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60" r:id="rId2"/>
    <p:sldId id="352" r:id="rId3"/>
    <p:sldId id="367" r:id="rId4"/>
    <p:sldId id="365" r:id="rId5"/>
    <p:sldId id="362" r:id="rId6"/>
    <p:sldId id="355" r:id="rId7"/>
    <p:sldId id="356" r:id="rId8"/>
    <p:sldId id="357" r:id="rId9"/>
    <p:sldId id="360" r:id="rId10"/>
    <p:sldId id="361" r:id="rId11"/>
    <p:sldId id="368" r:id="rId12"/>
    <p:sldId id="366" r:id="rId13"/>
    <p:sldId id="350" r:id="rId14"/>
    <p:sldId id="363" r:id="rId15"/>
    <p:sldId id="364" r:id="rId16"/>
    <p:sldId id="369" r:id="rId17"/>
    <p:sldId id="358" r:id="rId18"/>
    <p:sldId id="370" r:id="rId19"/>
    <p:sldId id="371" r:id="rId20"/>
    <p:sldId id="293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10B2D"/>
    <a:srgbClr val="02185A"/>
    <a:srgbClr val="FF7B08"/>
    <a:srgbClr val="1F77B4"/>
    <a:srgbClr val="FFFFFF"/>
    <a:srgbClr val="077FC9"/>
    <a:srgbClr val="FBFAF5"/>
    <a:srgbClr val="FFFFF9"/>
    <a:srgbClr val="E2AC00"/>
    <a:srgbClr val="0B226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15" autoAdjust="0"/>
    <p:restoredTop sz="90162" autoAdjust="0"/>
  </p:normalViewPr>
  <p:slideViewPr>
    <p:cSldViewPr snapToGrid="0">
      <p:cViewPr varScale="1">
        <p:scale>
          <a:sx n="78" d="100"/>
          <a:sy n="78" d="100"/>
        </p:scale>
        <p:origin x="787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4D1D65-6838-4965-B89B-37773DE330FD}" type="datetimeFigureOut">
              <a:rPr lang="en-GB" smtClean="0"/>
              <a:t>03/10/2022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4F7D35-37ED-461C-95A7-95420545182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75004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2299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8482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18621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688222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43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66217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0936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94619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49642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buFont typeface="Arial" panose="020B0604020202020204" pitchFamily="34" charset="0"/>
              <a:buNone/>
              <a:defRPr/>
            </a:pPr>
            <a:endParaRPr lang="en-GB" dirty="0">
              <a:solidFill>
                <a:sysClr val="window" lastClr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56784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1825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2986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528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587366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1710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2856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4F7D35-37ED-461C-95A7-95420545182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84844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1A12F7-2FF5-4885-B8A8-E97B45A7AB3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789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1C59B-2513-4982-9B84-34699F52EE36}" type="datetime1">
              <a:rPr lang="en-GB" smtClean="0"/>
              <a:t>03/10/2022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715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FB01F-2EDA-4EF9-B46C-0E6B7BFA2474}" type="datetime1">
              <a:rPr lang="en-GB" smtClean="0"/>
              <a:t>03/10/2022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017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6CDC4-AF11-466F-9A2B-395E32FC5F53}" type="datetime1">
              <a:rPr lang="en-GB" smtClean="0"/>
              <a:t>03/10/2022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86199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2D353B-C173-493C-873C-0CF26C35BBA9}" type="datetime1">
              <a:rPr lang="en-GB" smtClean="0"/>
              <a:t>03/10/2022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29506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782B8-191A-48B7-9597-AC7967BDF634}" type="datetime1">
              <a:rPr lang="en-GB" smtClean="0"/>
              <a:t>03/10/2022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46080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6CEF1-272A-4AD3-9CE1-1AF507BECAAA}" type="datetime1">
              <a:rPr lang="en-GB" smtClean="0"/>
              <a:t>03/10/2022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633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FEEBF-5D34-4AB1-841A-A785F1BB347E}" type="datetime1">
              <a:rPr lang="en-GB" smtClean="0"/>
              <a:t>03/10/2022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6A6DFC-C629-4C36-86A3-01A12010FC09}" type="datetime1">
              <a:rPr lang="en-GB" smtClean="0"/>
              <a:t>03/10/2022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107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E7C633-4FEB-4530-9976-3ACF46A058BD}" type="datetime1">
              <a:rPr lang="en-GB" smtClean="0"/>
              <a:t>03/10/2022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89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6218ED-BDE3-4937-ACDF-2DA84C186B34}" type="datetime1">
              <a:rPr lang="en-GB" smtClean="0"/>
              <a:t>03/10/2022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3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0A9C32-7F2D-4F23-8C08-97B455A2F153}" type="datetime1">
              <a:rPr lang="en-GB" smtClean="0"/>
              <a:t>03/10/2022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28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05D676-51BC-443C-998E-51E82640381A}" type="datetime1">
              <a:rPr lang="en-GB" smtClean="0"/>
              <a:t>03/10/2022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416FAB-68F5-49EF-A3CD-608DDBEB8E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338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jpeg"/><Relationship Id="rId11" Type="http://schemas.openxmlformats.org/officeDocument/2006/relationships/image" Target="../media/image23.png"/><Relationship Id="rId5" Type="http://schemas.openxmlformats.org/officeDocument/2006/relationships/image" Target="../media/image3.png"/><Relationship Id="rId10" Type="http://schemas.openxmlformats.org/officeDocument/2006/relationships/image" Target="../media/image22.png"/><Relationship Id="rId4" Type="http://schemas.openxmlformats.org/officeDocument/2006/relationships/image" Target="../media/image2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3.png"/><Relationship Id="rId10" Type="http://schemas.openxmlformats.org/officeDocument/2006/relationships/image" Target="../media/image32.png"/><Relationship Id="rId4" Type="http://schemas.openxmlformats.org/officeDocument/2006/relationships/image" Target="../media/image2.png"/><Relationship Id="rId9" Type="http://schemas.openxmlformats.org/officeDocument/2006/relationships/image" Target="../media/image3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12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5.png"/><Relationship Id="rId5" Type="http://schemas.openxmlformats.org/officeDocument/2006/relationships/image" Target="../media/image3.png"/><Relationship Id="rId10" Type="http://schemas.openxmlformats.org/officeDocument/2006/relationships/image" Target="../media/image4.png"/><Relationship Id="rId4" Type="http://schemas.openxmlformats.org/officeDocument/2006/relationships/image" Target="../media/image2.png"/><Relationship Id="rId9" Type="http://schemas.openxmlformats.org/officeDocument/2006/relationships/image" Target="../media/image23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12.jpg"/><Relationship Id="rId5" Type="http://schemas.openxmlformats.org/officeDocument/2006/relationships/image" Target="../media/image3.pn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 flipH="1">
            <a:off x="6794224" y="4518212"/>
            <a:ext cx="5397776" cy="2339788"/>
          </a:xfrm>
          <a:prstGeom prst="rt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87725" y="1511414"/>
            <a:ext cx="10216552" cy="1506044"/>
          </a:xfrm>
        </p:spPr>
        <p:txBody>
          <a:bodyPr>
            <a:normAutofit fontScale="90000"/>
          </a:bodyPr>
          <a:lstStyle/>
          <a:p>
            <a:pPr algn="l"/>
            <a:r>
              <a:rPr lang="en-GB" sz="6600" b="1" dirty="0">
                <a:solidFill>
                  <a:schemeClr val="bg1"/>
                </a:solidFill>
              </a:rPr>
              <a:t>Run 2c Diagnostics Development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87723" y="3624471"/>
            <a:ext cx="8747947" cy="1256812"/>
          </a:xfrm>
        </p:spPr>
        <p:txBody>
          <a:bodyPr lIns="216000">
            <a:normAutofit/>
          </a:bodyPr>
          <a:lstStyle/>
          <a:p>
            <a:pPr algn="l"/>
            <a:r>
              <a:rPr lang="en-GB" sz="2800" b="1" u="sng" dirty="0">
                <a:solidFill>
                  <a:schemeClr val="bg1"/>
                </a:solidFill>
              </a:rPr>
              <a:t>Catherine Swain</a:t>
            </a:r>
            <a:r>
              <a:rPr lang="en-GB" sz="2800" b="1" dirty="0">
                <a:solidFill>
                  <a:schemeClr val="bg1"/>
                </a:solidFill>
              </a:rPr>
              <a:t>, Joseph Wolfenden, Carsten Welsch</a:t>
            </a:r>
          </a:p>
          <a:p>
            <a:pPr algn="l"/>
            <a:r>
              <a:rPr lang="en-GB" sz="2800" b="1" dirty="0">
                <a:solidFill>
                  <a:schemeClr val="bg1"/>
                </a:solidFill>
              </a:rPr>
              <a:t>04/10/2022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0" y="5738937"/>
            <a:ext cx="4159343" cy="10691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31" y="5430858"/>
            <a:ext cx="2024165" cy="14309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7389" y="5602942"/>
            <a:ext cx="2384612" cy="1219199"/>
          </a:xfrm>
          <a:prstGeom prst="rect">
            <a:avLst/>
          </a:prstGeom>
        </p:spPr>
      </p:pic>
      <p:sp>
        <p:nvSpPr>
          <p:cNvPr id="9" name="Right Triangle 8"/>
          <p:cNvSpPr/>
          <p:nvPr/>
        </p:nvSpPr>
        <p:spPr>
          <a:xfrm rot="18791905" flipH="1" flipV="1">
            <a:off x="6800281" y="4517846"/>
            <a:ext cx="5397776" cy="2339788"/>
          </a:xfrm>
          <a:prstGeom prst="rtTriangle">
            <a:avLst/>
          </a:prstGeom>
          <a:solidFill>
            <a:srgbClr val="010B2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605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17346"/>
            <a:ext cx="12192000" cy="430784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11" name="Group 10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13" name="Rectangle 12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1" name="Content Placeholder 3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22" name="Picture 21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12" name="Rectangle 11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9</a:t>
              </a:r>
            </a:p>
          </p:txBody>
        </p:sp>
      </p:grpSp>
      <p:sp>
        <p:nvSpPr>
          <p:cNvPr id="23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Broadband imaging of </a:t>
            </a:r>
            <a:r>
              <a:rPr lang="en-GB" sz="4000" b="1" dirty="0" err="1"/>
              <a:t>CxR</a:t>
            </a:r>
            <a:r>
              <a:rPr lang="en-GB" sz="4000" b="1" dirty="0"/>
              <a:t> bunch length monitor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307373C3-C2D0-4F3B-8845-707E53805031}"/>
              </a:ext>
            </a:extLst>
          </p:cNvPr>
          <p:cNvGrpSpPr/>
          <p:nvPr/>
        </p:nvGrpSpPr>
        <p:grpSpPr>
          <a:xfrm>
            <a:off x="1491001" y="781102"/>
            <a:ext cx="9041605" cy="5108570"/>
            <a:chOff x="477983" y="1465118"/>
            <a:chExt cx="6483926" cy="3221182"/>
          </a:xfrm>
        </p:grpSpPr>
        <p:sp>
          <p:nvSpPr>
            <p:cNvPr id="16" name="Rounded Rectangle 33">
              <a:extLst>
                <a:ext uri="{FF2B5EF4-FFF2-40B4-BE49-F238E27FC236}">
                  <a16:creationId xmlns:a16="http://schemas.microsoft.com/office/drawing/2014/main" id="{6E317C04-E1C3-47D3-B770-567DB7740183}"/>
                </a:ext>
              </a:extLst>
            </p:cNvPr>
            <p:cNvSpPr/>
            <p:nvPr/>
          </p:nvSpPr>
          <p:spPr>
            <a:xfrm>
              <a:off x="477983" y="1465118"/>
              <a:ext cx="6483926" cy="3221182"/>
            </a:xfrm>
            <a:prstGeom prst="roundRect">
              <a:avLst>
                <a:gd name="adj" fmla="val 5119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787F665E-E255-426B-A229-F0F6D3EE0289}"/>
                </a:ext>
              </a:extLst>
            </p:cNvPr>
            <p:cNvGrpSpPr/>
            <p:nvPr/>
          </p:nvGrpSpPr>
          <p:grpSpPr>
            <a:xfrm>
              <a:off x="602973" y="1577936"/>
              <a:ext cx="6260951" cy="2976086"/>
              <a:chOff x="519977" y="2540454"/>
              <a:chExt cx="4616886" cy="219459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29EBB8B-DD1F-4D4B-B63F-0E346743FBE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22" t="11873" r="3022" b="28212"/>
              <a:stretch/>
            </p:blipFill>
            <p:spPr>
              <a:xfrm>
                <a:off x="519977" y="2540506"/>
                <a:ext cx="4588479" cy="2194490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349063C-FC57-4228-8A7A-76EFA408D74E}"/>
                  </a:ext>
                </a:extLst>
              </p:cNvPr>
              <p:cNvSpPr txBox="1"/>
              <p:nvPr/>
            </p:nvSpPr>
            <p:spPr>
              <a:xfrm>
                <a:off x="3815919" y="4457563"/>
                <a:ext cx="1292537" cy="2774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 err="1"/>
                  <a:t>Pyrocam</a:t>
                </a:r>
                <a:endParaRPr lang="en-GB" dirty="0"/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D6C3642B-48D1-4CB6-B840-DC106BC48EAD}"/>
                  </a:ext>
                </a:extLst>
              </p:cNvPr>
              <p:cNvCxnSpPr>
                <a:stCxn id="19" idx="0"/>
              </p:cNvCxnSpPr>
              <p:nvPr/>
            </p:nvCxnSpPr>
            <p:spPr>
              <a:xfrm flipH="1" flipV="1">
                <a:off x="4227664" y="3589729"/>
                <a:ext cx="234524" cy="86783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CAB24A49-BA4D-46DA-AE6D-7D51C4B98910}"/>
                  </a:ext>
                </a:extLst>
              </p:cNvPr>
              <p:cNvCxnSpPr>
                <a:stCxn id="27" idx="2"/>
              </p:cNvCxnSpPr>
              <p:nvPr/>
            </p:nvCxnSpPr>
            <p:spPr>
              <a:xfrm flipH="1">
                <a:off x="2648353" y="2800857"/>
                <a:ext cx="487585" cy="79928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37">
                <a:extLst>
                  <a:ext uri="{FF2B5EF4-FFF2-40B4-BE49-F238E27FC236}">
                    <a16:creationId xmlns:a16="http://schemas.microsoft.com/office/drawing/2014/main" id="{D011595B-F4A0-468C-877F-2C7382AB6FB4}"/>
                  </a:ext>
                </a:extLst>
              </p:cNvPr>
              <p:cNvSpPr txBox="1"/>
              <p:nvPr/>
            </p:nvSpPr>
            <p:spPr>
              <a:xfrm>
                <a:off x="2305456" y="2540454"/>
                <a:ext cx="1660964" cy="26040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/>
                  <a:t>HRFZ Si Lens</a:t>
                </a:r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B96B783F-D27A-4CBA-BAF5-FC232E9FC8AA}"/>
                  </a:ext>
                </a:extLst>
              </p:cNvPr>
              <p:cNvSpPr txBox="1"/>
              <p:nvPr/>
            </p:nvSpPr>
            <p:spPr>
              <a:xfrm>
                <a:off x="3844326" y="4457512"/>
                <a:ext cx="1292537" cy="2774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 err="1"/>
                  <a:t>Pyrocam</a:t>
                </a:r>
                <a:endParaRPr lang="en-GB" dirty="0"/>
              </a:p>
            </p:txBody>
          </p:sp>
          <p:cxnSp>
            <p:nvCxnSpPr>
              <p:cNvPr id="29" name="Straight Arrow Connector 28">
                <a:extLst>
                  <a:ext uri="{FF2B5EF4-FFF2-40B4-BE49-F238E27FC236}">
                    <a16:creationId xmlns:a16="http://schemas.microsoft.com/office/drawing/2014/main" id="{7CBC451D-A439-4044-B23C-333D68321337}"/>
                  </a:ext>
                </a:extLst>
              </p:cNvPr>
              <p:cNvCxnSpPr>
                <a:stCxn id="28" idx="0"/>
              </p:cNvCxnSpPr>
              <p:nvPr/>
            </p:nvCxnSpPr>
            <p:spPr>
              <a:xfrm flipH="1" flipV="1">
                <a:off x="4256072" y="3589677"/>
                <a:ext cx="234524" cy="86783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538417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7" y="6061257"/>
                <a:ext cx="465999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163763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Single-shot emittance diagnostic development</a:t>
            </a:r>
          </a:p>
        </p:txBody>
      </p:sp>
    </p:spTree>
    <p:extLst>
      <p:ext uri="{BB962C8B-B14F-4D97-AF65-F5344CB8AC3E}">
        <p14:creationId xmlns:p14="http://schemas.microsoft.com/office/powerpoint/2010/main" val="1445525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Single-shot emittance diagnostic development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11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DE5F195A-6B53-411A-9E38-610A4ADC84D8}"/>
              </a:ext>
            </a:extLst>
          </p:cNvPr>
          <p:cNvSpPr/>
          <p:nvPr/>
        </p:nvSpPr>
        <p:spPr>
          <a:xfrm>
            <a:off x="126994" y="1107366"/>
            <a:ext cx="858012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 Focusing on OTR – Optical Transition Radiation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Could also be done with other types of radiation, e.g. OSR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Two methods under investigation: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MLA – Micro Lens Array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DMD – Digital Micromirror Device</a:t>
            </a:r>
          </a:p>
        </p:txBody>
      </p:sp>
    </p:spTree>
    <p:extLst>
      <p:ext uri="{BB962C8B-B14F-4D97-AF65-F5344CB8AC3E}">
        <p14:creationId xmlns:p14="http://schemas.microsoft.com/office/powerpoint/2010/main" val="113400172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Single-shot emittance diagnostic development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12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83" name="Rounded Rectangle 82"/>
          <p:cNvSpPr/>
          <p:nvPr/>
        </p:nvSpPr>
        <p:spPr>
          <a:xfrm>
            <a:off x="6054330" y="2109876"/>
            <a:ext cx="5975745" cy="2862173"/>
          </a:xfrm>
          <a:prstGeom prst="roundRect">
            <a:avLst>
              <a:gd name="adj" fmla="val 4348"/>
            </a:avLst>
          </a:prstGeom>
          <a:solidFill>
            <a:srgbClr val="05649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584" y="2253117"/>
            <a:ext cx="5676100" cy="2613992"/>
          </a:xfrm>
          <a:prstGeom prst="rect">
            <a:avLst/>
          </a:prstGeom>
        </p:spPr>
      </p:pic>
      <p:grpSp>
        <p:nvGrpSpPr>
          <p:cNvPr id="14" name="Group 13"/>
          <p:cNvGrpSpPr/>
          <p:nvPr/>
        </p:nvGrpSpPr>
        <p:grpSpPr>
          <a:xfrm>
            <a:off x="449469" y="2283429"/>
            <a:ext cx="4553885" cy="2602336"/>
            <a:chOff x="7234702" y="2259104"/>
            <a:chExt cx="4553885" cy="2602336"/>
          </a:xfrm>
        </p:grpSpPr>
        <p:sp>
          <p:nvSpPr>
            <p:cNvPr id="63" name="Rounded Rectangle 62"/>
            <p:cNvSpPr/>
            <p:nvPr/>
          </p:nvSpPr>
          <p:spPr>
            <a:xfrm>
              <a:off x="7234702" y="2259104"/>
              <a:ext cx="4553885" cy="2602336"/>
            </a:xfrm>
            <a:prstGeom prst="roundRect">
              <a:avLst>
                <a:gd name="adj" fmla="val 4348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7316517" y="2327210"/>
              <a:ext cx="4377953" cy="2470200"/>
              <a:chOff x="7660089" y="2369113"/>
              <a:chExt cx="3600001" cy="2031251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248" b="44480"/>
              <a:stretch/>
            </p:blipFill>
            <p:spPr>
              <a:xfrm flipH="1">
                <a:off x="7660089" y="2369113"/>
                <a:ext cx="3600001" cy="690283"/>
              </a:xfrm>
              <a:prstGeom prst="rect">
                <a:avLst/>
              </a:prstGeom>
            </p:spPr>
          </p:pic>
          <p:pic>
            <p:nvPicPr>
              <p:cNvPr id="56" name="Picture 55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7660089" y="3050364"/>
                <a:ext cx="1800000" cy="1350000"/>
              </a:xfrm>
              <a:prstGeom prst="rect">
                <a:avLst/>
              </a:prstGeom>
            </p:spPr>
          </p:pic>
          <p:pic>
            <p:nvPicPr>
              <p:cNvPr id="62" name="Picture 61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9458922" y="3049816"/>
                <a:ext cx="1800000" cy="1350548"/>
              </a:xfrm>
              <a:prstGeom prst="rect">
                <a:avLst/>
              </a:prstGeom>
            </p:spPr>
          </p:pic>
        </p:grpSp>
      </p:grpSp>
      <p:cxnSp>
        <p:nvCxnSpPr>
          <p:cNvPr id="64" name="Straight Arrow Connector 63"/>
          <p:cNvCxnSpPr/>
          <p:nvPr/>
        </p:nvCxnSpPr>
        <p:spPr>
          <a:xfrm flipH="1" flipV="1">
            <a:off x="773618" y="2817912"/>
            <a:ext cx="611894" cy="464442"/>
          </a:xfrm>
          <a:prstGeom prst="straightConnector1">
            <a:avLst/>
          </a:prstGeom>
          <a:ln w="38100">
            <a:solidFill>
              <a:srgbClr val="077F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 flipH="1" flipV="1">
            <a:off x="2016254" y="2771262"/>
            <a:ext cx="1437447" cy="487831"/>
          </a:xfrm>
          <a:prstGeom prst="straightConnector1">
            <a:avLst/>
          </a:prstGeom>
          <a:ln w="38100">
            <a:solidFill>
              <a:srgbClr val="077F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12759" y="1509376"/>
            <a:ext cx="1798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/>
              <a:t>M</a:t>
            </a:r>
            <a:r>
              <a:rPr lang="en-GB" dirty="0"/>
              <a:t>icro-</a:t>
            </a:r>
            <a:r>
              <a:rPr lang="en-GB" b="1" dirty="0"/>
              <a:t>L</a:t>
            </a:r>
            <a:r>
              <a:rPr lang="en-GB" dirty="0"/>
              <a:t>ens </a:t>
            </a:r>
            <a:r>
              <a:rPr lang="en-GB" b="1" dirty="0"/>
              <a:t>A</a:t>
            </a:r>
            <a:r>
              <a:rPr lang="en-GB" dirty="0"/>
              <a:t>rray</a:t>
            </a:r>
          </a:p>
        </p:txBody>
      </p:sp>
      <p:cxnSp>
        <p:nvCxnSpPr>
          <p:cNvPr id="68" name="Straight Arrow Connector 67"/>
          <p:cNvCxnSpPr>
            <a:stCxn id="20" idx="2"/>
          </p:cNvCxnSpPr>
          <p:nvPr/>
        </p:nvCxnSpPr>
        <p:spPr>
          <a:xfrm>
            <a:off x="1511852" y="1878708"/>
            <a:ext cx="468542" cy="828468"/>
          </a:xfrm>
          <a:prstGeom prst="straightConnector1">
            <a:avLst/>
          </a:prstGeom>
          <a:ln w="38100">
            <a:solidFill>
              <a:srgbClr val="077F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8">
            <a:extLst>
              <a:ext uri="{FF2B5EF4-FFF2-40B4-BE49-F238E27FC236}">
                <a16:creationId xmlns:a16="http://schemas.microsoft.com/office/drawing/2014/main" id="{E59C70A1-84E5-4522-89E0-C7DF49A1917B}"/>
              </a:ext>
            </a:extLst>
          </p:cNvPr>
          <p:cNvGrpSpPr/>
          <p:nvPr/>
        </p:nvGrpSpPr>
        <p:grpSpPr>
          <a:xfrm>
            <a:off x="2749323" y="3262914"/>
            <a:ext cx="4230441" cy="2386621"/>
            <a:chOff x="2749323" y="3262914"/>
            <a:chExt cx="4230441" cy="2386621"/>
          </a:xfrm>
        </p:grpSpPr>
        <p:sp>
          <p:nvSpPr>
            <p:cNvPr id="40" name="Rounded Rectangle 39"/>
            <p:cNvSpPr/>
            <p:nvPr/>
          </p:nvSpPr>
          <p:spPr>
            <a:xfrm>
              <a:off x="2749323" y="3262914"/>
              <a:ext cx="3861682" cy="2386621"/>
            </a:xfrm>
            <a:prstGeom prst="roundRect">
              <a:avLst>
                <a:gd name="adj" fmla="val 4479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9" name="Picture 38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077" r="6646"/>
            <a:stretch/>
          </p:blipFill>
          <p:spPr>
            <a:xfrm>
              <a:off x="2897026" y="3413882"/>
              <a:ext cx="3578484" cy="2123980"/>
            </a:xfrm>
            <a:prstGeom prst="rect">
              <a:avLst/>
            </a:prstGeom>
          </p:spPr>
        </p:pic>
        <p:cxnSp>
          <p:nvCxnSpPr>
            <p:cNvPr id="42" name="Straight Arrow Connector 41"/>
            <p:cNvCxnSpPr>
              <a:cxnSpLocks/>
              <a:stCxn id="39" idx="3"/>
            </p:cNvCxnSpPr>
            <p:nvPr/>
          </p:nvCxnSpPr>
          <p:spPr>
            <a:xfrm flipV="1">
              <a:off x="6475510" y="3912160"/>
              <a:ext cx="504254" cy="563712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2B1AA47E-DFCD-4F22-8AD0-8E05F3F71808}"/>
              </a:ext>
            </a:extLst>
          </p:cNvPr>
          <p:cNvGrpSpPr/>
          <p:nvPr/>
        </p:nvGrpSpPr>
        <p:grpSpPr>
          <a:xfrm>
            <a:off x="5459448" y="1068436"/>
            <a:ext cx="4066333" cy="2104460"/>
            <a:chOff x="5459448" y="1068436"/>
            <a:chExt cx="4066333" cy="2104460"/>
          </a:xfrm>
        </p:grpSpPr>
        <p:sp>
          <p:nvSpPr>
            <p:cNvPr id="44" name="Rounded Rectangle 43"/>
            <p:cNvSpPr/>
            <p:nvPr/>
          </p:nvSpPr>
          <p:spPr>
            <a:xfrm>
              <a:off x="5459448" y="1068436"/>
              <a:ext cx="3471451" cy="2104460"/>
            </a:xfrm>
            <a:prstGeom prst="roundRect">
              <a:avLst>
                <a:gd name="adj" fmla="val 4479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89" r="5727"/>
            <a:stretch/>
          </p:blipFill>
          <p:spPr>
            <a:xfrm>
              <a:off x="5550076" y="1145532"/>
              <a:ext cx="3338250" cy="1924720"/>
            </a:xfrm>
            <a:prstGeom prst="rect">
              <a:avLst/>
            </a:prstGeom>
          </p:spPr>
        </p:pic>
        <p:cxnSp>
          <p:nvCxnSpPr>
            <p:cNvPr id="46" name="Straight Arrow Connector 45"/>
            <p:cNvCxnSpPr>
              <a:cxnSpLocks/>
              <a:stCxn id="50" idx="3"/>
            </p:cNvCxnSpPr>
            <p:nvPr/>
          </p:nvCxnSpPr>
          <p:spPr>
            <a:xfrm>
              <a:off x="8888326" y="2107892"/>
              <a:ext cx="637455" cy="473383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130242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Single-shot emittance diagnostic development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13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26994" y="1800564"/>
            <a:ext cx="6876359" cy="3449954"/>
            <a:chOff x="55529" y="1303795"/>
            <a:chExt cx="6876359" cy="3449954"/>
          </a:xfrm>
        </p:grpSpPr>
        <p:grpSp>
          <p:nvGrpSpPr>
            <p:cNvPr id="16" name="Group 15"/>
            <p:cNvGrpSpPr/>
            <p:nvPr/>
          </p:nvGrpSpPr>
          <p:grpSpPr>
            <a:xfrm>
              <a:off x="2056670" y="1303795"/>
              <a:ext cx="3430507" cy="3449954"/>
              <a:chOff x="643467" y="1120715"/>
              <a:chExt cx="3430507" cy="3449954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643467" y="1120715"/>
                <a:ext cx="3430507" cy="3449954"/>
                <a:chOff x="643467" y="1120715"/>
                <a:chExt cx="3430507" cy="3449954"/>
              </a:xfrm>
            </p:grpSpPr>
            <p:sp>
              <p:nvSpPr>
                <p:cNvPr id="35" name="Rounded Rectangle 34"/>
                <p:cNvSpPr/>
                <p:nvPr/>
              </p:nvSpPr>
              <p:spPr>
                <a:xfrm>
                  <a:off x="643467" y="1120715"/>
                  <a:ext cx="3430507" cy="3449954"/>
                </a:xfrm>
                <a:prstGeom prst="roundRect">
                  <a:avLst>
                    <a:gd name="adj" fmla="val 7493"/>
                  </a:avLst>
                </a:prstGeom>
                <a:solidFill>
                  <a:srgbClr val="E2AC00"/>
                </a:solidFill>
                <a:ln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64454" b="2385"/>
                <a:stretch/>
              </p:blipFill>
              <p:spPr>
                <a:xfrm>
                  <a:off x="817184" y="1284799"/>
                  <a:ext cx="3083072" cy="3121787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  <p:cxnSp>
            <p:nvCxnSpPr>
              <p:cNvPr id="87" name="Straight Connector 86"/>
              <p:cNvCxnSpPr/>
              <p:nvPr/>
            </p:nvCxnSpPr>
            <p:spPr>
              <a:xfrm flipV="1">
                <a:off x="1919111" y="1733751"/>
                <a:ext cx="654756" cy="2621801"/>
              </a:xfrm>
              <a:prstGeom prst="line">
                <a:avLst/>
              </a:prstGeom>
              <a:ln w="28575">
                <a:solidFill>
                  <a:srgbClr val="00B05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Connector 47"/>
              <p:cNvCxnSpPr/>
              <p:nvPr/>
            </p:nvCxnSpPr>
            <p:spPr>
              <a:xfrm flipH="1" flipV="1">
                <a:off x="2587239" y="1733751"/>
                <a:ext cx="846853" cy="1336826"/>
              </a:xfrm>
              <a:prstGeom prst="line">
                <a:avLst/>
              </a:prstGeom>
              <a:ln w="28575">
                <a:solidFill>
                  <a:srgbClr val="00B05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/>
              <p:cNvCxnSpPr/>
              <p:nvPr/>
            </p:nvCxnSpPr>
            <p:spPr>
              <a:xfrm flipV="1">
                <a:off x="1063384" y="1731598"/>
                <a:ext cx="1517169" cy="1610212"/>
              </a:xfrm>
              <a:prstGeom prst="line">
                <a:avLst/>
              </a:prstGeom>
              <a:ln w="28575">
                <a:solidFill>
                  <a:srgbClr val="00B050"/>
                </a:solidFill>
                <a:prstDash val="sysDot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8" name="Group 57"/>
            <p:cNvGrpSpPr/>
            <p:nvPr/>
          </p:nvGrpSpPr>
          <p:grpSpPr>
            <a:xfrm>
              <a:off x="59534" y="1588157"/>
              <a:ext cx="2088000" cy="558242"/>
              <a:chOff x="4334932" y="1824497"/>
              <a:chExt cx="2088000" cy="558242"/>
            </a:xfrm>
          </p:grpSpPr>
          <p:sp>
            <p:nvSpPr>
              <p:cNvPr id="59" name="Rounded Rectangle 58"/>
              <p:cNvSpPr/>
              <p:nvPr/>
            </p:nvSpPr>
            <p:spPr>
              <a:xfrm>
                <a:off x="4425243" y="1824497"/>
                <a:ext cx="1944000" cy="558242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0" name="TextBox 59"/>
              <p:cNvSpPr txBox="1"/>
              <p:nvPr/>
            </p:nvSpPr>
            <p:spPr>
              <a:xfrm>
                <a:off x="4334932" y="1898651"/>
                <a:ext cx="2088000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bg1"/>
                    </a:solidFill>
                  </a:rPr>
                  <a:t>DMD Stage</a:t>
                </a:r>
              </a:p>
            </p:txBody>
          </p:sp>
        </p:grpSp>
        <p:cxnSp>
          <p:nvCxnSpPr>
            <p:cNvPr id="61" name="Straight Arrow Connector 60"/>
            <p:cNvCxnSpPr>
              <a:stCxn id="59" idx="3"/>
            </p:cNvCxnSpPr>
            <p:nvPr/>
          </p:nvCxnSpPr>
          <p:spPr>
            <a:xfrm>
              <a:off x="2102381" y="1867278"/>
              <a:ext cx="1260000" cy="0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/>
            <p:cNvGrpSpPr/>
            <p:nvPr/>
          </p:nvGrpSpPr>
          <p:grpSpPr>
            <a:xfrm>
              <a:off x="55529" y="3258044"/>
              <a:ext cx="2088000" cy="558242"/>
              <a:chOff x="4334932" y="1824497"/>
              <a:chExt cx="2088000" cy="558242"/>
            </a:xfrm>
          </p:grpSpPr>
          <p:sp>
            <p:nvSpPr>
              <p:cNvPr id="57" name="Rounded Rectangle 56"/>
              <p:cNvSpPr/>
              <p:nvPr/>
            </p:nvSpPr>
            <p:spPr>
              <a:xfrm>
                <a:off x="4425243" y="1824497"/>
                <a:ext cx="1944000" cy="558242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334932" y="1898651"/>
                <a:ext cx="2088000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bg1"/>
                    </a:solidFill>
                  </a:rPr>
                  <a:t>Angular Image</a:t>
                </a:r>
              </a:p>
            </p:txBody>
          </p:sp>
        </p:grpSp>
        <p:cxnSp>
          <p:nvCxnSpPr>
            <p:cNvPr id="67" name="Straight Arrow Connector 66"/>
            <p:cNvCxnSpPr>
              <a:stCxn id="57" idx="3"/>
            </p:cNvCxnSpPr>
            <p:nvPr/>
          </p:nvCxnSpPr>
          <p:spPr>
            <a:xfrm>
              <a:off x="2098376" y="3537165"/>
              <a:ext cx="288000" cy="0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7" name="Group 76"/>
            <p:cNvGrpSpPr/>
            <p:nvPr/>
          </p:nvGrpSpPr>
          <p:grpSpPr>
            <a:xfrm>
              <a:off x="5424488" y="2928898"/>
              <a:ext cx="1507400" cy="558242"/>
              <a:chOff x="4425243" y="1824497"/>
              <a:chExt cx="1507400" cy="558242"/>
            </a:xfrm>
          </p:grpSpPr>
          <p:sp>
            <p:nvSpPr>
              <p:cNvPr id="79" name="Rounded Rectangle 78"/>
              <p:cNvSpPr/>
              <p:nvPr/>
            </p:nvSpPr>
            <p:spPr>
              <a:xfrm>
                <a:off x="4425244" y="1824497"/>
                <a:ext cx="1507398" cy="558242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4425243" y="1898651"/>
                <a:ext cx="1507400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bg1"/>
                    </a:solidFill>
                  </a:rPr>
                  <a:t>Beam Image</a:t>
                </a:r>
              </a:p>
            </p:txBody>
          </p:sp>
        </p:grpSp>
        <p:cxnSp>
          <p:nvCxnSpPr>
            <p:cNvPr id="82" name="Straight Arrow Connector 81"/>
            <p:cNvCxnSpPr/>
            <p:nvPr/>
          </p:nvCxnSpPr>
          <p:spPr>
            <a:xfrm flipH="1">
              <a:off x="4908373" y="3208019"/>
              <a:ext cx="534722" cy="0"/>
            </a:xfrm>
            <a:prstGeom prst="straightConnector1">
              <a:avLst/>
            </a:prstGeom>
            <a:ln w="38100">
              <a:solidFill>
                <a:srgbClr val="077FC9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D9D8A3E5-6ABE-44F4-BBB9-38D64F389582}"/>
              </a:ext>
            </a:extLst>
          </p:cNvPr>
          <p:cNvGrpSpPr/>
          <p:nvPr/>
        </p:nvGrpSpPr>
        <p:grpSpPr>
          <a:xfrm>
            <a:off x="7110632" y="1434518"/>
            <a:ext cx="4860000" cy="3816000"/>
            <a:chOff x="2041606" y="-4279073"/>
            <a:chExt cx="4860000" cy="3816000"/>
          </a:xfrm>
        </p:grpSpPr>
        <p:grpSp>
          <p:nvGrpSpPr>
            <p:cNvPr id="4" name="Group 3"/>
            <p:cNvGrpSpPr/>
            <p:nvPr/>
          </p:nvGrpSpPr>
          <p:grpSpPr>
            <a:xfrm>
              <a:off x="2041606" y="-4279073"/>
              <a:ext cx="4860000" cy="3816000"/>
              <a:chOff x="7184576" y="1667746"/>
              <a:chExt cx="4860000" cy="3816000"/>
            </a:xfrm>
          </p:grpSpPr>
          <p:sp>
            <p:nvSpPr>
              <p:cNvPr id="83" name="Rounded Rectangle 82"/>
              <p:cNvSpPr/>
              <p:nvPr/>
            </p:nvSpPr>
            <p:spPr>
              <a:xfrm>
                <a:off x="7184576" y="1667746"/>
                <a:ext cx="4860000" cy="3816000"/>
              </a:xfrm>
              <a:prstGeom prst="roundRect">
                <a:avLst>
                  <a:gd name="adj" fmla="val 9516"/>
                </a:avLst>
              </a:prstGeom>
              <a:solidFill>
                <a:srgbClr val="05649F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dirty="0"/>
                  <a:t>0</a:t>
                </a:r>
              </a:p>
            </p:txBody>
          </p:sp>
          <p:grpSp>
            <p:nvGrpSpPr>
              <p:cNvPr id="31" name="Group 30"/>
              <p:cNvGrpSpPr/>
              <p:nvPr/>
            </p:nvGrpSpPr>
            <p:grpSpPr>
              <a:xfrm>
                <a:off x="7345233" y="1851814"/>
                <a:ext cx="4538687" cy="3447864"/>
                <a:chOff x="7008340" y="1187073"/>
                <a:chExt cx="4538687" cy="3447864"/>
              </a:xfrm>
            </p:grpSpPr>
            <p:pic>
              <p:nvPicPr>
                <p:cNvPr id="85" name="Picture 84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008340" y="1187073"/>
                  <a:ext cx="4538687" cy="1569803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pic>
              <p:nvPicPr>
                <p:cNvPr id="86" name="Picture 85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7008340" y="2741130"/>
                  <a:ext cx="4538687" cy="1893807"/>
                </a:xfrm>
                <a:prstGeom prst="rect">
                  <a:avLst/>
                </a:prstGeom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</p:grpSp>
        </p:grpSp>
        <p:sp>
          <p:nvSpPr>
            <p:cNvPr id="41" name="Content Placeholder 2"/>
            <p:cNvSpPr txBox="1">
              <a:spLocks/>
            </p:cNvSpPr>
            <p:nvPr/>
          </p:nvSpPr>
          <p:spPr>
            <a:xfrm>
              <a:off x="2297543" y="-2771104"/>
              <a:ext cx="670338" cy="80006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GB" sz="1100" dirty="0"/>
            </a:p>
            <a:p>
              <a:r>
                <a:rPr lang="en-GB" sz="1100" dirty="0"/>
                <a:t>[3, 4]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C0CC5E0-1D12-4C92-A4AA-00F917885769}"/>
              </a:ext>
            </a:extLst>
          </p:cNvPr>
          <p:cNvGrpSpPr/>
          <p:nvPr/>
        </p:nvGrpSpPr>
        <p:grpSpPr>
          <a:xfrm>
            <a:off x="1015635" y="2670502"/>
            <a:ext cx="7364576" cy="1378488"/>
            <a:chOff x="1015635" y="2670502"/>
            <a:chExt cx="7364576" cy="1378488"/>
          </a:xfrm>
        </p:grpSpPr>
        <p:sp>
          <p:nvSpPr>
            <p:cNvPr id="44" name="Rounded Rectangle 82">
              <a:extLst>
                <a:ext uri="{FF2B5EF4-FFF2-40B4-BE49-F238E27FC236}">
                  <a16:creationId xmlns:a16="http://schemas.microsoft.com/office/drawing/2014/main" id="{6771CDDF-28AE-4839-8F8D-A6F3981E9DE6}"/>
                </a:ext>
              </a:extLst>
            </p:cNvPr>
            <p:cNvSpPr/>
            <p:nvPr/>
          </p:nvSpPr>
          <p:spPr>
            <a:xfrm>
              <a:off x="1015635" y="2670502"/>
              <a:ext cx="5953620" cy="1378488"/>
            </a:xfrm>
            <a:prstGeom prst="roundRect">
              <a:avLst>
                <a:gd name="adj" fmla="val 9516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62CBACC9-9967-4105-BE25-5539A77BA2C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31511" y="2791033"/>
              <a:ext cx="5696710" cy="1156578"/>
            </a:xfrm>
            <a:prstGeom prst="rect">
              <a:avLst/>
            </a:prstGeom>
          </p:spPr>
        </p:pic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07F14416-ABB5-43D9-9BFA-B4F08187DEA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715126" y="3346327"/>
              <a:ext cx="1665085" cy="12810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94576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Single-shot emittance diagnostic development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14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5757E715-9808-4893-8012-F44CE12A8C1B}"/>
              </a:ext>
            </a:extLst>
          </p:cNvPr>
          <p:cNvGrpSpPr/>
          <p:nvPr/>
        </p:nvGrpSpPr>
        <p:grpSpPr>
          <a:xfrm>
            <a:off x="3032178" y="1181683"/>
            <a:ext cx="5768922" cy="1571484"/>
            <a:chOff x="3032178" y="1181683"/>
            <a:chExt cx="5768922" cy="1571484"/>
          </a:xfrm>
        </p:grpSpPr>
        <p:sp>
          <p:nvSpPr>
            <p:cNvPr id="78" name="Rounded Rectangle 43">
              <a:extLst>
                <a:ext uri="{FF2B5EF4-FFF2-40B4-BE49-F238E27FC236}">
                  <a16:creationId xmlns:a16="http://schemas.microsoft.com/office/drawing/2014/main" id="{46597E99-5FFE-40C5-B5F3-9135C609F690}"/>
                </a:ext>
              </a:extLst>
            </p:cNvPr>
            <p:cNvSpPr/>
            <p:nvPr/>
          </p:nvSpPr>
          <p:spPr>
            <a:xfrm>
              <a:off x="3032178" y="1181683"/>
              <a:ext cx="5768922" cy="1571484"/>
            </a:xfrm>
            <a:prstGeom prst="roundRect">
              <a:avLst>
                <a:gd name="adj" fmla="val 4479"/>
              </a:avLst>
            </a:prstGeom>
            <a:solidFill>
              <a:srgbClr val="E2AC00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6" name="Picture 75">
              <a:extLst>
                <a:ext uri="{FF2B5EF4-FFF2-40B4-BE49-F238E27FC236}">
                  <a16:creationId xmlns:a16="http://schemas.microsoft.com/office/drawing/2014/main" id="{BB8DD511-2D4A-4F36-B695-C3A23C9C5D0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99020" y="1263900"/>
              <a:ext cx="5629108" cy="1404647"/>
            </a:xfrm>
            <a:prstGeom prst="rect">
              <a:avLst/>
            </a:prstGeom>
          </p:spPr>
        </p:pic>
      </p:grpSp>
      <p:sp>
        <p:nvSpPr>
          <p:cNvPr id="80" name="Right Brace 79">
            <a:extLst>
              <a:ext uri="{FF2B5EF4-FFF2-40B4-BE49-F238E27FC236}">
                <a16:creationId xmlns:a16="http://schemas.microsoft.com/office/drawing/2014/main" id="{4CFC3F46-56DC-4B32-8998-265CDBF39EB0}"/>
              </a:ext>
            </a:extLst>
          </p:cNvPr>
          <p:cNvSpPr/>
          <p:nvPr/>
        </p:nvSpPr>
        <p:spPr>
          <a:xfrm rot="5400000">
            <a:off x="4979022" y="782285"/>
            <a:ext cx="455666" cy="4215670"/>
          </a:xfrm>
          <a:prstGeom prst="rightBrace">
            <a:avLst>
              <a:gd name="adj1" fmla="val 57781"/>
              <a:gd name="adj2" fmla="val 50000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F604FAD9-F709-4D9F-B777-CFAE066C3AFE}"/>
              </a:ext>
            </a:extLst>
          </p:cNvPr>
          <p:cNvGrpSpPr/>
          <p:nvPr/>
        </p:nvGrpSpPr>
        <p:grpSpPr>
          <a:xfrm>
            <a:off x="8196559" y="1870759"/>
            <a:ext cx="3884814" cy="2290120"/>
            <a:chOff x="8263234" y="1870759"/>
            <a:chExt cx="3884814" cy="2290120"/>
          </a:xfrm>
        </p:grpSpPr>
        <p:sp>
          <p:nvSpPr>
            <p:cNvPr id="98" name="Rounded Rectangle 62">
              <a:extLst>
                <a:ext uri="{FF2B5EF4-FFF2-40B4-BE49-F238E27FC236}">
                  <a16:creationId xmlns:a16="http://schemas.microsoft.com/office/drawing/2014/main" id="{41ECDAE9-2A0D-40D3-8911-04440C74DD97}"/>
                </a:ext>
              </a:extLst>
            </p:cNvPr>
            <p:cNvSpPr/>
            <p:nvPr/>
          </p:nvSpPr>
          <p:spPr>
            <a:xfrm>
              <a:off x="9245490" y="1870759"/>
              <a:ext cx="2902558" cy="2290120"/>
            </a:xfrm>
            <a:prstGeom prst="roundRect">
              <a:avLst>
                <a:gd name="adj" fmla="val 4348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68" name="Picture 67">
              <a:extLst>
                <a:ext uri="{FF2B5EF4-FFF2-40B4-BE49-F238E27FC236}">
                  <a16:creationId xmlns:a16="http://schemas.microsoft.com/office/drawing/2014/main" id="{DF6EEE30-457D-42BE-AD95-CA01A01CB61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82" r="6004"/>
            <a:stretch/>
          </p:blipFill>
          <p:spPr>
            <a:xfrm>
              <a:off x="9343241" y="1961956"/>
              <a:ext cx="2728656" cy="2107726"/>
            </a:xfrm>
            <a:prstGeom prst="rect">
              <a:avLst/>
            </a:prstGeom>
          </p:spPr>
        </p:pic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06826D6D-89C1-4EEB-80FD-8AEC0EEC313F}"/>
                </a:ext>
              </a:extLst>
            </p:cNvPr>
            <p:cNvCxnSpPr>
              <a:cxnSpLocks/>
              <a:endCxn id="68" idx="1"/>
            </p:cNvCxnSpPr>
            <p:nvPr/>
          </p:nvCxnSpPr>
          <p:spPr>
            <a:xfrm>
              <a:off x="8263234" y="2671841"/>
              <a:ext cx="1080007" cy="343978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1A524D65-4BFB-43F3-99BB-A2203F91D184}"/>
              </a:ext>
            </a:extLst>
          </p:cNvPr>
          <p:cNvGrpSpPr/>
          <p:nvPr/>
        </p:nvGrpSpPr>
        <p:grpSpPr>
          <a:xfrm>
            <a:off x="6193626" y="2662285"/>
            <a:ext cx="2902558" cy="3225791"/>
            <a:chOff x="6231726" y="2662285"/>
            <a:chExt cx="2902558" cy="3225791"/>
          </a:xfrm>
        </p:grpSpPr>
        <p:sp>
          <p:nvSpPr>
            <p:cNvPr id="97" name="Rounded Rectangle 62">
              <a:extLst>
                <a:ext uri="{FF2B5EF4-FFF2-40B4-BE49-F238E27FC236}">
                  <a16:creationId xmlns:a16="http://schemas.microsoft.com/office/drawing/2014/main" id="{0AEE52AE-4625-420C-9BB7-F2710AB5F556}"/>
                </a:ext>
              </a:extLst>
            </p:cNvPr>
            <p:cNvSpPr/>
            <p:nvPr/>
          </p:nvSpPr>
          <p:spPr>
            <a:xfrm>
              <a:off x="6231726" y="3597956"/>
              <a:ext cx="2902558" cy="2290120"/>
            </a:xfrm>
            <a:prstGeom prst="roundRect">
              <a:avLst>
                <a:gd name="adj" fmla="val 4348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72" name="Picture 71">
              <a:extLst>
                <a:ext uri="{FF2B5EF4-FFF2-40B4-BE49-F238E27FC236}">
                  <a16:creationId xmlns:a16="http://schemas.microsoft.com/office/drawing/2014/main" id="{299D6494-21EC-4EBB-9492-E6C57A5E9E9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82" r="6004"/>
            <a:stretch/>
          </p:blipFill>
          <p:spPr>
            <a:xfrm>
              <a:off x="6318677" y="3714439"/>
              <a:ext cx="2728656" cy="2107726"/>
            </a:xfrm>
            <a:prstGeom prst="rect">
              <a:avLst/>
            </a:prstGeom>
          </p:spPr>
        </p:pic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45AC7719-7B2F-4206-8200-45AAA6E62C2D}"/>
                </a:ext>
              </a:extLst>
            </p:cNvPr>
            <p:cNvCxnSpPr>
              <a:cxnSpLocks/>
            </p:cNvCxnSpPr>
            <p:nvPr/>
          </p:nvCxnSpPr>
          <p:spPr>
            <a:xfrm>
              <a:off x="8081221" y="2662285"/>
              <a:ext cx="62867" cy="105215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oup 108">
            <a:extLst>
              <a:ext uri="{FF2B5EF4-FFF2-40B4-BE49-F238E27FC236}">
                <a16:creationId xmlns:a16="http://schemas.microsoft.com/office/drawing/2014/main" id="{D679B455-CD24-4A09-816D-09234B4DEAE6}"/>
              </a:ext>
            </a:extLst>
          </p:cNvPr>
          <p:cNvGrpSpPr/>
          <p:nvPr/>
        </p:nvGrpSpPr>
        <p:grpSpPr>
          <a:xfrm>
            <a:off x="3032178" y="3117953"/>
            <a:ext cx="2902558" cy="2779648"/>
            <a:chOff x="3032178" y="3117953"/>
            <a:chExt cx="2902558" cy="2779648"/>
          </a:xfrm>
        </p:grpSpPr>
        <p:sp>
          <p:nvSpPr>
            <p:cNvPr id="96" name="Rounded Rectangle 62">
              <a:extLst>
                <a:ext uri="{FF2B5EF4-FFF2-40B4-BE49-F238E27FC236}">
                  <a16:creationId xmlns:a16="http://schemas.microsoft.com/office/drawing/2014/main" id="{B43C9C3F-E3C7-4E1A-9E13-782B8BA9D85C}"/>
                </a:ext>
              </a:extLst>
            </p:cNvPr>
            <p:cNvSpPr/>
            <p:nvPr/>
          </p:nvSpPr>
          <p:spPr>
            <a:xfrm>
              <a:off x="3032178" y="3607481"/>
              <a:ext cx="2902558" cy="2290120"/>
            </a:xfrm>
            <a:prstGeom prst="roundRect">
              <a:avLst>
                <a:gd name="adj" fmla="val 4348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70" name="Picture 69">
              <a:extLst>
                <a:ext uri="{FF2B5EF4-FFF2-40B4-BE49-F238E27FC236}">
                  <a16:creationId xmlns:a16="http://schemas.microsoft.com/office/drawing/2014/main" id="{890249CE-9717-4708-B246-C8D7F63F3A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82" r="6004"/>
            <a:stretch/>
          </p:blipFill>
          <p:spPr>
            <a:xfrm>
              <a:off x="3124089" y="3724274"/>
              <a:ext cx="2728656" cy="2107725"/>
            </a:xfrm>
            <a:prstGeom prst="rect">
              <a:avLst/>
            </a:prstGeom>
          </p:spPr>
        </p:pic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049C2D53-2870-4436-BFCA-3913D03412A8}"/>
                </a:ext>
              </a:extLst>
            </p:cNvPr>
            <p:cNvCxnSpPr>
              <a:cxnSpLocks/>
              <a:stCxn id="80" idx="1"/>
            </p:cNvCxnSpPr>
            <p:nvPr/>
          </p:nvCxnSpPr>
          <p:spPr>
            <a:xfrm flipH="1">
              <a:off x="5178665" y="3117953"/>
              <a:ext cx="28190" cy="59477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814598B-5ADE-4C57-8224-485C45367995}"/>
              </a:ext>
            </a:extLst>
          </p:cNvPr>
          <p:cNvGrpSpPr/>
          <p:nvPr/>
        </p:nvGrpSpPr>
        <p:grpSpPr>
          <a:xfrm>
            <a:off x="68715" y="1510355"/>
            <a:ext cx="5138140" cy="2290120"/>
            <a:chOff x="40140" y="1510355"/>
            <a:chExt cx="5138140" cy="2290120"/>
          </a:xfrm>
        </p:grpSpPr>
        <p:sp>
          <p:nvSpPr>
            <p:cNvPr id="95" name="Rounded Rectangle 62">
              <a:extLst>
                <a:ext uri="{FF2B5EF4-FFF2-40B4-BE49-F238E27FC236}">
                  <a16:creationId xmlns:a16="http://schemas.microsoft.com/office/drawing/2014/main" id="{A2FA4E34-29B1-4FC8-9686-32CE91675749}"/>
                </a:ext>
              </a:extLst>
            </p:cNvPr>
            <p:cNvSpPr/>
            <p:nvPr/>
          </p:nvSpPr>
          <p:spPr>
            <a:xfrm>
              <a:off x="40140" y="1510355"/>
              <a:ext cx="2902558" cy="2290120"/>
            </a:xfrm>
            <a:prstGeom prst="roundRect">
              <a:avLst>
                <a:gd name="adj" fmla="val 4348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pic>
          <p:nvPicPr>
            <p:cNvPr id="66" name="Picture 65">
              <a:extLst>
                <a:ext uri="{FF2B5EF4-FFF2-40B4-BE49-F238E27FC236}">
                  <a16:creationId xmlns:a16="http://schemas.microsoft.com/office/drawing/2014/main" id="{B363D993-63FA-4061-8FC6-AC12D6DB50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068" r="6004"/>
            <a:stretch/>
          </p:blipFill>
          <p:spPr>
            <a:xfrm>
              <a:off x="122547" y="1597569"/>
              <a:ext cx="2728656" cy="2116870"/>
            </a:xfrm>
            <a:prstGeom prst="rect">
              <a:avLst/>
            </a:prstGeom>
          </p:spPr>
        </p:pic>
        <p:cxnSp>
          <p:nvCxnSpPr>
            <p:cNvPr id="82" name="Straight Arrow Connector 81">
              <a:extLst>
                <a:ext uri="{FF2B5EF4-FFF2-40B4-BE49-F238E27FC236}">
                  <a16:creationId xmlns:a16="http://schemas.microsoft.com/office/drawing/2014/main" id="{327B6A53-1E17-4E7C-93EE-7E4C571B6DDC}"/>
                </a:ext>
              </a:extLst>
            </p:cNvPr>
            <p:cNvCxnSpPr>
              <a:cxnSpLocks/>
              <a:stCxn id="80" idx="1"/>
            </p:cNvCxnSpPr>
            <p:nvPr/>
          </p:nvCxnSpPr>
          <p:spPr>
            <a:xfrm flipH="1" flipV="1">
              <a:off x="2735142" y="2893623"/>
              <a:ext cx="2443138" cy="224330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88845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7" y="6061257"/>
                <a:ext cx="465999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15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05898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Optical fibre beam loss monitor</a:t>
            </a:r>
          </a:p>
        </p:txBody>
      </p:sp>
    </p:spTree>
    <p:extLst>
      <p:ext uri="{BB962C8B-B14F-4D97-AF65-F5344CB8AC3E}">
        <p14:creationId xmlns:p14="http://schemas.microsoft.com/office/powerpoint/2010/main" val="22837151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Optical fibre beam loss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16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430352" y="1881265"/>
            <a:ext cx="3532248" cy="3210684"/>
            <a:chOff x="422694" y="1478790"/>
            <a:chExt cx="3987942" cy="3624894"/>
          </a:xfrm>
        </p:grpSpPr>
        <p:sp>
          <p:nvSpPr>
            <p:cNvPr id="52" name="Rounded Rectangle 51"/>
            <p:cNvSpPr/>
            <p:nvPr/>
          </p:nvSpPr>
          <p:spPr>
            <a:xfrm>
              <a:off x="422694" y="1478790"/>
              <a:ext cx="3987942" cy="3624894"/>
            </a:xfrm>
            <a:prstGeom prst="roundRect">
              <a:avLst>
                <a:gd name="adj" fmla="val 6850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537964" y="1620195"/>
              <a:ext cx="3729188" cy="3342082"/>
              <a:chOff x="7841095" y="1708291"/>
              <a:chExt cx="3729188" cy="3342082"/>
            </a:xfrm>
          </p:grpSpPr>
          <p:sp>
            <p:nvSpPr>
              <p:cNvPr id="3" name="Rectangle 2"/>
              <p:cNvSpPr/>
              <p:nvPr/>
            </p:nvSpPr>
            <p:spPr>
              <a:xfrm>
                <a:off x="7869307" y="1708291"/>
                <a:ext cx="3700976" cy="334208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grpSp>
            <p:nvGrpSpPr>
              <p:cNvPr id="39" name="Group 38"/>
              <p:cNvGrpSpPr/>
              <p:nvPr/>
            </p:nvGrpSpPr>
            <p:grpSpPr>
              <a:xfrm>
                <a:off x="7841095" y="1844825"/>
                <a:ext cx="3729187" cy="3205548"/>
                <a:chOff x="6716913" y="1844825"/>
                <a:chExt cx="3729187" cy="3205548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7634731" y="4742596"/>
                  <a:ext cx="2020105" cy="30777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1400" i="1" dirty="0" err="1"/>
                    <a:t>oBLM</a:t>
                  </a:r>
                  <a:r>
                    <a:rPr lang="en-GB" sz="1400" i="1" dirty="0"/>
                    <a:t> operating principle</a:t>
                  </a:r>
                </a:p>
              </p:txBody>
            </p:sp>
            <p:grpSp>
              <p:nvGrpSpPr>
                <p:cNvPr id="41" name="Group 40"/>
                <p:cNvGrpSpPr/>
                <p:nvPr/>
              </p:nvGrpSpPr>
              <p:grpSpPr>
                <a:xfrm>
                  <a:off x="6716913" y="2242978"/>
                  <a:ext cx="3611067" cy="1827828"/>
                  <a:chOff x="467096" y="2708920"/>
                  <a:chExt cx="5649734" cy="2407894"/>
                </a:xfrm>
              </p:grpSpPr>
              <p:sp>
                <p:nvSpPr>
                  <p:cNvPr id="81" name="Rectangle 80"/>
                  <p:cNvSpPr/>
                  <p:nvPr/>
                </p:nvSpPr>
                <p:spPr>
                  <a:xfrm>
                    <a:off x="719575" y="2961924"/>
                    <a:ext cx="5397255" cy="720080"/>
                  </a:xfrm>
                  <a:prstGeom prst="rect">
                    <a:avLst/>
                  </a:prstGeom>
                  <a:solidFill>
                    <a:schemeClr val="bg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82" name="Rectangle 81"/>
                  <p:cNvSpPr/>
                  <p:nvPr/>
                </p:nvSpPr>
                <p:spPr>
                  <a:xfrm>
                    <a:off x="1691681" y="3892676"/>
                    <a:ext cx="4404342" cy="104334"/>
                  </a:xfrm>
                  <a:prstGeom prst="rect">
                    <a:avLst/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cxnSp>
                <p:nvCxnSpPr>
                  <p:cNvPr id="83" name="Straight Connector 82"/>
                  <p:cNvCxnSpPr/>
                  <p:nvPr/>
                </p:nvCxnSpPr>
                <p:spPr>
                  <a:xfrm>
                    <a:off x="3275856" y="3083132"/>
                    <a:ext cx="0" cy="463879"/>
                  </a:xfrm>
                  <a:prstGeom prst="line">
                    <a:avLst/>
                  </a:prstGeom>
                  <a:ln w="38100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6" name="Straight Arrow Connector 85"/>
                  <p:cNvCxnSpPr>
                    <a:stCxn id="97" idx="6"/>
                  </p:cNvCxnSpPr>
                  <p:nvPr/>
                </p:nvCxnSpPr>
                <p:spPr>
                  <a:xfrm>
                    <a:off x="3275856" y="3321964"/>
                    <a:ext cx="1260140" cy="827116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7" name="Straight Arrow Connector 86"/>
                  <p:cNvCxnSpPr>
                    <a:stCxn id="97" idx="6"/>
                  </p:cNvCxnSpPr>
                  <p:nvPr/>
                </p:nvCxnSpPr>
                <p:spPr>
                  <a:xfrm flipV="1">
                    <a:off x="3275856" y="2708920"/>
                    <a:ext cx="1260140" cy="613044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8" name="Straight Arrow Connector 87"/>
                  <p:cNvCxnSpPr>
                    <a:stCxn id="97" idx="6"/>
                  </p:cNvCxnSpPr>
                  <p:nvPr/>
                </p:nvCxnSpPr>
                <p:spPr>
                  <a:xfrm flipV="1">
                    <a:off x="3275856" y="2961926"/>
                    <a:ext cx="1728192" cy="360038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89" name="Straight Arrow Connector 88"/>
                  <p:cNvCxnSpPr>
                    <a:stCxn id="97" idx="6"/>
                  </p:cNvCxnSpPr>
                  <p:nvPr/>
                </p:nvCxnSpPr>
                <p:spPr>
                  <a:xfrm>
                    <a:off x="3275856" y="3321964"/>
                    <a:ext cx="1728192" cy="360040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0" name="Straight Arrow Connector 89"/>
                  <p:cNvCxnSpPr>
                    <a:stCxn id="97" idx="6"/>
                  </p:cNvCxnSpPr>
                  <p:nvPr/>
                </p:nvCxnSpPr>
                <p:spPr>
                  <a:xfrm flipV="1">
                    <a:off x="3275856" y="3300899"/>
                    <a:ext cx="2160240" cy="21065"/>
                  </a:xfrm>
                  <a:prstGeom prst="straightConnector1">
                    <a:avLst/>
                  </a:prstGeom>
                  <a:ln w="28575">
                    <a:solidFill>
                      <a:srgbClr val="00B0F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1" name="Straight Arrow Connector 90"/>
                  <p:cNvCxnSpPr/>
                  <p:nvPr/>
                </p:nvCxnSpPr>
                <p:spPr>
                  <a:xfrm>
                    <a:off x="4283968" y="3951546"/>
                    <a:ext cx="1080120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2" name="Straight Arrow Connector 91"/>
                  <p:cNvCxnSpPr/>
                  <p:nvPr/>
                </p:nvCxnSpPr>
                <p:spPr>
                  <a:xfrm flipH="1">
                    <a:off x="3059832" y="3951546"/>
                    <a:ext cx="1080120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3" name="Block Arc 92"/>
                  <p:cNvSpPr/>
                  <p:nvPr/>
                </p:nvSpPr>
                <p:spPr>
                  <a:xfrm rot="16200000">
                    <a:off x="1079612" y="3892676"/>
                    <a:ext cx="1224136" cy="1224136"/>
                  </a:xfrm>
                  <a:prstGeom prst="blockArc">
                    <a:avLst>
                      <a:gd name="adj1" fmla="val 16145724"/>
                      <a:gd name="adj2" fmla="val 0"/>
                      <a:gd name="adj3" fmla="val 9510"/>
                    </a:avLst>
                  </a:prstGeom>
                  <a:solidFill>
                    <a:srgbClr val="FF0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94" name="Straight Arrow Connector 93"/>
                  <p:cNvCxnSpPr/>
                  <p:nvPr/>
                </p:nvCxnSpPr>
                <p:spPr>
                  <a:xfrm flipH="1">
                    <a:off x="1835696" y="3947516"/>
                    <a:ext cx="1080120" cy="0"/>
                  </a:xfrm>
                  <a:prstGeom prst="straightConnector1">
                    <a:avLst/>
                  </a:prstGeom>
                  <a:ln w="19050">
                    <a:solidFill>
                      <a:srgbClr val="00B050"/>
                    </a:solidFill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95" name="Rectangle 94"/>
                  <p:cNvSpPr/>
                  <p:nvPr/>
                </p:nvSpPr>
                <p:spPr>
                  <a:xfrm>
                    <a:off x="755576" y="4509118"/>
                    <a:ext cx="1620181" cy="607696"/>
                  </a:xfrm>
                  <a:prstGeom prst="rect">
                    <a:avLst/>
                  </a:prstGeom>
                  <a:solidFill>
                    <a:schemeClr val="bg1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  <p:sp>
                <p:nvSpPr>
                  <p:cNvPr id="96" name="TextBox 95"/>
                  <p:cNvSpPr txBox="1"/>
                  <p:nvPr/>
                </p:nvSpPr>
                <p:spPr>
                  <a:xfrm>
                    <a:off x="467096" y="4582826"/>
                    <a:ext cx="2161952" cy="45775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GB" sz="1400" dirty="0"/>
                      <a:t>Sensor Unit</a:t>
                    </a:r>
                  </a:p>
                </p:txBody>
              </p:sp>
              <p:sp>
                <p:nvSpPr>
                  <p:cNvPr id="97" name="Oval 96"/>
                  <p:cNvSpPr/>
                  <p:nvPr/>
                </p:nvSpPr>
                <p:spPr>
                  <a:xfrm>
                    <a:off x="2771800" y="3249956"/>
                    <a:ext cx="504056" cy="144016"/>
                  </a:xfrm>
                  <a:prstGeom prst="ellipse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/>
                  </a:p>
                </p:txBody>
              </p:sp>
            </p:grpSp>
            <p:cxnSp>
              <p:nvCxnSpPr>
                <p:cNvPr id="42" name="Straight Arrow Connector 41"/>
                <p:cNvCxnSpPr>
                  <a:stCxn id="43" idx="2"/>
                  <a:endCxn id="97" idx="0"/>
                </p:cNvCxnSpPr>
                <p:nvPr/>
              </p:nvCxnSpPr>
              <p:spPr>
                <a:xfrm>
                  <a:off x="7683714" y="2181424"/>
                  <a:ext cx="667352" cy="472253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" name="TextBox 42"/>
                <p:cNvSpPr txBox="1"/>
                <p:nvPr/>
              </p:nvSpPr>
              <p:spPr>
                <a:xfrm>
                  <a:off x="6878287" y="1873647"/>
                  <a:ext cx="1610855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Particle bunch</a:t>
                  </a:r>
                </a:p>
              </p:txBody>
            </p:sp>
            <p:cxnSp>
              <p:nvCxnSpPr>
                <p:cNvPr id="47" name="Straight Arrow Connector 46"/>
                <p:cNvCxnSpPr>
                  <a:stCxn id="48" idx="0"/>
                  <a:endCxn id="82" idx="2"/>
                </p:cNvCxnSpPr>
                <p:nvPr/>
              </p:nvCxnSpPr>
              <p:spPr>
                <a:xfrm flipV="1">
                  <a:off x="8646150" y="3220765"/>
                  <a:ext cx="260999" cy="385421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8" name="TextBox 47"/>
                <p:cNvSpPr txBox="1"/>
                <p:nvPr/>
              </p:nvSpPr>
              <p:spPr>
                <a:xfrm>
                  <a:off x="7958011" y="3606186"/>
                  <a:ext cx="1376277" cy="347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Optical-fibre</a:t>
                  </a:r>
                </a:p>
              </p:txBody>
            </p:sp>
            <p:cxnSp>
              <p:nvCxnSpPr>
                <p:cNvPr id="49" name="Straight Arrow Connector 48"/>
                <p:cNvCxnSpPr>
                  <a:endCxn id="97" idx="2"/>
                </p:cNvCxnSpPr>
                <p:nvPr/>
              </p:nvCxnSpPr>
              <p:spPr>
                <a:xfrm>
                  <a:off x="7499614" y="2700342"/>
                  <a:ext cx="690366" cy="0"/>
                </a:xfrm>
                <a:prstGeom prst="straightConnector1">
                  <a:avLst/>
                </a:prstGeom>
                <a:ln w="28575">
                  <a:prstDash val="sysDot"/>
                  <a:tailEnd type="arrow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</p:cxnSp>
            <p:cxnSp>
              <p:nvCxnSpPr>
                <p:cNvPr id="50" name="Straight Arrow Connector 49"/>
                <p:cNvCxnSpPr>
                  <a:stCxn id="58" idx="0"/>
                </p:cNvCxnSpPr>
                <p:nvPr/>
              </p:nvCxnSpPr>
              <p:spPr>
                <a:xfrm flipV="1">
                  <a:off x="9892884" y="2981645"/>
                  <a:ext cx="197959" cy="401697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8" name="TextBox 57"/>
                <p:cNvSpPr txBox="1"/>
                <p:nvPr/>
              </p:nvSpPr>
              <p:spPr>
                <a:xfrm>
                  <a:off x="9339666" y="3383342"/>
                  <a:ext cx="110643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Beam pipe</a:t>
                  </a:r>
                </a:p>
              </p:txBody>
            </p:sp>
            <p:cxnSp>
              <p:nvCxnSpPr>
                <p:cNvPr id="74" name="Straight Arrow Connector 73"/>
                <p:cNvCxnSpPr>
                  <a:stCxn id="75" idx="2"/>
                </p:cNvCxnSpPr>
                <p:nvPr/>
              </p:nvCxnSpPr>
              <p:spPr>
                <a:xfrm flipH="1">
                  <a:off x="8511229" y="2152601"/>
                  <a:ext cx="589173" cy="363682"/>
                </a:xfrm>
                <a:prstGeom prst="straightConnector1">
                  <a:avLst/>
                </a:prstGeom>
                <a:ln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5" name="TextBox 74"/>
                <p:cNvSpPr txBox="1"/>
                <p:nvPr/>
              </p:nvSpPr>
              <p:spPr>
                <a:xfrm>
                  <a:off x="8547184" y="1844825"/>
                  <a:ext cx="1106434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Screen</a:t>
                  </a:r>
                </a:p>
              </p:txBody>
            </p:sp>
            <p:sp>
              <p:nvSpPr>
                <p:cNvPr id="76" name="TextBox 75"/>
                <p:cNvSpPr txBox="1"/>
                <p:nvPr/>
              </p:nvSpPr>
              <p:spPr>
                <a:xfrm>
                  <a:off x="7680176" y="2448213"/>
                  <a:ext cx="232946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v</a:t>
                  </a:r>
                </a:p>
              </p:txBody>
            </p:sp>
            <p:cxnSp>
              <p:nvCxnSpPr>
                <p:cNvPr id="77" name="Straight Arrow Connector 76"/>
                <p:cNvCxnSpPr/>
                <p:nvPr/>
              </p:nvCxnSpPr>
              <p:spPr>
                <a:xfrm flipV="1">
                  <a:off x="7972784" y="4128186"/>
                  <a:ext cx="324000" cy="0"/>
                </a:xfrm>
                <a:prstGeom prst="straightConnector1">
                  <a:avLst/>
                </a:prstGeom>
                <a:ln w="28575">
                  <a:solidFill>
                    <a:srgbClr val="00B0F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8" name="Straight Arrow Connector 77"/>
                <p:cNvCxnSpPr/>
                <p:nvPr/>
              </p:nvCxnSpPr>
              <p:spPr>
                <a:xfrm flipV="1">
                  <a:off x="7972784" y="4392428"/>
                  <a:ext cx="324000" cy="0"/>
                </a:xfrm>
                <a:prstGeom prst="straightConnector1">
                  <a:avLst/>
                </a:prstGeom>
                <a:ln w="28575">
                  <a:solidFill>
                    <a:srgbClr val="00B050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9" name="TextBox 78"/>
                <p:cNvSpPr txBox="1"/>
                <p:nvPr/>
              </p:nvSpPr>
              <p:spPr>
                <a:xfrm>
                  <a:off x="8296788" y="3974298"/>
                  <a:ext cx="1829286" cy="347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Charge shower</a:t>
                  </a:r>
                </a:p>
              </p:txBody>
            </p:sp>
            <p:sp>
              <p:nvSpPr>
                <p:cNvPr id="80" name="TextBox 79"/>
                <p:cNvSpPr txBox="1"/>
                <p:nvPr/>
              </p:nvSpPr>
              <p:spPr>
                <a:xfrm>
                  <a:off x="8301798" y="4238540"/>
                  <a:ext cx="1881408" cy="34748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400" dirty="0"/>
                    <a:t>Cherenkov radiation</a:t>
                  </a:r>
                </a:p>
              </p:txBody>
            </p:sp>
          </p:grpSp>
        </p:grpSp>
      </p:grpSp>
      <p:grpSp>
        <p:nvGrpSpPr>
          <p:cNvPr id="6" name="Group 5"/>
          <p:cNvGrpSpPr/>
          <p:nvPr/>
        </p:nvGrpSpPr>
        <p:grpSpPr>
          <a:xfrm>
            <a:off x="7138018" y="1881265"/>
            <a:ext cx="4763574" cy="3210684"/>
            <a:chOff x="5059665" y="1316493"/>
            <a:chExt cx="3276000" cy="2088000"/>
          </a:xfrm>
        </p:grpSpPr>
        <p:sp>
          <p:nvSpPr>
            <p:cNvPr id="45" name="Rounded Rectangle 44"/>
            <p:cNvSpPr/>
            <p:nvPr/>
          </p:nvSpPr>
          <p:spPr>
            <a:xfrm>
              <a:off x="5059665" y="1316493"/>
              <a:ext cx="3276000" cy="2088000"/>
            </a:xfrm>
            <a:prstGeom prst="roundRect">
              <a:avLst>
                <a:gd name="adj" fmla="val 3191"/>
              </a:avLst>
            </a:prstGeom>
            <a:solidFill>
              <a:srgbClr val="077FC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8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950" t="3012" b="56513"/>
            <a:stretch/>
          </p:blipFill>
          <p:spPr bwMode="auto">
            <a:xfrm>
              <a:off x="5170573" y="1417378"/>
              <a:ext cx="3054185" cy="188623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01" name="Picture 10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7508" y="1251866"/>
            <a:ext cx="2092581" cy="499894"/>
          </a:xfrm>
          <a:prstGeom prst="rect">
            <a:avLst/>
          </a:prstGeom>
        </p:spPr>
      </p:pic>
      <p:sp>
        <p:nvSpPr>
          <p:cNvPr id="102" name="Content Placeholder 2"/>
          <p:cNvSpPr txBox="1">
            <a:spLocks/>
          </p:cNvSpPr>
          <p:nvPr/>
        </p:nvSpPr>
        <p:spPr>
          <a:xfrm>
            <a:off x="7408172" y="4581514"/>
            <a:ext cx="925667" cy="35530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>
                <a:solidFill>
                  <a:schemeClr val="tx1"/>
                </a:solidFill>
              </a:rPr>
              <a:t>[5, 6, 7]</a:t>
            </a: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7863" y="1226216"/>
            <a:ext cx="2142769" cy="551194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62" name="Rectangle 61"/>
          <p:cNvSpPr/>
          <p:nvPr/>
        </p:nvSpPr>
        <p:spPr>
          <a:xfrm>
            <a:off x="126994" y="1860403"/>
            <a:ext cx="337051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Improved loss location resolution, &lt;10cm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New PhD student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Simulation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RF breakdown detection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b="1" dirty="0"/>
              <a:t>Ideas for plasma diagnostic capability</a:t>
            </a:r>
          </a:p>
        </p:txBody>
      </p:sp>
    </p:spTree>
    <p:extLst>
      <p:ext uri="{BB962C8B-B14F-4D97-AF65-F5344CB8AC3E}">
        <p14:creationId xmlns:p14="http://schemas.microsoft.com/office/powerpoint/2010/main" val="19129435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7" y="6061257"/>
                <a:ext cx="465999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17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186848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91897164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Summary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18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8C6F568-5E3A-4EE4-AB1C-7CA401E13DE4}"/>
              </a:ext>
            </a:extLst>
          </p:cNvPr>
          <p:cNvSpPr/>
          <p:nvPr/>
        </p:nvSpPr>
        <p:spPr>
          <a:xfrm>
            <a:off x="126994" y="1112647"/>
            <a:ext cx="11712581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 err="1"/>
              <a:t>CxR</a:t>
            </a:r>
            <a:r>
              <a:rPr lang="en-GB" sz="2000" b="1" dirty="0"/>
              <a:t> bunch length monitor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CTR imaging set up currently in place in MAX IV and operational as a compression monitor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ML analysis of simulated CTR images model capable of predicting bunch profiles at high level of accuracy (no phase), and will be tested on experimental data in the near future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SR simulations of CSR version of monitor are underway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/>
              <a:t>Single-shot emittance diagnostic development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Both MLA and DMD systems currently being tested and benchmarked at CI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Plans in place to test both systems at </a:t>
            </a:r>
            <a:r>
              <a:rPr lang="en-GB" b="1" dirty="0" err="1"/>
              <a:t>SPARCLab</a:t>
            </a:r>
            <a:r>
              <a:rPr lang="en-GB" b="1" dirty="0"/>
              <a:t> and FEBE CLARA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b="1" dirty="0"/>
              <a:t>Optical fibre beam loss monitor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Loss location resolution improved to &lt;10 cm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b="1" dirty="0"/>
              <a:t>New PhD student focused solely on OBLM started this week</a:t>
            </a:r>
          </a:p>
        </p:txBody>
      </p:sp>
    </p:spTree>
    <p:extLst>
      <p:ext uri="{BB962C8B-B14F-4D97-AF65-F5344CB8AC3E}">
        <p14:creationId xmlns:p14="http://schemas.microsoft.com/office/powerpoint/2010/main" val="27063862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Overview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7" y="6061257"/>
                <a:ext cx="465999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6994" y="1107366"/>
            <a:ext cx="765437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Broadband imaging of </a:t>
            </a:r>
            <a:r>
              <a:rPr lang="en-GB" sz="2400" b="1" dirty="0" err="1"/>
              <a:t>CxR</a:t>
            </a:r>
            <a:r>
              <a:rPr lang="en-GB" sz="2400" b="1" dirty="0"/>
              <a:t> bunch length monitor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Single-shot emittance diagnostic development</a:t>
            </a:r>
          </a:p>
          <a:p>
            <a:pPr marL="285750" indent="-285750">
              <a:lnSpc>
                <a:spcPct val="3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Optical fibre beam loss monitor</a:t>
            </a:r>
          </a:p>
        </p:txBody>
      </p:sp>
    </p:spTree>
    <p:extLst>
      <p:ext uri="{BB962C8B-B14F-4D97-AF65-F5344CB8AC3E}">
        <p14:creationId xmlns:p14="http://schemas.microsoft.com/office/powerpoint/2010/main" val="38695723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2185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63062" y="1433492"/>
            <a:ext cx="8265876" cy="2189110"/>
          </a:xfrm>
        </p:spPr>
        <p:txBody>
          <a:bodyPr anchor="ctr">
            <a:normAutofit fontScale="90000"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Thank you for your attention!</a:t>
            </a:r>
            <a:br>
              <a:rPr lang="en-GB" b="1" dirty="0">
                <a:solidFill>
                  <a:schemeClr val="bg1"/>
                </a:solidFill>
              </a:rPr>
            </a:br>
            <a:r>
              <a:rPr lang="en-GB" b="1" dirty="0">
                <a:solidFill>
                  <a:schemeClr val="bg1"/>
                </a:solidFill>
              </a:rPr>
              <a:t>Questions?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6860" y="3170755"/>
            <a:ext cx="5601784" cy="167141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u="sng" dirty="0"/>
              <a:t>References: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/>
              <a:t>[1] S. Thorin et al., </a:t>
            </a:r>
            <a:r>
              <a:rPr lang="da-DK" sz="1100" i="1" dirty="0"/>
              <a:t>Proc. IPAC2017</a:t>
            </a:r>
            <a:r>
              <a:rPr lang="da-DK" sz="1100" dirty="0"/>
              <a:t>, TUPAB099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da-DK" sz="1100" dirty="0"/>
              <a:t>[2] B. Kyle et al., </a:t>
            </a:r>
            <a:r>
              <a:rPr lang="da-DK" sz="1100" i="1" dirty="0"/>
              <a:t>Proc. IPAC2019, </a:t>
            </a:r>
            <a:r>
              <a:rPr lang="da-DK" sz="1100" dirty="0"/>
              <a:t>MOPRB061</a:t>
            </a:r>
            <a:endParaRPr lang="en-GB" sz="1100" dirty="0"/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/>
              <a:t>[3] </a:t>
            </a:r>
            <a:r>
              <a:rPr lang="fr-FR" sz="1100" dirty="0"/>
              <a:t>G. Le Sage et al., PRAB (1999)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fr-FR" sz="1100" dirty="0"/>
              <a:t>[4] R. </a:t>
            </a:r>
            <a:r>
              <a:rPr lang="fr-FR" sz="1100" dirty="0" err="1"/>
              <a:t>Fiorito</a:t>
            </a:r>
            <a:r>
              <a:rPr lang="fr-FR" sz="1100" dirty="0"/>
              <a:t> et al., AIP </a:t>
            </a:r>
            <a:r>
              <a:rPr lang="fr-FR" sz="1100" dirty="0" err="1"/>
              <a:t>Conf</a:t>
            </a:r>
            <a:r>
              <a:rPr lang="fr-FR" sz="1100" dirty="0"/>
              <a:t>. Proc. 648, (2002)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/>
              <a:t>[5] M. </a:t>
            </a:r>
            <a:r>
              <a:rPr lang="en-GB" sz="1100" dirty="0" err="1"/>
              <a:t>Kastriotou</a:t>
            </a:r>
            <a:r>
              <a:rPr lang="en-GB" sz="1100" dirty="0"/>
              <a:t> et al., </a:t>
            </a:r>
            <a:r>
              <a:rPr lang="en-GB" sz="1100" i="1" dirty="0"/>
              <a:t>Proc. IBIC2016,</a:t>
            </a:r>
            <a:r>
              <a:rPr lang="en-GB" sz="1100" dirty="0"/>
              <a:t> WEPG20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/>
              <a:t>[6] A. </a:t>
            </a:r>
            <a:r>
              <a:rPr lang="en-GB" sz="1100" dirty="0" err="1"/>
              <a:t>Alexandrova</a:t>
            </a:r>
            <a:r>
              <a:rPr lang="en-GB" sz="1100" dirty="0"/>
              <a:t> et al., </a:t>
            </a:r>
            <a:r>
              <a:rPr lang="en-GB" sz="1100" i="1" dirty="0"/>
              <a:t>Proc. IBIC2017</a:t>
            </a:r>
            <a:r>
              <a:rPr lang="en-GB" sz="1100" dirty="0"/>
              <a:t>, WEPWC01. 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defRPr/>
            </a:pPr>
            <a:r>
              <a:rPr lang="en-GB" sz="1100" dirty="0"/>
              <a:t>[7] A. </a:t>
            </a:r>
            <a:r>
              <a:rPr lang="en-GB" sz="1100" dirty="0" err="1"/>
              <a:t>Alexandrova</a:t>
            </a:r>
            <a:r>
              <a:rPr lang="en-GB" sz="1100" dirty="0"/>
              <a:t> et al., </a:t>
            </a:r>
            <a:r>
              <a:rPr lang="en-GB" sz="1100" i="1" dirty="0"/>
              <a:t>Proc. IPAC2018</a:t>
            </a:r>
            <a:r>
              <a:rPr lang="en-GB" sz="1100" dirty="0"/>
              <a:t>, THPML090. </a:t>
            </a:r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60" y="5738937"/>
            <a:ext cx="4159343" cy="106912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3131" y="5430858"/>
            <a:ext cx="2024165" cy="143099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E1AB873-92F9-478D-A2CC-7C1B0CB5FFBD}"/>
              </a:ext>
            </a:extLst>
          </p:cNvPr>
          <p:cNvSpPr/>
          <p:nvPr/>
        </p:nvSpPr>
        <p:spPr>
          <a:xfrm>
            <a:off x="2904741" y="5071185"/>
            <a:ext cx="63825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GB" sz="2400" i="1" dirty="0">
                <a:solidFill>
                  <a:schemeClr val="bg1"/>
                </a:solidFill>
              </a:rPr>
              <a:t>J. Wolfenden (joseph.wolfenden@cockcroft.ac.uk)</a:t>
            </a:r>
          </a:p>
        </p:txBody>
      </p:sp>
    </p:spTree>
    <p:extLst>
      <p:ext uri="{BB962C8B-B14F-4D97-AF65-F5344CB8AC3E}">
        <p14:creationId xmlns:p14="http://schemas.microsoft.com/office/powerpoint/2010/main" val="3767634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7" y="6061257"/>
                <a:ext cx="465999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13" name="Title 1">
            <a:extLst>
              <a:ext uri="{FF2B5EF4-FFF2-40B4-BE49-F238E27FC236}">
                <a16:creationId xmlns:a16="http://schemas.microsoft.com/office/drawing/2014/main" id="{0C725966-2427-42A9-A4E1-CCCBCF061ECC}"/>
              </a:ext>
            </a:extLst>
          </p:cNvPr>
          <p:cNvSpPr txBox="1">
            <a:spLocks/>
          </p:cNvSpPr>
          <p:nvPr/>
        </p:nvSpPr>
        <p:spPr>
          <a:xfrm>
            <a:off x="510999" y="2192338"/>
            <a:ext cx="11170002" cy="2301874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400" b="1" dirty="0"/>
              <a:t>Broadband imaging of </a:t>
            </a:r>
            <a:r>
              <a:rPr lang="en-GB" sz="5400" b="1" dirty="0" err="1"/>
              <a:t>CxR</a:t>
            </a:r>
            <a:r>
              <a:rPr lang="en-GB" sz="5400" b="1" dirty="0"/>
              <a:t> bunch length monitor</a:t>
            </a:r>
          </a:p>
        </p:txBody>
      </p:sp>
    </p:spTree>
    <p:extLst>
      <p:ext uri="{BB962C8B-B14F-4D97-AF65-F5344CB8AC3E}">
        <p14:creationId xmlns:p14="http://schemas.microsoft.com/office/powerpoint/2010/main" val="2936116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Broadband imaging of </a:t>
            </a:r>
            <a:r>
              <a:rPr lang="en-GB" sz="4000" b="1" dirty="0" err="1"/>
              <a:t>CxR</a:t>
            </a:r>
            <a:r>
              <a:rPr lang="en-GB" sz="4000" b="1" dirty="0"/>
              <a:t> bunch length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7" y="6061257"/>
                <a:ext cx="4659995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126994" y="1107366"/>
            <a:ext cx="765437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Types of </a:t>
            </a:r>
            <a:r>
              <a:rPr lang="en-GB" sz="2400" b="1" dirty="0" err="1"/>
              <a:t>CxR</a:t>
            </a:r>
            <a:r>
              <a:rPr lang="en-GB" sz="2400" b="1" dirty="0"/>
              <a:t> under investigation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CTR – Coherent Transition Radiation</a:t>
            </a:r>
          </a:p>
          <a:p>
            <a:pPr marL="742950" lvl="1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CSR – Coherent Synchrotron Radiation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Experimental work at MAX IV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Machine learning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Simulation work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4F4ED9C3-1DF0-48E1-8202-2D7841F6FF0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614" y="5294489"/>
            <a:ext cx="2142769" cy="55119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5F2BAB1-DBA7-436A-99CD-06AF5828939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01" y="4664913"/>
            <a:ext cx="1687682" cy="58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787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Broadband imaging of </a:t>
            </a:r>
            <a:r>
              <a:rPr lang="en-GB" sz="4000" b="1" dirty="0" err="1"/>
              <a:t>CxR</a:t>
            </a:r>
            <a:r>
              <a:rPr lang="en-GB" sz="4000" b="1" dirty="0"/>
              <a:t> bunch length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pic>
        <p:nvPicPr>
          <p:cNvPr id="50" name="Picture 49" descr="D:\Joe\PhD\Presentations\QUASAR\Project Update\Sep18\Images\AbsoluteCTR.pn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36" r="6796"/>
          <a:stretch/>
        </p:blipFill>
        <p:spPr bwMode="auto">
          <a:xfrm>
            <a:off x="3058192" y="3166164"/>
            <a:ext cx="3324903" cy="259000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2" descr="D:\Joe\PhD\Presentations\QUASAR\Project Update\Sep18\Images\p2p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20" r="7112"/>
          <a:stretch/>
        </p:blipFill>
        <p:spPr bwMode="auto">
          <a:xfrm>
            <a:off x="9085030" y="1998313"/>
            <a:ext cx="2950201" cy="237415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106278" y="1087832"/>
            <a:ext cx="1172000" cy="957903"/>
          </a:xfrm>
          <a:prstGeom prst="rect">
            <a:avLst/>
          </a:prstGeom>
          <a:noFill/>
          <a:ln w="57150">
            <a:solidFill>
              <a:srgbClr val="7B7B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1537854" y="1098800"/>
            <a:ext cx="501332" cy="946935"/>
          </a:xfrm>
          <a:prstGeom prst="rect">
            <a:avLst/>
          </a:prstGeom>
          <a:noFill/>
          <a:ln w="57150">
            <a:solidFill>
              <a:srgbClr val="0B226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2039187" y="1098801"/>
            <a:ext cx="454629" cy="946934"/>
          </a:xfrm>
          <a:prstGeom prst="rect">
            <a:avLst/>
          </a:prstGeom>
          <a:noFill/>
          <a:ln w="57150">
            <a:solidFill>
              <a:srgbClr val="05649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0" name="Rectangle 69"/>
          <p:cNvSpPr/>
          <p:nvPr/>
        </p:nvSpPr>
        <p:spPr>
          <a:xfrm>
            <a:off x="2535381" y="1098801"/>
            <a:ext cx="820881" cy="946934"/>
          </a:xfrm>
          <a:prstGeom prst="rect">
            <a:avLst/>
          </a:prstGeom>
          <a:noFill/>
          <a:ln w="57150">
            <a:solidFill>
              <a:srgbClr val="077FC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Rectangle 70"/>
          <p:cNvSpPr/>
          <p:nvPr/>
        </p:nvSpPr>
        <p:spPr>
          <a:xfrm>
            <a:off x="3394419" y="1098800"/>
            <a:ext cx="1499699" cy="943470"/>
          </a:xfrm>
          <a:prstGeom prst="rect">
            <a:avLst/>
          </a:prstGeom>
          <a:noFill/>
          <a:ln w="57150">
            <a:solidFill>
              <a:srgbClr val="E2AC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TextBox 71"/>
          <p:cNvSpPr txBox="1"/>
          <p:nvPr/>
        </p:nvSpPr>
        <p:spPr>
          <a:xfrm>
            <a:off x="155207" y="2180930"/>
            <a:ext cx="2587993" cy="422405"/>
          </a:xfrm>
          <a:prstGeom prst="rect">
            <a:avLst/>
          </a:prstGeom>
          <a:solidFill>
            <a:srgbClr val="7B7B7D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0000" tIns="72000" rIns="108000" bIns="7200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Bunch Image</a:t>
            </a:r>
          </a:p>
        </p:txBody>
      </p:sp>
      <p:sp>
        <p:nvSpPr>
          <p:cNvPr id="73" name="TextBox 72"/>
          <p:cNvSpPr txBox="1"/>
          <p:nvPr/>
        </p:nvSpPr>
        <p:spPr>
          <a:xfrm>
            <a:off x="151109" y="2635575"/>
            <a:ext cx="2592091" cy="422405"/>
          </a:xfrm>
          <a:prstGeom prst="rect">
            <a:avLst/>
          </a:prstGeom>
          <a:solidFill>
            <a:srgbClr val="0B2265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0000" tIns="72000" rIns="108000" bIns="7200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No. of e</a:t>
            </a:r>
            <a:r>
              <a:rPr lang="en-GB" b="1" baseline="300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74" name="TextBox 73"/>
          <p:cNvSpPr txBox="1"/>
          <p:nvPr/>
        </p:nvSpPr>
        <p:spPr>
          <a:xfrm>
            <a:off x="151108" y="3091149"/>
            <a:ext cx="2592092" cy="422405"/>
          </a:xfrm>
          <a:prstGeom prst="rect">
            <a:avLst/>
          </a:prstGeom>
          <a:solidFill>
            <a:srgbClr val="05649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0000" tIns="72000" rIns="108000" bIns="7200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Bandwidth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153050" y="3544806"/>
            <a:ext cx="2590150" cy="422405"/>
          </a:xfrm>
          <a:prstGeom prst="rect">
            <a:avLst/>
          </a:prstGeom>
          <a:solidFill>
            <a:srgbClr val="077FC9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0000" tIns="72000" rIns="180000" bIns="7200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Single e</a:t>
            </a:r>
            <a:r>
              <a:rPr lang="en-GB" b="1" baseline="30000" dirty="0">
                <a:solidFill>
                  <a:schemeClr val="bg1"/>
                </a:solidFill>
              </a:rPr>
              <a:t>-</a:t>
            </a:r>
            <a:r>
              <a:rPr lang="en-GB" b="1" dirty="0">
                <a:solidFill>
                  <a:schemeClr val="bg1"/>
                </a:solidFill>
              </a:rPr>
              <a:t> Spectral Image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153050" y="3998463"/>
            <a:ext cx="2590150" cy="422405"/>
          </a:xfrm>
          <a:prstGeom prst="rect">
            <a:avLst/>
          </a:prstGeom>
          <a:solidFill>
            <a:srgbClr val="E2AC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180000" tIns="72000" rIns="180000" bIns="72000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Bunch Form Factor</a:t>
            </a:r>
          </a:p>
        </p:txBody>
      </p:sp>
      <p:sp>
        <p:nvSpPr>
          <p:cNvPr id="78" name="Half Frame 77"/>
          <p:cNvSpPr/>
          <p:nvPr/>
        </p:nvSpPr>
        <p:spPr>
          <a:xfrm rot="10800000">
            <a:off x="4340850" y="2223857"/>
            <a:ext cx="685800" cy="685800"/>
          </a:xfrm>
          <a:prstGeom prst="halfFrame">
            <a:avLst>
              <a:gd name="adj1" fmla="val 21717"/>
              <a:gd name="adj2" fmla="val 22727"/>
            </a:avLst>
          </a:prstGeom>
          <a:solidFill>
            <a:srgbClr val="E2A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1" name="Half Frame 80"/>
          <p:cNvSpPr/>
          <p:nvPr/>
        </p:nvSpPr>
        <p:spPr>
          <a:xfrm rot="8110752">
            <a:off x="8230685" y="3063143"/>
            <a:ext cx="685800" cy="685800"/>
          </a:xfrm>
          <a:prstGeom prst="halfFrame">
            <a:avLst>
              <a:gd name="adj1" fmla="val 21717"/>
              <a:gd name="adj2" fmla="val 22727"/>
            </a:avLst>
          </a:prstGeom>
          <a:solidFill>
            <a:srgbClr val="E2A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" name="TextBox 3"/>
              <p:cNvSpPr txBox="1"/>
              <p:nvPr/>
            </p:nvSpPr>
            <p:spPr>
              <a:xfrm>
                <a:off x="103910" y="1090602"/>
                <a:ext cx="5496580" cy="95513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de-DE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40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40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40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40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4000"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/>
                            </a:rPr>
                            <m:t>𝑑</m:t>
                          </m:r>
                          <m:sSubSup>
                            <m:sSubSupPr>
                              <m:ctrlPr>
                                <a:rPr lang="en-GB" altLang="en-US" sz="240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GB" altLang="en-US" sz="24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GB" altLang="en-US" sz="2400" b="0" i="1" smtClean="0">
                                  <a:latin typeface="Cambria Math"/>
                                </a:rPr>
                                <m:t>𝑏𝑢𝑛𝑐h</m:t>
                              </m:r>
                            </m:sub>
                            <m:sup>
                              <m:r>
                                <a:rPr lang="en-GB" altLang="en-US" sz="2400" b="0" i="1" smtClean="0">
                                  <a:latin typeface="Cambria Math"/>
                                </a:rPr>
                                <m:t>𝑖</m:t>
                              </m:r>
                            </m:sup>
                          </m:sSubSup>
                        </m:num>
                        <m:den>
                          <m:r>
                            <a:rPr lang="en-GB" sz="2400" b="0" i="1" smtClean="0">
                              <a:latin typeface="Cambria Math"/>
                            </a:rPr>
                            <m:t>𝑑𝑟</m:t>
                          </m:r>
                        </m:den>
                      </m:f>
                      <m:r>
                        <a:rPr lang="en-GB" sz="2400" b="0" i="1" smtClean="0">
                          <a:latin typeface="Cambria Math"/>
                          <a:ea typeface="Cambria Math"/>
                        </a:rPr>
                        <m:t>≈</m:t>
                      </m:r>
                      <m:sSubSup>
                        <m:sSub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GB" sz="2400" b="0" i="1" smtClean="0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/>
                            </a:rPr>
                            <m:t>𝑒</m:t>
                          </m:r>
                        </m:sub>
                        <m:sup>
                          <m:r>
                            <a:rPr lang="en-GB" sz="2400" b="0" i="1" smtClean="0">
                              <a:latin typeface="Cambria Math"/>
                            </a:rPr>
                            <m:t>2</m:t>
                          </m:r>
                        </m:sup>
                      </m:sSubSup>
                      <m:nary>
                        <m:nary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sty m:val="p"/>
                              <m:brk m:alnAt="23"/>
                            </m:rPr>
                            <a:rPr lang="el-GR" sz="2400" b="0" i="1" smtClean="0">
                              <a:latin typeface="Cambria Math"/>
                            </a:rPr>
                            <m:t>Δ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/>
                            </a:rPr>
                            <m:t>ω</m:t>
                          </m:r>
                        </m:sub>
                        <m:sup/>
                        <m:e>
                          <m:f>
                            <m:f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𝑑</m:t>
                                  </m:r>
                                </m:e>
                                <m:sup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  <m:sSubSup>
                                <m:sSubSupPr>
                                  <m:ctrlPr>
                                    <a:rPr lang="en-GB" altLang="en-US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altLang="en-US" sz="2400" b="0" i="1" smtClean="0">
                                      <a:latin typeface="Cambria Math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GB" altLang="en-US" sz="2400" b="0" i="1" smtClean="0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  <m:sup>
                                  <m:r>
                                    <a:rPr lang="en-GB" altLang="en-US" sz="2400" b="0" i="1" smtClean="0">
                                      <a:latin typeface="Cambria Math"/>
                                    </a:rPr>
                                    <m:t>𝑖</m:t>
                                  </m:r>
                                </m:sup>
                              </m:sSubSup>
                            </m:num>
                            <m:den>
                              <m:r>
                                <a:rPr lang="en-GB" sz="2400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m:rPr>
                                  <m:sty m:val="p"/>
                                </m:rPr>
                                <a:rPr lang="el-GR" sz="2400" b="0" i="1" smtClean="0">
                                  <a:latin typeface="Cambria Math"/>
                                </a:rPr>
                                <m:t>ω</m:t>
                              </m:r>
                              <m:r>
                                <a:rPr lang="en-GB" sz="2400" b="0" i="1" smtClean="0">
                                  <a:latin typeface="Cambria Math"/>
                                </a:rPr>
                                <m:t>𝑑𝑟</m:t>
                              </m:r>
                            </m:den>
                          </m:f>
                          <m:sSup>
                            <m:sSup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|"/>
                                  <m:endChr m:val="|"/>
                                  <m:ctrlPr>
                                    <a:rPr lang="en-GB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400" b="0" i="1" smtClean="0">
                                          <a:latin typeface="Cambria Math"/>
                                        </a:rPr>
                                        <m:t>𝐹</m:t>
                                      </m:r>
                                    </m:e>
                                    <m:sub>
                                      <m:r>
                                        <a:rPr lang="en-GB" sz="24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sub>
                                  </m:sSub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latin typeface="Cambria Math"/>
                                    </a:rPr>
                                    <m:t>ρ</m:t>
                                  </m:r>
                                  <m:d>
                                    <m:dPr>
                                      <m:ctrlPr>
                                        <a:rPr lang="en-GB" sz="24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GB" sz="2400" b="0" i="1" smtClean="0">
                                          <a:latin typeface="Cambria Math"/>
                                        </a:rPr>
                                        <m:t>𝑧</m:t>
                                      </m:r>
                                    </m:e>
                                  </m:d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,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2400" b="0" i="1" smtClean="0">
                                      <a:latin typeface="Cambria Math"/>
                                    </a:rPr>
                                    <m:t>ω</m:t>
                                  </m:r>
                                  <m:r>
                                    <a:rPr lang="en-GB" sz="2400" b="0" i="1" smtClean="0">
                                      <a:latin typeface="Cambria Math"/>
                                    </a:rPr>
                                    <m:t>)</m:t>
                                  </m:r>
                                </m:e>
                              </m:d>
                            </m:e>
                            <m:sup>
                              <m:r>
                                <a:rPr lang="en-GB" sz="2400" b="0" i="1" smtClean="0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400" b="0" i="1" smtClean="0">
                              <a:latin typeface="Cambria Math"/>
                            </a:rPr>
                            <m:t>𝑑</m:t>
                          </m:r>
                          <m:r>
                            <m:rPr>
                              <m:sty m:val="p"/>
                            </m:rPr>
                            <a:rPr lang="el-GR" sz="2400" b="0" i="1" smtClean="0">
                              <a:latin typeface="Cambria Math"/>
                            </a:rPr>
                            <m:t>ω</m:t>
                          </m:r>
                        </m:e>
                      </m:nary>
                    </m:oMath>
                  </m:oMathPara>
                </a14:m>
                <a:endParaRPr lang="en-GB" sz="2400" dirty="0"/>
              </a:p>
            </p:txBody>
          </p:sp>
        </mc:Choice>
        <mc:Fallback xmlns="">
          <p:sp>
            <p:nvSpPr>
              <p:cNvPr id="83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910" y="1090602"/>
                <a:ext cx="5496580" cy="955133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4" name="Picture 8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614" y="5294489"/>
            <a:ext cx="2142769" cy="551194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01" y="4664913"/>
            <a:ext cx="1687682" cy="584377"/>
          </a:xfrm>
          <a:prstGeom prst="rect">
            <a:avLst/>
          </a:prstGeom>
        </p:spPr>
      </p:pic>
      <p:pic>
        <p:nvPicPr>
          <p:cNvPr id="47" name="Picture 46" descr="D:\Joe\PhD\Presentations\QUASAR\Project Update\Sep18\Images\NormCTR.pn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05" r="6319"/>
          <a:stretch/>
        </p:blipFill>
        <p:spPr bwMode="auto">
          <a:xfrm>
            <a:off x="5460650" y="1456267"/>
            <a:ext cx="3012001" cy="240718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74637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Broadband imaging of </a:t>
            </a:r>
            <a:r>
              <a:rPr lang="en-GB" sz="4000" b="1" dirty="0" err="1"/>
              <a:t>CxR</a:t>
            </a:r>
            <a:r>
              <a:rPr lang="en-GB" sz="4000" b="1" dirty="0"/>
              <a:t> bunch length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5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0096" y="2047335"/>
            <a:ext cx="2142769" cy="551194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5183" y="1301138"/>
            <a:ext cx="1687682" cy="584377"/>
          </a:xfrm>
          <a:prstGeom prst="rect">
            <a:avLst/>
          </a:prstGeom>
        </p:spPr>
      </p:pic>
      <p:grpSp>
        <p:nvGrpSpPr>
          <p:cNvPr id="33" name="Group 32"/>
          <p:cNvGrpSpPr/>
          <p:nvPr/>
        </p:nvGrpSpPr>
        <p:grpSpPr>
          <a:xfrm>
            <a:off x="216695" y="2753799"/>
            <a:ext cx="5081285" cy="3088201"/>
            <a:chOff x="477983" y="1465118"/>
            <a:chExt cx="6483926" cy="3221182"/>
          </a:xfrm>
        </p:grpSpPr>
        <p:sp>
          <p:nvSpPr>
            <p:cNvPr id="34" name="Rounded Rectangle 33"/>
            <p:cNvSpPr/>
            <p:nvPr/>
          </p:nvSpPr>
          <p:spPr>
            <a:xfrm>
              <a:off x="477983" y="1465118"/>
              <a:ext cx="6483926" cy="3221182"/>
            </a:xfrm>
            <a:prstGeom prst="roundRect">
              <a:avLst>
                <a:gd name="adj" fmla="val 5119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02973" y="1577936"/>
              <a:ext cx="6260951" cy="2976086"/>
              <a:chOff x="519977" y="2540454"/>
              <a:chExt cx="4616886" cy="219459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36" name="Picture 35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022" t="11873" r="3022" b="28212"/>
              <a:stretch/>
            </p:blipFill>
            <p:spPr>
              <a:xfrm>
                <a:off x="519977" y="2540506"/>
                <a:ext cx="4588479" cy="2194490"/>
              </a:xfrm>
              <a:prstGeom prst="rect">
                <a:avLst/>
              </a:prstGeom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3815919" y="4457563"/>
                <a:ext cx="1292537" cy="2774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 err="1"/>
                  <a:t>Pyrocam</a:t>
                </a:r>
                <a:endParaRPr lang="en-GB" dirty="0"/>
              </a:p>
            </p:txBody>
          </p:sp>
          <p:cxnSp>
            <p:nvCxnSpPr>
              <p:cNvPr id="38" name="Straight Arrow Connector 37"/>
              <p:cNvCxnSpPr>
                <a:stCxn id="37" idx="0"/>
              </p:cNvCxnSpPr>
              <p:nvPr/>
            </p:nvCxnSpPr>
            <p:spPr>
              <a:xfrm flipH="1" flipV="1">
                <a:off x="4227664" y="3589729"/>
                <a:ext cx="234524" cy="86783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Arrow Connector 38"/>
              <p:cNvCxnSpPr>
                <a:stCxn id="40" idx="2"/>
              </p:cNvCxnSpPr>
              <p:nvPr/>
            </p:nvCxnSpPr>
            <p:spPr>
              <a:xfrm flipH="1">
                <a:off x="2648353" y="2800857"/>
                <a:ext cx="487585" cy="799282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0" name="TextBox 37"/>
              <p:cNvSpPr txBox="1"/>
              <p:nvPr/>
            </p:nvSpPr>
            <p:spPr>
              <a:xfrm>
                <a:off x="2305456" y="2540454"/>
                <a:ext cx="1660964" cy="26040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sz="1600" dirty="0"/>
                  <a:t>HRFZ Si Lens</a:t>
                </a:r>
              </a:p>
            </p:txBody>
          </p:sp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49B180E8-F888-4B71-8ED3-86C8EE6663CD}"/>
                  </a:ext>
                </a:extLst>
              </p:cNvPr>
              <p:cNvSpPr txBox="1"/>
              <p:nvPr/>
            </p:nvSpPr>
            <p:spPr>
              <a:xfrm>
                <a:off x="3844326" y="4457512"/>
                <a:ext cx="1292537" cy="27748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>
                <a:defPPr>
                  <a:defRPr lang="en-GB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Arial" charset="0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GB" dirty="0" err="1"/>
                  <a:t>Pyrocam</a:t>
                </a:r>
                <a:endParaRPr lang="en-GB" dirty="0"/>
              </a:p>
            </p:txBody>
          </p:sp>
          <p:cxnSp>
            <p:nvCxnSpPr>
              <p:cNvPr id="44" name="Straight Arrow Connector 43">
                <a:extLst>
                  <a:ext uri="{FF2B5EF4-FFF2-40B4-BE49-F238E27FC236}">
                    <a16:creationId xmlns:a16="http://schemas.microsoft.com/office/drawing/2014/main" id="{7861FD51-0CF9-4C3D-B093-37F2D4FD127F}"/>
                  </a:ext>
                </a:extLst>
              </p:cNvPr>
              <p:cNvCxnSpPr>
                <a:stCxn id="42" idx="0"/>
              </p:cNvCxnSpPr>
              <p:nvPr/>
            </p:nvCxnSpPr>
            <p:spPr>
              <a:xfrm flipH="1" flipV="1">
                <a:off x="4256072" y="3589677"/>
                <a:ext cx="234524" cy="867833"/>
              </a:xfrm>
              <a:prstGeom prst="straightConnector1">
                <a:avLst/>
              </a:prstGeom>
              <a:ln w="381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1" name="Group 30"/>
          <p:cNvGrpSpPr/>
          <p:nvPr/>
        </p:nvGrpSpPr>
        <p:grpSpPr>
          <a:xfrm>
            <a:off x="216696" y="1109201"/>
            <a:ext cx="8637292" cy="1555741"/>
            <a:chOff x="485927" y="3835373"/>
            <a:chExt cx="8637292" cy="1555741"/>
          </a:xfrm>
        </p:grpSpPr>
        <p:sp>
          <p:nvSpPr>
            <p:cNvPr id="43" name="Rounded Rectangle 42"/>
            <p:cNvSpPr/>
            <p:nvPr/>
          </p:nvSpPr>
          <p:spPr>
            <a:xfrm>
              <a:off x="485927" y="3835373"/>
              <a:ext cx="8637292" cy="1555741"/>
            </a:xfrm>
            <a:prstGeom prst="roundRect">
              <a:avLst>
                <a:gd name="adj" fmla="val 8685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239" y="3939131"/>
              <a:ext cx="8431562" cy="134511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7" name="Content Placeholder 2"/>
            <p:cNvSpPr txBox="1">
              <a:spLocks/>
            </p:cNvSpPr>
            <p:nvPr/>
          </p:nvSpPr>
          <p:spPr>
            <a:xfrm>
              <a:off x="8665890" y="4832341"/>
              <a:ext cx="398120" cy="367317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Autofit/>
            </a:bodyPr>
            <a:lstStyle>
              <a:lvl1pPr marL="0" indent="0" algn="ctr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/>
                <a:buNone/>
                <a:defRPr sz="24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20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8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/>
                <a:buNone/>
                <a:defRPr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00000"/>
                </a:lnSpc>
                <a:spcBef>
                  <a:spcPts val="0"/>
                </a:spcBef>
                <a:defRPr/>
              </a:pPr>
              <a:r>
                <a:rPr lang="en-GB" sz="1100" dirty="0">
                  <a:solidFill>
                    <a:schemeClr val="tx1"/>
                  </a:solidFill>
                </a:rPr>
                <a:t>[1]</a:t>
              </a:r>
              <a:endParaRPr lang="da-DK" sz="1100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50" name="Straight Arrow Connector 49"/>
          <p:cNvCxnSpPr/>
          <p:nvPr/>
        </p:nvCxnSpPr>
        <p:spPr>
          <a:xfrm flipH="1" flipV="1">
            <a:off x="8050307" y="1569274"/>
            <a:ext cx="8964" cy="547531"/>
          </a:xfrm>
          <a:prstGeom prst="straightConnector1">
            <a:avLst/>
          </a:prstGeom>
          <a:ln w="76200">
            <a:solidFill>
              <a:srgbClr val="077FC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>
            <a:extLst>
              <a:ext uri="{FF2B5EF4-FFF2-40B4-BE49-F238E27FC236}">
                <a16:creationId xmlns:a16="http://schemas.microsoft.com/office/drawing/2014/main" id="{D01F7D78-93A0-4559-8FE0-8DA1A8800133}"/>
              </a:ext>
            </a:extLst>
          </p:cNvPr>
          <p:cNvGrpSpPr/>
          <p:nvPr/>
        </p:nvGrpSpPr>
        <p:grpSpPr>
          <a:xfrm>
            <a:off x="8327880" y="2976425"/>
            <a:ext cx="3604985" cy="2665768"/>
            <a:chOff x="8327880" y="2976425"/>
            <a:chExt cx="3604985" cy="2665768"/>
          </a:xfrm>
        </p:grpSpPr>
        <p:sp>
          <p:nvSpPr>
            <p:cNvPr id="62" name="Rounded Rectangle 61"/>
            <p:cNvSpPr/>
            <p:nvPr/>
          </p:nvSpPr>
          <p:spPr>
            <a:xfrm>
              <a:off x="8327880" y="3016882"/>
              <a:ext cx="3604985" cy="2625311"/>
            </a:xfrm>
            <a:prstGeom prst="roundRect">
              <a:avLst>
                <a:gd name="adj" fmla="val 5119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9" name="Group 58"/>
            <p:cNvGrpSpPr/>
            <p:nvPr/>
          </p:nvGrpSpPr>
          <p:grpSpPr>
            <a:xfrm>
              <a:off x="8420194" y="2976425"/>
              <a:ext cx="3387973" cy="2513804"/>
              <a:chOff x="329460" y="1107308"/>
              <a:chExt cx="3387973" cy="2513804"/>
            </a:xfrm>
          </p:grpSpPr>
          <p:pic>
            <p:nvPicPr>
              <p:cNvPr id="60" name="Picture 3"/>
              <p:cNvPicPr>
                <a:picLocks noChangeAspect="1" noChangeArrowheads="1"/>
              </p:cNvPicPr>
              <p:nvPr/>
            </p:nvPicPr>
            <p:blipFill rotWithShape="1"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55927"/>
              <a:stretch/>
            </p:blipFill>
            <p:spPr bwMode="auto">
              <a:xfrm>
                <a:off x="347607" y="1245831"/>
                <a:ext cx="3369826" cy="2375281"/>
              </a:xfrm>
              <a:prstGeom prst="rect">
                <a:avLst/>
              </a:prstGeom>
              <a:noFill/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1" name="Content Placeholder 2"/>
              <p:cNvSpPr txBox="1">
                <a:spLocks/>
              </p:cNvSpPr>
              <p:nvPr/>
            </p:nvSpPr>
            <p:spPr>
              <a:xfrm>
                <a:off x="329460" y="1107308"/>
                <a:ext cx="482772" cy="367317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Autofit/>
              </a:bodyPr>
              <a:lstStyle>
                <a:lvl1pPr marL="0" indent="0" algn="ctr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/>
                  <a:buNone/>
                  <a:defRPr sz="24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1pPr>
                <a:lvl2pPr marL="457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20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2pPr>
                <a:lvl3pPr marL="914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8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3pPr>
                <a:lvl4pPr marL="1371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4pPr>
                <a:lvl5pPr marL="18288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bg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lvl5pPr>
                <a:lvl6pPr marL="22860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 algn="ctr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/>
                  <a:buNone/>
                  <a:defRPr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>
                  <a:lnSpc>
                    <a:spcPct val="100000"/>
                  </a:lnSpc>
                  <a:spcBef>
                    <a:spcPts val="0"/>
                  </a:spcBef>
                  <a:defRPr/>
                </a:pPr>
                <a:r>
                  <a:rPr lang="en-GB" sz="1100" dirty="0">
                    <a:solidFill>
                      <a:schemeClr val="tx1"/>
                    </a:solidFill>
                  </a:rPr>
                  <a:t>[2]</a:t>
                </a:r>
                <a:endParaRPr lang="da-DK" sz="1100" dirty="0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32" name="Rounded Rectangle 43">
            <a:extLst>
              <a:ext uri="{FF2B5EF4-FFF2-40B4-BE49-F238E27FC236}">
                <a16:creationId xmlns:a16="http://schemas.microsoft.com/office/drawing/2014/main" id="{F5643A82-780A-41DD-9BB8-1EAB412ACE0A}"/>
              </a:ext>
            </a:extLst>
          </p:cNvPr>
          <p:cNvSpPr/>
          <p:nvPr/>
        </p:nvSpPr>
        <p:spPr>
          <a:xfrm>
            <a:off x="5440729" y="2725158"/>
            <a:ext cx="2737459" cy="3132875"/>
          </a:xfrm>
          <a:prstGeom prst="roundRect">
            <a:avLst>
              <a:gd name="adj" fmla="val 4479"/>
            </a:avLst>
          </a:prstGeom>
          <a:solidFill>
            <a:srgbClr val="E2A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1" name="Content Placeholder 3"/>
          <p:cNvPicPr>
            <a:picLocks noGrp="1"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70" t="34153" r="21900" b="43252"/>
          <a:stretch/>
        </p:blipFill>
        <p:spPr bwMode="auto">
          <a:xfrm>
            <a:off x="5536599" y="2834694"/>
            <a:ext cx="2539989" cy="290118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 xmlns:lc="http://schemas.openxmlformats.org/drawingml/2006/lockedCanvas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xmlns:lc="http://schemas.openxmlformats.org/drawingml/2006/lockedCanvas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 xmlns:lc="http://schemas.openxmlformats.org/drawingml/2006/lockedCanvas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xmlns:lc="http://schemas.openxmlformats.org/drawingml/2006/lockedCanvas" val="1"/>
            </a:ext>
          </a:extLst>
        </p:spPr>
      </p:pic>
    </p:spTree>
    <p:extLst>
      <p:ext uri="{BB962C8B-B14F-4D97-AF65-F5344CB8AC3E}">
        <p14:creationId xmlns:p14="http://schemas.microsoft.com/office/powerpoint/2010/main" val="32195241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Broadband imaging of </a:t>
            </a:r>
            <a:r>
              <a:rPr lang="en-GB" sz="4000" b="1" dirty="0" err="1"/>
              <a:t>CxR</a:t>
            </a:r>
            <a:r>
              <a:rPr lang="en-GB" sz="4000" b="1" dirty="0"/>
              <a:t> bunch length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6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2184" y="5294489"/>
            <a:ext cx="2142769" cy="551194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7271" y="4664913"/>
            <a:ext cx="1687682" cy="584377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208761" y="1284334"/>
            <a:ext cx="2651341" cy="2069810"/>
            <a:chOff x="375017" y="1024687"/>
            <a:chExt cx="2651341" cy="2069810"/>
          </a:xfrm>
        </p:grpSpPr>
        <p:sp>
          <p:nvSpPr>
            <p:cNvPr id="52" name="Rounded Rectangle 51"/>
            <p:cNvSpPr/>
            <p:nvPr/>
          </p:nvSpPr>
          <p:spPr>
            <a:xfrm>
              <a:off x="375017" y="1024687"/>
              <a:ext cx="2651341" cy="2069810"/>
            </a:xfrm>
            <a:prstGeom prst="roundRect">
              <a:avLst>
                <a:gd name="adj" fmla="val 6850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14" t="4204" r="5461"/>
            <a:stretch/>
          </p:blipFill>
          <p:spPr>
            <a:xfrm>
              <a:off x="466020" y="1125528"/>
              <a:ext cx="2452512" cy="185790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33" t="22948" r="30386" b="26438"/>
          <a:stretch/>
        </p:blipFill>
        <p:spPr>
          <a:xfrm>
            <a:off x="667585" y="4089385"/>
            <a:ext cx="1709266" cy="17126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7" name="Half Frame 56"/>
          <p:cNvSpPr/>
          <p:nvPr/>
        </p:nvSpPr>
        <p:spPr>
          <a:xfrm rot="13459163">
            <a:off x="1177699" y="3125524"/>
            <a:ext cx="685800" cy="685800"/>
          </a:xfrm>
          <a:prstGeom prst="halfFrame">
            <a:avLst>
              <a:gd name="adj1" fmla="val 21717"/>
              <a:gd name="adj2" fmla="val 22727"/>
            </a:avLst>
          </a:prstGeom>
          <a:solidFill>
            <a:srgbClr val="E2A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707323" y="1697701"/>
            <a:ext cx="1339056" cy="429884"/>
            <a:chOff x="2595429" y="1414409"/>
            <a:chExt cx="1944001" cy="429884"/>
          </a:xfrm>
        </p:grpSpPr>
        <p:sp>
          <p:nvSpPr>
            <p:cNvPr id="60" name="Rounded Rectangle 59"/>
            <p:cNvSpPr/>
            <p:nvPr/>
          </p:nvSpPr>
          <p:spPr>
            <a:xfrm>
              <a:off x="2595430" y="1414409"/>
              <a:ext cx="1944000" cy="429884"/>
            </a:xfrm>
            <a:prstGeom prst="roundRect">
              <a:avLst>
                <a:gd name="adj" fmla="val 9516"/>
              </a:avLst>
            </a:prstGeom>
            <a:solidFill>
              <a:srgbClr val="7B7B7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595429" y="1421887"/>
              <a:ext cx="1944001" cy="422405"/>
            </a:xfrm>
            <a:prstGeom prst="rect">
              <a:avLst/>
            </a:prstGeom>
            <a:noFill/>
            <a:effectLst/>
          </p:spPr>
          <p:txBody>
            <a:bodyPr wrap="square" lIns="180000" tIns="72000" rIns="108000" bIns="7200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x100,000</a:t>
              </a:r>
            </a:p>
          </p:txBody>
        </p:sp>
      </p:grpSp>
      <p:sp>
        <p:nvSpPr>
          <p:cNvPr id="58" name="Rectangle 57">
            <a:extLst>
              <a:ext uri="{FF2B5EF4-FFF2-40B4-BE49-F238E27FC236}">
                <a16:creationId xmlns:a16="http://schemas.microsoft.com/office/drawing/2014/main" id="{F7E76972-3D9C-4293-97BF-4B3C6F49D001}"/>
              </a:ext>
            </a:extLst>
          </p:cNvPr>
          <p:cNvSpPr/>
          <p:nvPr/>
        </p:nvSpPr>
        <p:spPr>
          <a:xfrm>
            <a:off x="3092053" y="860586"/>
            <a:ext cx="765437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Machine Learning simulations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Generated 100,000 double Gaussians with varying amplitudes, offsets, and widths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Simulated CTR image for each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b="1" dirty="0"/>
              <a:t>Verified physics by fixing certain parameters and checking model outputs, ensuring phase couldn’t be predicted</a:t>
            </a:r>
          </a:p>
        </p:txBody>
      </p:sp>
    </p:spTree>
    <p:extLst>
      <p:ext uri="{BB962C8B-B14F-4D97-AF65-F5344CB8AC3E}">
        <p14:creationId xmlns:p14="http://schemas.microsoft.com/office/powerpoint/2010/main" val="27736401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Broadband imaging of </a:t>
            </a:r>
            <a:r>
              <a:rPr lang="en-GB" sz="4000" b="1" dirty="0" err="1"/>
              <a:t>CxR</a:t>
            </a:r>
            <a:r>
              <a:rPr lang="en-GB" sz="4000" b="1" dirty="0"/>
              <a:t> bunch length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7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614" y="5294489"/>
            <a:ext cx="2142769" cy="551194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01" y="4664913"/>
            <a:ext cx="1687682" cy="584377"/>
          </a:xfrm>
          <a:prstGeom prst="rect">
            <a:avLst/>
          </a:prstGeom>
        </p:spPr>
      </p:pic>
      <p:grpSp>
        <p:nvGrpSpPr>
          <p:cNvPr id="51" name="Group 50"/>
          <p:cNvGrpSpPr/>
          <p:nvPr/>
        </p:nvGrpSpPr>
        <p:grpSpPr>
          <a:xfrm>
            <a:off x="208761" y="1284334"/>
            <a:ext cx="2651341" cy="2069810"/>
            <a:chOff x="375017" y="1024687"/>
            <a:chExt cx="2651341" cy="2069810"/>
          </a:xfrm>
        </p:grpSpPr>
        <p:sp>
          <p:nvSpPr>
            <p:cNvPr id="52" name="Rounded Rectangle 51"/>
            <p:cNvSpPr/>
            <p:nvPr/>
          </p:nvSpPr>
          <p:spPr>
            <a:xfrm>
              <a:off x="375017" y="1024687"/>
              <a:ext cx="2651341" cy="2069810"/>
            </a:xfrm>
            <a:prstGeom prst="roundRect">
              <a:avLst>
                <a:gd name="adj" fmla="val 6850"/>
              </a:avLst>
            </a:prstGeom>
            <a:solidFill>
              <a:srgbClr val="05649F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4" name="Picture 53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14" t="4204" r="5461"/>
            <a:stretch/>
          </p:blipFill>
          <p:spPr>
            <a:xfrm>
              <a:off x="466020" y="1125528"/>
              <a:ext cx="2452512" cy="185790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55" name="Picture 54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33" t="22948" r="30386" b="26438"/>
          <a:stretch/>
        </p:blipFill>
        <p:spPr>
          <a:xfrm>
            <a:off x="667585" y="4089385"/>
            <a:ext cx="1709266" cy="171265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6" name="Half Frame 55"/>
          <p:cNvSpPr/>
          <p:nvPr/>
        </p:nvSpPr>
        <p:spPr>
          <a:xfrm rot="8110752">
            <a:off x="2765080" y="3034005"/>
            <a:ext cx="685800" cy="685800"/>
          </a:xfrm>
          <a:prstGeom prst="halfFrame">
            <a:avLst>
              <a:gd name="adj1" fmla="val 21717"/>
              <a:gd name="adj2" fmla="val 22727"/>
            </a:avLst>
          </a:prstGeom>
          <a:solidFill>
            <a:srgbClr val="E2A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7" name="Half Frame 56"/>
          <p:cNvSpPr/>
          <p:nvPr/>
        </p:nvSpPr>
        <p:spPr>
          <a:xfrm rot="13459163">
            <a:off x="1177699" y="3125524"/>
            <a:ext cx="685800" cy="685800"/>
          </a:xfrm>
          <a:prstGeom prst="halfFrame">
            <a:avLst>
              <a:gd name="adj1" fmla="val 21717"/>
              <a:gd name="adj2" fmla="val 22727"/>
            </a:avLst>
          </a:prstGeom>
          <a:solidFill>
            <a:srgbClr val="E2AC0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1707323" y="1697701"/>
            <a:ext cx="1339056" cy="429884"/>
            <a:chOff x="2595429" y="1414409"/>
            <a:chExt cx="1944001" cy="429884"/>
          </a:xfrm>
        </p:grpSpPr>
        <p:sp>
          <p:nvSpPr>
            <p:cNvPr id="60" name="Rounded Rectangle 59"/>
            <p:cNvSpPr/>
            <p:nvPr/>
          </p:nvSpPr>
          <p:spPr>
            <a:xfrm>
              <a:off x="2595430" y="1414409"/>
              <a:ext cx="1944000" cy="429884"/>
            </a:xfrm>
            <a:prstGeom prst="roundRect">
              <a:avLst>
                <a:gd name="adj" fmla="val 9516"/>
              </a:avLst>
            </a:prstGeom>
            <a:solidFill>
              <a:srgbClr val="7B7B7D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2595429" y="1421887"/>
              <a:ext cx="1944001" cy="422405"/>
            </a:xfrm>
            <a:prstGeom prst="rect">
              <a:avLst/>
            </a:prstGeom>
            <a:noFill/>
            <a:effectLst/>
          </p:spPr>
          <p:txBody>
            <a:bodyPr wrap="square" lIns="180000" tIns="72000" rIns="108000" bIns="72000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bg1"/>
                  </a:solidFill>
                </a:rPr>
                <a:t>x100,000</a:t>
              </a: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687039" y="1316492"/>
            <a:ext cx="7494100" cy="4356000"/>
            <a:chOff x="3377758" y="1316492"/>
            <a:chExt cx="7494100" cy="4356000"/>
          </a:xfrm>
        </p:grpSpPr>
        <p:grpSp>
          <p:nvGrpSpPr>
            <p:cNvPr id="44" name="Group 43"/>
            <p:cNvGrpSpPr/>
            <p:nvPr/>
          </p:nvGrpSpPr>
          <p:grpSpPr>
            <a:xfrm>
              <a:off x="4750383" y="1316492"/>
              <a:ext cx="4623953" cy="4356000"/>
              <a:chOff x="3784024" y="1056845"/>
              <a:chExt cx="4623953" cy="4356000"/>
            </a:xfrm>
          </p:grpSpPr>
          <p:sp>
            <p:nvSpPr>
              <p:cNvPr id="45" name="Rounded Rectangle 44"/>
              <p:cNvSpPr/>
              <p:nvPr/>
            </p:nvSpPr>
            <p:spPr>
              <a:xfrm>
                <a:off x="3784024" y="1056845"/>
                <a:ext cx="4623953" cy="4356000"/>
              </a:xfrm>
              <a:prstGeom prst="roundRect">
                <a:avLst>
                  <a:gd name="adj" fmla="val 3191"/>
                </a:avLst>
              </a:prstGeom>
              <a:solidFill>
                <a:srgbClr val="077FC9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pic>
            <p:nvPicPr>
              <p:cNvPr id="46" name="Picture 45"/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883015" y="1147164"/>
                <a:ext cx="4425970" cy="4165044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grpSp>
          <p:nvGrpSpPr>
            <p:cNvPr id="62" name="Group 61"/>
            <p:cNvGrpSpPr/>
            <p:nvPr/>
          </p:nvGrpSpPr>
          <p:grpSpPr>
            <a:xfrm>
              <a:off x="3377758" y="1406811"/>
              <a:ext cx="1407398" cy="429884"/>
              <a:chOff x="2753886" y="1414409"/>
              <a:chExt cx="1785544" cy="429884"/>
            </a:xfrm>
          </p:grpSpPr>
          <p:sp>
            <p:nvSpPr>
              <p:cNvPr id="63" name="Rounded Rectangle 62"/>
              <p:cNvSpPr/>
              <p:nvPr/>
            </p:nvSpPr>
            <p:spPr>
              <a:xfrm>
                <a:off x="2753886" y="1414409"/>
                <a:ext cx="1785544" cy="429884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2753887" y="1421887"/>
                <a:ext cx="1785543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bg1"/>
                    </a:solidFill>
                  </a:rPr>
                  <a:t>6.7% RMSE</a:t>
                </a: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377759" y="3535408"/>
              <a:ext cx="1407398" cy="429884"/>
              <a:chOff x="2753886" y="1414409"/>
              <a:chExt cx="1785544" cy="429884"/>
            </a:xfrm>
          </p:grpSpPr>
          <p:sp>
            <p:nvSpPr>
              <p:cNvPr id="66" name="Rounded Rectangle 65"/>
              <p:cNvSpPr/>
              <p:nvPr/>
            </p:nvSpPr>
            <p:spPr>
              <a:xfrm>
                <a:off x="2753886" y="1414409"/>
                <a:ext cx="1785544" cy="429884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2753888" y="1421887"/>
                <a:ext cx="1785542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bg1"/>
                    </a:solidFill>
                  </a:rPr>
                  <a:t>6.2% RMSE</a:t>
                </a: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9339561" y="3532759"/>
              <a:ext cx="1532297" cy="429884"/>
              <a:chOff x="2595429" y="1414409"/>
              <a:chExt cx="1944001" cy="429884"/>
            </a:xfrm>
          </p:grpSpPr>
          <p:sp>
            <p:nvSpPr>
              <p:cNvPr id="69" name="Rounded Rectangle 68"/>
              <p:cNvSpPr/>
              <p:nvPr/>
            </p:nvSpPr>
            <p:spPr>
              <a:xfrm>
                <a:off x="2595430" y="1414409"/>
                <a:ext cx="1944000" cy="429884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2595429" y="1421887"/>
                <a:ext cx="1944001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bg1"/>
                    </a:solidFill>
                  </a:rPr>
                  <a:t>17.2% RMSE</a:t>
                </a: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9334372" y="1414289"/>
              <a:ext cx="1537486" cy="429884"/>
              <a:chOff x="2595430" y="1414409"/>
              <a:chExt cx="1950585" cy="429884"/>
            </a:xfrm>
          </p:grpSpPr>
          <p:sp>
            <p:nvSpPr>
              <p:cNvPr id="72" name="Rounded Rectangle 71"/>
              <p:cNvSpPr/>
              <p:nvPr/>
            </p:nvSpPr>
            <p:spPr>
              <a:xfrm>
                <a:off x="2595430" y="1414409"/>
                <a:ext cx="1950585" cy="429884"/>
              </a:xfrm>
              <a:prstGeom prst="roundRect">
                <a:avLst>
                  <a:gd name="adj" fmla="val 9516"/>
                </a:avLst>
              </a:prstGeom>
              <a:solidFill>
                <a:srgbClr val="7B7B7D"/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2595430" y="1421887"/>
                <a:ext cx="1950585" cy="422405"/>
              </a:xfrm>
              <a:prstGeom prst="rect">
                <a:avLst/>
              </a:prstGeom>
              <a:noFill/>
              <a:effectLst/>
            </p:spPr>
            <p:txBody>
              <a:bodyPr wrap="square" lIns="180000" tIns="72000" rIns="108000" bIns="72000" rtlCol="0">
                <a:spAutoFit/>
              </a:bodyPr>
              <a:lstStyle/>
              <a:p>
                <a:pPr algn="ctr"/>
                <a:r>
                  <a:rPr lang="en-GB" b="1" dirty="0">
                    <a:solidFill>
                      <a:schemeClr val="bg1"/>
                    </a:solidFill>
                  </a:rPr>
                  <a:t>1.0% RMSE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842399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12192000" cy="1015999"/>
          </a:xfrm>
          <a:prstGeom prst="rect">
            <a:avLst/>
          </a:prstGeom>
        </p:spPr>
        <p:txBody>
          <a:bodyPr vert="horz" lIns="36000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000" b="1" dirty="0"/>
              <a:t>Broadband imaging of </a:t>
            </a:r>
            <a:r>
              <a:rPr lang="en-GB" sz="4000" b="1" dirty="0" err="1"/>
              <a:t>CxR</a:t>
            </a:r>
            <a:r>
              <a:rPr lang="en-GB" sz="4000" b="1" dirty="0"/>
              <a:t> bunch length monitor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-22578" y="1016000"/>
            <a:ext cx="9482667" cy="0"/>
          </a:xfrm>
          <a:prstGeom prst="line">
            <a:avLst/>
          </a:prstGeom>
          <a:ln w="57150">
            <a:gradFill flip="none" rotWithShape="1">
              <a:gsLst>
                <a:gs pos="25000">
                  <a:srgbClr val="776733"/>
                </a:gs>
                <a:gs pos="0">
                  <a:srgbClr val="E2AC00"/>
                </a:gs>
                <a:gs pos="100000">
                  <a:srgbClr val="0B2265"/>
                </a:gs>
              </a:gsLst>
              <a:lin ang="1080000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" name="Group 23"/>
          <p:cNvGrpSpPr/>
          <p:nvPr/>
        </p:nvGrpSpPr>
        <p:grpSpPr>
          <a:xfrm>
            <a:off x="0" y="5953677"/>
            <a:ext cx="12192000" cy="977389"/>
            <a:chOff x="0" y="5953677"/>
            <a:chExt cx="12192000" cy="977389"/>
          </a:xfrm>
        </p:grpSpPr>
        <p:grpSp>
          <p:nvGrpSpPr>
            <p:cNvPr id="25" name="Group 24"/>
            <p:cNvGrpSpPr/>
            <p:nvPr/>
          </p:nvGrpSpPr>
          <p:grpSpPr>
            <a:xfrm>
              <a:off x="0" y="5953677"/>
              <a:ext cx="12192000" cy="977389"/>
              <a:chOff x="0" y="5935645"/>
              <a:chExt cx="12192000" cy="977389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0" y="5972400"/>
                <a:ext cx="12192000" cy="885600"/>
              </a:xfrm>
              <a:prstGeom prst="rect">
                <a:avLst/>
              </a:prstGeom>
              <a:solidFill>
                <a:srgbClr val="02185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5639514" y="6061257"/>
                <a:ext cx="4659994" cy="70788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C. Swain (catherine.swain@liverpool.ac.uk)</a:t>
                </a:r>
              </a:p>
              <a:p>
                <a:pPr algn="ctr"/>
                <a:r>
                  <a:rPr lang="en-GB" sz="2000" i="1" dirty="0">
                    <a:solidFill>
                      <a:schemeClr val="bg1"/>
                    </a:solidFill>
                  </a:rPr>
                  <a:t>AWAKE collaboration meeting 05/10/2022</a:t>
                </a:r>
              </a:p>
            </p:txBody>
          </p:sp>
          <p:pic>
            <p:nvPicPr>
              <p:cNvPr id="29" name="Content Placeholder 3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6994" y="6063767"/>
                <a:ext cx="2840887" cy="730228"/>
              </a:xfrm>
              <a:prstGeom prst="rect">
                <a:avLst/>
              </a:prstGeom>
            </p:spPr>
          </p:pic>
          <p:pic>
            <p:nvPicPr>
              <p:cNvPr id="30" name="Picture 29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434092" y="5935645"/>
                <a:ext cx="1382532" cy="977389"/>
              </a:xfrm>
              <a:prstGeom prst="rect">
                <a:avLst/>
              </a:prstGeom>
            </p:spPr>
          </p:pic>
        </p:grpSp>
        <p:sp>
          <p:nvSpPr>
            <p:cNvPr id="26" name="Rectangle 25"/>
            <p:cNvSpPr/>
            <p:nvPr/>
          </p:nvSpPr>
          <p:spPr>
            <a:xfrm>
              <a:off x="11345334" y="6242316"/>
              <a:ext cx="625298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GB" sz="2000" dirty="0">
                  <a:solidFill>
                    <a:schemeClr val="bg1"/>
                  </a:solidFill>
                </a:rPr>
                <a:t>8</a:t>
              </a:r>
            </a:p>
          </p:txBody>
        </p:sp>
      </p:grp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95466" y="92027"/>
            <a:ext cx="1817511" cy="929253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9614" y="5294489"/>
            <a:ext cx="2142769" cy="551194"/>
          </a:xfrm>
          <a:prstGeom prst="rect">
            <a:avLst/>
          </a:prstGeom>
        </p:spPr>
      </p:pic>
      <p:pic>
        <p:nvPicPr>
          <p:cNvPr id="85" name="Picture 8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04701" y="4664913"/>
            <a:ext cx="1687682" cy="584377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334987" y="1337985"/>
            <a:ext cx="9176623" cy="4298937"/>
            <a:chOff x="506994" y="1337985"/>
            <a:chExt cx="9176623" cy="4298937"/>
          </a:xfrm>
        </p:grpSpPr>
        <p:sp>
          <p:nvSpPr>
            <p:cNvPr id="45" name="Rounded Rectangle 44"/>
            <p:cNvSpPr/>
            <p:nvPr/>
          </p:nvSpPr>
          <p:spPr>
            <a:xfrm>
              <a:off x="506994" y="1337985"/>
              <a:ext cx="9176623" cy="4298937"/>
            </a:xfrm>
            <a:prstGeom prst="roundRect">
              <a:avLst>
                <a:gd name="adj" fmla="val 3191"/>
              </a:avLst>
            </a:prstGeom>
            <a:solidFill>
              <a:srgbClr val="077FC9"/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4567" y="1446862"/>
              <a:ext cx="8941476" cy="4081183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sp>
        <p:nvSpPr>
          <p:cNvPr id="2" name="TextBox 1"/>
          <p:cNvSpPr txBox="1"/>
          <p:nvPr/>
        </p:nvSpPr>
        <p:spPr>
          <a:xfrm>
            <a:off x="9629183" y="3030070"/>
            <a:ext cx="1977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1F77B4"/>
                </a:solidFill>
              </a:rPr>
              <a:t>Ground Truth</a:t>
            </a:r>
          </a:p>
          <a:p>
            <a:r>
              <a:rPr lang="en-GB" dirty="0">
                <a:solidFill>
                  <a:srgbClr val="FF7B08"/>
                </a:solidFill>
              </a:rPr>
              <a:t>Model Prediction</a:t>
            </a:r>
          </a:p>
        </p:txBody>
      </p:sp>
    </p:spTree>
    <p:extLst>
      <p:ext uri="{BB962C8B-B14F-4D97-AF65-F5344CB8AC3E}">
        <p14:creationId xmlns:p14="http://schemas.microsoft.com/office/powerpoint/2010/main" val="7436814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17995</TotalTime>
  <Words>924</Words>
  <Application>Microsoft Office PowerPoint</Application>
  <PresentationFormat>Widescreen</PresentationFormat>
  <Paragraphs>175</Paragraphs>
  <Slides>20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Cambria Math</vt:lpstr>
      <vt:lpstr>Office Theme</vt:lpstr>
      <vt:lpstr>Run 2c Diagnostics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 for your attention! Questions?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Wolfenden, Joseph (Cockcroft Inst,DL,DIA)</dc:creator>
  <cp:lastModifiedBy>Swain, Catherine</cp:lastModifiedBy>
  <cp:revision>216</cp:revision>
  <dcterms:created xsi:type="dcterms:W3CDTF">2020-10-14T16:50:21Z</dcterms:created>
  <dcterms:modified xsi:type="dcterms:W3CDTF">2022-10-03T15:06:46Z</dcterms:modified>
</cp:coreProperties>
</file>