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48" r:id="rId4"/>
  </p:sldMasterIdLst>
  <p:notesMasterIdLst>
    <p:notesMasterId r:id="rId21"/>
  </p:notesMasterIdLst>
  <p:handoutMasterIdLst>
    <p:handoutMasterId r:id="rId22"/>
  </p:handoutMasterIdLst>
  <p:sldIdLst>
    <p:sldId id="360" r:id="rId5"/>
    <p:sldId id="362" r:id="rId6"/>
    <p:sldId id="967" r:id="rId7"/>
    <p:sldId id="363" r:id="rId8"/>
    <p:sldId id="966" r:id="rId9"/>
    <p:sldId id="970" r:id="rId10"/>
    <p:sldId id="965" r:id="rId11"/>
    <p:sldId id="339" r:id="rId12"/>
    <p:sldId id="316" r:id="rId13"/>
    <p:sldId id="968" r:id="rId14"/>
    <p:sldId id="971" r:id="rId15"/>
    <p:sldId id="367" r:id="rId16"/>
    <p:sldId id="972" r:id="rId17"/>
    <p:sldId id="973" r:id="rId18"/>
    <p:sldId id="974" r:id="rId19"/>
    <p:sldId id="361" r:id="rId20"/>
  </p:sldIdLst>
  <p:sldSz cx="12192000" cy="6858000"/>
  <p:notesSz cx="6858000" cy="9144000"/>
  <p:embeddedFontLst>
    <p:embeddedFont>
      <p:font typeface="Calibri" panose="020F0502020204030204" pitchFamily="34" charset="0"/>
      <p:regular r:id="rId23"/>
      <p:bold r:id="rId24"/>
      <p:italic r:id="rId25"/>
      <p:boldItalic r:id="rId26"/>
    </p:embeddedFont>
    <p:embeddedFont>
      <p:font typeface="Garamond" panose="02020404030301010803" pitchFamily="18" charset="0"/>
      <p:regular r:id="rId27"/>
      <p:bold r:id="rId28"/>
      <p:italic r:id="rId29"/>
      <p:boldItalic r:id="rId30"/>
    </p:embeddedFont>
    <p:embeddedFont>
      <p:font typeface="Helvetica" pitchFamily="2" charset="0"/>
      <p:regular r:id="rId31"/>
      <p:bold r:id="rId32"/>
      <p:italic r:id="rId33"/>
      <p:boldItalic r:id="rId34"/>
    </p:embeddedFont>
    <p:embeddedFont>
      <p:font typeface="Segoe UI Emoji" panose="020B0502040204020203" pitchFamily="34" charset="0"/>
      <p:regular r:id="rId35"/>
    </p:embeddedFont>
  </p:embeddedFontLst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guel Martinez Calderon" initials="MMC" lastIdx="2" clrIdx="0">
    <p:extLst>
      <p:ext uri="{19B8F6BF-5375-455C-9EA6-DF929625EA0E}">
        <p15:presenceInfo xmlns:p15="http://schemas.microsoft.com/office/powerpoint/2012/main" userId="S-1-5-21-1526224874-1540688658-1361462980-869611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FF"/>
    <a:srgbClr val="BB15BF"/>
    <a:srgbClr val="953B84"/>
    <a:srgbClr val="D196D6"/>
    <a:srgbClr val="E1B5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14" autoAdjust="0"/>
    <p:restoredTop sz="84853" autoAdjust="0"/>
  </p:normalViewPr>
  <p:slideViewPr>
    <p:cSldViewPr>
      <p:cViewPr>
        <p:scale>
          <a:sx n="100" d="100"/>
          <a:sy n="100" d="100"/>
        </p:scale>
        <p:origin x="864" y="20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7" d="100"/>
          <a:sy n="87" d="100"/>
        </p:scale>
        <p:origin x="3840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font" Target="fonts/font4.fntdata"/><Relationship Id="rId39" Type="http://schemas.openxmlformats.org/officeDocument/2006/relationships/theme" Target="theme/theme1.xml"/><Relationship Id="rId21" Type="http://schemas.openxmlformats.org/officeDocument/2006/relationships/notesMaster" Target="notesMasters/notesMaster1.xml"/><Relationship Id="rId34" Type="http://schemas.openxmlformats.org/officeDocument/2006/relationships/font" Target="fonts/font12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font" Target="fonts/font3.fntdata"/><Relationship Id="rId33" Type="http://schemas.openxmlformats.org/officeDocument/2006/relationships/font" Target="fonts/font11.fntdata"/><Relationship Id="rId38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font" Target="fonts/font7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2.fntdata"/><Relationship Id="rId32" Type="http://schemas.openxmlformats.org/officeDocument/2006/relationships/font" Target="fonts/font10.fntdata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font" Target="fonts/font1.fntdata"/><Relationship Id="rId28" Type="http://schemas.openxmlformats.org/officeDocument/2006/relationships/font" Target="fonts/font6.fntdata"/><Relationship Id="rId36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font" Target="fonts/font9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handoutMaster" Target="handoutMasters/handoutMaster1.xml"/><Relationship Id="rId27" Type="http://schemas.openxmlformats.org/officeDocument/2006/relationships/font" Target="fonts/font5.fntdata"/><Relationship Id="rId30" Type="http://schemas.openxmlformats.org/officeDocument/2006/relationships/font" Target="fonts/font8.fntdata"/><Relationship Id="rId35" Type="http://schemas.openxmlformats.org/officeDocument/2006/relationships/font" Target="fonts/font13.fntdata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egranado\cernbox\Documents\CLEAR\Fs%20gun%20CLEAR\Pharos%20SAT\Pulse%20duration\Result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Sheet1!$G$3</c:f>
              <c:strCache>
                <c:ptCount val="1"/>
                <c:pt idx="0">
                  <c:v>Pulse duration [ps]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Sheet1!$D$4:$D$27</c:f>
              <c:numCache>
                <c:formatCode>General</c:formatCode>
                <c:ptCount val="24"/>
                <c:pt idx="0">
                  <c:v>33300</c:v>
                </c:pt>
                <c:pt idx="1">
                  <c:v>43300</c:v>
                </c:pt>
                <c:pt idx="2">
                  <c:v>53300</c:v>
                </c:pt>
                <c:pt idx="3">
                  <c:v>63300</c:v>
                </c:pt>
                <c:pt idx="4">
                  <c:v>73300</c:v>
                </c:pt>
                <c:pt idx="5">
                  <c:v>83300</c:v>
                </c:pt>
                <c:pt idx="6">
                  <c:v>93300</c:v>
                </c:pt>
                <c:pt idx="7">
                  <c:v>103300</c:v>
                </c:pt>
                <c:pt idx="8">
                  <c:v>113300</c:v>
                </c:pt>
                <c:pt idx="9">
                  <c:v>123300</c:v>
                </c:pt>
                <c:pt idx="10">
                  <c:v>133300</c:v>
                </c:pt>
                <c:pt idx="11">
                  <c:v>143300</c:v>
                </c:pt>
                <c:pt idx="12">
                  <c:v>153300</c:v>
                </c:pt>
                <c:pt idx="13">
                  <c:v>163300</c:v>
                </c:pt>
                <c:pt idx="14">
                  <c:v>173300</c:v>
                </c:pt>
                <c:pt idx="15">
                  <c:v>183300</c:v>
                </c:pt>
                <c:pt idx="16">
                  <c:v>193300</c:v>
                </c:pt>
                <c:pt idx="17">
                  <c:v>203300</c:v>
                </c:pt>
                <c:pt idx="18">
                  <c:v>213300</c:v>
                </c:pt>
                <c:pt idx="19">
                  <c:v>223300</c:v>
                </c:pt>
                <c:pt idx="20">
                  <c:v>233300</c:v>
                </c:pt>
                <c:pt idx="21">
                  <c:v>243300</c:v>
                </c:pt>
                <c:pt idx="22">
                  <c:v>253300</c:v>
                </c:pt>
                <c:pt idx="23">
                  <c:v>263300</c:v>
                </c:pt>
              </c:numCache>
            </c:numRef>
          </c:xVal>
          <c:yVal>
            <c:numRef>
              <c:f>Sheet1!$G$4:$G$27</c:f>
              <c:numCache>
                <c:formatCode>General</c:formatCode>
                <c:ptCount val="24"/>
                <c:pt idx="0">
                  <c:v>16.704545454545457</c:v>
                </c:pt>
                <c:pt idx="1">
                  <c:v>15.454545454545453</c:v>
                </c:pt>
                <c:pt idx="2">
                  <c:v>14.204545454545453</c:v>
                </c:pt>
                <c:pt idx="3">
                  <c:v>12.954545454545453</c:v>
                </c:pt>
                <c:pt idx="4">
                  <c:v>11.477272727272728</c:v>
                </c:pt>
                <c:pt idx="5">
                  <c:v>10.113636363636363</c:v>
                </c:pt>
                <c:pt idx="6">
                  <c:v>9.3068181818181817</c:v>
                </c:pt>
                <c:pt idx="7">
                  <c:v>7.7386363636363642</c:v>
                </c:pt>
                <c:pt idx="8">
                  <c:v>6.4772727272727266</c:v>
                </c:pt>
                <c:pt idx="9">
                  <c:v>5.1931818181818183</c:v>
                </c:pt>
                <c:pt idx="10">
                  <c:v>3.9318181818181821</c:v>
                </c:pt>
                <c:pt idx="11">
                  <c:v>2.625</c:v>
                </c:pt>
                <c:pt idx="12">
                  <c:v>1.3636363636363638</c:v>
                </c:pt>
                <c:pt idx="13">
                  <c:v>0.1715909090909091</c:v>
                </c:pt>
                <c:pt idx="14">
                  <c:v>1.0647727272727272</c:v>
                </c:pt>
                <c:pt idx="15">
                  <c:v>2.3863636363636367</c:v>
                </c:pt>
                <c:pt idx="16">
                  <c:v>3.6590909090909092</c:v>
                </c:pt>
                <c:pt idx="17">
                  <c:v>5.0568181818181817</c:v>
                </c:pt>
                <c:pt idx="18">
                  <c:v>6.1590909090909092</c:v>
                </c:pt>
                <c:pt idx="19">
                  <c:v>7.6477272727272734</c:v>
                </c:pt>
                <c:pt idx="20">
                  <c:v>8.6931818181818183</c:v>
                </c:pt>
                <c:pt idx="21">
                  <c:v>10.125</c:v>
                </c:pt>
                <c:pt idx="22">
                  <c:v>11.125</c:v>
                </c:pt>
                <c:pt idx="23">
                  <c:v>13.068181818181818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4287-4BC8-8FE9-9FF809315CF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35005200"/>
        <c:axId val="1435003952"/>
      </c:scatterChart>
      <c:valAx>
        <c:axId val="143500520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Compressor</a:t>
                </a:r>
                <a:r>
                  <a:rPr lang="en-GB" baseline="0"/>
                  <a:t> position [step]</a:t>
                </a:r>
                <a:endParaRPr lang="en-GB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E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ES"/>
          </a:p>
        </c:txPr>
        <c:crossAx val="1435003952"/>
        <c:crosses val="autoZero"/>
        <c:crossBetween val="midCat"/>
      </c:valAx>
      <c:valAx>
        <c:axId val="14350039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Pulse</a:t>
                </a:r>
                <a:r>
                  <a:rPr lang="en-GB" baseline="0"/>
                  <a:t> duration [ps]</a:t>
                </a:r>
                <a:endParaRPr lang="en-GB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E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ES"/>
          </a:p>
        </c:txPr>
        <c:crossAx val="1435005200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E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F2073B-E005-47A8-8348-CFEC9976B1EB}" type="datetimeFigureOut">
              <a:rPr lang="en-GB" smtClean="0"/>
              <a:t>06/10/2022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C98D28-F0CC-42AE-8E4B-3DC6358FF6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80747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8A98F2-C534-4BB0-9B7D-3D1E742F79EB}" type="datetimeFigureOut">
              <a:rPr lang="en-CH" smtClean="0"/>
              <a:t>10/6/22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3A0E81-F56B-4286-A265-814A24873831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6348381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3A0E81-F56B-4286-A265-814A24873831}" type="slidenum">
              <a:rPr lang="en-CH" smtClean="0"/>
              <a:t>1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79273348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3A0E81-F56B-4286-A265-814A24873831}" type="slidenum">
              <a:rPr lang="en-CH" smtClean="0"/>
              <a:t>10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93658033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3A0E81-F56B-4286-A265-814A24873831}" type="slidenum">
              <a:rPr lang="en-CH" smtClean="0"/>
              <a:t>11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12766770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3A0E81-F56B-4286-A265-814A24873831}" type="slidenum">
              <a:rPr lang="en-CH" smtClean="0"/>
              <a:t>12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57856901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3A0E81-F56B-4286-A265-814A24873831}" type="slidenum">
              <a:rPr lang="en-CH" smtClean="0"/>
              <a:t>13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45680211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3A0E81-F56B-4286-A265-814A24873831}" type="slidenum">
              <a:rPr lang="en-CH" smtClean="0"/>
              <a:t>14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18392293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3A0E81-F56B-4286-A265-814A24873831}" type="slidenum">
              <a:rPr lang="en-CH" smtClean="0"/>
              <a:t>15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32951778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3A0E81-F56B-4286-A265-814A24873831}" type="slidenum">
              <a:rPr lang="en-CH" smtClean="0"/>
              <a:t>16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0825687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3A0E81-F56B-4286-A265-814A24873831}" type="slidenum">
              <a:rPr lang="en-CH" smtClean="0"/>
              <a:t>2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3959276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3A0E81-F56B-4286-A265-814A24873831}" type="slidenum">
              <a:rPr lang="en-CH" smtClean="0"/>
              <a:t>3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4124164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3A0E81-F56B-4286-A265-814A24873831}" type="slidenum">
              <a:rPr lang="en-CH" smtClean="0"/>
              <a:t>4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6564355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3A0E81-F56B-4286-A265-814A24873831}" type="slidenum">
              <a:rPr lang="en-CH" smtClean="0"/>
              <a:t>5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4796117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3A0E81-F56B-4286-A265-814A24873831}" type="slidenum">
              <a:rPr lang="en-CH" smtClean="0"/>
              <a:t>6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1726699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3A0E81-F56B-4286-A265-814A24873831}" type="slidenum">
              <a:rPr lang="en-CH" smtClean="0"/>
              <a:t>7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4760133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3A0E81-F56B-4286-A265-814A24873831}" type="slidenum">
              <a:rPr lang="en-CH" smtClean="0"/>
              <a:t>8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5029009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3A0E81-F56B-4286-A265-814A24873831}" type="slidenum">
              <a:rPr lang="en-CH" smtClean="0"/>
              <a:t>9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395080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Fro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4" descr="A picture containing building, tower, bridge&#10;&#10;Description automatically generated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0" y="315416"/>
            <a:ext cx="12192000" cy="6858000"/>
          </a:xfrm>
          <a:prstGeom prst="rect">
            <a:avLst/>
          </a:prstGeom>
        </p:spPr>
      </p:pic>
      <p:sp>
        <p:nvSpPr>
          <p:cNvPr id="5" name="Titre 1"/>
          <p:cNvSpPr>
            <a:spLocks noGrp="1"/>
          </p:cNvSpPr>
          <p:nvPr>
            <p:ph type="title" hasCustomPrompt="1"/>
          </p:nvPr>
        </p:nvSpPr>
        <p:spPr bwMode="auto">
          <a:xfrm>
            <a:off x="575732" y="1741758"/>
            <a:ext cx="7450667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lang="en-US" sz="4000" b="1" i="0" cap="none" spc="0">
                <a:ln w="12700">
                  <a:noFill/>
                  <a:prstDash val="solid"/>
                </a:ln>
                <a:solidFill>
                  <a:srgbClr val="5AA3D9"/>
                </a:solidFill>
                <a:latin typeface="+mj-lt"/>
                <a:ea typeface="+mj-ea"/>
                <a:cs typeface="Ubuntu"/>
              </a:defRPr>
            </a:lvl1pPr>
          </a:lstStyle>
          <a:p>
            <a:pPr>
              <a:defRPr/>
            </a:pPr>
            <a:r>
              <a:rPr dirty="0"/>
              <a:t>Presentation Title</a:t>
            </a:r>
            <a:endParaRPr lang="en-US" dirty="0"/>
          </a:p>
        </p:txBody>
      </p:sp>
      <p:sp>
        <p:nvSpPr>
          <p:cNvPr id="6" name="Espace réservé du texte 2"/>
          <p:cNvSpPr>
            <a:spLocks noGrp="1"/>
          </p:cNvSpPr>
          <p:nvPr>
            <p:ph type="body" idx="1" hasCustomPrompt="1"/>
          </p:nvPr>
        </p:nvSpPr>
        <p:spPr bwMode="auto">
          <a:xfrm>
            <a:off x="575732" y="3810002"/>
            <a:ext cx="7450667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rgbClr val="4D4D4D"/>
                </a:solidFill>
                <a:latin typeface="+mn-lt"/>
                <a:cs typeface="Ubuntu Light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>
              <a:defRPr/>
            </a:pPr>
            <a:r>
              <a:rPr dirty="0"/>
              <a:t>Author and Affiliation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0424D0C-B055-C048-95C0-F170006F7400}"/>
              </a:ext>
            </a:extLst>
          </p:cNvPr>
          <p:cNvSpPr/>
          <p:nvPr userDrawn="1"/>
        </p:nvSpPr>
        <p:spPr>
          <a:xfrm>
            <a:off x="2179775" y="5444106"/>
            <a:ext cx="2032000" cy="10575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180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5EA089D1-2EAC-2C4C-A396-78AC683FEB9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auto">
          <a:xfrm>
            <a:off x="1844090" y="5523004"/>
            <a:ext cx="747991" cy="747991"/>
          </a:xfrm>
          <a:prstGeom prst="rect">
            <a:avLst/>
          </a:prstGeom>
        </p:spPr>
      </p:pic>
      <p:pic>
        <p:nvPicPr>
          <p:cNvPr id="16" name="Picture 9" descr="A close up of a logo&#10;&#10;Description automatically generated">
            <a:extLst>
              <a:ext uri="{FF2B5EF4-FFF2-40B4-BE49-F238E27FC236}">
                <a16:creationId xmlns:a16="http://schemas.microsoft.com/office/drawing/2014/main" id="{07D1C97F-38A6-2C49-B67D-FAE05B15B04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/>
        </p:blipFill>
        <p:spPr bwMode="auto">
          <a:xfrm>
            <a:off x="2801340" y="5497964"/>
            <a:ext cx="1009504" cy="94988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FBEC7CE2-229E-C344-8E22-0336AB675ED7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 bwMode="auto">
          <a:xfrm>
            <a:off x="756398" y="5475777"/>
            <a:ext cx="856258" cy="84244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Defau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fld id="{F0622CBF-F3F3-4916-A1D3-BD13530337FB}" type="datetime1">
              <a:rPr lang="fr-FR"/>
              <a:t>06/10/2022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US"/>
              <a:t>‹#›</a:t>
            </a:fld>
            <a:endParaRPr lang="en-US" dirty="0"/>
          </a:p>
        </p:txBody>
      </p:sp>
      <p:sp>
        <p:nvSpPr>
          <p:cNvPr id="7" name="Rectangle 5"/>
          <p:cNvSpPr/>
          <p:nvPr userDrawn="1"/>
        </p:nvSpPr>
        <p:spPr bwMode="auto">
          <a:xfrm>
            <a:off x="0" y="0"/>
            <a:ext cx="12192000" cy="621982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800" dirty="0"/>
          </a:p>
        </p:txBody>
      </p:sp>
      <p:pic>
        <p:nvPicPr>
          <p:cNvPr id="8" name="Picture 8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0" y="27384"/>
            <a:ext cx="12192000" cy="6858000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4888579" y="2743338"/>
            <a:ext cx="7303421" cy="715840"/>
          </a:xfrm>
        </p:spPr>
        <p:txBody>
          <a:bodyPr>
            <a:noAutofit/>
          </a:bodyPr>
          <a:lstStyle>
            <a:lvl1pPr>
              <a:defRPr sz="4400">
                <a:solidFill>
                  <a:srgbClr val="5AA3D9"/>
                </a:solidFill>
              </a:defRPr>
            </a:lvl1pPr>
          </a:lstStyle>
          <a:p>
            <a:pPr>
              <a:defRPr/>
            </a:pPr>
            <a:r>
              <a:t>Slide Title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Default 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" name="Content Placeholder 6"/>
          <p:cNvSpPr>
            <a:spLocks noGrp="1"/>
          </p:cNvSpPr>
          <p:nvPr>
            <p:ph sz="quarter" idx="13" hasCustomPrompt="1"/>
          </p:nvPr>
        </p:nvSpPr>
        <p:spPr bwMode="auto">
          <a:xfrm>
            <a:off x="609602" y="1268760"/>
            <a:ext cx="10969138" cy="4798666"/>
          </a:xfrm>
        </p:spPr>
        <p:txBody>
          <a:bodyPr/>
          <a:lstStyle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>
              <a:defRPr/>
            </a:pPr>
            <a:r>
              <a:rPr dirty="0"/>
              <a:t>Slide text first level</a:t>
            </a:r>
          </a:p>
          <a:p>
            <a:pPr lvl="1">
              <a:defRPr/>
            </a:pPr>
            <a:r>
              <a:rPr dirty="0"/>
              <a:t>Slide text second level</a:t>
            </a:r>
          </a:p>
          <a:p>
            <a:pPr lvl="2">
              <a:defRPr/>
            </a:pPr>
            <a:r>
              <a:rPr dirty="0"/>
              <a:t>Slide text third level</a:t>
            </a:r>
          </a:p>
          <a:p>
            <a:pPr lvl="3">
              <a:defRPr/>
            </a:pPr>
            <a:r>
              <a:rPr dirty="0"/>
              <a:t>Slide text fourth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F93381D4-F870-40C7-B064-26B7095B2FA2}" type="datetime1">
              <a:rPr lang="en-GB" noProof="0" smtClean="0"/>
              <a:t>06/10/2022</a:t>
            </a:fld>
            <a:endParaRPr lang="en-GB" noProof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endParaRPr lang="en-GB" noProof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GB" noProof="0" smtClean="0"/>
              <a:t>‹#›</a:t>
            </a:fld>
            <a:endParaRPr lang="en-GB" noProof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Just Titl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/>
          <a:p>
            <a:pPr>
              <a:defRPr/>
            </a:pPr>
            <a:r>
              <a:t>Slide Title</a:t>
            </a:r>
            <a:endParaRPr lang="en-US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061FC70-CB45-4A4E-A5F9-873E79BEB100}" type="datetime1">
              <a:rPr lang="fr-FR"/>
              <a:t>06/10/2022</a:t>
            </a:fld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US"/>
              <a:t>‹#›</a:t>
            </a:fld>
            <a:endParaRPr lang="en-US" dirty="0"/>
          </a:p>
        </p:txBody>
      </p:sp>
      <p:sp>
        <p:nvSpPr>
          <p:cNvPr id="8" name="Content Placeholder 6"/>
          <p:cNvSpPr>
            <a:spLocks noGrp="1"/>
          </p:cNvSpPr>
          <p:nvPr>
            <p:ph sz="quarter" idx="15" hasCustomPrompt="1"/>
          </p:nvPr>
        </p:nvSpPr>
        <p:spPr bwMode="auto">
          <a:xfrm>
            <a:off x="609601" y="1245522"/>
            <a:ext cx="5302249" cy="4821904"/>
          </a:xfrm>
        </p:spPr>
        <p:txBody>
          <a:bodyPr/>
          <a:lstStyle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>
              <a:defRPr/>
            </a:pPr>
            <a:r>
              <a:t>Slide text first level</a:t>
            </a:r>
          </a:p>
          <a:p>
            <a:pPr lvl="1">
              <a:defRPr/>
            </a:pPr>
            <a:r>
              <a:t>Slide text second level</a:t>
            </a:r>
          </a:p>
          <a:p>
            <a:pPr lvl="2">
              <a:defRPr/>
            </a:pPr>
            <a:r>
              <a:t>Slide text third level</a:t>
            </a:r>
          </a:p>
          <a:p>
            <a:pPr lvl="3">
              <a:defRPr/>
            </a:pPr>
            <a:r>
              <a:t>Slide text fourth level</a:t>
            </a:r>
          </a:p>
        </p:txBody>
      </p:sp>
      <p:sp>
        <p:nvSpPr>
          <p:cNvPr id="9" name="Content Placeholder 6"/>
          <p:cNvSpPr>
            <a:spLocks noGrp="1"/>
          </p:cNvSpPr>
          <p:nvPr>
            <p:ph sz="quarter" idx="16" hasCustomPrompt="1"/>
          </p:nvPr>
        </p:nvSpPr>
        <p:spPr bwMode="auto">
          <a:xfrm>
            <a:off x="6280150" y="1238257"/>
            <a:ext cx="5302249" cy="4821904"/>
          </a:xfrm>
        </p:spPr>
        <p:txBody>
          <a:bodyPr/>
          <a:lstStyle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>
              <a:defRPr/>
            </a:pPr>
            <a:r>
              <a:t>Slide text first level</a:t>
            </a:r>
          </a:p>
          <a:p>
            <a:pPr lvl="1">
              <a:defRPr/>
            </a:pPr>
            <a:r>
              <a:t>Slide text second level</a:t>
            </a:r>
          </a:p>
          <a:p>
            <a:pPr lvl="2">
              <a:defRPr/>
            </a:pPr>
            <a:r>
              <a:t>Slide text third level</a:t>
            </a:r>
          </a:p>
          <a:p>
            <a:pPr lvl="3">
              <a:defRPr/>
            </a:pPr>
            <a:r>
              <a:t>Slide text fourth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Very 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0" y="-18296"/>
            <a:ext cx="12192000" cy="6858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0710282-3970-6443-B712-66AC751FDFC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auto">
          <a:xfrm>
            <a:off x="7724385" y="4597293"/>
            <a:ext cx="1070357" cy="1070357"/>
          </a:xfrm>
          <a:prstGeom prst="rect">
            <a:avLst/>
          </a:prstGeom>
        </p:spPr>
      </p:pic>
      <p:pic>
        <p:nvPicPr>
          <p:cNvPr id="14" name="Picture 9" descr="A close up of a logo&#10;&#10;Description automatically generated">
            <a:extLst>
              <a:ext uri="{FF2B5EF4-FFF2-40B4-BE49-F238E27FC236}">
                <a16:creationId xmlns:a16="http://schemas.microsoft.com/office/drawing/2014/main" id="{BE712BC5-FA49-F34C-BDC5-3C415B931E3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/>
        </p:blipFill>
        <p:spPr bwMode="auto">
          <a:xfrm>
            <a:off x="9192344" y="4509120"/>
            <a:ext cx="1324959" cy="124670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3CC2E61-7C3C-3A40-A3EB-3D2F3E21C7B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 bwMode="auto">
          <a:xfrm>
            <a:off x="6085478" y="4509120"/>
            <a:ext cx="1267142" cy="1246704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 bwMode="auto">
          <a:xfrm>
            <a:off x="3060435" y="6356351"/>
            <a:ext cx="18281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fld id="{F93381D4-F870-40C7-B064-26B7095B2FA2}" type="datetime1">
              <a:rPr lang="en-GB" noProof="0" smtClean="0"/>
              <a:t>06/10/2022</a:t>
            </a:fld>
            <a:endParaRPr lang="en-GB" noProof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 bwMode="auto">
          <a:xfrm>
            <a:off x="4888579" y="6356351"/>
            <a:ext cx="57206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endParaRPr lang="en-GB" noProof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 bwMode="auto">
          <a:xfrm>
            <a:off x="10609232" y="6356351"/>
            <a:ext cx="9731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fld id="{8D6C380F-326D-3C40-9EE7-7FBAB0953422}" type="slidenum">
              <a:rPr lang="en-GB" noProof="0" smtClean="0"/>
              <a:t>‹#›</a:t>
            </a:fld>
            <a:endParaRPr lang="en-GB" noProof="0"/>
          </a:p>
        </p:txBody>
      </p:sp>
      <p:sp>
        <p:nvSpPr>
          <p:cNvPr id="7" name="Espace réservé du texte 29"/>
          <p:cNvSpPr>
            <a:spLocks noGrp="1"/>
          </p:cNvSpPr>
          <p:nvPr>
            <p:ph type="body" idx="1"/>
          </p:nvPr>
        </p:nvSpPr>
        <p:spPr bwMode="auto">
          <a:xfrm>
            <a:off x="335360" y="835292"/>
            <a:ext cx="11243379" cy="528928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>
              <a:defRPr/>
            </a:pPr>
            <a:r>
              <a:rPr lang="en-GB" noProof="0" dirty="0"/>
              <a:t>Slide text first level</a:t>
            </a:r>
          </a:p>
          <a:p>
            <a:pPr lvl="1">
              <a:defRPr/>
            </a:pPr>
            <a:r>
              <a:rPr lang="en-GB" noProof="0" dirty="0"/>
              <a:t>Slide text second level</a:t>
            </a:r>
          </a:p>
          <a:p>
            <a:pPr lvl="2">
              <a:defRPr/>
            </a:pPr>
            <a:r>
              <a:rPr lang="en-GB" noProof="0" dirty="0"/>
              <a:t>Slide text third level</a:t>
            </a:r>
          </a:p>
          <a:p>
            <a:pPr lvl="3">
              <a:defRPr/>
            </a:pPr>
            <a:r>
              <a:rPr lang="en-GB" noProof="0" dirty="0"/>
              <a:t>Slide text fourth level</a:t>
            </a:r>
          </a:p>
          <a:p>
            <a:pPr lvl="4">
              <a:defRPr/>
            </a:pPr>
            <a:r>
              <a:rPr lang="en-GB" noProof="0" dirty="0"/>
              <a:t>Slide text fifth level</a:t>
            </a:r>
          </a:p>
        </p:txBody>
      </p:sp>
      <p:sp>
        <p:nvSpPr>
          <p:cNvPr id="8" name="Espace réservé du titre 8"/>
          <p:cNvSpPr>
            <a:spLocks noGrp="1"/>
          </p:cNvSpPr>
          <p:nvPr>
            <p:ph type="title"/>
          </p:nvPr>
        </p:nvSpPr>
        <p:spPr bwMode="auto">
          <a:xfrm>
            <a:off x="335360" y="44624"/>
            <a:ext cx="10969139" cy="45920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/>
          <a:p>
            <a:pPr>
              <a:defRPr/>
            </a:pPr>
            <a:r>
              <a:rPr lang="en-GB" noProof="0" dirty="0"/>
              <a:t>Slide Title</a:t>
            </a:r>
          </a:p>
        </p:txBody>
      </p:sp>
      <p:cxnSp>
        <p:nvCxnSpPr>
          <p:cNvPr id="9" name="Straight Connector 7"/>
          <p:cNvCxnSpPr>
            <a:cxnSpLocks/>
          </p:cNvCxnSpPr>
          <p:nvPr/>
        </p:nvCxnSpPr>
        <p:spPr bwMode="auto">
          <a:xfrm>
            <a:off x="609600" y="6285763"/>
            <a:ext cx="10969139" cy="0"/>
          </a:xfrm>
          <a:prstGeom prst="line">
            <a:avLst/>
          </a:prstGeom>
          <a:ln w="6350" cmpd="sng">
            <a:solidFill>
              <a:srgbClr val="0C377B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9"/>
          <p:cNvCxnSpPr>
            <a:cxnSpLocks/>
          </p:cNvCxnSpPr>
          <p:nvPr userDrawn="1"/>
        </p:nvCxnSpPr>
        <p:spPr bwMode="auto">
          <a:xfrm>
            <a:off x="335360" y="476672"/>
            <a:ext cx="11257171" cy="0"/>
          </a:xfrm>
          <a:prstGeom prst="line">
            <a:avLst/>
          </a:prstGeom>
          <a:ln w="6350" cmpd="sng">
            <a:solidFill>
              <a:srgbClr val="0C377B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60424D0C-B055-C048-95C0-F170006F7400}"/>
              </a:ext>
            </a:extLst>
          </p:cNvPr>
          <p:cNvSpPr/>
          <p:nvPr userDrawn="1"/>
        </p:nvSpPr>
        <p:spPr>
          <a:xfrm>
            <a:off x="1304033" y="6371419"/>
            <a:ext cx="914400" cy="4759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sz="1800" noProof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A26F3F69-A09B-FD42-8F6D-71A4CE539E6B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 bwMode="auto">
          <a:xfrm>
            <a:off x="1176361" y="6404324"/>
            <a:ext cx="336596" cy="336596"/>
          </a:xfrm>
          <a:prstGeom prst="rect">
            <a:avLst/>
          </a:prstGeom>
        </p:spPr>
      </p:pic>
      <p:pic>
        <p:nvPicPr>
          <p:cNvPr id="20" name="Picture 19" descr="A close up of a logo&#10;&#10;Description automatically generated">
            <a:extLst>
              <a:ext uri="{FF2B5EF4-FFF2-40B4-BE49-F238E27FC236}">
                <a16:creationId xmlns:a16="http://schemas.microsoft.com/office/drawing/2014/main" id="{2860DAB8-6278-0F44-8EFA-D65A447B92B4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/>
        </p:blipFill>
        <p:spPr bwMode="auto">
          <a:xfrm>
            <a:off x="1678502" y="6381761"/>
            <a:ext cx="454277" cy="427446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B2F2EFC7-F9DC-A948-89DD-2957C84B4BE4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 bwMode="auto">
          <a:xfrm>
            <a:off x="623392" y="6381328"/>
            <a:ext cx="423482" cy="41665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</p:sldLayoutIdLst>
  <p:hf hdr="0" ftr="0"/>
  <p:txStyles>
    <p:titleStyle>
      <a:lvl1pPr algn="l">
        <a:spcBef>
          <a:spcPts val="0"/>
        </a:spcBef>
        <a:buNone/>
        <a:defRPr sz="3200" b="0" i="0">
          <a:solidFill>
            <a:srgbClr val="5AA3D9"/>
          </a:solidFill>
          <a:latin typeface="+mj-lt"/>
          <a:ea typeface="+mj-ea"/>
          <a:cs typeface="Ubuntu Light"/>
        </a:defRPr>
      </a:lvl1pPr>
    </p:titleStyle>
    <p:bodyStyle>
      <a:lvl1pPr marL="225425" indent="-225425" algn="l">
        <a:lnSpc>
          <a:spcPct val="100000"/>
        </a:lnSpc>
        <a:spcBef>
          <a:spcPts val="900"/>
        </a:spcBef>
        <a:buClr>
          <a:srgbClr val="5AA3D9"/>
        </a:buClr>
        <a:buSzPct val="100000"/>
        <a:buFont typeface="Wingdings" panose="05000000000000000000" pitchFamily="2" charset="2"/>
        <a:buChar char="§"/>
        <a:defRPr sz="3000" b="0" i="0">
          <a:solidFill>
            <a:srgbClr val="4D4D4D"/>
          </a:solidFill>
          <a:latin typeface="+mn-lt"/>
          <a:ea typeface="+mn-ea"/>
          <a:cs typeface="Ubuntu Light"/>
        </a:defRPr>
      </a:lvl1pPr>
      <a:lvl2pPr marL="460375" indent="-228600" algn="l">
        <a:lnSpc>
          <a:spcPct val="100000"/>
        </a:lnSpc>
        <a:spcBef>
          <a:spcPts val="900"/>
        </a:spcBef>
        <a:buClr>
          <a:schemeClr val="bg1">
            <a:lumMod val="75000"/>
          </a:schemeClr>
        </a:buClr>
        <a:buSzPct val="100000"/>
        <a:buFont typeface="Wingdings" panose="05000000000000000000" pitchFamily="2" charset="2"/>
        <a:buChar char="§"/>
        <a:defRPr sz="3000" b="0" i="0">
          <a:solidFill>
            <a:srgbClr val="4D4D4D"/>
          </a:solidFill>
          <a:latin typeface="+mn-lt"/>
          <a:ea typeface="+mn-ea"/>
          <a:cs typeface="Ubuntu Light"/>
        </a:defRPr>
      </a:lvl2pPr>
      <a:lvl3pPr marL="685800" indent="-225425" algn="l">
        <a:lnSpc>
          <a:spcPct val="100000"/>
        </a:lnSpc>
        <a:spcBef>
          <a:spcPts val="900"/>
        </a:spcBef>
        <a:buClr>
          <a:schemeClr val="bg1">
            <a:lumMod val="75000"/>
          </a:schemeClr>
        </a:buClr>
        <a:buSzPct val="100000"/>
        <a:buFont typeface="Wingdings" panose="05000000000000000000" pitchFamily="2" charset="2"/>
        <a:buChar char="§"/>
        <a:defRPr sz="3000" b="0" i="0">
          <a:solidFill>
            <a:srgbClr val="4D4D4D"/>
          </a:solidFill>
          <a:latin typeface="+mn-lt"/>
          <a:ea typeface="+mn-ea"/>
          <a:cs typeface="Ubuntu Light"/>
        </a:defRPr>
      </a:lvl3pPr>
      <a:lvl4pPr marL="909638" indent="-223838" algn="l">
        <a:lnSpc>
          <a:spcPct val="100000"/>
        </a:lnSpc>
        <a:spcBef>
          <a:spcPts val="900"/>
        </a:spcBef>
        <a:buClr>
          <a:schemeClr val="bg1">
            <a:lumMod val="75000"/>
          </a:schemeClr>
        </a:buClr>
        <a:buSzPct val="100000"/>
        <a:buFont typeface="Wingdings" panose="05000000000000000000" pitchFamily="2" charset="2"/>
        <a:buChar char="§"/>
        <a:defRPr sz="3000" b="0" i="0">
          <a:solidFill>
            <a:srgbClr val="4D4D4D"/>
          </a:solidFill>
          <a:latin typeface="+mn-lt"/>
          <a:ea typeface="+mn-ea"/>
          <a:cs typeface="Ubuntu Light"/>
        </a:defRPr>
      </a:lvl4pPr>
      <a:lvl5pPr marL="1146175" indent="-236538" algn="l">
        <a:lnSpc>
          <a:spcPct val="100000"/>
        </a:lnSpc>
        <a:spcBef>
          <a:spcPts val="900"/>
        </a:spcBef>
        <a:buClr>
          <a:schemeClr val="bg1">
            <a:lumMod val="75000"/>
          </a:schemeClr>
        </a:buClr>
        <a:buSzPct val="100000"/>
        <a:buFont typeface="Wingdings" panose="05000000000000000000" pitchFamily="2" charset="2"/>
        <a:buChar char="§"/>
        <a:defRPr sz="3000" b="0" i="0">
          <a:solidFill>
            <a:srgbClr val="4D4D4D"/>
          </a:solidFill>
          <a:latin typeface="+mn-lt"/>
          <a:ea typeface="+mn-ea"/>
          <a:cs typeface="Ubuntu Light"/>
        </a:defRPr>
      </a:lvl5pPr>
      <a:lvl6pPr marL="1700784" indent="-182880" algn="l">
        <a:spcBef>
          <a:spcPts val="0"/>
        </a:spcBef>
        <a:buClr>
          <a:schemeClr val="accent5"/>
        </a:buClr>
        <a:buFont typeface="Arial"/>
        <a:buChar char="-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>
        <a:spcBef>
          <a:spcPts val="0"/>
        </a:spcBef>
        <a:buClr>
          <a:schemeClr val="accent6"/>
        </a:buClr>
        <a:buSzPct val="100000"/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>
        <a:spcBef>
          <a:spcPts val="0"/>
        </a:spcBef>
        <a:buClr>
          <a:schemeClr val="accent6"/>
        </a:buClr>
        <a:buFont typeface="Arial"/>
        <a:buChar char="▪"/>
        <a:defRPr sz="16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>
        <a:spcBef>
          <a:spcPts val="0"/>
        </a:spcBef>
        <a:buClr>
          <a:schemeClr val="accent6"/>
        </a:buClr>
        <a:buFont typeface="Arial"/>
        <a:buChar char="•"/>
        <a:defRPr sz="16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57200" algn="l"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914400" algn="l"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71600" algn="l"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828800" algn="l"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86000" algn="l"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743200" algn="l"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3200400" algn="l"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657600" algn="l">
        <a:defRPr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2.jpg"/><Relationship Id="rId4" Type="http://schemas.openxmlformats.org/officeDocument/2006/relationships/image" Target="../media/image21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4.png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7.png"/><Relationship Id="rId7" Type="http://schemas.openxmlformats.org/officeDocument/2006/relationships/image" Target="../media/image2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Relationship Id="rId9" Type="http://schemas.openxmlformats.org/officeDocument/2006/relationships/image" Target="../media/image3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2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3.tiff"/><Relationship Id="rId5" Type="http://schemas.openxmlformats.org/officeDocument/2006/relationships/image" Target="../media/image32.jpeg"/><Relationship Id="rId4" Type="http://schemas.openxmlformats.org/officeDocument/2006/relationships/image" Target="../media/image31.tif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3.jpeg"/><Relationship Id="rId4" Type="http://schemas.openxmlformats.org/officeDocument/2006/relationships/image" Target="../media/image3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7.jpe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7.jpeg"/><Relationship Id="rId5" Type="http://schemas.openxmlformats.org/officeDocument/2006/relationships/chart" Target="../charts/chart1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575732" y="1741758"/>
            <a:ext cx="7104444" cy="1826363"/>
          </a:xfrm>
        </p:spPr>
        <p:txBody>
          <a:bodyPr anchor="ctr">
            <a:normAutofit/>
          </a:bodyPr>
          <a:lstStyle/>
          <a:p>
            <a:pPr>
              <a:defRPr/>
            </a:pPr>
            <a:r>
              <a:rPr lang="en-US" dirty="0"/>
              <a:t>UV-laser system for AWAKE run 2c</a:t>
            </a:r>
            <a:endParaRPr lang="en-GB" sz="3600" i="1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575732" y="3568120"/>
            <a:ext cx="7704856" cy="1733087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i="1" dirty="0"/>
              <a:t>Miguel Martinez-Calderon</a:t>
            </a:r>
          </a:p>
          <a:p>
            <a:pPr>
              <a:defRPr/>
            </a:pPr>
            <a:endParaRPr lang="en-US" i="1" dirty="0"/>
          </a:p>
          <a:p>
            <a:pPr>
              <a:defRPr/>
            </a:pPr>
            <a:r>
              <a:rPr lang="en-US" sz="2000" i="1" dirty="0"/>
              <a:t>On behalf of SY-STI-LP</a:t>
            </a:r>
          </a:p>
          <a:p>
            <a:pPr>
              <a:defRPr/>
            </a:pPr>
            <a:endParaRPr lang="en-GB" i="1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E52BB1F-C550-7F47-B02C-185CD5ECA0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328" y="0"/>
            <a:ext cx="2705100" cy="151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98195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1440F0D-DD99-432B-84F3-957B240F8C6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2972651" y="6338184"/>
            <a:ext cx="1828144" cy="365125"/>
          </a:xfrm>
        </p:spPr>
        <p:txBody>
          <a:bodyPr/>
          <a:lstStyle/>
          <a:p>
            <a:pPr>
              <a:defRPr/>
            </a:pPr>
            <a:fld id="{EB0B0381-81E6-4F08-8F90-ACA2F5D9F598}" type="datetime1">
              <a:rPr lang="fr-FR" smtClean="0"/>
              <a:t>06/10/2022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5328A4-FF63-450B-846F-47E1F3947DD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0609232" y="6356351"/>
            <a:ext cx="973168" cy="365125"/>
          </a:xfrm>
        </p:spPr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10</a:t>
            </a:fld>
            <a:endParaRPr lang="en-US" dirty="0"/>
          </a:p>
        </p:txBody>
      </p:sp>
      <p:pic>
        <p:nvPicPr>
          <p:cNvPr id="65" name="Picture 64">
            <a:extLst>
              <a:ext uri="{FF2B5EF4-FFF2-40B4-BE49-F238E27FC236}">
                <a16:creationId xmlns:a16="http://schemas.microsoft.com/office/drawing/2014/main" id="{AE52BB1F-C550-7F47-B02C-185CD5ECA0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0418014" y="0"/>
            <a:ext cx="1768996" cy="988312"/>
          </a:xfrm>
          <a:prstGeom prst="rect">
            <a:avLst/>
          </a:prstGeom>
        </p:spPr>
      </p:pic>
      <p:sp>
        <p:nvSpPr>
          <p:cNvPr id="33" name="Title 1">
            <a:extLst>
              <a:ext uri="{FF2B5EF4-FFF2-40B4-BE49-F238E27FC236}">
                <a16:creationId xmlns:a16="http://schemas.microsoft.com/office/drawing/2014/main" id="{FE98888E-B039-403E-89D4-42AFAA7F55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600" dirty="0"/>
              <a:t>AWAKE Run 2c electron gun</a:t>
            </a:r>
            <a:endParaRPr lang="en-US" sz="2600" dirty="0"/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15" t="-59" r="8349" b="-1026"/>
          <a:stretch/>
        </p:blipFill>
        <p:spPr>
          <a:xfrm>
            <a:off x="407368" y="1340766"/>
            <a:ext cx="5764508" cy="4010093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95D2C058-965B-4DF8-8EBF-6889CCCE1679}"/>
              </a:ext>
            </a:extLst>
          </p:cNvPr>
          <p:cNvSpPr txBox="1"/>
          <p:nvPr/>
        </p:nvSpPr>
        <p:spPr>
          <a:xfrm>
            <a:off x="4439816" y="856281"/>
            <a:ext cx="34515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cs typeface="Times New Roman" panose="02020603050405020304" pitchFamily="18" charset="0"/>
              </a:rPr>
              <a:t>STATUS October 2022</a:t>
            </a:r>
            <a:endParaRPr lang="en-GB" sz="2400" b="1" dirty="0">
              <a:cs typeface="Times New Roman" panose="02020603050405020304" pitchFamily="18" charset="0"/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71"/>
          <a:stretch/>
        </p:blipFill>
        <p:spPr>
          <a:xfrm>
            <a:off x="6224797" y="1340766"/>
            <a:ext cx="5645537" cy="397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50677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98888E-B039-403E-89D4-42AFAA7F55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1899" y="31621"/>
            <a:ext cx="10742984" cy="459203"/>
          </a:xfrm>
        </p:spPr>
        <p:txBody>
          <a:bodyPr>
            <a:noAutofit/>
          </a:bodyPr>
          <a:lstStyle/>
          <a:p>
            <a:r>
              <a:rPr lang="en-US" sz="2800" dirty="0"/>
              <a:t>UV beamline scheme</a:t>
            </a:r>
            <a:endParaRPr lang="en-GB" sz="26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1440F0D-DD99-432B-84F3-957B240F8C6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2972651" y="6338184"/>
            <a:ext cx="1828144" cy="365125"/>
          </a:xfrm>
        </p:spPr>
        <p:txBody>
          <a:bodyPr/>
          <a:lstStyle/>
          <a:p>
            <a:pPr>
              <a:defRPr/>
            </a:pPr>
            <a:fld id="{EB0B0381-81E6-4F08-8F90-ACA2F5D9F598}" type="datetime1">
              <a:rPr lang="fr-FR" smtClean="0"/>
              <a:t>06/10/2022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5328A4-FF63-450B-846F-47E1F3947DD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0609232" y="6356351"/>
            <a:ext cx="973168" cy="365125"/>
          </a:xfrm>
        </p:spPr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11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E52BB1F-C550-7F47-B02C-185CD5ECA0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0418014" y="0"/>
            <a:ext cx="1768996" cy="988312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99" r="14233"/>
          <a:stretch/>
        </p:blipFill>
        <p:spPr>
          <a:xfrm>
            <a:off x="241280" y="2051554"/>
            <a:ext cx="5020026" cy="4174761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A8C54F45-8308-5CA7-7989-00B6662D23C0}"/>
              </a:ext>
            </a:extLst>
          </p:cNvPr>
          <p:cNvSpPr txBox="1"/>
          <p:nvPr/>
        </p:nvSpPr>
        <p:spPr>
          <a:xfrm>
            <a:off x="498344" y="614562"/>
            <a:ext cx="438475" cy="2517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1,2</a:t>
            </a:r>
            <a:endParaRPr lang="en-GB" sz="1400" b="1" dirty="0"/>
          </a:p>
        </p:txBody>
      </p:sp>
      <p:sp>
        <p:nvSpPr>
          <p:cNvPr id="102" name="Flowchart: Magnetic Disk 101">
            <a:extLst>
              <a:ext uri="{FF2B5EF4-FFF2-40B4-BE49-F238E27FC236}">
                <a16:creationId xmlns:a16="http://schemas.microsoft.com/office/drawing/2014/main" id="{B617AF18-07F2-495C-ADE2-DACFFD0E2D04}"/>
              </a:ext>
            </a:extLst>
          </p:cNvPr>
          <p:cNvSpPr/>
          <p:nvPr/>
        </p:nvSpPr>
        <p:spPr>
          <a:xfrm flipV="1">
            <a:off x="2597891" y="1978821"/>
            <a:ext cx="360000" cy="0"/>
          </a:xfrm>
          <a:prstGeom prst="flowChartMagneticDisk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>
                <a:alpha val="75000"/>
              </a:schemeClr>
            </a:solidFill>
          </a:ln>
          <a:effectLst>
            <a:outerShdw blurRad="50800" dist="50800" dir="5400000" sx="1000" sy="1000" algn="ctr" rotWithShape="0">
              <a:schemeClr val="tx2">
                <a:alpha val="43000"/>
              </a:schemeClr>
            </a:outerShdw>
          </a:effectLst>
          <a:scene3d>
            <a:camera prst="orthographicFront">
              <a:rot lat="0" lon="0" rev="0"/>
            </a:camera>
            <a:lightRig rig="flood" dir="t"/>
          </a:scene3d>
          <a:sp3d extrusionH="114300" prstMaterial="dkEdge">
            <a:bevelT w="152400" h="50800" prst="softRound"/>
            <a:bevelB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grpSp>
        <p:nvGrpSpPr>
          <p:cNvPr id="18" name="Group 17"/>
          <p:cNvGrpSpPr/>
          <p:nvPr/>
        </p:nvGrpSpPr>
        <p:grpSpPr>
          <a:xfrm>
            <a:off x="628594" y="644834"/>
            <a:ext cx="4959482" cy="1206073"/>
            <a:chOff x="374778" y="635715"/>
            <a:chExt cx="4959482" cy="1206073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C0A51067-A2A8-A217-8C74-6C224CF2520A}"/>
                </a:ext>
              </a:extLst>
            </p:cNvPr>
            <p:cNvSpPr/>
            <p:nvPr/>
          </p:nvSpPr>
          <p:spPr>
            <a:xfrm>
              <a:off x="3329746" y="1304469"/>
              <a:ext cx="100991" cy="520817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cxnSp>
          <p:nvCxnSpPr>
            <p:cNvPr id="100" name="Straight Connector 99">
              <a:extLst>
                <a:ext uri="{FF2B5EF4-FFF2-40B4-BE49-F238E27FC236}">
                  <a16:creationId xmlns:a16="http://schemas.microsoft.com/office/drawing/2014/main" id="{F56220DA-EEDD-4CDB-83BA-ED7E0C461C9C}"/>
                </a:ext>
              </a:extLst>
            </p:cNvPr>
            <p:cNvCxnSpPr>
              <a:cxnSpLocks/>
            </p:cNvCxnSpPr>
            <p:nvPr/>
          </p:nvCxnSpPr>
          <p:spPr>
            <a:xfrm rot="5400000" flipH="1">
              <a:off x="545603" y="1421580"/>
              <a:ext cx="792000" cy="2231"/>
            </a:xfrm>
            <a:prstGeom prst="line">
              <a:avLst/>
            </a:prstGeom>
            <a:ln w="19050">
              <a:solidFill>
                <a:srgbClr val="CC00FF"/>
              </a:solidFill>
            </a:ln>
            <a:effectLst>
              <a:glow rad="50800">
                <a:srgbClr val="CC00FF">
                  <a:alpha val="50000"/>
                </a:srgbClr>
              </a:glow>
            </a:effectLst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158F5712-8595-53AA-956D-591029667D85}"/>
                </a:ext>
              </a:extLst>
            </p:cNvPr>
            <p:cNvSpPr/>
            <p:nvPr/>
          </p:nvSpPr>
          <p:spPr>
            <a:xfrm>
              <a:off x="5224159" y="857191"/>
              <a:ext cx="100991" cy="484377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1600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8A58FA6-70CC-3E64-A823-BC61C4ED023D}"/>
                </a:ext>
              </a:extLst>
            </p:cNvPr>
            <p:cNvSpPr/>
            <p:nvPr/>
          </p:nvSpPr>
          <p:spPr>
            <a:xfrm>
              <a:off x="575777" y="926201"/>
              <a:ext cx="100991" cy="381091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8" name="Cube 7">
              <a:extLst>
                <a:ext uri="{FF2B5EF4-FFF2-40B4-BE49-F238E27FC236}">
                  <a16:creationId xmlns:a16="http://schemas.microsoft.com/office/drawing/2014/main" id="{31D8B461-AE02-03EC-6B70-40AEBE07609F}"/>
                </a:ext>
              </a:extLst>
            </p:cNvPr>
            <p:cNvSpPr/>
            <p:nvPr/>
          </p:nvSpPr>
          <p:spPr>
            <a:xfrm>
              <a:off x="374778" y="635715"/>
              <a:ext cx="3260486" cy="705194"/>
            </a:xfrm>
            <a:prstGeom prst="cube">
              <a:avLst>
                <a:gd name="adj" fmla="val 69829"/>
              </a:avLst>
            </a:prstGeom>
            <a:solidFill>
              <a:schemeClr val="bg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160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913998E2-316E-C470-A221-86EB2DF10AE3}"/>
                </a:ext>
              </a:extLst>
            </p:cNvPr>
            <p:cNvSpPr/>
            <p:nvPr/>
          </p:nvSpPr>
          <p:spPr>
            <a:xfrm>
              <a:off x="4734957" y="1359285"/>
              <a:ext cx="100991" cy="482503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BBEBD474-BC35-B35B-9485-35A7AEF4B0FE}"/>
                </a:ext>
              </a:extLst>
            </p:cNvPr>
            <p:cNvSpPr/>
            <p:nvPr/>
          </p:nvSpPr>
          <p:spPr>
            <a:xfrm>
              <a:off x="374778" y="1340909"/>
              <a:ext cx="100991" cy="484377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1600"/>
            </a:p>
          </p:txBody>
        </p:sp>
        <p:sp>
          <p:nvSpPr>
            <p:cNvPr id="24" name="Flowchart: Magnetic Disk 28">
              <a:extLst>
                <a:ext uri="{FF2B5EF4-FFF2-40B4-BE49-F238E27FC236}">
                  <a16:creationId xmlns:a16="http://schemas.microsoft.com/office/drawing/2014/main" id="{4C4C10D4-8FF5-68AC-AD0F-CA1FF86C6E4B}"/>
                </a:ext>
              </a:extLst>
            </p:cNvPr>
            <p:cNvSpPr/>
            <p:nvPr/>
          </p:nvSpPr>
          <p:spPr>
            <a:xfrm>
              <a:off x="761152" y="998770"/>
              <a:ext cx="322977" cy="67780"/>
            </a:xfrm>
            <a:prstGeom prst="flowChartMagneticDisk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1600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92F3779D-BDC0-CC50-E2BD-91F99008C261}"/>
                </a:ext>
              </a:extLst>
            </p:cNvPr>
            <p:cNvSpPr/>
            <p:nvPr/>
          </p:nvSpPr>
          <p:spPr>
            <a:xfrm>
              <a:off x="3038576" y="1354237"/>
              <a:ext cx="100991" cy="471049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1600"/>
            </a:p>
          </p:txBody>
        </p:sp>
        <p:sp>
          <p:nvSpPr>
            <p:cNvPr id="96" name="Flowchart: Magnetic Disk 95">
              <a:extLst>
                <a:ext uri="{FF2B5EF4-FFF2-40B4-BE49-F238E27FC236}">
                  <a16:creationId xmlns:a16="http://schemas.microsoft.com/office/drawing/2014/main" id="{B617AF18-07F2-495C-ADE2-DACFFD0E2D04}"/>
                </a:ext>
              </a:extLst>
            </p:cNvPr>
            <p:cNvSpPr/>
            <p:nvPr/>
          </p:nvSpPr>
          <p:spPr>
            <a:xfrm rot="3360000" flipV="1">
              <a:off x="1588111" y="780768"/>
              <a:ext cx="288000" cy="18000"/>
            </a:xfrm>
            <a:prstGeom prst="flowChartMagneticDisk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tx1">
                  <a:alpha val="75000"/>
                </a:schemeClr>
              </a:solidFill>
            </a:ln>
            <a:effectLst>
              <a:outerShdw blurRad="50800" dist="50800" dir="5400000" sx="1000" sy="1000" algn="ctr" rotWithShape="0">
                <a:schemeClr val="tx2">
                  <a:alpha val="43000"/>
                </a:schemeClr>
              </a:outerShdw>
            </a:effectLst>
            <a:scene3d>
              <a:camera prst="orthographicFront">
                <a:rot lat="0" lon="0" rev="0"/>
              </a:camera>
              <a:lightRig rig="flood" dir="t"/>
            </a:scene3d>
            <a:sp3d extrusionH="114300" prstMaterial="dkEdge">
              <a:bevelT w="152400" h="50800" prst="softRound"/>
              <a:bevelB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B8E356C7-42D6-8BC4-1C83-273D3EAE72F2}"/>
                </a:ext>
              </a:extLst>
            </p:cNvPr>
            <p:cNvSpPr txBox="1"/>
            <p:nvPr/>
          </p:nvSpPr>
          <p:spPr>
            <a:xfrm>
              <a:off x="1393566" y="866659"/>
              <a:ext cx="48203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200" b="1" dirty="0">
                  <a:solidFill>
                    <a:schemeClr val="bg1"/>
                  </a:solidFill>
                  <a:latin typeface="+mj-lt"/>
                </a:rPr>
                <a:t>TFP</a:t>
              </a:r>
            </a:p>
          </p:txBody>
        </p:sp>
        <p:sp>
          <p:nvSpPr>
            <p:cNvPr id="98" name="Flowchart: Magnetic Disk 97">
              <a:extLst>
                <a:ext uri="{FF2B5EF4-FFF2-40B4-BE49-F238E27FC236}">
                  <a16:creationId xmlns:a16="http://schemas.microsoft.com/office/drawing/2014/main" id="{B617AF18-07F2-495C-ADE2-DACFFD0E2D04}"/>
                </a:ext>
              </a:extLst>
            </p:cNvPr>
            <p:cNvSpPr/>
            <p:nvPr/>
          </p:nvSpPr>
          <p:spPr>
            <a:xfrm rot="5400000" flipV="1">
              <a:off x="2081276" y="784964"/>
              <a:ext cx="216000" cy="14400"/>
            </a:xfrm>
            <a:prstGeom prst="flowChartMagneticDisk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tx1">
                  <a:alpha val="75000"/>
                </a:schemeClr>
              </a:solidFill>
            </a:ln>
            <a:effectLst>
              <a:outerShdw blurRad="50800" dist="50800" dir="5400000" sx="1000" sy="1000" algn="ctr" rotWithShape="0">
                <a:schemeClr val="tx2">
                  <a:alpha val="43000"/>
                </a:schemeClr>
              </a:outerShdw>
            </a:effectLst>
            <a:scene3d>
              <a:camera prst="orthographicFront">
                <a:rot lat="0" lon="0" rev="0"/>
              </a:camera>
              <a:lightRig rig="flood" dir="t"/>
            </a:scene3d>
            <a:sp3d extrusionH="114300" prstMaterial="dkEdge">
              <a:bevelT w="152400" h="50800" prst="softRound"/>
              <a:bevelB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B8E356C7-42D6-8BC4-1C83-273D3EAE72F2}"/>
                </a:ext>
              </a:extLst>
            </p:cNvPr>
            <p:cNvSpPr txBox="1"/>
            <p:nvPr/>
          </p:nvSpPr>
          <p:spPr>
            <a:xfrm>
              <a:off x="1995751" y="865353"/>
              <a:ext cx="48203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1200" b="1" dirty="0">
                  <a:solidFill>
                    <a:schemeClr val="bg1"/>
                  </a:solidFill>
                  <a:latin typeface="+mj-lt"/>
                </a:rPr>
                <a:t>λ</a:t>
              </a:r>
              <a:r>
                <a:rPr lang="en-US" sz="1200" b="1" dirty="0">
                  <a:solidFill>
                    <a:schemeClr val="bg1"/>
                  </a:solidFill>
                  <a:latin typeface="+mj-lt"/>
                </a:rPr>
                <a:t>/2</a:t>
              </a:r>
              <a:endParaRPr lang="es-ES" sz="1200" b="1" dirty="0">
                <a:solidFill>
                  <a:schemeClr val="bg1"/>
                </a:solidFill>
                <a:latin typeface="+mj-lt"/>
              </a:endParaRPr>
            </a:p>
          </p:txBody>
        </p:sp>
        <p:cxnSp>
          <p:nvCxnSpPr>
            <p:cNvPr id="101" name="Straight Connector 100">
              <a:extLst>
                <a:ext uri="{FF2B5EF4-FFF2-40B4-BE49-F238E27FC236}">
                  <a16:creationId xmlns:a16="http://schemas.microsoft.com/office/drawing/2014/main" id="{F56220DA-EEDD-4CDB-83BA-ED7E0C461C9C}"/>
                </a:ext>
              </a:extLst>
            </p:cNvPr>
            <p:cNvCxnSpPr>
              <a:cxnSpLocks/>
            </p:cNvCxnSpPr>
            <p:nvPr/>
          </p:nvCxnSpPr>
          <p:spPr>
            <a:xfrm rot="5400000" flipH="1">
              <a:off x="842309" y="918924"/>
              <a:ext cx="180000" cy="2231"/>
            </a:xfrm>
            <a:prstGeom prst="line">
              <a:avLst/>
            </a:prstGeom>
            <a:ln w="19050">
              <a:solidFill>
                <a:srgbClr val="CC00FF"/>
              </a:solidFill>
            </a:ln>
            <a:effectLst>
              <a:glow rad="50800">
                <a:srgbClr val="CC00FF">
                  <a:alpha val="50000"/>
                </a:srgbClr>
              </a:glow>
            </a:effectLst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3" name="Flowchart: Magnetic Disk 42">
              <a:extLst>
                <a:ext uri="{FF2B5EF4-FFF2-40B4-BE49-F238E27FC236}">
                  <a16:creationId xmlns:a16="http://schemas.microsoft.com/office/drawing/2014/main" id="{B617AF18-07F2-495C-ADE2-DACFFD0E2D04}"/>
                </a:ext>
              </a:extLst>
            </p:cNvPr>
            <p:cNvSpPr/>
            <p:nvPr/>
          </p:nvSpPr>
          <p:spPr>
            <a:xfrm rot="8100000" flipV="1">
              <a:off x="804423" y="758185"/>
              <a:ext cx="288000" cy="72000"/>
            </a:xfrm>
            <a:prstGeom prst="flowChartMagneticDisk">
              <a:avLst/>
            </a:prstGeom>
            <a:solidFill>
              <a:srgbClr val="5B9BD5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>
                  <a:alpha val="75000"/>
                </a:sysClr>
              </a:solidFill>
              <a:prstDash val="solid"/>
              <a:miter lim="800000"/>
            </a:ln>
            <a:effectLst>
              <a:outerShdw blurRad="50800" dist="50800" dir="5400000" sx="1000" sy="1000" algn="ctr" rotWithShape="0">
                <a:srgbClr val="44546A">
                  <a:alpha val="43000"/>
                </a:srgbClr>
              </a:outerShdw>
            </a:effectLst>
            <a:scene3d>
              <a:camera prst="orthographicFront">
                <a:rot lat="0" lon="0" rev="0"/>
              </a:camera>
              <a:lightRig rig="flood" dir="t"/>
            </a:scene3d>
            <a:sp3d extrusionH="114300" prstMaterial="dkEdge">
              <a:bevelT w="152400" h="50800" prst="softRound"/>
              <a:bevelB w="101600" prst="riblet"/>
            </a:sp3d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H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92F3779D-BDC0-CC50-E2BD-91F99008C261}"/>
                </a:ext>
              </a:extLst>
            </p:cNvPr>
            <p:cNvSpPr/>
            <p:nvPr/>
          </p:nvSpPr>
          <p:spPr>
            <a:xfrm>
              <a:off x="3534273" y="847949"/>
              <a:ext cx="100991" cy="381091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1600"/>
            </a:p>
          </p:txBody>
        </p:sp>
        <p:sp>
          <p:nvSpPr>
            <p:cNvPr id="7" name="Cube 6">
              <a:extLst>
                <a:ext uri="{FF2B5EF4-FFF2-40B4-BE49-F238E27FC236}">
                  <a16:creationId xmlns:a16="http://schemas.microsoft.com/office/drawing/2014/main" id="{505075FA-2527-173F-A7F2-1E274A564868}"/>
                </a:ext>
              </a:extLst>
            </p:cNvPr>
            <p:cNvSpPr/>
            <p:nvPr/>
          </p:nvSpPr>
          <p:spPr>
            <a:xfrm>
              <a:off x="3329746" y="645907"/>
              <a:ext cx="2004514" cy="705194"/>
            </a:xfrm>
            <a:prstGeom prst="cube">
              <a:avLst>
                <a:gd name="adj" fmla="val 68813"/>
              </a:avLst>
            </a:prstGeom>
            <a:solidFill>
              <a:schemeClr val="bg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F56220DA-EEDD-4CDB-83BA-ED7E0C461C9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191679" y="997265"/>
              <a:ext cx="648000" cy="1080"/>
            </a:xfrm>
            <a:prstGeom prst="line">
              <a:avLst/>
            </a:prstGeom>
            <a:ln w="19050">
              <a:solidFill>
                <a:srgbClr val="FF0000"/>
              </a:solidFill>
            </a:ln>
            <a:effectLst>
              <a:glow rad="50800">
                <a:srgbClr val="FF0000">
                  <a:alpha val="50000"/>
                </a:srgbClr>
              </a:glow>
            </a:effectLst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F56220DA-EEDD-4CDB-83BA-ED7E0C461C9C}"/>
                </a:ext>
              </a:extLst>
            </p:cNvPr>
            <p:cNvCxnSpPr>
              <a:cxnSpLocks/>
            </p:cNvCxnSpPr>
            <p:nvPr/>
          </p:nvCxnSpPr>
          <p:spPr>
            <a:xfrm rot="16200000" flipH="1">
              <a:off x="4745408" y="866534"/>
              <a:ext cx="180000" cy="2231"/>
            </a:xfrm>
            <a:prstGeom prst="line">
              <a:avLst/>
            </a:prstGeom>
            <a:ln w="19050">
              <a:solidFill>
                <a:srgbClr val="FF0000"/>
              </a:solidFill>
            </a:ln>
            <a:effectLst>
              <a:glow rad="50800">
                <a:srgbClr val="FF0000">
                  <a:alpha val="50000"/>
                </a:srgbClr>
              </a:glow>
            </a:effectLst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1" name="Flowchart: Magnetic Disk 40">
              <a:extLst>
                <a:ext uri="{FF2B5EF4-FFF2-40B4-BE49-F238E27FC236}">
                  <a16:creationId xmlns:a16="http://schemas.microsoft.com/office/drawing/2014/main" id="{B617AF18-07F2-495C-ADE2-DACFFD0E2D04}"/>
                </a:ext>
              </a:extLst>
            </p:cNvPr>
            <p:cNvSpPr/>
            <p:nvPr/>
          </p:nvSpPr>
          <p:spPr>
            <a:xfrm rot="18796542" flipV="1">
              <a:off x="4734418" y="950710"/>
              <a:ext cx="288000" cy="72000"/>
            </a:xfrm>
            <a:prstGeom prst="flowChartMagneticDisk">
              <a:avLst/>
            </a:prstGeom>
            <a:solidFill>
              <a:srgbClr val="5B9BD5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>
                  <a:alpha val="75000"/>
                </a:sysClr>
              </a:solidFill>
              <a:prstDash val="solid"/>
              <a:miter lim="800000"/>
            </a:ln>
            <a:effectLst>
              <a:outerShdw blurRad="50800" dist="50800" dir="5400000" sx="1000" sy="1000" algn="ctr" rotWithShape="0">
                <a:srgbClr val="44546A">
                  <a:alpha val="43000"/>
                </a:srgbClr>
              </a:outerShdw>
            </a:effectLst>
            <a:scene3d>
              <a:camera prst="orthographicFront">
                <a:rot lat="0" lon="0" rev="0"/>
              </a:camera>
              <a:lightRig rig="flood" dir="t"/>
            </a:scene3d>
            <a:sp3d extrusionH="114300" prstMaterial="dkEdge">
              <a:bevelT w="152400" h="50800" prst="softRound"/>
              <a:bevelB w="101600" prst="riblet"/>
            </a:sp3d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H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B8E356C7-42D6-8BC4-1C83-273D3EAE72F2}"/>
                </a:ext>
              </a:extLst>
            </p:cNvPr>
            <p:cNvSpPr txBox="1"/>
            <p:nvPr/>
          </p:nvSpPr>
          <p:spPr>
            <a:xfrm>
              <a:off x="3443278" y="874856"/>
              <a:ext cx="102337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200" b="1" dirty="0">
                  <a:solidFill>
                    <a:schemeClr val="bg1"/>
                  </a:solidFill>
                  <a:latin typeface="+mj-lt"/>
                </a:rPr>
                <a:t>PHAROS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B2E56D10-A1EE-8DA4-8F2C-B80E05B75C06}"/>
                </a:ext>
              </a:extLst>
            </p:cNvPr>
            <p:cNvSpPr txBox="1"/>
            <p:nvPr/>
          </p:nvSpPr>
          <p:spPr>
            <a:xfrm>
              <a:off x="3780708" y="645907"/>
              <a:ext cx="110930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1100" b="1" dirty="0">
                  <a:solidFill>
                    <a:schemeClr val="bg1"/>
                  </a:solidFill>
                  <a:latin typeface="+mj-lt"/>
                </a:rPr>
                <a:t>λ</a:t>
              </a:r>
              <a:r>
                <a:rPr lang="en-US" sz="1100" b="1" dirty="0">
                  <a:solidFill>
                    <a:schemeClr val="bg1"/>
                  </a:solidFill>
                  <a:latin typeface="+mj-lt"/>
                </a:rPr>
                <a:t>  conversion</a:t>
              </a:r>
              <a:endParaRPr lang="es-ES" sz="1100" b="1" dirty="0">
                <a:solidFill>
                  <a:schemeClr val="bg1"/>
                </a:solidFill>
                <a:latin typeface="+mj-lt"/>
              </a:endParaRPr>
            </a:p>
          </p:txBody>
        </p: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F56220DA-EEDD-4CDB-83BA-ED7E0C461C9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47744" y="807548"/>
              <a:ext cx="2844000" cy="2231"/>
            </a:xfrm>
            <a:prstGeom prst="line">
              <a:avLst/>
            </a:prstGeom>
            <a:ln w="19050">
              <a:solidFill>
                <a:srgbClr val="CC00FF"/>
              </a:solidFill>
            </a:ln>
            <a:effectLst>
              <a:glow rad="50800">
                <a:srgbClr val="CC00FF">
                  <a:alpha val="50000"/>
                </a:srgbClr>
              </a:glow>
            </a:effectLst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58" name="TextBox 157">
            <a:extLst>
              <a:ext uri="{FF2B5EF4-FFF2-40B4-BE49-F238E27FC236}">
                <a16:creationId xmlns:a16="http://schemas.microsoft.com/office/drawing/2014/main" id="{1BB7C842-24C0-4442-A387-4C54781DDCB1}"/>
              </a:ext>
            </a:extLst>
          </p:cNvPr>
          <p:cNvSpPr txBox="1"/>
          <p:nvPr/>
        </p:nvSpPr>
        <p:spPr>
          <a:xfrm>
            <a:off x="1074959" y="1635424"/>
            <a:ext cx="18410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b="1" dirty="0">
                <a:latin typeface="Garamond" panose="02020404030301010803" pitchFamily="18" charset="0"/>
              </a:rPr>
              <a:t>INTERLOCKED SHUTTER</a:t>
            </a:r>
          </a:p>
        </p:txBody>
      </p:sp>
      <p:cxnSp>
        <p:nvCxnSpPr>
          <p:cNvPr id="21" name="Straight Connector 20"/>
          <p:cNvCxnSpPr/>
          <p:nvPr/>
        </p:nvCxnSpPr>
        <p:spPr bwMode="auto">
          <a:xfrm>
            <a:off x="911488" y="1939684"/>
            <a:ext cx="576000" cy="0"/>
          </a:xfrm>
          <a:prstGeom prst="line">
            <a:avLst/>
          </a:prstGeom>
          <a:ln w="38100">
            <a:solidFill>
              <a:schemeClr val="tx2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2545931" y="1638737"/>
            <a:ext cx="4267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b="1" dirty="0">
                <a:solidFill>
                  <a:srgbClr val="00B050"/>
                </a:solidFill>
                <a:latin typeface="Garamond" panose="02020404030301010803" pitchFamily="18" charset="0"/>
                <a:sym typeface="Wingdings" panose="05000000000000000000" pitchFamily="2" charset="2"/>
              </a:rPr>
              <a:t></a:t>
            </a:r>
            <a:endParaRPr lang="en-GB" sz="2400" dirty="0">
              <a:solidFill>
                <a:srgbClr val="00B050"/>
              </a:solidFill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52731" y="781142"/>
            <a:ext cx="4596040" cy="5336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96738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98888E-B039-403E-89D4-42AFAA7F55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1899" y="31621"/>
            <a:ext cx="10742984" cy="459203"/>
          </a:xfrm>
        </p:spPr>
        <p:txBody>
          <a:bodyPr>
            <a:noAutofit/>
          </a:bodyPr>
          <a:lstStyle/>
          <a:p>
            <a:r>
              <a:rPr lang="en-US" sz="2800" dirty="0"/>
              <a:t>UV energy control hardware and performance</a:t>
            </a:r>
            <a:endParaRPr lang="en-GB" sz="26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1440F0D-DD99-432B-84F3-957B240F8C6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2972651" y="6338184"/>
            <a:ext cx="1828144" cy="365125"/>
          </a:xfrm>
        </p:spPr>
        <p:txBody>
          <a:bodyPr/>
          <a:lstStyle/>
          <a:p>
            <a:pPr>
              <a:defRPr/>
            </a:pPr>
            <a:fld id="{EB0B0381-81E6-4F08-8F90-ACA2F5D9F598}" type="datetime1">
              <a:rPr lang="fr-FR" smtClean="0"/>
              <a:t>06/10/2022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5328A4-FF63-450B-846F-47E1F3947DD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0609232" y="6356351"/>
            <a:ext cx="973168" cy="365125"/>
          </a:xfrm>
        </p:spPr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12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E52BB1F-C550-7F47-B02C-185CD5ECA0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0418014" y="0"/>
            <a:ext cx="1768996" cy="988312"/>
          </a:xfrm>
          <a:prstGeom prst="rect">
            <a:avLst/>
          </a:prstGeom>
        </p:spPr>
      </p:pic>
      <p:pic>
        <p:nvPicPr>
          <p:cNvPr id="7" name="Picture 2" descr="Motorized Polarizer Rotato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384" y="1969004"/>
            <a:ext cx="1681019" cy="1582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Rectangle 21"/>
          <p:cNvSpPr/>
          <p:nvPr/>
        </p:nvSpPr>
        <p:spPr>
          <a:xfrm>
            <a:off x="308317" y="1491786"/>
            <a:ext cx="741719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r>
              <a:rPr lang="en-GB" sz="1400" dirty="0">
                <a:ea typeface="Times New Roman" panose="02020603050405020304" pitchFamily="18" charset="0"/>
                <a:cs typeface="Times New Roman" panose="02020603050405020304" pitchFamily="18" charset="0"/>
              </a:rPr>
              <a:t>Energy control: Motorized Waveplate + Thin Film Polarizer (CLEAR laser-lab)</a:t>
            </a:r>
          </a:p>
        </p:txBody>
      </p:sp>
      <p:pic>
        <p:nvPicPr>
          <p:cNvPr id="24" name="Picture 2" descr="Femtoline Thin Film Laser Polarizers (Round)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0456" y="2063452"/>
            <a:ext cx="2340339" cy="1453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0002091"/>
              </p:ext>
            </p:extLst>
          </p:nvPr>
        </p:nvGraphicFramePr>
        <p:xfrm>
          <a:off x="291896" y="716985"/>
          <a:ext cx="7604304" cy="5486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55632">
                  <a:extLst>
                    <a:ext uri="{9D8B030D-6E8A-4147-A177-3AD203B41FA5}">
                      <a16:colId xmlns:a16="http://schemas.microsoft.com/office/drawing/2014/main" val="3521639437"/>
                    </a:ext>
                  </a:extLst>
                </a:gridCol>
                <a:gridCol w="2304256">
                  <a:extLst>
                    <a:ext uri="{9D8B030D-6E8A-4147-A177-3AD203B41FA5}">
                      <a16:colId xmlns:a16="http://schemas.microsoft.com/office/drawing/2014/main" val="17363079"/>
                    </a:ext>
                  </a:extLst>
                </a:gridCol>
                <a:gridCol w="3744416">
                  <a:extLst>
                    <a:ext uri="{9D8B030D-6E8A-4147-A177-3AD203B41FA5}">
                      <a16:colId xmlns:a16="http://schemas.microsoft.com/office/drawing/2014/main" val="1810083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Helvetica"/>
                          <a:cs typeface="Helvetica"/>
                        </a:rPr>
                        <a:t>Parameter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Helvetica"/>
                          <a:cs typeface="Helvetica"/>
                        </a:rPr>
                        <a:t>Diagnostic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Helvetica"/>
                          <a:cs typeface="Helvetica"/>
                        </a:rPr>
                        <a:t>Control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810015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200" b="1" i="1" dirty="0">
                          <a:latin typeface="Helvetica"/>
                          <a:cs typeface="Helvetica"/>
                        </a:rPr>
                        <a:t>Pulse energy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Helvetica"/>
                          <a:cs typeface="Helvetica"/>
                        </a:rPr>
                        <a:t>Sampler</a:t>
                      </a:r>
                      <a:r>
                        <a:rPr lang="en-US" sz="1200" baseline="0" dirty="0">
                          <a:latin typeface="Helvetica"/>
                          <a:cs typeface="Helvetica"/>
                        </a:rPr>
                        <a:t> + energy meter</a:t>
                      </a:r>
                      <a:endParaRPr lang="en-US" sz="1200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Helvetica"/>
                          <a:cs typeface="Helvetica"/>
                        </a:rPr>
                        <a:t>Motorized waveplate + Thin film Polarizer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73742998"/>
                  </a:ext>
                </a:extLst>
              </a:tr>
            </a:tbl>
          </a:graphicData>
        </a:graphic>
      </p:graphicFrame>
      <p:sp>
        <p:nvSpPr>
          <p:cNvPr id="83" name="Rectangle 82"/>
          <p:cNvSpPr/>
          <p:nvPr/>
        </p:nvSpPr>
        <p:spPr>
          <a:xfrm>
            <a:off x="291896" y="3815153"/>
            <a:ext cx="741719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r>
              <a:rPr lang="en-GB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Energy diagnostic: Beam sampler + </a:t>
            </a:r>
            <a:r>
              <a:rPr lang="en-GB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Gentec</a:t>
            </a:r>
            <a:r>
              <a:rPr lang="en-GB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Pyroelectric detector (CTF-2 area) </a:t>
            </a:r>
          </a:p>
        </p:txBody>
      </p:sp>
      <p:pic>
        <p:nvPicPr>
          <p:cNvPr id="1026" name="Picture 2" descr="QE12LP-S-MB-D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974" y="4233751"/>
            <a:ext cx="1991544" cy="1544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4" name="TextBox 83">
            <a:extLst>
              <a:ext uri="{FF2B5EF4-FFF2-40B4-BE49-F238E27FC236}">
                <a16:creationId xmlns:a16="http://schemas.microsoft.com/office/drawing/2014/main" id="{C393B74E-36DE-4FD2-B2BC-BE386EF709D1}"/>
              </a:ext>
            </a:extLst>
          </p:cNvPr>
          <p:cNvSpPr txBox="1"/>
          <p:nvPr/>
        </p:nvSpPr>
        <p:spPr>
          <a:xfrm>
            <a:off x="2561919" y="4326252"/>
            <a:ext cx="2649608" cy="116995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>
              <a:lnSpc>
                <a:spcPct val="2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rgbClr val="1155CC"/>
                </a:solidFill>
              </a:defRPr>
            </a:lvl2pPr>
            <a:lvl3pPr marL="1143000" indent="-228600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>
              <a:lnSpc>
                <a:spcPct val="100000"/>
              </a:lnSpc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Ø"/>
            </a:pPr>
            <a:r>
              <a:rPr lang="en-US" sz="1400" dirty="0">
                <a:latin typeface="+mn-lt"/>
              </a:rPr>
              <a:t>0.93 – 20 µm</a:t>
            </a:r>
          </a:p>
          <a:p>
            <a:pPr>
              <a:lnSpc>
                <a:spcPct val="100000"/>
              </a:lnSpc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Ø"/>
            </a:pPr>
            <a:r>
              <a:rPr lang="en-US" sz="1400" dirty="0">
                <a:latin typeface="+mn-lt"/>
              </a:rPr>
              <a:t>Rise time 550 µs </a:t>
            </a:r>
          </a:p>
          <a:p>
            <a:pPr>
              <a:lnSpc>
                <a:spcPct val="100000"/>
              </a:lnSpc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Ø"/>
            </a:pPr>
            <a:r>
              <a:rPr lang="en-US" sz="1400" dirty="0">
                <a:latin typeface="+mn-lt"/>
              </a:rPr>
              <a:t>0.7µJ – 0.85J</a:t>
            </a:r>
          </a:p>
          <a:p>
            <a:pPr>
              <a:lnSpc>
                <a:spcPct val="100000"/>
              </a:lnSpc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Ø"/>
            </a:pPr>
            <a:r>
              <a:rPr lang="en-US" sz="1400" dirty="0">
                <a:latin typeface="+mn-lt"/>
              </a:rPr>
              <a:t>300 Hz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1111" y="3928555"/>
            <a:ext cx="4104456" cy="2308757"/>
          </a:xfrm>
          <a:prstGeom prst="rect">
            <a:avLst/>
          </a:prstGeom>
        </p:spPr>
      </p:pic>
      <p:sp>
        <p:nvSpPr>
          <p:cNvPr id="87" name="TextBox 86">
            <a:extLst>
              <a:ext uri="{FF2B5EF4-FFF2-40B4-BE49-F238E27FC236}">
                <a16:creationId xmlns:a16="http://schemas.microsoft.com/office/drawing/2014/main" id="{C393B74E-36DE-4FD2-B2BC-BE386EF709D1}"/>
              </a:ext>
            </a:extLst>
          </p:cNvPr>
          <p:cNvSpPr txBox="1"/>
          <p:nvPr/>
        </p:nvSpPr>
        <p:spPr>
          <a:xfrm>
            <a:off x="4798885" y="2149877"/>
            <a:ext cx="2702226" cy="11060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>
              <a:lnSpc>
                <a:spcPct val="2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rgbClr val="1155CC"/>
                </a:solidFill>
              </a:defRPr>
            </a:lvl2pPr>
            <a:lvl3pPr marL="1143000" indent="-228600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>
              <a:lnSpc>
                <a:spcPct val="100000"/>
              </a:lnSpc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Ø"/>
            </a:pPr>
            <a:r>
              <a:rPr lang="en-US" sz="1400" dirty="0">
                <a:latin typeface="+mn-lt"/>
              </a:rPr>
              <a:t>Resolution 0.012°  </a:t>
            </a:r>
          </a:p>
          <a:p>
            <a:pPr>
              <a:lnSpc>
                <a:spcPct val="100000"/>
              </a:lnSpc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Ø"/>
            </a:pPr>
            <a:r>
              <a:rPr lang="en-US" sz="1400" dirty="0">
                <a:latin typeface="+mn-lt"/>
              </a:rPr>
              <a:t>95 – 5 % Energy tuning </a:t>
            </a:r>
          </a:p>
          <a:p>
            <a:pPr>
              <a:lnSpc>
                <a:spcPct val="100000"/>
              </a:lnSpc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Ø"/>
            </a:pPr>
            <a:r>
              <a:rPr lang="en-US" sz="1400" dirty="0">
                <a:latin typeface="+mn-lt"/>
              </a:rPr>
              <a:t>Working set integration</a:t>
            </a:r>
            <a:r>
              <a:rPr lang="en-US" sz="1800" dirty="0">
                <a:solidFill>
                  <a:srgbClr val="00B050"/>
                </a:solidFill>
                <a:latin typeface="+mn-lt"/>
              </a:rPr>
              <a:t> </a:t>
            </a:r>
            <a:r>
              <a:rPr lang="en-US" sz="1800" dirty="0">
                <a:solidFill>
                  <a:srgbClr val="00B050"/>
                </a:solidFill>
                <a:latin typeface="+mn-lt"/>
                <a:sym typeface="Wingdings" panose="05000000000000000000" pitchFamily="2" charset="2"/>
              </a:rPr>
              <a:t></a:t>
            </a:r>
            <a:endParaRPr lang="en-US" sz="1800" dirty="0">
              <a:solidFill>
                <a:srgbClr val="00B050"/>
              </a:solidFill>
              <a:latin typeface="+mn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00" t="29000" r="-400" b="14300"/>
          <a:stretch/>
        </p:blipFill>
        <p:spPr>
          <a:xfrm>
            <a:off x="9136833" y="1374068"/>
            <a:ext cx="2414971" cy="241497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913" r="25889"/>
          <a:stretch/>
        </p:blipFill>
        <p:spPr>
          <a:xfrm>
            <a:off x="7614428" y="1374616"/>
            <a:ext cx="1409088" cy="2402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80209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98888E-B039-403E-89D4-42AFAA7F55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1899" y="31621"/>
            <a:ext cx="10742984" cy="459203"/>
          </a:xfrm>
        </p:spPr>
        <p:txBody>
          <a:bodyPr>
            <a:noAutofit/>
          </a:bodyPr>
          <a:lstStyle/>
          <a:p>
            <a:r>
              <a:rPr lang="en-US" sz="2800" dirty="0"/>
              <a:t>UV energy control hardware and performance</a:t>
            </a:r>
            <a:endParaRPr lang="en-GB" sz="26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1440F0D-DD99-432B-84F3-957B240F8C6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2972651" y="6338184"/>
            <a:ext cx="1828144" cy="365125"/>
          </a:xfrm>
        </p:spPr>
        <p:txBody>
          <a:bodyPr/>
          <a:lstStyle/>
          <a:p>
            <a:pPr>
              <a:defRPr/>
            </a:pPr>
            <a:fld id="{EB0B0381-81E6-4F08-8F90-ACA2F5D9F598}" type="datetime1">
              <a:rPr lang="fr-FR" smtClean="0"/>
              <a:t>06/10/2022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5328A4-FF63-450B-846F-47E1F3947DD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0609232" y="6356351"/>
            <a:ext cx="973168" cy="365125"/>
          </a:xfrm>
        </p:spPr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13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E52BB1F-C550-7F47-B02C-185CD5ECA0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0418014" y="0"/>
            <a:ext cx="1768996" cy="988312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308317" y="1491786"/>
            <a:ext cx="7417191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r>
              <a:rPr lang="en-GB" sz="1300" dirty="0">
                <a:ea typeface="Times New Roman" panose="02020603050405020304" pitchFamily="18" charset="0"/>
                <a:cs typeface="Times New Roman" panose="02020603050405020304" pitchFamily="18" charset="0"/>
              </a:rPr>
              <a:t>Beam position diagnostic: Virtual cathode camera + 20mm YAG screen (CTF-2 area)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2184856"/>
              </p:ext>
            </p:extLst>
          </p:nvPr>
        </p:nvGraphicFramePr>
        <p:xfrm>
          <a:off x="291896" y="716985"/>
          <a:ext cx="7604304" cy="5486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55632">
                  <a:extLst>
                    <a:ext uri="{9D8B030D-6E8A-4147-A177-3AD203B41FA5}">
                      <a16:colId xmlns:a16="http://schemas.microsoft.com/office/drawing/2014/main" val="3521639437"/>
                    </a:ext>
                  </a:extLst>
                </a:gridCol>
                <a:gridCol w="2304256">
                  <a:extLst>
                    <a:ext uri="{9D8B030D-6E8A-4147-A177-3AD203B41FA5}">
                      <a16:colId xmlns:a16="http://schemas.microsoft.com/office/drawing/2014/main" val="17363079"/>
                    </a:ext>
                  </a:extLst>
                </a:gridCol>
                <a:gridCol w="3744416">
                  <a:extLst>
                    <a:ext uri="{9D8B030D-6E8A-4147-A177-3AD203B41FA5}">
                      <a16:colId xmlns:a16="http://schemas.microsoft.com/office/drawing/2014/main" val="1810083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Helvetica"/>
                          <a:cs typeface="Helvetica"/>
                        </a:rPr>
                        <a:t>Parameter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Helvetica"/>
                          <a:cs typeface="Helvetica"/>
                        </a:rPr>
                        <a:t>Diagnostic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Helvetica"/>
                          <a:cs typeface="Helvetica"/>
                        </a:rPr>
                        <a:t>Control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810015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200" b="1" i="1" dirty="0">
                          <a:latin typeface="Helvetica"/>
                          <a:cs typeface="Helvetica"/>
                        </a:rPr>
                        <a:t>Beam position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Helvetica"/>
                          <a:cs typeface="Helvetica"/>
                        </a:rPr>
                        <a:t>Virtual</a:t>
                      </a:r>
                      <a:r>
                        <a:rPr lang="en-US" sz="1200" baseline="0" dirty="0">
                          <a:latin typeface="Helvetica"/>
                          <a:cs typeface="Helvetica"/>
                        </a:rPr>
                        <a:t> cathode camera</a:t>
                      </a:r>
                      <a:endParaRPr lang="en-US" sz="1200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Helvetica"/>
                          <a:cs typeface="Helvetica"/>
                        </a:rPr>
                        <a:t>Motorized mirror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73742998"/>
                  </a:ext>
                </a:extLst>
              </a:tr>
            </a:tbl>
          </a:graphicData>
        </a:graphic>
      </p:graphicFrame>
      <p:sp>
        <p:nvSpPr>
          <p:cNvPr id="11" name="Rectangle 10"/>
          <p:cNvSpPr/>
          <p:nvPr/>
        </p:nvSpPr>
        <p:spPr>
          <a:xfrm>
            <a:off x="3101213" y="1830817"/>
            <a:ext cx="391209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Ø"/>
            </a:pPr>
            <a:r>
              <a:rPr lang="en-US" sz="1300" dirty="0">
                <a:cs typeface="Times New Roman" panose="02020603050405020304" pitchFamily="18" charset="0"/>
              </a:rPr>
              <a:t>Real-time monitoring of laser beam properties at the photocathode surface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Ø"/>
            </a:pPr>
            <a:r>
              <a:rPr lang="en-US" sz="1300" dirty="0">
                <a:cs typeface="Times New Roman" panose="02020603050405020304" pitchFamily="18" charset="0"/>
              </a:rPr>
              <a:t>20mm YAG-screen </a:t>
            </a:r>
            <a:r>
              <a:rPr lang="en-US" sz="1300" b="1" dirty="0">
                <a:cs typeface="Times New Roman" panose="02020603050405020304" pitchFamily="18" charset="0"/>
              </a:rPr>
              <a:t>matching the distance from BS1 to photocathode surface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Ø"/>
            </a:pPr>
            <a:r>
              <a:rPr lang="en-US" sz="1300" dirty="0">
                <a:cs typeface="Times New Roman" panose="02020603050405020304" pitchFamily="18" charset="0"/>
              </a:rPr>
              <a:t>1:1 telescope to collimate the generated light</a:t>
            </a:r>
            <a:endParaRPr lang="en-GB" sz="1300" dirty="0">
              <a:cs typeface="Times New Roman" panose="02020603050405020304" pitchFamily="18" charset="0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Ø"/>
            </a:pPr>
            <a:r>
              <a:rPr lang="en-US" sz="1300" dirty="0">
                <a:cs typeface="Times New Roman" panose="02020603050405020304" pitchFamily="18" charset="0"/>
              </a:rPr>
              <a:t>BASLER ACS-gm40 camera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Ø"/>
            </a:pPr>
            <a:r>
              <a:rPr lang="en-US" sz="1300" dirty="0">
                <a:cs typeface="Times New Roman" panose="02020603050405020304" pitchFamily="18" charset="0"/>
              </a:rPr>
              <a:t>Preliminary tests without YAG screen =&gt; Resolution of approximately 20 µm</a:t>
            </a:r>
            <a:endParaRPr lang="en-GB" sz="1300" dirty="0">
              <a:cs typeface="Times New Roman" panose="02020603050405020304" pitchFamily="18" charset="0"/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897" y="1949544"/>
            <a:ext cx="2853316" cy="2203889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427" y="4336257"/>
            <a:ext cx="3352949" cy="1886033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0835" y="4336257"/>
            <a:ext cx="2387010" cy="1886033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99" r="14233"/>
          <a:stretch/>
        </p:blipFill>
        <p:spPr>
          <a:xfrm>
            <a:off x="7248128" y="1799563"/>
            <a:ext cx="4576965" cy="3806302"/>
          </a:xfrm>
          <a:prstGeom prst="rect">
            <a:avLst/>
          </a:prstGeom>
        </p:spPr>
      </p:pic>
      <p:sp>
        <p:nvSpPr>
          <p:cNvPr id="13" name="Oval 12"/>
          <p:cNvSpPr/>
          <p:nvPr/>
        </p:nvSpPr>
        <p:spPr bwMode="auto">
          <a:xfrm>
            <a:off x="10721430" y="4141998"/>
            <a:ext cx="1338482" cy="1459507"/>
          </a:xfrm>
          <a:prstGeom prst="ellipse">
            <a:avLst/>
          </a:prstGeom>
          <a:noFill/>
          <a:ln w="25400">
            <a:solidFill>
              <a:srgbClr val="92D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00922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98888E-B039-403E-89D4-42AFAA7F55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1899" y="31621"/>
            <a:ext cx="10742984" cy="459203"/>
          </a:xfrm>
        </p:spPr>
        <p:txBody>
          <a:bodyPr>
            <a:noAutofit/>
          </a:bodyPr>
          <a:lstStyle/>
          <a:p>
            <a:r>
              <a:rPr lang="en-US" sz="2800" dirty="0"/>
              <a:t>UV energy control hardware and performance</a:t>
            </a:r>
            <a:endParaRPr lang="en-GB" sz="26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1440F0D-DD99-432B-84F3-957B240F8C6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2972651" y="6338184"/>
            <a:ext cx="1828144" cy="365125"/>
          </a:xfrm>
        </p:spPr>
        <p:txBody>
          <a:bodyPr/>
          <a:lstStyle/>
          <a:p>
            <a:pPr>
              <a:defRPr/>
            </a:pPr>
            <a:fld id="{EB0B0381-81E6-4F08-8F90-ACA2F5D9F598}" type="datetime1">
              <a:rPr lang="fr-FR" smtClean="0"/>
              <a:t>06/10/2022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5328A4-FF63-450B-846F-47E1F3947DD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0609232" y="6356351"/>
            <a:ext cx="973168" cy="365125"/>
          </a:xfrm>
        </p:spPr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14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E52BB1F-C550-7F47-B02C-185CD5ECA0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0418014" y="0"/>
            <a:ext cx="1768996" cy="988312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308317" y="1491786"/>
            <a:ext cx="741719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r>
              <a:rPr lang="en-GB" sz="1400" dirty="0">
                <a:ea typeface="Times New Roman" panose="02020603050405020304" pitchFamily="18" charset="0"/>
                <a:cs typeface="Times New Roman" panose="02020603050405020304" pitchFamily="18" charset="0"/>
              </a:rPr>
              <a:t>Beam position control: STANDA “5KVDOM-2” (CTF-2 area)  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0274463"/>
              </p:ext>
            </p:extLst>
          </p:nvPr>
        </p:nvGraphicFramePr>
        <p:xfrm>
          <a:off x="291896" y="716985"/>
          <a:ext cx="7604304" cy="5486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55632">
                  <a:extLst>
                    <a:ext uri="{9D8B030D-6E8A-4147-A177-3AD203B41FA5}">
                      <a16:colId xmlns:a16="http://schemas.microsoft.com/office/drawing/2014/main" val="3521639437"/>
                    </a:ext>
                  </a:extLst>
                </a:gridCol>
                <a:gridCol w="2304256">
                  <a:extLst>
                    <a:ext uri="{9D8B030D-6E8A-4147-A177-3AD203B41FA5}">
                      <a16:colId xmlns:a16="http://schemas.microsoft.com/office/drawing/2014/main" val="17363079"/>
                    </a:ext>
                  </a:extLst>
                </a:gridCol>
                <a:gridCol w="3744416">
                  <a:extLst>
                    <a:ext uri="{9D8B030D-6E8A-4147-A177-3AD203B41FA5}">
                      <a16:colId xmlns:a16="http://schemas.microsoft.com/office/drawing/2014/main" val="1810083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Helvetica"/>
                          <a:cs typeface="Helvetica"/>
                        </a:rPr>
                        <a:t>Parameter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Helvetica"/>
                          <a:cs typeface="Helvetica"/>
                        </a:rPr>
                        <a:t>Diagnostic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Helvetica"/>
                          <a:cs typeface="Helvetica"/>
                        </a:rPr>
                        <a:t>Control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810015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200" b="1" i="1" dirty="0">
                          <a:latin typeface="Helvetica"/>
                          <a:cs typeface="Helvetica"/>
                        </a:rPr>
                        <a:t>Beam position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Helvetica"/>
                          <a:cs typeface="Helvetica"/>
                        </a:rPr>
                        <a:t>Virtual</a:t>
                      </a:r>
                      <a:r>
                        <a:rPr lang="en-US" sz="1200" baseline="0" dirty="0">
                          <a:latin typeface="Helvetica"/>
                          <a:cs typeface="Helvetica"/>
                        </a:rPr>
                        <a:t> cathode camera</a:t>
                      </a:r>
                      <a:endParaRPr lang="en-US" sz="1200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Helvetica"/>
                          <a:cs typeface="Helvetica"/>
                        </a:rPr>
                        <a:t>Motorized mirror (stepper motors)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73742998"/>
                  </a:ext>
                </a:extLst>
              </a:tr>
            </a:tbl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36" t="17110" r="14039" b="10253"/>
          <a:stretch/>
        </p:blipFill>
        <p:spPr>
          <a:xfrm>
            <a:off x="308317" y="2079397"/>
            <a:ext cx="2736304" cy="3233816"/>
          </a:xfrm>
          <a:prstGeom prst="rect">
            <a:avLst/>
          </a:prstGeom>
        </p:spPr>
      </p:pic>
      <p:sp>
        <p:nvSpPr>
          <p:cNvPr id="84" name="TextBox 83">
            <a:extLst>
              <a:ext uri="{FF2B5EF4-FFF2-40B4-BE49-F238E27FC236}">
                <a16:creationId xmlns:a16="http://schemas.microsoft.com/office/drawing/2014/main" id="{C393B74E-36DE-4FD2-B2BC-BE386EF709D1}"/>
              </a:ext>
            </a:extLst>
          </p:cNvPr>
          <p:cNvSpPr txBox="1"/>
          <p:nvPr/>
        </p:nvSpPr>
        <p:spPr>
          <a:xfrm>
            <a:off x="3419548" y="2969235"/>
            <a:ext cx="2864693" cy="113140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>
              <a:lnSpc>
                <a:spcPct val="2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rgbClr val="1155CC"/>
                </a:solidFill>
              </a:defRPr>
            </a:lvl2pPr>
            <a:lvl3pPr marL="1143000" indent="-228600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>
              <a:lnSpc>
                <a:spcPct val="100000"/>
              </a:lnSpc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Ø"/>
            </a:pPr>
            <a:r>
              <a:rPr lang="en-US" sz="1400" dirty="0">
                <a:latin typeface="+mn-lt"/>
              </a:rPr>
              <a:t>Resolution 1.25µm</a:t>
            </a:r>
          </a:p>
          <a:p>
            <a:pPr>
              <a:lnSpc>
                <a:spcPct val="100000"/>
              </a:lnSpc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Ø"/>
            </a:pPr>
            <a:r>
              <a:rPr lang="en-US" sz="1400" dirty="0">
                <a:latin typeface="+mn-lt"/>
              </a:rPr>
              <a:t>Travel 6mm </a:t>
            </a:r>
          </a:p>
          <a:p>
            <a:pPr>
              <a:lnSpc>
                <a:spcPct val="100000"/>
              </a:lnSpc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Ø"/>
            </a:pPr>
            <a:r>
              <a:rPr lang="en-GB" sz="1400" dirty="0">
                <a:latin typeface="+mn-lt"/>
              </a:rPr>
              <a:t>Working set integration </a:t>
            </a:r>
            <a:r>
              <a:rPr lang="en-GB" sz="1600" dirty="0">
                <a:solidFill>
                  <a:srgbClr val="00B050"/>
                </a:solidFill>
                <a:latin typeface="+mn-lt"/>
                <a:sym typeface="Wingdings" panose="05000000000000000000" pitchFamily="2" charset="2"/>
              </a:rPr>
              <a:t></a:t>
            </a:r>
            <a:endParaRPr lang="en-US" sz="1400" dirty="0">
              <a:latin typeface="+mn-lt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99" r="14233"/>
          <a:stretch/>
        </p:blipFill>
        <p:spPr>
          <a:xfrm>
            <a:off x="6251432" y="1645674"/>
            <a:ext cx="5225037" cy="4345253"/>
          </a:xfrm>
          <a:prstGeom prst="rect">
            <a:avLst/>
          </a:prstGeom>
        </p:spPr>
      </p:pic>
      <p:sp>
        <p:nvSpPr>
          <p:cNvPr id="13" name="Oval 12"/>
          <p:cNvSpPr/>
          <p:nvPr/>
        </p:nvSpPr>
        <p:spPr bwMode="auto">
          <a:xfrm>
            <a:off x="8791318" y="1645674"/>
            <a:ext cx="1075190" cy="1110151"/>
          </a:xfrm>
          <a:prstGeom prst="ellipse">
            <a:avLst/>
          </a:prstGeom>
          <a:noFill/>
          <a:ln w="25400">
            <a:solidFill>
              <a:srgbClr val="92D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75162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98888E-B039-403E-89D4-42AFAA7F55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1899" y="31621"/>
            <a:ext cx="10742984" cy="459203"/>
          </a:xfrm>
        </p:spPr>
        <p:txBody>
          <a:bodyPr>
            <a:noAutofit/>
          </a:bodyPr>
          <a:lstStyle/>
          <a:p>
            <a:r>
              <a:rPr lang="en-US" sz="2800" dirty="0"/>
              <a:t>UV energy control hardware and performance</a:t>
            </a:r>
            <a:endParaRPr lang="en-GB" sz="26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1440F0D-DD99-432B-84F3-957B240F8C6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2972651" y="6338184"/>
            <a:ext cx="1828144" cy="365125"/>
          </a:xfrm>
        </p:spPr>
        <p:txBody>
          <a:bodyPr/>
          <a:lstStyle/>
          <a:p>
            <a:pPr>
              <a:defRPr/>
            </a:pPr>
            <a:fld id="{EB0B0381-81E6-4F08-8F90-ACA2F5D9F598}" type="datetime1">
              <a:rPr lang="fr-FR" smtClean="0"/>
              <a:t>06/10/2022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5328A4-FF63-450B-846F-47E1F3947DD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0609232" y="6356351"/>
            <a:ext cx="973168" cy="365125"/>
          </a:xfrm>
        </p:spPr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15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E52BB1F-C550-7F47-B02C-185CD5ECA0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0418014" y="0"/>
            <a:ext cx="1768996" cy="988312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291896" y="1403235"/>
            <a:ext cx="8163947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r>
              <a:rPr lang="en-GB" sz="1400" dirty="0">
                <a:ea typeface="Times New Roman" panose="02020603050405020304" pitchFamily="18" charset="0"/>
                <a:cs typeface="Times New Roman" panose="02020603050405020304" pitchFamily="18" charset="0"/>
              </a:rPr>
              <a:t>Beam size control: </a:t>
            </a:r>
            <a:r>
              <a:rPr lang="en-GB" sz="14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Galil</a:t>
            </a:r>
            <a:r>
              <a:rPr lang="en-US" sz="1400" dirty="0" err="1">
                <a:cs typeface="Times New Roman" panose="02020603050405020304" pitchFamily="18" charset="0"/>
              </a:rPr>
              <a:t>ean</a:t>
            </a:r>
            <a:r>
              <a:rPr lang="en-US" sz="1400" dirty="0">
                <a:cs typeface="Times New Roman" panose="02020603050405020304" pitchFamily="18" charset="0"/>
              </a:rPr>
              <a:t> telescope + variable distance (motorized stage) + focusing lens </a:t>
            </a:r>
          </a:p>
          <a:p>
            <a:pPr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</a:pPr>
            <a:endParaRPr lang="en-GB" sz="14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434274"/>
              </p:ext>
            </p:extLst>
          </p:nvPr>
        </p:nvGraphicFramePr>
        <p:xfrm>
          <a:off x="291896" y="716985"/>
          <a:ext cx="7604304" cy="5486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55632">
                  <a:extLst>
                    <a:ext uri="{9D8B030D-6E8A-4147-A177-3AD203B41FA5}">
                      <a16:colId xmlns:a16="http://schemas.microsoft.com/office/drawing/2014/main" val="3521639437"/>
                    </a:ext>
                  </a:extLst>
                </a:gridCol>
                <a:gridCol w="2304256">
                  <a:extLst>
                    <a:ext uri="{9D8B030D-6E8A-4147-A177-3AD203B41FA5}">
                      <a16:colId xmlns:a16="http://schemas.microsoft.com/office/drawing/2014/main" val="17363079"/>
                    </a:ext>
                  </a:extLst>
                </a:gridCol>
                <a:gridCol w="3744416">
                  <a:extLst>
                    <a:ext uri="{9D8B030D-6E8A-4147-A177-3AD203B41FA5}">
                      <a16:colId xmlns:a16="http://schemas.microsoft.com/office/drawing/2014/main" val="1810083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Helvetica"/>
                          <a:cs typeface="Helvetica"/>
                        </a:rPr>
                        <a:t>Parameter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Helvetica"/>
                          <a:cs typeface="Helvetica"/>
                        </a:rPr>
                        <a:t>Diagnostic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Helvetica"/>
                          <a:cs typeface="Helvetica"/>
                        </a:rPr>
                        <a:t>Control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810015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200" b="1" i="1" dirty="0">
                          <a:latin typeface="Helvetica"/>
                          <a:cs typeface="Helvetica"/>
                        </a:rPr>
                        <a:t>Beam size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Helvetica"/>
                          <a:cs typeface="Helvetica"/>
                        </a:rPr>
                        <a:t>Virtual</a:t>
                      </a:r>
                      <a:r>
                        <a:rPr lang="en-US" sz="1200" baseline="0" dirty="0">
                          <a:latin typeface="Helvetica"/>
                          <a:cs typeface="Helvetica"/>
                        </a:rPr>
                        <a:t> cathode camera</a:t>
                      </a:r>
                      <a:endParaRPr lang="en-US" sz="1200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Helvetica"/>
                          <a:cs typeface="Helvetica"/>
                        </a:rPr>
                        <a:t>Variable</a:t>
                      </a:r>
                      <a:r>
                        <a:rPr lang="en-US" sz="1200" baseline="0" dirty="0">
                          <a:latin typeface="Helvetica"/>
                          <a:cs typeface="Helvetica"/>
                        </a:rPr>
                        <a:t> mismatched telescope</a:t>
                      </a:r>
                      <a:endParaRPr lang="en-US" sz="1200" dirty="0">
                        <a:latin typeface="Helvetica"/>
                        <a:cs typeface="Helvetic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73742998"/>
                  </a:ext>
                </a:extLst>
              </a:tr>
            </a:tbl>
          </a:graphicData>
        </a:graphic>
      </p:graphicFrame>
      <p:grpSp>
        <p:nvGrpSpPr>
          <p:cNvPr id="10" name="Group 9"/>
          <p:cNvGrpSpPr/>
          <p:nvPr/>
        </p:nvGrpSpPr>
        <p:grpSpPr>
          <a:xfrm>
            <a:off x="248229" y="1844824"/>
            <a:ext cx="4706315" cy="4058247"/>
            <a:chOff x="148523" y="1844824"/>
            <a:chExt cx="4706315" cy="4058247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48523" y="1844824"/>
              <a:ext cx="4561905" cy="1200000"/>
            </a:xfrm>
            <a:prstGeom prst="rect">
              <a:avLst/>
            </a:prstGeom>
          </p:spPr>
        </p:pic>
        <p:grpSp>
          <p:nvGrpSpPr>
            <p:cNvPr id="16" name="Group 15"/>
            <p:cNvGrpSpPr/>
            <p:nvPr/>
          </p:nvGrpSpPr>
          <p:grpSpPr>
            <a:xfrm>
              <a:off x="702168" y="2992475"/>
              <a:ext cx="3216964" cy="430887"/>
              <a:chOff x="876169" y="3544844"/>
              <a:chExt cx="3216964" cy="430887"/>
            </a:xfrm>
          </p:grpSpPr>
          <p:sp>
            <p:nvSpPr>
              <p:cNvPr id="17" name="Rectangle 16"/>
              <p:cNvSpPr/>
              <p:nvPr/>
            </p:nvSpPr>
            <p:spPr>
              <a:xfrm>
                <a:off x="876169" y="3544844"/>
                <a:ext cx="1021433" cy="43088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100" b="1" dirty="0"/>
                  <a:t>90 – 110 mm</a:t>
                </a:r>
              </a:p>
              <a:p>
                <a:r>
                  <a:rPr lang="en-US" sz="1100" b="1" dirty="0"/>
                  <a:t>(mot. stage)</a:t>
                </a:r>
                <a:endParaRPr lang="en-GB" sz="1100" dirty="0"/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2111128" y="3565314"/>
                <a:ext cx="829073" cy="2616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100" b="1" dirty="0"/>
                  <a:t>~ 750 mm</a:t>
                </a:r>
                <a:endParaRPr lang="en-GB" sz="1100" dirty="0"/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3185512" y="3570672"/>
                <a:ext cx="907621" cy="2616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100" b="1" dirty="0"/>
                  <a:t>~ 2000 mm</a:t>
                </a:r>
                <a:endParaRPr lang="en-GB" sz="1100" dirty="0"/>
              </a:p>
            </p:txBody>
          </p:sp>
        </p:grpSp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64869" y="3420257"/>
              <a:ext cx="4395346" cy="2482814"/>
            </a:xfrm>
            <a:prstGeom prst="rect">
              <a:avLst/>
            </a:prstGeom>
          </p:spPr>
        </p:pic>
        <p:sp>
          <p:nvSpPr>
            <p:cNvPr id="21" name="Rectangle 20"/>
            <p:cNvSpPr/>
            <p:nvPr/>
          </p:nvSpPr>
          <p:spPr>
            <a:xfrm>
              <a:off x="3216248" y="4801132"/>
              <a:ext cx="1638590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100" b="1" dirty="0"/>
                <a:t>Theoretical minimum </a:t>
              </a:r>
            </a:p>
            <a:p>
              <a:r>
                <a:rPr lang="en-US" sz="1100" b="1" dirty="0"/>
                <a:t>Beam size ~ 30 µm </a:t>
              </a:r>
            </a:p>
            <a:p>
              <a:endParaRPr lang="en-US" sz="1100" dirty="0"/>
            </a:p>
            <a:p>
              <a:r>
                <a:rPr lang="en-US" sz="1100" dirty="0"/>
                <a:t>*Input beam = 4.5mm</a:t>
              </a:r>
              <a:endParaRPr lang="en-GB" sz="1100" dirty="0"/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C393B74E-36DE-4FD2-B2BC-BE386EF709D1}"/>
              </a:ext>
            </a:extLst>
          </p:cNvPr>
          <p:cNvSpPr txBox="1"/>
          <p:nvPr/>
        </p:nvSpPr>
        <p:spPr>
          <a:xfrm>
            <a:off x="4954544" y="2444824"/>
            <a:ext cx="4181702" cy="325049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>
              <a:lnSpc>
                <a:spcPct val="2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rgbClr val="1155CC"/>
                </a:solidFill>
              </a:defRPr>
            </a:lvl2pPr>
            <a:lvl3pPr marL="1143000" indent="-228600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>
              <a:lnSpc>
                <a:spcPct val="100000"/>
              </a:lnSpc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Ø"/>
            </a:pPr>
            <a:r>
              <a:rPr lang="en-GB" sz="1400" dirty="0" err="1">
                <a:latin typeface="+mn-lt"/>
              </a:rPr>
              <a:t>Keplerian</a:t>
            </a:r>
            <a:r>
              <a:rPr lang="en-GB" sz="1400" dirty="0">
                <a:latin typeface="+mn-lt"/>
              </a:rPr>
              <a:t> telescope NOT possible =&gt; air ionization! (AWAKE run 2b)</a:t>
            </a:r>
          </a:p>
          <a:p>
            <a:pPr>
              <a:lnSpc>
                <a:spcPct val="100000"/>
              </a:lnSpc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Ø"/>
            </a:pPr>
            <a:r>
              <a:rPr lang="en-GB" sz="1400" dirty="0">
                <a:latin typeface="+mn-lt"/>
              </a:rPr>
              <a:t>Target focused beam size at the photocathode surface: 0.05 – 2 mm</a:t>
            </a:r>
          </a:p>
          <a:p>
            <a:pPr>
              <a:lnSpc>
                <a:spcPct val="100000"/>
              </a:lnSpc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Ø"/>
            </a:pPr>
            <a:r>
              <a:rPr lang="en-US" sz="1400" dirty="0">
                <a:latin typeface="+mn-lt"/>
              </a:rPr>
              <a:t>L2 =&gt; Plano-convex lens mounted on a motorized translation stage </a:t>
            </a:r>
            <a:endParaRPr lang="en-GB" sz="1400" dirty="0">
              <a:latin typeface="+mn-lt"/>
            </a:endParaRPr>
          </a:p>
          <a:p>
            <a:pPr>
              <a:lnSpc>
                <a:spcPct val="100000"/>
              </a:lnSpc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Ø"/>
            </a:pPr>
            <a:r>
              <a:rPr lang="en-US" sz="1400" dirty="0">
                <a:latin typeface="+mn-lt"/>
                <a:cs typeface="GreekC_IV25" panose="00000400000000000000" pitchFamily="2" charset="0"/>
              </a:rPr>
              <a:t>STANDA </a:t>
            </a:r>
            <a:r>
              <a:rPr lang="en-GB" sz="1400" dirty="0">
                <a:latin typeface="+mn-lt"/>
              </a:rPr>
              <a:t>8MT175 – 150 (resolution 0.31 µm)</a:t>
            </a:r>
          </a:p>
          <a:p>
            <a:pPr>
              <a:lnSpc>
                <a:spcPct val="100000"/>
              </a:lnSpc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Ø"/>
            </a:pPr>
            <a:r>
              <a:rPr lang="en-GB" sz="1400" dirty="0">
                <a:latin typeface="+mn-lt"/>
              </a:rPr>
              <a:t>Working set integration </a:t>
            </a:r>
            <a:r>
              <a:rPr lang="en-GB" sz="1600" dirty="0">
                <a:solidFill>
                  <a:srgbClr val="00B050"/>
                </a:solidFill>
                <a:latin typeface="+mn-lt"/>
                <a:sym typeface="Wingdings" panose="05000000000000000000" pitchFamily="2" charset="2"/>
              </a:rPr>
              <a:t></a:t>
            </a:r>
            <a:br>
              <a:rPr lang="en-GB" sz="1400" dirty="0">
                <a:latin typeface="+mn-lt"/>
              </a:rPr>
            </a:br>
            <a:endParaRPr lang="en-GB" sz="1400" dirty="0">
              <a:latin typeface="+mn-lt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180" t="9050" r="32664" b="-1"/>
          <a:stretch/>
        </p:blipFill>
        <p:spPr>
          <a:xfrm>
            <a:off x="9286459" y="956318"/>
            <a:ext cx="2220212" cy="5197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752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515898" y="1988840"/>
            <a:ext cx="7824524" cy="1826363"/>
          </a:xfrm>
        </p:spPr>
        <p:txBody>
          <a:bodyPr anchor="ctr">
            <a:normAutofit/>
          </a:bodyPr>
          <a:lstStyle/>
          <a:p>
            <a:pPr>
              <a:defRPr/>
            </a:pPr>
            <a:r>
              <a:rPr lang="en-US" sz="4400" dirty="0"/>
              <a:t>Thanks for your attention!</a:t>
            </a:r>
            <a:endParaRPr lang="en-GB" i="1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E52BB1F-C550-7F47-B02C-185CD5ECA0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328" y="0"/>
            <a:ext cx="2705100" cy="1511300"/>
          </a:xfrm>
          <a:prstGeom prst="rect">
            <a:avLst/>
          </a:prstGeom>
        </p:spPr>
      </p:pic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575732" y="3356992"/>
            <a:ext cx="7704856" cy="1733087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i="1" dirty="0"/>
              <a:t>Acknowledgements:</a:t>
            </a:r>
          </a:p>
          <a:p>
            <a:pPr>
              <a:defRPr/>
            </a:pPr>
            <a:endParaRPr lang="en-US" i="1" dirty="0"/>
          </a:p>
          <a:p>
            <a:pPr>
              <a:defRPr/>
            </a:pPr>
            <a:r>
              <a:rPr lang="en-US" sz="1600" i="1" dirty="0"/>
              <a:t>SY-STI-LP :</a:t>
            </a:r>
          </a:p>
          <a:p>
            <a:pPr>
              <a:defRPr/>
            </a:pPr>
            <a:r>
              <a:rPr lang="en-US" sz="1600" i="1" dirty="0"/>
              <a:t>Eric Chevallay, Valentin Fedosseev, Eduardo Granados, Baptiste Groussin, </a:t>
            </a:r>
          </a:p>
          <a:p>
            <a:pPr>
              <a:defRPr/>
            </a:pPr>
            <a:r>
              <a:rPr lang="en-US" sz="1600" i="1" dirty="0"/>
              <a:t>Bruce Marsh, Ralf Rossel</a:t>
            </a:r>
          </a:p>
          <a:p>
            <a:pPr>
              <a:defRPr/>
            </a:pPr>
            <a:endParaRPr lang="en-US" sz="1600" i="1" dirty="0"/>
          </a:p>
          <a:p>
            <a:pPr>
              <a:defRPr/>
            </a:pPr>
            <a:r>
              <a:rPr lang="en-US" sz="1600" i="1" dirty="0"/>
              <a:t>Steffen Doebert, Ben Wooley SY-RF</a:t>
            </a:r>
          </a:p>
          <a:p>
            <a:pPr>
              <a:defRPr/>
            </a:pPr>
            <a:endParaRPr lang="en-GB" sz="1600" i="1" dirty="0"/>
          </a:p>
        </p:txBody>
      </p:sp>
    </p:spTree>
    <p:extLst>
      <p:ext uri="{BB962C8B-B14F-4D97-AF65-F5344CB8AC3E}">
        <p14:creationId xmlns:p14="http://schemas.microsoft.com/office/powerpoint/2010/main" val="31243393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98888E-B039-403E-89D4-42AFAA7F55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1899" y="31621"/>
            <a:ext cx="10742984" cy="459203"/>
          </a:xfrm>
        </p:spPr>
        <p:txBody>
          <a:bodyPr>
            <a:noAutofit/>
          </a:bodyPr>
          <a:lstStyle/>
          <a:p>
            <a:r>
              <a:rPr lang="en-US" sz="2600" dirty="0"/>
              <a:t>AWAKE Run 2a,b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1440F0D-DD99-432B-84F3-957B240F8C6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2972651" y="6338184"/>
            <a:ext cx="1828144" cy="365125"/>
          </a:xfrm>
        </p:spPr>
        <p:txBody>
          <a:bodyPr/>
          <a:lstStyle/>
          <a:p>
            <a:pPr>
              <a:defRPr/>
            </a:pPr>
            <a:fld id="{EB0B0381-81E6-4F08-8F90-ACA2F5D9F598}" type="datetime1">
              <a:rPr lang="fr-FR" smtClean="0"/>
              <a:t>06/10/2022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5328A4-FF63-450B-846F-47E1F3947DD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0609232" y="6356351"/>
            <a:ext cx="973168" cy="365125"/>
          </a:xfrm>
        </p:spPr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2</a:t>
            </a:fld>
            <a:endParaRPr lang="en-US" dirty="0"/>
          </a:p>
        </p:txBody>
      </p:sp>
      <p:pic>
        <p:nvPicPr>
          <p:cNvPr id="65" name="Picture 64">
            <a:extLst>
              <a:ext uri="{FF2B5EF4-FFF2-40B4-BE49-F238E27FC236}">
                <a16:creationId xmlns:a16="http://schemas.microsoft.com/office/drawing/2014/main" id="{AE52BB1F-C550-7F47-B02C-185CD5ECA0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0418014" y="0"/>
            <a:ext cx="1768996" cy="988312"/>
          </a:xfrm>
          <a:prstGeom prst="rect">
            <a:avLst/>
          </a:prstGeom>
        </p:spPr>
      </p:pic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93EA7FC6-3E5E-4F73-BB65-57B59D39BB1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79721" y="724579"/>
            <a:ext cx="9804752" cy="5379849"/>
          </a:xfrm>
        </p:spPr>
        <p:txBody>
          <a:bodyPr>
            <a:normAutofit fontScale="77500" lnSpcReduction="20000"/>
          </a:bodyPr>
          <a:lstStyle/>
          <a:p>
            <a:r>
              <a:rPr lang="en-US" sz="2400" dirty="0"/>
              <a:t>No major changes in the setup of the laser beams. Continue to support laser operations and maintenance/repair of equipment:</a:t>
            </a:r>
          </a:p>
          <a:p>
            <a:pPr lvl="1"/>
            <a:r>
              <a:rPr lang="en-US" sz="1800" dirty="0"/>
              <a:t>Replacement of lamps in CFR200 performed in Sept 2022.</a:t>
            </a:r>
          </a:p>
          <a:p>
            <a:pPr lvl="1"/>
            <a:r>
              <a:rPr lang="en-US" sz="1800" dirty="0"/>
              <a:t>Cooling systems maintenance done in the summer.</a:t>
            </a:r>
          </a:p>
          <a:p>
            <a:pPr lvl="1"/>
            <a:r>
              <a:rPr lang="en-US" sz="1800" dirty="0"/>
              <a:t>Shutter issues fixed (LSSE2).</a:t>
            </a:r>
          </a:p>
          <a:p>
            <a:pPr lvl="1"/>
            <a:r>
              <a:rPr lang="en-US" sz="1800" dirty="0"/>
              <a:t>Laser synchronization issues.</a:t>
            </a:r>
          </a:p>
          <a:p>
            <a:r>
              <a:rPr lang="en-US" sz="2400" dirty="0"/>
              <a:t>Low power interlock in commissioning process:</a:t>
            </a:r>
          </a:p>
          <a:p>
            <a:pPr lvl="1"/>
            <a:r>
              <a:rPr lang="en-US" sz="1800" dirty="0"/>
              <a:t>Logic table has been completed.</a:t>
            </a:r>
          </a:p>
          <a:p>
            <a:pPr lvl="1"/>
            <a:r>
              <a:rPr lang="en-US" sz="1800" dirty="0"/>
              <a:t>Implementation in PLC completed.</a:t>
            </a:r>
          </a:p>
          <a:p>
            <a:pPr lvl="1"/>
            <a:r>
              <a:rPr lang="en-US" sz="1800" dirty="0"/>
              <a:t>To be done: direct cabling to some actuators such as OTR/CTR screens etc.</a:t>
            </a:r>
          </a:p>
          <a:p>
            <a:r>
              <a:rPr lang="en-US" sz="2400" dirty="0"/>
              <a:t>Improvements in some diagnostics during run 2a:</a:t>
            </a:r>
          </a:p>
          <a:p>
            <a:pPr lvl="1"/>
            <a:r>
              <a:rPr lang="en-US" sz="1800" dirty="0"/>
              <a:t>New UV autocorrelator for direct characterization of UV beams (no streak camera needed), already in use.</a:t>
            </a:r>
          </a:p>
          <a:p>
            <a:pPr lvl="1"/>
            <a:r>
              <a:rPr lang="en-US" sz="1800" dirty="0"/>
              <a:t>Camera systems, migration away from PXI (BI group) already done.</a:t>
            </a:r>
          </a:p>
          <a:p>
            <a:r>
              <a:rPr lang="en-US" sz="2400" dirty="0"/>
              <a:t>Cathode needs to be characterized before the next run:</a:t>
            </a:r>
          </a:p>
          <a:p>
            <a:pPr lvl="1"/>
            <a:r>
              <a:rPr lang="en-US" sz="1800" dirty="0"/>
              <a:t>Cathode was exchanged on March 2022, so it’s relatively new. Production of an additional spare will be done in the next 6 months. Preparation chamber under repair.</a:t>
            </a:r>
          </a:p>
          <a:p>
            <a:pPr lvl="1"/>
            <a:r>
              <a:rPr lang="en-US" sz="1800" dirty="0"/>
              <a:t>QE measurements and map to be performed early November.</a:t>
            </a:r>
          </a:p>
          <a:p>
            <a:pPr lvl="1"/>
            <a:r>
              <a:rPr lang="en-US" sz="1800" dirty="0"/>
              <a:t>Improvements to UV beam profile and tuning of pulse duration in the following weeks.</a:t>
            </a:r>
          </a:p>
        </p:txBody>
      </p:sp>
    </p:spTree>
    <p:extLst>
      <p:ext uri="{BB962C8B-B14F-4D97-AF65-F5344CB8AC3E}">
        <p14:creationId xmlns:p14="http://schemas.microsoft.com/office/powerpoint/2010/main" val="6947133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98888E-B039-403E-89D4-42AFAA7F55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1899" y="31621"/>
            <a:ext cx="10742984" cy="459203"/>
          </a:xfrm>
        </p:spPr>
        <p:txBody>
          <a:bodyPr>
            <a:noAutofit/>
          </a:bodyPr>
          <a:lstStyle/>
          <a:p>
            <a:r>
              <a:rPr lang="en-US" sz="2600" dirty="0"/>
              <a:t>AWAKE Run 2c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1440F0D-DD99-432B-84F3-957B240F8C6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2972651" y="6338184"/>
            <a:ext cx="1828144" cy="365125"/>
          </a:xfrm>
        </p:spPr>
        <p:txBody>
          <a:bodyPr/>
          <a:lstStyle/>
          <a:p>
            <a:pPr>
              <a:defRPr/>
            </a:pPr>
            <a:fld id="{EB0B0381-81E6-4F08-8F90-ACA2F5D9F598}" type="datetime1">
              <a:rPr lang="fr-FR" smtClean="0"/>
              <a:t>06/10/2022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5328A4-FF63-450B-846F-47E1F3947DD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0609232" y="6356351"/>
            <a:ext cx="973168" cy="365125"/>
          </a:xfrm>
        </p:spPr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3</a:t>
            </a:fld>
            <a:endParaRPr lang="en-US" dirty="0"/>
          </a:p>
        </p:txBody>
      </p:sp>
      <p:pic>
        <p:nvPicPr>
          <p:cNvPr id="65" name="Picture 64">
            <a:extLst>
              <a:ext uri="{FF2B5EF4-FFF2-40B4-BE49-F238E27FC236}">
                <a16:creationId xmlns:a16="http://schemas.microsoft.com/office/drawing/2014/main" id="{AE52BB1F-C550-7F47-B02C-185CD5ECA0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0418014" y="0"/>
            <a:ext cx="1768996" cy="98831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15480" y="886847"/>
            <a:ext cx="9389907" cy="4599482"/>
          </a:xfrm>
          <a:prstGeom prst="rect">
            <a:avLst/>
          </a:prstGeom>
        </p:spPr>
      </p:pic>
      <p:sp>
        <p:nvSpPr>
          <p:cNvPr id="8" name="TextBox 9">
            <a:extLst>
              <a:ext uri="{FF2B5EF4-FFF2-40B4-BE49-F238E27FC236}">
                <a16:creationId xmlns:a16="http://schemas.microsoft.com/office/drawing/2014/main" id="{3ADF0FF9-8AF1-9521-4F29-85466605AD35}"/>
              </a:ext>
            </a:extLst>
          </p:cNvPr>
          <p:cNvSpPr txBox="1"/>
          <p:nvPr/>
        </p:nvSpPr>
        <p:spPr>
          <a:xfrm>
            <a:off x="1002759" y="5477632"/>
            <a:ext cx="1021534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200" b="0" i="1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Gschwendtner, E.; </a:t>
            </a:r>
            <a:r>
              <a:rPr lang="en-GB" sz="1200" b="0" i="1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Lotov</a:t>
            </a:r>
            <a:r>
              <a:rPr lang="en-GB" sz="1200" b="0" i="1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, K.; </a:t>
            </a:r>
            <a:r>
              <a:rPr lang="en-GB" sz="1200" b="0" i="1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Muggli</a:t>
            </a:r>
            <a:r>
              <a:rPr lang="en-GB" sz="1200" b="0" i="1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, P. et al, “The AWAKE Run 2 Programme and Beyond” Symmetry. 2022; 14(8):1680.</a:t>
            </a:r>
            <a:endParaRPr lang="es-ES_tradnl" sz="1200" i="1" dirty="0"/>
          </a:p>
        </p:txBody>
      </p:sp>
    </p:spTree>
    <p:extLst>
      <p:ext uri="{BB962C8B-B14F-4D97-AF65-F5344CB8AC3E}">
        <p14:creationId xmlns:p14="http://schemas.microsoft.com/office/powerpoint/2010/main" val="6935404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98888E-B039-403E-89D4-42AFAA7F55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1899" y="31621"/>
            <a:ext cx="10742984" cy="459203"/>
          </a:xfrm>
        </p:spPr>
        <p:txBody>
          <a:bodyPr>
            <a:noAutofit/>
          </a:bodyPr>
          <a:lstStyle/>
          <a:p>
            <a:r>
              <a:rPr lang="en-GB" sz="2600" dirty="0"/>
              <a:t>AWAKE Run 2c laser beamlines</a:t>
            </a:r>
            <a:endParaRPr lang="en-US" sz="26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1440F0D-DD99-432B-84F3-957B240F8C6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2972651" y="6338184"/>
            <a:ext cx="1828144" cy="365125"/>
          </a:xfrm>
        </p:spPr>
        <p:txBody>
          <a:bodyPr/>
          <a:lstStyle/>
          <a:p>
            <a:pPr>
              <a:defRPr/>
            </a:pPr>
            <a:fld id="{EB0B0381-81E6-4F08-8F90-ACA2F5D9F598}" type="datetime1">
              <a:rPr lang="fr-FR" smtClean="0"/>
              <a:t>06/10/2022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5328A4-FF63-450B-846F-47E1F3947DD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0609232" y="6356351"/>
            <a:ext cx="973168" cy="365125"/>
          </a:xfrm>
        </p:spPr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4</a:t>
            </a:fld>
            <a:endParaRPr lang="en-US" dirty="0"/>
          </a:p>
        </p:txBody>
      </p:sp>
      <p:pic>
        <p:nvPicPr>
          <p:cNvPr id="65" name="Picture 64">
            <a:extLst>
              <a:ext uri="{FF2B5EF4-FFF2-40B4-BE49-F238E27FC236}">
                <a16:creationId xmlns:a16="http://schemas.microsoft.com/office/drawing/2014/main" id="{AE52BB1F-C550-7F47-B02C-185CD5ECA0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0418014" y="0"/>
            <a:ext cx="1768996" cy="988312"/>
          </a:xfrm>
          <a:prstGeom prst="rect">
            <a:avLst/>
          </a:prstGeom>
        </p:spPr>
      </p:pic>
      <p:sp>
        <p:nvSpPr>
          <p:cNvPr id="39" name="Rectangle 38">
            <a:extLst>
              <a:ext uri="{FF2B5EF4-FFF2-40B4-BE49-F238E27FC236}">
                <a16:creationId xmlns:a16="http://schemas.microsoft.com/office/drawing/2014/main" id="{D54A783B-D92A-44FB-8A48-1DA8A238167D}"/>
              </a:ext>
            </a:extLst>
          </p:cNvPr>
          <p:cNvSpPr/>
          <p:nvPr/>
        </p:nvSpPr>
        <p:spPr bwMode="auto">
          <a:xfrm>
            <a:off x="2207568" y="1185297"/>
            <a:ext cx="2088232" cy="12241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Existing </a:t>
            </a:r>
            <a:r>
              <a:rPr lang="en-US" sz="1600" dirty="0" err="1"/>
              <a:t>Ti:Sapphire</a:t>
            </a:r>
            <a:r>
              <a:rPr lang="en-US" sz="1600" dirty="0"/>
              <a:t> laser</a:t>
            </a:r>
            <a:endParaRPr lang="en-GB" sz="1600" dirty="0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F97DC4B3-C375-4EE8-B4FD-54645707018E}"/>
              </a:ext>
            </a:extLst>
          </p:cNvPr>
          <p:cNvSpPr/>
          <p:nvPr/>
        </p:nvSpPr>
        <p:spPr bwMode="auto">
          <a:xfrm>
            <a:off x="7176120" y="1185297"/>
            <a:ext cx="2088232" cy="122413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New photo-injectors  laser</a:t>
            </a:r>
            <a:endParaRPr lang="en-GB" sz="1600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ED537BA0-7FD2-46FC-A27B-57C0BCB9E3EA}"/>
              </a:ext>
            </a:extLst>
          </p:cNvPr>
          <p:cNvSpPr txBox="1"/>
          <p:nvPr/>
        </p:nvSpPr>
        <p:spPr>
          <a:xfrm>
            <a:off x="1148841" y="1702650"/>
            <a:ext cx="6719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TSG40</a:t>
            </a:r>
            <a:endParaRPr lang="en-GB" sz="1200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395CEA3-B8A9-4DBA-9E3B-B680CBAB9795}"/>
              </a:ext>
            </a:extLst>
          </p:cNvPr>
          <p:cNvSpPr txBox="1"/>
          <p:nvPr/>
        </p:nvSpPr>
        <p:spPr>
          <a:xfrm>
            <a:off x="9552384" y="1658865"/>
            <a:ext cx="5870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TSG4</a:t>
            </a:r>
            <a:endParaRPr lang="en-GB" sz="1200" dirty="0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5716F660-16EA-4469-A48A-76B41982BA0E}"/>
              </a:ext>
            </a:extLst>
          </p:cNvPr>
          <p:cNvSpPr/>
          <p:nvPr/>
        </p:nvSpPr>
        <p:spPr bwMode="auto">
          <a:xfrm>
            <a:off x="3152011" y="2409433"/>
            <a:ext cx="144016" cy="150317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A036B81-1FBC-4DA2-82EB-A9A41F92002A}"/>
              </a:ext>
            </a:extLst>
          </p:cNvPr>
          <p:cNvSpPr txBox="1"/>
          <p:nvPr/>
        </p:nvSpPr>
        <p:spPr>
          <a:xfrm>
            <a:off x="1212962" y="2928859"/>
            <a:ext cx="5437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TT41</a:t>
            </a:r>
            <a:endParaRPr lang="en-GB" sz="1200" dirty="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1D801559-BCE3-49F7-9F4E-8DAEEB92C99E}"/>
              </a:ext>
            </a:extLst>
          </p:cNvPr>
          <p:cNvSpPr/>
          <p:nvPr/>
        </p:nvSpPr>
        <p:spPr bwMode="auto">
          <a:xfrm rot="16200000">
            <a:off x="3150913" y="3161018"/>
            <a:ext cx="144016" cy="150317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4EEAC8D-E29D-4195-84BA-368F643177E8}"/>
              </a:ext>
            </a:extLst>
          </p:cNvPr>
          <p:cNvSpPr txBox="1"/>
          <p:nvPr/>
        </p:nvSpPr>
        <p:spPr>
          <a:xfrm>
            <a:off x="1212962" y="4111030"/>
            <a:ext cx="5854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TCC4</a:t>
            </a:r>
            <a:endParaRPr lang="en-GB" sz="1200" dirty="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7586E638-2DC7-4D08-88C1-DF9D69F2175E}"/>
              </a:ext>
            </a:extLst>
          </p:cNvPr>
          <p:cNvSpPr/>
          <p:nvPr/>
        </p:nvSpPr>
        <p:spPr bwMode="auto">
          <a:xfrm>
            <a:off x="2463766" y="3840595"/>
            <a:ext cx="144016" cy="150317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21F6CDFE-72B5-4CA9-8E7A-21AC2B832436}"/>
              </a:ext>
            </a:extLst>
          </p:cNvPr>
          <p:cNvSpPr/>
          <p:nvPr/>
        </p:nvSpPr>
        <p:spPr bwMode="auto">
          <a:xfrm>
            <a:off x="3839766" y="3850314"/>
            <a:ext cx="144016" cy="150317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0C662E62-79BF-4F7B-9AEA-1A91D3B8C1AA}"/>
              </a:ext>
            </a:extLst>
          </p:cNvPr>
          <p:cNvCxnSpPr/>
          <p:nvPr/>
        </p:nvCxnSpPr>
        <p:spPr bwMode="auto">
          <a:xfrm>
            <a:off x="1079491" y="2616460"/>
            <a:ext cx="3720365" cy="0"/>
          </a:xfrm>
          <a:prstGeom prst="line">
            <a:avLst/>
          </a:prstGeom>
          <a:ln w="9525" cap="flat" cmpd="sng" algn="ctr">
            <a:solidFill>
              <a:schemeClr val="accent4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DBC2A4CA-CA71-44A9-8EB2-709ADCB84283}"/>
              </a:ext>
            </a:extLst>
          </p:cNvPr>
          <p:cNvCxnSpPr/>
          <p:nvPr/>
        </p:nvCxnSpPr>
        <p:spPr bwMode="auto">
          <a:xfrm>
            <a:off x="1128002" y="3552564"/>
            <a:ext cx="3720365" cy="0"/>
          </a:xfrm>
          <a:prstGeom prst="line">
            <a:avLst/>
          </a:prstGeom>
          <a:ln w="9525" cap="flat" cmpd="sng" algn="ctr">
            <a:solidFill>
              <a:schemeClr val="accent4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51" name="Rectangle 50">
            <a:extLst>
              <a:ext uri="{FF2B5EF4-FFF2-40B4-BE49-F238E27FC236}">
                <a16:creationId xmlns:a16="http://schemas.microsoft.com/office/drawing/2014/main" id="{C55EA08E-5DB6-4E8F-904C-E064FE73E8C6}"/>
              </a:ext>
            </a:extLst>
          </p:cNvPr>
          <p:cNvSpPr/>
          <p:nvPr/>
        </p:nvSpPr>
        <p:spPr bwMode="auto">
          <a:xfrm>
            <a:off x="2103726" y="4706393"/>
            <a:ext cx="864096" cy="56868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Compressor 1</a:t>
            </a:r>
            <a:endParaRPr lang="en-GB" sz="800" dirty="0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22F3310B-2AA6-439F-B5C9-3DA7579C2D17}"/>
              </a:ext>
            </a:extLst>
          </p:cNvPr>
          <p:cNvSpPr/>
          <p:nvPr/>
        </p:nvSpPr>
        <p:spPr bwMode="auto">
          <a:xfrm>
            <a:off x="3479726" y="4712070"/>
            <a:ext cx="864096" cy="56868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Compressor 2</a:t>
            </a:r>
            <a:endParaRPr lang="en-GB" sz="800" dirty="0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3AD05078-C510-4921-9FC0-E93831AC3E76}"/>
              </a:ext>
            </a:extLst>
          </p:cNvPr>
          <p:cNvSpPr/>
          <p:nvPr/>
        </p:nvSpPr>
        <p:spPr bwMode="auto">
          <a:xfrm>
            <a:off x="1991544" y="5424772"/>
            <a:ext cx="1068891" cy="144012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14190C85-056A-4980-BFA8-779CF8B0AE5F}"/>
              </a:ext>
            </a:extLst>
          </p:cNvPr>
          <p:cNvSpPr/>
          <p:nvPr/>
        </p:nvSpPr>
        <p:spPr bwMode="auto">
          <a:xfrm>
            <a:off x="3377328" y="5424772"/>
            <a:ext cx="1068891" cy="144012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D513199A-95D8-44D2-96BE-D158939E898D}"/>
              </a:ext>
            </a:extLst>
          </p:cNvPr>
          <p:cNvSpPr txBox="1"/>
          <p:nvPr/>
        </p:nvSpPr>
        <p:spPr>
          <a:xfrm>
            <a:off x="2181473" y="5600273"/>
            <a:ext cx="7809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Rb cell 1</a:t>
            </a:r>
            <a:endParaRPr lang="en-GB" sz="1200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9ECE5A5C-636C-4862-8696-3326F2D2EB11}"/>
              </a:ext>
            </a:extLst>
          </p:cNvPr>
          <p:cNvSpPr txBox="1"/>
          <p:nvPr/>
        </p:nvSpPr>
        <p:spPr>
          <a:xfrm>
            <a:off x="3562839" y="5589615"/>
            <a:ext cx="7809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Rb cell 2</a:t>
            </a:r>
            <a:endParaRPr lang="en-GB" sz="1200" dirty="0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E993B23C-0238-4AFF-B2A2-9E5E7F212E66}"/>
              </a:ext>
            </a:extLst>
          </p:cNvPr>
          <p:cNvSpPr/>
          <p:nvPr/>
        </p:nvSpPr>
        <p:spPr bwMode="auto">
          <a:xfrm>
            <a:off x="2939193" y="3649092"/>
            <a:ext cx="540533" cy="56868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Split / Delay</a:t>
            </a:r>
            <a:endParaRPr lang="en-GB" sz="800" dirty="0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F7F544AA-F82C-400A-8029-E7793560CA03}"/>
              </a:ext>
            </a:extLst>
          </p:cNvPr>
          <p:cNvSpPr/>
          <p:nvPr/>
        </p:nvSpPr>
        <p:spPr bwMode="auto">
          <a:xfrm>
            <a:off x="8145487" y="2405396"/>
            <a:ext cx="144016" cy="150317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AE776F02-0650-438C-9B1C-F66A20F63F6C}"/>
              </a:ext>
            </a:extLst>
          </p:cNvPr>
          <p:cNvCxnSpPr/>
          <p:nvPr/>
        </p:nvCxnSpPr>
        <p:spPr bwMode="auto">
          <a:xfrm>
            <a:off x="6744072" y="2616460"/>
            <a:ext cx="3720365" cy="0"/>
          </a:xfrm>
          <a:prstGeom prst="line">
            <a:avLst/>
          </a:prstGeom>
          <a:ln w="9525" cap="flat" cmpd="sng" algn="ctr">
            <a:solidFill>
              <a:schemeClr val="accent4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8BCF7744-AF94-47F2-B275-D2EBC0AFC36A}"/>
              </a:ext>
            </a:extLst>
          </p:cNvPr>
          <p:cNvSpPr txBox="1"/>
          <p:nvPr/>
        </p:nvSpPr>
        <p:spPr>
          <a:xfrm>
            <a:off x="9552382" y="2952092"/>
            <a:ext cx="6719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TSG42</a:t>
            </a:r>
            <a:endParaRPr lang="en-GB" sz="1200" dirty="0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00CB1D68-05A3-4FE3-AF04-1FF313089C44}"/>
              </a:ext>
            </a:extLst>
          </p:cNvPr>
          <p:cNvSpPr/>
          <p:nvPr/>
        </p:nvSpPr>
        <p:spPr bwMode="auto">
          <a:xfrm rot="16200000">
            <a:off x="7732814" y="3351875"/>
            <a:ext cx="144013" cy="96936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107B10B7-C8E5-45B9-8208-07A334A94E6A}"/>
              </a:ext>
            </a:extLst>
          </p:cNvPr>
          <p:cNvSpPr/>
          <p:nvPr/>
        </p:nvSpPr>
        <p:spPr bwMode="auto">
          <a:xfrm rot="16200000">
            <a:off x="8256240" y="3770290"/>
            <a:ext cx="144017" cy="20162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0187A2A4-16DA-4BBF-99F7-2DCA60FD0C0E}"/>
              </a:ext>
            </a:extLst>
          </p:cNvPr>
          <p:cNvSpPr/>
          <p:nvPr/>
        </p:nvSpPr>
        <p:spPr bwMode="auto">
          <a:xfrm>
            <a:off x="7320772" y="3764551"/>
            <a:ext cx="127830" cy="13648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051BFE84-0992-46E1-9C81-CF496FCB7950}"/>
              </a:ext>
            </a:extLst>
          </p:cNvPr>
          <p:cNvSpPr/>
          <p:nvPr/>
        </p:nvSpPr>
        <p:spPr bwMode="auto">
          <a:xfrm>
            <a:off x="6964050" y="5170086"/>
            <a:ext cx="864096" cy="56868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 gun 1</a:t>
            </a:r>
            <a:endParaRPr lang="en-GB" sz="800" dirty="0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46B7C8D3-B2A3-4615-830B-1A1A58615FC0}"/>
              </a:ext>
            </a:extLst>
          </p:cNvPr>
          <p:cNvSpPr/>
          <p:nvPr/>
        </p:nvSpPr>
        <p:spPr bwMode="auto">
          <a:xfrm>
            <a:off x="8864138" y="5129383"/>
            <a:ext cx="864096" cy="56868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 gun 2</a:t>
            </a:r>
            <a:endParaRPr lang="en-GB" sz="800" dirty="0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A6F6CE76-8E96-4F98-AE95-414EE7F90B13}"/>
              </a:ext>
            </a:extLst>
          </p:cNvPr>
          <p:cNvSpPr/>
          <p:nvPr/>
        </p:nvSpPr>
        <p:spPr bwMode="auto">
          <a:xfrm>
            <a:off x="9296186" y="4706391"/>
            <a:ext cx="127830" cy="36405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C66E3708-C2E1-4DBE-9DC7-0C3E47FB627B}"/>
              </a:ext>
            </a:extLst>
          </p:cNvPr>
          <p:cNvSpPr/>
          <p:nvPr/>
        </p:nvSpPr>
        <p:spPr bwMode="auto">
          <a:xfrm>
            <a:off x="7139644" y="4443402"/>
            <a:ext cx="540533" cy="56868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Split / Delay</a:t>
            </a:r>
            <a:endParaRPr lang="en-GB" sz="800" dirty="0"/>
          </a:p>
        </p:txBody>
      </p: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71714681-DA46-4FE5-BAE7-01636FA53500}"/>
              </a:ext>
            </a:extLst>
          </p:cNvPr>
          <p:cNvCxnSpPr/>
          <p:nvPr/>
        </p:nvCxnSpPr>
        <p:spPr bwMode="auto">
          <a:xfrm>
            <a:off x="6744071" y="3561399"/>
            <a:ext cx="3720365" cy="0"/>
          </a:xfrm>
          <a:prstGeom prst="line">
            <a:avLst/>
          </a:prstGeom>
          <a:ln w="9525" cap="flat" cmpd="sng" algn="ctr">
            <a:solidFill>
              <a:schemeClr val="accent4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70" name="TextBox 69">
            <a:extLst>
              <a:ext uri="{FF2B5EF4-FFF2-40B4-BE49-F238E27FC236}">
                <a16:creationId xmlns:a16="http://schemas.microsoft.com/office/drawing/2014/main" id="{683442AB-76DF-4488-B11B-877C237FEC2D}"/>
              </a:ext>
            </a:extLst>
          </p:cNvPr>
          <p:cNvSpPr txBox="1"/>
          <p:nvPr/>
        </p:nvSpPr>
        <p:spPr>
          <a:xfrm>
            <a:off x="9595664" y="4072711"/>
            <a:ext cx="5854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TCC4</a:t>
            </a:r>
            <a:endParaRPr lang="en-GB" sz="1200" dirty="0"/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CDD03858-D0BE-4E90-B150-2861017BED20}"/>
              </a:ext>
            </a:extLst>
          </p:cNvPr>
          <p:cNvSpPr/>
          <p:nvPr/>
        </p:nvSpPr>
        <p:spPr bwMode="auto">
          <a:xfrm>
            <a:off x="5276899" y="1005117"/>
            <a:ext cx="963117" cy="60323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RF ref</a:t>
            </a:r>
            <a:endParaRPr lang="en-GB" sz="1400" dirty="0"/>
          </a:p>
        </p:txBody>
      </p:sp>
      <p:sp>
        <p:nvSpPr>
          <p:cNvPr id="72" name="Arrow: Right 40">
            <a:extLst>
              <a:ext uri="{FF2B5EF4-FFF2-40B4-BE49-F238E27FC236}">
                <a16:creationId xmlns:a16="http://schemas.microsoft.com/office/drawing/2014/main" id="{0FF4E2E2-8CE7-489C-A497-7C8A89673B3D}"/>
              </a:ext>
            </a:extLst>
          </p:cNvPr>
          <p:cNvSpPr/>
          <p:nvPr/>
        </p:nvSpPr>
        <p:spPr bwMode="auto">
          <a:xfrm>
            <a:off x="6483266" y="1241072"/>
            <a:ext cx="461750" cy="158488"/>
          </a:xfrm>
          <a:prstGeom prst="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Arrow: Right 41">
            <a:extLst>
              <a:ext uri="{FF2B5EF4-FFF2-40B4-BE49-F238E27FC236}">
                <a16:creationId xmlns:a16="http://schemas.microsoft.com/office/drawing/2014/main" id="{60263CC8-DB1D-4ACC-9E12-EE485CBEF482}"/>
              </a:ext>
            </a:extLst>
          </p:cNvPr>
          <p:cNvSpPr/>
          <p:nvPr/>
        </p:nvSpPr>
        <p:spPr bwMode="auto">
          <a:xfrm rot="10800000">
            <a:off x="4511823" y="1232963"/>
            <a:ext cx="477044" cy="166596"/>
          </a:xfrm>
          <a:prstGeom prst="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Arrow: Right 42">
            <a:extLst>
              <a:ext uri="{FF2B5EF4-FFF2-40B4-BE49-F238E27FC236}">
                <a16:creationId xmlns:a16="http://schemas.microsoft.com/office/drawing/2014/main" id="{8382A6D6-58A1-45A4-9C01-A46EC5C7488B}"/>
              </a:ext>
            </a:extLst>
          </p:cNvPr>
          <p:cNvSpPr/>
          <p:nvPr/>
        </p:nvSpPr>
        <p:spPr bwMode="auto">
          <a:xfrm>
            <a:off x="4571686" y="2150245"/>
            <a:ext cx="515316" cy="168466"/>
          </a:xfrm>
          <a:prstGeom prst="rightArrow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352AF599-190C-44D5-9449-E4EEB364E6EE}"/>
              </a:ext>
            </a:extLst>
          </p:cNvPr>
          <p:cNvSpPr txBox="1"/>
          <p:nvPr/>
        </p:nvSpPr>
        <p:spPr>
          <a:xfrm>
            <a:off x="4286578" y="1871409"/>
            <a:ext cx="10550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SYNC 10 Hz</a:t>
            </a:r>
            <a:endParaRPr lang="en-GB" sz="1200" dirty="0"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67E89ECB-FE4A-4870-8C48-D84476E978BB}"/>
              </a:ext>
            </a:extLst>
          </p:cNvPr>
          <p:cNvSpPr/>
          <p:nvPr/>
        </p:nvSpPr>
        <p:spPr bwMode="auto">
          <a:xfrm>
            <a:off x="5368951" y="2059642"/>
            <a:ext cx="871065" cy="395762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f*100</a:t>
            </a:r>
            <a:endParaRPr lang="en-GB" sz="1400" dirty="0"/>
          </a:p>
        </p:txBody>
      </p:sp>
      <p:sp>
        <p:nvSpPr>
          <p:cNvPr id="77" name="Arrow: Right 45">
            <a:extLst>
              <a:ext uri="{FF2B5EF4-FFF2-40B4-BE49-F238E27FC236}">
                <a16:creationId xmlns:a16="http://schemas.microsoft.com/office/drawing/2014/main" id="{E1FD304C-854F-49E0-B49B-A95D9ADE2A2B}"/>
              </a:ext>
            </a:extLst>
          </p:cNvPr>
          <p:cNvSpPr/>
          <p:nvPr/>
        </p:nvSpPr>
        <p:spPr bwMode="auto">
          <a:xfrm>
            <a:off x="6515902" y="2143334"/>
            <a:ext cx="416968" cy="182288"/>
          </a:xfrm>
          <a:prstGeom prst="rightArrow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19C86763-AA44-4373-A18C-D47F95775B6D}"/>
              </a:ext>
            </a:extLst>
          </p:cNvPr>
          <p:cNvSpPr txBox="1"/>
          <p:nvPr/>
        </p:nvSpPr>
        <p:spPr>
          <a:xfrm>
            <a:off x="6180520" y="1861282"/>
            <a:ext cx="10470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SYNC 1 kHz</a:t>
            </a:r>
            <a:endParaRPr lang="en-GB" sz="1200" dirty="0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898AD60C-528B-448C-AAD6-FBFBA5133214}"/>
              </a:ext>
            </a:extLst>
          </p:cNvPr>
          <p:cNvSpPr txBox="1"/>
          <p:nvPr/>
        </p:nvSpPr>
        <p:spPr>
          <a:xfrm>
            <a:off x="4440003" y="953706"/>
            <a:ext cx="6206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3 GHz</a:t>
            </a:r>
            <a:endParaRPr lang="en-GB" sz="1200" dirty="0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FC45C4BD-41FF-4A11-8D4F-B84513C2F176}"/>
              </a:ext>
            </a:extLst>
          </p:cNvPr>
          <p:cNvSpPr txBox="1"/>
          <p:nvPr/>
        </p:nvSpPr>
        <p:spPr>
          <a:xfrm>
            <a:off x="6376218" y="966395"/>
            <a:ext cx="6206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3 GHz</a:t>
            </a:r>
            <a:endParaRPr lang="en-GB" sz="1200" dirty="0"/>
          </a:p>
        </p:txBody>
      </p:sp>
      <p:pic>
        <p:nvPicPr>
          <p:cNvPr id="81" name="Picture 4" descr="Label PNG Images Transparent Background | PNG Play">
            <a:extLst>
              <a:ext uri="{FF2B5EF4-FFF2-40B4-BE49-F238E27FC236}">
                <a16:creationId xmlns:a16="http://schemas.microsoft.com/office/drawing/2014/main" id="{5C61DFFC-8E21-43CF-A34C-53C12F7544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1815" y="2807964"/>
            <a:ext cx="552278" cy="501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" name="Picture 4" descr="Label PNG Images Transparent Background | PNG Play">
            <a:extLst>
              <a:ext uri="{FF2B5EF4-FFF2-40B4-BE49-F238E27FC236}">
                <a16:creationId xmlns:a16="http://schemas.microsoft.com/office/drawing/2014/main" id="{60C07A61-1FB2-40FD-805B-A6F9691061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4144" y="4006632"/>
            <a:ext cx="552278" cy="501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3" name="Picture 4" descr="Label PNG Images Transparent Background | PNG Play">
            <a:extLst>
              <a:ext uri="{FF2B5EF4-FFF2-40B4-BE49-F238E27FC236}">
                <a16:creationId xmlns:a16="http://schemas.microsoft.com/office/drawing/2014/main" id="{9D835426-BC28-4336-B479-D7717C6295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936" y="4448422"/>
            <a:ext cx="552278" cy="501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4" name="Picture 4" descr="Label PNG Images Transparent Background | PNG Play">
            <a:extLst>
              <a:ext uri="{FF2B5EF4-FFF2-40B4-BE49-F238E27FC236}">
                <a16:creationId xmlns:a16="http://schemas.microsoft.com/office/drawing/2014/main" id="{5CBB466A-A56D-4EAC-9EFA-33A9BA24D4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0104" y="2059642"/>
            <a:ext cx="552278" cy="501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5" name="Picture 4" descr="Label PNG Images Transparent Background | PNG Play">
            <a:extLst>
              <a:ext uri="{FF2B5EF4-FFF2-40B4-BE49-F238E27FC236}">
                <a16:creationId xmlns:a16="http://schemas.microsoft.com/office/drawing/2014/main" id="{8EEC2A68-DEBF-4170-9FBF-EFF51F53AD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7250" y="2883217"/>
            <a:ext cx="552278" cy="501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6" name="Picture 4" descr="Label PNG Images Transparent Background | PNG Play">
            <a:extLst>
              <a:ext uri="{FF2B5EF4-FFF2-40B4-BE49-F238E27FC236}">
                <a16:creationId xmlns:a16="http://schemas.microsoft.com/office/drawing/2014/main" id="{53739392-7ADE-47DE-BD14-FDBEB9E14A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4926" y="4216230"/>
            <a:ext cx="552278" cy="501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7" name="Picture 4" descr="Label PNG Images Transparent Background | PNG Play">
            <a:extLst>
              <a:ext uri="{FF2B5EF4-FFF2-40B4-BE49-F238E27FC236}">
                <a16:creationId xmlns:a16="http://schemas.microsoft.com/office/drawing/2014/main" id="{00ABD6B4-7B28-4ED3-B62D-287B919C63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52095" y="5067135"/>
            <a:ext cx="552278" cy="501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8" name="TextBox 87">
            <a:extLst>
              <a:ext uri="{FF2B5EF4-FFF2-40B4-BE49-F238E27FC236}">
                <a16:creationId xmlns:a16="http://schemas.microsoft.com/office/drawing/2014/main" id="{4254E816-E971-4EB7-9D92-FC79A6D59647}"/>
              </a:ext>
            </a:extLst>
          </p:cNvPr>
          <p:cNvSpPr txBox="1"/>
          <p:nvPr/>
        </p:nvSpPr>
        <p:spPr>
          <a:xfrm>
            <a:off x="2525509" y="793945"/>
            <a:ext cx="1531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IR beamlines</a:t>
            </a:r>
            <a:endParaRPr lang="en-GB" dirty="0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39E4AF69-A374-4BC4-9C6F-4AEBF515AFAF}"/>
              </a:ext>
            </a:extLst>
          </p:cNvPr>
          <p:cNvSpPr txBox="1"/>
          <p:nvPr/>
        </p:nvSpPr>
        <p:spPr>
          <a:xfrm>
            <a:off x="7468916" y="797337"/>
            <a:ext cx="1620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UV beamlines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931934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32">
            <a:extLst>
              <a:ext uri="{FF2B5EF4-FFF2-40B4-BE49-F238E27FC236}">
                <a16:creationId xmlns:a16="http://schemas.microsoft.com/office/drawing/2014/main" id="{94208F14-61D1-4A9C-86EB-9D0CEF2D99A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9696" y="2292794"/>
            <a:ext cx="6062596" cy="345137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E98888E-B039-403E-89D4-42AFAA7F55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1899" y="31621"/>
            <a:ext cx="10742984" cy="459203"/>
          </a:xfrm>
        </p:spPr>
        <p:txBody>
          <a:bodyPr>
            <a:noAutofit/>
          </a:bodyPr>
          <a:lstStyle/>
          <a:p>
            <a:r>
              <a:rPr lang="en-GB" sz="2600" dirty="0"/>
              <a:t>AWAKE Run 2c electron gun</a:t>
            </a:r>
            <a:endParaRPr lang="en-US" sz="26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1440F0D-DD99-432B-84F3-957B240F8C6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2972651" y="6338184"/>
            <a:ext cx="1828144" cy="365125"/>
          </a:xfrm>
        </p:spPr>
        <p:txBody>
          <a:bodyPr/>
          <a:lstStyle/>
          <a:p>
            <a:pPr>
              <a:defRPr/>
            </a:pPr>
            <a:fld id="{EB0B0381-81E6-4F08-8F90-ACA2F5D9F598}" type="datetime1">
              <a:rPr lang="fr-FR" smtClean="0"/>
              <a:t>06/10/2022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5328A4-FF63-450B-846F-47E1F3947DD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0609232" y="6356351"/>
            <a:ext cx="973168" cy="365125"/>
          </a:xfrm>
        </p:spPr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5</a:t>
            </a:fld>
            <a:endParaRPr lang="en-US" dirty="0"/>
          </a:p>
        </p:txBody>
      </p:sp>
      <p:pic>
        <p:nvPicPr>
          <p:cNvPr id="65" name="Picture 64">
            <a:extLst>
              <a:ext uri="{FF2B5EF4-FFF2-40B4-BE49-F238E27FC236}">
                <a16:creationId xmlns:a16="http://schemas.microsoft.com/office/drawing/2014/main" id="{AE52BB1F-C550-7F47-B02C-185CD5ECA0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10418014" y="0"/>
            <a:ext cx="1768996" cy="988312"/>
          </a:xfrm>
          <a:prstGeom prst="rect">
            <a:avLst/>
          </a:prstGeom>
        </p:spPr>
      </p:pic>
      <p:sp>
        <p:nvSpPr>
          <p:cNvPr id="32" name="Content Placeholder 4">
            <a:extLst>
              <a:ext uri="{FF2B5EF4-FFF2-40B4-BE49-F238E27FC236}">
                <a16:creationId xmlns:a16="http://schemas.microsoft.com/office/drawing/2014/main" id="{2AE6C6E2-38DE-4081-BAF4-35984D3F1C4A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91899" y="643317"/>
            <a:ext cx="10968567" cy="1838945"/>
          </a:xfrm>
        </p:spPr>
        <p:txBody>
          <a:bodyPr>
            <a:normAutofit fontScale="62500" lnSpcReduction="20000"/>
          </a:bodyPr>
          <a:lstStyle/>
          <a:p>
            <a:r>
              <a:rPr lang="en-GB" sz="3200" b="1" dirty="0"/>
              <a:t>Demonstrate velocity bunching</a:t>
            </a:r>
            <a:r>
              <a:rPr lang="en-GB" sz="3200" dirty="0"/>
              <a:t> with x-band and </a:t>
            </a:r>
            <a:r>
              <a:rPr lang="en-GB" sz="3200" b="1" dirty="0"/>
              <a:t>emittance preservation/control</a:t>
            </a:r>
          </a:p>
          <a:p>
            <a:r>
              <a:rPr lang="en-GB" sz="3200" dirty="0"/>
              <a:t>Show </a:t>
            </a:r>
            <a:r>
              <a:rPr lang="en-GB" sz="3200" b="1" dirty="0"/>
              <a:t>reliable high gradient </a:t>
            </a:r>
            <a:r>
              <a:rPr lang="en-GB" sz="3200" dirty="0"/>
              <a:t>x-band operation</a:t>
            </a:r>
          </a:p>
          <a:p>
            <a:r>
              <a:rPr lang="en-GB" sz="3200" b="1" dirty="0"/>
              <a:t>Study mechanical/integration </a:t>
            </a:r>
            <a:r>
              <a:rPr lang="en-GB" sz="3200" dirty="0"/>
              <a:t>aspects</a:t>
            </a:r>
          </a:p>
          <a:p>
            <a:r>
              <a:rPr lang="en-GB" sz="3200" dirty="0"/>
              <a:t>Test </a:t>
            </a:r>
            <a:r>
              <a:rPr lang="en-GB" sz="3200" b="1" dirty="0"/>
              <a:t>diagnostics</a:t>
            </a:r>
          </a:p>
          <a:p>
            <a:r>
              <a:rPr lang="en-GB" sz="3200" b="1" dirty="0"/>
              <a:t>Optimise final design </a:t>
            </a:r>
            <a:r>
              <a:rPr lang="en-GB" sz="3200" dirty="0"/>
              <a:t>for AWAKE</a:t>
            </a:r>
          </a:p>
          <a:p>
            <a:pPr>
              <a:lnSpc>
                <a:spcPct val="160000"/>
              </a:lnSpc>
            </a:pPr>
            <a:endParaRPr lang="en-GB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6AB2CA7-D97E-40ED-ABF1-DD815CC222E7}"/>
              </a:ext>
            </a:extLst>
          </p:cNvPr>
          <p:cNvSpPr txBox="1"/>
          <p:nvPr/>
        </p:nvSpPr>
        <p:spPr>
          <a:xfrm>
            <a:off x="479376" y="5044830"/>
            <a:ext cx="1129050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Prototype injector in CTF2: </a:t>
            </a:r>
          </a:p>
          <a:p>
            <a:r>
              <a:rPr lang="en-GB" sz="1600" dirty="0"/>
              <a:t>60-70 MeV and typically 100 </a:t>
            </a:r>
            <a:r>
              <a:rPr lang="en-GB" sz="1600" dirty="0" err="1"/>
              <a:t>pC</a:t>
            </a:r>
            <a:r>
              <a:rPr lang="en-GB" sz="1600" dirty="0"/>
              <a:t> single bunch, bunch length 200-300 fs (goal), emittance ~ 1 um, Laser </a:t>
            </a:r>
            <a:r>
              <a:rPr lang="en-GB" sz="1600" dirty="0" err="1"/>
              <a:t>osc</a:t>
            </a:r>
            <a:r>
              <a:rPr lang="en-GB" sz="1600" dirty="0"/>
              <a:t>. frequency 75 MHz, rep. rate up to 3 kHz, Length: 5 m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5929F01-C22F-434D-A767-0FEE6DAA77D1}"/>
              </a:ext>
            </a:extLst>
          </p:cNvPr>
          <p:cNvSpPr txBox="1"/>
          <p:nvPr/>
        </p:nvSpPr>
        <p:spPr>
          <a:xfrm>
            <a:off x="7967087" y="2853337"/>
            <a:ext cx="1944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bg1"/>
                </a:solidFill>
              </a:rPr>
              <a:t>Layout in CTF2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254E816-E971-4EB7-9D92-FC79A6D59647}"/>
              </a:ext>
            </a:extLst>
          </p:cNvPr>
          <p:cNvSpPr txBox="1"/>
          <p:nvPr/>
        </p:nvSpPr>
        <p:spPr>
          <a:xfrm>
            <a:off x="3522039" y="4634953"/>
            <a:ext cx="22541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/>
              <a:t>Courtesy: Steffen Doebert</a:t>
            </a:r>
            <a:endParaRPr lang="en-GB" sz="1400" i="1" dirty="0"/>
          </a:p>
        </p:txBody>
      </p:sp>
    </p:spTree>
    <p:extLst>
      <p:ext uri="{BB962C8B-B14F-4D97-AF65-F5344CB8AC3E}">
        <p14:creationId xmlns:p14="http://schemas.microsoft.com/office/powerpoint/2010/main" val="32643045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332938" y="1772816"/>
            <a:ext cx="11656331" cy="4464496"/>
            <a:chOff x="332938" y="1772816"/>
            <a:chExt cx="11656331" cy="4464496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706939" y="1772816"/>
              <a:ext cx="4144007" cy="3947551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7706939" y="5590981"/>
              <a:ext cx="428233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i="1" dirty="0"/>
                <a:t>“Effects of laser pulse heating of copper photocathodes on high brightness electron beam production at blowout regime”</a:t>
              </a:r>
            </a:p>
            <a:p>
              <a:pPr algn="ctr"/>
              <a:r>
                <a:rPr lang="en-GB" sz="1200" i="1" dirty="0" err="1"/>
                <a:t>Lian</a:t>
              </a:r>
              <a:r>
                <a:rPr lang="en-GB" sz="1200" i="1" dirty="0"/>
                <a:t>-Min Zheng, et. al 2017 Chinese Phys. C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752760" y="4641113"/>
              <a:ext cx="5821261" cy="11387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spcBef>
                  <a:spcPts val="600"/>
                </a:spcBef>
                <a:spcAft>
                  <a:spcPts val="600"/>
                </a:spcAft>
                <a:buClr>
                  <a:srgbClr val="FF0000"/>
                </a:buClr>
                <a:buFont typeface="Wingdings" panose="05000000000000000000" pitchFamily="2" charset="2"/>
                <a:buChar char="Ø"/>
              </a:pPr>
              <a:r>
                <a:rPr lang="en-US" sz="1600" dirty="0"/>
                <a:t>Beam diameter 200µm -&gt; </a:t>
              </a:r>
              <a:r>
                <a:rPr lang="en-US" sz="1600" dirty="0">
                  <a:solidFill>
                    <a:srgbClr val="FF0000"/>
                  </a:solidFill>
                </a:rPr>
                <a:t>Fluence &gt; 77 </a:t>
              </a:r>
              <a:r>
                <a:rPr lang="en-US" sz="1600" dirty="0" err="1">
                  <a:solidFill>
                    <a:srgbClr val="FF0000"/>
                  </a:solidFill>
                </a:rPr>
                <a:t>mJ</a:t>
              </a:r>
              <a:r>
                <a:rPr lang="en-US" sz="1600" dirty="0">
                  <a:solidFill>
                    <a:srgbClr val="FF0000"/>
                  </a:solidFill>
                </a:rPr>
                <a:t>/cm</a:t>
              </a:r>
              <a:r>
                <a:rPr lang="en-US" sz="1600" baseline="30000" dirty="0">
                  <a:solidFill>
                    <a:srgbClr val="FF0000"/>
                  </a:solidFill>
                </a:rPr>
                <a:t>2</a:t>
              </a:r>
            </a:p>
            <a:p>
              <a:pPr marL="285750" indent="-285750">
                <a:spcBef>
                  <a:spcPts val="600"/>
                </a:spcBef>
                <a:spcAft>
                  <a:spcPts val="600"/>
                </a:spcAft>
                <a:buClr>
                  <a:srgbClr val="FF0000"/>
                </a:buClr>
                <a:buFont typeface="Wingdings" panose="05000000000000000000" pitchFamily="2" charset="2"/>
                <a:buChar char="Ø"/>
              </a:pPr>
              <a:r>
                <a:rPr lang="en-US" sz="1600" dirty="0"/>
                <a:t>Beam diameter 2mm    -&gt; </a:t>
              </a:r>
              <a:r>
                <a:rPr lang="en-US" sz="1600" dirty="0">
                  <a:solidFill>
                    <a:srgbClr val="00B050"/>
                  </a:solidFill>
                </a:rPr>
                <a:t>Fluence &gt; 0.77 </a:t>
              </a:r>
              <a:r>
                <a:rPr lang="en-US" sz="1600" dirty="0" err="1">
                  <a:solidFill>
                    <a:srgbClr val="00B050"/>
                  </a:solidFill>
                </a:rPr>
                <a:t>mJ</a:t>
              </a:r>
              <a:r>
                <a:rPr lang="en-US" sz="1600" dirty="0">
                  <a:solidFill>
                    <a:srgbClr val="00B050"/>
                  </a:solidFill>
                </a:rPr>
                <a:t>/cm</a:t>
              </a:r>
              <a:r>
                <a:rPr lang="en-US" sz="1600" baseline="30000" dirty="0">
                  <a:solidFill>
                    <a:srgbClr val="00B050"/>
                  </a:solidFill>
                </a:rPr>
                <a:t>2</a:t>
              </a:r>
              <a:endParaRPr lang="en-US" sz="1600" dirty="0">
                <a:solidFill>
                  <a:srgbClr val="00B050"/>
                </a:solidFill>
              </a:endParaRPr>
            </a:p>
            <a:p>
              <a:pPr marL="285750" indent="-285750">
                <a:spcBef>
                  <a:spcPts val="600"/>
                </a:spcBef>
                <a:spcAft>
                  <a:spcPts val="600"/>
                </a:spcAft>
                <a:buClr>
                  <a:srgbClr val="FF0000"/>
                </a:buClr>
                <a:buFont typeface="Wingdings" panose="05000000000000000000" pitchFamily="2" charset="2"/>
                <a:buChar char="Ø"/>
              </a:pPr>
              <a:r>
                <a:rPr lang="en-US" sz="1600" b="1" dirty="0"/>
                <a:t>Consider implications for the emittance</a:t>
              </a: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332938" y="3695891"/>
              <a:ext cx="7707278" cy="18158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lnSpc>
                  <a:spcPct val="100000"/>
                </a:lnSpc>
                <a:buClr>
                  <a:schemeClr val="accent1">
                    <a:lumMod val="60000"/>
                    <a:lumOff val="40000"/>
                  </a:schemeClr>
                </a:buClr>
                <a:buFont typeface="Wingdings" panose="05000000000000000000" pitchFamily="2" charset="2"/>
                <a:buChar char="§"/>
              </a:pPr>
              <a:r>
                <a:rPr lang="en-US" sz="1600" dirty="0"/>
                <a:t>Safe approach: Keep Fluence bellow 40 </a:t>
              </a:r>
              <a:r>
                <a:rPr lang="en-US" sz="1600" dirty="0" err="1"/>
                <a:t>mJ</a:t>
              </a:r>
              <a:r>
                <a:rPr lang="en-US" sz="1600" dirty="0"/>
                <a:t>/cm</a:t>
              </a:r>
              <a:r>
                <a:rPr lang="en-US" sz="1600" baseline="30000" dirty="0"/>
                <a:t>2</a:t>
              </a:r>
            </a:p>
            <a:p>
              <a:pPr marL="285750" indent="-285750">
                <a:lnSpc>
                  <a:spcPct val="100000"/>
                </a:lnSpc>
                <a:buClr>
                  <a:schemeClr val="accent1">
                    <a:lumMod val="60000"/>
                    <a:lumOff val="40000"/>
                  </a:schemeClr>
                </a:buClr>
                <a:buFont typeface="Wingdings" panose="05000000000000000000" pitchFamily="2" charset="2"/>
                <a:buChar char="§"/>
              </a:pPr>
              <a:endParaRPr lang="en-US" sz="1600" dirty="0"/>
            </a:p>
            <a:p>
              <a:pPr marL="285750" indent="-285750">
                <a:lnSpc>
                  <a:spcPct val="100000"/>
                </a:lnSpc>
                <a:buClr>
                  <a:schemeClr val="accent1">
                    <a:lumMod val="60000"/>
                    <a:lumOff val="40000"/>
                  </a:schemeClr>
                </a:buClr>
                <a:buFont typeface="Wingdings" panose="05000000000000000000" pitchFamily="2" charset="2"/>
                <a:buChar char="§"/>
              </a:pPr>
              <a:r>
                <a:rPr lang="en-US" sz="1600" dirty="0"/>
                <a:t>Implications for laser beam size at the cathode</a:t>
              </a:r>
            </a:p>
            <a:p>
              <a:pPr marL="285750" indent="-285750">
                <a:lnSpc>
                  <a:spcPct val="100000"/>
                </a:lnSpc>
                <a:buClr>
                  <a:schemeClr val="accent1">
                    <a:lumMod val="60000"/>
                    <a:lumOff val="40000"/>
                  </a:schemeClr>
                </a:buClr>
                <a:buFont typeface="Wingdings" panose="05000000000000000000" pitchFamily="2" charset="2"/>
                <a:buChar char="§"/>
              </a:pPr>
              <a:endParaRPr lang="en-US" sz="1600" dirty="0"/>
            </a:p>
            <a:p>
              <a:pPr>
                <a:lnSpc>
                  <a:spcPct val="100000"/>
                </a:lnSpc>
                <a:buClr>
                  <a:schemeClr val="accent1">
                    <a:lumMod val="60000"/>
                    <a:lumOff val="40000"/>
                  </a:schemeClr>
                </a:buClr>
              </a:pPr>
              <a:endParaRPr lang="en-US" sz="1600" dirty="0"/>
            </a:p>
            <a:p>
              <a:pPr marL="285750" indent="-285750">
                <a:lnSpc>
                  <a:spcPct val="100000"/>
                </a:lnSpc>
                <a:buClr>
                  <a:schemeClr val="accent1">
                    <a:lumMod val="60000"/>
                    <a:lumOff val="40000"/>
                  </a:schemeClr>
                </a:buClr>
                <a:buFont typeface="Wingdings" panose="05000000000000000000" pitchFamily="2" charset="2"/>
                <a:buChar char="§"/>
              </a:pPr>
              <a:r>
                <a:rPr lang="en-US" sz="1600" b="1" dirty="0"/>
                <a:t>500 </a:t>
              </a:r>
              <a:r>
                <a:rPr lang="en-US" sz="1600" b="1" dirty="0" err="1"/>
                <a:t>pC</a:t>
              </a:r>
              <a:r>
                <a:rPr lang="en-US" sz="1600" b="1" dirty="0"/>
                <a:t> bunch charge 	</a:t>
              </a:r>
            </a:p>
            <a:p>
              <a:pPr marL="1200150" lvl="2" indent="-285750">
                <a:buClr>
                  <a:schemeClr val="accent1">
                    <a:lumMod val="60000"/>
                    <a:lumOff val="40000"/>
                  </a:schemeClr>
                </a:buClr>
                <a:buFont typeface="Wingdings" panose="05000000000000000000" pitchFamily="2" charset="2"/>
                <a:buChar char="§"/>
              </a:pPr>
              <a:endParaRPr lang="en-US" sz="1600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FE98888E-B039-403E-89D4-42AFAA7F55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1899" y="31621"/>
            <a:ext cx="10742984" cy="459203"/>
          </a:xfrm>
        </p:spPr>
        <p:txBody>
          <a:bodyPr>
            <a:noAutofit/>
          </a:bodyPr>
          <a:lstStyle/>
          <a:p>
            <a:r>
              <a:rPr lang="en-US" sz="2600" dirty="0"/>
              <a:t>Photocathode materials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1440F0D-DD99-432B-84F3-957B240F8C6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2972651" y="6338184"/>
            <a:ext cx="1828144" cy="365125"/>
          </a:xfrm>
        </p:spPr>
        <p:txBody>
          <a:bodyPr/>
          <a:lstStyle/>
          <a:p>
            <a:pPr>
              <a:defRPr/>
            </a:pPr>
            <a:fld id="{EB0B0381-81E6-4F08-8F90-ACA2F5D9F598}" type="datetime1">
              <a:rPr lang="fr-FR" smtClean="0"/>
              <a:t>06/10/2022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5328A4-FF63-450B-846F-47E1F3947DD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0609232" y="6356351"/>
            <a:ext cx="973168" cy="365125"/>
          </a:xfrm>
        </p:spPr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6</a:t>
            </a:fld>
            <a:endParaRPr lang="en-US" dirty="0"/>
          </a:p>
        </p:txBody>
      </p:sp>
      <p:pic>
        <p:nvPicPr>
          <p:cNvPr id="65" name="Picture 64">
            <a:extLst>
              <a:ext uri="{FF2B5EF4-FFF2-40B4-BE49-F238E27FC236}">
                <a16:creationId xmlns:a16="http://schemas.microsoft.com/office/drawing/2014/main" id="{AE52BB1F-C550-7F47-B02C-185CD5ECA0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10418014" y="0"/>
            <a:ext cx="1768996" cy="988312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0900068F-0DDE-4D0E-82D6-F6E167B55BF2}"/>
              </a:ext>
            </a:extLst>
          </p:cNvPr>
          <p:cNvSpPr txBox="1"/>
          <p:nvPr/>
        </p:nvSpPr>
        <p:spPr>
          <a:xfrm>
            <a:off x="335428" y="664694"/>
            <a:ext cx="1003905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500" u="sng" dirty="0"/>
              <a:t>NEED: Laser system able to operate with Cu (low bunch charge) or Cs</a:t>
            </a:r>
            <a:r>
              <a:rPr lang="en-US" sz="1500" u="sng" baseline="-25000" dirty="0"/>
              <a:t>2</a:t>
            </a:r>
            <a:r>
              <a:rPr lang="en-US" sz="1500" u="sng" dirty="0"/>
              <a:t>Te (high bunch charge)</a:t>
            </a:r>
          </a:p>
        </p:txBody>
      </p:sp>
      <p:sp>
        <p:nvSpPr>
          <p:cNvPr id="5" name="Rectangle 4"/>
          <p:cNvSpPr/>
          <p:nvPr/>
        </p:nvSpPr>
        <p:spPr>
          <a:xfrm>
            <a:off x="335428" y="1160058"/>
            <a:ext cx="1137719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00000"/>
              </a:lnSpc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1600" dirty="0"/>
              <a:t>Both materials require UV-laser wavelength </a:t>
            </a:r>
          </a:p>
          <a:p>
            <a:pPr marL="285750" indent="-285750">
              <a:lnSpc>
                <a:spcPct val="100000"/>
              </a:lnSpc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endParaRPr lang="en-US" sz="1600" dirty="0"/>
          </a:p>
          <a:p>
            <a:pPr marL="285750" indent="-285750"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1600" dirty="0"/>
              <a:t>Cs</a:t>
            </a:r>
            <a:r>
              <a:rPr lang="en-US" sz="1600" baseline="-25000" dirty="0"/>
              <a:t>2</a:t>
            </a:r>
            <a:r>
              <a:rPr lang="en-US" sz="1600" dirty="0"/>
              <a:t>Te -&gt; QE </a:t>
            </a:r>
            <a:r>
              <a:rPr lang="en-US" sz="1600" b="1" dirty="0"/>
              <a:t>&gt; 1%</a:t>
            </a:r>
            <a:r>
              <a:rPr lang="en-US" sz="1600" dirty="0"/>
              <a:t> (up to 15-25%) -&gt; ideal candidate BUT... </a:t>
            </a:r>
          </a:p>
          <a:p>
            <a:pPr marL="285750" indent="-285750">
              <a:lnSpc>
                <a:spcPct val="100000"/>
              </a:lnSpc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endParaRPr lang="en-US" sz="1600" dirty="0"/>
          </a:p>
          <a:p>
            <a:pPr marL="285750" indent="-285750">
              <a:lnSpc>
                <a:spcPct val="100000"/>
              </a:lnSpc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endParaRPr lang="en-US" sz="1600" dirty="0"/>
          </a:p>
          <a:p>
            <a:pPr marL="285750" indent="-285750">
              <a:lnSpc>
                <a:spcPct val="100000"/>
              </a:lnSpc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1600" dirty="0"/>
              <a:t>Cu =&gt; QE (</a:t>
            </a:r>
            <a:r>
              <a:rPr lang="el-GR" sz="1600" dirty="0"/>
              <a:t>λ</a:t>
            </a:r>
            <a:r>
              <a:rPr lang="en-US" sz="1600" dirty="0"/>
              <a:t> = 257nm) ~ 0.005 - 0.01%</a:t>
            </a:r>
          </a:p>
          <a:p>
            <a:pPr marL="285750" indent="-285750">
              <a:lnSpc>
                <a:spcPct val="100000"/>
              </a:lnSpc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endParaRPr lang="en-US" sz="1600" dirty="0"/>
          </a:p>
          <a:p>
            <a:pPr marL="285750" indent="-285750">
              <a:lnSpc>
                <a:spcPct val="100000"/>
              </a:lnSpc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endParaRPr lang="en-US" sz="1600" dirty="0"/>
          </a:p>
          <a:p>
            <a:pPr marL="285750" indent="-285750">
              <a:lnSpc>
                <a:spcPct val="100000"/>
              </a:lnSpc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1600" b="1" dirty="0"/>
              <a:t>500pC bunch </a:t>
            </a:r>
            <a:r>
              <a:rPr lang="en-US" sz="1600" dirty="0"/>
              <a:t>charge will require a laser system providing </a:t>
            </a:r>
            <a:r>
              <a:rPr lang="en-US" sz="1600" dirty="0">
                <a:solidFill>
                  <a:srgbClr val="00B050"/>
                </a:solidFill>
              </a:rPr>
              <a:t>&gt; </a:t>
            </a:r>
            <a:r>
              <a:rPr lang="en-US" sz="1600" b="1" dirty="0">
                <a:solidFill>
                  <a:srgbClr val="00B050"/>
                </a:solidFill>
              </a:rPr>
              <a:t>20</a:t>
            </a:r>
            <a:r>
              <a:rPr lang="en-US" sz="1600" dirty="0">
                <a:solidFill>
                  <a:srgbClr val="00B050"/>
                </a:solidFill>
              </a:rPr>
              <a:t> </a:t>
            </a:r>
            <a:r>
              <a:rPr lang="en-US" sz="1600" b="1" dirty="0">
                <a:solidFill>
                  <a:srgbClr val="00B050"/>
                </a:solidFill>
              </a:rPr>
              <a:t>µJ per pulse</a:t>
            </a:r>
          </a:p>
          <a:p>
            <a:pPr marL="285750" indent="-285750">
              <a:lnSpc>
                <a:spcPct val="100000"/>
              </a:lnSpc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endParaRPr lang="en-US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6168008" y="1249957"/>
            <a:ext cx="5821261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600" dirty="0"/>
              <a:t>Strict vacuum level requirements (&lt;1e-10 mbar)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600" dirty="0"/>
              <a:t>Load-lock system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600" dirty="0"/>
              <a:t>Limited lifetime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376348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1440F0D-DD99-432B-84F3-957B240F8C6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2972651" y="6338184"/>
            <a:ext cx="1828144" cy="365125"/>
          </a:xfrm>
        </p:spPr>
        <p:txBody>
          <a:bodyPr/>
          <a:lstStyle/>
          <a:p>
            <a:pPr>
              <a:defRPr/>
            </a:pPr>
            <a:fld id="{EB0B0381-81E6-4F08-8F90-ACA2F5D9F598}" type="datetime1">
              <a:rPr lang="fr-FR" smtClean="0"/>
              <a:t>06/10/2022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5328A4-FF63-450B-846F-47E1F3947DD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0609232" y="6356351"/>
            <a:ext cx="973168" cy="365125"/>
          </a:xfrm>
        </p:spPr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7</a:t>
            </a:fld>
            <a:endParaRPr lang="en-US" dirty="0"/>
          </a:p>
        </p:txBody>
      </p:sp>
      <p:pic>
        <p:nvPicPr>
          <p:cNvPr id="65" name="Picture 64">
            <a:extLst>
              <a:ext uri="{FF2B5EF4-FFF2-40B4-BE49-F238E27FC236}">
                <a16:creationId xmlns:a16="http://schemas.microsoft.com/office/drawing/2014/main" id="{AE52BB1F-C550-7F47-B02C-185CD5ECA0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0418014" y="0"/>
            <a:ext cx="1768996" cy="98831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00E0BD0-AE0E-430F-A0DD-1389AE4D5FC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11964"/>
          <a:stretch/>
        </p:blipFill>
        <p:spPr>
          <a:xfrm>
            <a:off x="5378975" y="2940487"/>
            <a:ext cx="6340305" cy="2779577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8AE1F0B7-0513-4263-BDE1-31508C4C94FF}"/>
              </a:ext>
            </a:extLst>
          </p:cNvPr>
          <p:cNvSpPr/>
          <p:nvPr/>
        </p:nvSpPr>
        <p:spPr>
          <a:xfrm>
            <a:off x="1127448" y="2265846"/>
            <a:ext cx="622407" cy="516751"/>
          </a:xfrm>
          <a:prstGeom prst="rect">
            <a:avLst/>
          </a:prstGeom>
          <a:noFill/>
          <a:ln w="19050" cap="flat" cmpd="sng" algn="ctr">
            <a:solidFill>
              <a:schemeClr val="accent1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9" name="Group 28"/>
          <p:cNvGrpSpPr/>
          <p:nvPr/>
        </p:nvGrpSpPr>
        <p:grpSpPr>
          <a:xfrm>
            <a:off x="105951" y="1044908"/>
            <a:ext cx="4780701" cy="5192404"/>
            <a:chOff x="105951" y="1044908"/>
            <a:chExt cx="4780701" cy="5192404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F3F6BB34-8E3E-4BB6-B6F9-6F732D5618B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5951" y="1044908"/>
              <a:ext cx="4104988" cy="4313903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50145C93-64DB-4220-8D38-B17EA3499B2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000609" y="4508062"/>
              <a:ext cx="1877085" cy="148221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DF123A35-A0D4-4AA0-889A-A46E6254160E}"/>
                </a:ext>
              </a:extLst>
            </p:cNvPr>
            <p:cNvCxnSpPr/>
            <p:nvPr/>
          </p:nvCxnSpPr>
          <p:spPr>
            <a:xfrm>
              <a:off x="1749855" y="2777318"/>
              <a:ext cx="3136797" cy="1736023"/>
            </a:xfrm>
            <a:prstGeom prst="line">
              <a:avLst/>
            </a:prstGeom>
            <a:ln w="19050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5CC3F873-42D7-4989-9A95-3FBB593E514E}"/>
                </a:ext>
              </a:extLst>
            </p:cNvPr>
            <p:cNvCxnSpPr>
              <a:cxnSpLocks/>
            </p:cNvCxnSpPr>
            <p:nvPr/>
          </p:nvCxnSpPr>
          <p:spPr>
            <a:xfrm>
              <a:off x="1136907" y="2782597"/>
              <a:ext cx="1872660" cy="3212954"/>
            </a:xfrm>
            <a:prstGeom prst="line">
              <a:avLst/>
            </a:prstGeom>
            <a:ln w="19050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5134DA5D-ECED-411B-B263-7384D72B6E7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215680" y="5371141"/>
              <a:ext cx="732429" cy="866171"/>
            </a:xfrm>
            <a:prstGeom prst="straightConnector1">
              <a:avLst/>
            </a:prstGeom>
            <a:ln w="38100">
              <a:solidFill>
                <a:srgbClr val="CC00FF"/>
              </a:solidFill>
              <a:tailEnd type="triangle"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1BD4DE2B-211C-4406-8626-40165B9DE4B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495600" y="5268300"/>
              <a:ext cx="1171764" cy="745646"/>
            </a:xfrm>
            <a:prstGeom prst="straightConnector1">
              <a:avLst/>
            </a:prstGeom>
            <a:ln w="38100">
              <a:solidFill>
                <a:srgbClr val="CC00FF"/>
              </a:solidFill>
              <a:tailEnd type="triangle"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</p:grp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858F9CDC-A73E-4911-ACB6-4F4D0568F3B6}"/>
              </a:ext>
            </a:extLst>
          </p:cNvPr>
          <p:cNvCxnSpPr>
            <a:cxnSpLocks/>
          </p:cNvCxnSpPr>
          <p:nvPr/>
        </p:nvCxnSpPr>
        <p:spPr>
          <a:xfrm>
            <a:off x="5947442" y="4117265"/>
            <a:ext cx="3726757" cy="184417"/>
          </a:xfrm>
          <a:prstGeom prst="straightConnector1">
            <a:avLst/>
          </a:prstGeom>
          <a:ln w="19050">
            <a:solidFill>
              <a:srgbClr val="CC00FF"/>
            </a:solidFill>
            <a:tailEnd type="triangle"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A196B5A-61A7-4AB9-991A-267221617A03}"/>
              </a:ext>
            </a:extLst>
          </p:cNvPr>
          <p:cNvCxnSpPr>
            <a:cxnSpLocks/>
          </p:cNvCxnSpPr>
          <p:nvPr/>
        </p:nvCxnSpPr>
        <p:spPr>
          <a:xfrm flipH="1">
            <a:off x="5978769" y="4301682"/>
            <a:ext cx="3695431" cy="149850"/>
          </a:xfrm>
          <a:prstGeom prst="line">
            <a:avLst/>
          </a:prstGeom>
          <a:ln w="19050">
            <a:solidFill>
              <a:srgbClr val="CC00FF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6612CCCF-5BE6-4167-8ADF-26361A9732DF}"/>
              </a:ext>
            </a:extLst>
          </p:cNvPr>
          <p:cNvCxnSpPr>
            <a:cxnSpLocks/>
          </p:cNvCxnSpPr>
          <p:nvPr/>
        </p:nvCxnSpPr>
        <p:spPr>
          <a:xfrm flipV="1">
            <a:off x="5986256" y="4451532"/>
            <a:ext cx="0" cy="1536806"/>
          </a:xfrm>
          <a:prstGeom prst="line">
            <a:avLst/>
          </a:prstGeom>
          <a:ln w="19050">
            <a:solidFill>
              <a:srgbClr val="CC00FF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3A2DF2EA-5DAA-4EEF-B9F8-7AE693325DB5}"/>
              </a:ext>
            </a:extLst>
          </p:cNvPr>
          <p:cNvCxnSpPr>
            <a:cxnSpLocks/>
          </p:cNvCxnSpPr>
          <p:nvPr/>
        </p:nvCxnSpPr>
        <p:spPr>
          <a:xfrm flipH="1" flipV="1">
            <a:off x="5947442" y="2734139"/>
            <a:ext cx="6403" cy="1383126"/>
          </a:xfrm>
          <a:prstGeom prst="line">
            <a:avLst/>
          </a:prstGeom>
          <a:ln w="19050">
            <a:solidFill>
              <a:srgbClr val="CC00FF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95D2C058-965B-4DF8-8EBF-6889CCCE1679}"/>
              </a:ext>
            </a:extLst>
          </p:cNvPr>
          <p:cNvSpPr txBox="1"/>
          <p:nvPr/>
        </p:nvSpPr>
        <p:spPr>
          <a:xfrm>
            <a:off x="5978769" y="2590123"/>
            <a:ext cx="1069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UV input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F506F50-DF95-44F8-BDFA-0B2682F22FD0}"/>
              </a:ext>
            </a:extLst>
          </p:cNvPr>
          <p:cNvSpPr txBox="1"/>
          <p:nvPr/>
        </p:nvSpPr>
        <p:spPr>
          <a:xfrm>
            <a:off x="5299695" y="6001543"/>
            <a:ext cx="27318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UV reflected beam (diagnostics)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FC7F42E-2B8C-4800-AB9B-6B3F63D676FB}"/>
              </a:ext>
            </a:extLst>
          </p:cNvPr>
          <p:cNvSpPr txBox="1"/>
          <p:nvPr/>
        </p:nvSpPr>
        <p:spPr>
          <a:xfrm>
            <a:off x="9827360" y="2510492"/>
            <a:ext cx="1441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Photocathode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BA4BFA16-1937-4745-B1A3-1E4E6BA094A0}"/>
              </a:ext>
            </a:extLst>
          </p:cNvPr>
          <p:cNvCxnSpPr>
            <a:cxnSpLocks/>
          </p:cNvCxnSpPr>
          <p:nvPr/>
        </p:nvCxnSpPr>
        <p:spPr>
          <a:xfrm flipH="1">
            <a:off x="9718503" y="2831399"/>
            <a:ext cx="829567" cy="1498241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E887AB3A-111C-4278-B8C2-EF801D87828D}"/>
              </a:ext>
            </a:extLst>
          </p:cNvPr>
          <p:cNvSpPr txBox="1"/>
          <p:nvPr/>
        </p:nvSpPr>
        <p:spPr>
          <a:xfrm>
            <a:off x="578525" y="707060"/>
            <a:ext cx="31598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Femtosecond gun from INFN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29012BA-A0DA-4D8F-8B85-31819759AE45}"/>
              </a:ext>
            </a:extLst>
          </p:cNvPr>
          <p:cNvSpPr txBox="1"/>
          <p:nvPr/>
        </p:nvSpPr>
        <p:spPr>
          <a:xfrm>
            <a:off x="6325527" y="5706169"/>
            <a:ext cx="15792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Vacuum windows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59945822-E1E3-4F56-84B8-71BF76A13130}"/>
              </a:ext>
            </a:extLst>
          </p:cNvPr>
          <p:cNvCxnSpPr>
            <a:cxnSpLocks/>
            <a:stCxn id="24" idx="0"/>
          </p:cNvCxnSpPr>
          <p:nvPr/>
        </p:nvCxnSpPr>
        <p:spPr>
          <a:xfrm flipH="1" flipV="1">
            <a:off x="6235939" y="4445275"/>
            <a:ext cx="879227" cy="1260894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EEDABA74-C898-4B5D-88BD-731E42BF8F48}"/>
              </a:ext>
            </a:extLst>
          </p:cNvPr>
          <p:cNvCxnSpPr>
            <a:cxnSpLocks/>
          </p:cNvCxnSpPr>
          <p:nvPr/>
        </p:nvCxnSpPr>
        <p:spPr>
          <a:xfrm flipH="1" flipV="1">
            <a:off x="6173342" y="4106142"/>
            <a:ext cx="1144995" cy="1586132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0900068F-0DDE-4D0E-82D6-F6E167B55BF2}"/>
              </a:ext>
            </a:extLst>
          </p:cNvPr>
          <p:cNvSpPr txBox="1"/>
          <p:nvPr/>
        </p:nvSpPr>
        <p:spPr>
          <a:xfrm>
            <a:off x="4280577" y="611817"/>
            <a:ext cx="7522967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Clr>
                <a:schemeClr val="accent1">
                  <a:lumMod val="60000"/>
                  <a:lumOff val="40000"/>
                </a:schemeClr>
              </a:buClr>
              <a:buFont typeface="Wingdings" pitchFamily="2" charset="2"/>
              <a:buChar char="Ø"/>
            </a:pPr>
            <a:r>
              <a:rPr lang="en-US" sz="1400" dirty="0">
                <a:cs typeface="Times New Roman" panose="02020603050405020304" pitchFamily="18" charset="0"/>
              </a:rPr>
              <a:t>IR ultrafast laser system (PHAROS), upstairs inside CLEAR laser lab 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Clr>
                <a:schemeClr val="accent1">
                  <a:lumMod val="60000"/>
                  <a:lumOff val="40000"/>
                </a:schemeClr>
              </a:buClr>
              <a:buFont typeface="Wingdings" pitchFamily="2" charset="2"/>
              <a:buChar char="Ø"/>
            </a:pPr>
            <a:r>
              <a:rPr lang="en-US" sz="1400" dirty="0">
                <a:cs typeface="Times New Roman" panose="02020603050405020304" pitchFamily="18" charset="0"/>
              </a:rPr>
              <a:t>4</a:t>
            </a:r>
            <a:r>
              <a:rPr lang="en-US" sz="1400" baseline="30000" dirty="0">
                <a:cs typeface="Times New Roman" panose="02020603050405020304" pitchFamily="18" charset="0"/>
              </a:rPr>
              <a:t>th</a:t>
            </a:r>
            <a:r>
              <a:rPr lang="en-US" sz="1400" dirty="0">
                <a:cs typeface="Times New Roman" panose="02020603050405020304" pitchFamily="18" charset="0"/>
              </a:rPr>
              <a:t> harmonic conversion to generate required UV fs-laser pulses for photocathode excitation</a:t>
            </a:r>
            <a:endParaRPr lang="en-GB" sz="1400" dirty="0">
              <a:cs typeface="Times New Roman" panose="02020603050405020304" pitchFamily="18" charset="0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Clr>
                <a:schemeClr val="accent1">
                  <a:lumMod val="60000"/>
                  <a:lumOff val="40000"/>
                </a:schemeClr>
              </a:buClr>
              <a:buFont typeface="Wingdings" pitchFamily="2" charset="2"/>
              <a:buChar char="Ø"/>
            </a:pPr>
            <a:r>
              <a:rPr lang="en-US" sz="1400" dirty="0">
                <a:cs typeface="Times New Roman" panose="02020603050405020304" pitchFamily="18" charset="0"/>
              </a:rPr>
              <a:t>Laser synchronization to the RF reference at the laser oscillator level 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Clr>
                <a:schemeClr val="accent1">
                  <a:lumMod val="60000"/>
                  <a:lumOff val="40000"/>
                </a:schemeClr>
              </a:buClr>
              <a:buFont typeface="Wingdings" pitchFamily="2" charset="2"/>
              <a:buChar char="Ø"/>
            </a:pPr>
            <a:r>
              <a:rPr lang="en-US" sz="1400" dirty="0">
                <a:cs typeface="Times New Roman" panose="02020603050405020304" pitchFamily="18" charset="0"/>
              </a:rPr>
              <a:t>Beamline for UV-beam transport from upstairs to CTF-2 area + online monitoring systems</a:t>
            </a:r>
            <a:endParaRPr lang="en-GB" sz="1400" dirty="0">
              <a:cs typeface="Times New Roman" panose="02020603050405020304" pitchFamily="18" charset="0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Clr>
                <a:schemeClr val="accent1">
                  <a:lumMod val="60000"/>
                  <a:lumOff val="40000"/>
                </a:schemeClr>
              </a:buClr>
              <a:buFont typeface="Wingdings" pitchFamily="2" charset="2"/>
              <a:buChar char="Ø"/>
            </a:pPr>
            <a:r>
              <a:rPr lang="en-GB" sz="1400" dirty="0">
                <a:cs typeface="Times New Roman" panose="02020603050405020304" pitchFamily="18" charset="0"/>
              </a:rPr>
              <a:t>Beam size at the cathode requirements: </a:t>
            </a:r>
            <a:r>
              <a:rPr lang="en-GB" sz="1400" b="1" dirty="0">
                <a:solidFill>
                  <a:schemeClr val="tx2"/>
                </a:solidFill>
                <a:cs typeface="Times New Roman" panose="02020603050405020304" pitchFamily="18" charset="0"/>
              </a:rPr>
              <a:t>50 – 2000 µm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8BB14607-A6AE-EC10-5DC0-38CC3DE15616}"/>
              </a:ext>
            </a:extLst>
          </p:cNvPr>
          <p:cNvGrpSpPr/>
          <p:nvPr/>
        </p:nvGrpSpPr>
        <p:grpSpPr>
          <a:xfrm>
            <a:off x="5509059" y="4128042"/>
            <a:ext cx="4172627" cy="307777"/>
            <a:chOff x="5509059" y="4128042"/>
            <a:chExt cx="4172627" cy="307777"/>
          </a:xfrm>
        </p:grpSpPr>
        <p:cxnSp>
          <p:nvCxnSpPr>
            <p:cNvPr id="5" name="Straight Arrow Connector 4">
              <a:extLst>
                <a:ext uri="{FF2B5EF4-FFF2-40B4-BE49-F238E27FC236}">
                  <a16:creationId xmlns:a16="http://schemas.microsoft.com/office/drawing/2014/main" id="{9EF1EFBF-2AEC-81B2-0AC3-272E28FBAE6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509059" y="4284790"/>
              <a:ext cx="4172627" cy="16892"/>
            </a:xfrm>
            <a:prstGeom prst="straightConnector1">
              <a:avLst/>
            </a:prstGeom>
            <a:ln w="190500">
              <a:solidFill>
                <a:schemeClr val="accent5"/>
              </a:solidFill>
              <a:tailEnd type="triangle"/>
            </a:ln>
            <a:effectLst>
              <a:glow rad="127000">
                <a:schemeClr val="bg2">
                  <a:lumMod val="60000"/>
                  <a:lumOff val="40000"/>
                  <a:alpha val="40000"/>
                </a:schemeClr>
              </a:glow>
            </a:effectLst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9D2E95FC-162F-637F-DFBE-A56C032A2673}"/>
                </a:ext>
              </a:extLst>
            </p:cNvPr>
            <p:cNvSpPr txBox="1"/>
            <p:nvPr/>
          </p:nvSpPr>
          <p:spPr>
            <a:xfrm>
              <a:off x="7063186" y="4128042"/>
              <a:ext cx="227002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  <a:latin typeface="Segoe UI Emoji" panose="020B0502040204020203" pitchFamily="34" charset="0"/>
                  <a:ea typeface="Segoe UI Emoji" panose="020B0502040204020203" pitchFamily="34" charset="0"/>
                  <a:cs typeface="Times New Roman" panose="02020603050405020304" pitchFamily="18" charset="0"/>
                </a:rPr>
                <a:t>🤙</a:t>
              </a:r>
              <a:r>
                <a:rPr lang="en-US" sz="14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electron beam!</a:t>
              </a:r>
              <a:r>
                <a:rPr lang="en-US" sz="1400" b="1" dirty="0">
                  <a:solidFill>
                    <a:schemeClr val="bg1"/>
                  </a:solidFill>
                  <a:latin typeface="Segoe UI Emoji" panose="020B0502040204020203" pitchFamily="34" charset="0"/>
                  <a:ea typeface="Segoe UI Emoji" panose="020B0502040204020203" pitchFamily="34" charset="0"/>
                  <a:cs typeface="Times New Roman" panose="02020603050405020304" pitchFamily="18" charset="0"/>
                </a:rPr>
                <a:t> 👌</a:t>
              </a:r>
              <a:endParaRPr lang="en-GB" sz="1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33" name="Title 1">
            <a:extLst>
              <a:ext uri="{FF2B5EF4-FFF2-40B4-BE49-F238E27FC236}">
                <a16:creationId xmlns:a16="http://schemas.microsoft.com/office/drawing/2014/main" id="{FE98888E-B039-403E-89D4-42AFAA7F55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2100" y="31750"/>
            <a:ext cx="10742613" cy="458788"/>
          </a:xfrm>
        </p:spPr>
        <p:txBody>
          <a:bodyPr>
            <a:noAutofit/>
          </a:bodyPr>
          <a:lstStyle/>
          <a:p>
            <a:r>
              <a:rPr lang="en-GB" sz="2600" dirty="0"/>
              <a:t>AWAKE Run 2c electron gun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1381640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2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98888E-B039-403E-89D4-42AFAA7F55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1899" y="31621"/>
            <a:ext cx="10742984" cy="459203"/>
          </a:xfrm>
        </p:spPr>
        <p:txBody>
          <a:bodyPr>
            <a:noAutofit/>
          </a:bodyPr>
          <a:lstStyle/>
          <a:p>
            <a:r>
              <a:rPr lang="en-US" sz="2800" dirty="0"/>
              <a:t>Laser system AWAKE run 2c</a:t>
            </a:r>
            <a:endParaRPr lang="en-GB" sz="26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1440F0D-DD99-432B-84F3-957B240F8C6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2972651" y="6338184"/>
            <a:ext cx="1828144" cy="365125"/>
          </a:xfrm>
        </p:spPr>
        <p:txBody>
          <a:bodyPr/>
          <a:lstStyle/>
          <a:p>
            <a:pPr>
              <a:defRPr/>
            </a:pPr>
            <a:fld id="{EB0B0381-81E6-4F08-8F90-ACA2F5D9F598}" type="datetime1">
              <a:rPr lang="fr-FR" smtClean="0"/>
              <a:t>06/10/2022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5328A4-FF63-450B-846F-47E1F3947DD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0609232" y="6356351"/>
            <a:ext cx="973168" cy="365125"/>
          </a:xfrm>
        </p:spPr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8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393B74E-36DE-4FD2-B2BC-BE386EF709D1}"/>
              </a:ext>
            </a:extLst>
          </p:cNvPr>
          <p:cNvSpPr txBox="1"/>
          <p:nvPr/>
        </p:nvSpPr>
        <p:spPr>
          <a:xfrm>
            <a:off x="336194" y="582934"/>
            <a:ext cx="11103023" cy="308997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>
              <a:lnSpc>
                <a:spcPct val="2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rgbClr val="1155CC"/>
                </a:solidFill>
              </a:defRPr>
            </a:lvl2pPr>
            <a:lvl3pPr marL="1143000" indent="-228600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>
              <a:lnSpc>
                <a:spcPct val="100000"/>
              </a:lnSpc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1500" b="1" dirty="0"/>
              <a:t>Light Conversion PHAROS </a:t>
            </a:r>
            <a:r>
              <a:rPr lang="en-US" sz="1500" dirty="0"/>
              <a:t>system already installed and tested at CLEAR laser-lab</a:t>
            </a:r>
          </a:p>
          <a:p>
            <a:pPr>
              <a:lnSpc>
                <a:spcPct val="100000"/>
              </a:lnSpc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1500" dirty="0"/>
              <a:t>Total conversion efficiency to UV up to 20%, stability! </a:t>
            </a:r>
          </a:p>
          <a:p>
            <a:pPr>
              <a:lnSpc>
                <a:spcPct val="100000"/>
              </a:lnSpc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1500" dirty="0"/>
              <a:t>Variable pulse duration from &lt; 300 fs up to &gt; 5 </a:t>
            </a:r>
            <a:r>
              <a:rPr lang="en-US" sz="1500" dirty="0" err="1"/>
              <a:t>ps</a:t>
            </a:r>
            <a:r>
              <a:rPr lang="en-US" sz="1500" dirty="0"/>
              <a:t> (0.11% RMS)</a:t>
            </a:r>
          </a:p>
          <a:p>
            <a:pPr marL="457200" lvl="1" indent="0">
              <a:buClr>
                <a:schemeClr val="accent1">
                  <a:lumMod val="60000"/>
                  <a:lumOff val="40000"/>
                </a:schemeClr>
              </a:buClr>
              <a:buNone/>
            </a:pPr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*Requires multiple harmonic stages or UV stretcher</a:t>
            </a:r>
          </a:p>
          <a:p>
            <a:pPr marL="457200" lvl="1" indent="0">
              <a:buClr>
                <a:schemeClr val="accent1">
                  <a:lumMod val="60000"/>
                  <a:lumOff val="40000"/>
                </a:schemeClr>
              </a:buClr>
              <a:buNone/>
            </a:pPr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*Conversion efficiency dependent on pulse duration</a:t>
            </a:r>
          </a:p>
          <a:p>
            <a:pPr marL="457200" lvl="1" indent="0">
              <a:buClr>
                <a:schemeClr val="accent1">
                  <a:lumMod val="60000"/>
                  <a:lumOff val="40000"/>
                </a:schemeClr>
              </a:buClr>
              <a:buNone/>
            </a:pPr>
            <a:endParaRPr lang="en-US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Clr>
                <a:srgbClr val="0C377B">
                  <a:lumMod val="60000"/>
                  <a:lumOff val="40000"/>
                </a:srgbClr>
              </a:buClr>
              <a:buFont typeface="Wingdings" panose="05000000000000000000" pitchFamily="2" charset="2"/>
              <a:buChar char="§"/>
            </a:pPr>
            <a:r>
              <a:rPr lang="en-GB" sz="1500" dirty="0">
                <a:solidFill>
                  <a:srgbClr val="4C4C4C"/>
                </a:solidFill>
                <a:latin typeface="Arial"/>
                <a:cs typeface="Arial"/>
              </a:rPr>
              <a:t>Transport loses and beam profile after transport to CTF-2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Clr>
                <a:srgbClr val="0C377B">
                  <a:lumMod val="60000"/>
                  <a:lumOff val="40000"/>
                </a:srgbClr>
              </a:buClr>
              <a:buNone/>
            </a:pPr>
            <a:r>
              <a:rPr lang="en-GB" sz="1500" dirty="0">
                <a:solidFill>
                  <a:srgbClr val="4C4C4C"/>
                </a:solidFill>
                <a:latin typeface="Arial"/>
                <a:cs typeface="Arial"/>
              </a:rPr>
              <a:t> to be measured from 11-Oct</a:t>
            </a:r>
            <a:endParaRPr lang="en-US" sz="1500" dirty="0">
              <a:solidFill>
                <a:srgbClr val="4C4C4C"/>
              </a:solidFill>
              <a:latin typeface="Arial"/>
              <a:cs typeface="Arial"/>
            </a:endParaRPr>
          </a:p>
          <a:p>
            <a:pPr marL="457200" lvl="1" indent="0">
              <a:buClr>
                <a:schemeClr val="accent1">
                  <a:lumMod val="60000"/>
                  <a:lumOff val="40000"/>
                </a:schemeClr>
              </a:buClr>
              <a:buNone/>
            </a:pPr>
            <a:endParaRPr lang="en-US" sz="1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67E57AAA-CD07-4C02-B415-5422109E25C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6497521"/>
              </p:ext>
            </p:extLst>
          </p:nvPr>
        </p:nvGraphicFramePr>
        <p:xfrm>
          <a:off x="474618" y="3335018"/>
          <a:ext cx="4996065" cy="18823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5317">
                  <a:extLst>
                    <a:ext uri="{9D8B030D-6E8A-4147-A177-3AD203B41FA5}">
                      <a16:colId xmlns:a16="http://schemas.microsoft.com/office/drawing/2014/main" val="756563513"/>
                    </a:ext>
                  </a:extLst>
                </a:gridCol>
                <a:gridCol w="1755374">
                  <a:extLst>
                    <a:ext uri="{9D8B030D-6E8A-4147-A177-3AD203B41FA5}">
                      <a16:colId xmlns:a16="http://schemas.microsoft.com/office/drawing/2014/main" val="2506836652"/>
                    </a:ext>
                  </a:extLst>
                </a:gridCol>
                <a:gridCol w="810173">
                  <a:extLst>
                    <a:ext uri="{9D8B030D-6E8A-4147-A177-3AD203B41FA5}">
                      <a16:colId xmlns:a16="http://schemas.microsoft.com/office/drawing/2014/main" val="2996430702"/>
                    </a:ext>
                  </a:extLst>
                </a:gridCol>
                <a:gridCol w="945201">
                  <a:extLst>
                    <a:ext uri="{9D8B030D-6E8A-4147-A177-3AD203B41FA5}">
                      <a16:colId xmlns:a16="http://schemas.microsoft.com/office/drawing/2014/main" val="1434796437"/>
                    </a:ext>
                  </a:extLst>
                </a:gridCol>
              </a:tblGrid>
              <a:tr h="392524">
                <a:tc>
                  <a:txBody>
                    <a:bodyPr/>
                    <a:lstStyle/>
                    <a:p>
                      <a:pPr algn="ctr"/>
                      <a:r>
                        <a:rPr lang="en-US" sz="1500" dirty="0"/>
                        <a:t>Wavelength</a:t>
                      </a:r>
                      <a:endParaRPr lang="en-GB" sz="15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/>
                        <a:t>Pulse energy</a:t>
                      </a:r>
                      <a:endParaRPr lang="en-GB" sz="15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/>
                        <a:t>RMS</a:t>
                      </a:r>
                      <a:endParaRPr lang="en-GB" sz="15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/>
                        <a:t>Pk-Pk</a:t>
                      </a:r>
                      <a:endParaRPr lang="en-GB" sz="15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20817848"/>
                  </a:ext>
                </a:extLst>
              </a:tr>
              <a:tr h="392524">
                <a:tc>
                  <a:txBody>
                    <a:bodyPr/>
                    <a:lstStyle/>
                    <a:p>
                      <a:pPr algn="ctr"/>
                      <a:r>
                        <a:rPr lang="en-US" sz="1500" dirty="0"/>
                        <a:t>1030 nm</a:t>
                      </a:r>
                      <a:endParaRPr lang="en-GB" sz="15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/>
                        <a:t>2.21 </a:t>
                      </a:r>
                      <a:r>
                        <a:rPr lang="en-US" sz="1500" dirty="0" err="1"/>
                        <a:t>mJ</a:t>
                      </a:r>
                      <a:endParaRPr lang="en-GB" sz="15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/>
                        <a:t>0.043%</a:t>
                      </a:r>
                      <a:endParaRPr lang="en-GB" sz="15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/>
                        <a:t>0.099%</a:t>
                      </a:r>
                      <a:endParaRPr lang="en-GB" sz="15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26607507"/>
                  </a:ext>
                </a:extLst>
              </a:tr>
              <a:tr h="39252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/>
                        <a:t>515 nm</a:t>
                      </a:r>
                      <a:endParaRPr lang="en-GB" sz="15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/>
                        <a:t>1.23 </a:t>
                      </a:r>
                      <a:r>
                        <a:rPr lang="en-US" sz="1500" dirty="0" err="1"/>
                        <a:t>mJ</a:t>
                      </a:r>
                      <a:endParaRPr lang="en-US" sz="15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/>
                        <a:t>0.053%</a:t>
                      </a:r>
                      <a:endParaRPr lang="en-US" sz="15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/>
                        <a:t>0.38%</a:t>
                      </a:r>
                      <a:endParaRPr lang="en-US" sz="15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62303683"/>
                  </a:ext>
                </a:extLst>
              </a:tr>
              <a:tr h="39252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dirty="0"/>
                        <a:t>257 nm</a:t>
                      </a:r>
                      <a:endParaRPr lang="en-GB" sz="15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/>
                        <a:t>415 </a:t>
                      </a:r>
                      <a:r>
                        <a:rPr lang="en-US" sz="1500" b="1" dirty="0" err="1"/>
                        <a:t>uJ</a:t>
                      </a:r>
                      <a:endParaRPr lang="en-US" sz="15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>
                          <a:highlight>
                            <a:srgbClr val="00FF00"/>
                          </a:highlight>
                        </a:rPr>
                        <a:t>0.11%</a:t>
                      </a:r>
                      <a:endParaRPr lang="en-US" sz="1500" b="1" dirty="0">
                        <a:highlight>
                          <a:srgbClr val="00FF00"/>
                        </a:highlight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>
                          <a:highlight>
                            <a:srgbClr val="00FF00"/>
                          </a:highlight>
                        </a:rPr>
                        <a:t>0.77%</a:t>
                      </a:r>
                      <a:endParaRPr lang="en-US" sz="1500" b="1" dirty="0">
                        <a:highlight>
                          <a:srgbClr val="00FF00"/>
                        </a:highlight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93889305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FB5EE344-17D7-4AC0-AEDD-51071AE39E6D}"/>
              </a:ext>
            </a:extLst>
          </p:cNvPr>
          <p:cNvSpPr txBox="1"/>
          <p:nvPr/>
        </p:nvSpPr>
        <p:spPr>
          <a:xfrm>
            <a:off x="1055440" y="5282044"/>
            <a:ext cx="40430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Over 10,000 shots at 10 Hz - externally triggered</a:t>
            </a:r>
          </a:p>
          <a:p>
            <a:pPr algn="ctr"/>
            <a:r>
              <a:rPr lang="en-US" sz="1400" dirty="0">
                <a:solidFill>
                  <a:schemeClr val="tx2"/>
                </a:solidFill>
              </a:rPr>
              <a:t>Repetition rate up to 3kHz!</a:t>
            </a:r>
            <a:endParaRPr lang="en-GB" sz="1400" dirty="0">
              <a:solidFill>
                <a:schemeClr val="tx2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9EE0C53-FE9D-42E8-9FC5-88C4A6255229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6888088" y="1785992"/>
            <a:ext cx="2136573" cy="165938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04385AF-6A33-4E6B-B0BA-851B8AF60AAA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81975" y="3798520"/>
            <a:ext cx="2734560" cy="2264622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2" name="Chart 11">
            <a:extLst>
              <a:ext uri="{FF2B5EF4-FFF2-40B4-BE49-F238E27FC236}">
                <a16:creationId xmlns:a16="http://schemas.microsoft.com/office/drawing/2014/main" id="{091697B1-7CD3-4245-930E-CAB8164EF9E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38109608"/>
              </p:ext>
            </p:extLst>
          </p:nvPr>
        </p:nvGraphicFramePr>
        <p:xfrm>
          <a:off x="5993488" y="3765021"/>
          <a:ext cx="3414880" cy="24610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pic>
        <p:nvPicPr>
          <p:cNvPr id="5" name="Picture 2" descr="CERN went for Lithuanian-produced Light Conversion&amp;#39;s laser PHAROS to  generate electron beams for linear electron accelerator - CERN">
            <a:extLst>
              <a:ext uri="{FF2B5EF4-FFF2-40B4-BE49-F238E27FC236}">
                <a16:creationId xmlns:a16="http://schemas.microsoft.com/office/drawing/2014/main" id="{09BD0F30-7DE9-5CDF-6495-95E07B712E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1643" y="675045"/>
            <a:ext cx="2734560" cy="2753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81859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F9DA6A-5A03-475A-8F6C-64B7820DE7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AWAKE Run 2c laser synchronization and timing 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1BB75AA-09D9-48A8-9918-E07AB9C41794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3060435" y="6356351"/>
            <a:ext cx="18281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EB0B0381-81E6-4F08-8F90-ACA2F5D9F598}" type="datetime1">
              <a:rPr lang="fr-FR" smtClean="0"/>
              <a:pPr>
                <a:defRPr/>
              </a:pPr>
              <a:t>06/10/2022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C07C36-5714-4F18-A185-FBCC107535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10609232" y="6356351"/>
            <a:ext cx="9731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>
              <a:defRPr sz="1200" b="0" i="0">
                <a:solidFill>
                  <a:srgbClr val="729FCF"/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8D6C380F-326D-3C40-9EE7-7FBAB0953422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31F882F-57CE-4A4B-B589-E50DB6AD1AE0}"/>
              </a:ext>
            </a:extLst>
          </p:cNvPr>
          <p:cNvSpPr txBox="1"/>
          <p:nvPr/>
        </p:nvSpPr>
        <p:spPr>
          <a:xfrm>
            <a:off x="595066" y="1723943"/>
            <a:ext cx="877163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Timing</a:t>
            </a:r>
            <a:endParaRPr lang="en-GB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A437A97-A370-4DA8-9FE1-CB0202EF1B1A}"/>
              </a:ext>
            </a:extLst>
          </p:cNvPr>
          <p:cNvSpPr txBox="1"/>
          <p:nvPr/>
        </p:nvSpPr>
        <p:spPr>
          <a:xfrm>
            <a:off x="594219" y="3175376"/>
            <a:ext cx="1197764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RF SYNC</a:t>
            </a:r>
            <a:endParaRPr lang="en-GB" dirty="0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25FCBAC0-BC95-4031-8CBE-A64EFF4BBE8D}"/>
              </a:ext>
            </a:extLst>
          </p:cNvPr>
          <p:cNvGrpSpPr/>
          <p:nvPr/>
        </p:nvGrpSpPr>
        <p:grpSpPr>
          <a:xfrm>
            <a:off x="2543862" y="3113772"/>
            <a:ext cx="5758608" cy="3095401"/>
            <a:chOff x="227235" y="1308018"/>
            <a:chExt cx="10231212" cy="5368102"/>
          </a:xfrm>
        </p:grpSpPr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D1858F46-4113-4E6D-A1F3-479DB915B434}"/>
                </a:ext>
              </a:extLst>
            </p:cNvPr>
            <p:cNvSpPr/>
            <p:nvPr/>
          </p:nvSpPr>
          <p:spPr>
            <a:xfrm>
              <a:off x="227235" y="1308018"/>
              <a:ext cx="1706335" cy="1387928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1.5GHz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Oscillator</a:t>
              </a: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36B84DA8-D551-48E7-8ECB-AE969F88A812}"/>
                </a:ext>
              </a:extLst>
            </p:cNvPr>
            <p:cNvSpPr/>
            <p:nvPr/>
          </p:nvSpPr>
          <p:spPr>
            <a:xfrm>
              <a:off x="4387368" y="1503960"/>
              <a:ext cx="1265464" cy="99604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Divide by 20</a:t>
              </a: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E0916D89-4880-4F3A-9013-12BB291400DC}"/>
                </a:ext>
              </a:extLst>
            </p:cNvPr>
            <p:cNvSpPr/>
            <p:nvPr/>
          </p:nvSpPr>
          <p:spPr>
            <a:xfrm>
              <a:off x="9059633" y="3154551"/>
              <a:ext cx="1398814" cy="914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75 MHz phase comparator</a:t>
              </a: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F6AB6074-90BC-41EE-825A-5CF20CE84D7B}"/>
                </a:ext>
              </a:extLst>
            </p:cNvPr>
            <p:cNvSpPr/>
            <p:nvPr/>
          </p:nvSpPr>
          <p:spPr>
            <a:xfrm>
              <a:off x="3216729" y="5641522"/>
              <a:ext cx="1037289" cy="734786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Laser</a:t>
              </a:r>
            </a:p>
          </p:txBody>
        </p:sp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3F0DACCC-6824-441D-9CBB-672564843FD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5400000">
              <a:off x="4633052" y="5799125"/>
              <a:ext cx="654474" cy="481693"/>
            </a:xfrm>
            <a:prstGeom prst="rect">
              <a:avLst/>
            </a:prstGeom>
          </p:spPr>
        </p:pic>
        <p:sp>
          <p:nvSpPr>
            <p:cNvPr id="32" name="Rectangle 9">
              <a:extLst>
                <a:ext uri="{FF2B5EF4-FFF2-40B4-BE49-F238E27FC236}">
                  <a16:creationId xmlns:a16="http://schemas.microsoft.com/office/drawing/2014/main" id="{EB84FED6-A4E6-48FD-8C02-9BB67419A4B6}"/>
                </a:ext>
              </a:extLst>
            </p:cNvPr>
            <p:cNvSpPr/>
            <p:nvPr/>
          </p:nvSpPr>
          <p:spPr>
            <a:xfrm>
              <a:off x="1795959" y="2693344"/>
              <a:ext cx="5249821" cy="1836814"/>
            </a:xfrm>
            <a:custGeom>
              <a:avLst/>
              <a:gdLst>
                <a:gd name="connsiteX0" fmla="*/ 0 w 5233179"/>
                <a:gd name="connsiteY0" fmla="*/ 0 h 1836814"/>
                <a:gd name="connsiteX1" fmla="*/ 5233179 w 5233179"/>
                <a:gd name="connsiteY1" fmla="*/ 0 h 1836814"/>
                <a:gd name="connsiteX2" fmla="*/ 5233179 w 5233179"/>
                <a:gd name="connsiteY2" fmla="*/ 1836814 h 1836814"/>
                <a:gd name="connsiteX3" fmla="*/ 0 w 5233179"/>
                <a:gd name="connsiteY3" fmla="*/ 1836814 h 1836814"/>
                <a:gd name="connsiteX4" fmla="*/ 0 w 5233179"/>
                <a:gd name="connsiteY4" fmla="*/ 0 h 1836814"/>
                <a:gd name="connsiteX0" fmla="*/ 8294 w 5241473"/>
                <a:gd name="connsiteY0" fmla="*/ 0 h 1836814"/>
                <a:gd name="connsiteX1" fmla="*/ 5241473 w 5241473"/>
                <a:gd name="connsiteY1" fmla="*/ 0 h 1836814"/>
                <a:gd name="connsiteX2" fmla="*/ 5241473 w 5241473"/>
                <a:gd name="connsiteY2" fmla="*/ 1836814 h 1836814"/>
                <a:gd name="connsiteX3" fmla="*/ 8294 w 5241473"/>
                <a:gd name="connsiteY3" fmla="*/ 1836814 h 1836814"/>
                <a:gd name="connsiteX4" fmla="*/ 0 w 5241473"/>
                <a:gd name="connsiteY4" fmla="*/ 1462277 h 1836814"/>
                <a:gd name="connsiteX5" fmla="*/ 8294 w 5241473"/>
                <a:gd name="connsiteY5" fmla="*/ 0 h 1836814"/>
                <a:gd name="connsiteX0" fmla="*/ 9771 w 5242950"/>
                <a:gd name="connsiteY0" fmla="*/ 0 h 1836814"/>
                <a:gd name="connsiteX1" fmla="*/ 5242950 w 5242950"/>
                <a:gd name="connsiteY1" fmla="*/ 0 h 1836814"/>
                <a:gd name="connsiteX2" fmla="*/ 5242950 w 5242950"/>
                <a:gd name="connsiteY2" fmla="*/ 1836814 h 1836814"/>
                <a:gd name="connsiteX3" fmla="*/ 9771 w 5242950"/>
                <a:gd name="connsiteY3" fmla="*/ 1836814 h 1836814"/>
                <a:gd name="connsiteX4" fmla="*/ 1477 w 5242950"/>
                <a:gd name="connsiteY4" fmla="*/ 1462277 h 1836814"/>
                <a:gd name="connsiteX5" fmla="*/ 9771 w 5242950"/>
                <a:gd name="connsiteY5" fmla="*/ 0 h 1836814"/>
                <a:gd name="connsiteX0" fmla="*/ 9771 w 5242950"/>
                <a:gd name="connsiteY0" fmla="*/ 0 h 1836814"/>
                <a:gd name="connsiteX1" fmla="*/ 5242950 w 5242950"/>
                <a:gd name="connsiteY1" fmla="*/ 0 h 1836814"/>
                <a:gd name="connsiteX2" fmla="*/ 5242950 w 5242950"/>
                <a:gd name="connsiteY2" fmla="*/ 1836814 h 1836814"/>
                <a:gd name="connsiteX3" fmla="*/ 9771 w 5242950"/>
                <a:gd name="connsiteY3" fmla="*/ 1836814 h 1836814"/>
                <a:gd name="connsiteX4" fmla="*/ 1477 w 5242950"/>
                <a:gd name="connsiteY4" fmla="*/ 1462277 h 1836814"/>
                <a:gd name="connsiteX5" fmla="*/ 9771 w 5242950"/>
                <a:gd name="connsiteY5" fmla="*/ 0 h 1836814"/>
                <a:gd name="connsiteX0" fmla="*/ 8294 w 5241473"/>
                <a:gd name="connsiteY0" fmla="*/ 0 h 1836814"/>
                <a:gd name="connsiteX1" fmla="*/ 5241473 w 5241473"/>
                <a:gd name="connsiteY1" fmla="*/ 0 h 1836814"/>
                <a:gd name="connsiteX2" fmla="*/ 5241473 w 5241473"/>
                <a:gd name="connsiteY2" fmla="*/ 1836814 h 1836814"/>
                <a:gd name="connsiteX3" fmla="*/ 8294 w 5241473"/>
                <a:gd name="connsiteY3" fmla="*/ 1836814 h 1836814"/>
                <a:gd name="connsiteX4" fmla="*/ 0 w 5241473"/>
                <a:gd name="connsiteY4" fmla="*/ 1462277 h 1836814"/>
                <a:gd name="connsiteX5" fmla="*/ 8294 w 5241473"/>
                <a:gd name="connsiteY5" fmla="*/ 0 h 1836814"/>
                <a:gd name="connsiteX0" fmla="*/ 392862 w 5626041"/>
                <a:gd name="connsiteY0" fmla="*/ 0 h 1836814"/>
                <a:gd name="connsiteX1" fmla="*/ 5626041 w 5626041"/>
                <a:gd name="connsiteY1" fmla="*/ 0 h 1836814"/>
                <a:gd name="connsiteX2" fmla="*/ 5626041 w 5626041"/>
                <a:gd name="connsiteY2" fmla="*/ 1836814 h 1836814"/>
                <a:gd name="connsiteX3" fmla="*/ 392862 w 5626041"/>
                <a:gd name="connsiteY3" fmla="*/ 1836814 h 1836814"/>
                <a:gd name="connsiteX4" fmla="*/ 384568 w 5626041"/>
                <a:gd name="connsiteY4" fmla="*/ 1462277 h 1836814"/>
                <a:gd name="connsiteX5" fmla="*/ 376404 w 5626041"/>
                <a:gd name="connsiteY5" fmla="*/ 523385 h 1836814"/>
                <a:gd name="connsiteX6" fmla="*/ 392862 w 5626041"/>
                <a:gd name="connsiteY6" fmla="*/ 0 h 1836814"/>
                <a:gd name="connsiteX0" fmla="*/ 16642 w 5249821"/>
                <a:gd name="connsiteY0" fmla="*/ 0 h 1836814"/>
                <a:gd name="connsiteX1" fmla="*/ 5249821 w 5249821"/>
                <a:gd name="connsiteY1" fmla="*/ 0 h 1836814"/>
                <a:gd name="connsiteX2" fmla="*/ 5249821 w 5249821"/>
                <a:gd name="connsiteY2" fmla="*/ 1836814 h 1836814"/>
                <a:gd name="connsiteX3" fmla="*/ 16642 w 5249821"/>
                <a:gd name="connsiteY3" fmla="*/ 1836814 h 1836814"/>
                <a:gd name="connsiteX4" fmla="*/ 8348 w 5249821"/>
                <a:gd name="connsiteY4" fmla="*/ 1462277 h 1836814"/>
                <a:gd name="connsiteX5" fmla="*/ 184 w 5249821"/>
                <a:gd name="connsiteY5" fmla="*/ 523385 h 1836814"/>
                <a:gd name="connsiteX6" fmla="*/ 16642 w 5249821"/>
                <a:gd name="connsiteY6" fmla="*/ 0 h 18368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49821" h="1836814">
                  <a:moveTo>
                    <a:pt x="16642" y="0"/>
                  </a:moveTo>
                  <a:lnTo>
                    <a:pt x="5249821" y="0"/>
                  </a:lnTo>
                  <a:lnTo>
                    <a:pt x="5249821" y="1836814"/>
                  </a:lnTo>
                  <a:lnTo>
                    <a:pt x="16642" y="1836814"/>
                  </a:lnTo>
                  <a:cubicBezTo>
                    <a:pt x="13877" y="1711968"/>
                    <a:pt x="11113" y="1832051"/>
                    <a:pt x="8348" y="1462277"/>
                  </a:cubicBezTo>
                  <a:cubicBezTo>
                    <a:pt x="5605" y="1243372"/>
                    <a:pt x="-1198" y="767098"/>
                    <a:pt x="184" y="523385"/>
                  </a:cubicBezTo>
                  <a:lnTo>
                    <a:pt x="16642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Phaselock</a:t>
              </a:r>
              <a:endPara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3" name="Rectangle 10">
              <a:extLst>
                <a:ext uri="{FF2B5EF4-FFF2-40B4-BE49-F238E27FC236}">
                  <a16:creationId xmlns:a16="http://schemas.microsoft.com/office/drawing/2014/main" id="{419AA540-300D-4D98-9004-BE5C1640B9E9}"/>
                </a:ext>
              </a:extLst>
            </p:cNvPr>
            <p:cNvSpPr/>
            <p:nvPr/>
          </p:nvSpPr>
          <p:spPr>
            <a:xfrm>
              <a:off x="5901371" y="5527222"/>
              <a:ext cx="1152573" cy="963386"/>
            </a:xfrm>
            <a:custGeom>
              <a:avLst/>
              <a:gdLst>
                <a:gd name="connsiteX0" fmla="*/ 0 w 1038397"/>
                <a:gd name="connsiteY0" fmla="*/ 0 h 963386"/>
                <a:gd name="connsiteX1" fmla="*/ 1038397 w 1038397"/>
                <a:gd name="connsiteY1" fmla="*/ 0 h 963386"/>
                <a:gd name="connsiteX2" fmla="*/ 1038397 w 1038397"/>
                <a:gd name="connsiteY2" fmla="*/ 963386 h 963386"/>
                <a:gd name="connsiteX3" fmla="*/ 0 w 1038397"/>
                <a:gd name="connsiteY3" fmla="*/ 963386 h 963386"/>
                <a:gd name="connsiteX4" fmla="*/ 0 w 1038397"/>
                <a:gd name="connsiteY4" fmla="*/ 0 h 963386"/>
                <a:gd name="connsiteX0" fmla="*/ 0 w 1038397"/>
                <a:gd name="connsiteY0" fmla="*/ 0 h 963386"/>
                <a:gd name="connsiteX1" fmla="*/ 1038397 w 1038397"/>
                <a:gd name="connsiteY1" fmla="*/ 0 h 963386"/>
                <a:gd name="connsiteX2" fmla="*/ 1030234 w 1038397"/>
                <a:gd name="connsiteY2" fmla="*/ 236764 h 963386"/>
                <a:gd name="connsiteX3" fmla="*/ 1038397 w 1038397"/>
                <a:gd name="connsiteY3" fmla="*/ 963386 h 963386"/>
                <a:gd name="connsiteX4" fmla="*/ 0 w 1038397"/>
                <a:gd name="connsiteY4" fmla="*/ 963386 h 963386"/>
                <a:gd name="connsiteX5" fmla="*/ 0 w 1038397"/>
                <a:gd name="connsiteY5" fmla="*/ 0 h 963386"/>
                <a:gd name="connsiteX0" fmla="*/ 0 w 1038398"/>
                <a:gd name="connsiteY0" fmla="*/ 0 h 963386"/>
                <a:gd name="connsiteX1" fmla="*/ 1038397 w 1038398"/>
                <a:gd name="connsiteY1" fmla="*/ 0 h 963386"/>
                <a:gd name="connsiteX2" fmla="*/ 1030234 w 1038398"/>
                <a:gd name="connsiteY2" fmla="*/ 236764 h 963386"/>
                <a:gd name="connsiteX3" fmla="*/ 1038398 w 1038398"/>
                <a:gd name="connsiteY3" fmla="*/ 783771 h 963386"/>
                <a:gd name="connsiteX4" fmla="*/ 1038397 w 1038398"/>
                <a:gd name="connsiteY4" fmla="*/ 963386 h 963386"/>
                <a:gd name="connsiteX5" fmla="*/ 0 w 1038398"/>
                <a:gd name="connsiteY5" fmla="*/ 963386 h 963386"/>
                <a:gd name="connsiteX6" fmla="*/ 0 w 1038398"/>
                <a:gd name="connsiteY6" fmla="*/ 0 h 963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38398" h="963386">
                  <a:moveTo>
                    <a:pt x="0" y="0"/>
                  </a:moveTo>
                  <a:lnTo>
                    <a:pt x="1038397" y="0"/>
                  </a:lnTo>
                  <a:lnTo>
                    <a:pt x="1030234" y="236764"/>
                  </a:lnTo>
                  <a:lnTo>
                    <a:pt x="1038398" y="783771"/>
                  </a:lnTo>
                  <a:cubicBezTo>
                    <a:pt x="1038398" y="843643"/>
                    <a:pt x="1038397" y="903514"/>
                    <a:pt x="1038397" y="963386"/>
                  </a:cubicBezTo>
                  <a:lnTo>
                    <a:pt x="0" y="963386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Wideband splitter</a:t>
              </a: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51D140C5-08AB-41BD-94C3-1EB9F3EAAF7D}"/>
                </a:ext>
              </a:extLst>
            </p:cNvPr>
            <p:cNvSpPr/>
            <p:nvPr/>
          </p:nvSpPr>
          <p:spPr>
            <a:xfrm>
              <a:off x="4500902" y="4586798"/>
              <a:ext cx="1038397" cy="96338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1.5 GHz BPF</a:t>
              </a: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3AA23AEF-362B-44CE-B604-C076E464636C}"/>
                </a:ext>
              </a:extLst>
            </p:cNvPr>
            <p:cNvSpPr/>
            <p:nvPr/>
          </p:nvSpPr>
          <p:spPr>
            <a:xfrm>
              <a:off x="7617871" y="5712734"/>
              <a:ext cx="1038397" cy="96338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75MHz LPF</a:t>
              </a:r>
            </a:p>
          </p:txBody>
        </p:sp>
        <p:cxnSp>
          <p:nvCxnSpPr>
            <p:cNvPr id="36" name="Straight Arrow Connector 14">
              <a:extLst>
                <a:ext uri="{FF2B5EF4-FFF2-40B4-BE49-F238E27FC236}">
                  <a16:creationId xmlns:a16="http://schemas.microsoft.com/office/drawing/2014/main" id="{48E07214-637A-4290-99C2-ECD93FD48073}"/>
                </a:ext>
              </a:extLst>
            </p:cNvPr>
            <p:cNvCxnSpPr>
              <a:stCxn id="28" idx="3"/>
              <a:endCxn id="29" idx="0"/>
            </p:cNvCxnSpPr>
            <p:nvPr/>
          </p:nvCxnSpPr>
          <p:spPr>
            <a:xfrm>
              <a:off x="5652832" y="2001982"/>
              <a:ext cx="4106208" cy="1152569"/>
            </a:xfrm>
            <a:prstGeom prst="bentConnector2">
              <a:avLst/>
            </a:prstGeom>
            <a:ln w="381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85B54799-DCFE-40BC-BD51-9A96C7E9EF90}"/>
                </a:ext>
              </a:extLst>
            </p:cNvPr>
            <p:cNvCxnSpPr>
              <a:stCxn id="27" idx="6"/>
              <a:endCxn id="28" idx="1"/>
            </p:cNvCxnSpPr>
            <p:nvPr/>
          </p:nvCxnSpPr>
          <p:spPr>
            <a:xfrm>
              <a:off x="1933570" y="2001982"/>
              <a:ext cx="2453798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Straight Arrow Connector 22">
              <a:extLst>
                <a:ext uri="{FF2B5EF4-FFF2-40B4-BE49-F238E27FC236}">
                  <a16:creationId xmlns:a16="http://schemas.microsoft.com/office/drawing/2014/main" id="{8B2C3502-516F-464E-9B04-D22C39A34428}"/>
                </a:ext>
              </a:extLst>
            </p:cNvPr>
            <p:cNvCxnSpPr>
              <a:stCxn id="33" idx="2"/>
            </p:cNvCxnSpPr>
            <p:nvPr/>
          </p:nvCxnSpPr>
          <p:spPr>
            <a:xfrm flipH="1" flipV="1">
              <a:off x="5539300" y="5068492"/>
              <a:ext cx="1505582" cy="695494"/>
            </a:xfrm>
            <a:prstGeom prst="bentConnector3">
              <a:avLst>
                <a:gd name="adj1" fmla="val -15785"/>
              </a:avLst>
            </a:prstGeom>
            <a:ln w="381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9" name="Straight Arrow Connector 22">
              <a:extLst>
                <a:ext uri="{FF2B5EF4-FFF2-40B4-BE49-F238E27FC236}">
                  <a16:creationId xmlns:a16="http://schemas.microsoft.com/office/drawing/2014/main" id="{F9E6AFA9-24C3-4479-898A-3CF215A9F853}"/>
                </a:ext>
              </a:extLst>
            </p:cNvPr>
            <p:cNvCxnSpPr>
              <a:stCxn id="33" idx="3"/>
              <a:endCxn id="35" idx="1"/>
            </p:cNvCxnSpPr>
            <p:nvPr/>
          </p:nvCxnSpPr>
          <p:spPr>
            <a:xfrm flipV="1">
              <a:off x="7053944" y="6194427"/>
              <a:ext cx="563927" cy="116566"/>
            </a:xfrm>
            <a:prstGeom prst="bentConnector3">
              <a:avLst>
                <a:gd name="adj1" fmla="val 50000"/>
              </a:avLst>
            </a:prstGeom>
            <a:ln w="381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0" name="Straight Arrow Connector 22">
              <a:extLst>
                <a:ext uri="{FF2B5EF4-FFF2-40B4-BE49-F238E27FC236}">
                  <a16:creationId xmlns:a16="http://schemas.microsoft.com/office/drawing/2014/main" id="{7D363D11-B827-49D9-BDD3-E59B8838EB8E}"/>
                </a:ext>
              </a:extLst>
            </p:cNvPr>
            <p:cNvCxnSpPr>
              <a:stCxn id="34" idx="1"/>
              <a:endCxn id="32" idx="4"/>
            </p:cNvCxnSpPr>
            <p:nvPr/>
          </p:nvCxnSpPr>
          <p:spPr>
            <a:xfrm rot="10800000">
              <a:off x="1804308" y="4155621"/>
              <a:ext cx="2696595" cy="912870"/>
            </a:xfrm>
            <a:prstGeom prst="bentConnector5">
              <a:avLst>
                <a:gd name="adj1" fmla="val 8477"/>
                <a:gd name="adj2" fmla="val -475"/>
                <a:gd name="adj3" fmla="val 122708"/>
              </a:avLst>
            </a:prstGeom>
            <a:ln w="381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1" name="Straight Arrow Connector 22">
              <a:extLst>
                <a:ext uri="{FF2B5EF4-FFF2-40B4-BE49-F238E27FC236}">
                  <a16:creationId xmlns:a16="http://schemas.microsoft.com/office/drawing/2014/main" id="{BB473980-55B0-4ACA-829C-A150D4BC8E7D}"/>
                </a:ext>
              </a:extLst>
            </p:cNvPr>
            <p:cNvCxnSpPr>
              <a:stCxn id="27" idx="4"/>
              <a:endCxn id="32" idx="5"/>
            </p:cNvCxnSpPr>
            <p:nvPr/>
          </p:nvCxnSpPr>
          <p:spPr>
            <a:xfrm rot="16200000" flipH="1">
              <a:off x="1177882" y="2598467"/>
              <a:ext cx="520783" cy="715740"/>
            </a:xfrm>
            <a:prstGeom prst="bentConnector4">
              <a:avLst>
                <a:gd name="adj1" fmla="val 99804"/>
                <a:gd name="adj2" fmla="val 21293"/>
              </a:avLst>
            </a:prstGeom>
            <a:ln w="381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BEB43D4C-5966-47E7-8F39-3EE7615C46AB}"/>
                </a:ext>
              </a:extLst>
            </p:cNvPr>
            <p:cNvSpPr/>
            <p:nvPr/>
          </p:nvSpPr>
          <p:spPr>
            <a:xfrm>
              <a:off x="5349732" y="3302374"/>
              <a:ext cx="1696047" cy="618754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Serial/</a:t>
              </a:r>
              <a:r>
                <a:rPr kumimoji="0" lang="en-GB" sz="8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ethernet</a:t>
              </a:r>
              <a:r>
                <a:rPr kumimoji="0" lang="en-GB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port?</a:t>
              </a: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5DE1F1FD-A1A5-474B-8FD9-915741CA66D5}"/>
                </a:ext>
              </a:extLst>
            </p:cNvPr>
            <p:cNvSpPr/>
            <p:nvPr/>
          </p:nvSpPr>
          <p:spPr>
            <a:xfrm>
              <a:off x="7353299" y="3154550"/>
              <a:ext cx="1398814" cy="91440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ADC + Control</a:t>
              </a:r>
            </a:p>
          </p:txBody>
        </p:sp>
        <p:cxnSp>
          <p:nvCxnSpPr>
            <p:cNvPr id="44" name="Straight Arrow Connector 22">
              <a:extLst>
                <a:ext uri="{FF2B5EF4-FFF2-40B4-BE49-F238E27FC236}">
                  <a16:creationId xmlns:a16="http://schemas.microsoft.com/office/drawing/2014/main" id="{F14E1A41-B91E-4238-B6B7-D45574956639}"/>
                </a:ext>
              </a:extLst>
            </p:cNvPr>
            <p:cNvCxnSpPr>
              <a:stCxn id="29" idx="1"/>
              <a:endCxn id="43" idx="3"/>
            </p:cNvCxnSpPr>
            <p:nvPr/>
          </p:nvCxnSpPr>
          <p:spPr>
            <a:xfrm flipH="1">
              <a:off x="8752113" y="3611751"/>
              <a:ext cx="307520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5" name="Straight Arrow Connector 22">
              <a:extLst>
                <a:ext uri="{FF2B5EF4-FFF2-40B4-BE49-F238E27FC236}">
                  <a16:creationId xmlns:a16="http://schemas.microsoft.com/office/drawing/2014/main" id="{43CA720B-C4A7-4E32-8A21-01CA0E4F18B6}"/>
                </a:ext>
              </a:extLst>
            </p:cNvPr>
            <p:cNvCxnSpPr>
              <a:stCxn id="35" idx="3"/>
              <a:endCxn id="29" idx="2"/>
            </p:cNvCxnSpPr>
            <p:nvPr/>
          </p:nvCxnSpPr>
          <p:spPr>
            <a:xfrm flipV="1">
              <a:off x="8656268" y="4068951"/>
              <a:ext cx="1102772" cy="2125476"/>
            </a:xfrm>
            <a:prstGeom prst="bentConnector2">
              <a:avLst/>
            </a:prstGeom>
            <a:ln w="381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6" name="Straight Arrow Connector 22">
              <a:extLst>
                <a:ext uri="{FF2B5EF4-FFF2-40B4-BE49-F238E27FC236}">
                  <a16:creationId xmlns:a16="http://schemas.microsoft.com/office/drawing/2014/main" id="{CE20DE92-4203-4A3B-8CDE-DDE8CCAC9845}"/>
                </a:ext>
              </a:extLst>
            </p:cNvPr>
            <p:cNvCxnSpPr>
              <a:stCxn id="43" idx="1"/>
              <a:endCxn id="42" idx="3"/>
            </p:cNvCxnSpPr>
            <p:nvPr/>
          </p:nvCxnSpPr>
          <p:spPr>
            <a:xfrm flipH="1">
              <a:off x="7045779" y="3611751"/>
              <a:ext cx="307520" cy="0"/>
            </a:xfrm>
            <a:prstGeom prst="straightConnector1">
              <a:avLst/>
            </a:prstGeom>
            <a:ln w="38100">
              <a:solidFill>
                <a:srgbClr val="92D05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B596AE5D-B7AD-4FF9-85BF-5FF2A1815D1A}"/>
                </a:ext>
              </a:extLst>
            </p:cNvPr>
            <p:cNvSpPr/>
            <p:nvPr/>
          </p:nvSpPr>
          <p:spPr>
            <a:xfrm>
              <a:off x="1804306" y="2834511"/>
              <a:ext cx="1313305" cy="155448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1.5 GHz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phase comparator</a:t>
              </a: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0146E830-6E28-4504-AA17-2469484E29D5}"/>
                </a:ext>
              </a:extLst>
            </p:cNvPr>
            <p:cNvSpPr/>
            <p:nvPr/>
          </p:nvSpPr>
          <p:spPr>
            <a:xfrm>
              <a:off x="3335879" y="2830916"/>
              <a:ext cx="918139" cy="780835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PID x2</a:t>
              </a:r>
            </a:p>
          </p:txBody>
        </p:sp>
        <p:cxnSp>
          <p:nvCxnSpPr>
            <p:cNvPr id="49" name="Straight Arrow Connector 48">
              <a:extLst>
                <a:ext uri="{FF2B5EF4-FFF2-40B4-BE49-F238E27FC236}">
                  <a16:creationId xmlns:a16="http://schemas.microsoft.com/office/drawing/2014/main" id="{1D38D0B6-66EC-4E3A-9CB7-53DBB5946AA6}"/>
                </a:ext>
              </a:extLst>
            </p:cNvPr>
            <p:cNvCxnSpPr/>
            <p:nvPr/>
          </p:nvCxnSpPr>
          <p:spPr>
            <a:xfrm>
              <a:off x="3376829" y="4385396"/>
              <a:ext cx="0" cy="1256126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0" name="Straight Arrow Connector 49">
              <a:extLst>
                <a:ext uri="{FF2B5EF4-FFF2-40B4-BE49-F238E27FC236}">
                  <a16:creationId xmlns:a16="http://schemas.microsoft.com/office/drawing/2014/main" id="{6D079723-E302-40A9-B847-2EA125C5F23B}"/>
                </a:ext>
              </a:extLst>
            </p:cNvPr>
            <p:cNvCxnSpPr/>
            <p:nvPr/>
          </p:nvCxnSpPr>
          <p:spPr>
            <a:xfrm>
              <a:off x="4138829" y="4385396"/>
              <a:ext cx="0" cy="1256126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1" name="Straight Arrow Connector 22">
              <a:extLst>
                <a:ext uri="{FF2B5EF4-FFF2-40B4-BE49-F238E27FC236}">
                  <a16:creationId xmlns:a16="http://schemas.microsoft.com/office/drawing/2014/main" id="{335A6093-3B7D-46B1-8205-5F32842206D0}"/>
                </a:ext>
              </a:extLst>
            </p:cNvPr>
            <p:cNvCxnSpPr>
              <a:endCxn id="48" idx="1"/>
            </p:cNvCxnSpPr>
            <p:nvPr/>
          </p:nvCxnSpPr>
          <p:spPr>
            <a:xfrm>
              <a:off x="3117611" y="3216729"/>
              <a:ext cx="218268" cy="4605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3A360F48-B249-4C13-BEDA-BB40C9D078B8}"/>
                </a:ext>
              </a:extLst>
            </p:cNvPr>
            <p:cNvSpPr/>
            <p:nvPr/>
          </p:nvSpPr>
          <p:spPr>
            <a:xfrm>
              <a:off x="3335879" y="3841526"/>
              <a:ext cx="495430" cy="547465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HV1</a:t>
              </a:r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00F9641F-B151-47C6-84D2-5144F0D060C6}"/>
                </a:ext>
              </a:extLst>
            </p:cNvPr>
            <p:cNvSpPr/>
            <p:nvPr/>
          </p:nvSpPr>
          <p:spPr>
            <a:xfrm>
              <a:off x="3831309" y="3842984"/>
              <a:ext cx="495430" cy="547465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HV2</a:t>
              </a:r>
            </a:p>
          </p:txBody>
        </p:sp>
        <p:cxnSp>
          <p:nvCxnSpPr>
            <p:cNvPr id="54" name="Straight Arrow Connector 22">
              <a:extLst>
                <a:ext uri="{FF2B5EF4-FFF2-40B4-BE49-F238E27FC236}">
                  <a16:creationId xmlns:a16="http://schemas.microsoft.com/office/drawing/2014/main" id="{19E090BB-73DD-4890-9193-51FC024A19DC}"/>
                </a:ext>
              </a:extLst>
            </p:cNvPr>
            <p:cNvCxnSpPr>
              <a:endCxn id="52" idx="0"/>
            </p:cNvCxnSpPr>
            <p:nvPr/>
          </p:nvCxnSpPr>
          <p:spPr>
            <a:xfrm>
              <a:off x="3576138" y="3611751"/>
              <a:ext cx="7456" cy="229775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5" name="Straight Arrow Connector 22">
              <a:extLst>
                <a:ext uri="{FF2B5EF4-FFF2-40B4-BE49-F238E27FC236}">
                  <a16:creationId xmlns:a16="http://schemas.microsoft.com/office/drawing/2014/main" id="{36EACBD1-9A40-4FA8-8641-D8BB49BBEC59}"/>
                </a:ext>
              </a:extLst>
            </p:cNvPr>
            <p:cNvCxnSpPr>
              <a:endCxn id="53" idx="0"/>
            </p:cNvCxnSpPr>
            <p:nvPr/>
          </p:nvCxnSpPr>
          <p:spPr>
            <a:xfrm>
              <a:off x="4079024" y="3611751"/>
              <a:ext cx="0" cy="231233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6" name="Straight Arrow Connector 22">
              <a:extLst>
                <a:ext uri="{FF2B5EF4-FFF2-40B4-BE49-F238E27FC236}">
                  <a16:creationId xmlns:a16="http://schemas.microsoft.com/office/drawing/2014/main" id="{0B866A7C-B63D-4133-B25C-9DC89AABB93C}"/>
                </a:ext>
              </a:extLst>
            </p:cNvPr>
            <p:cNvCxnSpPr>
              <a:stCxn id="31" idx="0"/>
            </p:cNvCxnSpPr>
            <p:nvPr/>
          </p:nvCxnSpPr>
          <p:spPr>
            <a:xfrm flipV="1">
              <a:off x="5201136" y="6039971"/>
              <a:ext cx="700235" cy="1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7" name="Straight Arrow Connector 22">
              <a:extLst>
                <a:ext uri="{FF2B5EF4-FFF2-40B4-BE49-F238E27FC236}">
                  <a16:creationId xmlns:a16="http://schemas.microsoft.com/office/drawing/2014/main" id="{4C64AC85-F96B-424F-AD5B-A7E0C8BCA075}"/>
                </a:ext>
              </a:extLst>
            </p:cNvPr>
            <p:cNvCxnSpPr>
              <a:stCxn id="47" idx="0"/>
              <a:endCxn id="43" idx="0"/>
            </p:cNvCxnSpPr>
            <p:nvPr/>
          </p:nvCxnSpPr>
          <p:spPr>
            <a:xfrm rot="16200000" flipH="1">
              <a:off x="5096812" y="198657"/>
              <a:ext cx="320039" cy="5591747"/>
            </a:xfrm>
            <a:prstGeom prst="bentConnector3">
              <a:avLst>
                <a:gd name="adj1" fmla="val -71429"/>
              </a:avLst>
            </a:prstGeom>
            <a:ln w="381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B72A0E92-5C64-486A-8023-33ABB104F636}"/>
                </a:ext>
              </a:extLst>
            </p:cNvPr>
            <p:cNvSpPr/>
            <p:nvPr/>
          </p:nvSpPr>
          <p:spPr>
            <a:xfrm>
              <a:off x="2387896" y="2264618"/>
              <a:ext cx="1364774" cy="37362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Monitor 1 out</a:t>
              </a:r>
            </a:p>
          </p:txBody>
        </p:sp>
        <p:cxnSp>
          <p:nvCxnSpPr>
            <p:cNvPr id="59" name="Straight Arrow Connector 22">
              <a:extLst>
                <a:ext uri="{FF2B5EF4-FFF2-40B4-BE49-F238E27FC236}">
                  <a16:creationId xmlns:a16="http://schemas.microsoft.com/office/drawing/2014/main" id="{A6986F14-FACE-406C-8EEF-5A461827A0FA}"/>
                </a:ext>
              </a:extLst>
            </p:cNvPr>
            <p:cNvCxnSpPr>
              <a:stCxn id="30" idx="3"/>
            </p:cNvCxnSpPr>
            <p:nvPr/>
          </p:nvCxnSpPr>
          <p:spPr>
            <a:xfrm flipV="1">
              <a:off x="4254018" y="6005513"/>
              <a:ext cx="362071" cy="3402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530BEBF3-233F-4741-A2AC-7C8C1559D03C}"/>
              </a:ext>
            </a:extLst>
          </p:cNvPr>
          <p:cNvSpPr/>
          <p:nvPr/>
        </p:nvSpPr>
        <p:spPr>
          <a:xfrm>
            <a:off x="3162853" y="2515319"/>
            <a:ext cx="998833" cy="4994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Oscillator</a:t>
            </a:r>
          </a:p>
          <a:p>
            <a:pPr algn="ctr"/>
            <a:r>
              <a:rPr lang="en-US" sz="800" dirty="0"/>
              <a:t>75 MHz</a:t>
            </a:r>
            <a:endParaRPr lang="en-GB" sz="800" dirty="0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55777023-9026-4790-832B-9717DC31E809}"/>
              </a:ext>
            </a:extLst>
          </p:cNvPr>
          <p:cNvCxnSpPr>
            <a:cxnSpLocks/>
            <a:endCxn id="6" idx="0"/>
          </p:cNvCxnSpPr>
          <p:nvPr/>
        </p:nvCxnSpPr>
        <p:spPr>
          <a:xfrm>
            <a:off x="3662270" y="2345306"/>
            <a:ext cx="0" cy="1700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5106668B-0811-45BB-B726-9B63AA1A8E12}"/>
              </a:ext>
            </a:extLst>
          </p:cNvPr>
          <p:cNvSpPr txBox="1"/>
          <p:nvPr/>
        </p:nvSpPr>
        <p:spPr>
          <a:xfrm>
            <a:off x="3109573" y="1722266"/>
            <a:ext cx="13227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RF ref (1.5 GHz)</a:t>
            </a:r>
            <a:endParaRPr lang="en-GB" sz="12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5E3C786-C861-4BCE-9788-B32F57045E4A}"/>
              </a:ext>
            </a:extLst>
          </p:cNvPr>
          <p:cNvSpPr/>
          <p:nvPr/>
        </p:nvSpPr>
        <p:spPr>
          <a:xfrm>
            <a:off x="3482958" y="2161888"/>
            <a:ext cx="358623" cy="244636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sz="800" dirty="0"/>
              <a:t>φ</a:t>
            </a:r>
            <a:endParaRPr lang="en-GB" sz="800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0344C5BF-D1E2-4C21-B16C-A50C39516BF2}"/>
              </a:ext>
            </a:extLst>
          </p:cNvPr>
          <p:cNvCxnSpPr>
            <a:cxnSpLocks/>
          </p:cNvCxnSpPr>
          <p:nvPr/>
        </p:nvCxnSpPr>
        <p:spPr>
          <a:xfrm>
            <a:off x="3656958" y="1999965"/>
            <a:ext cx="0" cy="1700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AE39D514-A7EB-4742-B81A-2A0D7EE01F58}"/>
              </a:ext>
            </a:extLst>
          </p:cNvPr>
          <p:cNvCxnSpPr>
            <a:cxnSpLocks/>
            <a:stCxn id="6" idx="3"/>
          </p:cNvCxnSpPr>
          <p:nvPr/>
        </p:nvCxnSpPr>
        <p:spPr>
          <a:xfrm>
            <a:off x="4161686" y="2765028"/>
            <a:ext cx="41440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7D344F98-AC6B-42B6-A11A-1D1ADFD5D7A4}"/>
              </a:ext>
            </a:extLst>
          </p:cNvPr>
          <p:cNvSpPr/>
          <p:nvPr/>
        </p:nvSpPr>
        <p:spPr>
          <a:xfrm>
            <a:off x="4576095" y="2515319"/>
            <a:ext cx="998833" cy="4994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Regenerative Amplifier</a:t>
            </a:r>
            <a:endParaRPr lang="en-GB" sz="800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A2A6A9F6-4928-4817-BA96-3D75D6DE8B0F}"/>
              </a:ext>
            </a:extLst>
          </p:cNvPr>
          <p:cNvCxnSpPr>
            <a:cxnSpLocks/>
            <a:stCxn id="14" idx="2"/>
            <a:endCxn id="12" idx="0"/>
          </p:cNvCxnSpPr>
          <p:nvPr/>
        </p:nvCxnSpPr>
        <p:spPr>
          <a:xfrm flipH="1">
            <a:off x="5075512" y="2176052"/>
            <a:ext cx="536" cy="3392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67B108E5-4D19-4670-A775-9FFF09806305}"/>
              </a:ext>
            </a:extLst>
          </p:cNvPr>
          <p:cNvSpPr txBox="1"/>
          <p:nvPr/>
        </p:nvSpPr>
        <p:spPr>
          <a:xfrm>
            <a:off x="4841048" y="1837498"/>
            <a:ext cx="470000" cy="338554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800" dirty="0"/>
              <a:t>SYNC</a:t>
            </a:r>
          </a:p>
          <a:p>
            <a:pPr algn="ctr"/>
            <a:r>
              <a:rPr lang="en-US" sz="800" dirty="0"/>
              <a:t>1 kHz</a:t>
            </a:r>
            <a:endParaRPr lang="en-GB" sz="800" dirty="0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650DA6A1-D1DA-40AC-9CBC-5A088F497A40}"/>
              </a:ext>
            </a:extLst>
          </p:cNvPr>
          <p:cNvCxnSpPr>
            <a:cxnSpLocks/>
          </p:cNvCxnSpPr>
          <p:nvPr/>
        </p:nvCxnSpPr>
        <p:spPr>
          <a:xfrm>
            <a:off x="5574928" y="2765026"/>
            <a:ext cx="41440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EFFEECDE-3907-4DB0-9068-C4061D368F54}"/>
              </a:ext>
            </a:extLst>
          </p:cNvPr>
          <p:cNvSpPr/>
          <p:nvPr/>
        </p:nvSpPr>
        <p:spPr>
          <a:xfrm>
            <a:off x="5999965" y="2515318"/>
            <a:ext cx="998833" cy="4994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Pulse Picker</a:t>
            </a:r>
            <a:endParaRPr lang="en-GB" sz="8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4C380FA-0265-4681-BC0B-7D6EE2CE9984}"/>
              </a:ext>
            </a:extLst>
          </p:cNvPr>
          <p:cNvSpPr txBox="1"/>
          <p:nvPr/>
        </p:nvSpPr>
        <p:spPr>
          <a:xfrm>
            <a:off x="5939474" y="1807400"/>
            <a:ext cx="1130438" cy="338554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800" dirty="0"/>
              <a:t>User input</a:t>
            </a:r>
          </a:p>
          <a:p>
            <a:pPr algn="ctr"/>
            <a:r>
              <a:rPr lang="en-US" sz="800" dirty="0"/>
              <a:t>Single-shot, 10 Hz…</a:t>
            </a:r>
            <a:endParaRPr lang="en-GB" sz="800" dirty="0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8BB2F2B7-352D-4F07-AAC3-D7190776FF95}"/>
              </a:ext>
            </a:extLst>
          </p:cNvPr>
          <p:cNvCxnSpPr>
            <a:cxnSpLocks/>
            <a:stCxn id="17" idx="2"/>
          </p:cNvCxnSpPr>
          <p:nvPr/>
        </p:nvCxnSpPr>
        <p:spPr>
          <a:xfrm>
            <a:off x="6504693" y="2145954"/>
            <a:ext cx="0" cy="3774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60A592A7-ADBB-4D9C-B14A-9EA77494E475}"/>
              </a:ext>
            </a:extLst>
          </p:cNvPr>
          <p:cNvCxnSpPr>
            <a:cxnSpLocks/>
          </p:cNvCxnSpPr>
          <p:nvPr/>
        </p:nvCxnSpPr>
        <p:spPr>
          <a:xfrm>
            <a:off x="6998798" y="2765026"/>
            <a:ext cx="41440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65F035D9-690D-4030-A72E-E24BD32C4187}"/>
              </a:ext>
            </a:extLst>
          </p:cNvPr>
          <p:cNvSpPr txBox="1"/>
          <p:nvPr/>
        </p:nvSpPr>
        <p:spPr>
          <a:xfrm>
            <a:off x="6962429" y="2780564"/>
            <a:ext cx="15924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To Harmonic stages and photo-gun</a:t>
            </a:r>
            <a:endParaRPr lang="en-GB" sz="12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DCD5467-60AF-4AD9-A2B6-D4535694708F}"/>
              </a:ext>
            </a:extLst>
          </p:cNvPr>
          <p:cNvSpPr txBox="1"/>
          <p:nvPr/>
        </p:nvSpPr>
        <p:spPr>
          <a:xfrm>
            <a:off x="1642502" y="2115103"/>
            <a:ext cx="17508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Bucket control + phase</a:t>
            </a:r>
            <a:endParaRPr lang="en-GB" sz="1200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BD86BC65-28BD-47BD-9603-83716C4E6069}"/>
              </a:ext>
            </a:extLst>
          </p:cNvPr>
          <p:cNvSpPr txBox="1"/>
          <p:nvPr/>
        </p:nvSpPr>
        <p:spPr>
          <a:xfrm>
            <a:off x="667234" y="4508417"/>
            <a:ext cx="1882392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Special thanks to: </a:t>
            </a:r>
            <a:r>
              <a:rPr lang="en-GB" sz="1600" b="1" i="1" dirty="0"/>
              <a:t>Davide Gamba </a:t>
            </a:r>
          </a:p>
          <a:p>
            <a:r>
              <a:rPr lang="en-GB" sz="1600" b="1" i="1" dirty="0"/>
              <a:t>Ben Wooley</a:t>
            </a:r>
          </a:p>
          <a:p>
            <a:endParaRPr lang="en-GB" sz="1400" dirty="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C393B74E-36DE-4FD2-B2BC-BE386EF709D1}"/>
              </a:ext>
            </a:extLst>
          </p:cNvPr>
          <p:cNvSpPr txBox="1"/>
          <p:nvPr/>
        </p:nvSpPr>
        <p:spPr>
          <a:xfrm>
            <a:off x="336194" y="582934"/>
            <a:ext cx="11103023" cy="103743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>
              <a:lnSpc>
                <a:spcPct val="2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rgbClr val="1155CC"/>
                </a:solidFill>
              </a:defRPr>
            </a:lvl2pPr>
            <a:lvl3pPr marL="1143000" indent="-228600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>
              <a:lnSpc>
                <a:spcPct val="100000"/>
              </a:lnSpc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1500" b="1" dirty="0"/>
              <a:t>Timing system and Synchronization to the RF ready</a:t>
            </a:r>
          </a:p>
          <a:p>
            <a:pPr>
              <a:lnSpc>
                <a:spcPct val="100000"/>
              </a:lnSpc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1500" dirty="0"/>
              <a:t>Expected integrated jitter in the order of 25 fs (dependent on RF signal jitter)</a:t>
            </a:r>
          </a:p>
          <a:p>
            <a:pPr>
              <a:lnSpc>
                <a:spcPct val="100000"/>
              </a:lnSpc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1500" dirty="0"/>
              <a:t>To be commissioned and evaluated in detail during the incoming weeks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FCFDEDB6-5090-42DF-0501-1C8DD6D2AB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52387" y="1341352"/>
            <a:ext cx="3200000" cy="1800000"/>
          </a:xfrm>
          <a:prstGeom prst="rect">
            <a:avLst/>
          </a:prstGeom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id="{11C94D8A-D142-EA28-08C1-0FAB6F1EC89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52387" y="3314389"/>
            <a:ext cx="3200000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9754059"/>
      </p:ext>
    </p:extLst>
  </p:cSld>
  <p:clrMapOvr>
    <a:masterClrMapping/>
  </p:clrMapOvr>
</p:sld>
</file>

<file path=ppt/theme/theme1.xml><?xml version="1.0" encoding="utf-8"?>
<a:theme xmlns:a="http://schemas.openxmlformats.org/drawingml/2006/main" name="CERN_ENdept_Presentation_ArialFont copy">
  <a:themeElements>
    <a:clrScheme name="Custom 6">
      <a:dk1>
        <a:srgbClr val="4C4C4C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Technic">
      <a:fillStyleLst>
        <a:solidFill>
          <a:schemeClr val="phClr"/>
        </a:solidFill>
        <a:gradFill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/>
        </a:gradFill>
      </a:bgFillStyleLst>
    </a:fmtScheme>
  </a:themeElements>
  <a:objectDefaults>
    <a:spDef>
      <a:spPr bwMode="auto"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4EC119363C39C469A384AB5E04343F1" ma:contentTypeVersion="0" ma:contentTypeDescription="Create a new document." ma:contentTypeScope="" ma:versionID="af4344a90efd31c7a5c38aba7d66ce03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4A024D3-BF3C-4888-9114-7E7558FC4F7B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50987FA8-5CC2-4B9B-BD0C-15A83ABCA46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DF4CC875-C401-4233-8B71-2C068EC6D3D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CERN_ENdept_Presentation_ArialFont copy</Template>
  <TotalTime>60461</TotalTime>
  <Words>1280</Words>
  <Application>Microsoft Macintosh PowerPoint</Application>
  <DocSecurity>0</DocSecurity>
  <PresentationFormat>Widescreen</PresentationFormat>
  <Paragraphs>287</Paragraphs>
  <Slides>16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4" baseType="lpstr">
      <vt:lpstr>Segoe UI Emoji</vt:lpstr>
      <vt:lpstr>Calibri</vt:lpstr>
      <vt:lpstr>arial</vt:lpstr>
      <vt:lpstr>Garamond</vt:lpstr>
      <vt:lpstr>Wingdings</vt:lpstr>
      <vt:lpstr>Helvetica</vt:lpstr>
      <vt:lpstr>Times New Roman</vt:lpstr>
      <vt:lpstr>CERN_ENdept_Presentation_ArialFont copy</vt:lpstr>
      <vt:lpstr>UV-laser system for AWAKE run 2c</vt:lpstr>
      <vt:lpstr>AWAKE Run 2a,b</vt:lpstr>
      <vt:lpstr>AWAKE Run 2c</vt:lpstr>
      <vt:lpstr>AWAKE Run 2c laser beamlines</vt:lpstr>
      <vt:lpstr>AWAKE Run 2c electron gun</vt:lpstr>
      <vt:lpstr>Photocathode materials</vt:lpstr>
      <vt:lpstr>AWAKE Run 2c electron gun</vt:lpstr>
      <vt:lpstr>Laser system AWAKE run 2c</vt:lpstr>
      <vt:lpstr>AWAKE Run 2c laser synchronization and timing </vt:lpstr>
      <vt:lpstr>AWAKE Run 2c electron gun</vt:lpstr>
      <vt:lpstr>UV beamline scheme</vt:lpstr>
      <vt:lpstr>UV energy control hardware and performance</vt:lpstr>
      <vt:lpstr>UV energy control hardware and performance</vt:lpstr>
      <vt:lpstr>UV energy control hardware and performance</vt:lpstr>
      <vt:lpstr>UV energy control hardware and performance</vt:lpstr>
      <vt:lpstr>Thanks for your attention!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Sylvia MARTAKIS</dc:creator>
  <cp:keywords/>
  <dc:description/>
  <cp:lastModifiedBy>Miguel Martinez Calderon</cp:lastModifiedBy>
  <cp:revision>1527</cp:revision>
  <dcterms:created xsi:type="dcterms:W3CDTF">2020-09-04T12:34:15Z</dcterms:created>
  <dcterms:modified xsi:type="dcterms:W3CDTF">2022-10-06T11:18:40Z</dcterms:modified>
  <cp:category/>
  <dc:identifier/>
  <cp:contentStatus/>
  <dc:language/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0x01010054EC119363C39C469A384AB5E04343F1</vt:lpwstr>
  </property>
</Properties>
</file>