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  <p:sldMasterId id="2147483665" r:id="rId2"/>
  </p:sldMasterIdLst>
  <p:notesMasterIdLst>
    <p:notesMasterId r:id="rId42"/>
  </p:notesMasterIdLst>
  <p:sldIdLst>
    <p:sldId id="256" r:id="rId3"/>
    <p:sldId id="257" r:id="rId4"/>
    <p:sldId id="258" r:id="rId5"/>
    <p:sldId id="294" r:id="rId6"/>
    <p:sldId id="259" r:id="rId7"/>
    <p:sldId id="261" r:id="rId8"/>
    <p:sldId id="262" r:id="rId9"/>
    <p:sldId id="2892" r:id="rId10"/>
    <p:sldId id="2899" r:id="rId11"/>
    <p:sldId id="264" r:id="rId12"/>
    <p:sldId id="295" r:id="rId13"/>
    <p:sldId id="266" r:id="rId14"/>
    <p:sldId id="267" r:id="rId15"/>
    <p:sldId id="268" r:id="rId16"/>
    <p:sldId id="2895" r:id="rId17"/>
    <p:sldId id="272" r:id="rId18"/>
    <p:sldId id="2909" r:id="rId19"/>
    <p:sldId id="274" r:id="rId20"/>
    <p:sldId id="2906" r:id="rId21"/>
    <p:sldId id="2901" r:id="rId22"/>
    <p:sldId id="275" r:id="rId23"/>
    <p:sldId id="2910" r:id="rId24"/>
    <p:sldId id="2898" r:id="rId25"/>
    <p:sldId id="2917" r:id="rId26"/>
    <p:sldId id="2896" r:id="rId27"/>
    <p:sldId id="2897" r:id="rId28"/>
    <p:sldId id="2883" r:id="rId29"/>
    <p:sldId id="2900" r:id="rId30"/>
    <p:sldId id="2902" r:id="rId31"/>
    <p:sldId id="2904" r:id="rId32"/>
    <p:sldId id="278" r:id="rId33"/>
    <p:sldId id="2905" r:id="rId34"/>
    <p:sldId id="283" r:id="rId35"/>
    <p:sldId id="2916" r:id="rId36"/>
    <p:sldId id="2908" r:id="rId37"/>
    <p:sldId id="2914" r:id="rId38"/>
    <p:sldId id="2907" r:id="rId39"/>
    <p:sldId id="291" r:id="rId40"/>
    <p:sldId id="292" r:id="rId4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Cambria Math" panose="02040503050406030204" pitchFamily="18" charset="0"/>
      <p:regular r:id="rId47"/>
    </p:embeddedFont>
    <p:embeddedFont>
      <p:font typeface="Corbel" panose="020B0503020204020204" pitchFamily="34" charset="0"/>
      <p:regular r:id="rId48"/>
      <p:bold r:id="rId49"/>
      <p:italic r:id="rId50"/>
      <p:boldItalic r:id="rId51"/>
    </p:embeddedFont>
    <p:embeddedFont>
      <p:font typeface="Quintessential" panose="020B0604020202020204" charset="0"/>
      <p:regular r:id="rId5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ACD3BFF-B07E-4268-B7CD-F06D757FCD53}">
  <a:tblStyle styleId="{4ACD3BFF-B07E-4268-B7CD-F06D757FCD5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4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5.fntdata"/><Relationship Id="rId50" Type="http://schemas.openxmlformats.org/officeDocument/2006/relationships/font" Target="fonts/font8.fntdata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font" Target="fonts/font3.fntdata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2.fntdata"/><Relationship Id="rId52" Type="http://schemas.openxmlformats.org/officeDocument/2006/relationships/font" Target="fonts/font10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1.fntdata"/><Relationship Id="rId48" Type="http://schemas.openxmlformats.org/officeDocument/2006/relationships/font" Target="fonts/font6.fntdata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font" Target="fonts/font9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4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100254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73321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85000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87537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72993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61539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21395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90445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120324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76172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11410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68069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17614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3870849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2973441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0" name="Google Shape;450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0242876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0" name="Google Shape;450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807039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57000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6514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18684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slide - 3">
  <p:cSld name="Titleslide - 3">
    <p:bg>
      <p:bgPr>
        <a:solidFill>
          <a:schemeClr val="l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Ein Bild, das Zeichnung enthält.&#10;&#10;Automatisch generierte Beschreibung"/>
          <p:cNvPicPr preferRelativeResize="0"/>
          <p:nvPr/>
        </p:nvPicPr>
        <p:blipFill rotWithShape="1">
          <a:blip r:embed="rId3">
            <a:alphaModFix amt="40000"/>
          </a:blip>
          <a:srcRect/>
          <a:stretch/>
        </p:blipFill>
        <p:spPr>
          <a:xfrm>
            <a:off x="2629800" y="849150"/>
            <a:ext cx="4099482" cy="359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442800" y="2895786"/>
            <a:ext cx="826335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" name="Google Shape;19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 Images">
  <p:cSld name="6 Image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442800" y="4677984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>
            <a:spLocks noGrp="1"/>
          </p:cNvSpPr>
          <p:nvPr>
            <p:ph type="pic" idx="2"/>
          </p:nvPr>
        </p:nvSpPr>
        <p:spPr>
          <a:xfrm>
            <a:off x="467320" y="8329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78" name="Google Shape;78;p12"/>
          <p:cNvSpPr>
            <a:spLocks noGrp="1"/>
          </p:cNvSpPr>
          <p:nvPr>
            <p:ph type="pic" idx="3"/>
          </p:nvPr>
        </p:nvSpPr>
        <p:spPr>
          <a:xfrm>
            <a:off x="3302794" y="8329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Google Shape;79;p12"/>
          <p:cNvSpPr>
            <a:spLocks noGrp="1"/>
          </p:cNvSpPr>
          <p:nvPr>
            <p:ph type="pic" idx="4"/>
          </p:nvPr>
        </p:nvSpPr>
        <p:spPr>
          <a:xfrm>
            <a:off x="6138267" y="8329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80" name="Google Shape;80;p12"/>
          <p:cNvSpPr>
            <a:spLocks noGrp="1"/>
          </p:cNvSpPr>
          <p:nvPr>
            <p:ph type="pic" idx="5"/>
          </p:nvPr>
        </p:nvSpPr>
        <p:spPr>
          <a:xfrm>
            <a:off x="467320" y="28957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81" name="Google Shape;81;p12"/>
          <p:cNvSpPr>
            <a:spLocks noGrp="1"/>
          </p:cNvSpPr>
          <p:nvPr>
            <p:ph type="pic" idx="6"/>
          </p:nvPr>
        </p:nvSpPr>
        <p:spPr>
          <a:xfrm>
            <a:off x="3302794" y="28957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12"/>
          <p:cNvSpPr>
            <a:spLocks noGrp="1"/>
          </p:cNvSpPr>
          <p:nvPr>
            <p:ph type="pic" idx="7"/>
          </p:nvPr>
        </p:nvSpPr>
        <p:spPr>
          <a:xfrm>
            <a:off x="6138267" y="2895750"/>
            <a:ext cx="2538413" cy="1734750"/>
          </a:xfrm>
          <a:prstGeom prst="rect">
            <a:avLst/>
          </a:prstGeom>
          <a:noFill/>
          <a:ln>
            <a:noFill/>
          </a:ln>
        </p:spPr>
      </p:sp>
      <p:sp>
        <p:nvSpPr>
          <p:cNvPr id="83" name="Google Shape;83;p12"/>
          <p:cNvSpPr txBox="1">
            <a:spLocks noGrp="1"/>
          </p:cNvSpPr>
          <p:nvPr>
            <p:ph type="body" idx="8"/>
          </p:nvPr>
        </p:nvSpPr>
        <p:spPr>
          <a:xfrm>
            <a:off x="442800" y="2625756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body" idx="9"/>
          </p:nvPr>
        </p:nvSpPr>
        <p:spPr>
          <a:xfrm>
            <a:off x="3269250" y="2625756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13"/>
          </p:nvPr>
        </p:nvSpPr>
        <p:spPr>
          <a:xfrm>
            <a:off x="6095700" y="2625756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body" idx="14"/>
          </p:nvPr>
        </p:nvSpPr>
        <p:spPr>
          <a:xfrm>
            <a:off x="3269250" y="4677984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body" idx="15"/>
          </p:nvPr>
        </p:nvSpPr>
        <p:spPr>
          <a:xfrm>
            <a:off x="6095700" y="4677984"/>
            <a:ext cx="26055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Images">
  <p:cSld name="Title + 2 Images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" name="Google Shape;90;p13"/>
          <p:cNvSpPr>
            <a:spLocks noGrp="1"/>
          </p:cNvSpPr>
          <p:nvPr>
            <p:ph type="pic" idx="2"/>
          </p:nvPr>
        </p:nvSpPr>
        <p:spPr>
          <a:xfrm>
            <a:off x="467320" y="1428299"/>
            <a:ext cx="3954150" cy="325755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13"/>
          <p:cNvSpPr>
            <a:spLocks noGrp="1"/>
          </p:cNvSpPr>
          <p:nvPr>
            <p:ph type="pic" idx="3"/>
          </p:nvPr>
        </p:nvSpPr>
        <p:spPr>
          <a:xfrm>
            <a:off x="4715550" y="1428299"/>
            <a:ext cx="3954150" cy="3257550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13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Image + Text">
  <p:cSld name="Title + Image + 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5" name="Google Shape;95;p14"/>
          <p:cNvSpPr>
            <a:spLocks noGrp="1"/>
          </p:cNvSpPr>
          <p:nvPr>
            <p:ph type="pic" idx="2"/>
          </p:nvPr>
        </p:nvSpPr>
        <p:spPr>
          <a:xfrm>
            <a:off x="467100" y="1428299"/>
            <a:ext cx="3954150" cy="2858141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14"/>
          <p:cNvSpPr txBox="1">
            <a:spLocks noGrp="1"/>
          </p:cNvSpPr>
          <p:nvPr>
            <p:ph type="body" idx="1"/>
          </p:nvPr>
        </p:nvSpPr>
        <p:spPr>
          <a:xfrm>
            <a:off x="4687200" y="1404598"/>
            <a:ext cx="40230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3"/>
          </p:nvPr>
        </p:nvSpPr>
        <p:spPr>
          <a:xfrm>
            <a:off x="4687200" y="1745550"/>
            <a:ext cx="40230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4pPr>
            <a:lvl5pPr marL="2286000" lvl="4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body" idx="4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2 Images + Text">
  <p:cSld name="Title + Text + 2 Images + Tex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2" name="Google Shape;102;p15"/>
          <p:cNvSpPr>
            <a:spLocks noGrp="1"/>
          </p:cNvSpPr>
          <p:nvPr>
            <p:ph type="pic" idx="2"/>
          </p:nvPr>
        </p:nvSpPr>
        <p:spPr>
          <a:xfrm>
            <a:off x="3303450" y="1428300"/>
            <a:ext cx="2538413" cy="1506600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Google Shape;103;p15"/>
          <p:cNvSpPr txBox="1">
            <a:spLocks noGrp="1"/>
          </p:cNvSpPr>
          <p:nvPr>
            <p:ph type="body" idx="1"/>
          </p:nvPr>
        </p:nvSpPr>
        <p:spPr>
          <a:xfrm>
            <a:off x="442800" y="1404598"/>
            <a:ext cx="26055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body" idx="3"/>
          </p:nvPr>
        </p:nvSpPr>
        <p:spPr>
          <a:xfrm>
            <a:off x="442800" y="1745550"/>
            <a:ext cx="26055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body" idx="4"/>
          </p:nvPr>
        </p:nvSpPr>
        <p:spPr>
          <a:xfrm>
            <a:off x="6095250" y="1745550"/>
            <a:ext cx="26055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5"/>
          <p:cNvSpPr>
            <a:spLocks noGrp="1"/>
          </p:cNvSpPr>
          <p:nvPr>
            <p:ph type="pic" idx="5"/>
          </p:nvPr>
        </p:nvSpPr>
        <p:spPr>
          <a:xfrm>
            <a:off x="3303450" y="3123900"/>
            <a:ext cx="2538413" cy="1506600"/>
          </a:xfrm>
          <a:prstGeom prst="rect">
            <a:avLst/>
          </a:prstGeom>
          <a:noFill/>
          <a:ln>
            <a:noFill/>
          </a:ln>
        </p:spPr>
      </p:sp>
      <p:sp>
        <p:nvSpPr>
          <p:cNvPr id="107" name="Google Shape;107;p15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body" idx="6"/>
          </p:nvPr>
        </p:nvSpPr>
        <p:spPr>
          <a:xfrm>
            <a:off x="442913" y="4623750"/>
            <a:ext cx="2605387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Image Slide">
  <p:cSld name="Full Image Slide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>
            <a:spLocks noGrp="1"/>
          </p:cNvSpPr>
          <p:nvPr>
            <p:ph type="pic" idx="2"/>
          </p:nvPr>
        </p:nvSpPr>
        <p:spPr>
          <a:xfrm>
            <a:off x="0" y="339502"/>
            <a:ext cx="9144000" cy="4803998"/>
          </a:xfrm>
          <a:prstGeom prst="rect">
            <a:avLst/>
          </a:prstGeom>
          <a:solidFill>
            <a:srgbClr val="7F7F7F">
              <a:alpha val="49803"/>
            </a:srgbClr>
          </a:solidFill>
          <a:ln>
            <a:noFill/>
          </a:ln>
        </p:spPr>
      </p:sp>
      <p:sp>
        <p:nvSpPr>
          <p:cNvPr id="111" name="Google Shape;111;p16"/>
          <p:cNvSpPr txBox="1">
            <a:spLocks noGrp="1"/>
          </p:cNvSpPr>
          <p:nvPr>
            <p:ph type="body" idx="1"/>
          </p:nvPr>
        </p:nvSpPr>
        <p:spPr>
          <a:xfrm>
            <a:off x="0" y="3843450"/>
            <a:ext cx="9144000" cy="130005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6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16"/>
          <p:cNvSpPr txBox="1">
            <a:spLocks noGrp="1"/>
          </p:cNvSpPr>
          <p:nvPr>
            <p:ph type="body" idx="3"/>
          </p:nvPr>
        </p:nvSpPr>
        <p:spPr>
          <a:xfrm>
            <a:off x="442800" y="4569972"/>
            <a:ext cx="2598750" cy="283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sz="1000" b="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  <a:defRPr sz="750" b="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  <a:defRPr sz="750" b="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None/>
              <a:defRPr sz="750" b="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330659" y="4767263"/>
            <a:ext cx="510941" cy="273844"/>
          </a:xfrm>
          <a:prstGeom prst="rect">
            <a:avLst/>
          </a:prstGeom>
        </p:spPr>
        <p:txBody>
          <a:bodyPr/>
          <a:lstStyle/>
          <a:p>
            <a:pPr algn="l" defTabSz="685800">
              <a:lnSpc>
                <a:spcPct val="100000"/>
              </a:lnSpc>
              <a:buClrTx/>
              <a:defRPr/>
            </a:pPr>
            <a:fld id="{88A1DFE4-5FC5-43BD-BB7E-75EAD82B965F}" type="slidenum">
              <a:rPr lang="en-US" sz="1350" kern="1200" smtClean="0">
                <a:solidFill>
                  <a:srgbClr val="0C377B"/>
                </a:solidFill>
                <a:ea typeface="+mn-ea"/>
                <a:cs typeface="+mn-cs"/>
              </a:rPr>
              <a:pPr algn="l" defTabSz="685800">
                <a:lnSpc>
                  <a:spcPct val="100000"/>
                </a:lnSpc>
                <a:buClrTx/>
                <a:defRPr/>
              </a:pPr>
              <a:t>‹#›</a:t>
            </a:fld>
            <a:endParaRPr lang="en-US" sz="1350" kern="1200" dirty="0">
              <a:solidFill>
                <a:srgbClr val="0C377B"/>
              </a:solidFill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488" indent="0">
              <a:buNone/>
              <a:tabLst>
                <a:tab pos="3955401" algn="r"/>
              </a:tabLst>
              <a:defRPr/>
            </a:lvl2pPr>
            <a:lvl3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3pPr>
            <a:lvl4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4pPr>
            <a:lvl5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488" indent="0">
              <a:buNone/>
              <a:tabLst>
                <a:tab pos="3955401" algn="r"/>
              </a:tabLst>
              <a:defRPr/>
            </a:lvl2pPr>
            <a:lvl3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3pPr>
            <a:lvl4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4pPr>
            <a:lvl5pPr marL="1120472" indent="0">
              <a:buFont typeface="Arial" panose="020B0604020202020204" pitchFamily="34" charset="0"/>
              <a:buNone/>
              <a:tabLst>
                <a:tab pos="3955401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20151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6190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oodbye Slide">
  <p:cSld name="Goodbye Slide">
    <p:bg>
      <p:bgPr>
        <a:solidFill>
          <a:schemeClr val="accent6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472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 txBox="1">
            <a:spLocks noGrp="1"/>
          </p:cNvSpPr>
          <p:nvPr>
            <p:ph type="ctrTitle"/>
          </p:nvPr>
        </p:nvSpPr>
        <p:spPr>
          <a:xfrm>
            <a:off x="442800" y="1788663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557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75"/>
              <a:buFont typeface="Arial"/>
              <a:buNone/>
              <a:defRPr sz="3375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4" name="Google Shape;2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slide - 1" type="title">
  <p:cSld name="TITLE">
    <p:bg>
      <p:bgPr>
        <a:solidFill>
          <a:schemeClr val="accent6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oogle Shape;26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"/>
          <p:cNvSpPr txBox="1">
            <a:spLocks noGrp="1"/>
          </p:cNvSpPr>
          <p:nvPr>
            <p:ph type="ctrTitle"/>
          </p:nvPr>
        </p:nvSpPr>
        <p:spPr>
          <a:xfrm>
            <a:off x="442800" y="1194597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ubTitle" idx="1"/>
          </p:nvPr>
        </p:nvSpPr>
        <p:spPr>
          <a:xfrm>
            <a:off x="442800" y="3206637"/>
            <a:ext cx="826335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0" name="Google Shape;30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slide - 2">
  <p:cSld name="Titleslide - 2">
    <p:bg>
      <p:bgPr>
        <a:solidFill>
          <a:schemeClr val="lt1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5"/>
          <p:cNvSpPr txBox="1">
            <a:spLocks noGrp="1"/>
          </p:cNvSpPr>
          <p:nvPr>
            <p:ph type="ctrTitle"/>
          </p:nvPr>
        </p:nvSpPr>
        <p:spPr>
          <a:xfrm>
            <a:off x="442800" y="1194597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cap="none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ubTitle" idx="1"/>
          </p:nvPr>
        </p:nvSpPr>
        <p:spPr>
          <a:xfrm>
            <a:off x="442800" y="3206637"/>
            <a:ext cx="826335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>
                <a:solidFill>
                  <a:schemeClr val="dk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6" name="Google Shape;3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Title + 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623006" y="94965"/>
            <a:ext cx="411774" cy="255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1"/>
          </p:nvPr>
        </p:nvSpPr>
        <p:spPr>
          <a:xfrm>
            <a:off x="442800" y="1404598"/>
            <a:ext cx="40230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2"/>
          </p:nvPr>
        </p:nvSpPr>
        <p:spPr>
          <a:xfrm>
            <a:off x="442800" y="1745550"/>
            <a:ext cx="826335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2pPr>
            <a:lvl3pPr marL="1371600" lvl="2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600"/>
              <a:buFont typeface="Courier New"/>
              <a:buChar char="o"/>
              <a:defRPr sz="1600">
                <a:solidFill>
                  <a:srgbClr val="0F124A"/>
                </a:solidFill>
              </a:defRPr>
            </a:lvl3pPr>
            <a:lvl4pPr marL="1828800" lvl="3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marL="2286000" lvl="4" indent="-330200" algn="l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Image">
  <p:cSld name="Title + Text + Imag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8"/>
          <p:cNvSpPr>
            <a:spLocks noGrp="1"/>
          </p:cNvSpPr>
          <p:nvPr>
            <p:ph type="pic" idx="2"/>
          </p:nvPr>
        </p:nvSpPr>
        <p:spPr>
          <a:xfrm>
            <a:off x="4715550" y="1428299"/>
            <a:ext cx="3954150" cy="2858141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442800" y="1404598"/>
            <a:ext cx="40230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3"/>
          </p:nvPr>
        </p:nvSpPr>
        <p:spPr>
          <a:xfrm>
            <a:off x="442800" y="1745550"/>
            <a:ext cx="40230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body" idx="4"/>
          </p:nvPr>
        </p:nvSpPr>
        <p:spPr>
          <a:xfrm>
            <a:off x="4680012" y="4367449"/>
            <a:ext cx="4023000" cy="208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body" idx="5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13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">
  <p:cSld name="Table of conten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442800" y="1404000"/>
            <a:ext cx="4023000" cy="30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1388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2pPr>
            <a:lvl3pPr marL="1371600" lvl="2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3pPr>
            <a:lvl4pPr marL="1828800" lvl="3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4pPr>
            <a:lvl5pPr marL="2286000" lvl="4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2"/>
          </p:nvPr>
        </p:nvSpPr>
        <p:spPr>
          <a:xfrm>
            <a:off x="4687200" y="1404000"/>
            <a:ext cx="4023000" cy="308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1388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2pPr>
            <a:lvl3pPr marL="1371600" lvl="2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3pPr>
            <a:lvl4pPr marL="1828800" lvl="3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4pPr>
            <a:lvl5pPr marL="2286000" lvl="4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Opening Slide">
  <p:cSld name="Chapter Opening Slid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4180" y="339502"/>
            <a:ext cx="9144000" cy="4803998"/>
          </a:xfrm>
          <a:prstGeom prst="rect">
            <a:avLst/>
          </a:prstGeom>
          <a:solidFill>
            <a:srgbClr val="7F7F7F">
              <a:alpha val="49803"/>
            </a:srgbClr>
          </a:solidFill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ctrTitle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10557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75"/>
              <a:buFont typeface="Arial"/>
              <a:buNone/>
              <a:defRPr sz="3375" cap="none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ubTitle" idx="1"/>
          </p:nvPr>
        </p:nvSpPr>
        <p:spPr>
          <a:xfrm>
            <a:off x="442800" y="2882284"/>
            <a:ext cx="8263350" cy="1241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23377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1125">
                <a:solidFill>
                  <a:schemeClr val="lt1"/>
                </a:solidFill>
              </a:defRPr>
            </a:lvl1pPr>
            <a:lvl2pPr lvl="1" algn="ctr">
              <a:lnSpc>
                <a:spcPct val="925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+ Text">
  <p:cSld name="Title + Text + 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54750"/>
              </a:lnSpc>
              <a:spcBef>
                <a:spcPts val="0"/>
              </a:spcBef>
              <a:buNone/>
              <a:defRPr/>
            </a:lvl1pPr>
            <a:lvl2pPr marL="0" lvl="1" indent="0" algn="r">
              <a:lnSpc>
                <a:spcPct val="154750"/>
              </a:lnSpc>
              <a:spcBef>
                <a:spcPts val="0"/>
              </a:spcBef>
              <a:buNone/>
              <a:defRPr/>
            </a:lvl2pPr>
            <a:lvl3pPr marL="0" lvl="2" indent="0" algn="r">
              <a:lnSpc>
                <a:spcPct val="154750"/>
              </a:lnSpc>
              <a:spcBef>
                <a:spcPts val="0"/>
              </a:spcBef>
              <a:buNone/>
              <a:defRPr/>
            </a:lvl3pPr>
            <a:lvl4pPr marL="0" lvl="3" indent="0" algn="r">
              <a:lnSpc>
                <a:spcPct val="154750"/>
              </a:lnSpc>
              <a:spcBef>
                <a:spcPts val="0"/>
              </a:spcBef>
              <a:buNone/>
              <a:defRPr/>
            </a:lvl4pPr>
            <a:lvl5pPr marL="0" lvl="4" indent="0" algn="r">
              <a:lnSpc>
                <a:spcPct val="154750"/>
              </a:lnSpc>
              <a:spcBef>
                <a:spcPts val="0"/>
              </a:spcBef>
              <a:buNone/>
              <a:defRPr/>
            </a:lvl5pPr>
            <a:lvl6pPr marL="0" lvl="5" indent="0" algn="r">
              <a:lnSpc>
                <a:spcPct val="154750"/>
              </a:lnSpc>
              <a:spcBef>
                <a:spcPts val="0"/>
              </a:spcBef>
              <a:buNone/>
              <a:defRPr/>
            </a:lvl6pPr>
            <a:lvl7pPr marL="0" lvl="6" indent="0" algn="r">
              <a:lnSpc>
                <a:spcPct val="154750"/>
              </a:lnSpc>
              <a:spcBef>
                <a:spcPts val="0"/>
              </a:spcBef>
              <a:buNone/>
              <a:defRPr/>
            </a:lvl7pPr>
            <a:lvl8pPr marL="0" lvl="7" indent="0" algn="r">
              <a:lnSpc>
                <a:spcPct val="154750"/>
              </a:lnSpc>
              <a:spcBef>
                <a:spcPts val="0"/>
              </a:spcBef>
              <a:buNone/>
              <a:defRPr/>
            </a:lvl8pPr>
            <a:lvl9pPr marL="0" lvl="8" indent="0" algn="r">
              <a:lnSpc>
                <a:spcPct val="154750"/>
              </a:lnSpc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442800" y="1404598"/>
            <a:ext cx="4023000" cy="212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9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1pPr>
            <a:lvl2pPr marL="914400" lvl="1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2pPr>
            <a:lvl3pPr marL="1371600" lvl="2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3pPr>
            <a:lvl4pPr marL="1828800" lvl="3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4pPr>
            <a:lvl5pPr marL="2286000" lvl="4" indent="-228600" algn="l">
              <a:lnSpc>
                <a:spcPct val="10281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442800" y="1745550"/>
            <a:ext cx="40230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2pPr>
            <a:lvl3pPr marL="1371600" lvl="2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3"/>
          </p:nvPr>
        </p:nvSpPr>
        <p:spPr>
          <a:xfrm>
            <a:off x="4687200" y="1745496"/>
            <a:ext cx="402300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1pPr>
            <a:lvl2pPr marL="914400" lvl="1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3pPr>
            <a:lvl4pPr marL="1828800" lvl="3" indent="-342900" algn="l">
              <a:lnSpc>
                <a:spcPct val="7711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04800" algn="l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4"/>
          </p:nvPr>
        </p:nvSpPr>
        <p:spPr>
          <a:xfrm>
            <a:off x="442913" y="4623750"/>
            <a:ext cx="4023122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1pPr>
            <a:lvl2pPr marL="914400" lvl="1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2pPr>
            <a:lvl3pPr marL="1371600" lvl="2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3pPr>
            <a:lvl4pPr marL="1828800" lvl="3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4pPr>
            <a:lvl5pPr marL="2286000" lvl="4" indent="-228600" algn="l">
              <a:lnSpc>
                <a:spcPct val="1350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17">
          <p15:clr>
            <a:srgbClr val="F26B43"/>
          </p15:clr>
        </p15:guide>
        <p15:guide id="2" pos="90">
          <p15:clr>
            <a:srgbClr val="F26B43"/>
          </p15:clr>
        </p15:guide>
        <p15:guide id="3" pos="294">
          <p15:clr>
            <a:srgbClr val="F26B43"/>
          </p15:clr>
        </p15:guide>
        <p15:guide id="4" pos="1009">
          <p15:clr>
            <a:srgbClr val="F26B43"/>
          </p15:clr>
        </p15:guide>
        <p15:guide id="5" pos="1196">
          <p15:clr>
            <a:srgbClr val="F26B43"/>
          </p15:clr>
        </p15:guide>
        <p15:guide id="6" pos="5670">
          <p15:clr>
            <a:srgbClr val="F26B43"/>
          </p15:clr>
        </p15:guide>
        <p15:guide id="7" pos="5466">
          <p15:clr>
            <a:srgbClr val="F26B43"/>
          </p15:clr>
        </p15:guide>
        <p15:guide id="8" pos="2081">
          <p15:clr>
            <a:srgbClr val="F26B43"/>
          </p15:clr>
        </p15:guide>
        <p15:guide id="9" pos="1893">
          <p15:clr>
            <a:srgbClr val="F26B43"/>
          </p15:clr>
        </p15:guide>
        <p15:guide id="10" pos="2973">
          <p15:clr>
            <a:srgbClr val="F26B43"/>
          </p15:clr>
        </p15:guide>
        <p15:guide id="11" pos="2787">
          <p15:clr>
            <a:srgbClr val="F26B43"/>
          </p15:clr>
        </p15:guide>
        <p15:guide id="12" pos="4751">
          <p15:clr>
            <a:srgbClr val="F26B43"/>
          </p15:clr>
        </p15:guide>
        <p15:guide id="13" pos="4564">
          <p15:clr>
            <a:srgbClr val="F26B43"/>
          </p15:clr>
        </p15:guide>
        <p15:guide id="14" pos="3867">
          <p15:clr>
            <a:srgbClr val="F26B43"/>
          </p15:clr>
        </p15:guide>
        <p15:guide id="15" pos="3680">
          <p15:clr>
            <a:srgbClr val="F26B43"/>
          </p15:clr>
        </p15:guide>
        <p15:guide id="16" orient="horz" pos="123">
          <p15:clr>
            <a:srgbClr val="F26B43"/>
          </p15:clr>
        </p15:guide>
        <p15:guide id="17" orient="horz" pos="200">
          <p15:clr>
            <a:srgbClr val="F26B43"/>
          </p15:clr>
        </p15:guide>
        <p15:guide id="18" orient="horz" pos="387">
          <p15:clr>
            <a:srgbClr val="F26B43"/>
          </p15:clr>
        </p15:guide>
        <p15:guide id="19" orient="horz" pos="2819">
          <p15:clr>
            <a:srgbClr val="F26B43"/>
          </p15:clr>
        </p15:guide>
        <p15:guide id="20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/>
          <p:nvPr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06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8569466" y="94965"/>
            <a:ext cx="465314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54750"/>
              </a:lnSpc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2" name="Google Shape;42;p6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4332BAF-D264-3F85-D197-DBC9EB0D9352}"/>
              </a:ext>
            </a:extLst>
          </p:cNvPr>
          <p:cNvSpPr txBox="1"/>
          <p:nvPr userDrawn="1"/>
        </p:nvSpPr>
        <p:spPr>
          <a:xfrm>
            <a:off x="772041" y="71873"/>
            <a:ext cx="23653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FCC IS Workshop, December 5-9, 2022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6" r:id="rId11"/>
    <p:sldLayoutId id="2147483667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17">
          <p15:clr>
            <a:srgbClr val="F26B43"/>
          </p15:clr>
        </p15:guide>
        <p15:guide id="2" pos="90">
          <p15:clr>
            <a:srgbClr val="F26B43"/>
          </p15:clr>
        </p15:guide>
        <p15:guide id="3" pos="294">
          <p15:clr>
            <a:srgbClr val="F26B43"/>
          </p15:clr>
        </p15:guide>
        <p15:guide id="4" pos="1009">
          <p15:clr>
            <a:srgbClr val="F26B43"/>
          </p15:clr>
        </p15:guide>
        <p15:guide id="5" pos="1196">
          <p15:clr>
            <a:srgbClr val="F26B43"/>
          </p15:clr>
        </p15:guide>
        <p15:guide id="6" pos="5670">
          <p15:clr>
            <a:srgbClr val="F26B43"/>
          </p15:clr>
        </p15:guide>
        <p15:guide id="7" pos="5466">
          <p15:clr>
            <a:srgbClr val="F26B43"/>
          </p15:clr>
        </p15:guide>
        <p15:guide id="8" pos="2081">
          <p15:clr>
            <a:srgbClr val="F26B43"/>
          </p15:clr>
        </p15:guide>
        <p15:guide id="9" pos="1893">
          <p15:clr>
            <a:srgbClr val="F26B43"/>
          </p15:clr>
        </p15:guide>
        <p15:guide id="10" pos="2973">
          <p15:clr>
            <a:srgbClr val="F26B43"/>
          </p15:clr>
        </p15:guide>
        <p15:guide id="11" pos="2787">
          <p15:clr>
            <a:srgbClr val="F26B43"/>
          </p15:clr>
        </p15:guide>
        <p15:guide id="12" pos="4751">
          <p15:clr>
            <a:srgbClr val="F26B43"/>
          </p15:clr>
        </p15:guide>
        <p15:guide id="13" pos="4564">
          <p15:clr>
            <a:srgbClr val="F26B43"/>
          </p15:clr>
        </p15:guide>
        <p15:guide id="14" pos="3867">
          <p15:clr>
            <a:srgbClr val="F26B43"/>
          </p15:clr>
        </p15:guide>
        <p15:guide id="15" pos="3680">
          <p15:clr>
            <a:srgbClr val="F26B43"/>
          </p15:clr>
        </p15:guide>
        <p15:guide id="16" orient="horz" pos="123">
          <p15:clr>
            <a:srgbClr val="F26B43"/>
          </p15:clr>
        </p15:guide>
        <p15:guide id="17" orient="horz" pos="200">
          <p15:clr>
            <a:srgbClr val="F26B43"/>
          </p15:clr>
        </p15:guide>
        <p15:guide id="18" orient="horz" pos="387">
          <p15:clr>
            <a:srgbClr val="F26B43"/>
          </p15:clr>
        </p15:guide>
        <p15:guide id="19" orient="horz" pos="2819">
          <p15:clr>
            <a:srgbClr val="F26B43"/>
          </p15:clr>
        </p15:guide>
        <p15:guide id="20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jpeg"/><Relationship Id="rId5" Type="http://schemas.openxmlformats.org/officeDocument/2006/relationships/image" Target="../media/image35.jp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8975/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arxiv.org/abs/2208.10466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>
            <a:spLocks noGrp="1"/>
          </p:cNvSpPr>
          <p:nvPr>
            <p:ph type="ctrTitle"/>
          </p:nvPr>
        </p:nvSpPr>
        <p:spPr>
          <a:xfrm>
            <a:off x="113289" y="1046081"/>
            <a:ext cx="8921490" cy="3736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897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 dirty="0"/>
              <a:t>FCC ACCELERATOR STATUS and R&amp;D</a:t>
            </a:r>
            <a:br>
              <a:rPr lang="en-US" dirty="0"/>
            </a:br>
            <a:br>
              <a:rPr lang="en-US" dirty="0"/>
            </a:br>
            <a:r>
              <a:rPr lang="en-US" sz="2800" dirty="0"/>
              <a:t>Tor Raubenheimer</a:t>
            </a:r>
            <a:br>
              <a:rPr lang="en-US" sz="2800" dirty="0"/>
            </a:br>
            <a:r>
              <a:rPr lang="en-US" sz="2800" dirty="0"/>
              <a:t>FCC IS Workshop</a:t>
            </a:r>
            <a:br>
              <a:rPr lang="en-US" sz="2800" dirty="0"/>
            </a:br>
            <a:r>
              <a:rPr lang="en-US" sz="2800" dirty="0"/>
              <a:t>December 5-9, 2022</a:t>
            </a:r>
            <a:br>
              <a:rPr lang="en-US" sz="2800" dirty="0"/>
            </a:br>
            <a:endParaRPr dirty="0"/>
          </a:p>
        </p:txBody>
      </p:sp>
      <p:sp>
        <p:nvSpPr>
          <p:cNvPr id="127" name="Google Shape;127;p20"/>
          <p:cNvSpPr txBox="1">
            <a:spLocks noGrp="1"/>
          </p:cNvSpPr>
          <p:nvPr>
            <p:ph type="sldNum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130" name="Google Shape;130;p20"/>
          <p:cNvSpPr/>
          <p:nvPr/>
        </p:nvSpPr>
        <p:spPr>
          <a:xfrm>
            <a:off x="6124950" y="87494"/>
            <a:ext cx="2547450" cy="1800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SPACE</a:t>
            </a:r>
            <a:r>
              <a:rPr lang="en-US" sz="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 ADDITIONAL LOGOS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8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91" name="Google Shape;191;p28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/>
              <a:t>FCC-ee layout consistent with FCC-hh</a:t>
            </a:r>
            <a:endParaRPr/>
          </a:p>
        </p:txBody>
      </p:sp>
      <p:pic>
        <p:nvPicPr>
          <p:cNvPr id="192" name="Google Shape;192;p28" descr="Diagram, radar char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767" y="1475826"/>
            <a:ext cx="4527119" cy="3544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8" descr="Diagram, radar char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92761" y="1573071"/>
            <a:ext cx="4251239" cy="3446951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8"/>
          <p:cNvSpPr txBox="1"/>
          <p:nvPr/>
        </p:nvSpPr>
        <p:spPr>
          <a:xfrm>
            <a:off x="332969" y="1239021"/>
            <a:ext cx="672300" cy="3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FCC-ee</a:t>
            </a:r>
            <a:endParaRPr sz="135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28"/>
          <p:cNvSpPr txBox="1"/>
          <p:nvPr/>
        </p:nvSpPr>
        <p:spPr>
          <a:xfrm>
            <a:off x="8051836" y="1171826"/>
            <a:ext cx="685124" cy="3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FCC-hh</a:t>
            </a:r>
            <a:endParaRPr sz="135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C7842C-1CA9-F287-EBC4-CD012A66F86F}"/>
              </a:ext>
            </a:extLst>
          </p:cNvPr>
          <p:cNvSpPr txBox="1"/>
          <p:nvPr/>
        </p:nvSpPr>
        <p:spPr>
          <a:xfrm>
            <a:off x="220528" y="2459978"/>
            <a:ext cx="7200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</a:rPr>
              <a:t>Or MR RF?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1054B6-933D-2F47-CD7B-375A3C7D25A2}"/>
              </a:ext>
            </a:extLst>
          </p:cNvPr>
          <p:cNvSpPr txBox="1"/>
          <p:nvPr/>
        </p:nvSpPr>
        <p:spPr>
          <a:xfrm>
            <a:off x="372928" y="4651562"/>
            <a:ext cx="9492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</a:rPr>
              <a:t>Or Booster RF?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347BE7C-1812-5480-8763-DC6444C3CD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2358" y="412839"/>
            <a:ext cx="6203248" cy="4695315"/>
          </a:xfrm>
          <a:prstGeom prst="rect">
            <a:avLst/>
          </a:prstGeom>
        </p:spPr>
      </p:pic>
      <p:sp>
        <p:nvSpPr>
          <p:cNvPr id="203" name="Google Shape;203;p29"/>
          <p:cNvSpPr txBox="1"/>
          <p:nvPr/>
        </p:nvSpPr>
        <p:spPr>
          <a:xfrm>
            <a:off x="2987824" y="-117713"/>
            <a:ext cx="2940228" cy="518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4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FCC-ee Parameters</a:t>
            </a:r>
            <a:endParaRPr/>
          </a:p>
        </p:txBody>
      </p:sp>
      <p:sp>
        <p:nvSpPr>
          <p:cNvPr id="7" name="Google Shape;301;p38">
            <a:extLst>
              <a:ext uri="{FF2B5EF4-FFF2-40B4-BE49-F238E27FC236}">
                <a16:creationId xmlns:a16="http://schemas.microsoft.com/office/drawing/2014/main" id="{B55D4062-BEE2-D660-66A1-3FB8241781C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681534-3B40-D425-CCCB-06C0EC7C6561}"/>
              </a:ext>
            </a:extLst>
          </p:cNvPr>
          <p:cNvSpPr txBox="1"/>
          <p:nvPr/>
        </p:nvSpPr>
        <p:spPr>
          <a:xfrm>
            <a:off x="3673785" y="4871823"/>
            <a:ext cx="1697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K. Oide, Nov. 2022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DD9C825-0E9A-A1EC-DC4B-3F179EF0028B}"/>
              </a:ext>
            </a:extLst>
          </p:cNvPr>
          <p:cNvSpPr/>
          <p:nvPr/>
        </p:nvSpPr>
        <p:spPr>
          <a:xfrm>
            <a:off x="5487253" y="1295453"/>
            <a:ext cx="432707" cy="2204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5D31D0C-31E1-9E17-D9FA-4264A60B14CA}"/>
              </a:ext>
            </a:extLst>
          </p:cNvPr>
          <p:cNvSpPr/>
          <p:nvPr/>
        </p:nvSpPr>
        <p:spPr>
          <a:xfrm>
            <a:off x="4215461" y="1455945"/>
            <a:ext cx="432707" cy="4942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A550D7F-9A7B-50ED-2397-883FB41535F9}"/>
              </a:ext>
            </a:extLst>
          </p:cNvPr>
          <p:cNvSpPr/>
          <p:nvPr/>
        </p:nvSpPr>
        <p:spPr>
          <a:xfrm>
            <a:off x="6643065" y="3211917"/>
            <a:ext cx="647859" cy="2838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771A59F-1083-33E5-B8E5-FD1DB9B608B3}"/>
              </a:ext>
            </a:extLst>
          </p:cNvPr>
          <p:cNvSpPr/>
          <p:nvPr/>
        </p:nvSpPr>
        <p:spPr>
          <a:xfrm>
            <a:off x="4167409" y="4572000"/>
            <a:ext cx="566443" cy="29558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C2D61C9-EE14-9846-1516-66B003F7F6DA}"/>
              </a:ext>
            </a:extLst>
          </p:cNvPr>
          <p:cNvSpPr/>
          <p:nvPr/>
        </p:nvSpPr>
        <p:spPr>
          <a:xfrm>
            <a:off x="4148592" y="4393084"/>
            <a:ext cx="566443" cy="21802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8A1ADE4-8E0C-D344-5591-33DF6EB9DC59}"/>
              </a:ext>
            </a:extLst>
          </p:cNvPr>
          <p:cNvSpPr/>
          <p:nvPr/>
        </p:nvSpPr>
        <p:spPr>
          <a:xfrm>
            <a:off x="6028071" y="2753733"/>
            <a:ext cx="1133380" cy="28384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36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1520" y="2188046"/>
            <a:ext cx="8401050" cy="30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30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Arc FODO optics</a:t>
            </a:r>
            <a:endParaRPr dirty="0"/>
          </a:p>
        </p:txBody>
      </p:sp>
      <p:sp>
        <p:nvSpPr>
          <p:cNvPr id="211" name="Google Shape;211;p30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onfiguration for arc optics with long ~100 m cells at Z &amp; W and short ~50 m cells at </a:t>
            </a:r>
            <a:r>
              <a:rPr lang="en-US" sz="2400" b="1" i="0" u="none" strike="noStrike" cap="none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Zh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and t-</a:t>
            </a:r>
            <a:r>
              <a:rPr lang="en-US" sz="2400" b="1" i="0" u="none" strike="noStrike" cap="none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tbar</a:t>
            </a:r>
            <a:endParaRPr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Reduces </a:t>
            </a:r>
            <a:r>
              <a:rPr lang="en-US" sz="2400" b="0" i="0" u="none" strike="noStrike" cap="none" dirty="0" err="1">
                <a:solidFill>
                  <a:srgbClr val="0F124A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ε</a:t>
            </a:r>
            <a:r>
              <a:rPr lang="en-US" sz="2400" b="0" i="0" u="none" strike="noStrike" cap="none" baseline="-25000" dirty="0" err="1">
                <a:solidFill>
                  <a:srgbClr val="0F124A"/>
                </a:solidFill>
                <a:latin typeface="Arial"/>
                <a:ea typeface="Arial"/>
                <a:cs typeface="Arial"/>
                <a:sym typeface="Arial"/>
              </a:rPr>
              <a:t>x</a:t>
            </a: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 at high E and increases </a:t>
            </a:r>
            <a:r>
              <a:rPr lang="en-US" sz="2400" b="0" i="0" u="none" strike="noStrike" cap="none" dirty="0">
                <a:solidFill>
                  <a:srgbClr val="0F124A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α</a:t>
            </a:r>
            <a:r>
              <a:rPr lang="en-US" sz="2400" b="0" i="0" u="none" strike="noStrike" cap="none" baseline="-25000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 at low E</a:t>
            </a:r>
            <a:b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0"/>
          <p:cNvSpPr txBox="1"/>
          <p:nvPr/>
        </p:nvSpPr>
        <p:spPr>
          <a:xfrm>
            <a:off x="8474001" y="4803998"/>
            <a:ext cx="619080" cy="248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13" b="0" i="0" u="none" strike="noStrike" cap="none" dirty="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K. Oide</a:t>
            </a:r>
            <a:endParaRPr dirty="0"/>
          </a:p>
        </p:txBody>
      </p:sp>
      <p:sp>
        <p:nvSpPr>
          <p:cNvPr id="7" name="Google Shape;301;p38">
            <a:extLst>
              <a:ext uri="{FF2B5EF4-FFF2-40B4-BE49-F238E27FC236}">
                <a16:creationId xmlns:a16="http://schemas.microsoft.com/office/drawing/2014/main" id="{8B1C2B34-6DAD-0B4C-D718-3F46F57E8B5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1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/>
              <a:t>FCC-ee IR optics</a:t>
            </a:r>
            <a:endParaRPr/>
          </a:p>
        </p:txBody>
      </p:sp>
      <p:grpSp>
        <p:nvGrpSpPr>
          <p:cNvPr id="219" name="Google Shape;219;p31"/>
          <p:cNvGrpSpPr/>
          <p:nvPr/>
        </p:nvGrpSpPr>
        <p:grpSpPr>
          <a:xfrm>
            <a:off x="3995936" y="577800"/>
            <a:ext cx="5038843" cy="4298206"/>
            <a:chOff x="4452730" y="1688431"/>
            <a:chExt cx="5130544" cy="3986356"/>
          </a:xfrm>
        </p:grpSpPr>
        <p:sp>
          <p:nvSpPr>
            <p:cNvPr id="220" name="Google Shape;220;p31"/>
            <p:cNvSpPr txBox="1"/>
            <p:nvPr/>
          </p:nvSpPr>
          <p:spPr>
            <a:xfrm>
              <a:off x="5026652" y="1688431"/>
              <a:ext cx="3119219" cy="4190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5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CDR optics, ttbar 182.5 GeV</a:t>
              </a:r>
              <a:endParaRPr/>
            </a:p>
          </p:txBody>
        </p:sp>
        <p:pic>
          <p:nvPicPr>
            <p:cNvPr id="221" name="Google Shape;221;p3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52730" y="2019537"/>
              <a:ext cx="5130544" cy="36552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2" name="Google Shape;222;p31"/>
            <p:cNvSpPr txBox="1"/>
            <p:nvPr/>
          </p:nvSpPr>
          <p:spPr>
            <a:xfrm>
              <a:off x="5862744" y="3662840"/>
              <a:ext cx="734488" cy="3796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67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beam</a:t>
              </a:r>
              <a:endParaRPr/>
            </a:p>
          </p:txBody>
        </p:sp>
        <p:sp>
          <p:nvSpPr>
            <p:cNvPr id="223" name="Google Shape;223;p31"/>
            <p:cNvSpPr/>
            <p:nvPr/>
          </p:nvSpPr>
          <p:spPr>
            <a:xfrm>
              <a:off x="6053493" y="3623084"/>
              <a:ext cx="310755" cy="135099"/>
            </a:xfrm>
            <a:prstGeom prst="rightArrow">
              <a:avLst>
                <a:gd name="adj1" fmla="val 50000"/>
                <a:gd name="adj2" fmla="val 50000"/>
              </a:avLst>
            </a:prstGeom>
            <a:gradFill>
              <a:gsLst>
                <a:gs pos="0">
                  <a:srgbClr val="4747FF"/>
                </a:gs>
                <a:gs pos="50000">
                  <a:schemeClr val="accent1"/>
                </a:gs>
                <a:gs pos="100000">
                  <a:srgbClr val="0000E3"/>
                </a:gs>
              </a:gsLst>
              <a:lin ang="5400000" scaled="0"/>
            </a:gradFill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4" name="Google Shape;224;p31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Novel ‘virtual’ crab waist</a:t>
            </a:r>
            <a:b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combining local vertical</a:t>
            </a:r>
            <a:b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chromaticity correction</a:t>
            </a:r>
            <a:endParaRPr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Crab waist was demon-</a:t>
            </a:r>
            <a:b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strated at DAFNE</a:t>
            </a:r>
            <a:endParaRPr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Crab waist is also being</a:t>
            </a:r>
            <a:b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used at SuperKEKB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Optimized optics </a:t>
            </a:r>
            <a:b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configurations for each </a:t>
            </a:r>
            <a:b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of the 4 working points</a:t>
            </a:r>
            <a:endParaRPr/>
          </a:p>
        </p:txBody>
      </p:sp>
      <p:sp>
        <p:nvSpPr>
          <p:cNvPr id="225" name="Google Shape;225;p31"/>
          <p:cNvSpPr txBox="1"/>
          <p:nvPr/>
        </p:nvSpPr>
        <p:spPr>
          <a:xfrm>
            <a:off x="8474001" y="4800326"/>
            <a:ext cx="619080" cy="248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13" b="0" i="0" u="none" strike="noStrike" cap="none" dirty="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K. Oide</a:t>
            </a:r>
            <a:endParaRPr dirty="0"/>
          </a:p>
        </p:txBody>
      </p:sp>
      <p:sp>
        <p:nvSpPr>
          <p:cNvPr id="11" name="Google Shape;301;p38">
            <a:extLst>
              <a:ext uri="{FF2B5EF4-FFF2-40B4-BE49-F238E27FC236}">
                <a16:creationId xmlns:a16="http://schemas.microsoft.com/office/drawing/2014/main" id="{CBC48687-6695-F17A-B269-D0FA038B13C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2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/>
              <a:t>FCC-ee IR geometry</a:t>
            </a:r>
            <a:endParaRPr/>
          </a:p>
        </p:txBody>
      </p:sp>
      <p:sp>
        <p:nvSpPr>
          <p:cNvPr id="232" name="Google Shape;232;p32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FCC-ee and FCC-hh IP’s</a:t>
            </a:r>
            <a:b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moved to same location</a:t>
            </a:r>
            <a:b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to reduce IR tunnel width</a:t>
            </a:r>
            <a:endParaRPr/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Asymmetric IR layout is </a:t>
            </a:r>
            <a:b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chosen to minimize the </a:t>
            </a:r>
            <a:b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incoming synchrotron </a:t>
            </a:r>
            <a:b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radiation</a:t>
            </a:r>
            <a:endParaRPr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Photon E</a:t>
            </a:r>
            <a:r>
              <a:rPr lang="en-US" sz="2400" b="0" i="0" u="none" strike="noStrike" cap="none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crit</a:t>
            </a: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&lt; 100 keV from magnets within ~500 m of IP</a:t>
            </a:r>
            <a:endParaRPr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Collimators and masks further protect detectors</a:t>
            </a:r>
            <a:endParaRPr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Optimization is ongoing as part of MDI effort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3100" marR="0" lvl="1" indent="-1905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3" name="Google Shape;233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33846" y="730396"/>
            <a:ext cx="4841663" cy="2777458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2"/>
          <p:cNvSpPr txBox="1"/>
          <p:nvPr/>
        </p:nvSpPr>
        <p:spPr>
          <a:xfrm>
            <a:off x="8078598" y="3398840"/>
            <a:ext cx="811441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</a:t>
            </a:r>
            <a:r>
              <a:rPr lang="en-US" sz="1100" b="0" i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Ciarma</a:t>
            </a:r>
            <a:endParaRPr sz="1000" b="0" i="0" u="none" strike="noStrike" cap="none" dirty="0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301;p38">
            <a:extLst>
              <a:ext uri="{FF2B5EF4-FFF2-40B4-BE49-F238E27FC236}">
                <a16:creationId xmlns:a16="http://schemas.microsoft.com/office/drawing/2014/main" id="{A75D47FC-326B-30B1-6017-295C254D6D3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103057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6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Tuning and Correction</a:t>
            </a:r>
            <a:endParaRPr dirty="0"/>
          </a:p>
        </p:txBody>
      </p:sp>
      <p:sp>
        <p:nvSpPr>
          <p:cNvPr id="280" name="Google Shape;280;p36"/>
          <p:cNvSpPr/>
          <p:nvPr/>
        </p:nvSpPr>
        <p:spPr>
          <a:xfrm>
            <a:off x="611560" y="2473454"/>
            <a:ext cx="1008112" cy="2880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6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Extensive studies on emittance tuning and dynamic aperture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Emittance tuning looks good given a ‘reasonable’ set of errors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Working to develop beam-based alignment models to combine with mechanical alignment specifications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Sets requirements on diagnostics but eases installation and stability requirements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48F9E3-625F-093D-0AD0-86CE601E2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371" y="3238847"/>
            <a:ext cx="2575238" cy="180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BD34DF-5842-6E4D-5EDA-7B11F5830E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05" y="3761635"/>
            <a:ext cx="3920317" cy="10078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D31BB2-EBE0-B63B-F1D6-88E67F071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003" y="3238847"/>
            <a:ext cx="2651434" cy="186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225;p31">
            <a:extLst>
              <a:ext uri="{FF2B5EF4-FFF2-40B4-BE49-F238E27FC236}">
                <a16:creationId xmlns:a16="http://schemas.microsoft.com/office/drawing/2014/main" id="{CED5049F-07D2-5F9A-75F0-199A1DD046A4}"/>
              </a:ext>
            </a:extLst>
          </p:cNvPr>
          <p:cNvSpPr txBox="1"/>
          <p:nvPr/>
        </p:nvSpPr>
        <p:spPr>
          <a:xfrm>
            <a:off x="8041825" y="3031672"/>
            <a:ext cx="992954" cy="248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13" dirty="0">
                <a:solidFill>
                  <a:srgbClr val="0C377B"/>
                </a:solidFill>
              </a:rPr>
              <a:t>T. Charles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3656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6625" y="2476994"/>
            <a:ext cx="7397783" cy="2633704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36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/>
              <a:t>FCC-ee Dynamic Aperture</a:t>
            </a:r>
            <a:endParaRPr/>
          </a:p>
        </p:txBody>
      </p:sp>
      <p:sp>
        <p:nvSpPr>
          <p:cNvPr id="280" name="Google Shape;280;p36"/>
          <p:cNvSpPr/>
          <p:nvPr/>
        </p:nvSpPr>
        <p:spPr>
          <a:xfrm>
            <a:off x="611560" y="2473454"/>
            <a:ext cx="1008112" cy="2880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36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Large dynamic aperture is needed for top-up injection and lifetime due to high beamstrahlung energy tails</a:t>
            </a:r>
            <a:endParaRPr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Dynamic aperture optimized with ~150 families of sextupoles</a:t>
            </a:r>
            <a:endParaRPr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Aperture is good without errors but still need to improve error correction</a:t>
            </a: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97C270F7-60EE-4413-14FC-BD82885F375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1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Alternate Ring Optics</a:t>
            </a:r>
            <a:endParaRPr dirty="0"/>
          </a:p>
        </p:txBody>
      </p:sp>
      <p:sp>
        <p:nvSpPr>
          <p:cNvPr id="224" name="Google Shape;224;p31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Nominal arc cells are 90-degree FODO cells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Consider cell concepts from LC damping rings or light sources that may have better chromatic behavior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better DA</a:t>
            </a:r>
            <a:endParaRPr lang="en-US" dirty="0"/>
          </a:p>
        </p:txBody>
      </p:sp>
      <p:sp>
        <p:nvSpPr>
          <p:cNvPr id="225" name="Google Shape;225;p31"/>
          <p:cNvSpPr txBox="1"/>
          <p:nvPr/>
        </p:nvSpPr>
        <p:spPr>
          <a:xfrm>
            <a:off x="8041825" y="620256"/>
            <a:ext cx="992954" cy="2481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13" dirty="0">
                <a:solidFill>
                  <a:srgbClr val="0C377B"/>
                </a:solidFill>
              </a:rPr>
              <a:t>P. Raimondi</a:t>
            </a:r>
            <a:endParaRPr dirty="0"/>
          </a:p>
        </p:txBody>
      </p:sp>
      <p:sp>
        <p:nvSpPr>
          <p:cNvPr id="11" name="Google Shape;301;p38">
            <a:extLst>
              <a:ext uri="{FF2B5EF4-FFF2-40B4-BE49-F238E27FC236}">
                <a16:creationId xmlns:a16="http://schemas.microsoft.com/office/drawing/2014/main" id="{CBC48687-6695-F17A-B269-D0FA038B13C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74DB412-17B6-5292-838D-7665B98E1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4623" y="2342555"/>
            <a:ext cx="3057805" cy="2610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199A12-6BF1-4C18-566B-824E98C2FF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535" y="2285911"/>
            <a:ext cx="3198782" cy="2610500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540B15BA-E566-86A3-2424-2ADD91E15D5C}"/>
              </a:ext>
            </a:extLst>
          </p:cNvPr>
          <p:cNvSpPr/>
          <p:nvPr/>
        </p:nvSpPr>
        <p:spPr>
          <a:xfrm>
            <a:off x="4272595" y="3495760"/>
            <a:ext cx="663547" cy="3236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00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8"/>
          <p:cNvSpPr txBox="1">
            <a:spLocks noGrp="1"/>
          </p:cNvSpPr>
          <p:nvPr>
            <p:ph type="sldNum" idx="12"/>
          </p:nvPr>
        </p:nvSpPr>
        <p:spPr>
          <a:xfrm>
            <a:off x="8618018" y="103057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 dirty="0"/>
          </a:p>
        </p:txBody>
      </p:sp>
      <p:sp>
        <p:nvSpPr>
          <p:cNvPr id="302" name="Google Shape;302;p38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/>
              <a:t>FCC-ee Collective effects</a:t>
            </a:r>
            <a:endParaRPr/>
          </a:p>
        </p:txBody>
      </p:sp>
      <p:sp>
        <p:nvSpPr>
          <p:cNvPr id="303" name="Google Shape;303;p38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Single bunch instabilities calculated with impedance, beam-beam, and ring optics but there is complicated interplay  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Building detailed impedance model: vacuum chamber, RF, bellows, BPMs, collimators working with Super KEKB, EIC, ….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Longitudinal wake and beam-beam constrains tunes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Beam-beam stabilizes the transverse mode-coupling instability</a:t>
            </a:r>
          </a:p>
          <a:p>
            <a:pPr marL="340200" marR="0" lvl="1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dirty="0"/>
          </a:p>
          <a:p>
            <a:pPr marL="342900" marR="0" lvl="0" indent="-1905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Immagine 10">
            <a:extLst>
              <a:ext uri="{FF2B5EF4-FFF2-40B4-BE49-F238E27FC236}">
                <a16:creationId xmlns:a16="http://schemas.microsoft.com/office/drawing/2014/main" id="{3B552F4C-7D38-23A1-79D2-41000EE93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65079"/>
            <a:ext cx="1939173" cy="117842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7C5FED-F56C-6E4A-F3CE-C91865351F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2201" y="3317488"/>
            <a:ext cx="4872209" cy="18260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B27C7D-4D1E-5FCB-66BA-2523D6ECDA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2320" y="418890"/>
            <a:ext cx="4124597" cy="633585"/>
          </a:xfrm>
          <a:prstGeom prst="rect">
            <a:avLst/>
          </a:prstGeom>
        </p:spPr>
      </p:pic>
      <p:pic>
        <p:nvPicPr>
          <p:cNvPr id="12" name="Immagine 12">
            <a:extLst>
              <a:ext uri="{FF2B5EF4-FFF2-40B4-BE49-F238E27FC236}">
                <a16:creationId xmlns:a16="http://schemas.microsoft.com/office/drawing/2014/main" id="{23E8DDA9-9EE6-3534-977A-36202F9016E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37" y="3220384"/>
            <a:ext cx="1382668" cy="955547"/>
          </a:xfrm>
          <a:prstGeom prst="rect">
            <a:avLst/>
          </a:prstGeom>
        </p:spPr>
      </p:pic>
      <p:pic>
        <p:nvPicPr>
          <p:cNvPr id="13" name="Immagine 14" descr="Immagine che contiene interni&#10;&#10;Descrizione generata automaticamente">
            <a:extLst>
              <a:ext uri="{FF2B5EF4-FFF2-40B4-BE49-F238E27FC236}">
                <a16:creationId xmlns:a16="http://schemas.microsoft.com/office/drawing/2014/main" id="{A18284D7-2B5E-6210-A21E-FD0F87E088E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019" y="3411597"/>
            <a:ext cx="1915336" cy="163416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8"/>
          <p:cNvSpPr txBox="1">
            <a:spLocks noGrp="1"/>
          </p:cNvSpPr>
          <p:nvPr>
            <p:ph type="sldNum" idx="12"/>
          </p:nvPr>
        </p:nvSpPr>
        <p:spPr>
          <a:xfrm>
            <a:off x="8618018" y="103057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 dirty="0"/>
          </a:p>
        </p:txBody>
      </p:sp>
      <p:sp>
        <p:nvSpPr>
          <p:cNvPr id="302" name="Google Shape;302;p38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Long-range Collective effects </a:t>
            </a:r>
            <a:endParaRPr dirty="0"/>
          </a:p>
        </p:txBody>
      </p:sp>
      <p:sp>
        <p:nvSpPr>
          <p:cNvPr id="303" name="Google Shape;303;p38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Multibunch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instabilities constrain bunch spacing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Requires low SEY and n</a:t>
            </a:r>
            <a:r>
              <a:rPr lang="en-US" sz="2000" b="0" i="0" u="none" strike="noStrike" cap="none" baseline="-25000" dirty="0">
                <a:solidFill>
                  <a:schemeClr val="dk1"/>
                </a:solidFill>
                <a:latin typeface="Symbol" panose="05050102010706020507" pitchFamily="18" charset="2"/>
                <a:ea typeface="Calibri"/>
                <a:cs typeface="Calibri"/>
                <a:sym typeface="Calibri"/>
              </a:rPr>
              <a:t>g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 vacuum chamber to avoid significant e-cloud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Damped RF cavities and electron cloud limits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Δ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≥ 15 ns – ongoing studies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Large ring circumference limits feedback gain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Developing integrated simulations for collective effects with feedback</a:t>
            </a:r>
            <a:endParaRPr dirty="0"/>
          </a:p>
          <a:p>
            <a:pPr marL="683100" marR="0" lvl="1" indent="-215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None/>
            </a:pPr>
            <a:endParaRPr sz="20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1AFAE1-5E55-C993-FF6E-E6A9989EB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7389" y="3147627"/>
            <a:ext cx="4940908" cy="18725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3CD01B-F9C6-6327-3F28-D11DDB9ED6E9}"/>
              </a:ext>
            </a:extLst>
          </p:cNvPr>
          <p:cNvSpPr txBox="1"/>
          <p:nvPr/>
        </p:nvSpPr>
        <p:spPr>
          <a:xfrm>
            <a:off x="7234280" y="3617140"/>
            <a:ext cx="178927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Fatih Yaman, STFC</a:t>
            </a:r>
            <a:br>
              <a:rPr lang="en-US" dirty="0"/>
            </a:br>
            <a:r>
              <a:rPr lang="en-US" b="0" i="0" dirty="0">
                <a:solidFill>
                  <a:schemeClr val="tx1"/>
                </a:solidFill>
                <a:effectLst/>
                <a:latin typeface="+mn-lt"/>
              </a:rPr>
              <a:t>Luca Sabato, EPFL</a:t>
            </a:r>
          </a:p>
          <a:p>
            <a:r>
              <a:rPr lang="en-US" dirty="0">
                <a:solidFill>
                  <a:schemeClr val="tx1"/>
                </a:solidFill>
                <a:latin typeface="+mn-lt"/>
              </a:rPr>
              <a:t>FCC IS and CHART</a:t>
            </a:r>
          </a:p>
        </p:txBody>
      </p:sp>
    </p:spTree>
    <p:extLst>
      <p:ext uri="{BB962C8B-B14F-4D97-AF65-F5344CB8AC3E}">
        <p14:creationId xmlns:p14="http://schemas.microsoft.com/office/powerpoint/2010/main" val="2304409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body" idx="2"/>
          </p:nvPr>
        </p:nvSpPr>
        <p:spPr>
          <a:xfrm>
            <a:off x="442800" y="1131590"/>
            <a:ext cx="8263350" cy="3888432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l="-1031" t="-1255" b="-1411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/>
              <a:t> </a:t>
            </a:r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/>
              <a:t>Introduction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8"/>
          <p:cNvSpPr txBox="1">
            <a:spLocks noGrp="1"/>
          </p:cNvSpPr>
          <p:nvPr>
            <p:ph type="sldNum" idx="12"/>
          </p:nvPr>
        </p:nvSpPr>
        <p:spPr>
          <a:xfrm>
            <a:off x="8618018" y="103057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 dirty="0"/>
          </a:p>
        </p:txBody>
      </p:sp>
      <p:sp>
        <p:nvSpPr>
          <p:cNvPr id="302" name="Google Shape;302;p38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Accelerator Layout</a:t>
            </a:r>
            <a:endParaRPr dirty="0"/>
          </a:p>
        </p:txBody>
      </p:sp>
      <p:sp>
        <p:nvSpPr>
          <p:cNvPr id="303" name="Google Shape;303;p38"/>
          <p:cNvSpPr txBox="1"/>
          <p:nvPr/>
        </p:nvSpPr>
        <p:spPr>
          <a:xfrm>
            <a:off x="275130" y="1059582"/>
            <a:ext cx="883337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The arc cells are repeated 2000 times around the ring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Critical to understand and optimize the layout for cost, installation, alignment, operation, and maintenance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Includes placement of the </a:t>
            </a: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 rings and the Booster</a:t>
            </a:r>
            <a:endParaRPr lang="en-US" dirty="0"/>
          </a:p>
          <a:p>
            <a:pPr marL="342900" marR="0" lvl="0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The RF regions are also</a:t>
            </a:r>
            <a:b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tightly constrained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Optimize cryomodule </a:t>
            </a: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lengths and waveguides </a:t>
            </a:r>
            <a:b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2400" dirty="0"/>
          </a:p>
          <a:p>
            <a:pPr marL="342900" marR="0" lvl="0" indent="-1905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lang="en-US"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 descr="A picture containing sky, LEGO, toy&#10;&#10;Description automatically generated">
            <a:extLst>
              <a:ext uri="{FF2B5EF4-FFF2-40B4-BE49-F238E27FC236}">
                <a16:creationId xmlns:a16="http://schemas.microsoft.com/office/drawing/2014/main" id="{26388C43-594A-3A5B-8E29-3FBC63FEF8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461" y="2432280"/>
            <a:ext cx="5127827" cy="2559933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1DDB904-560C-7592-D88A-F5C7423B577A}"/>
              </a:ext>
            </a:extLst>
          </p:cNvPr>
          <p:cNvCxnSpPr>
            <a:cxnSpLocks/>
          </p:cNvCxnSpPr>
          <p:nvPr/>
        </p:nvCxnSpPr>
        <p:spPr>
          <a:xfrm flipH="1">
            <a:off x="6422886" y="2514174"/>
            <a:ext cx="228448" cy="360040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9BC798F-DE3A-C147-A3FD-98CB93A35FB3}"/>
              </a:ext>
            </a:extLst>
          </p:cNvPr>
          <p:cNvCxnSpPr>
            <a:cxnSpLocks/>
          </p:cNvCxnSpPr>
          <p:nvPr/>
        </p:nvCxnSpPr>
        <p:spPr>
          <a:xfrm>
            <a:off x="6782927" y="2518090"/>
            <a:ext cx="228446" cy="140100"/>
          </a:xfrm>
          <a:prstGeom prst="straightConnector1">
            <a:avLst/>
          </a:prstGeom>
          <a:ln w="12700">
            <a:solidFill>
              <a:schemeClr val="accent6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4B6D9DD-09B1-D287-F2CE-DB5992F6C269}"/>
              </a:ext>
            </a:extLst>
          </p:cNvPr>
          <p:cNvSpPr/>
          <p:nvPr/>
        </p:nvSpPr>
        <p:spPr>
          <a:xfrm>
            <a:off x="6062847" y="2224454"/>
            <a:ext cx="1440160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Preliminary single cantilever dipole supports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C2A6766-7825-1F67-F1E7-3764A25125FA}"/>
              </a:ext>
            </a:extLst>
          </p:cNvPr>
          <p:cNvSpPr/>
          <p:nvPr/>
        </p:nvSpPr>
        <p:spPr>
          <a:xfrm>
            <a:off x="6897150" y="4390670"/>
            <a:ext cx="1728192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Common girder for main collider quadrupoles &amp; </a:t>
            </a:r>
            <a:r>
              <a:rPr lang="en-US" sz="800" dirty="0" err="1">
                <a:solidFill>
                  <a:schemeClr val="bg1"/>
                </a:solidFill>
              </a:rPr>
              <a:t>sextupoles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E20DE77-6184-BDD0-5E77-A4CEE32A8AF3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6443732" y="4232766"/>
            <a:ext cx="453418" cy="302764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E198F2B-B3EB-3584-3B2A-4133EDBE50F7}"/>
              </a:ext>
            </a:extLst>
          </p:cNvPr>
          <p:cNvSpPr/>
          <p:nvPr/>
        </p:nvSpPr>
        <p:spPr>
          <a:xfrm>
            <a:off x="6134854" y="4787998"/>
            <a:ext cx="970851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HL-LHC jacks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02138BC-3409-9913-A2BF-FA486AFEBB57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5198750" y="4818430"/>
            <a:ext cx="936104" cy="114428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C138958-B1C4-7C3A-0BDC-951538CDB6A0}"/>
              </a:ext>
            </a:extLst>
          </p:cNvPr>
          <p:cNvSpPr/>
          <p:nvPr/>
        </p:nvSpPr>
        <p:spPr>
          <a:xfrm>
            <a:off x="3979932" y="2222381"/>
            <a:ext cx="1728192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Common support for booster’s quadrupoles &amp; </a:t>
            </a:r>
            <a:r>
              <a:rPr lang="en-US" sz="800" dirty="0" err="1">
                <a:solidFill>
                  <a:schemeClr val="bg1"/>
                </a:solidFill>
              </a:rPr>
              <a:t>sextupoles</a:t>
            </a:r>
            <a:endParaRPr lang="en-GB" sz="800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FD3A453-86FB-7513-903F-0D8E68E006F6}"/>
              </a:ext>
            </a:extLst>
          </p:cNvPr>
          <p:cNvCxnSpPr>
            <a:cxnSpLocks/>
          </p:cNvCxnSpPr>
          <p:nvPr/>
        </p:nvCxnSpPr>
        <p:spPr>
          <a:xfrm>
            <a:off x="4620570" y="2529977"/>
            <a:ext cx="0" cy="848293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45A5ECE-07A6-3275-601A-BCF12D2376B5}"/>
              </a:ext>
            </a:extLst>
          </p:cNvPr>
          <p:cNvSpPr/>
          <p:nvPr/>
        </p:nvSpPr>
        <p:spPr>
          <a:xfrm>
            <a:off x="3020855" y="4641455"/>
            <a:ext cx="1183480" cy="289720"/>
          </a:xfrm>
          <a:prstGeom prst="roundRect">
            <a:avLst>
              <a:gd name="adj" fmla="val 19643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US" sz="800" dirty="0">
              <a:solidFill>
                <a:schemeClr val="bg1"/>
              </a:solidFill>
            </a:endParaRPr>
          </a:p>
          <a:p>
            <a:pPr algn="ctr"/>
            <a:r>
              <a:rPr lang="en-US" sz="800" dirty="0">
                <a:solidFill>
                  <a:schemeClr val="bg1"/>
                </a:solidFill>
              </a:rPr>
              <a:t>HL-LHC 2t Universal Adjustment Platform (UAP)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3548B3-1C5B-C1AF-489E-B75FF6BE5849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4204335" y="3291830"/>
            <a:ext cx="769499" cy="1494485"/>
          </a:xfrm>
          <a:prstGeom prst="straightConnector1">
            <a:avLst/>
          </a:prstGeom>
          <a:ln w="12700">
            <a:solidFill>
              <a:schemeClr val="accent6"/>
            </a:solidFill>
            <a:headEnd w="lg" len="lg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9787849-E379-9AA7-6908-B1CB02547EAC}"/>
              </a:ext>
            </a:extLst>
          </p:cNvPr>
          <p:cNvSpPr txBox="1"/>
          <p:nvPr/>
        </p:nvSpPr>
        <p:spPr>
          <a:xfrm>
            <a:off x="7620919" y="3631862"/>
            <a:ext cx="1008112" cy="306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US" sz="1200" i="1" dirty="0"/>
              <a:t>C. Tetrault</a:t>
            </a:r>
            <a:endParaRPr lang="en-GB" sz="1200" i="1" dirty="0"/>
          </a:p>
        </p:txBody>
      </p:sp>
      <p:pic>
        <p:nvPicPr>
          <p:cNvPr id="15" name="Picture 14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3AFDB01D-9A6B-0F31-58CA-47DD2808AD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" t="-343" r="-783" b="343"/>
          <a:stretch/>
        </p:blipFill>
        <p:spPr bwMode="auto">
          <a:xfrm>
            <a:off x="1780103" y="4232766"/>
            <a:ext cx="1215507" cy="910734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8FF9B45-02D2-62CA-CA04-AA8F4B654755}"/>
              </a:ext>
            </a:extLst>
          </p:cNvPr>
          <p:cNvSpPr txBox="1"/>
          <p:nvPr/>
        </p:nvSpPr>
        <p:spPr>
          <a:xfrm>
            <a:off x="7749055" y="2262519"/>
            <a:ext cx="1119815" cy="300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GB" sz="1200" i="1" dirty="0"/>
              <a:t>F. Carra et al</a:t>
            </a:r>
          </a:p>
        </p:txBody>
      </p:sp>
    </p:spTree>
    <p:extLst>
      <p:ext uri="{BB962C8B-B14F-4D97-AF65-F5344CB8AC3E}">
        <p14:creationId xmlns:p14="http://schemas.microsoft.com/office/powerpoint/2010/main" val="2463364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/>
              <a:t>FCC-ee SRF Systems</a:t>
            </a:r>
            <a:endParaRPr/>
          </a:p>
        </p:txBody>
      </p:sp>
      <p:sp>
        <p:nvSpPr>
          <p:cNvPr id="310" name="Google Shape;310;p39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Baseline uses established SRF technologies in use at CERN</a:t>
            </a:r>
            <a:endParaRPr dirty="0"/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800 MHz for booster and 400 MHz at Z, W, </a:t>
            </a:r>
            <a:r>
              <a:rPr lang="en-US" sz="2400" b="1" i="0" u="none" strike="noStrike" cap="none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Zh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while adding 800 MHz at t-</a:t>
            </a:r>
            <a:r>
              <a:rPr lang="en-US" sz="2400" b="1" i="0" u="none" strike="noStrike" cap="none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tbar</a:t>
            </a:r>
            <a:endParaRPr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Z with very high current </a:t>
            </a: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</a:t>
            </a: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 120 MV of low frequency (400 MHz) single-cell cavities with RF dedicated to e+ or e-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Upgrade to 2-cell cavities at W with 1 GV in each ring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Increase to 2.1 GV shared between e+ and e- at </a:t>
            </a:r>
            <a:r>
              <a:rPr lang="en-US" sz="2400" b="0" i="0" u="none" strike="noStrike" cap="none" dirty="0" err="1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Zh</a:t>
            </a:r>
            <a:endParaRPr sz="2400" b="0" i="0" u="none" strike="noStrike" cap="none" dirty="0">
              <a:solidFill>
                <a:srgbClr val="0F124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Add 9 GV of 5-cell 800 MHz to e+ and e- rings along with a total of 11 GV 800 MHz for the booster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Consider more aggressive options as alternates in future</a:t>
            </a:r>
            <a:b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B186522D-5140-20F8-1436-7CCB9ACEB2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0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/>
              <a:t>FCC-ee SRF Systems</a:t>
            </a:r>
            <a:endParaRPr/>
          </a:p>
        </p:txBody>
      </p:sp>
      <p:pic>
        <p:nvPicPr>
          <p:cNvPr id="317" name="Google Shape;317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1483" y="1131590"/>
            <a:ext cx="8903296" cy="362188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318" name="Google Shape;318;p40"/>
          <p:cNvSpPr txBox="1"/>
          <p:nvPr/>
        </p:nvSpPr>
        <p:spPr>
          <a:xfrm>
            <a:off x="6732240" y="85586"/>
            <a:ext cx="1797036" cy="253916"/>
          </a:xfrm>
          <a:prstGeom prst="rect">
            <a:avLst/>
          </a:prstGeom>
          <a:solidFill>
            <a:srgbClr val="FFE4D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F. Peauger and O. Brunner</a:t>
            </a:r>
            <a:endParaRPr sz="10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301;p38">
            <a:extLst>
              <a:ext uri="{FF2B5EF4-FFF2-40B4-BE49-F238E27FC236}">
                <a16:creationId xmlns:a16="http://schemas.microsoft.com/office/drawing/2014/main" id="{80992496-92CE-052B-F56C-2EC4DFA8191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10DFD4C-874B-305E-7883-8724A8CAF6C4}"/>
              </a:ext>
            </a:extLst>
          </p:cNvPr>
          <p:cNvSpPr/>
          <p:nvPr/>
        </p:nvSpPr>
        <p:spPr>
          <a:xfrm>
            <a:off x="1543050" y="3673928"/>
            <a:ext cx="432707" cy="2204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76B5843-5B9C-D7D0-C3A3-383B348D72EF}"/>
              </a:ext>
            </a:extLst>
          </p:cNvPr>
          <p:cNvSpPr/>
          <p:nvPr/>
        </p:nvSpPr>
        <p:spPr>
          <a:xfrm>
            <a:off x="1556660" y="4471300"/>
            <a:ext cx="432707" cy="2204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3E76FD1-97F9-3DEB-A84B-D6A5A0917F61}"/>
              </a:ext>
            </a:extLst>
          </p:cNvPr>
          <p:cNvSpPr/>
          <p:nvPr/>
        </p:nvSpPr>
        <p:spPr>
          <a:xfrm>
            <a:off x="2403022" y="4484907"/>
            <a:ext cx="432707" cy="2204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52A2C32-0F8E-6996-A376-936F10C759BF}"/>
              </a:ext>
            </a:extLst>
          </p:cNvPr>
          <p:cNvSpPr/>
          <p:nvPr/>
        </p:nvSpPr>
        <p:spPr>
          <a:xfrm>
            <a:off x="2424793" y="3682091"/>
            <a:ext cx="432707" cy="2204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C3CE872-E6A6-439C-480E-5261BFAB875A}"/>
              </a:ext>
            </a:extLst>
          </p:cNvPr>
          <p:cNvSpPr/>
          <p:nvPr/>
        </p:nvSpPr>
        <p:spPr>
          <a:xfrm>
            <a:off x="7549238" y="3679369"/>
            <a:ext cx="432707" cy="2204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FAA75CD-A5DA-4DCA-04B3-E1FF9CE09D53}"/>
              </a:ext>
            </a:extLst>
          </p:cNvPr>
          <p:cNvSpPr/>
          <p:nvPr/>
        </p:nvSpPr>
        <p:spPr>
          <a:xfrm>
            <a:off x="7562848" y="1921329"/>
            <a:ext cx="432707" cy="2204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89C380D-B2B7-351F-9ECE-0510B0E98B9E}"/>
              </a:ext>
            </a:extLst>
          </p:cNvPr>
          <p:cNvSpPr/>
          <p:nvPr/>
        </p:nvSpPr>
        <p:spPr>
          <a:xfrm>
            <a:off x="8376554" y="1926772"/>
            <a:ext cx="432707" cy="2204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C03D555-A313-6AC1-F8B5-AF4AF895C8E8}"/>
              </a:ext>
            </a:extLst>
          </p:cNvPr>
          <p:cNvSpPr/>
          <p:nvPr/>
        </p:nvSpPr>
        <p:spPr>
          <a:xfrm>
            <a:off x="5916383" y="1924053"/>
            <a:ext cx="432707" cy="2204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A620187-E4F7-0603-BAF6-8B9E7209894A}"/>
              </a:ext>
            </a:extLst>
          </p:cNvPr>
          <p:cNvSpPr/>
          <p:nvPr/>
        </p:nvSpPr>
        <p:spPr>
          <a:xfrm>
            <a:off x="4166506" y="1921334"/>
            <a:ext cx="432707" cy="2204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295AC15-CA1E-A11D-5B85-D53132EA0FEC}"/>
              </a:ext>
            </a:extLst>
          </p:cNvPr>
          <p:cNvSpPr/>
          <p:nvPr/>
        </p:nvSpPr>
        <p:spPr>
          <a:xfrm>
            <a:off x="3273881" y="1910447"/>
            <a:ext cx="432707" cy="2204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FB93EB8-2A96-3B10-D06C-4296B92A87A2}"/>
              </a:ext>
            </a:extLst>
          </p:cNvPr>
          <p:cNvSpPr/>
          <p:nvPr/>
        </p:nvSpPr>
        <p:spPr>
          <a:xfrm>
            <a:off x="4985657" y="1907726"/>
            <a:ext cx="432707" cy="2204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F988170-A8B5-05D8-44DA-DE543AD9EBCA}"/>
              </a:ext>
            </a:extLst>
          </p:cNvPr>
          <p:cNvSpPr/>
          <p:nvPr/>
        </p:nvSpPr>
        <p:spPr>
          <a:xfrm>
            <a:off x="6754586" y="1913168"/>
            <a:ext cx="432707" cy="2204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SRF R&amp;D</a:t>
            </a:r>
            <a:endParaRPr dirty="0"/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B186522D-5140-20F8-1436-7CCB9ACEB2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 dirty="0"/>
          </a:p>
        </p:txBody>
      </p:sp>
      <p:sp>
        <p:nvSpPr>
          <p:cNvPr id="7" name="Google Shape;310;p39">
            <a:extLst>
              <a:ext uri="{FF2B5EF4-FFF2-40B4-BE49-F238E27FC236}">
                <a16:creationId xmlns:a16="http://schemas.microsoft.com/office/drawing/2014/main" id="{02B46FF3-59E5-A2D6-C539-118590CD7883}"/>
              </a:ext>
            </a:extLst>
          </p:cNvPr>
          <p:cNvSpPr txBox="1"/>
          <p:nvPr/>
        </p:nvSpPr>
        <p:spPr>
          <a:xfrm>
            <a:off x="369075" y="1067673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400 MHz Cu/Nb cavities with Q</a:t>
            </a:r>
            <a:r>
              <a:rPr lang="en-US" sz="2400" b="1" i="0" u="none" strike="noStrike" cap="none" baseline="-25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of &gt;3e9 at 12 MV/m and 4.5K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Require strong damping of single-cell cavities to reduce HOMs at Amp-level current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Coupler design for ~MW RF power</a:t>
            </a:r>
            <a:endParaRPr lang="en-US" sz="2400" b="0" i="0" u="none" strike="noStrike" cap="none" dirty="0">
              <a:solidFill>
                <a:srgbClr val="0F124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Compact cryomodule design for W, </a:t>
            </a:r>
            <a:r>
              <a:rPr lang="en-US" sz="2400" dirty="0" err="1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Zh</a:t>
            </a:r>
            <a:r>
              <a:rPr lang="en-US" sz="24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, and t-</a:t>
            </a:r>
            <a:r>
              <a:rPr lang="en-US" sz="2400" dirty="0" err="1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tbar</a:t>
            </a:r>
            <a:endParaRPr lang="en-US" sz="2400" dirty="0">
              <a:solidFill>
                <a:srgbClr val="0F124A"/>
              </a:solidFill>
              <a:latin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800 MHz Nb cavities with Q</a:t>
            </a:r>
            <a:r>
              <a:rPr lang="en-US" sz="2400" b="1" i="0" u="none" strike="noStrike" cap="none" baseline="-25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of &gt;3e10 at 25 MV/m and 2K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Require strong damping of HOMs in 5-cell cavities for 100 mA</a:t>
            </a:r>
            <a:endParaRPr lang="en-US"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Recently increased Q</a:t>
            </a:r>
            <a:r>
              <a:rPr lang="en-US" sz="2400" baseline="-25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0</a:t>
            </a:r>
            <a:r>
              <a:rPr lang="en-US" sz="24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 spec from 2e10 to &gt;3e10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Coupler design for 250 kW RF power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Compact cryomodule design for t-</a:t>
            </a:r>
            <a:r>
              <a:rPr lang="en-US" sz="2400" dirty="0" err="1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tbar</a:t>
            </a: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99738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400 and 800 MHz SRF Systems</a:t>
            </a:r>
            <a:endParaRPr dirty="0"/>
          </a:p>
        </p:txBody>
      </p:sp>
      <p:sp>
        <p:nvSpPr>
          <p:cNvPr id="310" name="Google Shape;310;p39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R&amp;D is on-going around the world on high Q</a:t>
            </a:r>
            <a:r>
              <a:rPr lang="en-US" sz="2400" b="1" baseline="-25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cavities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400 MHz is based on thin-film coatings of Cu cavities while 800 MHz are bulk Nb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LHC is pushing</a:t>
            </a:r>
            <a:b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the 400 MHz</a:t>
            </a:r>
            <a:b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development</a:t>
            </a:r>
            <a:b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of </a:t>
            </a:r>
            <a:r>
              <a:rPr lang="en-US" sz="2400" b="1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HiPIMS</a:t>
            </a:r>
            <a:b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sputtering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Jlab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tested a</a:t>
            </a:r>
            <a:b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bare 800 MHz</a:t>
            </a:r>
            <a:b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cavity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B186522D-5140-20F8-1436-7CCB9ACEB2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C5F008-B243-2849-5442-C963A1F87E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884" y="2227070"/>
            <a:ext cx="3880974" cy="28214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A3C007-E34F-D653-BAA8-83BCC84A3F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9604" y="3819441"/>
            <a:ext cx="1483259" cy="79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C61C9FC8-665F-D97F-D33E-C766D1C40B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248" y="1922338"/>
            <a:ext cx="1337150" cy="388205"/>
          </a:xfrm>
          <a:prstGeom prst="rect">
            <a:avLst/>
          </a:prstGeom>
        </p:spPr>
      </p:pic>
      <p:pic>
        <p:nvPicPr>
          <p:cNvPr id="6" name="Picture 5" descr="A picture containing indoor, building, table, sitting&#10;&#10;Description automatically generated">
            <a:extLst>
              <a:ext uri="{FF2B5EF4-FFF2-40B4-BE49-F238E27FC236}">
                <a16:creationId xmlns:a16="http://schemas.microsoft.com/office/drawing/2014/main" id="{2767FC6F-C58E-F792-941D-DA3E290DABB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649" y="2319605"/>
            <a:ext cx="2009003" cy="267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4634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High Q</a:t>
            </a:r>
            <a:r>
              <a:rPr lang="en-US" baseline="-25000" dirty="0"/>
              <a:t>0</a:t>
            </a:r>
            <a:r>
              <a:rPr lang="en-US" dirty="0"/>
              <a:t> SRF Systems</a:t>
            </a:r>
            <a:endParaRPr dirty="0"/>
          </a:p>
        </p:txBody>
      </p:sp>
      <p:sp>
        <p:nvSpPr>
          <p:cNvPr id="310" name="Google Shape;310;p39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LCLS-II developed new N</a:t>
            </a:r>
            <a:r>
              <a:rPr lang="en-US" sz="2400" b="1" baseline="-25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doping approach 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is operating cryomodules at 1.3 GHz with Q</a:t>
            </a:r>
            <a:r>
              <a:rPr lang="en-US" sz="2400" b="1" baseline="-25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= 2.7x10</a:t>
            </a:r>
            <a:r>
              <a:rPr lang="en-US" sz="2400" b="1" baseline="30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at 16 MV/m 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IP-II is developing high Q </a:t>
            </a:r>
            <a:b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cavities at 650 MHz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b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B186522D-5140-20F8-1436-7CCB9ACEB2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 dirty="0"/>
          </a:p>
        </p:txBody>
      </p:sp>
      <p:pic>
        <p:nvPicPr>
          <p:cNvPr id="2" name="Picture 1" descr="A person working in a factory&#10;&#10;Description automatically generated">
            <a:extLst>
              <a:ext uri="{FF2B5EF4-FFF2-40B4-BE49-F238E27FC236}">
                <a16:creationId xmlns:a16="http://schemas.microsoft.com/office/drawing/2014/main" id="{1A34C9C0-91FF-53F4-5578-CB32306AF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5187" y="1863648"/>
            <a:ext cx="4119592" cy="24961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ECD0A5-17B0-705A-F954-9DF87DAD7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509" y="2565634"/>
            <a:ext cx="3297824" cy="249614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CEEBFD-F3F2-1F22-8DEC-EEC35E69A7D8}"/>
              </a:ext>
            </a:extLst>
          </p:cNvPr>
          <p:cNvSpPr txBox="1"/>
          <p:nvPr/>
        </p:nvSpPr>
        <p:spPr>
          <a:xfrm>
            <a:off x="3941921" y="4374518"/>
            <a:ext cx="52629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LCLS-II-HE has 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built two cryomodules </a:t>
            </a:r>
            <a:b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with Q0 = 2.7x10</a:t>
            </a:r>
            <a:r>
              <a:rPr lang="en-US" sz="2400" b="1" baseline="30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and &gt;21 MV/m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C0175E-1C2E-E138-EE4D-12851F410622}"/>
              </a:ext>
            </a:extLst>
          </p:cNvPr>
          <p:cNvSpPr txBox="1"/>
          <p:nvPr/>
        </p:nvSpPr>
        <p:spPr>
          <a:xfrm>
            <a:off x="7986839" y="4070294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LCLS-II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C76872-58DB-E032-3B24-4558256321E3}"/>
              </a:ext>
            </a:extLst>
          </p:cNvPr>
          <p:cNvSpPr txBox="1"/>
          <p:nvPr/>
        </p:nvSpPr>
        <p:spPr>
          <a:xfrm>
            <a:off x="993971" y="3505928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PIP-II</a:t>
            </a:r>
          </a:p>
        </p:txBody>
      </p:sp>
    </p:spTree>
    <p:extLst>
      <p:ext uri="{BB962C8B-B14F-4D97-AF65-F5344CB8AC3E}">
        <p14:creationId xmlns:p14="http://schemas.microsoft.com/office/powerpoint/2010/main" val="22276067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Developing High Q Cavities</a:t>
            </a:r>
            <a:endParaRPr dirty="0"/>
          </a:p>
        </p:txBody>
      </p:sp>
      <p:sp>
        <p:nvSpPr>
          <p:cNvPr id="310" name="Google Shape;310;p39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Development of cavities is guided by theory but still very much an exploration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LCLS-II developed 2/6 N</a:t>
            </a:r>
            <a:r>
              <a:rPr lang="en-US" sz="2400" b="1" i="0" u="none" strike="noStrike" cap="none" baseline="-25000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recipe; </a:t>
            </a:r>
            <a:b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LCLS-II-HE 2/0 and 3/60 recipes; </a:t>
            </a:r>
            <a:b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ILC low-T bake; PIP-II mid-T bake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b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B186522D-5140-20F8-1436-7CCB9ACEB2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50A86E-FEE5-6415-0617-9488E98BAB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05"/>
          <a:stretch/>
        </p:blipFill>
        <p:spPr>
          <a:xfrm>
            <a:off x="634297" y="2993553"/>
            <a:ext cx="3476259" cy="2108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83BAA1-84EB-7A5A-CDD5-DCF649FF37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0541" y="1462057"/>
            <a:ext cx="3029161" cy="364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3049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4668770-6B33-D049-A603-7C5DFDEA4F47}"/>
              </a:ext>
            </a:extLst>
          </p:cNvPr>
          <p:cNvSpPr txBox="1"/>
          <p:nvPr/>
        </p:nvSpPr>
        <p:spPr>
          <a:xfrm>
            <a:off x="998564" y="284265"/>
            <a:ext cx="79715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buClrTx/>
              <a:defRPr/>
            </a:pPr>
            <a:r>
              <a:rPr lang="en-GB" sz="2400" b="1" dirty="0">
                <a:solidFill>
                  <a:schemeClr val="tx1"/>
                </a:solidFill>
                <a:ea typeface="+mn-ea"/>
                <a:cs typeface="+mn-cs"/>
              </a:rPr>
              <a:t>Sustainability compared with other Higgs factories</a:t>
            </a:r>
            <a:endParaRPr lang="en-GB" sz="1200" kern="1200" dirty="0">
              <a:solidFill>
                <a:schemeClr val="tx1"/>
              </a:solidFill>
              <a:ea typeface="+mn-ea"/>
              <a:cs typeface="+mn-cs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CC4C821E-3168-D1FF-EFB6-60CC12166FC8}"/>
              </a:ext>
            </a:extLst>
          </p:cNvPr>
          <p:cNvSpPr txBox="1">
            <a:spLocks/>
          </p:cNvSpPr>
          <p:nvPr/>
        </p:nvSpPr>
        <p:spPr>
          <a:xfrm>
            <a:off x="-1016386" y="409841"/>
            <a:ext cx="6412043" cy="73871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l" defTabSz="914400" rtl="0" eaLnBrk="1" latinLnBrk="0" hangingPunct="1">
              <a:lnSpc>
                <a:spcPts val="1850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ts val="18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24000" indent="-324000" algn="l" defTabSz="914400" rtl="0" eaLnBrk="1" latinLnBrk="0" hangingPunct="1">
              <a:lnSpc>
                <a:spcPts val="185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4000" indent="-324000" algn="l" defTabSz="914400" rtl="0" eaLnBrk="1" latinLnBrk="0" hangingPunct="1">
              <a:lnSpc>
                <a:spcPts val="185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4000" indent="-324000" algn="l" defTabSz="914400" rtl="0" eaLnBrk="1" latinLnBrk="0" hangingPunct="1">
              <a:lnSpc>
                <a:spcPts val="185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lnSpc>
                <a:spcPts val="1388"/>
              </a:lnSpc>
              <a:buClrTx/>
              <a:defRPr/>
            </a:pPr>
            <a:endParaRPr lang="en-US" sz="1125">
              <a:solidFill>
                <a:srgbClr val="0F124A"/>
              </a:solidFill>
              <a:latin typeface="Arial"/>
            </a:endParaRPr>
          </a:p>
          <a:p>
            <a:pPr defTabSz="685800">
              <a:lnSpc>
                <a:spcPts val="1388"/>
              </a:lnSpc>
              <a:buClrTx/>
              <a:defRPr/>
            </a:pPr>
            <a:endParaRPr lang="en-US" sz="1125">
              <a:solidFill>
                <a:srgbClr val="0F124A"/>
              </a:solidFill>
              <a:latin typeface="Arial"/>
            </a:endParaRPr>
          </a:p>
          <a:p>
            <a:pPr defTabSz="685800">
              <a:lnSpc>
                <a:spcPts val="1388"/>
              </a:lnSpc>
              <a:buClrTx/>
              <a:defRPr/>
            </a:pPr>
            <a:endParaRPr lang="en-US" sz="1125">
              <a:solidFill>
                <a:srgbClr val="0F124A"/>
              </a:solidFill>
              <a:latin typeface="Arial"/>
            </a:endParaRPr>
          </a:p>
          <a:p>
            <a:pPr defTabSz="685800">
              <a:lnSpc>
                <a:spcPts val="1388"/>
              </a:lnSpc>
              <a:buClrTx/>
              <a:defRPr/>
            </a:pPr>
            <a:endParaRPr lang="en-US" sz="1125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Textfeld 3">
            <a:extLst>
              <a:ext uri="{FF2B5EF4-FFF2-40B4-BE49-F238E27FC236}">
                <a16:creationId xmlns:a16="http://schemas.microsoft.com/office/drawing/2014/main" id="{9719792E-B7B8-B0DB-D298-68A168AB78ED}"/>
              </a:ext>
            </a:extLst>
          </p:cNvPr>
          <p:cNvSpPr txBox="1"/>
          <p:nvPr/>
        </p:nvSpPr>
        <p:spPr>
          <a:xfrm>
            <a:off x="7504492" y="784287"/>
            <a:ext cx="1242248" cy="230780"/>
          </a:xfrm>
          <a:prstGeom prst="rect">
            <a:avLst/>
          </a:prstGeom>
          <a:solidFill>
            <a:schemeClr val="accent6">
              <a:lumMod val="10000"/>
              <a:lumOff val="90000"/>
            </a:schemeClr>
          </a:solidFill>
        </p:spPr>
        <p:txBody>
          <a:bodyPr wrap="square" rtlCol="0">
            <a:noAutofit/>
          </a:bodyPr>
          <a:lstStyle/>
          <a:p>
            <a:pPr algn="ctr" defTabSz="685710">
              <a:lnSpc>
                <a:spcPts val="1238"/>
              </a:lnSpc>
              <a:buClrTx/>
              <a:defRPr/>
            </a:pPr>
            <a:r>
              <a:rPr lang="en-US" sz="1350" kern="1200" dirty="0">
                <a:solidFill>
                  <a:srgbClr val="0F124A"/>
                </a:solidFill>
                <a:ea typeface="+mn-ea"/>
                <a:cs typeface="+mn-cs"/>
              </a:rPr>
              <a:t>Patrick </a:t>
            </a:r>
            <a:r>
              <a:rPr lang="en-US" sz="1350" kern="1200" dirty="0" err="1">
                <a:solidFill>
                  <a:srgbClr val="0F124A"/>
                </a:solidFill>
                <a:ea typeface="+mn-ea"/>
                <a:cs typeface="+mn-cs"/>
              </a:rPr>
              <a:t>Janot</a:t>
            </a:r>
            <a:endParaRPr lang="de-AT" sz="1350" kern="1200" dirty="0">
              <a:solidFill>
                <a:srgbClr val="0F124A"/>
              </a:solidFill>
              <a:ea typeface="+mn-ea"/>
              <a:cs typeface="+mn-cs"/>
            </a:endParaRPr>
          </a:p>
        </p:txBody>
      </p:sp>
      <p:graphicFrame>
        <p:nvGraphicFramePr>
          <p:cNvPr id="41" name="Table 7">
            <a:extLst>
              <a:ext uri="{FF2B5EF4-FFF2-40B4-BE49-F238E27FC236}">
                <a16:creationId xmlns:a16="http://schemas.microsoft.com/office/drawing/2014/main" id="{403BA0B2-4652-4C0F-A753-EAB7F96A2845}"/>
              </a:ext>
            </a:extLst>
          </p:cNvPr>
          <p:cNvGraphicFramePr>
            <a:graphicFrameLocks noGrp="1"/>
          </p:cNvGraphicFramePr>
          <p:nvPr/>
        </p:nvGraphicFramePr>
        <p:xfrm>
          <a:off x="963083" y="1552517"/>
          <a:ext cx="4809890" cy="685800"/>
        </p:xfrm>
        <a:graphic>
          <a:graphicData uri="http://schemas.openxmlformats.org/drawingml/2006/table">
            <a:tbl>
              <a:tblPr firstRow="1" bandRow="1"/>
              <a:tblGrid>
                <a:gridCol w="961978">
                  <a:extLst>
                    <a:ext uri="{9D8B030D-6E8A-4147-A177-3AD203B41FA5}">
                      <a16:colId xmlns:a16="http://schemas.microsoft.com/office/drawing/2014/main" val="1677307301"/>
                    </a:ext>
                  </a:extLst>
                </a:gridCol>
                <a:gridCol w="961978">
                  <a:extLst>
                    <a:ext uri="{9D8B030D-6E8A-4147-A177-3AD203B41FA5}">
                      <a16:colId xmlns:a16="http://schemas.microsoft.com/office/drawing/2014/main" val="1959488473"/>
                    </a:ext>
                  </a:extLst>
                </a:gridCol>
                <a:gridCol w="961978">
                  <a:extLst>
                    <a:ext uri="{9D8B030D-6E8A-4147-A177-3AD203B41FA5}">
                      <a16:colId xmlns:a16="http://schemas.microsoft.com/office/drawing/2014/main" val="2185513850"/>
                    </a:ext>
                  </a:extLst>
                </a:gridCol>
                <a:gridCol w="961978">
                  <a:extLst>
                    <a:ext uri="{9D8B030D-6E8A-4147-A177-3AD203B41FA5}">
                      <a16:colId xmlns:a16="http://schemas.microsoft.com/office/drawing/2014/main" val="3866567788"/>
                    </a:ext>
                  </a:extLst>
                </a:gridCol>
                <a:gridCol w="961978">
                  <a:extLst>
                    <a:ext uri="{9D8B030D-6E8A-4147-A177-3AD203B41FA5}">
                      <a16:colId xmlns:a16="http://schemas.microsoft.com/office/drawing/2014/main" val="2072653704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CLIC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ILC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GB" sz="18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FCC-</a:t>
                      </a:r>
                      <a:r>
                        <a:rPr lang="en-GB" sz="1800" dirty="0" err="1">
                          <a:solidFill>
                            <a:schemeClr val="tx1"/>
                          </a:solidFill>
                        </a:rPr>
                        <a:t>ee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CEPC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29677"/>
                  </a:ext>
                </a:extLst>
              </a:tr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0.8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0.9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0.9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1.1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2.0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974564"/>
                  </a:ext>
                </a:extLst>
              </a:tr>
            </a:tbl>
          </a:graphicData>
        </a:graphic>
      </p:graphicFrame>
      <p:sp>
        <p:nvSpPr>
          <p:cNvPr id="43" name="TextBox 42">
            <a:extLst>
              <a:ext uri="{FF2B5EF4-FFF2-40B4-BE49-F238E27FC236}">
                <a16:creationId xmlns:a16="http://schemas.microsoft.com/office/drawing/2014/main" id="{0707BBA3-A6AE-9EE1-B259-3031A1CC531F}"/>
              </a:ext>
            </a:extLst>
          </p:cNvPr>
          <p:cNvSpPr txBox="1"/>
          <p:nvPr/>
        </p:nvSpPr>
        <p:spPr>
          <a:xfrm>
            <a:off x="336229" y="856023"/>
            <a:ext cx="6113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GB" sz="1800" b="1" dirty="0" err="1">
                <a:solidFill>
                  <a:srgbClr val="FF0000"/>
                </a:solidFill>
                <a:latin typeface="Corbel"/>
                <a:ea typeface="+mn-ea"/>
                <a:cs typeface="+mn-cs"/>
              </a:rPr>
              <a:t>TWh</a:t>
            </a:r>
            <a:r>
              <a:rPr kumimoji="1" lang="en-GB" sz="1800" b="1" dirty="0">
                <a:solidFill>
                  <a:srgbClr val="FF0000"/>
                </a:solidFill>
                <a:latin typeface="Corbel"/>
                <a:ea typeface="+mn-ea"/>
                <a:cs typeface="+mn-cs"/>
              </a:rPr>
              <a:t> / year for the “Higgs factory” centre-of-mass energy</a:t>
            </a:r>
            <a:endParaRPr lang="en-GB" sz="15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6ACBAB2-DAAD-E0C3-123B-28A225B1658D}"/>
              </a:ext>
            </a:extLst>
          </p:cNvPr>
          <p:cNvSpPr txBox="1"/>
          <p:nvPr/>
        </p:nvSpPr>
        <p:spPr>
          <a:xfrm>
            <a:off x="-50056" y="1201343"/>
            <a:ext cx="60925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1758" lvl="2" defTabSz="6858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5000"/>
              <a:defRPr/>
            </a:pPr>
            <a:r>
              <a:rPr kumimoji="1" lang="en-GB" sz="1200" b="1" dirty="0">
                <a:solidFill>
                  <a:srgbClr val="009900"/>
                </a:solidFill>
                <a:latin typeface="Corbel"/>
              </a:rPr>
              <a:t>√s = 240 GeV for CEPC/FCC-</a:t>
            </a:r>
            <a:r>
              <a:rPr kumimoji="1" lang="en-GB" sz="1200" b="1" dirty="0" err="1">
                <a:solidFill>
                  <a:srgbClr val="009900"/>
                </a:solidFill>
                <a:latin typeface="Corbel"/>
              </a:rPr>
              <a:t>ee</a:t>
            </a:r>
            <a:r>
              <a:rPr kumimoji="1" lang="en-GB" sz="1200" b="1" dirty="0">
                <a:solidFill>
                  <a:srgbClr val="009900"/>
                </a:solidFill>
                <a:latin typeface="Corbel"/>
              </a:rPr>
              <a:t>, 250 GeV for ILC/C</a:t>
            </a:r>
            <a:r>
              <a:rPr kumimoji="1" lang="en-GB" sz="1200" b="1" baseline="30000" dirty="0">
                <a:solidFill>
                  <a:srgbClr val="009900"/>
                </a:solidFill>
                <a:latin typeface="Corbel"/>
              </a:rPr>
              <a:t>3</a:t>
            </a:r>
            <a:r>
              <a:rPr kumimoji="1" lang="en-GB" sz="1200" b="1" dirty="0">
                <a:solidFill>
                  <a:srgbClr val="009900"/>
                </a:solidFill>
                <a:latin typeface="Corbel"/>
              </a:rPr>
              <a:t>, 380 GeV for CLIC</a:t>
            </a:r>
          </a:p>
        </p:txBody>
      </p:sp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FDACE80E-34B5-4D70-2CF1-83336B3B76DF}"/>
              </a:ext>
            </a:extLst>
          </p:cNvPr>
          <p:cNvGraphicFramePr>
            <a:graphicFrameLocks noGrp="1"/>
          </p:cNvGraphicFramePr>
          <p:nvPr/>
        </p:nvGraphicFramePr>
        <p:xfrm>
          <a:off x="1438195" y="2757808"/>
          <a:ext cx="4938721" cy="685800"/>
        </p:xfrm>
        <a:graphic>
          <a:graphicData uri="http://schemas.openxmlformats.org/drawingml/2006/table">
            <a:tbl>
              <a:tblPr firstRow="1" bandRow="1"/>
              <a:tblGrid>
                <a:gridCol w="987744">
                  <a:extLst>
                    <a:ext uri="{9D8B030D-6E8A-4147-A177-3AD203B41FA5}">
                      <a16:colId xmlns:a16="http://schemas.microsoft.com/office/drawing/2014/main" val="1677307301"/>
                    </a:ext>
                  </a:extLst>
                </a:gridCol>
                <a:gridCol w="987744">
                  <a:extLst>
                    <a:ext uri="{9D8B030D-6E8A-4147-A177-3AD203B41FA5}">
                      <a16:colId xmlns:a16="http://schemas.microsoft.com/office/drawing/2014/main" val="1959488473"/>
                    </a:ext>
                  </a:extLst>
                </a:gridCol>
                <a:gridCol w="835784">
                  <a:extLst>
                    <a:ext uri="{9D8B030D-6E8A-4147-A177-3AD203B41FA5}">
                      <a16:colId xmlns:a16="http://schemas.microsoft.com/office/drawing/2014/main" val="2185513850"/>
                    </a:ext>
                  </a:extLst>
                </a:gridCol>
                <a:gridCol w="987744">
                  <a:extLst>
                    <a:ext uri="{9D8B030D-6E8A-4147-A177-3AD203B41FA5}">
                      <a16:colId xmlns:a16="http://schemas.microsoft.com/office/drawing/2014/main" val="3135891594"/>
                    </a:ext>
                  </a:extLst>
                </a:gridCol>
                <a:gridCol w="1139705">
                  <a:extLst>
                    <a:ext uri="{9D8B030D-6E8A-4147-A177-3AD203B41FA5}">
                      <a16:colId xmlns:a16="http://schemas.microsoft.com/office/drawing/2014/main" val="3866567788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CLIC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ILC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GB" sz="18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CEPC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>
                          <a:solidFill>
                            <a:schemeClr val="tx2"/>
                          </a:solidFill>
                        </a:rPr>
                        <a:t>FCC-</a:t>
                      </a:r>
                      <a:r>
                        <a:rPr lang="en-GB" sz="1800" dirty="0" err="1">
                          <a:solidFill>
                            <a:schemeClr val="tx2"/>
                          </a:solidFill>
                        </a:rPr>
                        <a:t>ee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29677"/>
                  </a:ext>
                </a:extLst>
              </a:tr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30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20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21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10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16A117"/>
                          </a:solidFill>
                        </a:rPr>
                        <a:t>3.3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974564"/>
                  </a:ext>
                </a:extLst>
              </a:tr>
            </a:tbl>
          </a:graphicData>
        </a:graphic>
      </p:graphicFrame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9A01FAC-0E27-57BB-B46D-DFDDCC49B321}"/>
              </a:ext>
            </a:extLst>
          </p:cNvPr>
          <p:cNvCxnSpPr>
            <a:cxnSpLocks/>
          </p:cNvCxnSpPr>
          <p:nvPr/>
        </p:nvCxnSpPr>
        <p:spPr bwMode="auto">
          <a:xfrm flipH="1">
            <a:off x="6227124" y="3167257"/>
            <a:ext cx="559226" cy="166306"/>
          </a:xfrm>
          <a:prstGeom prst="straightConnector1">
            <a:avLst/>
          </a:prstGeom>
          <a:solidFill>
            <a:srgbClr val="CCEC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25ECD31E-3935-8F12-5396-599D2C6B52A8}"/>
              </a:ext>
            </a:extLst>
          </p:cNvPr>
          <p:cNvSpPr txBox="1"/>
          <p:nvPr/>
        </p:nvSpPr>
        <p:spPr>
          <a:xfrm>
            <a:off x="429874" y="2339908"/>
            <a:ext cx="53430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defRPr/>
            </a:pPr>
            <a:r>
              <a:rPr kumimoji="1" lang="en-GB" sz="1800" b="1" dirty="0">
                <a:solidFill>
                  <a:srgbClr val="FF0000"/>
                </a:solidFill>
                <a:latin typeface="Corbel"/>
                <a:ea typeface="+mn-ea"/>
                <a:cs typeface="+mn-cs"/>
              </a:rPr>
              <a:t>  Energy consumption in MWh  / Higgs 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7CA960-B9DC-660E-5E32-8ACC6C5C5FD0}"/>
              </a:ext>
            </a:extLst>
          </p:cNvPr>
          <p:cNvSpPr txBox="1"/>
          <p:nvPr/>
        </p:nvSpPr>
        <p:spPr>
          <a:xfrm>
            <a:off x="6830634" y="2898480"/>
            <a:ext cx="189572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4294" lvl="3" defTabSz="6858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75000"/>
              <a:defRPr/>
            </a:pPr>
            <a:r>
              <a:rPr kumimoji="1" lang="en-GB" b="1" dirty="0">
                <a:solidFill>
                  <a:schemeClr val="accent3">
                    <a:lumMod val="75000"/>
                  </a:schemeClr>
                </a:solidFill>
                <a:latin typeface="Corbel"/>
              </a:rPr>
              <a:t>b</a:t>
            </a:r>
            <a:r>
              <a:rPr kumimoji="1" lang="en-GB" b="1" dirty="0" err="1">
                <a:solidFill>
                  <a:schemeClr val="accent3">
                    <a:lumMod val="75000"/>
                  </a:schemeClr>
                </a:solidFill>
                <a:latin typeface="Corbel"/>
              </a:rPr>
              <a:t>ecomes</a:t>
            </a:r>
            <a:r>
              <a:rPr kumimoji="1" lang="en-GB" b="1" dirty="0">
                <a:solidFill>
                  <a:schemeClr val="accent3">
                    <a:lumMod val="75000"/>
                  </a:schemeClr>
                </a:solidFill>
                <a:latin typeface="Corbel"/>
              </a:rPr>
              <a:t> 2 MWh / Higgs  for FCC-</a:t>
            </a:r>
            <a:r>
              <a:rPr kumimoji="1" lang="en-GB" b="1" dirty="0" err="1">
                <a:solidFill>
                  <a:schemeClr val="accent3">
                    <a:lumMod val="75000"/>
                  </a:schemeClr>
                </a:solidFill>
                <a:latin typeface="Corbel"/>
              </a:rPr>
              <a:t>ee</a:t>
            </a:r>
            <a:r>
              <a:rPr kumimoji="1" lang="en-GB" b="1" dirty="0">
                <a:solidFill>
                  <a:schemeClr val="accent3">
                    <a:lumMod val="75000"/>
                  </a:schemeClr>
                </a:solidFill>
                <a:latin typeface="Corbel"/>
              </a:rPr>
              <a:t> with 4 IPs</a:t>
            </a:r>
          </a:p>
        </p:txBody>
      </p:sp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71B1A3C5-24A4-DC38-60A7-A976842E5509}"/>
              </a:ext>
            </a:extLst>
          </p:cNvPr>
          <p:cNvGraphicFramePr>
            <a:graphicFrameLocks noGrp="1"/>
          </p:cNvGraphicFramePr>
          <p:nvPr/>
        </p:nvGraphicFramePr>
        <p:xfrm>
          <a:off x="366931" y="3998799"/>
          <a:ext cx="8410135" cy="685800"/>
        </p:xfrm>
        <a:graphic>
          <a:graphicData uri="http://schemas.openxmlformats.org/drawingml/2006/table">
            <a:tbl>
              <a:tblPr firstRow="1" bandRow="1"/>
              <a:tblGrid>
                <a:gridCol w="1682027">
                  <a:extLst>
                    <a:ext uri="{9D8B030D-6E8A-4147-A177-3AD203B41FA5}">
                      <a16:colId xmlns:a16="http://schemas.microsoft.com/office/drawing/2014/main" val="1677307301"/>
                    </a:ext>
                  </a:extLst>
                </a:gridCol>
                <a:gridCol w="1682027">
                  <a:extLst>
                    <a:ext uri="{9D8B030D-6E8A-4147-A177-3AD203B41FA5}">
                      <a16:colId xmlns:a16="http://schemas.microsoft.com/office/drawing/2014/main" val="1959488473"/>
                    </a:ext>
                  </a:extLst>
                </a:gridCol>
                <a:gridCol w="1682027">
                  <a:extLst>
                    <a:ext uri="{9D8B030D-6E8A-4147-A177-3AD203B41FA5}">
                      <a16:colId xmlns:a16="http://schemas.microsoft.com/office/drawing/2014/main" val="2185513850"/>
                    </a:ext>
                  </a:extLst>
                </a:gridCol>
                <a:gridCol w="1682027">
                  <a:extLst>
                    <a:ext uri="{9D8B030D-6E8A-4147-A177-3AD203B41FA5}">
                      <a16:colId xmlns:a16="http://schemas.microsoft.com/office/drawing/2014/main" val="3866567788"/>
                    </a:ext>
                  </a:extLst>
                </a:gridCol>
                <a:gridCol w="1682027">
                  <a:extLst>
                    <a:ext uri="{9D8B030D-6E8A-4147-A177-3AD203B41FA5}">
                      <a16:colId xmlns:a16="http://schemas.microsoft.com/office/drawing/2014/main" val="2072653704"/>
                    </a:ext>
                  </a:extLst>
                </a:gridCol>
              </a:tblGrid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CLIC@CERN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ILC@KEK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GB" sz="18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GB" sz="1800" baseline="0" dirty="0">
                          <a:solidFill>
                            <a:schemeClr val="tx1"/>
                          </a:solidFill>
                        </a:rPr>
                        <a:t>@FNAL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 err="1">
                          <a:solidFill>
                            <a:schemeClr val="tx1"/>
                          </a:solidFill>
                        </a:rPr>
                        <a:t>CEPC@China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dirty="0" err="1">
                          <a:solidFill>
                            <a:schemeClr val="tx2"/>
                          </a:solidFill>
                        </a:rPr>
                        <a:t>FCC-ee@CERN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29677"/>
                  </a:ext>
                </a:extLst>
              </a:tr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2.1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7.8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8.5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6.1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/>
                        </a:defRPr>
                      </a:lvl9pPr>
                    </a:lstStyle>
                    <a:p>
                      <a:pPr algn="ctr"/>
                      <a:r>
                        <a:rPr lang="en-GB" sz="1800" b="1" dirty="0">
                          <a:solidFill>
                            <a:srgbClr val="16A117"/>
                          </a:solidFill>
                        </a:rPr>
                        <a:t>0.24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EC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974564"/>
                  </a:ext>
                </a:extLst>
              </a:tr>
            </a:tbl>
          </a:graphicData>
        </a:graphic>
      </p:graphicFrame>
      <p:sp>
        <p:nvSpPr>
          <p:cNvPr id="62" name="TextBox 61">
            <a:extLst>
              <a:ext uri="{FF2B5EF4-FFF2-40B4-BE49-F238E27FC236}">
                <a16:creationId xmlns:a16="http://schemas.microsoft.com/office/drawing/2014/main" id="{19BF92A0-DDDA-0ACC-DEEE-B7AFB2416EF0}"/>
              </a:ext>
            </a:extLst>
          </p:cNvPr>
          <p:cNvSpPr txBox="1"/>
          <p:nvPr/>
        </p:nvSpPr>
        <p:spPr>
          <a:xfrm>
            <a:off x="4313736" y="4777637"/>
            <a:ext cx="606504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GB" sz="1500" b="1" dirty="0">
                <a:solidFill>
                  <a:srgbClr val="16A117"/>
                </a:solidFill>
                <a:latin typeface="Corbel"/>
                <a:ea typeface="+mn-ea"/>
                <a:cs typeface="+mn-cs"/>
              </a:rPr>
              <a:t>0.14 ton CO</a:t>
            </a:r>
            <a:r>
              <a:rPr kumimoji="1" lang="en-GB" sz="1500" b="1" baseline="-25000" dirty="0">
                <a:solidFill>
                  <a:srgbClr val="16A117"/>
                </a:solidFill>
                <a:latin typeface="Corbel"/>
                <a:ea typeface="+mn-ea"/>
                <a:cs typeface="+mn-cs"/>
              </a:rPr>
              <a:t>2</a:t>
            </a:r>
            <a:r>
              <a:rPr kumimoji="1" lang="en-GB" sz="1500" b="1" dirty="0">
                <a:solidFill>
                  <a:srgbClr val="16A117"/>
                </a:solidFill>
                <a:latin typeface="Corbel"/>
                <a:ea typeface="+mn-ea"/>
                <a:cs typeface="+mn-cs"/>
              </a:rPr>
              <a:t> / Higgs </a:t>
            </a:r>
            <a:r>
              <a:rPr kumimoji="1" lang="en-GB" sz="1500" b="1" dirty="0">
                <a:solidFill>
                  <a:srgbClr val="FF0000"/>
                </a:solidFill>
                <a:latin typeface="Corbel"/>
                <a:ea typeface="+mn-ea"/>
                <a:cs typeface="+mn-cs"/>
              </a:rPr>
              <a:t>for FCC-</a:t>
            </a:r>
            <a:r>
              <a:rPr kumimoji="1" lang="en-GB" sz="1500" b="1" dirty="0" err="1">
                <a:solidFill>
                  <a:srgbClr val="FF0000"/>
                </a:solidFill>
                <a:latin typeface="Corbel"/>
                <a:ea typeface="+mn-ea"/>
                <a:cs typeface="+mn-cs"/>
              </a:rPr>
              <a:t>ee</a:t>
            </a:r>
            <a:r>
              <a:rPr kumimoji="1" lang="en-GB" sz="1500" b="1" dirty="0">
                <a:solidFill>
                  <a:srgbClr val="FF0000"/>
                </a:solidFill>
                <a:latin typeface="Corbel"/>
                <a:ea typeface="+mn-ea"/>
                <a:cs typeface="+mn-cs"/>
              </a:rPr>
              <a:t> with 4 IPs </a:t>
            </a:r>
            <a:endParaRPr lang="en-GB" sz="1050" dirty="0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89D5E1D4-B8AC-0BCA-491B-9DF0D09FEFB7}"/>
              </a:ext>
            </a:extLst>
          </p:cNvPr>
          <p:cNvCxnSpPr>
            <a:cxnSpLocks/>
            <a:stCxn id="62" idx="0"/>
          </p:cNvCxnSpPr>
          <p:nvPr/>
        </p:nvCxnSpPr>
        <p:spPr bwMode="auto">
          <a:xfrm flipV="1">
            <a:off x="7346258" y="4559668"/>
            <a:ext cx="272534" cy="2179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17C57D72-DEC8-DA85-4116-52B8F88106C4}"/>
              </a:ext>
            </a:extLst>
          </p:cNvPr>
          <p:cNvSpPr txBox="1"/>
          <p:nvPr/>
        </p:nvSpPr>
        <p:spPr>
          <a:xfrm>
            <a:off x="162081" y="3620048"/>
            <a:ext cx="69722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defRPr/>
            </a:pPr>
            <a:r>
              <a:rPr kumimoji="1" lang="en-GB" sz="1800" b="1" dirty="0">
                <a:solidFill>
                  <a:srgbClr val="FF0000"/>
                </a:solidFill>
                <a:latin typeface="Corbel"/>
                <a:ea typeface="+mn-ea"/>
                <a:cs typeface="+mn-cs"/>
              </a:rPr>
              <a:t> </a:t>
            </a:r>
            <a:r>
              <a:rPr kumimoji="1" lang="en-GB" sz="1800" b="1" dirty="0">
                <a:solidFill>
                  <a:srgbClr val="FF0000"/>
                </a:solidFill>
                <a:latin typeface="Corbel"/>
              </a:rPr>
              <a:t>P</a:t>
            </a:r>
            <a:r>
              <a:rPr kumimoji="1" lang="en-GB" sz="1800" b="1" dirty="0">
                <a:solidFill>
                  <a:srgbClr val="FF0000"/>
                </a:solidFill>
                <a:latin typeface="Corbel"/>
                <a:ea typeface="+mn-ea"/>
                <a:cs typeface="+mn-cs"/>
              </a:rPr>
              <a:t>resent </a:t>
            </a:r>
            <a:r>
              <a:rPr kumimoji="1" lang="en-GB" sz="1800" b="1" dirty="0">
                <a:solidFill>
                  <a:srgbClr val="FF0000"/>
                </a:solidFill>
                <a:latin typeface="Corbel"/>
              </a:rPr>
              <a:t>c</a:t>
            </a:r>
            <a:r>
              <a:rPr kumimoji="1" lang="en-GB" sz="1800" b="1" dirty="0" err="1">
                <a:solidFill>
                  <a:srgbClr val="FF0000"/>
                </a:solidFill>
                <a:latin typeface="Corbel"/>
                <a:ea typeface="+mn-ea"/>
                <a:cs typeface="+mn-cs"/>
              </a:rPr>
              <a:t>arbon</a:t>
            </a:r>
            <a:r>
              <a:rPr kumimoji="1" lang="en-GB" sz="1800" b="1" dirty="0">
                <a:solidFill>
                  <a:srgbClr val="FF0000"/>
                </a:solidFill>
                <a:latin typeface="Corbel"/>
                <a:ea typeface="+mn-ea"/>
                <a:cs typeface="+mn-cs"/>
              </a:rPr>
              <a:t> footprint for electrical energy in tons CO</a:t>
            </a:r>
            <a:r>
              <a:rPr kumimoji="1" lang="en-GB" sz="1800" b="1" baseline="-25000" dirty="0">
                <a:solidFill>
                  <a:srgbClr val="FF0000"/>
                </a:solidFill>
                <a:latin typeface="Corbel"/>
                <a:ea typeface="+mn-ea"/>
                <a:cs typeface="+mn-cs"/>
              </a:rPr>
              <a:t>2</a:t>
            </a:r>
            <a:r>
              <a:rPr kumimoji="1" lang="en-GB" sz="1800" b="1" dirty="0">
                <a:solidFill>
                  <a:srgbClr val="FF0000"/>
                </a:solidFill>
                <a:latin typeface="Corbel"/>
                <a:ea typeface="+mn-ea"/>
                <a:cs typeface="+mn-cs"/>
              </a:rPr>
              <a:t> / Higgs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66D4ECE-7451-5173-8FD1-9B2D707A45A6}"/>
              </a:ext>
            </a:extLst>
          </p:cNvPr>
          <p:cNvSpPr txBox="1"/>
          <p:nvPr/>
        </p:nvSpPr>
        <p:spPr>
          <a:xfrm>
            <a:off x="6643963" y="1089834"/>
            <a:ext cx="606504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hlinkClick r:id="rId3"/>
              </a:rPr>
              <a:t>https://indico.cern.ch/event/1178975/</a:t>
            </a:r>
            <a:endParaRPr lang="en-GB" sz="1050" dirty="0"/>
          </a:p>
          <a:p>
            <a:endParaRPr lang="en-GB" sz="10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AF7455-701E-1730-9D9A-0F6D1367859A}"/>
              </a:ext>
            </a:extLst>
          </p:cNvPr>
          <p:cNvSpPr txBox="1"/>
          <p:nvPr/>
        </p:nvSpPr>
        <p:spPr>
          <a:xfrm>
            <a:off x="6125052" y="1412680"/>
            <a:ext cx="2781776" cy="521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en-GB" sz="825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GB" sz="825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Janot</a:t>
            </a:r>
            <a:r>
              <a:rPr lang="en-GB" sz="825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A. Blondel, </a:t>
            </a:r>
            <a:r>
              <a:rPr lang="en-GB" sz="825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Who is the greenest? - The environmental footprint of future Higgs boson studies</a:t>
            </a:r>
            <a:r>
              <a:rPr lang="en-GB" sz="825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825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GB" sz="825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2208.10466 (2022); </a:t>
            </a:r>
            <a:r>
              <a:rPr lang="en-GB" sz="825" u="sng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https://arxiv.org/abs/2208.10466</a:t>
            </a:r>
            <a:r>
              <a:rPr lang="en-GB" sz="825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825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5651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Power Consumption</a:t>
            </a:r>
            <a:endParaRPr dirty="0"/>
          </a:p>
        </p:txBody>
      </p:sp>
      <p:sp>
        <p:nvSpPr>
          <p:cNvPr id="310" name="Google Shape;310;p39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Roughly 300 MW operating at Higgs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Complete power accounting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High efficiency RF sources (150 MW) 80 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90%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High Q RF Cavities (20 MW)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Magnet systems (40 MW)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Dipole quite efficient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Quadrupole and </a:t>
            </a:r>
            <a:r>
              <a:rPr lang="en-US" sz="2000" dirty="0" err="1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sextupole</a:t>
            </a: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 magnets simplified and</a:t>
            </a:r>
            <a:b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</a:b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power reduced with smaller bore or HTS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Cable losses may be reduced with in-tunnel PS</a:t>
            </a:r>
            <a:endParaRPr lang="en-US" sz="2000" dirty="0"/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Efficient cooling and ventilation (40 MW)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</a:pPr>
            <a:b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B186522D-5140-20F8-1436-7CCB9ACEB2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470ECE-52EA-BD7E-D241-90FFAB7D7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4286" y="1722726"/>
            <a:ext cx="2036034" cy="33600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13F45E-6F48-A7E1-F380-845EA1E134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6206973" y="328192"/>
            <a:ext cx="3127211" cy="130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1412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HTS Arc Quadrupole / Sextupole / Dipole</a:t>
            </a:r>
            <a:endParaRPr dirty="0"/>
          </a:p>
        </p:txBody>
      </p:sp>
      <p:sp>
        <p:nvSpPr>
          <p:cNvPr id="310" name="Google Shape;310;p39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Develop HTS magnets for arc quadrupole / sextupoles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Reduce power consumption with nested quadrupole and </a:t>
            </a:r>
            <a:r>
              <a:rPr lang="en-US" sz="2000" dirty="0" err="1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sextupole</a:t>
            </a:r>
            <a:endParaRPr lang="en-US" sz="2000" dirty="0">
              <a:solidFill>
                <a:srgbClr val="0F124A"/>
              </a:solidFill>
              <a:latin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Cryo-coolers for compact installation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Add weak dipoles to reduce SR power by 10% at Z and 20% at Higgs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HTS4 R&amp;D program supported </a:t>
            </a:r>
            <a:b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by CHART led by M. Koratzinos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Produce a 1-m protype section </a:t>
            </a:r>
            <a:b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</a:b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leveraging HTS development</a:t>
            </a:r>
            <a:b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</a:b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as part of CHART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Understand radiation </a:t>
            </a:r>
            <a:b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</a:b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environment and magnet and</a:t>
            </a:r>
            <a:b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</a:b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cooler radiation damage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B186522D-5140-20F8-1436-7CCB9ACEB2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3A5742-FFB6-C2F2-5718-ADA621B0B1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1825" y="2710832"/>
            <a:ext cx="4342175" cy="24198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0C63190-A7EA-A5A1-E4B5-BE7C2DE68AA0}"/>
              </a:ext>
            </a:extLst>
          </p:cNvPr>
          <p:cNvSpPr txBox="1"/>
          <p:nvPr/>
        </p:nvSpPr>
        <p:spPr>
          <a:xfrm>
            <a:off x="6876825" y="2498569"/>
            <a:ext cx="1949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CERN Courier, Nov. 2022</a:t>
            </a:r>
          </a:p>
        </p:txBody>
      </p:sp>
      <p:pic>
        <p:nvPicPr>
          <p:cNvPr id="7" name="Google Shape;337;p42">
            <a:extLst>
              <a:ext uri="{FF2B5EF4-FFF2-40B4-BE49-F238E27FC236}">
                <a16:creationId xmlns:a16="http://schemas.microsoft.com/office/drawing/2014/main" id="{29B8CB02-0FB7-49EA-693B-E76B24D5780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7024" y="485661"/>
            <a:ext cx="1571988" cy="4677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5723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25000" lnSpcReduction="20000"/>
          </a:bodyPr>
          <a:lstStyle/>
          <a:p>
            <a:pPr marL="0" lvl="0" indent="0" algn="r" rtl="0">
              <a:lnSpc>
                <a:spcPct val="619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200"/>
              <a:t>3</a:t>
            </a:fld>
            <a:endParaRPr sz="200"/>
          </a:p>
        </p:txBody>
      </p:sp>
      <p:pic>
        <p:nvPicPr>
          <p:cNvPr id="143" name="Google Shape;14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15550" y="1329124"/>
            <a:ext cx="4371076" cy="289881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2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/>
              <a:t>FCC-ee Luminosity</a:t>
            </a:r>
            <a:endParaRPr/>
          </a:p>
        </p:txBody>
      </p:sp>
      <p:sp>
        <p:nvSpPr>
          <p:cNvPr id="145" name="Google Shape;145;p22"/>
          <p:cNvSpPr/>
          <p:nvPr/>
        </p:nvSpPr>
        <p:spPr>
          <a:xfrm>
            <a:off x="5013374" y="987574"/>
            <a:ext cx="4023122" cy="341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633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Luminosity vs. electricity consumption</a:t>
            </a: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2"/>
          <p:cNvSpPr/>
          <p:nvPr/>
        </p:nvSpPr>
        <p:spPr>
          <a:xfrm>
            <a:off x="4788023" y="4371950"/>
            <a:ext cx="4246755" cy="5232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Highest lumi per AC site power of all proposals</a:t>
            </a:r>
            <a:endParaRPr sz="14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Electricity cost ~200 CHF per Higgs boson</a:t>
            </a:r>
            <a:endParaRPr/>
          </a:p>
        </p:txBody>
      </p:sp>
      <p:sp>
        <p:nvSpPr>
          <p:cNvPr id="147" name="Google Shape;147;p22"/>
          <p:cNvSpPr txBox="1"/>
          <p:nvPr/>
        </p:nvSpPr>
        <p:spPr>
          <a:xfrm>
            <a:off x="237379" y="1223924"/>
            <a:ext cx="4312762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FCC-ee efficient </a:t>
            </a:r>
            <a:r>
              <a:rPr lang="en-US" sz="2400" b="1" i="0" u="none" strike="noStrike" cap="none">
                <a:solidFill>
                  <a:srgbClr val="115CA9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L</a:t>
            </a: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from Z to 𝑡𝑡 ̅  </a:t>
            </a:r>
            <a:endParaRPr/>
          </a:p>
          <a:p>
            <a:pPr marL="5859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Thanks  to twin-aperture magnets, SRF, efficient RF power, top-off injection</a:t>
            </a:r>
            <a:endParaRPr/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Accumulate &gt;2.5 ab</a:t>
            </a:r>
            <a:r>
              <a:rPr lang="en-US" sz="2400" b="1" i="0" u="none" strike="noStrike" cap="none" baseline="3000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-1</a:t>
            </a: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with ~0.5x10</a:t>
            </a:r>
            <a:r>
              <a:rPr lang="en-US" sz="2400" b="1" i="0" u="none" strike="noStrike" cap="none" baseline="3000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H produced per IP</a:t>
            </a:r>
            <a:endParaRPr/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Accumulate &gt;75 ab</a:t>
            </a:r>
            <a:r>
              <a:rPr lang="en-US" sz="2400" b="1" i="0" u="none" strike="noStrike" cap="none" baseline="3000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-1</a:t>
            </a: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with ~2x10</a:t>
            </a:r>
            <a:r>
              <a:rPr lang="en-US" sz="2400" b="1" i="0" u="none" strike="noStrike" cap="none" baseline="3000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12</a:t>
            </a: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Z produced per IP</a:t>
            </a:r>
            <a:endParaRPr/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Run plan naturally starts at Z but is under discussion</a:t>
            </a:r>
            <a:endParaRPr sz="2000" b="0" i="0" u="none" strike="noStrike" cap="none">
              <a:solidFill>
                <a:srgbClr val="0F124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Full Energy Booster</a:t>
            </a:r>
            <a:endParaRPr dirty="0"/>
          </a:p>
        </p:txBody>
      </p:sp>
      <p:sp>
        <p:nvSpPr>
          <p:cNvPr id="310" name="Google Shape;310;p39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Booster ramps from 20 GeV to Main Ring energy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Accumulate electrons or positrons for injection to Main Ring 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Accumulation times of ~25 seconds at Z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Damp beams and transients to Main Ring equilibrium values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Alternate injection of e- and e+ to maintain +/- 3 to 5% charge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Layouts are being developed with IP Bypasses, </a:t>
            </a:r>
            <a:r>
              <a:rPr lang="en-US" sz="2400" b="1" i="0" u="none" strike="noStrike" cap="none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Inj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/Ext, and RF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Arc cell structure mirrors Main Ring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Laminated magnet concepts are being considered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Developing integrated model of arc structure including both Main Rings and Booster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000" dirty="0">
                <a:solidFill>
                  <a:srgbClr val="0F124A"/>
                </a:solidFill>
                <a:latin typeface="Calibri"/>
                <a:cs typeface="Calibri"/>
                <a:sym typeface="Calibri"/>
              </a:rPr>
              <a:t>Collective effects, dynamic aperture and tolerances are being studied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B186522D-5140-20F8-1436-7CCB9ACEB2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0D5B3A-C121-5B2B-21FF-1E5BEECC35D8}"/>
              </a:ext>
            </a:extLst>
          </p:cNvPr>
          <p:cNvSpPr/>
          <p:nvPr/>
        </p:nvSpPr>
        <p:spPr>
          <a:xfrm>
            <a:off x="8064304" y="426805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pic>
        <p:nvPicPr>
          <p:cNvPr id="4" name="Picture 25" descr="cea_logo_typo2_small.png">
            <a:extLst>
              <a:ext uri="{FF2B5EF4-FFF2-40B4-BE49-F238E27FC236}">
                <a16:creationId xmlns:a16="http://schemas.microsoft.com/office/drawing/2014/main" id="{25059AAB-ECE6-95B9-EC73-9B94DCE6F4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104" y="677478"/>
            <a:ext cx="612339" cy="34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08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2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Pre-Injector</a:t>
            </a:r>
            <a:endParaRPr dirty="0"/>
          </a:p>
        </p:txBody>
      </p:sp>
      <p:pic>
        <p:nvPicPr>
          <p:cNvPr id="334" name="Google Shape;334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496" y="2917196"/>
            <a:ext cx="9067613" cy="2246842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2"/>
          <p:cNvSpPr txBox="1"/>
          <p:nvPr/>
        </p:nvSpPr>
        <p:spPr>
          <a:xfrm>
            <a:off x="442800" y="1131590"/>
            <a:ext cx="8665704" cy="2016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Design concept being developed with PSI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brightness e- source and efficient e+ source with damping ring to generate pairs of 6 GeV bunches at 200 Hz (for Z)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Acceleration to Booster at ~20 GeV in SPS (CDR) or high energy linac (FCC IS)</a:t>
            </a:r>
            <a:endParaRPr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p42"/>
          <p:cNvSpPr txBox="1"/>
          <p:nvPr/>
        </p:nvSpPr>
        <p:spPr>
          <a:xfrm>
            <a:off x="7462791" y="1007485"/>
            <a:ext cx="1577676" cy="2482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13" b="0" i="0" u="none" strike="noStrike" cap="none" dirty="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P. Craievich, A. Grudiev</a:t>
            </a:r>
            <a:endParaRPr sz="1013" b="0" i="0" u="none" strike="noStrike" cap="none" dirty="0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7" name="Google Shape;337;p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62791" y="451682"/>
            <a:ext cx="1571988" cy="46778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301;p38">
            <a:extLst>
              <a:ext uri="{FF2B5EF4-FFF2-40B4-BE49-F238E27FC236}">
                <a16:creationId xmlns:a16="http://schemas.microsoft.com/office/drawing/2014/main" id="{A8DB152A-4FA3-15AC-3808-531790D98F5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>
            <a:spLocks noGrp="1"/>
          </p:cNvSpPr>
          <p:nvPr>
            <p:ph type="title"/>
          </p:nvPr>
        </p:nvSpPr>
        <p:spPr>
          <a:xfrm>
            <a:off x="442800" y="424052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Pre-Injector R&amp;D</a:t>
            </a:r>
            <a:endParaRPr dirty="0"/>
          </a:p>
        </p:txBody>
      </p:sp>
      <p:sp>
        <p:nvSpPr>
          <p:cNvPr id="310" name="Google Shape;310;p39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B186522D-5140-20F8-1436-7CCB9ACEB2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4B3F59-623B-6312-6834-C244CA2A4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146" y="916783"/>
            <a:ext cx="8470184" cy="4226717"/>
          </a:xfrm>
          <a:prstGeom prst="rect">
            <a:avLst/>
          </a:prstGeom>
        </p:spPr>
      </p:pic>
      <p:pic>
        <p:nvPicPr>
          <p:cNvPr id="7" name="Google Shape;337;p42">
            <a:extLst>
              <a:ext uri="{FF2B5EF4-FFF2-40B4-BE49-F238E27FC236}">
                <a16:creationId xmlns:a16="http://schemas.microsoft.com/office/drawing/2014/main" id="{1A2512E4-CA79-4B3D-583C-72885306046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57024" y="388557"/>
            <a:ext cx="1571988" cy="46778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CA89391-49E5-6835-3039-36FE6840D873}"/>
              </a:ext>
            </a:extLst>
          </p:cNvPr>
          <p:cNvSpPr/>
          <p:nvPr/>
        </p:nvSpPr>
        <p:spPr>
          <a:xfrm>
            <a:off x="8343018" y="4839037"/>
            <a:ext cx="358182" cy="251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292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47"/>
          <p:cNvSpPr txBox="1"/>
          <p:nvPr/>
        </p:nvSpPr>
        <p:spPr>
          <a:xfrm>
            <a:off x="442800" y="800638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Complicated integration with SC quadrupoles, solenoids, IR chamber, </a:t>
            </a:r>
            <a:r>
              <a:rPr lang="en-US" sz="2400" b="1" i="0" u="none" strike="noStrike" cap="none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LumiCal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, shielding, and diagnostics</a:t>
            </a:r>
            <a:endParaRPr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p47"/>
          <p:cNvSpPr txBox="1">
            <a:spLocks noGrp="1"/>
          </p:cNvSpPr>
          <p:nvPr>
            <p:ph type="title"/>
          </p:nvPr>
        </p:nvSpPr>
        <p:spPr>
          <a:xfrm>
            <a:off x="442800" y="343132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MDI and IR design</a:t>
            </a:r>
            <a:endParaRPr dirty="0"/>
          </a:p>
        </p:txBody>
      </p:sp>
      <p:sp>
        <p:nvSpPr>
          <p:cNvPr id="391" name="Google Shape;391;p47"/>
          <p:cNvSpPr txBox="1"/>
          <p:nvPr/>
        </p:nvSpPr>
        <p:spPr>
          <a:xfrm>
            <a:off x="7570247" y="1659477"/>
            <a:ext cx="1256151" cy="723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M. Boscolo</a:t>
            </a:r>
            <a:b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BR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M. Koratzinos, </a:t>
            </a:r>
            <a:br>
              <a:rPr lang="pt-BR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BR" sz="1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B. Parker, et al</a:t>
            </a:r>
            <a:endParaRPr lang="pt-BR" sz="800" b="0" i="0" u="none" strike="noStrike" cap="none" dirty="0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 dirty="0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301;p38">
            <a:extLst>
              <a:ext uri="{FF2B5EF4-FFF2-40B4-BE49-F238E27FC236}">
                <a16:creationId xmlns:a16="http://schemas.microsoft.com/office/drawing/2014/main" id="{60999241-E26D-038F-53E5-4A96EB9F259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 dirty="0"/>
          </a:p>
        </p:txBody>
      </p:sp>
      <p:pic>
        <p:nvPicPr>
          <p:cNvPr id="3" name="Google Shape;382;p47">
            <a:extLst>
              <a:ext uri="{FF2B5EF4-FFF2-40B4-BE49-F238E27FC236}">
                <a16:creationId xmlns:a16="http://schemas.microsoft.com/office/drawing/2014/main" id="{1C282810-3CCD-2640-D0A0-FC3636374CE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1272" y="1574158"/>
            <a:ext cx="6984775" cy="282311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85;p47">
            <a:extLst>
              <a:ext uri="{FF2B5EF4-FFF2-40B4-BE49-F238E27FC236}">
                <a16:creationId xmlns:a16="http://schemas.microsoft.com/office/drawing/2014/main" id="{8125DC1A-89A9-2F00-46B5-BE0734A68F2B}"/>
              </a:ext>
            </a:extLst>
          </p:cNvPr>
          <p:cNvSpPr txBox="1"/>
          <p:nvPr/>
        </p:nvSpPr>
        <p:spPr>
          <a:xfrm>
            <a:off x="2475910" y="3807098"/>
            <a:ext cx="2055371" cy="538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Quadrupoles</a:t>
            </a:r>
            <a:b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thanks to M. Koratzinos</a:t>
            </a:r>
            <a:endParaRPr dirty="0"/>
          </a:p>
        </p:txBody>
      </p:sp>
      <p:pic>
        <p:nvPicPr>
          <p:cNvPr id="5" name="table">
            <a:extLst>
              <a:ext uri="{FF2B5EF4-FFF2-40B4-BE49-F238E27FC236}">
                <a16:creationId xmlns:a16="http://schemas.microsoft.com/office/drawing/2014/main" id="{A7CE86DC-723F-30EB-B777-4A2F357CCB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985715"/>
            <a:ext cx="4572000" cy="2241127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47"/>
          <p:cNvSpPr txBox="1"/>
          <p:nvPr/>
        </p:nvSpPr>
        <p:spPr>
          <a:xfrm>
            <a:off x="442800" y="800638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Many similarities with EIC IR</a:t>
            </a:r>
          </a:p>
        </p:txBody>
      </p:sp>
      <p:sp>
        <p:nvSpPr>
          <p:cNvPr id="384" name="Google Shape;384;p47"/>
          <p:cNvSpPr txBox="1">
            <a:spLocks noGrp="1"/>
          </p:cNvSpPr>
          <p:nvPr>
            <p:ph type="title"/>
          </p:nvPr>
        </p:nvSpPr>
        <p:spPr>
          <a:xfrm>
            <a:off x="442800" y="343132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IR Magnet R&amp;D</a:t>
            </a:r>
            <a:endParaRPr dirty="0"/>
          </a:p>
        </p:txBody>
      </p:sp>
      <p:sp>
        <p:nvSpPr>
          <p:cNvPr id="12" name="Google Shape;301;p38">
            <a:extLst>
              <a:ext uri="{FF2B5EF4-FFF2-40B4-BE49-F238E27FC236}">
                <a16:creationId xmlns:a16="http://schemas.microsoft.com/office/drawing/2014/main" id="{60999241-E26D-038F-53E5-4A96EB9F259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34</a:t>
            </a:fld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810F60C-CA6E-CF07-595C-7615C6F22F34}"/>
              </a:ext>
            </a:extLst>
          </p:cNvPr>
          <p:cNvSpPr/>
          <p:nvPr/>
        </p:nvSpPr>
        <p:spPr>
          <a:xfrm>
            <a:off x="4644906" y="2808605"/>
            <a:ext cx="4490748" cy="1961564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3A6DAD31-0DED-C2A0-F833-BDE0D27DA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49" y="3131155"/>
            <a:ext cx="4526280" cy="156501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EB1CDC-7DB9-72E7-87FC-02FE3011510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514" r="15306"/>
          <a:stretch/>
        </p:blipFill>
        <p:spPr>
          <a:xfrm>
            <a:off x="75838" y="1164148"/>
            <a:ext cx="4526280" cy="159934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FCEDB0-0628-04D1-69EB-52152E4507E4}"/>
              </a:ext>
            </a:extLst>
          </p:cNvPr>
          <p:cNvSpPr txBox="1"/>
          <p:nvPr/>
        </p:nvSpPr>
        <p:spPr>
          <a:xfrm>
            <a:off x="75840" y="2753768"/>
            <a:ext cx="4530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>
                <a:solidFill>
                  <a:srgbClr val="0070C0"/>
                </a:solidFill>
              </a:rPr>
              <a:t>Direct Wind Tapered Double Helical Coil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C4F32F9A-01E2-5F9F-BBB3-DDAC791308CF}"/>
              </a:ext>
            </a:extLst>
          </p:cNvPr>
          <p:cNvSpPr txBox="1"/>
          <p:nvPr/>
        </p:nvSpPr>
        <p:spPr>
          <a:xfrm>
            <a:off x="3681167" y="2468110"/>
            <a:ext cx="880681" cy="307777"/>
          </a:xfrm>
          <a:prstGeom prst="rect">
            <a:avLst/>
          </a:prstGeom>
          <a:solidFill>
            <a:srgbClr val="CCECFF">
              <a:alpha val="30196"/>
            </a:srgb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rgbClr val="009900"/>
                </a:solidFill>
              </a:rPr>
              <a:t>H. Witte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0">
                <a:extLst>
                  <a:ext uri="{FF2B5EF4-FFF2-40B4-BE49-F238E27FC236}">
                    <a16:creationId xmlns:a16="http://schemas.microsoft.com/office/drawing/2014/main" id="{8C1C40D0-2DBF-F867-8C35-1F16F1BB1584}"/>
                  </a:ext>
                </a:extLst>
              </p:cNvPr>
              <p:cNvSpPr txBox="1"/>
              <p:nvPr/>
            </p:nvSpPr>
            <p:spPr>
              <a:xfrm>
                <a:off x="110376" y="2422235"/>
                <a:ext cx="2636006" cy="369332"/>
              </a:xfrm>
              <a:prstGeom prst="rect">
                <a:avLst/>
              </a:prstGeom>
              <a:solidFill>
                <a:srgbClr val="FEFDE8">
                  <a:alpha val="50196"/>
                </a:srgb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b="1" i="1" dirty="0">
                    <a:solidFill>
                      <a:srgbClr val="002060"/>
                    </a:solidFill>
                  </a:rPr>
                  <a:t>Double Helical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b="1" i="1" dirty="0">
                    <a:solidFill>
                      <a:srgbClr val="002060"/>
                    </a:solidFill>
                  </a:rPr>
                  <a:t> CCT</a:t>
                </a:r>
              </a:p>
            </p:txBody>
          </p:sp>
        </mc:Choice>
        <mc:Fallback xmlns="">
          <p:sp>
            <p:nvSpPr>
              <p:cNvPr id="10" name="TextBox 10">
                <a:extLst>
                  <a:ext uri="{FF2B5EF4-FFF2-40B4-BE49-F238E27FC236}">
                    <a16:creationId xmlns:a16="http://schemas.microsoft.com/office/drawing/2014/main" id="{8C1C40D0-2DBF-F867-8C35-1F16F1BB15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76" y="2422235"/>
                <a:ext cx="2636006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1">
            <a:extLst>
              <a:ext uri="{FF2B5EF4-FFF2-40B4-BE49-F238E27FC236}">
                <a16:creationId xmlns:a16="http://schemas.microsoft.com/office/drawing/2014/main" id="{1CF18ECD-8F49-27FF-164A-F053D2D3F60B}"/>
              </a:ext>
            </a:extLst>
          </p:cNvPr>
          <p:cNvSpPr txBox="1"/>
          <p:nvPr/>
        </p:nvSpPr>
        <p:spPr>
          <a:xfrm>
            <a:off x="67675" y="4689227"/>
            <a:ext cx="4530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>
                <a:solidFill>
                  <a:srgbClr val="0070C0"/>
                </a:solidFill>
              </a:rPr>
              <a:t>Grooved Double Helical Coil Support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DE43A6DF-D5CD-D5D9-FF5F-D25C573AF804}"/>
              </a:ext>
            </a:extLst>
          </p:cNvPr>
          <p:cNvSpPr txBox="1"/>
          <p:nvPr/>
        </p:nvSpPr>
        <p:spPr>
          <a:xfrm>
            <a:off x="3019485" y="4394913"/>
            <a:ext cx="1537547" cy="307777"/>
          </a:xfrm>
          <a:prstGeom prst="rect">
            <a:avLst/>
          </a:prstGeom>
          <a:solidFill>
            <a:srgbClr val="CCECFF">
              <a:alpha val="30196"/>
            </a:srgb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rgbClr val="009900"/>
                </a:solidFill>
              </a:rPr>
              <a:t>M. </a:t>
            </a:r>
            <a:r>
              <a:rPr lang="en-US" sz="1400" b="1" dirty="0" err="1">
                <a:solidFill>
                  <a:srgbClr val="009900"/>
                </a:solidFill>
              </a:rPr>
              <a:t>Koratzinos</a:t>
            </a:r>
            <a:endParaRPr lang="en-US" sz="1400" b="1" dirty="0">
              <a:solidFill>
                <a:srgbClr val="009900"/>
              </a:solidFill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855DBCCA-8BE7-2DA3-746B-3C2F6DAB1B65}"/>
              </a:ext>
            </a:extLst>
          </p:cNvPr>
          <p:cNvSpPr txBox="1"/>
          <p:nvPr/>
        </p:nvSpPr>
        <p:spPr>
          <a:xfrm>
            <a:off x="112945" y="3146775"/>
            <a:ext cx="2630869" cy="369332"/>
          </a:xfrm>
          <a:prstGeom prst="rect">
            <a:avLst/>
          </a:prstGeom>
          <a:solidFill>
            <a:srgbClr val="7F7F7F">
              <a:alpha val="50196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>
                <a:solidFill>
                  <a:schemeClr val="bg1"/>
                </a:solidFill>
              </a:rPr>
              <a:t>FCC R&amp;D CCT Magnet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47331A7-FCB3-2C68-998F-6C469E32874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2821"/>
          <a:stretch/>
        </p:blipFill>
        <p:spPr>
          <a:xfrm>
            <a:off x="4803374" y="2770725"/>
            <a:ext cx="4025755" cy="1930545"/>
          </a:xfrm>
          <a:prstGeom prst="rect">
            <a:avLst/>
          </a:prstGeom>
        </p:spPr>
      </p:pic>
      <p:sp>
        <p:nvSpPr>
          <p:cNvPr id="16" name="TextBox 17">
            <a:extLst>
              <a:ext uri="{FF2B5EF4-FFF2-40B4-BE49-F238E27FC236}">
                <a16:creationId xmlns:a16="http://schemas.microsoft.com/office/drawing/2014/main" id="{24CBAFF8-1FE5-766B-EB67-808269E0A7AF}"/>
              </a:ext>
            </a:extLst>
          </p:cNvPr>
          <p:cNvSpPr txBox="1"/>
          <p:nvPr/>
        </p:nvSpPr>
        <p:spPr>
          <a:xfrm>
            <a:off x="4609374" y="4769516"/>
            <a:ext cx="4534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>
                <a:solidFill>
                  <a:srgbClr val="0070C0"/>
                </a:solidFill>
              </a:rPr>
              <a:t>Baseline FCC-ee Coils and Beam Pipe</a:t>
            </a:r>
          </a:p>
        </p:txBody>
      </p:sp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CB99CB9A-E4A0-D759-2EC5-D3ABBF2B74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7712" y="462487"/>
            <a:ext cx="3894680" cy="232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2980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9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IR Mock-up</a:t>
            </a:r>
            <a:endParaRPr dirty="0"/>
          </a:p>
        </p:txBody>
      </p:sp>
      <p:sp>
        <p:nvSpPr>
          <p:cNvPr id="310" name="Google Shape;310;p39"/>
          <p:cNvSpPr txBox="1"/>
          <p:nvPr/>
        </p:nvSpPr>
        <p:spPr>
          <a:xfrm>
            <a:off x="442800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B186522D-5140-20F8-1436-7CCB9ACEB29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35</a:t>
            </a:fld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CA89391-49E5-6835-3039-36FE6840D873}"/>
              </a:ext>
            </a:extLst>
          </p:cNvPr>
          <p:cNvSpPr/>
          <p:nvPr/>
        </p:nvSpPr>
        <p:spPr>
          <a:xfrm>
            <a:off x="8343018" y="4839037"/>
            <a:ext cx="358182" cy="251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4D2B16-7AC8-DB7A-142D-8AC0DD61E99D}"/>
              </a:ext>
            </a:extLst>
          </p:cNvPr>
          <p:cNvSpPr txBox="1"/>
          <p:nvPr/>
        </p:nvSpPr>
        <p:spPr>
          <a:xfrm>
            <a:off x="62639" y="1352768"/>
            <a:ext cx="4371795" cy="3449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514350">
              <a:lnSpc>
                <a:spcPct val="110000"/>
              </a:lnSpc>
              <a:spcBef>
                <a:spcPts val="450"/>
              </a:spcBef>
              <a:buClrTx/>
              <a:defRPr/>
            </a:pPr>
            <a:r>
              <a:rPr lang="en-US" sz="1600" b="1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 chamber: critical for performance, MDI</a:t>
            </a:r>
          </a:p>
          <a:p>
            <a:pPr defTabSz="514350">
              <a:lnSpc>
                <a:spcPct val="110000"/>
              </a:lnSpc>
              <a:spcBef>
                <a:spcPts val="450"/>
              </a:spcBef>
              <a:buClrTx/>
              <a:defRPr/>
            </a:pPr>
            <a:r>
              <a:rPr lang="en-US" sz="1600" b="1" u="sng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1:</a:t>
            </a:r>
            <a:r>
              <a:rPr lang="en-US" sz="1600" b="1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Central IP vacuum chamber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(test cooling and vacuum systems),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AlBeMet162  &amp; steel transition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(shape of transition, EBW process),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Bellows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(vacuum and thermal tests),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Welding 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(EBW for elliptical geometry),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C-fibre support structure</a:t>
            </a:r>
            <a:endParaRPr lang="en-GB" sz="1600" b="1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514350">
              <a:lnSpc>
                <a:spcPct val="110000"/>
              </a:lnSpc>
              <a:spcBef>
                <a:spcPts val="450"/>
              </a:spcBef>
              <a:buClrTx/>
              <a:defRPr/>
            </a:pPr>
            <a:r>
              <a:rPr lang="en-GB" sz="1600" b="1" u="sng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2:</a:t>
            </a:r>
            <a:r>
              <a:rPr lang="en-GB" sz="1600" b="1" dirty="0">
                <a:solidFill>
                  <a:srgbClr val="0F12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Trapezoidal vacuum chamber with remote vacuum connection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first quadrupole QC1, cryostat,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beam pipe and quadrupole and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cryostat support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vibration &amp; alignment sensors</a:t>
            </a:r>
            <a:endParaRPr lang="en-US" sz="1600" b="1" dirty="0">
              <a:solidFill>
                <a:srgbClr val="0F124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9F8CD0-DD56-5E69-A163-FB6471828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687" y="775529"/>
            <a:ext cx="4754092" cy="3013492"/>
          </a:xfrm>
          <a:prstGeom prst="rect">
            <a:avLst/>
          </a:prstGeom>
        </p:spPr>
      </p:pic>
      <p:pic>
        <p:nvPicPr>
          <p:cNvPr id="4" name="Picture 3" descr="A picture containing sky&#10;&#10;Description automatically generated">
            <a:extLst>
              <a:ext uri="{FF2B5EF4-FFF2-40B4-BE49-F238E27FC236}">
                <a16:creationId xmlns:a16="http://schemas.microsoft.com/office/drawing/2014/main" id="{8AFCED7F-99A0-5159-7A5F-AF242781F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3805" y="3263395"/>
            <a:ext cx="3039387" cy="18996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8D78C5-B0D1-83F2-2E10-89C12B274DCE}"/>
              </a:ext>
            </a:extLst>
          </p:cNvPr>
          <p:cNvSpPr txBox="1"/>
          <p:nvPr/>
        </p:nvSpPr>
        <p:spPr>
          <a:xfrm>
            <a:off x="5823386" y="3260410"/>
            <a:ext cx="24657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support tube with carbon fiber cylinder</a:t>
            </a:r>
            <a:endParaRPr lang="en-GB" sz="10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0D918A-B73B-448D-AF79-3999866023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4773" y="652591"/>
            <a:ext cx="1050821" cy="6609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C1DD02-7AC9-DF48-BD6A-886A93BB8B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666" y="565436"/>
            <a:ext cx="1185998" cy="5935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DC83D87-AAC4-9A36-CD1D-68F52CFA1C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5124" y="1367596"/>
            <a:ext cx="1050821" cy="68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2488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Google Shape;452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98602" y="1507504"/>
            <a:ext cx="3892750" cy="1657435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53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/>
              <a:t>FCC-ee Alternative technologies</a:t>
            </a:r>
            <a:endParaRPr/>
          </a:p>
        </p:txBody>
      </p:sp>
      <p:sp>
        <p:nvSpPr>
          <p:cNvPr id="455" name="Google Shape;455;p53"/>
          <p:cNvSpPr txBox="1"/>
          <p:nvPr/>
        </p:nvSpPr>
        <p:spPr>
          <a:xfrm>
            <a:off x="323528" y="1059582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Developing technologies with significant potential impact in parallel to baseline, e.g.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HTS arc quadrupole/</a:t>
            </a:r>
            <a:r>
              <a:rPr lang="en-US" sz="2400" b="0" i="0" u="none" strike="noStrike" cap="none" dirty="0" err="1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sextupole</a:t>
            </a: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 magnets</a:t>
            </a:r>
            <a:endParaRPr sz="2400" b="0" i="0" u="none" strike="noStrike" cap="none" dirty="0">
              <a:solidFill>
                <a:srgbClr val="0F124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High efficiency RF sources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Radiation hard electronics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HE linac as a pre-booster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Positron target using crystal channeling 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Advanced cooling tower design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Advanced cryogenic design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dirty="0"/>
          </a:p>
          <a:p>
            <a:pPr marL="340200" marR="0" lvl="1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None/>
            </a:pPr>
            <a:br>
              <a:rPr lang="en-US" sz="2400" b="0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0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6" name="Google Shape;456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88137" y="3075806"/>
            <a:ext cx="2905931" cy="1739635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53"/>
          <p:cNvSpPr txBox="1"/>
          <p:nvPr/>
        </p:nvSpPr>
        <p:spPr>
          <a:xfrm>
            <a:off x="7558969" y="4443958"/>
            <a:ext cx="1045479" cy="261610"/>
          </a:xfrm>
          <a:prstGeom prst="rect">
            <a:avLst/>
          </a:prstGeom>
          <a:solidFill>
            <a:srgbClr val="FFDAD4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M. Koratzinos</a:t>
            </a:r>
            <a:endParaRPr sz="1000" b="0" i="0" u="none" strike="noStrike" cap="none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53"/>
          <p:cNvSpPr txBox="1"/>
          <p:nvPr/>
        </p:nvSpPr>
        <p:spPr>
          <a:xfrm>
            <a:off x="5652120" y="4659982"/>
            <a:ext cx="3583032" cy="500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Combined function HTS magnet</a:t>
            </a:r>
            <a:endParaRPr/>
          </a:p>
        </p:txBody>
      </p:sp>
      <p:sp>
        <p:nvSpPr>
          <p:cNvPr id="9" name="Google Shape;301;p38">
            <a:extLst>
              <a:ext uri="{FF2B5EF4-FFF2-40B4-BE49-F238E27FC236}">
                <a16:creationId xmlns:a16="http://schemas.microsoft.com/office/drawing/2014/main" id="{8690F3EE-D25A-84BD-530E-A1D9F855613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462073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53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Synergistic Programs</a:t>
            </a:r>
            <a:endParaRPr dirty="0"/>
          </a:p>
        </p:txBody>
      </p:sp>
      <p:sp>
        <p:nvSpPr>
          <p:cNvPr id="455" name="Google Shape;455;p53"/>
          <p:cNvSpPr txBox="1"/>
          <p:nvPr/>
        </p:nvSpPr>
        <p:spPr>
          <a:xfrm>
            <a:off x="226421" y="1108134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Collaborators around the world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dirty="0">
              <a:solidFill>
                <a:srgbClr val="115CA9"/>
              </a:solidFill>
              <a:latin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dirty="0">
              <a:solidFill>
                <a:srgbClr val="115CA9"/>
              </a:solidFill>
              <a:latin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800" b="1" dirty="0">
              <a:solidFill>
                <a:srgbClr val="115CA9"/>
              </a:solidFill>
              <a:latin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endParaRPr lang="en-US" sz="2400" b="1" dirty="0">
              <a:solidFill>
                <a:srgbClr val="115CA9"/>
              </a:solidFill>
              <a:latin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Many synergies with </a:t>
            </a:r>
            <a:r>
              <a:rPr lang="en-US" sz="2400" b="1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other large accelerator </a:t>
            </a: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projects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Super KEKB (KEK)</a:t>
            </a:r>
            <a:endParaRPr sz="2400" b="0" i="0" u="none" strike="noStrike" cap="none" dirty="0">
              <a:solidFill>
                <a:srgbClr val="0F124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CEPC (China)</a:t>
            </a:r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Electron Ion Collider (BNL / </a:t>
            </a:r>
            <a:r>
              <a:rPr lang="en-US" sz="2400" b="0" i="0" u="none" strike="noStrike" cap="none" dirty="0" err="1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Jlab</a:t>
            </a: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b="0" i="0" u="none" strike="noStrike" cap="none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PIP-II (Fermilab)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F124A"/>
              </a:buClr>
              <a:buSzPts val="2400"/>
              <a:buFont typeface="Courier New"/>
              <a:buChar char="o"/>
            </a:pPr>
            <a:r>
              <a:rPr lang="en-US" sz="2400" dirty="0">
                <a:solidFill>
                  <a:srgbClr val="0F124A"/>
                </a:solidFill>
                <a:latin typeface="Calibri"/>
                <a:ea typeface="Calibri"/>
                <a:cs typeface="Calibri"/>
                <a:sym typeface="Calibri"/>
              </a:rPr>
              <a:t>Synchrotron radiation facilities (world-wide)</a:t>
            </a:r>
          </a:p>
          <a:p>
            <a:pPr marL="340200" marR="0" lvl="1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None/>
            </a:pPr>
            <a:br>
              <a:rPr lang="en-US" sz="2400" b="0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0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301;p38">
            <a:extLst>
              <a:ext uri="{FF2B5EF4-FFF2-40B4-BE49-F238E27FC236}">
                <a16:creationId xmlns:a16="http://schemas.microsoft.com/office/drawing/2014/main" id="{8690F3EE-D25A-84BD-530E-A1D9F855613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37</a:t>
            </a:fld>
            <a:endParaRPr dirty="0"/>
          </a:p>
        </p:txBody>
      </p:sp>
      <p:sp>
        <p:nvSpPr>
          <p:cNvPr id="2" name="Rounded Rectangle 8">
            <a:extLst>
              <a:ext uri="{FF2B5EF4-FFF2-40B4-BE49-F238E27FC236}">
                <a16:creationId xmlns:a16="http://schemas.microsoft.com/office/drawing/2014/main" id="{DACCBB8B-151E-AACB-2AFC-9159DDADFDC8}"/>
              </a:ext>
            </a:extLst>
          </p:cNvPr>
          <p:cNvSpPr/>
          <p:nvPr/>
        </p:nvSpPr>
        <p:spPr>
          <a:xfrm>
            <a:off x="2645117" y="1589506"/>
            <a:ext cx="1080000" cy="108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4500" kern="1200" dirty="0">
                <a:solidFill>
                  <a:prstClr val="white"/>
                </a:solidFill>
                <a:latin typeface="Arial"/>
              </a:rPr>
              <a:t>30</a:t>
            </a:r>
            <a:endParaRPr lang="en-US" sz="1350" kern="1200" dirty="0">
              <a:solidFill>
                <a:prstClr val="white"/>
              </a:solidFill>
              <a:latin typeface="Arial"/>
            </a:endParaRPr>
          </a:p>
          <a:p>
            <a:pPr algn="ctr" defTabSz="685800">
              <a:buClrTx/>
              <a:defRPr/>
            </a:pPr>
            <a:r>
              <a:rPr lang="en-US" sz="1350" kern="1200" dirty="0">
                <a:solidFill>
                  <a:prstClr val="white"/>
                </a:solidFill>
                <a:latin typeface="Arial"/>
              </a:rPr>
              <a:t>Companies</a:t>
            </a:r>
          </a:p>
        </p:txBody>
      </p:sp>
      <p:sp>
        <p:nvSpPr>
          <p:cNvPr id="3" name="Rounded Rectangle 9">
            <a:extLst>
              <a:ext uri="{FF2B5EF4-FFF2-40B4-BE49-F238E27FC236}">
                <a16:creationId xmlns:a16="http://schemas.microsoft.com/office/drawing/2014/main" id="{995B3E22-F758-264E-54B0-0B3EDF4E3164}"/>
              </a:ext>
            </a:extLst>
          </p:cNvPr>
          <p:cNvSpPr/>
          <p:nvPr/>
        </p:nvSpPr>
        <p:spPr>
          <a:xfrm>
            <a:off x="3875198" y="1582277"/>
            <a:ext cx="1080000" cy="108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4500" kern="1200" dirty="0">
                <a:solidFill>
                  <a:prstClr val="white"/>
                </a:solidFill>
                <a:latin typeface="Arial"/>
              </a:rPr>
              <a:t>34</a:t>
            </a:r>
            <a:endParaRPr lang="en-US" sz="1350" kern="1200" dirty="0">
              <a:solidFill>
                <a:prstClr val="white"/>
              </a:solidFill>
              <a:latin typeface="Arial"/>
            </a:endParaRPr>
          </a:p>
          <a:p>
            <a:pPr algn="ctr" defTabSz="685800">
              <a:buClrTx/>
              <a:defRPr/>
            </a:pPr>
            <a:r>
              <a:rPr lang="en-US" sz="1350" kern="1200" dirty="0">
                <a:solidFill>
                  <a:prstClr val="white"/>
                </a:solidFill>
                <a:latin typeface="Arial"/>
              </a:rPr>
              <a:t>Countries</a:t>
            </a:r>
          </a:p>
        </p:txBody>
      </p:sp>
      <p:sp>
        <p:nvSpPr>
          <p:cNvPr id="4" name="Rounded Rectangle 10">
            <a:extLst>
              <a:ext uri="{FF2B5EF4-FFF2-40B4-BE49-F238E27FC236}">
                <a16:creationId xmlns:a16="http://schemas.microsoft.com/office/drawing/2014/main" id="{9CA53B56-431B-C87E-CAA8-8D0E5F1805FC}"/>
              </a:ext>
            </a:extLst>
          </p:cNvPr>
          <p:cNvSpPr/>
          <p:nvPr/>
        </p:nvSpPr>
        <p:spPr>
          <a:xfrm>
            <a:off x="1309801" y="1582277"/>
            <a:ext cx="1197092" cy="108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buClrTx/>
              <a:defRPr/>
            </a:pPr>
            <a:r>
              <a:rPr lang="en-US" sz="4500" kern="1200" dirty="0">
                <a:solidFill>
                  <a:prstClr val="white"/>
                </a:solidFill>
                <a:latin typeface="Arial"/>
              </a:rPr>
              <a:t>147</a:t>
            </a:r>
            <a:endParaRPr lang="en-US" sz="1350" kern="1200" dirty="0">
              <a:solidFill>
                <a:prstClr val="white"/>
              </a:solidFill>
              <a:latin typeface="Arial"/>
            </a:endParaRPr>
          </a:p>
          <a:p>
            <a:pPr algn="ctr" defTabSz="685800">
              <a:buClrTx/>
              <a:defRPr/>
            </a:pPr>
            <a:r>
              <a:rPr lang="en-US" sz="1350" kern="1200" dirty="0">
                <a:solidFill>
                  <a:prstClr val="white"/>
                </a:solidFill>
                <a:latin typeface="Arial"/>
              </a:rPr>
              <a:t>Institutes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F801A49-3065-CB55-4ACC-AB93ABD49D0C}"/>
              </a:ext>
            </a:extLst>
          </p:cNvPr>
          <p:cNvGrpSpPr/>
          <p:nvPr/>
        </p:nvGrpSpPr>
        <p:grpSpPr>
          <a:xfrm>
            <a:off x="5122459" y="1589506"/>
            <a:ext cx="1084940" cy="1081206"/>
            <a:chOff x="5729374" y="5011728"/>
            <a:chExt cx="1446586" cy="144160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5E4A7F9-FC07-B16D-B0DA-681863FDB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7" name="Rounded Rectangle 12">
              <a:extLst>
                <a:ext uri="{FF2B5EF4-FFF2-40B4-BE49-F238E27FC236}">
                  <a16:creationId xmlns:a16="http://schemas.microsoft.com/office/drawing/2014/main" id="{0760B87A-4A76-5AE2-CAD3-DE3F071E8FF5}"/>
                </a:ext>
              </a:extLst>
            </p:cNvPr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buClrTx/>
                <a:defRPr/>
              </a:pPr>
              <a:r>
                <a:rPr lang="en-US" sz="3000" kern="1200" dirty="0">
                  <a:solidFill>
                    <a:srgbClr val="FFFFFF"/>
                  </a:solidFill>
                  <a:latin typeface="Arial"/>
                </a:rPr>
                <a:t>EC</a:t>
              </a:r>
              <a:r>
                <a:rPr lang="en-US" sz="4500" kern="1200" dirty="0">
                  <a:solidFill>
                    <a:srgbClr val="FFFFFF"/>
                  </a:solidFill>
                  <a:latin typeface="Arial"/>
                </a:rPr>
                <a:t>  </a:t>
              </a:r>
              <a:endParaRPr lang="en-US" sz="1350" kern="1200" dirty="0">
                <a:solidFill>
                  <a:srgbClr val="FFFFFF"/>
                </a:solidFill>
                <a:latin typeface="Arial"/>
              </a:endParaRPr>
            </a:p>
            <a:p>
              <a:pPr algn="ctr" defTabSz="685800">
                <a:buClrTx/>
                <a:defRPr/>
              </a:pPr>
              <a:r>
                <a:rPr lang="en-US" sz="1350" kern="1200" dirty="0">
                  <a:solidFill>
                    <a:srgbClr val="FFFFFF"/>
                  </a:solidFill>
                  <a:latin typeface="Arial"/>
                </a:rPr>
                <a:t>H2020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20458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55"/>
          <p:cNvSpPr txBox="1"/>
          <p:nvPr/>
        </p:nvSpPr>
        <p:spPr>
          <a:xfrm>
            <a:off x="323528" y="986754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Finalizing layouts with correct circumference</a:t>
            </a:r>
            <a:endParaRPr dirty="0"/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FCC-</a:t>
            </a:r>
            <a:r>
              <a:rPr lang="en-US" sz="2400" b="1" i="0" u="none" strike="noStrike" cap="none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ee</a:t>
            </a: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baseline parameters are established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 ring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substems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full-energy booster, and injector all being defined</a:t>
            </a:r>
            <a:endParaRPr dirty="0"/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Technical systems making good progress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Vacuum, magnets, SRF, cryogenics, diagnostics, integration, …</a:t>
            </a:r>
          </a:p>
          <a:p>
            <a:pPr marL="683100" lvl="1" indent="-342900">
              <a:spcBef>
                <a:spcPts val="300"/>
              </a:spcBef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Already most efficient Higgs solution but working to improve overall </a:t>
            </a:r>
            <a:r>
              <a:rPr lang="en-US" sz="2000" dirty="0">
                <a:solidFill>
                  <a:schemeClr val="dk1"/>
                </a:solidFill>
                <a:latin typeface="Symbol" panose="05050102010706020507" pitchFamily="18" charset="2"/>
                <a:cs typeface="Calibri" panose="020F0502020204030204" pitchFamily="34" charset="0"/>
                <a:sym typeface="Calibri"/>
              </a:rPr>
              <a:t>h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 </a:t>
            </a:r>
          </a:p>
          <a:p>
            <a:pPr marL="683100" lvl="1" indent="-342900">
              <a:spcBef>
                <a:spcPts val="300"/>
              </a:spcBef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i="0" u="none" strike="noStrike" cap="none" dirty="0">
                <a:solidFill>
                  <a:schemeClr val="tx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Extensive world-wide R&amp;D program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Luminosity requires all systems work together in large facility</a:t>
            </a:r>
            <a:endParaRPr dirty="0"/>
          </a:p>
          <a:p>
            <a:pPr marL="683100" marR="0" lvl="1" indent="-3429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ourier New"/>
              <a:buChar char="o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Still many challenges in developing robust integrated design</a:t>
            </a:r>
            <a:endParaRPr dirty="0"/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Will have baseline established in 2023 and optimize further to complete feasibility study at end of 2025</a:t>
            </a:r>
            <a:br>
              <a:rPr lang="en-US" sz="2400" b="0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0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2" name="Google Shape;472;p55"/>
          <p:cNvSpPr txBox="1">
            <a:spLocks noGrp="1"/>
          </p:cNvSpPr>
          <p:nvPr>
            <p:ph type="title"/>
          </p:nvPr>
        </p:nvSpPr>
        <p:spPr>
          <a:xfrm>
            <a:off x="442800" y="399776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FCC accelerator summary and timeline</a:t>
            </a:r>
            <a:endParaRPr dirty="0"/>
          </a:p>
        </p:txBody>
      </p:sp>
      <p:sp>
        <p:nvSpPr>
          <p:cNvPr id="5" name="Google Shape;301;p38">
            <a:extLst>
              <a:ext uri="{FF2B5EF4-FFF2-40B4-BE49-F238E27FC236}">
                <a16:creationId xmlns:a16="http://schemas.microsoft.com/office/drawing/2014/main" id="{E90CEF5B-8535-4FC5-91C8-C35C77F81D4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618018" y="94965"/>
            <a:ext cx="416761" cy="10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38</a:t>
            </a:fld>
            <a:endParaRPr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56"/>
          <p:cNvSpPr txBox="1">
            <a:spLocks noGrp="1"/>
          </p:cNvSpPr>
          <p:nvPr>
            <p:ph type="ctrTitle"/>
          </p:nvPr>
        </p:nvSpPr>
        <p:spPr>
          <a:xfrm>
            <a:off x="442800" y="1788663"/>
            <a:ext cx="826335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7969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lang="en-US"/>
              <a:t>Thank you </a:t>
            </a:r>
            <a:br>
              <a:rPr lang="en-US"/>
            </a:br>
            <a:r>
              <a:rPr lang="en-US"/>
              <a:t>for your attention.</a:t>
            </a:r>
            <a:endParaRPr/>
          </a:p>
        </p:txBody>
      </p:sp>
      <p:sp>
        <p:nvSpPr>
          <p:cNvPr id="478" name="Google Shape;478;p56"/>
          <p:cNvSpPr txBox="1"/>
          <p:nvPr/>
        </p:nvSpPr>
        <p:spPr>
          <a:xfrm>
            <a:off x="8745300" y="97423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39</a:t>
            </a:fld>
            <a:endParaRPr sz="13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p56"/>
          <p:cNvSpPr/>
          <p:nvPr/>
        </p:nvSpPr>
        <p:spPr>
          <a:xfrm>
            <a:off x="6124950" y="104158"/>
            <a:ext cx="2547450" cy="156600"/>
          </a:xfrm>
          <a:prstGeom prst="rect">
            <a:avLst/>
          </a:prstGeom>
          <a:noFill/>
          <a:ln w="19050" cap="flat" cmpd="sng">
            <a:solidFill>
              <a:schemeClr val="lt1"/>
            </a:solidFill>
            <a:prstDash val="dot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SPACE</a:t>
            </a:r>
            <a:r>
              <a:rPr lang="en-US" sz="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 ADDITIONAL LOGOS</a:t>
            </a:r>
            <a:endParaRPr/>
          </a:p>
        </p:txBody>
      </p:sp>
      <p:sp>
        <p:nvSpPr>
          <p:cNvPr id="480" name="Google Shape;480;p56"/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Name of the speaker/author</a:t>
            </a:r>
            <a:endParaRPr sz="9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56"/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75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Date / Name of the event</a:t>
            </a:r>
            <a:endParaRPr sz="9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Challenges and Drivers</a:t>
            </a:r>
            <a:endParaRPr dirty="0"/>
          </a:p>
        </p:txBody>
      </p:sp>
      <p:sp>
        <p:nvSpPr>
          <p:cNvPr id="16" name="Google Shape;167;p25">
            <a:extLst>
              <a:ext uri="{FF2B5EF4-FFF2-40B4-BE49-F238E27FC236}">
                <a16:creationId xmlns:a16="http://schemas.microsoft.com/office/drawing/2014/main" id="{86EC951C-0078-36C7-380D-7CAF8A789D9F}"/>
              </a:ext>
            </a:extLst>
          </p:cNvPr>
          <p:cNvSpPr txBox="1">
            <a:spLocks/>
          </p:cNvSpPr>
          <p:nvPr/>
        </p:nvSpPr>
        <p:spPr>
          <a:xfrm>
            <a:off x="442800" y="1131590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600"/>
              <a:buFont typeface="Courier New"/>
              <a:buChar char="o"/>
              <a:defRPr sz="1600" b="0" i="0" u="none" strike="noStrike" cap="none">
                <a:solidFill>
                  <a:srgbClr val="0F124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57175" indent="-257175">
              <a:lnSpc>
                <a:spcPct val="100000"/>
              </a:lnSpc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High beam energy </a:t>
            </a: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Wingdings" panose="05000000000000000000" pitchFamily="2" charset="2"/>
              </a:rPr>
              <a:t></a:t>
            </a: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 large circumference to reduce synchrotron radiation and strong luminosity dependance on energy</a:t>
            </a: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Large circumference </a:t>
            </a: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Wingdings" panose="05000000000000000000" pitchFamily="2" charset="2"/>
              </a:rPr>
              <a:t> challenging t</a:t>
            </a: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uning and tolerances and long runs for facilities</a:t>
            </a: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Tunnel radiation </a:t>
            </a: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Wingdings" panose="05000000000000000000" pitchFamily="2" charset="2"/>
              </a:rPr>
              <a:t></a:t>
            </a: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 may limit in-tunnel electronics</a:t>
            </a:r>
          </a:p>
          <a:p>
            <a:pPr marL="257175" indent="-257175">
              <a:lnSpc>
                <a:spcPct val="100000"/>
              </a:lnSpc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High luminosity </a:t>
            </a: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strong beam-beam with </a:t>
            </a:r>
            <a:r>
              <a:rPr lang="en-US" sz="2400" b="1" dirty="0" err="1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beamstrahlung</a:t>
            </a: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 and reduced lifetimes</a:t>
            </a: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High beam current </a:t>
            </a: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large RF power with collective instabilities and collimation</a:t>
            </a:r>
          </a:p>
          <a:p>
            <a:pPr marL="714375" lvl="1" indent="-257175">
              <a:lnSpc>
                <a:spcPct val="100000"/>
              </a:lnSpc>
              <a:buClr>
                <a:srgbClr val="115CA9"/>
              </a:buClr>
              <a:buSzPts val="2400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Requires top-up injection and large dynamic aperture</a:t>
            </a:r>
          </a:p>
          <a:p>
            <a:pPr marL="257175" indent="-257175">
              <a:lnSpc>
                <a:spcPct val="100000"/>
              </a:lnSpc>
              <a:buClr>
                <a:srgbClr val="115CA9"/>
              </a:buClr>
              <a:buSzPts val="2400"/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547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53" name="Google Shape;153;p23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Outline</a:t>
            </a:r>
            <a:endParaRPr dirty="0"/>
          </a:p>
        </p:txBody>
      </p:sp>
      <p:sp>
        <p:nvSpPr>
          <p:cNvPr id="154" name="Google Shape;154;p23"/>
          <p:cNvSpPr txBox="1"/>
          <p:nvPr/>
        </p:nvSpPr>
        <p:spPr>
          <a:xfrm>
            <a:off x="442800" y="1131590"/>
            <a:ext cx="8263350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marR="0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Overall requirements and status</a:t>
            </a:r>
            <a:endParaRPr sz="2400" b="0" i="0" u="none" strike="noStrike" cap="none" dirty="0">
              <a:solidFill>
                <a:srgbClr val="0F124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Parameters</a:t>
            </a:r>
            <a:endParaRPr dirty="0"/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Main e+/e- rings beam optics</a:t>
            </a:r>
            <a:endParaRPr dirty="0"/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Collective effects, Dynamic aperture, Injection, Collimation, …</a:t>
            </a:r>
            <a:endParaRPr dirty="0"/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SRF and Energy efficiency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i="0" u="none" strike="noStrike" cap="none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Full-energy booster and e+/e- injector</a:t>
            </a:r>
          </a:p>
          <a:p>
            <a:pPr marL="257175" marR="0" lvl="0" indent="-257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R&amp;D Issues</a:t>
            </a:r>
            <a:endParaRPr dirty="0"/>
          </a:p>
          <a:p>
            <a:pPr marL="257175" marR="0" lvl="0" indent="-130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97375" marR="0" lvl="1" indent="-130175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67" name="Google Shape;167;p25"/>
          <p:cNvSpPr txBox="1">
            <a:spLocks noGrp="1"/>
          </p:cNvSpPr>
          <p:nvPr>
            <p:ph type="body" idx="2"/>
          </p:nvPr>
        </p:nvSpPr>
        <p:spPr>
          <a:xfrm>
            <a:off x="442800" y="1131590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New ~90 km circumference placement with 8 access points</a:t>
            </a:r>
            <a:endParaRPr dirty="0"/>
          </a:p>
          <a:p>
            <a:pPr marL="257175" lvl="0" indent="-2571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Layout with 4 IP’s that is consistent with upgrade to FCC-</a:t>
            </a:r>
            <a:r>
              <a:rPr lang="en-US" sz="2400" b="1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hh</a:t>
            </a:r>
            <a:endParaRPr sz="2400" b="1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lvl="0" indent="-2571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Optimizing allocation of straight sections </a:t>
            </a:r>
            <a:endParaRPr dirty="0"/>
          </a:p>
          <a:p>
            <a:pPr marL="257175" lvl="0" indent="-2571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New FCC-</a:t>
            </a:r>
            <a:r>
              <a:rPr lang="en-US" sz="2400" b="1" dirty="0" err="1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ee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 optics to optimize beam-beam</a:t>
            </a:r>
            <a:endParaRPr sz="24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lvl="0" indent="-2571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400 MHz and 800 MHz RF systems </a:t>
            </a:r>
            <a:endParaRPr dirty="0"/>
          </a:p>
          <a:p>
            <a:pPr marL="257175" lvl="0" indent="-2571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Starting tunnel integration studies for RF and Arc sections</a:t>
            </a:r>
            <a:endParaRPr dirty="0"/>
          </a:p>
          <a:p>
            <a:pPr marL="257175" lvl="0" indent="-2571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Full energy booster that will fit in FCC tunnel for top-up injection</a:t>
            </a:r>
            <a:endParaRPr dirty="0"/>
          </a:p>
          <a:p>
            <a:pPr marL="257175" lvl="0" indent="-2571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e+ / e- injector to fill booster 24 / 7</a:t>
            </a:r>
            <a:endParaRPr dirty="0"/>
          </a:p>
        </p:txBody>
      </p:sp>
      <p:sp>
        <p:nvSpPr>
          <p:cNvPr id="168" name="Google Shape;168;p25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Accelerator Design Status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74" name="Google Shape;174;p26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/>
              <a:t>Basic Design Choices</a:t>
            </a:r>
            <a:endParaRPr/>
          </a:p>
        </p:txBody>
      </p:sp>
      <p:sp>
        <p:nvSpPr>
          <p:cNvPr id="175" name="Google Shape;175;p26"/>
          <p:cNvSpPr txBox="1"/>
          <p:nvPr/>
        </p:nvSpPr>
        <p:spPr>
          <a:xfrm>
            <a:off x="90973" y="1203598"/>
            <a:ext cx="4709627" cy="3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432" marR="0" lvl="0" indent="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165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Double ring </a:t>
            </a:r>
            <a:r>
              <a:rPr lang="en-US" sz="1650" b="0" i="0" u="none" strike="noStrike" cap="none" dirty="0" err="1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e+e</a:t>
            </a:r>
            <a:r>
              <a:rPr lang="en-US" sz="1650" b="0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- collider</a:t>
            </a:r>
            <a:endParaRPr dirty="0"/>
          </a:p>
          <a:p>
            <a:pPr marL="27432" marR="0" lvl="0" indent="0" algn="l" rtl="0"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165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Common footprint with FCC-</a:t>
            </a:r>
            <a:r>
              <a:rPr lang="en-US" sz="1650" b="1" i="0" u="none" strike="noStrike" cap="none" dirty="0" err="1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hh</a:t>
            </a:r>
            <a:r>
              <a:rPr lang="en-US" sz="1650" b="0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,                               except around IPs</a:t>
            </a:r>
            <a:endParaRPr dirty="0"/>
          </a:p>
          <a:p>
            <a:pPr marL="27432" marR="0" lvl="0" indent="0" algn="l" rtl="0"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165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Asymmetric IR layout and optics </a:t>
            </a:r>
            <a:r>
              <a:rPr lang="en-US" sz="1650" b="0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to limit synchrotron radiation towards the detector </a:t>
            </a:r>
            <a:endParaRPr dirty="0"/>
          </a:p>
          <a:p>
            <a:pPr marL="27432" marR="0" lvl="0" indent="0" algn="l" rtl="0"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165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Perfect 4-fold </a:t>
            </a:r>
            <a:r>
              <a:rPr lang="en-US" sz="1650" b="1" i="0" u="none" strike="noStrike" cap="none" dirty="0" err="1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superperiodicity</a:t>
            </a:r>
            <a:r>
              <a:rPr lang="en-US" sz="165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 allowing 2 or 4 IPs; large </a:t>
            </a:r>
            <a:r>
              <a:rPr lang="en-US" sz="1650" b="0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horizontal crossing angle </a:t>
            </a:r>
            <a:r>
              <a:rPr lang="en-US" sz="165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30 mrad, crab-waist collision optics</a:t>
            </a:r>
            <a:endParaRPr sz="1650" b="0" i="0" u="none" strike="noStrike" cap="none" dirty="0">
              <a:solidFill>
                <a:srgbClr val="115CA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" marR="0" lvl="0" indent="0" algn="l" rtl="0"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165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Synchrotron radiation power 50 MW/beam</a:t>
            </a:r>
            <a:r>
              <a:rPr lang="en-US" sz="1650" b="0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                  at all beam energies</a:t>
            </a:r>
            <a:endParaRPr dirty="0"/>
          </a:p>
          <a:p>
            <a:pPr marL="27432" marR="0" lvl="0" indent="0" algn="l" rtl="0">
              <a:spcBef>
                <a:spcPts val="900"/>
              </a:spcBef>
              <a:spcAft>
                <a:spcPts val="0"/>
              </a:spcAft>
              <a:buClr>
                <a:srgbClr val="0C377B"/>
              </a:buClr>
              <a:buSzPts val="1320"/>
              <a:buFont typeface="Arial"/>
              <a:buNone/>
            </a:pPr>
            <a:r>
              <a:rPr lang="en-US" sz="165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Top-up injection </a:t>
            </a:r>
            <a:r>
              <a:rPr lang="en-US" sz="1650" b="0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scheme for high luminosity Requires </a:t>
            </a:r>
            <a:r>
              <a:rPr lang="en-US" sz="1650" b="1" i="0" u="none" strike="noStrike" cap="none" dirty="0">
                <a:solidFill>
                  <a:srgbClr val="115CA9"/>
                </a:solidFill>
                <a:latin typeface="Arial"/>
                <a:ea typeface="Arial"/>
                <a:cs typeface="Arial"/>
                <a:sym typeface="Arial"/>
              </a:rPr>
              <a:t>booster synchrotron in collider tunnel</a:t>
            </a:r>
            <a:endParaRPr dirty="0"/>
          </a:p>
        </p:txBody>
      </p:sp>
      <p:pic>
        <p:nvPicPr>
          <p:cNvPr id="176" name="Google Shape;176;p26" descr="Diagram, radar char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98313" y="1332712"/>
            <a:ext cx="4455559" cy="348817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4CD7F3-E028-C589-82A6-1A5FB808A3AF}"/>
              </a:ext>
            </a:extLst>
          </p:cNvPr>
          <p:cNvSpPr txBox="1"/>
          <p:nvPr/>
        </p:nvSpPr>
        <p:spPr>
          <a:xfrm>
            <a:off x="4711588" y="2314322"/>
            <a:ext cx="7200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</a:rPr>
              <a:t>Or MR RF?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232B82-5482-6F40-9581-0D82AC1EEF91}"/>
              </a:ext>
            </a:extLst>
          </p:cNvPr>
          <p:cNvSpPr txBox="1"/>
          <p:nvPr/>
        </p:nvSpPr>
        <p:spPr>
          <a:xfrm>
            <a:off x="4863988" y="4505906"/>
            <a:ext cx="9492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chemeClr val="bg2"/>
                </a:solidFill>
              </a:rPr>
              <a:t>Or Booster RF?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74" name="Google Shape;174;p26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Accelerator Placement Optimization</a:t>
            </a:r>
            <a:endParaRPr dirty="0"/>
          </a:p>
        </p:txBody>
      </p:sp>
      <p:sp>
        <p:nvSpPr>
          <p:cNvPr id="177" name="Google Shape;177;p26"/>
          <p:cNvSpPr txBox="1"/>
          <p:nvPr/>
        </p:nvSpPr>
        <p:spPr>
          <a:xfrm>
            <a:off x="5886497" y="1168354"/>
            <a:ext cx="1939712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defTabSz="514350">
              <a:buClrTx/>
              <a:defRPr/>
            </a:pPr>
            <a:r>
              <a:rPr lang="en-US" sz="1200" kern="1200" dirty="0">
                <a:solidFill>
                  <a:srgbClr val="0C377B"/>
                </a:solidFill>
                <a:ea typeface="+mn-ea"/>
                <a:cs typeface="+mn-cs"/>
              </a:rPr>
              <a:t>J. Gutleber, V. Mertens</a:t>
            </a:r>
            <a:endParaRPr lang="en-GB" sz="1200" kern="1200" dirty="0">
              <a:solidFill>
                <a:srgbClr val="0C377B"/>
              </a:solidFill>
              <a:ea typeface="+mn-ea"/>
              <a:cs typeface="+mn-cs"/>
            </a:endParaRPr>
          </a:p>
        </p:txBody>
      </p:sp>
      <p:pic>
        <p:nvPicPr>
          <p:cNvPr id="2" name="Picture 1" descr="A picture containing diagram&#10;&#10;Description automatically generated">
            <a:extLst>
              <a:ext uri="{FF2B5EF4-FFF2-40B4-BE49-F238E27FC236}">
                <a16:creationId xmlns:a16="http://schemas.microsoft.com/office/drawing/2014/main" id="{7C564782-3B09-27B6-838A-B6C8C4BDD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4" y="1329194"/>
            <a:ext cx="3900408" cy="36243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66F2300-17D5-8D17-38F7-4725D0361E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8707" y="1508760"/>
            <a:ext cx="4575293" cy="344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125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5"/>
          <p:cNvSpPr txBox="1">
            <a:spLocks noGrp="1"/>
          </p:cNvSpPr>
          <p:nvPr>
            <p:ph type="sldNum" idx="12"/>
          </p:nvPr>
        </p:nvSpPr>
        <p:spPr>
          <a:xfrm>
            <a:off x="8745300" y="94965"/>
            <a:ext cx="289479" cy="17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5475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67" name="Google Shape;167;p25"/>
          <p:cNvSpPr txBox="1">
            <a:spLocks noGrp="1"/>
          </p:cNvSpPr>
          <p:nvPr>
            <p:ph type="body" idx="2"/>
          </p:nvPr>
        </p:nvSpPr>
        <p:spPr>
          <a:xfrm>
            <a:off x="442800" y="1131590"/>
            <a:ext cx="8665704" cy="3888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7175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New PA31 layout proposed in 2021</a:t>
            </a:r>
            <a:endParaRPr dirty="0"/>
          </a:p>
          <a:p>
            <a:pPr marL="257175" lvl="0" indent="-2571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PA31-1.0 had a 91.2 km circumference</a:t>
            </a:r>
            <a:endParaRPr sz="2400" b="1" dirty="0">
              <a:solidFill>
                <a:srgbClr val="115CA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57175" lvl="0" indent="-2571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Needed to modify to have matched harmonic number for injector chain </a:t>
            </a: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Wingdings" panose="05000000000000000000" pitchFamily="2" charset="2"/>
              </a:rPr>
              <a:t> 91.1 km (Dec. 2021)</a:t>
            </a:r>
            <a:endParaRPr dirty="0"/>
          </a:p>
          <a:p>
            <a:pPr marL="257175" lvl="0" indent="-2571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ea typeface="Calibri"/>
                <a:cs typeface="Calibri"/>
                <a:sym typeface="Calibri"/>
              </a:rPr>
              <a:t>Further circumference reduction needed to support surface sites leading to 90.8 km optics (Summer 2022)</a:t>
            </a:r>
          </a:p>
          <a:p>
            <a:pPr marL="257175" lvl="0" indent="-2571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5CA9"/>
              </a:buClr>
              <a:buSzPts val="2400"/>
              <a:buFont typeface="Arial"/>
              <a:buChar char="•"/>
            </a:pP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Settling on 90.7 km circumference with a harmonic number of 121,200 at 400.79 MHz which supports surface sites as well FCC-</a:t>
            </a:r>
            <a:r>
              <a:rPr lang="en-US" sz="2400" b="1" dirty="0" err="1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hh</a:t>
            </a:r>
            <a:r>
              <a:rPr lang="en-US" sz="2400" b="1" dirty="0">
                <a:solidFill>
                  <a:srgbClr val="115CA9"/>
                </a:solidFill>
                <a:latin typeface="Calibri"/>
                <a:cs typeface="Calibri"/>
                <a:sym typeface="Calibri"/>
              </a:rPr>
              <a:t> injector chain</a:t>
            </a:r>
            <a:endParaRPr dirty="0"/>
          </a:p>
        </p:txBody>
      </p:sp>
      <p:sp>
        <p:nvSpPr>
          <p:cNvPr id="168" name="Google Shape;168;p25"/>
          <p:cNvSpPr txBox="1"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lang="en-US" dirty="0"/>
              <a:t>Placement Impact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02517262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</TotalTime>
  <Words>2275</Words>
  <Application>Microsoft Office PowerPoint</Application>
  <PresentationFormat>On-screen Show (16:9)</PresentationFormat>
  <Paragraphs>347</Paragraphs>
  <Slides>39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Arial</vt:lpstr>
      <vt:lpstr>Corbel</vt:lpstr>
      <vt:lpstr>Noto Sans Symbols</vt:lpstr>
      <vt:lpstr>Quintessential</vt:lpstr>
      <vt:lpstr>Calibri</vt:lpstr>
      <vt:lpstr>Cambria Math</vt:lpstr>
      <vt:lpstr>Courier New</vt:lpstr>
      <vt:lpstr>Symbol</vt:lpstr>
      <vt:lpstr>Titleslides, Conclusion</vt:lpstr>
      <vt:lpstr>Content Slides - Deep Blue</vt:lpstr>
      <vt:lpstr>FCC ACCELERATOR STATUS and R&amp;D  Tor Raubenheimer FCC IS Workshop December 5-9, 2022 </vt:lpstr>
      <vt:lpstr>Introduction</vt:lpstr>
      <vt:lpstr>FCC-ee Luminosity</vt:lpstr>
      <vt:lpstr>Challenges and Drivers</vt:lpstr>
      <vt:lpstr>Outline</vt:lpstr>
      <vt:lpstr>Accelerator Design Status</vt:lpstr>
      <vt:lpstr>Basic Design Choices</vt:lpstr>
      <vt:lpstr>Accelerator Placement Optimization</vt:lpstr>
      <vt:lpstr>Placement Impact</vt:lpstr>
      <vt:lpstr>FCC-ee layout consistent with FCC-hh</vt:lpstr>
      <vt:lpstr>PowerPoint Presentation</vt:lpstr>
      <vt:lpstr>FCC-ee Arc FODO optics</vt:lpstr>
      <vt:lpstr>FCC-ee IR optics</vt:lpstr>
      <vt:lpstr>FCC-ee IR geometry</vt:lpstr>
      <vt:lpstr>FCC-ee Tuning and Correction</vt:lpstr>
      <vt:lpstr>FCC-ee Dynamic Aperture</vt:lpstr>
      <vt:lpstr>Alternate Ring Optics</vt:lpstr>
      <vt:lpstr>FCC-ee Collective effects</vt:lpstr>
      <vt:lpstr>FCC-ee Long-range Collective effects </vt:lpstr>
      <vt:lpstr>FCC-ee Accelerator Layout</vt:lpstr>
      <vt:lpstr>FCC-ee SRF Systems</vt:lpstr>
      <vt:lpstr>FCC-ee SRF Systems</vt:lpstr>
      <vt:lpstr>FCC-ee SRF R&amp;D</vt:lpstr>
      <vt:lpstr>FCC-ee 400 and 800 MHz SRF Systems</vt:lpstr>
      <vt:lpstr>High Q0 SRF Systems</vt:lpstr>
      <vt:lpstr>Developing High Q Cavities</vt:lpstr>
      <vt:lpstr>PowerPoint Presentation</vt:lpstr>
      <vt:lpstr>FCC-ee Power Consumption</vt:lpstr>
      <vt:lpstr>HTS Arc Quadrupole / Sextupole / Dipole</vt:lpstr>
      <vt:lpstr>Full Energy Booster</vt:lpstr>
      <vt:lpstr>FCC-ee Pre-Injector</vt:lpstr>
      <vt:lpstr>FCC-ee Pre-Injector R&amp;D</vt:lpstr>
      <vt:lpstr>FCC-ee MDI and IR design</vt:lpstr>
      <vt:lpstr>FCC-ee IR Magnet R&amp;D</vt:lpstr>
      <vt:lpstr>FCC-ee IR Mock-up</vt:lpstr>
      <vt:lpstr>FCC-ee Alternative technologies</vt:lpstr>
      <vt:lpstr>Synergistic Programs</vt:lpstr>
      <vt:lpstr>FCC accelerator summary and timeline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OVERVIEW</dc:title>
  <cp:lastModifiedBy>Raubenheimer, Tor O.</cp:lastModifiedBy>
  <cp:revision>28</cp:revision>
  <dcterms:modified xsi:type="dcterms:W3CDTF">2022-12-05T05:47:49Z</dcterms:modified>
</cp:coreProperties>
</file>