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48" r:id="rId2"/>
    <p:sldMasterId id="2147483650" r:id="rId3"/>
  </p:sldMasterIdLst>
  <p:notesMasterIdLst>
    <p:notesMasterId r:id="rId30"/>
  </p:notesMasterIdLst>
  <p:handoutMasterIdLst>
    <p:handoutMasterId r:id="rId31"/>
  </p:handoutMasterIdLst>
  <p:sldIdLst>
    <p:sldId id="276" r:id="rId4"/>
    <p:sldId id="322" r:id="rId5"/>
    <p:sldId id="335" r:id="rId6"/>
    <p:sldId id="372" r:id="rId7"/>
    <p:sldId id="375" r:id="rId8"/>
    <p:sldId id="337" r:id="rId9"/>
    <p:sldId id="352" r:id="rId10"/>
    <p:sldId id="353" r:id="rId11"/>
    <p:sldId id="354" r:id="rId12"/>
    <p:sldId id="355" r:id="rId13"/>
    <p:sldId id="358" r:id="rId14"/>
    <p:sldId id="357" r:id="rId15"/>
    <p:sldId id="359" r:id="rId16"/>
    <p:sldId id="348" r:id="rId17"/>
    <p:sldId id="351" r:id="rId18"/>
    <p:sldId id="342" r:id="rId19"/>
    <p:sldId id="365" r:id="rId20"/>
    <p:sldId id="361" r:id="rId21"/>
    <p:sldId id="363" r:id="rId22"/>
    <p:sldId id="368" r:id="rId23"/>
    <p:sldId id="370" r:id="rId24"/>
    <p:sldId id="373" r:id="rId25"/>
    <p:sldId id="374" r:id="rId26"/>
    <p:sldId id="371" r:id="rId27"/>
    <p:sldId id="362" r:id="rId28"/>
    <p:sldId id="274" r:id="rId29"/>
  </p:sldIdLst>
  <p:sldSz cx="24384000" cy="13716000"/>
  <p:notesSz cx="6797675" cy="9872663"/>
  <p:defaultTextStyle>
    <a:defPPr>
      <a:defRPr lang="de-DE"/>
    </a:defPPr>
    <a:lvl1pPr marL="0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302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606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908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210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514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816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120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422" algn="l" defTabSz="182860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76"/>
            <p14:sldId id="322"/>
            <p14:sldId id="335"/>
            <p14:sldId id="372"/>
            <p14:sldId id="375"/>
            <p14:sldId id="337"/>
            <p14:sldId id="352"/>
            <p14:sldId id="353"/>
            <p14:sldId id="354"/>
            <p14:sldId id="355"/>
            <p14:sldId id="358"/>
            <p14:sldId id="357"/>
            <p14:sldId id="359"/>
            <p14:sldId id="348"/>
            <p14:sldId id="351"/>
            <p14:sldId id="342"/>
            <p14:sldId id="365"/>
            <p14:sldId id="361"/>
            <p14:sldId id="363"/>
            <p14:sldId id="368"/>
            <p14:sldId id="370"/>
            <p14:sldId id="373"/>
            <p14:sldId id="374"/>
            <p14:sldId id="371"/>
            <p14:sldId id="362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C288"/>
    <a:srgbClr val="A6A6C9"/>
    <a:srgbClr val="F6FDA3"/>
    <a:srgbClr val="40C245"/>
    <a:srgbClr val="FFCCFF"/>
    <a:srgbClr val="DBDBE4"/>
    <a:srgbClr val="DFDFDF"/>
    <a:srgbClr val="5B9BD5"/>
    <a:srgbClr val="0000FF"/>
    <a:srgbClr val="E8FF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712" autoAdjust="0"/>
  </p:normalViewPr>
  <p:slideViewPr>
    <p:cSldViewPr>
      <p:cViewPr varScale="1">
        <p:scale>
          <a:sx n="61" d="100"/>
          <a:sy n="61" d="100"/>
        </p:scale>
        <p:origin x="108" y="252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B46B287-F171-4931-BE86-DD982D9409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CA00DA-D613-4F19-9027-7896851864F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B04CF8-15A1-4728-9240-389A47AFFCEA}" type="datetimeFigureOut">
              <a:rPr lang="en-GB" smtClean="0"/>
              <a:t>05/12/2022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5491E0-71C9-4700-95C5-6164841DDE6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5B78E0-27B0-4509-AD5F-740D7354F6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F9BADB-2E43-4186-9B9C-2B17548EE2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85446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05.12.2022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8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24384000" cy="13716000"/>
          </a:xfrm>
        </p:spPr>
        <p:txBody>
          <a:bodyPr/>
          <a:lstStyle>
            <a:lvl1pPr algn="ctr">
              <a:lnSpc>
                <a:spcPct val="200000"/>
              </a:lnSpc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46187" y="3808798"/>
            <a:ext cx="10544400" cy="86868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574800" y="3808798"/>
            <a:ext cx="10544400" cy="86868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574800" y="3808798"/>
            <a:ext cx="10544400" cy="762171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80799" y="3745593"/>
            <a:ext cx="10728000" cy="566822"/>
          </a:xfrm>
        </p:spPr>
        <p:txBody>
          <a:bodyPr>
            <a:noAutofit/>
          </a:bodyPr>
          <a:lstStyle>
            <a:lvl1pPr>
              <a:defRPr sz="3600" b="1"/>
            </a:lvl1pPr>
            <a:lvl2pPr marL="0" indent="0">
              <a:buFontTx/>
              <a:buNone/>
              <a:defRPr sz="3600" b="1"/>
            </a:lvl2pPr>
            <a:lvl3pPr marL="0" indent="0">
              <a:buFontTx/>
              <a:buNone/>
              <a:defRPr sz="3600" b="1"/>
            </a:lvl3pPr>
            <a:lvl4pPr marL="0" indent="0">
              <a:buFontTx/>
              <a:buNone/>
              <a:defRPr sz="3600" b="1"/>
            </a:lvl4pPr>
            <a:lvl5pPr marL="0" indent="0">
              <a:buFontTx/>
              <a:buNone/>
              <a:defRPr sz="36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799" y="4654799"/>
            <a:ext cx="10728000" cy="732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480032" y="11646532"/>
            <a:ext cx="1072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1100" y="12330000"/>
            <a:ext cx="10728325" cy="910800"/>
          </a:xfrm>
        </p:spPr>
        <p:txBody>
          <a:bodyPr>
            <a:noAutofit/>
          </a:bodyPr>
          <a:lstStyle>
            <a:lvl1pPr>
              <a:lnSpc>
                <a:spcPts val="2700"/>
              </a:lnSpc>
              <a:defRPr sz="2000"/>
            </a:lvl1pPr>
            <a:lvl2pPr marL="0" indent="0">
              <a:lnSpc>
                <a:spcPts val="2700"/>
              </a:lnSpc>
              <a:buNone/>
              <a:defRPr sz="2000"/>
            </a:lvl2pPr>
            <a:lvl3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3pPr>
            <a:lvl4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4pPr>
            <a:lvl5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45600" y="3808798"/>
            <a:ext cx="10544400" cy="762171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2499200" y="3745593"/>
            <a:ext cx="10728000" cy="566822"/>
          </a:xfrm>
        </p:spPr>
        <p:txBody>
          <a:bodyPr>
            <a:noAutofit/>
          </a:bodyPr>
          <a:lstStyle>
            <a:lvl1pPr>
              <a:defRPr sz="3600" b="1"/>
            </a:lvl1pPr>
            <a:lvl2pPr marL="0" indent="0">
              <a:buFontTx/>
              <a:buNone/>
              <a:defRPr sz="3600" b="1"/>
            </a:lvl2pPr>
            <a:lvl3pPr marL="0" indent="0">
              <a:buFontTx/>
              <a:buNone/>
              <a:defRPr sz="3600" b="1"/>
            </a:lvl3pPr>
            <a:lvl4pPr marL="0" indent="0">
              <a:buFontTx/>
              <a:buNone/>
              <a:defRPr sz="3600" b="1"/>
            </a:lvl4pPr>
            <a:lvl5pPr marL="0" indent="0">
              <a:buFontTx/>
              <a:buNone/>
              <a:defRPr sz="36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499200" y="4654799"/>
            <a:ext cx="10728000" cy="732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1100" y="12330000"/>
            <a:ext cx="10728325" cy="910800"/>
          </a:xfrm>
        </p:spPr>
        <p:txBody>
          <a:bodyPr>
            <a:noAutofit/>
          </a:bodyPr>
          <a:lstStyle>
            <a:lvl1pPr>
              <a:lnSpc>
                <a:spcPts val="2700"/>
              </a:lnSpc>
              <a:defRPr sz="2000"/>
            </a:lvl1pPr>
            <a:lvl2pPr marL="0" indent="0">
              <a:lnSpc>
                <a:spcPts val="2700"/>
              </a:lnSpc>
              <a:buNone/>
              <a:defRPr sz="2000"/>
            </a:lvl2pPr>
            <a:lvl3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3pPr>
            <a:lvl4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4pPr>
            <a:lvl5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09200" y="3808800"/>
            <a:ext cx="6769100" cy="4017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80799" y="3745593"/>
            <a:ext cx="6948000" cy="566822"/>
          </a:xfrm>
        </p:spPr>
        <p:txBody>
          <a:bodyPr>
            <a:noAutofit/>
          </a:bodyPr>
          <a:lstStyle>
            <a:lvl1pPr>
              <a:defRPr sz="3600" b="1"/>
            </a:lvl1pPr>
            <a:lvl2pPr marL="0" indent="0">
              <a:buFontTx/>
              <a:buNone/>
              <a:defRPr sz="3600" b="1"/>
            </a:lvl2pPr>
            <a:lvl3pPr marL="0" indent="0">
              <a:buFontTx/>
              <a:buNone/>
              <a:defRPr sz="3600" b="1"/>
            </a:lvl3pPr>
            <a:lvl4pPr marL="0" indent="0">
              <a:buFontTx/>
              <a:buNone/>
              <a:defRPr sz="3600" b="1"/>
            </a:lvl4pPr>
            <a:lvl5pPr marL="0" indent="0">
              <a:buFontTx/>
              <a:buNone/>
              <a:defRPr sz="36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799" y="4654799"/>
            <a:ext cx="6948000" cy="7326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6254000" y="4654799"/>
            <a:ext cx="6948000" cy="732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809200" y="8330400"/>
            <a:ext cx="6769100" cy="4017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1100" y="12330000"/>
            <a:ext cx="6947699" cy="910800"/>
          </a:xfrm>
        </p:spPr>
        <p:txBody>
          <a:bodyPr>
            <a:noAutofit/>
          </a:bodyPr>
          <a:lstStyle>
            <a:lvl1pPr>
              <a:lnSpc>
                <a:spcPts val="2700"/>
              </a:lnSpc>
              <a:defRPr sz="2000"/>
            </a:lvl1pPr>
            <a:lvl2pPr marL="0" indent="0">
              <a:lnSpc>
                <a:spcPts val="2700"/>
              </a:lnSpc>
              <a:buNone/>
              <a:defRPr sz="2000"/>
            </a:lvl2pPr>
            <a:lvl3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3pPr>
            <a:lvl4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4pPr>
            <a:lvl5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863999"/>
            <a:ext cx="24384000" cy="12852000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10249200"/>
            <a:ext cx="24384000" cy="3466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80800" y="12186592"/>
            <a:ext cx="6930000" cy="756682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1">
                <a:solidFill>
                  <a:schemeClr val="bg1"/>
                </a:solidFill>
              </a:defRPr>
            </a:lvl1pPr>
            <a:lvl2pPr marL="0" indent="0">
              <a:lnSpc>
                <a:spcPts val="2700"/>
              </a:lnSpc>
              <a:buFontTx/>
              <a:buNone/>
              <a:defRPr sz="2000" b="0">
                <a:solidFill>
                  <a:schemeClr val="bg1"/>
                </a:solidFill>
              </a:defRPr>
            </a:lvl2pPr>
            <a:lvl3pPr marL="0" indent="0">
              <a:lnSpc>
                <a:spcPts val="2700"/>
              </a:lnSpc>
              <a:buFontTx/>
              <a:buNone/>
              <a:defRPr sz="2000" b="0">
                <a:solidFill>
                  <a:schemeClr val="bg1"/>
                </a:solidFill>
              </a:defRPr>
            </a:lvl3pPr>
            <a:lvl4pPr marL="0" indent="0">
              <a:lnSpc>
                <a:spcPts val="2700"/>
              </a:lnSpc>
              <a:buFontTx/>
              <a:buNone/>
              <a:defRPr sz="2000" b="0">
                <a:solidFill>
                  <a:schemeClr val="bg1"/>
                </a:solidFill>
              </a:defRPr>
            </a:lvl4pPr>
            <a:lvl5pPr marL="0" indent="0">
              <a:lnSpc>
                <a:spcPts val="2700"/>
              </a:lnSpc>
              <a:buFontTx/>
              <a:buNone/>
              <a:defRPr sz="2000" b="0">
                <a:solidFill>
                  <a:schemeClr val="bg1"/>
                </a:solidFill>
              </a:defRPr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368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800" y="3744000"/>
            <a:ext cx="10728000" cy="8236800"/>
          </a:xfrm>
        </p:spPr>
        <p:txBody>
          <a:bodyPr/>
          <a:lstStyle>
            <a:lvl1pPr>
              <a:spcBef>
                <a:spcPts val="3701"/>
              </a:spcBef>
              <a:defRPr sz="3733" b="1"/>
            </a:lvl1pPr>
            <a:lvl2pPr marL="1260016" indent="0">
              <a:buNone/>
              <a:tabLst>
                <a:tab pos="10548132" algn="r"/>
              </a:tabLst>
              <a:defRPr/>
            </a:lvl2pPr>
            <a:lvl3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3pPr>
            <a:lvl4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4pPr>
            <a:lvl5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499200" y="3744000"/>
            <a:ext cx="10728000" cy="8236800"/>
          </a:xfrm>
        </p:spPr>
        <p:txBody>
          <a:bodyPr/>
          <a:lstStyle>
            <a:lvl1pPr>
              <a:spcBef>
                <a:spcPts val="3701"/>
              </a:spcBef>
              <a:defRPr sz="3733" b="1"/>
            </a:lvl1pPr>
            <a:lvl2pPr marL="1260016" indent="0">
              <a:buNone/>
              <a:tabLst>
                <a:tab pos="10548132" algn="r"/>
              </a:tabLst>
              <a:defRPr/>
            </a:lvl2pPr>
            <a:lvl3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3pPr>
            <a:lvl4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4pPr>
            <a:lvl5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6230683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800" y="3744000"/>
            <a:ext cx="10728000" cy="8236800"/>
          </a:xfrm>
        </p:spPr>
        <p:txBody>
          <a:bodyPr/>
          <a:lstStyle>
            <a:lvl1pPr>
              <a:spcBef>
                <a:spcPts val="3701"/>
              </a:spcBef>
              <a:defRPr sz="3733" b="1"/>
            </a:lvl1pPr>
            <a:lvl2pPr marL="1260016" indent="0">
              <a:buNone/>
              <a:tabLst>
                <a:tab pos="10548132" algn="r"/>
              </a:tabLst>
              <a:defRPr/>
            </a:lvl2pPr>
            <a:lvl3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3pPr>
            <a:lvl4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4pPr>
            <a:lvl5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499200" y="3744000"/>
            <a:ext cx="10728000" cy="8236800"/>
          </a:xfrm>
        </p:spPr>
        <p:txBody>
          <a:bodyPr/>
          <a:lstStyle>
            <a:lvl1pPr>
              <a:spcBef>
                <a:spcPts val="3701"/>
              </a:spcBef>
              <a:defRPr sz="3733" b="1"/>
            </a:lvl1pPr>
            <a:lvl2pPr marL="1260016" indent="0">
              <a:buNone/>
              <a:tabLst>
                <a:tab pos="10548132" algn="r"/>
              </a:tabLst>
              <a:defRPr/>
            </a:lvl2pPr>
            <a:lvl3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3pPr>
            <a:lvl4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4pPr>
            <a:lvl5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0685307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800" y="3744000"/>
            <a:ext cx="10728000" cy="8236800"/>
          </a:xfrm>
        </p:spPr>
        <p:txBody>
          <a:bodyPr/>
          <a:lstStyle>
            <a:lvl1pPr>
              <a:spcBef>
                <a:spcPts val="3701"/>
              </a:spcBef>
              <a:defRPr sz="3733" b="1"/>
            </a:lvl1pPr>
            <a:lvl2pPr marL="1260016" indent="0">
              <a:buNone/>
              <a:tabLst>
                <a:tab pos="10548132" algn="r"/>
              </a:tabLst>
              <a:defRPr/>
            </a:lvl2pPr>
            <a:lvl3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3pPr>
            <a:lvl4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4pPr>
            <a:lvl5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499200" y="3744000"/>
            <a:ext cx="10728000" cy="8236800"/>
          </a:xfrm>
        </p:spPr>
        <p:txBody>
          <a:bodyPr/>
          <a:lstStyle>
            <a:lvl1pPr>
              <a:spcBef>
                <a:spcPts val="3701"/>
              </a:spcBef>
              <a:defRPr sz="3733" b="1"/>
            </a:lvl1pPr>
            <a:lvl2pPr marL="1260016" indent="0">
              <a:buNone/>
              <a:tabLst>
                <a:tab pos="10548132" algn="r"/>
              </a:tabLst>
              <a:defRPr/>
            </a:lvl2pPr>
            <a:lvl3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3pPr>
            <a:lvl4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4pPr>
            <a:lvl5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648423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0800" y="3185592"/>
            <a:ext cx="22035600" cy="4775200"/>
          </a:xfrm>
        </p:spPr>
        <p:txBody>
          <a:bodyPr anchor="b"/>
          <a:lstStyle>
            <a:lvl1pPr algn="ctr">
              <a:lnSpc>
                <a:spcPts val="9500"/>
              </a:lnSpc>
              <a:defRPr sz="90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80800" y="8551032"/>
            <a:ext cx="22035600" cy="3311524"/>
          </a:xfrm>
        </p:spPr>
        <p:txBody>
          <a:bodyPr>
            <a:no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noProof="0" dirty="0"/>
          </a:p>
        </p:txBody>
      </p:sp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F1753F32-2A11-45B7-9EB2-900F2EE228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3" y="366543"/>
            <a:ext cx="1490841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800" y="3744000"/>
            <a:ext cx="10728000" cy="8236800"/>
          </a:xfrm>
        </p:spPr>
        <p:txBody>
          <a:bodyPr/>
          <a:lstStyle>
            <a:lvl1pPr>
              <a:spcBef>
                <a:spcPts val="3701"/>
              </a:spcBef>
              <a:defRPr sz="3733" b="1"/>
            </a:lvl1pPr>
            <a:lvl2pPr marL="1260016" indent="0">
              <a:buNone/>
              <a:tabLst>
                <a:tab pos="10548132" algn="r"/>
              </a:tabLst>
              <a:defRPr/>
            </a:lvl2pPr>
            <a:lvl3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3pPr>
            <a:lvl4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4pPr>
            <a:lvl5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499200" y="3744000"/>
            <a:ext cx="10728000" cy="8236800"/>
          </a:xfrm>
        </p:spPr>
        <p:txBody>
          <a:bodyPr/>
          <a:lstStyle>
            <a:lvl1pPr>
              <a:spcBef>
                <a:spcPts val="3701"/>
              </a:spcBef>
              <a:defRPr sz="3733" b="1"/>
            </a:lvl1pPr>
            <a:lvl2pPr marL="1260016" indent="0">
              <a:buNone/>
              <a:tabLst>
                <a:tab pos="10548132" algn="r"/>
              </a:tabLst>
              <a:defRPr/>
            </a:lvl2pPr>
            <a:lvl3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3pPr>
            <a:lvl4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4pPr>
            <a:lvl5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0903955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800" y="3744000"/>
            <a:ext cx="10728000" cy="8236800"/>
          </a:xfrm>
        </p:spPr>
        <p:txBody>
          <a:bodyPr/>
          <a:lstStyle>
            <a:lvl1pPr>
              <a:spcBef>
                <a:spcPts val="3701"/>
              </a:spcBef>
              <a:defRPr sz="3733" b="1"/>
            </a:lvl1pPr>
            <a:lvl2pPr marL="1260016" indent="0">
              <a:buNone/>
              <a:tabLst>
                <a:tab pos="10548132" algn="r"/>
              </a:tabLst>
              <a:defRPr/>
            </a:lvl2pPr>
            <a:lvl3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3pPr>
            <a:lvl4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4pPr>
            <a:lvl5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499200" y="3744000"/>
            <a:ext cx="10728000" cy="8236800"/>
          </a:xfrm>
        </p:spPr>
        <p:txBody>
          <a:bodyPr/>
          <a:lstStyle>
            <a:lvl1pPr>
              <a:spcBef>
                <a:spcPts val="3701"/>
              </a:spcBef>
              <a:defRPr sz="3733" b="1"/>
            </a:lvl1pPr>
            <a:lvl2pPr marL="1260016" indent="0">
              <a:buNone/>
              <a:tabLst>
                <a:tab pos="10548132" algn="r"/>
              </a:tabLst>
              <a:defRPr/>
            </a:lvl2pPr>
            <a:lvl3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3pPr>
            <a:lvl4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4pPr>
            <a:lvl5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11782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800" y="3744000"/>
            <a:ext cx="10728000" cy="8236800"/>
          </a:xfrm>
        </p:spPr>
        <p:txBody>
          <a:bodyPr/>
          <a:lstStyle>
            <a:lvl1pPr>
              <a:spcBef>
                <a:spcPts val="3701"/>
              </a:spcBef>
              <a:defRPr sz="3733" b="1"/>
            </a:lvl1pPr>
            <a:lvl2pPr marL="1260016" indent="0">
              <a:buNone/>
              <a:tabLst>
                <a:tab pos="10548132" algn="r"/>
              </a:tabLst>
              <a:defRPr/>
            </a:lvl2pPr>
            <a:lvl3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3pPr>
            <a:lvl4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4pPr>
            <a:lvl5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499200" y="3744000"/>
            <a:ext cx="10728000" cy="8236800"/>
          </a:xfrm>
        </p:spPr>
        <p:txBody>
          <a:bodyPr/>
          <a:lstStyle>
            <a:lvl1pPr>
              <a:spcBef>
                <a:spcPts val="3701"/>
              </a:spcBef>
              <a:defRPr sz="3733" b="1"/>
            </a:lvl1pPr>
            <a:lvl2pPr marL="1260016" indent="0">
              <a:buNone/>
              <a:tabLst>
                <a:tab pos="10548132" algn="r"/>
              </a:tabLst>
              <a:defRPr/>
            </a:lvl2pPr>
            <a:lvl3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3pPr>
            <a:lvl4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4pPr>
            <a:lvl5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857740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800" y="3744000"/>
            <a:ext cx="10728000" cy="8236800"/>
          </a:xfrm>
        </p:spPr>
        <p:txBody>
          <a:bodyPr/>
          <a:lstStyle>
            <a:lvl1pPr>
              <a:spcBef>
                <a:spcPts val="3701"/>
              </a:spcBef>
              <a:defRPr sz="3733" b="1"/>
            </a:lvl1pPr>
            <a:lvl2pPr marL="1260016" indent="0">
              <a:buNone/>
              <a:tabLst>
                <a:tab pos="10548132" algn="r"/>
              </a:tabLst>
              <a:defRPr/>
            </a:lvl2pPr>
            <a:lvl3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3pPr>
            <a:lvl4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4pPr>
            <a:lvl5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499200" y="3744000"/>
            <a:ext cx="10728000" cy="8236800"/>
          </a:xfrm>
        </p:spPr>
        <p:txBody>
          <a:bodyPr/>
          <a:lstStyle>
            <a:lvl1pPr>
              <a:spcBef>
                <a:spcPts val="3701"/>
              </a:spcBef>
              <a:defRPr sz="3733" b="1"/>
            </a:lvl1pPr>
            <a:lvl2pPr marL="1260016" indent="0">
              <a:buNone/>
              <a:tabLst>
                <a:tab pos="10548132" algn="r"/>
              </a:tabLst>
              <a:defRPr/>
            </a:lvl2pPr>
            <a:lvl3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3pPr>
            <a:lvl4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4pPr>
            <a:lvl5pPr marL="2988037" indent="0">
              <a:buFont typeface="Arial" panose="020B0604020202020204" pitchFamily="34" charset="0"/>
              <a:buNone/>
              <a:tabLst>
                <a:tab pos="10548132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564276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11480" y="2214680"/>
            <a:ext cx="9433048" cy="944026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0800" y="3185592"/>
            <a:ext cx="22035600" cy="4775200"/>
          </a:xfrm>
        </p:spPr>
        <p:txBody>
          <a:bodyPr anchor="b"/>
          <a:lstStyle>
            <a:lvl1pPr algn="ctr">
              <a:lnSpc>
                <a:spcPts val="9500"/>
              </a:lnSpc>
              <a:defRPr sz="90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80800" y="8551032"/>
            <a:ext cx="22035600" cy="3311524"/>
          </a:xfrm>
        </p:spPr>
        <p:txBody>
          <a:bodyPr>
            <a:noAutofit/>
          </a:bodyPr>
          <a:lstStyle>
            <a:lvl1pPr marL="0" indent="0" algn="ctr">
              <a:buNone/>
              <a:defRPr sz="3000">
                <a:solidFill>
                  <a:schemeClr val="tx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2E5526D2-1562-4114-9CDF-5C84474A31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79" y="403757"/>
            <a:ext cx="1490841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800" y="2264400"/>
            <a:ext cx="10931951" cy="95976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0800" y="2789548"/>
            <a:ext cx="22035600" cy="4775200"/>
          </a:xfrm>
        </p:spPr>
        <p:txBody>
          <a:bodyPr anchor="b"/>
          <a:lstStyle>
            <a:lvl1pPr algn="ctr">
              <a:lnSpc>
                <a:spcPts val="9500"/>
              </a:lnSpc>
              <a:defRPr sz="90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80800" y="7722096"/>
            <a:ext cx="22035600" cy="3311524"/>
          </a:xfrm>
        </p:spPr>
        <p:txBody>
          <a:bodyPr>
            <a:no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0FD4728F-1AB0-4854-8081-1D17B769786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379" y="389580"/>
            <a:ext cx="1490841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0800" y="4769768"/>
            <a:ext cx="22035600" cy="4775200"/>
          </a:xfrm>
        </p:spPr>
        <p:txBody>
          <a:bodyPr anchor="ctr" anchorCtr="0"/>
          <a:lstStyle>
            <a:lvl1pPr algn="ctr">
              <a:lnSpc>
                <a:spcPts val="9500"/>
              </a:lnSpc>
              <a:defRPr sz="90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F911D07C-5460-4638-872E-E3ABFE1303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370087"/>
            <a:ext cx="1490841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80800" y="2789548"/>
            <a:ext cx="22035600" cy="47752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9500"/>
              </a:lnSpc>
              <a:defRPr sz="90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80800" y="7686092"/>
            <a:ext cx="22035600" cy="3311524"/>
          </a:xfrm>
        </p:spPr>
        <p:txBody>
          <a:bodyPr>
            <a:no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863999"/>
            <a:ext cx="24384000" cy="12852000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8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80799" y="3745593"/>
            <a:ext cx="10728000" cy="566822"/>
          </a:xfrm>
        </p:spPr>
        <p:txBody>
          <a:bodyPr>
            <a:noAutofit/>
          </a:bodyPr>
          <a:lstStyle>
            <a:lvl1pPr>
              <a:defRPr sz="3600" b="1"/>
            </a:lvl1pPr>
            <a:lvl2pPr marL="0" indent="0">
              <a:buFontTx/>
              <a:buNone/>
              <a:defRPr sz="3600" b="1"/>
            </a:lvl2pPr>
            <a:lvl3pPr marL="0" indent="0">
              <a:buFontTx/>
              <a:buNone/>
              <a:defRPr sz="3600" b="1"/>
            </a:lvl3pPr>
            <a:lvl4pPr marL="0" indent="0">
              <a:buFontTx/>
              <a:buNone/>
              <a:defRPr sz="3600" b="1"/>
            </a:lvl4pPr>
            <a:lvl5pPr marL="0" indent="0">
              <a:buFontTx/>
              <a:buNone/>
              <a:defRPr sz="36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80799" y="4654799"/>
            <a:ext cx="10728000" cy="7326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499200" y="4654655"/>
            <a:ext cx="10728000" cy="7326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18288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81100" y="12330000"/>
            <a:ext cx="10728325" cy="910800"/>
          </a:xfrm>
        </p:spPr>
        <p:txBody>
          <a:bodyPr>
            <a:noAutofit/>
          </a:bodyPr>
          <a:lstStyle>
            <a:lvl1pPr>
              <a:lnSpc>
                <a:spcPts val="2700"/>
              </a:lnSpc>
              <a:defRPr sz="2000"/>
            </a:lvl1pPr>
            <a:lvl2pPr marL="0" indent="0">
              <a:lnSpc>
                <a:spcPts val="2700"/>
              </a:lnSpc>
              <a:buNone/>
              <a:defRPr sz="2000"/>
            </a:lvl2pPr>
            <a:lvl3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3pPr>
            <a:lvl4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4pPr>
            <a:lvl5pPr marL="0" indent="0">
              <a:lnSpc>
                <a:spcPts val="2700"/>
              </a:lnSpc>
              <a:buFont typeface="Arial" panose="020B0604020202020204" pitchFamily="34" charset="0"/>
              <a:buNone/>
              <a:defRPr sz="2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80800" y="12474624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46188" y="2221200"/>
            <a:ext cx="6769100" cy="4626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07450" y="2221200"/>
            <a:ext cx="6769100" cy="4626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6368713" y="2221200"/>
            <a:ext cx="6769100" cy="4626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246188" y="7722000"/>
            <a:ext cx="6769100" cy="4626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807450" y="7722000"/>
            <a:ext cx="6769100" cy="4626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6368713" y="7722000"/>
            <a:ext cx="6769100" cy="4626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80800" y="7002016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718000" y="7002016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255200" y="7002016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718000" y="12474624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6255200" y="12474624"/>
            <a:ext cx="6948000" cy="556124"/>
          </a:xfrm>
        </p:spPr>
        <p:txBody>
          <a:bodyPr wrap="none">
            <a:noAutofit/>
          </a:bodyPr>
          <a:lstStyle>
            <a:lvl1pPr>
              <a:lnSpc>
                <a:spcPts val="2700"/>
              </a:lnSpc>
              <a:defRPr sz="2000" b="0"/>
            </a:lvl1pPr>
            <a:lvl2pPr marL="0" indent="0">
              <a:lnSpc>
                <a:spcPts val="2700"/>
              </a:lnSpc>
              <a:buFontTx/>
              <a:buNone/>
              <a:defRPr sz="2000" b="0"/>
            </a:lvl2pPr>
            <a:lvl3pPr marL="0" indent="0">
              <a:lnSpc>
                <a:spcPts val="2700"/>
              </a:lnSpc>
              <a:buFontTx/>
              <a:buNone/>
              <a:defRPr sz="2000" b="0"/>
            </a:lvl3pPr>
            <a:lvl4pPr marL="0" indent="0">
              <a:lnSpc>
                <a:spcPts val="2700"/>
              </a:lnSpc>
              <a:buFontTx/>
              <a:buNone/>
              <a:defRPr sz="2000" b="0"/>
            </a:lvl4pPr>
            <a:lvl5pPr marL="0" indent="0">
              <a:lnSpc>
                <a:spcPts val="2700"/>
              </a:lnSpc>
              <a:buFontTx/>
              <a:buNone/>
              <a:defRPr sz="2000" b="0"/>
            </a:lvl5pPr>
            <a:lvl6pPr marL="45720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8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5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0800" y="4654498"/>
            <a:ext cx="22035600" cy="732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1828800" rtl="0" eaLnBrk="1" latinLnBrk="0" hangingPunct="1">
        <a:lnSpc>
          <a:spcPts val="8000"/>
        </a:lnSpc>
        <a:spcBef>
          <a:spcPct val="0"/>
        </a:spcBef>
        <a:buNone/>
        <a:defRPr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48000" indent="-64800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3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3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3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8312">
          <p15:clr>
            <a:srgbClr val="F26B43"/>
          </p15:clr>
        </p15:guide>
        <p15:guide id="3" pos="241">
          <p15:clr>
            <a:srgbClr val="F26B43"/>
          </p15:clr>
        </p15:guide>
        <p15:guide id="4" pos="785">
          <p15:clr>
            <a:srgbClr val="F26B43"/>
          </p15:clr>
        </p15:guide>
        <p15:guide id="5" pos="2690">
          <p15:clr>
            <a:srgbClr val="F26B43"/>
          </p15:clr>
        </p15:guide>
        <p15:guide id="6" pos="3189">
          <p15:clr>
            <a:srgbClr val="F26B43"/>
          </p15:clr>
        </p15:guide>
        <p15:guide id="7" pos="15119">
          <p15:clr>
            <a:srgbClr val="F26B43"/>
          </p15:clr>
        </p15:guide>
        <p15:guide id="8" pos="14575">
          <p15:clr>
            <a:srgbClr val="F26B43"/>
          </p15:clr>
        </p15:guide>
        <p15:guide id="9" pos="5548">
          <p15:clr>
            <a:srgbClr val="F26B43"/>
          </p15:clr>
        </p15:guide>
        <p15:guide id="10" pos="5049">
          <p15:clr>
            <a:srgbClr val="F26B43"/>
          </p15:clr>
        </p15:guide>
        <p15:guide id="12" pos="7929">
          <p15:clr>
            <a:srgbClr val="F26B43"/>
          </p15:clr>
        </p15:guide>
        <p15:guide id="13" pos="7431">
          <p15:clr>
            <a:srgbClr val="F26B43"/>
          </p15:clr>
        </p15:guide>
        <p15:guide id="14" pos="12670">
          <p15:clr>
            <a:srgbClr val="F26B43"/>
          </p15:clr>
        </p15:guide>
        <p15:guide id="15" pos="12171">
          <p15:clr>
            <a:srgbClr val="F26B43"/>
          </p15:clr>
        </p15:guide>
        <p15:guide id="16" pos="10311">
          <p15:clr>
            <a:srgbClr val="F26B43"/>
          </p15:clr>
        </p15:guide>
        <p15:guide id="17" pos="9812">
          <p15:clr>
            <a:srgbClr val="F26B43"/>
          </p15:clr>
        </p15:guide>
        <p15:guide id="19" orient="horz" pos="328">
          <p15:clr>
            <a:srgbClr val="F26B43"/>
          </p15:clr>
        </p15:guide>
        <p15:guide id="21" orient="horz" pos="532">
          <p15:clr>
            <a:srgbClr val="F26B43"/>
          </p15:clr>
        </p15:guide>
        <p15:guide id="23" orient="horz" pos="1031">
          <p15:clr>
            <a:srgbClr val="F26B43"/>
          </p15:clr>
        </p15:guide>
        <p15:guide id="24" orient="horz" pos="7518">
          <p15:clr>
            <a:srgbClr val="F26B43"/>
          </p15:clr>
        </p15:guide>
        <p15:guide id="25" orient="horz" pos="7835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800" y="1545471"/>
            <a:ext cx="22035600" cy="214417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0800" y="4654498"/>
            <a:ext cx="22035600" cy="732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3300"/>
              </a:lnSpc>
              <a:defRPr sz="1500">
                <a:solidFill>
                  <a:schemeClr val="tx2"/>
                </a:solidFill>
              </a:defRPr>
            </a:lvl1pPr>
          </a:lstStyle>
          <a:p>
            <a:r>
              <a:rPr lang="de-AT" dirty="0"/>
              <a:t> </a:t>
            </a:r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1828800" rtl="0" eaLnBrk="1" latinLnBrk="0" hangingPunct="1">
        <a:lnSpc>
          <a:spcPts val="8000"/>
        </a:lnSpc>
        <a:spcBef>
          <a:spcPct val="0"/>
        </a:spcBef>
        <a:buNone/>
        <a:defRPr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48000" indent="-64800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6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6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6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8312" userDrawn="1">
          <p15:clr>
            <a:srgbClr val="F26B43"/>
          </p15:clr>
        </p15:guide>
        <p15:guide id="3" pos="241" userDrawn="1">
          <p15:clr>
            <a:srgbClr val="F26B43"/>
          </p15:clr>
        </p15:guide>
        <p15:guide id="4" pos="785" userDrawn="1">
          <p15:clr>
            <a:srgbClr val="F26B43"/>
          </p15:clr>
        </p15:guide>
        <p15:guide id="5" pos="2690" userDrawn="1">
          <p15:clr>
            <a:srgbClr val="F26B43"/>
          </p15:clr>
        </p15:guide>
        <p15:guide id="6" pos="3189" userDrawn="1">
          <p15:clr>
            <a:srgbClr val="F26B43"/>
          </p15:clr>
        </p15:guide>
        <p15:guide id="7" pos="15119" userDrawn="1">
          <p15:clr>
            <a:srgbClr val="F26B43"/>
          </p15:clr>
        </p15:guide>
        <p15:guide id="8" pos="14575" userDrawn="1">
          <p15:clr>
            <a:srgbClr val="F26B43"/>
          </p15:clr>
        </p15:guide>
        <p15:guide id="9" pos="5548" userDrawn="1">
          <p15:clr>
            <a:srgbClr val="F26B43"/>
          </p15:clr>
        </p15:guide>
        <p15:guide id="10" pos="5049" userDrawn="1">
          <p15:clr>
            <a:srgbClr val="F26B43"/>
          </p15:clr>
        </p15:guide>
        <p15:guide id="12" pos="7929" userDrawn="1">
          <p15:clr>
            <a:srgbClr val="F26B43"/>
          </p15:clr>
        </p15:guide>
        <p15:guide id="13" pos="7431" userDrawn="1">
          <p15:clr>
            <a:srgbClr val="F26B43"/>
          </p15:clr>
        </p15:guide>
        <p15:guide id="14" pos="12670" userDrawn="1">
          <p15:clr>
            <a:srgbClr val="F26B43"/>
          </p15:clr>
        </p15:guide>
        <p15:guide id="15" pos="12171" userDrawn="1">
          <p15:clr>
            <a:srgbClr val="F26B43"/>
          </p15:clr>
        </p15:guide>
        <p15:guide id="16" pos="10311" userDrawn="1">
          <p15:clr>
            <a:srgbClr val="F26B43"/>
          </p15:clr>
        </p15:guide>
        <p15:guide id="17" pos="9812" userDrawn="1">
          <p15:clr>
            <a:srgbClr val="F26B43"/>
          </p15:clr>
        </p15:guide>
        <p15:guide id="19" orient="horz" pos="328" userDrawn="1">
          <p15:clr>
            <a:srgbClr val="F26B43"/>
          </p15:clr>
        </p15:guide>
        <p15:guide id="21" orient="horz" pos="532" userDrawn="1">
          <p15:clr>
            <a:srgbClr val="F26B43"/>
          </p15:clr>
        </p15:guide>
        <p15:guide id="23" orient="horz" pos="1031" userDrawn="1">
          <p15:clr>
            <a:srgbClr val="F26B43"/>
          </p15:clr>
        </p15:guide>
        <p15:guide id="24" orient="horz" pos="7518" userDrawn="1">
          <p15:clr>
            <a:srgbClr val="F26B43"/>
          </p15:clr>
        </p15:guide>
        <p15:guide id="25" orient="horz" pos="7835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0800" y="4654498"/>
            <a:ext cx="22035600" cy="732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24382800" cy="864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3300"/>
              </a:lnSpc>
              <a:defRPr sz="15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4B373741-07FC-4471-877C-C8CBE6CCEBA1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76" y="181800"/>
            <a:ext cx="1490841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53" r:id="rId3"/>
    <p:sldLayoutId id="2147483655" r:id="rId4"/>
    <p:sldLayoutId id="2147483656" r:id="rId5"/>
    <p:sldLayoutId id="2147483657" r:id="rId6"/>
    <p:sldLayoutId id="2147483658" r:id="rId7"/>
    <p:sldLayoutId id="2147483661" r:id="rId8"/>
    <p:sldLayoutId id="2147483662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4" r:id="rId16"/>
    <p:sldLayoutId id="2147483675" r:id="rId17"/>
    <p:sldLayoutId id="2147483676" r:id="rId18"/>
  </p:sldLayoutIdLst>
  <p:hf hdr="0" ftr="0" dt="0"/>
  <p:txStyles>
    <p:titleStyle>
      <a:lvl1pPr algn="l" defTabSz="1828800" rtl="0" eaLnBrk="1" latinLnBrk="0" hangingPunct="1">
        <a:lnSpc>
          <a:spcPts val="8000"/>
        </a:lnSpc>
        <a:spcBef>
          <a:spcPct val="0"/>
        </a:spcBef>
        <a:buNone/>
        <a:defRPr sz="8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48000" indent="-64800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21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21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648000" algn="l" defTabSz="1828800" rtl="0" eaLnBrk="1" latinLnBrk="0" hangingPunct="1">
        <a:lnSpc>
          <a:spcPts val="3700"/>
        </a:lnSpc>
        <a:spcBef>
          <a:spcPts val="0"/>
        </a:spcBef>
        <a:buSzPct val="120000"/>
        <a:buFontTx/>
        <a:buBlip>
          <a:blip r:embed="rId21"/>
        </a:buBlip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8312">
          <p15:clr>
            <a:srgbClr val="F26B43"/>
          </p15:clr>
        </p15:guide>
        <p15:guide id="3" pos="241">
          <p15:clr>
            <a:srgbClr val="F26B43"/>
          </p15:clr>
        </p15:guide>
        <p15:guide id="4" pos="785" userDrawn="1">
          <p15:clr>
            <a:srgbClr val="F26B43"/>
          </p15:clr>
        </p15:guide>
        <p15:guide id="5" pos="2690">
          <p15:clr>
            <a:srgbClr val="F26B43"/>
          </p15:clr>
        </p15:guide>
        <p15:guide id="6" pos="3189">
          <p15:clr>
            <a:srgbClr val="F26B43"/>
          </p15:clr>
        </p15:guide>
        <p15:guide id="7" pos="15119">
          <p15:clr>
            <a:srgbClr val="F26B43"/>
          </p15:clr>
        </p15:guide>
        <p15:guide id="8" pos="14575">
          <p15:clr>
            <a:srgbClr val="F26B43"/>
          </p15:clr>
        </p15:guide>
        <p15:guide id="9" pos="5548">
          <p15:clr>
            <a:srgbClr val="F26B43"/>
          </p15:clr>
        </p15:guide>
        <p15:guide id="10" pos="5049">
          <p15:clr>
            <a:srgbClr val="F26B43"/>
          </p15:clr>
        </p15:guide>
        <p15:guide id="12" pos="7929">
          <p15:clr>
            <a:srgbClr val="F26B43"/>
          </p15:clr>
        </p15:guide>
        <p15:guide id="13" pos="7431">
          <p15:clr>
            <a:srgbClr val="F26B43"/>
          </p15:clr>
        </p15:guide>
        <p15:guide id="14" pos="12670">
          <p15:clr>
            <a:srgbClr val="F26B43"/>
          </p15:clr>
        </p15:guide>
        <p15:guide id="15" pos="12171">
          <p15:clr>
            <a:srgbClr val="F26B43"/>
          </p15:clr>
        </p15:guide>
        <p15:guide id="16" pos="10311">
          <p15:clr>
            <a:srgbClr val="F26B43"/>
          </p15:clr>
        </p15:guide>
        <p15:guide id="17" pos="9812">
          <p15:clr>
            <a:srgbClr val="F26B43"/>
          </p15:clr>
        </p15:guide>
        <p15:guide id="19" orient="horz" pos="328">
          <p15:clr>
            <a:srgbClr val="F26B43"/>
          </p15:clr>
        </p15:guide>
        <p15:guide id="21" orient="horz" pos="532">
          <p15:clr>
            <a:srgbClr val="F26B43"/>
          </p15:clr>
        </p15:guide>
        <p15:guide id="23" orient="horz" pos="1031">
          <p15:clr>
            <a:srgbClr val="F26B43"/>
          </p15:clr>
        </p15:guide>
        <p15:guide id="24" orient="horz" pos="7518">
          <p15:clr>
            <a:srgbClr val="F26B43"/>
          </p15:clr>
        </p15:guide>
        <p15:guide id="25" orient="horz" pos="7835">
          <p15:clr>
            <a:srgbClr val="F26B43"/>
          </p15:clr>
        </p15:guide>
        <p15:guide id="26" pos="76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0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auth/FCC/ProjectElements" TargetMode="Externa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F1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4D1F73-5E29-4D63-A3FB-B9F62B964C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pic>
        <p:nvPicPr>
          <p:cNvPr id="10" name="Picture 9" descr="A picture containing icon&#10;&#10;Description automatically generated">
            <a:extLst>
              <a:ext uri="{FF2B5EF4-FFF2-40B4-BE49-F238E27FC236}">
                <a16:creationId xmlns:a16="http://schemas.microsoft.com/office/drawing/2014/main" id="{3274A5D4-EB16-4DD9-BD31-20790CDEC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743200"/>
            <a:ext cx="14375801" cy="486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62800" y="8839200"/>
            <a:ext cx="10058400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700"/>
              </a:lnSpc>
            </a:pPr>
            <a:r>
              <a:rPr lang="en-GB" sz="6000" dirty="0">
                <a:solidFill>
                  <a:schemeClr val="bg1"/>
                </a:solidFill>
              </a:rPr>
              <a:t>Technical Infrastructure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763000" y="10287000"/>
            <a:ext cx="6934200" cy="889756"/>
          </a:xfrm>
          <a:prstGeom prst="rect">
            <a:avLst/>
          </a:prstGeom>
        </p:spPr>
        <p:txBody>
          <a:bodyPr/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3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3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3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>
                <a:solidFill>
                  <a:schemeClr val="bg1"/>
                </a:solidFill>
              </a:rPr>
              <a:t>K Hanke, CERN</a:t>
            </a:r>
          </a:p>
        </p:txBody>
      </p:sp>
    </p:spTree>
    <p:extLst>
      <p:ext uri="{BB962C8B-B14F-4D97-AF65-F5344CB8AC3E}">
        <p14:creationId xmlns:p14="http://schemas.microsoft.com/office/powerpoint/2010/main" val="2870322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icon&#10;&#10;Description automatically generated">
            <a:extLst>
              <a:ext uri="{FF2B5EF4-FFF2-40B4-BE49-F238E27FC236}">
                <a16:creationId xmlns:a16="http://schemas.microsoft.com/office/drawing/2014/main" id="{EE9A6EFA-B01E-25A8-9751-F7F2D3B4CC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02" r="19664"/>
          <a:stretch/>
        </p:blipFill>
        <p:spPr>
          <a:xfrm>
            <a:off x="10134600" y="2194650"/>
            <a:ext cx="11129255" cy="10967346"/>
          </a:xfrm>
          <a:prstGeom prst="rect">
            <a:avLst/>
          </a:prstGeom>
        </p:spPr>
      </p:pic>
      <p:sp>
        <p:nvSpPr>
          <p:cNvPr id="7" name="Textplatzhalter 3">
            <a:extLst>
              <a:ext uri="{FF2B5EF4-FFF2-40B4-BE49-F238E27FC236}">
                <a16:creationId xmlns:a16="http://schemas.microsoft.com/office/drawing/2014/main" id="{012E53EA-A0B2-6FDB-2D5A-50A3542106E9}"/>
              </a:ext>
            </a:extLst>
          </p:cNvPr>
          <p:cNvSpPr txBox="1">
            <a:spLocks/>
          </p:cNvSpPr>
          <p:nvPr/>
        </p:nvSpPr>
        <p:spPr>
          <a:xfrm>
            <a:off x="5675" y="1289381"/>
            <a:ext cx="23315125" cy="902811"/>
          </a:xfrm>
          <a:prstGeom prst="rect">
            <a:avLst/>
          </a:prstGeom>
        </p:spPr>
        <p:txBody>
          <a:bodyPr vert="horz" lIns="243840" tIns="121920" rIns="243840" bIns="1219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1333"/>
              </a:spcBef>
              <a:defRPr/>
            </a:pPr>
            <a:r>
              <a:rPr lang="en-US" sz="5333" u="sng" dirty="0"/>
              <a:t>Integration of FCC-</a:t>
            </a:r>
            <a:r>
              <a:rPr lang="en-US" sz="5333" u="sng" dirty="0" err="1"/>
              <a:t>ee</a:t>
            </a:r>
            <a:r>
              <a:rPr lang="en-US" sz="5333" u="sng" dirty="0"/>
              <a:t> machine elements (regular arc)</a:t>
            </a:r>
            <a:endParaRPr lang="en-US" sz="5333" dirty="0"/>
          </a:p>
          <a:p>
            <a:pPr indent="944046">
              <a:lnSpc>
                <a:spcPct val="150000"/>
              </a:lnSpc>
              <a:defRPr/>
            </a:pPr>
            <a:endParaRPr lang="en-US" sz="3733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4351F9-CAE2-02AF-1F58-47D94062C72B}"/>
              </a:ext>
            </a:extLst>
          </p:cNvPr>
          <p:cNvSpPr txBox="1"/>
          <p:nvPr/>
        </p:nvSpPr>
        <p:spPr>
          <a:xfrm>
            <a:off x="1011263" y="2015921"/>
            <a:ext cx="482784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u="sng" dirty="0">
                <a:solidFill>
                  <a:srgbClr val="FF0000"/>
                </a:solidFill>
              </a:rPr>
              <a:t>Perspective view</a:t>
            </a:r>
            <a:endParaRPr lang="en-GB" sz="3200" b="1" u="sng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B6C84A-9E40-E8F9-B528-764A589ECA9E}"/>
              </a:ext>
            </a:extLst>
          </p:cNvPr>
          <p:cNvSpPr txBox="1"/>
          <p:nvPr/>
        </p:nvSpPr>
        <p:spPr>
          <a:xfrm>
            <a:off x="19595689" y="11760879"/>
            <a:ext cx="3349507" cy="58477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Collider Center</a:t>
            </a:r>
            <a:endParaRPr lang="en-GB" sz="32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9BFDAE1-954D-6F77-9EB5-0E851F8EBCE4}"/>
              </a:ext>
            </a:extLst>
          </p:cNvPr>
          <p:cNvCxnSpPr>
            <a:cxnSpLocks/>
          </p:cNvCxnSpPr>
          <p:nvPr/>
        </p:nvCxnSpPr>
        <p:spPr>
          <a:xfrm>
            <a:off x="20363773" y="12922723"/>
            <a:ext cx="2112235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EA98E98-5891-A261-34BA-294508C06ECB}"/>
              </a:ext>
            </a:extLst>
          </p:cNvPr>
          <p:cNvSpPr txBox="1"/>
          <p:nvPr/>
        </p:nvSpPr>
        <p:spPr>
          <a:xfrm>
            <a:off x="478699" y="3542677"/>
            <a:ext cx="7171941" cy="5847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sz="3200" u="sng" dirty="0"/>
              <a:t>Machine tunnel 5.5m in diameter </a:t>
            </a:r>
          </a:p>
        </p:txBody>
      </p:sp>
      <p:sp>
        <p:nvSpPr>
          <p:cNvPr id="1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3320800" y="188605"/>
            <a:ext cx="771943" cy="453522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6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7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8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9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0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363087" y="277423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24" name="TextBox 60">
            <a:extLst>
              <a:ext uri="{FF2B5EF4-FFF2-40B4-BE49-F238E27FC236}">
                <a16:creationId xmlns:a16="http://schemas.microsoft.com/office/drawing/2014/main" id="{2BDFA716-B2EA-E884-AFCB-9F205DC1E97E}"/>
              </a:ext>
            </a:extLst>
          </p:cNvPr>
          <p:cNvSpPr txBox="1"/>
          <p:nvPr/>
        </p:nvSpPr>
        <p:spPr>
          <a:xfrm>
            <a:off x="242845" y="12838139"/>
            <a:ext cx="7453356" cy="6667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733" dirty="0"/>
              <a:t>Courtesy </a:t>
            </a:r>
            <a:r>
              <a:rPr lang="en-GB" sz="3733" dirty="0"/>
              <a:t>F. </a:t>
            </a:r>
            <a:r>
              <a:rPr lang="en-GB" sz="3733" dirty="0" err="1"/>
              <a:t>Valckkova</a:t>
            </a:r>
            <a:r>
              <a:rPr lang="en-GB" sz="3733" dirty="0"/>
              <a:t>-Georgieva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587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3225536" y="5955189"/>
            <a:ext cx="19586176" cy="902811"/>
          </a:xfrm>
          <a:prstGeom prst="rect">
            <a:avLst/>
          </a:prstGeom>
        </p:spPr>
        <p:txBody>
          <a:bodyPr vert="horz" lIns="243840" tIns="121920" rIns="243840" bIns="1219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1333"/>
              </a:spcBef>
              <a:defRPr/>
            </a:pPr>
            <a:r>
              <a:rPr lang="en-US" sz="7200" u="sng" dirty="0"/>
              <a:t>Alternative Integration of FCC-</a:t>
            </a:r>
            <a:r>
              <a:rPr lang="en-US" sz="7200" u="sng" dirty="0" err="1"/>
              <a:t>ee</a:t>
            </a:r>
            <a:r>
              <a:rPr lang="en-US" sz="7200" u="sng" dirty="0"/>
              <a:t> Arc Cell </a:t>
            </a:r>
            <a:endParaRPr lang="en-US" sz="7200" dirty="0"/>
          </a:p>
          <a:p>
            <a:pPr indent="944046">
              <a:lnSpc>
                <a:spcPct val="150000"/>
              </a:lnSpc>
              <a:defRPr/>
            </a:pPr>
            <a:endParaRPr lang="en-US" sz="7200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3320800" y="188605"/>
            <a:ext cx="771943" cy="453522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1363087" y="277423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8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63F515-DE8C-7648-46A7-04719E7E9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7376" y="1855646"/>
            <a:ext cx="10549866" cy="117719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183EAC-1BB3-AFF7-E2B6-D0D7A747F5DB}"/>
              </a:ext>
            </a:extLst>
          </p:cNvPr>
          <p:cNvSpPr txBox="1"/>
          <p:nvPr/>
        </p:nvSpPr>
        <p:spPr>
          <a:xfrm>
            <a:off x="521503" y="10404764"/>
            <a:ext cx="10134328" cy="156966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sz="3200" dirty="0"/>
              <a:t>Booster ring next to the main ring</a:t>
            </a:r>
          </a:p>
          <a:p>
            <a:r>
              <a:rPr lang="de-DE" sz="3200" dirty="0"/>
              <a:t>Main ring and booster ring 1.81 m distant </a:t>
            </a:r>
          </a:p>
          <a:p>
            <a:r>
              <a:rPr lang="en-GB" sz="3200" dirty="0"/>
              <a:t>Demineralized water circuit DN 550 in a trench</a:t>
            </a:r>
            <a:endParaRPr lang="de-CH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55BC50-BD13-D919-7408-716C412F61B6}"/>
              </a:ext>
            </a:extLst>
          </p:cNvPr>
          <p:cNvSpPr txBox="1"/>
          <p:nvPr/>
        </p:nvSpPr>
        <p:spPr>
          <a:xfrm>
            <a:off x="20256896" y="12456042"/>
            <a:ext cx="3605600" cy="58477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Collider Center</a:t>
            </a:r>
            <a:endParaRPr lang="en-GB" sz="32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3A927F-B2FA-4CD8-E54D-0B64C254E978}"/>
              </a:ext>
            </a:extLst>
          </p:cNvPr>
          <p:cNvCxnSpPr>
            <a:cxnSpLocks/>
          </p:cNvCxnSpPr>
          <p:nvPr/>
        </p:nvCxnSpPr>
        <p:spPr>
          <a:xfrm>
            <a:off x="21024981" y="13504925"/>
            <a:ext cx="2112235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012E53EA-A0B2-6FDB-2D5A-50A3542106E9}"/>
              </a:ext>
            </a:extLst>
          </p:cNvPr>
          <p:cNvSpPr txBox="1">
            <a:spLocks/>
          </p:cNvSpPr>
          <p:nvPr/>
        </p:nvSpPr>
        <p:spPr>
          <a:xfrm>
            <a:off x="5675" y="1289381"/>
            <a:ext cx="23315125" cy="902811"/>
          </a:xfrm>
          <a:prstGeom prst="rect">
            <a:avLst/>
          </a:prstGeom>
        </p:spPr>
        <p:txBody>
          <a:bodyPr vert="horz" lIns="243840" tIns="121920" rIns="243840" bIns="1219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1333"/>
              </a:spcBef>
              <a:defRPr/>
            </a:pPr>
            <a:r>
              <a:rPr lang="en-US" sz="5333" u="sng" dirty="0"/>
              <a:t>Alternative Integration of FCC-</a:t>
            </a:r>
            <a:r>
              <a:rPr lang="en-US" sz="5333" u="sng" dirty="0" err="1"/>
              <a:t>ee</a:t>
            </a:r>
            <a:r>
              <a:rPr lang="en-US" sz="5333" u="sng" dirty="0"/>
              <a:t> machine elements (regular arc)</a:t>
            </a:r>
            <a:endParaRPr lang="en-US" sz="5333" dirty="0"/>
          </a:p>
          <a:p>
            <a:pPr indent="944046">
              <a:lnSpc>
                <a:spcPct val="150000"/>
              </a:lnSpc>
              <a:defRPr/>
            </a:pPr>
            <a:endParaRPr lang="en-US" sz="3733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C65581-D612-9334-EBE3-5812BA2576F7}"/>
              </a:ext>
            </a:extLst>
          </p:cNvPr>
          <p:cNvSpPr txBox="1"/>
          <p:nvPr/>
        </p:nvSpPr>
        <p:spPr>
          <a:xfrm>
            <a:off x="2697515" y="2507747"/>
            <a:ext cx="7171941" cy="5847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sz="3200" u="sng" dirty="0"/>
              <a:t>Machine tunnel 5.5m in diameter </a:t>
            </a: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3320800" y="188605"/>
            <a:ext cx="771943" cy="453522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15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6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7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8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9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0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363087" y="277423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24" name="TextBox 60">
            <a:extLst>
              <a:ext uri="{FF2B5EF4-FFF2-40B4-BE49-F238E27FC236}">
                <a16:creationId xmlns:a16="http://schemas.microsoft.com/office/drawing/2014/main" id="{2BDFA716-B2EA-E884-AFCB-9F205DC1E97E}"/>
              </a:ext>
            </a:extLst>
          </p:cNvPr>
          <p:cNvSpPr txBox="1"/>
          <p:nvPr/>
        </p:nvSpPr>
        <p:spPr>
          <a:xfrm>
            <a:off x="242845" y="12838139"/>
            <a:ext cx="7453356" cy="6667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733" dirty="0"/>
              <a:t>Courtesy </a:t>
            </a:r>
            <a:r>
              <a:rPr lang="en-GB" sz="3733" dirty="0"/>
              <a:t>F. </a:t>
            </a:r>
            <a:r>
              <a:rPr lang="en-GB" sz="3733" dirty="0" err="1"/>
              <a:t>Valckkova</a:t>
            </a:r>
            <a:r>
              <a:rPr lang="en-GB" sz="3733" dirty="0"/>
              <a:t>-Georgieva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921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AE62FD1E-6345-DC7D-C971-9C30B10146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18" r="19107"/>
          <a:stretch/>
        </p:blipFill>
        <p:spPr>
          <a:xfrm>
            <a:off x="10316559" y="1949399"/>
            <a:ext cx="11770401" cy="113234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A55BC50-BD13-D919-7408-716C412F61B6}"/>
              </a:ext>
            </a:extLst>
          </p:cNvPr>
          <p:cNvSpPr txBox="1"/>
          <p:nvPr/>
        </p:nvSpPr>
        <p:spPr>
          <a:xfrm>
            <a:off x="20256896" y="12456042"/>
            <a:ext cx="3605600" cy="58477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Collider Center</a:t>
            </a:r>
            <a:endParaRPr lang="en-GB" sz="32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3A927F-B2FA-4CD8-E54D-0B64C254E978}"/>
              </a:ext>
            </a:extLst>
          </p:cNvPr>
          <p:cNvCxnSpPr>
            <a:cxnSpLocks/>
          </p:cNvCxnSpPr>
          <p:nvPr/>
        </p:nvCxnSpPr>
        <p:spPr>
          <a:xfrm>
            <a:off x="21024981" y="13504925"/>
            <a:ext cx="2112235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012E53EA-A0B2-6FDB-2D5A-50A3542106E9}"/>
              </a:ext>
            </a:extLst>
          </p:cNvPr>
          <p:cNvSpPr txBox="1">
            <a:spLocks/>
          </p:cNvSpPr>
          <p:nvPr/>
        </p:nvSpPr>
        <p:spPr>
          <a:xfrm>
            <a:off x="5675" y="1289381"/>
            <a:ext cx="23315125" cy="902811"/>
          </a:xfrm>
          <a:prstGeom prst="rect">
            <a:avLst/>
          </a:prstGeom>
        </p:spPr>
        <p:txBody>
          <a:bodyPr vert="horz" lIns="243840" tIns="121920" rIns="243840" bIns="1219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1333"/>
              </a:spcBef>
              <a:defRPr/>
            </a:pPr>
            <a:r>
              <a:rPr lang="en-US" sz="5333" u="sng" dirty="0"/>
              <a:t>Alternative Integration of FCC-</a:t>
            </a:r>
            <a:r>
              <a:rPr lang="en-US" sz="5333" u="sng" dirty="0" err="1"/>
              <a:t>ee</a:t>
            </a:r>
            <a:r>
              <a:rPr lang="en-US" sz="5333" u="sng" dirty="0"/>
              <a:t> machine elements (regular arc)</a:t>
            </a:r>
            <a:endParaRPr lang="en-US" sz="5333" dirty="0"/>
          </a:p>
          <a:p>
            <a:pPr indent="944046">
              <a:lnSpc>
                <a:spcPct val="150000"/>
              </a:lnSpc>
              <a:defRPr/>
            </a:pPr>
            <a:endParaRPr lang="en-US" sz="3733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BB7E2E-9BE7-F5B9-5FB8-C1C0B24D181B}"/>
              </a:ext>
            </a:extLst>
          </p:cNvPr>
          <p:cNvSpPr txBox="1"/>
          <p:nvPr/>
        </p:nvSpPr>
        <p:spPr>
          <a:xfrm>
            <a:off x="1011263" y="2015921"/>
            <a:ext cx="482784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b="1" u="sng" dirty="0">
                <a:solidFill>
                  <a:srgbClr val="FF0000"/>
                </a:solidFill>
              </a:rPr>
              <a:t>Perspective view</a:t>
            </a:r>
            <a:endParaRPr lang="en-GB" sz="3200" b="1" u="sng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C756FA-FF45-BCC5-30AE-A73A92BB2349}"/>
              </a:ext>
            </a:extLst>
          </p:cNvPr>
          <p:cNvSpPr txBox="1"/>
          <p:nvPr/>
        </p:nvSpPr>
        <p:spPr>
          <a:xfrm>
            <a:off x="478699" y="3542677"/>
            <a:ext cx="7171941" cy="5847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sz="3200" u="sng" dirty="0"/>
              <a:t>Machine tunnel 5.5m in diameter </a:t>
            </a: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3320800" y="188605"/>
            <a:ext cx="771943" cy="453522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5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6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7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8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9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1363087" y="277423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22" name="TextBox 60">
            <a:extLst>
              <a:ext uri="{FF2B5EF4-FFF2-40B4-BE49-F238E27FC236}">
                <a16:creationId xmlns:a16="http://schemas.microsoft.com/office/drawing/2014/main" id="{2BDFA716-B2EA-E884-AFCB-9F205DC1E97E}"/>
              </a:ext>
            </a:extLst>
          </p:cNvPr>
          <p:cNvSpPr txBox="1"/>
          <p:nvPr/>
        </p:nvSpPr>
        <p:spPr>
          <a:xfrm>
            <a:off x="242845" y="12838139"/>
            <a:ext cx="7453356" cy="6667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733" dirty="0"/>
              <a:t>Courtesy </a:t>
            </a:r>
            <a:r>
              <a:rPr lang="en-GB" sz="3733" dirty="0"/>
              <a:t>F. </a:t>
            </a:r>
            <a:r>
              <a:rPr lang="en-GB" sz="3733" dirty="0" err="1"/>
              <a:t>Valckkova</a:t>
            </a:r>
            <a:r>
              <a:rPr lang="en-GB" sz="3733" dirty="0"/>
              <a:t>-Georgieva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8646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0000" t="8667" r="30000" b="39334"/>
          <a:stretch/>
        </p:blipFill>
        <p:spPr>
          <a:xfrm rot="313320">
            <a:off x="13926820" y="1520442"/>
            <a:ext cx="10949344" cy="889634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3320800" y="188605"/>
            <a:ext cx="771943" cy="453522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4" name="Title 5"/>
          <p:cNvSpPr txBox="1">
            <a:spLocks/>
          </p:cNvSpPr>
          <p:nvPr/>
        </p:nvSpPr>
        <p:spPr>
          <a:xfrm>
            <a:off x="1180800" y="1589623"/>
            <a:ext cx="22035600" cy="2144177"/>
          </a:xfrm>
          <a:prstGeom prst="rect">
            <a:avLst/>
          </a:prstGeom>
        </p:spPr>
        <p:txBody>
          <a:bodyPr/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Alcoves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57000" y="2743200"/>
            <a:ext cx="13297200" cy="10890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000" dirty="0"/>
              <a:t>Under study</a:t>
            </a:r>
          </a:p>
          <a:p>
            <a:pPr algn="l"/>
            <a:r>
              <a:rPr lang="en-US" sz="4000" dirty="0"/>
              <a:t>Present base line is alcoves every 1.5 km (from study 1), i.e. 60 alcoves</a:t>
            </a:r>
          </a:p>
          <a:p>
            <a:pPr algn="l"/>
            <a:r>
              <a:rPr lang="en-US" sz="4000" dirty="0"/>
              <a:t>Users: </a:t>
            </a:r>
          </a:p>
          <a:p>
            <a:pPr marL="571500" indent="-571500" algn="l">
              <a:buFont typeface="Courier New" panose="02070309020205020404" pitchFamily="49" charset="0"/>
              <a:buChar char="o"/>
            </a:pPr>
            <a:r>
              <a:rPr lang="en-US" sz="4000" dirty="0"/>
              <a:t>Transport (parking, overtaking vehicles)</a:t>
            </a:r>
          </a:p>
          <a:p>
            <a:pPr marL="571500" indent="-571500" algn="l">
              <a:buFont typeface="Courier New" panose="02070309020205020404" pitchFamily="49" charset="0"/>
              <a:buChar char="o"/>
            </a:pPr>
            <a:r>
              <a:rPr lang="en-US" sz="4000" dirty="0"/>
              <a:t>Safety</a:t>
            </a:r>
          </a:p>
          <a:p>
            <a:pPr marL="571500" indent="-571500" algn="l">
              <a:buFont typeface="Courier New" panose="02070309020205020404" pitchFamily="49" charset="0"/>
              <a:buChar char="o"/>
            </a:pPr>
            <a:r>
              <a:rPr lang="en-US" sz="4000" dirty="0"/>
              <a:t>Cryogenics (minor user for FCC-</a:t>
            </a:r>
            <a:r>
              <a:rPr lang="en-US" sz="4000" dirty="0" err="1"/>
              <a:t>ee</a:t>
            </a:r>
            <a:r>
              <a:rPr lang="en-US" sz="4000" dirty="0"/>
              <a:t>, but a lot for FCC-</a:t>
            </a:r>
            <a:r>
              <a:rPr lang="en-US" sz="4000" dirty="0" err="1"/>
              <a:t>hh</a:t>
            </a:r>
            <a:r>
              <a:rPr lang="en-US" sz="4000" dirty="0"/>
              <a:t>!)</a:t>
            </a:r>
          </a:p>
          <a:p>
            <a:pPr marL="571500" indent="-571500" algn="l">
              <a:buFont typeface="Courier New" panose="02070309020205020404" pitchFamily="49" charset="0"/>
              <a:buChar char="o"/>
            </a:pPr>
            <a:r>
              <a:rPr lang="en-US" sz="4000" dirty="0"/>
              <a:t>Cooling &amp; Ventilation</a:t>
            </a:r>
          </a:p>
          <a:p>
            <a:pPr marL="571500" indent="-571500" algn="l">
              <a:buFont typeface="Courier New" panose="02070309020205020404" pitchFamily="49" charset="0"/>
              <a:buChar char="o"/>
            </a:pPr>
            <a:r>
              <a:rPr lang="en-US" sz="4000" dirty="0"/>
              <a:t>Equipment groups (power supplies, racks, vacuum, BI, …)</a:t>
            </a:r>
          </a:p>
          <a:p>
            <a:pPr marL="571500" indent="-571500" algn="l">
              <a:buFont typeface="Courier New" panose="02070309020205020404" pitchFamily="49" charset="0"/>
              <a:buChar char="o"/>
            </a:pPr>
            <a:endParaRPr lang="en-US" sz="4000" dirty="0"/>
          </a:p>
          <a:p>
            <a:r>
              <a:rPr lang="en-US" sz="4000" dirty="0"/>
              <a:t>The need for smaller trenches close the magnets / equipment around the ring was also discussed (in order to reduce cable length)</a:t>
            </a:r>
          </a:p>
          <a:p>
            <a:pPr algn="l"/>
            <a:endParaRPr lang="en-US" sz="4000" dirty="0"/>
          </a:p>
          <a:p>
            <a:pPr algn="l">
              <a:lnSpc>
                <a:spcPts val="3700"/>
              </a:lnSpc>
            </a:pPr>
            <a:endParaRPr lang="en-US" dirty="0"/>
          </a:p>
          <a:p>
            <a:pPr algn="l">
              <a:lnSpc>
                <a:spcPts val="3700"/>
              </a:lnSpc>
            </a:pPr>
            <a:endParaRPr lang="en-GB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363087" y="277423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714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5"/>
          <p:cNvSpPr txBox="1">
            <a:spLocks/>
          </p:cNvSpPr>
          <p:nvPr/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Alcoves</a:t>
            </a: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363087" y="228600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80801" y="3479483"/>
            <a:ext cx="21755400" cy="1595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US" dirty="0"/>
          </a:p>
          <a:p>
            <a:pPr algn="l">
              <a:lnSpc>
                <a:spcPts val="3700"/>
              </a:lnSpc>
            </a:pPr>
            <a:endParaRPr lang="en-US" dirty="0"/>
          </a:p>
          <a:p>
            <a:pPr algn="l">
              <a:lnSpc>
                <a:spcPts val="3700"/>
              </a:lnSpc>
            </a:pP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pic>
        <p:nvPicPr>
          <p:cNvPr id="16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5583" y="2438399"/>
            <a:ext cx="16679817" cy="4997711"/>
          </a:xfrm>
          <a:prstGeom prst="rect">
            <a:avLst/>
          </a:prstGeom>
          <a:noFill/>
        </p:spPr>
      </p:pic>
      <p:pic>
        <p:nvPicPr>
          <p:cNvPr id="17" name="Grafik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008" y="8297753"/>
            <a:ext cx="16792490" cy="4503847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33400" y="10868707"/>
            <a:ext cx="69421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000" dirty="0"/>
              <a:t>Two possible layouts for a layby zones (FIML Dortmund)</a:t>
            </a:r>
          </a:p>
          <a:p>
            <a:pPr algn="l"/>
            <a:r>
              <a:rPr lang="en-US" sz="4000" dirty="0"/>
              <a:t>Tentatively 8 out of the 60 </a:t>
            </a:r>
            <a:endParaRPr lang="en-GB" sz="40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743199"/>
            <a:ext cx="4458672" cy="7925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8652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Surface Sites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3494" y="3200400"/>
            <a:ext cx="21970212" cy="610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000" dirty="0"/>
              <a:t>For all technical and experimental points the surface installations have been compiled in large tables</a:t>
            </a:r>
          </a:p>
          <a:p>
            <a:r>
              <a:rPr lang="en-GB" sz="4000" dirty="0">
                <a:hlinkClick r:id="rId2"/>
              </a:rPr>
              <a:t>https://twiki.cern.ch/twiki/bin/viewauth/FCC/ProjectElements</a:t>
            </a:r>
            <a:endParaRPr lang="en-GB" sz="4000" dirty="0"/>
          </a:p>
          <a:p>
            <a:pPr>
              <a:lnSpc>
                <a:spcPts val="3700"/>
              </a:lnSpc>
            </a:pPr>
            <a:endParaRPr lang="en-US" sz="4000" dirty="0"/>
          </a:p>
          <a:p>
            <a:r>
              <a:rPr lang="en-US" sz="4000" dirty="0"/>
              <a:t>These tables </a:t>
            </a:r>
            <a:r>
              <a:rPr lang="en-US" sz="4000" dirty="0" err="1"/>
              <a:t>summarise</a:t>
            </a:r>
            <a:r>
              <a:rPr lang="en-US" sz="4000" dirty="0"/>
              <a:t> to our best present knowledge the requirements in terms of surface, location, capacity etc. for all infrastructure services</a:t>
            </a:r>
          </a:p>
          <a:p>
            <a:r>
              <a:rPr lang="en-US" sz="4000" dirty="0"/>
              <a:t>Tables are continuously being updated and are the basis for a more detailed CE integration study</a:t>
            </a:r>
          </a:p>
          <a:p>
            <a:r>
              <a:rPr lang="en-US" sz="4000" dirty="0"/>
              <a:t>Good data available for FCC-</a:t>
            </a:r>
            <a:r>
              <a:rPr lang="en-US" sz="4000" dirty="0" err="1"/>
              <a:t>ee</a:t>
            </a:r>
            <a:r>
              <a:rPr lang="en-US" sz="4000" dirty="0"/>
              <a:t>, to be transferred to EDMS</a:t>
            </a:r>
          </a:p>
          <a:p>
            <a:r>
              <a:rPr lang="en-US" sz="4000" dirty="0"/>
              <a:t>FCC-</a:t>
            </a:r>
            <a:r>
              <a:rPr lang="en-US" sz="4000" dirty="0" err="1"/>
              <a:t>hh</a:t>
            </a:r>
            <a:r>
              <a:rPr lang="en-US" sz="4000" dirty="0"/>
              <a:t> still to be </a:t>
            </a:r>
            <a:r>
              <a:rPr lang="en-US" sz="4000" dirty="0" err="1"/>
              <a:t>adressed</a:t>
            </a:r>
            <a:endParaRPr lang="en-US" sz="4000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363087" y="228600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5523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7084" t="14550" r="4166" b="10666"/>
          <a:stretch/>
        </p:blipFill>
        <p:spPr>
          <a:xfrm>
            <a:off x="2899410" y="3429000"/>
            <a:ext cx="18665190" cy="9829800"/>
          </a:xfrm>
          <a:prstGeom prst="rect">
            <a:avLst/>
          </a:prstGeom>
        </p:spPr>
      </p:pic>
      <p:sp>
        <p:nvSpPr>
          <p:cNvPr id="5" name="Title 5"/>
          <p:cNvSpPr txBox="1">
            <a:spLocks/>
          </p:cNvSpPr>
          <p:nvPr/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Surface Sites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839200" y="2540052"/>
            <a:ext cx="6703438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4000" dirty="0"/>
              <a:t>Example: FCC-</a:t>
            </a:r>
            <a:r>
              <a:rPr lang="en-US" sz="4000" dirty="0" err="1"/>
              <a:t>ee</a:t>
            </a:r>
            <a:r>
              <a:rPr lang="en-US" sz="4000" dirty="0"/>
              <a:t> PA extract</a:t>
            </a:r>
            <a:endParaRPr lang="en-GB" sz="4000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363087" y="228600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826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5"/>
          <p:cNvSpPr txBox="1">
            <a:spLocks/>
          </p:cNvSpPr>
          <p:nvPr/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RF Points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3494" y="2895600"/>
            <a:ext cx="219702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ym typeface="Wingdings" panose="05000000000000000000" pitchFamily="2" charset="2"/>
              </a:rPr>
              <a:t>The constraint is to have only one RF station for the “first phase” of FCC-</a:t>
            </a:r>
            <a:r>
              <a:rPr lang="en-US" sz="4000" dirty="0" err="1">
                <a:sym typeface="Wingdings" panose="05000000000000000000" pitchFamily="2" charset="2"/>
              </a:rPr>
              <a:t>ee</a:t>
            </a:r>
            <a:r>
              <a:rPr lang="en-US" sz="4000" dirty="0">
                <a:sym typeface="Wingdings" panose="05000000000000000000" pitchFamily="2" charset="2"/>
              </a:rPr>
              <a:t> (Z, WW, HZ, </a:t>
            </a:r>
            <a:r>
              <a:rPr lang="en-US" sz="4000" dirty="0" err="1">
                <a:sym typeface="Wingdings" panose="05000000000000000000" pitchFamily="2" charset="2"/>
              </a:rPr>
              <a:t>eeH</a:t>
            </a:r>
            <a:r>
              <a:rPr lang="en-US" sz="4000" dirty="0">
                <a:sym typeface="Wingdings" panose="05000000000000000000" pitchFamily="2" charset="2"/>
              </a:rPr>
              <a:t>) </a:t>
            </a:r>
          </a:p>
          <a:p>
            <a:r>
              <a:rPr lang="en-US" sz="4000" dirty="0">
                <a:sym typeface="Wingdings" panose="05000000000000000000" pitchFamily="2" charset="2"/>
              </a:rPr>
              <a:t>The high energy (top) situation requires two RF stations each accelerating both e+ and e- </a:t>
            </a:r>
            <a:endParaRPr lang="fr-FR" sz="4000" dirty="0"/>
          </a:p>
          <a:p>
            <a:r>
              <a:rPr lang="fr-FR" sz="4000" dirty="0"/>
              <a:t>It </a:t>
            </a:r>
            <a:r>
              <a:rPr lang="fr-FR" sz="4000" dirty="0" err="1"/>
              <a:t>is</a:t>
            </a:r>
            <a:r>
              <a:rPr lang="fr-FR" sz="4000" dirty="0"/>
              <a:t> not a </a:t>
            </a:r>
            <a:r>
              <a:rPr lang="fr-FR" sz="4000" dirty="0" err="1"/>
              <a:t>constraint</a:t>
            </a:r>
            <a:r>
              <a:rPr lang="fr-FR" sz="4000" dirty="0"/>
              <a:t> </a:t>
            </a:r>
            <a:r>
              <a:rPr lang="fr-FR" sz="4000" dirty="0" err="1"/>
              <a:t>that</a:t>
            </a:r>
            <a:r>
              <a:rPr lang="fr-FR" sz="4000" dirty="0"/>
              <a:t> the </a:t>
            </a:r>
            <a:r>
              <a:rPr lang="fr-FR" sz="4000" dirty="0" err="1"/>
              <a:t>two</a:t>
            </a:r>
            <a:r>
              <a:rPr lang="fr-FR" sz="4000" dirty="0"/>
              <a:t> RF points </a:t>
            </a:r>
            <a:r>
              <a:rPr lang="fr-FR" sz="4000" dirty="0" err="1"/>
              <a:t>be</a:t>
            </a:r>
            <a:r>
              <a:rPr lang="fr-FR" sz="4000" dirty="0"/>
              <a:t> opposite points</a:t>
            </a:r>
          </a:p>
          <a:p>
            <a:pPr algn="l"/>
            <a:endParaRPr lang="en-US" sz="4000" dirty="0"/>
          </a:p>
          <a:p>
            <a:endParaRPr lang="en-US" sz="4000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363087" y="228600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0800" y="5741849"/>
            <a:ext cx="9951349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/>
              <a:t>We exclude Experiment Sites (</a:t>
            </a:r>
            <a:r>
              <a:rPr lang="en-GB" sz="4000" b="1" dirty="0"/>
              <a:t>A, D, G, and J</a:t>
            </a:r>
            <a:r>
              <a:rPr lang="en-GB" sz="4000" dirty="0"/>
              <a:t>). Furthermore we recommend that point B not be an RF site (highly sensitive area, difficult access, no resources).</a:t>
            </a:r>
          </a:p>
          <a:p>
            <a:r>
              <a:rPr lang="en-GB" sz="4000" dirty="0"/>
              <a:t> </a:t>
            </a:r>
          </a:p>
          <a:p>
            <a:r>
              <a:rPr lang="en-GB" sz="4000" dirty="0"/>
              <a:t>Therefore, from an infrastructure point of view, three of the points are eligible to house the RF for FCC-</a:t>
            </a:r>
            <a:r>
              <a:rPr lang="en-GB" sz="4000" dirty="0" err="1"/>
              <a:t>ee</a:t>
            </a:r>
            <a:r>
              <a:rPr lang="en-GB" sz="4000" dirty="0"/>
              <a:t> (</a:t>
            </a:r>
            <a:r>
              <a:rPr lang="en-GB" sz="4000" b="1" dirty="0"/>
              <a:t>H, L, and F</a:t>
            </a:r>
            <a:r>
              <a:rPr lang="en-GB" sz="4000" dirty="0"/>
              <a:t>).</a:t>
            </a:r>
          </a:p>
          <a:p>
            <a:endParaRPr lang="en-US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DD0C997-814E-644D-BCC6-D28839610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0" y="4800600"/>
            <a:ext cx="10265681" cy="8516845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3716000" y="5939250"/>
            <a:ext cx="914400" cy="914400"/>
          </a:xfrm>
          <a:prstGeom prst="ellipse">
            <a:avLst/>
          </a:pr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13716000" y="11534173"/>
            <a:ext cx="914400" cy="914400"/>
          </a:xfrm>
          <a:prstGeom prst="ellipse">
            <a:avLst/>
          </a:pr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19722046" y="11486877"/>
            <a:ext cx="914400" cy="914400"/>
          </a:xfrm>
          <a:prstGeom prst="ellipse">
            <a:avLst/>
          </a:prstGeom>
          <a:noFill/>
          <a:ln w="57150">
            <a:solidFill>
              <a:schemeClr val="accent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2803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itle 5"/>
          <p:cNvSpPr txBox="1">
            <a:spLocks/>
          </p:cNvSpPr>
          <p:nvPr/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RF Points</a:t>
            </a: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1363087" y="228600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4" name="TextBox 60">
            <a:extLst>
              <a:ext uri="{FF2B5EF4-FFF2-40B4-BE49-F238E27FC236}">
                <a16:creationId xmlns:a16="http://schemas.microsoft.com/office/drawing/2014/main" id="{2BDFA716-B2EA-E884-AFCB-9F205DC1E97E}"/>
              </a:ext>
            </a:extLst>
          </p:cNvPr>
          <p:cNvSpPr txBox="1"/>
          <p:nvPr/>
        </p:nvSpPr>
        <p:spPr>
          <a:xfrm>
            <a:off x="363538" y="12861907"/>
            <a:ext cx="10182287" cy="6667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733" dirty="0"/>
              <a:t>See presentation by </a:t>
            </a:r>
            <a:r>
              <a:rPr lang="en-GB" sz="3733" dirty="0"/>
              <a:t>F. </a:t>
            </a:r>
            <a:r>
              <a:rPr lang="en-GB" sz="3733" dirty="0" err="1"/>
              <a:t>Valckkova</a:t>
            </a:r>
            <a:r>
              <a:rPr lang="en-GB" sz="3733" dirty="0"/>
              <a:t>-Georgieva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213494" y="2895600"/>
            <a:ext cx="21970212" cy="93256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ym typeface="Wingdings" panose="05000000000000000000" pitchFamily="2" charset="2"/>
              </a:rPr>
              <a:t>RF Task Force convened throughout 2022</a:t>
            </a:r>
          </a:p>
          <a:p>
            <a:pPr marL="571500" indent="-571500">
              <a:buFontTx/>
              <a:buChar char="-"/>
            </a:pPr>
            <a:r>
              <a:rPr lang="en-US" sz="4000" dirty="0">
                <a:sym typeface="Wingdings" panose="05000000000000000000" pitchFamily="2" charset="2"/>
              </a:rPr>
              <a:t>Identify RF points for the different stages</a:t>
            </a:r>
          </a:p>
          <a:p>
            <a:pPr marL="571500" indent="-571500">
              <a:buFontTx/>
              <a:buChar char="-"/>
            </a:pPr>
            <a:r>
              <a:rPr lang="en-US" sz="4000" dirty="0">
                <a:sym typeface="Wingdings" panose="05000000000000000000" pitchFamily="2" charset="2"/>
              </a:rPr>
              <a:t>Integration of RF points</a:t>
            </a:r>
          </a:p>
          <a:p>
            <a:pPr marL="571500" indent="-571500">
              <a:buFontTx/>
              <a:buChar char="-"/>
            </a:pPr>
            <a:r>
              <a:rPr lang="en-US" sz="4000" dirty="0">
                <a:sym typeface="Wingdings" panose="05000000000000000000" pitchFamily="2" charset="2"/>
              </a:rPr>
              <a:t>Baseline layout for RF and </a:t>
            </a:r>
            <a:r>
              <a:rPr lang="en-US" sz="4000" dirty="0" err="1">
                <a:sym typeface="Wingdings" panose="05000000000000000000" pitchFamily="2" charset="2"/>
              </a:rPr>
              <a:t>Cryo</a:t>
            </a:r>
            <a:r>
              <a:rPr lang="en-US" sz="4000" dirty="0">
                <a:sym typeface="Wingdings" panose="05000000000000000000" pitchFamily="2" charset="2"/>
              </a:rPr>
              <a:t> systems</a:t>
            </a:r>
          </a:p>
          <a:p>
            <a:pPr marL="571500" indent="-571500">
              <a:buFontTx/>
              <a:buChar char="-"/>
            </a:pPr>
            <a:endParaRPr lang="en-US" sz="4000" dirty="0">
              <a:sym typeface="Wingdings" panose="05000000000000000000" pitchFamily="2" charset="2"/>
            </a:endParaRPr>
          </a:p>
          <a:p>
            <a:r>
              <a:rPr lang="en-US" sz="4000" dirty="0">
                <a:sym typeface="Wingdings" panose="05000000000000000000" pitchFamily="2" charset="2"/>
              </a:rPr>
              <a:t>Review held October 2022</a:t>
            </a:r>
          </a:p>
          <a:p>
            <a:endParaRPr lang="en-US" sz="4000" dirty="0">
              <a:sym typeface="Wingdings" panose="05000000000000000000" pitchFamily="2" charset="2"/>
            </a:endParaRPr>
          </a:p>
          <a:p>
            <a:r>
              <a:rPr lang="en-US" sz="4000" dirty="0">
                <a:sym typeface="Wingdings" panose="05000000000000000000" pitchFamily="2" charset="2"/>
              </a:rPr>
              <a:t>Task force resumed for remainder of 2022</a:t>
            </a:r>
          </a:p>
          <a:p>
            <a:r>
              <a:rPr lang="en-US" sz="4000" dirty="0">
                <a:sym typeface="Wingdings" panose="05000000000000000000" pitchFamily="2" charset="2"/>
              </a:rPr>
              <a:t>Presently studying: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4000" dirty="0">
                <a:sym typeface="Wingdings" panose="05000000000000000000" pitchFamily="2" charset="2"/>
              </a:rPr>
              <a:t>Separation of Booster and Collider RF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4000" dirty="0">
                <a:sym typeface="Wingdings" panose="05000000000000000000" pitchFamily="2" charset="2"/>
              </a:rPr>
              <a:t>Horizontal alignment of Booster/Collider</a:t>
            </a:r>
          </a:p>
          <a:p>
            <a:pPr marL="571500" indent="-571500">
              <a:buFont typeface="Courier New" panose="02070309020205020404" pitchFamily="49" charset="0"/>
              <a:buChar char="o"/>
            </a:pPr>
            <a:r>
              <a:rPr lang="en-US" sz="4000" dirty="0">
                <a:sym typeface="Wingdings" panose="05000000000000000000" pitchFamily="2" charset="2"/>
              </a:rPr>
              <a:t>Propose a base line before FCC week 2023</a:t>
            </a:r>
          </a:p>
          <a:p>
            <a:endParaRPr lang="fr-FR" sz="4000" dirty="0"/>
          </a:p>
          <a:p>
            <a:pPr algn="l"/>
            <a:endParaRPr lang="en-US" sz="4000" dirty="0"/>
          </a:p>
          <a:p>
            <a:endParaRPr lang="en-US" sz="4000" dirty="0"/>
          </a:p>
        </p:txBody>
      </p:sp>
      <p:pic>
        <p:nvPicPr>
          <p:cNvPr id="19" name="Picture 18" descr="A picture containing chart&#10;&#10;Description automatically generated">
            <a:extLst>
              <a:ext uri="{FF2B5EF4-FFF2-40B4-BE49-F238E27FC236}">
                <a16:creationId xmlns:a16="http://schemas.microsoft.com/office/drawing/2014/main" id="{FA3CFE98-0B5D-5750-880D-592367DA99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85" t="4224" r="22262" b="9031"/>
          <a:stretch/>
        </p:blipFill>
        <p:spPr>
          <a:xfrm>
            <a:off x="14295609" y="1843161"/>
            <a:ext cx="7726572" cy="890104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5697200" y="11046562"/>
            <a:ext cx="5437707" cy="19902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Example:</a:t>
            </a:r>
          </a:p>
          <a:p>
            <a:pPr algn="l">
              <a:lnSpc>
                <a:spcPts val="3700"/>
              </a:lnSpc>
            </a:pPr>
            <a:r>
              <a:rPr lang="en-US" sz="3000" dirty="0"/>
              <a:t>PL (Z,W, H machine)</a:t>
            </a:r>
          </a:p>
          <a:p>
            <a:pPr algn="l">
              <a:lnSpc>
                <a:spcPts val="3700"/>
              </a:lnSpc>
            </a:pPr>
            <a:r>
              <a:rPr lang="en-US" sz="3000" dirty="0"/>
              <a:t>400 MHz Collider RF</a:t>
            </a:r>
          </a:p>
          <a:p>
            <a:pPr algn="l">
              <a:lnSpc>
                <a:spcPts val="3700"/>
              </a:lnSpc>
            </a:pPr>
            <a:r>
              <a:rPr lang="en-US" sz="3000" dirty="0"/>
              <a:t>Booster Ring vertically stacked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141085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Technical </a:t>
            </a:r>
            <a:r>
              <a:rPr lang="en-GB" dirty="0" err="1"/>
              <a:t>Inffrastructure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K Hanke,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555035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Electricity &amp; Energy Management</a:t>
            </a:r>
            <a:endParaRPr lang="en-GB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1363087" y="228600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408966"/>
              </p:ext>
            </p:extLst>
          </p:nvPr>
        </p:nvGraphicFramePr>
        <p:xfrm>
          <a:off x="838198" y="3590925"/>
          <a:ext cx="16002002" cy="74580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72201">
                  <a:extLst>
                    <a:ext uri="{9D8B030D-6E8A-4147-A177-3AD203B41FA5}">
                      <a16:colId xmlns:a16="http://schemas.microsoft.com/office/drawing/2014/main" val="32058552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278272684"/>
                    </a:ext>
                  </a:extLst>
                </a:gridCol>
                <a:gridCol w="1846531">
                  <a:extLst>
                    <a:ext uri="{9D8B030D-6E8A-4147-A177-3AD203B41FA5}">
                      <a16:colId xmlns:a16="http://schemas.microsoft.com/office/drawing/2014/main" val="2346743392"/>
                    </a:ext>
                  </a:extLst>
                </a:gridCol>
                <a:gridCol w="2127690">
                  <a:extLst>
                    <a:ext uri="{9D8B030D-6E8A-4147-A177-3AD203B41FA5}">
                      <a16:colId xmlns:a16="http://schemas.microsoft.com/office/drawing/2014/main" val="3023622042"/>
                    </a:ext>
                  </a:extLst>
                </a:gridCol>
                <a:gridCol w="2127690">
                  <a:extLst>
                    <a:ext uri="{9D8B030D-6E8A-4147-A177-3AD203B41FA5}">
                      <a16:colId xmlns:a16="http://schemas.microsoft.com/office/drawing/2014/main" val="2675524899"/>
                    </a:ext>
                  </a:extLst>
                </a:gridCol>
                <a:gridCol w="2127690">
                  <a:extLst>
                    <a:ext uri="{9D8B030D-6E8A-4147-A177-3AD203B41FA5}">
                      <a16:colId xmlns:a16="http://schemas.microsoft.com/office/drawing/2014/main" val="3361421674"/>
                    </a:ext>
                  </a:extLst>
                </a:gridCol>
              </a:tblGrid>
              <a:tr h="384844"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Physics program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09638852"/>
                  </a:ext>
                </a:extLst>
              </a:tr>
              <a:tr h="384844"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energy (GeV)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182.5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36028300"/>
                  </a:ext>
                </a:extLst>
              </a:tr>
              <a:tr h="384844"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current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20652772"/>
                  </a:ext>
                </a:extLst>
              </a:tr>
              <a:tr h="384844"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 ratio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9613825"/>
                  </a:ext>
                </a:extLst>
              </a:tr>
              <a:tr h="384844"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PRF EL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Storage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1238004"/>
                  </a:ext>
                </a:extLst>
              </a:tr>
              <a:tr h="384844"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PRFb</a:t>
                      </a:r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EL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872626390"/>
                  </a:ext>
                </a:extLst>
              </a:tr>
              <a:tr h="384844"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Pcryo</a:t>
                      </a:r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12,6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47,5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09453730"/>
                  </a:ext>
                </a:extLst>
              </a:tr>
              <a:tr h="384844"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Pcv</a:t>
                      </a:r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88031136"/>
                  </a:ext>
                </a:extLst>
              </a:tr>
              <a:tr h="384844"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PEL magnets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Stroage</a:t>
                      </a:r>
                      <a:endParaRPr lang="en-GB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12209607"/>
                  </a:ext>
                </a:extLst>
              </a:tr>
              <a:tr h="384844"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PEL magnets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Booster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04709128"/>
                  </a:ext>
                </a:extLst>
              </a:tr>
              <a:tr h="384844"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Experiments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 A &amp; 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24274925"/>
                  </a:ext>
                </a:extLst>
              </a:tr>
              <a:tr h="384844"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Data </a:t>
                      </a:r>
                      <a:r>
                        <a:rPr lang="en-GB" sz="3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centers</a:t>
                      </a:r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Pt A &amp; 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12213944"/>
                  </a:ext>
                </a:extLst>
              </a:tr>
              <a:tr h="384844"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General services (MW)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54593684"/>
                  </a:ext>
                </a:extLst>
              </a:tr>
              <a:tr h="384844">
                <a:tc>
                  <a:txBody>
                    <a:bodyPr/>
                    <a:lstStyle/>
                    <a:p>
                      <a:pPr algn="l" fontAlgn="b"/>
                      <a:endParaRPr lang="en-GB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65793551"/>
                  </a:ext>
                </a:extLst>
              </a:tr>
              <a:tr h="384844">
                <a:tc>
                  <a:txBody>
                    <a:bodyPr/>
                    <a:lstStyle/>
                    <a:p>
                      <a:pPr algn="l" fontAlgn="b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Power</a:t>
                      </a:r>
                      <a:r>
                        <a:rPr lang="en-GB" sz="3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beam operation (MW)</a:t>
                      </a:r>
                      <a:endParaRPr lang="en-GB" sz="3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3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6526613"/>
                  </a:ext>
                </a:extLst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5222" y="2819400"/>
            <a:ext cx="7534978" cy="7543800"/>
          </a:xfrm>
          <a:prstGeom prst="rect">
            <a:avLst/>
          </a:prstGeom>
        </p:spPr>
      </p:pic>
      <p:sp>
        <p:nvSpPr>
          <p:cNvPr id="19" name="TextBox 60">
            <a:extLst>
              <a:ext uri="{FF2B5EF4-FFF2-40B4-BE49-F238E27FC236}">
                <a16:creationId xmlns:a16="http://schemas.microsoft.com/office/drawing/2014/main" id="{2BDFA716-B2EA-E884-AFCB-9F205DC1E97E}"/>
              </a:ext>
            </a:extLst>
          </p:cNvPr>
          <p:cNvSpPr txBox="1"/>
          <p:nvPr/>
        </p:nvSpPr>
        <p:spPr>
          <a:xfrm>
            <a:off x="363539" y="12861907"/>
            <a:ext cx="2760661" cy="6667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733" dirty="0"/>
              <a:t>J.-P. Burnet</a:t>
            </a:r>
            <a:endParaRPr lang="en-GB" sz="3733" dirty="0"/>
          </a:p>
        </p:txBody>
      </p:sp>
    </p:spTree>
    <p:extLst>
      <p:ext uri="{BB962C8B-B14F-4D97-AF65-F5344CB8AC3E}">
        <p14:creationId xmlns:p14="http://schemas.microsoft.com/office/powerpoint/2010/main" val="42300908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1180798" y="3745593"/>
            <a:ext cx="16421402" cy="566822"/>
          </a:xfrm>
          <a:prstGeom prst="rect">
            <a:avLst/>
          </a:prstGeom>
        </p:spPr>
        <p:txBody>
          <a:bodyPr/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/>
              <a:t>Infrastructure needed to cover all FCC configuration</a:t>
            </a:r>
          </a:p>
        </p:txBody>
      </p:sp>
      <p:sp>
        <p:nvSpPr>
          <p:cNvPr id="4" name="Title 5"/>
          <p:cNvSpPr txBox="1">
            <a:spLocks/>
          </p:cNvSpPr>
          <p:nvPr/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Proposal for grid connection points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D0C997-814E-644D-BCC6-D28839610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5000" y="4800600"/>
            <a:ext cx="9354161" cy="7760607"/>
          </a:xfrm>
          <a:prstGeom prst="rect">
            <a:avLst/>
          </a:prstGeom>
        </p:spPr>
      </p:pic>
      <p:sp>
        <p:nvSpPr>
          <p:cNvPr id="6" name="Oval 5"/>
          <p:cNvSpPr>
            <a:spLocks noChangeAspect="1"/>
          </p:cNvSpPr>
          <p:nvPr/>
        </p:nvSpPr>
        <p:spPr>
          <a:xfrm>
            <a:off x="13792200" y="4994823"/>
            <a:ext cx="2064100" cy="2064100"/>
          </a:xfrm>
          <a:prstGeom prst="ellipse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1492732" y="6552740"/>
            <a:ext cx="304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PDL2, 200MW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180798" y="4654799"/>
            <a:ext cx="11990418" cy="7326000"/>
          </a:xfrm>
          <a:prstGeom prst="rect">
            <a:avLst/>
          </a:prstGeom>
        </p:spPr>
        <p:txBody>
          <a:bodyPr/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2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3600" dirty="0"/>
              <a:t>The goal is to built an electrical infrastructure which will cover all the configuration of the FCC machine without need to built new sub-stations.</a:t>
            </a:r>
          </a:p>
          <a:p>
            <a:pPr>
              <a:lnSpc>
                <a:spcPct val="100000"/>
              </a:lnSpc>
            </a:pPr>
            <a:r>
              <a:rPr lang="en-US" sz="3600" dirty="0"/>
              <a:t>This proposal includes also the possibility to operate the FCC-</a:t>
            </a:r>
            <a:r>
              <a:rPr lang="en-US" sz="3600" dirty="0" err="1"/>
              <a:t>ee</a:t>
            </a:r>
            <a:r>
              <a:rPr lang="en-US" sz="3600" dirty="0"/>
              <a:t> machine without one sub-station, which will ease the maintenance and repairs. </a:t>
            </a:r>
          </a:p>
          <a:p>
            <a:pPr>
              <a:lnSpc>
                <a:spcPct val="100000"/>
              </a:lnSpc>
            </a:pPr>
            <a:endParaRPr lang="en-US" sz="3600" dirty="0"/>
          </a:p>
          <a:p>
            <a:pPr>
              <a:lnSpc>
                <a:spcPct val="100000"/>
              </a:lnSpc>
            </a:pPr>
            <a:r>
              <a:rPr lang="en-US" sz="3600" dirty="0"/>
              <a:t>The proposal is to have 3 grid connection points rated at 200 MW.</a:t>
            </a:r>
          </a:p>
          <a:p>
            <a:pPr>
              <a:lnSpc>
                <a:spcPct val="100000"/>
              </a:lnSpc>
            </a:pPr>
            <a:endParaRPr lang="en-US" sz="3600" dirty="0"/>
          </a:p>
          <a:p>
            <a:pPr>
              <a:lnSpc>
                <a:spcPct val="100000"/>
              </a:lnSpc>
            </a:pPr>
            <a:r>
              <a:rPr lang="en-US" sz="3600" dirty="0"/>
              <a:t>Under study with French </a:t>
            </a:r>
            <a:r>
              <a:rPr lang="en-GB" sz="3600" dirty="0"/>
              <a:t>transmission system operator (RTE).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3182600" y="12659969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PDL3,200MW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13792200" y="10070456"/>
            <a:ext cx="2064100" cy="20641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3182600" y="424973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PDL1, 200MW</a:t>
            </a:r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20777461" y="7854697"/>
            <a:ext cx="2064100" cy="2064100"/>
          </a:xfrm>
          <a:prstGeom prst="ellipse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eform 12"/>
          <p:cNvSpPr/>
          <p:nvPr/>
        </p:nvSpPr>
        <p:spPr>
          <a:xfrm>
            <a:off x="14859000" y="5917028"/>
            <a:ext cx="2853809" cy="2471754"/>
          </a:xfrm>
          <a:custGeom>
            <a:avLst/>
            <a:gdLst>
              <a:gd name="connsiteX0" fmla="*/ 1236372 w 1276846"/>
              <a:gd name="connsiteY0" fmla="*/ 0 h 1316683"/>
              <a:gd name="connsiteX1" fmla="*/ 1171977 w 1276846"/>
              <a:gd name="connsiteY1" fmla="*/ 972355 h 1316683"/>
              <a:gd name="connsiteX2" fmla="*/ 334850 w 1276846"/>
              <a:gd name="connsiteY2" fmla="*/ 418563 h 1316683"/>
              <a:gd name="connsiteX3" fmla="*/ 933718 w 1276846"/>
              <a:gd name="connsiteY3" fmla="*/ 1204174 h 1316683"/>
              <a:gd name="connsiteX4" fmla="*/ 0 w 1276846"/>
              <a:gd name="connsiteY4" fmla="*/ 1294326 h 1316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6846" h="1316683">
                <a:moveTo>
                  <a:pt x="1236372" y="0"/>
                </a:moveTo>
                <a:cubicBezTo>
                  <a:pt x="1279301" y="451297"/>
                  <a:pt x="1322231" y="902595"/>
                  <a:pt x="1171977" y="972355"/>
                </a:cubicBezTo>
                <a:cubicBezTo>
                  <a:pt x="1021723" y="1042116"/>
                  <a:pt x="374560" y="379927"/>
                  <a:pt x="334850" y="418563"/>
                </a:cubicBezTo>
                <a:cubicBezTo>
                  <a:pt x="295140" y="457199"/>
                  <a:pt x="989526" y="1058214"/>
                  <a:pt x="933718" y="1204174"/>
                </a:cubicBezTo>
                <a:cubicBezTo>
                  <a:pt x="877910" y="1350134"/>
                  <a:pt x="438955" y="1322230"/>
                  <a:pt x="0" y="1294326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/>
          <p:cNvSpPr/>
          <p:nvPr/>
        </p:nvSpPr>
        <p:spPr>
          <a:xfrm rot="8147748">
            <a:off x="18498041" y="7440808"/>
            <a:ext cx="2853809" cy="2471754"/>
          </a:xfrm>
          <a:custGeom>
            <a:avLst/>
            <a:gdLst>
              <a:gd name="connsiteX0" fmla="*/ 1236372 w 1276846"/>
              <a:gd name="connsiteY0" fmla="*/ 0 h 1316683"/>
              <a:gd name="connsiteX1" fmla="*/ 1171977 w 1276846"/>
              <a:gd name="connsiteY1" fmla="*/ 972355 h 1316683"/>
              <a:gd name="connsiteX2" fmla="*/ 334850 w 1276846"/>
              <a:gd name="connsiteY2" fmla="*/ 418563 h 1316683"/>
              <a:gd name="connsiteX3" fmla="*/ 933718 w 1276846"/>
              <a:gd name="connsiteY3" fmla="*/ 1204174 h 1316683"/>
              <a:gd name="connsiteX4" fmla="*/ 0 w 1276846"/>
              <a:gd name="connsiteY4" fmla="*/ 1294326 h 1316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6846" h="1316683">
                <a:moveTo>
                  <a:pt x="1236372" y="0"/>
                </a:moveTo>
                <a:cubicBezTo>
                  <a:pt x="1279301" y="451297"/>
                  <a:pt x="1322231" y="902595"/>
                  <a:pt x="1171977" y="972355"/>
                </a:cubicBezTo>
                <a:cubicBezTo>
                  <a:pt x="1021723" y="1042116"/>
                  <a:pt x="374560" y="379927"/>
                  <a:pt x="334850" y="418563"/>
                </a:cubicBezTo>
                <a:cubicBezTo>
                  <a:pt x="295140" y="457199"/>
                  <a:pt x="989526" y="1058214"/>
                  <a:pt x="933718" y="1204174"/>
                </a:cubicBezTo>
                <a:cubicBezTo>
                  <a:pt x="877910" y="1350134"/>
                  <a:pt x="438955" y="1322230"/>
                  <a:pt x="0" y="1294326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 14"/>
          <p:cNvSpPr/>
          <p:nvPr/>
        </p:nvSpPr>
        <p:spPr>
          <a:xfrm rot="16581036">
            <a:off x="15063565" y="9071321"/>
            <a:ext cx="2853809" cy="2471754"/>
          </a:xfrm>
          <a:custGeom>
            <a:avLst/>
            <a:gdLst>
              <a:gd name="connsiteX0" fmla="*/ 1236372 w 1276846"/>
              <a:gd name="connsiteY0" fmla="*/ 0 h 1316683"/>
              <a:gd name="connsiteX1" fmla="*/ 1171977 w 1276846"/>
              <a:gd name="connsiteY1" fmla="*/ 972355 h 1316683"/>
              <a:gd name="connsiteX2" fmla="*/ 334850 w 1276846"/>
              <a:gd name="connsiteY2" fmla="*/ 418563 h 1316683"/>
              <a:gd name="connsiteX3" fmla="*/ 933718 w 1276846"/>
              <a:gd name="connsiteY3" fmla="*/ 1204174 h 1316683"/>
              <a:gd name="connsiteX4" fmla="*/ 0 w 1276846"/>
              <a:gd name="connsiteY4" fmla="*/ 1294326 h 1316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76846" h="1316683">
                <a:moveTo>
                  <a:pt x="1236372" y="0"/>
                </a:moveTo>
                <a:cubicBezTo>
                  <a:pt x="1279301" y="451297"/>
                  <a:pt x="1322231" y="902595"/>
                  <a:pt x="1171977" y="972355"/>
                </a:cubicBezTo>
                <a:cubicBezTo>
                  <a:pt x="1021723" y="1042116"/>
                  <a:pt x="374560" y="379927"/>
                  <a:pt x="334850" y="418563"/>
                </a:cubicBezTo>
                <a:cubicBezTo>
                  <a:pt x="295140" y="457199"/>
                  <a:pt x="989526" y="1058214"/>
                  <a:pt x="933718" y="1204174"/>
                </a:cubicBezTo>
                <a:cubicBezTo>
                  <a:pt x="877910" y="1350134"/>
                  <a:pt x="438955" y="1322230"/>
                  <a:pt x="0" y="1294326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60">
            <a:extLst>
              <a:ext uri="{FF2B5EF4-FFF2-40B4-BE49-F238E27FC236}">
                <a16:creationId xmlns:a16="http://schemas.microsoft.com/office/drawing/2014/main" id="{2BDFA716-B2EA-E884-AFCB-9F205DC1E97E}"/>
              </a:ext>
            </a:extLst>
          </p:cNvPr>
          <p:cNvSpPr txBox="1"/>
          <p:nvPr/>
        </p:nvSpPr>
        <p:spPr>
          <a:xfrm>
            <a:off x="363539" y="12861907"/>
            <a:ext cx="2760661" cy="6667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733" dirty="0"/>
              <a:t>J.-P. Burnet</a:t>
            </a:r>
            <a:endParaRPr lang="en-GB" sz="3733" dirty="0"/>
          </a:p>
        </p:txBody>
      </p:sp>
      <p:sp>
        <p:nvSpPr>
          <p:cNvPr id="17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8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1363087" y="228600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350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22</a:t>
            </a:fld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180798" y="3745593"/>
            <a:ext cx="16421402" cy="566822"/>
          </a:xfrm>
        </p:spPr>
        <p:txBody>
          <a:bodyPr/>
          <a:lstStyle/>
          <a:p>
            <a:r>
              <a:rPr lang="en-US" dirty="0"/>
              <a:t>Focus on reduction of the energy consumption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180800" y="914400"/>
            <a:ext cx="22035600" cy="214417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dirty="0"/>
              <a:t>Ways to reduce energy consumption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1180797" y="4654798"/>
            <a:ext cx="22911945" cy="8375401"/>
          </a:xfrm>
        </p:spPr>
        <p:txBody>
          <a:bodyPr/>
          <a:lstStyle/>
          <a:p>
            <a:r>
              <a:rPr lang="en-GB" dirty="0"/>
              <a:t>The management of the accelerator systems and of the infrastructure have a large input on the energy consumption. </a:t>
            </a:r>
          </a:p>
          <a:p>
            <a:endParaRPr lang="en-GB" dirty="0"/>
          </a:p>
          <a:p>
            <a:r>
              <a:rPr lang="en-GB" dirty="0"/>
              <a:t>Priority to physics (system readiness) but at the same level energy saving</a:t>
            </a:r>
          </a:p>
          <a:p>
            <a:endParaRPr lang="en-GB" dirty="0"/>
          </a:p>
          <a:p>
            <a:r>
              <a:rPr lang="en-GB" dirty="0"/>
              <a:t>A lot of energy is consumed without beams, this is also where energy saving can be developed.</a:t>
            </a:r>
          </a:p>
          <a:p>
            <a:endParaRPr lang="en-GB" dirty="0"/>
          </a:p>
          <a:p>
            <a:r>
              <a:rPr lang="en-GB" dirty="0">
                <a:solidFill>
                  <a:srgbClr val="00B050"/>
                </a:solidFill>
              </a:rPr>
              <a:t>Economic mode for magnets </a:t>
            </a:r>
            <a:r>
              <a:rPr lang="en-GB" dirty="0"/>
              <a:t>(Switch-off magnets during short or long stops)</a:t>
            </a:r>
          </a:p>
          <a:p>
            <a:r>
              <a:rPr lang="en-GB" dirty="0">
                <a:solidFill>
                  <a:srgbClr val="00B050"/>
                </a:solidFill>
              </a:rPr>
              <a:t>Economic mode for </a:t>
            </a:r>
            <a:r>
              <a:rPr lang="en-GB" dirty="0" err="1">
                <a:solidFill>
                  <a:srgbClr val="00B050"/>
                </a:solidFill>
              </a:rPr>
              <a:t>cryoplant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(Static losses represent less than 10%, can we operate </a:t>
            </a:r>
            <a:r>
              <a:rPr lang="en-GB" dirty="0" err="1"/>
              <a:t>cryoplants</a:t>
            </a:r>
            <a:r>
              <a:rPr lang="en-GB" dirty="0"/>
              <a:t> at 20%,50% for short or long stop?)</a:t>
            </a:r>
          </a:p>
          <a:p>
            <a:r>
              <a:rPr lang="en-GB" dirty="0">
                <a:solidFill>
                  <a:srgbClr val="00B050"/>
                </a:solidFill>
              </a:rPr>
              <a:t>Economic mode for cooling an ventilation</a:t>
            </a:r>
          </a:p>
          <a:p>
            <a:r>
              <a:rPr lang="en-GB" dirty="0"/>
              <a:t>	can we reduce the tunnel ventilation when nobody is inside or regulated it on temperature? Different from fixed speed.</a:t>
            </a:r>
          </a:p>
          <a:p>
            <a:r>
              <a:rPr lang="en-GB" dirty="0"/>
              <a:t>	can we adapt the water flow rate depending on the power dissipation? Motor drive systems regulated on power demand.</a:t>
            </a:r>
          </a:p>
          <a:p>
            <a:r>
              <a:rPr lang="en-GB" dirty="0"/>
              <a:t>	can we modulate the cooling tower with the power dissipation?  Motor drive systems regulated on power demand.</a:t>
            </a:r>
          </a:p>
          <a:p>
            <a:r>
              <a:rPr lang="en-GB" dirty="0">
                <a:solidFill>
                  <a:srgbClr val="00B050"/>
                </a:solidFill>
              </a:rPr>
              <a:t>Economic mode for experiments</a:t>
            </a:r>
          </a:p>
          <a:p>
            <a:r>
              <a:rPr lang="en-GB" dirty="0"/>
              <a:t>	can we identify some systems that can be put in sleep mode?	  </a:t>
            </a:r>
          </a:p>
          <a:p>
            <a:r>
              <a:rPr lang="en-GB" dirty="0"/>
              <a:t>	…</a:t>
            </a:r>
          </a:p>
          <a:p>
            <a:pPr algn="ctr"/>
            <a:r>
              <a:rPr lang="en-GB" dirty="0"/>
              <a:t>Under discussion, a proposal for a working group on energy saving</a:t>
            </a:r>
          </a:p>
          <a:p>
            <a:pPr algn="ctr"/>
            <a:endParaRPr lang="en-GB" dirty="0">
              <a:solidFill>
                <a:srgbClr val="FF0000"/>
              </a:solidFill>
            </a:endParaRPr>
          </a:p>
          <a:p>
            <a:pPr algn="ctr"/>
            <a:r>
              <a:rPr lang="en-GB" dirty="0">
                <a:solidFill>
                  <a:srgbClr val="FF0000"/>
                </a:solidFill>
              </a:rPr>
              <a:t>Target 10% ? 200 </a:t>
            </a:r>
            <a:r>
              <a:rPr lang="en-GB" dirty="0" err="1">
                <a:solidFill>
                  <a:srgbClr val="FF0000"/>
                </a:solidFill>
              </a:rPr>
              <a:t>GWh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  <a:p>
            <a:endParaRPr lang="en-GB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6" name="TextBox 60">
            <a:extLst>
              <a:ext uri="{FF2B5EF4-FFF2-40B4-BE49-F238E27FC236}">
                <a16:creationId xmlns:a16="http://schemas.microsoft.com/office/drawing/2014/main" id="{2BDFA716-B2EA-E884-AFCB-9F205DC1E97E}"/>
              </a:ext>
            </a:extLst>
          </p:cNvPr>
          <p:cNvSpPr txBox="1"/>
          <p:nvPr/>
        </p:nvSpPr>
        <p:spPr>
          <a:xfrm>
            <a:off x="363539" y="12861907"/>
            <a:ext cx="2760661" cy="6667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733" dirty="0"/>
              <a:t>J.-P. Burnet</a:t>
            </a:r>
            <a:endParaRPr lang="en-GB" sz="3733" dirty="0"/>
          </a:p>
        </p:txBody>
      </p:sp>
    </p:spTree>
    <p:extLst>
      <p:ext uri="{BB962C8B-B14F-4D97-AF65-F5344CB8AC3E}">
        <p14:creationId xmlns:p14="http://schemas.microsoft.com/office/powerpoint/2010/main" val="29295497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802EB5-CEA8-7640-A3AE-BE13A363DF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4B4E3A-E482-A6C3-0CBB-CEF9061A5A6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2022 </a:t>
            </a:r>
            <a:r>
              <a:rPr lang="fr-FR" dirty="0" err="1"/>
              <a:t>achievements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F9AE3DA-B6F3-6DFD-7AE5-6F5F36A837A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80800" y="4654800"/>
            <a:ext cx="15427691" cy="7326000"/>
          </a:xfrm>
        </p:spPr>
        <p:txBody>
          <a:bodyPr/>
          <a:lstStyle/>
          <a:p>
            <a:r>
              <a:rPr lang="en-GB" dirty="0"/>
              <a:t>Desk study and software development:</a:t>
            </a:r>
          </a:p>
          <a:p>
            <a:pPr marL="457206" indent="-457206">
              <a:buFont typeface="Arial" panose="020B0604020202020204" pitchFamily="34" charset="0"/>
              <a:buChar char="•"/>
            </a:pPr>
            <a:r>
              <a:rPr lang="en-GB" dirty="0"/>
              <a:t>Definition of new coordinate reference systems</a:t>
            </a:r>
          </a:p>
          <a:p>
            <a:pPr marL="457206" indent="-457206">
              <a:buFont typeface="Arial" panose="020B0604020202020204" pitchFamily="34" charset="0"/>
              <a:buChar char="•"/>
            </a:pPr>
            <a:r>
              <a:rPr lang="en-GB" dirty="0"/>
              <a:t>Implementation of a transformation model between MAD-X coordinate system and “real world”</a:t>
            </a:r>
          </a:p>
          <a:p>
            <a:endParaRPr lang="en-GB" dirty="0"/>
          </a:p>
          <a:p>
            <a:r>
              <a:rPr lang="en-GB" dirty="0"/>
              <a:t>Data acquisition:</a:t>
            </a:r>
          </a:p>
          <a:p>
            <a:pPr marL="457206" indent="-457206">
              <a:buFont typeface="Arial" panose="020B0604020202020204" pitchFamily="34" charset="0"/>
              <a:buChar char="•"/>
            </a:pPr>
            <a:r>
              <a:rPr lang="en-GB" dirty="0"/>
              <a:t>Relative gravity observations (densification of existing observations)</a:t>
            </a:r>
          </a:p>
          <a:p>
            <a:endParaRPr lang="en-GB" dirty="0"/>
          </a:p>
          <a:p>
            <a:r>
              <a:rPr lang="en-GB" dirty="0"/>
              <a:t>Data processing:</a:t>
            </a:r>
          </a:p>
          <a:p>
            <a:pPr marL="457206" indent="-457206">
              <a:buFont typeface="Arial" panose="020B0604020202020204" pitchFamily="34" charset="0"/>
              <a:buChar char="•"/>
            </a:pPr>
            <a:r>
              <a:rPr lang="en-GB" dirty="0"/>
              <a:t>Computation of geodetic-control profile (processing of GNSS, levelling and </a:t>
            </a:r>
            <a:r>
              <a:rPr lang="en-GB" dirty="0" err="1"/>
              <a:t>astro-zenithal</a:t>
            </a:r>
            <a:r>
              <a:rPr lang="en-GB" dirty="0"/>
              <a:t> observations) </a:t>
            </a:r>
          </a:p>
          <a:p>
            <a:pPr marL="457206" indent="-457206">
              <a:buFont typeface="Arial" panose="020B0604020202020204" pitchFamily="34" charset="0"/>
              <a:buChar char="•"/>
            </a:pPr>
            <a:r>
              <a:rPr lang="en-GB" dirty="0"/>
              <a:t>Computation of a first solution of local geoid model (master thesis project): accuracy improved by 30% compared to French and Swiss models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34332A2-6D56-A5CB-81DB-5CE96BC91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Geodesy</a:t>
            </a:r>
            <a:r>
              <a:rPr lang="fr-FR" dirty="0"/>
              <a:t> and Survey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92B12E-4AA2-E24C-B534-376FBF55C38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8" name="Picture 1">
            <a:extLst>
              <a:ext uri="{FF2B5EF4-FFF2-40B4-BE49-F238E27FC236}">
                <a16:creationId xmlns:a16="http://schemas.microsoft.com/office/drawing/2014/main" id="{56CEDF8D-FAF4-894D-8B49-7D483FD4D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5965" y="1776611"/>
            <a:ext cx="5693840" cy="3183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C66095E-2336-9174-3C18-6A78DDB6EF2C}"/>
              </a:ext>
            </a:extLst>
          </p:cNvPr>
          <p:cNvSpPr txBox="1"/>
          <p:nvPr/>
        </p:nvSpPr>
        <p:spPr>
          <a:xfrm>
            <a:off x="17345965" y="4980224"/>
            <a:ext cx="5693840" cy="43088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2800" dirty="0">
                <a:cs typeface="Arial"/>
              </a:rPr>
              <a:t>Gravity observation</a:t>
            </a:r>
            <a:endParaRPr lang="en-GB" sz="2800" dirty="0">
              <a:cs typeface="Arial"/>
            </a:endParaRPr>
          </a:p>
        </p:txBody>
      </p:sp>
      <p:pic>
        <p:nvPicPr>
          <p:cNvPr id="20" name="Picture 7" descr="Map&#10;&#10;Description automatically generated">
            <a:extLst>
              <a:ext uri="{FF2B5EF4-FFF2-40B4-BE49-F238E27FC236}">
                <a16:creationId xmlns:a16="http://schemas.microsoft.com/office/drawing/2014/main" id="{3E987D4B-B771-9B04-EEE6-BAD5903750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66393" y="5535971"/>
            <a:ext cx="5810099" cy="743938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1E76039-3253-DA94-2B65-9041984D362F}"/>
              </a:ext>
            </a:extLst>
          </p:cNvPr>
          <p:cNvSpPr txBox="1"/>
          <p:nvPr/>
        </p:nvSpPr>
        <p:spPr>
          <a:xfrm>
            <a:off x="17345967" y="13031463"/>
            <a:ext cx="5693837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2800" dirty="0">
                <a:cs typeface="Arial"/>
              </a:rPr>
              <a:t>Geoid model</a:t>
            </a:r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5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6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7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1363087" y="228600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26" name="TextBox 60">
            <a:extLst>
              <a:ext uri="{FF2B5EF4-FFF2-40B4-BE49-F238E27FC236}">
                <a16:creationId xmlns:a16="http://schemas.microsoft.com/office/drawing/2014/main" id="{2BDFA716-B2EA-E884-AFCB-9F205DC1E97E}"/>
              </a:ext>
            </a:extLst>
          </p:cNvPr>
          <p:cNvSpPr txBox="1"/>
          <p:nvPr/>
        </p:nvSpPr>
        <p:spPr>
          <a:xfrm>
            <a:off x="363539" y="12861907"/>
            <a:ext cx="2760661" cy="6667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733" dirty="0"/>
              <a:t>B. Weyer</a:t>
            </a:r>
            <a:endParaRPr lang="en-GB" sz="3733" dirty="0"/>
          </a:p>
        </p:txBody>
      </p:sp>
    </p:spTree>
    <p:extLst>
      <p:ext uri="{BB962C8B-B14F-4D97-AF65-F5344CB8AC3E}">
        <p14:creationId xmlns:p14="http://schemas.microsoft.com/office/powerpoint/2010/main" val="5016202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363087" y="228600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9" name="Title 5"/>
          <p:cNvSpPr txBox="1">
            <a:spLocks/>
          </p:cNvSpPr>
          <p:nvPr/>
        </p:nvSpPr>
        <p:spPr>
          <a:xfrm>
            <a:off x="1180800" y="1540800"/>
            <a:ext cx="22035600" cy="2144177"/>
          </a:xfrm>
          <a:prstGeom prst="rect">
            <a:avLst/>
          </a:prstGeom>
        </p:spPr>
        <p:txBody>
          <a:bodyPr/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Other WPs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99850" y="3048000"/>
            <a:ext cx="21679200" cy="11567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4000" b="1" dirty="0"/>
              <a:t>Cooling &amp; Ventilation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GB" dirty="0"/>
              <a:t>Consultant contract DAIs are waiting for signature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GB" dirty="0"/>
              <a:t>Kick off meetings probably at the beginning of next week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Discussions ongoing with electrical service for further input from our side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Meeting with </a:t>
            </a:r>
            <a:r>
              <a:rPr lang="en-GB" dirty="0" err="1"/>
              <a:t>Beamstrahlung</a:t>
            </a:r>
            <a:r>
              <a:rPr lang="en-GB" dirty="0"/>
              <a:t> dump experts as clients of the demi water in the tunnel.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dirty="0"/>
              <a:t>Advancing on the logistics data for the tunnel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b="1" dirty="0"/>
              <a:t>Transport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CERN Transport Group in Collaboration with </a:t>
            </a:r>
            <a:r>
              <a:rPr lang="de-DE" dirty="0"/>
              <a:t>Fraunhofer-Institut für Materialfluss und Logistik Dortmund / Germany; regular meetings </a:t>
            </a:r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Logistics studies ongoing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Design of a transport system for installation, interventions and evacuation ongoing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Safety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Hazard Inventory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Risks at the surface areas (radiation, magnetic field)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Contributions in all areas</a:t>
            </a:r>
          </a:p>
          <a:p>
            <a:endParaRPr lang="en-US" dirty="0"/>
          </a:p>
          <a:p>
            <a:endParaRPr lang="en-GB" dirty="0"/>
          </a:p>
          <a:p>
            <a:r>
              <a:rPr lang="en-GB" dirty="0"/>
              <a:t> </a:t>
            </a:r>
          </a:p>
          <a:p>
            <a:pPr algn="l">
              <a:lnSpc>
                <a:spcPts val="3700"/>
              </a:lnSpc>
            </a:pP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2892331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25</a:t>
            </a:fld>
            <a:endParaRPr lang="en-US" noProof="0" dirty="0"/>
          </a:p>
        </p:txBody>
      </p:sp>
      <p:sp>
        <p:nvSpPr>
          <p:cNvPr id="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363087" y="228600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8848355" y="2647093"/>
            <a:ext cx="35960" cy="10548207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9908234" y="2532257"/>
            <a:ext cx="877035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US" sz="4000" dirty="0"/>
              <a:t>conceptual phase, towards a baseline</a:t>
            </a:r>
            <a:endParaRPr lang="en-GB" sz="4000" dirty="0"/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 flipV="1">
            <a:off x="8698359" y="6083272"/>
            <a:ext cx="283127" cy="283127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/>
          </a:p>
        </p:txBody>
      </p:sp>
      <p:sp>
        <p:nvSpPr>
          <p:cNvPr id="58" name="TextBox 57"/>
          <p:cNvSpPr txBox="1"/>
          <p:nvPr/>
        </p:nvSpPr>
        <p:spPr>
          <a:xfrm>
            <a:off x="9873026" y="5224442"/>
            <a:ext cx="123931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US" sz="4000" dirty="0"/>
              <a:t>FCC week 2023: baseline &amp; costing</a:t>
            </a:r>
            <a:endParaRPr lang="en-GB" sz="4000" dirty="0"/>
          </a:p>
        </p:txBody>
      </p:sp>
      <p:sp>
        <p:nvSpPr>
          <p:cNvPr id="59" name="TextBox 58"/>
          <p:cNvSpPr txBox="1"/>
          <p:nvPr/>
        </p:nvSpPr>
        <p:spPr>
          <a:xfrm>
            <a:off x="9908234" y="10001980"/>
            <a:ext cx="1285718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US" sz="4000" dirty="0"/>
              <a:t>refined technical work and costing exercise</a:t>
            </a:r>
            <a:endParaRPr lang="en-GB" sz="4000" dirty="0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 flipV="1">
            <a:off x="8727976" y="8620403"/>
            <a:ext cx="282459" cy="282459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/>
          </a:p>
        </p:txBody>
      </p:sp>
      <p:sp>
        <p:nvSpPr>
          <p:cNvPr id="63" name="TextBox 62"/>
          <p:cNvSpPr txBox="1"/>
          <p:nvPr/>
        </p:nvSpPr>
        <p:spPr>
          <a:xfrm>
            <a:off x="8215734" y="12487414"/>
            <a:ext cx="356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t</a:t>
            </a:r>
            <a:endParaRPr lang="en-GB" sz="4000" b="1" dirty="0">
              <a:solidFill>
                <a:srgbClr val="0070C0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9193159" y="2647094"/>
            <a:ext cx="292630" cy="1623710"/>
          </a:xfrm>
          <a:prstGeom prst="rect">
            <a:avLst/>
          </a:prstGeom>
          <a:pattFill prst="ltUpDiag">
            <a:fgClr>
              <a:srgbClr val="0070C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50000"/>
              </a:lnSpc>
            </a:pPr>
            <a:endParaRPr lang="en-GB" sz="4000"/>
          </a:p>
        </p:txBody>
      </p:sp>
      <p:sp>
        <p:nvSpPr>
          <p:cNvPr id="66" name="TextBox 65"/>
          <p:cNvSpPr txBox="1"/>
          <p:nvPr/>
        </p:nvSpPr>
        <p:spPr>
          <a:xfrm>
            <a:off x="5414909" y="5870893"/>
            <a:ext cx="23519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Mid 2023</a:t>
            </a:r>
            <a:endParaRPr lang="en-GB" sz="4000" b="1" dirty="0">
              <a:solidFill>
                <a:srgbClr val="0070C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446985" y="8419294"/>
            <a:ext cx="34050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Autumn 2023</a:t>
            </a:r>
            <a:endParaRPr lang="en-GB" sz="4000" b="1" dirty="0">
              <a:solidFill>
                <a:srgbClr val="0070C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730736" y="7737665"/>
            <a:ext cx="12393195" cy="1363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US" sz="4000" dirty="0"/>
              <a:t>Mid-term review: baseline and cost of this baseline</a:t>
            </a:r>
            <a:endParaRPr lang="en-GB" sz="4000" dirty="0"/>
          </a:p>
        </p:txBody>
      </p:sp>
      <p:sp>
        <p:nvSpPr>
          <p:cNvPr id="71" name="Rectangle 70"/>
          <p:cNvSpPr/>
          <p:nvPr/>
        </p:nvSpPr>
        <p:spPr>
          <a:xfrm>
            <a:off x="9242405" y="9142391"/>
            <a:ext cx="243384" cy="3586502"/>
          </a:xfrm>
          <a:prstGeom prst="rect">
            <a:avLst/>
          </a:prstGeom>
          <a:pattFill prst="ltUpDiag">
            <a:fgClr>
              <a:srgbClr val="0070C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50000"/>
              </a:lnSpc>
            </a:pPr>
            <a:endParaRPr lang="en-GB" sz="4000"/>
          </a:p>
        </p:txBody>
      </p:sp>
      <p:sp>
        <p:nvSpPr>
          <p:cNvPr id="73" name="Oval 72"/>
          <p:cNvSpPr>
            <a:spLocks noChangeAspect="1"/>
          </p:cNvSpPr>
          <p:nvPr/>
        </p:nvSpPr>
        <p:spPr>
          <a:xfrm flipV="1">
            <a:off x="8698359" y="4270803"/>
            <a:ext cx="283127" cy="283127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/>
          </a:p>
        </p:txBody>
      </p:sp>
      <p:sp>
        <p:nvSpPr>
          <p:cNvPr id="74" name="TextBox 73"/>
          <p:cNvSpPr txBox="1"/>
          <p:nvPr/>
        </p:nvSpPr>
        <p:spPr>
          <a:xfrm>
            <a:off x="5472617" y="4038600"/>
            <a:ext cx="24096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</a:rPr>
              <a:t>Dec 2022</a:t>
            </a:r>
            <a:endParaRPr lang="en-GB" sz="4000" b="1" dirty="0">
              <a:solidFill>
                <a:srgbClr val="0070C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982200" y="1524000"/>
            <a:ext cx="4419600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6600" dirty="0"/>
              <a:t>Next Steps</a:t>
            </a:r>
            <a:endParaRPr lang="en-GB" sz="66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1269" y="4419600"/>
            <a:ext cx="6467331" cy="497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35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/>
              <a:t>Thank you for your attention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9A1A9B-7D04-4FF6-9DD7-9441F083A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780"/>
          <a:stretch/>
        </p:blipFill>
        <p:spPr>
          <a:xfrm>
            <a:off x="516608" y="1523608"/>
            <a:ext cx="3204848" cy="314296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309" y="1555135"/>
            <a:ext cx="4942448" cy="31559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6651" y="1559144"/>
            <a:ext cx="5580544" cy="313905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8270" y="1562444"/>
            <a:ext cx="5028197" cy="3150499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934"/>
          <a:stretch/>
        </p:blipFill>
        <p:spPr>
          <a:xfrm>
            <a:off x="20407543" y="1555132"/>
            <a:ext cx="3648195" cy="315596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9"/>
          <a:stretch/>
        </p:blipFill>
        <p:spPr>
          <a:xfrm>
            <a:off x="697174" y="8782121"/>
            <a:ext cx="6410037" cy="380964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643" y="8799056"/>
            <a:ext cx="3419621" cy="4559493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7701" y="8759981"/>
            <a:ext cx="5154667" cy="356517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4815" y="8782120"/>
            <a:ext cx="5311907" cy="354304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4209562" y="5238830"/>
            <a:ext cx="1566448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400" b="1" dirty="0">
                <a:solidFill>
                  <a:srgbClr val="0070C0"/>
                </a:solidFill>
              </a:rPr>
              <a:t>Technical Infrastructure Working Group</a:t>
            </a:r>
            <a:endParaRPr lang="en-GB" sz="6400" b="1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7173" y="6734784"/>
            <a:ext cx="2351637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integration ● geodesy ● electricity &amp; energy management ● cooling &amp; ventilation ● cryogenic systems ● computing infrastructure </a:t>
            </a:r>
          </a:p>
          <a:p>
            <a:r>
              <a:rPr lang="en-US" sz="3200" dirty="0"/>
              <a:t>● safety ●  operation &amp; maintenance ●  transport, installation &amp; logistics</a:t>
            </a:r>
            <a:endParaRPr lang="en-GB" sz="3200" dirty="0"/>
          </a:p>
        </p:txBody>
      </p:sp>
      <p:sp>
        <p:nvSpPr>
          <p:cNvPr id="1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1363087" y="228600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719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3" name="Title 5"/>
          <p:cNvSpPr txBox="1">
            <a:spLocks/>
          </p:cNvSpPr>
          <p:nvPr/>
        </p:nvSpPr>
        <p:spPr>
          <a:xfrm>
            <a:off x="1180800" y="1589623"/>
            <a:ext cx="22035600" cy="2144177"/>
          </a:xfrm>
          <a:prstGeom prst="rect">
            <a:avLst/>
          </a:prstGeom>
        </p:spPr>
        <p:txBody>
          <a:bodyPr/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Coordination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584" t="20000" r="44166" b="10667"/>
          <a:stretch/>
        </p:blipFill>
        <p:spPr>
          <a:xfrm>
            <a:off x="1264581" y="3886200"/>
            <a:ext cx="11175023" cy="9448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43560" y="3166978"/>
            <a:ext cx="5754589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Work Breakdown Structure WBS</a:t>
            </a:r>
            <a:endParaRPr lang="en-GB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13487400" y="1940795"/>
            <a:ext cx="10046340" cy="38908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/>
              <a:t>WBS with responsible WP Holders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/>
              <a:t>Work Package Descriptions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/>
              <a:t>Bi-weekly Working Group Meetings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/>
              <a:t>Ad-hoc meetings to address specific topics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/>
              <a:t>Minutes &amp; Documentation on EDMS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dirty="0"/>
              <a:t>Interfacing with Study Mgmt. and other Pillars</a:t>
            </a:r>
          </a:p>
          <a:p>
            <a:pPr algn="l">
              <a:lnSpc>
                <a:spcPts val="3700"/>
              </a:lnSpc>
            </a:pPr>
            <a:endParaRPr lang="en-GB" sz="3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8667" r="76667" b="48196"/>
          <a:stretch/>
        </p:blipFill>
        <p:spPr>
          <a:xfrm>
            <a:off x="13715999" y="5486400"/>
            <a:ext cx="6661039" cy="7696200"/>
          </a:xfrm>
          <a:prstGeom prst="rect">
            <a:avLst/>
          </a:prstGeom>
        </p:spPr>
      </p:pic>
      <p:sp>
        <p:nvSpPr>
          <p:cNvPr id="8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63087" y="228600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82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3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CustomShape 5"/>
          <p:cNvSpPr/>
          <p:nvPr/>
        </p:nvSpPr>
        <p:spPr>
          <a:xfrm>
            <a:off x="2688000" y="260160"/>
            <a:ext cx="5435520" cy="452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240000" tIns="120000" rIns="240000" bIns="120000">
            <a:noAutofit/>
          </a:bodyPr>
          <a:lstStyle/>
          <a:p>
            <a:pPr>
              <a:lnSpc>
                <a:spcPts val="3304"/>
              </a:lnSpc>
            </a:pPr>
            <a:endParaRPr lang="en-GB" sz="2400" spc="-3" dirty="0">
              <a:latin typeface="Arial"/>
            </a:endParaRPr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39782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363087" y="228600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2" name="Title 5"/>
          <p:cNvSpPr txBox="1">
            <a:spLocks/>
          </p:cNvSpPr>
          <p:nvPr/>
        </p:nvSpPr>
        <p:spPr>
          <a:xfrm>
            <a:off x="1180800" y="1589623"/>
            <a:ext cx="22035600" cy="2144177"/>
          </a:xfrm>
          <a:prstGeom prst="rect">
            <a:avLst/>
          </a:prstGeom>
        </p:spPr>
        <p:txBody>
          <a:bodyPr/>
          <a:lstStyle>
            <a:lvl1pPr algn="l" defTabSz="1828800" rtl="0" eaLnBrk="1" latinLnBrk="0" hangingPunct="1">
              <a:lnSpc>
                <a:spcPts val="8000"/>
              </a:lnSpc>
              <a:spcBef>
                <a:spcPct val="0"/>
              </a:spcBef>
              <a:buNone/>
              <a:defRPr sz="8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Collaborations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819400" y="3886200"/>
            <a:ext cx="18132260" cy="3029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4000" dirty="0" smtClean="0"/>
              <a:t>Geodesy and Survey: ETH Zürich, Switzerland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000" dirty="0" smtClean="0"/>
              <a:t>Transport and Logistics: </a:t>
            </a:r>
            <a:r>
              <a:rPr lang="de-DE" sz="4000" dirty="0"/>
              <a:t>Fraunhofer-Institut für Materialfluss und Logistik </a:t>
            </a:r>
            <a:r>
              <a:rPr lang="de-DE" sz="4000" dirty="0" smtClean="0"/>
              <a:t>IML, Germany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4000" dirty="0" smtClean="0"/>
              <a:t>Safety: Presently setting up collaboration with University College London, UK</a:t>
            </a:r>
            <a:r>
              <a:rPr lang="en-US" sz="4000" dirty="0" smtClean="0"/>
              <a:t> </a:t>
            </a:r>
            <a:endParaRPr lang="en-US" sz="4000" dirty="0" smtClean="0"/>
          </a:p>
          <a:p>
            <a:pPr algn="l">
              <a:lnSpc>
                <a:spcPts val="3700"/>
              </a:lnSpc>
            </a:pP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4566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442600-22CE-2748-AA22-5ABCCE8149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1828560"/>
            <a:fld id="{88A1DFE4-5FC5-43BD-BB7E-75EAD82B965F}" type="slidenum">
              <a:rPr lang="en-US">
                <a:solidFill>
                  <a:srgbClr val="FFFFFF"/>
                </a:solidFill>
                <a:latin typeface="Arial"/>
              </a:rPr>
              <a:pPr defTabSz="1828560"/>
              <a:t>6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4E1CADA-C611-8447-8790-A06C2357ABF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40571" y="1296238"/>
            <a:ext cx="11152378" cy="2144176"/>
          </a:xfrm>
        </p:spPr>
        <p:txBody>
          <a:bodyPr/>
          <a:lstStyle/>
          <a:p>
            <a:r>
              <a:rPr lang="en-CH" dirty="0"/>
              <a:t>8-site baseline ”PA31”</a:t>
            </a:r>
            <a:endParaRPr lang="en-CH" b="1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AA08F3D-A90C-2C47-BBDE-2FD2D79506CE}"/>
              </a:ext>
            </a:extLst>
          </p:cNvPr>
          <p:cNvGraphicFramePr>
            <a:graphicFrameLocks noGrp="1"/>
          </p:cNvGraphicFramePr>
          <p:nvPr/>
        </p:nvGraphicFramePr>
        <p:xfrm>
          <a:off x="7632" y="2574079"/>
          <a:ext cx="11695688" cy="585937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8944674">
                  <a:extLst>
                    <a:ext uri="{9D8B030D-6E8A-4147-A177-3AD203B41FA5}">
                      <a16:colId xmlns:a16="http://schemas.microsoft.com/office/drawing/2014/main" val="3540313235"/>
                    </a:ext>
                  </a:extLst>
                </a:gridCol>
                <a:gridCol w="2751014">
                  <a:extLst>
                    <a:ext uri="{9D8B030D-6E8A-4147-A177-3AD203B41FA5}">
                      <a16:colId xmlns:a16="http://schemas.microsoft.com/office/drawing/2014/main" val="1716970435"/>
                    </a:ext>
                  </a:extLst>
                </a:gridCol>
              </a:tblGrid>
              <a:tr h="910460">
                <a:tc>
                  <a:txBody>
                    <a:bodyPr/>
                    <a:lstStyle/>
                    <a:p>
                      <a:r>
                        <a:rPr lang="en-CH" sz="4000" b="1" dirty="0"/>
                        <a:t>Number of surface sites</a:t>
                      </a:r>
                    </a:p>
                  </a:txBody>
                  <a:tcPr marL="243840" marR="243840" marT="121920" marB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4000" dirty="0"/>
                        <a:t>8</a:t>
                      </a:r>
                    </a:p>
                  </a:txBody>
                  <a:tcPr marL="243840" marR="243840" marT="121920" marB="121920"/>
                </a:tc>
                <a:extLst>
                  <a:ext uri="{0D108BD9-81ED-4DB2-BD59-A6C34878D82A}">
                    <a16:rowId xmlns:a16="http://schemas.microsoft.com/office/drawing/2014/main" val="3359806506"/>
                  </a:ext>
                </a:extLst>
              </a:tr>
              <a:tr h="910460">
                <a:tc>
                  <a:txBody>
                    <a:bodyPr/>
                    <a:lstStyle/>
                    <a:p>
                      <a:r>
                        <a:rPr lang="en-CH" sz="4000" b="1" dirty="0"/>
                        <a:t>LSS@IP </a:t>
                      </a:r>
                      <a:r>
                        <a:rPr lang="en-CH" sz="4000" b="0" dirty="0"/>
                        <a:t>(PA, PD, PG, PJ)</a:t>
                      </a:r>
                    </a:p>
                  </a:txBody>
                  <a:tcPr marL="243840" marR="243840" marT="121920" marB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4000" dirty="0"/>
                        <a:t>1400 m</a:t>
                      </a:r>
                    </a:p>
                  </a:txBody>
                  <a:tcPr marL="243840" marR="243840" marT="121920" marB="121920"/>
                </a:tc>
                <a:extLst>
                  <a:ext uri="{0D108BD9-81ED-4DB2-BD59-A6C34878D82A}">
                    <a16:rowId xmlns:a16="http://schemas.microsoft.com/office/drawing/2014/main" val="2433831990"/>
                  </a:ext>
                </a:extLst>
              </a:tr>
              <a:tr h="910460">
                <a:tc>
                  <a:txBody>
                    <a:bodyPr/>
                    <a:lstStyle/>
                    <a:p>
                      <a:r>
                        <a:rPr lang="en-CH" sz="4000" b="1" dirty="0"/>
                        <a:t>LSS@TECH </a:t>
                      </a:r>
                      <a:r>
                        <a:rPr lang="en-CH" sz="4000" b="0" dirty="0"/>
                        <a:t>(PB, PF, PH, PL)</a:t>
                      </a:r>
                    </a:p>
                  </a:txBody>
                  <a:tcPr marL="243840" marR="243840" marT="121920" marB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4000" dirty="0"/>
                        <a:t>2143 m</a:t>
                      </a:r>
                    </a:p>
                  </a:txBody>
                  <a:tcPr marL="243840" marR="243840" marT="121920" marB="121920"/>
                </a:tc>
                <a:extLst>
                  <a:ext uri="{0D108BD9-81ED-4DB2-BD59-A6C34878D82A}">
                    <a16:rowId xmlns:a16="http://schemas.microsoft.com/office/drawing/2014/main" val="414780578"/>
                  </a:ext>
                </a:extLst>
              </a:tr>
              <a:tr h="910460">
                <a:tc>
                  <a:txBody>
                    <a:bodyPr/>
                    <a:lstStyle/>
                    <a:p>
                      <a:r>
                        <a:rPr lang="en-CH" sz="4000" b="1" dirty="0"/>
                        <a:t>Arc length</a:t>
                      </a:r>
                    </a:p>
                  </a:txBody>
                  <a:tcPr marL="243840" marR="243840" marT="121920" marB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4000" dirty="0"/>
                        <a:t>9.6 km</a:t>
                      </a:r>
                    </a:p>
                  </a:txBody>
                  <a:tcPr marL="243840" marR="243840" marT="121920" marB="121920"/>
                </a:tc>
                <a:extLst>
                  <a:ext uri="{0D108BD9-81ED-4DB2-BD59-A6C34878D82A}">
                    <a16:rowId xmlns:a16="http://schemas.microsoft.com/office/drawing/2014/main" val="1816886502"/>
                  </a:ext>
                </a:extLst>
              </a:tr>
              <a:tr h="910460">
                <a:tc>
                  <a:txBody>
                    <a:bodyPr/>
                    <a:lstStyle/>
                    <a:p>
                      <a:r>
                        <a:rPr lang="en-CH" sz="4000" b="1" dirty="0"/>
                        <a:t>Sum of arc lengths</a:t>
                      </a:r>
                    </a:p>
                  </a:txBody>
                  <a:tcPr marL="243840" marR="243840" marT="121920" marB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4000" dirty="0"/>
                        <a:t>76.9 m</a:t>
                      </a:r>
                    </a:p>
                  </a:txBody>
                  <a:tcPr marL="243840" marR="243840" marT="121920" marB="121920"/>
                </a:tc>
                <a:extLst>
                  <a:ext uri="{0D108BD9-81ED-4DB2-BD59-A6C34878D82A}">
                    <a16:rowId xmlns:a16="http://schemas.microsoft.com/office/drawing/2014/main" val="2355809558"/>
                  </a:ext>
                </a:extLst>
              </a:tr>
              <a:tr h="1307078">
                <a:tc>
                  <a:txBody>
                    <a:bodyPr/>
                    <a:lstStyle/>
                    <a:p>
                      <a:r>
                        <a:rPr lang="en-CH" sz="4000" b="1" dirty="0"/>
                        <a:t>Total length</a:t>
                      </a:r>
                    </a:p>
                  </a:txBody>
                  <a:tcPr marL="243840" marR="243840" marT="121920" marB="12192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CH" sz="4000" b="1" dirty="0"/>
                        <a:t>91.</a:t>
                      </a:r>
                      <a:r>
                        <a:rPr lang="en-GB" sz="4000" b="1" dirty="0"/>
                        <a:t>1 k</a:t>
                      </a:r>
                      <a:r>
                        <a:rPr lang="en-CH" sz="4000" b="1" dirty="0"/>
                        <a:t>m</a:t>
                      </a:r>
                    </a:p>
                  </a:txBody>
                  <a:tcPr marL="243840" marR="243840" marT="121920" marB="121920"/>
                </a:tc>
                <a:extLst>
                  <a:ext uri="{0D108BD9-81ED-4DB2-BD59-A6C34878D82A}">
                    <a16:rowId xmlns:a16="http://schemas.microsoft.com/office/drawing/2014/main" val="1770160463"/>
                  </a:ext>
                </a:extLst>
              </a:tr>
            </a:tbl>
          </a:graphicData>
        </a:graphic>
      </p:graphicFrame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id="{0F675E25-7EE1-7BBD-02B5-0C97CCF118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690" y="943031"/>
            <a:ext cx="12688312" cy="127729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2E640FC-5871-556C-433A-1E18A2F791DA}"/>
              </a:ext>
            </a:extLst>
          </p:cNvPr>
          <p:cNvSpPr txBox="1"/>
          <p:nvPr/>
        </p:nvSpPr>
        <p:spPr>
          <a:xfrm>
            <a:off x="14713964" y="1609026"/>
            <a:ext cx="2653868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defTabSz="1828560"/>
            <a:r>
              <a:rPr lang="en-CH" sz="2800" dirty="0">
                <a:solidFill>
                  <a:srgbClr val="0F124A"/>
                </a:solidFill>
                <a:latin typeface="Arial"/>
              </a:rPr>
              <a:t>PA: Experiment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8A42635-2186-81B3-C999-4F1DB5F265CC}"/>
              </a:ext>
            </a:extLst>
          </p:cNvPr>
          <p:cNvSpPr txBox="1"/>
          <p:nvPr/>
        </p:nvSpPr>
        <p:spPr>
          <a:xfrm>
            <a:off x="21115462" y="2530642"/>
            <a:ext cx="2281394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defTabSz="1828560"/>
            <a:r>
              <a:rPr lang="en-CH" sz="2800" dirty="0">
                <a:solidFill>
                  <a:srgbClr val="0F124A"/>
                </a:solidFill>
                <a:latin typeface="Arial"/>
              </a:rPr>
              <a:t>PB: technical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875A6DE-3768-A4AE-862D-53A2F5CF8C22}"/>
              </a:ext>
            </a:extLst>
          </p:cNvPr>
          <p:cNvSpPr txBox="1"/>
          <p:nvPr/>
        </p:nvSpPr>
        <p:spPr>
          <a:xfrm>
            <a:off x="21412246" y="6180892"/>
            <a:ext cx="2662908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defTabSz="1828560"/>
            <a:r>
              <a:rPr lang="en-CH" sz="2800" dirty="0">
                <a:solidFill>
                  <a:srgbClr val="0F124A"/>
                </a:solidFill>
                <a:latin typeface="Arial"/>
              </a:rPr>
              <a:t>PD: experiment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9ADFAF2-C660-A699-6916-537206B95391}"/>
              </a:ext>
            </a:extLst>
          </p:cNvPr>
          <p:cNvSpPr txBox="1"/>
          <p:nvPr/>
        </p:nvSpPr>
        <p:spPr>
          <a:xfrm>
            <a:off x="20866230" y="10423724"/>
            <a:ext cx="2262158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defTabSz="1828560"/>
            <a:r>
              <a:rPr lang="en-CH" sz="2800" dirty="0">
                <a:solidFill>
                  <a:srgbClr val="0F124A"/>
                </a:solidFill>
                <a:latin typeface="Arial"/>
              </a:rPr>
              <a:t>PF: technical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09D6757-A049-DD80-B1E1-D26B5166C341}"/>
              </a:ext>
            </a:extLst>
          </p:cNvPr>
          <p:cNvSpPr txBox="1"/>
          <p:nvPr/>
        </p:nvSpPr>
        <p:spPr>
          <a:xfrm>
            <a:off x="19162343" y="13015418"/>
            <a:ext cx="2682145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defTabSz="1828560"/>
            <a:r>
              <a:rPr lang="en-CH" sz="2800" dirty="0">
                <a:solidFill>
                  <a:srgbClr val="0F124A"/>
                </a:solidFill>
                <a:latin typeface="Arial"/>
              </a:rPr>
              <a:t>PG: experiment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A5B7BC-80E7-7BC0-EE77-924807E9B447}"/>
              </a:ext>
            </a:extLst>
          </p:cNvPr>
          <p:cNvSpPr txBox="1"/>
          <p:nvPr/>
        </p:nvSpPr>
        <p:spPr>
          <a:xfrm>
            <a:off x="14713965" y="12095864"/>
            <a:ext cx="2302233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defTabSz="1828560"/>
            <a:r>
              <a:rPr lang="en-CH" sz="2800" dirty="0">
                <a:solidFill>
                  <a:srgbClr val="0F124A"/>
                </a:solidFill>
                <a:latin typeface="Arial"/>
              </a:rPr>
              <a:t>PH: technical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BA91CF-C5E3-B84F-C56E-3ACB445DCAF1}"/>
              </a:ext>
            </a:extLst>
          </p:cNvPr>
          <p:cNvSpPr txBox="1"/>
          <p:nvPr/>
        </p:nvSpPr>
        <p:spPr>
          <a:xfrm>
            <a:off x="12455168" y="8290040"/>
            <a:ext cx="2582758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defTabSz="1828560"/>
            <a:r>
              <a:rPr lang="en-CH" sz="2800" dirty="0">
                <a:solidFill>
                  <a:srgbClr val="0F124A"/>
                </a:solidFill>
                <a:latin typeface="Arial"/>
              </a:rPr>
              <a:t>PJ: experiment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0F5485-E2FD-D980-861E-20183DE0A856}"/>
              </a:ext>
            </a:extLst>
          </p:cNvPr>
          <p:cNvSpPr txBox="1"/>
          <p:nvPr/>
        </p:nvSpPr>
        <p:spPr>
          <a:xfrm>
            <a:off x="13317854" y="3983452"/>
            <a:ext cx="2242922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defTabSz="1828560"/>
            <a:r>
              <a:rPr lang="en-CH" sz="2800" dirty="0">
                <a:solidFill>
                  <a:srgbClr val="0F124A"/>
                </a:solidFill>
                <a:latin typeface="Arial"/>
              </a:rPr>
              <a:t>PL: technical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BED7099-79BA-4911-B973-0D3F4EACD72C}"/>
              </a:ext>
            </a:extLst>
          </p:cNvPr>
          <p:cNvSpPr txBox="1"/>
          <p:nvPr/>
        </p:nvSpPr>
        <p:spPr>
          <a:xfrm>
            <a:off x="11734800" y="13162677"/>
            <a:ext cx="4756559" cy="5078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defTabSz="1371600">
              <a:defRPr/>
            </a:pPr>
            <a:r>
              <a:rPr lang="en-US" sz="2700" dirty="0">
                <a:solidFill>
                  <a:srgbClr val="0C377B"/>
                </a:solidFill>
                <a:latin typeface="Arial"/>
              </a:rPr>
              <a:t>M. Benedikt, FCC Week 2022</a:t>
            </a:r>
            <a:endParaRPr lang="en-GB" sz="27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A0A53CC6-5F25-43C9-AAD9-F92B9B73F07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1607" y="8543940"/>
            <a:ext cx="11775002" cy="5232008"/>
          </a:xfrm>
        </p:spPr>
        <p:txBody>
          <a:bodyPr/>
          <a:lstStyle/>
          <a:p>
            <a:pPr marL="685800" indent="-68580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4000" b="0" dirty="0"/>
              <a:t>8 sites – less use of land, </a:t>
            </a:r>
            <a:r>
              <a:rPr lang="en-US" sz="4000" b="0" dirty="0"/>
              <a:t>&lt;40</a:t>
            </a:r>
            <a:r>
              <a:rPr lang="en-CH" sz="4000" b="0" dirty="0"/>
              <a:t> ha </a:t>
            </a:r>
            <a:r>
              <a:rPr lang="en-US" sz="4000" b="0" dirty="0"/>
              <a:t>instead</a:t>
            </a:r>
            <a:r>
              <a:rPr lang="en-CH" sz="4000" b="0" dirty="0"/>
              <a:t> 62 ha</a:t>
            </a:r>
            <a:endParaRPr lang="en-US" sz="4000" b="0" dirty="0"/>
          </a:p>
          <a:p>
            <a:pPr marL="685800" indent="-68580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4000" b="0" dirty="0"/>
              <a:t>Possibility for 4 experiment sites in FCC-ee</a:t>
            </a:r>
          </a:p>
          <a:p>
            <a:pPr marL="685800" indent="-68580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4000" b="0" dirty="0"/>
              <a:t>All sites close to road </a:t>
            </a:r>
            <a:r>
              <a:rPr lang="en-US" sz="4000" b="0" dirty="0" err="1"/>
              <a:t>i</a:t>
            </a:r>
            <a:r>
              <a:rPr lang="en-CH" sz="4000" b="0" dirty="0" err="1"/>
              <a:t>nfrastructures</a:t>
            </a:r>
            <a:r>
              <a:rPr lang="en-US" sz="4000" b="0" dirty="0"/>
              <a:t> </a:t>
            </a:r>
            <a:r>
              <a:rPr lang="en-CH" sz="4000" b="0" dirty="0"/>
              <a:t>(</a:t>
            </a:r>
            <a:r>
              <a:rPr lang="en-US" sz="4000" b="0" dirty="0"/>
              <a:t>&lt; 5</a:t>
            </a:r>
            <a:r>
              <a:rPr lang="en-CH" sz="4000" b="0" dirty="0"/>
              <a:t> km of </a:t>
            </a:r>
            <a:r>
              <a:rPr lang="en-US" sz="4000" b="0" dirty="0"/>
              <a:t>new </a:t>
            </a:r>
            <a:r>
              <a:rPr lang="en-CH" sz="4000" b="0" dirty="0"/>
              <a:t>road constructions for all sites)</a:t>
            </a:r>
          </a:p>
          <a:p>
            <a:pPr marL="685800" indent="-68580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4000" b="0" dirty="0"/>
              <a:t>Vicinity of several sites</a:t>
            </a:r>
            <a:r>
              <a:rPr lang="en-CH" sz="4000" b="0" dirty="0"/>
              <a:t> to 400 kV grid lines</a:t>
            </a:r>
          </a:p>
          <a:p>
            <a:pPr marL="685800" indent="-685800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CH" sz="4000" b="0" dirty="0"/>
              <a:t>Good road connection of PD, PF, PG, PH </a:t>
            </a:r>
            <a:r>
              <a:rPr lang="en-US" sz="4000" b="0" dirty="0"/>
              <a:t>suggest</a:t>
            </a:r>
            <a:r>
              <a:rPr lang="en-CH" sz="4000" b="0" dirty="0"/>
              <a:t> </a:t>
            </a:r>
            <a:r>
              <a:rPr lang="en-US" sz="4000" b="0" dirty="0"/>
              <a:t>operation pole around</a:t>
            </a:r>
            <a:r>
              <a:rPr lang="en-CH" sz="4000" b="0" dirty="0"/>
              <a:t> </a:t>
            </a:r>
            <a:r>
              <a:rPr lang="en-US" sz="4000" b="0" dirty="0"/>
              <a:t>Annecy/</a:t>
            </a:r>
            <a:r>
              <a:rPr lang="en-CH" sz="4000" b="0" dirty="0"/>
              <a:t>LAPP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363087" y="228600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29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155EFBE6-8536-77BE-9414-F1EFD1C4ED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249" y="1018649"/>
            <a:ext cx="18895256" cy="1252864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738E241-2639-EBA9-76FC-B29CED061E73}"/>
              </a:ext>
            </a:extLst>
          </p:cNvPr>
          <p:cNvSpPr txBox="1"/>
          <p:nvPr/>
        </p:nvSpPr>
        <p:spPr>
          <a:xfrm>
            <a:off x="19143349" y="969045"/>
            <a:ext cx="4992555" cy="140564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267" dirty="0"/>
              <a:t>Only schematic, and not to scale.</a:t>
            </a:r>
            <a:endParaRPr lang="de-CH" sz="4267" dirty="0"/>
          </a:p>
        </p:txBody>
      </p:sp>
      <p:sp>
        <p:nvSpPr>
          <p:cNvPr id="19" name="TextBox 60">
            <a:extLst>
              <a:ext uri="{FF2B5EF4-FFF2-40B4-BE49-F238E27FC236}">
                <a16:creationId xmlns:a16="http://schemas.microsoft.com/office/drawing/2014/main" id="{2BDFA716-B2EA-E884-AFCB-9F205DC1E97E}"/>
              </a:ext>
            </a:extLst>
          </p:cNvPr>
          <p:cNvSpPr txBox="1"/>
          <p:nvPr/>
        </p:nvSpPr>
        <p:spPr>
          <a:xfrm>
            <a:off x="68488" y="12497104"/>
            <a:ext cx="8055061" cy="6667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733" dirty="0"/>
              <a:t>Courtesy </a:t>
            </a:r>
            <a:r>
              <a:rPr lang="en-GB" sz="3733" dirty="0"/>
              <a:t>A. </a:t>
            </a:r>
            <a:r>
              <a:rPr lang="en-GB" sz="3733" dirty="0" err="1"/>
              <a:t>Navascues</a:t>
            </a:r>
            <a:r>
              <a:rPr lang="en-GB" sz="3733" dirty="0"/>
              <a:t> </a:t>
            </a:r>
            <a:r>
              <a:rPr lang="en-GB" sz="3733" dirty="0" err="1"/>
              <a:t>Cornago</a:t>
            </a:r>
            <a:r>
              <a:rPr lang="en-GB" sz="3733" dirty="0"/>
              <a:t> </a:t>
            </a:r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60BBFA3C-5529-AA21-9AD6-CD372AD0631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675" y="1071075"/>
            <a:ext cx="23315125" cy="902811"/>
          </a:xfrm>
        </p:spPr>
        <p:txBody>
          <a:bodyPr rtlCol="0">
            <a:normAutofit/>
          </a:bodyPr>
          <a:lstStyle/>
          <a:p>
            <a:pPr marL="0" lvl="1">
              <a:spcBef>
                <a:spcPts val="1333"/>
              </a:spcBef>
              <a:defRPr/>
            </a:pPr>
            <a:r>
              <a:rPr lang="en-US" sz="5333" u="sng" dirty="0"/>
              <a:t>FCC-</a:t>
            </a:r>
            <a:r>
              <a:rPr lang="en-US" sz="5333" u="sng" dirty="0" err="1"/>
              <a:t>ee</a:t>
            </a:r>
            <a:r>
              <a:rPr lang="en-US" sz="5333" u="sng" dirty="0"/>
              <a:t> Underground Structure Overview</a:t>
            </a:r>
            <a:endParaRPr lang="en-US" sz="5333" dirty="0"/>
          </a:p>
          <a:p>
            <a:pPr indent="944046">
              <a:lnSpc>
                <a:spcPct val="150000"/>
              </a:lnSpc>
              <a:defRPr/>
            </a:pPr>
            <a:endParaRPr lang="en-US" dirty="0"/>
          </a:p>
        </p:txBody>
      </p:sp>
      <p:sp>
        <p:nvSpPr>
          <p:cNvPr id="11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3320800" y="188605"/>
            <a:ext cx="771943" cy="453522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5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6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7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0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1363087" y="277423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603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>
            <a:extLst>
              <a:ext uri="{FF2B5EF4-FFF2-40B4-BE49-F238E27FC236}">
                <a16:creationId xmlns:a16="http://schemas.microsoft.com/office/drawing/2014/main" id="{80BB49C6-E8DA-CCEC-6D53-2B495AE1DFFE}"/>
              </a:ext>
            </a:extLst>
          </p:cNvPr>
          <p:cNvSpPr txBox="1">
            <a:spLocks/>
          </p:cNvSpPr>
          <p:nvPr/>
        </p:nvSpPr>
        <p:spPr>
          <a:xfrm>
            <a:off x="3225536" y="5955189"/>
            <a:ext cx="19586176" cy="902811"/>
          </a:xfrm>
          <a:prstGeom prst="rect">
            <a:avLst/>
          </a:prstGeom>
        </p:spPr>
        <p:txBody>
          <a:bodyPr vert="horz" lIns="243840" tIns="121920" rIns="243840" bIns="1219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1333"/>
              </a:spcBef>
              <a:defRPr/>
            </a:pPr>
            <a:r>
              <a:rPr lang="en-US" sz="9600" u="sng" dirty="0"/>
              <a:t>Integration of FCC-</a:t>
            </a:r>
            <a:r>
              <a:rPr lang="en-US" sz="9600" u="sng" dirty="0" err="1"/>
              <a:t>ee</a:t>
            </a:r>
            <a:r>
              <a:rPr lang="en-US" sz="9600" u="sng" dirty="0"/>
              <a:t> Arc Cell </a:t>
            </a:r>
            <a:endParaRPr lang="en-US" sz="9600" dirty="0"/>
          </a:p>
          <a:p>
            <a:pPr indent="944046">
              <a:lnSpc>
                <a:spcPct val="150000"/>
              </a:lnSpc>
              <a:defRPr/>
            </a:pPr>
            <a:endParaRPr lang="en-US" sz="3733" dirty="0"/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3320800" y="188605"/>
            <a:ext cx="771943" cy="453522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8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1363087" y="277423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07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8787424-ADC5-1D46-3E56-F7C6D5947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3117" y="1751701"/>
            <a:ext cx="11498031" cy="117781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183EAC-1BB3-AFF7-E2B6-D0D7A747F5DB}"/>
              </a:ext>
            </a:extLst>
          </p:cNvPr>
          <p:cNvSpPr txBox="1"/>
          <p:nvPr/>
        </p:nvSpPr>
        <p:spPr>
          <a:xfrm>
            <a:off x="521503" y="10404764"/>
            <a:ext cx="9210717" cy="2062103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de-DE" sz="3200" dirty="0"/>
              <a:t>Main cross section as for FCC-hh</a:t>
            </a:r>
          </a:p>
          <a:p>
            <a:r>
              <a:rPr lang="de-DE" sz="3200" dirty="0"/>
              <a:t>Main ring below of booster ring </a:t>
            </a:r>
          </a:p>
          <a:p>
            <a:r>
              <a:rPr lang="de-DE" sz="3200" dirty="0"/>
              <a:t>Main ring and booster ring 1.03 m distant </a:t>
            </a:r>
          </a:p>
          <a:p>
            <a:r>
              <a:rPr lang="de-DE" sz="3200" dirty="0"/>
              <a:t>Water distribution changed to DN550</a:t>
            </a:r>
            <a:endParaRPr lang="de-CH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55BC50-BD13-D919-7408-716C412F61B6}"/>
              </a:ext>
            </a:extLst>
          </p:cNvPr>
          <p:cNvSpPr txBox="1"/>
          <p:nvPr/>
        </p:nvSpPr>
        <p:spPr>
          <a:xfrm>
            <a:off x="20256896" y="12456042"/>
            <a:ext cx="3605600" cy="58477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/>
              <a:t>Collider Center</a:t>
            </a:r>
            <a:endParaRPr lang="en-GB" sz="32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3A927F-B2FA-4CD8-E54D-0B64C254E978}"/>
              </a:ext>
            </a:extLst>
          </p:cNvPr>
          <p:cNvCxnSpPr>
            <a:cxnSpLocks/>
          </p:cNvCxnSpPr>
          <p:nvPr/>
        </p:nvCxnSpPr>
        <p:spPr>
          <a:xfrm>
            <a:off x="21024981" y="13504925"/>
            <a:ext cx="2112235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012E53EA-A0B2-6FDB-2D5A-50A3542106E9}"/>
              </a:ext>
            </a:extLst>
          </p:cNvPr>
          <p:cNvSpPr txBox="1">
            <a:spLocks/>
          </p:cNvSpPr>
          <p:nvPr/>
        </p:nvSpPr>
        <p:spPr>
          <a:xfrm>
            <a:off x="5675" y="1289381"/>
            <a:ext cx="23315125" cy="902811"/>
          </a:xfrm>
          <a:prstGeom prst="rect">
            <a:avLst/>
          </a:prstGeom>
        </p:spPr>
        <p:txBody>
          <a:bodyPr vert="horz" lIns="243840" tIns="121920" rIns="243840" bIns="121920"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1388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2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2050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tabLst>
                <a:tab pos="3955500" algn="r"/>
              </a:tabLs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>
              <a:spcBef>
                <a:spcPts val="1333"/>
              </a:spcBef>
              <a:defRPr/>
            </a:pPr>
            <a:r>
              <a:rPr lang="en-US" sz="5333" u="sng" dirty="0"/>
              <a:t>Integration of FCC-</a:t>
            </a:r>
            <a:r>
              <a:rPr lang="en-US" sz="5333" u="sng" dirty="0" err="1"/>
              <a:t>ee</a:t>
            </a:r>
            <a:r>
              <a:rPr lang="en-US" sz="5333" u="sng" dirty="0"/>
              <a:t> machine elements (regular arc)</a:t>
            </a:r>
            <a:endParaRPr lang="en-US" sz="5333" dirty="0"/>
          </a:p>
          <a:p>
            <a:pPr indent="944046">
              <a:lnSpc>
                <a:spcPct val="150000"/>
              </a:lnSpc>
              <a:defRPr/>
            </a:pPr>
            <a:endParaRPr lang="en-US" sz="3733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C65581-D612-9334-EBE3-5812BA2576F7}"/>
              </a:ext>
            </a:extLst>
          </p:cNvPr>
          <p:cNvSpPr txBox="1"/>
          <p:nvPr/>
        </p:nvSpPr>
        <p:spPr>
          <a:xfrm>
            <a:off x="1282979" y="2554016"/>
            <a:ext cx="7171941" cy="58477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sz="3200" u="sng" dirty="0"/>
              <a:t>Machine tunnel 5.5m in diameter </a:t>
            </a: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23320800" y="188605"/>
            <a:ext cx="771943" cy="453522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15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6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8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9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0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1" name="Slide Number Placeholder 1"/>
          <p:cNvSpPr txBox="1">
            <a:spLocks/>
          </p:cNvSpPr>
          <p:nvPr/>
        </p:nvSpPr>
        <p:spPr>
          <a:xfrm>
            <a:off x="23320800" y="188605"/>
            <a:ext cx="771943" cy="453522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1828606" rtl="0" eaLnBrk="1" latinLnBrk="0" hangingPunct="1">
              <a:lnSpc>
                <a:spcPts val="3300"/>
              </a:lnSpc>
              <a:defRPr sz="15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1430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2860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742908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65721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71514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85816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00120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14422" algn="l" defTabSz="1828606" rtl="0" eaLnBrk="1" latinLnBrk="0" hangingPunct="1"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1363087" y="277423"/>
            <a:ext cx="16578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K Hanke</a:t>
            </a:r>
            <a:endParaRPr lang="en-GB" sz="3000" dirty="0">
              <a:solidFill>
                <a:schemeClr val="bg1"/>
              </a:solidFill>
            </a:endParaRPr>
          </a:p>
        </p:txBody>
      </p:sp>
      <p:sp>
        <p:nvSpPr>
          <p:cNvPr id="25" name="TextBox 60">
            <a:extLst>
              <a:ext uri="{FF2B5EF4-FFF2-40B4-BE49-F238E27FC236}">
                <a16:creationId xmlns:a16="http://schemas.microsoft.com/office/drawing/2014/main" id="{2BDFA716-B2EA-E884-AFCB-9F205DC1E97E}"/>
              </a:ext>
            </a:extLst>
          </p:cNvPr>
          <p:cNvSpPr txBox="1"/>
          <p:nvPr/>
        </p:nvSpPr>
        <p:spPr>
          <a:xfrm>
            <a:off x="242845" y="12838139"/>
            <a:ext cx="7453356" cy="66678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733" dirty="0"/>
              <a:t>Courtesy </a:t>
            </a:r>
            <a:r>
              <a:rPr lang="en-GB" sz="3733" dirty="0"/>
              <a:t>F. </a:t>
            </a:r>
            <a:r>
              <a:rPr lang="en-GB" sz="3733" dirty="0" err="1"/>
              <a:t>Valckkova</a:t>
            </a:r>
            <a:r>
              <a:rPr lang="en-GB" sz="3733" dirty="0"/>
              <a:t>-Georgieva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642133" y="228600"/>
            <a:ext cx="5988627" cy="566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>
                <a:solidFill>
                  <a:schemeClr val="bg1"/>
                </a:solidFill>
              </a:rPr>
              <a:t>FCCIS Workshop Dec 5 – 9, 2022</a:t>
            </a:r>
            <a:endParaRPr lang="en-GB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763123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Exempel.potx" id="{5A6DE731-F62F-4393-846B-6DB5958E2F3F}" vid="{8B7EF261-BFFB-469E-86AB-02F80F19429E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Exempel.potx" id="{5A6DE731-F62F-4393-846B-6DB5958E2F3F}" vid="{17B14D3C-37D6-41F8-B27B-D435D8075930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Exempel.potx" id="{5A6DE731-F62F-4393-846B-6DB5958E2F3F}" vid="{6C6AD931-A751-4127-A0E9-78885972E943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PPT-FCC-Exempel</Template>
  <TotalTime>6144</TotalTime>
  <Words>1909</Words>
  <Application>Microsoft Office PowerPoint</Application>
  <PresentationFormat>Custom</PresentationFormat>
  <Paragraphs>492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Courier New</vt:lpstr>
      <vt:lpstr>Wingdings</vt:lpstr>
      <vt:lpstr>Introslides</vt:lpstr>
      <vt:lpstr>Titleslides, Conclusion</vt:lpstr>
      <vt:lpstr>Content Slides - Deep Blue</vt:lpstr>
      <vt:lpstr>PowerPoint Presentation</vt:lpstr>
      <vt:lpstr>Technical Inffrastructure </vt:lpstr>
      <vt:lpstr>PowerPoint Presentation</vt:lpstr>
      <vt:lpstr>PowerPoint Presentation</vt:lpstr>
      <vt:lpstr>PowerPoint Presentation</vt:lpstr>
      <vt:lpstr>8-site baseline ”PA31”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Ways to reduce energy consumption</vt:lpstr>
      <vt:lpstr>Geodesy and Survey</vt:lpstr>
      <vt:lpstr>PowerPoint Presentation</vt:lpstr>
      <vt:lpstr>PowerPoint Presentation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Hadre</dc:creator>
  <cp:lastModifiedBy>Klaus Hanke</cp:lastModifiedBy>
  <cp:revision>1096</cp:revision>
  <cp:lastPrinted>2022-05-17T06:58:43Z</cp:lastPrinted>
  <dcterms:created xsi:type="dcterms:W3CDTF">2020-10-29T13:06:43Z</dcterms:created>
  <dcterms:modified xsi:type="dcterms:W3CDTF">2022-12-05T07:45:57Z</dcterms:modified>
</cp:coreProperties>
</file>