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48" r:id="rId2"/>
    <p:sldMasterId id="2147483650" r:id="rId3"/>
  </p:sldMasterIdLst>
  <p:notesMasterIdLst>
    <p:notesMasterId r:id="rId31"/>
  </p:notesMasterIdLst>
  <p:handoutMasterIdLst>
    <p:handoutMasterId r:id="rId32"/>
  </p:handoutMasterIdLst>
  <p:sldIdLst>
    <p:sldId id="276" r:id="rId4"/>
    <p:sldId id="1359" r:id="rId5"/>
    <p:sldId id="1360" r:id="rId6"/>
    <p:sldId id="1366" r:id="rId7"/>
    <p:sldId id="1361" r:id="rId8"/>
    <p:sldId id="1362" r:id="rId9"/>
    <p:sldId id="1363" r:id="rId10"/>
    <p:sldId id="1364" r:id="rId11"/>
    <p:sldId id="1365" r:id="rId12"/>
    <p:sldId id="1367" r:id="rId13"/>
    <p:sldId id="1368" r:id="rId14"/>
    <p:sldId id="1369" r:id="rId15"/>
    <p:sldId id="1371" r:id="rId16"/>
    <p:sldId id="1372" r:id="rId17"/>
    <p:sldId id="1373" r:id="rId18"/>
    <p:sldId id="1374" r:id="rId19"/>
    <p:sldId id="1375" r:id="rId20"/>
    <p:sldId id="1376" r:id="rId21"/>
    <p:sldId id="1377" r:id="rId22"/>
    <p:sldId id="258" r:id="rId23"/>
    <p:sldId id="1352" r:id="rId24"/>
    <p:sldId id="1353" r:id="rId25"/>
    <p:sldId id="1354" r:id="rId26"/>
    <p:sldId id="1355" r:id="rId27"/>
    <p:sldId id="1356" r:id="rId28"/>
    <p:sldId id="1357" r:id="rId29"/>
    <p:sldId id="322" r:id="rId30"/>
  </p:sldIdLst>
  <p:sldSz cx="24384000" cy="13716000"/>
  <p:notesSz cx="6797675" cy="9872663"/>
  <p:defaultTextStyle>
    <a:defPPr>
      <a:defRPr lang="de-DE"/>
    </a:defPPr>
    <a:lvl1pPr marL="0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302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606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908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210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514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816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120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4422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76"/>
            <p14:sldId id="1359"/>
            <p14:sldId id="1360"/>
            <p14:sldId id="1366"/>
            <p14:sldId id="1361"/>
            <p14:sldId id="1362"/>
            <p14:sldId id="1363"/>
            <p14:sldId id="1364"/>
            <p14:sldId id="1365"/>
            <p14:sldId id="1367"/>
            <p14:sldId id="1368"/>
            <p14:sldId id="1369"/>
            <p14:sldId id="1371"/>
            <p14:sldId id="1372"/>
            <p14:sldId id="1373"/>
            <p14:sldId id="1374"/>
            <p14:sldId id="1375"/>
            <p14:sldId id="1376"/>
            <p14:sldId id="1377"/>
            <p14:sldId id="258"/>
            <p14:sldId id="1352"/>
            <p14:sldId id="1353"/>
            <p14:sldId id="1354"/>
            <p14:sldId id="1355"/>
            <p14:sldId id="1356"/>
            <p14:sldId id="1357"/>
            <p14:sldId id="322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C288"/>
    <a:srgbClr val="A6A6C9"/>
    <a:srgbClr val="F6FDA3"/>
    <a:srgbClr val="40C245"/>
    <a:srgbClr val="FFCCFF"/>
    <a:srgbClr val="DBDBE4"/>
    <a:srgbClr val="DFDFDF"/>
    <a:srgbClr val="5B9BD5"/>
    <a:srgbClr val="0000FF"/>
    <a:srgbClr val="E8FF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712" autoAdjust="0"/>
  </p:normalViewPr>
  <p:slideViewPr>
    <p:cSldViewPr>
      <p:cViewPr varScale="1">
        <p:scale>
          <a:sx n="64" d="100"/>
          <a:sy n="64" d="100"/>
        </p:scale>
        <p:origin x="520" y="176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46B287-F171-4931-BE86-DD982D9409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CA00DA-D613-4F19-9027-7896851864F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04CF8-15A1-4728-9240-389A47AFFCEA}" type="datetimeFigureOut">
              <a:rPr lang="en-GB" smtClean="0"/>
              <a:t>05/12/2022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5491E0-71C9-4700-95C5-6164841DDE6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5B78E0-27B0-4509-AD5F-740D7354F6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9BADB-2E43-4186-9B9C-2B17548EE2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85446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05.12.22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24384000" cy="13716000"/>
          </a:xfrm>
        </p:spPr>
        <p:txBody>
          <a:bodyPr/>
          <a:lstStyle>
            <a:lvl1pPr algn="ctr">
              <a:lnSpc>
                <a:spcPct val="200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246187" y="3808798"/>
            <a:ext cx="10544400" cy="86868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574800" y="3808798"/>
            <a:ext cx="10544400" cy="86868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574800" y="3808798"/>
            <a:ext cx="10544400" cy="762171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80799" y="3745593"/>
            <a:ext cx="10728000" cy="566822"/>
          </a:xfrm>
        </p:spPr>
        <p:txBody>
          <a:bodyPr>
            <a:noAutofit/>
          </a:bodyPr>
          <a:lstStyle>
            <a:lvl1pPr>
              <a:defRPr sz="3600" b="1"/>
            </a:lvl1pPr>
            <a:lvl2pPr marL="0" indent="0">
              <a:buFontTx/>
              <a:buNone/>
              <a:defRPr sz="3600" b="1"/>
            </a:lvl2pPr>
            <a:lvl3pPr marL="0" indent="0">
              <a:buFontTx/>
              <a:buNone/>
              <a:defRPr sz="3600" b="1"/>
            </a:lvl3pPr>
            <a:lvl4pPr marL="0" indent="0">
              <a:buFontTx/>
              <a:buNone/>
              <a:defRPr sz="3600" b="1"/>
            </a:lvl4pPr>
            <a:lvl5pPr marL="0" indent="0">
              <a:buFontTx/>
              <a:buNone/>
              <a:defRPr sz="36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0799" y="4654799"/>
            <a:ext cx="10728000" cy="732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480032" y="11646532"/>
            <a:ext cx="1072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81100" y="12330000"/>
            <a:ext cx="10728325" cy="910800"/>
          </a:xfrm>
        </p:spPr>
        <p:txBody>
          <a:bodyPr>
            <a:noAutofit/>
          </a:bodyPr>
          <a:lstStyle>
            <a:lvl1pPr>
              <a:lnSpc>
                <a:spcPts val="2700"/>
              </a:lnSpc>
              <a:defRPr sz="2000"/>
            </a:lvl1pPr>
            <a:lvl2pPr marL="0" indent="0">
              <a:lnSpc>
                <a:spcPts val="2700"/>
              </a:lnSpc>
              <a:buNone/>
              <a:defRPr sz="2000"/>
            </a:lvl2pPr>
            <a:lvl3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3pPr>
            <a:lvl4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4pPr>
            <a:lvl5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45600" y="3808798"/>
            <a:ext cx="10544400" cy="762171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99200" y="3745593"/>
            <a:ext cx="10728000" cy="566822"/>
          </a:xfrm>
        </p:spPr>
        <p:txBody>
          <a:bodyPr>
            <a:noAutofit/>
          </a:bodyPr>
          <a:lstStyle>
            <a:lvl1pPr>
              <a:defRPr sz="3600" b="1"/>
            </a:lvl1pPr>
            <a:lvl2pPr marL="0" indent="0">
              <a:buFontTx/>
              <a:buNone/>
              <a:defRPr sz="3600" b="1"/>
            </a:lvl2pPr>
            <a:lvl3pPr marL="0" indent="0">
              <a:buFontTx/>
              <a:buNone/>
              <a:defRPr sz="3600" b="1"/>
            </a:lvl3pPr>
            <a:lvl4pPr marL="0" indent="0">
              <a:buFontTx/>
              <a:buNone/>
              <a:defRPr sz="3600" b="1"/>
            </a:lvl4pPr>
            <a:lvl5pPr marL="0" indent="0">
              <a:buFontTx/>
              <a:buNone/>
              <a:defRPr sz="36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499200" y="4654799"/>
            <a:ext cx="10728000" cy="732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81100" y="12330000"/>
            <a:ext cx="10728325" cy="910800"/>
          </a:xfrm>
        </p:spPr>
        <p:txBody>
          <a:bodyPr>
            <a:noAutofit/>
          </a:bodyPr>
          <a:lstStyle>
            <a:lvl1pPr>
              <a:lnSpc>
                <a:spcPts val="2700"/>
              </a:lnSpc>
              <a:defRPr sz="2000"/>
            </a:lvl1pPr>
            <a:lvl2pPr marL="0" indent="0">
              <a:lnSpc>
                <a:spcPts val="2700"/>
              </a:lnSpc>
              <a:buNone/>
              <a:defRPr sz="2000"/>
            </a:lvl2pPr>
            <a:lvl3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3pPr>
            <a:lvl4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4pPr>
            <a:lvl5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09200" y="3808800"/>
            <a:ext cx="6769100" cy="4017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80799" y="3745593"/>
            <a:ext cx="6948000" cy="566822"/>
          </a:xfrm>
        </p:spPr>
        <p:txBody>
          <a:bodyPr>
            <a:noAutofit/>
          </a:bodyPr>
          <a:lstStyle>
            <a:lvl1pPr>
              <a:defRPr sz="3600" b="1"/>
            </a:lvl1pPr>
            <a:lvl2pPr marL="0" indent="0">
              <a:buFontTx/>
              <a:buNone/>
              <a:defRPr sz="3600" b="1"/>
            </a:lvl2pPr>
            <a:lvl3pPr marL="0" indent="0">
              <a:buFontTx/>
              <a:buNone/>
              <a:defRPr sz="3600" b="1"/>
            </a:lvl3pPr>
            <a:lvl4pPr marL="0" indent="0">
              <a:buFontTx/>
              <a:buNone/>
              <a:defRPr sz="3600" b="1"/>
            </a:lvl4pPr>
            <a:lvl5pPr marL="0" indent="0">
              <a:buFontTx/>
              <a:buNone/>
              <a:defRPr sz="36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0799" y="4654799"/>
            <a:ext cx="6948000" cy="7326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6254000" y="4654799"/>
            <a:ext cx="6948000" cy="732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809200" y="8330400"/>
            <a:ext cx="6769100" cy="4017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81100" y="12330000"/>
            <a:ext cx="6947699" cy="910800"/>
          </a:xfrm>
        </p:spPr>
        <p:txBody>
          <a:bodyPr>
            <a:noAutofit/>
          </a:bodyPr>
          <a:lstStyle>
            <a:lvl1pPr>
              <a:lnSpc>
                <a:spcPts val="2700"/>
              </a:lnSpc>
              <a:defRPr sz="2000"/>
            </a:lvl1pPr>
            <a:lvl2pPr marL="0" indent="0">
              <a:lnSpc>
                <a:spcPts val="2700"/>
              </a:lnSpc>
              <a:buNone/>
              <a:defRPr sz="2000"/>
            </a:lvl2pPr>
            <a:lvl3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3pPr>
            <a:lvl4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4pPr>
            <a:lvl5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863999"/>
            <a:ext cx="24384000" cy="12852000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10249200"/>
            <a:ext cx="24384000" cy="34668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80800" y="12186592"/>
            <a:ext cx="6930000" cy="756682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1">
                <a:solidFill>
                  <a:schemeClr val="bg1"/>
                </a:solidFill>
              </a:defRPr>
            </a:lvl1pPr>
            <a:lvl2pPr marL="0" indent="0">
              <a:lnSpc>
                <a:spcPts val="2700"/>
              </a:lnSpc>
              <a:buFontTx/>
              <a:buNone/>
              <a:defRPr sz="2000" b="0">
                <a:solidFill>
                  <a:schemeClr val="bg1"/>
                </a:solidFill>
              </a:defRPr>
            </a:lvl2pPr>
            <a:lvl3pPr marL="0" indent="0">
              <a:lnSpc>
                <a:spcPts val="2700"/>
              </a:lnSpc>
              <a:buFontTx/>
              <a:buNone/>
              <a:defRPr sz="2000" b="0">
                <a:solidFill>
                  <a:schemeClr val="bg1"/>
                </a:solidFill>
              </a:defRPr>
            </a:lvl3pPr>
            <a:lvl4pPr marL="0" indent="0">
              <a:lnSpc>
                <a:spcPts val="2700"/>
              </a:lnSpc>
              <a:buFontTx/>
              <a:buNone/>
              <a:defRPr sz="2000" b="0">
                <a:solidFill>
                  <a:schemeClr val="bg1"/>
                </a:solidFill>
              </a:defRPr>
            </a:lvl4pPr>
            <a:lvl5pPr marL="0" indent="0">
              <a:lnSpc>
                <a:spcPts val="2700"/>
              </a:lnSpc>
              <a:buFontTx/>
              <a:buNone/>
              <a:defRPr sz="2000" b="0">
                <a:solidFill>
                  <a:schemeClr val="bg1"/>
                </a:solidFill>
              </a:defRPr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11480" y="2214680"/>
            <a:ext cx="9433048" cy="944026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80800" y="3185592"/>
            <a:ext cx="22035600" cy="4775200"/>
          </a:xfrm>
        </p:spPr>
        <p:txBody>
          <a:bodyPr anchor="b"/>
          <a:lstStyle>
            <a:lvl1pPr algn="ctr">
              <a:lnSpc>
                <a:spcPts val="9500"/>
              </a:lnSpc>
              <a:defRPr sz="90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80800" y="8551032"/>
            <a:ext cx="22035600" cy="3311524"/>
          </a:xfrm>
        </p:spPr>
        <p:txBody>
          <a:bodyPr>
            <a:noAutofit/>
          </a:bodyPr>
          <a:lstStyle>
            <a:lvl1pPr marL="0" indent="0" algn="ctr">
              <a:buNone/>
              <a:defRPr sz="3000">
                <a:solidFill>
                  <a:schemeClr val="tx1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2E5526D2-1562-4114-9CDF-5C84474A31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79" y="403757"/>
            <a:ext cx="1490841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4232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80800" y="3185592"/>
            <a:ext cx="22035600" cy="4775200"/>
          </a:xfrm>
        </p:spPr>
        <p:txBody>
          <a:bodyPr anchor="b"/>
          <a:lstStyle>
            <a:lvl1pPr algn="ctr">
              <a:lnSpc>
                <a:spcPts val="9500"/>
              </a:lnSpc>
              <a:defRPr sz="90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80800" y="8551032"/>
            <a:ext cx="22035600" cy="3311524"/>
          </a:xfrm>
        </p:spPr>
        <p:txBody>
          <a:bodyPr>
            <a:no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 dirty="0"/>
          </a:p>
        </p:txBody>
      </p:sp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F1753F32-2A11-45B7-9EB2-900F2EE228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3" y="366543"/>
            <a:ext cx="1490841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11480" y="2214680"/>
            <a:ext cx="9433048" cy="944026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80800" y="3185592"/>
            <a:ext cx="22035600" cy="4775200"/>
          </a:xfrm>
        </p:spPr>
        <p:txBody>
          <a:bodyPr anchor="b"/>
          <a:lstStyle>
            <a:lvl1pPr algn="ctr">
              <a:lnSpc>
                <a:spcPts val="9500"/>
              </a:lnSpc>
              <a:defRPr sz="90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80800" y="8551032"/>
            <a:ext cx="22035600" cy="3311524"/>
          </a:xfrm>
        </p:spPr>
        <p:txBody>
          <a:bodyPr>
            <a:noAutofit/>
          </a:bodyPr>
          <a:lstStyle>
            <a:lvl1pPr marL="0" indent="0" algn="ctr">
              <a:buNone/>
              <a:defRPr sz="3000">
                <a:solidFill>
                  <a:schemeClr val="tx1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2E5526D2-1562-4114-9CDF-5C84474A31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79" y="403757"/>
            <a:ext cx="1490841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800" y="2264400"/>
            <a:ext cx="10931951" cy="95976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80800" y="2789548"/>
            <a:ext cx="22035600" cy="4775200"/>
          </a:xfrm>
        </p:spPr>
        <p:txBody>
          <a:bodyPr anchor="b"/>
          <a:lstStyle>
            <a:lvl1pPr algn="ctr">
              <a:lnSpc>
                <a:spcPts val="9500"/>
              </a:lnSpc>
              <a:defRPr sz="90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80800" y="7722096"/>
            <a:ext cx="22035600" cy="3311524"/>
          </a:xfrm>
        </p:spPr>
        <p:txBody>
          <a:bodyPr>
            <a:no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0FD4728F-1AB0-4854-8081-1D17B769786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79" y="389580"/>
            <a:ext cx="1490841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80800" y="4769768"/>
            <a:ext cx="22035600" cy="4775200"/>
          </a:xfrm>
        </p:spPr>
        <p:txBody>
          <a:bodyPr anchor="ctr" anchorCtr="0"/>
          <a:lstStyle>
            <a:lvl1pPr algn="ctr">
              <a:lnSpc>
                <a:spcPts val="9500"/>
              </a:lnSpc>
              <a:defRPr sz="90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F911D07C-5460-4638-872E-E3ABFE1303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70087"/>
            <a:ext cx="1490841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80800" y="2789548"/>
            <a:ext cx="22035600" cy="47752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9500"/>
              </a:lnSpc>
              <a:defRPr sz="90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80800" y="7686092"/>
            <a:ext cx="22035600" cy="3311524"/>
          </a:xfrm>
        </p:spPr>
        <p:txBody>
          <a:bodyPr>
            <a:no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863999"/>
            <a:ext cx="24384000" cy="12852000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80799" y="3745593"/>
            <a:ext cx="10728000" cy="566822"/>
          </a:xfrm>
        </p:spPr>
        <p:txBody>
          <a:bodyPr>
            <a:noAutofit/>
          </a:bodyPr>
          <a:lstStyle>
            <a:lvl1pPr>
              <a:defRPr sz="3600" b="1"/>
            </a:lvl1pPr>
            <a:lvl2pPr marL="0" indent="0">
              <a:buFontTx/>
              <a:buNone/>
              <a:defRPr sz="3600" b="1"/>
            </a:lvl2pPr>
            <a:lvl3pPr marL="0" indent="0">
              <a:buFontTx/>
              <a:buNone/>
              <a:defRPr sz="3600" b="1"/>
            </a:lvl3pPr>
            <a:lvl4pPr marL="0" indent="0">
              <a:buFontTx/>
              <a:buNone/>
              <a:defRPr sz="3600" b="1"/>
            </a:lvl4pPr>
            <a:lvl5pPr marL="0" indent="0">
              <a:buFontTx/>
              <a:buNone/>
              <a:defRPr sz="36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0799" y="4654799"/>
            <a:ext cx="10728000" cy="7326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499200" y="4654655"/>
            <a:ext cx="10728000" cy="7326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18288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81100" y="12330000"/>
            <a:ext cx="10728325" cy="910800"/>
          </a:xfrm>
        </p:spPr>
        <p:txBody>
          <a:bodyPr>
            <a:noAutofit/>
          </a:bodyPr>
          <a:lstStyle>
            <a:lvl1pPr>
              <a:lnSpc>
                <a:spcPts val="2700"/>
              </a:lnSpc>
              <a:defRPr sz="2000"/>
            </a:lvl1pPr>
            <a:lvl2pPr marL="0" indent="0">
              <a:lnSpc>
                <a:spcPts val="2700"/>
              </a:lnSpc>
              <a:buNone/>
              <a:defRPr sz="2000"/>
            </a:lvl2pPr>
            <a:lvl3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3pPr>
            <a:lvl4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4pPr>
            <a:lvl5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80800" y="12474624"/>
            <a:ext cx="694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246188" y="2221200"/>
            <a:ext cx="6769100" cy="4626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07450" y="2221200"/>
            <a:ext cx="6769100" cy="4626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6368713" y="2221200"/>
            <a:ext cx="6769100" cy="4626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246188" y="7722000"/>
            <a:ext cx="6769100" cy="4626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807450" y="7722000"/>
            <a:ext cx="6769100" cy="4626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368713" y="7722000"/>
            <a:ext cx="6769100" cy="4626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80800" y="7002016"/>
            <a:ext cx="694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718000" y="7002016"/>
            <a:ext cx="694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255200" y="7002016"/>
            <a:ext cx="694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718000" y="12474624"/>
            <a:ext cx="694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255200" y="12474624"/>
            <a:ext cx="694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0800" y="4654498"/>
            <a:ext cx="22035600" cy="732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1828800" rtl="0" eaLnBrk="1" latinLnBrk="0" hangingPunct="1">
        <a:lnSpc>
          <a:spcPts val="8000"/>
        </a:lnSpc>
        <a:spcBef>
          <a:spcPct val="0"/>
        </a:spcBef>
        <a:buNone/>
        <a:defRPr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48000" indent="-64800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3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3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3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8312">
          <p15:clr>
            <a:srgbClr val="F26B43"/>
          </p15:clr>
        </p15:guide>
        <p15:guide id="3" pos="241">
          <p15:clr>
            <a:srgbClr val="F26B43"/>
          </p15:clr>
        </p15:guide>
        <p15:guide id="4" pos="785">
          <p15:clr>
            <a:srgbClr val="F26B43"/>
          </p15:clr>
        </p15:guide>
        <p15:guide id="5" pos="2690">
          <p15:clr>
            <a:srgbClr val="F26B43"/>
          </p15:clr>
        </p15:guide>
        <p15:guide id="6" pos="3189">
          <p15:clr>
            <a:srgbClr val="F26B43"/>
          </p15:clr>
        </p15:guide>
        <p15:guide id="7" pos="15119">
          <p15:clr>
            <a:srgbClr val="F26B43"/>
          </p15:clr>
        </p15:guide>
        <p15:guide id="8" pos="14575">
          <p15:clr>
            <a:srgbClr val="F26B43"/>
          </p15:clr>
        </p15:guide>
        <p15:guide id="9" pos="5548">
          <p15:clr>
            <a:srgbClr val="F26B43"/>
          </p15:clr>
        </p15:guide>
        <p15:guide id="10" pos="5049">
          <p15:clr>
            <a:srgbClr val="F26B43"/>
          </p15:clr>
        </p15:guide>
        <p15:guide id="12" pos="7929">
          <p15:clr>
            <a:srgbClr val="F26B43"/>
          </p15:clr>
        </p15:guide>
        <p15:guide id="13" pos="7431">
          <p15:clr>
            <a:srgbClr val="F26B43"/>
          </p15:clr>
        </p15:guide>
        <p15:guide id="14" pos="12670">
          <p15:clr>
            <a:srgbClr val="F26B43"/>
          </p15:clr>
        </p15:guide>
        <p15:guide id="15" pos="12171">
          <p15:clr>
            <a:srgbClr val="F26B43"/>
          </p15:clr>
        </p15:guide>
        <p15:guide id="16" pos="10311">
          <p15:clr>
            <a:srgbClr val="F26B43"/>
          </p15:clr>
        </p15:guide>
        <p15:guide id="17" pos="9812">
          <p15:clr>
            <a:srgbClr val="F26B43"/>
          </p15:clr>
        </p15:guide>
        <p15:guide id="19" orient="horz" pos="328">
          <p15:clr>
            <a:srgbClr val="F26B43"/>
          </p15:clr>
        </p15:guide>
        <p15:guide id="21" orient="horz" pos="532">
          <p15:clr>
            <a:srgbClr val="F26B43"/>
          </p15:clr>
        </p15:guide>
        <p15:guide id="23" orient="horz" pos="1031">
          <p15:clr>
            <a:srgbClr val="F26B43"/>
          </p15:clr>
        </p15:guide>
        <p15:guide id="24" orient="horz" pos="7518">
          <p15:clr>
            <a:srgbClr val="F26B43"/>
          </p15:clr>
        </p15:guide>
        <p15:guide id="25" orient="horz" pos="7835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800" y="1545471"/>
            <a:ext cx="22035600" cy="214417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0800" y="4654498"/>
            <a:ext cx="22035600" cy="732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3300"/>
              </a:lnSpc>
              <a:defRPr sz="1500">
                <a:solidFill>
                  <a:schemeClr val="tx2"/>
                </a:solidFill>
              </a:defRPr>
            </a:lvl1pPr>
          </a:lstStyle>
          <a:p>
            <a:r>
              <a:rPr lang="de-AT" dirty="0"/>
              <a:t> </a:t>
            </a:r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1828800" rtl="0" eaLnBrk="1" latinLnBrk="0" hangingPunct="1">
        <a:lnSpc>
          <a:spcPts val="8000"/>
        </a:lnSpc>
        <a:spcBef>
          <a:spcPct val="0"/>
        </a:spcBef>
        <a:buNone/>
        <a:defRPr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48000" indent="-64800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6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6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6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8312" userDrawn="1">
          <p15:clr>
            <a:srgbClr val="F26B43"/>
          </p15:clr>
        </p15:guide>
        <p15:guide id="3" pos="241" userDrawn="1">
          <p15:clr>
            <a:srgbClr val="F26B43"/>
          </p15:clr>
        </p15:guide>
        <p15:guide id="4" pos="785" userDrawn="1">
          <p15:clr>
            <a:srgbClr val="F26B43"/>
          </p15:clr>
        </p15:guide>
        <p15:guide id="5" pos="2690" userDrawn="1">
          <p15:clr>
            <a:srgbClr val="F26B43"/>
          </p15:clr>
        </p15:guide>
        <p15:guide id="6" pos="3189" userDrawn="1">
          <p15:clr>
            <a:srgbClr val="F26B43"/>
          </p15:clr>
        </p15:guide>
        <p15:guide id="7" pos="15119" userDrawn="1">
          <p15:clr>
            <a:srgbClr val="F26B43"/>
          </p15:clr>
        </p15:guide>
        <p15:guide id="8" pos="14575" userDrawn="1">
          <p15:clr>
            <a:srgbClr val="F26B43"/>
          </p15:clr>
        </p15:guide>
        <p15:guide id="9" pos="5548" userDrawn="1">
          <p15:clr>
            <a:srgbClr val="F26B43"/>
          </p15:clr>
        </p15:guide>
        <p15:guide id="10" pos="5049" userDrawn="1">
          <p15:clr>
            <a:srgbClr val="F26B43"/>
          </p15:clr>
        </p15:guide>
        <p15:guide id="12" pos="7929" userDrawn="1">
          <p15:clr>
            <a:srgbClr val="F26B43"/>
          </p15:clr>
        </p15:guide>
        <p15:guide id="13" pos="7431" userDrawn="1">
          <p15:clr>
            <a:srgbClr val="F26B43"/>
          </p15:clr>
        </p15:guide>
        <p15:guide id="14" pos="12670" userDrawn="1">
          <p15:clr>
            <a:srgbClr val="F26B43"/>
          </p15:clr>
        </p15:guide>
        <p15:guide id="15" pos="12171" userDrawn="1">
          <p15:clr>
            <a:srgbClr val="F26B43"/>
          </p15:clr>
        </p15:guide>
        <p15:guide id="16" pos="10311" userDrawn="1">
          <p15:clr>
            <a:srgbClr val="F26B43"/>
          </p15:clr>
        </p15:guide>
        <p15:guide id="17" pos="9812" userDrawn="1">
          <p15:clr>
            <a:srgbClr val="F26B43"/>
          </p15:clr>
        </p15:guide>
        <p15:guide id="19" orient="horz" pos="328" userDrawn="1">
          <p15:clr>
            <a:srgbClr val="F26B43"/>
          </p15:clr>
        </p15:guide>
        <p15:guide id="21" orient="horz" pos="532" userDrawn="1">
          <p15:clr>
            <a:srgbClr val="F26B43"/>
          </p15:clr>
        </p15:guide>
        <p15:guide id="23" orient="horz" pos="1031" userDrawn="1">
          <p15:clr>
            <a:srgbClr val="F26B43"/>
          </p15:clr>
        </p15:guide>
        <p15:guide id="24" orient="horz" pos="7518" userDrawn="1">
          <p15:clr>
            <a:srgbClr val="F26B43"/>
          </p15:clr>
        </p15:guide>
        <p15:guide id="25" orient="horz" pos="7835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0800" y="4654498"/>
            <a:ext cx="22035600" cy="732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24382800" cy="864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3300"/>
              </a:lnSpc>
              <a:defRPr sz="15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4B373741-07FC-4471-877C-C8CBE6CCEBA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76" y="181800"/>
            <a:ext cx="1490841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3" r:id="rId3"/>
    <p:sldLayoutId id="2147483655" r:id="rId4"/>
    <p:sldLayoutId id="2147483656" r:id="rId5"/>
    <p:sldLayoutId id="2147483657" r:id="rId6"/>
    <p:sldLayoutId id="2147483658" r:id="rId7"/>
    <p:sldLayoutId id="2147483661" r:id="rId8"/>
    <p:sldLayoutId id="2147483662" r:id="rId9"/>
    <p:sldLayoutId id="2147483667" r:id="rId10"/>
    <p:sldLayoutId id="2147483668" r:id="rId11"/>
  </p:sldLayoutIdLst>
  <p:hf hdr="0" ftr="0" dt="0"/>
  <p:txStyles>
    <p:titleStyle>
      <a:lvl1pPr algn="l" defTabSz="1828800" rtl="0" eaLnBrk="1" latinLnBrk="0" hangingPunct="1">
        <a:lnSpc>
          <a:spcPts val="8000"/>
        </a:lnSpc>
        <a:spcBef>
          <a:spcPct val="0"/>
        </a:spcBef>
        <a:buNone/>
        <a:defRPr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48000" indent="-64800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14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14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14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8312">
          <p15:clr>
            <a:srgbClr val="F26B43"/>
          </p15:clr>
        </p15:guide>
        <p15:guide id="3" pos="241">
          <p15:clr>
            <a:srgbClr val="F26B43"/>
          </p15:clr>
        </p15:guide>
        <p15:guide id="4" pos="785" userDrawn="1">
          <p15:clr>
            <a:srgbClr val="F26B43"/>
          </p15:clr>
        </p15:guide>
        <p15:guide id="5" pos="2690">
          <p15:clr>
            <a:srgbClr val="F26B43"/>
          </p15:clr>
        </p15:guide>
        <p15:guide id="6" pos="3189">
          <p15:clr>
            <a:srgbClr val="F26B43"/>
          </p15:clr>
        </p15:guide>
        <p15:guide id="7" pos="15119">
          <p15:clr>
            <a:srgbClr val="F26B43"/>
          </p15:clr>
        </p15:guide>
        <p15:guide id="8" pos="14575">
          <p15:clr>
            <a:srgbClr val="F26B43"/>
          </p15:clr>
        </p15:guide>
        <p15:guide id="9" pos="5548">
          <p15:clr>
            <a:srgbClr val="F26B43"/>
          </p15:clr>
        </p15:guide>
        <p15:guide id="10" pos="5049">
          <p15:clr>
            <a:srgbClr val="F26B43"/>
          </p15:clr>
        </p15:guide>
        <p15:guide id="12" pos="7929">
          <p15:clr>
            <a:srgbClr val="F26B43"/>
          </p15:clr>
        </p15:guide>
        <p15:guide id="13" pos="7431">
          <p15:clr>
            <a:srgbClr val="F26B43"/>
          </p15:clr>
        </p15:guide>
        <p15:guide id="14" pos="12670">
          <p15:clr>
            <a:srgbClr val="F26B43"/>
          </p15:clr>
        </p15:guide>
        <p15:guide id="15" pos="12171">
          <p15:clr>
            <a:srgbClr val="F26B43"/>
          </p15:clr>
        </p15:guide>
        <p15:guide id="16" pos="10311">
          <p15:clr>
            <a:srgbClr val="F26B43"/>
          </p15:clr>
        </p15:guide>
        <p15:guide id="17" pos="9812">
          <p15:clr>
            <a:srgbClr val="F26B43"/>
          </p15:clr>
        </p15:guide>
        <p15:guide id="19" orient="horz" pos="328">
          <p15:clr>
            <a:srgbClr val="F26B43"/>
          </p15:clr>
        </p15:guide>
        <p15:guide id="21" orient="horz" pos="532">
          <p15:clr>
            <a:srgbClr val="F26B43"/>
          </p15:clr>
        </p15:guide>
        <p15:guide id="23" orient="horz" pos="1031">
          <p15:clr>
            <a:srgbClr val="F26B43"/>
          </p15:clr>
        </p15:guide>
        <p15:guide id="24" orient="horz" pos="7518">
          <p15:clr>
            <a:srgbClr val="F26B43"/>
          </p15:clr>
        </p15:guide>
        <p15:guide id="25" orient="horz" pos="7835">
          <p15:clr>
            <a:srgbClr val="F26B43"/>
          </p15:clr>
        </p15:guide>
        <p15:guide id="26" pos="76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F12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4D1F73-5E29-4D63-A3FB-B9F62B964C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3274A5D4-EB16-4DD9-BD31-20790CDEC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743200"/>
            <a:ext cx="14375801" cy="486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29600" y="8839200"/>
            <a:ext cx="10058400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GB" sz="6000" dirty="0">
                <a:solidFill>
                  <a:schemeClr val="bg1"/>
                </a:solidFill>
              </a:rPr>
              <a:t>FCCIS: WP2 Overview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763000" y="10287000"/>
            <a:ext cx="6934200" cy="889756"/>
          </a:xfrm>
          <a:prstGeom prst="rect">
            <a:avLst/>
          </a:prstGeom>
        </p:spPr>
        <p:txBody>
          <a:bodyPr/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3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3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3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chemeClr val="bg1"/>
                </a:solidFill>
              </a:rPr>
              <a:t>I. </a:t>
            </a:r>
            <a:r>
              <a:rPr lang="en-GB" dirty="0" err="1">
                <a:solidFill>
                  <a:schemeClr val="bg1"/>
                </a:solidFill>
              </a:rPr>
              <a:t>Agapov</a:t>
            </a:r>
            <a:r>
              <a:rPr lang="en-GB" dirty="0">
                <a:solidFill>
                  <a:schemeClr val="bg1"/>
                </a:solidFill>
              </a:rPr>
              <a:t>, FCCIS week Dec 2022</a:t>
            </a:r>
          </a:p>
        </p:txBody>
      </p:sp>
    </p:spTree>
    <p:extLst>
      <p:ext uri="{BB962C8B-B14F-4D97-AF65-F5344CB8AC3E}">
        <p14:creationId xmlns:p14="http://schemas.microsoft.com/office/powerpoint/2010/main" val="2870322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8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7988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I </a:t>
            </a:r>
            <a:r>
              <a:rPr lang="en-US" sz="3000" dirty="0" err="1">
                <a:solidFill>
                  <a:schemeClr val="bg1"/>
                </a:solidFill>
              </a:rPr>
              <a:t>Agapov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75CC70-89AA-3022-6F99-0E1A1FDC2BEA}"/>
              </a:ext>
            </a:extLst>
          </p:cNvPr>
          <p:cNvSpPr txBox="1">
            <a:spLocks/>
          </p:cNvSpPr>
          <p:nvPr/>
        </p:nvSpPr>
        <p:spPr>
          <a:xfrm>
            <a:off x="1318782" y="990600"/>
            <a:ext cx="21846018" cy="26511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Objectives</a:t>
            </a:r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1051106D-7DE3-007B-B4C5-48F49C713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035" y="4114800"/>
            <a:ext cx="23873930" cy="687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933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8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7988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I </a:t>
            </a:r>
            <a:r>
              <a:rPr lang="en-US" sz="3000" dirty="0" err="1">
                <a:solidFill>
                  <a:schemeClr val="bg1"/>
                </a:solidFill>
              </a:rPr>
              <a:t>Agapov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75CC70-89AA-3022-6F99-0E1A1FDC2BEA}"/>
              </a:ext>
            </a:extLst>
          </p:cNvPr>
          <p:cNvSpPr txBox="1">
            <a:spLocks/>
          </p:cNvSpPr>
          <p:nvPr/>
        </p:nvSpPr>
        <p:spPr>
          <a:xfrm>
            <a:off x="1318782" y="990600"/>
            <a:ext cx="21846018" cy="26511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Challenges and problems encountered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0EF3224-3398-17DC-316A-721650D945AE}"/>
              </a:ext>
            </a:extLst>
          </p:cNvPr>
          <p:cNvSpPr/>
          <p:nvPr/>
        </p:nvSpPr>
        <p:spPr>
          <a:xfrm>
            <a:off x="1237336" y="3185538"/>
            <a:ext cx="20587948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proposal written pre-pandemic, project started in the pandemic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Ways of work changed in the meantime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 last year’s FCCIS workshop was during travel and access restrictions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participants became unavailable due to unfolding of later events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While other players entered the FCC Study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Organization of the FCC study progressed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FCCIS will meet all the goals, but some revision of objectives and role within the FCC study might be beneficial</a:t>
            </a:r>
          </a:p>
        </p:txBody>
      </p:sp>
    </p:spTree>
    <p:extLst>
      <p:ext uri="{BB962C8B-B14F-4D97-AF65-F5344CB8AC3E}">
        <p14:creationId xmlns:p14="http://schemas.microsoft.com/office/powerpoint/2010/main" val="23088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8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7988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I </a:t>
            </a:r>
            <a:r>
              <a:rPr lang="en-US" sz="3000" dirty="0" err="1">
                <a:solidFill>
                  <a:schemeClr val="bg1"/>
                </a:solidFill>
              </a:rPr>
              <a:t>Agapov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75CC70-89AA-3022-6F99-0E1A1FDC2BEA}"/>
              </a:ext>
            </a:extLst>
          </p:cNvPr>
          <p:cNvSpPr txBox="1">
            <a:spLocks/>
          </p:cNvSpPr>
          <p:nvPr/>
        </p:nvSpPr>
        <p:spPr>
          <a:xfrm>
            <a:off x="1318782" y="990600"/>
            <a:ext cx="21846018" cy="26511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FCCIS events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348B7C2-6D0C-AB2A-1061-F2D46E0D4391}"/>
              </a:ext>
            </a:extLst>
          </p:cNvPr>
          <p:cNvSpPr/>
          <p:nvPr/>
        </p:nvSpPr>
        <p:spPr>
          <a:xfrm>
            <a:off x="1237336" y="3185538"/>
            <a:ext cx="2058794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FCCIS drives a large number of meetings and exchange activities, in particular the now becoming traditional FCCIS week in addition to the summer FCC week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GB" sz="4800" dirty="0">
              <a:solidFill>
                <a:srgbClr val="002C8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800" dirty="0">
              <a:solidFill>
                <a:srgbClr val="002C8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2497C2-6B26-A868-0DCF-1348844AFB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6443330"/>
            <a:ext cx="11229278" cy="5445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753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8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7988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I </a:t>
            </a:r>
            <a:r>
              <a:rPr lang="en-US" sz="3000" dirty="0" err="1">
                <a:solidFill>
                  <a:schemeClr val="bg1"/>
                </a:solidFill>
              </a:rPr>
              <a:t>Agapov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75CC70-89AA-3022-6F99-0E1A1FDC2BEA}"/>
              </a:ext>
            </a:extLst>
          </p:cNvPr>
          <p:cNvSpPr txBox="1">
            <a:spLocks/>
          </p:cNvSpPr>
          <p:nvPr/>
        </p:nvSpPr>
        <p:spPr>
          <a:xfrm>
            <a:off x="1318782" y="990600"/>
            <a:ext cx="21846018" cy="26511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Collider design evolution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655A25-A614-975C-0251-E5700A02E2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 t="1711"/>
          <a:stretch/>
        </p:blipFill>
        <p:spPr>
          <a:xfrm>
            <a:off x="1015055" y="5486400"/>
            <a:ext cx="8704029" cy="7468837"/>
          </a:xfrm>
          <a:prstGeom prst="rect">
            <a:avLst/>
          </a:prstGeom>
        </p:spPr>
      </p:pic>
      <p:pic>
        <p:nvPicPr>
          <p:cNvPr id="6" name="Picture 5" descr="Chart, diagram, radar chart&#10;&#10;Description automatically generated">
            <a:extLst>
              <a:ext uri="{FF2B5EF4-FFF2-40B4-BE49-F238E27FC236}">
                <a16:creationId xmlns:a16="http://schemas.microsoft.com/office/drawing/2014/main" id="{A2AD64AC-E43A-F5AF-B1EC-70C20F30FB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47491" y="5943600"/>
            <a:ext cx="9289687" cy="728110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FDE219E-657B-5F19-43B5-AF150686C5F3}"/>
              </a:ext>
            </a:extLst>
          </p:cNvPr>
          <p:cNvSpPr/>
          <p:nvPr/>
        </p:nvSpPr>
        <p:spPr>
          <a:xfrm>
            <a:off x="1252870" y="2316163"/>
            <a:ext cx="2058794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 circumference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IP baseline</a:t>
            </a:r>
          </a:p>
        </p:txBody>
      </p:sp>
      <p:pic>
        <p:nvPicPr>
          <p:cNvPr id="5" name="Picture 4" descr="Diagram, venn diagram&#10;&#10;Description automatically generated">
            <a:extLst>
              <a:ext uri="{FF2B5EF4-FFF2-40B4-BE49-F238E27FC236}">
                <a16:creationId xmlns:a16="http://schemas.microsoft.com/office/drawing/2014/main" id="{DAA13932-85F2-1388-E798-43B3BBAA32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4918" y="512011"/>
            <a:ext cx="5988627" cy="598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91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8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7988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I </a:t>
            </a:r>
            <a:r>
              <a:rPr lang="en-US" sz="3000" dirty="0" err="1">
                <a:solidFill>
                  <a:schemeClr val="bg1"/>
                </a:solidFill>
              </a:rPr>
              <a:t>Agapov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75CC70-89AA-3022-6F99-0E1A1FDC2BEA}"/>
              </a:ext>
            </a:extLst>
          </p:cNvPr>
          <p:cNvSpPr txBox="1">
            <a:spLocks/>
          </p:cNvSpPr>
          <p:nvPr/>
        </p:nvSpPr>
        <p:spPr>
          <a:xfrm>
            <a:off x="1318782" y="990600"/>
            <a:ext cx="21846018" cy="26511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Evolution of collider parameters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DE219E-657B-5F19-43B5-AF150686C5F3}"/>
              </a:ext>
            </a:extLst>
          </p:cNvPr>
          <p:cNvSpPr/>
          <p:nvPr/>
        </p:nvSpPr>
        <p:spPr>
          <a:xfrm>
            <a:off x="1252870" y="2598003"/>
            <a:ext cx="205879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 circumference and 4 IP leads to relaxation of beam parameters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222581-B5A0-347D-2D05-9823E44A66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2592" y="4582758"/>
            <a:ext cx="11390008" cy="821884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3D41405-AE1E-F34B-0147-39D57F163567}"/>
              </a:ext>
            </a:extLst>
          </p:cNvPr>
          <p:cNvGrpSpPr/>
          <p:nvPr/>
        </p:nvGrpSpPr>
        <p:grpSpPr>
          <a:xfrm>
            <a:off x="76200" y="4887558"/>
            <a:ext cx="13182600" cy="7535948"/>
            <a:chOff x="1225174" y="4648200"/>
            <a:chExt cx="13182600" cy="753594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775A6BF-6671-68DD-EBD7-BE0AFBA598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70136"/>
            <a:stretch/>
          </p:blipFill>
          <p:spPr>
            <a:xfrm>
              <a:off x="1225174" y="4648200"/>
              <a:ext cx="4642226" cy="7535948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1D1F663-4F00-FF9A-A517-090A6A2726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3099"/>
            <a:stretch/>
          </p:blipFill>
          <p:spPr>
            <a:xfrm>
              <a:off x="5562600" y="4648200"/>
              <a:ext cx="8845174" cy="75359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036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8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7988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I </a:t>
            </a:r>
            <a:r>
              <a:rPr lang="en-US" sz="3000" dirty="0" err="1">
                <a:solidFill>
                  <a:schemeClr val="bg1"/>
                </a:solidFill>
              </a:rPr>
              <a:t>Agapov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75CC70-89AA-3022-6F99-0E1A1FDC2BEA}"/>
              </a:ext>
            </a:extLst>
          </p:cNvPr>
          <p:cNvSpPr txBox="1">
            <a:spLocks/>
          </p:cNvSpPr>
          <p:nvPr/>
        </p:nvSpPr>
        <p:spPr>
          <a:xfrm>
            <a:off x="1318782" y="1387474"/>
            <a:ext cx="21846018" cy="26511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Evolution of collider design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D9BC85-6D0E-DC3C-9C99-5DC0ABDD768B}"/>
              </a:ext>
            </a:extLst>
          </p:cNvPr>
          <p:cNvSpPr/>
          <p:nvPr/>
        </p:nvSpPr>
        <p:spPr>
          <a:xfrm>
            <a:off x="1237336" y="3185538"/>
            <a:ext cx="2058794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 with smaller circumference in place, performance evaluated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lattice ideas (Pantaleo)</a:t>
            </a:r>
          </a:p>
        </p:txBody>
      </p:sp>
      <p:pic>
        <p:nvPicPr>
          <p:cNvPr id="20" name="Picture 19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BD389AC4-4212-84DD-6F29-3940B4E89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1904" y="5244581"/>
            <a:ext cx="18500192" cy="534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889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8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7988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I </a:t>
            </a:r>
            <a:r>
              <a:rPr lang="en-US" sz="3000" dirty="0" err="1">
                <a:solidFill>
                  <a:schemeClr val="bg1"/>
                </a:solidFill>
              </a:rPr>
              <a:t>Agapov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75CC70-89AA-3022-6F99-0E1A1FDC2BEA}"/>
              </a:ext>
            </a:extLst>
          </p:cNvPr>
          <p:cNvSpPr txBox="1">
            <a:spLocks/>
          </p:cNvSpPr>
          <p:nvPr/>
        </p:nvSpPr>
        <p:spPr>
          <a:xfrm>
            <a:off x="1318782" y="990600"/>
            <a:ext cx="21846018" cy="26511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Focus on tuning</a:t>
            </a:r>
          </a:p>
        </p:txBody>
      </p:sp>
      <p:sp>
        <p:nvSpPr>
          <p:cNvPr id="19" name="Slide Number Placeholder 7">
            <a:extLst>
              <a:ext uri="{FF2B5EF4-FFF2-40B4-BE49-F238E27FC236}">
                <a16:creationId xmlns:a16="http://schemas.microsoft.com/office/drawing/2014/main" id="{35A8526C-173D-380C-E358-56CB43DE0C63}"/>
              </a:ext>
            </a:extLst>
          </p:cNvPr>
          <p:cNvSpPr txBox="1">
            <a:spLocks/>
          </p:cNvSpPr>
          <p:nvPr/>
        </p:nvSpPr>
        <p:spPr>
          <a:xfrm>
            <a:off x="15023136" y="12536477"/>
            <a:ext cx="5486400" cy="7302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C1B0CB-5362-B74B-A5FD-81771B4ABF66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0DAA92-CE45-914C-EDB8-0A4D30AF1735}"/>
              </a:ext>
            </a:extLst>
          </p:cNvPr>
          <p:cNvSpPr/>
          <p:nvPr/>
        </p:nvSpPr>
        <p:spPr>
          <a:xfrm>
            <a:off x="1237336" y="2133600"/>
            <a:ext cx="2058794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collaboration with light source community on optics measurement and correction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Several common MD shifts performed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software framework emerging (based on </a:t>
            </a:r>
            <a:r>
              <a:rPr lang="en-GB" sz="4800" dirty="0" err="1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pyAT</a:t>
            </a: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synergies via the EU EURIZON programme</a:t>
            </a:r>
          </a:p>
        </p:txBody>
      </p:sp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026CD7F2-628F-5337-67AD-78A3C4B6F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6248400"/>
            <a:ext cx="15544800" cy="7538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931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8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7988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I </a:t>
            </a:r>
            <a:r>
              <a:rPr lang="en-US" sz="3000" dirty="0" err="1">
                <a:solidFill>
                  <a:schemeClr val="bg1"/>
                </a:solidFill>
              </a:rPr>
              <a:t>Agapov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75CC70-89AA-3022-6F99-0E1A1FDC2BEA}"/>
              </a:ext>
            </a:extLst>
          </p:cNvPr>
          <p:cNvSpPr txBox="1">
            <a:spLocks/>
          </p:cNvSpPr>
          <p:nvPr/>
        </p:nvSpPr>
        <p:spPr>
          <a:xfrm>
            <a:off x="1318782" y="990600"/>
            <a:ext cx="21846018" cy="26511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Progress on MDI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310DD1ED-168B-0696-47BC-1BB7F145569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"/>
          <a:stretch/>
        </p:blipFill>
        <p:spPr bwMode="auto">
          <a:xfrm>
            <a:off x="5265733" y="6096000"/>
            <a:ext cx="12565067" cy="64637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7A13D2D4-7221-02F8-F28B-4B97B3BBC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166605"/>
            <a:ext cx="12817162" cy="295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8402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8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7988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I </a:t>
            </a:r>
            <a:r>
              <a:rPr lang="en-US" sz="3000" dirty="0" err="1">
                <a:solidFill>
                  <a:schemeClr val="bg1"/>
                </a:solidFill>
              </a:rPr>
              <a:t>Agapov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75CC70-89AA-3022-6F99-0E1A1FDC2BEA}"/>
              </a:ext>
            </a:extLst>
          </p:cNvPr>
          <p:cNvSpPr txBox="1">
            <a:spLocks/>
          </p:cNvSpPr>
          <p:nvPr/>
        </p:nvSpPr>
        <p:spPr>
          <a:xfrm>
            <a:off x="1318782" y="990600"/>
            <a:ext cx="21846018" cy="26511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Progress on Booster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0DAA92-CE45-914C-EDB8-0A4D30AF1735}"/>
              </a:ext>
            </a:extLst>
          </p:cNvPr>
          <p:cNvSpPr/>
          <p:nvPr/>
        </p:nvSpPr>
        <p:spPr>
          <a:xfrm>
            <a:off x="1237336" y="2743200"/>
            <a:ext cx="205879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Booster design ongoing, adaptation to latest layout in place </a:t>
            </a:r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208A8960-710C-D61D-0EF0-AC18363546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5715000"/>
            <a:ext cx="15557846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843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8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7988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I </a:t>
            </a:r>
            <a:r>
              <a:rPr lang="en-US" sz="3000" dirty="0" err="1">
                <a:solidFill>
                  <a:schemeClr val="bg1"/>
                </a:solidFill>
              </a:rPr>
              <a:t>Agapov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75CC70-89AA-3022-6F99-0E1A1FDC2BEA}"/>
              </a:ext>
            </a:extLst>
          </p:cNvPr>
          <p:cNvSpPr txBox="1">
            <a:spLocks/>
          </p:cNvSpPr>
          <p:nvPr/>
        </p:nvSpPr>
        <p:spPr>
          <a:xfrm>
            <a:off x="1318782" y="1311274"/>
            <a:ext cx="21846018" cy="26511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EPOL working group active</a:t>
            </a:r>
          </a:p>
        </p:txBody>
      </p:sp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5C5DCD9-1B54-4882-C496-EF6300A845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4464681"/>
            <a:ext cx="15544800" cy="696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667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8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7988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I </a:t>
            </a:r>
            <a:r>
              <a:rPr lang="en-US" sz="3000" dirty="0" err="1">
                <a:solidFill>
                  <a:schemeClr val="bg1"/>
                </a:solidFill>
              </a:rPr>
              <a:t>Agapov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69DFFA3-BE56-CB03-F7A2-F7D818101613}"/>
              </a:ext>
            </a:extLst>
          </p:cNvPr>
          <p:cNvSpPr txBox="1">
            <a:spLocks/>
          </p:cNvSpPr>
          <p:nvPr/>
        </p:nvSpPr>
        <p:spPr>
          <a:xfrm>
            <a:off x="1318782" y="990600"/>
            <a:ext cx="21846018" cy="26511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FCC-</a:t>
            </a:r>
            <a:r>
              <a:rPr lang="en-US" kern="0" dirty="0" err="1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ee</a:t>
            </a: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: efficient Higgs/electroweak factory and a first step towards FCC-</a:t>
            </a:r>
            <a:r>
              <a:rPr lang="en-US" kern="0" dirty="0" err="1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hh</a:t>
            </a: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9855F0F-3BF8-3447-56FE-34342D36951E}"/>
              </a:ext>
            </a:extLst>
          </p:cNvPr>
          <p:cNvSpPr/>
          <p:nvPr/>
        </p:nvSpPr>
        <p:spPr>
          <a:xfrm>
            <a:off x="2271555" y="12115800"/>
            <a:ext cx="16215714" cy="156966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sz="3200" dirty="0"/>
              <a:t>M. Benedikt, A. Blondel, P. </a:t>
            </a:r>
            <a:r>
              <a:rPr lang="en-GB" sz="3200" dirty="0" err="1"/>
              <a:t>Janot</a:t>
            </a:r>
            <a:r>
              <a:rPr lang="en-GB" sz="3200" dirty="0"/>
              <a:t>, et al., </a:t>
            </a:r>
            <a:r>
              <a:rPr lang="en-GB" sz="3200" b="1" dirty="0"/>
              <a:t>Nat. Phys. 16</a:t>
            </a:r>
            <a:r>
              <a:rPr lang="en-GB" sz="3200" dirty="0"/>
              <a:t>, 402-407 (2020), and </a:t>
            </a:r>
          </a:p>
          <a:p>
            <a:r>
              <a:rPr lang="en-GB" sz="3200" b="1" dirty="0"/>
              <a:t>European Strategy </a:t>
            </a:r>
            <a:r>
              <a:rPr lang="en-GB" sz="3200" dirty="0"/>
              <a:t>for Particle Physics Preparatory Group, </a:t>
            </a:r>
            <a:r>
              <a:rPr lang="en-GB" sz="3200" i="1" dirty="0"/>
              <a:t>Physics Briefing Book</a:t>
            </a:r>
            <a:r>
              <a:rPr lang="en-GB" sz="3200" dirty="0"/>
              <a:t> (CERN, 2019)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DB113A5-36DD-228F-198F-AC8E7AB33BC6}"/>
              </a:ext>
            </a:extLst>
          </p:cNvPr>
          <p:cNvSpPr/>
          <p:nvPr/>
        </p:nvSpPr>
        <p:spPr>
          <a:xfrm>
            <a:off x="16830262" y="3256616"/>
            <a:ext cx="7181200" cy="8956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Cost-efficient Higgs factory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ready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stage of an integrated programme for a 100 </a:t>
            </a:r>
            <a:r>
              <a:rPr lang="en-GB" sz="4800" dirty="0" err="1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collider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Synergies with other accelerator projects (light sources, EIC, </a:t>
            </a:r>
            <a:r>
              <a:rPr lang="en-GB" sz="4800" dirty="0" err="1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SuperKEKB</a:t>
            </a: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2C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design stage started after CDR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9015C61-F138-D6A2-7199-B8611FE93B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124200"/>
            <a:ext cx="16215714" cy="9149138"/>
          </a:xfrm>
          <a:prstGeom prst="rect">
            <a:avLst/>
          </a:prstGeom>
        </p:spPr>
      </p:pic>
      <p:sp>
        <p:nvSpPr>
          <p:cNvPr id="27" name="TextBox 5">
            <a:extLst>
              <a:ext uri="{FF2B5EF4-FFF2-40B4-BE49-F238E27FC236}">
                <a16:creationId xmlns:a16="http://schemas.microsoft.com/office/drawing/2014/main" id="{9881F3E7-FB86-7515-D9BE-E25D88E1EBB4}"/>
              </a:ext>
            </a:extLst>
          </p:cNvPr>
          <p:cNvSpPr txBox="1"/>
          <p:nvPr/>
        </p:nvSpPr>
        <p:spPr>
          <a:xfrm>
            <a:off x="5175564" y="3929164"/>
            <a:ext cx="218506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solidFill>
                  <a:srgbClr val="0070C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Z </a:t>
            </a:r>
          </a:p>
          <a:p>
            <a:pPr algn="ctr"/>
            <a:r>
              <a:rPr lang="en-US" sz="2400" dirty="0">
                <a:solidFill>
                  <a:srgbClr val="0070C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91 GeV</a:t>
            </a:r>
            <a:endParaRPr lang="en-GB" sz="2400" dirty="0">
              <a:solidFill>
                <a:srgbClr val="0070C0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28" name="TextBox 7">
            <a:extLst>
              <a:ext uri="{FF2B5EF4-FFF2-40B4-BE49-F238E27FC236}">
                <a16:creationId xmlns:a16="http://schemas.microsoft.com/office/drawing/2014/main" id="{B347F992-7B38-0E18-9F91-5286203C6485}"/>
              </a:ext>
            </a:extLst>
          </p:cNvPr>
          <p:cNvSpPr txBox="1"/>
          <p:nvPr/>
        </p:nvSpPr>
        <p:spPr>
          <a:xfrm>
            <a:off x="6051121" y="5200008"/>
            <a:ext cx="205653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solidFill>
                  <a:srgbClr val="0070C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WW</a:t>
            </a:r>
          </a:p>
          <a:p>
            <a:pPr algn="ctr"/>
            <a:r>
              <a:rPr lang="en-US" sz="2400" dirty="0">
                <a:solidFill>
                  <a:srgbClr val="0070C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160 GeV</a:t>
            </a:r>
            <a:endParaRPr lang="en-GB" sz="2400" dirty="0">
              <a:solidFill>
                <a:srgbClr val="0070C0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29" name="TextBox 9">
            <a:extLst>
              <a:ext uri="{FF2B5EF4-FFF2-40B4-BE49-F238E27FC236}">
                <a16:creationId xmlns:a16="http://schemas.microsoft.com/office/drawing/2014/main" id="{8BD94F3F-517D-7BC1-39BA-6C8935905A00}"/>
              </a:ext>
            </a:extLst>
          </p:cNvPr>
          <p:cNvSpPr txBox="1"/>
          <p:nvPr/>
        </p:nvSpPr>
        <p:spPr>
          <a:xfrm>
            <a:off x="7079384" y="5895034"/>
            <a:ext cx="205653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solidFill>
                  <a:srgbClr val="0070C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ZH</a:t>
            </a:r>
          </a:p>
          <a:p>
            <a:pPr algn="ctr"/>
            <a:r>
              <a:rPr lang="en-US" sz="2400" dirty="0">
                <a:solidFill>
                  <a:srgbClr val="0070C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240 GeV</a:t>
            </a:r>
            <a:endParaRPr lang="en-GB" sz="2400" dirty="0">
              <a:solidFill>
                <a:srgbClr val="0070C0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11">
                <a:extLst>
                  <a:ext uri="{FF2B5EF4-FFF2-40B4-BE49-F238E27FC236}">
                    <a16:creationId xmlns:a16="http://schemas.microsoft.com/office/drawing/2014/main" id="{EA3B3E44-5ADC-D5E0-2556-8C889633BABC}"/>
                  </a:ext>
                </a:extLst>
              </p:cNvPr>
              <p:cNvSpPr txBox="1"/>
              <p:nvPr/>
            </p:nvSpPr>
            <p:spPr>
              <a:xfrm>
                <a:off x="8489976" y="7266237"/>
                <a:ext cx="2056532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dirty="0">
                        <a:solidFill>
                          <a:srgbClr val="0070C0"/>
                        </a:solidFill>
                        <a:latin typeface="CMU Sans Serif Medium" panose="02000603000000000000" pitchFamily="2" charset="0"/>
                        <a:ea typeface="CMU Sans Serif Medium" panose="02000603000000000000" pitchFamily="2" charset="0"/>
                        <a:cs typeface="CMU Sans Serif Medium" panose="02000603000000000000" pitchFamily="2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24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rgbClr val="0070C0"/>
                            </a:solidFill>
                            <a:latin typeface="CMU Sans Serif Medium" panose="02000603000000000000" pitchFamily="2" charset="0"/>
                            <a:ea typeface="CMU Sans Serif Medium" panose="02000603000000000000" pitchFamily="2" charset="0"/>
                            <a:cs typeface="CMU Sans Serif Medium" panose="02000603000000000000" pitchFamily="2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US" sz="2400" dirty="0">
                    <a:solidFill>
                      <a:srgbClr val="0070C0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 </a:t>
                </a:r>
              </a:p>
              <a:p>
                <a:pPr algn="ctr"/>
                <a:r>
                  <a:rPr lang="en-US" sz="2400" dirty="0">
                    <a:solidFill>
                      <a:srgbClr val="0070C0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350-365 GeV</a:t>
                </a:r>
                <a:endParaRPr lang="en-GB" sz="2400" dirty="0">
                  <a:solidFill>
                    <a:srgbClr val="0070C0"/>
                  </a:solidFill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endParaRPr>
              </a:p>
            </p:txBody>
          </p:sp>
        </mc:Choice>
        <mc:Fallback xmlns="">
          <p:sp>
            <p:nvSpPr>
              <p:cNvPr id="30" name="TextBox 11">
                <a:extLst>
                  <a:ext uri="{FF2B5EF4-FFF2-40B4-BE49-F238E27FC236}">
                    <a16:creationId xmlns:a16="http://schemas.microsoft.com/office/drawing/2014/main" id="{EA3B3E44-5ADC-D5E0-2556-8C889633BA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9976" y="7266237"/>
                <a:ext cx="2056532" cy="830997"/>
              </a:xfrm>
              <a:prstGeom prst="rect">
                <a:avLst/>
              </a:prstGeom>
              <a:blipFill>
                <a:blip r:embed="rId3"/>
                <a:stretch>
                  <a:fillRect b="-1515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9573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DF09C7C-2807-4603-AF7A-4762B4BF1D41}"/>
              </a:ext>
            </a:extLst>
          </p:cNvPr>
          <p:cNvSpPr txBox="1"/>
          <p:nvPr/>
        </p:nvSpPr>
        <p:spPr>
          <a:xfrm>
            <a:off x="5963480" y="5030450"/>
            <a:ext cx="119795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/>
              <a:t>Program WP2 sessions</a:t>
            </a:r>
          </a:p>
        </p:txBody>
      </p:sp>
    </p:spTree>
    <p:extLst>
      <p:ext uri="{BB962C8B-B14F-4D97-AF65-F5344CB8AC3E}">
        <p14:creationId xmlns:p14="http://schemas.microsoft.com/office/powerpoint/2010/main" val="33491111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EEE96DE-DC4E-EE08-EC12-60EDF6303B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80" r="618"/>
          <a:stretch/>
        </p:blipFill>
        <p:spPr>
          <a:xfrm>
            <a:off x="1900989" y="2280621"/>
            <a:ext cx="20646190" cy="95932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F27C506-C332-1C16-903B-C093048ED212}"/>
              </a:ext>
            </a:extLst>
          </p:cNvPr>
          <p:cNvSpPr txBox="1"/>
          <p:nvPr/>
        </p:nvSpPr>
        <p:spPr>
          <a:xfrm>
            <a:off x="990600" y="1676400"/>
            <a:ext cx="954107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TUE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9614086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B80343-CDC9-6DC5-BF91-55B6EC4A12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78"/>
          <a:stretch/>
        </p:blipFill>
        <p:spPr>
          <a:xfrm>
            <a:off x="2393016" y="1486348"/>
            <a:ext cx="18942984" cy="1146765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BE36307-C0F2-251E-B5C9-5EE8E7E1DD43}"/>
              </a:ext>
            </a:extLst>
          </p:cNvPr>
          <p:cNvSpPr txBox="1"/>
          <p:nvPr/>
        </p:nvSpPr>
        <p:spPr>
          <a:xfrm>
            <a:off x="990600" y="1676400"/>
            <a:ext cx="954107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TUE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92762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75FF8112-2871-7AD5-4D6D-65C4357C3B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16" t="2202" r="1746" b="-1"/>
          <a:stretch/>
        </p:blipFill>
        <p:spPr>
          <a:xfrm>
            <a:off x="2590800" y="2362200"/>
            <a:ext cx="16475306" cy="78245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2650C6B-998A-70EE-8EDD-9C15F96E4E69}"/>
              </a:ext>
            </a:extLst>
          </p:cNvPr>
          <p:cNvSpPr txBox="1"/>
          <p:nvPr/>
        </p:nvSpPr>
        <p:spPr>
          <a:xfrm>
            <a:off x="990600" y="1676400"/>
            <a:ext cx="1082348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WED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42746312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Teams&#10;&#10;Description automatically generated">
            <a:extLst>
              <a:ext uri="{FF2B5EF4-FFF2-40B4-BE49-F238E27FC236}">
                <a16:creationId xmlns:a16="http://schemas.microsoft.com/office/drawing/2014/main" id="{5F9B9E7E-21E7-520A-2319-87F38447AF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97" r="1785"/>
          <a:stretch/>
        </p:blipFill>
        <p:spPr>
          <a:xfrm>
            <a:off x="2661802" y="3810000"/>
            <a:ext cx="16845399" cy="579513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5E22CA3-1776-46EF-D8E5-01B7B67A615E}"/>
              </a:ext>
            </a:extLst>
          </p:cNvPr>
          <p:cNvSpPr txBox="1"/>
          <p:nvPr/>
        </p:nvSpPr>
        <p:spPr>
          <a:xfrm>
            <a:off x="990600" y="1676400"/>
            <a:ext cx="1082348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WED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25875425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8678D77E-266A-B3AD-1C11-92E0955FCA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07" r="2426"/>
          <a:stretch/>
        </p:blipFill>
        <p:spPr>
          <a:xfrm>
            <a:off x="3352800" y="2243394"/>
            <a:ext cx="16483266" cy="88818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F0A117C-A1AE-8EBF-4F82-377175376A56}"/>
              </a:ext>
            </a:extLst>
          </p:cNvPr>
          <p:cNvSpPr txBox="1"/>
          <p:nvPr/>
        </p:nvSpPr>
        <p:spPr>
          <a:xfrm>
            <a:off x="990600" y="1676400"/>
            <a:ext cx="1082348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WED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38868109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C210C9B4-47FB-0BAB-9E41-F8F14E41FC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41" t="1079" r="10101" b="2998"/>
          <a:stretch/>
        </p:blipFill>
        <p:spPr>
          <a:xfrm>
            <a:off x="4724400" y="913019"/>
            <a:ext cx="13330992" cy="118899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C0EAC6F-A16F-101F-60A8-B4FFA47A2D2D}"/>
              </a:ext>
            </a:extLst>
          </p:cNvPr>
          <p:cNvSpPr txBox="1"/>
          <p:nvPr/>
        </p:nvSpPr>
        <p:spPr>
          <a:xfrm>
            <a:off x="990600" y="1676400"/>
            <a:ext cx="974947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THU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943626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4292600"/>
            <a:ext cx="22035600" cy="4775200"/>
          </a:xfrm>
        </p:spPr>
        <p:txBody>
          <a:bodyPr/>
          <a:lstStyle/>
          <a:p>
            <a:r>
              <a:rPr lang="en-GB" dirty="0"/>
              <a:t>Thank you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27</a:t>
            </a:fld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9CFF2D-AC6D-EB8A-3D7C-7EFD19F561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4400" y="11811000"/>
            <a:ext cx="7772400" cy="1220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503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8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7988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I </a:t>
            </a:r>
            <a:r>
              <a:rPr lang="en-US" sz="3000" dirty="0" err="1">
                <a:solidFill>
                  <a:schemeClr val="bg1"/>
                </a:solidFill>
              </a:rPr>
              <a:t>Agapov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75CC70-89AA-3022-6F99-0E1A1FDC2BEA}"/>
              </a:ext>
            </a:extLst>
          </p:cNvPr>
          <p:cNvSpPr txBox="1">
            <a:spLocks/>
          </p:cNvSpPr>
          <p:nvPr/>
        </p:nvSpPr>
        <p:spPr>
          <a:xfrm>
            <a:off x="1318782" y="990600"/>
            <a:ext cx="21846018" cy="26511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Objectives and role of the FCCIS WP2</a:t>
            </a:r>
          </a:p>
        </p:txBody>
      </p:sp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8C100818-F554-7103-F5AE-27E7B1A566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667000"/>
            <a:ext cx="20760218" cy="1013991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2F44729-636A-5B8D-1DA2-C1C235129A53}"/>
              </a:ext>
            </a:extLst>
          </p:cNvPr>
          <p:cNvSpPr txBox="1"/>
          <p:nvPr/>
        </p:nvSpPr>
        <p:spPr>
          <a:xfrm>
            <a:off x="7543800" y="12115800"/>
            <a:ext cx="14685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/>
              <a:t>ca. 40 associated members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/>
              <a:t>Funding junior positions (PhD Student, postdoc) at 3</a:t>
            </a:r>
            <a:r>
              <a:rPr lang="en-GB" baseline="30000" dirty="0"/>
              <a:t>rd</a:t>
            </a:r>
            <a:r>
              <a:rPr lang="en-GB" dirty="0"/>
              <a:t> party labs</a:t>
            </a:r>
          </a:p>
        </p:txBody>
      </p:sp>
    </p:spTree>
    <p:extLst>
      <p:ext uri="{BB962C8B-B14F-4D97-AF65-F5344CB8AC3E}">
        <p14:creationId xmlns:p14="http://schemas.microsoft.com/office/powerpoint/2010/main" val="3303492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8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7988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I </a:t>
            </a:r>
            <a:r>
              <a:rPr lang="en-US" sz="3000" dirty="0" err="1">
                <a:solidFill>
                  <a:schemeClr val="bg1"/>
                </a:solidFill>
              </a:rPr>
              <a:t>Agapov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75CC70-89AA-3022-6F99-0E1A1FDC2BEA}"/>
              </a:ext>
            </a:extLst>
          </p:cNvPr>
          <p:cNvSpPr txBox="1">
            <a:spLocks/>
          </p:cNvSpPr>
          <p:nvPr/>
        </p:nvSpPr>
        <p:spPr>
          <a:xfrm>
            <a:off x="1318782" y="990600"/>
            <a:ext cx="21846018" cy="26511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WP2 </a:t>
            </a:r>
            <a:r>
              <a:rPr lang="en-US" kern="0" dirty="0" err="1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organizaton</a:t>
            </a:r>
            <a:endParaRPr lang="en-US" kern="0" dirty="0">
              <a:solidFill>
                <a:srgbClr val="FF0000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67B762EF-A5A8-1704-C934-C470A8500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0933" y="3352800"/>
            <a:ext cx="13411200" cy="558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D299E3F-F107-56AF-CC11-335658704D09}"/>
              </a:ext>
            </a:extLst>
          </p:cNvPr>
          <p:cNvSpPr txBox="1"/>
          <p:nvPr/>
        </p:nvSpPr>
        <p:spPr>
          <a:xfrm>
            <a:off x="6324600" y="7086600"/>
            <a:ext cx="150874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Booster</a:t>
            </a:r>
            <a:endParaRPr lang="en-GB" sz="3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68D836-A56B-E2B4-34DA-DB7741E01EDB}"/>
              </a:ext>
            </a:extLst>
          </p:cNvPr>
          <p:cNvSpPr txBox="1"/>
          <p:nvPr/>
        </p:nvSpPr>
        <p:spPr>
          <a:xfrm>
            <a:off x="6324600" y="7770076"/>
            <a:ext cx="1210588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EPOL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020009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8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7988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I </a:t>
            </a:r>
            <a:r>
              <a:rPr lang="en-US" sz="3000" dirty="0" err="1">
                <a:solidFill>
                  <a:schemeClr val="bg1"/>
                </a:solidFill>
              </a:rPr>
              <a:t>Agapov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75CC70-89AA-3022-6F99-0E1A1FDC2BEA}"/>
              </a:ext>
            </a:extLst>
          </p:cNvPr>
          <p:cNvSpPr txBox="1">
            <a:spLocks/>
          </p:cNvSpPr>
          <p:nvPr/>
        </p:nvSpPr>
        <p:spPr>
          <a:xfrm>
            <a:off x="1318782" y="990600"/>
            <a:ext cx="21846018" cy="26511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Tasks</a:t>
            </a: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89E45712-EB47-1CB6-3717-A5C594CD7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074" y="2947595"/>
            <a:ext cx="18317726" cy="9079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359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8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7988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I </a:t>
            </a:r>
            <a:r>
              <a:rPr lang="en-US" sz="3000" dirty="0" err="1">
                <a:solidFill>
                  <a:schemeClr val="bg1"/>
                </a:solidFill>
              </a:rPr>
              <a:t>Agapov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75CC70-89AA-3022-6F99-0E1A1FDC2BEA}"/>
              </a:ext>
            </a:extLst>
          </p:cNvPr>
          <p:cNvSpPr txBox="1">
            <a:spLocks/>
          </p:cNvSpPr>
          <p:nvPr/>
        </p:nvSpPr>
        <p:spPr>
          <a:xfrm>
            <a:off x="1318782" y="990600"/>
            <a:ext cx="21846018" cy="26511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Tasks</a:t>
            </a:r>
          </a:p>
        </p:txBody>
      </p:sp>
      <p:pic>
        <p:nvPicPr>
          <p:cNvPr id="5" name="Picture 4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27A2EB10-8B91-46C9-FD8E-1BDD591786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79" y="2057400"/>
            <a:ext cx="18223454" cy="99149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65AEF7-CBDF-75D0-0AE7-875E908130DE}"/>
              </a:ext>
            </a:extLst>
          </p:cNvPr>
          <p:cNvSpPr txBox="1"/>
          <p:nvPr/>
        </p:nvSpPr>
        <p:spPr>
          <a:xfrm>
            <a:off x="9296400" y="11582400"/>
            <a:ext cx="882805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dirty="0"/>
              <a:t>Many developments within FCC Study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dirty="0"/>
              <a:t>FCCIS resources matrixed to the study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2897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8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7988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I </a:t>
            </a:r>
            <a:r>
              <a:rPr lang="en-US" sz="3000" dirty="0" err="1">
                <a:solidFill>
                  <a:schemeClr val="bg1"/>
                </a:solidFill>
              </a:rPr>
              <a:t>Agapov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75CC70-89AA-3022-6F99-0E1A1FDC2BEA}"/>
              </a:ext>
            </a:extLst>
          </p:cNvPr>
          <p:cNvSpPr txBox="1">
            <a:spLocks/>
          </p:cNvSpPr>
          <p:nvPr/>
        </p:nvSpPr>
        <p:spPr>
          <a:xfrm>
            <a:off x="1318782" y="990600"/>
            <a:ext cx="21846018" cy="26511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Tasks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65AEF7-CBDF-75D0-0AE7-875E908130DE}"/>
              </a:ext>
            </a:extLst>
          </p:cNvPr>
          <p:cNvSpPr txBox="1"/>
          <p:nvPr/>
        </p:nvSpPr>
        <p:spPr>
          <a:xfrm>
            <a:off x="12115800" y="11395335"/>
            <a:ext cx="87171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dirty="0"/>
              <a:t>INFN successfully leads the MDI effort</a:t>
            </a:r>
          </a:p>
          <a:p>
            <a:endParaRPr lang="en-GB" dirty="0"/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4EF8F9A1-05BC-3B49-E995-BEECA456B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841" y="2607570"/>
            <a:ext cx="18782852" cy="850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116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8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7988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I </a:t>
            </a:r>
            <a:r>
              <a:rPr lang="en-US" sz="3000" dirty="0" err="1">
                <a:solidFill>
                  <a:schemeClr val="bg1"/>
                </a:solidFill>
              </a:rPr>
              <a:t>Agapov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75CC70-89AA-3022-6F99-0E1A1FDC2BEA}"/>
              </a:ext>
            </a:extLst>
          </p:cNvPr>
          <p:cNvSpPr txBox="1">
            <a:spLocks/>
          </p:cNvSpPr>
          <p:nvPr/>
        </p:nvSpPr>
        <p:spPr>
          <a:xfrm>
            <a:off x="1318782" y="990600"/>
            <a:ext cx="21846018" cy="26511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Tasks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65AEF7-CBDF-75D0-0AE7-875E908130DE}"/>
              </a:ext>
            </a:extLst>
          </p:cNvPr>
          <p:cNvSpPr txBox="1"/>
          <p:nvPr/>
        </p:nvSpPr>
        <p:spPr>
          <a:xfrm>
            <a:off x="11734800" y="10744200"/>
            <a:ext cx="92559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dirty="0"/>
              <a:t>CEA successfully leads the booster effort</a:t>
            </a:r>
          </a:p>
          <a:p>
            <a:endParaRPr lang="en-GB" dirty="0"/>
          </a:p>
        </p:txBody>
      </p:sp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3086BB8-3F16-27CA-77EC-88EDC2D156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3920006"/>
            <a:ext cx="17262588" cy="482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241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8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7988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I </a:t>
            </a:r>
            <a:r>
              <a:rPr lang="en-US" sz="3000" dirty="0" err="1">
                <a:solidFill>
                  <a:schemeClr val="bg1"/>
                </a:solidFill>
              </a:rPr>
              <a:t>Agapov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75CC70-89AA-3022-6F99-0E1A1FDC2BEA}"/>
              </a:ext>
            </a:extLst>
          </p:cNvPr>
          <p:cNvSpPr txBox="1">
            <a:spLocks/>
          </p:cNvSpPr>
          <p:nvPr/>
        </p:nvSpPr>
        <p:spPr>
          <a:xfrm>
            <a:off x="1318782" y="990600"/>
            <a:ext cx="21846018" cy="26511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solidFill>
                  <a:srgbClr val="FF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Tasks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65AEF7-CBDF-75D0-0AE7-875E908130DE}"/>
              </a:ext>
            </a:extLst>
          </p:cNvPr>
          <p:cNvSpPr txBox="1"/>
          <p:nvPr/>
        </p:nvSpPr>
        <p:spPr>
          <a:xfrm>
            <a:off x="10972800" y="10744200"/>
            <a:ext cx="75798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dirty="0"/>
              <a:t>EPOL working group established</a:t>
            </a:r>
          </a:p>
          <a:p>
            <a:endParaRPr lang="en-GB" dirty="0"/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12FAA7C8-F284-DEFD-E31B-2EC8A6A37E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330" y="2580680"/>
            <a:ext cx="17967514" cy="7029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40650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Exempel.potx" id="{5A6DE731-F62F-4393-846B-6DB5958E2F3F}" vid="{8B7EF261-BFFB-469E-86AB-02F80F19429E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Exempel.potx" id="{5A6DE731-F62F-4393-846B-6DB5958E2F3F}" vid="{17B14D3C-37D6-41F8-B27B-D435D8075930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Exempel.potx" id="{5A6DE731-F62F-4393-846B-6DB5958E2F3F}" vid="{6C6AD931-A751-4127-A0E9-78885972E943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PPT-FCC-Exempel</Template>
  <TotalTime>7304</TotalTime>
  <Words>681</Words>
  <Application>Microsoft Macintosh PowerPoint</Application>
  <PresentationFormat>Custom</PresentationFormat>
  <Paragraphs>217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Cambria Math</vt:lpstr>
      <vt:lpstr>CMU Sans Serif Medium</vt:lpstr>
      <vt:lpstr>Introslides</vt:lpstr>
      <vt:lpstr>Titleslides, Conclusion</vt:lpstr>
      <vt:lpstr>Content Slides - Deep Blue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Hadre</dc:creator>
  <cp:lastModifiedBy>Ilya Agapov</cp:lastModifiedBy>
  <cp:revision>1238</cp:revision>
  <cp:lastPrinted>2022-05-17T06:58:43Z</cp:lastPrinted>
  <dcterms:created xsi:type="dcterms:W3CDTF">2020-10-29T13:06:43Z</dcterms:created>
  <dcterms:modified xsi:type="dcterms:W3CDTF">2022-12-05T08:43:41Z</dcterms:modified>
</cp:coreProperties>
</file>