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 id="2147483669" r:id="rId4"/>
  </p:sldMasterIdLst>
  <p:notesMasterIdLst>
    <p:notesMasterId r:id="rId42"/>
  </p:notesMasterIdLst>
  <p:sldIdLst>
    <p:sldId id="256" r:id="rId5"/>
    <p:sldId id="277" r:id="rId6"/>
    <p:sldId id="1495" r:id="rId7"/>
    <p:sldId id="280" r:id="rId8"/>
    <p:sldId id="1496" r:id="rId9"/>
    <p:sldId id="299" r:id="rId10"/>
    <p:sldId id="300" r:id="rId11"/>
    <p:sldId id="1497" r:id="rId12"/>
    <p:sldId id="283" r:id="rId13"/>
    <p:sldId id="1492" r:id="rId14"/>
    <p:sldId id="1493" r:id="rId15"/>
    <p:sldId id="1494" r:id="rId16"/>
    <p:sldId id="1506" r:id="rId17"/>
    <p:sldId id="1507" r:id="rId18"/>
    <p:sldId id="1511" r:id="rId19"/>
    <p:sldId id="1508" r:id="rId20"/>
    <p:sldId id="1509" r:id="rId21"/>
    <p:sldId id="1504" r:id="rId22"/>
    <p:sldId id="1510" r:id="rId23"/>
    <p:sldId id="1512" r:id="rId24"/>
    <p:sldId id="1513" r:id="rId25"/>
    <p:sldId id="1514" r:id="rId26"/>
    <p:sldId id="1515" r:id="rId27"/>
    <p:sldId id="1498" r:id="rId28"/>
    <p:sldId id="1517" r:id="rId29"/>
    <p:sldId id="1491" r:id="rId30"/>
    <p:sldId id="1516" r:id="rId31"/>
    <p:sldId id="1501" r:id="rId32"/>
    <p:sldId id="1518" r:id="rId33"/>
    <p:sldId id="1519" r:id="rId34"/>
    <p:sldId id="1520" r:id="rId35"/>
    <p:sldId id="296" r:id="rId36"/>
    <p:sldId id="298" r:id="rId37"/>
    <p:sldId id="1521" r:id="rId38"/>
    <p:sldId id="294" r:id="rId39"/>
    <p:sldId id="274" r:id="rId40"/>
    <p:sldId id="285" r:id="rId41"/>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77"/>
            <p14:sldId id="1495"/>
            <p14:sldId id="280"/>
            <p14:sldId id="1496"/>
            <p14:sldId id="299"/>
            <p14:sldId id="300"/>
            <p14:sldId id="1497"/>
            <p14:sldId id="283"/>
            <p14:sldId id="1492"/>
            <p14:sldId id="1493"/>
            <p14:sldId id="1494"/>
            <p14:sldId id="1506"/>
            <p14:sldId id="1507"/>
            <p14:sldId id="1511"/>
            <p14:sldId id="1508"/>
            <p14:sldId id="1509"/>
            <p14:sldId id="1504"/>
            <p14:sldId id="1510"/>
            <p14:sldId id="1512"/>
            <p14:sldId id="1513"/>
            <p14:sldId id="1514"/>
            <p14:sldId id="1515"/>
            <p14:sldId id="1498"/>
            <p14:sldId id="1517"/>
            <p14:sldId id="1491"/>
            <p14:sldId id="1516"/>
            <p14:sldId id="1501"/>
            <p14:sldId id="1518"/>
            <p14:sldId id="1519"/>
            <p14:sldId id="1520"/>
            <p14:sldId id="296"/>
            <p14:sldId id="298"/>
            <p14:sldId id="1521"/>
            <p14:sldId id="294"/>
            <p14:sldId id="274"/>
            <p14:sldId id="285"/>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37" autoAdjust="0"/>
    <p:restoredTop sz="95226" autoAdjust="0"/>
  </p:normalViewPr>
  <p:slideViewPr>
    <p:cSldViewPr>
      <p:cViewPr varScale="1">
        <p:scale>
          <a:sx n="108" d="100"/>
          <a:sy n="108" d="100"/>
        </p:scale>
        <p:origin x="451" y="67"/>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01.12.2022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Calibri" panose="020F0502020204030204" pitchFamily="34" charset="0"/>
              <a:buChar char="-"/>
            </a:pPr>
            <a:r>
              <a:rPr lang="en-US" sz="1800" dirty="0">
                <a:solidFill>
                  <a:srgbClr val="1F497D"/>
                </a:solidFill>
                <a:effectLst/>
                <a:latin typeface="Calibri" panose="020F0502020204030204" pitchFamily="34" charset="0"/>
                <a:ea typeface="Calibri" panose="020F0502020204030204" pitchFamily="34" charset="0"/>
              </a:rPr>
              <a:t>Every ~50 meters or so ( frequency to be decided) we will need branches for a manifold which will feed several magnets. These branches would come out of the floor (obstacle for people). </a:t>
            </a:r>
            <a:endParaRPr lang="en-GB" sz="1800" dirty="0">
              <a:solidFill>
                <a:srgbClr val="1F497D"/>
              </a:solidFill>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US" sz="1800" dirty="0">
                <a:solidFill>
                  <a:srgbClr val="1F497D"/>
                </a:solidFill>
                <a:effectLst/>
                <a:latin typeface="Calibri" panose="020F0502020204030204" pitchFamily="34" charset="0"/>
                <a:ea typeface="Calibri" panose="020F0502020204030204" pitchFamily="34" charset="0"/>
              </a:rPr>
              <a:t>Besides,  the main pipes need sectorization valves which will be DN500 valves which would also come out of the floor adding other obstacle for people.</a:t>
            </a:r>
            <a:endParaRPr lang="en-GB" sz="1800" dirty="0">
              <a:solidFill>
                <a:srgbClr val="1F497D"/>
              </a:solidFill>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395930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73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759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4641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2675486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76746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305592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93414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572358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90461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491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9.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image" Target="../media/image8.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theme" Target="../theme/theme4.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F7480E9F-30CE-4471-AC6B-A08557DF88BD}"/>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142875" y="75073"/>
            <a:ext cx="514350" cy="182102"/>
          </a:xfrm>
          <a:prstGeom prst="rect">
            <a:avLst/>
          </a:prstGeom>
        </p:spPr>
      </p:pic>
    </p:spTree>
    <p:extLst>
      <p:ext uri="{BB962C8B-B14F-4D97-AF65-F5344CB8AC3E}">
        <p14:creationId xmlns:p14="http://schemas.microsoft.com/office/powerpoint/2010/main" val="298949386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205924/" TargetMode="External"/><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jp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 Id="rId5" Type="http://schemas.openxmlformats.org/officeDocument/2006/relationships/hyperlink" Target="https://indico.cern.ch/event/1217166/" TargetMode="Externa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indico.cern.ch/event/1217778/contributions/5122899/attachments/2543374/4379376/FCarra.pdf" TargetMode="External"/><Relationship Id="rId2" Type="http://schemas.openxmlformats.org/officeDocument/2006/relationships/image" Target="../media/image35.png"/><Relationship Id="rId1" Type="http://schemas.openxmlformats.org/officeDocument/2006/relationships/slideLayout" Target="../slideLayouts/slideLayout12.xml"/><Relationship Id="rId5" Type="http://schemas.openxmlformats.org/officeDocument/2006/relationships/hyperlink" Target="https://indico.cern.ch/event/1205924/" TargetMode="External"/><Relationship Id="rId4" Type="http://schemas.openxmlformats.org/officeDocument/2006/relationships/hyperlink" Target="https://indico.cern.ch/event/1161636/"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indico.cern.ch/event/1224422/attachments/2551813/4396168/Specifications.pdf" TargetMode="Externa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package" Target="../embeddings/Microsoft_Excel_Worksheet.xlsx"/><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8.png"/><Relationship Id="rId2" Type="http://schemas.openxmlformats.org/officeDocument/2006/relationships/hyperlink" Target="https://indico.cern.ch/event/1203316/contributions/5125285/attachments/2559950/4414330/Optics_Oide_221206.pdf" TargetMode="Externa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r>
              <a:rPr lang="en-US" dirty="0"/>
              <a:t>FCC-</a:t>
            </a:r>
            <a:r>
              <a:rPr lang="en-US" cap="none" dirty="0" err="1"/>
              <a:t>ee</a:t>
            </a:r>
            <a:r>
              <a:rPr lang="en-US" cap="none" dirty="0"/>
              <a:t> Arc Half-Cell Configuration Project &amp; Mock-up</a:t>
            </a:r>
            <a:endParaRPr lang="en-US"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251520" y="3206637"/>
            <a:ext cx="8640960" cy="1241822"/>
          </a:xfrm>
        </p:spPr>
        <p:txBody>
          <a:bodyPr/>
          <a:lstStyle/>
          <a:p>
            <a:r>
              <a:rPr lang="en-US" sz="1600" dirty="0"/>
              <a:t>F. Carra (CERN) </a:t>
            </a:r>
          </a:p>
          <a:p>
            <a:endParaRPr lang="en-US" dirty="0"/>
          </a:p>
          <a:p>
            <a:r>
              <a:rPr lang="en-US" i="1" dirty="0"/>
              <a:t>On behalf of the Arc Half-Cell Configuration Project, with inputs from many FCC WG and colleagues</a:t>
            </a:r>
            <a:endParaRPr lang="de-AT"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Arc cell configuration: from low to high energy</a:t>
            </a:r>
          </a:p>
        </p:txBody>
      </p:sp>
      <p:pic>
        <p:nvPicPr>
          <p:cNvPr id="2" name="Picture 1">
            <a:extLst>
              <a:ext uri="{FF2B5EF4-FFF2-40B4-BE49-F238E27FC236}">
                <a16:creationId xmlns:a16="http://schemas.microsoft.com/office/drawing/2014/main" id="{88BFAE48-A8B3-E8AE-BDEF-A25675096A94}"/>
              </a:ext>
            </a:extLst>
          </p:cNvPr>
          <p:cNvPicPr>
            <a:picLocks noChangeAspect="1"/>
          </p:cNvPicPr>
          <p:nvPr/>
        </p:nvPicPr>
        <p:blipFill>
          <a:blip r:embed="rId2"/>
          <a:stretch>
            <a:fillRect/>
          </a:stretch>
        </p:blipFill>
        <p:spPr>
          <a:xfrm>
            <a:off x="323528" y="1203598"/>
            <a:ext cx="8208912" cy="3453749"/>
          </a:xfrm>
          <a:prstGeom prst="rect">
            <a:avLst/>
          </a:prstGeom>
        </p:spPr>
      </p:pic>
      <p:sp>
        <p:nvSpPr>
          <p:cNvPr id="4" name="TextBox 3">
            <a:extLst>
              <a:ext uri="{FF2B5EF4-FFF2-40B4-BE49-F238E27FC236}">
                <a16:creationId xmlns:a16="http://schemas.microsoft.com/office/drawing/2014/main" id="{5F6CF88D-072A-9D5D-A301-89DE50AE4CB2}"/>
              </a:ext>
            </a:extLst>
          </p:cNvPr>
          <p:cNvSpPr txBox="1"/>
          <p:nvPr/>
        </p:nvSpPr>
        <p:spPr>
          <a:xfrm>
            <a:off x="1619672" y="2771335"/>
            <a:ext cx="576064" cy="296107"/>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2.9 m</a:t>
            </a:r>
            <a:endParaRPr lang="en-GB" dirty="0"/>
          </a:p>
        </p:txBody>
      </p:sp>
      <p:sp>
        <p:nvSpPr>
          <p:cNvPr id="6" name="TextBox 5">
            <a:extLst>
              <a:ext uri="{FF2B5EF4-FFF2-40B4-BE49-F238E27FC236}">
                <a16:creationId xmlns:a16="http://schemas.microsoft.com/office/drawing/2014/main" id="{4A165CCA-66E9-432B-CDC4-C937B14D4571}"/>
              </a:ext>
            </a:extLst>
          </p:cNvPr>
          <p:cNvSpPr txBox="1"/>
          <p:nvPr/>
        </p:nvSpPr>
        <p:spPr>
          <a:xfrm>
            <a:off x="2123728" y="2771335"/>
            <a:ext cx="576064" cy="296107"/>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1.5 m</a:t>
            </a:r>
            <a:endParaRPr lang="en-GB" dirty="0"/>
          </a:p>
        </p:txBody>
      </p:sp>
      <p:sp>
        <p:nvSpPr>
          <p:cNvPr id="9" name="TextBox 8">
            <a:extLst>
              <a:ext uri="{FF2B5EF4-FFF2-40B4-BE49-F238E27FC236}">
                <a16:creationId xmlns:a16="http://schemas.microsoft.com/office/drawing/2014/main" id="{6577595F-E155-F356-2838-7B3ADE0D4EE5}"/>
              </a:ext>
            </a:extLst>
          </p:cNvPr>
          <p:cNvSpPr txBox="1"/>
          <p:nvPr/>
        </p:nvSpPr>
        <p:spPr>
          <a:xfrm>
            <a:off x="2483768" y="2771336"/>
            <a:ext cx="576064" cy="296107"/>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1.5 m</a:t>
            </a:r>
            <a:endParaRPr lang="en-GB" dirty="0"/>
          </a:p>
        </p:txBody>
      </p:sp>
      <p:sp>
        <p:nvSpPr>
          <p:cNvPr id="10" name="TextBox 9">
            <a:extLst>
              <a:ext uri="{FF2B5EF4-FFF2-40B4-BE49-F238E27FC236}">
                <a16:creationId xmlns:a16="http://schemas.microsoft.com/office/drawing/2014/main" id="{F418574D-5112-BC35-D819-5B5F054B063C}"/>
              </a:ext>
            </a:extLst>
          </p:cNvPr>
          <p:cNvSpPr txBox="1"/>
          <p:nvPr/>
        </p:nvSpPr>
        <p:spPr>
          <a:xfrm>
            <a:off x="1428479" y="2186525"/>
            <a:ext cx="576064" cy="296107"/>
          </a:xfrm>
          <a:prstGeom prst="rect">
            <a:avLst/>
          </a:prstGeom>
          <a:noFill/>
        </p:spPr>
        <p:txBody>
          <a:bodyPr wrap="square" rtlCol="0">
            <a:spAutoFit/>
          </a:bodyPr>
          <a:lstStyle/>
          <a:p>
            <a:pPr algn="l">
              <a:lnSpc>
                <a:spcPts val="1800"/>
              </a:lnSpc>
            </a:pPr>
            <a:r>
              <a:rPr lang="en-US" sz="900" b="1" dirty="0">
                <a:solidFill>
                  <a:srgbClr val="000000"/>
                </a:solidFill>
              </a:rPr>
              <a:t>1.5 m</a:t>
            </a:r>
            <a:endParaRPr lang="en-GB" sz="900" b="1" dirty="0">
              <a:solidFill>
                <a:srgbClr val="000000"/>
              </a:solidFill>
            </a:endParaRPr>
          </a:p>
        </p:txBody>
      </p:sp>
      <p:sp>
        <p:nvSpPr>
          <p:cNvPr id="12" name="TextBox 11">
            <a:extLst>
              <a:ext uri="{FF2B5EF4-FFF2-40B4-BE49-F238E27FC236}">
                <a16:creationId xmlns:a16="http://schemas.microsoft.com/office/drawing/2014/main" id="{848EC3EA-8376-F3B6-AAB2-3BFCB3715B34}"/>
              </a:ext>
            </a:extLst>
          </p:cNvPr>
          <p:cNvSpPr txBox="1"/>
          <p:nvPr/>
        </p:nvSpPr>
        <p:spPr>
          <a:xfrm>
            <a:off x="1791274" y="2186524"/>
            <a:ext cx="576064" cy="296107"/>
          </a:xfrm>
          <a:prstGeom prst="rect">
            <a:avLst/>
          </a:prstGeom>
          <a:noFill/>
        </p:spPr>
        <p:txBody>
          <a:bodyPr wrap="square" rtlCol="0">
            <a:spAutoFit/>
          </a:bodyPr>
          <a:lstStyle/>
          <a:p>
            <a:pPr algn="l">
              <a:lnSpc>
                <a:spcPts val="1800"/>
              </a:lnSpc>
            </a:pPr>
            <a:r>
              <a:rPr lang="en-US" sz="900" b="1" dirty="0">
                <a:solidFill>
                  <a:srgbClr val="000000"/>
                </a:solidFill>
              </a:rPr>
              <a:t>0.5 m</a:t>
            </a:r>
            <a:endParaRPr lang="en-GB" sz="900" b="1" dirty="0">
              <a:solidFill>
                <a:srgbClr val="000000"/>
              </a:solidFill>
            </a:endParaRPr>
          </a:p>
        </p:txBody>
      </p:sp>
      <p:sp>
        <p:nvSpPr>
          <p:cNvPr id="17" name="TextBox 16">
            <a:extLst>
              <a:ext uri="{FF2B5EF4-FFF2-40B4-BE49-F238E27FC236}">
                <a16:creationId xmlns:a16="http://schemas.microsoft.com/office/drawing/2014/main" id="{0B4116A1-D019-99B8-61D3-FC1033B0785F}"/>
              </a:ext>
            </a:extLst>
          </p:cNvPr>
          <p:cNvSpPr txBox="1"/>
          <p:nvPr/>
        </p:nvSpPr>
        <p:spPr>
          <a:xfrm>
            <a:off x="2533430" y="2192065"/>
            <a:ext cx="742426" cy="296107"/>
          </a:xfrm>
          <a:prstGeom prst="rect">
            <a:avLst/>
          </a:prstGeom>
          <a:noFill/>
        </p:spPr>
        <p:txBody>
          <a:bodyPr wrap="square" rtlCol="0">
            <a:spAutoFit/>
          </a:bodyPr>
          <a:lstStyle/>
          <a:p>
            <a:pPr algn="l">
              <a:lnSpc>
                <a:spcPts val="1800"/>
              </a:lnSpc>
            </a:pPr>
            <a:r>
              <a:rPr lang="en-US" sz="900" b="1" dirty="0">
                <a:solidFill>
                  <a:srgbClr val="000000"/>
                </a:solidFill>
              </a:rPr>
              <a:t>11.1 m</a:t>
            </a:r>
            <a:endParaRPr lang="en-GB" sz="900" b="1" dirty="0">
              <a:solidFill>
                <a:srgbClr val="000000"/>
              </a:solidFill>
            </a:endParaRPr>
          </a:p>
        </p:txBody>
      </p:sp>
      <p:sp>
        <p:nvSpPr>
          <p:cNvPr id="18" name="TextBox 17">
            <a:extLst>
              <a:ext uri="{FF2B5EF4-FFF2-40B4-BE49-F238E27FC236}">
                <a16:creationId xmlns:a16="http://schemas.microsoft.com/office/drawing/2014/main" id="{9AB188F9-6D07-4854-E2E7-C9FF8CAE317C}"/>
              </a:ext>
            </a:extLst>
          </p:cNvPr>
          <p:cNvSpPr txBox="1"/>
          <p:nvPr/>
        </p:nvSpPr>
        <p:spPr>
          <a:xfrm>
            <a:off x="3908524" y="2194732"/>
            <a:ext cx="742426" cy="296107"/>
          </a:xfrm>
          <a:prstGeom prst="rect">
            <a:avLst/>
          </a:prstGeom>
          <a:noFill/>
        </p:spPr>
        <p:txBody>
          <a:bodyPr wrap="square" rtlCol="0">
            <a:spAutoFit/>
          </a:bodyPr>
          <a:lstStyle/>
          <a:p>
            <a:pPr algn="l">
              <a:lnSpc>
                <a:spcPts val="1800"/>
              </a:lnSpc>
            </a:pPr>
            <a:r>
              <a:rPr lang="en-US" sz="900" b="1" dirty="0">
                <a:solidFill>
                  <a:srgbClr val="000000"/>
                </a:solidFill>
              </a:rPr>
              <a:t>11.1 m</a:t>
            </a:r>
            <a:endParaRPr lang="en-GB" sz="900" b="1" dirty="0">
              <a:solidFill>
                <a:srgbClr val="000000"/>
              </a:solidFill>
            </a:endParaRPr>
          </a:p>
        </p:txBody>
      </p:sp>
      <p:cxnSp>
        <p:nvCxnSpPr>
          <p:cNvPr id="21" name="Straight Arrow Connector 20">
            <a:extLst>
              <a:ext uri="{FF2B5EF4-FFF2-40B4-BE49-F238E27FC236}">
                <a16:creationId xmlns:a16="http://schemas.microsoft.com/office/drawing/2014/main" id="{8060E132-9AA6-6949-1562-7B6359FF0D2E}"/>
              </a:ext>
            </a:extLst>
          </p:cNvPr>
          <p:cNvCxnSpPr/>
          <p:nvPr/>
        </p:nvCxnSpPr>
        <p:spPr>
          <a:xfrm>
            <a:off x="1475656" y="4083918"/>
            <a:ext cx="1440160" cy="0"/>
          </a:xfrm>
          <a:prstGeom prst="straightConnector1">
            <a:avLst/>
          </a:prstGeom>
          <a:ln>
            <a:solidFill>
              <a:srgbClr val="3366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AAE94BF-6FF4-7DB0-D8C2-8DF163BFB348}"/>
              </a:ext>
            </a:extLst>
          </p:cNvPr>
          <p:cNvSpPr txBox="1"/>
          <p:nvPr/>
        </p:nvSpPr>
        <p:spPr>
          <a:xfrm>
            <a:off x="1957366" y="4011910"/>
            <a:ext cx="576064" cy="296107"/>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6.3 m</a:t>
            </a:r>
            <a:endParaRPr lang="en-GB" dirty="0"/>
          </a:p>
        </p:txBody>
      </p:sp>
      <p:cxnSp>
        <p:nvCxnSpPr>
          <p:cNvPr id="26" name="Straight Connector 25">
            <a:extLst>
              <a:ext uri="{FF2B5EF4-FFF2-40B4-BE49-F238E27FC236}">
                <a16:creationId xmlns:a16="http://schemas.microsoft.com/office/drawing/2014/main" id="{BF21A27B-7FE4-672E-F735-37D16E8E24C2}"/>
              </a:ext>
            </a:extLst>
          </p:cNvPr>
          <p:cNvCxnSpPr/>
          <p:nvPr/>
        </p:nvCxnSpPr>
        <p:spPr>
          <a:xfrm>
            <a:off x="2922177" y="3901879"/>
            <a:ext cx="0" cy="22006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321A242-844F-7C07-DCDE-B0C66BAE18D2}"/>
              </a:ext>
            </a:extLst>
          </p:cNvPr>
          <p:cNvSpPr txBox="1"/>
          <p:nvPr/>
        </p:nvSpPr>
        <p:spPr>
          <a:xfrm>
            <a:off x="3275856" y="4011542"/>
            <a:ext cx="1440161" cy="291683"/>
          </a:xfrm>
          <a:prstGeom prst="rect">
            <a:avLst/>
          </a:prstGeom>
          <a:noFill/>
        </p:spPr>
        <p:txBody>
          <a:bodyPr wrap="square" rtlCol="0">
            <a:spAutoFit/>
          </a:bodyPr>
          <a:lstStyle/>
          <a:p>
            <a:pPr algn="l">
              <a:lnSpc>
                <a:spcPts val="1800"/>
              </a:lnSpc>
            </a:pPr>
            <a:r>
              <a:rPr lang="en-US" sz="900" b="1" dirty="0">
                <a:solidFill>
                  <a:srgbClr val="000000"/>
                </a:solidFill>
              </a:rPr>
              <a:t>~20 m </a:t>
            </a:r>
            <a:r>
              <a:rPr lang="en-US" sz="900" dirty="0">
                <a:solidFill>
                  <a:srgbClr val="000000"/>
                </a:solidFill>
              </a:rPr>
              <a:t>(likely 2x ~10m)</a:t>
            </a:r>
            <a:endParaRPr lang="en-GB" sz="900" dirty="0">
              <a:solidFill>
                <a:srgbClr val="000000"/>
              </a:solidFill>
            </a:endParaRPr>
          </a:p>
        </p:txBody>
      </p:sp>
      <p:cxnSp>
        <p:nvCxnSpPr>
          <p:cNvPr id="28" name="Straight Arrow Connector 27">
            <a:extLst>
              <a:ext uri="{FF2B5EF4-FFF2-40B4-BE49-F238E27FC236}">
                <a16:creationId xmlns:a16="http://schemas.microsoft.com/office/drawing/2014/main" id="{63FB69DD-6201-A2A9-0A1B-19099F287FA6}"/>
              </a:ext>
            </a:extLst>
          </p:cNvPr>
          <p:cNvCxnSpPr>
            <a:cxnSpLocks/>
          </p:cNvCxnSpPr>
          <p:nvPr/>
        </p:nvCxnSpPr>
        <p:spPr>
          <a:xfrm>
            <a:off x="2922177" y="4083918"/>
            <a:ext cx="2009863" cy="0"/>
          </a:xfrm>
          <a:prstGeom prst="straightConnector1">
            <a:avLst/>
          </a:prstGeom>
          <a:ln>
            <a:solidFill>
              <a:srgbClr val="3366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0C285A2-41CF-B539-6576-02089AAC99E2}"/>
              </a:ext>
            </a:extLst>
          </p:cNvPr>
          <p:cNvSpPr txBox="1"/>
          <p:nvPr/>
        </p:nvSpPr>
        <p:spPr>
          <a:xfrm>
            <a:off x="7524328" y="1050447"/>
            <a:ext cx="1008112" cy="306302"/>
          </a:xfrm>
          <a:prstGeom prst="rect">
            <a:avLst/>
          </a:prstGeom>
          <a:noFill/>
        </p:spPr>
        <p:txBody>
          <a:bodyPr wrap="square" rtlCol="0">
            <a:spAutoFit/>
          </a:bodyPr>
          <a:lstStyle/>
          <a:p>
            <a:pPr algn="l">
              <a:lnSpc>
                <a:spcPts val="1800"/>
              </a:lnSpc>
            </a:pPr>
            <a:r>
              <a:rPr lang="en-US" sz="1200" i="1" dirty="0"/>
              <a:t>L. Baudin</a:t>
            </a:r>
            <a:endParaRPr lang="en-GB" sz="1200" i="1" dirty="0"/>
          </a:p>
        </p:txBody>
      </p:sp>
      <p:sp>
        <p:nvSpPr>
          <p:cNvPr id="7" name="Arrow: Right 6">
            <a:extLst>
              <a:ext uri="{FF2B5EF4-FFF2-40B4-BE49-F238E27FC236}">
                <a16:creationId xmlns:a16="http://schemas.microsoft.com/office/drawing/2014/main" id="{0AA71AE3-3B26-0FEE-F52D-EC4D9E683BFC}"/>
              </a:ext>
            </a:extLst>
          </p:cNvPr>
          <p:cNvSpPr/>
          <p:nvPr/>
        </p:nvSpPr>
        <p:spPr>
          <a:xfrm rot="16200000">
            <a:off x="-201625" y="3331602"/>
            <a:ext cx="946572" cy="2700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feld 1">
            <a:extLst>
              <a:ext uri="{FF2B5EF4-FFF2-40B4-BE49-F238E27FC236}">
                <a16:creationId xmlns:a16="http://schemas.microsoft.com/office/drawing/2014/main" id="{6A32C8E6-AEDE-B5C1-0134-22E9A30D82F8}"/>
              </a:ext>
            </a:extLst>
          </p:cNvPr>
          <p:cNvSpPr txBox="1"/>
          <p:nvPr/>
        </p:nvSpPr>
        <p:spPr>
          <a:xfrm>
            <a:off x="1007830" y="87494"/>
            <a:ext cx="2484050"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2398202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Short arc half-cell (high energy, H and ttbar)</a:t>
            </a:r>
          </a:p>
        </p:txBody>
      </p:sp>
      <p:grpSp>
        <p:nvGrpSpPr>
          <p:cNvPr id="23" name="Group 22">
            <a:extLst>
              <a:ext uri="{FF2B5EF4-FFF2-40B4-BE49-F238E27FC236}">
                <a16:creationId xmlns:a16="http://schemas.microsoft.com/office/drawing/2014/main" id="{A6EE4559-9057-54EB-5DEB-BA0EFF68C4ED}"/>
              </a:ext>
            </a:extLst>
          </p:cNvPr>
          <p:cNvGrpSpPr/>
          <p:nvPr/>
        </p:nvGrpSpPr>
        <p:grpSpPr>
          <a:xfrm>
            <a:off x="755576" y="832012"/>
            <a:ext cx="5472608" cy="4214065"/>
            <a:chOff x="1403648" y="832012"/>
            <a:chExt cx="5472608" cy="4214065"/>
          </a:xfrm>
        </p:grpSpPr>
        <p:pic>
          <p:nvPicPr>
            <p:cNvPr id="3" name="Picture 2">
              <a:extLst>
                <a:ext uri="{FF2B5EF4-FFF2-40B4-BE49-F238E27FC236}">
                  <a16:creationId xmlns:a16="http://schemas.microsoft.com/office/drawing/2014/main" id="{DAA2D82B-8DA3-FD47-E894-1BD1427788D2}"/>
                </a:ext>
              </a:extLst>
            </p:cNvPr>
            <p:cNvPicPr>
              <a:picLocks noChangeAspect="1"/>
            </p:cNvPicPr>
            <p:nvPr/>
          </p:nvPicPr>
          <p:blipFill>
            <a:blip r:embed="rId2"/>
            <a:stretch>
              <a:fillRect/>
            </a:stretch>
          </p:blipFill>
          <p:spPr>
            <a:xfrm>
              <a:off x="1403648" y="832012"/>
              <a:ext cx="5472608" cy="4214065"/>
            </a:xfrm>
            <a:prstGeom prst="rect">
              <a:avLst/>
            </a:prstGeom>
          </p:spPr>
        </p:pic>
        <p:cxnSp>
          <p:nvCxnSpPr>
            <p:cNvPr id="6" name="Straight Arrow Connector 5">
              <a:extLst>
                <a:ext uri="{FF2B5EF4-FFF2-40B4-BE49-F238E27FC236}">
                  <a16:creationId xmlns:a16="http://schemas.microsoft.com/office/drawing/2014/main" id="{136DC9DE-4461-1671-4E4A-F349484A2A6D}"/>
                </a:ext>
              </a:extLst>
            </p:cNvPr>
            <p:cNvCxnSpPr>
              <a:cxnSpLocks/>
            </p:cNvCxnSpPr>
            <p:nvPr/>
          </p:nvCxnSpPr>
          <p:spPr>
            <a:xfrm flipV="1">
              <a:off x="2915816" y="2715491"/>
              <a:ext cx="1539806" cy="275"/>
            </a:xfrm>
            <a:prstGeom prst="straightConnector1">
              <a:avLst/>
            </a:prstGeom>
            <a:ln>
              <a:solidFill>
                <a:srgbClr val="3366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24241B3-7E75-BFA6-F027-4053239D38FE}"/>
                </a:ext>
              </a:extLst>
            </p:cNvPr>
            <p:cNvSpPr txBox="1"/>
            <p:nvPr/>
          </p:nvSpPr>
          <p:spPr>
            <a:xfrm>
              <a:off x="3541612" y="2433862"/>
              <a:ext cx="576064" cy="296107"/>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6.3 m</a:t>
              </a:r>
              <a:endParaRPr lang="en-GB" dirty="0"/>
            </a:p>
          </p:txBody>
        </p:sp>
        <p:cxnSp>
          <p:nvCxnSpPr>
            <p:cNvPr id="10" name="Straight Connector 9">
              <a:extLst>
                <a:ext uri="{FF2B5EF4-FFF2-40B4-BE49-F238E27FC236}">
                  <a16:creationId xmlns:a16="http://schemas.microsoft.com/office/drawing/2014/main" id="{E8A40544-A18F-9883-1B76-13E35E344C85}"/>
                </a:ext>
              </a:extLst>
            </p:cNvPr>
            <p:cNvCxnSpPr/>
            <p:nvPr/>
          </p:nvCxnSpPr>
          <p:spPr>
            <a:xfrm>
              <a:off x="4483331" y="2698866"/>
              <a:ext cx="0" cy="151244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1D9E770-4DCB-D4F3-E4B8-DF673480467B}"/>
                </a:ext>
              </a:extLst>
            </p:cNvPr>
            <p:cNvCxnSpPr>
              <a:cxnSpLocks/>
            </p:cNvCxnSpPr>
            <p:nvPr/>
          </p:nvCxnSpPr>
          <p:spPr>
            <a:xfrm>
              <a:off x="4516725" y="2715766"/>
              <a:ext cx="2287523" cy="0"/>
            </a:xfrm>
            <a:prstGeom prst="straightConnector1">
              <a:avLst/>
            </a:prstGeom>
            <a:ln>
              <a:solidFill>
                <a:srgbClr val="3366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D871752-06D2-8901-D84E-EC37FC5514F4}"/>
                </a:ext>
              </a:extLst>
            </p:cNvPr>
            <p:cNvSpPr txBox="1"/>
            <p:nvPr/>
          </p:nvSpPr>
          <p:spPr>
            <a:xfrm>
              <a:off x="5419436" y="2433862"/>
              <a:ext cx="808748" cy="291683"/>
            </a:xfrm>
            <a:prstGeom prst="rect">
              <a:avLst/>
            </a:prstGeom>
            <a:noFill/>
          </p:spPr>
          <p:txBody>
            <a:bodyPr wrap="square" rtlCol="0">
              <a:spAutoFit/>
            </a:bodyPr>
            <a:lstStyle>
              <a:defPPr>
                <a:defRPr lang="de-DE"/>
              </a:defPPr>
              <a:lvl1pPr>
                <a:lnSpc>
                  <a:spcPts val="1800"/>
                </a:lnSpc>
                <a:defRPr sz="900" b="1">
                  <a:solidFill>
                    <a:srgbClr val="000000"/>
                  </a:solidFill>
                </a:defRPr>
              </a:lvl1pPr>
            </a:lstStyle>
            <a:p>
              <a:r>
                <a:rPr lang="en-US" dirty="0"/>
                <a:t>2x ~10 m</a:t>
              </a:r>
              <a:endParaRPr lang="en-GB" dirty="0"/>
            </a:p>
          </p:txBody>
        </p:sp>
        <p:sp>
          <p:nvSpPr>
            <p:cNvPr id="17" name="TextBox 16">
              <a:extLst>
                <a:ext uri="{FF2B5EF4-FFF2-40B4-BE49-F238E27FC236}">
                  <a16:creationId xmlns:a16="http://schemas.microsoft.com/office/drawing/2014/main" id="{075B8948-14B4-D809-1E45-1814AF07A359}"/>
                </a:ext>
              </a:extLst>
            </p:cNvPr>
            <p:cNvSpPr txBox="1"/>
            <p:nvPr/>
          </p:nvSpPr>
          <p:spPr>
            <a:xfrm>
              <a:off x="3707887" y="3948937"/>
              <a:ext cx="288032" cy="220573"/>
            </a:xfrm>
            <a:prstGeom prst="rect">
              <a:avLst/>
            </a:prstGeom>
            <a:solidFill>
              <a:schemeClr val="bg1"/>
            </a:solid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SD</a:t>
              </a:r>
              <a:endParaRPr lang="en-GB" dirty="0"/>
            </a:p>
          </p:txBody>
        </p:sp>
        <p:sp>
          <p:nvSpPr>
            <p:cNvPr id="18" name="TextBox 17">
              <a:extLst>
                <a:ext uri="{FF2B5EF4-FFF2-40B4-BE49-F238E27FC236}">
                  <a16:creationId xmlns:a16="http://schemas.microsoft.com/office/drawing/2014/main" id="{976FCA58-DAD4-5580-6BF5-6ED6FB93105D}"/>
                </a:ext>
              </a:extLst>
            </p:cNvPr>
            <p:cNvSpPr txBox="1"/>
            <p:nvPr/>
          </p:nvSpPr>
          <p:spPr>
            <a:xfrm>
              <a:off x="4117676" y="3948936"/>
              <a:ext cx="288032" cy="220573"/>
            </a:xfrm>
            <a:prstGeom prst="rect">
              <a:avLst/>
            </a:prstGeom>
            <a:solidFill>
              <a:schemeClr val="bg1"/>
            </a:solid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SD</a:t>
              </a:r>
              <a:endParaRPr lang="en-GB" dirty="0"/>
            </a:p>
          </p:txBody>
        </p:sp>
        <p:sp>
          <p:nvSpPr>
            <p:cNvPr id="19" name="TextBox 18">
              <a:extLst>
                <a:ext uri="{FF2B5EF4-FFF2-40B4-BE49-F238E27FC236}">
                  <a16:creationId xmlns:a16="http://schemas.microsoft.com/office/drawing/2014/main" id="{178B4795-4DC8-EF59-021F-21FDA722D209}"/>
                </a:ext>
              </a:extLst>
            </p:cNvPr>
            <p:cNvSpPr txBox="1"/>
            <p:nvPr/>
          </p:nvSpPr>
          <p:spPr>
            <a:xfrm>
              <a:off x="4117676" y="3432518"/>
              <a:ext cx="288032" cy="220573"/>
            </a:xfrm>
            <a:prstGeom prst="rect">
              <a:avLst/>
            </a:prstGeom>
            <a:solidFill>
              <a:schemeClr val="bg1"/>
            </a:solid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SD</a:t>
              </a:r>
              <a:endParaRPr lang="en-GB" dirty="0"/>
            </a:p>
          </p:txBody>
        </p:sp>
        <p:sp>
          <p:nvSpPr>
            <p:cNvPr id="20" name="TextBox 19">
              <a:extLst>
                <a:ext uri="{FF2B5EF4-FFF2-40B4-BE49-F238E27FC236}">
                  <a16:creationId xmlns:a16="http://schemas.microsoft.com/office/drawing/2014/main" id="{59C72D13-9DE9-E04E-B344-E90EB9B7288C}"/>
                </a:ext>
              </a:extLst>
            </p:cNvPr>
            <p:cNvSpPr txBox="1"/>
            <p:nvPr/>
          </p:nvSpPr>
          <p:spPr>
            <a:xfrm>
              <a:off x="5419436" y="3432518"/>
              <a:ext cx="288032" cy="220573"/>
            </a:xfrm>
            <a:prstGeom prst="rect">
              <a:avLst/>
            </a:prstGeom>
            <a:no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L</a:t>
              </a:r>
              <a:endParaRPr lang="en-GB" dirty="0"/>
            </a:p>
          </p:txBody>
        </p:sp>
        <p:sp>
          <p:nvSpPr>
            <p:cNvPr id="21" name="TextBox 20">
              <a:extLst>
                <a:ext uri="{FF2B5EF4-FFF2-40B4-BE49-F238E27FC236}">
                  <a16:creationId xmlns:a16="http://schemas.microsoft.com/office/drawing/2014/main" id="{74F2B582-1E82-C4C4-9D7A-A64561AFD6D8}"/>
                </a:ext>
              </a:extLst>
            </p:cNvPr>
            <p:cNvSpPr txBox="1"/>
            <p:nvPr/>
          </p:nvSpPr>
          <p:spPr>
            <a:xfrm>
              <a:off x="5427748" y="2925474"/>
              <a:ext cx="288032" cy="220573"/>
            </a:xfrm>
            <a:prstGeom prst="rect">
              <a:avLst/>
            </a:prstGeom>
            <a:no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L</a:t>
              </a:r>
              <a:endParaRPr lang="en-GB" dirty="0"/>
            </a:p>
          </p:txBody>
        </p:sp>
        <p:sp>
          <p:nvSpPr>
            <p:cNvPr id="22" name="TextBox 21">
              <a:extLst>
                <a:ext uri="{FF2B5EF4-FFF2-40B4-BE49-F238E27FC236}">
                  <a16:creationId xmlns:a16="http://schemas.microsoft.com/office/drawing/2014/main" id="{1CEF1EC5-61B4-B3C5-49D5-A66443D3C365}"/>
                </a:ext>
              </a:extLst>
            </p:cNvPr>
            <p:cNvSpPr txBox="1"/>
            <p:nvPr/>
          </p:nvSpPr>
          <p:spPr>
            <a:xfrm>
              <a:off x="5427748" y="3956220"/>
              <a:ext cx="288032" cy="220573"/>
            </a:xfrm>
            <a:prstGeom prst="rect">
              <a:avLst/>
            </a:prstGeom>
            <a:noFill/>
          </p:spPr>
          <p:txBody>
            <a:bodyPr wrap="square" lIns="36000" rIns="36000" rtlCol="0" anchor="ctr" anchorCtr="0">
              <a:spAutoFit/>
            </a:bodyPr>
            <a:lstStyle>
              <a:defPPr>
                <a:defRPr lang="de-DE"/>
              </a:defPPr>
              <a:lvl1pPr>
                <a:lnSpc>
                  <a:spcPts val="1800"/>
                </a:lnSpc>
                <a:defRPr sz="900" b="1">
                  <a:solidFill>
                    <a:srgbClr val="000000"/>
                  </a:solidFill>
                </a:defRPr>
              </a:lvl1pPr>
            </a:lstStyle>
            <a:p>
              <a:pPr algn="ctr">
                <a:lnSpc>
                  <a:spcPts val="1000"/>
                </a:lnSpc>
              </a:pPr>
              <a:r>
                <a:rPr lang="en-US" dirty="0"/>
                <a:t>L</a:t>
              </a:r>
              <a:endParaRPr lang="en-GB" dirty="0"/>
            </a:p>
          </p:txBody>
        </p:sp>
      </p:grpSp>
      <p:sp>
        <p:nvSpPr>
          <p:cNvPr id="24" name="TextBox 23">
            <a:extLst>
              <a:ext uri="{FF2B5EF4-FFF2-40B4-BE49-F238E27FC236}">
                <a16:creationId xmlns:a16="http://schemas.microsoft.com/office/drawing/2014/main" id="{EA34E544-DC92-5D4D-B986-677738E44A6A}"/>
              </a:ext>
            </a:extLst>
          </p:cNvPr>
          <p:cNvSpPr txBox="1"/>
          <p:nvPr/>
        </p:nvSpPr>
        <p:spPr>
          <a:xfrm>
            <a:off x="6323450" y="1109316"/>
            <a:ext cx="2565342" cy="3130216"/>
          </a:xfrm>
          <a:prstGeom prst="rect">
            <a:avLst/>
          </a:prstGeom>
          <a:noFill/>
        </p:spPr>
        <p:txBody>
          <a:bodyPr wrap="square" rtlCol="0">
            <a:spAutoFit/>
          </a:bodyPr>
          <a:lstStyle/>
          <a:p>
            <a:pPr marL="171450" indent="-171450" algn="l">
              <a:lnSpc>
                <a:spcPts val="1400"/>
              </a:lnSpc>
              <a:spcAft>
                <a:spcPts val="600"/>
              </a:spcAft>
              <a:buFont typeface="Wingdings" panose="05000000000000000000" pitchFamily="2" charset="2"/>
              <a:buChar char="§"/>
            </a:pPr>
            <a:r>
              <a:rPr lang="en-US" sz="1050" dirty="0"/>
              <a:t>Instead of having 3 different lengths for the long dipoles </a:t>
            </a:r>
            <a:r>
              <a:rPr lang="en-US" sz="1050" dirty="0">
                <a:sym typeface="Wingdings" panose="05000000000000000000" pitchFamily="2" charset="2"/>
              </a:rPr>
              <a:t> </a:t>
            </a:r>
            <a:r>
              <a:rPr lang="en-US" sz="1050" b="1" dirty="0">
                <a:sym typeface="Wingdings" panose="05000000000000000000" pitchFamily="2" charset="2"/>
              </a:rPr>
              <a:t>2 types of dipoles</a:t>
            </a:r>
          </a:p>
          <a:p>
            <a:pPr marL="514313" lvl="1" indent="-171450">
              <a:lnSpc>
                <a:spcPts val="1400"/>
              </a:lnSpc>
              <a:spcAft>
                <a:spcPts val="600"/>
              </a:spcAft>
              <a:buFont typeface="Wingdings" panose="05000000000000000000" pitchFamily="2" charset="2"/>
              <a:buChar char="§"/>
            </a:pPr>
            <a:r>
              <a:rPr lang="en-US" sz="1050" dirty="0"/>
              <a:t>SD ~ 1.5m</a:t>
            </a:r>
          </a:p>
          <a:p>
            <a:pPr marL="514313" lvl="1" indent="-171450">
              <a:lnSpc>
                <a:spcPts val="1400"/>
              </a:lnSpc>
              <a:spcAft>
                <a:spcPts val="600"/>
              </a:spcAft>
              <a:buFont typeface="Wingdings" panose="05000000000000000000" pitchFamily="2" charset="2"/>
              <a:buChar char="§"/>
            </a:pPr>
            <a:r>
              <a:rPr lang="en-US" sz="1050" dirty="0"/>
              <a:t>LD ~ 10m(x2)</a:t>
            </a:r>
          </a:p>
          <a:p>
            <a:pPr marL="171450" indent="-171450">
              <a:lnSpc>
                <a:spcPts val="1400"/>
              </a:lnSpc>
              <a:spcAft>
                <a:spcPts val="600"/>
              </a:spcAft>
              <a:buFont typeface="Wingdings" panose="05000000000000000000" pitchFamily="2" charset="2"/>
              <a:buChar char="§"/>
            </a:pPr>
            <a:r>
              <a:rPr lang="en-US" sz="1050" dirty="0"/>
              <a:t>Instead of having 2 (/3) different girder lengths </a:t>
            </a:r>
            <a:r>
              <a:rPr lang="en-US" sz="1050" dirty="0">
                <a:sym typeface="Wingdings" panose="05000000000000000000" pitchFamily="2" charset="2"/>
              </a:rPr>
              <a:t> </a:t>
            </a:r>
            <a:r>
              <a:rPr lang="en-US" sz="1050" b="1" dirty="0">
                <a:sym typeface="Wingdings" panose="05000000000000000000" pitchFamily="2" charset="2"/>
              </a:rPr>
              <a:t>1 common girder</a:t>
            </a:r>
            <a:endParaRPr lang="en-US" sz="1050" b="1" dirty="0"/>
          </a:p>
          <a:p>
            <a:pPr marL="514313" lvl="1" indent="-171450">
              <a:lnSpc>
                <a:spcPts val="1400"/>
              </a:lnSpc>
              <a:spcAft>
                <a:spcPts val="600"/>
              </a:spcAft>
              <a:buFont typeface="Wingdings" panose="05000000000000000000" pitchFamily="2" charset="2"/>
              <a:buChar char="§"/>
            </a:pPr>
            <a:r>
              <a:rPr lang="en-US" sz="1050" dirty="0"/>
              <a:t>Girder ~ 6.3m </a:t>
            </a:r>
          </a:p>
          <a:p>
            <a:pPr marL="171450" indent="-171450">
              <a:lnSpc>
                <a:spcPts val="1400"/>
              </a:lnSpc>
              <a:spcAft>
                <a:spcPts val="600"/>
              </a:spcAft>
              <a:buFont typeface="Wingdings" panose="05000000000000000000" pitchFamily="2" charset="2"/>
              <a:buChar char="§"/>
            </a:pPr>
            <a:r>
              <a:rPr lang="en-US" sz="1050" b="1" dirty="0"/>
              <a:t>“Hot spares” for each SSS module ready for installation in case of faults</a:t>
            </a:r>
            <a:r>
              <a:rPr lang="en-US" sz="1050" dirty="0"/>
              <a:t>, leaks, etc. of single elements </a:t>
            </a:r>
          </a:p>
          <a:p>
            <a:pPr marL="171450" indent="-171450">
              <a:lnSpc>
                <a:spcPts val="1400"/>
              </a:lnSpc>
              <a:spcAft>
                <a:spcPts val="600"/>
              </a:spcAft>
              <a:buFont typeface="Wingdings" panose="05000000000000000000" pitchFamily="2" charset="2"/>
              <a:buChar char="§"/>
            </a:pPr>
            <a:r>
              <a:rPr lang="en-US" sz="1050" i="1" dirty="0"/>
              <a:t>(</a:t>
            </a:r>
            <a:r>
              <a:rPr lang="en-US" sz="1050" i="1" dirty="0">
                <a:sym typeface="Wingdings" panose="05000000000000000000" pitchFamily="2" charset="2"/>
              </a:rPr>
              <a:t> more in the “supporting systems” part, later in these slides)</a:t>
            </a:r>
            <a:endParaRPr lang="en-US" sz="1050" i="1" dirty="0"/>
          </a:p>
          <a:p>
            <a:pPr marL="171450" indent="-171450" algn="l">
              <a:lnSpc>
                <a:spcPts val="1400"/>
              </a:lnSpc>
              <a:spcAft>
                <a:spcPts val="600"/>
              </a:spcAft>
              <a:buFont typeface="Wingdings" panose="05000000000000000000" pitchFamily="2" charset="2"/>
              <a:buChar char="§"/>
            </a:pPr>
            <a:endParaRPr lang="en-US" sz="1050" dirty="0"/>
          </a:p>
        </p:txBody>
      </p:sp>
      <p:sp>
        <p:nvSpPr>
          <p:cNvPr id="2" name="TextBox 1">
            <a:extLst>
              <a:ext uri="{FF2B5EF4-FFF2-40B4-BE49-F238E27FC236}">
                <a16:creationId xmlns:a16="http://schemas.microsoft.com/office/drawing/2014/main" id="{BC8E2B41-EF30-3316-EF66-6D79BC044581}"/>
              </a:ext>
            </a:extLst>
          </p:cNvPr>
          <p:cNvSpPr txBox="1"/>
          <p:nvPr/>
        </p:nvSpPr>
        <p:spPr>
          <a:xfrm>
            <a:off x="6323450" y="678861"/>
            <a:ext cx="1872208" cy="306302"/>
          </a:xfrm>
          <a:prstGeom prst="rect">
            <a:avLst/>
          </a:prstGeom>
          <a:noFill/>
        </p:spPr>
        <p:txBody>
          <a:bodyPr wrap="square" rtlCol="0">
            <a:spAutoFit/>
          </a:bodyPr>
          <a:lstStyle/>
          <a:p>
            <a:pPr algn="l">
              <a:lnSpc>
                <a:spcPts val="1800"/>
              </a:lnSpc>
            </a:pPr>
            <a:r>
              <a:rPr lang="en-US" sz="1200" i="1" dirty="0"/>
              <a:t>L. Baudin, J. Bauche</a:t>
            </a:r>
            <a:endParaRPr lang="en-GB" sz="1200" i="1" dirty="0"/>
          </a:p>
        </p:txBody>
      </p:sp>
      <p:sp>
        <p:nvSpPr>
          <p:cNvPr id="9" name="TextBox 8">
            <a:extLst>
              <a:ext uri="{FF2B5EF4-FFF2-40B4-BE49-F238E27FC236}">
                <a16:creationId xmlns:a16="http://schemas.microsoft.com/office/drawing/2014/main" id="{339FD6AA-045A-DA5C-72CB-877A83867C1E}"/>
              </a:ext>
            </a:extLst>
          </p:cNvPr>
          <p:cNvSpPr txBox="1"/>
          <p:nvPr/>
        </p:nvSpPr>
        <p:spPr>
          <a:xfrm>
            <a:off x="-1" y="2842299"/>
            <a:ext cx="899591" cy="271869"/>
          </a:xfrm>
          <a:prstGeom prst="rect">
            <a:avLst/>
          </a:prstGeom>
          <a:noFill/>
        </p:spPr>
        <p:txBody>
          <a:bodyPr wrap="square">
            <a:spAutoFit/>
          </a:bodyPr>
          <a:lstStyle/>
          <a:p>
            <a:pPr algn="l">
              <a:lnSpc>
                <a:spcPts val="1400"/>
              </a:lnSpc>
              <a:spcAft>
                <a:spcPts val="600"/>
              </a:spcAft>
            </a:pPr>
            <a:r>
              <a:rPr lang="en-US" sz="1400" dirty="0">
                <a:sym typeface="Wingdings" panose="05000000000000000000" pitchFamily="2" charset="2"/>
              </a:rPr>
              <a:t>C x1152</a:t>
            </a:r>
          </a:p>
        </p:txBody>
      </p:sp>
      <p:sp>
        <p:nvSpPr>
          <p:cNvPr id="15" name="TextBox 14">
            <a:extLst>
              <a:ext uri="{FF2B5EF4-FFF2-40B4-BE49-F238E27FC236}">
                <a16:creationId xmlns:a16="http://schemas.microsoft.com/office/drawing/2014/main" id="{298A2831-9446-DB37-4A2B-6EF59D4ABF97}"/>
              </a:ext>
            </a:extLst>
          </p:cNvPr>
          <p:cNvSpPr txBox="1"/>
          <p:nvPr/>
        </p:nvSpPr>
        <p:spPr>
          <a:xfrm>
            <a:off x="-1" y="3371190"/>
            <a:ext cx="899589" cy="271869"/>
          </a:xfrm>
          <a:prstGeom prst="rect">
            <a:avLst/>
          </a:prstGeom>
          <a:noFill/>
        </p:spPr>
        <p:txBody>
          <a:bodyPr wrap="square">
            <a:spAutoFit/>
          </a:bodyPr>
          <a:lstStyle/>
          <a:p>
            <a:pPr algn="l">
              <a:lnSpc>
                <a:spcPts val="1400"/>
              </a:lnSpc>
              <a:spcAft>
                <a:spcPts val="600"/>
              </a:spcAft>
            </a:pPr>
            <a:r>
              <a:rPr lang="en-US" sz="1400" dirty="0">
                <a:sym typeface="Wingdings" panose="05000000000000000000" pitchFamily="2" charset="2"/>
              </a:rPr>
              <a:t>B x1256</a:t>
            </a:r>
          </a:p>
        </p:txBody>
      </p:sp>
      <p:sp>
        <p:nvSpPr>
          <p:cNvPr id="25" name="TextBox 24">
            <a:extLst>
              <a:ext uri="{FF2B5EF4-FFF2-40B4-BE49-F238E27FC236}">
                <a16:creationId xmlns:a16="http://schemas.microsoft.com/office/drawing/2014/main" id="{B299E367-9C35-7B20-4F4F-3449E85D2C6A}"/>
              </a:ext>
            </a:extLst>
          </p:cNvPr>
          <p:cNvSpPr txBox="1"/>
          <p:nvPr/>
        </p:nvSpPr>
        <p:spPr>
          <a:xfrm>
            <a:off x="11894" y="3904924"/>
            <a:ext cx="827584" cy="271869"/>
          </a:xfrm>
          <a:prstGeom prst="rect">
            <a:avLst/>
          </a:prstGeom>
          <a:noFill/>
        </p:spPr>
        <p:txBody>
          <a:bodyPr wrap="square">
            <a:spAutoFit/>
          </a:bodyPr>
          <a:lstStyle/>
          <a:p>
            <a:pPr algn="l">
              <a:lnSpc>
                <a:spcPts val="1400"/>
              </a:lnSpc>
              <a:spcAft>
                <a:spcPts val="600"/>
              </a:spcAft>
            </a:pPr>
            <a:r>
              <a:rPr lang="en-US" sz="1400" dirty="0">
                <a:sym typeface="Wingdings" panose="05000000000000000000" pitchFamily="2" charset="2"/>
              </a:rPr>
              <a:t>A x492</a:t>
            </a:r>
          </a:p>
        </p:txBody>
      </p:sp>
      <p:sp>
        <p:nvSpPr>
          <p:cNvPr id="4" name="Textfeld 1">
            <a:extLst>
              <a:ext uri="{FF2B5EF4-FFF2-40B4-BE49-F238E27FC236}">
                <a16:creationId xmlns:a16="http://schemas.microsoft.com/office/drawing/2014/main" id="{A8C0B59D-7553-AC44-1079-932741AF039D}"/>
              </a:ext>
            </a:extLst>
          </p:cNvPr>
          <p:cNvSpPr txBox="1"/>
          <p:nvPr/>
        </p:nvSpPr>
        <p:spPr>
          <a:xfrm>
            <a:off x="1007830" y="87494"/>
            <a:ext cx="2484050"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3669115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84541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Tunnel Layout – Vertical placement booster to collider</a:t>
            </a:r>
          </a:p>
        </p:txBody>
      </p:sp>
      <p:sp>
        <p:nvSpPr>
          <p:cNvPr id="2" name="TextBox 1">
            <a:extLst>
              <a:ext uri="{FF2B5EF4-FFF2-40B4-BE49-F238E27FC236}">
                <a16:creationId xmlns:a16="http://schemas.microsoft.com/office/drawing/2014/main" id="{A0EF27AF-35EB-1D42-95DA-E54D11EE483F}"/>
              </a:ext>
            </a:extLst>
          </p:cNvPr>
          <p:cNvSpPr txBox="1"/>
          <p:nvPr/>
        </p:nvSpPr>
        <p:spPr>
          <a:xfrm>
            <a:off x="179512" y="1059582"/>
            <a:ext cx="3384376" cy="338554"/>
          </a:xfrm>
          <a:prstGeom prst="rect">
            <a:avLst/>
          </a:prstGeom>
          <a:solidFill>
            <a:srgbClr val="FFC000"/>
          </a:solidFill>
        </p:spPr>
        <p:txBody>
          <a:bodyPr wrap="square">
            <a:spAutoFit/>
          </a:bodyPr>
          <a:lstStyle/>
          <a:p>
            <a:pPr algn="ctr"/>
            <a:r>
              <a:rPr lang="en-GB" sz="1600" u="sng" dirty="0"/>
              <a:t>Machine tunnel 5.5m in diameter </a:t>
            </a:r>
          </a:p>
        </p:txBody>
      </p:sp>
      <p:sp>
        <p:nvSpPr>
          <p:cNvPr id="4" name="TextBox 3">
            <a:extLst>
              <a:ext uri="{FF2B5EF4-FFF2-40B4-BE49-F238E27FC236}">
                <a16:creationId xmlns:a16="http://schemas.microsoft.com/office/drawing/2014/main" id="{946B70A9-D7D6-92D6-BF03-A480DE347DF0}"/>
              </a:ext>
            </a:extLst>
          </p:cNvPr>
          <p:cNvSpPr txBox="1"/>
          <p:nvPr/>
        </p:nvSpPr>
        <p:spPr>
          <a:xfrm>
            <a:off x="7269514" y="4320281"/>
            <a:ext cx="1440160" cy="307777"/>
          </a:xfrm>
          <a:prstGeom prst="rect">
            <a:avLst/>
          </a:prstGeom>
          <a:solidFill>
            <a:srgbClr val="FFC000"/>
          </a:solidFill>
          <a:ln>
            <a:solidFill>
              <a:srgbClr val="FFC000"/>
            </a:solidFill>
          </a:ln>
        </p:spPr>
        <p:txBody>
          <a:bodyPr wrap="square" rtlCol="0">
            <a:spAutoFit/>
          </a:bodyPr>
          <a:lstStyle/>
          <a:p>
            <a:r>
              <a:rPr lang="en-US" sz="1400" dirty="0"/>
              <a:t>Collider Center</a:t>
            </a:r>
            <a:endParaRPr lang="en-GB" sz="1400" dirty="0"/>
          </a:p>
        </p:txBody>
      </p:sp>
      <p:cxnSp>
        <p:nvCxnSpPr>
          <p:cNvPr id="6" name="Straight Arrow Connector 5">
            <a:extLst>
              <a:ext uri="{FF2B5EF4-FFF2-40B4-BE49-F238E27FC236}">
                <a16:creationId xmlns:a16="http://schemas.microsoft.com/office/drawing/2014/main" id="{6731F394-25AA-E612-8C7A-9E544F556E87}"/>
              </a:ext>
            </a:extLst>
          </p:cNvPr>
          <p:cNvCxnSpPr>
            <a:cxnSpLocks/>
          </p:cNvCxnSpPr>
          <p:nvPr/>
        </p:nvCxnSpPr>
        <p:spPr>
          <a:xfrm>
            <a:off x="7524328" y="4803998"/>
            <a:ext cx="792088" cy="0"/>
          </a:xfrm>
          <a:prstGeom prst="straightConnector1">
            <a:avLst/>
          </a:prstGeom>
          <a:ln w="444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DCCB081-CE3E-AC61-E7EA-F5ECCDBFAEA2}"/>
              </a:ext>
            </a:extLst>
          </p:cNvPr>
          <p:cNvSpPr txBox="1"/>
          <p:nvPr/>
        </p:nvSpPr>
        <p:spPr>
          <a:xfrm>
            <a:off x="117234" y="2919898"/>
            <a:ext cx="3806694" cy="1769715"/>
          </a:xfrm>
          <a:prstGeom prst="rect">
            <a:avLst/>
          </a:prstGeom>
          <a:solidFill>
            <a:srgbClr val="FFC000"/>
          </a:solidFill>
        </p:spPr>
        <p:txBody>
          <a:bodyPr wrap="square" rtlCol="0">
            <a:spAutoFit/>
          </a:bodyPr>
          <a:lstStyle/>
          <a:p>
            <a:pPr marL="285750" indent="-285750">
              <a:spcAft>
                <a:spcPts val="600"/>
              </a:spcAft>
              <a:buFont typeface="Wingdings" panose="05000000000000000000" pitchFamily="2" charset="2"/>
              <a:buChar char="§"/>
            </a:pPr>
            <a:r>
              <a:rPr lang="de-DE" sz="1400" dirty="0"/>
              <a:t>Main cross section as for </a:t>
            </a:r>
            <a:r>
              <a:rPr lang="de-DE" sz="1400" b="1" dirty="0"/>
              <a:t>FCC-hh</a:t>
            </a:r>
          </a:p>
          <a:p>
            <a:pPr marL="285750" indent="-285750">
              <a:spcAft>
                <a:spcPts val="600"/>
              </a:spcAft>
              <a:buFont typeface="Wingdings" panose="05000000000000000000" pitchFamily="2" charset="2"/>
              <a:buChar char="§"/>
            </a:pPr>
            <a:r>
              <a:rPr lang="de-DE" sz="1400" dirty="0"/>
              <a:t>Main ring below of booster ring </a:t>
            </a:r>
          </a:p>
          <a:p>
            <a:pPr marL="285750" indent="-285750">
              <a:spcAft>
                <a:spcPts val="600"/>
              </a:spcAft>
              <a:buFont typeface="Wingdings" panose="05000000000000000000" pitchFamily="2" charset="2"/>
              <a:buChar char="§"/>
            </a:pPr>
            <a:r>
              <a:rPr lang="de-DE" sz="1400" dirty="0"/>
              <a:t>Main ring and booster ring 1.03 m distant </a:t>
            </a:r>
          </a:p>
          <a:p>
            <a:pPr marL="285750" indent="-285750">
              <a:spcAft>
                <a:spcPts val="600"/>
              </a:spcAft>
              <a:buFont typeface="Wingdings" panose="05000000000000000000" pitchFamily="2" charset="2"/>
              <a:buChar char="§"/>
            </a:pPr>
            <a:r>
              <a:rPr lang="de-DE" sz="1400" dirty="0"/>
              <a:t>Demineralized water circuit decreased to DN550 </a:t>
            </a:r>
            <a:r>
              <a:rPr lang="de-DE" sz="1200" i="1" dirty="0"/>
              <a:t>(can possibly be less, requirement update exercise triggered with G. Peon and equipment owners)</a:t>
            </a:r>
            <a:endParaRPr lang="de-CH" sz="1400" i="1" dirty="0"/>
          </a:p>
        </p:txBody>
      </p:sp>
      <p:sp>
        <p:nvSpPr>
          <p:cNvPr id="9" name="TextBox 8">
            <a:extLst>
              <a:ext uri="{FF2B5EF4-FFF2-40B4-BE49-F238E27FC236}">
                <a16:creationId xmlns:a16="http://schemas.microsoft.com/office/drawing/2014/main" id="{B10A3E00-6080-587A-AB84-DB4813B240AC}"/>
              </a:ext>
            </a:extLst>
          </p:cNvPr>
          <p:cNvSpPr txBox="1"/>
          <p:nvPr/>
        </p:nvSpPr>
        <p:spPr>
          <a:xfrm>
            <a:off x="6765458" y="411050"/>
            <a:ext cx="2019010" cy="300531"/>
          </a:xfrm>
          <a:prstGeom prst="rect">
            <a:avLst/>
          </a:prstGeom>
          <a:noFill/>
        </p:spPr>
        <p:txBody>
          <a:bodyPr wrap="square" rtlCol="0">
            <a:spAutoFit/>
          </a:bodyPr>
          <a:lstStyle/>
          <a:p>
            <a:pPr algn="l">
              <a:lnSpc>
                <a:spcPts val="1800"/>
              </a:lnSpc>
            </a:pPr>
            <a:r>
              <a:rPr lang="en-US" sz="1200" i="1" dirty="0"/>
              <a:t>F. Valchkova-Georgieva</a:t>
            </a:r>
            <a:endParaRPr lang="en-GB" sz="1200" i="1" dirty="0"/>
          </a:p>
        </p:txBody>
      </p:sp>
      <p:sp>
        <p:nvSpPr>
          <p:cNvPr id="7" name="Textfeld 1">
            <a:extLst>
              <a:ext uri="{FF2B5EF4-FFF2-40B4-BE49-F238E27FC236}">
                <a16:creationId xmlns:a16="http://schemas.microsoft.com/office/drawing/2014/main" id="{25804B7F-BA6A-17F5-2D7F-6A774A24E1B3}"/>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11" name="Picture 10" descr="Chart&#10;&#10;Description automatically generated with medium confidence">
            <a:extLst>
              <a:ext uri="{FF2B5EF4-FFF2-40B4-BE49-F238E27FC236}">
                <a16:creationId xmlns:a16="http://schemas.microsoft.com/office/drawing/2014/main" id="{BB92FECB-87BC-4505-340B-92FEA2103EA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2287" t="9814" r="31489" b="14837"/>
          <a:stretch/>
        </p:blipFill>
        <p:spPr>
          <a:xfrm>
            <a:off x="4427984" y="810792"/>
            <a:ext cx="3689254" cy="3725657"/>
          </a:xfrm>
          <a:prstGeom prst="rect">
            <a:avLst/>
          </a:prstGeom>
        </p:spPr>
      </p:pic>
    </p:spTree>
    <p:extLst>
      <p:ext uri="{BB962C8B-B14F-4D97-AF65-F5344CB8AC3E}">
        <p14:creationId xmlns:p14="http://schemas.microsoft.com/office/powerpoint/2010/main" val="1532558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Tunnel Layout – Vertical placement booster to collider</a:t>
            </a:r>
          </a:p>
        </p:txBody>
      </p:sp>
      <p:sp>
        <p:nvSpPr>
          <p:cNvPr id="2" name="TextBox 1">
            <a:extLst>
              <a:ext uri="{FF2B5EF4-FFF2-40B4-BE49-F238E27FC236}">
                <a16:creationId xmlns:a16="http://schemas.microsoft.com/office/drawing/2014/main" id="{A0EF27AF-35EB-1D42-95DA-E54D11EE483F}"/>
              </a:ext>
            </a:extLst>
          </p:cNvPr>
          <p:cNvSpPr txBox="1"/>
          <p:nvPr/>
        </p:nvSpPr>
        <p:spPr>
          <a:xfrm>
            <a:off x="179512" y="1059582"/>
            <a:ext cx="3384376" cy="338554"/>
          </a:xfrm>
          <a:prstGeom prst="rect">
            <a:avLst/>
          </a:prstGeom>
          <a:solidFill>
            <a:srgbClr val="FFC000"/>
          </a:solidFill>
        </p:spPr>
        <p:txBody>
          <a:bodyPr wrap="square">
            <a:spAutoFit/>
          </a:bodyPr>
          <a:lstStyle/>
          <a:p>
            <a:pPr algn="ctr"/>
            <a:r>
              <a:rPr lang="en-GB" sz="1600" u="sng" dirty="0"/>
              <a:t>Machine tunnel 5.5m in diameter </a:t>
            </a:r>
          </a:p>
        </p:txBody>
      </p:sp>
      <p:sp>
        <p:nvSpPr>
          <p:cNvPr id="4" name="TextBox 3">
            <a:extLst>
              <a:ext uri="{FF2B5EF4-FFF2-40B4-BE49-F238E27FC236}">
                <a16:creationId xmlns:a16="http://schemas.microsoft.com/office/drawing/2014/main" id="{946B70A9-D7D6-92D6-BF03-A480DE347DF0}"/>
              </a:ext>
            </a:extLst>
          </p:cNvPr>
          <p:cNvSpPr txBox="1"/>
          <p:nvPr/>
        </p:nvSpPr>
        <p:spPr>
          <a:xfrm>
            <a:off x="7269514" y="4320281"/>
            <a:ext cx="1440160" cy="307777"/>
          </a:xfrm>
          <a:prstGeom prst="rect">
            <a:avLst/>
          </a:prstGeom>
          <a:solidFill>
            <a:srgbClr val="FFC000"/>
          </a:solidFill>
          <a:ln>
            <a:solidFill>
              <a:srgbClr val="FFC000"/>
            </a:solidFill>
          </a:ln>
        </p:spPr>
        <p:txBody>
          <a:bodyPr wrap="square" rtlCol="0">
            <a:spAutoFit/>
          </a:bodyPr>
          <a:lstStyle/>
          <a:p>
            <a:r>
              <a:rPr lang="en-US" sz="1400" dirty="0"/>
              <a:t>Collider Center</a:t>
            </a:r>
            <a:endParaRPr lang="en-GB" sz="1400" dirty="0"/>
          </a:p>
        </p:txBody>
      </p:sp>
      <p:cxnSp>
        <p:nvCxnSpPr>
          <p:cNvPr id="6" name="Straight Arrow Connector 5">
            <a:extLst>
              <a:ext uri="{FF2B5EF4-FFF2-40B4-BE49-F238E27FC236}">
                <a16:creationId xmlns:a16="http://schemas.microsoft.com/office/drawing/2014/main" id="{6731F394-25AA-E612-8C7A-9E544F556E87}"/>
              </a:ext>
            </a:extLst>
          </p:cNvPr>
          <p:cNvCxnSpPr>
            <a:cxnSpLocks/>
          </p:cNvCxnSpPr>
          <p:nvPr/>
        </p:nvCxnSpPr>
        <p:spPr>
          <a:xfrm>
            <a:off x="7524328" y="4803998"/>
            <a:ext cx="792088" cy="0"/>
          </a:xfrm>
          <a:prstGeom prst="straightConnector1">
            <a:avLst/>
          </a:prstGeom>
          <a:ln w="444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9DF0503-4041-4364-7744-7CAA76F52CF0}"/>
              </a:ext>
            </a:extLst>
          </p:cNvPr>
          <p:cNvSpPr txBox="1"/>
          <p:nvPr/>
        </p:nvSpPr>
        <p:spPr>
          <a:xfrm>
            <a:off x="342572" y="1558737"/>
            <a:ext cx="3058256" cy="369332"/>
          </a:xfrm>
          <a:prstGeom prst="rect">
            <a:avLst/>
          </a:prstGeom>
          <a:noFill/>
          <a:ln>
            <a:noFill/>
          </a:ln>
        </p:spPr>
        <p:txBody>
          <a:bodyPr wrap="square" rtlCol="0">
            <a:spAutoFit/>
          </a:bodyPr>
          <a:lstStyle/>
          <a:p>
            <a:r>
              <a:rPr lang="en-US" sz="1800" b="1" u="sng" dirty="0">
                <a:solidFill>
                  <a:srgbClr val="FF0000"/>
                </a:solidFill>
              </a:rPr>
              <a:t>Perspective view</a:t>
            </a:r>
            <a:endParaRPr lang="en-GB" sz="1800" b="1" u="sng" dirty="0">
              <a:solidFill>
                <a:srgbClr val="FF0000"/>
              </a:solidFill>
            </a:endParaRPr>
          </a:p>
        </p:txBody>
      </p:sp>
      <p:sp>
        <p:nvSpPr>
          <p:cNvPr id="10" name="TextBox 9">
            <a:extLst>
              <a:ext uri="{FF2B5EF4-FFF2-40B4-BE49-F238E27FC236}">
                <a16:creationId xmlns:a16="http://schemas.microsoft.com/office/drawing/2014/main" id="{5E9C3EB2-2E24-F3BC-E492-8511CA8EBF44}"/>
              </a:ext>
            </a:extLst>
          </p:cNvPr>
          <p:cNvSpPr txBox="1"/>
          <p:nvPr/>
        </p:nvSpPr>
        <p:spPr>
          <a:xfrm>
            <a:off x="6765458" y="411050"/>
            <a:ext cx="2019010" cy="300531"/>
          </a:xfrm>
          <a:prstGeom prst="rect">
            <a:avLst/>
          </a:prstGeom>
          <a:noFill/>
        </p:spPr>
        <p:txBody>
          <a:bodyPr wrap="square" rtlCol="0">
            <a:spAutoFit/>
          </a:bodyPr>
          <a:lstStyle/>
          <a:p>
            <a:pPr algn="l">
              <a:lnSpc>
                <a:spcPts val="1800"/>
              </a:lnSpc>
            </a:pPr>
            <a:r>
              <a:rPr lang="en-US" sz="1200" i="1" dirty="0"/>
              <a:t>F. Valchkova-Georgieva</a:t>
            </a:r>
            <a:endParaRPr lang="en-GB" sz="1200" i="1" dirty="0"/>
          </a:p>
        </p:txBody>
      </p:sp>
      <p:sp>
        <p:nvSpPr>
          <p:cNvPr id="3" name="Textfeld 1">
            <a:extLst>
              <a:ext uri="{FF2B5EF4-FFF2-40B4-BE49-F238E27FC236}">
                <a16:creationId xmlns:a16="http://schemas.microsoft.com/office/drawing/2014/main" id="{D7030F1D-5588-9655-ECC6-BED7A023AAF7}"/>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8" name="Picture 7" descr="Diagram, icon&#10;&#10;Description automatically generated">
            <a:extLst>
              <a:ext uri="{FF2B5EF4-FFF2-40B4-BE49-F238E27FC236}">
                <a16:creationId xmlns:a16="http://schemas.microsoft.com/office/drawing/2014/main" id="{536445CF-5124-529E-196E-E9CAC70087DF}"/>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737" r="20075"/>
          <a:stretch/>
        </p:blipFill>
        <p:spPr>
          <a:xfrm>
            <a:off x="3975750" y="863921"/>
            <a:ext cx="3784788" cy="3674854"/>
          </a:xfrm>
          <a:prstGeom prst="rect">
            <a:avLst/>
          </a:prstGeom>
        </p:spPr>
      </p:pic>
    </p:spTree>
    <p:extLst>
      <p:ext uri="{BB962C8B-B14F-4D97-AF65-F5344CB8AC3E}">
        <p14:creationId xmlns:p14="http://schemas.microsoft.com/office/powerpoint/2010/main" val="373861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Tunnel Layout – Vertical placement booster to collider</a:t>
            </a:r>
          </a:p>
        </p:txBody>
      </p:sp>
      <p:sp>
        <p:nvSpPr>
          <p:cNvPr id="10" name="TextBox 9">
            <a:extLst>
              <a:ext uri="{FF2B5EF4-FFF2-40B4-BE49-F238E27FC236}">
                <a16:creationId xmlns:a16="http://schemas.microsoft.com/office/drawing/2014/main" id="{5E9C3EB2-2E24-F3BC-E492-8511CA8EBF44}"/>
              </a:ext>
            </a:extLst>
          </p:cNvPr>
          <p:cNvSpPr txBox="1"/>
          <p:nvPr/>
        </p:nvSpPr>
        <p:spPr>
          <a:xfrm>
            <a:off x="7036440" y="674698"/>
            <a:ext cx="953448" cy="300531"/>
          </a:xfrm>
          <a:prstGeom prst="rect">
            <a:avLst/>
          </a:prstGeom>
          <a:noFill/>
        </p:spPr>
        <p:txBody>
          <a:bodyPr wrap="square" rtlCol="0">
            <a:spAutoFit/>
          </a:bodyPr>
          <a:lstStyle/>
          <a:p>
            <a:pPr algn="l">
              <a:lnSpc>
                <a:spcPts val="1800"/>
              </a:lnSpc>
            </a:pPr>
            <a:r>
              <a:rPr lang="en-US" sz="1200" i="1" dirty="0"/>
              <a:t>C. Tetrault </a:t>
            </a:r>
            <a:endParaRPr lang="en-GB" sz="1200" i="1" dirty="0"/>
          </a:p>
        </p:txBody>
      </p:sp>
      <p:sp>
        <p:nvSpPr>
          <p:cNvPr id="3" name="Textfeld 1">
            <a:extLst>
              <a:ext uri="{FF2B5EF4-FFF2-40B4-BE49-F238E27FC236}">
                <a16:creationId xmlns:a16="http://schemas.microsoft.com/office/drawing/2014/main" id="{D7030F1D-5588-9655-ECC6-BED7A023AAF7}"/>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7" name="Picture 6" descr="A screenshot of a video game&#10;&#10;Description automatically generated with medium confidence">
            <a:extLst>
              <a:ext uri="{FF2B5EF4-FFF2-40B4-BE49-F238E27FC236}">
                <a16:creationId xmlns:a16="http://schemas.microsoft.com/office/drawing/2014/main" id="{5018EEEF-CB0C-8490-34B3-296AAE6AF09D}"/>
              </a:ext>
            </a:extLst>
          </p:cNvPr>
          <p:cNvPicPr>
            <a:picLocks noChangeAspect="1"/>
          </p:cNvPicPr>
          <p:nvPr/>
        </p:nvPicPr>
        <p:blipFill rotWithShape="1">
          <a:blip r:embed="rId2"/>
          <a:srcRect t="13765" r="49909"/>
          <a:stretch/>
        </p:blipFill>
        <p:spPr>
          <a:xfrm>
            <a:off x="4008515" y="1215617"/>
            <a:ext cx="4677356" cy="2808416"/>
          </a:xfrm>
          <a:prstGeom prst="rect">
            <a:avLst/>
          </a:prstGeom>
        </p:spPr>
      </p:pic>
      <p:sp>
        <p:nvSpPr>
          <p:cNvPr id="11" name="Textplatzhalter 5">
            <a:extLst>
              <a:ext uri="{FF2B5EF4-FFF2-40B4-BE49-F238E27FC236}">
                <a16:creationId xmlns:a16="http://schemas.microsoft.com/office/drawing/2014/main" id="{D017216A-DBF5-8337-3DF9-50318E752534}"/>
              </a:ext>
            </a:extLst>
          </p:cNvPr>
          <p:cNvSpPr txBox="1">
            <a:spLocks/>
          </p:cNvSpPr>
          <p:nvPr/>
        </p:nvSpPr>
        <p:spPr>
          <a:xfrm>
            <a:off x="179511" y="954589"/>
            <a:ext cx="3528393" cy="323432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ct val="110000"/>
              </a:lnSpc>
              <a:spcBef>
                <a:spcPts val="600"/>
              </a:spcBef>
              <a:spcAft>
                <a:spcPts val="600"/>
              </a:spcAft>
              <a:buFont typeface="Arial" panose="020B0604020202020204" pitchFamily="34" charset="0"/>
              <a:buNone/>
            </a:pPr>
            <a:r>
              <a:rPr lang="en-US" sz="1600" dirty="0"/>
              <a:t>Vertical placement considers that:</a:t>
            </a:r>
            <a:endParaRPr lang="en-GB" sz="1600" dirty="0"/>
          </a:p>
          <a:p>
            <a:pPr lvl="1">
              <a:lnSpc>
                <a:spcPct val="110000"/>
              </a:lnSpc>
              <a:spcBef>
                <a:spcPts val="600"/>
              </a:spcBef>
              <a:spcAft>
                <a:spcPts val="600"/>
              </a:spcAft>
              <a:buFont typeface="Wingdings" panose="05000000000000000000" pitchFamily="2" charset="2"/>
              <a:buChar char="§"/>
            </a:pPr>
            <a:r>
              <a:rPr lang="en-US" sz="1400" b="1" dirty="0">
                <a:sym typeface="Wingdings" panose="05000000000000000000" pitchFamily="2" charset="2"/>
              </a:rPr>
              <a:t>The booster SSS is azimuthally offset from the collider SSS</a:t>
            </a:r>
          </a:p>
          <a:p>
            <a:pPr lvl="2">
              <a:lnSpc>
                <a:spcPct val="110000"/>
              </a:lnSpc>
              <a:spcAft>
                <a:spcPts val="600"/>
              </a:spcAft>
              <a:buFont typeface="Wingdings" panose="05000000000000000000" pitchFamily="2" charset="2"/>
              <a:buChar char="§"/>
            </a:pPr>
            <a:r>
              <a:rPr lang="en-US" sz="1400" dirty="0">
                <a:sym typeface="Wingdings" panose="05000000000000000000" pitchFamily="2" charset="2"/>
              </a:rPr>
              <a:t>Decrease vertical distance between booster and collider beam axis</a:t>
            </a:r>
          </a:p>
          <a:p>
            <a:pPr lvl="2">
              <a:lnSpc>
                <a:spcPct val="110000"/>
              </a:lnSpc>
              <a:spcAft>
                <a:spcPts val="600"/>
              </a:spcAft>
              <a:buFont typeface="Wingdings" panose="05000000000000000000" pitchFamily="2" charset="2"/>
              <a:buChar char="§"/>
            </a:pPr>
            <a:r>
              <a:rPr lang="en-US" sz="1400" dirty="0">
                <a:sym typeface="Wingdings" panose="05000000000000000000" pitchFamily="2" charset="2"/>
              </a:rPr>
              <a:t>Better stability of booster supports</a:t>
            </a:r>
          </a:p>
          <a:p>
            <a:pPr lvl="2">
              <a:lnSpc>
                <a:spcPct val="110000"/>
              </a:lnSpc>
              <a:spcAft>
                <a:spcPts val="600"/>
              </a:spcAft>
              <a:buFont typeface="Wingdings" panose="05000000000000000000" pitchFamily="2" charset="2"/>
              <a:buChar char="§"/>
            </a:pPr>
            <a:r>
              <a:rPr lang="en-US" sz="1400" dirty="0">
                <a:sym typeface="Wingdings" panose="05000000000000000000" pitchFamily="2" charset="2"/>
              </a:rPr>
              <a:t>Eases integration in </a:t>
            </a:r>
            <a:r>
              <a:rPr lang="az-Cyrl-AZ" sz="1400" dirty="0">
                <a:sym typeface="Wingdings" panose="05000000000000000000" pitchFamily="2" charset="2"/>
              </a:rPr>
              <a:t>Ф</a:t>
            </a:r>
            <a:r>
              <a:rPr lang="en-US" sz="1400" dirty="0">
                <a:sym typeface="Wingdings" panose="05000000000000000000" pitchFamily="2" charset="2"/>
              </a:rPr>
              <a:t>5.5m tunnel</a:t>
            </a:r>
          </a:p>
          <a:p>
            <a:pPr lvl="2">
              <a:lnSpc>
                <a:spcPct val="110000"/>
              </a:lnSpc>
              <a:spcAft>
                <a:spcPts val="600"/>
              </a:spcAft>
              <a:buFont typeface="Wingdings" panose="05000000000000000000" pitchFamily="2" charset="2"/>
              <a:buChar char="§"/>
            </a:pPr>
            <a:r>
              <a:rPr lang="en-US" sz="1400" i="1" dirty="0">
                <a:sym typeface="Wingdings" panose="05000000000000000000" pitchFamily="2" charset="2"/>
              </a:rPr>
              <a:t>(periodicity/offset maintained across the ring) </a:t>
            </a:r>
          </a:p>
          <a:p>
            <a:pPr lvl="1">
              <a:lnSpc>
                <a:spcPct val="110000"/>
              </a:lnSpc>
              <a:spcBef>
                <a:spcPts val="600"/>
              </a:spcBef>
              <a:spcAft>
                <a:spcPts val="600"/>
              </a:spcAft>
              <a:buFont typeface="Wingdings" panose="05000000000000000000" pitchFamily="2" charset="2"/>
              <a:buChar char="è"/>
            </a:pPr>
            <a:endParaRPr lang="en-US" sz="1400" dirty="0">
              <a:sym typeface="Wingdings" panose="05000000000000000000" pitchFamily="2" charset="2"/>
            </a:endParaRPr>
          </a:p>
          <a:p>
            <a:pPr lvl="1">
              <a:lnSpc>
                <a:spcPct val="110000"/>
              </a:lnSpc>
              <a:spcBef>
                <a:spcPts val="600"/>
              </a:spcBef>
              <a:spcAft>
                <a:spcPts val="600"/>
              </a:spcAft>
              <a:buFont typeface="Wingdings" panose="05000000000000000000" pitchFamily="2" charset="2"/>
              <a:buChar char="§"/>
            </a:pPr>
            <a:r>
              <a:rPr lang="en-GB" sz="1400" i="1" dirty="0">
                <a:sym typeface="Wingdings" panose="05000000000000000000" pitchFamily="2" charset="2"/>
              </a:rPr>
              <a:t>Proposed and approved at </a:t>
            </a:r>
            <a:r>
              <a:rPr lang="en-GB" sz="1400" i="1" dirty="0">
                <a:sym typeface="Wingdings" panose="05000000000000000000" pitchFamily="2" charset="2"/>
                <a:hlinkClick r:id="rId3"/>
              </a:rPr>
              <a:t>159</a:t>
            </a:r>
            <a:r>
              <a:rPr lang="en-GB" sz="1400" i="1" baseline="30000" dirty="0">
                <a:sym typeface="Wingdings" panose="05000000000000000000" pitchFamily="2" charset="2"/>
                <a:hlinkClick r:id="rId3"/>
              </a:rPr>
              <a:t>th</a:t>
            </a:r>
            <a:r>
              <a:rPr lang="en-GB" sz="1400" i="1" dirty="0">
                <a:sym typeface="Wingdings" panose="05000000000000000000" pitchFamily="2" charset="2"/>
                <a:hlinkClick r:id="rId3"/>
              </a:rPr>
              <a:t> FCC-</a:t>
            </a:r>
            <a:r>
              <a:rPr lang="en-GB" sz="1400" i="1" dirty="0" err="1">
                <a:sym typeface="Wingdings" panose="05000000000000000000" pitchFamily="2" charset="2"/>
                <a:hlinkClick r:id="rId3"/>
              </a:rPr>
              <a:t>ee</a:t>
            </a:r>
            <a:r>
              <a:rPr lang="en-GB" sz="1400" i="1" dirty="0">
                <a:sym typeface="Wingdings" panose="05000000000000000000" pitchFamily="2" charset="2"/>
                <a:hlinkClick r:id="rId3"/>
              </a:rPr>
              <a:t> Optics Design Meeting</a:t>
            </a:r>
            <a:endParaRPr lang="en-GB" sz="1400" i="1" dirty="0"/>
          </a:p>
        </p:txBody>
      </p:sp>
      <p:sp>
        <p:nvSpPr>
          <p:cNvPr id="12" name="Textplatzhalter 6">
            <a:extLst>
              <a:ext uri="{FF2B5EF4-FFF2-40B4-BE49-F238E27FC236}">
                <a16:creationId xmlns:a16="http://schemas.microsoft.com/office/drawing/2014/main" id="{9AB3EDCD-77C3-00BF-6FAC-AB70BF10C5FC}"/>
              </a:ext>
            </a:extLst>
          </p:cNvPr>
          <p:cNvSpPr txBox="1">
            <a:spLocks/>
          </p:cNvSpPr>
          <p:nvPr/>
        </p:nvSpPr>
        <p:spPr>
          <a:xfrm>
            <a:off x="5798368" y="4161059"/>
            <a:ext cx="2191520" cy="247277"/>
          </a:xfrm>
          <a:prstGeom prst="rect">
            <a:avLst/>
          </a:prstGeom>
        </p:spPr>
        <p:txBody>
          <a:bodyPr vert="horz" wrap="none" lIns="91440" tIns="45720" rIns="91440" bIns="45720" rtlCol="0">
            <a:noAutofit/>
          </a:bodyPr>
          <a:lstStyle>
            <a:lvl1pPr indent="0" algn="ctr" defTabSz="685800">
              <a:lnSpc>
                <a:spcPts val="1013"/>
              </a:lnSpc>
              <a:spcBef>
                <a:spcPts val="0"/>
              </a:spcBef>
              <a:buFont typeface="Arial" panose="020B0604020202020204" pitchFamily="34" charset="0"/>
              <a:buNone/>
              <a:defRPr sz="1000" b="0"/>
            </a:lvl1pPr>
            <a:lvl2pPr marL="0" indent="0" defTabSz="685800">
              <a:lnSpc>
                <a:spcPts val="1013"/>
              </a:lnSpc>
              <a:spcBef>
                <a:spcPts val="0"/>
              </a:spcBef>
              <a:buFontTx/>
              <a:buNone/>
              <a:defRPr sz="750" b="0"/>
            </a:lvl2pPr>
            <a:lvl3pPr marL="0" indent="0" defTabSz="685800">
              <a:lnSpc>
                <a:spcPts val="1013"/>
              </a:lnSpc>
              <a:spcBef>
                <a:spcPts val="0"/>
              </a:spcBef>
              <a:buSzPct val="100000"/>
              <a:buFontTx/>
              <a:buNone/>
              <a:defRPr sz="750" b="0"/>
            </a:lvl3pPr>
            <a:lvl4pPr marL="0" indent="0" defTabSz="685800">
              <a:lnSpc>
                <a:spcPts val="1013"/>
              </a:lnSpc>
              <a:spcBef>
                <a:spcPts val="0"/>
              </a:spcBef>
              <a:buSzPct val="100000"/>
              <a:buFontTx/>
              <a:buNone/>
              <a:defRPr sz="750" b="0"/>
            </a:lvl4pPr>
            <a:lvl5pPr marL="0" indent="0" defTabSz="685800">
              <a:lnSpc>
                <a:spcPts val="1013"/>
              </a:lnSpc>
              <a:spcBef>
                <a:spcPts val="0"/>
              </a:spcBef>
              <a:buSzPct val="100000"/>
              <a:buFontTx/>
              <a:buNone/>
              <a:defRPr sz="750" b="0"/>
            </a:lvl5pPr>
            <a:lvl6pPr marL="1714500" indent="0" defTabSz="685800">
              <a:lnSpc>
                <a:spcPct val="90000"/>
              </a:lnSpc>
              <a:spcBef>
                <a:spcPts val="375"/>
              </a:spcBef>
              <a:buFont typeface="Arial" panose="020B0604020202020204" pitchFamily="34" charset="0"/>
              <a:buNone/>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r>
              <a:rPr lang="en-US" i="1" dirty="0"/>
              <a:t>Booster SSS on top of collider dipoles</a:t>
            </a:r>
          </a:p>
        </p:txBody>
      </p:sp>
    </p:spTree>
    <p:extLst>
      <p:ext uri="{BB962C8B-B14F-4D97-AF65-F5344CB8AC3E}">
        <p14:creationId xmlns:p14="http://schemas.microsoft.com/office/powerpoint/2010/main" val="3323811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Tunnel Layout – Horizontal placement booster to collider</a:t>
            </a:r>
          </a:p>
        </p:txBody>
      </p:sp>
      <p:sp>
        <p:nvSpPr>
          <p:cNvPr id="2" name="TextBox 1">
            <a:extLst>
              <a:ext uri="{FF2B5EF4-FFF2-40B4-BE49-F238E27FC236}">
                <a16:creationId xmlns:a16="http://schemas.microsoft.com/office/drawing/2014/main" id="{A0EF27AF-35EB-1D42-95DA-E54D11EE483F}"/>
              </a:ext>
            </a:extLst>
          </p:cNvPr>
          <p:cNvSpPr txBox="1"/>
          <p:nvPr/>
        </p:nvSpPr>
        <p:spPr>
          <a:xfrm>
            <a:off x="179512" y="866535"/>
            <a:ext cx="3384376" cy="338554"/>
          </a:xfrm>
          <a:prstGeom prst="rect">
            <a:avLst/>
          </a:prstGeom>
          <a:solidFill>
            <a:srgbClr val="FFC000"/>
          </a:solidFill>
        </p:spPr>
        <p:txBody>
          <a:bodyPr wrap="square">
            <a:spAutoFit/>
          </a:bodyPr>
          <a:lstStyle/>
          <a:p>
            <a:pPr algn="ctr"/>
            <a:r>
              <a:rPr lang="en-GB" sz="1600" u="sng" dirty="0"/>
              <a:t>Machine tunnel 5.5m in diameter </a:t>
            </a:r>
          </a:p>
        </p:txBody>
      </p:sp>
      <p:sp>
        <p:nvSpPr>
          <p:cNvPr id="4" name="TextBox 3">
            <a:extLst>
              <a:ext uri="{FF2B5EF4-FFF2-40B4-BE49-F238E27FC236}">
                <a16:creationId xmlns:a16="http://schemas.microsoft.com/office/drawing/2014/main" id="{946B70A9-D7D6-92D6-BF03-A480DE347DF0}"/>
              </a:ext>
            </a:extLst>
          </p:cNvPr>
          <p:cNvSpPr txBox="1"/>
          <p:nvPr/>
        </p:nvSpPr>
        <p:spPr>
          <a:xfrm>
            <a:off x="7269514" y="4320281"/>
            <a:ext cx="1440160" cy="307777"/>
          </a:xfrm>
          <a:prstGeom prst="rect">
            <a:avLst/>
          </a:prstGeom>
          <a:solidFill>
            <a:srgbClr val="FFC000"/>
          </a:solidFill>
          <a:ln>
            <a:solidFill>
              <a:srgbClr val="FFC000"/>
            </a:solidFill>
          </a:ln>
        </p:spPr>
        <p:txBody>
          <a:bodyPr wrap="square" rtlCol="0">
            <a:spAutoFit/>
          </a:bodyPr>
          <a:lstStyle/>
          <a:p>
            <a:r>
              <a:rPr lang="en-US" sz="1400" dirty="0"/>
              <a:t>Collider Center</a:t>
            </a:r>
            <a:endParaRPr lang="en-GB" sz="1400" dirty="0"/>
          </a:p>
        </p:txBody>
      </p:sp>
      <p:cxnSp>
        <p:nvCxnSpPr>
          <p:cNvPr id="6" name="Straight Arrow Connector 5">
            <a:extLst>
              <a:ext uri="{FF2B5EF4-FFF2-40B4-BE49-F238E27FC236}">
                <a16:creationId xmlns:a16="http://schemas.microsoft.com/office/drawing/2014/main" id="{6731F394-25AA-E612-8C7A-9E544F556E87}"/>
              </a:ext>
            </a:extLst>
          </p:cNvPr>
          <p:cNvCxnSpPr>
            <a:cxnSpLocks/>
          </p:cNvCxnSpPr>
          <p:nvPr/>
        </p:nvCxnSpPr>
        <p:spPr>
          <a:xfrm>
            <a:off x="7524328" y="4803998"/>
            <a:ext cx="792088" cy="0"/>
          </a:xfrm>
          <a:prstGeom prst="straightConnector1">
            <a:avLst/>
          </a:prstGeom>
          <a:ln w="444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DCCB081-CE3E-AC61-E7EA-F5ECCDBFAEA2}"/>
              </a:ext>
            </a:extLst>
          </p:cNvPr>
          <p:cNvSpPr txBox="1"/>
          <p:nvPr/>
        </p:nvSpPr>
        <p:spPr>
          <a:xfrm>
            <a:off x="179512" y="1301322"/>
            <a:ext cx="3806694" cy="815608"/>
          </a:xfrm>
          <a:prstGeom prst="rect">
            <a:avLst/>
          </a:prstGeom>
          <a:solidFill>
            <a:srgbClr val="FFC000"/>
          </a:solidFill>
        </p:spPr>
        <p:txBody>
          <a:bodyPr wrap="square" rtlCol="0">
            <a:spAutoFit/>
          </a:bodyPr>
          <a:lstStyle/>
          <a:p>
            <a:pPr marL="285750" indent="-285750">
              <a:spcAft>
                <a:spcPts val="600"/>
              </a:spcAft>
              <a:buFont typeface="Wingdings" panose="05000000000000000000" pitchFamily="2" charset="2"/>
              <a:buChar char="§"/>
            </a:pPr>
            <a:r>
              <a:rPr lang="de-DE" sz="1400" dirty="0"/>
              <a:t>Main ring and booster ring 2.1 m distant </a:t>
            </a:r>
          </a:p>
          <a:p>
            <a:pPr marL="285750" indent="-285750">
              <a:spcAft>
                <a:spcPts val="600"/>
              </a:spcAft>
              <a:buFont typeface="Wingdings" panose="05000000000000000000" pitchFamily="2" charset="2"/>
              <a:buChar char="§"/>
            </a:pPr>
            <a:r>
              <a:rPr lang="de-DE" sz="1400" dirty="0"/>
              <a:t>Demineralized water circuit DN550 in a trench</a:t>
            </a:r>
          </a:p>
        </p:txBody>
      </p:sp>
      <p:sp>
        <p:nvSpPr>
          <p:cNvPr id="10" name="TextBox 9">
            <a:extLst>
              <a:ext uri="{FF2B5EF4-FFF2-40B4-BE49-F238E27FC236}">
                <a16:creationId xmlns:a16="http://schemas.microsoft.com/office/drawing/2014/main" id="{26B87F6D-1672-B73E-FBF6-EB1A7E94C21E}"/>
              </a:ext>
            </a:extLst>
          </p:cNvPr>
          <p:cNvSpPr txBox="1"/>
          <p:nvPr/>
        </p:nvSpPr>
        <p:spPr>
          <a:xfrm>
            <a:off x="6765458" y="411050"/>
            <a:ext cx="2019010" cy="300531"/>
          </a:xfrm>
          <a:prstGeom prst="rect">
            <a:avLst/>
          </a:prstGeom>
          <a:noFill/>
        </p:spPr>
        <p:txBody>
          <a:bodyPr wrap="square" rtlCol="0">
            <a:spAutoFit/>
          </a:bodyPr>
          <a:lstStyle/>
          <a:p>
            <a:pPr algn="l">
              <a:lnSpc>
                <a:spcPts val="1800"/>
              </a:lnSpc>
            </a:pPr>
            <a:r>
              <a:rPr lang="en-US" sz="1200" i="1" dirty="0"/>
              <a:t>F. Valchkova-Georgieva</a:t>
            </a:r>
            <a:endParaRPr lang="en-GB" sz="1200" i="1" dirty="0"/>
          </a:p>
        </p:txBody>
      </p:sp>
      <p:sp>
        <p:nvSpPr>
          <p:cNvPr id="3" name="Textfeld 1">
            <a:extLst>
              <a:ext uri="{FF2B5EF4-FFF2-40B4-BE49-F238E27FC236}">
                <a16:creationId xmlns:a16="http://schemas.microsoft.com/office/drawing/2014/main" id="{20927501-399A-0760-30A9-7292DFAD80D1}"/>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12" name="Picture 11" descr="Diagram&#10;&#10;Description automatically generated">
            <a:extLst>
              <a:ext uri="{FF2B5EF4-FFF2-40B4-BE49-F238E27FC236}">
                <a16:creationId xmlns:a16="http://schemas.microsoft.com/office/drawing/2014/main" id="{AD802772-8C40-2C88-21F7-EC608FE5750F}"/>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1857" r="20446" b="6601"/>
          <a:stretch/>
        </p:blipFill>
        <p:spPr>
          <a:xfrm>
            <a:off x="4390586" y="783128"/>
            <a:ext cx="3643976" cy="4020867"/>
          </a:xfrm>
          <a:prstGeom prst="rect">
            <a:avLst/>
          </a:prstGeom>
        </p:spPr>
      </p:pic>
    </p:spTree>
    <p:extLst>
      <p:ext uri="{BB962C8B-B14F-4D97-AF65-F5344CB8AC3E}">
        <p14:creationId xmlns:p14="http://schemas.microsoft.com/office/powerpoint/2010/main" val="15843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Tunnel Layout – Horizontal placement booster to collider</a:t>
            </a:r>
          </a:p>
        </p:txBody>
      </p:sp>
      <p:sp>
        <p:nvSpPr>
          <p:cNvPr id="2" name="TextBox 1">
            <a:extLst>
              <a:ext uri="{FF2B5EF4-FFF2-40B4-BE49-F238E27FC236}">
                <a16:creationId xmlns:a16="http://schemas.microsoft.com/office/drawing/2014/main" id="{A0EF27AF-35EB-1D42-95DA-E54D11EE483F}"/>
              </a:ext>
            </a:extLst>
          </p:cNvPr>
          <p:cNvSpPr txBox="1"/>
          <p:nvPr/>
        </p:nvSpPr>
        <p:spPr>
          <a:xfrm>
            <a:off x="179512" y="866535"/>
            <a:ext cx="3384376" cy="338554"/>
          </a:xfrm>
          <a:prstGeom prst="rect">
            <a:avLst/>
          </a:prstGeom>
          <a:solidFill>
            <a:srgbClr val="FFC000"/>
          </a:solidFill>
        </p:spPr>
        <p:txBody>
          <a:bodyPr wrap="square">
            <a:spAutoFit/>
          </a:bodyPr>
          <a:lstStyle/>
          <a:p>
            <a:pPr algn="ctr"/>
            <a:r>
              <a:rPr lang="en-GB" sz="1600" u="sng" dirty="0"/>
              <a:t>Machine tunnel 5.5m in diameter </a:t>
            </a:r>
          </a:p>
        </p:txBody>
      </p:sp>
      <p:sp>
        <p:nvSpPr>
          <p:cNvPr id="4" name="TextBox 3">
            <a:extLst>
              <a:ext uri="{FF2B5EF4-FFF2-40B4-BE49-F238E27FC236}">
                <a16:creationId xmlns:a16="http://schemas.microsoft.com/office/drawing/2014/main" id="{946B70A9-D7D6-92D6-BF03-A480DE347DF0}"/>
              </a:ext>
            </a:extLst>
          </p:cNvPr>
          <p:cNvSpPr txBox="1"/>
          <p:nvPr/>
        </p:nvSpPr>
        <p:spPr>
          <a:xfrm>
            <a:off x="7269514" y="4320281"/>
            <a:ext cx="1440160" cy="307777"/>
          </a:xfrm>
          <a:prstGeom prst="rect">
            <a:avLst/>
          </a:prstGeom>
          <a:solidFill>
            <a:srgbClr val="FFC000"/>
          </a:solidFill>
          <a:ln>
            <a:solidFill>
              <a:srgbClr val="FFC000"/>
            </a:solidFill>
          </a:ln>
        </p:spPr>
        <p:txBody>
          <a:bodyPr wrap="square" rtlCol="0">
            <a:spAutoFit/>
          </a:bodyPr>
          <a:lstStyle/>
          <a:p>
            <a:r>
              <a:rPr lang="en-US" sz="1400" dirty="0"/>
              <a:t>Collider Center</a:t>
            </a:r>
            <a:endParaRPr lang="en-GB" sz="1400" dirty="0"/>
          </a:p>
        </p:txBody>
      </p:sp>
      <p:cxnSp>
        <p:nvCxnSpPr>
          <p:cNvPr id="6" name="Straight Arrow Connector 5">
            <a:extLst>
              <a:ext uri="{FF2B5EF4-FFF2-40B4-BE49-F238E27FC236}">
                <a16:creationId xmlns:a16="http://schemas.microsoft.com/office/drawing/2014/main" id="{6731F394-25AA-E612-8C7A-9E544F556E87}"/>
              </a:ext>
            </a:extLst>
          </p:cNvPr>
          <p:cNvCxnSpPr>
            <a:cxnSpLocks/>
          </p:cNvCxnSpPr>
          <p:nvPr/>
        </p:nvCxnSpPr>
        <p:spPr>
          <a:xfrm>
            <a:off x="7524328" y="4803998"/>
            <a:ext cx="792088" cy="0"/>
          </a:xfrm>
          <a:prstGeom prst="straightConnector1">
            <a:avLst/>
          </a:prstGeom>
          <a:ln w="444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817BBBE-E3DE-2EFA-0016-3261C1468DBD}"/>
              </a:ext>
            </a:extLst>
          </p:cNvPr>
          <p:cNvSpPr txBox="1"/>
          <p:nvPr/>
        </p:nvSpPr>
        <p:spPr>
          <a:xfrm>
            <a:off x="342572" y="1558737"/>
            <a:ext cx="3058256" cy="369332"/>
          </a:xfrm>
          <a:prstGeom prst="rect">
            <a:avLst/>
          </a:prstGeom>
          <a:noFill/>
          <a:ln>
            <a:noFill/>
          </a:ln>
        </p:spPr>
        <p:txBody>
          <a:bodyPr wrap="square" rtlCol="0">
            <a:spAutoFit/>
          </a:bodyPr>
          <a:lstStyle/>
          <a:p>
            <a:r>
              <a:rPr lang="en-US" sz="1800" b="1" u="sng" dirty="0">
                <a:solidFill>
                  <a:srgbClr val="FF0000"/>
                </a:solidFill>
              </a:rPr>
              <a:t>Perspective view</a:t>
            </a:r>
            <a:endParaRPr lang="en-GB" sz="1800" b="1" u="sng" dirty="0">
              <a:solidFill>
                <a:srgbClr val="FF0000"/>
              </a:solidFill>
            </a:endParaRPr>
          </a:p>
        </p:txBody>
      </p:sp>
      <p:sp>
        <p:nvSpPr>
          <p:cNvPr id="10" name="TextBox 9">
            <a:extLst>
              <a:ext uri="{FF2B5EF4-FFF2-40B4-BE49-F238E27FC236}">
                <a16:creationId xmlns:a16="http://schemas.microsoft.com/office/drawing/2014/main" id="{A65366CF-59FA-AC65-5436-835CE9456CC0}"/>
              </a:ext>
            </a:extLst>
          </p:cNvPr>
          <p:cNvSpPr txBox="1"/>
          <p:nvPr/>
        </p:nvSpPr>
        <p:spPr>
          <a:xfrm>
            <a:off x="6765458" y="411050"/>
            <a:ext cx="2019010" cy="300531"/>
          </a:xfrm>
          <a:prstGeom prst="rect">
            <a:avLst/>
          </a:prstGeom>
          <a:noFill/>
        </p:spPr>
        <p:txBody>
          <a:bodyPr wrap="square" rtlCol="0">
            <a:spAutoFit/>
          </a:bodyPr>
          <a:lstStyle/>
          <a:p>
            <a:pPr algn="l">
              <a:lnSpc>
                <a:spcPts val="1800"/>
              </a:lnSpc>
            </a:pPr>
            <a:r>
              <a:rPr lang="en-US" sz="1200" i="1" dirty="0"/>
              <a:t>F. Valchkova-Georgieva</a:t>
            </a:r>
            <a:endParaRPr lang="en-GB" sz="1200" i="1" dirty="0"/>
          </a:p>
        </p:txBody>
      </p:sp>
      <p:sp>
        <p:nvSpPr>
          <p:cNvPr id="7" name="Textfeld 1">
            <a:extLst>
              <a:ext uri="{FF2B5EF4-FFF2-40B4-BE49-F238E27FC236}">
                <a16:creationId xmlns:a16="http://schemas.microsoft.com/office/drawing/2014/main" id="{E5EE8BBC-B4B3-FC46-D44F-2307BC7CF3D0}"/>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12" name="Picture 11" descr="A picture containing text, person&#10;&#10;Description automatically generated">
            <a:extLst>
              <a:ext uri="{FF2B5EF4-FFF2-40B4-BE49-F238E27FC236}">
                <a16:creationId xmlns:a16="http://schemas.microsoft.com/office/drawing/2014/main" id="{0BF38D75-E3F6-6DF9-2699-57565435F5A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2416" r="19535"/>
          <a:stretch/>
        </p:blipFill>
        <p:spPr>
          <a:xfrm>
            <a:off x="3742957" y="810935"/>
            <a:ext cx="4000433" cy="3883360"/>
          </a:xfrm>
          <a:prstGeom prst="rect">
            <a:avLst/>
          </a:prstGeom>
        </p:spPr>
      </p:pic>
    </p:spTree>
    <p:extLst>
      <p:ext uri="{BB962C8B-B14F-4D97-AF65-F5344CB8AC3E}">
        <p14:creationId xmlns:p14="http://schemas.microsoft.com/office/powerpoint/2010/main" val="2815086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18</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Booster-Collider positioning – Inspiration from the past</a:t>
            </a:r>
          </a:p>
        </p:txBody>
      </p:sp>
      <p:sp>
        <p:nvSpPr>
          <p:cNvPr id="10" name="TextBox 9">
            <a:extLst>
              <a:ext uri="{FF2B5EF4-FFF2-40B4-BE49-F238E27FC236}">
                <a16:creationId xmlns:a16="http://schemas.microsoft.com/office/drawing/2014/main" id="{6701CA6D-3E8B-D0DF-E963-2A0CC4EE87B4}"/>
              </a:ext>
            </a:extLst>
          </p:cNvPr>
          <p:cNvSpPr txBox="1"/>
          <p:nvPr/>
        </p:nvSpPr>
        <p:spPr>
          <a:xfrm>
            <a:off x="3347864" y="1428056"/>
            <a:ext cx="1468021" cy="830997"/>
          </a:xfrm>
          <a:prstGeom prst="rect">
            <a:avLst/>
          </a:prstGeom>
          <a:noFill/>
        </p:spPr>
        <p:txBody>
          <a:bodyPr wrap="square" rtlCol="0">
            <a:spAutoFit/>
          </a:bodyPr>
          <a:lstStyle/>
          <a:p>
            <a:r>
              <a:rPr lang="en-US" sz="1200" b="1" dirty="0"/>
              <a:t>Hera DESY</a:t>
            </a:r>
          </a:p>
          <a:p>
            <a:endParaRPr lang="en-US" sz="1200" dirty="0"/>
          </a:p>
          <a:p>
            <a:r>
              <a:rPr lang="en-US" sz="1200" dirty="0"/>
              <a:t>6.3 km Lepton-Proton rings</a:t>
            </a:r>
            <a:endParaRPr lang="en-GB" sz="1200" dirty="0"/>
          </a:p>
        </p:txBody>
      </p:sp>
      <p:pic>
        <p:nvPicPr>
          <p:cNvPr id="17" name="Picture 16">
            <a:extLst>
              <a:ext uri="{FF2B5EF4-FFF2-40B4-BE49-F238E27FC236}">
                <a16:creationId xmlns:a16="http://schemas.microsoft.com/office/drawing/2014/main" id="{23E8AE85-F704-15D2-6745-20317624F642}"/>
              </a:ext>
            </a:extLst>
          </p:cNvPr>
          <p:cNvPicPr>
            <a:picLocks noChangeAspect="1"/>
          </p:cNvPicPr>
          <p:nvPr/>
        </p:nvPicPr>
        <p:blipFill>
          <a:blip r:embed="rId2"/>
          <a:stretch>
            <a:fillRect/>
          </a:stretch>
        </p:blipFill>
        <p:spPr>
          <a:xfrm>
            <a:off x="4609757" y="776776"/>
            <a:ext cx="3356515" cy="2164890"/>
          </a:xfrm>
          <a:prstGeom prst="rect">
            <a:avLst/>
          </a:prstGeom>
        </p:spPr>
      </p:pic>
      <p:pic>
        <p:nvPicPr>
          <p:cNvPr id="18" name="Picture 17">
            <a:extLst>
              <a:ext uri="{FF2B5EF4-FFF2-40B4-BE49-F238E27FC236}">
                <a16:creationId xmlns:a16="http://schemas.microsoft.com/office/drawing/2014/main" id="{8DF39348-6324-C988-57DE-11F04D2653D4}"/>
              </a:ext>
            </a:extLst>
          </p:cNvPr>
          <p:cNvPicPr>
            <a:picLocks noChangeAspect="1"/>
          </p:cNvPicPr>
          <p:nvPr/>
        </p:nvPicPr>
        <p:blipFill>
          <a:blip r:embed="rId3"/>
          <a:stretch>
            <a:fillRect/>
          </a:stretch>
        </p:blipFill>
        <p:spPr>
          <a:xfrm>
            <a:off x="239092" y="797527"/>
            <a:ext cx="3060693" cy="2169348"/>
          </a:xfrm>
          <a:prstGeom prst="rect">
            <a:avLst/>
          </a:prstGeom>
        </p:spPr>
      </p:pic>
      <p:sp>
        <p:nvSpPr>
          <p:cNvPr id="21" name="Oval 20">
            <a:extLst>
              <a:ext uri="{FF2B5EF4-FFF2-40B4-BE49-F238E27FC236}">
                <a16:creationId xmlns:a16="http://schemas.microsoft.com/office/drawing/2014/main" id="{58DE62D8-059B-BE6D-2065-FEF3350C03D0}"/>
              </a:ext>
            </a:extLst>
          </p:cNvPr>
          <p:cNvSpPr/>
          <p:nvPr/>
        </p:nvSpPr>
        <p:spPr>
          <a:xfrm rot="5133319">
            <a:off x="5729420" y="1466041"/>
            <a:ext cx="865687" cy="522725"/>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D202D836-E92D-9BAD-063A-539227EA2F91}"/>
              </a:ext>
            </a:extLst>
          </p:cNvPr>
          <p:cNvSpPr txBox="1"/>
          <p:nvPr/>
        </p:nvSpPr>
        <p:spPr>
          <a:xfrm>
            <a:off x="7524328" y="3584361"/>
            <a:ext cx="1619673" cy="830997"/>
          </a:xfrm>
          <a:prstGeom prst="rect">
            <a:avLst/>
          </a:prstGeom>
          <a:noFill/>
        </p:spPr>
        <p:txBody>
          <a:bodyPr wrap="square" rtlCol="0">
            <a:spAutoFit/>
          </a:bodyPr>
          <a:lstStyle/>
          <a:p>
            <a:r>
              <a:rPr lang="en-US" sz="1200" b="1" dirty="0"/>
              <a:t>KEKB, </a:t>
            </a:r>
            <a:r>
              <a:rPr lang="en-US" sz="1200" b="1" dirty="0" err="1"/>
              <a:t>SuperKEKB</a:t>
            </a:r>
            <a:endParaRPr lang="en-US" sz="1200" b="1" dirty="0"/>
          </a:p>
          <a:p>
            <a:endParaRPr lang="en-US" sz="1200" dirty="0"/>
          </a:p>
          <a:p>
            <a:r>
              <a:rPr lang="en-US" sz="1200" dirty="0"/>
              <a:t>3 km Electron-Positron rings</a:t>
            </a:r>
            <a:endParaRPr lang="en-GB" sz="1200" dirty="0"/>
          </a:p>
        </p:txBody>
      </p:sp>
      <p:pic>
        <p:nvPicPr>
          <p:cNvPr id="27" name="Picture 26">
            <a:extLst>
              <a:ext uri="{FF2B5EF4-FFF2-40B4-BE49-F238E27FC236}">
                <a16:creationId xmlns:a16="http://schemas.microsoft.com/office/drawing/2014/main" id="{90AA7D5E-3EDF-56C1-F1E1-2633CDA16448}"/>
              </a:ext>
            </a:extLst>
          </p:cNvPr>
          <p:cNvPicPr>
            <a:picLocks noChangeAspect="1"/>
          </p:cNvPicPr>
          <p:nvPr/>
        </p:nvPicPr>
        <p:blipFill>
          <a:blip r:embed="rId4"/>
          <a:stretch>
            <a:fillRect/>
          </a:stretch>
        </p:blipFill>
        <p:spPr>
          <a:xfrm>
            <a:off x="4250325" y="2713964"/>
            <a:ext cx="3235635" cy="2426726"/>
          </a:xfrm>
          <a:prstGeom prst="rect">
            <a:avLst/>
          </a:prstGeom>
        </p:spPr>
      </p:pic>
      <p:pic>
        <p:nvPicPr>
          <p:cNvPr id="31" name="Picture 30">
            <a:extLst>
              <a:ext uri="{FF2B5EF4-FFF2-40B4-BE49-F238E27FC236}">
                <a16:creationId xmlns:a16="http://schemas.microsoft.com/office/drawing/2014/main" id="{F646B904-BAA7-EE40-5D78-E2D1CE4CE675}"/>
              </a:ext>
            </a:extLst>
          </p:cNvPr>
          <p:cNvPicPr>
            <a:picLocks noChangeAspect="1"/>
          </p:cNvPicPr>
          <p:nvPr/>
        </p:nvPicPr>
        <p:blipFill>
          <a:blip r:embed="rId5"/>
          <a:stretch>
            <a:fillRect/>
          </a:stretch>
        </p:blipFill>
        <p:spPr>
          <a:xfrm>
            <a:off x="611560" y="2884448"/>
            <a:ext cx="3246054" cy="2259052"/>
          </a:xfrm>
          <a:prstGeom prst="rect">
            <a:avLst/>
          </a:prstGeom>
        </p:spPr>
      </p:pic>
      <p:sp>
        <p:nvSpPr>
          <p:cNvPr id="2" name="Textfeld 1">
            <a:extLst>
              <a:ext uri="{FF2B5EF4-FFF2-40B4-BE49-F238E27FC236}">
                <a16:creationId xmlns:a16="http://schemas.microsoft.com/office/drawing/2014/main" id="{22DF068D-6D83-DF67-BCD6-8B7057332B63}"/>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3485472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19</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86185"/>
            <a:ext cx="8927275" cy="553790"/>
          </a:xfrm>
        </p:spPr>
        <p:txBody>
          <a:bodyPr/>
          <a:lstStyle/>
          <a:p>
            <a:r>
              <a:rPr lang="en-US" sz="1800" dirty="0"/>
              <a:t>Horizontal (</a:t>
            </a:r>
            <a:r>
              <a:rPr lang="en-US" sz="1800" dirty="0" err="1"/>
              <a:t>wrt</a:t>
            </a:r>
            <a:r>
              <a:rPr lang="en-US" sz="1800" dirty="0"/>
              <a:t> Vertical) configuration</a:t>
            </a:r>
          </a:p>
        </p:txBody>
      </p:sp>
      <p:sp>
        <p:nvSpPr>
          <p:cNvPr id="2" name="Google Shape;167;p25">
            <a:extLst>
              <a:ext uri="{FF2B5EF4-FFF2-40B4-BE49-F238E27FC236}">
                <a16:creationId xmlns:a16="http://schemas.microsoft.com/office/drawing/2014/main" id="{44A0AD3A-B711-7D90-24D6-304C2746E969}"/>
              </a:ext>
            </a:extLst>
          </p:cNvPr>
          <p:cNvSpPr txBox="1">
            <a:spLocks/>
          </p:cNvSpPr>
          <p:nvPr/>
        </p:nvSpPr>
        <p:spPr>
          <a:xfrm>
            <a:off x="5076056" y="843558"/>
            <a:ext cx="4029799" cy="429994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21875"/>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1875"/>
              </a:lnSpc>
              <a:spcBef>
                <a:spcPts val="0"/>
              </a:spcBef>
              <a:spcAft>
                <a:spcPts val="0"/>
              </a:spcAft>
              <a:buClr>
                <a:srgbClr val="0F124A"/>
              </a:buClr>
              <a:buSzPts val="1600"/>
              <a:buFont typeface="Courier New"/>
              <a:buChar char="o"/>
              <a:defRPr sz="1600" b="0" i="0" u="none" strike="noStrike" cap="none">
                <a:solidFill>
                  <a:srgbClr val="0F124A"/>
                </a:solidFill>
                <a:latin typeface="Arial"/>
                <a:ea typeface="Arial"/>
                <a:cs typeface="Arial"/>
                <a:sym typeface="Arial"/>
              </a:defRPr>
            </a:lvl3pPr>
            <a:lvl4pPr marL="1828800" marR="0" lvl="3"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marL="0" marR="0" lvl="0" indent="0" algn="l" rtl="0">
              <a:lnSpc>
                <a:spcPct val="105000"/>
              </a:lnSpc>
              <a:spcBef>
                <a:spcPts val="0"/>
              </a:spcBef>
              <a:spcAft>
                <a:spcPts val="600"/>
              </a:spcAft>
              <a:buClr>
                <a:srgbClr val="115CA9"/>
              </a:buClr>
              <a:buSzPct val="100000"/>
            </a:pPr>
            <a:r>
              <a:rPr lang="en-US" sz="1400" b="1" dirty="0">
                <a:solidFill>
                  <a:srgbClr val="0F124A"/>
                </a:solidFill>
                <a:latin typeface="+mj-lt"/>
                <a:cs typeface="Calibri" panose="020F0502020204030204" pitchFamily="34" charset="0"/>
              </a:rPr>
              <a:t>Cons</a:t>
            </a:r>
          </a:p>
          <a:p>
            <a:pPr marL="228600">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Demineralized </a:t>
            </a:r>
            <a:r>
              <a:rPr lang="en-GB" sz="1100" b="1" dirty="0">
                <a:solidFill>
                  <a:srgbClr val="0F124A"/>
                </a:solidFill>
                <a:latin typeface="+mj-lt"/>
                <a:ea typeface="Calibri"/>
                <a:cs typeface="Calibri" panose="020F0502020204030204" pitchFamily="34" charset="0"/>
                <a:sym typeface="Calibri"/>
              </a:rPr>
              <a:t>water circuit in trenches </a:t>
            </a:r>
            <a:r>
              <a:rPr lang="en-GB" sz="1100" dirty="0">
                <a:solidFill>
                  <a:srgbClr val="0F124A"/>
                </a:solidFill>
                <a:latin typeface="+mj-lt"/>
                <a:ea typeface="Calibri"/>
                <a:cs typeface="Calibri" panose="020F0502020204030204" pitchFamily="34" charset="0"/>
                <a:sym typeface="Calibri"/>
              </a:rPr>
              <a:t>presents complications:</a:t>
            </a:r>
          </a:p>
          <a:p>
            <a:pPr marL="685800" lvl="1">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Water-induced vibrations to accelerators</a:t>
            </a:r>
          </a:p>
          <a:p>
            <a:pPr marL="685800" lvl="1">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Lower stiffness of ground close to accelerators</a:t>
            </a:r>
          </a:p>
          <a:p>
            <a:pPr marL="685800" lvl="1">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Difficult access to valves and connection water pipes DN80 (every some tens of meters)</a:t>
            </a:r>
          </a:p>
          <a:p>
            <a:pPr marL="228600">
              <a:lnSpc>
                <a:spcPct val="105000"/>
              </a:lnSpc>
              <a:spcAft>
                <a:spcPts val="600"/>
              </a:spcAft>
              <a:buClr>
                <a:srgbClr val="115CA9"/>
              </a:buClr>
              <a:buSzPct val="100000"/>
              <a:buFont typeface="Wingdings" panose="05000000000000000000" pitchFamily="2" charset="2"/>
              <a:buChar char="§"/>
            </a:pPr>
            <a:r>
              <a:rPr lang="en-GB" sz="1100" b="1" dirty="0">
                <a:solidFill>
                  <a:srgbClr val="0F124A"/>
                </a:solidFill>
                <a:latin typeface="+mj-lt"/>
                <a:ea typeface="Calibri"/>
                <a:cs typeface="Calibri" panose="020F0502020204030204" pitchFamily="34" charset="0"/>
                <a:sym typeface="Calibri"/>
              </a:rPr>
              <a:t>Complex integration of alignment system</a:t>
            </a:r>
            <a:r>
              <a:rPr lang="en-GB" sz="1100" dirty="0">
                <a:solidFill>
                  <a:srgbClr val="0F124A"/>
                </a:solidFill>
                <a:latin typeface="+mj-lt"/>
                <a:ea typeface="Calibri"/>
                <a:cs typeface="Calibri" panose="020F0502020204030204" pitchFamily="34" charset="0"/>
                <a:sym typeface="Calibri"/>
              </a:rPr>
              <a:t>, with reduced space for maintenance</a:t>
            </a:r>
          </a:p>
          <a:p>
            <a:pPr marL="228600">
              <a:lnSpc>
                <a:spcPct val="105000"/>
              </a:lnSpc>
              <a:spcAft>
                <a:spcPts val="600"/>
              </a:spcAft>
              <a:buClr>
                <a:srgbClr val="115CA9"/>
              </a:buClr>
              <a:buSzPct val="100000"/>
              <a:buFont typeface="Wingdings" panose="05000000000000000000" pitchFamily="2" charset="2"/>
              <a:buChar char="§"/>
            </a:pPr>
            <a:r>
              <a:rPr lang="en-GB" sz="1100" b="1" dirty="0">
                <a:solidFill>
                  <a:srgbClr val="0F124A"/>
                </a:solidFill>
                <a:latin typeface="+mj-lt"/>
                <a:cs typeface="Calibri" panose="020F0502020204030204" pitchFamily="34" charset="0"/>
                <a:sym typeface="Calibri"/>
              </a:rPr>
              <a:t>Imposes larger diameters </a:t>
            </a:r>
            <a:r>
              <a:rPr lang="en-GB" sz="1100" dirty="0">
                <a:solidFill>
                  <a:srgbClr val="0F124A"/>
                </a:solidFill>
                <a:latin typeface="+mj-lt"/>
                <a:cs typeface="Calibri" panose="020F0502020204030204" pitchFamily="34" charset="0"/>
                <a:sym typeface="Calibri"/>
              </a:rPr>
              <a:t>to other tunnel regions than arcs (</a:t>
            </a:r>
            <a:r>
              <a:rPr lang="en-GB" sz="1100" i="1" dirty="0">
                <a:solidFill>
                  <a:srgbClr val="0F124A"/>
                </a:solidFill>
                <a:latin typeface="+mj-lt"/>
                <a:cs typeface="Calibri" panose="020F0502020204030204" pitchFamily="34" charset="0"/>
                <a:sym typeface="Calibri"/>
              </a:rPr>
              <a:t>e.g.</a:t>
            </a:r>
            <a:r>
              <a:rPr lang="en-GB" sz="1100" dirty="0">
                <a:solidFill>
                  <a:srgbClr val="0F124A"/>
                </a:solidFill>
                <a:latin typeface="+mj-lt"/>
                <a:cs typeface="Calibri" panose="020F0502020204030204" pitchFamily="34" charset="0"/>
                <a:sym typeface="Calibri"/>
              </a:rPr>
              <a:t> RF 6.8m points L/H vs. 5.5-6.3/6.3m L/H; IP…)</a:t>
            </a:r>
          </a:p>
          <a:p>
            <a:pPr marL="228600">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EN-HE perspective: </a:t>
            </a:r>
            <a:r>
              <a:rPr lang="en-GB" sz="1100" b="1" dirty="0">
                <a:solidFill>
                  <a:srgbClr val="0F124A"/>
                </a:solidFill>
                <a:latin typeface="+mj-lt"/>
                <a:ea typeface="Calibri"/>
                <a:cs typeface="Calibri" panose="020F0502020204030204" pitchFamily="34" charset="0"/>
                <a:sym typeface="Calibri"/>
              </a:rPr>
              <a:t>more problematic transport and maintenance</a:t>
            </a:r>
            <a:r>
              <a:rPr lang="en-GB" sz="1100" dirty="0">
                <a:solidFill>
                  <a:srgbClr val="0F124A"/>
                </a:solidFill>
                <a:latin typeface="+mj-lt"/>
                <a:ea typeface="Calibri"/>
                <a:cs typeface="Calibri" panose="020F0502020204030204" pitchFamily="34" charset="0"/>
                <a:sym typeface="Calibri"/>
              </a:rPr>
              <a:t>. </a:t>
            </a:r>
          </a:p>
          <a:p>
            <a:pPr marL="685800" lvl="1">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To remove outer ring magnets, necessary to remove inner ring ones, beampipe and survey equipment to gain access</a:t>
            </a:r>
          </a:p>
          <a:p>
            <a:pPr marL="685800" lvl="1">
              <a:lnSpc>
                <a:spcPct val="105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Slightly less space for the passage of vehicles</a:t>
            </a:r>
          </a:p>
          <a:p>
            <a:pPr marL="228600">
              <a:lnSpc>
                <a:spcPct val="105000"/>
              </a:lnSpc>
              <a:spcAft>
                <a:spcPts val="600"/>
              </a:spcAft>
              <a:buClr>
                <a:srgbClr val="115CA9"/>
              </a:buClr>
              <a:buSzPct val="100000"/>
              <a:buFont typeface="Wingdings" panose="05000000000000000000" pitchFamily="2" charset="2"/>
              <a:buChar char="§"/>
            </a:pPr>
            <a:r>
              <a:rPr lang="en-GB" sz="1100" b="1" dirty="0">
                <a:solidFill>
                  <a:srgbClr val="0F124A"/>
                </a:solidFill>
                <a:latin typeface="+mj-lt"/>
                <a:ea typeface="Calibri"/>
                <a:cs typeface="Calibri" panose="020F0502020204030204" pitchFamily="34" charset="0"/>
                <a:sym typeface="Calibri"/>
              </a:rPr>
              <a:t>Ground adaptation required when moving to FCC-</a:t>
            </a:r>
            <a:r>
              <a:rPr lang="en-GB" sz="1100" b="1" dirty="0" err="1">
                <a:solidFill>
                  <a:srgbClr val="0F124A"/>
                </a:solidFill>
                <a:latin typeface="+mj-lt"/>
                <a:ea typeface="Calibri"/>
                <a:cs typeface="Calibri" panose="020F0502020204030204" pitchFamily="34" charset="0"/>
                <a:sym typeface="Calibri"/>
              </a:rPr>
              <a:t>hh</a:t>
            </a:r>
            <a:r>
              <a:rPr lang="en-GB" sz="1100" b="1" dirty="0">
                <a:solidFill>
                  <a:srgbClr val="0F124A"/>
                </a:solidFill>
                <a:latin typeface="+mj-lt"/>
                <a:ea typeface="Calibri"/>
                <a:cs typeface="Calibri" panose="020F0502020204030204" pitchFamily="34" charset="0"/>
                <a:sym typeface="Calibri"/>
              </a:rPr>
              <a:t> </a:t>
            </a:r>
          </a:p>
        </p:txBody>
      </p:sp>
      <p:sp>
        <p:nvSpPr>
          <p:cNvPr id="3" name="Google Shape;167;p25">
            <a:extLst>
              <a:ext uri="{FF2B5EF4-FFF2-40B4-BE49-F238E27FC236}">
                <a16:creationId xmlns:a16="http://schemas.microsoft.com/office/drawing/2014/main" id="{B042A733-8AB2-BA9F-5B2B-51C6D86B15DF}"/>
              </a:ext>
            </a:extLst>
          </p:cNvPr>
          <p:cNvSpPr txBox="1">
            <a:spLocks/>
          </p:cNvSpPr>
          <p:nvPr/>
        </p:nvSpPr>
        <p:spPr>
          <a:xfrm>
            <a:off x="1331641" y="843558"/>
            <a:ext cx="3456383" cy="252028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21875"/>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1875"/>
              </a:lnSpc>
              <a:spcBef>
                <a:spcPts val="0"/>
              </a:spcBef>
              <a:spcAft>
                <a:spcPts val="0"/>
              </a:spcAft>
              <a:buClr>
                <a:srgbClr val="0F124A"/>
              </a:buClr>
              <a:buSzPts val="1600"/>
              <a:buFont typeface="Courier New"/>
              <a:buChar char="o"/>
              <a:defRPr sz="1600" b="0" i="0" u="none" strike="noStrike" cap="none">
                <a:solidFill>
                  <a:srgbClr val="0F124A"/>
                </a:solidFill>
                <a:latin typeface="Arial"/>
                <a:ea typeface="Arial"/>
                <a:cs typeface="Arial"/>
                <a:sym typeface="Arial"/>
              </a:defRPr>
            </a:lvl3pPr>
            <a:lvl4pPr marL="1828800" marR="0" lvl="3"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marL="0" marR="0" lvl="0" indent="0" algn="l" rtl="0">
              <a:lnSpc>
                <a:spcPct val="100000"/>
              </a:lnSpc>
              <a:spcBef>
                <a:spcPts val="0"/>
              </a:spcBef>
              <a:spcAft>
                <a:spcPts val="600"/>
              </a:spcAft>
              <a:buClr>
                <a:srgbClr val="115CA9"/>
              </a:buClr>
              <a:buSzPct val="100000"/>
            </a:pPr>
            <a:r>
              <a:rPr lang="en-US" sz="1400" b="1" dirty="0">
                <a:solidFill>
                  <a:srgbClr val="0F124A"/>
                </a:solidFill>
                <a:latin typeface="+mj-lt"/>
                <a:cs typeface="Calibri" panose="020F0502020204030204" pitchFamily="34" charset="0"/>
              </a:rPr>
              <a:t>Pros</a:t>
            </a:r>
          </a:p>
          <a:p>
            <a:pPr marL="228600">
              <a:lnSpc>
                <a:spcPct val="100000"/>
              </a:lnSpc>
              <a:spcAft>
                <a:spcPts val="600"/>
              </a:spcAft>
              <a:buClr>
                <a:srgbClr val="115CA9"/>
              </a:buClr>
              <a:buSzPct val="100000"/>
              <a:buFont typeface="Wingdings" panose="05000000000000000000" pitchFamily="2" charset="2"/>
              <a:buChar char="§"/>
            </a:pPr>
            <a:r>
              <a:rPr lang="en-GB" sz="1100" b="1" dirty="0">
                <a:solidFill>
                  <a:srgbClr val="0F124A"/>
                </a:solidFill>
                <a:latin typeface="+mj-lt"/>
                <a:ea typeface="Calibri"/>
                <a:cs typeface="Calibri" panose="020F0502020204030204" pitchFamily="34" charset="0"/>
                <a:sym typeface="Calibri"/>
              </a:rPr>
              <a:t>Overall better stability</a:t>
            </a:r>
          </a:p>
          <a:p>
            <a:pPr marL="685800" lvl="1">
              <a:lnSpc>
                <a:spcPct val="100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Less vibrations to the booster</a:t>
            </a:r>
          </a:p>
          <a:p>
            <a:pPr marL="685800" lvl="1">
              <a:lnSpc>
                <a:spcPct val="100000"/>
              </a:lnSpc>
              <a:spcAft>
                <a:spcPts val="600"/>
              </a:spcAft>
              <a:buClr>
                <a:srgbClr val="115CA9"/>
              </a:buClr>
              <a:buSzPct val="100000"/>
              <a:buFont typeface="Wingdings" panose="05000000000000000000" pitchFamily="2" charset="2"/>
              <a:buChar char="§"/>
            </a:pPr>
            <a:r>
              <a:rPr lang="en-GB" sz="1100" dirty="0">
                <a:solidFill>
                  <a:srgbClr val="0F124A"/>
                </a:solidFill>
                <a:latin typeface="+mj-lt"/>
                <a:ea typeface="Calibri"/>
                <a:cs typeface="Calibri" panose="020F0502020204030204" pitchFamily="34" charset="0"/>
                <a:sym typeface="Calibri"/>
              </a:rPr>
              <a:t>Collider more decoupled from the booster </a:t>
            </a:r>
            <a:r>
              <a:rPr lang="en-GB" sz="1100" dirty="0">
                <a:solidFill>
                  <a:srgbClr val="0F124A"/>
                </a:solidFill>
                <a:latin typeface="+mj-lt"/>
                <a:ea typeface="Calibri"/>
                <a:cs typeface="Calibri" panose="020F0502020204030204" pitchFamily="34" charset="0"/>
                <a:sym typeface="Wingdings" panose="05000000000000000000" pitchFamily="2" charset="2"/>
              </a:rPr>
              <a:t></a:t>
            </a:r>
            <a:r>
              <a:rPr lang="en-GB" sz="1100" dirty="0">
                <a:solidFill>
                  <a:srgbClr val="0F124A"/>
                </a:solidFill>
                <a:latin typeface="+mj-lt"/>
                <a:ea typeface="Calibri"/>
                <a:cs typeface="Calibri" panose="020F0502020204030204" pitchFamily="34" charset="0"/>
                <a:sym typeface="Calibri"/>
              </a:rPr>
              <a:t> less vibration crosstalk</a:t>
            </a:r>
          </a:p>
          <a:p>
            <a:pPr marL="228600">
              <a:lnSpc>
                <a:spcPct val="100000"/>
              </a:lnSpc>
              <a:spcAft>
                <a:spcPts val="600"/>
              </a:spcAft>
              <a:buClr>
                <a:srgbClr val="115CA9"/>
              </a:buClr>
              <a:buSzPct val="100000"/>
              <a:buFont typeface="Wingdings" panose="05000000000000000000" pitchFamily="2" charset="2"/>
              <a:buChar char="§"/>
            </a:pPr>
            <a:r>
              <a:rPr lang="en-GB" sz="1100" b="1" dirty="0">
                <a:solidFill>
                  <a:srgbClr val="0F124A"/>
                </a:solidFill>
                <a:latin typeface="+mj-lt"/>
                <a:ea typeface="Calibri"/>
                <a:cs typeface="Calibri" panose="020F0502020204030204" pitchFamily="34" charset="0"/>
                <a:sym typeface="Calibri"/>
              </a:rPr>
              <a:t>Easier access to collider</a:t>
            </a:r>
          </a:p>
        </p:txBody>
      </p:sp>
      <p:pic>
        <p:nvPicPr>
          <p:cNvPr id="7" name="Picture 6" descr="Diagram&#10;&#10;Description automatically generated">
            <a:extLst>
              <a:ext uri="{FF2B5EF4-FFF2-40B4-BE49-F238E27FC236}">
                <a16:creationId xmlns:a16="http://schemas.microsoft.com/office/drawing/2014/main" id="{FD87A881-1971-DB03-627D-03A0275DDC52}"/>
              </a:ext>
            </a:extLst>
          </p:cNvPr>
          <p:cNvPicPr>
            <a:picLocks noChangeAspect="1"/>
          </p:cNvPicPr>
          <p:nvPr/>
        </p:nvPicPr>
        <p:blipFill rotWithShape="1">
          <a:blip r:embed="rId3">
            <a:extLst>
              <a:ext uri="{28A0092B-C50C-407E-A947-70E740481C1C}">
                <a14:useLocalDpi xmlns:a14="http://schemas.microsoft.com/office/drawing/2010/main" val="0"/>
              </a:ext>
            </a:extLst>
          </a:blip>
          <a:srcRect l="30824" t="6395" r="31888" b="6396"/>
          <a:stretch/>
        </p:blipFill>
        <p:spPr>
          <a:xfrm>
            <a:off x="1815773" y="3244730"/>
            <a:ext cx="1750468" cy="1848446"/>
          </a:xfrm>
          <a:prstGeom prst="rect">
            <a:avLst/>
          </a:prstGeom>
        </p:spPr>
      </p:pic>
      <p:sp>
        <p:nvSpPr>
          <p:cNvPr id="10" name="TextBox 9">
            <a:extLst>
              <a:ext uri="{FF2B5EF4-FFF2-40B4-BE49-F238E27FC236}">
                <a16:creationId xmlns:a16="http://schemas.microsoft.com/office/drawing/2014/main" id="{CD8A53F6-1846-AA63-FC99-C79A850A3B22}"/>
              </a:ext>
            </a:extLst>
          </p:cNvPr>
          <p:cNvSpPr txBox="1"/>
          <p:nvPr/>
        </p:nvSpPr>
        <p:spPr>
          <a:xfrm>
            <a:off x="3295043" y="3363838"/>
            <a:ext cx="1750468" cy="400110"/>
          </a:xfrm>
          <a:prstGeom prst="rect">
            <a:avLst/>
          </a:prstGeom>
          <a:solidFill>
            <a:srgbClr val="FFC000"/>
          </a:solidFill>
        </p:spPr>
        <p:txBody>
          <a:bodyPr wrap="square">
            <a:spAutoFit/>
          </a:bodyPr>
          <a:lstStyle/>
          <a:p>
            <a:r>
              <a:rPr lang="en-GB" sz="1000" u="sng" dirty="0"/>
              <a:t>FCC-</a:t>
            </a:r>
            <a:r>
              <a:rPr lang="en-GB" sz="1000" u="sng" dirty="0" err="1"/>
              <a:t>hh</a:t>
            </a:r>
            <a:r>
              <a:rPr lang="en-GB" sz="1000" u="sng" dirty="0"/>
              <a:t>: Machine tunnel 5.5m in diameter </a:t>
            </a:r>
          </a:p>
        </p:txBody>
      </p:sp>
      <p:sp>
        <p:nvSpPr>
          <p:cNvPr id="11" name="TextBox 10">
            <a:extLst>
              <a:ext uri="{FF2B5EF4-FFF2-40B4-BE49-F238E27FC236}">
                <a16:creationId xmlns:a16="http://schemas.microsoft.com/office/drawing/2014/main" id="{85B941AF-CCC8-4195-D448-786345AE3636}"/>
              </a:ext>
            </a:extLst>
          </p:cNvPr>
          <p:cNvSpPr txBox="1"/>
          <p:nvPr/>
        </p:nvSpPr>
        <p:spPr>
          <a:xfrm>
            <a:off x="3911169" y="4504758"/>
            <a:ext cx="1080120" cy="246221"/>
          </a:xfrm>
          <a:prstGeom prst="rect">
            <a:avLst/>
          </a:prstGeom>
          <a:solidFill>
            <a:srgbClr val="FFC000"/>
          </a:solidFill>
          <a:ln>
            <a:solidFill>
              <a:srgbClr val="FFC000"/>
            </a:solidFill>
          </a:ln>
        </p:spPr>
        <p:txBody>
          <a:bodyPr wrap="square" rtlCol="0">
            <a:spAutoFit/>
          </a:bodyPr>
          <a:lstStyle/>
          <a:p>
            <a:r>
              <a:rPr lang="en-US" sz="1000" dirty="0"/>
              <a:t>Collider Center</a:t>
            </a:r>
            <a:endParaRPr lang="en-GB" sz="1000" dirty="0"/>
          </a:p>
        </p:txBody>
      </p:sp>
      <p:cxnSp>
        <p:nvCxnSpPr>
          <p:cNvPr id="12" name="Straight Arrow Connector 11">
            <a:extLst>
              <a:ext uri="{FF2B5EF4-FFF2-40B4-BE49-F238E27FC236}">
                <a16:creationId xmlns:a16="http://schemas.microsoft.com/office/drawing/2014/main" id="{218F1961-00E1-BE40-38C4-FBFB5D43A0F7}"/>
              </a:ext>
            </a:extLst>
          </p:cNvPr>
          <p:cNvCxnSpPr>
            <a:cxnSpLocks/>
          </p:cNvCxnSpPr>
          <p:nvPr/>
        </p:nvCxnSpPr>
        <p:spPr>
          <a:xfrm>
            <a:off x="3658662" y="4879538"/>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BC1326BC-CE31-5F89-9420-25F059AB6444}"/>
              </a:ext>
            </a:extLst>
          </p:cNvPr>
          <p:cNvSpPr/>
          <p:nvPr/>
        </p:nvSpPr>
        <p:spPr>
          <a:xfrm>
            <a:off x="1569745" y="3278071"/>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picture containing diagram&#10;&#10;Description automatically generated">
            <a:extLst>
              <a:ext uri="{FF2B5EF4-FFF2-40B4-BE49-F238E27FC236}">
                <a16:creationId xmlns:a16="http://schemas.microsoft.com/office/drawing/2014/main" id="{EE2A4827-0207-62F6-1987-5036E003DB06}"/>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8737" t="8516" r="24013" b="8296"/>
          <a:stretch/>
        </p:blipFill>
        <p:spPr>
          <a:xfrm>
            <a:off x="35496" y="1772986"/>
            <a:ext cx="1648260" cy="1597527"/>
          </a:xfrm>
          <a:prstGeom prst="rect">
            <a:avLst/>
          </a:prstGeom>
        </p:spPr>
      </p:pic>
      <p:sp>
        <p:nvSpPr>
          <p:cNvPr id="4" name="Textfeld 1">
            <a:extLst>
              <a:ext uri="{FF2B5EF4-FFF2-40B4-BE49-F238E27FC236}">
                <a16:creationId xmlns:a16="http://schemas.microsoft.com/office/drawing/2014/main" id="{E78452DD-2040-80D3-DE78-AEDAE1CC3EC2}"/>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6" name="Picture 5" descr="Diagram&#10;&#10;Description automatically generated">
            <a:extLst>
              <a:ext uri="{FF2B5EF4-FFF2-40B4-BE49-F238E27FC236}">
                <a16:creationId xmlns:a16="http://schemas.microsoft.com/office/drawing/2014/main" id="{1F051064-66E1-30EF-FE5D-2D140B6D5EA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1857" r="20446" b="6601"/>
          <a:stretch/>
        </p:blipFill>
        <p:spPr>
          <a:xfrm>
            <a:off x="22705" y="3362195"/>
            <a:ext cx="1648260" cy="1818737"/>
          </a:xfrm>
          <a:prstGeom prst="rect">
            <a:avLst/>
          </a:prstGeom>
        </p:spPr>
      </p:pic>
    </p:spTree>
    <p:extLst>
      <p:ext uri="{BB962C8B-B14F-4D97-AF65-F5344CB8AC3E}">
        <p14:creationId xmlns:p14="http://schemas.microsoft.com/office/powerpoint/2010/main" val="56986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t>Main studies</a:t>
            </a:r>
          </a:p>
          <a:p>
            <a:pPr marL="414450" lvl="1" indent="-171450">
              <a:lnSpc>
                <a:spcPct val="100000"/>
              </a:lnSpc>
              <a:spcBef>
                <a:spcPts val="600"/>
              </a:spcBef>
              <a:spcAft>
                <a:spcPts val="600"/>
              </a:spcAft>
              <a:buFont typeface="Wingdings" panose="05000000000000000000" pitchFamily="2" charset="2"/>
              <a:buChar char="§"/>
            </a:pPr>
            <a:r>
              <a:rPr lang="en-US" sz="1400" dirty="0"/>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3607723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317120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21</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39502"/>
            <a:ext cx="9000999" cy="553790"/>
          </a:xfrm>
        </p:spPr>
        <p:txBody>
          <a:bodyPr/>
          <a:lstStyle/>
          <a:p>
            <a:r>
              <a:rPr lang="en-US" sz="1800" dirty="0"/>
              <a:t>Collider: </a:t>
            </a:r>
            <a:r>
              <a:rPr lang="en-US" sz="1800" dirty="0" err="1"/>
              <a:t>e+e</a:t>
            </a:r>
            <a:r>
              <a:rPr lang="en-US" sz="1800" dirty="0"/>
              <a:t>- </a:t>
            </a:r>
            <a:r>
              <a:rPr lang="en-US" sz="1800" dirty="0" err="1"/>
              <a:t>interbeam</a:t>
            </a:r>
            <a:r>
              <a:rPr lang="en-US" sz="1800" dirty="0"/>
              <a:t> distance</a:t>
            </a:r>
          </a:p>
        </p:txBody>
      </p:sp>
      <p:sp>
        <p:nvSpPr>
          <p:cNvPr id="2" name="Textfeld 1">
            <a:extLst>
              <a:ext uri="{FF2B5EF4-FFF2-40B4-BE49-F238E27FC236}">
                <a16:creationId xmlns:a16="http://schemas.microsoft.com/office/drawing/2014/main" id="{22DF068D-6D83-DF67-BCD6-8B7057332B63}"/>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3" name="Textplatzhalter 5">
            <a:extLst>
              <a:ext uri="{FF2B5EF4-FFF2-40B4-BE49-F238E27FC236}">
                <a16:creationId xmlns:a16="http://schemas.microsoft.com/office/drawing/2014/main" id="{EE0C3116-3F6A-4340-4D7F-3060754F766C}"/>
              </a:ext>
            </a:extLst>
          </p:cNvPr>
          <p:cNvSpPr txBox="1">
            <a:spLocks/>
          </p:cNvSpPr>
          <p:nvPr/>
        </p:nvSpPr>
        <p:spPr>
          <a:xfrm>
            <a:off x="106604" y="893292"/>
            <a:ext cx="4968553" cy="323432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ct val="110000"/>
              </a:lnSpc>
              <a:spcBef>
                <a:spcPts val="600"/>
              </a:spcBef>
              <a:spcAft>
                <a:spcPts val="600"/>
              </a:spcAft>
              <a:buFont typeface="Wingdings" panose="05000000000000000000" pitchFamily="2" charset="2"/>
              <a:buChar char="§"/>
            </a:pPr>
            <a:r>
              <a:rPr lang="en-US" sz="1400" dirty="0">
                <a:sym typeface="Wingdings" panose="05000000000000000000" pitchFamily="2" charset="2"/>
              </a:rPr>
              <a:t>Mechanical design study of magnetic &amp; vacuum system and interfaces of collider</a:t>
            </a:r>
          </a:p>
          <a:p>
            <a:pPr lvl="2">
              <a:lnSpc>
                <a:spcPct val="110000"/>
              </a:lnSpc>
              <a:spcAft>
                <a:spcPts val="600"/>
              </a:spcAft>
              <a:buFont typeface="Wingdings" panose="05000000000000000000" pitchFamily="2" charset="2"/>
              <a:buChar char="§"/>
            </a:pPr>
            <a:r>
              <a:rPr lang="en-GB" sz="1400" b="1" dirty="0">
                <a:sym typeface="Wingdings" panose="05000000000000000000" pitchFamily="2" charset="2"/>
              </a:rPr>
              <a:t>Larger space required for SR absorbers </a:t>
            </a:r>
            <a:r>
              <a:rPr lang="en-GB" sz="1400" i="1" dirty="0">
                <a:sym typeface="Wingdings" panose="05000000000000000000" pitchFamily="2" charset="2"/>
              </a:rPr>
              <a:t>(water cooling piping and fittings; safety distance to busbar </a:t>
            </a:r>
            <a:r>
              <a:rPr lang="en-GB" sz="1400" i="1" dirty="0" err="1">
                <a:sym typeface="Wingdings" panose="05000000000000000000" pitchFamily="2" charset="2"/>
              </a:rPr>
              <a:t>wrt</a:t>
            </a:r>
            <a:r>
              <a:rPr lang="en-GB" sz="1400" i="1" dirty="0">
                <a:sym typeface="Wingdings" panose="05000000000000000000" pitchFamily="2" charset="2"/>
              </a:rPr>
              <a:t> voltage)</a:t>
            </a:r>
          </a:p>
          <a:p>
            <a:pPr lvl="2">
              <a:lnSpc>
                <a:spcPct val="110000"/>
              </a:lnSpc>
              <a:spcAft>
                <a:spcPts val="600"/>
              </a:spcAft>
              <a:buFont typeface="Wingdings" panose="05000000000000000000" pitchFamily="2" charset="2"/>
              <a:buChar char="§"/>
            </a:pPr>
            <a:r>
              <a:rPr lang="en-US" sz="1400" dirty="0">
                <a:sym typeface="Wingdings" panose="05000000000000000000" pitchFamily="2" charset="2"/>
              </a:rPr>
              <a:t>Proposed to </a:t>
            </a:r>
            <a:r>
              <a:rPr lang="en-US" sz="1400" b="1" dirty="0">
                <a:sym typeface="Wingdings" panose="05000000000000000000" pitchFamily="2" charset="2"/>
              </a:rPr>
              <a:t>increase the inter-beam distance from 300 to 350 mm</a:t>
            </a:r>
          </a:p>
        </p:txBody>
      </p:sp>
      <p:pic>
        <p:nvPicPr>
          <p:cNvPr id="4" name="Picture 3">
            <a:extLst>
              <a:ext uri="{FF2B5EF4-FFF2-40B4-BE49-F238E27FC236}">
                <a16:creationId xmlns:a16="http://schemas.microsoft.com/office/drawing/2014/main" id="{9FF5A013-ABD5-8FB3-AFB2-23BB916F80B1}"/>
              </a:ext>
            </a:extLst>
          </p:cNvPr>
          <p:cNvPicPr>
            <a:picLocks noChangeAspect="1"/>
          </p:cNvPicPr>
          <p:nvPr/>
        </p:nvPicPr>
        <p:blipFill>
          <a:blip r:embed="rId2"/>
          <a:stretch>
            <a:fillRect/>
          </a:stretch>
        </p:blipFill>
        <p:spPr>
          <a:xfrm>
            <a:off x="5004048" y="616397"/>
            <a:ext cx="3793633" cy="2049749"/>
          </a:xfrm>
          <a:prstGeom prst="rect">
            <a:avLst/>
          </a:prstGeom>
        </p:spPr>
      </p:pic>
      <p:sp>
        <p:nvSpPr>
          <p:cNvPr id="6" name="Textplatzhalter 6">
            <a:extLst>
              <a:ext uri="{FF2B5EF4-FFF2-40B4-BE49-F238E27FC236}">
                <a16:creationId xmlns:a16="http://schemas.microsoft.com/office/drawing/2014/main" id="{FD68E815-E6C7-BFA2-A239-DFCD416A9B78}"/>
              </a:ext>
            </a:extLst>
          </p:cNvPr>
          <p:cNvSpPr txBox="1">
            <a:spLocks/>
          </p:cNvSpPr>
          <p:nvPr/>
        </p:nvSpPr>
        <p:spPr>
          <a:xfrm>
            <a:off x="5292080" y="2807991"/>
            <a:ext cx="3019612"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dirty="0"/>
              <a:t>Dipole cross-section with SMA flanges</a:t>
            </a:r>
          </a:p>
        </p:txBody>
      </p:sp>
      <p:pic>
        <p:nvPicPr>
          <p:cNvPr id="7" name="Picture 6">
            <a:extLst>
              <a:ext uri="{FF2B5EF4-FFF2-40B4-BE49-F238E27FC236}">
                <a16:creationId xmlns:a16="http://schemas.microsoft.com/office/drawing/2014/main" id="{E547BDF1-3AF6-DC96-4EDF-5618AD2A0C95}"/>
              </a:ext>
            </a:extLst>
          </p:cNvPr>
          <p:cNvPicPr>
            <a:picLocks noChangeAspect="1"/>
          </p:cNvPicPr>
          <p:nvPr/>
        </p:nvPicPr>
        <p:blipFill rotWithShape="1">
          <a:blip r:embed="rId3"/>
          <a:srcRect t="10193" b="8257"/>
          <a:stretch/>
        </p:blipFill>
        <p:spPr>
          <a:xfrm>
            <a:off x="2411760" y="2795682"/>
            <a:ext cx="3005368" cy="1945497"/>
          </a:xfrm>
          <a:prstGeom prst="rect">
            <a:avLst/>
          </a:prstGeom>
        </p:spPr>
      </p:pic>
      <p:pic>
        <p:nvPicPr>
          <p:cNvPr id="8" name="Picture 7">
            <a:extLst>
              <a:ext uri="{FF2B5EF4-FFF2-40B4-BE49-F238E27FC236}">
                <a16:creationId xmlns:a16="http://schemas.microsoft.com/office/drawing/2014/main" id="{07FFF609-9AEB-8C9E-2F84-433383BF75F3}"/>
              </a:ext>
            </a:extLst>
          </p:cNvPr>
          <p:cNvPicPr>
            <a:picLocks noChangeAspect="1"/>
          </p:cNvPicPr>
          <p:nvPr/>
        </p:nvPicPr>
        <p:blipFill>
          <a:blip r:embed="rId4"/>
          <a:stretch>
            <a:fillRect/>
          </a:stretch>
        </p:blipFill>
        <p:spPr>
          <a:xfrm>
            <a:off x="6072019" y="3319063"/>
            <a:ext cx="2773173" cy="1427815"/>
          </a:xfrm>
          <a:prstGeom prst="rect">
            <a:avLst/>
          </a:prstGeom>
        </p:spPr>
      </p:pic>
      <p:sp>
        <p:nvSpPr>
          <p:cNvPr id="11" name="Oval 10">
            <a:extLst>
              <a:ext uri="{FF2B5EF4-FFF2-40B4-BE49-F238E27FC236}">
                <a16:creationId xmlns:a16="http://schemas.microsoft.com/office/drawing/2014/main" id="{17656E90-72A2-17FD-7A28-AAEA491A379E}"/>
              </a:ext>
            </a:extLst>
          </p:cNvPr>
          <p:cNvSpPr/>
          <p:nvPr/>
        </p:nvSpPr>
        <p:spPr>
          <a:xfrm>
            <a:off x="4035886" y="3514901"/>
            <a:ext cx="648072" cy="443138"/>
          </a:xfrm>
          <a:prstGeom prst="ellipse">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platzhalter 6">
            <a:extLst>
              <a:ext uri="{FF2B5EF4-FFF2-40B4-BE49-F238E27FC236}">
                <a16:creationId xmlns:a16="http://schemas.microsoft.com/office/drawing/2014/main" id="{A0EB589C-3647-A55E-E6F2-6E49EAC0ADBD}"/>
              </a:ext>
            </a:extLst>
          </p:cNvPr>
          <p:cNvSpPr txBox="1">
            <a:spLocks/>
          </p:cNvSpPr>
          <p:nvPr/>
        </p:nvSpPr>
        <p:spPr>
          <a:xfrm>
            <a:off x="2942336" y="4843663"/>
            <a:ext cx="1944215"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dirty="0"/>
              <a:t>SR absorber integration in dipole</a:t>
            </a:r>
          </a:p>
        </p:txBody>
      </p:sp>
      <p:cxnSp>
        <p:nvCxnSpPr>
          <p:cNvPr id="14" name="Straight Arrow Connector 13">
            <a:extLst>
              <a:ext uri="{FF2B5EF4-FFF2-40B4-BE49-F238E27FC236}">
                <a16:creationId xmlns:a16="http://schemas.microsoft.com/office/drawing/2014/main" id="{4C338F93-5121-C6C9-24D0-FE66E6AA5435}"/>
              </a:ext>
            </a:extLst>
          </p:cNvPr>
          <p:cNvCxnSpPr>
            <a:cxnSpLocks/>
          </p:cNvCxnSpPr>
          <p:nvPr/>
        </p:nvCxnSpPr>
        <p:spPr>
          <a:xfrm>
            <a:off x="2195736" y="3188116"/>
            <a:ext cx="1840150" cy="530061"/>
          </a:xfrm>
          <a:prstGeom prst="straightConnector1">
            <a:avLst/>
          </a:prstGeom>
          <a:ln w="635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DC5DE1D3-D2A0-47FD-42AA-89AEFBF97BD2}"/>
              </a:ext>
            </a:extLst>
          </p:cNvPr>
          <p:cNvSpPr txBox="1">
            <a:spLocks/>
          </p:cNvSpPr>
          <p:nvPr/>
        </p:nvSpPr>
        <p:spPr>
          <a:xfrm>
            <a:off x="613307" y="2814252"/>
            <a:ext cx="1462293" cy="406553"/>
          </a:xfrm>
          <a:prstGeom prst="rect">
            <a:avLst/>
          </a:prstGeom>
          <a:ln>
            <a:noFill/>
          </a:ln>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ts val="1400"/>
              </a:lnSpc>
            </a:pPr>
            <a:r>
              <a:rPr lang="en-US" sz="1200" i="1" u="sng" dirty="0">
                <a:solidFill>
                  <a:srgbClr val="FF0000"/>
                </a:solidFill>
              </a:rPr>
              <a:t>Conflict</a:t>
            </a:r>
            <a:r>
              <a:rPr lang="en-US" sz="1200" i="1" dirty="0">
                <a:solidFill>
                  <a:srgbClr val="FF0000"/>
                </a:solidFill>
              </a:rPr>
              <a:t>: </a:t>
            </a:r>
          </a:p>
          <a:p>
            <a:pPr algn="ctr">
              <a:lnSpc>
                <a:spcPts val="1400"/>
              </a:lnSpc>
            </a:pPr>
            <a:r>
              <a:rPr lang="en-US" sz="1200" i="1" dirty="0">
                <a:solidFill>
                  <a:srgbClr val="FF0000"/>
                </a:solidFill>
              </a:rPr>
              <a:t>SR absorber - busbar</a:t>
            </a:r>
          </a:p>
        </p:txBody>
      </p:sp>
      <p:sp>
        <p:nvSpPr>
          <p:cNvPr id="19" name="Textplatzhalter 6">
            <a:extLst>
              <a:ext uri="{FF2B5EF4-FFF2-40B4-BE49-F238E27FC236}">
                <a16:creationId xmlns:a16="http://schemas.microsoft.com/office/drawing/2014/main" id="{5D399718-6E0F-CEAE-D51E-338C1283D81B}"/>
              </a:ext>
            </a:extLst>
          </p:cNvPr>
          <p:cNvSpPr txBox="1">
            <a:spLocks/>
          </p:cNvSpPr>
          <p:nvPr/>
        </p:nvSpPr>
        <p:spPr>
          <a:xfrm>
            <a:off x="6588224" y="4824531"/>
            <a:ext cx="1787475"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dirty="0"/>
              <a:t>SR absorber</a:t>
            </a:r>
          </a:p>
        </p:txBody>
      </p:sp>
      <p:sp>
        <p:nvSpPr>
          <p:cNvPr id="20" name="TextBox 19">
            <a:extLst>
              <a:ext uri="{FF2B5EF4-FFF2-40B4-BE49-F238E27FC236}">
                <a16:creationId xmlns:a16="http://schemas.microsoft.com/office/drawing/2014/main" id="{FA563BA0-6E36-E045-2958-37A95FB01DF6}"/>
              </a:ext>
            </a:extLst>
          </p:cNvPr>
          <p:cNvSpPr txBox="1"/>
          <p:nvPr/>
        </p:nvSpPr>
        <p:spPr>
          <a:xfrm>
            <a:off x="179512" y="4758935"/>
            <a:ext cx="953448" cy="300531"/>
          </a:xfrm>
          <a:prstGeom prst="rect">
            <a:avLst/>
          </a:prstGeom>
          <a:noFill/>
        </p:spPr>
        <p:txBody>
          <a:bodyPr wrap="square" rtlCol="0">
            <a:spAutoFit/>
          </a:bodyPr>
          <a:lstStyle/>
          <a:p>
            <a:pPr algn="l">
              <a:lnSpc>
                <a:spcPts val="1800"/>
              </a:lnSpc>
            </a:pPr>
            <a:r>
              <a:rPr lang="en-US" sz="1200" i="1" dirty="0"/>
              <a:t>C. Tetrault </a:t>
            </a:r>
            <a:endParaRPr lang="en-GB" sz="1200" i="1" dirty="0"/>
          </a:p>
        </p:txBody>
      </p:sp>
      <p:sp>
        <p:nvSpPr>
          <p:cNvPr id="26" name="Textplatzhalter 5">
            <a:extLst>
              <a:ext uri="{FF2B5EF4-FFF2-40B4-BE49-F238E27FC236}">
                <a16:creationId xmlns:a16="http://schemas.microsoft.com/office/drawing/2014/main" id="{F7B57A02-E874-EE3E-0450-3F99E7CEF18F}"/>
              </a:ext>
            </a:extLst>
          </p:cNvPr>
          <p:cNvSpPr txBox="1">
            <a:spLocks/>
          </p:cNvSpPr>
          <p:nvPr/>
        </p:nvSpPr>
        <p:spPr>
          <a:xfrm>
            <a:off x="-110319" y="3613239"/>
            <a:ext cx="2448273" cy="57356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43000" lvl="2" indent="0">
              <a:lnSpc>
                <a:spcPct val="110000"/>
              </a:lnSpc>
              <a:spcAft>
                <a:spcPts val="600"/>
              </a:spcAft>
              <a:buNone/>
            </a:pPr>
            <a:r>
              <a:rPr lang="en-GB" sz="1400" i="1" dirty="0">
                <a:sym typeface="Wingdings" panose="05000000000000000000" pitchFamily="2" charset="2"/>
              </a:rPr>
              <a:t>Discussed and approved at </a:t>
            </a:r>
            <a:r>
              <a:rPr lang="en-GB" sz="1400" i="1" dirty="0">
                <a:sym typeface="Wingdings" panose="05000000000000000000" pitchFamily="2" charset="2"/>
                <a:hlinkClick r:id="rId5"/>
              </a:rPr>
              <a:t>160</a:t>
            </a:r>
            <a:r>
              <a:rPr lang="en-GB" sz="1400" i="1" baseline="30000" dirty="0">
                <a:sym typeface="Wingdings" panose="05000000000000000000" pitchFamily="2" charset="2"/>
                <a:hlinkClick r:id="rId5"/>
              </a:rPr>
              <a:t>th</a:t>
            </a:r>
            <a:r>
              <a:rPr lang="en-GB" sz="1400" i="1" dirty="0">
                <a:sym typeface="Wingdings" panose="05000000000000000000" pitchFamily="2" charset="2"/>
                <a:hlinkClick r:id="rId5"/>
              </a:rPr>
              <a:t> FCC-</a:t>
            </a:r>
            <a:r>
              <a:rPr lang="en-GB" sz="1400" i="1" dirty="0" err="1">
                <a:sym typeface="Wingdings" panose="05000000000000000000" pitchFamily="2" charset="2"/>
                <a:hlinkClick r:id="rId5"/>
              </a:rPr>
              <a:t>ee</a:t>
            </a:r>
            <a:r>
              <a:rPr lang="en-GB" sz="1400" i="1" dirty="0">
                <a:sym typeface="Wingdings" panose="05000000000000000000" pitchFamily="2" charset="2"/>
                <a:hlinkClick r:id="rId5"/>
              </a:rPr>
              <a:t> Optics Design Meeting</a:t>
            </a:r>
            <a:endParaRPr lang="en-GB" sz="1400" i="1" dirty="0"/>
          </a:p>
        </p:txBody>
      </p:sp>
    </p:spTree>
    <p:extLst>
      <p:ext uri="{BB962C8B-B14F-4D97-AF65-F5344CB8AC3E}">
        <p14:creationId xmlns:p14="http://schemas.microsoft.com/office/powerpoint/2010/main" val="3228455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3584155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23</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Short Straight Sections configuration</a:t>
            </a:r>
          </a:p>
        </p:txBody>
      </p:sp>
      <p:sp>
        <p:nvSpPr>
          <p:cNvPr id="34" name="TextBox 33">
            <a:extLst>
              <a:ext uri="{FF2B5EF4-FFF2-40B4-BE49-F238E27FC236}">
                <a16:creationId xmlns:a16="http://schemas.microsoft.com/office/drawing/2014/main" id="{745DEBDA-2D2B-F08F-6890-F3A1479152AA}"/>
              </a:ext>
            </a:extLst>
          </p:cNvPr>
          <p:cNvSpPr txBox="1"/>
          <p:nvPr/>
        </p:nvSpPr>
        <p:spPr>
          <a:xfrm>
            <a:off x="0" y="987574"/>
            <a:ext cx="3563889" cy="3432927"/>
          </a:xfrm>
          <a:prstGeom prst="rect">
            <a:avLst/>
          </a:prstGeom>
          <a:noFill/>
        </p:spPr>
        <p:txBody>
          <a:bodyPr wrap="square" rtlCol="0">
            <a:spAutoFit/>
          </a:bodyPr>
          <a:lstStyle/>
          <a:p>
            <a:pPr marL="228600" indent="-228600">
              <a:lnSpc>
                <a:spcPct val="114000"/>
              </a:lnSpc>
              <a:spcAft>
                <a:spcPts val="600"/>
              </a:spcAft>
              <a:buFont typeface="Wingdings" panose="05000000000000000000" pitchFamily="2" charset="2"/>
              <a:buChar char="§"/>
            </a:pPr>
            <a:r>
              <a:rPr lang="en-GB" sz="1100" b="1" dirty="0"/>
              <a:t>Collider</a:t>
            </a:r>
          </a:p>
          <a:p>
            <a:pPr marL="571463" lvl="1" indent="-228600">
              <a:lnSpc>
                <a:spcPct val="114000"/>
              </a:lnSpc>
              <a:spcAft>
                <a:spcPts val="600"/>
              </a:spcAft>
              <a:buFont typeface="Wingdings" panose="05000000000000000000" pitchFamily="2" charset="2"/>
              <a:buChar char="§"/>
            </a:pPr>
            <a:r>
              <a:rPr lang="en-GB" sz="1100" dirty="0"/>
              <a:t>SSS elements supported by common girder</a:t>
            </a:r>
          </a:p>
          <a:p>
            <a:pPr marL="571463" lvl="1" indent="-228600">
              <a:lnSpc>
                <a:spcPct val="114000"/>
              </a:lnSpc>
              <a:spcAft>
                <a:spcPts val="600"/>
              </a:spcAft>
              <a:buFont typeface="Wingdings" panose="05000000000000000000" pitchFamily="2" charset="2"/>
              <a:buChar char="§"/>
            </a:pPr>
            <a:r>
              <a:rPr lang="en-GB" sz="1100" dirty="0"/>
              <a:t>Enhance strategy for chamber insertion / </a:t>
            </a:r>
            <a:r>
              <a:rPr lang="en-GB" sz="1100" dirty="0" err="1"/>
              <a:t>splittable</a:t>
            </a:r>
            <a:r>
              <a:rPr lang="en-GB" sz="1100" dirty="0"/>
              <a:t> magnets</a:t>
            </a:r>
          </a:p>
          <a:p>
            <a:pPr marL="228600" indent="-228600">
              <a:lnSpc>
                <a:spcPct val="114000"/>
              </a:lnSpc>
              <a:spcAft>
                <a:spcPts val="600"/>
              </a:spcAft>
              <a:buFont typeface="Wingdings" panose="05000000000000000000" pitchFamily="2" charset="2"/>
              <a:buChar char="§"/>
            </a:pPr>
            <a:r>
              <a:rPr lang="en-GB" sz="1100" b="1" dirty="0"/>
              <a:t>Booster</a:t>
            </a:r>
          </a:p>
          <a:p>
            <a:pPr marL="571463" lvl="1" indent="-228600">
              <a:lnSpc>
                <a:spcPct val="114000"/>
              </a:lnSpc>
              <a:spcAft>
                <a:spcPts val="600"/>
              </a:spcAft>
              <a:buFont typeface="Wingdings" panose="05000000000000000000" pitchFamily="2" charset="2"/>
              <a:buChar char="§"/>
            </a:pPr>
            <a:r>
              <a:rPr lang="en-GB" sz="1100" dirty="0"/>
              <a:t>TE-MSC and TE-VSC started the design of the booster elements  </a:t>
            </a:r>
          </a:p>
          <a:p>
            <a:pPr marL="571463" lvl="1" indent="-228600">
              <a:lnSpc>
                <a:spcPct val="114000"/>
              </a:lnSpc>
              <a:spcAft>
                <a:spcPts val="600"/>
              </a:spcAft>
              <a:buFont typeface="Wingdings" panose="05000000000000000000" pitchFamily="2" charset="2"/>
              <a:buChar char="§"/>
            </a:pPr>
            <a:r>
              <a:rPr lang="en-GB" sz="1100" dirty="0"/>
              <a:t>EN-MME produced the first version of a robust and compact supporting system </a:t>
            </a:r>
            <a:r>
              <a:rPr lang="en-GB" sz="1100" dirty="0">
                <a:sym typeface="Wingdings" panose="05000000000000000000" pitchFamily="2" charset="2"/>
              </a:rPr>
              <a:t> fed to calculations</a:t>
            </a:r>
          </a:p>
          <a:p>
            <a:pPr marL="571463" lvl="1" indent="-228600">
              <a:lnSpc>
                <a:spcPct val="114000"/>
              </a:lnSpc>
              <a:spcAft>
                <a:spcPts val="600"/>
              </a:spcAft>
              <a:buFont typeface="Wingdings" panose="05000000000000000000" pitchFamily="2" charset="2"/>
              <a:buChar char="§"/>
            </a:pPr>
            <a:r>
              <a:rPr lang="en-GB" sz="1100" dirty="0">
                <a:sym typeface="Wingdings" panose="05000000000000000000" pitchFamily="2" charset="2"/>
              </a:rPr>
              <a:t>Two supporting principles studied: common girder (preferable for TE-VSC, allows a single chamber) vs. individual adjustment system (e.g. HL-LHC UAP, designed by BE-GM)</a:t>
            </a:r>
            <a:endParaRPr lang="en-GB" sz="1100" dirty="0"/>
          </a:p>
        </p:txBody>
      </p:sp>
      <p:sp>
        <p:nvSpPr>
          <p:cNvPr id="36" name="TextBox 35">
            <a:extLst>
              <a:ext uri="{FF2B5EF4-FFF2-40B4-BE49-F238E27FC236}">
                <a16:creationId xmlns:a16="http://schemas.microsoft.com/office/drawing/2014/main" id="{9660F68F-1274-5ECD-8A10-2DE730D17590}"/>
              </a:ext>
            </a:extLst>
          </p:cNvPr>
          <p:cNvSpPr txBox="1"/>
          <p:nvPr/>
        </p:nvSpPr>
        <p:spPr>
          <a:xfrm>
            <a:off x="5580112" y="421882"/>
            <a:ext cx="3487831" cy="1651093"/>
          </a:xfrm>
          <a:prstGeom prst="rect">
            <a:avLst/>
          </a:prstGeom>
          <a:noFill/>
          <a:ln>
            <a:solidFill>
              <a:schemeClr val="tx1"/>
            </a:solidFill>
          </a:ln>
        </p:spPr>
        <p:txBody>
          <a:bodyPr wrap="square" rtlCol="0">
            <a:spAutoFit/>
          </a:bodyPr>
          <a:lstStyle/>
          <a:p>
            <a:r>
              <a:rPr lang="en-US" sz="1013" b="1" dirty="0"/>
              <a:t>Collider SSS:</a:t>
            </a:r>
          </a:p>
          <a:p>
            <a:endParaRPr lang="en-US" sz="1013" dirty="0"/>
          </a:p>
          <a:p>
            <a:r>
              <a:rPr lang="en-US" sz="1013" dirty="0"/>
              <a:t>Quadrupole weight: ~5300 Kg.</a:t>
            </a:r>
          </a:p>
          <a:p>
            <a:endParaRPr lang="en-US" sz="1013" dirty="0"/>
          </a:p>
          <a:p>
            <a:r>
              <a:rPr lang="en-US" sz="1013" dirty="0" err="1"/>
              <a:t>Sextupole</a:t>
            </a:r>
            <a:r>
              <a:rPr lang="en-US" sz="1013" dirty="0"/>
              <a:t> weight: ~680 Kg individual, 2720 Kg total.</a:t>
            </a:r>
          </a:p>
          <a:p>
            <a:endParaRPr lang="en-US" sz="1013" dirty="0"/>
          </a:p>
          <a:p>
            <a:r>
              <a:rPr lang="en-US" sz="1013" dirty="0"/>
              <a:t>Total: ~8020 Kg</a:t>
            </a:r>
          </a:p>
          <a:p>
            <a:endParaRPr lang="en-GB" sz="1013" dirty="0"/>
          </a:p>
          <a:p>
            <a:r>
              <a:rPr lang="en-GB" sz="1013" dirty="0"/>
              <a:t>Preliminary girder weight: ~3000 Kg</a:t>
            </a:r>
          </a:p>
          <a:p>
            <a:r>
              <a:rPr lang="en-GB" sz="1013" dirty="0"/>
              <a:t>Girder: 650 mm x 720 mm x 6500 mm</a:t>
            </a:r>
          </a:p>
        </p:txBody>
      </p:sp>
      <p:sp>
        <p:nvSpPr>
          <p:cNvPr id="6" name="Textfeld 1">
            <a:extLst>
              <a:ext uri="{FF2B5EF4-FFF2-40B4-BE49-F238E27FC236}">
                <a16:creationId xmlns:a16="http://schemas.microsoft.com/office/drawing/2014/main" id="{95951A7E-6D6F-FD0A-D23E-D523D4A1709E}"/>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pic>
        <p:nvPicPr>
          <p:cNvPr id="30" name="Picture 29">
            <a:extLst>
              <a:ext uri="{FF2B5EF4-FFF2-40B4-BE49-F238E27FC236}">
                <a16:creationId xmlns:a16="http://schemas.microsoft.com/office/drawing/2014/main" id="{7DFEAC66-FD2D-3C09-1311-F9CFF788F4DB}"/>
              </a:ext>
            </a:extLst>
          </p:cNvPr>
          <p:cNvPicPr>
            <a:picLocks noChangeAspect="1"/>
          </p:cNvPicPr>
          <p:nvPr/>
        </p:nvPicPr>
        <p:blipFill rotWithShape="1">
          <a:blip r:embed="rId2"/>
          <a:srcRect r="9832"/>
          <a:stretch/>
        </p:blipFill>
        <p:spPr>
          <a:xfrm>
            <a:off x="3594316" y="2122342"/>
            <a:ext cx="5473627" cy="3045986"/>
          </a:xfrm>
          <a:prstGeom prst="rect">
            <a:avLst/>
          </a:prstGeom>
        </p:spPr>
      </p:pic>
      <p:sp>
        <p:nvSpPr>
          <p:cNvPr id="31" name="TextBox 30">
            <a:extLst>
              <a:ext uri="{FF2B5EF4-FFF2-40B4-BE49-F238E27FC236}">
                <a16:creationId xmlns:a16="http://schemas.microsoft.com/office/drawing/2014/main" id="{88B35FA9-1E35-87E4-6830-FEAAA707F954}"/>
              </a:ext>
            </a:extLst>
          </p:cNvPr>
          <p:cNvSpPr txBox="1"/>
          <p:nvPr/>
        </p:nvSpPr>
        <p:spPr>
          <a:xfrm>
            <a:off x="4685710" y="1830784"/>
            <a:ext cx="1008112" cy="306302"/>
          </a:xfrm>
          <a:prstGeom prst="rect">
            <a:avLst/>
          </a:prstGeom>
          <a:noFill/>
        </p:spPr>
        <p:txBody>
          <a:bodyPr wrap="square" rtlCol="0">
            <a:spAutoFit/>
          </a:bodyPr>
          <a:lstStyle/>
          <a:p>
            <a:pPr algn="l">
              <a:lnSpc>
                <a:spcPts val="1800"/>
              </a:lnSpc>
            </a:pPr>
            <a:r>
              <a:rPr lang="en-US" sz="1200" i="1" dirty="0"/>
              <a:t>C. Tetrault</a:t>
            </a:r>
            <a:endParaRPr lang="en-GB" sz="1200" i="1" dirty="0"/>
          </a:p>
        </p:txBody>
      </p:sp>
      <p:pic>
        <p:nvPicPr>
          <p:cNvPr id="37" name="Picture 36" descr="A person working on a machine&#10;&#10;Description automatically generated with medium confidence">
            <a:extLst>
              <a:ext uri="{FF2B5EF4-FFF2-40B4-BE49-F238E27FC236}">
                <a16:creationId xmlns:a16="http://schemas.microsoft.com/office/drawing/2014/main" id="{05C0A580-C8C7-36BB-406D-64362633811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83" t="-343" r="-783" b="343"/>
          <a:stretch/>
        </p:blipFill>
        <p:spPr bwMode="auto">
          <a:xfrm>
            <a:off x="7812360" y="3416826"/>
            <a:ext cx="1177009" cy="881889"/>
          </a:xfrm>
          <a:prstGeom prst="roundRect">
            <a:avLst>
              <a:gd name="adj" fmla="val 50000"/>
            </a:avLst>
          </a:prstGeom>
          <a:noFill/>
          <a:ln>
            <a:noFill/>
          </a:ln>
        </p:spPr>
      </p:pic>
      <p:cxnSp>
        <p:nvCxnSpPr>
          <p:cNvPr id="32" name="Straight Arrow Connector 31">
            <a:extLst>
              <a:ext uri="{FF2B5EF4-FFF2-40B4-BE49-F238E27FC236}">
                <a16:creationId xmlns:a16="http://schemas.microsoft.com/office/drawing/2014/main" id="{4DA1C0D1-9F98-36D7-5C3B-32C672192B5D}"/>
              </a:ext>
            </a:extLst>
          </p:cNvPr>
          <p:cNvCxnSpPr>
            <a:cxnSpLocks/>
          </p:cNvCxnSpPr>
          <p:nvPr/>
        </p:nvCxnSpPr>
        <p:spPr>
          <a:xfrm flipH="1" flipV="1">
            <a:off x="7452320" y="2607537"/>
            <a:ext cx="492287" cy="458013"/>
          </a:xfrm>
          <a:prstGeom prst="straightConnector1">
            <a:avLst/>
          </a:prstGeom>
          <a:ln w="25400">
            <a:solidFill>
              <a:schemeClr val="accent6"/>
            </a:solidFill>
            <a:tailEnd type="triangle"/>
          </a:ln>
        </p:spPr>
        <p:style>
          <a:lnRef idx="3">
            <a:schemeClr val="dk1"/>
          </a:lnRef>
          <a:fillRef idx="0">
            <a:schemeClr val="dk1"/>
          </a:fillRef>
          <a:effectRef idx="2">
            <a:schemeClr val="dk1"/>
          </a:effectRef>
          <a:fontRef idx="minor">
            <a:schemeClr val="tx1"/>
          </a:fontRef>
        </p:style>
      </p:cxnSp>
      <p:sp>
        <p:nvSpPr>
          <p:cNvPr id="35" name="Rectangle: Rounded Corners 34">
            <a:extLst>
              <a:ext uri="{FF2B5EF4-FFF2-40B4-BE49-F238E27FC236}">
                <a16:creationId xmlns:a16="http://schemas.microsoft.com/office/drawing/2014/main" id="{5549EB80-E926-8D55-0BC0-7BC3FDDEA947}"/>
              </a:ext>
            </a:extLst>
          </p:cNvPr>
          <p:cNvSpPr/>
          <p:nvPr/>
        </p:nvSpPr>
        <p:spPr>
          <a:xfrm>
            <a:off x="7572361" y="3075806"/>
            <a:ext cx="1460458" cy="251071"/>
          </a:xfrm>
          <a:prstGeom prst="roundRect">
            <a:avLst>
              <a:gd name="adj" fmla="val 19643"/>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3"/>
            <a:r>
              <a:rPr lang="en-US" sz="800" dirty="0">
                <a:solidFill>
                  <a:srgbClr val="FFFFFF"/>
                </a:solidFill>
                <a:latin typeface="Arial"/>
              </a:rPr>
              <a:t>CERN 2t Universal Adjustment Platform (UAP)</a:t>
            </a:r>
            <a:endParaRPr lang="en-GB" sz="800" dirty="0">
              <a:solidFill>
                <a:srgbClr val="FFFFFF"/>
              </a:solidFill>
              <a:latin typeface="Arial"/>
            </a:endParaRPr>
          </a:p>
        </p:txBody>
      </p:sp>
      <p:sp>
        <p:nvSpPr>
          <p:cNvPr id="39" name="Rectangle: Rounded Corners 38">
            <a:extLst>
              <a:ext uri="{FF2B5EF4-FFF2-40B4-BE49-F238E27FC236}">
                <a16:creationId xmlns:a16="http://schemas.microsoft.com/office/drawing/2014/main" id="{FD01AE25-A3C1-D486-E3E8-F72586641B21}"/>
              </a:ext>
            </a:extLst>
          </p:cNvPr>
          <p:cNvSpPr/>
          <p:nvPr/>
        </p:nvSpPr>
        <p:spPr>
          <a:xfrm>
            <a:off x="3779656" y="2429410"/>
            <a:ext cx="1687124" cy="284680"/>
          </a:xfrm>
          <a:prstGeom prst="roundRect">
            <a:avLst>
              <a:gd name="adj" fmla="val 19643"/>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3"/>
            <a:r>
              <a:rPr lang="en-US" sz="800" dirty="0">
                <a:solidFill>
                  <a:srgbClr val="FFFFFF"/>
                </a:solidFill>
                <a:latin typeface="Arial"/>
              </a:rPr>
              <a:t>Common support for booster’s quadrupoles and </a:t>
            </a:r>
            <a:r>
              <a:rPr lang="en-US" sz="800" dirty="0" err="1">
                <a:solidFill>
                  <a:srgbClr val="FFFFFF"/>
                </a:solidFill>
                <a:latin typeface="Arial"/>
              </a:rPr>
              <a:t>sextupoles</a:t>
            </a:r>
            <a:endParaRPr lang="en-GB" sz="800" dirty="0">
              <a:solidFill>
                <a:srgbClr val="FFFFFF"/>
              </a:solidFill>
              <a:latin typeface="Arial"/>
            </a:endParaRPr>
          </a:p>
        </p:txBody>
      </p:sp>
      <p:sp>
        <p:nvSpPr>
          <p:cNvPr id="40" name="Rectangle: Rounded Corners 39">
            <a:extLst>
              <a:ext uri="{FF2B5EF4-FFF2-40B4-BE49-F238E27FC236}">
                <a16:creationId xmlns:a16="http://schemas.microsoft.com/office/drawing/2014/main" id="{B9C68C83-BEB7-B9F5-AE59-874B48CABD66}"/>
              </a:ext>
            </a:extLst>
          </p:cNvPr>
          <p:cNvSpPr/>
          <p:nvPr/>
        </p:nvSpPr>
        <p:spPr>
          <a:xfrm>
            <a:off x="6624488" y="4483919"/>
            <a:ext cx="1678102" cy="271615"/>
          </a:xfrm>
          <a:prstGeom prst="roundRect">
            <a:avLst>
              <a:gd name="adj" fmla="val 19643"/>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3"/>
            <a:r>
              <a:rPr lang="en-US" sz="800" dirty="0">
                <a:solidFill>
                  <a:srgbClr val="FFFFFF"/>
                </a:solidFill>
                <a:latin typeface="Arial"/>
              </a:rPr>
              <a:t>Common girder for main collider quadrupoles &amp; </a:t>
            </a:r>
            <a:r>
              <a:rPr lang="en-US" sz="800" dirty="0" err="1">
                <a:solidFill>
                  <a:srgbClr val="FFFFFF"/>
                </a:solidFill>
                <a:latin typeface="Arial"/>
              </a:rPr>
              <a:t>sextupoles</a:t>
            </a:r>
            <a:endParaRPr lang="en-US" sz="800" dirty="0">
              <a:solidFill>
                <a:srgbClr val="FFFFFF"/>
              </a:solidFill>
              <a:latin typeface="Arial"/>
            </a:endParaRPr>
          </a:p>
        </p:txBody>
      </p:sp>
      <p:sp>
        <p:nvSpPr>
          <p:cNvPr id="41" name="Rectangle: Rounded Corners 40">
            <a:extLst>
              <a:ext uri="{FF2B5EF4-FFF2-40B4-BE49-F238E27FC236}">
                <a16:creationId xmlns:a16="http://schemas.microsoft.com/office/drawing/2014/main" id="{A9005E1A-D450-6A43-F2D9-E545E7B0CB82}"/>
              </a:ext>
            </a:extLst>
          </p:cNvPr>
          <p:cNvSpPr/>
          <p:nvPr/>
        </p:nvSpPr>
        <p:spPr>
          <a:xfrm>
            <a:off x="5052926" y="4878069"/>
            <a:ext cx="873883" cy="168008"/>
          </a:xfrm>
          <a:prstGeom prst="roundRect">
            <a:avLst>
              <a:gd name="adj" fmla="val 19643"/>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3"/>
            <a:r>
              <a:rPr lang="en-US" sz="800" dirty="0">
                <a:solidFill>
                  <a:srgbClr val="FFFFFF"/>
                </a:solidFill>
                <a:latin typeface="Arial"/>
              </a:rPr>
              <a:t>HL-LHC Jacks</a:t>
            </a:r>
            <a:endParaRPr lang="en-GB" sz="800" dirty="0">
              <a:solidFill>
                <a:srgbClr val="FFFFFF"/>
              </a:solidFill>
              <a:latin typeface="Arial"/>
            </a:endParaRPr>
          </a:p>
        </p:txBody>
      </p:sp>
      <p:cxnSp>
        <p:nvCxnSpPr>
          <p:cNvPr id="42" name="Straight Arrow Connector 41">
            <a:extLst>
              <a:ext uri="{FF2B5EF4-FFF2-40B4-BE49-F238E27FC236}">
                <a16:creationId xmlns:a16="http://schemas.microsoft.com/office/drawing/2014/main" id="{FB1EB1FD-BE47-9192-2654-C88BC5A8D402}"/>
              </a:ext>
            </a:extLst>
          </p:cNvPr>
          <p:cNvCxnSpPr>
            <a:cxnSpLocks/>
          </p:cNvCxnSpPr>
          <p:nvPr/>
        </p:nvCxnSpPr>
        <p:spPr>
          <a:xfrm>
            <a:off x="5489868" y="2571750"/>
            <a:ext cx="1098356" cy="142340"/>
          </a:xfrm>
          <a:prstGeom prst="straightConnector1">
            <a:avLst/>
          </a:prstGeom>
          <a:ln w="25400">
            <a:solidFill>
              <a:schemeClr val="accent6"/>
            </a:solidFill>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a:extLst>
              <a:ext uri="{FF2B5EF4-FFF2-40B4-BE49-F238E27FC236}">
                <a16:creationId xmlns:a16="http://schemas.microsoft.com/office/drawing/2014/main" id="{8DC6CEA8-95FB-5592-641A-BB60AB58F36D}"/>
              </a:ext>
            </a:extLst>
          </p:cNvPr>
          <p:cNvCxnSpPr>
            <a:cxnSpLocks/>
          </p:cNvCxnSpPr>
          <p:nvPr/>
        </p:nvCxnSpPr>
        <p:spPr>
          <a:xfrm flipH="1" flipV="1">
            <a:off x="4499992" y="4878069"/>
            <a:ext cx="552934" cy="84004"/>
          </a:xfrm>
          <a:prstGeom prst="straightConnector1">
            <a:avLst/>
          </a:prstGeom>
          <a:ln w="25400">
            <a:solidFill>
              <a:schemeClr val="accent6"/>
            </a:solidFill>
            <a:tailEnd type="triangle"/>
          </a:ln>
        </p:spPr>
        <p:style>
          <a:lnRef idx="3">
            <a:schemeClr val="dk1"/>
          </a:lnRef>
          <a:fillRef idx="0">
            <a:schemeClr val="dk1"/>
          </a:fillRef>
          <a:effectRef idx="2">
            <a:schemeClr val="dk1"/>
          </a:effectRef>
          <a:fontRef idx="minor">
            <a:schemeClr val="tx1"/>
          </a:fontRef>
        </p:style>
      </p:cxnSp>
      <p:cxnSp>
        <p:nvCxnSpPr>
          <p:cNvPr id="48" name="Straight Arrow Connector 47">
            <a:extLst>
              <a:ext uri="{FF2B5EF4-FFF2-40B4-BE49-F238E27FC236}">
                <a16:creationId xmlns:a16="http://schemas.microsoft.com/office/drawing/2014/main" id="{ECF6976C-15C9-4127-92A9-00C8AB8340DB}"/>
              </a:ext>
            </a:extLst>
          </p:cNvPr>
          <p:cNvCxnSpPr>
            <a:cxnSpLocks/>
            <a:stCxn id="40" idx="1"/>
          </p:cNvCxnSpPr>
          <p:nvPr/>
        </p:nvCxnSpPr>
        <p:spPr>
          <a:xfrm flipH="1" flipV="1">
            <a:off x="6098644" y="4273494"/>
            <a:ext cx="525844" cy="346233"/>
          </a:xfrm>
          <a:prstGeom prst="straightConnector1">
            <a:avLst/>
          </a:prstGeom>
          <a:ln w="25400">
            <a:solidFill>
              <a:schemeClr val="accent6"/>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67213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34" name="TextBox 33">
            <a:extLst>
              <a:ext uri="{FF2B5EF4-FFF2-40B4-BE49-F238E27FC236}">
                <a16:creationId xmlns:a16="http://schemas.microsoft.com/office/drawing/2014/main" id="{745DEBDA-2D2B-F08F-6890-F3A1479152AA}"/>
              </a:ext>
            </a:extLst>
          </p:cNvPr>
          <p:cNvSpPr txBox="1"/>
          <p:nvPr/>
        </p:nvSpPr>
        <p:spPr>
          <a:xfrm>
            <a:off x="-1" y="915566"/>
            <a:ext cx="9034779" cy="269241"/>
          </a:xfrm>
          <a:prstGeom prst="rect">
            <a:avLst/>
          </a:prstGeom>
          <a:noFill/>
        </p:spPr>
        <p:txBody>
          <a:bodyPr wrap="square" rtlCol="0">
            <a:spAutoFit/>
          </a:bodyPr>
          <a:lstStyle/>
          <a:p>
            <a:pPr marL="228600" indent="-228600">
              <a:lnSpc>
                <a:spcPct val="114000"/>
              </a:lnSpc>
              <a:spcAft>
                <a:spcPts val="600"/>
              </a:spcAft>
              <a:buFont typeface="Wingdings" panose="05000000000000000000" pitchFamily="2" charset="2"/>
              <a:buChar char="§"/>
            </a:pPr>
            <a:r>
              <a:rPr lang="en-GB" sz="1100" dirty="0"/>
              <a:t>Booster SSS supports, two preliminary configurations:</a:t>
            </a:r>
          </a:p>
        </p:txBody>
      </p:sp>
      <p:sp>
        <p:nvSpPr>
          <p:cNvPr id="17" name="TextBox 16">
            <a:extLst>
              <a:ext uri="{FF2B5EF4-FFF2-40B4-BE49-F238E27FC236}">
                <a16:creationId xmlns:a16="http://schemas.microsoft.com/office/drawing/2014/main" id="{9CB07B43-E6B4-16C1-C453-59A529B57FCD}"/>
              </a:ext>
            </a:extLst>
          </p:cNvPr>
          <p:cNvSpPr txBox="1"/>
          <p:nvPr/>
        </p:nvSpPr>
        <p:spPr>
          <a:xfrm>
            <a:off x="7996792" y="3880622"/>
            <a:ext cx="1008112" cy="306302"/>
          </a:xfrm>
          <a:prstGeom prst="rect">
            <a:avLst/>
          </a:prstGeom>
          <a:noFill/>
        </p:spPr>
        <p:txBody>
          <a:bodyPr wrap="square" rtlCol="0">
            <a:spAutoFit/>
          </a:bodyPr>
          <a:lstStyle/>
          <a:p>
            <a:pPr algn="l">
              <a:lnSpc>
                <a:spcPts val="1800"/>
              </a:lnSpc>
            </a:pPr>
            <a:r>
              <a:rPr lang="en-US" sz="1200" i="1" dirty="0"/>
              <a:t>C. Tetrault</a:t>
            </a:r>
            <a:endParaRPr lang="en-GB" sz="1200" i="1" dirty="0"/>
          </a:p>
        </p:txBody>
      </p:sp>
      <p:cxnSp>
        <p:nvCxnSpPr>
          <p:cNvPr id="29" name="Straight Connector 28">
            <a:extLst>
              <a:ext uri="{FF2B5EF4-FFF2-40B4-BE49-F238E27FC236}">
                <a16:creationId xmlns:a16="http://schemas.microsoft.com/office/drawing/2014/main" id="{9E71F63A-2D78-F55E-A44A-702B644801F4}"/>
              </a:ext>
            </a:extLst>
          </p:cNvPr>
          <p:cNvCxnSpPr>
            <a:cxnSpLocks/>
          </p:cNvCxnSpPr>
          <p:nvPr/>
        </p:nvCxnSpPr>
        <p:spPr>
          <a:xfrm>
            <a:off x="4139952" y="1648374"/>
            <a:ext cx="0" cy="264332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DF17B91-7113-9B51-7144-41A19AC8130D}"/>
              </a:ext>
            </a:extLst>
          </p:cNvPr>
          <p:cNvGrpSpPr/>
          <p:nvPr/>
        </p:nvGrpSpPr>
        <p:grpSpPr>
          <a:xfrm>
            <a:off x="395536" y="1469356"/>
            <a:ext cx="7893795" cy="2822338"/>
            <a:chOff x="323528" y="2320724"/>
            <a:chExt cx="7893795" cy="2822338"/>
          </a:xfrm>
        </p:grpSpPr>
        <p:pic>
          <p:nvPicPr>
            <p:cNvPr id="21" name="Picture 20" descr="A screenshot of a video game&#10;&#10;Description automatically generated with medium confidence">
              <a:extLst>
                <a:ext uri="{FF2B5EF4-FFF2-40B4-BE49-F238E27FC236}">
                  <a16:creationId xmlns:a16="http://schemas.microsoft.com/office/drawing/2014/main" id="{61D3893E-8DA6-1F03-A3C6-824D96552448}"/>
                </a:ext>
              </a:extLst>
            </p:cNvPr>
            <p:cNvPicPr>
              <a:picLocks noChangeAspect="1"/>
            </p:cNvPicPr>
            <p:nvPr/>
          </p:nvPicPr>
          <p:blipFill>
            <a:blip r:embed="rId2"/>
            <a:stretch>
              <a:fillRect/>
            </a:stretch>
          </p:blipFill>
          <p:spPr>
            <a:xfrm>
              <a:off x="395536" y="2562361"/>
              <a:ext cx="7399455" cy="2580701"/>
            </a:xfrm>
            <a:prstGeom prst="rect">
              <a:avLst/>
            </a:prstGeom>
          </p:spPr>
        </p:pic>
        <p:sp>
          <p:nvSpPr>
            <p:cNvPr id="24" name="TextBox 23">
              <a:extLst>
                <a:ext uri="{FF2B5EF4-FFF2-40B4-BE49-F238E27FC236}">
                  <a16:creationId xmlns:a16="http://schemas.microsoft.com/office/drawing/2014/main" id="{2C7E6137-8F84-25F7-6737-4D36D9A7C5C3}"/>
                </a:ext>
              </a:extLst>
            </p:cNvPr>
            <p:cNvSpPr txBox="1"/>
            <p:nvPr/>
          </p:nvSpPr>
          <p:spPr>
            <a:xfrm>
              <a:off x="323528" y="2330113"/>
              <a:ext cx="3270447" cy="483274"/>
            </a:xfrm>
            <a:prstGeom prst="rect">
              <a:avLst/>
            </a:prstGeom>
            <a:noFill/>
          </p:spPr>
          <p:txBody>
            <a:bodyPr wrap="none" rtlCol="0">
              <a:spAutoFit/>
            </a:bodyPr>
            <a:lstStyle/>
            <a:p>
              <a:pPr algn="l">
                <a:lnSpc>
                  <a:spcPts val="3700"/>
                </a:lnSpc>
              </a:pPr>
              <a:r>
                <a:rPr lang="en-US" sz="1200" dirty="0">
                  <a:solidFill>
                    <a:schemeClr val="tx2"/>
                  </a:solidFill>
                </a:rPr>
                <a:t>Configuration 1: individual adjustment system</a:t>
              </a:r>
              <a:endParaRPr lang="en-GB" sz="1200" dirty="0">
                <a:solidFill>
                  <a:schemeClr val="tx2"/>
                </a:solidFill>
              </a:endParaRPr>
            </a:p>
          </p:txBody>
        </p:sp>
        <p:sp>
          <p:nvSpPr>
            <p:cNvPr id="27" name="TextBox 26">
              <a:extLst>
                <a:ext uri="{FF2B5EF4-FFF2-40B4-BE49-F238E27FC236}">
                  <a16:creationId xmlns:a16="http://schemas.microsoft.com/office/drawing/2014/main" id="{5CB76AB0-6E68-EF32-B422-714F029FD7EB}"/>
                </a:ext>
              </a:extLst>
            </p:cNvPr>
            <p:cNvSpPr txBox="1"/>
            <p:nvPr/>
          </p:nvSpPr>
          <p:spPr>
            <a:xfrm>
              <a:off x="6516216" y="2320724"/>
              <a:ext cx="1701107" cy="483274"/>
            </a:xfrm>
            <a:prstGeom prst="rect">
              <a:avLst/>
            </a:prstGeom>
            <a:noFill/>
          </p:spPr>
          <p:txBody>
            <a:bodyPr wrap="none" rtlCol="0">
              <a:spAutoFit/>
            </a:bodyPr>
            <a:lstStyle/>
            <a:p>
              <a:pPr algn="l">
                <a:lnSpc>
                  <a:spcPts val="3700"/>
                </a:lnSpc>
              </a:pPr>
              <a:r>
                <a:rPr lang="en-US" sz="1200" dirty="0">
                  <a:solidFill>
                    <a:schemeClr val="tx2"/>
                  </a:solidFill>
                </a:rPr>
                <a:t>Configuration 2: girder</a:t>
              </a:r>
              <a:endParaRPr lang="en-GB" sz="1200" dirty="0">
                <a:solidFill>
                  <a:schemeClr val="tx2"/>
                </a:solidFill>
              </a:endParaRPr>
            </a:p>
          </p:txBody>
        </p:sp>
        <p:sp>
          <p:nvSpPr>
            <p:cNvPr id="32" name="Rectangle 31">
              <a:extLst>
                <a:ext uri="{FF2B5EF4-FFF2-40B4-BE49-F238E27FC236}">
                  <a16:creationId xmlns:a16="http://schemas.microsoft.com/office/drawing/2014/main" id="{982AFE5D-E1DC-6230-7D45-CC241E969740}"/>
                </a:ext>
              </a:extLst>
            </p:cNvPr>
            <p:cNvSpPr/>
            <p:nvPr/>
          </p:nvSpPr>
          <p:spPr>
            <a:xfrm>
              <a:off x="3524595" y="2527068"/>
              <a:ext cx="504549" cy="19978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ight Bracket 34">
              <a:extLst>
                <a:ext uri="{FF2B5EF4-FFF2-40B4-BE49-F238E27FC236}">
                  <a16:creationId xmlns:a16="http://schemas.microsoft.com/office/drawing/2014/main" id="{6EC61F37-6176-8A5A-7C0B-A33DBF608D59}"/>
                </a:ext>
              </a:extLst>
            </p:cNvPr>
            <p:cNvSpPr/>
            <p:nvPr/>
          </p:nvSpPr>
          <p:spPr>
            <a:xfrm>
              <a:off x="6907402" y="3524983"/>
              <a:ext cx="72007" cy="288032"/>
            </a:xfrm>
            <a:prstGeom prst="rightBracket">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2" name="Textfeld 1">
            <a:extLst>
              <a:ext uri="{FF2B5EF4-FFF2-40B4-BE49-F238E27FC236}">
                <a16:creationId xmlns:a16="http://schemas.microsoft.com/office/drawing/2014/main" id="{939A9FC7-26CA-DA42-467F-E1FF3F6C46A7}"/>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7" name="Titel 1">
            <a:extLst>
              <a:ext uri="{FF2B5EF4-FFF2-40B4-BE49-F238E27FC236}">
                <a16:creationId xmlns:a16="http://schemas.microsoft.com/office/drawing/2014/main" id="{7319C9E6-9B0F-6844-383B-2F0A370EDF47}"/>
              </a:ext>
            </a:extLst>
          </p:cNvPr>
          <p:cNvSpPr>
            <a:spLocks noGrp="1"/>
          </p:cNvSpPr>
          <p:nvPr>
            <p:ph type="title"/>
          </p:nvPr>
        </p:nvSpPr>
        <p:spPr>
          <a:xfrm>
            <a:off x="179512" y="411510"/>
            <a:ext cx="5472608" cy="553790"/>
          </a:xfrm>
        </p:spPr>
        <p:txBody>
          <a:bodyPr/>
          <a:lstStyle/>
          <a:p>
            <a:r>
              <a:rPr lang="en-US" sz="2400" dirty="0"/>
              <a:t>Short Straight Sections configuration</a:t>
            </a:r>
          </a:p>
        </p:txBody>
      </p:sp>
    </p:spTree>
    <p:extLst>
      <p:ext uri="{BB962C8B-B14F-4D97-AF65-F5344CB8AC3E}">
        <p14:creationId xmlns:p14="http://schemas.microsoft.com/office/powerpoint/2010/main" val="19902748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25</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7071" y="361776"/>
            <a:ext cx="8712968" cy="553790"/>
          </a:xfrm>
        </p:spPr>
        <p:txBody>
          <a:bodyPr/>
          <a:lstStyle/>
          <a:p>
            <a:r>
              <a:rPr lang="en-US" sz="2400" dirty="0"/>
              <a:t>Booster support – design iterations</a:t>
            </a:r>
          </a:p>
        </p:txBody>
      </p:sp>
      <p:grpSp>
        <p:nvGrpSpPr>
          <p:cNvPr id="11" name="Group 10">
            <a:extLst>
              <a:ext uri="{FF2B5EF4-FFF2-40B4-BE49-F238E27FC236}">
                <a16:creationId xmlns:a16="http://schemas.microsoft.com/office/drawing/2014/main" id="{F1BE4C24-3F17-46FF-673F-2D458891E541}"/>
              </a:ext>
            </a:extLst>
          </p:cNvPr>
          <p:cNvGrpSpPr/>
          <p:nvPr/>
        </p:nvGrpSpPr>
        <p:grpSpPr>
          <a:xfrm>
            <a:off x="1115616" y="1009848"/>
            <a:ext cx="6408712" cy="2664296"/>
            <a:chOff x="1187624" y="894208"/>
            <a:chExt cx="6264696" cy="2501103"/>
          </a:xfrm>
        </p:grpSpPr>
        <p:sp>
          <p:nvSpPr>
            <p:cNvPr id="17" name="TextBox 16">
              <a:extLst>
                <a:ext uri="{FF2B5EF4-FFF2-40B4-BE49-F238E27FC236}">
                  <a16:creationId xmlns:a16="http://schemas.microsoft.com/office/drawing/2014/main" id="{9CB07B43-E6B4-16C1-C453-59A529B57FCD}"/>
                </a:ext>
              </a:extLst>
            </p:cNvPr>
            <p:cNvSpPr txBox="1"/>
            <p:nvPr/>
          </p:nvSpPr>
          <p:spPr>
            <a:xfrm>
              <a:off x="6444208" y="894208"/>
              <a:ext cx="1008112" cy="306302"/>
            </a:xfrm>
            <a:prstGeom prst="rect">
              <a:avLst/>
            </a:prstGeom>
            <a:noFill/>
          </p:spPr>
          <p:txBody>
            <a:bodyPr wrap="square" rtlCol="0">
              <a:spAutoFit/>
            </a:bodyPr>
            <a:lstStyle/>
            <a:p>
              <a:pPr algn="l">
                <a:lnSpc>
                  <a:spcPts val="1800"/>
                </a:lnSpc>
              </a:pPr>
              <a:r>
                <a:rPr lang="en-US" sz="1200" i="1" dirty="0"/>
                <a:t>L. Baudin</a:t>
              </a:r>
              <a:endParaRPr lang="en-GB" sz="1200" i="1" dirty="0"/>
            </a:p>
          </p:txBody>
        </p:sp>
        <p:pic>
          <p:nvPicPr>
            <p:cNvPr id="2" name="Picture 1">
              <a:extLst>
                <a:ext uri="{FF2B5EF4-FFF2-40B4-BE49-F238E27FC236}">
                  <a16:creationId xmlns:a16="http://schemas.microsoft.com/office/drawing/2014/main" id="{ADB7E2D0-1A12-2256-F013-E9D070F57C26}"/>
                </a:ext>
              </a:extLst>
            </p:cNvPr>
            <p:cNvPicPr>
              <a:picLocks noChangeAspect="1"/>
            </p:cNvPicPr>
            <p:nvPr/>
          </p:nvPicPr>
          <p:blipFill>
            <a:blip r:embed="rId2"/>
            <a:stretch>
              <a:fillRect/>
            </a:stretch>
          </p:blipFill>
          <p:spPr>
            <a:xfrm>
              <a:off x="1187624" y="894208"/>
              <a:ext cx="6120680" cy="2501103"/>
            </a:xfrm>
            <a:prstGeom prst="rect">
              <a:avLst/>
            </a:prstGeom>
          </p:spPr>
        </p:pic>
        <p:sp>
          <p:nvSpPr>
            <p:cNvPr id="3" name="Rectangle 2">
              <a:extLst>
                <a:ext uri="{FF2B5EF4-FFF2-40B4-BE49-F238E27FC236}">
                  <a16:creationId xmlns:a16="http://schemas.microsoft.com/office/drawing/2014/main" id="{59E7C48E-0ECD-7848-A9C2-26D77E171CCC}"/>
                </a:ext>
              </a:extLst>
            </p:cNvPr>
            <p:cNvSpPr/>
            <p:nvPr/>
          </p:nvSpPr>
          <p:spPr>
            <a:xfrm>
              <a:off x="2915816" y="894208"/>
              <a:ext cx="648072" cy="1553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Textfeld 1">
            <a:extLst>
              <a:ext uri="{FF2B5EF4-FFF2-40B4-BE49-F238E27FC236}">
                <a16:creationId xmlns:a16="http://schemas.microsoft.com/office/drawing/2014/main" id="{FFA0607C-95E5-9D37-F45D-1F04CAEBB8CC}"/>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7" name="TextBox 6">
            <a:extLst>
              <a:ext uri="{FF2B5EF4-FFF2-40B4-BE49-F238E27FC236}">
                <a16:creationId xmlns:a16="http://schemas.microsoft.com/office/drawing/2014/main" id="{330B9448-0208-FDE0-A564-E91049C5BA74}"/>
              </a:ext>
            </a:extLst>
          </p:cNvPr>
          <p:cNvSpPr txBox="1"/>
          <p:nvPr/>
        </p:nvSpPr>
        <p:spPr>
          <a:xfrm>
            <a:off x="199488" y="4011910"/>
            <a:ext cx="8438103" cy="808555"/>
          </a:xfrm>
          <a:prstGeom prst="rect">
            <a:avLst/>
          </a:prstGeom>
          <a:noFill/>
        </p:spPr>
        <p:txBody>
          <a:bodyPr wrap="square">
            <a:spAutoFit/>
          </a:bodyPr>
          <a:lstStyle/>
          <a:p>
            <a:pPr marL="228600" indent="-228600">
              <a:lnSpc>
                <a:spcPct val="114000"/>
              </a:lnSpc>
              <a:spcAft>
                <a:spcPts val="600"/>
              </a:spcAft>
              <a:buFont typeface="Wingdings" panose="05000000000000000000" pitchFamily="2" charset="2"/>
              <a:buChar char="§"/>
            </a:pPr>
            <a:r>
              <a:rPr lang="en-GB" sz="1400" dirty="0"/>
              <a:t>Proposals to allow compacting/stiffening the booster to collider placement discussed and approved at the </a:t>
            </a:r>
            <a:r>
              <a:rPr lang="en-GB" sz="1400" dirty="0">
                <a:solidFill>
                  <a:schemeClr val="accent1"/>
                </a:solidFill>
                <a:hlinkClick r:id="rId3">
                  <a:extLst>
                    <a:ext uri="{A12FA001-AC4F-418D-AE19-62706E023703}">
                      <ahyp:hlinkClr xmlns:ahyp="http://schemas.microsoft.com/office/drawing/2018/hyperlinkcolor" val="tx"/>
                    </a:ext>
                  </a:extLst>
                </a:hlinkClick>
              </a:rPr>
              <a:t>Arc Half-Cell mock-up meeting</a:t>
            </a:r>
            <a:r>
              <a:rPr lang="en-GB" sz="1400" dirty="0"/>
              <a:t>, at the </a:t>
            </a:r>
            <a:r>
              <a:rPr lang="en-GB" sz="1400" dirty="0">
                <a:solidFill>
                  <a:schemeClr val="accent1"/>
                </a:solidFill>
                <a:hlinkClick r:id="rId4">
                  <a:extLst>
                    <a:ext uri="{A12FA001-AC4F-418D-AE19-62706E023703}">
                      <ahyp:hlinkClr xmlns:ahyp="http://schemas.microsoft.com/office/drawing/2018/hyperlinkcolor" val="tx"/>
                    </a:ext>
                  </a:extLst>
                </a:hlinkClick>
              </a:rPr>
              <a:t>Accelerator Pillar meeting</a:t>
            </a:r>
            <a:r>
              <a:rPr lang="en-GB" sz="1400" dirty="0"/>
              <a:t> and at the </a:t>
            </a:r>
            <a:r>
              <a:rPr lang="en-GB" sz="1400" dirty="0">
                <a:solidFill>
                  <a:schemeClr val="accent1"/>
                </a:solidFill>
                <a:hlinkClick r:id="rId5">
                  <a:extLst>
                    <a:ext uri="{A12FA001-AC4F-418D-AE19-62706E023703}">
                      <ahyp:hlinkClr xmlns:ahyp="http://schemas.microsoft.com/office/drawing/2018/hyperlinkcolor" val="tx"/>
                    </a:ext>
                  </a:extLst>
                </a:hlinkClick>
              </a:rPr>
              <a:t>FCC-</a:t>
            </a:r>
            <a:r>
              <a:rPr lang="en-GB" sz="1400" dirty="0" err="1">
                <a:solidFill>
                  <a:schemeClr val="accent1"/>
                </a:solidFill>
                <a:hlinkClick r:id="rId5">
                  <a:extLst>
                    <a:ext uri="{A12FA001-AC4F-418D-AE19-62706E023703}">
                      <ahyp:hlinkClr xmlns:ahyp="http://schemas.microsoft.com/office/drawing/2018/hyperlinkcolor" val="tx"/>
                    </a:ext>
                  </a:extLst>
                </a:hlinkClick>
              </a:rPr>
              <a:t>ee</a:t>
            </a:r>
            <a:r>
              <a:rPr lang="en-GB" sz="1400" dirty="0">
                <a:solidFill>
                  <a:schemeClr val="accent1"/>
                </a:solidFill>
                <a:hlinkClick r:id="rId5">
                  <a:extLst>
                    <a:ext uri="{A12FA001-AC4F-418D-AE19-62706E023703}">
                      <ahyp:hlinkClr xmlns:ahyp="http://schemas.microsoft.com/office/drawing/2018/hyperlinkcolor" val="tx"/>
                    </a:ext>
                  </a:extLst>
                </a:hlinkClick>
              </a:rPr>
              <a:t> Optics Design Meeting</a:t>
            </a:r>
            <a:endParaRPr lang="en-GB" sz="1400" dirty="0">
              <a:solidFill>
                <a:schemeClr val="accent1"/>
              </a:solidFill>
            </a:endParaRPr>
          </a:p>
        </p:txBody>
      </p:sp>
      <p:sp>
        <p:nvSpPr>
          <p:cNvPr id="8" name="TextBox 7">
            <a:extLst>
              <a:ext uri="{FF2B5EF4-FFF2-40B4-BE49-F238E27FC236}">
                <a16:creationId xmlns:a16="http://schemas.microsoft.com/office/drawing/2014/main" id="{78036373-D2B7-AF92-3AE5-DDE569765BAD}"/>
              </a:ext>
            </a:extLst>
          </p:cNvPr>
          <p:cNvSpPr txBox="1"/>
          <p:nvPr/>
        </p:nvSpPr>
        <p:spPr>
          <a:xfrm>
            <a:off x="7449879" y="3147814"/>
            <a:ext cx="1440160" cy="307777"/>
          </a:xfrm>
          <a:prstGeom prst="rect">
            <a:avLst/>
          </a:prstGeom>
          <a:solidFill>
            <a:srgbClr val="FFC000"/>
          </a:solidFill>
          <a:ln>
            <a:solidFill>
              <a:srgbClr val="FFC000"/>
            </a:solidFill>
          </a:ln>
        </p:spPr>
        <p:txBody>
          <a:bodyPr wrap="square" rtlCol="0">
            <a:spAutoFit/>
          </a:bodyPr>
          <a:lstStyle/>
          <a:p>
            <a:r>
              <a:rPr lang="en-US" sz="1400" dirty="0"/>
              <a:t>Collider Center</a:t>
            </a:r>
            <a:endParaRPr lang="en-GB" sz="1400" dirty="0"/>
          </a:p>
        </p:txBody>
      </p:sp>
      <p:cxnSp>
        <p:nvCxnSpPr>
          <p:cNvPr id="9" name="Straight Arrow Connector 8">
            <a:extLst>
              <a:ext uri="{FF2B5EF4-FFF2-40B4-BE49-F238E27FC236}">
                <a16:creationId xmlns:a16="http://schemas.microsoft.com/office/drawing/2014/main" id="{C1BC088A-E05C-E81B-477C-74A436D7D636}"/>
              </a:ext>
            </a:extLst>
          </p:cNvPr>
          <p:cNvCxnSpPr>
            <a:cxnSpLocks/>
          </p:cNvCxnSpPr>
          <p:nvPr/>
        </p:nvCxnSpPr>
        <p:spPr>
          <a:xfrm>
            <a:off x="7704693" y="3631531"/>
            <a:ext cx="792088" cy="0"/>
          </a:xfrm>
          <a:prstGeom prst="straightConnector1">
            <a:avLst/>
          </a:prstGeom>
          <a:ln w="444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077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26</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14" name="Textfeld 10">
            <a:extLst>
              <a:ext uri="{FF2B5EF4-FFF2-40B4-BE49-F238E27FC236}">
                <a16:creationId xmlns:a16="http://schemas.microsoft.com/office/drawing/2014/main" id="{7679B52A-D99E-4DA2-9467-EDBD9570FF39}"/>
              </a:ext>
            </a:extLst>
          </p:cNvPr>
          <p:cNvSpPr txBox="1"/>
          <p:nvPr/>
        </p:nvSpPr>
        <p:spPr>
          <a:xfrm>
            <a:off x="1007830" y="97423"/>
            <a:ext cx="2772082" cy="170071"/>
          </a:xfrm>
          <a:prstGeom prst="rect">
            <a:avLst/>
          </a:prstGeom>
          <a:noFill/>
        </p:spPr>
        <p:txBody>
          <a:bodyPr wrap="square" rtlCol="0">
            <a:noAutofit/>
          </a:bodyPr>
          <a:lstStyle/>
          <a:p>
            <a:pPr>
              <a:lnSpc>
                <a:spcPts val="1238"/>
              </a:lnSpc>
            </a:pPr>
            <a:r>
              <a:rPr lang="en-US" sz="900" dirty="0">
                <a:solidFill>
                  <a:schemeClr val="bg1"/>
                </a:solidFill>
              </a:rPr>
              <a:t>22</a:t>
            </a:r>
            <a:r>
              <a:rPr lang="en-US" sz="900" baseline="30000" dirty="0">
                <a:solidFill>
                  <a:schemeClr val="bg1"/>
                </a:solidFill>
              </a:rPr>
              <a:t>nd</a:t>
            </a:r>
            <a:r>
              <a:rPr lang="en-US" sz="900" dirty="0">
                <a:solidFill>
                  <a:schemeClr val="bg1"/>
                </a:solidFill>
              </a:rPr>
              <a:t> November 2022 / Senior Advisors Panel</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Booster (and collider) stability: functional spec</a:t>
            </a:r>
          </a:p>
        </p:txBody>
      </p:sp>
      <p:sp>
        <p:nvSpPr>
          <p:cNvPr id="7" name="TextBox 6">
            <a:extLst>
              <a:ext uri="{FF2B5EF4-FFF2-40B4-BE49-F238E27FC236}">
                <a16:creationId xmlns:a16="http://schemas.microsoft.com/office/drawing/2014/main" id="{1BF51C08-68EB-5220-86D4-894E76540627}"/>
              </a:ext>
            </a:extLst>
          </p:cNvPr>
          <p:cNvSpPr txBox="1"/>
          <p:nvPr/>
        </p:nvSpPr>
        <p:spPr>
          <a:xfrm>
            <a:off x="125619" y="838930"/>
            <a:ext cx="8838869" cy="285335"/>
          </a:xfrm>
          <a:prstGeom prst="rect">
            <a:avLst/>
          </a:prstGeom>
          <a:noFill/>
        </p:spPr>
        <p:txBody>
          <a:bodyPr wrap="square" rtlCol="0">
            <a:spAutoFit/>
          </a:bodyPr>
          <a:lstStyle/>
          <a:p>
            <a:pPr marL="171450" indent="-171450">
              <a:lnSpc>
                <a:spcPct val="114000"/>
              </a:lnSpc>
              <a:spcAft>
                <a:spcPts val="600"/>
              </a:spcAft>
              <a:buFont typeface="Wingdings" panose="05000000000000000000" pitchFamily="2" charset="2"/>
              <a:buChar char="§"/>
            </a:pPr>
            <a:r>
              <a:rPr lang="en-US" sz="1200" dirty="0"/>
              <a:t>Draft version collecting outcome of several discussions with Tor, Frank, Katsunobu, Antoine, Barbara, Michael G., etc. </a:t>
            </a:r>
            <a:r>
              <a:rPr lang="en-US" sz="1200" dirty="0">
                <a:solidFill>
                  <a:schemeClr val="tx2"/>
                </a:solidFill>
                <a:hlinkClick r:id="rId2">
                  <a:extLst>
                    <a:ext uri="{A12FA001-AC4F-418D-AE19-62706E023703}">
                      <ahyp:hlinkClr xmlns:ahyp="http://schemas.microsoft.com/office/drawing/2018/hyperlinkcolor" val="tx"/>
                    </a:ext>
                  </a:extLst>
                </a:hlinkClick>
              </a:rPr>
              <a:t>link</a:t>
            </a:r>
            <a:endParaRPr lang="en-GB" sz="1200" dirty="0">
              <a:solidFill>
                <a:schemeClr val="tx2"/>
              </a:solidFill>
            </a:endParaRPr>
          </a:p>
        </p:txBody>
      </p:sp>
      <p:pic>
        <p:nvPicPr>
          <p:cNvPr id="8" name="Picture 7">
            <a:extLst>
              <a:ext uri="{FF2B5EF4-FFF2-40B4-BE49-F238E27FC236}">
                <a16:creationId xmlns:a16="http://schemas.microsoft.com/office/drawing/2014/main" id="{3A4B387D-5DBE-C3B0-BB9B-49AD00DCB738}"/>
              </a:ext>
            </a:extLst>
          </p:cNvPr>
          <p:cNvPicPr>
            <a:picLocks noChangeAspect="1"/>
          </p:cNvPicPr>
          <p:nvPr/>
        </p:nvPicPr>
        <p:blipFill>
          <a:blip r:embed="rId3"/>
          <a:stretch>
            <a:fillRect/>
          </a:stretch>
        </p:blipFill>
        <p:spPr>
          <a:xfrm>
            <a:off x="185838" y="1248481"/>
            <a:ext cx="3222245" cy="1793036"/>
          </a:xfrm>
          <a:prstGeom prst="rect">
            <a:avLst/>
          </a:prstGeom>
        </p:spPr>
      </p:pic>
      <p:pic>
        <p:nvPicPr>
          <p:cNvPr id="15" name="Picture 14">
            <a:extLst>
              <a:ext uri="{FF2B5EF4-FFF2-40B4-BE49-F238E27FC236}">
                <a16:creationId xmlns:a16="http://schemas.microsoft.com/office/drawing/2014/main" id="{CDAE4069-3C1F-F05C-5239-FFBDBF2E03FA}"/>
              </a:ext>
            </a:extLst>
          </p:cNvPr>
          <p:cNvPicPr>
            <a:picLocks noChangeAspect="1"/>
          </p:cNvPicPr>
          <p:nvPr/>
        </p:nvPicPr>
        <p:blipFill>
          <a:blip r:embed="rId4"/>
          <a:stretch>
            <a:fillRect/>
          </a:stretch>
        </p:blipFill>
        <p:spPr>
          <a:xfrm>
            <a:off x="4358642" y="1196034"/>
            <a:ext cx="3504419" cy="1955171"/>
          </a:xfrm>
          <a:prstGeom prst="rect">
            <a:avLst/>
          </a:prstGeom>
        </p:spPr>
      </p:pic>
      <p:pic>
        <p:nvPicPr>
          <p:cNvPr id="19" name="Picture 18">
            <a:extLst>
              <a:ext uri="{FF2B5EF4-FFF2-40B4-BE49-F238E27FC236}">
                <a16:creationId xmlns:a16="http://schemas.microsoft.com/office/drawing/2014/main" id="{9E3751D0-F663-2009-69E7-3F4077AD4706}"/>
              </a:ext>
            </a:extLst>
          </p:cNvPr>
          <p:cNvPicPr>
            <a:picLocks noChangeAspect="1"/>
          </p:cNvPicPr>
          <p:nvPr/>
        </p:nvPicPr>
        <p:blipFill>
          <a:blip r:embed="rId5"/>
          <a:stretch>
            <a:fillRect/>
          </a:stretch>
        </p:blipFill>
        <p:spPr>
          <a:xfrm>
            <a:off x="4355975" y="3163626"/>
            <a:ext cx="3504419" cy="1928404"/>
          </a:xfrm>
          <a:prstGeom prst="rect">
            <a:avLst/>
          </a:prstGeom>
        </p:spPr>
      </p:pic>
      <p:pic>
        <p:nvPicPr>
          <p:cNvPr id="23" name="Picture 22">
            <a:extLst>
              <a:ext uri="{FF2B5EF4-FFF2-40B4-BE49-F238E27FC236}">
                <a16:creationId xmlns:a16="http://schemas.microsoft.com/office/drawing/2014/main" id="{6341DEC3-23F1-D0F9-8A4D-38AE3BAC4545}"/>
              </a:ext>
            </a:extLst>
          </p:cNvPr>
          <p:cNvPicPr>
            <a:picLocks noChangeAspect="1"/>
          </p:cNvPicPr>
          <p:nvPr/>
        </p:nvPicPr>
        <p:blipFill>
          <a:blip r:embed="rId6"/>
          <a:stretch>
            <a:fillRect/>
          </a:stretch>
        </p:blipFill>
        <p:spPr>
          <a:xfrm>
            <a:off x="179512" y="3151205"/>
            <a:ext cx="3456384" cy="1940825"/>
          </a:xfrm>
          <a:prstGeom prst="rect">
            <a:avLst/>
          </a:prstGeom>
        </p:spPr>
      </p:pic>
    </p:spTree>
    <p:extLst>
      <p:ext uri="{BB962C8B-B14F-4D97-AF65-F5344CB8AC3E}">
        <p14:creationId xmlns:p14="http://schemas.microsoft.com/office/powerpoint/2010/main" val="3355489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27</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Booster supports – calculations</a:t>
            </a:r>
          </a:p>
        </p:txBody>
      </p:sp>
      <p:graphicFrame>
        <p:nvGraphicFramePr>
          <p:cNvPr id="57" name="Table 56">
            <a:extLst>
              <a:ext uri="{FF2B5EF4-FFF2-40B4-BE49-F238E27FC236}">
                <a16:creationId xmlns:a16="http://schemas.microsoft.com/office/drawing/2014/main" id="{70928F97-451C-DD9F-6764-77E7B27B2B81}"/>
              </a:ext>
            </a:extLst>
          </p:cNvPr>
          <p:cNvGraphicFramePr>
            <a:graphicFrameLocks noGrp="1"/>
          </p:cNvGraphicFramePr>
          <p:nvPr/>
        </p:nvGraphicFramePr>
        <p:xfrm>
          <a:off x="22871" y="1915557"/>
          <a:ext cx="6576719" cy="3248481"/>
        </p:xfrm>
        <a:graphic>
          <a:graphicData uri="http://schemas.openxmlformats.org/drawingml/2006/table">
            <a:tbl>
              <a:tblPr firstRow="1" bandRow="1">
                <a:tableStyleId>{5C22544A-7EE6-4342-B048-85BDC9FD1C3A}</a:tableStyleId>
              </a:tblPr>
              <a:tblGrid>
                <a:gridCol w="1695300">
                  <a:extLst>
                    <a:ext uri="{9D8B030D-6E8A-4147-A177-3AD203B41FA5}">
                      <a16:colId xmlns:a16="http://schemas.microsoft.com/office/drawing/2014/main" val="687475333"/>
                    </a:ext>
                  </a:extLst>
                </a:gridCol>
                <a:gridCol w="940118">
                  <a:extLst>
                    <a:ext uri="{9D8B030D-6E8A-4147-A177-3AD203B41FA5}">
                      <a16:colId xmlns:a16="http://schemas.microsoft.com/office/drawing/2014/main" val="4206030670"/>
                    </a:ext>
                  </a:extLst>
                </a:gridCol>
                <a:gridCol w="940118">
                  <a:extLst>
                    <a:ext uri="{9D8B030D-6E8A-4147-A177-3AD203B41FA5}">
                      <a16:colId xmlns:a16="http://schemas.microsoft.com/office/drawing/2014/main" val="3369687321"/>
                    </a:ext>
                  </a:extLst>
                </a:gridCol>
                <a:gridCol w="976614">
                  <a:extLst>
                    <a:ext uri="{9D8B030D-6E8A-4147-A177-3AD203B41FA5}">
                      <a16:colId xmlns:a16="http://schemas.microsoft.com/office/drawing/2014/main" val="924970881"/>
                    </a:ext>
                  </a:extLst>
                </a:gridCol>
                <a:gridCol w="1040130">
                  <a:extLst>
                    <a:ext uri="{9D8B030D-6E8A-4147-A177-3AD203B41FA5}">
                      <a16:colId xmlns:a16="http://schemas.microsoft.com/office/drawing/2014/main" val="4266135416"/>
                    </a:ext>
                  </a:extLst>
                </a:gridCol>
                <a:gridCol w="984439">
                  <a:extLst>
                    <a:ext uri="{9D8B030D-6E8A-4147-A177-3AD203B41FA5}">
                      <a16:colId xmlns:a16="http://schemas.microsoft.com/office/drawing/2014/main" val="1588978216"/>
                    </a:ext>
                  </a:extLst>
                </a:gridCol>
              </a:tblGrid>
              <a:tr h="571196">
                <a:tc>
                  <a:txBody>
                    <a:bodyPr/>
                    <a:lstStyle/>
                    <a:p>
                      <a:pPr algn="ctr">
                        <a:lnSpc>
                          <a:spcPct val="100000"/>
                        </a:lnSpc>
                        <a:spcAft>
                          <a:spcPts val="600"/>
                        </a:spcAft>
                      </a:pPr>
                      <a:r>
                        <a:rPr lang="en-US" sz="800" kern="1200" dirty="0">
                          <a:effectLst/>
                        </a:rPr>
                        <a:t>Mode Shape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lvl="0" indent="0" algn="ctr" defTabSz="685800" rtl="0" eaLnBrk="1" fontAlgn="auto" latinLnBrk="0" hangingPunct="1">
                        <a:lnSpc>
                          <a:spcPct val="100000"/>
                        </a:lnSpc>
                        <a:spcBef>
                          <a:spcPts val="0"/>
                        </a:spcBef>
                        <a:spcAft>
                          <a:spcPts val="400"/>
                        </a:spcAft>
                        <a:buClrTx/>
                        <a:buSzTx/>
                        <a:buFontTx/>
                        <a:buNone/>
                        <a:tabLst/>
                        <a:defRPr/>
                      </a:pPr>
                      <a:r>
                        <a:rPr lang="en-US" sz="800" kern="1200" dirty="0">
                          <a:effectLst/>
                        </a:rPr>
                        <a:t>FCC Week ‘22</a:t>
                      </a:r>
                    </a:p>
                    <a:p>
                      <a:pPr marL="0" marR="0" lvl="0" indent="0" algn="ctr" defTabSz="685800" rtl="0" eaLnBrk="1" fontAlgn="auto" latinLnBrk="0" hangingPunct="1">
                        <a:lnSpc>
                          <a:spcPct val="100000"/>
                        </a:lnSpc>
                        <a:spcBef>
                          <a:spcPts val="0"/>
                        </a:spcBef>
                        <a:spcAft>
                          <a:spcPts val="400"/>
                        </a:spcAft>
                        <a:buClrTx/>
                        <a:buSzTx/>
                        <a:buFontTx/>
                        <a:buNone/>
                        <a:tabLst/>
                        <a:defRPr/>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dirty="0">
                          <a:effectLst/>
                        </a:rPr>
                        <a:t>First Iteration</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dirty="0">
                          <a:effectLst/>
                        </a:rPr>
                        <a:t>Shifted Horizontally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400"/>
                        </a:spcAft>
                      </a:pPr>
                      <a:r>
                        <a:rPr lang="en-US" sz="800" kern="1200" dirty="0">
                          <a:effectLst/>
                        </a:rPr>
                        <a:t>Shifted Vertically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a:effectLst/>
                        </a:rPr>
                        <a:t>Shifted Vertically &amp; Horizontally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37235443"/>
                  </a:ext>
                </a:extLst>
              </a:tr>
              <a:tr h="773620">
                <a:tc>
                  <a:txBody>
                    <a:bodyPr/>
                    <a:lstStyle/>
                    <a:p>
                      <a:pPr algn="ctr">
                        <a:lnSpc>
                          <a:spcPct val="100000"/>
                        </a:lnSpc>
                        <a:spcAft>
                          <a:spcPts val="0"/>
                        </a:spcAft>
                      </a:pPr>
                      <a:r>
                        <a:rPr lang="en-GB" sz="900" i="1" kern="1200" dirty="0">
                          <a:effectLst/>
                        </a:rPr>
                        <a:t>Longitudinal</a:t>
                      </a:r>
                      <a:endParaRPr lang="en-GB" sz="900" i="1"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endParaRPr>
                    </a:p>
                  </a:txBody>
                  <a:tcPr/>
                </a:tc>
                <a:tc>
                  <a:txBody>
                    <a:bodyPr/>
                    <a:lstStyle/>
                    <a:p>
                      <a:pPr algn="ctr">
                        <a:lnSpc>
                          <a:spcPct val="100000"/>
                        </a:lnSpc>
                        <a:spcAft>
                          <a:spcPts val="0"/>
                        </a:spcAft>
                      </a:pPr>
                      <a:r>
                        <a:rPr lang="en-US" sz="1200" i="1" kern="1200" dirty="0">
                          <a:solidFill>
                            <a:srgbClr val="FF0000"/>
                          </a:solidFill>
                          <a:effectLst/>
                          <a:latin typeface="+mn-lt"/>
                          <a:ea typeface="+mn-ea"/>
                          <a:cs typeface="+mn-cs"/>
                        </a:rPr>
                        <a:t>7</a:t>
                      </a:r>
                      <a:endParaRPr lang="en-GB" sz="1200" i="1"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i="1" kern="1200" dirty="0">
                          <a:effectLst/>
                        </a:rPr>
                        <a:t>18</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i="1" kern="1200" dirty="0">
                          <a:effectLst/>
                        </a:rPr>
                        <a:t>24</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i="1" kern="1200" dirty="0">
                          <a:effectLst/>
                        </a:rPr>
                        <a:t>21</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i="1" kern="1200" dirty="0">
                          <a:effectLst/>
                        </a:rPr>
                        <a:t>29</a:t>
                      </a:r>
                      <a:endParaRPr lang="en-GB" sz="12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342104148"/>
                  </a:ext>
                </a:extLst>
              </a:tr>
              <a:tr h="1080120">
                <a:tc>
                  <a:txBody>
                    <a:bodyPr/>
                    <a:lstStyle/>
                    <a:p>
                      <a:pPr algn="ctr">
                        <a:lnSpc>
                          <a:spcPct val="100000"/>
                        </a:lnSpc>
                        <a:spcAft>
                          <a:spcPts val="0"/>
                        </a:spcAft>
                      </a:pPr>
                      <a:r>
                        <a:rPr lang="en-GB" sz="900" dirty="0">
                          <a:effectLst/>
                        </a:rPr>
                        <a:t>Bending Cantilever Arms/</a:t>
                      </a:r>
                    </a:p>
                    <a:p>
                      <a:pPr algn="ctr">
                        <a:lnSpc>
                          <a:spcPct val="100000"/>
                        </a:lnSpc>
                        <a:spcAft>
                          <a:spcPts val="0"/>
                        </a:spcAft>
                      </a:pPr>
                      <a:r>
                        <a:rPr lang="en-GB" sz="900" dirty="0">
                          <a:effectLst/>
                        </a:rPr>
                        <a:t>Torsion Horizontal Beam</a:t>
                      </a: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0000"/>
                        </a:lnSpc>
                        <a:spcAft>
                          <a:spcPts val="0"/>
                        </a:spcAft>
                      </a:pPr>
                      <a:r>
                        <a:rPr lang="en-US" sz="1200" kern="1200" dirty="0">
                          <a:solidFill>
                            <a:srgbClr val="FF0000"/>
                          </a:solidFill>
                          <a:effectLst/>
                          <a:latin typeface="+mn-lt"/>
                          <a:ea typeface="+mn-ea"/>
                          <a:cs typeface="+mn-cs"/>
                        </a:rPr>
                        <a:t>7</a:t>
                      </a:r>
                      <a:endParaRPr lang="en-GB" sz="1200"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kern="1200" dirty="0">
                          <a:effectLst/>
                        </a:rPr>
                        <a:t>19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kern="1200" dirty="0">
                          <a:effectLst/>
                        </a:rPr>
                        <a:t>23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kern="1200" dirty="0">
                          <a:effectLst/>
                        </a:rPr>
                        <a:t>29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kern="1200" dirty="0">
                          <a:effectLst/>
                        </a:rPr>
                        <a:t>29</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48064242"/>
                  </a:ext>
                </a:extLst>
              </a:tr>
              <a:tr h="823545">
                <a:tc>
                  <a:txBody>
                    <a:bodyPr/>
                    <a:lstStyle/>
                    <a:p>
                      <a:pPr algn="ctr">
                        <a:lnSpc>
                          <a:spcPct val="100000"/>
                        </a:lnSpc>
                        <a:spcAft>
                          <a:spcPts val="0"/>
                        </a:spcAft>
                      </a:pPr>
                      <a:r>
                        <a:rPr lang="en-GB" sz="900" dirty="0">
                          <a:effectLst/>
                        </a:rPr>
                        <a:t>Bending Horizontal Beam</a:t>
                      </a: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0000"/>
                        </a:lnSpc>
                        <a:spcAft>
                          <a:spcPts val="0"/>
                        </a:spcAft>
                      </a:pPr>
                      <a:r>
                        <a:rPr lang="en-US" sz="1200" kern="1200" dirty="0">
                          <a:solidFill>
                            <a:srgbClr val="FF0000"/>
                          </a:solidFill>
                          <a:effectLst/>
                          <a:latin typeface="+mn-lt"/>
                          <a:ea typeface="+mn-ea"/>
                          <a:cs typeface="+mn-cs"/>
                        </a:rPr>
                        <a:t>14</a:t>
                      </a:r>
                      <a:endParaRPr lang="en-GB" sz="1200"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kern="1200" dirty="0">
                          <a:effectLst/>
                        </a:rPr>
                        <a:t>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kern="1200" dirty="0">
                          <a:effectLst/>
                        </a:rPr>
                        <a:t>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kern="1200" dirty="0">
                          <a:effectLst/>
                        </a:rPr>
                        <a:t>40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kern="1200" dirty="0">
                          <a:effectLst/>
                        </a:rPr>
                        <a:t>54</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42499651"/>
                  </a:ext>
                </a:extLst>
              </a:tr>
            </a:tbl>
          </a:graphicData>
        </a:graphic>
      </p:graphicFrame>
      <p:pic>
        <p:nvPicPr>
          <p:cNvPr id="58" name="Picture 57">
            <a:extLst>
              <a:ext uri="{FF2B5EF4-FFF2-40B4-BE49-F238E27FC236}">
                <a16:creationId xmlns:a16="http://schemas.microsoft.com/office/drawing/2014/main" id="{09831CD1-E84C-0335-D387-28FB0B5E8F4C}"/>
              </a:ext>
            </a:extLst>
          </p:cNvPr>
          <p:cNvPicPr>
            <a:picLocks noChangeAspect="1"/>
          </p:cNvPicPr>
          <p:nvPr/>
        </p:nvPicPr>
        <p:blipFill>
          <a:blip r:embed="rId2"/>
          <a:stretch>
            <a:fillRect/>
          </a:stretch>
        </p:blipFill>
        <p:spPr>
          <a:xfrm>
            <a:off x="2644333" y="1080998"/>
            <a:ext cx="952909" cy="806769"/>
          </a:xfrm>
          <a:prstGeom prst="rect">
            <a:avLst/>
          </a:prstGeom>
        </p:spPr>
      </p:pic>
      <p:pic>
        <p:nvPicPr>
          <p:cNvPr id="59" name="Picture 58">
            <a:extLst>
              <a:ext uri="{FF2B5EF4-FFF2-40B4-BE49-F238E27FC236}">
                <a16:creationId xmlns:a16="http://schemas.microsoft.com/office/drawing/2014/main" id="{64DCCCE9-A085-63DE-B2BE-55EC3F2A2BEB}"/>
              </a:ext>
            </a:extLst>
          </p:cNvPr>
          <p:cNvPicPr>
            <a:picLocks noChangeAspect="1"/>
          </p:cNvPicPr>
          <p:nvPr/>
        </p:nvPicPr>
        <p:blipFill>
          <a:blip r:embed="rId3"/>
          <a:stretch>
            <a:fillRect/>
          </a:stretch>
        </p:blipFill>
        <p:spPr>
          <a:xfrm>
            <a:off x="3646297" y="1098530"/>
            <a:ext cx="887307" cy="803936"/>
          </a:xfrm>
          <a:prstGeom prst="rect">
            <a:avLst/>
          </a:prstGeom>
        </p:spPr>
      </p:pic>
      <p:pic>
        <p:nvPicPr>
          <p:cNvPr id="60" name="Picture 59">
            <a:extLst>
              <a:ext uri="{FF2B5EF4-FFF2-40B4-BE49-F238E27FC236}">
                <a16:creationId xmlns:a16="http://schemas.microsoft.com/office/drawing/2014/main" id="{613897DE-549F-B6D0-3C4C-7273F6775527}"/>
              </a:ext>
            </a:extLst>
          </p:cNvPr>
          <p:cNvPicPr>
            <a:picLocks noChangeAspect="1"/>
          </p:cNvPicPr>
          <p:nvPr/>
        </p:nvPicPr>
        <p:blipFill>
          <a:blip r:embed="rId4"/>
          <a:stretch>
            <a:fillRect/>
          </a:stretch>
        </p:blipFill>
        <p:spPr>
          <a:xfrm>
            <a:off x="4570742" y="1137708"/>
            <a:ext cx="1026884" cy="764758"/>
          </a:xfrm>
          <a:prstGeom prst="rect">
            <a:avLst/>
          </a:prstGeom>
        </p:spPr>
      </p:pic>
      <p:pic>
        <p:nvPicPr>
          <p:cNvPr id="61" name="Picture 60">
            <a:extLst>
              <a:ext uri="{FF2B5EF4-FFF2-40B4-BE49-F238E27FC236}">
                <a16:creationId xmlns:a16="http://schemas.microsoft.com/office/drawing/2014/main" id="{E15CA7F9-B49A-9C91-8FAE-25D023B65C7D}"/>
              </a:ext>
            </a:extLst>
          </p:cNvPr>
          <p:cNvPicPr>
            <a:picLocks noChangeAspect="1"/>
          </p:cNvPicPr>
          <p:nvPr/>
        </p:nvPicPr>
        <p:blipFill>
          <a:blip r:embed="rId5"/>
          <a:stretch>
            <a:fillRect/>
          </a:stretch>
        </p:blipFill>
        <p:spPr>
          <a:xfrm>
            <a:off x="5634765" y="1130672"/>
            <a:ext cx="925562" cy="764758"/>
          </a:xfrm>
          <a:prstGeom prst="rect">
            <a:avLst/>
          </a:prstGeom>
        </p:spPr>
      </p:pic>
      <p:cxnSp>
        <p:nvCxnSpPr>
          <p:cNvPr id="62" name="Straight Arrow Connector 61">
            <a:extLst>
              <a:ext uri="{FF2B5EF4-FFF2-40B4-BE49-F238E27FC236}">
                <a16:creationId xmlns:a16="http://schemas.microsoft.com/office/drawing/2014/main" id="{F97297AB-E732-538D-6349-8095A89354FE}"/>
              </a:ext>
            </a:extLst>
          </p:cNvPr>
          <p:cNvCxnSpPr>
            <a:cxnSpLocks/>
          </p:cNvCxnSpPr>
          <p:nvPr/>
        </p:nvCxnSpPr>
        <p:spPr>
          <a:xfrm flipH="1">
            <a:off x="4089950" y="1271602"/>
            <a:ext cx="43204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F7B3A482-1037-BAEA-84A3-597CA776B9A4}"/>
              </a:ext>
            </a:extLst>
          </p:cNvPr>
          <p:cNvCxnSpPr>
            <a:cxnSpLocks/>
          </p:cNvCxnSpPr>
          <p:nvPr/>
        </p:nvCxnSpPr>
        <p:spPr>
          <a:xfrm>
            <a:off x="5364088" y="950652"/>
            <a:ext cx="0" cy="360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86D1590C-3A8B-45BF-D36B-3277A76A888B}"/>
              </a:ext>
            </a:extLst>
          </p:cNvPr>
          <p:cNvCxnSpPr>
            <a:cxnSpLocks/>
          </p:cNvCxnSpPr>
          <p:nvPr/>
        </p:nvCxnSpPr>
        <p:spPr>
          <a:xfrm flipH="1">
            <a:off x="6097546" y="1203598"/>
            <a:ext cx="43204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49610340-E5FA-E09C-88A2-10F1583D4394}"/>
              </a:ext>
            </a:extLst>
          </p:cNvPr>
          <p:cNvCxnSpPr>
            <a:cxnSpLocks/>
          </p:cNvCxnSpPr>
          <p:nvPr/>
        </p:nvCxnSpPr>
        <p:spPr>
          <a:xfrm>
            <a:off x="6340459" y="785280"/>
            <a:ext cx="0" cy="360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8" name="Picture 5">
            <a:extLst>
              <a:ext uri="{FF2B5EF4-FFF2-40B4-BE49-F238E27FC236}">
                <a16:creationId xmlns:a16="http://schemas.microsoft.com/office/drawing/2014/main" id="{06807147-AA6B-28F2-2F50-6352D8FEAA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9328" t="8110" r="20570" b="11134"/>
          <a:stretch>
            <a:fillRect/>
          </a:stretch>
        </p:blipFill>
        <p:spPr bwMode="auto">
          <a:xfrm>
            <a:off x="553856" y="2689906"/>
            <a:ext cx="672176" cy="529916"/>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14">
            <a:extLst>
              <a:ext uri="{FF2B5EF4-FFF2-40B4-BE49-F238E27FC236}">
                <a16:creationId xmlns:a16="http://schemas.microsoft.com/office/drawing/2014/main" id="{7837A9F0-973B-23EB-3A8E-9F261C159F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9113" t="8475" r="23213" b="10435"/>
          <a:stretch>
            <a:fillRect/>
          </a:stretch>
        </p:blipFill>
        <p:spPr bwMode="auto">
          <a:xfrm>
            <a:off x="490223" y="3579862"/>
            <a:ext cx="864096" cy="71322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15" descr="Diagram, engineering drawing&#10;&#10;Description automatically generated">
            <a:extLst>
              <a:ext uri="{FF2B5EF4-FFF2-40B4-BE49-F238E27FC236}">
                <a16:creationId xmlns:a16="http://schemas.microsoft.com/office/drawing/2014/main" id="{AA398933-0DC7-64E3-F507-B32B9675FC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8944" t="7079" r="24387" b="10815"/>
          <a:stretch>
            <a:fillRect/>
          </a:stretch>
        </p:blipFill>
        <p:spPr bwMode="auto">
          <a:xfrm>
            <a:off x="563160" y="4515966"/>
            <a:ext cx="718221" cy="611817"/>
          </a:xfrm>
          <a:prstGeom prst="rect">
            <a:avLst/>
          </a:prstGeom>
          <a:noFill/>
          <a:extLst>
            <a:ext uri="{909E8E84-426E-40DD-AFC4-6F175D3DCCD1}">
              <a14:hiddenFill xmlns:a14="http://schemas.microsoft.com/office/drawing/2010/main">
                <a:solidFill>
                  <a:srgbClr val="FFFFFF"/>
                </a:solidFill>
              </a14:hiddenFill>
            </a:ext>
          </a:extLst>
        </p:spPr>
      </p:pic>
      <p:sp>
        <p:nvSpPr>
          <p:cNvPr id="72" name="Google Shape;167;p25">
            <a:extLst>
              <a:ext uri="{FF2B5EF4-FFF2-40B4-BE49-F238E27FC236}">
                <a16:creationId xmlns:a16="http://schemas.microsoft.com/office/drawing/2014/main" id="{991A5AA0-93C1-CA41-1D1A-4F362D7AF6E4}"/>
              </a:ext>
            </a:extLst>
          </p:cNvPr>
          <p:cNvSpPr txBox="1">
            <a:spLocks/>
          </p:cNvSpPr>
          <p:nvPr/>
        </p:nvSpPr>
        <p:spPr>
          <a:xfrm>
            <a:off x="6599590" y="1391185"/>
            <a:ext cx="2544410" cy="365489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21875"/>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1875"/>
              </a:lnSpc>
              <a:spcBef>
                <a:spcPts val="0"/>
              </a:spcBef>
              <a:spcAft>
                <a:spcPts val="0"/>
              </a:spcAft>
              <a:buClr>
                <a:srgbClr val="0F124A"/>
              </a:buClr>
              <a:buSzPts val="1600"/>
              <a:buFont typeface="Courier New"/>
              <a:buChar char="o"/>
              <a:defRPr sz="1600" b="0" i="0" u="none" strike="noStrike" cap="none">
                <a:solidFill>
                  <a:srgbClr val="0F124A"/>
                </a:solidFill>
                <a:latin typeface="Arial"/>
                <a:ea typeface="Arial"/>
                <a:cs typeface="Arial"/>
                <a:sym typeface="Arial"/>
              </a:defRPr>
            </a:lvl3pPr>
            <a:lvl4pPr marL="1828800" marR="0" lvl="3"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Optimization leading </a:t>
            </a:r>
            <a:r>
              <a:rPr lang="en-US" sz="1100" b="1" dirty="0">
                <a:solidFill>
                  <a:srgbClr val="0F124A"/>
                </a:solidFill>
                <a:latin typeface="+mj-lt"/>
                <a:ea typeface="Calibri"/>
                <a:cs typeface="Calibri" panose="020F0502020204030204" pitchFamily="34" charset="0"/>
                <a:sym typeface="Calibri"/>
              </a:rPr>
              <a:t>x15 higher stiffness and x4 higher natural frequencies</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Likely conservative (2.5t total magnet weight, 50% less seems feasible)</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Some room for further improvement but </a:t>
            </a:r>
            <a:r>
              <a:rPr lang="en-US" sz="1100" b="1" dirty="0">
                <a:solidFill>
                  <a:srgbClr val="0F124A"/>
                </a:solidFill>
                <a:latin typeface="+mj-lt"/>
                <a:ea typeface="Calibri"/>
                <a:cs typeface="Calibri" panose="020F0502020204030204" pitchFamily="34" charset="0"/>
                <a:sym typeface="Calibri"/>
              </a:rPr>
              <a:t>already a reasonably robust result</a:t>
            </a:r>
          </a:p>
          <a:p>
            <a:pPr marL="685800" lvl="1">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PETRA IV girder 46 Hz</a:t>
            </a:r>
          </a:p>
          <a:p>
            <a:pPr marL="685800" lvl="1">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PSB LIU girder 29 Hz</a:t>
            </a:r>
          </a:p>
          <a:p>
            <a:pPr marL="0" indent="0">
              <a:lnSpc>
                <a:spcPct val="100000"/>
              </a:lnSpc>
              <a:spcAft>
                <a:spcPts val="600"/>
              </a:spcAft>
              <a:buClr>
                <a:srgbClr val="115CA9"/>
              </a:buClr>
              <a:buSzPct val="100000"/>
            </a:pPr>
            <a:r>
              <a:rPr lang="en-US" sz="1100" b="1" dirty="0">
                <a:solidFill>
                  <a:srgbClr val="0F124A"/>
                </a:solidFill>
                <a:latin typeface="+mj-lt"/>
                <a:ea typeface="Calibri"/>
                <a:cs typeface="Calibri"/>
                <a:sym typeface="Calibri"/>
              </a:rPr>
              <a:t>Next steps</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a:sym typeface="Calibri"/>
              </a:rPr>
              <a:t>Add ground motion &amp; harmonic response to evaluate </a:t>
            </a:r>
            <a:r>
              <a:rPr lang="en-US" sz="1100" b="1" dirty="0">
                <a:solidFill>
                  <a:srgbClr val="0F124A"/>
                </a:solidFill>
                <a:latin typeface="+mj-lt"/>
                <a:ea typeface="Calibri"/>
                <a:cs typeface="Calibri"/>
                <a:sym typeface="Calibri"/>
              </a:rPr>
              <a:t>expected vibration amplitude</a:t>
            </a:r>
            <a:r>
              <a:rPr lang="en-US" sz="1100" dirty="0">
                <a:solidFill>
                  <a:srgbClr val="0F124A"/>
                </a:solidFill>
                <a:latin typeface="+mj-lt"/>
                <a:ea typeface="Calibri"/>
                <a:cs typeface="Calibri"/>
                <a:sym typeface="Calibri"/>
              </a:rPr>
              <a:t>, compare with specs (20 nm @10-100 Hz)</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a:sym typeface="Calibri"/>
              </a:rPr>
              <a:t>Add collider to the model, to evaluate </a:t>
            </a:r>
            <a:r>
              <a:rPr lang="en-US" sz="1100" b="1" dirty="0">
                <a:solidFill>
                  <a:srgbClr val="0F124A"/>
                </a:solidFill>
                <a:latin typeface="+mj-lt"/>
                <a:ea typeface="Calibri"/>
                <a:cs typeface="Calibri"/>
                <a:sym typeface="Calibri"/>
              </a:rPr>
              <a:t>vibrations crosstalk</a:t>
            </a:r>
          </a:p>
        </p:txBody>
      </p:sp>
      <p:sp>
        <p:nvSpPr>
          <p:cNvPr id="73" name="TextBox 72">
            <a:extLst>
              <a:ext uri="{FF2B5EF4-FFF2-40B4-BE49-F238E27FC236}">
                <a16:creationId xmlns:a16="http://schemas.microsoft.com/office/drawing/2014/main" id="{A9C5F063-BC53-49E6-60E0-94800FC05F21}"/>
              </a:ext>
            </a:extLst>
          </p:cNvPr>
          <p:cNvSpPr txBox="1"/>
          <p:nvPr/>
        </p:nvSpPr>
        <p:spPr>
          <a:xfrm>
            <a:off x="99172" y="1452085"/>
            <a:ext cx="1008112" cy="306302"/>
          </a:xfrm>
          <a:prstGeom prst="rect">
            <a:avLst/>
          </a:prstGeom>
          <a:noFill/>
        </p:spPr>
        <p:txBody>
          <a:bodyPr wrap="square" rtlCol="0">
            <a:spAutoFit/>
          </a:bodyPr>
          <a:lstStyle/>
          <a:p>
            <a:pPr algn="l">
              <a:lnSpc>
                <a:spcPts val="1800"/>
              </a:lnSpc>
            </a:pPr>
            <a:r>
              <a:rPr lang="en-US" sz="1200" i="1" dirty="0"/>
              <a:t>L. Baudin</a:t>
            </a:r>
            <a:endParaRPr lang="en-GB" sz="1200" i="1" dirty="0"/>
          </a:p>
        </p:txBody>
      </p:sp>
      <p:pic>
        <p:nvPicPr>
          <p:cNvPr id="74" name="Picture 73">
            <a:extLst>
              <a:ext uri="{FF2B5EF4-FFF2-40B4-BE49-F238E27FC236}">
                <a16:creationId xmlns:a16="http://schemas.microsoft.com/office/drawing/2014/main" id="{E3F2F85A-D839-7963-B582-863BD9AEB1DA}"/>
              </a:ext>
            </a:extLst>
          </p:cNvPr>
          <p:cNvPicPr>
            <a:picLocks noChangeAspect="1"/>
          </p:cNvPicPr>
          <p:nvPr/>
        </p:nvPicPr>
        <p:blipFill rotWithShape="1">
          <a:blip r:embed="rId9"/>
          <a:srcRect r="52082"/>
          <a:stretch/>
        </p:blipFill>
        <p:spPr>
          <a:xfrm>
            <a:off x="1768720" y="1080998"/>
            <a:ext cx="824716" cy="806768"/>
          </a:xfrm>
          <a:prstGeom prst="rect">
            <a:avLst/>
          </a:prstGeom>
        </p:spPr>
      </p:pic>
      <p:sp>
        <p:nvSpPr>
          <p:cNvPr id="2" name="Textfeld 1">
            <a:extLst>
              <a:ext uri="{FF2B5EF4-FFF2-40B4-BE49-F238E27FC236}">
                <a16:creationId xmlns:a16="http://schemas.microsoft.com/office/drawing/2014/main" id="{63873AAE-23E4-77C5-5BB1-046F4602415F}"/>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911598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28</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07504" y="386185"/>
            <a:ext cx="9000999" cy="553790"/>
          </a:xfrm>
        </p:spPr>
        <p:txBody>
          <a:bodyPr/>
          <a:lstStyle/>
          <a:p>
            <a:r>
              <a:rPr lang="en-US" sz="1800" dirty="0"/>
              <a:t>Recap of girder concept for SSS, pros’ and cons’</a:t>
            </a:r>
          </a:p>
        </p:txBody>
      </p:sp>
      <p:sp>
        <p:nvSpPr>
          <p:cNvPr id="2" name="Google Shape;167;p25">
            <a:extLst>
              <a:ext uri="{FF2B5EF4-FFF2-40B4-BE49-F238E27FC236}">
                <a16:creationId xmlns:a16="http://schemas.microsoft.com/office/drawing/2014/main" id="{44A0AD3A-B711-7D90-24D6-304C2746E969}"/>
              </a:ext>
            </a:extLst>
          </p:cNvPr>
          <p:cNvSpPr txBox="1">
            <a:spLocks/>
          </p:cNvSpPr>
          <p:nvPr/>
        </p:nvSpPr>
        <p:spPr>
          <a:xfrm>
            <a:off x="35497" y="843558"/>
            <a:ext cx="4104455" cy="252028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21875"/>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1875"/>
              </a:lnSpc>
              <a:spcBef>
                <a:spcPts val="0"/>
              </a:spcBef>
              <a:spcAft>
                <a:spcPts val="0"/>
              </a:spcAft>
              <a:buClr>
                <a:srgbClr val="0F124A"/>
              </a:buClr>
              <a:buSzPts val="1600"/>
              <a:buFont typeface="Courier New"/>
              <a:buChar char="o"/>
              <a:defRPr sz="1600" b="0" i="0" u="none" strike="noStrike" cap="none">
                <a:solidFill>
                  <a:srgbClr val="0F124A"/>
                </a:solidFill>
                <a:latin typeface="Arial"/>
                <a:ea typeface="Arial"/>
                <a:cs typeface="Arial"/>
                <a:sym typeface="Arial"/>
              </a:defRPr>
            </a:lvl3pPr>
            <a:lvl4pPr marL="1828800" marR="0" lvl="3"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marL="0" marR="0" lvl="0" indent="0" algn="l" rtl="0">
              <a:lnSpc>
                <a:spcPct val="100000"/>
              </a:lnSpc>
              <a:spcBef>
                <a:spcPts val="0"/>
              </a:spcBef>
              <a:spcAft>
                <a:spcPts val="600"/>
              </a:spcAft>
              <a:buClr>
                <a:srgbClr val="115CA9"/>
              </a:buClr>
              <a:buSzPct val="100000"/>
            </a:pPr>
            <a:r>
              <a:rPr lang="en-US" sz="1400" b="1" dirty="0">
                <a:solidFill>
                  <a:srgbClr val="0F124A"/>
                </a:solidFill>
                <a:latin typeface="+mj-lt"/>
                <a:cs typeface="Calibri" panose="020F0502020204030204" pitchFamily="34" charset="0"/>
              </a:rPr>
              <a:t>Pros</a:t>
            </a:r>
          </a:p>
          <a:p>
            <a:pPr marL="228600">
              <a:lnSpc>
                <a:spcPct val="100000"/>
              </a:lnSpc>
              <a:spcAft>
                <a:spcPts val="600"/>
              </a:spcAft>
              <a:buClr>
                <a:srgbClr val="115CA9"/>
              </a:buClr>
              <a:buSzPct val="100000"/>
              <a:buFont typeface="+mj-lt"/>
              <a:buAutoNum type="arabicPeriod"/>
            </a:pPr>
            <a:r>
              <a:rPr lang="en-US" sz="1100" b="1" dirty="0">
                <a:solidFill>
                  <a:srgbClr val="0F124A"/>
                </a:solidFill>
                <a:latin typeface="+mj-lt"/>
                <a:ea typeface="Calibri"/>
                <a:cs typeface="Calibri" panose="020F0502020204030204" pitchFamily="34" charset="0"/>
                <a:sym typeface="Calibri"/>
              </a:rPr>
              <a:t>Pre-assembly and pre-alignment on the surface </a:t>
            </a:r>
            <a:r>
              <a:rPr lang="en-US" sz="1100" dirty="0">
                <a:solidFill>
                  <a:srgbClr val="0F124A"/>
                </a:solidFill>
                <a:latin typeface="+mj-lt"/>
                <a:ea typeface="Calibri"/>
                <a:cs typeface="Calibri" panose="020F0502020204030204" pitchFamily="34" charset="0"/>
                <a:sym typeface="Calibri"/>
              </a:rPr>
              <a:t>leaving in-tunnel connections with bellows at ends: better tools, more space, clean environment</a:t>
            </a:r>
          </a:p>
          <a:p>
            <a:pPr marL="228600">
              <a:lnSpc>
                <a:spcPct val="100000"/>
              </a:lnSpc>
              <a:spcAft>
                <a:spcPts val="600"/>
              </a:spcAft>
              <a:buClr>
                <a:srgbClr val="115CA9"/>
              </a:buClr>
              <a:buSzPct val="100000"/>
              <a:buFont typeface="+mj-lt"/>
              <a:buAutoNum type="arabicPeriod"/>
            </a:pPr>
            <a:r>
              <a:rPr lang="en-US" sz="1100" b="1" dirty="0">
                <a:solidFill>
                  <a:srgbClr val="0F124A"/>
                </a:solidFill>
                <a:latin typeface="+mj-lt"/>
                <a:ea typeface="Calibri"/>
                <a:cs typeface="Calibri" panose="020F0502020204030204" pitchFamily="34" charset="0"/>
                <a:sym typeface="Calibri"/>
              </a:rPr>
              <a:t>Reduced time </a:t>
            </a:r>
            <a:r>
              <a:rPr lang="en-US" sz="1100" dirty="0">
                <a:solidFill>
                  <a:srgbClr val="0F124A"/>
                </a:solidFill>
                <a:latin typeface="+mj-lt"/>
                <a:ea typeface="Calibri"/>
                <a:cs typeface="Calibri" panose="020F0502020204030204" pitchFamily="34" charset="0"/>
                <a:sym typeface="Calibri"/>
              </a:rPr>
              <a:t>for installation and alignment in the machine</a:t>
            </a:r>
          </a:p>
          <a:p>
            <a:pPr marL="228600">
              <a:lnSpc>
                <a:spcPct val="100000"/>
              </a:lnSpc>
              <a:spcAft>
                <a:spcPts val="600"/>
              </a:spcAft>
              <a:buClr>
                <a:srgbClr val="115CA9"/>
              </a:buClr>
              <a:buSzPct val="100000"/>
              <a:buFont typeface="+mj-lt"/>
              <a:buAutoNum type="arabicPeriod"/>
            </a:pPr>
            <a:r>
              <a:rPr lang="en-US" sz="1100" b="1" dirty="0">
                <a:solidFill>
                  <a:srgbClr val="0F124A"/>
                </a:solidFill>
                <a:latin typeface="+mj-lt"/>
                <a:ea typeface="Calibri"/>
                <a:cs typeface="Calibri" panose="020F0502020204030204" pitchFamily="34" charset="0"/>
                <a:sym typeface="Calibri"/>
              </a:rPr>
              <a:t>Less bellows</a:t>
            </a:r>
            <a:r>
              <a:rPr lang="en-US" sz="1100" dirty="0">
                <a:solidFill>
                  <a:srgbClr val="0F124A"/>
                </a:solidFill>
                <a:latin typeface="+mj-lt"/>
                <a:ea typeface="Calibri"/>
                <a:cs typeface="Calibri" panose="020F0502020204030204" pitchFamily="34" charset="0"/>
                <a:sym typeface="Calibri"/>
              </a:rPr>
              <a:t>: easier azimuthal integration, important gain in impedance</a:t>
            </a:r>
          </a:p>
          <a:p>
            <a:pPr marL="228600">
              <a:lnSpc>
                <a:spcPct val="100000"/>
              </a:lnSpc>
              <a:spcAft>
                <a:spcPts val="600"/>
              </a:spcAft>
              <a:buClr>
                <a:srgbClr val="115CA9"/>
              </a:buClr>
              <a:buSzPct val="100000"/>
              <a:buFont typeface="+mj-lt"/>
              <a:buAutoNum type="arabicPeriod"/>
            </a:pPr>
            <a:r>
              <a:rPr lang="en-US" sz="1100" b="1" dirty="0">
                <a:solidFill>
                  <a:srgbClr val="0F124A"/>
                </a:solidFill>
                <a:latin typeface="+mj-lt"/>
                <a:ea typeface="Calibri"/>
                <a:cs typeface="Calibri" panose="020F0502020204030204" pitchFamily="34" charset="0"/>
                <a:sym typeface="Calibri"/>
              </a:rPr>
              <a:t>Single chamber </a:t>
            </a:r>
            <a:r>
              <a:rPr lang="en-US" sz="1100" dirty="0">
                <a:solidFill>
                  <a:srgbClr val="0F124A"/>
                </a:solidFill>
                <a:latin typeface="+mj-lt"/>
                <a:ea typeface="Calibri"/>
                <a:cs typeface="Calibri" panose="020F0502020204030204" pitchFamily="34" charset="0"/>
                <a:sym typeface="Calibri"/>
              </a:rPr>
              <a:t>for elements in the SSS</a:t>
            </a:r>
          </a:p>
          <a:p>
            <a:pPr marL="228600">
              <a:lnSpc>
                <a:spcPct val="100000"/>
              </a:lnSpc>
              <a:spcAft>
                <a:spcPts val="600"/>
              </a:spcAft>
              <a:buClr>
                <a:srgbClr val="115CA9"/>
              </a:buClr>
              <a:buSzPct val="100000"/>
              <a:buFont typeface="+mj-lt"/>
              <a:buAutoNum type="arabicPeriod"/>
            </a:pPr>
            <a:r>
              <a:rPr lang="en-US" sz="1100" dirty="0">
                <a:solidFill>
                  <a:srgbClr val="0F124A"/>
                </a:solidFill>
                <a:latin typeface="+mj-lt"/>
                <a:ea typeface="Calibri"/>
                <a:cs typeface="Calibri" panose="020F0502020204030204" pitchFamily="34" charset="0"/>
                <a:sym typeface="Calibri"/>
              </a:rPr>
              <a:t>Reduced need for </a:t>
            </a:r>
            <a:r>
              <a:rPr lang="en-US" sz="1100" dirty="0" err="1">
                <a:solidFill>
                  <a:srgbClr val="0F124A"/>
                </a:solidFill>
                <a:latin typeface="+mj-lt"/>
                <a:ea typeface="Calibri"/>
                <a:cs typeface="Calibri" panose="020F0502020204030204" pitchFamily="34" charset="0"/>
                <a:sym typeface="Calibri"/>
              </a:rPr>
              <a:t>sextupole</a:t>
            </a:r>
            <a:r>
              <a:rPr lang="en-US" sz="1100" dirty="0">
                <a:solidFill>
                  <a:srgbClr val="0F124A"/>
                </a:solidFill>
                <a:latin typeface="+mj-lt"/>
                <a:ea typeface="Calibri"/>
                <a:cs typeface="Calibri" panose="020F0502020204030204" pitchFamily="34" charset="0"/>
                <a:sym typeface="Calibri"/>
              </a:rPr>
              <a:t> </a:t>
            </a:r>
            <a:r>
              <a:rPr lang="en-US" sz="1100" b="1" dirty="0">
                <a:solidFill>
                  <a:srgbClr val="0F124A"/>
                </a:solidFill>
                <a:latin typeface="+mj-lt"/>
                <a:ea typeface="Calibri"/>
                <a:cs typeface="Calibri" panose="020F0502020204030204" pitchFamily="34" charset="0"/>
                <a:sym typeface="Calibri"/>
              </a:rPr>
              <a:t>beam-based alignment </a:t>
            </a:r>
            <a:r>
              <a:rPr lang="en-US" sz="1100" dirty="0">
                <a:solidFill>
                  <a:srgbClr val="0F124A"/>
                </a:solidFill>
                <a:latin typeface="+mj-lt"/>
                <a:ea typeface="Calibri"/>
                <a:cs typeface="Calibri" panose="020F0502020204030204" pitchFamily="34" charset="0"/>
                <a:sym typeface="Calibri"/>
              </a:rPr>
              <a:t>(weak trims, less BPMs, …)</a:t>
            </a:r>
          </a:p>
          <a:p>
            <a:pPr marL="228600">
              <a:lnSpc>
                <a:spcPct val="100000"/>
              </a:lnSpc>
              <a:spcAft>
                <a:spcPts val="600"/>
              </a:spcAft>
              <a:buClr>
                <a:srgbClr val="115CA9"/>
              </a:buClr>
              <a:buSzPct val="100000"/>
              <a:buFont typeface="+mj-lt"/>
              <a:buAutoNum type="arabicPeriod"/>
            </a:pPr>
            <a:r>
              <a:rPr lang="en-US" sz="1100" b="1" dirty="0">
                <a:solidFill>
                  <a:srgbClr val="0F124A"/>
                </a:solidFill>
                <a:latin typeface="+mj-lt"/>
                <a:ea typeface="Calibri"/>
                <a:cs typeface="Calibri" panose="020F0502020204030204" pitchFamily="34" charset="0"/>
                <a:sym typeface="Calibri"/>
              </a:rPr>
              <a:t>Easier maintenance of faulty elements </a:t>
            </a:r>
            <a:r>
              <a:rPr lang="en-US" sz="1100" dirty="0">
                <a:solidFill>
                  <a:srgbClr val="0F124A"/>
                </a:solidFill>
                <a:latin typeface="+mj-lt"/>
                <a:ea typeface="Calibri"/>
                <a:cs typeface="Calibri" panose="020F0502020204030204" pitchFamily="34" charset="0"/>
                <a:sym typeface="Calibri"/>
              </a:rPr>
              <a:t>(hot spare SSS on girders)</a:t>
            </a:r>
            <a:endParaRPr lang="en-US" sz="1100" dirty="0">
              <a:solidFill>
                <a:srgbClr val="0F124A"/>
              </a:solidFill>
              <a:latin typeface="+mj-lt"/>
              <a:ea typeface="Calibri"/>
              <a:cs typeface="Calibri"/>
              <a:sym typeface="Calibri"/>
            </a:endParaRPr>
          </a:p>
        </p:txBody>
      </p:sp>
      <p:sp>
        <p:nvSpPr>
          <p:cNvPr id="4" name="TextBox 3">
            <a:extLst>
              <a:ext uri="{FF2B5EF4-FFF2-40B4-BE49-F238E27FC236}">
                <a16:creationId xmlns:a16="http://schemas.microsoft.com/office/drawing/2014/main" id="{DCC32802-8CAD-CA0A-A40E-455890293F9B}"/>
              </a:ext>
            </a:extLst>
          </p:cNvPr>
          <p:cNvSpPr txBox="1"/>
          <p:nvPr/>
        </p:nvSpPr>
        <p:spPr>
          <a:xfrm>
            <a:off x="4037806" y="843558"/>
            <a:ext cx="5070697" cy="2292935"/>
          </a:xfrm>
          <a:prstGeom prst="rect">
            <a:avLst/>
          </a:prstGeom>
          <a:noFill/>
        </p:spPr>
        <p:txBody>
          <a:bodyPr wrap="square">
            <a:spAutoFit/>
          </a:bodyPr>
          <a:lstStyle/>
          <a:p>
            <a:pPr>
              <a:lnSpc>
                <a:spcPct val="100000"/>
              </a:lnSpc>
              <a:spcAft>
                <a:spcPts val="600"/>
              </a:spcAft>
              <a:buClr>
                <a:srgbClr val="115CA9"/>
              </a:buClr>
              <a:buSzPct val="100000"/>
            </a:pPr>
            <a:r>
              <a:rPr lang="en-US" sz="1400" b="1" dirty="0">
                <a:solidFill>
                  <a:srgbClr val="0F124A"/>
                </a:solidFill>
                <a:latin typeface="+mj-lt"/>
                <a:ea typeface="Calibri"/>
                <a:cs typeface="Calibri" panose="020F0502020204030204" pitchFamily="34" charset="0"/>
                <a:sym typeface="Calibri"/>
              </a:rPr>
              <a:t>Cons</a:t>
            </a:r>
          </a:p>
          <a:p>
            <a:pPr marL="342937" indent="-228600">
              <a:spcAft>
                <a:spcPts val="600"/>
              </a:spcAft>
              <a:buClr>
                <a:srgbClr val="115CA9"/>
              </a:buClr>
              <a:buSzPct val="100000"/>
              <a:buFont typeface="+mj-lt"/>
              <a:buAutoNum type="arabicPeriod"/>
            </a:pPr>
            <a:r>
              <a:rPr lang="en-US" sz="1100" dirty="0">
                <a:solidFill>
                  <a:srgbClr val="0F124A"/>
                </a:solidFill>
                <a:latin typeface="+mj-lt"/>
                <a:ea typeface="Calibri"/>
                <a:cs typeface="Calibri" panose="020F0502020204030204" pitchFamily="34" charset="0"/>
                <a:sym typeface="Calibri"/>
              </a:rPr>
              <a:t>Require </a:t>
            </a:r>
            <a:r>
              <a:rPr lang="en-US" sz="1100" b="1" dirty="0">
                <a:solidFill>
                  <a:srgbClr val="0F124A"/>
                </a:solidFill>
                <a:latin typeface="+mj-lt"/>
                <a:ea typeface="Calibri"/>
                <a:cs typeface="Calibri" panose="020F0502020204030204" pitchFamily="34" charset="0"/>
                <a:sym typeface="Calibri"/>
              </a:rPr>
              <a:t>design/material/supporting optimization </a:t>
            </a:r>
            <a:r>
              <a:rPr lang="en-US" sz="1100" dirty="0">
                <a:solidFill>
                  <a:srgbClr val="0F124A"/>
                </a:solidFill>
                <a:latin typeface="+mj-lt"/>
                <a:ea typeface="Calibri"/>
                <a:cs typeface="Calibri" panose="020F0502020204030204" pitchFamily="34" charset="0"/>
                <a:sym typeface="Calibri"/>
              </a:rPr>
              <a:t>to prevent higher vibrations, but solutions exist:</a:t>
            </a:r>
          </a:p>
          <a:p>
            <a:pPr marL="628650" lvl="1" indent="-171450">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Biologically inspired structures </a:t>
            </a:r>
            <a:r>
              <a:rPr lang="en-US" sz="1100" i="1" dirty="0">
                <a:solidFill>
                  <a:srgbClr val="0F124A"/>
                </a:solidFill>
                <a:latin typeface="+mj-lt"/>
                <a:ea typeface="Calibri"/>
                <a:cs typeface="Calibri" panose="020F0502020204030204" pitchFamily="34" charset="0"/>
                <a:sym typeface="Calibri"/>
              </a:rPr>
              <a:t>à la </a:t>
            </a:r>
            <a:r>
              <a:rPr lang="en-US" sz="1100" dirty="0">
                <a:solidFill>
                  <a:srgbClr val="0F124A"/>
                </a:solidFill>
                <a:latin typeface="+mj-lt"/>
                <a:ea typeface="Calibri"/>
                <a:cs typeface="Calibri" panose="020F0502020204030204" pitchFamily="34" charset="0"/>
                <a:sym typeface="Calibri"/>
              </a:rPr>
              <a:t>PETRA IV (topology optimization Materials with higher stiffness/mass ratio (</a:t>
            </a:r>
            <a:r>
              <a:rPr lang="en-US" sz="1100" i="1" dirty="0">
                <a:solidFill>
                  <a:srgbClr val="0F124A"/>
                </a:solidFill>
                <a:latin typeface="+mj-lt"/>
                <a:ea typeface="Calibri"/>
                <a:cs typeface="Calibri" panose="020F0502020204030204" pitchFamily="34" charset="0"/>
                <a:sym typeface="Calibri"/>
              </a:rPr>
              <a:t>e.g. </a:t>
            </a:r>
            <a:r>
              <a:rPr lang="en-US" sz="1100" dirty="0">
                <a:solidFill>
                  <a:srgbClr val="0F124A"/>
                </a:solidFill>
                <a:latin typeface="+mj-lt"/>
                <a:ea typeface="Calibri"/>
                <a:cs typeface="Calibri" panose="020F0502020204030204" pitchFamily="34" charset="0"/>
                <a:sym typeface="Calibri"/>
              </a:rPr>
              <a:t>polymer concrete)</a:t>
            </a:r>
          </a:p>
          <a:p>
            <a:pPr marL="628650" lvl="1" indent="-171450">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Increased number of feet (4-6), alignment with wedges</a:t>
            </a:r>
          </a:p>
          <a:p>
            <a:pPr marL="342937" indent="-228600">
              <a:spcAft>
                <a:spcPts val="600"/>
              </a:spcAft>
              <a:buClr>
                <a:srgbClr val="115CA9"/>
              </a:buClr>
              <a:buSzPct val="100000"/>
              <a:buFont typeface="+mj-lt"/>
              <a:buAutoNum type="arabicPeriod"/>
            </a:pPr>
            <a:r>
              <a:rPr lang="en-US" sz="1100" dirty="0">
                <a:solidFill>
                  <a:srgbClr val="0F124A"/>
                </a:solidFill>
                <a:latin typeface="+mj-lt"/>
                <a:ea typeface="Calibri"/>
                <a:cs typeface="Calibri" panose="020F0502020204030204" pitchFamily="34" charset="0"/>
                <a:sym typeface="Calibri"/>
              </a:rPr>
              <a:t>Potentially </a:t>
            </a:r>
            <a:r>
              <a:rPr lang="en-US" sz="1100" b="1" dirty="0">
                <a:solidFill>
                  <a:srgbClr val="0F124A"/>
                </a:solidFill>
                <a:latin typeface="+mj-lt"/>
                <a:ea typeface="Calibri"/>
                <a:cs typeface="Calibri" panose="020F0502020204030204" pitchFamily="34" charset="0"/>
                <a:sym typeface="Calibri"/>
              </a:rPr>
              <a:t>higher hardware cost </a:t>
            </a:r>
            <a:r>
              <a:rPr lang="en-US" sz="1100" dirty="0">
                <a:solidFill>
                  <a:srgbClr val="0F124A"/>
                </a:solidFill>
                <a:latin typeface="+mj-lt"/>
                <a:ea typeface="Calibri"/>
                <a:cs typeface="Calibri" panose="020F0502020204030204" pitchFamily="34" charset="0"/>
                <a:sym typeface="Calibri"/>
              </a:rPr>
              <a:t>(collider: ~2000 girders, 15 kCHF/girder ballpark </a:t>
            </a:r>
            <a:r>
              <a:rPr lang="en-US" sz="1100" dirty="0">
                <a:solidFill>
                  <a:srgbClr val="0F124A"/>
                </a:solidFill>
                <a:latin typeface="+mj-lt"/>
                <a:ea typeface="Calibri"/>
                <a:cs typeface="Calibri" panose="020F0502020204030204" pitchFamily="34" charset="0"/>
                <a:sym typeface="Wingdings" panose="05000000000000000000" pitchFamily="2" charset="2"/>
              </a:rPr>
              <a:t> 30 MCHF), but to be weighed against:</a:t>
            </a:r>
          </a:p>
          <a:p>
            <a:pPr marL="628650" lvl="1" indent="-171450">
              <a:spcAft>
                <a:spcPts val="600"/>
              </a:spcAft>
              <a:buClr>
                <a:srgbClr val="115CA9"/>
              </a:buClr>
              <a:buSzPct val="100000"/>
              <a:buFont typeface="Wingdings" panose="05000000000000000000" pitchFamily="2" charset="2"/>
              <a:buChar char="§"/>
            </a:pPr>
            <a:r>
              <a:rPr lang="en-US" sz="1100" dirty="0">
                <a:solidFill>
                  <a:srgbClr val="0F124A"/>
                </a:solidFill>
                <a:latin typeface="+mj-lt"/>
                <a:cs typeface="Calibri" panose="020F0502020204030204" pitchFamily="34" charset="0"/>
                <a:sym typeface="Wingdings" panose="05000000000000000000" pitchFamily="2" charset="2"/>
              </a:rPr>
              <a:t>Extra costs of bellows, flanges and alternative supporting system</a:t>
            </a:r>
          </a:p>
          <a:p>
            <a:pPr marL="628650" lvl="1" indent="-171450">
              <a:spcAft>
                <a:spcPts val="600"/>
              </a:spcAft>
              <a:buClr>
                <a:srgbClr val="115CA9"/>
              </a:buClr>
              <a:buSzPct val="100000"/>
              <a:buFont typeface="Wingdings" panose="05000000000000000000" pitchFamily="2" charset="2"/>
              <a:buChar char="§"/>
            </a:pPr>
            <a:r>
              <a:rPr lang="en-US" sz="1100" dirty="0">
                <a:solidFill>
                  <a:srgbClr val="0F124A"/>
                </a:solidFill>
                <a:latin typeface="+mj-lt"/>
                <a:cs typeface="Calibri" panose="020F0502020204030204" pitchFamily="34" charset="0"/>
                <a:sym typeface="Wingdings" panose="05000000000000000000" pitchFamily="2" charset="2"/>
              </a:rPr>
              <a:t>Possibly shorter (cheaper) overall assembling and alignment time </a:t>
            </a:r>
            <a:endParaRPr lang="en-US" sz="1100" dirty="0">
              <a:solidFill>
                <a:srgbClr val="0F124A"/>
              </a:solidFill>
              <a:latin typeface="+mj-lt"/>
              <a:cs typeface="Calibri" panose="020F0502020204030204" pitchFamily="34" charset="0"/>
              <a:sym typeface="Calibri"/>
            </a:endParaRPr>
          </a:p>
        </p:txBody>
      </p:sp>
      <p:pic>
        <p:nvPicPr>
          <p:cNvPr id="1026" name="Picture 6">
            <a:extLst>
              <a:ext uri="{FF2B5EF4-FFF2-40B4-BE49-F238E27FC236}">
                <a16:creationId xmlns:a16="http://schemas.microsoft.com/office/drawing/2014/main" id="{368EBA32-77FA-4FD5-A854-F5A1915F38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160"/>
          <a:stretch/>
        </p:blipFill>
        <p:spPr bwMode="auto">
          <a:xfrm>
            <a:off x="1152752" y="3339954"/>
            <a:ext cx="2676892" cy="1794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BBF8D86-9215-E59A-14FA-77916FF37CB2}"/>
              </a:ext>
            </a:extLst>
          </p:cNvPr>
          <p:cNvSpPr txBox="1"/>
          <p:nvPr/>
        </p:nvSpPr>
        <p:spPr>
          <a:xfrm>
            <a:off x="1763688" y="4698093"/>
            <a:ext cx="1658091" cy="300531"/>
          </a:xfrm>
          <a:prstGeom prst="rect">
            <a:avLst/>
          </a:prstGeom>
          <a:noFill/>
        </p:spPr>
        <p:txBody>
          <a:bodyPr wrap="square" rtlCol="0">
            <a:spAutoFit/>
          </a:bodyPr>
          <a:lstStyle/>
          <a:p>
            <a:pPr algn="l">
              <a:lnSpc>
                <a:spcPts val="1800"/>
              </a:lnSpc>
            </a:pPr>
            <a:r>
              <a:rPr lang="en-US" sz="1000" i="1" dirty="0"/>
              <a:t>M. Migliorati, FCCIS 2021</a:t>
            </a:r>
            <a:endParaRPr lang="en-GB" sz="1000" i="1" dirty="0"/>
          </a:p>
        </p:txBody>
      </p:sp>
      <p:pic>
        <p:nvPicPr>
          <p:cNvPr id="8" name="Picture 7">
            <a:extLst>
              <a:ext uri="{FF2B5EF4-FFF2-40B4-BE49-F238E27FC236}">
                <a16:creationId xmlns:a16="http://schemas.microsoft.com/office/drawing/2014/main" id="{EA6E47B4-03B6-6D01-1666-D6BA1302CA3E}"/>
              </a:ext>
            </a:extLst>
          </p:cNvPr>
          <p:cNvPicPr>
            <a:picLocks noChangeAspect="1"/>
          </p:cNvPicPr>
          <p:nvPr/>
        </p:nvPicPr>
        <p:blipFill>
          <a:blip r:embed="rId3"/>
          <a:stretch>
            <a:fillRect/>
          </a:stretch>
        </p:blipFill>
        <p:spPr>
          <a:xfrm>
            <a:off x="4499992" y="3279276"/>
            <a:ext cx="2808312" cy="1838516"/>
          </a:xfrm>
          <a:prstGeom prst="rect">
            <a:avLst/>
          </a:prstGeom>
        </p:spPr>
      </p:pic>
      <p:sp>
        <p:nvSpPr>
          <p:cNvPr id="9" name="TextBox 8">
            <a:extLst>
              <a:ext uri="{FF2B5EF4-FFF2-40B4-BE49-F238E27FC236}">
                <a16:creationId xmlns:a16="http://schemas.microsoft.com/office/drawing/2014/main" id="{B5580E20-F1A4-091B-FB96-DAA4B312D6D1}"/>
              </a:ext>
            </a:extLst>
          </p:cNvPr>
          <p:cNvSpPr txBox="1"/>
          <p:nvPr/>
        </p:nvSpPr>
        <p:spPr>
          <a:xfrm>
            <a:off x="7429115" y="4578927"/>
            <a:ext cx="1642582" cy="538865"/>
          </a:xfrm>
          <a:prstGeom prst="rect">
            <a:avLst/>
          </a:prstGeom>
          <a:noFill/>
        </p:spPr>
        <p:txBody>
          <a:bodyPr wrap="square" rtlCol="0">
            <a:spAutoFit/>
          </a:bodyPr>
          <a:lstStyle/>
          <a:p>
            <a:pPr algn="l">
              <a:lnSpc>
                <a:spcPts val="1200"/>
              </a:lnSpc>
            </a:pPr>
            <a:r>
              <a:rPr lang="en-US" sz="800" i="1" dirty="0"/>
              <a:t>S. Andresen et al., “Innovative and biologically inspired PETRA IV girder design”, MEDSI2020</a:t>
            </a:r>
            <a:endParaRPr lang="en-GB" sz="800" i="1" dirty="0"/>
          </a:p>
        </p:txBody>
      </p:sp>
      <p:sp>
        <p:nvSpPr>
          <p:cNvPr id="3" name="Textfeld 1">
            <a:extLst>
              <a:ext uri="{FF2B5EF4-FFF2-40B4-BE49-F238E27FC236}">
                <a16:creationId xmlns:a16="http://schemas.microsoft.com/office/drawing/2014/main" id="{B66C1E31-E1A5-2FC2-7E73-09D796EBECBB}"/>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7" name="TextBox 6">
            <a:extLst>
              <a:ext uri="{FF2B5EF4-FFF2-40B4-BE49-F238E27FC236}">
                <a16:creationId xmlns:a16="http://schemas.microsoft.com/office/drawing/2014/main" id="{EA4A040F-1416-38AD-16FC-80A38538B5FF}"/>
              </a:ext>
            </a:extLst>
          </p:cNvPr>
          <p:cNvSpPr txBox="1"/>
          <p:nvPr/>
        </p:nvSpPr>
        <p:spPr>
          <a:xfrm rot="19556447">
            <a:off x="2272600" y="2301171"/>
            <a:ext cx="4213160" cy="784895"/>
          </a:xfrm>
          <a:prstGeom prst="rect">
            <a:avLst/>
          </a:prstGeom>
          <a:solidFill>
            <a:srgbClr val="FFC000"/>
          </a:solidFill>
        </p:spPr>
        <p:txBody>
          <a:bodyPr wrap="square" rtlCol="0">
            <a:spAutoFit/>
          </a:bodyPr>
          <a:lstStyle/>
          <a:p>
            <a:pPr marL="285750" indent="-285750">
              <a:lnSpc>
                <a:spcPct val="110000"/>
              </a:lnSpc>
              <a:spcAft>
                <a:spcPts val="600"/>
              </a:spcAft>
              <a:buFont typeface="Wingdings" panose="05000000000000000000" pitchFamily="2" charset="2"/>
              <a:buChar char="§"/>
            </a:pPr>
            <a:r>
              <a:rPr lang="de-DE" sz="1400" dirty="0"/>
              <a:t>Triggered discussions with PSI (J. Wickstrom, M. Wurm) around collaboration on girder/jacks concepts and design</a:t>
            </a:r>
          </a:p>
        </p:txBody>
      </p:sp>
    </p:spTree>
    <p:extLst>
      <p:ext uri="{BB962C8B-B14F-4D97-AF65-F5344CB8AC3E}">
        <p14:creationId xmlns:p14="http://schemas.microsoft.com/office/powerpoint/2010/main" val="951937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solidFill>
                  <a:schemeClr val="tx1">
                    <a:lumMod val="10000"/>
                    <a:lumOff val="90000"/>
                  </a:schemeClr>
                </a:solidFill>
              </a:rPr>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29</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566698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solidFill>
                  <a:schemeClr val="tx1">
                    <a:lumMod val="10000"/>
                    <a:lumOff val="90000"/>
                  </a:schemeClr>
                </a:solidFill>
              </a:rPr>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904745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30</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Arc half-cell mock-up: 1</a:t>
            </a:r>
            <a:r>
              <a:rPr lang="en-US" sz="2400" baseline="30000" dirty="0"/>
              <a:t>st</a:t>
            </a:r>
            <a:r>
              <a:rPr lang="en-US" sz="2400" dirty="0"/>
              <a:t> proposal</a:t>
            </a:r>
          </a:p>
        </p:txBody>
      </p:sp>
      <p:sp>
        <p:nvSpPr>
          <p:cNvPr id="2" name="TextBox 1">
            <a:extLst>
              <a:ext uri="{FF2B5EF4-FFF2-40B4-BE49-F238E27FC236}">
                <a16:creationId xmlns:a16="http://schemas.microsoft.com/office/drawing/2014/main" id="{57CD8E2C-54CE-5BB9-D56C-B8E4C4EC29E7}"/>
              </a:ext>
            </a:extLst>
          </p:cNvPr>
          <p:cNvSpPr txBox="1"/>
          <p:nvPr/>
        </p:nvSpPr>
        <p:spPr>
          <a:xfrm>
            <a:off x="0" y="987574"/>
            <a:ext cx="5619066" cy="3987758"/>
          </a:xfrm>
          <a:prstGeom prst="rect">
            <a:avLst/>
          </a:prstGeom>
          <a:noFill/>
        </p:spPr>
        <p:txBody>
          <a:bodyPr wrap="square" rtlCol="0">
            <a:spAutoFit/>
          </a:bodyPr>
          <a:lstStyle/>
          <a:p>
            <a:pPr>
              <a:lnSpc>
                <a:spcPct val="114000"/>
              </a:lnSpc>
              <a:spcBef>
                <a:spcPts val="600"/>
              </a:spcBef>
              <a:spcAft>
                <a:spcPts val="600"/>
              </a:spcAft>
            </a:pPr>
            <a:r>
              <a:rPr lang="en-GB" sz="1200" b="1" dirty="0"/>
              <a:t>Objectives</a:t>
            </a:r>
            <a:r>
              <a:rPr lang="en-GB" sz="1200" dirty="0"/>
              <a:t>:</a:t>
            </a:r>
          </a:p>
          <a:p>
            <a:pPr marL="228600" indent="-228600">
              <a:lnSpc>
                <a:spcPct val="114000"/>
              </a:lnSpc>
              <a:spcBef>
                <a:spcPts val="600"/>
              </a:spcBef>
              <a:spcAft>
                <a:spcPts val="600"/>
              </a:spcAft>
              <a:buFont typeface="Wingdings" panose="05000000000000000000" pitchFamily="2" charset="2"/>
              <a:buChar char="§"/>
            </a:pPr>
            <a:r>
              <a:rPr lang="en-GB" sz="1100" dirty="0"/>
              <a:t>Test different </a:t>
            </a:r>
            <a:r>
              <a:rPr lang="en-GB" sz="1100" b="1" dirty="0"/>
              <a:t>integration options </a:t>
            </a:r>
            <a:r>
              <a:rPr lang="en-GB" sz="1100" dirty="0"/>
              <a:t>in terms of element positioning &amp; supporting</a:t>
            </a:r>
          </a:p>
          <a:p>
            <a:pPr marL="228600" indent="-228600">
              <a:lnSpc>
                <a:spcPct val="114000"/>
              </a:lnSpc>
              <a:spcBef>
                <a:spcPts val="600"/>
              </a:spcBef>
              <a:spcAft>
                <a:spcPts val="600"/>
              </a:spcAft>
              <a:buFont typeface="Wingdings" panose="05000000000000000000" pitchFamily="2" charset="2"/>
              <a:buChar char="§"/>
            </a:pPr>
            <a:r>
              <a:rPr lang="en-GB" sz="1100" dirty="0"/>
              <a:t>Test </a:t>
            </a:r>
            <a:r>
              <a:rPr lang="en-GB" sz="1100" b="1" dirty="0"/>
              <a:t>accessibility to equipment, handling, logistic </a:t>
            </a:r>
          </a:p>
          <a:p>
            <a:pPr marL="228600" indent="-228600">
              <a:lnSpc>
                <a:spcPct val="114000"/>
              </a:lnSpc>
              <a:spcBef>
                <a:spcPts val="600"/>
              </a:spcBef>
              <a:spcAft>
                <a:spcPts val="600"/>
              </a:spcAft>
              <a:buFont typeface="Wingdings" panose="05000000000000000000" pitchFamily="2" charset="2"/>
              <a:buChar char="§"/>
            </a:pPr>
            <a:r>
              <a:rPr lang="en-GB" sz="1100" dirty="0"/>
              <a:t>Test </a:t>
            </a:r>
            <a:r>
              <a:rPr lang="en-GB" sz="1100" b="1" dirty="0"/>
              <a:t>safety</a:t>
            </a:r>
            <a:r>
              <a:rPr lang="en-GB" sz="1100" dirty="0"/>
              <a:t> aspects &amp; procedures</a:t>
            </a:r>
          </a:p>
          <a:p>
            <a:pPr marL="228600" indent="-228600">
              <a:lnSpc>
                <a:spcPct val="114000"/>
              </a:lnSpc>
              <a:spcBef>
                <a:spcPts val="600"/>
              </a:spcBef>
              <a:spcAft>
                <a:spcPts val="600"/>
              </a:spcAft>
              <a:buFont typeface="Wingdings" panose="05000000000000000000" pitchFamily="2" charset="2"/>
              <a:buChar char="§"/>
            </a:pPr>
            <a:r>
              <a:rPr lang="en-GB" sz="1100" dirty="0"/>
              <a:t>Test </a:t>
            </a:r>
            <a:r>
              <a:rPr lang="en-GB" sz="1100" b="1" dirty="0"/>
              <a:t>interfaces and connections </a:t>
            </a:r>
            <a:r>
              <a:rPr lang="en-GB" sz="1100" dirty="0"/>
              <a:t>between systems, </a:t>
            </a:r>
            <a:r>
              <a:rPr lang="en-GB" sz="1100" b="1" dirty="0"/>
              <a:t>mechanical alignment of SSS</a:t>
            </a:r>
          </a:p>
          <a:p>
            <a:pPr marL="228600" indent="-228600">
              <a:lnSpc>
                <a:spcPct val="114000"/>
              </a:lnSpc>
              <a:spcBef>
                <a:spcPts val="600"/>
              </a:spcBef>
              <a:spcAft>
                <a:spcPts val="600"/>
              </a:spcAft>
              <a:buFont typeface="Wingdings" panose="05000000000000000000" pitchFamily="2" charset="2"/>
              <a:buChar char="§"/>
            </a:pPr>
            <a:r>
              <a:rPr lang="en-GB" sz="1100" dirty="0"/>
              <a:t>Benchmark numerical simulations in terms of </a:t>
            </a:r>
            <a:r>
              <a:rPr lang="en-GB" sz="1100" b="1" dirty="0"/>
              <a:t>rigidity, stability of supporting systems (girder, jacks) and magnets</a:t>
            </a:r>
          </a:p>
          <a:p>
            <a:pPr marL="228600" indent="-228600">
              <a:lnSpc>
                <a:spcPct val="114000"/>
              </a:lnSpc>
              <a:spcBef>
                <a:spcPts val="600"/>
              </a:spcBef>
              <a:spcAft>
                <a:spcPts val="600"/>
              </a:spcAft>
              <a:buFont typeface="Wingdings" panose="05000000000000000000" pitchFamily="2" charset="2"/>
              <a:buChar char="§"/>
            </a:pPr>
            <a:r>
              <a:rPr lang="en-GB" sz="1100" dirty="0"/>
              <a:t>Test </a:t>
            </a:r>
            <a:r>
              <a:rPr lang="en-GB" sz="1100" b="1" dirty="0"/>
              <a:t>instrumentation systems </a:t>
            </a:r>
            <a:r>
              <a:rPr lang="en-GB" sz="1100" dirty="0"/>
              <a:t>(“standard” DAQ, Digital Twins, …)</a:t>
            </a:r>
          </a:p>
          <a:p>
            <a:pPr marL="228600" indent="-228600">
              <a:lnSpc>
                <a:spcPct val="114000"/>
              </a:lnSpc>
              <a:spcBef>
                <a:spcPts val="600"/>
              </a:spcBef>
              <a:spcAft>
                <a:spcPts val="600"/>
              </a:spcAft>
              <a:buFont typeface="Wingdings" panose="05000000000000000000" pitchFamily="2" charset="2"/>
              <a:buChar char="§"/>
            </a:pPr>
            <a:r>
              <a:rPr lang="en-GB" sz="1100" dirty="0"/>
              <a:t>Host </a:t>
            </a:r>
            <a:r>
              <a:rPr lang="en-GB" sz="1100" b="1" dirty="0"/>
              <a:t>prototypes of the main systems </a:t>
            </a:r>
            <a:r>
              <a:rPr lang="en-GB" sz="1100" dirty="0"/>
              <a:t>under responsibility of equipment groups</a:t>
            </a:r>
          </a:p>
          <a:p>
            <a:pPr marL="228600" indent="-228600">
              <a:lnSpc>
                <a:spcPct val="114000"/>
              </a:lnSpc>
              <a:spcBef>
                <a:spcPts val="600"/>
              </a:spcBef>
              <a:spcAft>
                <a:spcPts val="600"/>
              </a:spcAft>
              <a:buFont typeface="Wingdings" panose="05000000000000000000" pitchFamily="2" charset="2"/>
              <a:buChar char="§"/>
            </a:pPr>
            <a:r>
              <a:rPr lang="en-GB" sz="1100" dirty="0"/>
              <a:t>Better estimation of </a:t>
            </a:r>
            <a:r>
              <a:rPr lang="en-GB" sz="1100" b="1" dirty="0"/>
              <a:t>costs and technological feasibility </a:t>
            </a:r>
            <a:r>
              <a:rPr lang="en-GB" sz="1100" dirty="0"/>
              <a:t>of systems</a:t>
            </a:r>
          </a:p>
          <a:p>
            <a:pPr marL="228600" indent="-228600">
              <a:lnSpc>
                <a:spcPct val="114000"/>
              </a:lnSpc>
              <a:spcBef>
                <a:spcPts val="600"/>
              </a:spcBef>
              <a:spcAft>
                <a:spcPts val="600"/>
              </a:spcAft>
              <a:buFont typeface="Wingdings" panose="05000000000000000000" pitchFamily="2" charset="2"/>
              <a:buChar char="§"/>
            </a:pPr>
            <a:r>
              <a:rPr lang="en-GB" sz="1100" dirty="0"/>
              <a:t>Having a </a:t>
            </a:r>
            <a:r>
              <a:rPr lang="en-GB" sz="1100" b="1" dirty="0"/>
              <a:t>visual and clear representation of a region characteristic of ~90% of the FCC tunnel, in view of the next update of the ESPP </a:t>
            </a:r>
          </a:p>
        </p:txBody>
      </p:sp>
      <p:pic>
        <p:nvPicPr>
          <p:cNvPr id="3" name="Picture 2" descr="Diagram, icon&#10;&#10;Description automatically generated">
            <a:extLst>
              <a:ext uri="{FF2B5EF4-FFF2-40B4-BE49-F238E27FC236}">
                <a16:creationId xmlns:a16="http://schemas.microsoft.com/office/drawing/2014/main" id="{52D365B7-341A-8665-1B96-E6E0E43E6FAC}"/>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737" r="20075"/>
          <a:stretch/>
        </p:blipFill>
        <p:spPr>
          <a:xfrm>
            <a:off x="5639140" y="771550"/>
            <a:ext cx="3312981" cy="3216751"/>
          </a:xfrm>
          <a:prstGeom prst="rect">
            <a:avLst/>
          </a:prstGeom>
        </p:spPr>
      </p:pic>
      <p:sp>
        <p:nvSpPr>
          <p:cNvPr id="6" name="Textfeld 1">
            <a:extLst>
              <a:ext uri="{FF2B5EF4-FFF2-40B4-BE49-F238E27FC236}">
                <a16:creationId xmlns:a16="http://schemas.microsoft.com/office/drawing/2014/main" id="{D60FF416-9F77-0E27-E6BB-516F5A6E5736}"/>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3006963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 Carra</a:t>
            </a:r>
            <a:endParaRPr lang="de-AT" sz="900" dirty="0">
              <a:solidFill>
                <a:schemeClr val="bg1"/>
              </a:solidFill>
            </a:endParaRPr>
          </a:p>
        </p:txBody>
      </p:sp>
      <p:sp>
        <p:nvSpPr>
          <p:cNvPr id="5" name="Titel 1">
            <a:extLst>
              <a:ext uri="{FF2B5EF4-FFF2-40B4-BE49-F238E27FC236}">
                <a16:creationId xmlns:a16="http://schemas.microsoft.com/office/drawing/2014/main" id="{C6B59408-B368-1B5F-90C6-8408ED1C675A}"/>
              </a:ext>
            </a:extLst>
          </p:cNvPr>
          <p:cNvSpPr>
            <a:spLocks noGrp="1"/>
          </p:cNvSpPr>
          <p:nvPr>
            <p:ph type="title"/>
          </p:nvPr>
        </p:nvSpPr>
        <p:spPr>
          <a:xfrm>
            <a:off x="179512" y="411510"/>
            <a:ext cx="8712968" cy="553790"/>
          </a:xfrm>
        </p:spPr>
        <p:txBody>
          <a:bodyPr/>
          <a:lstStyle/>
          <a:p>
            <a:r>
              <a:rPr lang="en-US" sz="2400" dirty="0"/>
              <a:t>Arc half-cell mock-up: 1</a:t>
            </a:r>
            <a:r>
              <a:rPr lang="en-US" sz="2400" baseline="30000" dirty="0"/>
              <a:t>st</a:t>
            </a:r>
            <a:r>
              <a:rPr lang="en-US" sz="2400" dirty="0"/>
              <a:t> proposal</a:t>
            </a:r>
          </a:p>
        </p:txBody>
      </p:sp>
      <p:pic>
        <p:nvPicPr>
          <p:cNvPr id="34" name="Picture 33" descr="A picture containing brass, music&#10;&#10;Description automatically generated">
            <a:extLst>
              <a:ext uri="{FF2B5EF4-FFF2-40B4-BE49-F238E27FC236}">
                <a16:creationId xmlns:a16="http://schemas.microsoft.com/office/drawing/2014/main" id="{0E1C08A6-4CFD-5975-5A42-602CE4365F89}"/>
              </a:ext>
            </a:extLst>
          </p:cNvPr>
          <p:cNvPicPr>
            <a:picLocks noChangeAspect="1"/>
          </p:cNvPicPr>
          <p:nvPr/>
        </p:nvPicPr>
        <p:blipFill rotWithShape="1">
          <a:blip r:embed="rId2">
            <a:extLst>
              <a:ext uri="{28A0092B-C50C-407E-A947-70E740481C1C}">
                <a14:useLocalDpi xmlns:a14="http://schemas.microsoft.com/office/drawing/2010/main" val="0"/>
              </a:ext>
            </a:extLst>
          </a:blip>
          <a:srcRect l="4066" t="33706" b="50000"/>
          <a:stretch/>
        </p:blipFill>
        <p:spPr>
          <a:xfrm flipH="1">
            <a:off x="35496" y="1563488"/>
            <a:ext cx="9073008" cy="868318"/>
          </a:xfrm>
          <a:prstGeom prst="rect">
            <a:avLst/>
          </a:prstGeom>
        </p:spPr>
      </p:pic>
      <p:sp>
        <p:nvSpPr>
          <p:cNvPr id="35" name="Rectangle 34">
            <a:extLst>
              <a:ext uri="{FF2B5EF4-FFF2-40B4-BE49-F238E27FC236}">
                <a16:creationId xmlns:a16="http://schemas.microsoft.com/office/drawing/2014/main" id="{A0B37E1D-5354-BFB2-35FC-7865F4053373}"/>
              </a:ext>
            </a:extLst>
          </p:cNvPr>
          <p:cNvSpPr/>
          <p:nvPr/>
        </p:nvSpPr>
        <p:spPr>
          <a:xfrm>
            <a:off x="4028902" y="2058632"/>
            <a:ext cx="1119162"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DED76EF8-FDF2-0AC2-3B1B-6DC5C3363C48}"/>
              </a:ext>
            </a:extLst>
          </p:cNvPr>
          <p:cNvSpPr txBox="1"/>
          <p:nvPr/>
        </p:nvSpPr>
        <p:spPr>
          <a:xfrm>
            <a:off x="0" y="1286489"/>
            <a:ext cx="1099981" cy="276999"/>
          </a:xfrm>
          <a:prstGeom prst="rect">
            <a:avLst/>
          </a:prstGeom>
          <a:noFill/>
          <a:ln>
            <a:noFill/>
          </a:ln>
        </p:spPr>
        <p:txBody>
          <a:bodyPr wrap="none" rtlCol="0">
            <a:spAutoFit/>
          </a:bodyPr>
          <a:lstStyle/>
          <a:p>
            <a:pPr algn="l"/>
            <a:r>
              <a:rPr lang="en-GB" sz="1200" b="1" u="sng" dirty="0">
                <a:solidFill>
                  <a:srgbClr val="00B050"/>
                </a:solidFill>
              </a:rPr>
              <a:t>Booster ring</a:t>
            </a:r>
          </a:p>
        </p:txBody>
      </p:sp>
      <p:sp>
        <p:nvSpPr>
          <p:cNvPr id="47" name="TextBox 46">
            <a:extLst>
              <a:ext uri="{FF2B5EF4-FFF2-40B4-BE49-F238E27FC236}">
                <a16:creationId xmlns:a16="http://schemas.microsoft.com/office/drawing/2014/main" id="{40923915-CD37-916A-70CF-255B7EBF98F4}"/>
              </a:ext>
            </a:extLst>
          </p:cNvPr>
          <p:cNvSpPr txBox="1"/>
          <p:nvPr/>
        </p:nvSpPr>
        <p:spPr>
          <a:xfrm>
            <a:off x="0" y="2293306"/>
            <a:ext cx="870751" cy="276999"/>
          </a:xfrm>
          <a:prstGeom prst="rect">
            <a:avLst/>
          </a:prstGeom>
          <a:noFill/>
          <a:ln>
            <a:noFill/>
          </a:ln>
        </p:spPr>
        <p:txBody>
          <a:bodyPr wrap="none" rtlCol="0">
            <a:spAutoFit/>
          </a:bodyPr>
          <a:lstStyle/>
          <a:p>
            <a:pPr algn="l"/>
            <a:r>
              <a:rPr lang="en-GB" sz="1200" b="1" u="sng" dirty="0">
                <a:solidFill>
                  <a:schemeClr val="accent1"/>
                </a:solidFill>
              </a:rPr>
              <a:t>Main ring</a:t>
            </a:r>
          </a:p>
        </p:txBody>
      </p:sp>
      <p:sp>
        <p:nvSpPr>
          <p:cNvPr id="48" name="TextBox 47">
            <a:extLst>
              <a:ext uri="{FF2B5EF4-FFF2-40B4-BE49-F238E27FC236}">
                <a16:creationId xmlns:a16="http://schemas.microsoft.com/office/drawing/2014/main" id="{9B92CD0A-505E-A440-7E51-2D5166D49F8B}"/>
              </a:ext>
            </a:extLst>
          </p:cNvPr>
          <p:cNvSpPr txBox="1"/>
          <p:nvPr/>
        </p:nvSpPr>
        <p:spPr>
          <a:xfrm>
            <a:off x="0" y="793519"/>
            <a:ext cx="4140619" cy="306302"/>
          </a:xfrm>
          <a:prstGeom prst="rect">
            <a:avLst/>
          </a:prstGeom>
          <a:noFill/>
        </p:spPr>
        <p:txBody>
          <a:bodyPr wrap="square" rtlCol="0" anchor="ctr" anchorCtr="0">
            <a:spAutoFit/>
          </a:bodyPr>
          <a:lstStyle/>
          <a:p>
            <a:pPr algn="l">
              <a:lnSpc>
                <a:spcPts val="1800"/>
              </a:lnSpc>
            </a:pPr>
            <a:r>
              <a:rPr lang="en-US" sz="1400" i="1" dirty="0"/>
              <a:t>(example for booster / collider vertical placement)</a:t>
            </a:r>
            <a:endParaRPr lang="en-GB" sz="1400" i="1" dirty="0"/>
          </a:p>
        </p:txBody>
      </p:sp>
      <p:sp>
        <p:nvSpPr>
          <p:cNvPr id="49" name="TextBox 48">
            <a:extLst>
              <a:ext uri="{FF2B5EF4-FFF2-40B4-BE49-F238E27FC236}">
                <a16:creationId xmlns:a16="http://schemas.microsoft.com/office/drawing/2014/main" id="{CE4EA37B-EB0A-DCF4-FD2D-F15FCF678799}"/>
              </a:ext>
            </a:extLst>
          </p:cNvPr>
          <p:cNvSpPr txBox="1"/>
          <p:nvPr/>
        </p:nvSpPr>
        <p:spPr>
          <a:xfrm>
            <a:off x="1640378" y="1147989"/>
            <a:ext cx="617477" cy="276999"/>
          </a:xfrm>
          <a:prstGeom prst="rect">
            <a:avLst/>
          </a:prstGeom>
          <a:noFill/>
          <a:ln>
            <a:noFill/>
          </a:ln>
        </p:spPr>
        <p:txBody>
          <a:bodyPr wrap="none" rtlCol="0">
            <a:spAutoFit/>
          </a:bodyPr>
          <a:lstStyle/>
          <a:p>
            <a:pPr algn="l"/>
            <a:r>
              <a:rPr lang="en-GB" sz="1200" dirty="0">
                <a:solidFill>
                  <a:srgbClr val="00B050"/>
                </a:solidFill>
              </a:rPr>
              <a:t>Dipole</a:t>
            </a:r>
          </a:p>
        </p:txBody>
      </p:sp>
      <p:cxnSp>
        <p:nvCxnSpPr>
          <p:cNvPr id="51" name="Straight Arrow Connector 50">
            <a:extLst>
              <a:ext uri="{FF2B5EF4-FFF2-40B4-BE49-F238E27FC236}">
                <a16:creationId xmlns:a16="http://schemas.microsoft.com/office/drawing/2014/main" id="{42CB8B92-4CE1-5DE0-E865-A18440161D47}"/>
              </a:ext>
            </a:extLst>
          </p:cNvPr>
          <p:cNvCxnSpPr>
            <a:cxnSpLocks/>
          </p:cNvCxnSpPr>
          <p:nvPr/>
        </p:nvCxnSpPr>
        <p:spPr>
          <a:xfrm flipH="1">
            <a:off x="1547664" y="143191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05336DDB-D82E-1E3F-967E-4FCEEC53435E}"/>
              </a:ext>
            </a:extLst>
          </p:cNvPr>
          <p:cNvCxnSpPr>
            <a:cxnSpLocks/>
          </p:cNvCxnSpPr>
          <p:nvPr/>
        </p:nvCxnSpPr>
        <p:spPr>
          <a:xfrm>
            <a:off x="1984613" y="1424988"/>
            <a:ext cx="859195" cy="3338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3D77FE0-D826-3621-C120-706D3C605A8D}"/>
              </a:ext>
            </a:extLst>
          </p:cNvPr>
          <p:cNvSpPr txBox="1"/>
          <p:nvPr/>
        </p:nvSpPr>
        <p:spPr>
          <a:xfrm>
            <a:off x="6532021" y="1147989"/>
            <a:ext cx="617477" cy="276999"/>
          </a:xfrm>
          <a:prstGeom prst="rect">
            <a:avLst/>
          </a:prstGeom>
          <a:noFill/>
          <a:ln>
            <a:noFill/>
          </a:ln>
        </p:spPr>
        <p:txBody>
          <a:bodyPr wrap="none" rtlCol="0">
            <a:spAutoFit/>
          </a:bodyPr>
          <a:lstStyle/>
          <a:p>
            <a:pPr algn="l"/>
            <a:r>
              <a:rPr lang="en-GB" sz="1200" dirty="0">
                <a:solidFill>
                  <a:srgbClr val="00B050"/>
                </a:solidFill>
              </a:rPr>
              <a:t>Dipole</a:t>
            </a:r>
          </a:p>
        </p:txBody>
      </p:sp>
      <p:cxnSp>
        <p:nvCxnSpPr>
          <p:cNvPr id="58" name="Straight Arrow Connector 57">
            <a:extLst>
              <a:ext uri="{FF2B5EF4-FFF2-40B4-BE49-F238E27FC236}">
                <a16:creationId xmlns:a16="http://schemas.microsoft.com/office/drawing/2014/main" id="{30630A53-7463-4FC1-7ACC-F460EC36E12B}"/>
              </a:ext>
            </a:extLst>
          </p:cNvPr>
          <p:cNvCxnSpPr>
            <a:cxnSpLocks/>
          </p:cNvCxnSpPr>
          <p:nvPr/>
        </p:nvCxnSpPr>
        <p:spPr>
          <a:xfrm flipH="1">
            <a:off x="6439307" y="143191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737AB4E7-5F5E-D4F3-2A61-4AE5B699007D}"/>
              </a:ext>
            </a:extLst>
          </p:cNvPr>
          <p:cNvCxnSpPr>
            <a:cxnSpLocks/>
          </p:cNvCxnSpPr>
          <p:nvPr/>
        </p:nvCxnSpPr>
        <p:spPr>
          <a:xfrm>
            <a:off x="6876256" y="1424988"/>
            <a:ext cx="859195" cy="3338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812A105-D3F6-1D20-E9B2-24BB3674CCBC}"/>
              </a:ext>
            </a:extLst>
          </p:cNvPr>
          <p:cNvSpPr txBox="1"/>
          <p:nvPr/>
        </p:nvSpPr>
        <p:spPr>
          <a:xfrm>
            <a:off x="4079717" y="1147987"/>
            <a:ext cx="984565" cy="276999"/>
          </a:xfrm>
          <a:prstGeom prst="rect">
            <a:avLst/>
          </a:prstGeom>
          <a:noFill/>
          <a:ln>
            <a:noFill/>
          </a:ln>
        </p:spPr>
        <p:txBody>
          <a:bodyPr wrap="none" rtlCol="0">
            <a:spAutoFit/>
          </a:bodyPr>
          <a:lstStyle/>
          <a:p>
            <a:pPr algn="l"/>
            <a:r>
              <a:rPr lang="en-GB" sz="1200" dirty="0">
                <a:solidFill>
                  <a:srgbClr val="00B050"/>
                </a:solidFill>
              </a:rPr>
              <a:t>Quadrupole</a:t>
            </a:r>
          </a:p>
        </p:txBody>
      </p:sp>
      <p:sp>
        <p:nvSpPr>
          <p:cNvPr id="61" name="TextBox 60">
            <a:extLst>
              <a:ext uri="{FF2B5EF4-FFF2-40B4-BE49-F238E27FC236}">
                <a16:creationId xmlns:a16="http://schemas.microsoft.com/office/drawing/2014/main" id="{C86E8003-D3E2-C597-8585-336CED85500A}"/>
              </a:ext>
            </a:extLst>
          </p:cNvPr>
          <p:cNvSpPr txBox="1"/>
          <p:nvPr/>
        </p:nvSpPr>
        <p:spPr>
          <a:xfrm>
            <a:off x="5148918" y="1147988"/>
            <a:ext cx="865943" cy="276999"/>
          </a:xfrm>
          <a:prstGeom prst="rect">
            <a:avLst/>
          </a:prstGeom>
          <a:noFill/>
          <a:ln>
            <a:noFill/>
          </a:ln>
        </p:spPr>
        <p:txBody>
          <a:bodyPr wrap="none" rtlCol="0">
            <a:spAutoFit/>
          </a:bodyPr>
          <a:lstStyle/>
          <a:p>
            <a:pPr algn="l"/>
            <a:r>
              <a:rPr lang="en-GB" sz="1200" dirty="0" err="1">
                <a:solidFill>
                  <a:srgbClr val="00B050"/>
                </a:solidFill>
              </a:rPr>
              <a:t>Sextupole</a:t>
            </a:r>
            <a:endParaRPr lang="en-GB" sz="1200" dirty="0">
              <a:solidFill>
                <a:srgbClr val="00B050"/>
              </a:solidFill>
            </a:endParaRPr>
          </a:p>
        </p:txBody>
      </p:sp>
      <p:cxnSp>
        <p:nvCxnSpPr>
          <p:cNvPr id="62" name="Straight Arrow Connector 61">
            <a:extLst>
              <a:ext uri="{FF2B5EF4-FFF2-40B4-BE49-F238E27FC236}">
                <a16:creationId xmlns:a16="http://schemas.microsoft.com/office/drawing/2014/main" id="{6F326E9F-D43B-3015-3C16-176613287B3C}"/>
              </a:ext>
            </a:extLst>
          </p:cNvPr>
          <p:cNvCxnSpPr>
            <a:cxnSpLocks/>
          </p:cNvCxnSpPr>
          <p:nvPr/>
        </p:nvCxnSpPr>
        <p:spPr>
          <a:xfrm flipH="1">
            <a:off x="5014927" y="141798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9225E526-1899-9D85-8F01-2BE01BD8B760}"/>
              </a:ext>
            </a:extLst>
          </p:cNvPr>
          <p:cNvCxnSpPr>
            <a:cxnSpLocks/>
          </p:cNvCxnSpPr>
          <p:nvPr/>
        </p:nvCxnSpPr>
        <p:spPr>
          <a:xfrm>
            <a:off x="4428974" y="1389637"/>
            <a:ext cx="359050" cy="3518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2F21398-D213-4700-B959-F4101531E3B3}"/>
              </a:ext>
            </a:extLst>
          </p:cNvPr>
          <p:cNvSpPr txBox="1"/>
          <p:nvPr/>
        </p:nvSpPr>
        <p:spPr>
          <a:xfrm>
            <a:off x="1655399" y="2487173"/>
            <a:ext cx="617477" cy="276999"/>
          </a:xfrm>
          <a:prstGeom prst="rect">
            <a:avLst/>
          </a:prstGeom>
          <a:noFill/>
          <a:ln>
            <a:noFill/>
          </a:ln>
        </p:spPr>
        <p:txBody>
          <a:bodyPr wrap="none" rtlCol="0">
            <a:spAutoFit/>
          </a:bodyPr>
          <a:lstStyle/>
          <a:p>
            <a:pPr algn="l"/>
            <a:r>
              <a:rPr lang="en-GB" sz="1200" dirty="0">
                <a:solidFill>
                  <a:schemeClr val="tx2"/>
                </a:solidFill>
              </a:rPr>
              <a:t>Dipole</a:t>
            </a:r>
          </a:p>
        </p:txBody>
      </p:sp>
      <p:cxnSp>
        <p:nvCxnSpPr>
          <p:cNvPr id="66" name="Straight Arrow Connector 65">
            <a:extLst>
              <a:ext uri="{FF2B5EF4-FFF2-40B4-BE49-F238E27FC236}">
                <a16:creationId xmlns:a16="http://schemas.microsoft.com/office/drawing/2014/main" id="{CAEF8876-F917-28D8-120C-E1ACD4425A36}"/>
              </a:ext>
            </a:extLst>
          </p:cNvPr>
          <p:cNvCxnSpPr>
            <a:cxnSpLocks/>
          </p:cNvCxnSpPr>
          <p:nvPr/>
        </p:nvCxnSpPr>
        <p:spPr>
          <a:xfrm flipH="1" flipV="1">
            <a:off x="1640378" y="2046870"/>
            <a:ext cx="353776" cy="41952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772EC404-65E3-81FF-2FD2-F6B09EC9E8A4}"/>
              </a:ext>
            </a:extLst>
          </p:cNvPr>
          <p:cNvCxnSpPr>
            <a:cxnSpLocks/>
          </p:cNvCxnSpPr>
          <p:nvPr/>
        </p:nvCxnSpPr>
        <p:spPr>
          <a:xfrm flipV="1">
            <a:off x="2029650" y="2046870"/>
            <a:ext cx="687078" cy="41260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50C3C093-3C20-9C6F-46F9-2C2E56194EA0}"/>
              </a:ext>
            </a:extLst>
          </p:cNvPr>
          <p:cNvSpPr txBox="1"/>
          <p:nvPr/>
        </p:nvSpPr>
        <p:spPr>
          <a:xfrm>
            <a:off x="6547042" y="2487173"/>
            <a:ext cx="617477" cy="276999"/>
          </a:xfrm>
          <a:prstGeom prst="rect">
            <a:avLst/>
          </a:prstGeom>
          <a:noFill/>
          <a:ln>
            <a:noFill/>
          </a:ln>
        </p:spPr>
        <p:txBody>
          <a:bodyPr wrap="none" rtlCol="0">
            <a:spAutoFit/>
          </a:bodyPr>
          <a:lstStyle/>
          <a:p>
            <a:pPr algn="l"/>
            <a:r>
              <a:rPr lang="en-GB" sz="1200" dirty="0">
                <a:solidFill>
                  <a:schemeClr val="tx2"/>
                </a:solidFill>
              </a:rPr>
              <a:t>Dipole</a:t>
            </a:r>
          </a:p>
        </p:txBody>
      </p:sp>
      <p:cxnSp>
        <p:nvCxnSpPr>
          <p:cNvPr id="69" name="Straight Arrow Connector 68">
            <a:extLst>
              <a:ext uri="{FF2B5EF4-FFF2-40B4-BE49-F238E27FC236}">
                <a16:creationId xmlns:a16="http://schemas.microsoft.com/office/drawing/2014/main" id="{81B8180A-2539-09EE-6595-8E2F3953E86A}"/>
              </a:ext>
            </a:extLst>
          </p:cNvPr>
          <p:cNvCxnSpPr>
            <a:cxnSpLocks/>
            <a:stCxn id="68" idx="0"/>
          </p:cNvCxnSpPr>
          <p:nvPr/>
        </p:nvCxnSpPr>
        <p:spPr>
          <a:xfrm flipH="1" flipV="1">
            <a:off x="6371512" y="2121524"/>
            <a:ext cx="484269" cy="36564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77AF2073-A9DA-FFB4-CF0C-0C36EE7AF173}"/>
              </a:ext>
            </a:extLst>
          </p:cNvPr>
          <p:cNvCxnSpPr>
            <a:cxnSpLocks/>
          </p:cNvCxnSpPr>
          <p:nvPr/>
        </p:nvCxnSpPr>
        <p:spPr>
          <a:xfrm flipV="1">
            <a:off x="6876256" y="2045786"/>
            <a:ext cx="859195" cy="4277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C797FBF5-342F-488B-01E6-0C5CBAF980B9}"/>
              </a:ext>
            </a:extLst>
          </p:cNvPr>
          <p:cNvSpPr txBox="1"/>
          <p:nvPr/>
        </p:nvSpPr>
        <p:spPr>
          <a:xfrm>
            <a:off x="3090668" y="2487171"/>
            <a:ext cx="984565" cy="276999"/>
          </a:xfrm>
          <a:prstGeom prst="rect">
            <a:avLst/>
          </a:prstGeom>
          <a:noFill/>
          <a:ln>
            <a:noFill/>
          </a:ln>
        </p:spPr>
        <p:txBody>
          <a:bodyPr wrap="none" rtlCol="0">
            <a:spAutoFit/>
          </a:bodyPr>
          <a:lstStyle/>
          <a:p>
            <a:pPr algn="l"/>
            <a:r>
              <a:rPr lang="en-GB" sz="1200" dirty="0">
                <a:solidFill>
                  <a:schemeClr val="tx2"/>
                </a:solidFill>
              </a:rPr>
              <a:t>Quadrupole</a:t>
            </a:r>
          </a:p>
        </p:txBody>
      </p:sp>
      <p:sp>
        <p:nvSpPr>
          <p:cNvPr id="72" name="TextBox 71">
            <a:extLst>
              <a:ext uri="{FF2B5EF4-FFF2-40B4-BE49-F238E27FC236}">
                <a16:creationId xmlns:a16="http://schemas.microsoft.com/office/drawing/2014/main" id="{5B6CE3A4-6C45-DDE7-9639-6A1BF1A2B1B4}"/>
              </a:ext>
            </a:extLst>
          </p:cNvPr>
          <p:cNvSpPr txBox="1"/>
          <p:nvPr/>
        </p:nvSpPr>
        <p:spPr>
          <a:xfrm>
            <a:off x="5163939" y="2487172"/>
            <a:ext cx="865943" cy="276999"/>
          </a:xfrm>
          <a:prstGeom prst="rect">
            <a:avLst/>
          </a:prstGeom>
          <a:noFill/>
          <a:ln>
            <a:noFill/>
          </a:ln>
        </p:spPr>
        <p:txBody>
          <a:bodyPr wrap="none" rtlCol="0">
            <a:spAutoFit/>
          </a:bodyPr>
          <a:lstStyle/>
          <a:p>
            <a:pPr algn="l"/>
            <a:r>
              <a:rPr lang="en-GB" sz="1200" dirty="0" err="1">
                <a:solidFill>
                  <a:schemeClr val="tx2"/>
                </a:solidFill>
              </a:rPr>
              <a:t>Sextupole</a:t>
            </a:r>
            <a:endParaRPr lang="en-GB" sz="1200" dirty="0">
              <a:solidFill>
                <a:schemeClr val="tx2"/>
              </a:solidFill>
            </a:endParaRPr>
          </a:p>
        </p:txBody>
      </p:sp>
      <p:cxnSp>
        <p:nvCxnSpPr>
          <p:cNvPr id="73" name="Straight Arrow Connector 72">
            <a:extLst>
              <a:ext uri="{FF2B5EF4-FFF2-40B4-BE49-F238E27FC236}">
                <a16:creationId xmlns:a16="http://schemas.microsoft.com/office/drawing/2014/main" id="{82B69255-C4BD-F814-6868-65DA244E2A52}"/>
              </a:ext>
            </a:extLst>
          </p:cNvPr>
          <p:cNvCxnSpPr>
            <a:cxnSpLocks/>
          </p:cNvCxnSpPr>
          <p:nvPr/>
        </p:nvCxnSpPr>
        <p:spPr>
          <a:xfrm flipH="1" flipV="1">
            <a:off x="5163939" y="2045786"/>
            <a:ext cx="298389" cy="43604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0CDFD309-2117-54BC-956E-36B3BB20BCB3}"/>
              </a:ext>
            </a:extLst>
          </p:cNvPr>
          <p:cNvCxnSpPr>
            <a:cxnSpLocks/>
            <a:stCxn id="71" idx="0"/>
          </p:cNvCxnSpPr>
          <p:nvPr/>
        </p:nvCxnSpPr>
        <p:spPr>
          <a:xfrm flipV="1">
            <a:off x="3582951" y="2045786"/>
            <a:ext cx="427032" cy="44138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3C5D72A-8258-47B3-35FA-5470E278CEE2}"/>
              </a:ext>
            </a:extLst>
          </p:cNvPr>
          <p:cNvCxnSpPr>
            <a:cxnSpLocks/>
          </p:cNvCxnSpPr>
          <p:nvPr/>
        </p:nvCxnSpPr>
        <p:spPr>
          <a:xfrm flipH="1" flipV="1">
            <a:off x="4863069" y="1997647"/>
            <a:ext cx="599259" cy="48127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146B8B15-ED47-0C07-F398-DB9F58CEB030}"/>
              </a:ext>
            </a:extLst>
          </p:cNvPr>
          <p:cNvSpPr txBox="1"/>
          <p:nvPr/>
        </p:nvSpPr>
        <p:spPr>
          <a:xfrm>
            <a:off x="4244136" y="2182489"/>
            <a:ext cx="611065" cy="276999"/>
          </a:xfrm>
          <a:prstGeom prst="rect">
            <a:avLst/>
          </a:prstGeom>
          <a:noFill/>
          <a:ln>
            <a:noFill/>
          </a:ln>
        </p:spPr>
        <p:txBody>
          <a:bodyPr wrap="none" rtlCol="0">
            <a:spAutoFit/>
          </a:bodyPr>
          <a:lstStyle/>
          <a:p>
            <a:pPr algn="l"/>
            <a:r>
              <a:rPr lang="en-GB" sz="1200" dirty="0">
                <a:solidFill>
                  <a:srgbClr val="FF0000"/>
                </a:solidFill>
              </a:rPr>
              <a:t>Girder</a:t>
            </a:r>
          </a:p>
        </p:txBody>
      </p:sp>
      <p:sp>
        <p:nvSpPr>
          <p:cNvPr id="91" name="Rectangle 90">
            <a:extLst>
              <a:ext uri="{FF2B5EF4-FFF2-40B4-BE49-F238E27FC236}">
                <a16:creationId xmlns:a16="http://schemas.microsoft.com/office/drawing/2014/main" id="{3E0486A6-A00D-E83E-0BBE-D14CF8D3298F}"/>
              </a:ext>
            </a:extLst>
          </p:cNvPr>
          <p:cNvSpPr/>
          <p:nvPr/>
        </p:nvSpPr>
        <p:spPr>
          <a:xfrm>
            <a:off x="4028903" y="1591913"/>
            <a:ext cx="1291156" cy="81499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TextBox 91">
            <a:extLst>
              <a:ext uri="{FF2B5EF4-FFF2-40B4-BE49-F238E27FC236}">
                <a16:creationId xmlns:a16="http://schemas.microsoft.com/office/drawing/2014/main" id="{27D26A14-881F-C469-097E-69BDE141027D}"/>
              </a:ext>
            </a:extLst>
          </p:cNvPr>
          <p:cNvSpPr txBox="1"/>
          <p:nvPr/>
        </p:nvSpPr>
        <p:spPr>
          <a:xfrm>
            <a:off x="3021351" y="1352236"/>
            <a:ext cx="1241045" cy="276999"/>
          </a:xfrm>
          <a:prstGeom prst="rect">
            <a:avLst/>
          </a:prstGeom>
          <a:noFill/>
          <a:ln>
            <a:noFill/>
          </a:ln>
        </p:spPr>
        <p:txBody>
          <a:bodyPr wrap="none" rtlCol="0">
            <a:spAutoFit/>
          </a:bodyPr>
          <a:lstStyle/>
          <a:p>
            <a:pPr algn="l"/>
            <a:r>
              <a:rPr lang="en-GB" sz="1200" dirty="0">
                <a:solidFill>
                  <a:srgbClr val="000000"/>
                </a:solidFill>
              </a:rPr>
              <a:t>Mock-up region</a:t>
            </a:r>
          </a:p>
        </p:txBody>
      </p:sp>
      <p:sp>
        <p:nvSpPr>
          <p:cNvPr id="93" name="TextBox 92">
            <a:extLst>
              <a:ext uri="{FF2B5EF4-FFF2-40B4-BE49-F238E27FC236}">
                <a16:creationId xmlns:a16="http://schemas.microsoft.com/office/drawing/2014/main" id="{8F9D7B34-2C10-C6E4-26EE-49D70B92AC7B}"/>
              </a:ext>
            </a:extLst>
          </p:cNvPr>
          <p:cNvSpPr txBox="1"/>
          <p:nvPr/>
        </p:nvSpPr>
        <p:spPr>
          <a:xfrm>
            <a:off x="-24476" y="2664582"/>
            <a:ext cx="5676596" cy="2485424"/>
          </a:xfrm>
          <a:prstGeom prst="rect">
            <a:avLst/>
          </a:prstGeom>
          <a:noFill/>
        </p:spPr>
        <p:txBody>
          <a:bodyPr wrap="square" rtlCol="0">
            <a:spAutoFit/>
          </a:bodyPr>
          <a:lstStyle/>
          <a:p>
            <a:pPr>
              <a:lnSpc>
                <a:spcPct val="114000"/>
              </a:lnSpc>
              <a:spcAft>
                <a:spcPts val="600"/>
              </a:spcAft>
            </a:pPr>
            <a:r>
              <a:rPr lang="en-GB" sz="1200" b="1" dirty="0"/>
              <a:t>Characteristic size</a:t>
            </a:r>
            <a:r>
              <a:rPr lang="en-GB" sz="1200" dirty="0"/>
              <a:t>:</a:t>
            </a:r>
          </a:p>
          <a:p>
            <a:pPr marL="228600" indent="-228600">
              <a:lnSpc>
                <a:spcPct val="114000"/>
              </a:lnSpc>
              <a:spcAft>
                <a:spcPts val="600"/>
              </a:spcAft>
              <a:buFont typeface="Wingdings" panose="05000000000000000000" pitchFamily="2" charset="2"/>
              <a:buChar char="§"/>
            </a:pPr>
            <a:r>
              <a:rPr lang="en-GB" sz="1100" b="1" dirty="0"/>
              <a:t>Section</a:t>
            </a:r>
            <a:r>
              <a:rPr lang="en-GB" sz="1100" dirty="0"/>
              <a:t>: </a:t>
            </a:r>
            <a:r>
              <a:rPr lang="en-GB" sz="1100" dirty="0">
                <a:solidFill>
                  <a:srgbClr val="FF0000"/>
                </a:solidFill>
              </a:rPr>
              <a:t>5.5m diameter tube</a:t>
            </a:r>
          </a:p>
          <a:p>
            <a:pPr marL="228600" indent="-228600">
              <a:lnSpc>
                <a:spcPct val="114000"/>
              </a:lnSpc>
              <a:spcAft>
                <a:spcPts val="1200"/>
              </a:spcAft>
              <a:buFont typeface="Wingdings" panose="05000000000000000000" pitchFamily="2" charset="2"/>
              <a:buChar char="§"/>
            </a:pPr>
            <a:r>
              <a:rPr lang="en-GB" sz="1100" b="1" dirty="0"/>
              <a:t>Length: </a:t>
            </a:r>
            <a:r>
              <a:rPr lang="en-GB" sz="1100" dirty="0">
                <a:solidFill>
                  <a:srgbClr val="FF0000"/>
                </a:solidFill>
              </a:rPr>
              <a:t>~10m</a:t>
            </a:r>
          </a:p>
          <a:p>
            <a:pPr>
              <a:lnSpc>
                <a:spcPct val="114000"/>
              </a:lnSpc>
              <a:spcAft>
                <a:spcPts val="600"/>
              </a:spcAft>
            </a:pPr>
            <a:r>
              <a:rPr lang="en-GB" sz="1100" b="1" dirty="0"/>
              <a:t>Functional elements:</a:t>
            </a:r>
          </a:p>
          <a:p>
            <a:pPr marL="228600" indent="-228600">
              <a:lnSpc>
                <a:spcPct val="114000"/>
              </a:lnSpc>
              <a:spcAft>
                <a:spcPts val="600"/>
              </a:spcAft>
              <a:buFont typeface="+mj-lt"/>
              <a:buAutoNum type="arabicPeriod"/>
            </a:pPr>
            <a:r>
              <a:rPr lang="en-GB" sz="1100" b="1" dirty="0"/>
              <a:t>Ideally</a:t>
            </a:r>
            <a:r>
              <a:rPr lang="en-GB" sz="1100" dirty="0"/>
              <a:t>: build magnet/vacuum system prototypes and mock-up as a functional testing platform </a:t>
            </a:r>
            <a:r>
              <a:rPr lang="en-GB" sz="1100" i="1" dirty="0"/>
              <a:t>(</a:t>
            </a:r>
            <a:r>
              <a:rPr lang="en-GB" sz="1100" i="1" u="sng" dirty="0"/>
              <a:t>last Senior Advisors Panel: technical potential should be exploited as much as possible, F. Lackner</a:t>
            </a:r>
            <a:r>
              <a:rPr lang="en-GB" sz="1100" i="1" dirty="0"/>
              <a:t>). </a:t>
            </a:r>
            <a:r>
              <a:rPr lang="en-GB" sz="1100" dirty="0"/>
              <a:t>Including alcoves, fire compartmentation? </a:t>
            </a:r>
          </a:p>
          <a:p>
            <a:pPr marL="228600" indent="-228600">
              <a:lnSpc>
                <a:spcPct val="114000"/>
              </a:lnSpc>
              <a:spcAft>
                <a:spcPts val="600"/>
              </a:spcAft>
              <a:buFont typeface="+mj-lt"/>
              <a:buAutoNum type="arabicPeriod"/>
            </a:pPr>
            <a:r>
              <a:rPr lang="en-GB" sz="1100" b="1" dirty="0"/>
              <a:t>Lower-budget option</a:t>
            </a:r>
            <a:r>
              <a:rPr lang="en-GB" sz="1100" dirty="0"/>
              <a:t>: cost-effective solution combining magnet, vacuum, beam instrumentation prototypes and cheap “maquettes” (dipole extra-length, C&amp;V systems, shelves, etc.)</a:t>
            </a:r>
          </a:p>
        </p:txBody>
      </p:sp>
      <p:sp>
        <p:nvSpPr>
          <p:cNvPr id="4" name="TextBox 3">
            <a:extLst>
              <a:ext uri="{FF2B5EF4-FFF2-40B4-BE49-F238E27FC236}">
                <a16:creationId xmlns:a16="http://schemas.microsoft.com/office/drawing/2014/main" id="{1A23FDBB-EE5F-D0A1-E4E8-E7BB875CF122}"/>
              </a:ext>
            </a:extLst>
          </p:cNvPr>
          <p:cNvSpPr txBox="1"/>
          <p:nvPr/>
        </p:nvSpPr>
        <p:spPr>
          <a:xfrm>
            <a:off x="7488601" y="2377257"/>
            <a:ext cx="1566137" cy="400110"/>
          </a:xfrm>
          <a:prstGeom prst="rect">
            <a:avLst/>
          </a:prstGeom>
          <a:noFill/>
        </p:spPr>
        <p:txBody>
          <a:bodyPr wrap="square" rtlCol="0">
            <a:spAutoFit/>
          </a:bodyPr>
          <a:lstStyle/>
          <a:p>
            <a:pPr algn="l">
              <a:lnSpc>
                <a:spcPts val="1200"/>
              </a:lnSpc>
            </a:pPr>
            <a:r>
              <a:rPr lang="en-US" sz="1000" i="1" dirty="0"/>
              <a:t>With 0.5% tunnel slope </a:t>
            </a:r>
            <a:r>
              <a:rPr lang="en-US" sz="1000" i="1" dirty="0">
                <a:sym typeface="Wingdings" panose="05000000000000000000" pitchFamily="2" charset="2"/>
              </a:rPr>
              <a:t> 5 cm every 10m</a:t>
            </a:r>
            <a:endParaRPr lang="en-GB" sz="1000" i="1" dirty="0"/>
          </a:p>
        </p:txBody>
      </p:sp>
      <p:sp>
        <p:nvSpPr>
          <p:cNvPr id="11" name="Textfeld 1">
            <a:extLst>
              <a:ext uri="{FF2B5EF4-FFF2-40B4-BE49-F238E27FC236}">
                <a16:creationId xmlns:a16="http://schemas.microsoft.com/office/drawing/2014/main" id="{C99E5EF7-6D83-53F6-2A8C-5AD7D90DD5CC}"/>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21" name="TextBox 20">
            <a:extLst>
              <a:ext uri="{FF2B5EF4-FFF2-40B4-BE49-F238E27FC236}">
                <a16:creationId xmlns:a16="http://schemas.microsoft.com/office/drawing/2014/main" id="{4E969915-535E-ABA1-EF35-55D121DA51ED}"/>
              </a:ext>
            </a:extLst>
          </p:cNvPr>
          <p:cNvSpPr txBox="1"/>
          <p:nvPr/>
        </p:nvSpPr>
        <p:spPr>
          <a:xfrm>
            <a:off x="6371513" y="4680299"/>
            <a:ext cx="864784" cy="300531"/>
          </a:xfrm>
          <a:prstGeom prst="rect">
            <a:avLst/>
          </a:prstGeom>
          <a:noFill/>
        </p:spPr>
        <p:txBody>
          <a:bodyPr wrap="square" rtlCol="0">
            <a:spAutoFit/>
          </a:bodyPr>
          <a:lstStyle/>
          <a:p>
            <a:pPr algn="l">
              <a:lnSpc>
                <a:spcPts val="1800"/>
              </a:lnSpc>
            </a:pPr>
            <a:r>
              <a:rPr lang="en-US" sz="1000" i="1" dirty="0"/>
              <a:t>M. Timmins</a:t>
            </a:r>
            <a:endParaRPr lang="en-GB" sz="1000" i="1" dirty="0"/>
          </a:p>
        </p:txBody>
      </p:sp>
      <p:pic>
        <p:nvPicPr>
          <p:cNvPr id="36" name="Picture 35">
            <a:extLst>
              <a:ext uri="{FF2B5EF4-FFF2-40B4-BE49-F238E27FC236}">
                <a16:creationId xmlns:a16="http://schemas.microsoft.com/office/drawing/2014/main" id="{A06B4601-3572-AE94-147F-18B8CAF8CA0B}"/>
              </a:ext>
            </a:extLst>
          </p:cNvPr>
          <p:cNvPicPr>
            <a:picLocks noChangeAspect="1"/>
          </p:cNvPicPr>
          <p:nvPr/>
        </p:nvPicPr>
        <p:blipFill>
          <a:blip r:embed="rId3"/>
          <a:stretch>
            <a:fillRect/>
          </a:stretch>
        </p:blipFill>
        <p:spPr>
          <a:xfrm>
            <a:off x="5580080" y="2975291"/>
            <a:ext cx="3528424" cy="1639130"/>
          </a:xfrm>
          <a:prstGeom prst="rect">
            <a:avLst/>
          </a:prstGeom>
          <a:ln>
            <a:solidFill>
              <a:schemeClr val="accent6"/>
            </a:solidFill>
          </a:ln>
        </p:spPr>
      </p:pic>
      <p:sp>
        <p:nvSpPr>
          <p:cNvPr id="37" name="Arrow: Bent-Up 36">
            <a:extLst>
              <a:ext uri="{FF2B5EF4-FFF2-40B4-BE49-F238E27FC236}">
                <a16:creationId xmlns:a16="http://schemas.microsoft.com/office/drawing/2014/main" id="{D12C46A4-E973-2B53-C15B-D5FB22DBF830}"/>
              </a:ext>
            </a:extLst>
          </p:cNvPr>
          <p:cNvSpPr/>
          <p:nvPr/>
        </p:nvSpPr>
        <p:spPr>
          <a:xfrm rot="5400000">
            <a:off x="4541013" y="2740896"/>
            <a:ext cx="1078675" cy="599258"/>
          </a:xfrm>
          <a:prstGeom prst="bentUpArrow">
            <a:avLst>
              <a:gd name="adj1" fmla="val 23939"/>
              <a:gd name="adj2" fmla="val 2638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770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3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409774"/>
          </a:xfrm>
        </p:spPr>
        <p:txBody>
          <a:bodyPr/>
          <a:lstStyle/>
          <a:p>
            <a:r>
              <a:rPr lang="en-US" dirty="0"/>
              <a:t>Novel concepts: Digital Twins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3" name="Immagine 2">
            <a:extLst>
              <a:ext uri="{FF2B5EF4-FFF2-40B4-BE49-F238E27FC236}">
                <a16:creationId xmlns:a16="http://schemas.microsoft.com/office/drawing/2014/main" id="{8A38C97E-107E-DB7D-BE91-E574EAFAED3D}"/>
              </a:ext>
            </a:extLst>
          </p:cNvPr>
          <p:cNvPicPr>
            <a:picLocks noChangeAspect="1"/>
          </p:cNvPicPr>
          <p:nvPr/>
        </p:nvPicPr>
        <p:blipFill>
          <a:blip r:embed="rId2"/>
          <a:stretch>
            <a:fillRect/>
          </a:stretch>
        </p:blipFill>
        <p:spPr>
          <a:xfrm>
            <a:off x="1007831" y="1292146"/>
            <a:ext cx="6804248" cy="3569383"/>
          </a:xfrm>
          <a:prstGeom prst="rect">
            <a:avLst/>
          </a:prstGeom>
        </p:spPr>
      </p:pic>
      <p:sp>
        <p:nvSpPr>
          <p:cNvPr id="21" name="TextBox 6">
            <a:extLst>
              <a:ext uri="{FF2B5EF4-FFF2-40B4-BE49-F238E27FC236}">
                <a16:creationId xmlns:a16="http://schemas.microsoft.com/office/drawing/2014/main" id="{437A55BF-5DE9-68E4-D6C5-C8F6563C4E51}"/>
              </a:ext>
            </a:extLst>
          </p:cNvPr>
          <p:cNvSpPr txBox="1"/>
          <p:nvPr/>
        </p:nvSpPr>
        <p:spPr>
          <a:xfrm>
            <a:off x="4716016" y="4723029"/>
            <a:ext cx="223224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D. </a:t>
            </a:r>
            <a:r>
              <a:rPr lang="it-IT" sz="1200" i="1" dirty="0" err="1"/>
              <a:t>Smakulska</a:t>
            </a:r>
            <a:r>
              <a:rPr lang="it-IT" sz="1200" i="1" dirty="0"/>
              <a:t>, M. </a:t>
            </a:r>
            <a:r>
              <a:rPr lang="it-IT" sz="1200" i="1" dirty="0" err="1"/>
              <a:t>Garlasché</a:t>
            </a:r>
            <a:endParaRPr lang="en-GB" sz="1200" i="1" dirty="0"/>
          </a:p>
        </p:txBody>
      </p:sp>
      <p:sp>
        <p:nvSpPr>
          <p:cNvPr id="4" name="Textfeld 1">
            <a:extLst>
              <a:ext uri="{FF2B5EF4-FFF2-40B4-BE49-F238E27FC236}">
                <a16:creationId xmlns:a16="http://schemas.microsoft.com/office/drawing/2014/main" id="{79DCF765-7190-E716-8CC5-EA582119DC10}"/>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21253411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409774"/>
          </a:xfrm>
        </p:spPr>
        <p:txBody>
          <a:bodyPr/>
          <a:lstStyle/>
          <a:p>
            <a:r>
              <a:rPr lang="en-US" dirty="0"/>
              <a:t>Novel concepts: Digital Twins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33</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21" name="TextBox 6">
            <a:extLst>
              <a:ext uri="{FF2B5EF4-FFF2-40B4-BE49-F238E27FC236}">
                <a16:creationId xmlns:a16="http://schemas.microsoft.com/office/drawing/2014/main" id="{437A55BF-5DE9-68E4-D6C5-C8F6563C4E51}"/>
              </a:ext>
            </a:extLst>
          </p:cNvPr>
          <p:cNvSpPr txBox="1"/>
          <p:nvPr/>
        </p:nvSpPr>
        <p:spPr>
          <a:xfrm>
            <a:off x="219149" y="4596997"/>
            <a:ext cx="223224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D. </a:t>
            </a:r>
            <a:r>
              <a:rPr lang="it-IT" sz="1200" i="1" dirty="0" err="1"/>
              <a:t>Smakulska</a:t>
            </a:r>
            <a:r>
              <a:rPr lang="it-IT" sz="1200" i="1" dirty="0"/>
              <a:t>, M. </a:t>
            </a:r>
            <a:r>
              <a:rPr lang="it-IT" sz="1200" i="1" dirty="0" err="1"/>
              <a:t>Garlasché</a:t>
            </a:r>
            <a:endParaRPr lang="en-GB" sz="1200" i="1" dirty="0"/>
          </a:p>
        </p:txBody>
      </p:sp>
      <p:pic>
        <p:nvPicPr>
          <p:cNvPr id="15" name="Content Placeholder 6">
            <a:extLst>
              <a:ext uri="{FF2B5EF4-FFF2-40B4-BE49-F238E27FC236}">
                <a16:creationId xmlns:a16="http://schemas.microsoft.com/office/drawing/2014/main" id="{75AF3B66-F973-A4A6-CFEA-6C961AD56B42}"/>
              </a:ext>
            </a:extLst>
          </p:cNvPr>
          <p:cNvPicPr>
            <a:picLocks noChangeAspect="1"/>
          </p:cNvPicPr>
          <p:nvPr/>
        </p:nvPicPr>
        <p:blipFill rotWithShape="1">
          <a:blip r:embed="rId2"/>
          <a:srcRect r="53562" b="16888"/>
          <a:stretch/>
        </p:blipFill>
        <p:spPr>
          <a:xfrm>
            <a:off x="406472" y="1131590"/>
            <a:ext cx="3535658" cy="3861904"/>
          </a:xfrm>
          <a:prstGeom prst="rect">
            <a:avLst/>
          </a:prstGeom>
        </p:spPr>
      </p:pic>
      <p:sp>
        <p:nvSpPr>
          <p:cNvPr id="16" name="TextBox 8">
            <a:extLst>
              <a:ext uri="{FF2B5EF4-FFF2-40B4-BE49-F238E27FC236}">
                <a16:creationId xmlns:a16="http://schemas.microsoft.com/office/drawing/2014/main" id="{F6993D87-92F4-1BF0-3CD8-821933B99152}"/>
              </a:ext>
            </a:extLst>
          </p:cNvPr>
          <p:cNvSpPr txBox="1"/>
          <p:nvPr/>
        </p:nvSpPr>
        <p:spPr>
          <a:xfrm>
            <a:off x="4716016" y="1226680"/>
            <a:ext cx="3888432" cy="830997"/>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r>
              <a:rPr lang="en-US" dirty="0">
                <a:solidFill>
                  <a:schemeClr val="accent3"/>
                </a:solidFill>
              </a:rPr>
              <a:t>Digital Twin IS MORE than just</a:t>
            </a:r>
          </a:p>
          <a:p>
            <a:pPr marL="285750" indent="-285750">
              <a:buFont typeface="Wingdings" panose="05000000000000000000" pitchFamily="2" charset="2"/>
              <a:buChar char="§"/>
            </a:pPr>
            <a:r>
              <a:rPr lang="en-US" dirty="0">
                <a:solidFill>
                  <a:schemeClr val="accent3"/>
                </a:solidFill>
              </a:rPr>
              <a:t>data acquisition &amp; monitoring </a:t>
            </a:r>
          </a:p>
          <a:p>
            <a:pPr marL="285750" indent="-285750">
              <a:buFont typeface="Wingdings" panose="05000000000000000000" pitchFamily="2" charset="2"/>
              <a:buChar char="§"/>
            </a:pPr>
            <a:r>
              <a:rPr lang="en-US" dirty="0">
                <a:solidFill>
                  <a:schemeClr val="accent3"/>
                </a:solidFill>
              </a:rPr>
              <a:t>a set of simulations</a:t>
            </a:r>
          </a:p>
          <a:p>
            <a:pPr marL="285750" indent="-285750">
              <a:buFont typeface="Wingdings" panose="05000000000000000000" pitchFamily="2" charset="2"/>
              <a:buChar char="§"/>
            </a:pPr>
            <a:r>
              <a:rPr lang="en-US" dirty="0">
                <a:solidFill>
                  <a:schemeClr val="accent3"/>
                </a:solidFill>
              </a:rPr>
              <a:t>experience from historical</a:t>
            </a:r>
            <a:endParaRPr lang="en-GB" dirty="0">
              <a:solidFill>
                <a:schemeClr val="accent3"/>
              </a:solidFill>
            </a:endParaRPr>
          </a:p>
        </p:txBody>
      </p:sp>
      <p:sp>
        <p:nvSpPr>
          <p:cNvPr id="17" name="TextBox 9">
            <a:extLst>
              <a:ext uri="{FF2B5EF4-FFF2-40B4-BE49-F238E27FC236}">
                <a16:creationId xmlns:a16="http://schemas.microsoft.com/office/drawing/2014/main" id="{CFBC1ABD-F8D6-2BCF-E3E0-27363928EC2E}"/>
              </a:ext>
            </a:extLst>
          </p:cNvPr>
          <p:cNvSpPr txBox="1"/>
          <p:nvPr/>
        </p:nvSpPr>
        <p:spPr>
          <a:xfrm>
            <a:off x="4704907" y="2186593"/>
            <a:ext cx="4427984" cy="1454244"/>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defPPr>
              <a:defRPr lang="en-US"/>
            </a:defPPr>
            <a:lvl1pPr algn="ctr">
              <a:defRPr>
                <a:solidFill>
                  <a:schemeClr val="accent3"/>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r>
              <a:rPr lang="en-US" b="1" dirty="0">
                <a:solidFill>
                  <a:schemeClr val="tx1"/>
                </a:solidFill>
              </a:rPr>
              <a:t>OUTPUT</a:t>
            </a:r>
          </a:p>
          <a:p>
            <a:pPr algn="l"/>
            <a:r>
              <a:rPr lang="en-US" u="sng" dirty="0">
                <a:solidFill>
                  <a:schemeClr val="tx1"/>
                </a:solidFill>
              </a:rPr>
              <a:t>Normal Operation</a:t>
            </a:r>
            <a:r>
              <a:rPr lang="en-US" dirty="0">
                <a:solidFill>
                  <a:schemeClr val="tx1"/>
                </a:solidFill>
              </a:rPr>
              <a:t>:</a:t>
            </a:r>
          </a:p>
          <a:p>
            <a:pPr marL="285750" indent="-285750" algn="l">
              <a:buFont typeface="Wingdings" panose="05000000000000000000" pitchFamily="2" charset="2"/>
              <a:buChar char="§"/>
            </a:pPr>
            <a:r>
              <a:rPr lang="en-US" dirty="0">
                <a:solidFill>
                  <a:schemeClr val="tx1"/>
                </a:solidFill>
              </a:rPr>
              <a:t>Determine system state through data acquisition</a:t>
            </a:r>
          </a:p>
          <a:p>
            <a:pPr marL="285750" indent="-285750" algn="l">
              <a:buFont typeface="Wingdings" panose="05000000000000000000" pitchFamily="2" charset="2"/>
              <a:buChar char="§"/>
            </a:pPr>
            <a:r>
              <a:rPr lang="en-US" dirty="0">
                <a:solidFill>
                  <a:schemeClr val="tx1"/>
                </a:solidFill>
              </a:rPr>
              <a:t>Real time, ALSO for parameters not directly acquired</a:t>
            </a:r>
          </a:p>
          <a:p>
            <a:pPr algn="l"/>
            <a:r>
              <a:rPr lang="en-US" u="sng" dirty="0">
                <a:solidFill>
                  <a:schemeClr val="tx1"/>
                </a:solidFill>
              </a:rPr>
              <a:t>Failure</a:t>
            </a:r>
            <a:r>
              <a:rPr lang="en-US" dirty="0">
                <a:solidFill>
                  <a:schemeClr val="tx1"/>
                </a:solidFill>
              </a:rPr>
              <a:t>:</a:t>
            </a:r>
          </a:p>
          <a:p>
            <a:pPr marL="285750" indent="-285750" algn="l">
              <a:buFont typeface="Wingdings" panose="05000000000000000000" pitchFamily="2" charset="2"/>
              <a:buChar char="§"/>
            </a:pPr>
            <a:r>
              <a:rPr lang="en-US" dirty="0">
                <a:solidFill>
                  <a:schemeClr val="tx1"/>
                </a:solidFill>
              </a:rPr>
              <a:t>Forecast system state, real time interpretation</a:t>
            </a:r>
          </a:p>
          <a:p>
            <a:pPr marL="285750" indent="-285750" algn="l">
              <a:buFont typeface="Wingdings" panose="05000000000000000000" pitchFamily="2" charset="2"/>
              <a:buChar char="§"/>
            </a:pPr>
            <a:r>
              <a:rPr lang="en-US" dirty="0">
                <a:solidFill>
                  <a:schemeClr val="tx1"/>
                </a:solidFill>
              </a:rPr>
              <a:t>Repair scenarios: real time analysis, system-wide </a:t>
            </a:r>
          </a:p>
        </p:txBody>
      </p:sp>
      <p:sp>
        <p:nvSpPr>
          <p:cNvPr id="18" name="TextBox 10">
            <a:extLst>
              <a:ext uri="{FF2B5EF4-FFF2-40B4-BE49-F238E27FC236}">
                <a16:creationId xmlns:a16="http://schemas.microsoft.com/office/drawing/2014/main" id="{B5DEACF4-B9ED-1D29-072E-79F361CDFF51}"/>
              </a:ext>
            </a:extLst>
          </p:cNvPr>
          <p:cNvSpPr txBox="1"/>
          <p:nvPr/>
        </p:nvSpPr>
        <p:spPr>
          <a:xfrm>
            <a:off x="4671310" y="3755739"/>
            <a:ext cx="4461581" cy="207749"/>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r>
              <a:rPr lang="en-US" dirty="0">
                <a:solidFill>
                  <a:schemeClr val="accent3"/>
                </a:solidFill>
              </a:rPr>
              <a:t>Complexity of the system is tailored to the specific needs </a:t>
            </a:r>
            <a:endParaRPr lang="en-GB" dirty="0">
              <a:solidFill>
                <a:schemeClr val="accent3"/>
              </a:solidFill>
            </a:endParaRPr>
          </a:p>
        </p:txBody>
      </p:sp>
      <p:sp>
        <p:nvSpPr>
          <p:cNvPr id="4" name="Freccia a destra 3">
            <a:extLst>
              <a:ext uri="{FF2B5EF4-FFF2-40B4-BE49-F238E27FC236}">
                <a16:creationId xmlns:a16="http://schemas.microsoft.com/office/drawing/2014/main" id="{B9B7BF04-358E-2FD3-9375-309320D7E33C}"/>
              </a:ext>
            </a:extLst>
          </p:cNvPr>
          <p:cNvSpPr/>
          <p:nvPr/>
        </p:nvSpPr>
        <p:spPr>
          <a:xfrm>
            <a:off x="3635896" y="4336195"/>
            <a:ext cx="784824" cy="459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Textplatzhalter 5">
            <a:extLst>
              <a:ext uri="{FF2B5EF4-FFF2-40B4-BE49-F238E27FC236}">
                <a16:creationId xmlns:a16="http://schemas.microsoft.com/office/drawing/2014/main" id="{9833406E-D326-F632-90C4-8DC361C9BA9C}"/>
              </a:ext>
            </a:extLst>
          </p:cNvPr>
          <p:cNvSpPr txBox="1">
            <a:spLocks/>
          </p:cNvSpPr>
          <p:nvPr/>
        </p:nvSpPr>
        <p:spPr>
          <a:xfrm>
            <a:off x="4355976" y="4107887"/>
            <a:ext cx="4848923" cy="77372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indent="0">
              <a:lnSpc>
                <a:spcPct val="110000"/>
              </a:lnSpc>
              <a:spcAft>
                <a:spcPts val="600"/>
              </a:spcAft>
              <a:buNone/>
            </a:pPr>
            <a:r>
              <a:rPr lang="en-US" sz="1600" b="1" dirty="0"/>
              <a:t>To be considered for mock-up girder and magnets</a:t>
            </a:r>
            <a:r>
              <a:rPr lang="en-US" sz="1600" dirty="0"/>
              <a:t>: displacements, vibrations, strains, temperature, etc.</a:t>
            </a:r>
            <a:endParaRPr lang="en-US" sz="1600" i="1" dirty="0"/>
          </a:p>
          <a:p>
            <a:pPr lvl="1" indent="0">
              <a:lnSpc>
                <a:spcPct val="110000"/>
              </a:lnSpc>
              <a:spcAft>
                <a:spcPts val="600"/>
              </a:spcAft>
              <a:buFont typeface="Arial" panose="020B0604020202020204" pitchFamily="34" charset="0"/>
              <a:buNone/>
            </a:pPr>
            <a:endParaRPr lang="en-US" sz="1600" b="1" dirty="0"/>
          </a:p>
          <a:p>
            <a:pPr marL="414450" lvl="1" indent="-171450">
              <a:lnSpc>
                <a:spcPct val="110000"/>
              </a:lnSpc>
              <a:spcAft>
                <a:spcPts val="600"/>
              </a:spcAft>
              <a:buFont typeface="Wingdings" panose="05000000000000000000" pitchFamily="2" charset="2"/>
              <a:buChar char="§"/>
            </a:pPr>
            <a:endParaRPr lang="it-IT" sz="1600" b="1" dirty="0"/>
          </a:p>
        </p:txBody>
      </p:sp>
      <p:sp>
        <p:nvSpPr>
          <p:cNvPr id="3" name="Textfeld 1">
            <a:extLst>
              <a:ext uri="{FF2B5EF4-FFF2-40B4-BE49-F238E27FC236}">
                <a16:creationId xmlns:a16="http://schemas.microsoft.com/office/drawing/2014/main" id="{3FB51BCF-510C-4621-286F-56D090EEAAAB}"/>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508136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solidFill>
                  <a:schemeClr val="tx1">
                    <a:lumMod val="10000"/>
                    <a:lumOff val="90000"/>
                  </a:schemeClr>
                </a:solidFill>
              </a:rPr>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34</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726824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0325" y="411510"/>
            <a:ext cx="8263350" cy="409774"/>
          </a:xfrm>
        </p:spPr>
        <p:txBody>
          <a:bodyPr/>
          <a:lstStyle/>
          <a:p>
            <a:r>
              <a:rPr lang="en-US" dirty="0"/>
              <a:t>Conclusions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35</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6" name="Textplatzhalter 5">
            <a:extLst>
              <a:ext uri="{FF2B5EF4-FFF2-40B4-BE49-F238E27FC236}">
                <a16:creationId xmlns:a16="http://schemas.microsoft.com/office/drawing/2014/main" id="{1CA42733-DB32-09E2-027F-0DD5F546A607}"/>
              </a:ext>
            </a:extLst>
          </p:cNvPr>
          <p:cNvSpPr txBox="1">
            <a:spLocks/>
          </p:cNvSpPr>
          <p:nvPr/>
        </p:nvSpPr>
        <p:spPr>
          <a:xfrm>
            <a:off x="35495" y="962217"/>
            <a:ext cx="8999283" cy="405780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10000"/>
              </a:lnSpc>
              <a:spcAft>
                <a:spcPts val="600"/>
              </a:spcAft>
              <a:buFont typeface="Wingdings" panose="05000000000000000000" pitchFamily="2" charset="2"/>
              <a:buChar char="§"/>
            </a:pPr>
            <a:r>
              <a:rPr lang="it-IT" dirty="0"/>
              <a:t>The design and </a:t>
            </a:r>
            <a:r>
              <a:rPr lang="it-IT" dirty="0" err="1"/>
              <a:t>construction</a:t>
            </a:r>
            <a:r>
              <a:rPr lang="it-IT" dirty="0"/>
              <a:t> of a </a:t>
            </a:r>
            <a:r>
              <a:rPr lang="it-IT" b="1" dirty="0" err="1"/>
              <a:t>mock</a:t>
            </a:r>
            <a:r>
              <a:rPr lang="it-IT" b="1" dirty="0"/>
              <a:t>-up of an </a:t>
            </a:r>
            <a:r>
              <a:rPr lang="it-IT" b="1" dirty="0" err="1"/>
              <a:t>arc</a:t>
            </a:r>
            <a:r>
              <a:rPr lang="it-IT" b="1" dirty="0"/>
              <a:t> </a:t>
            </a:r>
            <a:r>
              <a:rPr lang="it-IT" b="1" dirty="0" err="1"/>
              <a:t>half-cell</a:t>
            </a:r>
            <a:r>
              <a:rPr lang="it-IT" b="1" dirty="0"/>
              <a:t> </a:t>
            </a:r>
            <a:r>
              <a:rPr lang="it-IT" dirty="0"/>
              <a:t>of the FCC-</a:t>
            </a:r>
            <a:r>
              <a:rPr lang="it-IT" dirty="0" err="1"/>
              <a:t>ee</a:t>
            </a:r>
            <a:r>
              <a:rPr lang="it-IT" dirty="0"/>
              <a:t> </a:t>
            </a:r>
            <a:r>
              <a:rPr lang="it-IT" dirty="0" err="1"/>
              <a:t>is</a:t>
            </a:r>
            <a:r>
              <a:rPr lang="it-IT" dirty="0"/>
              <a:t> </a:t>
            </a:r>
            <a:r>
              <a:rPr lang="it-IT" dirty="0" err="1"/>
              <a:t>proposed</a:t>
            </a:r>
            <a:r>
              <a:rPr lang="it-IT" dirty="0"/>
              <a:t>, in order to investigate </a:t>
            </a:r>
            <a:r>
              <a:rPr lang="it-IT" dirty="0" err="1"/>
              <a:t>aspects</a:t>
            </a:r>
            <a:r>
              <a:rPr lang="it-IT" dirty="0"/>
              <a:t> </a:t>
            </a:r>
            <a:r>
              <a:rPr lang="it-IT" dirty="0" err="1"/>
              <a:t>such</a:t>
            </a:r>
            <a:r>
              <a:rPr lang="it-IT" dirty="0"/>
              <a:t> as </a:t>
            </a:r>
            <a:r>
              <a:rPr lang="en-US" dirty="0"/>
              <a:t>fabrication techniques, integration, installation, assembly, transport, maintenance.</a:t>
            </a:r>
          </a:p>
          <a:p>
            <a:pPr marL="171450" indent="-171450">
              <a:lnSpc>
                <a:spcPct val="110000"/>
              </a:lnSpc>
              <a:spcAft>
                <a:spcPts val="600"/>
              </a:spcAft>
              <a:buFont typeface="Wingdings" panose="05000000000000000000" pitchFamily="2" charset="2"/>
              <a:buChar char="§"/>
            </a:pPr>
            <a:r>
              <a:rPr lang="en-US" dirty="0"/>
              <a:t>The project is divided into </a:t>
            </a:r>
            <a:r>
              <a:rPr lang="en-US" b="1" dirty="0"/>
              <a:t>three phases</a:t>
            </a:r>
            <a:r>
              <a:rPr lang="en-US" dirty="0"/>
              <a:t>:</a:t>
            </a:r>
          </a:p>
          <a:p>
            <a:pPr marL="414450" lvl="1" indent="-171450">
              <a:lnSpc>
                <a:spcPct val="110000"/>
              </a:lnSpc>
              <a:spcAft>
                <a:spcPts val="600"/>
              </a:spcAft>
              <a:buFont typeface="Wingdings" panose="05000000000000000000" pitchFamily="2" charset="2"/>
              <a:buChar char="§"/>
            </a:pPr>
            <a:r>
              <a:rPr lang="en-US" b="1" dirty="0"/>
              <a:t>Phase I </a:t>
            </a:r>
            <a:r>
              <a:rPr lang="en-US" dirty="0"/>
              <a:t>(end of 2022) focused on the integration studies of the arc configuration and the interfaces between its systems</a:t>
            </a:r>
          </a:p>
          <a:p>
            <a:pPr marL="414450" lvl="1" indent="-171450">
              <a:lnSpc>
                <a:spcPct val="110000"/>
              </a:lnSpc>
              <a:spcAft>
                <a:spcPts val="600"/>
              </a:spcAft>
              <a:buFont typeface="Wingdings" panose="05000000000000000000" pitchFamily="2" charset="2"/>
              <a:buChar char="§"/>
            </a:pPr>
            <a:r>
              <a:rPr lang="en-US" b="1" dirty="0"/>
              <a:t>Phase II </a:t>
            </a:r>
            <a:r>
              <a:rPr lang="en-US" dirty="0"/>
              <a:t>(2023-2024) will tackle the engineering design of each element</a:t>
            </a:r>
          </a:p>
          <a:p>
            <a:pPr marL="414450" lvl="1" indent="-171450">
              <a:lnSpc>
                <a:spcPct val="110000"/>
              </a:lnSpc>
              <a:spcAft>
                <a:spcPts val="600"/>
              </a:spcAft>
              <a:buFont typeface="Wingdings" panose="05000000000000000000" pitchFamily="2" charset="2"/>
              <a:buChar char="§"/>
            </a:pPr>
            <a:r>
              <a:rPr lang="en-US" b="1" dirty="0"/>
              <a:t>Phase III </a:t>
            </a:r>
            <a:r>
              <a:rPr lang="en-US" dirty="0"/>
              <a:t>(2024-2025) will involve fabrication and assembling steps</a:t>
            </a:r>
          </a:p>
          <a:p>
            <a:pPr marL="171450" indent="-171450">
              <a:lnSpc>
                <a:spcPct val="110000"/>
              </a:lnSpc>
              <a:spcAft>
                <a:spcPts val="600"/>
              </a:spcAft>
              <a:buFont typeface="Wingdings" panose="05000000000000000000" pitchFamily="2" charset="2"/>
              <a:buChar char="§"/>
            </a:pPr>
            <a:r>
              <a:rPr lang="en-US" b="1" dirty="0"/>
              <a:t>The Phase I, under conclusion, led to important results</a:t>
            </a:r>
            <a:r>
              <a:rPr lang="en-US" dirty="0"/>
              <a:t>, including (but not limited to):</a:t>
            </a:r>
          </a:p>
          <a:p>
            <a:pPr marL="414450" lvl="1" indent="-171450">
              <a:lnSpc>
                <a:spcPct val="110000"/>
              </a:lnSpc>
              <a:spcAft>
                <a:spcPts val="600"/>
              </a:spcAft>
              <a:buFont typeface="Wingdings" panose="05000000000000000000" pitchFamily="2" charset="2"/>
              <a:buChar char="§"/>
            </a:pPr>
            <a:r>
              <a:rPr lang="en-US" dirty="0"/>
              <a:t>Definition of inter-beam distance</a:t>
            </a:r>
          </a:p>
          <a:p>
            <a:pPr marL="414450" lvl="1" indent="-171450">
              <a:lnSpc>
                <a:spcPct val="110000"/>
              </a:lnSpc>
              <a:spcAft>
                <a:spcPts val="600"/>
              </a:spcAft>
              <a:buFont typeface="Wingdings" panose="05000000000000000000" pitchFamily="2" charset="2"/>
              <a:buChar char="§"/>
            </a:pPr>
            <a:r>
              <a:rPr lang="en-US" dirty="0"/>
              <a:t>Design study of magnet and vacuum systems interfaces</a:t>
            </a:r>
          </a:p>
          <a:p>
            <a:pPr marL="414450" lvl="1" indent="-171450">
              <a:lnSpc>
                <a:spcPct val="110000"/>
              </a:lnSpc>
              <a:spcAft>
                <a:spcPts val="600"/>
              </a:spcAft>
              <a:buFont typeface="Wingdings" panose="05000000000000000000" pitchFamily="2" charset="2"/>
              <a:buChar char="§"/>
            </a:pPr>
            <a:r>
              <a:rPr lang="en-US" dirty="0"/>
              <a:t>Optimization of booster and collider supporting frames</a:t>
            </a:r>
          </a:p>
          <a:p>
            <a:pPr marL="414450" lvl="1" indent="-171450">
              <a:lnSpc>
                <a:spcPct val="110000"/>
              </a:lnSpc>
              <a:spcAft>
                <a:spcPts val="600"/>
              </a:spcAft>
              <a:buFont typeface="Wingdings" panose="05000000000000000000" pitchFamily="2" charset="2"/>
              <a:buChar char="§"/>
            </a:pPr>
            <a:r>
              <a:rPr lang="en-US" dirty="0"/>
              <a:t>Study and recommendations on booster-to-collider placement and integration, as well as of supporting concepts for the SSS</a:t>
            </a:r>
          </a:p>
          <a:p>
            <a:pPr marL="414450" lvl="1" indent="-171450">
              <a:lnSpc>
                <a:spcPct val="110000"/>
              </a:lnSpc>
              <a:spcAft>
                <a:spcPts val="600"/>
              </a:spcAft>
              <a:buFont typeface="Wingdings" panose="05000000000000000000" pitchFamily="2" charset="2"/>
              <a:buChar char="§"/>
            </a:pPr>
            <a:r>
              <a:rPr lang="en-US" dirty="0"/>
              <a:t>Proposals for the standardization of the equipment and for the switch from low to high energy</a:t>
            </a:r>
          </a:p>
          <a:p>
            <a:pPr marL="171450" indent="-171450">
              <a:lnSpc>
                <a:spcPct val="110000"/>
              </a:lnSpc>
              <a:spcAft>
                <a:spcPts val="600"/>
              </a:spcAft>
              <a:buFont typeface="Wingdings" panose="05000000000000000000" pitchFamily="2" charset="2"/>
              <a:buChar char="§"/>
            </a:pPr>
            <a:r>
              <a:rPr lang="en-US" b="1" dirty="0"/>
              <a:t>Concise summary report </a:t>
            </a:r>
            <a:r>
              <a:rPr lang="en-US" dirty="0"/>
              <a:t>will be prepared in January to document the study </a:t>
            </a:r>
          </a:p>
          <a:p>
            <a:pPr marL="171450" indent="-171450">
              <a:lnSpc>
                <a:spcPct val="110000"/>
              </a:lnSpc>
              <a:spcAft>
                <a:spcPts val="600"/>
              </a:spcAft>
              <a:buFont typeface="Wingdings" panose="05000000000000000000" pitchFamily="2" charset="2"/>
              <a:buChar char="§"/>
            </a:pPr>
            <a:r>
              <a:rPr lang="en-US" b="1" dirty="0"/>
              <a:t>A preliminary proposal for a mock-up was discussed</a:t>
            </a:r>
            <a:r>
              <a:rPr lang="en-US" dirty="0"/>
              <a:t>, and will be refined (and costed) once the Phase II is approved </a:t>
            </a:r>
          </a:p>
          <a:p>
            <a:pPr marL="171450" indent="-171450">
              <a:lnSpc>
                <a:spcPct val="110000"/>
              </a:lnSpc>
              <a:spcAft>
                <a:spcPts val="600"/>
              </a:spcAft>
              <a:buFont typeface="Wingdings" panose="05000000000000000000" pitchFamily="2" charset="2"/>
              <a:buChar char="§"/>
            </a:pPr>
            <a:r>
              <a:rPr lang="en-US" dirty="0"/>
              <a:t>Discussions for </a:t>
            </a:r>
            <a:r>
              <a:rPr lang="en-US" b="1" dirty="0"/>
              <a:t>collaborations</a:t>
            </a:r>
            <a:r>
              <a:rPr lang="en-US" dirty="0"/>
              <a:t> on different tasks are ongoing with University La Sapienza (Rome), University of Malta, PSI, …</a:t>
            </a:r>
            <a:endParaRPr lang="it-IT" dirty="0"/>
          </a:p>
        </p:txBody>
      </p:sp>
      <p:sp>
        <p:nvSpPr>
          <p:cNvPr id="3" name="Textfeld 1">
            <a:extLst>
              <a:ext uri="{FF2B5EF4-FFF2-40B4-BE49-F238E27FC236}">
                <a16:creationId xmlns:a16="http://schemas.microsoft.com/office/drawing/2014/main" id="{16473354-AA83-4FF0-2617-72F4648A4286}"/>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3784042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36</a:t>
            </a:fld>
            <a:endParaRPr lang="en-US" dirty="0"/>
          </a:p>
        </p:txBody>
      </p:sp>
      <p:sp>
        <p:nvSpPr>
          <p:cNvPr id="9" name="Foliennummernplatzhalter 7">
            <a:extLst>
              <a:ext uri="{FF2B5EF4-FFF2-40B4-BE49-F238E27FC236}">
                <a16:creationId xmlns:a16="http://schemas.microsoft.com/office/drawing/2014/main" id="{BB39F7CA-3DDB-E9A7-AE1D-45E90414CDDB}"/>
              </a:ext>
            </a:extLst>
          </p:cNvPr>
          <p:cNvSpPr txBox="1">
            <a:spLocks/>
          </p:cNvSpPr>
          <p:nvPr/>
        </p:nvSpPr>
        <p:spPr>
          <a:xfrm>
            <a:off x="8745300" y="87494"/>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36</a:t>
            </a:fld>
            <a:endParaRPr lang="de-AT" dirty="0"/>
          </a:p>
        </p:txBody>
      </p:sp>
      <p:sp>
        <p:nvSpPr>
          <p:cNvPr id="13" name="Textfeld 1">
            <a:extLst>
              <a:ext uri="{FF2B5EF4-FFF2-40B4-BE49-F238E27FC236}">
                <a16:creationId xmlns:a16="http://schemas.microsoft.com/office/drawing/2014/main" id="{22227324-8B4C-3674-4D26-EBE73685E013}"/>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14" name="Textfeld 2">
            <a:extLst>
              <a:ext uri="{FF2B5EF4-FFF2-40B4-BE49-F238E27FC236}">
                <a16:creationId xmlns:a16="http://schemas.microsoft.com/office/drawing/2014/main" id="{63B95CB7-616E-D0F9-91CE-C2901904995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Tree>
    <p:extLst>
      <p:ext uri="{BB962C8B-B14F-4D97-AF65-F5344CB8AC3E}">
        <p14:creationId xmlns:p14="http://schemas.microsoft.com/office/powerpoint/2010/main" val="12949502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37</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4" name="CasellaDiTesto 13">
            <a:extLst>
              <a:ext uri="{FF2B5EF4-FFF2-40B4-BE49-F238E27FC236}">
                <a16:creationId xmlns:a16="http://schemas.microsoft.com/office/drawing/2014/main" id="{269C72DE-C1F9-378A-7D25-2BC7197AD928}"/>
              </a:ext>
            </a:extLst>
          </p:cNvPr>
          <p:cNvSpPr txBox="1"/>
          <p:nvPr/>
        </p:nvSpPr>
        <p:spPr>
          <a:xfrm>
            <a:off x="276894" y="1275606"/>
            <a:ext cx="4223099" cy="1656351"/>
          </a:xfrm>
          <a:prstGeom prst="rect">
            <a:avLst/>
          </a:prstGeom>
          <a:noFill/>
        </p:spPr>
        <p:txBody>
          <a:bodyPr wrap="square">
            <a:spAutoFit/>
          </a:bodyPr>
          <a:lstStyle/>
          <a:p>
            <a:pPr marL="285750" indent="-285750">
              <a:lnSpc>
                <a:spcPct val="110000"/>
              </a:lnSpc>
              <a:spcAft>
                <a:spcPts val="600"/>
              </a:spcAft>
              <a:buFont typeface="Wingdings" panose="05000000000000000000" pitchFamily="2" charset="2"/>
              <a:buChar char="§"/>
            </a:pPr>
            <a:r>
              <a:rPr lang="en-US" sz="1600" b="1" dirty="0"/>
              <a:t>Arc half-cell</a:t>
            </a:r>
          </a:p>
          <a:p>
            <a:pPr marL="628613" lvl="1" indent="-285750">
              <a:lnSpc>
                <a:spcPct val="110000"/>
              </a:lnSpc>
              <a:spcAft>
                <a:spcPts val="600"/>
              </a:spcAft>
              <a:buFont typeface="Wingdings" panose="05000000000000000000" pitchFamily="2" charset="2"/>
              <a:buChar char="§"/>
            </a:pPr>
            <a:r>
              <a:rPr lang="en-US" sz="1600" dirty="0"/>
              <a:t>1 </a:t>
            </a:r>
            <a:r>
              <a:rPr lang="en-US" sz="1600" b="1" dirty="0"/>
              <a:t>Quadrupole</a:t>
            </a:r>
          </a:p>
          <a:p>
            <a:pPr marL="628613" lvl="1" indent="-285750">
              <a:lnSpc>
                <a:spcPct val="110000"/>
              </a:lnSpc>
              <a:spcAft>
                <a:spcPts val="600"/>
              </a:spcAft>
              <a:buFont typeface="Wingdings" panose="05000000000000000000" pitchFamily="2" charset="2"/>
              <a:buChar char="§"/>
            </a:pPr>
            <a:r>
              <a:rPr lang="en-US" sz="1600" dirty="0"/>
              <a:t>0, 1, 2 </a:t>
            </a:r>
            <a:r>
              <a:rPr lang="en-US" sz="1600" b="1" dirty="0" err="1"/>
              <a:t>Sextupoles</a:t>
            </a:r>
            <a:endParaRPr lang="en-US" sz="1600" b="1" dirty="0"/>
          </a:p>
          <a:p>
            <a:pPr marL="628613" lvl="1" indent="-285750">
              <a:lnSpc>
                <a:spcPct val="110000"/>
              </a:lnSpc>
              <a:spcAft>
                <a:spcPts val="600"/>
              </a:spcAft>
              <a:buFont typeface="Wingdings" panose="05000000000000000000" pitchFamily="2" charset="2"/>
              <a:buChar char="§"/>
            </a:pPr>
            <a:r>
              <a:rPr lang="en-US" sz="1600" dirty="0"/>
              <a:t>Up to ~24 m </a:t>
            </a:r>
            <a:r>
              <a:rPr lang="en-US" sz="1600" b="1" dirty="0"/>
              <a:t>Dipoles </a:t>
            </a:r>
            <a:r>
              <a:rPr lang="en-US" sz="1600" dirty="0"/>
              <a:t>(segmented, variable length)</a:t>
            </a:r>
            <a:endParaRPr lang="en-US" sz="1600" b="1" dirty="0"/>
          </a:p>
        </p:txBody>
      </p:sp>
      <p:graphicFrame>
        <p:nvGraphicFramePr>
          <p:cNvPr id="7" name="Oggetto 6">
            <a:extLst>
              <a:ext uri="{FF2B5EF4-FFF2-40B4-BE49-F238E27FC236}">
                <a16:creationId xmlns:a16="http://schemas.microsoft.com/office/drawing/2014/main" id="{93769310-15E2-A0E6-0463-84B9E68EBF9B}"/>
              </a:ext>
            </a:extLst>
          </p:cNvPr>
          <p:cNvGraphicFramePr>
            <a:graphicFrameLocks noChangeAspect="1"/>
          </p:cNvGraphicFramePr>
          <p:nvPr>
            <p:extLst>
              <p:ext uri="{D42A27DB-BD31-4B8C-83A1-F6EECF244321}">
                <p14:modId xmlns:p14="http://schemas.microsoft.com/office/powerpoint/2010/main" val="3679911409"/>
              </p:ext>
            </p:extLst>
          </p:nvPr>
        </p:nvGraphicFramePr>
        <p:xfrm>
          <a:off x="4644008" y="1294234"/>
          <a:ext cx="3717925" cy="2933700"/>
        </p:xfrm>
        <a:graphic>
          <a:graphicData uri="http://schemas.openxmlformats.org/presentationml/2006/ole">
            <mc:AlternateContent xmlns:mc="http://schemas.openxmlformats.org/markup-compatibility/2006">
              <mc:Choice xmlns:v="urn:schemas-microsoft-com:vml" Requires="v">
                <p:oleObj name="Worksheet" r:id="rId2" imgW="3718490" imgH="2933810" progId="Excel.Sheet.12">
                  <p:embed/>
                </p:oleObj>
              </mc:Choice>
              <mc:Fallback>
                <p:oleObj name="Worksheet" r:id="rId2" imgW="3718490" imgH="2933810" progId="Excel.Sheet.12">
                  <p:embed/>
                  <p:pic>
                    <p:nvPicPr>
                      <p:cNvPr id="7" name="Oggetto 6">
                        <a:extLst>
                          <a:ext uri="{FF2B5EF4-FFF2-40B4-BE49-F238E27FC236}">
                            <a16:creationId xmlns:a16="http://schemas.microsoft.com/office/drawing/2014/main" id="{93769310-15E2-A0E6-0463-84B9E68EBF9B}"/>
                          </a:ext>
                        </a:extLst>
                      </p:cNvPr>
                      <p:cNvPicPr/>
                      <p:nvPr/>
                    </p:nvPicPr>
                    <p:blipFill>
                      <a:blip r:embed="rId3"/>
                      <a:stretch>
                        <a:fillRect/>
                      </a:stretch>
                    </p:blipFill>
                    <p:spPr>
                      <a:xfrm>
                        <a:off x="4644008" y="1294234"/>
                        <a:ext cx="3717925" cy="2933700"/>
                      </a:xfrm>
                      <a:prstGeom prst="rect">
                        <a:avLst/>
                      </a:prstGeom>
                    </p:spPr>
                  </p:pic>
                </p:oleObj>
              </mc:Fallback>
            </mc:AlternateContent>
          </a:graphicData>
        </a:graphic>
      </p:graphicFrame>
      <p:pic>
        <p:nvPicPr>
          <p:cNvPr id="21" name="Picture 3">
            <a:extLst>
              <a:ext uri="{FF2B5EF4-FFF2-40B4-BE49-F238E27FC236}">
                <a16:creationId xmlns:a16="http://schemas.microsoft.com/office/drawing/2014/main" id="{A2C0CE78-A76E-23E0-7A78-8A574045BF10}"/>
              </a:ext>
            </a:extLst>
          </p:cNvPr>
          <p:cNvPicPr>
            <a:picLocks noChangeAspect="1"/>
          </p:cNvPicPr>
          <p:nvPr/>
        </p:nvPicPr>
        <p:blipFill rotWithShape="1">
          <a:blip r:embed="rId4"/>
          <a:srcRect l="74018" t="41810" r="12004" b="38199"/>
          <a:stretch/>
        </p:blipFill>
        <p:spPr>
          <a:xfrm>
            <a:off x="6456935" y="1510961"/>
            <a:ext cx="2577844" cy="1152128"/>
          </a:xfrm>
          <a:prstGeom prst="rect">
            <a:avLst/>
          </a:prstGeom>
        </p:spPr>
      </p:pic>
      <p:sp>
        <p:nvSpPr>
          <p:cNvPr id="11" name="TextBox 6">
            <a:extLst>
              <a:ext uri="{FF2B5EF4-FFF2-40B4-BE49-F238E27FC236}">
                <a16:creationId xmlns:a16="http://schemas.microsoft.com/office/drawing/2014/main" id="{BE9357F4-6FD6-3B24-DF61-A126F7F7FA83}"/>
              </a:ext>
            </a:extLst>
          </p:cNvPr>
          <p:cNvSpPr txBox="1"/>
          <p:nvPr/>
        </p:nvSpPr>
        <p:spPr>
          <a:xfrm>
            <a:off x="4666828" y="4373595"/>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pic>
        <p:nvPicPr>
          <p:cNvPr id="15" name="Picture 7">
            <a:extLst>
              <a:ext uri="{FF2B5EF4-FFF2-40B4-BE49-F238E27FC236}">
                <a16:creationId xmlns:a16="http://schemas.microsoft.com/office/drawing/2014/main" id="{825AC880-360F-789E-5104-D73649D46FCC}"/>
              </a:ext>
            </a:extLst>
          </p:cNvPr>
          <p:cNvPicPr>
            <a:picLocks noChangeAspect="1"/>
          </p:cNvPicPr>
          <p:nvPr/>
        </p:nvPicPr>
        <p:blipFill rotWithShape="1">
          <a:blip r:embed="rId5"/>
          <a:srcRect l="71263" t="22911" r="6688" b="21650"/>
          <a:stretch/>
        </p:blipFill>
        <p:spPr>
          <a:xfrm>
            <a:off x="782066" y="3073072"/>
            <a:ext cx="2493789" cy="1959406"/>
          </a:xfrm>
          <a:prstGeom prst="rect">
            <a:avLst/>
          </a:prstGeom>
        </p:spPr>
      </p:pic>
      <p:sp>
        <p:nvSpPr>
          <p:cNvPr id="16" name="TextBox 6">
            <a:extLst>
              <a:ext uri="{FF2B5EF4-FFF2-40B4-BE49-F238E27FC236}">
                <a16:creationId xmlns:a16="http://schemas.microsoft.com/office/drawing/2014/main" id="{9B50B1E6-CF65-7724-4967-2C19A4A79DAF}"/>
              </a:ext>
            </a:extLst>
          </p:cNvPr>
          <p:cNvSpPr txBox="1"/>
          <p:nvPr/>
        </p:nvSpPr>
        <p:spPr>
          <a:xfrm>
            <a:off x="2209985" y="4893978"/>
            <a:ext cx="842581"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Booster</a:t>
            </a:r>
            <a:endParaRPr lang="en-GB" sz="1200" i="1" dirty="0"/>
          </a:p>
        </p:txBody>
      </p:sp>
    </p:spTree>
    <p:extLst>
      <p:ext uri="{BB962C8B-B14F-4D97-AF65-F5344CB8AC3E}">
        <p14:creationId xmlns:p14="http://schemas.microsoft.com/office/powerpoint/2010/main" val="739347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4635398" cy="3605874"/>
          </a:xfrm>
        </p:spPr>
        <p:txBody>
          <a:bodyPr/>
          <a:lstStyle/>
          <a:p>
            <a:pPr marL="171450" indent="-171450">
              <a:lnSpc>
                <a:spcPct val="110000"/>
              </a:lnSpc>
              <a:spcBef>
                <a:spcPts val="600"/>
              </a:spcBef>
              <a:spcAft>
                <a:spcPts val="600"/>
              </a:spcAft>
              <a:buFont typeface="Wingdings" panose="05000000000000000000" pitchFamily="2" charset="2"/>
              <a:buChar char="§"/>
            </a:pPr>
            <a:r>
              <a:rPr lang="en-US" sz="1600" b="1" dirty="0"/>
              <a:t>Arc half-cell</a:t>
            </a:r>
            <a:r>
              <a:rPr lang="en-US" sz="1600" dirty="0"/>
              <a:t>: most recurrent assembly of mechanical hardware in the accelerator (~1500 similar FODO cells in the FCC-</a:t>
            </a:r>
            <a:r>
              <a:rPr lang="en-US" sz="1600" dirty="0" err="1"/>
              <a:t>ee</a:t>
            </a:r>
            <a:r>
              <a:rPr lang="en-US" sz="1600" dirty="0"/>
              <a:t>)</a:t>
            </a:r>
          </a:p>
          <a:p>
            <a:pPr marL="171450" indent="-171450">
              <a:lnSpc>
                <a:spcPct val="110000"/>
              </a:lnSpc>
              <a:spcBef>
                <a:spcPts val="600"/>
              </a:spcBef>
              <a:spcAft>
                <a:spcPts val="600"/>
              </a:spcAft>
              <a:buFont typeface="Wingdings" panose="05000000000000000000" pitchFamily="2" charset="2"/>
              <a:buChar char="§"/>
            </a:pPr>
            <a:r>
              <a:rPr lang="en-US" sz="1600" dirty="0"/>
              <a:t>Building a mock-up allows optimizing and testing </a:t>
            </a:r>
            <a:r>
              <a:rPr lang="en-US" sz="1600" b="1" dirty="0"/>
              <a:t>fabrication, integration, assembly, transport, installation, alignment, maintenance</a:t>
            </a:r>
          </a:p>
          <a:p>
            <a:pPr marL="171450" indent="-171450">
              <a:lnSpc>
                <a:spcPct val="110000"/>
              </a:lnSpc>
              <a:spcBef>
                <a:spcPts val="600"/>
              </a:spcBef>
              <a:spcAft>
                <a:spcPts val="600"/>
              </a:spcAft>
              <a:buFont typeface="Wingdings" panose="05000000000000000000" pitchFamily="2" charset="2"/>
              <a:buChar char="§"/>
            </a:pPr>
            <a:r>
              <a:rPr lang="en-US" sz="1600" dirty="0"/>
              <a:t>Working with demonstrators of the different equipment, and/or structures with equivalent volumes, weights, stiffness</a:t>
            </a:r>
          </a:p>
          <a:p>
            <a:pPr marL="171450" indent="-171450">
              <a:lnSpc>
                <a:spcPct val="110000"/>
              </a:lnSpc>
              <a:spcBef>
                <a:spcPts val="600"/>
              </a:spcBef>
              <a:spcAft>
                <a:spcPts val="600"/>
              </a:spcAft>
              <a:buFont typeface="Wingdings" panose="05000000000000000000" pitchFamily="2" charset="2"/>
              <a:buChar char="§"/>
            </a:pPr>
            <a:r>
              <a:rPr lang="en-US" sz="1600" b="1" i="1" dirty="0"/>
              <a:t>First proposal </a:t>
            </a:r>
            <a:r>
              <a:rPr lang="en-US" sz="1600" i="1" dirty="0"/>
              <a:t>later in this presentation!</a:t>
            </a:r>
          </a:p>
          <a:p>
            <a:pPr>
              <a:lnSpc>
                <a:spcPct val="110000"/>
              </a:lnSpc>
              <a:spcBef>
                <a:spcPts val="600"/>
              </a:spcBef>
              <a:spcAft>
                <a:spcPts val="600"/>
              </a:spcAft>
            </a:pPr>
            <a:endParaRPr lang="en-US"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Aim of the project</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0" y="87494"/>
            <a:ext cx="2484050"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1" name="TextBox 6">
            <a:extLst>
              <a:ext uri="{FF2B5EF4-FFF2-40B4-BE49-F238E27FC236}">
                <a16:creationId xmlns:a16="http://schemas.microsoft.com/office/drawing/2014/main" id="{E4AC2A71-1C9D-89D3-BAF8-B5C5ED2994D8}"/>
              </a:ext>
            </a:extLst>
          </p:cNvPr>
          <p:cNvSpPr txBox="1"/>
          <p:nvPr/>
        </p:nvSpPr>
        <p:spPr>
          <a:xfrm>
            <a:off x="5618207" y="4236582"/>
            <a:ext cx="352579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Arc perspective view, F. Valchkova-Georgieva </a:t>
            </a:r>
            <a:endParaRPr lang="en-GB" sz="1200" i="1" dirty="0"/>
          </a:p>
        </p:txBody>
      </p:sp>
      <p:pic>
        <p:nvPicPr>
          <p:cNvPr id="4" name="Picture 3" descr="Diagram, icon&#10;&#10;Description automatically generated">
            <a:extLst>
              <a:ext uri="{FF2B5EF4-FFF2-40B4-BE49-F238E27FC236}">
                <a16:creationId xmlns:a16="http://schemas.microsoft.com/office/drawing/2014/main" id="{6FAA9317-EA41-9F3B-0883-044951E8F06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737" r="20075"/>
          <a:stretch/>
        </p:blipFill>
        <p:spPr>
          <a:xfrm>
            <a:off x="5264799" y="483861"/>
            <a:ext cx="3784788" cy="3674854"/>
          </a:xfrm>
          <a:prstGeom prst="rect">
            <a:avLst/>
          </a:prstGeom>
        </p:spPr>
      </p:pic>
    </p:spTree>
    <p:extLst>
      <p:ext uri="{BB962C8B-B14F-4D97-AF65-F5344CB8AC3E}">
        <p14:creationId xmlns:p14="http://schemas.microsoft.com/office/powerpoint/2010/main" val="2472303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endParaRPr lang="en-US" sz="1600" dirty="0"/>
          </a:p>
          <a:p>
            <a:pPr marL="171450" indent="-171450">
              <a:lnSpc>
                <a:spcPct val="100000"/>
              </a:lnSpc>
              <a:spcBef>
                <a:spcPts val="600"/>
              </a:spcBef>
              <a:spcAft>
                <a:spcPts val="1200"/>
              </a:spcAft>
              <a:buFont typeface="Wingdings" panose="05000000000000000000" pitchFamily="2" charset="2"/>
              <a:buChar char="§"/>
            </a:pPr>
            <a:r>
              <a:rPr lang="en-US" sz="1600" dirty="0"/>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solidFill>
                  <a:schemeClr val="tx1">
                    <a:lumMod val="10000"/>
                    <a:lumOff val="90000"/>
                  </a:schemeClr>
                </a:solidFill>
              </a:rPr>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267209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sz="2800" dirty="0"/>
              <a:t>Timeline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 Carra</a:t>
            </a:r>
          </a:p>
        </p:txBody>
      </p:sp>
      <p:sp>
        <p:nvSpPr>
          <p:cNvPr id="27" name="Content Placeholder 5">
            <a:extLst>
              <a:ext uri="{FF2B5EF4-FFF2-40B4-BE49-F238E27FC236}">
                <a16:creationId xmlns:a16="http://schemas.microsoft.com/office/drawing/2014/main" id="{18732317-B34C-B24F-957D-015EF2D33B3F}"/>
              </a:ext>
            </a:extLst>
          </p:cNvPr>
          <p:cNvSpPr txBox="1">
            <a:spLocks/>
          </p:cNvSpPr>
          <p:nvPr/>
        </p:nvSpPr>
        <p:spPr>
          <a:xfrm>
            <a:off x="265480" y="2568755"/>
            <a:ext cx="8769300" cy="2091227"/>
          </a:xfrm>
          <a:prstGeom prst="rect">
            <a:avLst/>
          </a:prstGeom>
        </p:spPr>
        <p:txBody>
          <a:bodyPr vert="horz" lIns="91440" tIns="45720" rIns="91440" bIns="45720" rtlCol="0">
            <a:noAutofit/>
          </a:bodyPr>
          <a:lstStyle>
            <a:lvl1pPr marL="171450" indent="-171450" defTabSz="685800">
              <a:lnSpc>
                <a:spcPct val="114000"/>
              </a:lnSpc>
              <a:spcBef>
                <a:spcPts val="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spcBef>
                <a:spcPts val="600"/>
              </a:spcBef>
            </a:pPr>
            <a:r>
              <a:rPr lang="en-US" dirty="0"/>
              <a:t>Phase 1: Concept development </a:t>
            </a:r>
            <a:r>
              <a:rPr lang="en-US" b="0" dirty="0">
                <a:sym typeface="Wingdings" panose="05000000000000000000" pitchFamily="2" charset="2"/>
              </a:rPr>
              <a:t> functional spec + integration studies. Develop 3D model for ‘representative’ arc half-cell.</a:t>
            </a:r>
            <a:endParaRPr lang="en-US" b="0" dirty="0"/>
          </a:p>
          <a:p>
            <a:pPr>
              <a:lnSpc>
                <a:spcPct val="110000"/>
              </a:lnSpc>
              <a:spcBef>
                <a:spcPts val="600"/>
              </a:spcBef>
            </a:pPr>
            <a:r>
              <a:rPr lang="en-US" dirty="0"/>
              <a:t>Phase 2: Engineering design </a:t>
            </a:r>
            <a:r>
              <a:rPr lang="en-US" b="0" dirty="0">
                <a:sym typeface="Wingdings" panose="05000000000000000000" pitchFamily="2" charset="2"/>
              </a:rPr>
              <a:t>of half-cell mock-up systems and delivery of 2D functional and fabrication drawings.</a:t>
            </a:r>
            <a:endParaRPr lang="en-US" b="0" dirty="0"/>
          </a:p>
          <a:p>
            <a:pPr>
              <a:lnSpc>
                <a:spcPct val="110000"/>
              </a:lnSpc>
              <a:spcBef>
                <a:spcPts val="600"/>
              </a:spcBef>
            </a:pPr>
            <a:r>
              <a:rPr lang="en-US" dirty="0"/>
              <a:t>Phase 3</a:t>
            </a:r>
            <a:r>
              <a:rPr lang="en-US" b="0" dirty="0"/>
              <a:t>: </a:t>
            </a:r>
            <a:r>
              <a:rPr lang="en-US" dirty="0"/>
              <a:t>Fabrication</a:t>
            </a:r>
            <a:r>
              <a:rPr lang="en-US" b="0" dirty="0"/>
              <a:t> of half-cell mock-up with tunnel boundary with representative components and systems (non-operational).</a:t>
            </a:r>
            <a:br>
              <a:rPr lang="en-US" b="0" dirty="0"/>
            </a:br>
            <a:endParaRPr lang="en-US" b="0" dirty="0"/>
          </a:p>
        </p:txBody>
      </p:sp>
      <p:pic>
        <p:nvPicPr>
          <p:cNvPr id="28" name="Picture 8">
            <a:extLst>
              <a:ext uri="{FF2B5EF4-FFF2-40B4-BE49-F238E27FC236}">
                <a16:creationId xmlns:a16="http://schemas.microsoft.com/office/drawing/2014/main" id="{690F4EFB-6401-E4B3-5290-958329FAE2AB}"/>
              </a:ext>
            </a:extLst>
          </p:cNvPr>
          <p:cNvPicPr>
            <a:picLocks noChangeAspect="1"/>
          </p:cNvPicPr>
          <p:nvPr/>
        </p:nvPicPr>
        <p:blipFill>
          <a:blip r:embed="rId2"/>
          <a:stretch>
            <a:fillRect/>
          </a:stretch>
        </p:blipFill>
        <p:spPr>
          <a:xfrm>
            <a:off x="486854" y="1275606"/>
            <a:ext cx="8403185" cy="973087"/>
          </a:xfrm>
          <a:prstGeom prst="rect">
            <a:avLst/>
          </a:prstGeom>
        </p:spPr>
      </p:pic>
      <p:sp>
        <p:nvSpPr>
          <p:cNvPr id="32" name="Arrow: Right 10">
            <a:extLst>
              <a:ext uri="{FF2B5EF4-FFF2-40B4-BE49-F238E27FC236}">
                <a16:creationId xmlns:a16="http://schemas.microsoft.com/office/drawing/2014/main" id="{B694CE6F-8C4C-728C-9CCE-041F83BA9872}"/>
              </a:ext>
            </a:extLst>
          </p:cNvPr>
          <p:cNvSpPr/>
          <p:nvPr/>
        </p:nvSpPr>
        <p:spPr>
          <a:xfrm>
            <a:off x="2634711" y="1831823"/>
            <a:ext cx="3089417" cy="209163"/>
          </a:xfrm>
          <a:prstGeom prst="rightArrow">
            <a:avLst/>
          </a:prstGeom>
          <a:solidFill>
            <a:srgbClr val="69BE28"/>
          </a:solidFill>
          <a:ln w="25400" cap="flat" cmpd="sng" algn="ctr">
            <a:solidFill>
              <a:srgbClr val="00B05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3" name="Arrow: Right 14">
            <a:extLst>
              <a:ext uri="{FF2B5EF4-FFF2-40B4-BE49-F238E27FC236}">
                <a16:creationId xmlns:a16="http://schemas.microsoft.com/office/drawing/2014/main" id="{661272AB-B6A5-FA7B-D16D-B26E4927F297}"/>
              </a:ext>
            </a:extLst>
          </p:cNvPr>
          <p:cNvSpPr/>
          <p:nvPr/>
        </p:nvSpPr>
        <p:spPr>
          <a:xfrm>
            <a:off x="4716016" y="1995686"/>
            <a:ext cx="4232782" cy="242330"/>
          </a:xfrm>
          <a:prstGeom prst="rightArrow">
            <a:avLst/>
          </a:prstGeom>
          <a:solidFill>
            <a:srgbClr val="0033CC"/>
          </a:solidFill>
          <a:ln w="25400" cap="flat" cmpd="sng" algn="ctr">
            <a:solidFill>
              <a:schemeClr val="accent1">
                <a:lumMod val="50000"/>
              </a:scheme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4" name="Arrow: Right 16">
            <a:extLst>
              <a:ext uri="{FF2B5EF4-FFF2-40B4-BE49-F238E27FC236}">
                <a16:creationId xmlns:a16="http://schemas.microsoft.com/office/drawing/2014/main" id="{04665101-D30E-F815-A93D-8774DB5FF18E}"/>
              </a:ext>
            </a:extLst>
          </p:cNvPr>
          <p:cNvSpPr/>
          <p:nvPr/>
        </p:nvSpPr>
        <p:spPr>
          <a:xfrm>
            <a:off x="1475656" y="1694730"/>
            <a:ext cx="1080120" cy="217206"/>
          </a:xfrm>
          <a:prstGeom prst="rightArrow">
            <a:avLst/>
          </a:prstGeom>
          <a:solidFill>
            <a:srgbClr val="A4001D"/>
          </a:solidFill>
          <a:ln w="25400" cap="flat" cmpd="sng" algn="ctr">
            <a:solidFill>
              <a:srgbClr val="A4001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5" name="TextBox 17">
            <a:extLst>
              <a:ext uri="{FF2B5EF4-FFF2-40B4-BE49-F238E27FC236}">
                <a16:creationId xmlns:a16="http://schemas.microsoft.com/office/drawing/2014/main" id="{A617CC66-DDA7-2829-B2AA-F84B271A75B7}"/>
              </a:ext>
            </a:extLst>
          </p:cNvPr>
          <p:cNvSpPr txBox="1"/>
          <p:nvPr/>
        </p:nvSpPr>
        <p:spPr>
          <a:xfrm>
            <a:off x="1691680" y="1689392"/>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1</a:t>
            </a:r>
          </a:p>
        </p:txBody>
      </p:sp>
      <p:sp>
        <p:nvSpPr>
          <p:cNvPr id="37" name="TextBox 17">
            <a:extLst>
              <a:ext uri="{FF2B5EF4-FFF2-40B4-BE49-F238E27FC236}">
                <a16:creationId xmlns:a16="http://schemas.microsoft.com/office/drawing/2014/main" id="{A41BE67D-C86C-722A-C2FD-8B302F3EDD9D}"/>
              </a:ext>
            </a:extLst>
          </p:cNvPr>
          <p:cNvSpPr txBox="1"/>
          <p:nvPr/>
        </p:nvSpPr>
        <p:spPr>
          <a:xfrm>
            <a:off x="3707904" y="1806700"/>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2</a:t>
            </a:r>
          </a:p>
        </p:txBody>
      </p:sp>
      <p:sp>
        <p:nvSpPr>
          <p:cNvPr id="38" name="TextBox 17">
            <a:extLst>
              <a:ext uri="{FF2B5EF4-FFF2-40B4-BE49-F238E27FC236}">
                <a16:creationId xmlns:a16="http://schemas.microsoft.com/office/drawing/2014/main" id="{E3D5B130-B339-9236-13C5-751D8772984F}"/>
              </a:ext>
            </a:extLst>
          </p:cNvPr>
          <p:cNvSpPr txBox="1"/>
          <p:nvPr/>
        </p:nvSpPr>
        <p:spPr>
          <a:xfrm>
            <a:off x="6492045" y="1984914"/>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3</a:t>
            </a:r>
          </a:p>
        </p:txBody>
      </p:sp>
      <p:sp>
        <p:nvSpPr>
          <p:cNvPr id="4" name="Rectangle 3">
            <a:extLst>
              <a:ext uri="{FF2B5EF4-FFF2-40B4-BE49-F238E27FC236}">
                <a16:creationId xmlns:a16="http://schemas.microsoft.com/office/drawing/2014/main" id="{A1D888CF-0AFA-AA35-FF7F-2A7FF2C8A1A6}"/>
              </a:ext>
            </a:extLst>
          </p:cNvPr>
          <p:cNvSpPr/>
          <p:nvPr/>
        </p:nvSpPr>
        <p:spPr>
          <a:xfrm>
            <a:off x="265480" y="2568755"/>
            <a:ext cx="8683318" cy="65106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TextBox 9">
            <a:extLst>
              <a:ext uri="{FF2B5EF4-FFF2-40B4-BE49-F238E27FC236}">
                <a16:creationId xmlns:a16="http://schemas.microsoft.com/office/drawing/2014/main" id="{A3D5D862-8590-A2DD-2592-94BD9B2A89E1}"/>
              </a:ext>
            </a:extLst>
          </p:cNvPr>
          <p:cNvSpPr txBox="1"/>
          <p:nvPr/>
        </p:nvSpPr>
        <p:spPr>
          <a:xfrm>
            <a:off x="1887623" y="417078"/>
            <a:ext cx="5525013" cy="1385507"/>
          </a:xfrm>
          <a:prstGeom prst="rect">
            <a:avLst/>
          </a:prstGeom>
          <a:solidFill>
            <a:schemeClr val="bg1"/>
          </a:solidFill>
        </p:spPr>
        <p:txBody>
          <a:bodyPr wrap="square">
            <a:spAutoFit/>
          </a:bodyPr>
          <a:lstStyle/>
          <a:p>
            <a:pPr marL="171450" indent="-171450">
              <a:lnSpc>
                <a:spcPct val="110000"/>
              </a:lnSpc>
              <a:spcAft>
                <a:spcPts val="600"/>
              </a:spcAft>
              <a:buFont typeface="Wingdings" panose="05000000000000000000" pitchFamily="2" charset="2"/>
              <a:buChar char="§"/>
            </a:pPr>
            <a:r>
              <a:rPr lang="it-IT" sz="1600" b="1" dirty="0"/>
              <a:t>Phase I main deliverables</a:t>
            </a:r>
            <a:endParaRPr lang="it-IT" sz="1600" dirty="0"/>
          </a:p>
          <a:p>
            <a:pPr marL="414450" lvl="1" indent="-171450">
              <a:lnSpc>
                <a:spcPct val="110000"/>
              </a:lnSpc>
              <a:spcAft>
                <a:spcPts val="600"/>
              </a:spcAft>
              <a:buFont typeface="Wingdings" panose="05000000000000000000" pitchFamily="2" charset="2"/>
              <a:buChar char="§"/>
            </a:pPr>
            <a:r>
              <a:rPr lang="it-IT" sz="1600" dirty="0"/>
              <a:t>3D model + 2D cross-section drawings of arc region</a:t>
            </a:r>
          </a:p>
          <a:p>
            <a:pPr marL="414450" lvl="1" indent="-171450">
              <a:lnSpc>
                <a:spcPct val="110000"/>
              </a:lnSpc>
              <a:spcAft>
                <a:spcPts val="600"/>
              </a:spcAft>
              <a:buFont typeface="Wingdings" panose="05000000000000000000" pitchFamily="2" charset="2"/>
              <a:buChar char="§"/>
            </a:pPr>
            <a:r>
              <a:rPr lang="it-IT" sz="1600" dirty="0"/>
              <a:t>Compact report explaining main choices</a:t>
            </a:r>
          </a:p>
          <a:p>
            <a:pPr marL="414450" lvl="1" indent="-171450">
              <a:lnSpc>
                <a:spcPct val="110000"/>
              </a:lnSpc>
              <a:spcAft>
                <a:spcPts val="600"/>
              </a:spcAft>
              <a:buFont typeface="Wingdings" panose="05000000000000000000" pitchFamily="2" charset="2"/>
              <a:buChar char="§"/>
            </a:pPr>
            <a:r>
              <a:rPr lang="it-IT" sz="1600" dirty="0"/>
              <a:t>To be presented at </a:t>
            </a:r>
            <a:r>
              <a:rPr lang="en-US" sz="1600" dirty="0"/>
              <a:t>FCCIS meeting in December ‘22</a:t>
            </a:r>
            <a:endParaRPr lang="it-IT" sz="1600" dirty="0"/>
          </a:p>
        </p:txBody>
      </p:sp>
      <p:sp>
        <p:nvSpPr>
          <p:cNvPr id="7" name="Textfeld 1">
            <a:extLst>
              <a:ext uri="{FF2B5EF4-FFF2-40B4-BE49-F238E27FC236}">
                <a16:creationId xmlns:a16="http://schemas.microsoft.com/office/drawing/2014/main" id="{A41814A6-3ED4-F270-A4D1-9A276BEC03F3}"/>
              </a:ext>
            </a:extLst>
          </p:cNvPr>
          <p:cNvSpPr txBox="1"/>
          <p:nvPr/>
        </p:nvSpPr>
        <p:spPr>
          <a:xfrm>
            <a:off x="1007830" y="87494"/>
            <a:ext cx="2484050"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422198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0" y="87494"/>
            <a:ext cx="2484050"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2" name="Titel 1">
            <a:extLst>
              <a:ext uri="{FF2B5EF4-FFF2-40B4-BE49-F238E27FC236}">
                <a16:creationId xmlns:a16="http://schemas.microsoft.com/office/drawing/2014/main" id="{81B01E96-B3FA-1921-9DBA-AF429645BB65}"/>
              </a:ext>
            </a:extLst>
          </p:cNvPr>
          <p:cNvSpPr>
            <a:spLocks noGrp="1"/>
          </p:cNvSpPr>
          <p:nvPr>
            <p:ph type="title"/>
          </p:nvPr>
        </p:nvSpPr>
        <p:spPr>
          <a:xfrm>
            <a:off x="323528" y="371161"/>
            <a:ext cx="2403483" cy="553790"/>
          </a:xfrm>
        </p:spPr>
        <p:txBody>
          <a:bodyPr/>
          <a:lstStyle/>
          <a:p>
            <a:r>
              <a:rPr lang="en-US" sz="2800" dirty="0"/>
              <a:t>Phase I setup</a:t>
            </a:r>
          </a:p>
        </p:txBody>
      </p:sp>
      <p:sp>
        <p:nvSpPr>
          <p:cNvPr id="14" name="TextBox 13">
            <a:extLst>
              <a:ext uri="{FF2B5EF4-FFF2-40B4-BE49-F238E27FC236}">
                <a16:creationId xmlns:a16="http://schemas.microsoft.com/office/drawing/2014/main" id="{FAF35F38-F3E2-287E-A8BF-FDB1D4762590}"/>
              </a:ext>
            </a:extLst>
          </p:cNvPr>
          <p:cNvSpPr txBox="1"/>
          <p:nvPr/>
        </p:nvSpPr>
        <p:spPr>
          <a:xfrm>
            <a:off x="76200" y="843558"/>
            <a:ext cx="8991600" cy="4031873"/>
          </a:xfrm>
          <a:prstGeom prst="rect">
            <a:avLst/>
          </a:prstGeom>
          <a:noFill/>
        </p:spPr>
        <p:txBody>
          <a:bodyPr wrap="square" rtlCol="0">
            <a:spAutoFit/>
          </a:bodyPr>
          <a:lstStyle/>
          <a:p>
            <a:pPr marL="171450" indent="-171450">
              <a:spcAft>
                <a:spcPts val="600"/>
              </a:spcAft>
              <a:buFont typeface="Wingdings" panose="05000000000000000000" pitchFamily="2" charset="2"/>
              <a:buChar char="§"/>
            </a:pPr>
            <a:r>
              <a:rPr lang="fr-CH" sz="1100" b="1" dirty="0" err="1"/>
              <a:t>Dedicated</a:t>
            </a:r>
            <a:r>
              <a:rPr lang="fr-CH" sz="1100" b="1" dirty="0"/>
              <a:t> </a:t>
            </a:r>
            <a:r>
              <a:rPr lang="fr-CH" sz="1100" b="1" dirty="0" err="1"/>
              <a:t>working</a:t>
            </a:r>
            <a:r>
              <a:rPr lang="fr-CH" sz="1100" b="1" dirty="0"/>
              <a:t> group </a:t>
            </a:r>
            <a:r>
              <a:rPr lang="fr-CH" sz="1100" b="1" dirty="0" err="1"/>
              <a:t>representing</a:t>
            </a:r>
            <a:r>
              <a:rPr lang="fr-CH" sz="1100" b="1" dirty="0"/>
              <a:t> all </a:t>
            </a:r>
            <a:r>
              <a:rPr lang="fr-CH" sz="1100" b="1" dirty="0" err="1"/>
              <a:t>domains</a:t>
            </a:r>
            <a:r>
              <a:rPr lang="fr-CH" sz="1100" b="1" dirty="0"/>
              <a:t> </a:t>
            </a:r>
            <a:r>
              <a:rPr lang="fr-CH" sz="1100" b="1" dirty="0" err="1"/>
              <a:t>involved</a:t>
            </a:r>
            <a:endParaRPr lang="fr-CH" sz="1100" b="1" dirty="0"/>
          </a:p>
          <a:p>
            <a:pPr marL="514313" lvl="1" indent="-171450">
              <a:spcAft>
                <a:spcPts val="600"/>
              </a:spcAft>
              <a:buFont typeface="Wingdings" panose="05000000000000000000" pitchFamily="2" charset="2"/>
              <a:buChar char="§"/>
            </a:pPr>
            <a:r>
              <a:rPr lang="fr-CH" sz="1100" dirty="0"/>
              <a:t>PL: Federico Carra (</a:t>
            </a:r>
            <a:r>
              <a:rPr lang="fr-CH" sz="1100" dirty="0" err="1"/>
              <a:t>overall</a:t>
            </a:r>
            <a:r>
              <a:rPr lang="fr-CH" sz="1100" dirty="0"/>
              <a:t> </a:t>
            </a:r>
            <a:r>
              <a:rPr lang="fr-CH" sz="1100" dirty="0" err="1"/>
              <a:t>mechanical</a:t>
            </a:r>
            <a:r>
              <a:rPr lang="fr-CH" sz="1100" dirty="0"/>
              <a:t> concept)</a:t>
            </a:r>
          </a:p>
          <a:p>
            <a:pPr marL="514313" lvl="1" indent="-171450">
              <a:spcAft>
                <a:spcPts val="600"/>
              </a:spcAft>
              <a:buFont typeface="Wingdings" panose="05000000000000000000" pitchFamily="2" charset="2"/>
              <a:buChar char="§"/>
            </a:pPr>
            <a:r>
              <a:rPr lang="fr-CH" sz="1100" dirty="0"/>
              <a:t>Scientific </a:t>
            </a:r>
            <a:r>
              <a:rPr lang="fr-CH" sz="1100" dirty="0" err="1"/>
              <a:t>secretary</a:t>
            </a:r>
            <a:r>
              <a:rPr lang="fr-CH" sz="1100" dirty="0"/>
              <a:t> &amp; </a:t>
            </a:r>
            <a:r>
              <a:rPr lang="fr-CH" sz="1100" dirty="0" err="1"/>
              <a:t>Calculations</a:t>
            </a:r>
            <a:r>
              <a:rPr lang="fr-CH" sz="1100" dirty="0"/>
              <a:t>: L. Baudin</a:t>
            </a:r>
          </a:p>
          <a:p>
            <a:pPr marL="514313" lvl="1" indent="-171450">
              <a:spcAft>
                <a:spcPts val="600"/>
              </a:spcAft>
              <a:buFont typeface="Wingdings" panose="05000000000000000000" pitchFamily="2" charset="2"/>
              <a:buChar char="§"/>
            </a:pPr>
            <a:r>
              <a:rPr lang="fr-CH" sz="1100" dirty="0"/>
              <a:t>FCC </a:t>
            </a:r>
            <a:r>
              <a:rPr lang="fr-CH" sz="1100" dirty="0" err="1"/>
              <a:t>Integration</a:t>
            </a:r>
            <a:r>
              <a:rPr lang="fr-CH" sz="1100" dirty="0"/>
              <a:t> (</a:t>
            </a:r>
            <a:r>
              <a:rPr lang="fr-CH" sz="1100" dirty="0" err="1"/>
              <a:t>enlarged</a:t>
            </a:r>
            <a:r>
              <a:rPr lang="fr-CH" sz="1100" dirty="0"/>
              <a:t>) F. </a:t>
            </a:r>
            <a:r>
              <a:rPr lang="fr-CH" sz="1100" dirty="0" err="1"/>
              <a:t>Valtchkova</a:t>
            </a:r>
            <a:r>
              <a:rPr lang="fr-CH" sz="1100" dirty="0"/>
              <a:t>, J. P. Corso, S. Grillot, J. Etheridge, S. Chemli</a:t>
            </a:r>
          </a:p>
          <a:p>
            <a:pPr marL="514313" lvl="1" indent="-171450">
              <a:spcAft>
                <a:spcPts val="600"/>
              </a:spcAft>
              <a:buFont typeface="Wingdings" panose="05000000000000000000" pitchFamily="2" charset="2"/>
              <a:buChar char="§"/>
            </a:pPr>
            <a:r>
              <a:rPr lang="fr-CH" sz="1100" dirty="0"/>
              <a:t>Design &amp; </a:t>
            </a:r>
            <a:r>
              <a:rPr lang="fr-CH" sz="1100" dirty="0" err="1"/>
              <a:t>Stabilization</a:t>
            </a:r>
            <a:r>
              <a:rPr lang="fr-CH" sz="1100" dirty="0"/>
              <a:t>: M. Timmins, C. Tetrault, K. Artoos, O. Capatina, M. Guinchard, L. Baudin</a:t>
            </a:r>
          </a:p>
          <a:p>
            <a:pPr marL="514313" lvl="1" indent="-171450">
              <a:spcAft>
                <a:spcPts val="600"/>
              </a:spcAft>
              <a:buFont typeface="Wingdings" panose="05000000000000000000" pitchFamily="2" charset="2"/>
              <a:buChar char="§"/>
            </a:pPr>
            <a:r>
              <a:rPr lang="fr-CH" sz="1100" dirty="0" err="1"/>
              <a:t>Alignment</a:t>
            </a:r>
            <a:r>
              <a:rPr lang="fr-CH" sz="1100" dirty="0"/>
              <a:t>: H. Mainaud-Durand; </a:t>
            </a:r>
          </a:p>
          <a:p>
            <a:pPr marL="514313" lvl="1" indent="-171450">
              <a:spcAft>
                <a:spcPts val="600"/>
              </a:spcAft>
              <a:buFont typeface="Wingdings" panose="05000000000000000000" pitchFamily="2" charset="2"/>
              <a:buChar char="§"/>
            </a:pPr>
            <a:r>
              <a:rPr lang="fr-CH" sz="1100" dirty="0"/>
              <a:t>Beam Instrumentation: M. Wendt</a:t>
            </a:r>
          </a:p>
          <a:p>
            <a:pPr marL="514313" lvl="1" indent="-171450">
              <a:spcAft>
                <a:spcPts val="600"/>
              </a:spcAft>
              <a:buFont typeface="Wingdings" panose="05000000000000000000" pitchFamily="2" charset="2"/>
              <a:buChar char="§"/>
            </a:pPr>
            <a:r>
              <a:rPr lang="fr-CH" sz="1100" dirty="0"/>
              <a:t>Accelerator hardware aspects: via R. Losito as </a:t>
            </a:r>
            <a:r>
              <a:rPr lang="fr-CH" sz="1100" dirty="0" err="1"/>
              <a:t>coordinator</a:t>
            </a:r>
            <a:r>
              <a:rPr lang="fr-CH" sz="1100" dirty="0"/>
              <a:t> for </a:t>
            </a:r>
            <a:r>
              <a:rPr lang="fr-CH" sz="1100" dirty="0" err="1"/>
              <a:t>Technology</a:t>
            </a:r>
            <a:r>
              <a:rPr lang="fr-CH" sz="1100" dirty="0"/>
              <a:t> R&amp;D</a:t>
            </a:r>
          </a:p>
          <a:p>
            <a:pPr marL="514313" lvl="1" indent="-171450">
              <a:spcAft>
                <a:spcPts val="600"/>
              </a:spcAft>
              <a:buFont typeface="Wingdings" panose="05000000000000000000" pitchFamily="2" charset="2"/>
              <a:buChar char="§"/>
            </a:pPr>
            <a:r>
              <a:rPr lang="fr-CH" sz="1100" dirty="0"/>
              <a:t>RF: O. Brunner</a:t>
            </a:r>
          </a:p>
          <a:p>
            <a:pPr marL="514313" lvl="1" indent="-171450">
              <a:spcAft>
                <a:spcPts val="600"/>
              </a:spcAft>
              <a:buFont typeface="Wingdings" panose="05000000000000000000" pitchFamily="2" charset="2"/>
              <a:buChar char="§"/>
            </a:pPr>
            <a:r>
              <a:rPr lang="fr-CH" sz="1100" dirty="0"/>
              <a:t>Technical infrastructure: via K. Hanke as </a:t>
            </a:r>
            <a:r>
              <a:rPr lang="fr-CH" sz="1100" dirty="0" err="1"/>
              <a:t>coordinator</a:t>
            </a:r>
            <a:r>
              <a:rPr lang="fr-CH" sz="1100" dirty="0"/>
              <a:t> of Technical Infrastructure </a:t>
            </a:r>
            <a:r>
              <a:rPr lang="fr-CH" sz="1100" dirty="0" err="1"/>
              <a:t>Pillar</a:t>
            </a:r>
            <a:endParaRPr lang="fr-CH" sz="1100" dirty="0"/>
          </a:p>
          <a:p>
            <a:pPr marL="514313" lvl="1" indent="-171450">
              <a:spcAft>
                <a:spcPts val="600"/>
              </a:spcAft>
              <a:buFont typeface="Wingdings" panose="05000000000000000000" pitchFamily="2" charset="2"/>
              <a:buChar char="§"/>
            </a:pPr>
            <a:r>
              <a:rPr lang="fr-CH" sz="1100" dirty="0"/>
              <a:t>CE tunnel: J. Osborne</a:t>
            </a:r>
          </a:p>
          <a:p>
            <a:pPr marL="514313" lvl="1" indent="-171450">
              <a:spcAft>
                <a:spcPts val="600"/>
              </a:spcAft>
              <a:buFont typeface="Wingdings" panose="05000000000000000000" pitchFamily="2" charset="2"/>
              <a:buChar char="§"/>
            </a:pPr>
            <a:r>
              <a:rPr lang="fr-CH" sz="1100" dirty="0"/>
              <a:t>Accelerator design: K. Oide (</a:t>
            </a:r>
            <a:r>
              <a:rPr lang="fr-CH" sz="1100" dirty="0" err="1"/>
              <a:t>FCCee</a:t>
            </a:r>
            <a:r>
              <a:rPr lang="fr-CH" sz="1100" dirty="0"/>
              <a:t>) and A. Chance (Booster)</a:t>
            </a:r>
          </a:p>
          <a:p>
            <a:pPr marL="514313" lvl="1" indent="-171450">
              <a:spcAft>
                <a:spcPts val="600"/>
              </a:spcAft>
              <a:buFont typeface="Wingdings" panose="05000000000000000000" pitchFamily="2" charset="2"/>
              <a:buChar char="§"/>
            </a:pPr>
            <a:r>
              <a:rPr lang="fr-CH" sz="1100" dirty="0"/>
              <a:t>+ </a:t>
            </a:r>
            <a:r>
              <a:rPr lang="fr-CH" sz="1100" dirty="0" err="1"/>
              <a:t>additional</a:t>
            </a:r>
            <a:r>
              <a:rPr lang="fr-CH" sz="1100" dirty="0"/>
              <a:t> team </a:t>
            </a:r>
            <a:r>
              <a:rPr lang="fr-CH" sz="1100" dirty="0" err="1"/>
              <a:t>members</a:t>
            </a:r>
            <a:r>
              <a:rPr lang="fr-CH" sz="1100" dirty="0"/>
              <a:t>, full </a:t>
            </a:r>
            <a:r>
              <a:rPr lang="fr-CH" sz="1100" dirty="0" err="1"/>
              <a:t>list</a:t>
            </a:r>
            <a:r>
              <a:rPr lang="fr-CH" sz="1100" dirty="0"/>
              <a:t> in e-group: </a:t>
            </a:r>
            <a:r>
              <a:rPr lang="en-GB" sz="1100" dirty="0" err="1"/>
              <a:t>fcc</a:t>
            </a:r>
            <a:r>
              <a:rPr lang="en-GB" sz="1100" dirty="0"/>
              <a:t>-</a:t>
            </a:r>
            <a:r>
              <a:rPr lang="en-GB" sz="1100" dirty="0" err="1"/>
              <a:t>ee</a:t>
            </a:r>
            <a:r>
              <a:rPr lang="en-GB" sz="1100" dirty="0"/>
              <a:t>-arc-cell-</a:t>
            </a:r>
            <a:r>
              <a:rPr lang="en-GB" sz="1100" dirty="0" err="1"/>
              <a:t>mockup</a:t>
            </a:r>
            <a:r>
              <a:rPr lang="en-GB" sz="1100" dirty="0"/>
              <a:t>-project (FCC-</a:t>
            </a:r>
            <a:r>
              <a:rPr lang="en-GB" sz="1100" dirty="0" err="1"/>
              <a:t>ee</a:t>
            </a:r>
            <a:r>
              <a:rPr lang="en-GB" sz="1100" dirty="0"/>
              <a:t> arc-cell mock-up meeting members);</a:t>
            </a:r>
            <a:endParaRPr lang="fr-CH" sz="1100" dirty="0"/>
          </a:p>
          <a:p>
            <a:pPr marL="171450" indent="-171450">
              <a:spcAft>
                <a:spcPts val="600"/>
              </a:spcAft>
              <a:buFont typeface="Wingdings" panose="05000000000000000000" pitchFamily="2" charset="2"/>
              <a:buChar char="§"/>
            </a:pPr>
            <a:r>
              <a:rPr lang="fr-CH" sz="1100" b="1" dirty="0" err="1"/>
              <a:t>Oversight</a:t>
            </a:r>
            <a:r>
              <a:rPr lang="fr-CH" sz="1100" b="1" dirty="0"/>
              <a:t> </a:t>
            </a:r>
            <a:r>
              <a:rPr lang="fr-CH" sz="1100" b="1" dirty="0" err="1"/>
              <a:t>directly</a:t>
            </a:r>
            <a:r>
              <a:rPr lang="fr-CH" sz="1100" b="1" dirty="0"/>
              <a:t> by </a:t>
            </a:r>
            <a:r>
              <a:rPr lang="fr-CH" sz="1100" b="1" u="sng" dirty="0"/>
              <a:t>Accelerator </a:t>
            </a:r>
            <a:r>
              <a:rPr lang="fr-CH" sz="1100" b="1" u="sng" dirty="0" err="1"/>
              <a:t>Pillar</a:t>
            </a:r>
            <a:r>
              <a:rPr lang="fr-CH" sz="1100" b="1" u="sng" dirty="0"/>
              <a:t> </a:t>
            </a:r>
            <a:r>
              <a:rPr lang="fr-CH" sz="1100" b="1" u="sng" dirty="0" err="1"/>
              <a:t>Coordinators</a:t>
            </a:r>
            <a:r>
              <a:rPr lang="fr-CH" sz="1100" b="1" u="sng" dirty="0"/>
              <a:t> </a:t>
            </a:r>
            <a:r>
              <a:rPr lang="fr-CH" sz="1100" b="1" dirty="0"/>
              <a:t>(T. Raubenheimer, F. Zimmermann)</a:t>
            </a:r>
            <a:r>
              <a:rPr lang="fr-CH" sz="1100" dirty="0"/>
              <a:t> </a:t>
            </a:r>
          </a:p>
          <a:p>
            <a:pPr marL="171450" indent="-171450">
              <a:spcAft>
                <a:spcPts val="600"/>
              </a:spcAft>
              <a:buFont typeface="Wingdings" panose="05000000000000000000" pitchFamily="2" charset="2"/>
              <a:buChar char="§"/>
            </a:pPr>
            <a:r>
              <a:rPr lang="en-US" sz="1100" b="1" dirty="0"/>
              <a:t>Regular meetings with Senior Advisors Panel </a:t>
            </a:r>
            <a:r>
              <a:rPr lang="en-US" sz="1100" dirty="0"/>
              <a:t>to report on status, collect feedback &amp; proposed actions (A. Bertarelli, F. Bertinelli, P. Fessia, F. Lackner, J.P. Tock, J. Wickstrom, P. Raimondi with M. Benedikt, T. Raubenheimer &amp; F. Zimmermann)</a:t>
            </a:r>
            <a:endParaRPr lang="en-GB" sz="1100" dirty="0"/>
          </a:p>
        </p:txBody>
      </p:sp>
    </p:spTree>
    <p:extLst>
      <p:ext uri="{BB962C8B-B14F-4D97-AF65-F5344CB8AC3E}">
        <p14:creationId xmlns:p14="http://schemas.microsoft.com/office/powerpoint/2010/main" val="820352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Aim of the project</a:t>
            </a:r>
            <a:endParaRPr lang="en-US" sz="1600" dirty="0"/>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Project organization &amp; timeline</a:t>
            </a:r>
          </a:p>
          <a:p>
            <a:pPr marL="171450" indent="-171450">
              <a:lnSpc>
                <a:spcPct val="100000"/>
              </a:lnSpc>
              <a:spcBef>
                <a:spcPts val="600"/>
              </a:spcBef>
              <a:spcAft>
                <a:spcPts val="1200"/>
              </a:spcAft>
              <a:buFont typeface="Wingdings" panose="05000000000000000000" pitchFamily="2" charset="2"/>
              <a:buChar char="§"/>
            </a:pPr>
            <a:r>
              <a:rPr lang="en-US" sz="1600" dirty="0"/>
              <a:t>Arc cell configuration(s)</a:t>
            </a:r>
          </a:p>
          <a:p>
            <a:pPr marL="171450" indent="-171450">
              <a:lnSpc>
                <a:spcPct val="100000"/>
              </a:lnSpc>
              <a:spcBef>
                <a:spcPts val="600"/>
              </a:spcBef>
              <a:spcAft>
                <a:spcPts val="600"/>
              </a:spcAft>
              <a:buFont typeface="Wingdings" panose="05000000000000000000" pitchFamily="2" charset="2"/>
              <a:buChar char="§"/>
            </a:pPr>
            <a:r>
              <a:rPr lang="en-US" sz="1600" dirty="0">
                <a:solidFill>
                  <a:schemeClr val="tx1">
                    <a:lumMod val="10000"/>
                    <a:lumOff val="90000"/>
                  </a:schemeClr>
                </a:solidFill>
              </a:rPr>
              <a:t>Phase I main studies</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Integration layout &amp; booster placement</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Arc systems interfaces &amp; inter-beam distance</a:t>
            </a:r>
          </a:p>
          <a:p>
            <a:pPr marL="414450" lvl="1" indent="-171450">
              <a:lnSpc>
                <a:spcPct val="100000"/>
              </a:lnSpc>
              <a:spcBef>
                <a:spcPts val="600"/>
              </a:spcBef>
              <a:spcAft>
                <a:spcPts val="600"/>
              </a:spcAft>
              <a:buFont typeface="Wingdings" panose="05000000000000000000" pitchFamily="2" charset="2"/>
              <a:buChar char="§"/>
            </a:pPr>
            <a:r>
              <a:rPr lang="en-US" sz="1400" dirty="0">
                <a:solidFill>
                  <a:schemeClr val="tx1">
                    <a:lumMod val="10000"/>
                    <a:lumOff val="90000"/>
                  </a:schemeClr>
                </a:solidFill>
              </a:rPr>
              <a:t>Accelerators supporting systems &amp; SSS girders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Arc half-cell mock-up &amp; Novel concepts</a:t>
            </a:r>
          </a:p>
          <a:p>
            <a:pPr marL="171450" indent="-171450">
              <a:lnSpc>
                <a:spcPct val="100000"/>
              </a:lnSpc>
              <a:spcBef>
                <a:spcPts val="600"/>
              </a:spcBef>
              <a:spcAft>
                <a:spcPts val="1200"/>
              </a:spcAft>
              <a:buFont typeface="Wingdings" panose="05000000000000000000" pitchFamily="2" charset="2"/>
              <a:buChar char="§"/>
            </a:pPr>
            <a:r>
              <a:rPr lang="en-US" sz="1600" dirty="0">
                <a:solidFill>
                  <a:schemeClr val="tx1">
                    <a:lumMod val="10000"/>
                    <a:lumOff val="90000"/>
                  </a:schemeClr>
                </a:solidFill>
              </a:rPr>
              <a:t>Conclusions</a:t>
            </a:r>
          </a:p>
          <a:p>
            <a:pPr>
              <a:lnSpc>
                <a:spcPct val="100000"/>
              </a:lnSpc>
              <a:spcBef>
                <a:spcPts val="600"/>
              </a:spcBef>
              <a:spcAft>
                <a:spcPts val="1200"/>
              </a:spcAft>
            </a:pPr>
            <a:endParaRPr lang="en-US"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05D1E756-D1DA-BC70-DDA9-3BA3C4FA661D}"/>
              </a:ext>
            </a:extLst>
          </p:cNvPr>
          <p:cNvSpPr txBox="1"/>
          <p:nvPr/>
        </p:nvSpPr>
        <p:spPr>
          <a:xfrm>
            <a:off x="1007830" y="87494"/>
            <a:ext cx="2700074" cy="170071"/>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December 2022 / FCCIS Workshop 2022</a:t>
            </a:r>
          </a:p>
        </p:txBody>
      </p:sp>
    </p:spTree>
    <p:extLst>
      <p:ext uri="{BB962C8B-B14F-4D97-AF65-F5344CB8AC3E}">
        <p14:creationId xmlns:p14="http://schemas.microsoft.com/office/powerpoint/2010/main" val="199647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55526"/>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mc:AlternateContent xmlns:mc="http://schemas.openxmlformats.org/markup-compatibility/2006">
        <mc:Choice xmlns:a14="http://schemas.microsoft.com/office/drawing/2010/main" Requires="a14">
          <p:sp>
            <p:nvSpPr>
              <p:cNvPr id="17" name="CasellaDiTesto 16">
                <a:extLst>
                  <a:ext uri="{FF2B5EF4-FFF2-40B4-BE49-F238E27FC236}">
                    <a16:creationId xmlns:a16="http://schemas.microsoft.com/office/drawing/2014/main" id="{D1ADD9DF-D08F-87EB-2841-719876E54C68}"/>
                  </a:ext>
                </a:extLst>
              </p:cNvPr>
              <p:cNvSpPr txBox="1"/>
              <p:nvPr/>
            </p:nvSpPr>
            <p:spPr>
              <a:xfrm>
                <a:off x="116266" y="3372931"/>
                <a:ext cx="4223948" cy="14310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en-US" b="0" dirty="0"/>
                  <a:t>New configuration for arc optics with long ~100 m FODO cells at Z &amp; W and short ~50 m cells at </a:t>
                </a:r>
                <a:r>
                  <a:rPr lang="en-US" b="0" dirty="0" err="1"/>
                  <a:t>Zh</a:t>
                </a:r>
                <a:r>
                  <a:rPr lang="en-US" b="0" dirty="0"/>
                  <a:t> and </a:t>
                </a:r>
                <a14:m>
                  <m:oMath xmlns:m="http://schemas.openxmlformats.org/officeDocument/2006/math">
                    <m:r>
                      <m:rPr>
                        <m:sty m:val="p"/>
                      </m:rPr>
                      <a:rPr lang="it-IT" sz="1800" b="0" i="0" smtClean="0">
                        <a:latin typeface="Cambria Math" panose="02040503050406030204" pitchFamily="18" charset="0"/>
                      </a:rPr>
                      <m:t>t</m:t>
                    </m:r>
                    <m:acc>
                      <m:accPr>
                        <m:chr m:val="̅"/>
                        <m:ctrlPr>
                          <a:rPr lang="en-US" sz="1800" b="0" i="1">
                            <a:latin typeface="Cambria Math" panose="02040503050406030204" pitchFamily="18" charset="0"/>
                          </a:rPr>
                        </m:ctrlPr>
                      </m:accPr>
                      <m:e>
                        <m:r>
                          <m:rPr>
                            <m:sty m:val="p"/>
                          </m:rPr>
                          <a:rPr lang="it-IT" sz="1800" b="0" i="0">
                            <a:latin typeface="Cambria Math" panose="02040503050406030204" pitchFamily="18" charset="0"/>
                          </a:rPr>
                          <m:t>t</m:t>
                        </m:r>
                      </m:e>
                    </m:acc>
                  </m:oMath>
                </a14:m>
                <a:r>
                  <a:rPr lang="it-IT" b="0" dirty="0"/>
                  <a:t> (more details in Katsunobu’s </a:t>
                </a:r>
                <a:r>
                  <a:rPr lang="it-IT" b="0" dirty="0">
                    <a:hlinkClick r:id="rId2"/>
                  </a:rPr>
                  <a:t>talk</a:t>
                </a:r>
                <a:r>
                  <a:rPr lang="it-IT" b="0" dirty="0"/>
                  <a:t> this morning)</a:t>
                </a:r>
              </a:p>
              <a:p>
                <a:pPr>
                  <a:lnSpc>
                    <a:spcPct val="110000"/>
                  </a:lnSpc>
                </a:pPr>
                <a:r>
                  <a:rPr lang="it-IT" b="0" dirty="0"/>
                  <a:t>Total </a:t>
                </a:r>
                <a:r>
                  <a:rPr lang="it-IT" b="0" dirty="0" err="1"/>
                  <a:t>arc</a:t>
                </a:r>
                <a:r>
                  <a:rPr lang="it-IT" b="0" dirty="0"/>
                  <a:t> </a:t>
                </a:r>
                <a:r>
                  <a:rPr lang="it-IT" b="0" dirty="0" err="1"/>
                  <a:t>length</a:t>
                </a:r>
                <a:r>
                  <a:rPr lang="it-IT" b="0" dirty="0"/>
                  <a:t> 9.6 x 8 ~ 77 km</a:t>
                </a:r>
              </a:p>
              <a:p>
                <a:pPr>
                  <a:lnSpc>
                    <a:spcPct val="110000"/>
                  </a:lnSpc>
                </a:pPr>
                <a:endParaRPr lang="it-IT" b="0" dirty="0"/>
              </a:p>
            </p:txBody>
          </p:sp>
        </mc:Choice>
        <mc:Fallback>
          <p:sp>
            <p:nvSpPr>
              <p:cNvPr id="17" name="CasellaDiTesto 16">
                <a:extLst>
                  <a:ext uri="{FF2B5EF4-FFF2-40B4-BE49-F238E27FC236}">
                    <a16:creationId xmlns:a16="http://schemas.microsoft.com/office/drawing/2014/main" id="{D1ADD9DF-D08F-87EB-2841-719876E54C68}"/>
                  </a:ext>
                </a:extLst>
              </p:cNvPr>
              <p:cNvSpPr txBox="1">
                <a:spLocks noRot="1" noChangeAspect="1" noMove="1" noResize="1" noEditPoints="1" noAdjustHandles="1" noChangeArrowheads="1" noChangeShapeType="1" noTextEdit="1"/>
              </p:cNvSpPr>
              <p:nvPr/>
            </p:nvSpPr>
            <p:spPr>
              <a:xfrm>
                <a:off x="116266" y="3372931"/>
                <a:ext cx="4223948" cy="1431067"/>
              </a:xfrm>
              <a:prstGeom prst="rect">
                <a:avLst/>
              </a:prstGeom>
              <a:blipFill>
                <a:blip r:embed="rId3"/>
                <a:stretch>
                  <a:fillRect l="-577" t="-851" b="-16596"/>
                </a:stretch>
              </a:blipFill>
            </p:spPr>
            <p:txBody>
              <a:bodyPr/>
              <a:lstStyle/>
              <a:p>
                <a:r>
                  <a:rPr lang="en-GB">
                    <a:noFill/>
                  </a:rPr>
                  <a:t> </a:t>
                </a:r>
              </a:p>
            </p:txBody>
          </p:sp>
        </mc:Fallback>
      </mc:AlternateContent>
      <p:sp>
        <p:nvSpPr>
          <p:cNvPr id="18" name="TextBox 6">
            <a:extLst>
              <a:ext uri="{FF2B5EF4-FFF2-40B4-BE49-F238E27FC236}">
                <a16:creationId xmlns:a16="http://schemas.microsoft.com/office/drawing/2014/main" id="{25F361B9-A4E4-EC72-5961-10FC1277A1A4}"/>
              </a:ext>
            </a:extLst>
          </p:cNvPr>
          <p:cNvSpPr txBox="1"/>
          <p:nvPr/>
        </p:nvSpPr>
        <p:spPr>
          <a:xfrm>
            <a:off x="5652121" y="374506"/>
            <a:ext cx="3491879"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T. </a:t>
            </a:r>
            <a:r>
              <a:rPr lang="it-IT" sz="1200" i="1" dirty="0" err="1"/>
              <a:t>Raubenheimer</a:t>
            </a:r>
            <a:r>
              <a:rPr lang="it-IT" sz="1200" i="1" dirty="0"/>
              <a:t>, "Accelerator </a:t>
            </a:r>
            <a:r>
              <a:rPr lang="it-IT" sz="1200" i="1" dirty="0" err="1"/>
              <a:t>Overview</a:t>
            </a:r>
            <a:r>
              <a:rPr lang="it-IT" sz="1200" i="1" dirty="0"/>
              <a:t>", FCC week, 30</a:t>
            </a:r>
            <a:r>
              <a:rPr lang="it-IT" sz="1200" i="1" baseline="30000" dirty="0"/>
              <a:t>th</a:t>
            </a:r>
            <a:r>
              <a:rPr lang="it-IT" sz="1200" i="1" dirty="0"/>
              <a:t> </a:t>
            </a:r>
            <a:r>
              <a:rPr lang="it-IT" sz="1200" i="1" dirty="0" err="1"/>
              <a:t>May</a:t>
            </a:r>
            <a:r>
              <a:rPr lang="it-IT" sz="1200" i="1" dirty="0"/>
              <a:t> 2022.</a:t>
            </a:r>
            <a:endParaRPr lang="en-GB" sz="1200" i="1" dirty="0"/>
          </a:p>
        </p:txBody>
      </p:sp>
      <p:sp>
        <p:nvSpPr>
          <p:cNvPr id="20" name="CasellaDiTesto 19">
            <a:extLst>
              <a:ext uri="{FF2B5EF4-FFF2-40B4-BE49-F238E27FC236}">
                <a16:creationId xmlns:a16="http://schemas.microsoft.com/office/drawing/2014/main" id="{CB30875E-859A-7E26-F3A4-B108E53C3BE9}"/>
              </a:ext>
            </a:extLst>
          </p:cNvPr>
          <p:cNvSpPr txBox="1"/>
          <p:nvPr/>
        </p:nvSpPr>
        <p:spPr>
          <a:xfrm>
            <a:off x="5070487" y="3372930"/>
            <a:ext cx="3906875" cy="2151147"/>
          </a:xfrm>
          <a:prstGeom prst="rect">
            <a:avLst/>
          </a:prstGeom>
        </p:spPr>
        <p:txBody>
          <a:bodyPr vert="horz" lIns="91440" tIns="45720" rIns="91440" bIns="45720" rtlCol="0">
            <a:noAutofit/>
          </a:bodyPr>
          <a:lstStyle>
            <a:defPPr>
              <a:defRPr lang="de-DE"/>
            </a:defPPr>
            <a:lvl1pPr marL="171450" indent="-171450" defTabSz="685800">
              <a:lnSpc>
                <a:spcPct val="110000"/>
              </a:lnSpc>
              <a:spcBef>
                <a:spcPts val="600"/>
              </a:spcBef>
              <a:spcAft>
                <a:spcPts val="600"/>
              </a:spcAft>
              <a:buFont typeface="Wingdings" panose="05000000000000000000" pitchFamily="2" charset="2"/>
              <a:buChar char="§"/>
              <a:defRPr sz="1600" b="0"/>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r>
              <a:rPr lang="en-US" dirty="0"/>
              <a:t>FCC arcs are constructed from roughly 750 long cells or 1500 short cells</a:t>
            </a:r>
          </a:p>
          <a:p>
            <a:r>
              <a:rPr lang="en-US" dirty="0"/>
              <a:t>Integration study (Phase I): to give also inputs on how to best </a:t>
            </a:r>
            <a:r>
              <a:rPr lang="en-US" b="1" dirty="0"/>
              <a:t>evolve from long cell (low energy) to short cell </a:t>
            </a:r>
          </a:p>
          <a:p>
            <a:pPr marL="0" indent="0">
              <a:buNone/>
            </a:pPr>
            <a:endParaRPr lang="en-US" dirty="0"/>
          </a:p>
          <a:p>
            <a:pPr marL="0" indent="0">
              <a:buNone/>
            </a:pPr>
            <a:endParaRPr lang="it-IT" dirty="0"/>
          </a:p>
        </p:txBody>
      </p:sp>
      <p:sp>
        <p:nvSpPr>
          <p:cNvPr id="5" name="Freccia a destra 4">
            <a:extLst>
              <a:ext uri="{FF2B5EF4-FFF2-40B4-BE49-F238E27FC236}">
                <a16:creationId xmlns:a16="http://schemas.microsoft.com/office/drawing/2014/main" id="{ADC636F5-F011-2AE5-AC4A-A651A20E3597}"/>
              </a:ext>
            </a:extLst>
          </p:cNvPr>
          <p:cNvSpPr/>
          <p:nvPr/>
        </p:nvSpPr>
        <p:spPr>
          <a:xfrm>
            <a:off x="4246218" y="3867514"/>
            <a:ext cx="581633" cy="580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 name="Picture 2" descr="A picture containing graphical user interface&#10;&#10;Description automatically generated">
            <a:extLst>
              <a:ext uri="{FF2B5EF4-FFF2-40B4-BE49-F238E27FC236}">
                <a16:creationId xmlns:a16="http://schemas.microsoft.com/office/drawing/2014/main" id="{F1213538-8B8D-F982-38BB-6A3EC7A678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1203838"/>
            <a:ext cx="2160000" cy="2160000"/>
          </a:xfrm>
          <a:prstGeom prst="rect">
            <a:avLst/>
          </a:prstGeom>
        </p:spPr>
      </p:pic>
      <p:pic>
        <p:nvPicPr>
          <p:cNvPr id="25" name="Picture 8">
            <a:extLst>
              <a:ext uri="{FF2B5EF4-FFF2-40B4-BE49-F238E27FC236}">
                <a16:creationId xmlns:a16="http://schemas.microsoft.com/office/drawing/2014/main" id="{C6FC8915-B9C2-6FB1-8C4D-4DB36E4FDCED}"/>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5696" y="1203838"/>
            <a:ext cx="2160000" cy="2160000"/>
          </a:xfrm>
          <a:prstGeom prst="rect">
            <a:avLst/>
          </a:prstGeom>
        </p:spPr>
      </p:pic>
      <mc:AlternateContent xmlns:mc="http://schemas.openxmlformats.org/markup-compatibility/2006" xmlns:a14="http://schemas.microsoft.com/office/drawing/2010/main">
        <mc:Choice Requires="a14">
          <p:sp>
            <p:nvSpPr>
              <p:cNvPr id="26" name="TextBox 7">
                <a:extLst>
                  <a:ext uri="{FF2B5EF4-FFF2-40B4-BE49-F238E27FC236}">
                    <a16:creationId xmlns:a16="http://schemas.microsoft.com/office/drawing/2014/main" id="{F2FA0CFB-B204-714C-94AE-2A3EED13DCE6}"/>
                  </a:ext>
                </a:extLst>
              </p:cNvPr>
              <p:cNvSpPr txBox="1"/>
              <p:nvPr/>
            </p:nvSpPr>
            <p:spPr>
              <a:xfrm>
                <a:off x="4340214" y="1168414"/>
                <a:ext cx="652127" cy="566822"/>
              </a:xfrm>
              <a:prstGeom prst="rect">
                <a:avLst/>
              </a:prstGeom>
              <a:noFill/>
            </p:spPr>
            <p:txBody>
              <a:bodyPr wrap="square"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𝑡</m:t>
                      </m:r>
                      <m:acc>
                        <m:accPr>
                          <m:chr m:val="̅"/>
                          <m:ctrlPr>
                            <a:rPr lang="en-US" sz="3000" b="0" i="1" smtClean="0">
                              <a:latin typeface="Cambria Math" panose="02040503050406030204" pitchFamily="18" charset="0"/>
                            </a:rPr>
                          </m:ctrlPr>
                        </m:accPr>
                        <m:e>
                          <m:r>
                            <a:rPr lang="en-US" sz="3000" b="0" i="1" smtClean="0">
                              <a:latin typeface="Cambria Math" panose="02040503050406030204" pitchFamily="18" charset="0"/>
                            </a:rPr>
                            <m:t>𝑡</m:t>
                          </m:r>
                        </m:e>
                      </m:acc>
                    </m:oMath>
                  </m:oMathPara>
                </a14:m>
                <a:endParaRPr lang="en-GB" sz="3000" dirty="0"/>
              </a:p>
            </p:txBody>
          </p:sp>
        </mc:Choice>
        <mc:Fallback xmlns="">
          <p:sp>
            <p:nvSpPr>
              <p:cNvPr id="26" name="TextBox 7">
                <a:extLst>
                  <a:ext uri="{FF2B5EF4-FFF2-40B4-BE49-F238E27FC236}">
                    <a16:creationId xmlns:a16="http://schemas.microsoft.com/office/drawing/2014/main" id="{F2FA0CFB-B204-714C-94AE-2A3EED13DCE6}"/>
                  </a:ext>
                </a:extLst>
              </p:cNvPr>
              <p:cNvSpPr txBox="1">
                <a:spLocks noRot="1" noChangeAspect="1" noMove="1" noResize="1" noEditPoints="1" noAdjustHandles="1" noChangeArrowheads="1" noChangeShapeType="1" noTextEdit="1"/>
              </p:cNvSpPr>
              <p:nvPr/>
            </p:nvSpPr>
            <p:spPr>
              <a:xfrm>
                <a:off x="4340214" y="1168414"/>
                <a:ext cx="652127" cy="566822"/>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TextBox 9">
                <a:extLst>
                  <a:ext uri="{FF2B5EF4-FFF2-40B4-BE49-F238E27FC236}">
                    <a16:creationId xmlns:a16="http://schemas.microsoft.com/office/drawing/2014/main" id="{C940B455-E1C7-92D8-E6BE-EBB7A0E87DB3}"/>
                  </a:ext>
                </a:extLst>
              </p:cNvPr>
              <p:cNvSpPr txBox="1"/>
              <p:nvPr/>
            </p:nvSpPr>
            <p:spPr>
              <a:xfrm>
                <a:off x="1471601" y="1203747"/>
                <a:ext cx="652127" cy="566822"/>
              </a:xfrm>
              <a:prstGeom prst="rect">
                <a:avLst/>
              </a:prstGeom>
              <a:noFill/>
            </p:spPr>
            <p:txBody>
              <a:bodyPr wrap="square"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𝑍</m:t>
                      </m:r>
                    </m:oMath>
                  </m:oMathPara>
                </a14:m>
                <a:endParaRPr lang="en-GB" sz="3000" dirty="0"/>
              </a:p>
            </p:txBody>
          </p:sp>
        </mc:Choice>
        <mc:Fallback xmlns="">
          <p:sp>
            <p:nvSpPr>
              <p:cNvPr id="29" name="TextBox 9">
                <a:extLst>
                  <a:ext uri="{FF2B5EF4-FFF2-40B4-BE49-F238E27FC236}">
                    <a16:creationId xmlns:a16="http://schemas.microsoft.com/office/drawing/2014/main" id="{C940B455-E1C7-92D8-E6BE-EBB7A0E87DB3}"/>
                  </a:ext>
                </a:extLst>
              </p:cNvPr>
              <p:cNvSpPr txBox="1">
                <a:spLocks noRot="1" noChangeAspect="1" noMove="1" noResize="1" noEditPoints="1" noAdjustHandles="1" noChangeArrowheads="1" noChangeShapeType="1" noTextEdit="1"/>
              </p:cNvSpPr>
              <p:nvPr/>
            </p:nvSpPr>
            <p:spPr>
              <a:xfrm>
                <a:off x="1471601" y="1203747"/>
                <a:ext cx="652127" cy="566822"/>
              </a:xfrm>
              <a:prstGeom prst="rect">
                <a:avLst/>
              </a:prstGeom>
              <a:blipFill>
                <a:blip r:embed="rId7"/>
                <a:stretch>
                  <a:fillRect/>
                </a:stretch>
              </a:blipFill>
            </p:spPr>
            <p:txBody>
              <a:bodyPr/>
              <a:lstStyle/>
              <a:p>
                <a:r>
                  <a:rPr lang="it-IT">
                    <a:noFill/>
                  </a:rPr>
                  <a:t> </a:t>
                </a:r>
              </a:p>
            </p:txBody>
          </p:sp>
        </mc:Fallback>
      </mc:AlternateContent>
      <p:sp>
        <p:nvSpPr>
          <p:cNvPr id="31" name="TextBox 6">
            <a:extLst>
              <a:ext uri="{FF2B5EF4-FFF2-40B4-BE49-F238E27FC236}">
                <a16:creationId xmlns:a16="http://schemas.microsoft.com/office/drawing/2014/main" id="{6F3C6FBB-BF63-FDE9-B9A8-FABFAB9A9DA1}"/>
              </a:ext>
            </a:extLst>
          </p:cNvPr>
          <p:cNvSpPr txBox="1"/>
          <p:nvPr/>
        </p:nvSpPr>
        <p:spPr>
          <a:xfrm>
            <a:off x="5652121" y="784237"/>
            <a:ext cx="349188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M. Hofer, "</a:t>
            </a:r>
            <a:r>
              <a:rPr lang="en-US" sz="1200" i="1" dirty="0"/>
              <a:t>Baseline optics and layout of the FCC-</a:t>
            </a:r>
            <a:r>
              <a:rPr lang="en-US" sz="1200" i="1" dirty="0" err="1"/>
              <a:t>ee</a:t>
            </a:r>
            <a:r>
              <a:rPr lang="en-US" sz="1200" i="1" dirty="0"/>
              <a:t> collider ring</a:t>
            </a:r>
            <a:r>
              <a:rPr lang="it-IT" sz="1200" i="1" dirty="0"/>
              <a:t>", FCC week, 31</a:t>
            </a:r>
            <a:r>
              <a:rPr lang="it-IT" sz="1200" i="1" baseline="30000" dirty="0"/>
              <a:t>st</a:t>
            </a:r>
            <a:r>
              <a:rPr lang="it-IT" sz="1200" i="1" dirty="0"/>
              <a:t> </a:t>
            </a:r>
            <a:r>
              <a:rPr lang="it-IT" sz="1200" i="1" dirty="0" err="1"/>
              <a:t>May</a:t>
            </a:r>
            <a:r>
              <a:rPr lang="it-IT" sz="1200" i="1" dirty="0"/>
              <a:t> 2022.</a:t>
            </a:r>
            <a:endParaRPr lang="en-GB" sz="1200" i="1" dirty="0"/>
          </a:p>
        </p:txBody>
      </p:sp>
    </p:spTree>
    <p:extLst>
      <p:ext uri="{BB962C8B-B14F-4D97-AF65-F5344CB8AC3E}">
        <p14:creationId xmlns:p14="http://schemas.microsoft.com/office/powerpoint/2010/main" val="398666916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7097</TotalTime>
  <Words>3314</Words>
  <Application>Microsoft Office PowerPoint</Application>
  <PresentationFormat>On-screen Show (16:9)</PresentationFormat>
  <Paragraphs>522</Paragraphs>
  <Slides>37</Slides>
  <Notes>1</Notes>
  <HiddenSlides>0</HiddenSlides>
  <MMClips>0</MMClips>
  <ScaleCrop>false</ScaleCrop>
  <HeadingPairs>
    <vt:vector size="8" baseType="variant">
      <vt:variant>
        <vt:lpstr>Fonts Used</vt:lpstr>
      </vt:variant>
      <vt:variant>
        <vt:i4>4</vt:i4>
      </vt:variant>
      <vt:variant>
        <vt:lpstr>Theme</vt:lpstr>
      </vt:variant>
      <vt:variant>
        <vt:i4>4</vt:i4>
      </vt:variant>
      <vt:variant>
        <vt:lpstr>Embedded OLE Servers</vt:lpstr>
      </vt:variant>
      <vt:variant>
        <vt:i4>1</vt:i4>
      </vt:variant>
      <vt:variant>
        <vt:lpstr>Slide Titles</vt:lpstr>
      </vt:variant>
      <vt:variant>
        <vt:i4>37</vt:i4>
      </vt:variant>
    </vt:vector>
  </HeadingPairs>
  <TitlesOfParts>
    <vt:vector size="46" baseType="lpstr">
      <vt:lpstr>Arial</vt:lpstr>
      <vt:lpstr>Calibri</vt:lpstr>
      <vt:lpstr>Cambria Math</vt:lpstr>
      <vt:lpstr>Wingdings</vt:lpstr>
      <vt:lpstr>Introslides</vt:lpstr>
      <vt:lpstr>Titleslides, Conclusion</vt:lpstr>
      <vt:lpstr>Content Slides - Deep Blue</vt:lpstr>
      <vt:lpstr>1_Content Slides - Deep Blue</vt:lpstr>
      <vt:lpstr>Worksheet</vt:lpstr>
      <vt:lpstr>FCC-ee Arc Half-Cell Configuration Project &amp; Mock-up</vt:lpstr>
      <vt:lpstr>Outline</vt:lpstr>
      <vt:lpstr>Outline</vt:lpstr>
      <vt:lpstr>Aim of the project</vt:lpstr>
      <vt:lpstr>Outline</vt:lpstr>
      <vt:lpstr>Timeline</vt:lpstr>
      <vt:lpstr>Phase I setup</vt:lpstr>
      <vt:lpstr>Outline</vt:lpstr>
      <vt:lpstr>Arc cell configuration(s)</vt:lpstr>
      <vt:lpstr>Arc cell configuration: from low to high energy</vt:lpstr>
      <vt:lpstr>Short arc half-cell (high energy, H and ttbar)</vt:lpstr>
      <vt:lpstr>Outline</vt:lpstr>
      <vt:lpstr>Tunnel Layout – Vertical placement booster to collider</vt:lpstr>
      <vt:lpstr>Tunnel Layout – Vertical placement booster to collider</vt:lpstr>
      <vt:lpstr>Tunnel Layout – Vertical placement booster to collider</vt:lpstr>
      <vt:lpstr>Tunnel Layout – Horizontal placement booster to collider</vt:lpstr>
      <vt:lpstr>Tunnel Layout – Horizontal placement booster to collider</vt:lpstr>
      <vt:lpstr>Booster-Collider positioning – Inspiration from the past</vt:lpstr>
      <vt:lpstr>Horizontal (wrt Vertical) configuration</vt:lpstr>
      <vt:lpstr>Outline</vt:lpstr>
      <vt:lpstr>Collider: e+e- interbeam distance</vt:lpstr>
      <vt:lpstr>Outline</vt:lpstr>
      <vt:lpstr>Short Straight Sections configuration</vt:lpstr>
      <vt:lpstr>Short Straight Sections configuration</vt:lpstr>
      <vt:lpstr>Booster support – design iterations</vt:lpstr>
      <vt:lpstr>Booster (and collider) stability: functional spec</vt:lpstr>
      <vt:lpstr>Booster supports – calculations</vt:lpstr>
      <vt:lpstr>Recap of girder concept for SSS, pros’ and cons’</vt:lpstr>
      <vt:lpstr>Outline</vt:lpstr>
      <vt:lpstr>Arc half-cell mock-up: 1st proposal</vt:lpstr>
      <vt:lpstr>Arc half-cell mock-up: 1st proposal</vt:lpstr>
      <vt:lpstr>Novel concepts: Digital Twins</vt:lpstr>
      <vt:lpstr>Novel concepts: Digital Twins</vt:lpstr>
      <vt:lpstr>Outline</vt:lpstr>
      <vt:lpstr>Conclusions</vt:lpstr>
      <vt:lpstr>Thank you  for your attention.</vt:lpstr>
      <vt:lpstr>Arc cell configuration(s)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Federico Carra</cp:lastModifiedBy>
  <cp:revision>124</cp:revision>
  <dcterms:created xsi:type="dcterms:W3CDTF">2020-10-27T09:23:42Z</dcterms:created>
  <dcterms:modified xsi:type="dcterms:W3CDTF">2022-12-06T13:21:02Z</dcterms:modified>
</cp:coreProperties>
</file>