
<file path=[Content_Types].xml><?xml version="1.0" encoding="utf-8"?>
<Types xmlns="http://schemas.openxmlformats.org/package/2006/content-types">
  <Default Extension="iix" ContentType="image/pn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1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1.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1.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 id="2147483684" r:id="rId3"/>
  </p:sldMasterIdLst>
  <p:notesMasterIdLst>
    <p:notesMasterId r:id="rId40"/>
  </p:notesMasterIdLst>
  <p:sldIdLst>
    <p:sldId id="256" r:id="rId4"/>
    <p:sldId id="259" r:id="rId5"/>
    <p:sldId id="284" r:id="rId6"/>
    <p:sldId id="416" r:id="rId7"/>
    <p:sldId id="281" r:id="rId8"/>
    <p:sldId id="419" r:id="rId9"/>
    <p:sldId id="417" r:id="rId10"/>
    <p:sldId id="418" r:id="rId11"/>
    <p:sldId id="282" r:id="rId12"/>
    <p:sldId id="258" r:id="rId13"/>
    <p:sldId id="267" r:id="rId14"/>
    <p:sldId id="268" r:id="rId15"/>
    <p:sldId id="260" r:id="rId16"/>
    <p:sldId id="286" r:id="rId17"/>
    <p:sldId id="263" r:id="rId18"/>
    <p:sldId id="264" r:id="rId19"/>
    <p:sldId id="266" r:id="rId20"/>
    <p:sldId id="269" r:id="rId21"/>
    <p:sldId id="270" r:id="rId22"/>
    <p:sldId id="293" r:id="rId23"/>
    <p:sldId id="274" r:id="rId24"/>
    <p:sldId id="275" r:id="rId25"/>
    <p:sldId id="277" r:id="rId26"/>
    <p:sldId id="265" r:id="rId27"/>
    <p:sldId id="291" r:id="rId28"/>
    <p:sldId id="294" r:id="rId29"/>
    <p:sldId id="295" r:id="rId30"/>
    <p:sldId id="412" r:id="rId31"/>
    <p:sldId id="415" r:id="rId32"/>
    <p:sldId id="261" r:id="rId33"/>
    <p:sldId id="262" r:id="rId34"/>
    <p:sldId id="301" r:id="rId35"/>
    <p:sldId id="287" r:id="rId36"/>
    <p:sldId id="272" r:id="rId37"/>
    <p:sldId id="273" r:id="rId38"/>
    <p:sldId id="30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B34D0D-3856-48D8-9F25-8B7FFFF13380}" v="1661" dt="2022-12-06T15:53:41.1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34" autoAdjust="0"/>
    <p:restoredTop sz="95226" autoAdjust="0"/>
  </p:normalViewPr>
  <p:slideViewPr>
    <p:cSldViewPr snapToGrid="0">
      <p:cViewPr varScale="1">
        <p:scale>
          <a:sx n="78" d="100"/>
          <a:sy n="78" d="100"/>
        </p:scale>
        <p:origin x="850" y="91"/>
      </p:cViewPr>
      <p:guideLst/>
    </p:cSldViewPr>
  </p:slideViewPr>
  <p:notesTextViewPr>
    <p:cViewPr>
      <p:scale>
        <a:sx n="1" d="1"/>
        <a:sy n="1" d="1"/>
      </p:scale>
      <p:origin x="0" y="0"/>
    </p:cViewPr>
  </p:notesTextViewPr>
  <p:sorterViewPr>
    <p:cViewPr>
      <p:scale>
        <a:sx n="100" d="100"/>
        <a:sy n="100" d="100"/>
      </p:scale>
      <p:origin x="0" y="-46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hoi Le Nguyen Nguyen" userId="d30e785f-01d9-4f2b-b1b8-6ccedd3529d5" providerId="ADAL" clId="{52B34D0D-3856-48D8-9F25-8B7FFFF13380}"/>
    <pc:docChg chg="undo redo custSel addSld delSld modSld sldOrd">
      <pc:chgData name="Khoi Le Nguyen Nguyen" userId="d30e785f-01d9-4f2b-b1b8-6ccedd3529d5" providerId="ADAL" clId="{52B34D0D-3856-48D8-9F25-8B7FFFF13380}" dt="2022-12-06T15:53:49.645" v="2427" actId="1076"/>
      <pc:docMkLst>
        <pc:docMk/>
      </pc:docMkLst>
      <pc:sldChg chg="modNotesTx">
        <pc:chgData name="Khoi Le Nguyen Nguyen" userId="d30e785f-01d9-4f2b-b1b8-6ccedd3529d5" providerId="ADAL" clId="{52B34D0D-3856-48D8-9F25-8B7FFFF13380}" dt="2022-12-05T10:35:40.454" v="173"/>
        <pc:sldMkLst>
          <pc:docMk/>
          <pc:sldMk cId="3215373330" sldId="258"/>
        </pc:sldMkLst>
      </pc:sldChg>
      <pc:sldChg chg="modSp mod">
        <pc:chgData name="Khoi Le Nguyen Nguyen" userId="d30e785f-01d9-4f2b-b1b8-6ccedd3529d5" providerId="ADAL" clId="{52B34D0D-3856-48D8-9F25-8B7FFFF13380}" dt="2022-12-06T10:06:32.956" v="2420" actId="20577"/>
        <pc:sldMkLst>
          <pc:docMk/>
          <pc:sldMk cId="2628963848" sldId="267"/>
        </pc:sldMkLst>
        <pc:spChg chg="mod">
          <ac:chgData name="Khoi Le Nguyen Nguyen" userId="d30e785f-01d9-4f2b-b1b8-6ccedd3529d5" providerId="ADAL" clId="{52B34D0D-3856-48D8-9F25-8B7FFFF13380}" dt="2022-12-06T10:06:32.956" v="2420" actId="20577"/>
          <ac:spMkLst>
            <pc:docMk/>
            <pc:sldMk cId="2628963848" sldId="267"/>
            <ac:spMk id="7" creationId="{C737F79C-1669-646A-0D4F-02C232A3CC7A}"/>
          </ac:spMkLst>
        </pc:spChg>
      </pc:sldChg>
      <pc:sldChg chg="modSp mod ord">
        <pc:chgData name="Khoi Le Nguyen Nguyen" userId="d30e785f-01d9-4f2b-b1b8-6ccedd3529d5" providerId="ADAL" clId="{52B34D0D-3856-48D8-9F25-8B7FFFF13380}" dt="2022-12-06T09:57:07.587" v="2257" actId="20577"/>
        <pc:sldMkLst>
          <pc:docMk/>
          <pc:sldMk cId="2782012487" sldId="281"/>
        </pc:sldMkLst>
        <pc:spChg chg="mod">
          <ac:chgData name="Khoi Le Nguyen Nguyen" userId="d30e785f-01d9-4f2b-b1b8-6ccedd3529d5" providerId="ADAL" clId="{52B34D0D-3856-48D8-9F25-8B7FFFF13380}" dt="2022-12-06T09:57:07.587" v="2257" actId="20577"/>
          <ac:spMkLst>
            <pc:docMk/>
            <pc:sldMk cId="2782012487" sldId="281"/>
            <ac:spMk id="2" creationId="{D9EBBAD4-3DC9-54C6-38DF-0833CA081FB6}"/>
          </ac:spMkLst>
        </pc:spChg>
      </pc:sldChg>
      <pc:sldChg chg="modSp mod modAnim">
        <pc:chgData name="Khoi Le Nguyen Nguyen" userId="d30e785f-01d9-4f2b-b1b8-6ccedd3529d5" providerId="ADAL" clId="{52B34D0D-3856-48D8-9F25-8B7FFFF13380}" dt="2022-12-05T10:13:38.867" v="163" actId="20577"/>
        <pc:sldMkLst>
          <pc:docMk/>
          <pc:sldMk cId="2965620352" sldId="282"/>
        </pc:sldMkLst>
        <pc:spChg chg="mod">
          <ac:chgData name="Khoi Le Nguyen Nguyen" userId="d30e785f-01d9-4f2b-b1b8-6ccedd3529d5" providerId="ADAL" clId="{52B34D0D-3856-48D8-9F25-8B7FFFF13380}" dt="2022-12-05T10:13:38.867" v="163" actId="20577"/>
          <ac:spMkLst>
            <pc:docMk/>
            <pc:sldMk cId="2965620352" sldId="282"/>
            <ac:spMk id="3" creationId="{573E81D2-1990-D7D8-6302-02636F118F6C}"/>
          </ac:spMkLst>
        </pc:spChg>
      </pc:sldChg>
      <pc:sldChg chg="modSp mod">
        <pc:chgData name="Khoi Le Nguyen Nguyen" userId="d30e785f-01d9-4f2b-b1b8-6ccedd3529d5" providerId="ADAL" clId="{52B34D0D-3856-48D8-9F25-8B7FFFF13380}" dt="2022-12-05T10:34:47.570" v="170" actId="1037"/>
        <pc:sldMkLst>
          <pc:docMk/>
          <pc:sldMk cId="280714047" sldId="293"/>
        </pc:sldMkLst>
        <pc:spChg chg="mod">
          <ac:chgData name="Khoi Le Nguyen Nguyen" userId="d30e785f-01d9-4f2b-b1b8-6ccedd3529d5" providerId="ADAL" clId="{52B34D0D-3856-48D8-9F25-8B7FFFF13380}" dt="2022-12-05T10:31:09.729" v="167" actId="1076"/>
          <ac:spMkLst>
            <pc:docMk/>
            <pc:sldMk cId="280714047" sldId="293"/>
            <ac:spMk id="18" creationId="{95EA85D4-446D-1069-79EC-7E99E84C670C}"/>
          </ac:spMkLst>
        </pc:spChg>
        <pc:spChg chg="mod">
          <ac:chgData name="Khoi Le Nguyen Nguyen" userId="d30e785f-01d9-4f2b-b1b8-6ccedd3529d5" providerId="ADAL" clId="{52B34D0D-3856-48D8-9F25-8B7FFFF13380}" dt="2022-12-05T10:34:47.570" v="170" actId="1037"/>
          <ac:spMkLst>
            <pc:docMk/>
            <pc:sldMk cId="280714047" sldId="293"/>
            <ac:spMk id="19" creationId="{8EAACB29-BFF6-A929-5BD5-6DC2D6A51401}"/>
          </ac:spMkLst>
        </pc:spChg>
        <pc:cxnChg chg="mod">
          <ac:chgData name="Khoi Le Nguyen Nguyen" userId="d30e785f-01d9-4f2b-b1b8-6ccedd3529d5" providerId="ADAL" clId="{52B34D0D-3856-48D8-9F25-8B7FFFF13380}" dt="2022-12-05T10:31:05.983" v="166" actId="14100"/>
          <ac:cxnSpMkLst>
            <pc:docMk/>
            <pc:sldMk cId="280714047" sldId="293"/>
            <ac:cxnSpMk id="16" creationId="{8B065DF8-F0DA-D635-29E2-6BC2D92D2D72}"/>
          </ac:cxnSpMkLst>
        </pc:cxnChg>
        <pc:cxnChg chg="mod">
          <ac:chgData name="Khoi Le Nguyen Nguyen" userId="d30e785f-01d9-4f2b-b1b8-6ccedd3529d5" providerId="ADAL" clId="{52B34D0D-3856-48D8-9F25-8B7FFFF13380}" dt="2022-12-05T10:31:01.781" v="165" actId="14100"/>
          <ac:cxnSpMkLst>
            <pc:docMk/>
            <pc:sldMk cId="280714047" sldId="293"/>
            <ac:cxnSpMk id="20" creationId="{03C09BFC-5720-F996-D710-1AED2052C623}"/>
          </ac:cxnSpMkLst>
        </pc:cxnChg>
      </pc:sldChg>
      <pc:sldChg chg="modSp add del mod">
        <pc:chgData name="Khoi Le Nguyen Nguyen" userId="d30e785f-01d9-4f2b-b1b8-6ccedd3529d5" providerId="ADAL" clId="{52B34D0D-3856-48D8-9F25-8B7FFFF13380}" dt="2022-12-05T22:23:26.256" v="226" actId="20577"/>
        <pc:sldMkLst>
          <pc:docMk/>
          <pc:sldMk cId="918895413" sldId="412"/>
        </pc:sldMkLst>
        <pc:spChg chg="mod">
          <ac:chgData name="Khoi Le Nguyen Nguyen" userId="d30e785f-01d9-4f2b-b1b8-6ccedd3529d5" providerId="ADAL" clId="{52B34D0D-3856-48D8-9F25-8B7FFFF13380}" dt="2022-12-05T22:23:26.256" v="226" actId="20577"/>
          <ac:spMkLst>
            <pc:docMk/>
            <pc:sldMk cId="918895413" sldId="412"/>
            <ac:spMk id="28" creationId="{E112AC99-DC97-74AB-D11D-202C934C7534}"/>
          </ac:spMkLst>
        </pc:spChg>
      </pc:sldChg>
      <pc:sldChg chg="modSp add del mod">
        <pc:chgData name="Khoi Le Nguyen Nguyen" userId="d30e785f-01d9-4f2b-b1b8-6ccedd3529d5" providerId="ADAL" clId="{52B34D0D-3856-48D8-9F25-8B7FFFF13380}" dt="2022-12-05T22:23:33.643" v="239" actId="20577"/>
        <pc:sldMkLst>
          <pc:docMk/>
          <pc:sldMk cId="3123703661" sldId="415"/>
        </pc:sldMkLst>
        <pc:spChg chg="mod">
          <ac:chgData name="Khoi Le Nguyen Nguyen" userId="d30e785f-01d9-4f2b-b1b8-6ccedd3529d5" providerId="ADAL" clId="{52B34D0D-3856-48D8-9F25-8B7FFFF13380}" dt="2022-12-05T22:23:33.643" v="239" actId="20577"/>
          <ac:spMkLst>
            <pc:docMk/>
            <pc:sldMk cId="3123703661" sldId="415"/>
            <ac:spMk id="13" creationId="{77263CBC-6C0A-D887-49C6-78391292A932}"/>
          </ac:spMkLst>
        </pc:spChg>
      </pc:sldChg>
      <pc:sldChg chg="addSp delSp modSp new mod modAnim">
        <pc:chgData name="Khoi Le Nguyen Nguyen" userId="d30e785f-01d9-4f2b-b1b8-6ccedd3529d5" providerId="ADAL" clId="{52B34D0D-3856-48D8-9F25-8B7FFFF13380}" dt="2022-12-05T22:50:46.807" v="1803" actId="20577"/>
        <pc:sldMkLst>
          <pc:docMk/>
          <pc:sldMk cId="1031712000" sldId="416"/>
        </pc:sldMkLst>
        <pc:spChg chg="del">
          <ac:chgData name="Khoi Le Nguyen Nguyen" userId="d30e785f-01d9-4f2b-b1b8-6ccedd3529d5" providerId="ADAL" clId="{52B34D0D-3856-48D8-9F25-8B7FFFF13380}" dt="2022-12-05T10:57:40.752" v="179" actId="478"/>
          <ac:spMkLst>
            <pc:docMk/>
            <pc:sldMk cId="1031712000" sldId="416"/>
            <ac:spMk id="2" creationId="{C0500AED-FD84-F9DE-1AA1-9C29BC90F0E1}"/>
          </ac:spMkLst>
        </pc:spChg>
        <pc:spChg chg="mod">
          <ac:chgData name="Khoi Le Nguyen Nguyen" userId="d30e785f-01d9-4f2b-b1b8-6ccedd3529d5" providerId="ADAL" clId="{52B34D0D-3856-48D8-9F25-8B7FFFF13380}" dt="2022-12-05T22:50:46.807" v="1803" actId="20577"/>
          <ac:spMkLst>
            <pc:docMk/>
            <pc:sldMk cId="1031712000" sldId="416"/>
            <ac:spMk id="3" creationId="{31B290FA-F5C6-82CC-D888-6061AA713484}"/>
          </ac:spMkLst>
        </pc:spChg>
        <pc:spChg chg="add mod">
          <ac:chgData name="Khoi Le Nguyen Nguyen" userId="d30e785f-01d9-4f2b-b1b8-6ccedd3529d5" providerId="ADAL" clId="{52B34D0D-3856-48D8-9F25-8B7FFFF13380}" dt="2022-12-05T22:23:14.729" v="213" actId="20577"/>
          <ac:spMkLst>
            <pc:docMk/>
            <pc:sldMk cId="1031712000" sldId="416"/>
            <ac:spMk id="7" creationId="{DBD61FF1-CDE2-44E4-47BE-E6769D737A09}"/>
          </ac:spMkLst>
        </pc:spChg>
      </pc:sldChg>
      <pc:sldChg chg="addSp delSp modSp new mod modAnim">
        <pc:chgData name="Khoi Le Nguyen Nguyen" userId="d30e785f-01d9-4f2b-b1b8-6ccedd3529d5" providerId="ADAL" clId="{52B34D0D-3856-48D8-9F25-8B7FFFF13380}" dt="2022-12-06T10:03:20.192" v="2375" actId="20577"/>
        <pc:sldMkLst>
          <pc:docMk/>
          <pc:sldMk cId="40569616" sldId="417"/>
        </pc:sldMkLst>
        <pc:spChg chg="del">
          <ac:chgData name="Khoi Le Nguyen Nguyen" userId="d30e785f-01d9-4f2b-b1b8-6ccedd3529d5" providerId="ADAL" clId="{52B34D0D-3856-48D8-9F25-8B7FFFF13380}" dt="2022-12-05T22:26:08.523" v="577" actId="478"/>
          <ac:spMkLst>
            <pc:docMk/>
            <pc:sldMk cId="40569616" sldId="417"/>
            <ac:spMk id="2" creationId="{E569CACF-6E00-2474-A8BB-C632B93B5147}"/>
          </ac:spMkLst>
        </pc:spChg>
        <pc:spChg chg="mod">
          <ac:chgData name="Khoi Le Nguyen Nguyen" userId="d30e785f-01d9-4f2b-b1b8-6ccedd3529d5" providerId="ADAL" clId="{52B34D0D-3856-48D8-9F25-8B7FFFF13380}" dt="2022-12-06T10:03:20.192" v="2375" actId="20577"/>
          <ac:spMkLst>
            <pc:docMk/>
            <pc:sldMk cId="40569616" sldId="417"/>
            <ac:spMk id="3" creationId="{E3DF00A6-11F4-6FE2-21AD-7D0C27681D63}"/>
          </ac:spMkLst>
        </pc:spChg>
        <pc:spChg chg="add mod">
          <ac:chgData name="Khoi Le Nguyen Nguyen" userId="d30e785f-01d9-4f2b-b1b8-6ccedd3529d5" providerId="ADAL" clId="{52B34D0D-3856-48D8-9F25-8B7FFFF13380}" dt="2022-12-05T22:26:03.371" v="576"/>
          <ac:spMkLst>
            <pc:docMk/>
            <pc:sldMk cId="40569616" sldId="417"/>
            <ac:spMk id="7" creationId="{09F5783E-EA23-D609-E265-03A8FDB28D5F}"/>
          </ac:spMkLst>
        </pc:spChg>
      </pc:sldChg>
      <pc:sldChg chg="addSp modSp new mod modAnim">
        <pc:chgData name="Khoi Le Nguyen Nguyen" userId="d30e785f-01d9-4f2b-b1b8-6ccedd3529d5" providerId="ADAL" clId="{52B34D0D-3856-48D8-9F25-8B7FFFF13380}" dt="2022-12-06T15:48:50.614" v="2422" actId="20577"/>
        <pc:sldMkLst>
          <pc:docMk/>
          <pc:sldMk cId="1063433213" sldId="418"/>
        </pc:sldMkLst>
        <pc:spChg chg="mod">
          <ac:chgData name="Khoi Le Nguyen Nguyen" userId="d30e785f-01d9-4f2b-b1b8-6ccedd3529d5" providerId="ADAL" clId="{52B34D0D-3856-48D8-9F25-8B7FFFF13380}" dt="2022-12-06T15:48:50.614" v="2422" actId="20577"/>
          <ac:spMkLst>
            <pc:docMk/>
            <pc:sldMk cId="1063433213" sldId="418"/>
            <ac:spMk id="3" creationId="{09D02C96-C26D-B528-3932-AD55A0A11AA1}"/>
          </ac:spMkLst>
        </pc:spChg>
        <pc:spChg chg="add mod">
          <ac:chgData name="Khoi Le Nguyen Nguyen" userId="d30e785f-01d9-4f2b-b1b8-6ccedd3529d5" providerId="ADAL" clId="{52B34D0D-3856-48D8-9F25-8B7FFFF13380}" dt="2022-12-06T09:46:04.002" v="1814"/>
          <ac:spMkLst>
            <pc:docMk/>
            <pc:sldMk cId="1063433213" sldId="418"/>
            <ac:spMk id="7" creationId="{62257219-2AF2-F1C5-BD30-21CA43F26E7F}"/>
          </ac:spMkLst>
        </pc:spChg>
      </pc:sldChg>
      <pc:sldChg chg="addSp modSp new mod modAnim">
        <pc:chgData name="Khoi Le Nguyen Nguyen" userId="d30e785f-01d9-4f2b-b1b8-6ccedd3529d5" providerId="ADAL" clId="{52B34D0D-3856-48D8-9F25-8B7FFFF13380}" dt="2022-12-06T15:53:49.645" v="2427" actId="1076"/>
        <pc:sldMkLst>
          <pc:docMk/>
          <pc:sldMk cId="451738493" sldId="419"/>
        </pc:sldMkLst>
        <pc:spChg chg="mod">
          <ac:chgData name="Khoi Le Nguyen Nguyen" userId="d30e785f-01d9-4f2b-b1b8-6ccedd3529d5" providerId="ADAL" clId="{52B34D0D-3856-48D8-9F25-8B7FFFF13380}" dt="2022-12-06T15:53:41.190" v="2426" actId="20577"/>
          <ac:spMkLst>
            <pc:docMk/>
            <pc:sldMk cId="451738493" sldId="419"/>
            <ac:spMk id="3" creationId="{EA0317E9-0809-8BB1-5399-86DCBC78CF5B}"/>
          </ac:spMkLst>
        </pc:spChg>
        <pc:spChg chg="mod">
          <ac:chgData name="Khoi Le Nguyen Nguyen" userId="d30e785f-01d9-4f2b-b1b8-6ccedd3529d5" providerId="ADAL" clId="{52B34D0D-3856-48D8-9F25-8B7FFFF13380}" dt="2022-12-06T15:53:49.645" v="2427" actId="1076"/>
          <ac:spMkLst>
            <pc:docMk/>
            <pc:sldMk cId="451738493" sldId="419"/>
            <ac:spMk id="5" creationId="{A67506FE-9869-FF5F-64CB-9006F4658D27}"/>
          </ac:spMkLst>
        </pc:spChg>
        <pc:spChg chg="add mod">
          <ac:chgData name="Khoi Le Nguyen Nguyen" userId="d30e785f-01d9-4f2b-b1b8-6ccedd3529d5" providerId="ADAL" clId="{52B34D0D-3856-48D8-9F25-8B7FFFF13380}" dt="2022-12-06T09:57:11.653" v="2261" actId="20577"/>
          <ac:spMkLst>
            <pc:docMk/>
            <pc:sldMk cId="451738493" sldId="419"/>
            <ac:spMk id="7" creationId="{868AA394-87D9-575E-9EFD-70365C25BF1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580C36-8FA4-4299-826A-94F09023AD5C}" type="datetimeFigureOut">
              <a:rPr lang="en-US" smtClean="0"/>
              <a:t>12/6/2022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49CB25-0648-406F-94A7-26AF53967EC9}" type="slidenum">
              <a:rPr lang="en-US" smtClean="0"/>
              <a:t>‹#›</a:t>
            </a:fld>
            <a:endParaRPr lang="en-US"/>
          </a:p>
        </p:txBody>
      </p:sp>
    </p:spTree>
    <p:extLst>
      <p:ext uri="{BB962C8B-B14F-4D97-AF65-F5344CB8AC3E}">
        <p14:creationId xmlns:p14="http://schemas.microsoft.com/office/powerpoint/2010/main" val="1819079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Put logos and countries (for LPAP)</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1</a:t>
            </a:fld>
            <a:endParaRPr lang="en-US"/>
          </a:p>
        </p:txBody>
      </p:sp>
    </p:spTree>
    <p:extLst>
      <p:ext uri="{BB962C8B-B14F-4D97-AF65-F5344CB8AC3E}">
        <p14:creationId xmlns:p14="http://schemas.microsoft.com/office/powerpoint/2010/main" val="1393474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Annotate diagrams with increasing mean intensity and expected SR damping time. Then include a table of the ratio of max eigenvalue with expected SR damping time.</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19</a:t>
            </a:fld>
            <a:endParaRPr lang="en-US"/>
          </a:p>
        </p:txBody>
      </p:sp>
    </p:spTree>
    <p:extLst>
      <p:ext uri="{BB962C8B-B14F-4D97-AF65-F5344CB8AC3E}">
        <p14:creationId xmlns:p14="http://schemas.microsoft.com/office/powerpoint/2010/main" val="347434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Arbitrary </a:t>
            </a:r>
            <a:r>
              <a:rPr lang="en-GB" dirty="0">
                <a:sym typeface="Wingdings" panose="05000000000000000000" pitchFamily="2" charset="2"/>
              </a:rPr>
              <a:t> “Educated guess” (needs to be looked at more carefully with simulations)</a:t>
            </a:r>
            <a:endParaRPr lang="en-GB" dirty="0"/>
          </a:p>
        </p:txBody>
      </p:sp>
      <p:sp>
        <p:nvSpPr>
          <p:cNvPr id="4" name="Slide Number Placeholder 3"/>
          <p:cNvSpPr>
            <a:spLocks noGrp="1"/>
          </p:cNvSpPr>
          <p:nvPr>
            <p:ph type="sldNum" sz="quarter" idx="5"/>
          </p:nvPr>
        </p:nvSpPr>
        <p:spPr/>
        <p:txBody>
          <a:bodyPr/>
          <a:lstStyle/>
          <a:p>
            <a:fld id="{C349CB25-0648-406F-94A7-26AF53967EC9}" type="slidenum">
              <a:rPr lang="en-US" smtClean="0"/>
              <a:t>23</a:t>
            </a:fld>
            <a:endParaRPr lang="en-US"/>
          </a:p>
        </p:txBody>
      </p:sp>
    </p:spTree>
    <p:extLst>
      <p:ext uri="{BB962C8B-B14F-4D97-AF65-F5344CB8AC3E}">
        <p14:creationId xmlns:p14="http://schemas.microsoft.com/office/powerpoint/2010/main" val="3092704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to investigate thsi transverse blowup we have performed a scan in the X tune to see the working points where coherenet instabilitiy is present. on this plot you can see the equilibrium horizontal bunch length as a function of the horizontal tune for the two beams in a strongstrong simulation. the red vertical line on the plots indicate the nominal fcc working point. you can see that we are on a peak so that is the cause of the blowup. when we decrease the horizontal beta function by half we saw that these peaks got narrower which is what we expected since reducting the beta is a common way to mitigate transverse blowup. but in general the nominal working point is not supposed to sit on a peak so this is under investigation.</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5C68A8F8-81AF-DF44-9431-14AFBFCFA52F}"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28</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56540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to investigate thsi transverse blowup we have performed a scan in the X tune to see the working points where coherenet instabilitiy is present. on this plot you can see the equilibrium horizontal bunch length as a function of the horizontal tune for the two beams in a strongstrong simulation. the red vertical line on the plots indicate the nominal fcc working point. you can see that we are on a peak so that is the cause of the blowup. when we decrease the horizontal beta function by half we saw that these peaks got narrower which is what we expected since reducting the beta is a common way to mitigate transverse blowup. but in general the nominal working point is not supposed to sit on a peak so this is under investigation.</a:t>
            </a:r>
          </a:p>
        </p:txBody>
      </p:sp>
      <p:sp>
        <p:nvSpPr>
          <p:cNvPr id="4" name="Slide Number Placeholder 3"/>
          <p:cNvSpPr>
            <a:spLocks noGrp="1"/>
          </p:cNvSpPr>
          <p:nvPr>
            <p:ph type="sldNum" sz="quarter" idx="5"/>
          </p:nvPr>
        </p:nvSpPr>
        <p:spPr/>
        <p:txBody>
          <a:bodyPr/>
          <a:lstStyle/>
          <a:p>
            <a:pPr marL="0" marR="0" lvl="0" indent="0" algn="r" defTabSz="685727" rtl="0" eaLnBrk="1" fontAlgn="auto" latinLnBrk="0" hangingPunct="1">
              <a:lnSpc>
                <a:spcPct val="100000"/>
              </a:lnSpc>
              <a:spcBef>
                <a:spcPts val="0"/>
              </a:spcBef>
              <a:spcAft>
                <a:spcPts val="0"/>
              </a:spcAft>
              <a:buClrTx/>
              <a:buSzTx/>
              <a:buFontTx/>
              <a:buNone/>
              <a:tabLst/>
              <a:defRPr/>
            </a:pPr>
            <a:fld id="{5C68A8F8-81AF-DF44-9431-14AFBFCFA52F}"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27" rtl="0" eaLnBrk="1" fontAlgn="auto" latinLnBrk="0" hangingPunct="1">
                <a:lnSpc>
                  <a:spcPct val="100000"/>
                </a:lnSpc>
                <a:spcBef>
                  <a:spcPts val="0"/>
                </a:spcBef>
                <a:spcAft>
                  <a:spcPts val="0"/>
                </a:spcAft>
                <a:buClrTx/>
                <a:buSzTx/>
                <a:buFontTx/>
                <a:buNone/>
                <a:tabLst/>
                <a:defRPr/>
              </a:pPr>
              <a:t>29</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730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Make the link between the expressions with the physics </a:t>
            </a:r>
            <a:r>
              <a:rPr lang="en-GB" dirty="0">
                <a:sym typeface="Wingdings" panose="05000000000000000000" pitchFamily="2" charset="2"/>
              </a:rPr>
              <a:t> what do they represent? </a:t>
            </a:r>
          </a:p>
          <a:p>
            <a:r>
              <a:rPr lang="en-GB" dirty="0">
                <a:sym typeface="Wingdings" panose="05000000000000000000" pitchFamily="2" charset="2"/>
              </a:rPr>
              <a:t>Have a picture of the collisions. Explain what is meant by crossing angle, hourglass effect…</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30</a:t>
            </a:fld>
            <a:endParaRPr lang="en-US"/>
          </a:p>
        </p:txBody>
      </p:sp>
    </p:spTree>
    <p:extLst>
      <p:ext uri="{BB962C8B-B14F-4D97-AF65-F5344CB8AC3E}">
        <p14:creationId xmlns:p14="http://schemas.microsoft.com/office/powerpoint/2010/main" val="2857395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32</a:t>
            </a:fld>
            <a:endParaRPr lang="en-US"/>
          </a:p>
        </p:txBody>
      </p:sp>
    </p:spTree>
    <p:extLst>
      <p:ext uri="{BB962C8B-B14F-4D97-AF65-F5344CB8AC3E}">
        <p14:creationId xmlns:p14="http://schemas.microsoft.com/office/powerpoint/2010/main" val="2360824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where I can explain what is meant by weak and strong.</a:t>
            </a:r>
          </a:p>
          <a:p>
            <a:r>
              <a:rPr lang="en-US" dirty="0"/>
              <a:t>“Width” </a:t>
            </a:r>
            <a:r>
              <a:rPr lang="en-US" dirty="0">
                <a:sym typeface="Wingdings" panose="05000000000000000000" pitchFamily="2" charset="2"/>
              </a:rPr>
              <a:t> “Transverse width/transverse size”.</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2</a:t>
            </a:fld>
            <a:endParaRPr lang="en-US"/>
          </a:p>
        </p:txBody>
      </p:sp>
    </p:spTree>
    <p:extLst>
      <p:ext uri="{BB962C8B-B14F-4D97-AF65-F5344CB8AC3E}">
        <p14:creationId xmlns:p14="http://schemas.microsoft.com/office/powerpoint/2010/main" val="156593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Fadeeva function: flat beam approximation </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9</a:t>
            </a:fld>
            <a:endParaRPr lang="en-US"/>
          </a:p>
        </p:txBody>
      </p:sp>
    </p:spTree>
    <p:extLst>
      <p:ext uri="{BB962C8B-B14F-4D97-AF65-F5344CB8AC3E}">
        <p14:creationId xmlns:p14="http://schemas.microsoft.com/office/powerpoint/2010/main" val="38869515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is the model? What are the terms? What are the assumptions?</a:t>
            </a:r>
          </a:p>
          <a:p>
            <a:r>
              <a:rPr lang="en-GB" dirty="0"/>
              <a:t>Give indication of the tricks used to evaluate integrals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Add: A slide of the force with the error function and mention the Taylor expansion. Clarify the approximation used. This approximation has Gaussians which will normalise the integral: if the force is wrong then the Gaussian will cancel it. Intermediate region will  be poorly approximated but it’s ok. Just a first-order approximation.</a:t>
            </a:r>
          </a:p>
          <a:p>
            <a:endParaRPr lang="en-GB" dirty="0"/>
          </a:p>
          <a:p>
            <a:r>
              <a:rPr lang="en-GB" dirty="0"/>
              <a:t>Mention two colours: asymmetric</a:t>
            </a:r>
          </a:p>
          <a:p>
            <a:r>
              <a:rPr lang="en-GB" dirty="0"/>
              <a:t>Introduce briefly </a:t>
            </a:r>
            <a:r>
              <a:rPr lang="en-GB" dirty="0" err="1"/>
              <a:t>Appell</a:t>
            </a:r>
            <a:r>
              <a:rPr lang="en-GB" dirty="0"/>
              <a:t> and hypergeometric functions (mention can find in books with properties).</a:t>
            </a:r>
          </a:p>
          <a:p>
            <a:r>
              <a:rPr lang="en-GB" dirty="0"/>
              <a:t>Introduce that the spectrum is dependent on the bending radius (dependent on other beam’s properties and crossing angle, hourglass, crab waist, …)</a:t>
            </a:r>
          </a:p>
          <a:p>
            <a:r>
              <a:rPr lang="en-GB" dirty="0"/>
              <a:t>MAKE SURE PEOPLE UNDERSTAND WHAT THESE THINGS MEAN! </a:t>
            </a:r>
          </a:p>
          <a:p>
            <a:r>
              <a:rPr lang="en-GB" dirty="0"/>
              <a:t>Link between crossing and spectrum – why do we end up with the integral of 1/rho?</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10</a:t>
            </a:fld>
            <a:endParaRPr lang="en-US"/>
          </a:p>
        </p:txBody>
      </p:sp>
    </p:spTree>
    <p:extLst>
      <p:ext uri="{BB962C8B-B14F-4D97-AF65-F5344CB8AC3E}">
        <p14:creationId xmlns:p14="http://schemas.microsoft.com/office/powerpoint/2010/main" val="2042378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dot represents a time derivative.</a:t>
            </a:r>
          </a:p>
        </p:txBody>
      </p:sp>
      <p:sp>
        <p:nvSpPr>
          <p:cNvPr id="4" name="Slide Number Placeholder 3"/>
          <p:cNvSpPr>
            <a:spLocks noGrp="1"/>
          </p:cNvSpPr>
          <p:nvPr>
            <p:ph type="sldNum" sz="quarter" idx="5"/>
          </p:nvPr>
        </p:nvSpPr>
        <p:spPr/>
        <p:txBody>
          <a:bodyPr/>
          <a:lstStyle/>
          <a:p>
            <a:fld id="{C349CB25-0648-406F-94A7-26AF53967EC9}" type="slidenum">
              <a:rPr lang="en-US" smtClean="0"/>
              <a:t>12</a:t>
            </a:fld>
            <a:endParaRPr lang="en-US"/>
          </a:p>
        </p:txBody>
      </p:sp>
    </p:spTree>
    <p:extLst>
      <p:ext uri="{BB962C8B-B14F-4D97-AF65-F5344CB8AC3E}">
        <p14:creationId xmlns:p14="http://schemas.microsoft.com/office/powerpoint/2010/main" val="2382873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has to be clear in the presentation is why I am doing this: get equilibrium from asymmetry.</a:t>
            </a:r>
          </a:p>
          <a:p>
            <a:r>
              <a:rPr lang="en-GB" dirty="0"/>
              <a:t>Not necessary to explain all symbols.</a:t>
            </a:r>
          </a:p>
          <a:p>
            <a:r>
              <a:rPr lang="en-GB" dirty="0"/>
              <a:t>Highlight (circle, colour) some parts that e.g. are dependent only on the strong beam, a function that is bound between certain values, etc.</a:t>
            </a:r>
          </a:p>
        </p:txBody>
      </p:sp>
      <p:sp>
        <p:nvSpPr>
          <p:cNvPr id="4" name="Slide Number Placeholder 3"/>
          <p:cNvSpPr>
            <a:spLocks noGrp="1"/>
          </p:cNvSpPr>
          <p:nvPr>
            <p:ph type="sldNum" sz="quarter" idx="5"/>
          </p:nvPr>
        </p:nvSpPr>
        <p:spPr/>
        <p:txBody>
          <a:bodyPr/>
          <a:lstStyle/>
          <a:p>
            <a:fld id="{C349CB25-0648-406F-94A7-26AF53967EC9}" type="slidenum">
              <a:rPr lang="en-US" smtClean="0"/>
              <a:t>13</a:t>
            </a:fld>
            <a:endParaRPr lang="en-US"/>
          </a:p>
        </p:txBody>
      </p:sp>
    </p:spTree>
    <p:extLst>
      <p:ext uri="{BB962C8B-B14F-4D97-AF65-F5344CB8AC3E}">
        <p14:creationId xmlns:p14="http://schemas.microsoft.com/office/powerpoint/2010/main" val="1351115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Focus on lifetime first before fitting a curve into right figure</a:t>
            </a:r>
          </a:p>
          <a:p>
            <a:r>
              <a:rPr lang="en-GB" dirty="0"/>
              <a:t>Draw right figure in </a:t>
            </a:r>
            <a:r>
              <a:rPr lang="en-GB" dirty="0" err="1"/>
              <a:t>lg</a:t>
            </a:r>
            <a:r>
              <a:rPr lang="en-GB" dirty="0"/>
              <a:t> </a:t>
            </a:r>
            <a:r>
              <a:rPr lang="en-GB" dirty="0" err="1"/>
              <a:t>lg</a:t>
            </a:r>
            <a:r>
              <a:rPr lang="en-GB" dirty="0"/>
              <a:t> to see how the error varies.</a:t>
            </a:r>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15</a:t>
            </a:fld>
            <a:endParaRPr lang="en-US"/>
          </a:p>
        </p:txBody>
      </p:sp>
    </p:spTree>
    <p:extLst>
      <p:ext uri="{BB962C8B-B14F-4D97-AF65-F5344CB8AC3E}">
        <p14:creationId xmlns:p14="http://schemas.microsoft.com/office/powerpoint/2010/main" val="2357895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49CB25-0648-406F-94A7-26AF53967EC9}" type="slidenum">
              <a:rPr lang="en-US" smtClean="0"/>
              <a:t>16</a:t>
            </a:fld>
            <a:endParaRPr lang="en-US"/>
          </a:p>
        </p:txBody>
      </p:sp>
    </p:spTree>
    <p:extLst>
      <p:ext uri="{BB962C8B-B14F-4D97-AF65-F5344CB8AC3E}">
        <p14:creationId xmlns:p14="http://schemas.microsoft.com/office/powerpoint/2010/main" val="2230687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(Don’t say that I am sad </a:t>
            </a:r>
            <a:r>
              <a:rPr lang="en-GB" dirty="0">
                <a:sym typeface="Wingdings" panose="05000000000000000000" pitchFamily="2" charset="2"/>
              </a:rPr>
              <a:t> say that the arc damping is dominant in the end)</a:t>
            </a:r>
          </a:p>
          <a:p>
            <a:endParaRPr lang="en-GB" dirty="0"/>
          </a:p>
        </p:txBody>
      </p:sp>
      <p:sp>
        <p:nvSpPr>
          <p:cNvPr id="4" name="Slide Number Placeholder 3"/>
          <p:cNvSpPr>
            <a:spLocks noGrp="1"/>
          </p:cNvSpPr>
          <p:nvPr>
            <p:ph type="sldNum" sz="quarter" idx="5"/>
          </p:nvPr>
        </p:nvSpPr>
        <p:spPr/>
        <p:txBody>
          <a:bodyPr/>
          <a:lstStyle/>
          <a:p>
            <a:fld id="{C349CB25-0648-406F-94A7-26AF53967EC9}" type="slidenum">
              <a:rPr lang="en-US" smtClean="0"/>
              <a:t>18</a:t>
            </a:fld>
            <a:endParaRPr lang="en-US"/>
          </a:p>
        </p:txBody>
      </p:sp>
    </p:spTree>
    <p:extLst>
      <p:ext uri="{BB962C8B-B14F-4D97-AF65-F5344CB8AC3E}">
        <p14:creationId xmlns:p14="http://schemas.microsoft.com/office/powerpoint/2010/main" val="40138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iix"/><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2C3DB-4941-9354-42DC-A540D49ABC1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E5763A-9CA7-80C7-BF92-DC147491B7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045E78-F630-84A7-43FF-F72F3A9D7F5A}"/>
              </a:ext>
            </a:extLst>
          </p:cNvPr>
          <p:cNvSpPr>
            <a:spLocks noGrp="1"/>
          </p:cNvSpPr>
          <p:nvPr>
            <p:ph type="dt" sz="half" idx="10"/>
          </p:nvPr>
        </p:nvSpPr>
        <p:spPr/>
        <p:txBody>
          <a:bodyPr/>
          <a:lstStyle/>
          <a:p>
            <a:fld id="{48CDE934-8C37-4249-8DEF-619BB15DDDE3}" type="datetime1">
              <a:rPr lang="en-GB" smtClean="0"/>
              <a:t>06/12/2022</a:t>
            </a:fld>
            <a:endParaRPr lang="en-US"/>
          </a:p>
        </p:txBody>
      </p:sp>
      <p:sp>
        <p:nvSpPr>
          <p:cNvPr id="5" name="Footer Placeholder 4">
            <a:extLst>
              <a:ext uri="{FF2B5EF4-FFF2-40B4-BE49-F238E27FC236}">
                <a16:creationId xmlns:a16="http://schemas.microsoft.com/office/drawing/2014/main" id="{F51EBA51-58BC-D78B-843C-67E19CA0D11D}"/>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85E32B80-A16C-515A-AA4A-45DECE7D7194}"/>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4147528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AD0AA-8C8D-D313-F6F0-A015ADBBE7B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8236D0-4753-0992-5C17-C2A1E73F16E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5A01D3-AD76-4821-5F1C-8DA04A676446}"/>
              </a:ext>
            </a:extLst>
          </p:cNvPr>
          <p:cNvSpPr>
            <a:spLocks noGrp="1"/>
          </p:cNvSpPr>
          <p:nvPr>
            <p:ph type="dt" sz="half" idx="10"/>
          </p:nvPr>
        </p:nvSpPr>
        <p:spPr/>
        <p:txBody>
          <a:bodyPr/>
          <a:lstStyle/>
          <a:p>
            <a:fld id="{AE339C47-A603-4ECA-8038-60CA016A0416}" type="datetime1">
              <a:rPr lang="en-GB" smtClean="0"/>
              <a:t>06/12/2022</a:t>
            </a:fld>
            <a:endParaRPr lang="en-US"/>
          </a:p>
        </p:txBody>
      </p:sp>
      <p:sp>
        <p:nvSpPr>
          <p:cNvPr id="5" name="Footer Placeholder 4">
            <a:extLst>
              <a:ext uri="{FF2B5EF4-FFF2-40B4-BE49-F238E27FC236}">
                <a16:creationId xmlns:a16="http://schemas.microsoft.com/office/drawing/2014/main" id="{E5EBCE4B-3F50-00A5-C058-316C8E5569F2}"/>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67BD5D02-A4F5-10E9-2B71-4812B42ADEE0}"/>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4130922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45690F-705A-DA45-A018-77980F40217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592326-E304-D72F-45AB-5C065BD9597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A5C383-CFA0-02C5-42D8-ACD1E70BBE19}"/>
              </a:ext>
            </a:extLst>
          </p:cNvPr>
          <p:cNvSpPr>
            <a:spLocks noGrp="1"/>
          </p:cNvSpPr>
          <p:nvPr>
            <p:ph type="dt" sz="half" idx="10"/>
          </p:nvPr>
        </p:nvSpPr>
        <p:spPr/>
        <p:txBody>
          <a:bodyPr/>
          <a:lstStyle/>
          <a:p>
            <a:fld id="{3AE22CB8-D60B-4A6B-9DBA-7D65D5357870}" type="datetime1">
              <a:rPr lang="en-GB" smtClean="0"/>
              <a:t>06/12/2022</a:t>
            </a:fld>
            <a:endParaRPr lang="en-US"/>
          </a:p>
        </p:txBody>
      </p:sp>
      <p:sp>
        <p:nvSpPr>
          <p:cNvPr id="5" name="Footer Placeholder 4">
            <a:extLst>
              <a:ext uri="{FF2B5EF4-FFF2-40B4-BE49-F238E27FC236}">
                <a16:creationId xmlns:a16="http://schemas.microsoft.com/office/drawing/2014/main" id="{F34AED03-2000-0C05-44B2-C4BADF2EECE2}"/>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5413F98F-2064-1369-2AF7-4A338F6EFAF2}"/>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1243960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AD9CF-5C35-D31D-1488-A5B3F6EB2B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607F6A4-F6D5-64C1-2B29-D4A089031A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A2BE41-D83D-10EA-CCC9-B63D4AB92B14}"/>
              </a:ext>
            </a:extLst>
          </p:cNvPr>
          <p:cNvSpPr>
            <a:spLocks noGrp="1"/>
          </p:cNvSpPr>
          <p:nvPr>
            <p:ph type="dt" sz="half" idx="10"/>
          </p:nvPr>
        </p:nvSpPr>
        <p:spPr/>
        <p:txBody>
          <a:bodyPr/>
          <a:lstStyle/>
          <a:p>
            <a:fld id="{6DC906AF-96B0-4A92-852B-068A06E78C77}" type="datetime1">
              <a:rPr lang="en-GB" smtClean="0"/>
              <a:t>06/12/2022</a:t>
            </a:fld>
            <a:endParaRPr lang="en-US"/>
          </a:p>
        </p:txBody>
      </p:sp>
      <p:sp>
        <p:nvSpPr>
          <p:cNvPr id="5" name="Footer Placeholder 4">
            <a:extLst>
              <a:ext uri="{FF2B5EF4-FFF2-40B4-BE49-F238E27FC236}">
                <a16:creationId xmlns:a16="http://schemas.microsoft.com/office/drawing/2014/main" id="{73292CEC-AC0A-6EA1-D73D-33E4E0D93CA0}"/>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5B5FDDBA-41F7-99C4-A852-09A50A6D253A}"/>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3868758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2646-8481-A273-0483-1A19C91582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941BD7-272C-6A1B-6E0D-790FD59B549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04400B-55DD-550F-8EE7-4F25CFB6CFCB}"/>
              </a:ext>
            </a:extLst>
          </p:cNvPr>
          <p:cNvSpPr>
            <a:spLocks noGrp="1"/>
          </p:cNvSpPr>
          <p:nvPr>
            <p:ph type="dt" sz="half" idx="10"/>
          </p:nvPr>
        </p:nvSpPr>
        <p:spPr/>
        <p:txBody>
          <a:bodyPr/>
          <a:lstStyle/>
          <a:p>
            <a:fld id="{74A1AB39-1288-4FC9-8E59-18CD7CBB5A87}" type="datetime1">
              <a:rPr lang="en-GB" smtClean="0"/>
              <a:t>06/12/2022</a:t>
            </a:fld>
            <a:endParaRPr lang="en-US"/>
          </a:p>
        </p:txBody>
      </p:sp>
      <p:sp>
        <p:nvSpPr>
          <p:cNvPr id="5" name="Footer Placeholder 4">
            <a:extLst>
              <a:ext uri="{FF2B5EF4-FFF2-40B4-BE49-F238E27FC236}">
                <a16:creationId xmlns:a16="http://schemas.microsoft.com/office/drawing/2014/main" id="{A059155F-FF47-024D-FEDA-266D1F30FC3E}"/>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22310FE2-DE15-17D6-56F2-2C3CE87BCA32}"/>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876054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C1CD1-C1F8-92D2-FC32-A5F47FF876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3F7E4B-C9DA-ABAA-3289-7F3A3945EE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82BCF8-3A86-343C-EFE9-9E24CE3AB910}"/>
              </a:ext>
            </a:extLst>
          </p:cNvPr>
          <p:cNvSpPr>
            <a:spLocks noGrp="1"/>
          </p:cNvSpPr>
          <p:nvPr>
            <p:ph type="dt" sz="half" idx="10"/>
          </p:nvPr>
        </p:nvSpPr>
        <p:spPr/>
        <p:txBody>
          <a:bodyPr/>
          <a:lstStyle/>
          <a:p>
            <a:fld id="{BBC70C11-B9FF-4559-8B60-946ECA810910}" type="datetime1">
              <a:rPr lang="en-GB" smtClean="0"/>
              <a:t>06/12/2022</a:t>
            </a:fld>
            <a:endParaRPr lang="en-US"/>
          </a:p>
        </p:txBody>
      </p:sp>
      <p:sp>
        <p:nvSpPr>
          <p:cNvPr id="5" name="Footer Placeholder 4">
            <a:extLst>
              <a:ext uri="{FF2B5EF4-FFF2-40B4-BE49-F238E27FC236}">
                <a16:creationId xmlns:a16="http://schemas.microsoft.com/office/drawing/2014/main" id="{3157B082-269C-4675-CFA8-1995E9E15F90}"/>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BD310B0B-EF6E-D592-4B00-9E0E67558938}"/>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14353484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CC9F3-601E-0AA4-AAF2-E9954C07FD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208E81-2115-A5A8-922F-5168802C81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7DEB7B-7827-F497-CF9E-2D760827069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52B33C-32B1-54CD-0D40-A7C4968C521E}"/>
              </a:ext>
            </a:extLst>
          </p:cNvPr>
          <p:cNvSpPr>
            <a:spLocks noGrp="1"/>
          </p:cNvSpPr>
          <p:nvPr>
            <p:ph type="dt" sz="half" idx="10"/>
          </p:nvPr>
        </p:nvSpPr>
        <p:spPr/>
        <p:txBody>
          <a:bodyPr/>
          <a:lstStyle/>
          <a:p>
            <a:fld id="{4472E0D6-CFB8-4711-A039-DBC43F6692D0}" type="datetime1">
              <a:rPr lang="en-GB" smtClean="0"/>
              <a:t>06/12/2022</a:t>
            </a:fld>
            <a:endParaRPr lang="en-US"/>
          </a:p>
        </p:txBody>
      </p:sp>
      <p:sp>
        <p:nvSpPr>
          <p:cNvPr id="6" name="Footer Placeholder 5">
            <a:extLst>
              <a:ext uri="{FF2B5EF4-FFF2-40B4-BE49-F238E27FC236}">
                <a16:creationId xmlns:a16="http://schemas.microsoft.com/office/drawing/2014/main" id="{0D32E416-9760-BF28-06E3-E420D4B8D211}"/>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47159E79-9D9A-C46C-383F-B7EDC9DA7395}"/>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3620256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271D5-3E39-6A35-F044-1E01C084D3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313554-C237-55EB-5DAF-3292154E0E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B22AD3A-E128-2282-3FA4-F3824420EF3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B5337C-634D-553D-3D60-4C7B6331C2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4D7C9E-FBBC-C26C-3B71-4C5B08413B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8AAE3CF-C7C0-9FEF-1A89-E9FDE07DE778}"/>
              </a:ext>
            </a:extLst>
          </p:cNvPr>
          <p:cNvSpPr>
            <a:spLocks noGrp="1"/>
          </p:cNvSpPr>
          <p:nvPr>
            <p:ph type="dt" sz="half" idx="10"/>
          </p:nvPr>
        </p:nvSpPr>
        <p:spPr/>
        <p:txBody>
          <a:bodyPr/>
          <a:lstStyle/>
          <a:p>
            <a:fld id="{937C4707-7417-4530-8A79-94311F1EE3F9}" type="datetime1">
              <a:rPr lang="en-GB" smtClean="0"/>
              <a:t>06/12/2022</a:t>
            </a:fld>
            <a:endParaRPr lang="en-US"/>
          </a:p>
        </p:txBody>
      </p:sp>
      <p:sp>
        <p:nvSpPr>
          <p:cNvPr id="8" name="Footer Placeholder 7">
            <a:extLst>
              <a:ext uri="{FF2B5EF4-FFF2-40B4-BE49-F238E27FC236}">
                <a16:creationId xmlns:a16="http://schemas.microsoft.com/office/drawing/2014/main" id="{F3E8BA85-95A4-68CC-60BE-4D7609B7E1B5}"/>
              </a:ext>
            </a:extLst>
          </p:cNvPr>
          <p:cNvSpPr>
            <a:spLocks noGrp="1"/>
          </p:cNvSpPr>
          <p:nvPr>
            <p:ph type="ftr" sz="quarter" idx="11"/>
          </p:nvPr>
        </p:nvSpPr>
        <p:spPr/>
        <p:txBody>
          <a:bodyPr/>
          <a:lstStyle/>
          <a:p>
            <a:r>
              <a:rPr lang="en-US"/>
              <a:t>Intensity Asymmetry in Colliders with Strong Beamstrahlung</a:t>
            </a:r>
          </a:p>
        </p:txBody>
      </p:sp>
      <p:sp>
        <p:nvSpPr>
          <p:cNvPr id="9" name="Slide Number Placeholder 8">
            <a:extLst>
              <a:ext uri="{FF2B5EF4-FFF2-40B4-BE49-F238E27FC236}">
                <a16:creationId xmlns:a16="http://schemas.microsoft.com/office/drawing/2014/main" id="{F2FC48CA-E7C1-1AAE-87BA-77ED45A807F0}"/>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492283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1C952-6EFB-F00B-1290-B85C9F8328A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2AE9910-1B8E-AEAF-2E92-14FE2141669D}"/>
              </a:ext>
            </a:extLst>
          </p:cNvPr>
          <p:cNvSpPr>
            <a:spLocks noGrp="1"/>
          </p:cNvSpPr>
          <p:nvPr>
            <p:ph type="dt" sz="half" idx="10"/>
          </p:nvPr>
        </p:nvSpPr>
        <p:spPr/>
        <p:txBody>
          <a:bodyPr/>
          <a:lstStyle/>
          <a:p>
            <a:fld id="{A9530B8F-29AB-4CC4-B6CC-FA09CBAD414C}" type="datetime1">
              <a:rPr lang="en-GB" smtClean="0"/>
              <a:t>06/12/2022</a:t>
            </a:fld>
            <a:endParaRPr lang="en-US"/>
          </a:p>
        </p:txBody>
      </p:sp>
      <p:sp>
        <p:nvSpPr>
          <p:cNvPr id="4" name="Footer Placeholder 3">
            <a:extLst>
              <a:ext uri="{FF2B5EF4-FFF2-40B4-BE49-F238E27FC236}">
                <a16:creationId xmlns:a16="http://schemas.microsoft.com/office/drawing/2014/main" id="{F6A12A75-E3DD-F162-F55E-F91BDEEE6F8A}"/>
              </a:ext>
            </a:extLst>
          </p:cNvPr>
          <p:cNvSpPr>
            <a:spLocks noGrp="1"/>
          </p:cNvSpPr>
          <p:nvPr>
            <p:ph type="ftr" sz="quarter" idx="11"/>
          </p:nvPr>
        </p:nvSpPr>
        <p:spPr/>
        <p:txBody>
          <a:bodyPr/>
          <a:lstStyle/>
          <a:p>
            <a:r>
              <a:rPr lang="en-US"/>
              <a:t>Intensity Asymmetry in Colliders with Strong Beamstrahlung</a:t>
            </a:r>
          </a:p>
        </p:txBody>
      </p:sp>
      <p:sp>
        <p:nvSpPr>
          <p:cNvPr id="5" name="Slide Number Placeholder 4">
            <a:extLst>
              <a:ext uri="{FF2B5EF4-FFF2-40B4-BE49-F238E27FC236}">
                <a16:creationId xmlns:a16="http://schemas.microsoft.com/office/drawing/2014/main" id="{175A16FE-0D9D-6958-1EF9-9565F8571E4D}"/>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545396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15E031-9496-0A53-EC92-4FF3744A2ADF}"/>
              </a:ext>
            </a:extLst>
          </p:cNvPr>
          <p:cNvSpPr>
            <a:spLocks noGrp="1"/>
          </p:cNvSpPr>
          <p:nvPr>
            <p:ph type="dt" sz="half" idx="10"/>
          </p:nvPr>
        </p:nvSpPr>
        <p:spPr/>
        <p:txBody>
          <a:bodyPr/>
          <a:lstStyle/>
          <a:p>
            <a:fld id="{FA451050-E5A3-4D79-89B1-4A33568CDE4A}" type="datetime1">
              <a:rPr lang="en-GB" smtClean="0"/>
              <a:t>06/12/2022</a:t>
            </a:fld>
            <a:endParaRPr lang="en-US"/>
          </a:p>
        </p:txBody>
      </p:sp>
      <p:sp>
        <p:nvSpPr>
          <p:cNvPr id="3" name="Footer Placeholder 2">
            <a:extLst>
              <a:ext uri="{FF2B5EF4-FFF2-40B4-BE49-F238E27FC236}">
                <a16:creationId xmlns:a16="http://schemas.microsoft.com/office/drawing/2014/main" id="{44F17C1D-0272-7D33-3B44-007428D954AE}"/>
              </a:ext>
            </a:extLst>
          </p:cNvPr>
          <p:cNvSpPr>
            <a:spLocks noGrp="1"/>
          </p:cNvSpPr>
          <p:nvPr>
            <p:ph type="ftr" sz="quarter" idx="11"/>
          </p:nvPr>
        </p:nvSpPr>
        <p:spPr/>
        <p:txBody>
          <a:bodyPr/>
          <a:lstStyle/>
          <a:p>
            <a:r>
              <a:rPr lang="en-US"/>
              <a:t>Intensity Asymmetry in Colliders with Strong Beamstrahlung</a:t>
            </a:r>
          </a:p>
        </p:txBody>
      </p:sp>
      <p:sp>
        <p:nvSpPr>
          <p:cNvPr id="4" name="Slide Number Placeholder 3">
            <a:extLst>
              <a:ext uri="{FF2B5EF4-FFF2-40B4-BE49-F238E27FC236}">
                <a16:creationId xmlns:a16="http://schemas.microsoft.com/office/drawing/2014/main" id="{AF4DB028-FD77-D527-E196-A3C0DBC878C8}"/>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358275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BD738-71BF-E1B3-B801-B41FA2ACC3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B43838C-C2B3-1A17-0B0C-0194D773DB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BF202A-0D5E-A64E-D768-C8A1F56884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D26118-625C-E022-C7E7-490BBDB5117F}"/>
              </a:ext>
            </a:extLst>
          </p:cNvPr>
          <p:cNvSpPr>
            <a:spLocks noGrp="1"/>
          </p:cNvSpPr>
          <p:nvPr>
            <p:ph type="dt" sz="half" idx="10"/>
          </p:nvPr>
        </p:nvSpPr>
        <p:spPr/>
        <p:txBody>
          <a:bodyPr/>
          <a:lstStyle/>
          <a:p>
            <a:fld id="{EBC4E451-D3A2-463F-BBE9-266DF6D8E96A}" type="datetime1">
              <a:rPr lang="en-GB" smtClean="0"/>
              <a:t>06/12/2022</a:t>
            </a:fld>
            <a:endParaRPr lang="en-US"/>
          </a:p>
        </p:txBody>
      </p:sp>
      <p:sp>
        <p:nvSpPr>
          <p:cNvPr id="6" name="Footer Placeholder 5">
            <a:extLst>
              <a:ext uri="{FF2B5EF4-FFF2-40B4-BE49-F238E27FC236}">
                <a16:creationId xmlns:a16="http://schemas.microsoft.com/office/drawing/2014/main" id="{588C731C-8EE7-16BB-73BA-3D605F75B03C}"/>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35A81219-DA57-E1F8-C198-7D01E422C63E}"/>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3553468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AE979-68F0-0A1C-8527-2BE3F5687C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41E9E4-5385-35CF-58B7-F715778DF9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EDC989-D578-0304-97F2-7FD2E29FFCEF}"/>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15A130E5-F219-35F4-1009-A978C59F6CBC}"/>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0D7FBDFD-C603-6C41-1E9A-155F070E9DD1}"/>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12902115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99E28-2DC5-1117-2072-483BAA11CF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1B44DDE-78BF-23F3-6E1E-2537FB4AAA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363DB5-826E-8098-DF28-C38B01F7D4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FE503C-72E7-97C8-DE15-976B9772C740}"/>
              </a:ext>
            </a:extLst>
          </p:cNvPr>
          <p:cNvSpPr>
            <a:spLocks noGrp="1"/>
          </p:cNvSpPr>
          <p:nvPr>
            <p:ph type="dt" sz="half" idx="10"/>
          </p:nvPr>
        </p:nvSpPr>
        <p:spPr/>
        <p:txBody>
          <a:bodyPr/>
          <a:lstStyle/>
          <a:p>
            <a:fld id="{C742DD74-9295-4F2B-A8A5-DA3E561D0325}" type="datetime1">
              <a:rPr lang="en-GB" smtClean="0"/>
              <a:t>06/12/2022</a:t>
            </a:fld>
            <a:endParaRPr lang="en-US"/>
          </a:p>
        </p:txBody>
      </p:sp>
      <p:sp>
        <p:nvSpPr>
          <p:cNvPr id="6" name="Footer Placeholder 5">
            <a:extLst>
              <a:ext uri="{FF2B5EF4-FFF2-40B4-BE49-F238E27FC236}">
                <a16:creationId xmlns:a16="http://schemas.microsoft.com/office/drawing/2014/main" id="{425E0F4B-8E36-231E-8692-D6AF55067589}"/>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E603CD43-2A87-5ADB-FD6E-3A24F20C8F77}"/>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674034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B25A8-69D8-78BE-771B-5F94923FB71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0AD5908-51BB-C038-389E-030063D28FC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C6A6B7-8088-D612-ED09-BF761CABDA4F}"/>
              </a:ext>
            </a:extLst>
          </p:cNvPr>
          <p:cNvSpPr>
            <a:spLocks noGrp="1"/>
          </p:cNvSpPr>
          <p:nvPr>
            <p:ph type="dt" sz="half" idx="10"/>
          </p:nvPr>
        </p:nvSpPr>
        <p:spPr/>
        <p:txBody>
          <a:bodyPr/>
          <a:lstStyle/>
          <a:p>
            <a:fld id="{989A7CB3-7F82-4E55-81EE-01705F8F00BC}" type="datetime1">
              <a:rPr lang="en-GB" smtClean="0"/>
              <a:t>06/12/2022</a:t>
            </a:fld>
            <a:endParaRPr lang="en-US"/>
          </a:p>
        </p:txBody>
      </p:sp>
      <p:sp>
        <p:nvSpPr>
          <p:cNvPr id="5" name="Footer Placeholder 4">
            <a:extLst>
              <a:ext uri="{FF2B5EF4-FFF2-40B4-BE49-F238E27FC236}">
                <a16:creationId xmlns:a16="http://schemas.microsoft.com/office/drawing/2014/main" id="{848CD0BE-2C91-849C-0770-9EA2AC2EDF23}"/>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727DF3FA-A945-4706-7488-CB76E87C6B05}"/>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9278056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B9D700-5B77-C39B-A6B9-1DD4531FC27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637345-AEEB-AA2F-95CA-8E7816EB19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B6B83A-F0C7-787A-88D7-9E26C741958C}"/>
              </a:ext>
            </a:extLst>
          </p:cNvPr>
          <p:cNvSpPr>
            <a:spLocks noGrp="1"/>
          </p:cNvSpPr>
          <p:nvPr>
            <p:ph type="dt" sz="half" idx="10"/>
          </p:nvPr>
        </p:nvSpPr>
        <p:spPr/>
        <p:txBody>
          <a:bodyPr/>
          <a:lstStyle/>
          <a:p>
            <a:fld id="{A251470A-7966-4704-9C73-7E7C07235C0D}" type="datetime1">
              <a:rPr lang="en-GB" smtClean="0"/>
              <a:t>06/12/2022</a:t>
            </a:fld>
            <a:endParaRPr lang="en-US"/>
          </a:p>
        </p:txBody>
      </p:sp>
      <p:sp>
        <p:nvSpPr>
          <p:cNvPr id="5" name="Footer Placeholder 4">
            <a:extLst>
              <a:ext uri="{FF2B5EF4-FFF2-40B4-BE49-F238E27FC236}">
                <a16:creationId xmlns:a16="http://schemas.microsoft.com/office/drawing/2014/main" id="{85BF48D8-AB50-10B5-912C-23BF0111DBD6}"/>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77CE3E0D-2DC4-8211-CC35-319ABC2F4CD2}"/>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781851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293203" y="1497803"/>
            <a:ext cx="3605595" cy="3605593"/>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45629" y="275683"/>
            <a:ext cx="597087" cy="239926"/>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590400" y="1592797"/>
            <a:ext cx="11017800" cy="2387600"/>
          </a:xfrm>
        </p:spPr>
        <p:txBody>
          <a:bodyPr anchor="b"/>
          <a:lstStyle>
            <a:lvl1pPr algn="ctr">
              <a:lnSpc>
                <a:spcPts val="4749"/>
              </a:lnSpc>
              <a:defRPr sz="4798"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590400" y="4275517"/>
            <a:ext cx="11017800" cy="1655762"/>
          </a:xfrm>
        </p:spPr>
        <p:txBody>
          <a:bodyPr>
            <a:noAutofit/>
          </a:bodyPr>
          <a:lstStyle>
            <a:lvl1pPr marL="0" indent="0" algn="ctr">
              <a:buNone/>
              <a:defRPr sz="1599">
                <a:solidFill>
                  <a:schemeClr val="bg1"/>
                </a:solidFill>
              </a:defRPr>
            </a:lvl1pPr>
            <a:lvl2pPr marL="457051" indent="0" algn="ctr">
              <a:buNone/>
              <a:defRPr sz="1999"/>
            </a:lvl2pPr>
            <a:lvl3pPr marL="914103" indent="0" algn="ctr">
              <a:buNone/>
              <a:defRPr sz="1799"/>
            </a:lvl3pPr>
            <a:lvl4pPr marL="1371154" indent="0" algn="ctr">
              <a:buNone/>
              <a:defRPr sz="1599"/>
            </a:lvl4pPr>
            <a:lvl5pPr marL="1828206" indent="0" algn="ctr">
              <a:buNone/>
              <a:defRPr sz="1599"/>
            </a:lvl5pPr>
            <a:lvl6pPr marL="2285257" indent="0" algn="ctr">
              <a:buNone/>
              <a:defRPr sz="1599"/>
            </a:lvl6pPr>
            <a:lvl7pPr marL="2742308" indent="0" algn="ctr">
              <a:buNone/>
              <a:defRPr sz="1599"/>
            </a:lvl7pPr>
            <a:lvl8pPr marL="3199360" indent="0" algn="ctr">
              <a:buNone/>
              <a:defRPr sz="1599"/>
            </a:lvl8pPr>
            <a:lvl9pPr marL="3656411" indent="0" algn="ctr">
              <a:buNone/>
              <a:defRPr sz="1599"/>
            </a:lvl9pPr>
          </a:lstStyle>
          <a:p>
            <a:r>
              <a:rPr lang="en-US" noProof="0" dirty="0"/>
              <a:t>Add Subtitle</a:t>
            </a:r>
          </a:p>
        </p:txBody>
      </p:sp>
      <p:pic>
        <p:nvPicPr>
          <p:cNvPr id="23" name="Picture 22" descr="Logo&#10;&#10;Description automatically generated">
            <a:extLst>
              <a:ext uri="{FF2B5EF4-FFF2-40B4-BE49-F238E27FC236}">
                <a16:creationId xmlns:a16="http://schemas.microsoft.com/office/drawing/2014/main" id="{DC938E34-9847-A24A-A5E9-359BBFFCF1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64800" y="275683"/>
            <a:ext cx="824699" cy="239926"/>
          </a:xfrm>
          <a:prstGeom prst="rect">
            <a:avLst/>
          </a:prstGeom>
        </p:spPr>
      </p:pic>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449286" y="97195"/>
            <a:ext cx="597087" cy="596902"/>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9707927" y="97195"/>
            <a:ext cx="597087" cy="596902"/>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399"/>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extLst>
      <p:ext uri="{BB962C8B-B14F-4D97-AF65-F5344CB8AC3E}">
        <p14:creationId xmlns:p14="http://schemas.microsoft.com/office/powerpoint/2010/main" val="2138973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1986"/>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7"/>
            <a:ext cx="11017800" cy="2387600"/>
          </a:xfrm>
        </p:spPr>
        <p:txBody>
          <a:bodyPr anchor="b"/>
          <a:lstStyle>
            <a:lvl1pPr algn="ctr">
              <a:lnSpc>
                <a:spcPts val="4749"/>
              </a:lnSpc>
              <a:defRPr sz="4798"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7"/>
            <a:ext cx="11017800" cy="1655762"/>
          </a:xfrm>
        </p:spPr>
        <p:txBody>
          <a:bodyPr>
            <a:noAutofit/>
          </a:bodyPr>
          <a:lstStyle>
            <a:lvl1pPr marL="0" indent="0" algn="ctr">
              <a:buNone/>
              <a:defRPr sz="1599">
                <a:solidFill>
                  <a:schemeClr val="bg1"/>
                </a:solidFill>
              </a:defRPr>
            </a:lvl1pPr>
            <a:lvl2pPr marL="457051" indent="0" algn="ctr">
              <a:buNone/>
              <a:defRPr sz="1999"/>
            </a:lvl2pPr>
            <a:lvl3pPr marL="914103" indent="0" algn="ctr">
              <a:buNone/>
              <a:defRPr sz="1799"/>
            </a:lvl3pPr>
            <a:lvl4pPr marL="1371154" indent="0" algn="ctr">
              <a:buNone/>
              <a:defRPr sz="1599"/>
            </a:lvl4pPr>
            <a:lvl5pPr marL="1828206" indent="0" algn="ctr">
              <a:buNone/>
              <a:defRPr sz="1599"/>
            </a:lvl5pPr>
            <a:lvl6pPr marL="2285257" indent="0" algn="ctr">
              <a:buNone/>
              <a:defRPr sz="1599"/>
            </a:lvl6pPr>
            <a:lvl7pPr marL="2742308" indent="0" algn="ctr">
              <a:buNone/>
              <a:defRPr sz="1599"/>
            </a:lvl7pPr>
            <a:lvl8pPr marL="3199360" indent="0" algn="ctr">
              <a:buNone/>
              <a:defRPr sz="1599"/>
            </a:lvl8pPr>
            <a:lvl9pPr marL="3656411" indent="0" algn="ctr">
              <a:buNone/>
              <a:defRPr sz="1599"/>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2" y="69890"/>
            <a:ext cx="385972" cy="22676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630" y="275768"/>
            <a:ext cx="597087" cy="240001"/>
          </a:xfrm>
          <a:prstGeom prst="rect">
            <a:avLst/>
          </a:prstGeom>
        </p:spPr>
      </p:pic>
    </p:spTree>
    <p:extLst>
      <p:ext uri="{BB962C8B-B14F-4D97-AF65-F5344CB8AC3E}">
        <p14:creationId xmlns:p14="http://schemas.microsoft.com/office/powerpoint/2010/main" val="3052760412"/>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755742"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7"/>
            <a:ext cx="11017800" cy="2387600"/>
          </a:xfrm>
        </p:spPr>
        <p:txBody>
          <a:bodyPr anchor="b"/>
          <a:lstStyle>
            <a:lvl1pPr algn="ctr">
              <a:lnSpc>
                <a:spcPts val="4749"/>
              </a:lnSpc>
              <a:defRPr sz="4798"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7"/>
            <a:ext cx="11017800" cy="1655762"/>
          </a:xfrm>
        </p:spPr>
        <p:txBody>
          <a:bodyPr>
            <a:noAutofit/>
          </a:bodyPr>
          <a:lstStyle>
            <a:lvl1pPr marL="0" indent="0" algn="ctr">
              <a:buNone/>
              <a:defRPr sz="1599">
                <a:solidFill>
                  <a:schemeClr val="tx1"/>
                </a:solidFill>
              </a:defRPr>
            </a:lvl1pPr>
            <a:lvl2pPr marL="457051" indent="0" algn="ctr">
              <a:buNone/>
              <a:defRPr sz="1999"/>
            </a:lvl2pPr>
            <a:lvl3pPr marL="914103" indent="0" algn="ctr">
              <a:buNone/>
              <a:defRPr sz="1799"/>
            </a:lvl3pPr>
            <a:lvl4pPr marL="1371154" indent="0" algn="ctr">
              <a:buNone/>
              <a:defRPr sz="1599"/>
            </a:lvl4pPr>
            <a:lvl5pPr marL="1828206" indent="0" algn="ctr">
              <a:buNone/>
              <a:defRPr sz="1599"/>
            </a:lvl5pPr>
            <a:lvl6pPr marL="2285257" indent="0" algn="ctr">
              <a:buNone/>
              <a:defRPr sz="1599"/>
            </a:lvl6pPr>
            <a:lvl7pPr marL="2742308" indent="0" algn="ctr">
              <a:buNone/>
              <a:defRPr sz="1599"/>
            </a:lvl7pPr>
            <a:lvl8pPr marL="3199360" indent="0" algn="ctr">
              <a:buNone/>
              <a:defRPr sz="1599"/>
            </a:lvl8pPr>
            <a:lvl9pPr marL="3656411" indent="0" algn="ctr">
              <a:buNone/>
              <a:defRPr sz="1599"/>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2" y="69890"/>
            <a:ext cx="385972" cy="22676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3932" y="128035"/>
            <a:ext cx="598619" cy="240001"/>
          </a:xfrm>
          <a:prstGeom prst="rect">
            <a:avLst/>
          </a:prstGeom>
        </p:spPr>
      </p:pic>
    </p:spTree>
    <p:extLst>
      <p:ext uri="{BB962C8B-B14F-4D97-AF65-F5344CB8AC3E}">
        <p14:creationId xmlns:p14="http://schemas.microsoft.com/office/powerpoint/2010/main" val="1995696433"/>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p:nvPicPr>
        <p:blipFill>
          <a:blip r:embed="rId3">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49"/>
              </a:lnSpc>
              <a:defRPr sz="4798"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9"/>
            <a:ext cx="11017800" cy="1655762"/>
          </a:xfrm>
        </p:spPr>
        <p:txBody>
          <a:bodyPr>
            <a:noAutofit/>
          </a:bodyPr>
          <a:lstStyle>
            <a:lvl1pPr marL="0" indent="0" algn="ctr">
              <a:buNone/>
              <a:defRPr sz="1599">
                <a:solidFill>
                  <a:schemeClr val="bg1"/>
                </a:solidFill>
              </a:defRPr>
            </a:lvl1pPr>
            <a:lvl2pPr marL="457051" indent="0" algn="ctr">
              <a:buNone/>
              <a:defRPr sz="1999"/>
            </a:lvl2pPr>
            <a:lvl3pPr marL="914103" indent="0" algn="ctr">
              <a:buNone/>
              <a:defRPr sz="1799"/>
            </a:lvl3pPr>
            <a:lvl4pPr marL="1371154" indent="0" algn="ctr">
              <a:buNone/>
              <a:defRPr sz="1599"/>
            </a:lvl4pPr>
            <a:lvl5pPr marL="1828206" indent="0" algn="ctr">
              <a:buNone/>
              <a:defRPr sz="1599"/>
            </a:lvl5pPr>
            <a:lvl6pPr marL="2285257" indent="0" algn="ctr">
              <a:buNone/>
              <a:defRPr sz="1599"/>
            </a:lvl6pPr>
            <a:lvl7pPr marL="2742308" indent="0" algn="ctr">
              <a:buNone/>
              <a:defRPr sz="1599"/>
            </a:lvl7pPr>
            <a:lvl8pPr marL="3199360" indent="0" algn="ctr">
              <a:buNone/>
              <a:defRPr sz="1599"/>
            </a:lvl8pPr>
            <a:lvl9pPr marL="3656411" indent="0" algn="ctr">
              <a:buNone/>
              <a:defRPr sz="1599"/>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2" y="69890"/>
            <a:ext cx="385972" cy="22676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73935" y="127798"/>
            <a:ext cx="597087" cy="240001"/>
          </a:xfrm>
          <a:prstGeom prst="rect">
            <a:avLst/>
          </a:prstGeom>
        </p:spPr>
      </p:pic>
    </p:spTree>
    <p:extLst>
      <p:ext uri="{BB962C8B-B14F-4D97-AF65-F5344CB8AC3E}">
        <p14:creationId xmlns:p14="http://schemas.microsoft.com/office/powerpoint/2010/main" val="1558140474"/>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2"/>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49"/>
              </a:lnSpc>
              <a:defRPr sz="4499"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2" y="69890"/>
            <a:ext cx="385972" cy="22676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73935" y="127798"/>
            <a:ext cx="597087" cy="240001"/>
          </a:xfrm>
          <a:prstGeom prst="rect">
            <a:avLst/>
          </a:prstGeom>
        </p:spPr>
      </p:pic>
    </p:spTree>
    <p:extLst>
      <p:ext uri="{BB962C8B-B14F-4D97-AF65-F5344CB8AC3E}">
        <p14:creationId xmlns:p14="http://schemas.microsoft.com/office/powerpoint/2010/main" val="1251918762"/>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6" b="1"/>
            </a:lvl1pPr>
            <a:lvl2pPr marL="0" indent="0">
              <a:buFontTx/>
              <a:buNone/>
              <a:defRPr sz="1799" b="1"/>
            </a:lvl2pPr>
            <a:lvl3pPr marL="0" indent="0">
              <a:buFontTx/>
              <a:buNone/>
              <a:defRPr sz="1799" b="1"/>
            </a:lvl3pPr>
            <a:lvl4pPr marL="0" indent="0">
              <a:buFontTx/>
              <a:buNone/>
              <a:defRPr sz="1799" b="1"/>
            </a:lvl4pPr>
            <a:lvl5pPr marL="0" indent="0">
              <a:buFontTx/>
              <a:buNone/>
              <a:defRPr sz="1799"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599"/>
              </a:lnSpc>
              <a:defRPr sz="2133"/>
            </a:lvl1pPr>
            <a:lvl2pPr marL="453453" indent="-453453">
              <a:lnSpc>
                <a:spcPts val="2599"/>
              </a:lnSpc>
              <a:defRPr sz="2133"/>
            </a:lvl2pPr>
            <a:lvl3pPr marL="906905" indent="-453453">
              <a:lnSpc>
                <a:spcPts val="2599"/>
              </a:lnSpc>
              <a:defRPr sz="2133"/>
            </a:lvl3pPr>
            <a:lvl4pPr marL="1360358" indent="-453453">
              <a:lnSpc>
                <a:spcPts val="2599"/>
              </a:lnSpc>
              <a:defRPr sz="2133"/>
            </a:lvl4pPr>
            <a:lvl5pPr marL="1813810" indent="-453453">
              <a:lnSpc>
                <a:spcPts val="2599"/>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1"/>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1"/>
            <a:ext cx="5364163" cy="455399"/>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
        <p:nvSpPr>
          <p:cNvPr id="7" name="Rechteck 3">
            <a:extLst>
              <a:ext uri="{FF2B5EF4-FFF2-40B4-BE49-F238E27FC236}">
                <a16:creationId xmlns:a16="http://schemas.microsoft.com/office/drawing/2014/main" id="{DF61C4D2-86E0-B04D-82D3-96A65E7B75A4}"/>
              </a:ext>
            </a:extLst>
          </p:cNvPr>
          <p:cNvSpPr/>
          <p:nvPr userDrawn="1"/>
        </p:nvSpPr>
        <p:spPr>
          <a:xfrm>
            <a:off x="0" y="2"/>
            <a:ext cx="12192000" cy="47999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4"/>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45630" y="120000"/>
            <a:ext cx="597087" cy="240001"/>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11660402" y="178803"/>
            <a:ext cx="385972" cy="226762"/>
          </a:xfrm>
        </p:spPr>
        <p:txBody>
          <a:bodyPr/>
          <a:lstStyle>
            <a:lvl1pPr>
              <a:defRPr>
                <a:solidFill>
                  <a:schemeClr val="bg1"/>
                </a:solidFill>
              </a:defRPr>
            </a:lvl1pPr>
          </a:lstStyle>
          <a:p>
            <a:fld id="{88A1DFE4-5FC5-43BD-BB7E-75EAD82B965F}" type="slidenum">
              <a:rPr lang="en-US" smtClean="0"/>
              <a:pPr/>
              <a:t>‹#›</a:t>
            </a:fld>
            <a:endParaRPr lang="en-US"/>
          </a:p>
        </p:txBody>
      </p:sp>
      <p:sp>
        <p:nvSpPr>
          <p:cNvPr id="13" name="Textfeld 4">
            <a:extLst>
              <a:ext uri="{FF2B5EF4-FFF2-40B4-BE49-F238E27FC236}">
                <a16:creationId xmlns:a16="http://schemas.microsoft.com/office/drawing/2014/main" id="{B691AAF5-474C-5843-ADBB-2DAC2EA97AD2}"/>
              </a:ext>
            </a:extLst>
          </p:cNvPr>
          <p:cNvSpPr txBox="1"/>
          <p:nvPr userDrawn="1"/>
        </p:nvSpPr>
        <p:spPr>
          <a:xfrm>
            <a:off x="1343773" y="129857"/>
            <a:ext cx="5666627" cy="350143"/>
          </a:xfrm>
          <a:prstGeom prst="rect">
            <a:avLst/>
          </a:prstGeom>
          <a:noFill/>
        </p:spPr>
        <p:txBody>
          <a:bodyPr wrap="square" rtlCol="0">
            <a:noAutofit/>
          </a:bodyPr>
          <a:lstStyle/>
          <a:p>
            <a:pPr marL="0" marR="0" lvl="0" indent="0" algn="l" defTabSz="914006" rtl="0" eaLnBrk="1" fontAlgn="auto" latinLnBrk="0" hangingPunct="1">
              <a:lnSpc>
                <a:spcPts val="1650"/>
              </a:lnSpc>
              <a:spcBef>
                <a:spcPts val="0"/>
              </a:spcBef>
              <a:spcAft>
                <a:spcPts val="0"/>
              </a:spcAft>
              <a:buClrTx/>
              <a:buSzTx/>
              <a:buFontTx/>
              <a:buNone/>
              <a:tabLst/>
              <a:defRPr/>
            </a:pPr>
            <a:r>
              <a:rPr lang="en-US" sz="1599" dirty="0">
                <a:solidFill>
                  <a:schemeClr val="bg1"/>
                </a:solidFill>
                <a:latin typeface="Cavolini" panose="03000502040302020204" pitchFamily="66" charset="0"/>
                <a:cs typeface="Cavolini" panose="03000502040302020204" pitchFamily="66" charset="0"/>
              </a:rPr>
              <a:t>December 6, 2022	</a:t>
            </a:r>
            <a:endParaRPr lang="en-GB" sz="1599" dirty="0">
              <a:solidFill>
                <a:schemeClr val="bg1"/>
              </a:solidFill>
            </a:endParaRPr>
          </a:p>
          <a:p>
            <a:pPr>
              <a:lnSpc>
                <a:spcPts val="1650"/>
              </a:lnSpc>
            </a:pPr>
            <a:endParaRPr lang="de-AT" sz="1599" dirty="0">
              <a:solidFill>
                <a:schemeClr val="bg1"/>
              </a:solidFill>
              <a:latin typeface="Cavolini" panose="03000502040302020204" pitchFamily="66" charset="0"/>
              <a:cs typeface="Cavolini" panose="03000502040302020204" pitchFamily="66" charset="0"/>
            </a:endParaRPr>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483509"/>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10419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4BB679-BF96-CB4D-A91F-89815E0F986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3">
            <a:extLst>
              <a:ext uri="{FF2B5EF4-FFF2-40B4-BE49-F238E27FC236}">
                <a16:creationId xmlns:a16="http://schemas.microsoft.com/office/drawing/2014/main" id="{0B58A169-D7B4-DE41-A458-D5491CB32E92}"/>
              </a:ext>
            </a:extLst>
          </p:cNvPr>
          <p:cNvSpPr>
            <a:spLocks noGrp="1"/>
          </p:cNvSpPr>
          <p:nvPr>
            <p:ph type="dt" sz="half" idx="2"/>
          </p:nvPr>
        </p:nvSpPr>
        <p:spPr>
          <a:xfrm>
            <a:off x="792000" y="6462000"/>
            <a:ext cx="2160000" cy="360000"/>
          </a:xfrm>
          <a:prstGeom prst="rect">
            <a:avLst/>
          </a:prstGeom>
        </p:spPr>
        <p:txBody>
          <a:bodyPr vert="horz" lIns="91440" tIns="45720" rIns="91440" bIns="45720" rtlCol="0" anchor="ctr"/>
          <a:lstStyle>
            <a:lvl1pPr algn="l">
              <a:defRPr sz="1200">
                <a:solidFill>
                  <a:schemeClr val="tx1">
                    <a:tint val="75000"/>
                  </a:schemeClr>
                </a:solidFill>
              </a:defRPr>
            </a:lvl1pPr>
          </a:lstStyle>
          <a:p>
            <a:fld id="{E833A0D1-4FB6-2E4E-8A2C-387D6DA65662}" type="datetime1">
              <a:rPr lang="de-CH" smtClean="0"/>
              <a:t>06.12.2022</a:t>
            </a:fld>
            <a:endParaRPr lang="en-GB"/>
          </a:p>
        </p:txBody>
      </p:sp>
      <p:sp>
        <p:nvSpPr>
          <p:cNvPr id="8" name="Footer Placeholder 4">
            <a:extLst>
              <a:ext uri="{FF2B5EF4-FFF2-40B4-BE49-F238E27FC236}">
                <a16:creationId xmlns:a16="http://schemas.microsoft.com/office/drawing/2014/main" id="{C91B5A3A-7D61-B84E-A577-ADDC41A9E853}"/>
              </a:ext>
            </a:extLst>
          </p:cNvPr>
          <p:cNvSpPr>
            <a:spLocks noGrp="1"/>
          </p:cNvSpPr>
          <p:nvPr>
            <p:ph type="ftr" sz="quarter" idx="3"/>
          </p:nvPr>
        </p:nvSpPr>
        <p:spPr>
          <a:xfrm>
            <a:off x="4164000" y="6462000"/>
            <a:ext cx="4320000" cy="3600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Peter Kicsiny</a:t>
            </a:r>
            <a:endParaRPr lang="en-GB"/>
          </a:p>
        </p:txBody>
      </p:sp>
      <p:sp>
        <p:nvSpPr>
          <p:cNvPr id="9" name="Slide Number Placeholder 5">
            <a:extLst>
              <a:ext uri="{FF2B5EF4-FFF2-40B4-BE49-F238E27FC236}">
                <a16:creationId xmlns:a16="http://schemas.microsoft.com/office/drawing/2014/main" id="{235BF107-2E8D-5F47-AB5C-6B8BFF050C2D}"/>
              </a:ext>
            </a:extLst>
          </p:cNvPr>
          <p:cNvSpPr>
            <a:spLocks noGrp="1"/>
          </p:cNvSpPr>
          <p:nvPr>
            <p:ph type="sldNum" sz="quarter" idx="4"/>
          </p:nvPr>
        </p:nvSpPr>
        <p:spPr>
          <a:xfrm>
            <a:off x="9696000" y="6462000"/>
            <a:ext cx="2160000" cy="360000"/>
          </a:xfrm>
          <a:prstGeom prst="rect">
            <a:avLst/>
          </a:prstGeom>
        </p:spPr>
        <p:txBody>
          <a:bodyPr vert="horz" lIns="91440" tIns="45720" rIns="91440" bIns="45720" rtlCol="0" anchor="ctr"/>
          <a:lstStyle>
            <a:lvl1pPr algn="r">
              <a:defRPr sz="1200">
                <a:solidFill>
                  <a:schemeClr val="tx1">
                    <a:tint val="75000"/>
                  </a:schemeClr>
                </a:solidFill>
              </a:defRPr>
            </a:lvl1pPr>
          </a:lstStyle>
          <a:p>
            <a:fld id="{9EA1AA69-EDB9-4143-818B-2B18FE6932EA}" type="slidenum">
              <a:rPr lang="en-GB" smtClean="0"/>
              <a:t>‹#›</a:t>
            </a:fld>
            <a:endParaRPr lang="en-GB"/>
          </a:p>
        </p:txBody>
      </p:sp>
    </p:spTree>
    <p:extLst>
      <p:ext uri="{BB962C8B-B14F-4D97-AF65-F5344CB8AC3E}">
        <p14:creationId xmlns:p14="http://schemas.microsoft.com/office/powerpoint/2010/main" val="4196870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CA923-87EC-6F91-FC8A-89BEC083BD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9B51D0-2967-9ED4-0AA2-AB62A78A98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00F255-BDBA-0B99-57F2-5D70F43FC97B}"/>
              </a:ext>
            </a:extLst>
          </p:cNvPr>
          <p:cNvSpPr>
            <a:spLocks noGrp="1"/>
          </p:cNvSpPr>
          <p:nvPr>
            <p:ph type="dt" sz="half" idx="10"/>
          </p:nvPr>
        </p:nvSpPr>
        <p:spPr/>
        <p:txBody>
          <a:bodyPr/>
          <a:lstStyle/>
          <a:p>
            <a:fld id="{BBB10FC8-A7BF-408F-91DF-9172626E5413}" type="datetime1">
              <a:rPr lang="en-GB" smtClean="0"/>
              <a:t>06/12/2022</a:t>
            </a:fld>
            <a:endParaRPr lang="en-US"/>
          </a:p>
        </p:txBody>
      </p:sp>
      <p:sp>
        <p:nvSpPr>
          <p:cNvPr id="5" name="Footer Placeholder 4">
            <a:extLst>
              <a:ext uri="{FF2B5EF4-FFF2-40B4-BE49-F238E27FC236}">
                <a16:creationId xmlns:a16="http://schemas.microsoft.com/office/drawing/2014/main" id="{6FFD112F-E250-36C9-4C54-EE22D34E9362}"/>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428310D1-65BB-6BBC-6C7C-6CBD963B2CDC}"/>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39034159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Content" type="obj">
  <p:cSld name="1_Title and Conten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838200" y="365126"/>
            <a:ext cx="10515600" cy="1325563"/>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838200" y="1825626"/>
            <a:ext cx="10515600" cy="4351339"/>
          </a:xfrm>
          <a:prstGeom prst="rect">
            <a:avLst/>
          </a:prstGeom>
          <a:noFill/>
          <a:ln>
            <a:noFill/>
          </a:ln>
        </p:spPr>
        <p:txBody>
          <a:bodyPr spcFirstLastPara="1" wrap="square" lIns="68575" tIns="34275" rIns="68575" bIns="34275" anchor="t" anchorCtr="0">
            <a:normAutofit/>
          </a:bodyPr>
          <a:lstStyle>
            <a:lvl1pPr marL="609402" lvl="0" indent="-423196" algn="l">
              <a:lnSpc>
                <a:spcPct val="90000"/>
              </a:lnSpc>
              <a:spcBef>
                <a:spcPts val="1066"/>
              </a:spcBef>
              <a:spcAft>
                <a:spcPts val="0"/>
              </a:spcAft>
              <a:buClr>
                <a:schemeClr val="dk1"/>
              </a:buClr>
              <a:buSzPts val="1400"/>
              <a:buChar char="•"/>
              <a:defRPr/>
            </a:lvl1pPr>
            <a:lvl2pPr marL="1218804" lvl="1" indent="-423196" algn="l">
              <a:lnSpc>
                <a:spcPct val="90000"/>
              </a:lnSpc>
              <a:spcBef>
                <a:spcPts val="533"/>
              </a:spcBef>
              <a:spcAft>
                <a:spcPts val="0"/>
              </a:spcAft>
              <a:buClr>
                <a:schemeClr val="dk1"/>
              </a:buClr>
              <a:buSzPts val="1400"/>
              <a:buChar char="•"/>
              <a:defRPr/>
            </a:lvl2pPr>
            <a:lvl3pPr marL="1828206" lvl="2" indent="-423196" algn="l">
              <a:lnSpc>
                <a:spcPct val="90000"/>
              </a:lnSpc>
              <a:spcBef>
                <a:spcPts val="533"/>
              </a:spcBef>
              <a:spcAft>
                <a:spcPts val="0"/>
              </a:spcAft>
              <a:buClr>
                <a:schemeClr val="dk1"/>
              </a:buClr>
              <a:buSzPts val="1400"/>
              <a:buChar char="•"/>
              <a:defRPr/>
            </a:lvl3pPr>
            <a:lvl4pPr marL="2437608" lvl="3" indent="-423196" algn="l">
              <a:lnSpc>
                <a:spcPct val="90000"/>
              </a:lnSpc>
              <a:spcBef>
                <a:spcPts val="533"/>
              </a:spcBef>
              <a:spcAft>
                <a:spcPts val="0"/>
              </a:spcAft>
              <a:buClr>
                <a:schemeClr val="dk1"/>
              </a:buClr>
              <a:buSzPts val="1400"/>
              <a:buChar char="•"/>
              <a:defRPr/>
            </a:lvl4pPr>
            <a:lvl5pPr marL="3047009" lvl="4" indent="-423196" algn="l">
              <a:lnSpc>
                <a:spcPct val="90000"/>
              </a:lnSpc>
              <a:spcBef>
                <a:spcPts val="533"/>
              </a:spcBef>
              <a:spcAft>
                <a:spcPts val="0"/>
              </a:spcAft>
              <a:buClr>
                <a:schemeClr val="dk1"/>
              </a:buClr>
              <a:buSzPts val="1400"/>
              <a:buChar char="•"/>
              <a:defRPr/>
            </a:lvl5pPr>
            <a:lvl6pPr marL="3656411" lvl="5" indent="-423196" algn="l">
              <a:lnSpc>
                <a:spcPct val="90000"/>
              </a:lnSpc>
              <a:spcBef>
                <a:spcPts val="533"/>
              </a:spcBef>
              <a:spcAft>
                <a:spcPts val="0"/>
              </a:spcAft>
              <a:buClr>
                <a:schemeClr val="dk1"/>
              </a:buClr>
              <a:buSzPts val="1400"/>
              <a:buChar char="•"/>
              <a:defRPr/>
            </a:lvl6pPr>
            <a:lvl7pPr marL="4265813" lvl="6" indent="-423196" algn="l">
              <a:lnSpc>
                <a:spcPct val="90000"/>
              </a:lnSpc>
              <a:spcBef>
                <a:spcPts val="533"/>
              </a:spcBef>
              <a:spcAft>
                <a:spcPts val="0"/>
              </a:spcAft>
              <a:buClr>
                <a:schemeClr val="dk1"/>
              </a:buClr>
              <a:buSzPts val="1400"/>
              <a:buChar char="•"/>
              <a:defRPr/>
            </a:lvl7pPr>
            <a:lvl8pPr marL="4875215" lvl="7" indent="-423196" algn="l">
              <a:lnSpc>
                <a:spcPct val="90000"/>
              </a:lnSpc>
              <a:spcBef>
                <a:spcPts val="533"/>
              </a:spcBef>
              <a:spcAft>
                <a:spcPts val="0"/>
              </a:spcAft>
              <a:buClr>
                <a:schemeClr val="dk1"/>
              </a:buClr>
              <a:buSzPts val="1400"/>
              <a:buChar char="•"/>
              <a:defRPr/>
            </a:lvl8pPr>
            <a:lvl9pPr marL="5484617" lvl="8" indent="-423196" algn="l">
              <a:lnSpc>
                <a:spcPct val="90000"/>
              </a:lnSpc>
              <a:spcBef>
                <a:spcPts val="533"/>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838200" y="6356352"/>
            <a:ext cx="2743200" cy="365126"/>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4038600" y="6356352"/>
            <a:ext cx="4114800" cy="365126"/>
          </a:xfrm>
          <a:prstGeom prst="rect">
            <a:avLst/>
          </a:prstGeom>
          <a:noFill/>
          <a:ln>
            <a:noFill/>
          </a:ln>
        </p:spPr>
        <p:txBody>
          <a:bodyPr spcFirstLastPara="1" wrap="square" lIns="68575" tIns="34275" rIns="68575" bIns="34275" anchor="ctr" anchorCtr="0">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8610600" y="6356352"/>
            <a:ext cx="2743200" cy="365126"/>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1813331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CD1C4-41F7-9497-89FF-62F36F2A2C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F8633C-034D-0602-4FE2-2605771F6E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E2443E-EF49-41C5-FFAE-FE50FB1829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6C5607E-741D-BF38-06CB-AFBE55AB1946}"/>
              </a:ext>
            </a:extLst>
          </p:cNvPr>
          <p:cNvSpPr>
            <a:spLocks noGrp="1"/>
          </p:cNvSpPr>
          <p:nvPr>
            <p:ph type="dt" sz="half" idx="10"/>
          </p:nvPr>
        </p:nvSpPr>
        <p:spPr/>
        <p:txBody>
          <a:bodyPr/>
          <a:lstStyle/>
          <a:p>
            <a:fld id="{AD63C360-6B66-4589-927D-DDCBCACC4F8A}" type="datetime1">
              <a:rPr lang="en-GB" smtClean="0"/>
              <a:t>06/12/2022</a:t>
            </a:fld>
            <a:endParaRPr lang="en-US"/>
          </a:p>
        </p:txBody>
      </p:sp>
      <p:sp>
        <p:nvSpPr>
          <p:cNvPr id="6" name="Footer Placeholder 5">
            <a:extLst>
              <a:ext uri="{FF2B5EF4-FFF2-40B4-BE49-F238E27FC236}">
                <a16:creationId xmlns:a16="http://schemas.microsoft.com/office/drawing/2014/main" id="{26632845-B5D6-A596-B660-8CE15540A41A}"/>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3A209DEE-8B18-C09E-3E3B-7D11EC3E6E4A}"/>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542215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6C8A3-4280-8BE1-240F-D9EEC0029B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5C08F7-DFEB-6511-F404-E10401F114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4EEF36F-5FEF-6575-EC46-3DAD19FAFDD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C1C8CDE-BE53-F2C0-D5F5-5F498BF5EC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008249-8777-3F53-92C7-3B0DA2DB439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5BB79E-CCAE-A3DF-54FC-167F4CEA02A1}"/>
              </a:ext>
            </a:extLst>
          </p:cNvPr>
          <p:cNvSpPr>
            <a:spLocks noGrp="1"/>
          </p:cNvSpPr>
          <p:nvPr>
            <p:ph type="dt" sz="half" idx="10"/>
          </p:nvPr>
        </p:nvSpPr>
        <p:spPr/>
        <p:txBody>
          <a:bodyPr/>
          <a:lstStyle/>
          <a:p>
            <a:fld id="{D0FDB926-D801-404C-AEE3-F3AE4D865C39}" type="datetime1">
              <a:rPr lang="en-GB" smtClean="0"/>
              <a:t>06/12/2022</a:t>
            </a:fld>
            <a:endParaRPr lang="en-US"/>
          </a:p>
        </p:txBody>
      </p:sp>
      <p:sp>
        <p:nvSpPr>
          <p:cNvPr id="8" name="Footer Placeholder 7">
            <a:extLst>
              <a:ext uri="{FF2B5EF4-FFF2-40B4-BE49-F238E27FC236}">
                <a16:creationId xmlns:a16="http://schemas.microsoft.com/office/drawing/2014/main" id="{B9CC1C03-A031-4D8C-6835-BBB80BADF8BB}"/>
              </a:ext>
            </a:extLst>
          </p:cNvPr>
          <p:cNvSpPr>
            <a:spLocks noGrp="1"/>
          </p:cNvSpPr>
          <p:nvPr>
            <p:ph type="ftr" sz="quarter" idx="11"/>
          </p:nvPr>
        </p:nvSpPr>
        <p:spPr/>
        <p:txBody>
          <a:bodyPr/>
          <a:lstStyle/>
          <a:p>
            <a:r>
              <a:rPr lang="en-US"/>
              <a:t>Intensity Asymmetry in Colliders with Strong Beamstrahlung</a:t>
            </a:r>
          </a:p>
        </p:txBody>
      </p:sp>
      <p:sp>
        <p:nvSpPr>
          <p:cNvPr id="9" name="Slide Number Placeholder 8">
            <a:extLst>
              <a:ext uri="{FF2B5EF4-FFF2-40B4-BE49-F238E27FC236}">
                <a16:creationId xmlns:a16="http://schemas.microsoft.com/office/drawing/2014/main" id="{B92A6F63-1224-834D-30B1-DBB6F05A07EB}"/>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562182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C4A54-C0C3-CA18-7ED0-77E1CF4CD9C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940C90E-197B-8CB5-517F-1D4E55592745}"/>
              </a:ext>
            </a:extLst>
          </p:cNvPr>
          <p:cNvSpPr>
            <a:spLocks noGrp="1"/>
          </p:cNvSpPr>
          <p:nvPr>
            <p:ph type="dt" sz="half" idx="10"/>
          </p:nvPr>
        </p:nvSpPr>
        <p:spPr/>
        <p:txBody>
          <a:bodyPr/>
          <a:lstStyle/>
          <a:p>
            <a:fld id="{98732483-7EF8-4C54-B6E0-9D08D82ACA44}" type="datetime1">
              <a:rPr lang="en-GB" smtClean="0"/>
              <a:t>06/12/2022</a:t>
            </a:fld>
            <a:endParaRPr lang="en-US"/>
          </a:p>
        </p:txBody>
      </p:sp>
      <p:sp>
        <p:nvSpPr>
          <p:cNvPr id="4" name="Footer Placeholder 3">
            <a:extLst>
              <a:ext uri="{FF2B5EF4-FFF2-40B4-BE49-F238E27FC236}">
                <a16:creationId xmlns:a16="http://schemas.microsoft.com/office/drawing/2014/main" id="{49093106-2A37-21E3-10E2-6220CB355114}"/>
              </a:ext>
            </a:extLst>
          </p:cNvPr>
          <p:cNvSpPr>
            <a:spLocks noGrp="1"/>
          </p:cNvSpPr>
          <p:nvPr>
            <p:ph type="ftr" sz="quarter" idx="11"/>
          </p:nvPr>
        </p:nvSpPr>
        <p:spPr/>
        <p:txBody>
          <a:bodyPr/>
          <a:lstStyle/>
          <a:p>
            <a:r>
              <a:rPr lang="en-US"/>
              <a:t>Intensity Asymmetry in Colliders with Strong Beamstrahlung</a:t>
            </a:r>
          </a:p>
        </p:txBody>
      </p:sp>
      <p:sp>
        <p:nvSpPr>
          <p:cNvPr id="5" name="Slide Number Placeholder 4">
            <a:extLst>
              <a:ext uri="{FF2B5EF4-FFF2-40B4-BE49-F238E27FC236}">
                <a16:creationId xmlns:a16="http://schemas.microsoft.com/office/drawing/2014/main" id="{331618FE-9013-BB7C-4AC2-D701AE38A402}"/>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1895343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933F9EA-E9D8-55D1-1A81-BD945077049E}"/>
              </a:ext>
            </a:extLst>
          </p:cNvPr>
          <p:cNvSpPr>
            <a:spLocks noGrp="1"/>
          </p:cNvSpPr>
          <p:nvPr>
            <p:ph type="dt" sz="half" idx="10"/>
          </p:nvPr>
        </p:nvSpPr>
        <p:spPr/>
        <p:txBody>
          <a:bodyPr/>
          <a:lstStyle/>
          <a:p>
            <a:fld id="{840BB425-6AC5-42E1-8C2C-D164BEECC0D8}" type="datetime1">
              <a:rPr lang="en-GB" smtClean="0"/>
              <a:t>06/12/2022</a:t>
            </a:fld>
            <a:endParaRPr lang="en-US"/>
          </a:p>
        </p:txBody>
      </p:sp>
      <p:sp>
        <p:nvSpPr>
          <p:cNvPr id="3" name="Footer Placeholder 2">
            <a:extLst>
              <a:ext uri="{FF2B5EF4-FFF2-40B4-BE49-F238E27FC236}">
                <a16:creationId xmlns:a16="http://schemas.microsoft.com/office/drawing/2014/main" id="{8EE8BBE0-0020-4062-EC9D-CC4A647CFBC5}"/>
              </a:ext>
            </a:extLst>
          </p:cNvPr>
          <p:cNvSpPr>
            <a:spLocks noGrp="1"/>
          </p:cNvSpPr>
          <p:nvPr>
            <p:ph type="ftr" sz="quarter" idx="11"/>
          </p:nvPr>
        </p:nvSpPr>
        <p:spPr/>
        <p:txBody>
          <a:bodyPr/>
          <a:lstStyle/>
          <a:p>
            <a:r>
              <a:rPr lang="en-US"/>
              <a:t>Intensity Asymmetry in Colliders with Strong Beamstrahlung</a:t>
            </a:r>
          </a:p>
        </p:txBody>
      </p:sp>
      <p:sp>
        <p:nvSpPr>
          <p:cNvPr id="4" name="Slide Number Placeholder 3">
            <a:extLst>
              <a:ext uri="{FF2B5EF4-FFF2-40B4-BE49-F238E27FC236}">
                <a16:creationId xmlns:a16="http://schemas.microsoft.com/office/drawing/2014/main" id="{D2767B82-E5E3-8664-0516-EA9D455664A0}"/>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2844396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1C639-B1C2-203A-3F9F-6A7B8CBBA2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478EB9-2DC0-2A95-B903-B25444D628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5C9E50-AC00-1925-C1C2-68DE0F7F7D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1BB841-A3B8-4C74-3A3B-274ED349B7EC}"/>
              </a:ext>
            </a:extLst>
          </p:cNvPr>
          <p:cNvSpPr>
            <a:spLocks noGrp="1"/>
          </p:cNvSpPr>
          <p:nvPr>
            <p:ph type="dt" sz="half" idx="10"/>
          </p:nvPr>
        </p:nvSpPr>
        <p:spPr/>
        <p:txBody>
          <a:bodyPr/>
          <a:lstStyle/>
          <a:p>
            <a:fld id="{FAA88494-A38F-4BBF-A511-5392628DE825}" type="datetime1">
              <a:rPr lang="en-GB" smtClean="0"/>
              <a:t>06/12/2022</a:t>
            </a:fld>
            <a:endParaRPr lang="en-US"/>
          </a:p>
        </p:txBody>
      </p:sp>
      <p:sp>
        <p:nvSpPr>
          <p:cNvPr id="6" name="Footer Placeholder 5">
            <a:extLst>
              <a:ext uri="{FF2B5EF4-FFF2-40B4-BE49-F238E27FC236}">
                <a16:creationId xmlns:a16="http://schemas.microsoft.com/office/drawing/2014/main" id="{90661F3A-37FC-0637-948D-E38D44BEFC25}"/>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7455C064-A9F8-CD3C-39C5-ACF975B5B2C2}"/>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1067137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D9523-7FC3-AD4E-9F0C-624D37ED89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DEED08-8048-E93B-A5E6-4D213E0B80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6EBAD6-AC00-73EB-1056-403905C79E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13282F-109B-5B34-3FC7-99F84BAF3825}"/>
              </a:ext>
            </a:extLst>
          </p:cNvPr>
          <p:cNvSpPr>
            <a:spLocks noGrp="1"/>
          </p:cNvSpPr>
          <p:nvPr>
            <p:ph type="dt" sz="half" idx="10"/>
          </p:nvPr>
        </p:nvSpPr>
        <p:spPr/>
        <p:txBody>
          <a:bodyPr/>
          <a:lstStyle/>
          <a:p>
            <a:fld id="{52D5CCFB-C5B4-492F-BBA5-7BED21D792D3}" type="datetime1">
              <a:rPr lang="en-GB" smtClean="0"/>
              <a:t>06/12/2022</a:t>
            </a:fld>
            <a:endParaRPr lang="en-US"/>
          </a:p>
        </p:txBody>
      </p:sp>
      <p:sp>
        <p:nvSpPr>
          <p:cNvPr id="6" name="Footer Placeholder 5">
            <a:extLst>
              <a:ext uri="{FF2B5EF4-FFF2-40B4-BE49-F238E27FC236}">
                <a16:creationId xmlns:a16="http://schemas.microsoft.com/office/drawing/2014/main" id="{D3854A65-7C53-D4CE-685A-6FFAFFF36F9A}"/>
              </a:ext>
            </a:extLst>
          </p:cNvPr>
          <p:cNvSpPr>
            <a:spLocks noGrp="1"/>
          </p:cNvSpPr>
          <p:nvPr>
            <p:ph type="ftr" sz="quarter" idx="11"/>
          </p:nvPr>
        </p:nvSpPr>
        <p:spPr/>
        <p:txBody>
          <a:bodyPr/>
          <a:lstStyle/>
          <a:p>
            <a:r>
              <a:rPr lang="en-US"/>
              <a:t>Intensity Asymmetry in Colliders with Strong Beamstrahlung</a:t>
            </a:r>
          </a:p>
        </p:txBody>
      </p:sp>
      <p:sp>
        <p:nvSpPr>
          <p:cNvPr id="7" name="Slide Number Placeholder 6">
            <a:extLst>
              <a:ext uri="{FF2B5EF4-FFF2-40B4-BE49-F238E27FC236}">
                <a16:creationId xmlns:a16="http://schemas.microsoft.com/office/drawing/2014/main" id="{0AB9044C-6E27-C0D5-5549-C10341C36694}"/>
              </a:ext>
            </a:extLst>
          </p:cNvPr>
          <p:cNvSpPr>
            <a:spLocks noGrp="1"/>
          </p:cNvSpPr>
          <p:nvPr>
            <p:ph type="sldNum" sz="quarter" idx="12"/>
          </p:nvPr>
        </p:nvSpPr>
        <p:spPr/>
        <p:txBody>
          <a:bodyPr/>
          <a:lstStyle/>
          <a:p>
            <a:fld id="{81FB59EA-3FEA-44AC-8E8C-E80C08B2FCEE}" type="slidenum">
              <a:rPr lang="en-US" smtClean="0"/>
              <a:t>‹#›</a:t>
            </a:fld>
            <a:endParaRPr lang="en-US"/>
          </a:p>
        </p:txBody>
      </p:sp>
    </p:spTree>
    <p:extLst>
      <p:ext uri="{BB962C8B-B14F-4D97-AF65-F5344CB8AC3E}">
        <p14:creationId xmlns:p14="http://schemas.microsoft.com/office/powerpoint/2010/main" val="3916604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B66C8A-8426-DED0-A091-10E89B2B54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F4C322-BC7E-2A6B-BBA7-11D6D8072F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0FA3E7-AE5F-1230-FA37-D813AF08E5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2A428-BB57-4DC2-8429-2823927D23FC}" type="datetime1">
              <a:rPr lang="en-GB" smtClean="0"/>
              <a:t>06/12/2022</a:t>
            </a:fld>
            <a:endParaRPr lang="en-US"/>
          </a:p>
        </p:txBody>
      </p:sp>
      <p:sp>
        <p:nvSpPr>
          <p:cNvPr id="5" name="Footer Placeholder 4">
            <a:extLst>
              <a:ext uri="{FF2B5EF4-FFF2-40B4-BE49-F238E27FC236}">
                <a16:creationId xmlns:a16="http://schemas.microsoft.com/office/drawing/2014/main" id="{F7AD79BF-43FC-F406-B2DE-D6DE2116EF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1555712A-C377-4E2A-1780-A0EF7D780E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B59EA-3FEA-44AC-8E8C-E80C08B2FCEE}" type="slidenum">
              <a:rPr lang="en-US" smtClean="0"/>
              <a:t>‹#›</a:t>
            </a:fld>
            <a:endParaRPr lang="en-US"/>
          </a:p>
        </p:txBody>
      </p:sp>
    </p:spTree>
    <p:extLst>
      <p:ext uri="{BB962C8B-B14F-4D97-AF65-F5344CB8AC3E}">
        <p14:creationId xmlns:p14="http://schemas.microsoft.com/office/powerpoint/2010/main" val="873783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00D0FB-CF55-C977-9052-F07638B4F1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1A54766-A277-D188-8609-3F17A3ED14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74F32B-A661-CB66-30FF-E4C85F5ED7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14862-5A5F-419B-A096-7D4CC75D3A98}" type="datetime1">
              <a:rPr lang="en-GB" smtClean="0"/>
              <a:t>06/12/2022</a:t>
            </a:fld>
            <a:endParaRPr lang="en-US"/>
          </a:p>
        </p:txBody>
      </p:sp>
      <p:sp>
        <p:nvSpPr>
          <p:cNvPr id="5" name="Footer Placeholder 4">
            <a:extLst>
              <a:ext uri="{FF2B5EF4-FFF2-40B4-BE49-F238E27FC236}">
                <a16:creationId xmlns:a16="http://schemas.microsoft.com/office/drawing/2014/main" id="{F7F22E3E-EC7E-8FD7-3693-B346AF491A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4CBB20B5-F785-ADA8-E4B1-24A7A27AB1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FB59EA-3FEA-44AC-8E8C-E80C08B2FCEE}" type="slidenum">
              <a:rPr lang="en-US" smtClean="0"/>
              <a:t>‹#›</a:t>
            </a:fld>
            <a:endParaRPr lang="en-US"/>
          </a:p>
        </p:txBody>
      </p:sp>
    </p:spTree>
    <p:extLst>
      <p:ext uri="{BB962C8B-B14F-4D97-AF65-F5344CB8AC3E}">
        <p14:creationId xmlns:p14="http://schemas.microsoft.com/office/powerpoint/2010/main" val="2239220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2" y="69890"/>
            <a:ext cx="385972" cy="226762"/>
          </a:xfrm>
          <a:prstGeom prst="rect">
            <a:avLst/>
          </a:prstGeom>
        </p:spPr>
        <p:txBody>
          <a:bodyPr vert="horz" wrap="none" lIns="91440" tIns="45720" rIns="91440" bIns="45720" rtlCol="0" anchor="ctr">
            <a:noAutofit/>
          </a:bodyPr>
          <a:lstStyle>
            <a:lvl1pPr algn="r">
              <a:lnSpc>
                <a:spcPts val="1650"/>
              </a:lnSpc>
              <a:defRPr sz="1066">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405209723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Lst>
  <p:hf hdr="0" ftr="0" dt="0"/>
  <p:txStyles>
    <p:titleStyle>
      <a:lvl1pPr algn="l" defTabSz="914103" rtl="0" eaLnBrk="1" latinLnBrk="0" hangingPunct="1">
        <a:lnSpc>
          <a:spcPts val="3999"/>
        </a:lnSpc>
        <a:spcBef>
          <a:spcPct val="0"/>
        </a:spcBef>
        <a:buNone/>
        <a:defRPr sz="3999" kern="1200">
          <a:solidFill>
            <a:schemeClr val="tx1"/>
          </a:solidFill>
          <a:latin typeface="+mj-lt"/>
          <a:ea typeface="+mj-ea"/>
          <a:cs typeface="+mj-cs"/>
        </a:defRPr>
      </a:lvl1pPr>
    </p:titleStyle>
    <p:bodyStyle>
      <a:lvl1pPr marL="0" indent="0" algn="l" defTabSz="914103" rtl="0" eaLnBrk="1" latinLnBrk="0" hangingPunct="1">
        <a:lnSpc>
          <a:spcPts val="1850"/>
        </a:lnSpc>
        <a:spcBef>
          <a:spcPts val="0"/>
        </a:spcBef>
        <a:buFont typeface="Arial" panose="020B0604020202020204" pitchFamily="34" charset="0"/>
        <a:buNone/>
        <a:defRPr sz="1599" kern="1200">
          <a:solidFill>
            <a:schemeClr val="tx1"/>
          </a:solidFill>
          <a:latin typeface="+mn-lt"/>
          <a:ea typeface="+mn-ea"/>
          <a:cs typeface="+mn-cs"/>
        </a:defRPr>
      </a:lvl1pPr>
      <a:lvl2pPr marL="323895" indent="-323895" algn="l" defTabSz="914103" rtl="0" eaLnBrk="1" latinLnBrk="0" hangingPunct="1">
        <a:lnSpc>
          <a:spcPts val="1850"/>
        </a:lnSpc>
        <a:spcBef>
          <a:spcPts val="0"/>
        </a:spcBef>
        <a:buFont typeface="Arial" panose="020B0604020202020204" pitchFamily="34" charset="0"/>
        <a:buChar char="•"/>
        <a:defRPr sz="1599" kern="1200">
          <a:solidFill>
            <a:schemeClr val="tx1"/>
          </a:solidFill>
          <a:latin typeface="+mn-lt"/>
          <a:ea typeface="+mn-ea"/>
          <a:cs typeface="+mn-cs"/>
        </a:defRPr>
      </a:lvl2pPr>
      <a:lvl3pPr marL="647789" indent="-323895" algn="l" defTabSz="914103" rtl="0" eaLnBrk="1" latinLnBrk="0" hangingPunct="1">
        <a:lnSpc>
          <a:spcPts val="1850"/>
        </a:lnSpc>
        <a:spcBef>
          <a:spcPts val="0"/>
        </a:spcBef>
        <a:buSzPct val="100000"/>
        <a:buFont typeface="Arial" panose="020B0604020202020204" pitchFamily="34" charset="0"/>
        <a:buChar char="•"/>
        <a:defRPr sz="1599" kern="1200">
          <a:solidFill>
            <a:schemeClr val="tx1"/>
          </a:solidFill>
          <a:latin typeface="+mn-lt"/>
          <a:ea typeface="+mn-ea"/>
          <a:cs typeface="+mn-cs"/>
        </a:defRPr>
      </a:lvl3pPr>
      <a:lvl4pPr marL="971684" indent="-323895" algn="l" defTabSz="914103" rtl="0" eaLnBrk="1" latinLnBrk="0" hangingPunct="1">
        <a:lnSpc>
          <a:spcPts val="1850"/>
        </a:lnSpc>
        <a:spcBef>
          <a:spcPts val="0"/>
        </a:spcBef>
        <a:buSzPct val="100000"/>
        <a:buFont typeface="Arial" panose="020B0604020202020204" pitchFamily="34" charset="0"/>
        <a:buChar char="•"/>
        <a:defRPr sz="1599" kern="1200">
          <a:solidFill>
            <a:schemeClr val="tx1"/>
          </a:solidFill>
          <a:latin typeface="+mn-lt"/>
          <a:ea typeface="+mn-ea"/>
          <a:cs typeface="+mn-cs"/>
        </a:defRPr>
      </a:lvl4pPr>
      <a:lvl5pPr marL="1295579" indent="-323895" algn="l" defTabSz="914103" rtl="0" eaLnBrk="1" latinLnBrk="0" hangingPunct="1">
        <a:lnSpc>
          <a:spcPts val="1850"/>
        </a:lnSpc>
        <a:spcBef>
          <a:spcPts val="0"/>
        </a:spcBef>
        <a:buSzPct val="100000"/>
        <a:buFont typeface="Arial" panose="020B0604020202020204" pitchFamily="34" charset="0"/>
        <a:buChar char="•"/>
        <a:defRPr sz="1599" kern="1200">
          <a:solidFill>
            <a:schemeClr val="tx1"/>
          </a:solidFill>
          <a:latin typeface="+mn-lt"/>
          <a:ea typeface="+mn-ea"/>
          <a:cs typeface="+mn-cs"/>
        </a:defRPr>
      </a:lvl5pPr>
      <a:lvl6pPr marL="2513783"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834"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886"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4937" indent="-228526" algn="l" defTabSz="914103"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de-DE"/>
      </a:defPPr>
      <a:lvl1pPr marL="0" algn="l" defTabSz="914103" rtl="0" eaLnBrk="1" latinLnBrk="0" hangingPunct="1">
        <a:defRPr sz="1799" kern="1200">
          <a:solidFill>
            <a:schemeClr val="tx1"/>
          </a:solidFill>
          <a:latin typeface="+mn-lt"/>
          <a:ea typeface="+mn-ea"/>
          <a:cs typeface="+mn-cs"/>
        </a:defRPr>
      </a:lvl1pPr>
      <a:lvl2pPr marL="457051" algn="l" defTabSz="914103" rtl="0" eaLnBrk="1" latinLnBrk="0" hangingPunct="1">
        <a:defRPr sz="1799" kern="1200">
          <a:solidFill>
            <a:schemeClr val="tx1"/>
          </a:solidFill>
          <a:latin typeface="+mn-lt"/>
          <a:ea typeface="+mn-ea"/>
          <a:cs typeface="+mn-cs"/>
        </a:defRPr>
      </a:lvl2pPr>
      <a:lvl3pPr marL="914103" algn="l" defTabSz="914103" rtl="0" eaLnBrk="1" latinLnBrk="0" hangingPunct="1">
        <a:defRPr sz="1799" kern="1200">
          <a:solidFill>
            <a:schemeClr val="tx1"/>
          </a:solidFill>
          <a:latin typeface="+mn-lt"/>
          <a:ea typeface="+mn-ea"/>
          <a:cs typeface="+mn-cs"/>
        </a:defRPr>
      </a:lvl3pPr>
      <a:lvl4pPr marL="1371154" algn="l" defTabSz="914103" rtl="0" eaLnBrk="1" latinLnBrk="0" hangingPunct="1">
        <a:defRPr sz="1799" kern="1200">
          <a:solidFill>
            <a:schemeClr val="tx1"/>
          </a:solidFill>
          <a:latin typeface="+mn-lt"/>
          <a:ea typeface="+mn-ea"/>
          <a:cs typeface="+mn-cs"/>
        </a:defRPr>
      </a:lvl4pPr>
      <a:lvl5pPr marL="1828206" algn="l" defTabSz="914103" rtl="0" eaLnBrk="1" latinLnBrk="0" hangingPunct="1">
        <a:defRPr sz="1799" kern="1200">
          <a:solidFill>
            <a:schemeClr val="tx1"/>
          </a:solidFill>
          <a:latin typeface="+mn-lt"/>
          <a:ea typeface="+mn-ea"/>
          <a:cs typeface="+mn-cs"/>
        </a:defRPr>
      </a:lvl5pPr>
      <a:lvl6pPr marL="2285257" algn="l" defTabSz="914103" rtl="0" eaLnBrk="1" latinLnBrk="0" hangingPunct="1">
        <a:defRPr sz="1799" kern="1200">
          <a:solidFill>
            <a:schemeClr val="tx1"/>
          </a:solidFill>
          <a:latin typeface="+mn-lt"/>
          <a:ea typeface="+mn-ea"/>
          <a:cs typeface="+mn-cs"/>
        </a:defRPr>
      </a:lvl6pPr>
      <a:lvl7pPr marL="2742308" algn="l" defTabSz="914103" rtl="0" eaLnBrk="1" latinLnBrk="0" hangingPunct="1">
        <a:defRPr sz="1799" kern="1200">
          <a:solidFill>
            <a:schemeClr val="tx1"/>
          </a:solidFill>
          <a:latin typeface="+mn-lt"/>
          <a:ea typeface="+mn-ea"/>
          <a:cs typeface="+mn-cs"/>
        </a:defRPr>
      </a:lvl7pPr>
      <a:lvl8pPr marL="3199360" algn="l" defTabSz="914103" rtl="0" eaLnBrk="1" latinLnBrk="0" hangingPunct="1">
        <a:defRPr sz="1799" kern="1200">
          <a:solidFill>
            <a:schemeClr val="tx1"/>
          </a:solidFill>
          <a:latin typeface="+mn-lt"/>
          <a:ea typeface="+mn-ea"/>
          <a:cs typeface="+mn-cs"/>
        </a:defRPr>
      </a:lvl8pPr>
      <a:lvl9pPr marL="3656411" algn="l" defTabSz="91410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18.png"/><Relationship Id="rId4" Type="http://schemas.openxmlformats.org/officeDocument/2006/relationships/image" Target="../media/image100.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36.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23.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50.pn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10.xml"/><Relationship Id="rId7" Type="http://schemas.openxmlformats.org/officeDocument/2006/relationships/image" Target="../media/image44.png"/><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43.png"/><Relationship Id="rId5" Type="http://schemas.openxmlformats.org/officeDocument/2006/relationships/image" Target="../media/image30.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10.png"/></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51.png"/><Relationship Id="rId12"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23.png"/><Relationship Id="rId5" Type="http://schemas.openxmlformats.org/officeDocument/2006/relationships/image" Target="../media/image59.png"/><Relationship Id="rId4"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image" Target="../media/image32.png"/><Relationship Id="rId5" Type="http://schemas.openxmlformats.org/officeDocument/2006/relationships/image" Target="../media/image23.png"/><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8.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34.xml.rels><?xml version="1.0" encoding="UTF-8" standalone="yes"?>
<Relationships xmlns="http://schemas.openxmlformats.org/package/2006/relationships"><Relationship Id="rId2" Type="http://schemas.openxmlformats.org/officeDocument/2006/relationships/image" Target="../media/image46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32.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600.png"/><Relationship Id="rId4" Type="http://schemas.openxmlformats.org/officeDocument/2006/relationships/image" Target="../media/image59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18.png"/><Relationship Id="rId4" Type="http://schemas.openxmlformats.org/officeDocument/2006/relationships/image" Target="../media/image15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CA14A-D31E-B679-980B-F204A4F9A301}"/>
              </a:ext>
            </a:extLst>
          </p:cNvPr>
          <p:cNvSpPr>
            <a:spLocks noGrp="1"/>
          </p:cNvSpPr>
          <p:nvPr>
            <p:ph type="ctrTitle"/>
          </p:nvPr>
        </p:nvSpPr>
        <p:spPr>
          <a:xfrm>
            <a:off x="1055077" y="480461"/>
            <a:ext cx="10058400" cy="2387600"/>
          </a:xfrm>
        </p:spPr>
        <p:txBody>
          <a:bodyPr anchor="ctr">
            <a:noAutofit/>
          </a:bodyPr>
          <a:lstStyle/>
          <a:p>
            <a:r>
              <a:rPr lang="en-US" sz="4800" b="1" dirty="0"/>
              <a:t>INTENSITY ASYMMETRY IN COLLIDERS WITH STRONG BEAMSTRAHLUNG</a:t>
            </a:r>
          </a:p>
        </p:txBody>
      </p:sp>
      <p:sp>
        <p:nvSpPr>
          <p:cNvPr id="3" name="Subtitle 2">
            <a:extLst>
              <a:ext uri="{FF2B5EF4-FFF2-40B4-BE49-F238E27FC236}">
                <a16:creationId xmlns:a16="http://schemas.microsoft.com/office/drawing/2014/main" id="{4CD4CB59-626B-860D-E292-402707DB9CDA}"/>
              </a:ext>
            </a:extLst>
          </p:cNvPr>
          <p:cNvSpPr>
            <a:spLocks noGrp="1"/>
          </p:cNvSpPr>
          <p:nvPr>
            <p:ph type="subTitle" idx="1"/>
          </p:nvPr>
        </p:nvSpPr>
        <p:spPr>
          <a:xfrm>
            <a:off x="1524000" y="2787098"/>
            <a:ext cx="9144000" cy="1655762"/>
          </a:xfrm>
        </p:spPr>
        <p:txBody>
          <a:bodyPr>
            <a:normAutofit/>
          </a:bodyPr>
          <a:lstStyle/>
          <a:p>
            <a:r>
              <a:rPr lang="en-GB" dirty="0"/>
              <a:t>K. Le Nguyen Nguyen</a:t>
            </a:r>
            <a:r>
              <a:rPr lang="en-GB" baseline="30000" dirty="0"/>
              <a:t>1, 2, 3 	</a:t>
            </a:r>
            <a:r>
              <a:rPr lang="en-GB" dirty="0"/>
              <a:t>P. Kicsiny</a:t>
            </a:r>
            <a:r>
              <a:rPr lang="en-GB" baseline="30000" dirty="0"/>
              <a:t>1, 2</a:t>
            </a:r>
            <a:r>
              <a:rPr lang="en-GB" dirty="0"/>
              <a:t> 	X. Buffat</a:t>
            </a:r>
            <a:r>
              <a:rPr lang="en-GB" baseline="30000" dirty="0"/>
              <a:t>1</a:t>
            </a:r>
            <a:r>
              <a:rPr lang="en-GB" dirty="0"/>
              <a:t>	T. Pieloni</a:t>
            </a:r>
            <a:r>
              <a:rPr lang="en-GB" baseline="30000" dirty="0"/>
              <a:t>2</a:t>
            </a:r>
            <a:endParaRPr lang="en-GB" dirty="0"/>
          </a:p>
          <a:p>
            <a:r>
              <a:rPr lang="en-GB" sz="2000" baseline="30000" dirty="0"/>
              <a:t>1</a:t>
            </a:r>
            <a:r>
              <a:rPr lang="en-GB" sz="2000" dirty="0"/>
              <a:t> European Organisation for Nuclear Research (CERN)</a:t>
            </a:r>
          </a:p>
          <a:p>
            <a:r>
              <a:rPr lang="en-GB" sz="2000" baseline="30000" dirty="0"/>
              <a:t>2 </a:t>
            </a:r>
            <a:r>
              <a:rPr lang="fr-FR" sz="2000" dirty="0"/>
              <a:t>Ecole Polytechnique Fédérale de Lausanne (EPFL)</a:t>
            </a:r>
          </a:p>
          <a:p>
            <a:r>
              <a:rPr lang="en-GB" sz="2000" baseline="30000" dirty="0"/>
              <a:t>3</a:t>
            </a:r>
            <a:r>
              <a:rPr lang="en-GB" sz="2000" dirty="0"/>
              <a:t> Cavendish Laboratory, University of Cambridge</a:t>
            </a:r>
            <a:endParaRPr lang="en-US" sz="2000" baseline="30000" dirty="0"/>
          </a:p>
        </p:txBody>
      </p:sp>
      <p:pic>
        <p:nvPicPr>
          <p:cNvPr id="1026" name="Picture 2">
            <a:extLst>
              <a:ext uri="{FF2B5EF4-FFF2-40B4-BE49-F238E27FC236}">
                <a16:creationId xmlns:a16="http://schemas.microsoft.com/office/drawing/2014/main" id="{2AAD0B00-3386-8D54-DE4E-09E4949C3B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5390" y="4742579"/>
            <a:ext cx="1122363" cy="11223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dentity ‒ Overview ‐ EPFL">
            <a:extLst>
              <a:ext uri="{FF2B5EF4-FFF2-40B4-BE49-F238E27FC236}">
                <a16:creationId xmlns:a16="http://schemas.microsoft.com/office/drawing/2014/main" id="{A3585103-DAAC-0109-6D53-3866ACE682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1559" y="4742577"/>
            <a:ext cx="1995312" cy="11223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niversity of Cambridge logo transparent PNG - StickPNG">
            <a:extLst>
              <a:ext uri="{FF2B5EF4-FFF2-40B4-BE49-F238E27FC236}">
                <a16:creationId xmlns:a16="http://schemas.microsoft.com/office/drawing/2014/main" id="{0293DD90-35E2-E7E8-DA76-19FDD1DBF8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03263" y="4742578"/>
            <a:ext cx="1264737" cy="112236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6E1092C9-904D-0140-22BA-1041B7492771}"/>
              </a:ext>
            </a:extLst>
          </p:cNvPr>
          <p:cNvSpPr/>
          <p:nvPr/>
        </p:nvSpPr>
        <p:spPr>
          <a:xfrm>
            <a:off x="0" y="0"/>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A2A40C6-E11E-9670-340C-A45A6B072511}"/>
              </a:ext>
            </a:extLst>
          </p:cNvPr>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028FBD-B768-E638-D844-5218AAA845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7497" y="4742577"/>
            <a:ext cx="3327670" cy="1177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8289539"/>
      </p:ext>
    </p:extLst>
  </p:cSld>
  <p:clrMapOvr>
    <a:masterClrMapping/>
  </p:clrMapOvr>
  <mc:AlternateContent xmlns:mc="http://schemas.openxmlformats.org/markup-compatibility/2006" xmlns:p14="http://schemas.microsoft.com/office/powerpoint/2010/main">
    <mc:Choice Requires="p14">
      <p:transition spd="slow" p14:dur="2000" advTm="14486"/>
    </mc:Choice>
    <mc:Fallback xmlns="">
      <p:transition spd="slow" advTm="1448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D2F41-E3DE-AF03-B652-45C223E52E55}"/>
              </a:ext>
            </a:extLst>
          </p:cNvPr>
          <p:cNvSpPr>
            <a:spLocks noGrp="1"/>
          </p:cNvSpPr>
          <p:nvPr>
            <p:ph type="title"/>
          </p:nvPr>
        </p:nvSpPr>
        <p:spPr>
          <a:xfrm>
            <a:off x="0" y="-3411"/>
            <a:ext cx="12192000"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central integral</a:t>
            </a:r>
            <a:endParaRPr lang="en-US" sz="3600" dirty="0">
              <a:solidFill>
                <a:schemeClr val="bg1"/>
              </a:solidFill>
            </a:endParaRPr>
          </a:p>
        </p:txBody>
      </p:sp>
      <p:sp>
        <p:nvSpPr>
          <p:cNvPr id="14" name="Rectangle 13">
            <a:extLst>
              <a:ext uri="{FF2B5EF4-FFF2-40B4-BE49-F238E27FC236}">
                <a16:creationId xmlns:a16="http://schemas.microsoft.com/office/drawing/2014/main" id="{8560B7B0-0C73-7745-C0A5-8F520F8A6875}"/>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E9B5F55-EDD9-C49E-1BCF-7829CF4CC8B0}"/>
                  </a:ext>
                </a:extLst>
              </p:cNvPr>
              <p:cNvSpPr>
                <a:spLocks noGrp="1"/>
              </p:cNvSpPr>
              <p:nvPr>
                <p:ph idx="1"/>
              </p:nvPr>
            </p:nvSpPr>
            <p:spPr>
              <a:xfrm>
                <a:off x="838200" y="1258078"/>
                <a:ext cx="10515600" cy="5060826"/>
              </a:xfrm>
            </p:spPr>
            <p:txBody>
              <a:bodyPr>
                <a:normAutofit fontScale="92500"/>
              </a:bodyPr>
              <a:lstStyle/>
              <a:p>
                <a:r>
                  <a:rPr lang="en-GB" dirty="0"/>
                  <a:t>Central integral: average </a:t>
                </a:r>
                <a:r>
                  <a:rPr lang="en-GB" dirty="0">
                    <a:solidFill>
                      <a:schemeClr val="accent2"/>
                    </a:solidFill>
                  </a:rPr>
                  <a:t>n</a:t>
                </a:r>
                <a:r>
                  <a:rPr lang="en-GB" baseline="30000" dirty="0">
                    <a:solidFill>
                      <a:schemeClr val="accent2"/>
                    </a:solidFill>
                  </a:rPr>
                  <a:t>th </a:t>
                </a:r>
                <a:r>
                  <a:rPr lang="en-GB" dirty="0">
                    <a:solidFill>
                      <a:schemeClr val="accent2"/>
                    </a:solidFill>
                  </a:rPr>
                  <a:t>power of the curvature</a:t>
                </a:r>
                <a:r>
                  <a:rPr lang="en-GB" dirty="0">
                    <a:solidFill>
                      <a:srgbClr val="FF0000"/>
                    </a:solidFill>
                  </a:rPr>
                  <a:t> </a:t>
                </a:r>
                <a:br>
                  <a:rPr lang="en-GB" dirty="0">
                    <a:solidFill>
                      <a:srgbClr val="FF0000"/>
                    </a:solidFill>
                  </a:rPr>
                </a:br>
                <a:r>
                  <a:rPr lang="en-GB" dirty="0"/>
                  <a:t>of a particle in the </a:t>
                </a:r>
                <a:r>
                  <a:rPr lang="en-GB" dirty="0">
                    <a:solidFill>
                      <a:schemeClr val="accent2"/>
                    </a:solidFill>
                  </a:rPr>
                  <a:t>weak</a:t>
                </a:r>
                <a:r>
                  <a:rPr lang="en-GB" dirty="0"/>
                  <a:t> bunch</a:t>
                </a:r>
              </a:p>
              <a:p>
                <a:pPr marL="0" indent="0" algn="ctr">
                  <a:buNone/>
                </a:pPr>
                <a14:m>
                  <m:oMathPara xmlns:m="http://schemas.openxmlformats.org/officeDocument/2006/math">
                    <m:oMathParaPr>
                      <m:jc m:val="left"/>
                    </m:oMathParaPr>
                    <m:oMath xmlns:m="http://schemas.openxmlformats.org/officeDocument/2006/math">
                      <m:sSub>
                        <m:sSubPr>
                          <m:ctrlPr>
                            <a:rPr lang="en-GB" b="1" i="1" smtClean="0">
                              <a:latin typeface="Cambria Math" panose="02040503050406030204" pitchFamily="18" charset="0"/>
                            </a:rPr>
                          </m:ctrlPr>
                        </m:sSubPr>
                        <m:e>
                          <m:r>
                            <a:rPr lang="en-GB" b="1" i="1" smtClean="0">
                              <a:latin typeface="Cambria Math" panose="02040503050406030204" pitchFamily="18" charset="0"/>
                            </a:rPr>
                            <m:t>𝑰</m:t>
                          </m:r>
                        </m:e>
                        <m:sub>
                          <m:r>
                            <a:rPr lang="en-GB" b="1" i="1" smtClean="0">
                              <a:latin typeface="Cambria Math" panose="02040503050406030204" pitchFamily="18" charset="0"/>
                            </a:rPr>
                            <m:t>𝒏</m:t>
                          </m:r>
                          <m:r>
                            <a:rPr lang="en-GB" b="1" i="1" smtClean="0">
                              <a:latin typeface="Cambria Math" panose="02040503050406030204" pitchFamily="18" charset="0"/>
                            </a:rPr>
                            <m:t>,</m:t>
                          </m:r>
                          <m:r>
                            <a:rPr lang="en-GB" b="1" i="1" smtClean="0">
                              <a:latin typeface="Cambria Math" panose="02040503050406030204" pitchFamily="18" charset="0"/>
                            </a:rPr>
                            <m:t>𝒘</m:t>
                          </m:r>
                        </m:sub>
                      </m:sSub>
                      <m:r>
                        <a:rPr lang="en-GB" b="0" i="1" smtClean="0">
                          <a:latin typeface="Cambria Math" panose="02040503050406030204" pitchFamily="18" charset="0"/>
                        </a:rPr>
                        <m:t>≡</m:t>
                      </m:r>
                      <m:nary>
                        <m:naryPr>
                          <m:limLoc m:val="undOvr"/>
                          <m:ctrlPr>
                            <a:rPr lang="en-GB" b="0" i="1" smtClean="0">
                              <a:latin typeface="Cambria Math" panose="02040503050406030204" pitchFamily="18" charset="0"/>
                            </a:rPr>
                          </m:ctrlPr>
                        </m:naryPr>
                        <m:sub>
                          <m:r>
                            <m:rPr>
                              <m:brk m:alnAt="24"/>
                            </m:rPr>
                            <a:rPr lang="en-GB" b="0" i="1" smtClean="0">
                              <a:latin typeface="Cambria Math" panose="02040503050406030204" pitchFamily="18" charset="0"/>
                            </a:rPr>
                            <m:t>−</m:t>
                          </m:r>
                          <m:r>
                            <a:rPr lang="en-GB" b="0" i="1" smtClean="0">
                              <a:latin typeface="Cambria Math" panose="02040503050406030204" pitchFamily="18" charset="0"/>
                            </a:rPr>
                            <m:t>∞</m:t>
                          </m:r>
                        </m:sub>
                        <m:sup>
                          <m:r>
                            <a:rPr lang="en-GB" b="0" i="1" smtClean="0">
                              <a:latin typeface="Cambria Math" panose="02040503050406030204" pitchFamily="18" charset="0"/>
                            </a:rPr>
                            <m:t>+∞</m:t>
                          </m:r>
                        </m:sup>
                        <m:e>
                          <m:r>
                            <a:rPr lang="en-GB" b="0" i="1" smtClean="0">
                              <a:latin typeface="Cambria Math" panose="02040503050406030204" pitchFamily="18" charset="0"/>
                            </a:rPr>
                            <m:t>𝑑𝑠</m:t>
                          </m:r>
                          <m:d>
                            <m:dPr>
                              <m:begChr m:val="⟨"/>
                              <m:endChr m:val="⟩"/>
                              <m:ctrlPr>
                                <a:rPr lang="en-GB" b="0" i="1" smtClean="0">
                                  <a:solidFill>
                                    <a:schemeClr val="accent2"/>
                                  </a:solidFill>
                                  <a:latin typeface="Cambria Math" panose="02040503050406030204" pitchFamily="18" charset="0"/>
                                </a:rPr>
                              </m:ctrlPr>
                            </m:dPr>
                            <m:e>
                              <m:f>
                                <m:fPr>
                                  <m:ctrlPr>
                                    <a:rPr lang="en-GB" b="0" i="1" smtClean="0">
                                      <a:solidFill>
                                        <a:schemeClr val="accent2"/>
                                      </a:solidFill>
                                      <a:latin typeface="Cambria Math" panose="02040503050406030204" pitchFamily="18" charset="0"/>
                                    </a:rPr>
                                  </m:ctrlPr>
                                </m:fPr>
                                <m:num>
                                  <m:r>
                                    <a:rPr lang="en-GB" b="0" i="1" smtClean="0">
                                      <a:solidFill>
                                        <a:schemeClr val="accent2"/>
                                      </a:solidFill>
                                      <a:latin typeface="Cambria Math" panose="02040503050406030204" pitchFamily="18" charset="0"/>
                                    </a:rPr>
                                    <m:t>1</m:t>
                                  </m:r>
                                </m:num>
                                <m:den>
                                  <m:sSubSup>
                                    <m:sSubSupPr>
                                      <m:ctrlPr>
                                        <a:rPr lang="en-GB" b="0" i="1" smtClean="0">
                                          <a:solidFill>
                                            <a:schemeClr val="accent2"/>
                                          </a:solidFill>
                                          <a:latin typeface="Cambria Math" panose="02040503050406030204" pitchFamily="18" charset="0"/>
                                        </a:rPr>
                                      </m:ctrlPr>
                                    </m:sSubSupPr>
                                    <m:e>
                                      <m:r>
                                        <a:rPr lang="en-GB" b="0" i="1" smtClean="0">
                                          <a:solidFill>
                                            <a:schemeClr val="accent2"/>
                                          </a:solidFill>
                                          <a:latin typeface="Cambria Math" panose="02040503050406030204" pitchFamily="18" charset="0"/>
                                        </a:rPr>
                                        <m:t>𝜌</m:t>
                                      </m:r>
                                    </m:e>
                                    <m:sub>
                                      <m:r>
                                        <a:rPr lang="en-GB" b="0" i="1" smtClean="0">
                                          <a:solidFill>
                                            <a:schemeClr val="accent2"/>
                                          </a:solidFill>
                                          <a:latin typeface="Cambria Math" panose="02040503050406030204" pitchFamily="18" charset="0"/>
                                        </a:rPr>
                                        <m:t>𝑤</m:t>
                                      </m:r>
                                    </m:sub>
                                    <m:sup>
                                      <m:r>
                                        <a:rPr lang="en-GB" b="0" i="1" smtClean="0">
                                          <a:solidFill>
                                            <a:schemeClr val="accent2"/>
                                          </a:solidFill>
                                          <a:latin typeface="Cambria Math" panose="02040503050406030204" pitchFamily="18" charset="0"/>
                                        </a:rPr>
                                        <m:t>𝑛</m:t>
                                      </m:r>
                                    </m:sup>
                                  </m:sSubSup>
                                </m:den>
                              </m:f>
                              <m:d>
                                <m:dPr>
                                  <m:ctrlPr>
                                    <a:rPr lang="en-GB" b="0" i="1" smtClean="0">
                                      <a:solidFill>
                                        <a:schemeClr val="accent2"/>
                                      </a:solidFill>
                                      <a:latin typeface="Cambria Math" panose="02040503050406030204" pitchFamily="18" charset="0"/>
                                    </a:rPr>
                                  </m:ctrlPr>
                                </m:dPr>
                                <m:e>
                                  <m:r>
                                    <a:rPr lang="en-GB" b="0" i="1" smtClean="0">
                                      <a:solidFill>
                                        <a:schemeClr val="accent2"/>
                                      </a:solidFill>
                                      <a:latin typeface="Cambria Math" panose="02040503050406030204" pitchFamily="18" charset="0"/>
                                    </a:rPr>
                                    <m:t>𝑠</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𝑡</m:t>
                                  </m:r>
                                </m:e>
                              </m:d>
                            </m:e>
                          </m:d>
                        </m:e>
                      </m:nary>
                    </m:oMath>
                  </m:oMathPara>
                </a14:m>
                <a:endParaRPr lang="en-GB" b="0" i="1" dirty="0">
                  <a:latin typeface="Cambria Math" panose="02040503050406030204" pitchFamily="18" charset="0"/>
                </a:endParaRPr>
              </a:p>
              <a:p>
                <a:pPr marL="0" indent="0">
                  <a:buNone/>
                </a:pPr>
                <a:endParaRPr lang="en-GB"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1</m:t>
                          </m:r>
                        </m:num>
                        <m:den>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2</m:t>
                                  </m:r>
                                  <m:r>
                                    <a:rPr lang="en-GB" i="1">
                                      <a:latin typeface="Cambria Math" panose="02040503050406030204" pitchFamily="18" charset="0"/>
                                    </a:rPr>
                                    <m:t>𝜋</m:t>
                                  </m:r>
                                </m:e>
                              </m:d>
                            </m:e>
                            <m:sup>
                              <m:r>
                                <a:rPr lang="en-GB" i="1">
                                  <a:latin typeface="Cambria Math" panose="02040503050406030204" pitchFamily="18" charset="0"/>
                                </a:rPr>
                                <m:t>3/2</m:t>
                              </m:r>
                            </m:sup>
                          </m:sSup>
                        </m:den>
                      </m:f>
                      <m:nary>
                        <m:naryPr>
                          <m:ctrlPr>
                            <a:rPr lang="en-GB" i="1">
                              <a:latin typeface="Cambria Math" panose="02040503050406030204" pitchFamily="18" charset="0"/>
                            </a:rPr>
                          </m:ctrlPr>
                        </m:naryPr>
                        <m:sub>
                          <m:r>
                            <m:rPr>
                              <m:brk m:alnAt="23"/>
                            </m:rPr>
                            <a:rPr lang="en-GB" i="1">
                              <a:latin typeface="Cambria Math" panose="02040503050406030204" pitchFamily="18" charset="0"/>
                            </a:rPr>
                            <m:t>−</m:t>
                          </m:r>
                          <m:r>
                            <a:rPr lang="en-GB" i="1">
                              <a:latin typeface="Cambria Math" panose="02040503050406030204" pitchFamily="18" charset="0"/>
                            </a:rPr>
                            <m:t>∞</m:t>
                          </m:r>
                        </m:sub>
                        <m:sup>
                          <m:r>
                            <a:rPr lang="en-GB" i="1">
                              <a:latin typeface="Cambria Math" panose="02040503050406030204" pitchFamily="18" charset="0"/>
                            </a:rPr>
                            <m:t>+∞</m:t>
                          </m:r>
                        </m:sup>
                        <m:e>
                          <m:r>
                            <a:rPr lang="en-GB" i="1">
                              <a:latin typeface="Cambria Math" panose="02040503050406030204" pitchFamily="18" charset="0"/>
                            </a:rPr>
                            <m:t>𝑑𝑠</m:t>
                          </m:r>
                          <m:nary>
                            <m:naryPr>
                              <m:chr m:val="∭"/>
                              <m:limLoc m:val="undOvr"/>
                              <m:ctrlPr>
                                <a:rPr lang="en-GB" i="1">
                                  <a:latin typeface="Cambria Math" panose="02040503050406030204" pitchFamily="18" charset="0"/>
                                </a:rPr>
                              </m:ctrlPr>
                            </m:naryPr>
                            <m:sub>
                              <m:r>
                                <m:rPr>
                                  <m:brk m:alnAt="24"/>
                                </m:rPr>
                                <a:rPr lang="en-GB" i="1">
                                  <a:latin typeface="Cambria Math" panose="02040503050406030204" pitchFamily="18" charset="0"/>
                                </a:rPr>
                                <m:t>𝑥</m:t>
                              </m:r>
                              <m:r>
                                <a:rPr lang="en-GB" i="1">
                                  <a:latin typeface="Cambria Math" panose="02040503050406030204" pitchFamily="18" charset="0"/>
                                </a:rPr>
                                <m:t>,</m:t>
                              </m:r>
                              <m:r>
                                <a:rPr lang="en-GB" i="1">
                                  <a:latin typeface="Cambria Math" panose="02040503050406030204" pitchFamily="18" charset="0"/>
                                </a:rPr>
                                <m:t>𝑦</m:t>
                              </m:r>
                              <m:r>
                                <a:rPr lang="en-GB" i="1">
                                  <a:latin typeface="Cambria Math" panose="02040503050406030204" pitchFamily="18" charset="0"/>
                                </a:rPr>
                                <m:t>,</m:t>
                              </m:r>
                              <m:r>
                                <a:rPr lang="en-GB" i="1">
                                  <a:latin typeface="Cambria Math" panose="02040503050406030204" pitchFamily="18" charset="0"/>
                                </a:rPr>
                                <m:t>𝑧</m:t>
                              </m:r>
                              <m:r>
                                <a:rPr lang="en-GB" i="1">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rPr>
                                    <m:t>𝑅</m:t>
                                  </m:r>
                                </m:e>
                                <m:sup>
                                  <m:r>
                                    <a:rPr lang="en-GB" i="1">
                                      <a:latin typeface="Cambria Math" panose="02040503050406030204" pitchFamily="18" charset="0"/>
                                    </a:rPr>
                                    <m:t>3</m:t>
                                  </m:r>
                                </m:sup>
                              </m:sSup>
                            </m:sub>
                            <m:sup>
                              <m:r>
                                <m:rPr>
                                  <m:lit/>
                                </m:rPr>
                                <a:rPr lang="en-GB" i="1">
                                  <a:latin typeface="Cambria Math" panose="02040503050406030204" pitchFamily="18" charset="0"/>
                                </a:rPr>
                                <m:t> </m:t>
                              </m:r>
                            </m:sup>
                            <m:e>
                              <m:f>
                                <m:fPr>
                                  <m:ctrlPr>
                                    <a:rPr lang="en-GB" i="1">
                                      <a:latin typeface="Cambria Math" panose="02040503050406030204" pitchFamily="18" charset="0"/>
                                    </a:rPr>
                                  </m:ctrlPr>
                                </m:fPr>
                                <m:num>
                                  <m:r>
                                    <a:rPr lang="en-GB" i="1">
                                      <a:latin typeface="Cambria Math" panose="02040503050406030204" pitchFamily="18" charset="0"/>
                                    </a:rPr>
                                    <m:t>𝑑𝑥𝑑𝑦𝑑𝑧</m:t>
                                  </m:r>
                                </m:num>
                                <m:den>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𝑥</m:t>
                                      </m:r>
                                      <m:r>
                                        <a:rPr lang="en-GB" i="1">
                                          <a:latin typeface="Cambria Math" panose="02040503050406030204" pitchFamily="18" charset="0"/>
                                        </a:rPr>
                                        <m:t>,</m:t>
                                      </m:r>
                                      <m:r>
                                        <a:rPr lang="en-GB" i="1">
                                          <a:solidFill>
                                            <a:schemeClr val="accent2"/>
                                          </a:solidFill>
                                          <a:latin typeface="Cambria Math" panose="02040503050406030204" pitchFamily="18" charset="0"/>
                                        </a:rPr>
                                        <m:t>𝑤</m:t>
                                      </m:r>
                                      <m:r>
                                        <a:rPr lang="en-GB" i="1">
                                          <a:latin typeface="Cambria Math" panose="02040503050406030204" pitchFamily="18" charset="0"/>
                                        </a:rPr>
                                        <m:t> </m:t>
                                      </m:r>
                                    </m:sub>
                                    <m:sup>
                                      <m:r>
                                        <a:rPr lang="en-GB" i="1">
                                          <a:latin typeface="Cambria Math" panose="02040503050406030204" pitchFamily="18" charset="0"/>
                                        </a:rPr>
                                        <m:t>∗</m:t>
                                      </m:r>
                                    </m:sup>
                                  </m:sSubSup>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m:t>
                                      </m:r>
                                      <m:r>
                                        <a:rPr lang="en-GB" i="1">
                                          <a:solidFill>
                                            <a:schemeClr val="accent2"/>
                                          </a:solidFill>
                                          <a:latin typeface="Cambria Math" panose="02040503050406030204" pitchFamily="18" charset="0"/>
                                        </a:rPr>
                                        <m:t>𝑤</m:t>
                                      </m:r>
                                      <m:r>
                                        <a:rPr lang="en-GB" i="1">
                                          <a:latin typeface="Cambria Math" panose="02040503050406030204" pitchFamily="18" charset="0"/>
                                        </a:rPr>
                                        <m:t> </m:t>
                                      </m:r>
                                    </m:sub>
                                    <m:sup>
                                      <m:r>
                                        <a:rPr lang="en-GB" i="1">
                                          <a:latin typeface="Cambria Math" panose="02040503050406030204" pitchFamily="18" charset="0"/>
                                        </a:rPr>
                                        <m:t>∗</m:t>
                                      </m:r>
                                    </m:sup>
                                  </m:sSubSup>
                                  <m:r>
                                    <a:rPr lang="en-GB" i="1">
                                      <a:latin typeface="Cambria Math" panose="02040503050406030204" pitchFamily="18" charset="0"/>
                                    </a:rPr>
                                    <m:t>𝐺</m:t>
                                  </m:r>
                                  <m:sSub>
                                    <m:sSubPr>
                                      <m:ctrlPr>
                                        <a:rPr lang="en-GB" i="1">
                                          <a:latin typeface="Cambria Math" panose="02040503050406030204" pitchFamily="18" charset="0"/>
                                        </a:rPr>
                                      </m:ctrlPr>
                                    </m:sSubPr>
                                    <m:e>
                                      <m:d>
                                        <m:dPr>
                                          <m:ctrlPr>
                                            <a:rPr lang="en-GB" i="1">
                                              <a:latin typeface="Cambria Math" panose="02040503050406030204" pitchFamily="18" charset="0"/>
                                            </a:rPr>
                                          </m:ctrlPr>
                                        </m:dPr>
                                        <m:e>
                                          <m:r>
                                            <a:rPr lang="en-GB" i="1">
                                              <a:latin typeface="Cambria Math" panose="02040503050406030204" pitchFamily="18" charset="0"/>
                                            </a:rPr>
                                            <m:t>𝑥</m:t>
                                          </m:r>
                                          <m:r>
                                            <a:rPr lang="en-GB" i="1">
                                              <a:latin typeface="Cambria Math" panose="02040503050406030204" pitchFamily="18" charset="0"/>
                                            </a:rPr>
                                            <m:t>,</m:t>
                                          </m:r>
                                          <m:r>
                                            <a:rPr lang="en-GB" i="1">
                                              <a:latin typeface="Cambria Math" panose="02040503050406030204" pitchFamily="18" charset="0"/>
                                            </a:rPr>
                                            <m:t>𝑠</m:t>
                                          </m:r>
                                        </m:e>
                                      </m:d>
                                    </m:e>
                                    <m:sub>
                                      <m:r>
                                        <a:rPr lang="en-GB" i="1">
                                          <a:solidFill>
                                            <a:schemeClr val="accent2"/>
                                          </a:solidFill>
                                          <a:latin typeface="Cambria Math" panose="02040503050406030204" pitchFamily="18" charset="0"/>
                                        </a:rPr>
                                        <m:t>𝑤</m:t>
                                      </m:r>
                                    </m:sub>
                                  </m:sSub>
                                  <m:sSub>
                                    <m:sSubPr>
                                      <m:ctrlPr>
                                        <a:rPr lang="en-GB"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𝑧</m:t>
                                      </m:r>
                                      <m:r>
                                        <a:rPr lang="en-GB" i="1">
                                          <a:latin typeface="Cambria Math" panose="02040503050406030204" pitchFamily="18" charset="0"/>
                                        </a:rPr>
                                        <m:t>,</m:t>
                                      </m:r>
                                      <m:r>
                                        <a:rPr lang="en-GB" i="1">
                                          <a:solidFill>
                                            <a:schemeClr val="accent2"/>
                                          </a:solidFill>
                                          <a:latin typeface="Cambria Math" panose="02040503050406030204" pitchFamily="18" charset="0"/>
                                        </a:rPr>
                                        <m:t>𝑤</m:t>
                                      </m:r>
                                    </m:sub>
                                  </m:sSub>
                                </m:den>
                              </m:f>
                              <m:r>
                                <a:rPr lang="en-GB" i="1">
                                  <a:solidFill>
                                    <a:schemeClr val="accent2"/>
                                  </a:solidFill>
                                  <a:latin typeface="Cambria Math" panose="02040503050406030204" pitchFamily="18" charset="0"/>
                                </a:rPr>
                                <m:t>𝜌</m:t>
                              </m:r>
                              <m:sSubSup>
                                <m:sSubSupPr>
                                  <m:ctrlPr>
                                    <a:rPr lang="en-GB" i="1">
                                      <a:solidFill>
                                        <a:schemeClr val="accent2"/>
                                      </a:solidFill>
                                      <a:latin typeface="Cambria Math" panose="02040503050406030204" pitchFamily="18" charset="0"/>
                                    </a:rPr>
                                  </m:ctrlPr>
                                </m:sSubSupPr>
                                <m:e>
                                  <m:d>
                                    <m:dPr>
                                      <m:ctrlPr>
                                        <a:rPr lang="en-GB" i="1">
                                          <a:solidFill>
                                            <a:schemeClr val="accent2"/>
                                          </a:solidFill>
                                          <a:latin typeface="Cambria Math" panose="02040503050406030204" pitchFamily="18" charset="0"/>
                                        </a:rPr>
                                      </m:ctrlPr>
                                    </m:dPr>
                                    <m:e>
                                      <m:r>
                                        <a:rPr lang="en-GB" i="1">
                                          <a:solidFill>
                                            <a:schemeClr val="accent2"/>
                                          </a:solidFill>
                                          <a:latin typeface="Cambria Math" panose="02040503050406030204" pitchFamily="18" charset="0"/>
                                        </a:rPr>
                                        <m:t>𝑥</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𝑦</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𝑧</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𝑠</m:t>
                                      </m:r>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𝑡</m:t>
                                      </m:r>
                                    </m:e>
                                  </m:d>
                                </m:e>
                                <m:sub>
                                  <m:r>
                                    <a:rPr lang="en-GB" i="1">
                                      <a:solidFill>
                                        <a:schemeClr val="accent2"/>
                                      </a:solidFill>
                                      <a:latin typeface="Cambria Math" panose="02040503050406030204" pitchFamily="18" charset="0"/>
                                    </a:rPr>
                                    <m:t>𝑤</m:t>
                                  </m:r>
                                </m:sub>
                                <m:sup>
                                  <m:r>
                                    <a:rPr lang="en-GB" i="1">
                                      <a:solidFill>
                                        <a:schemeClr val="accent2"/>
                                      </a:solidFill>
                                      <a:latin typeface="Cambria Math" panose="02040503050406030204" pitchFamily="18" charset="0"/>
                                    </a:rPr>
                                    <m:t>−</m:t>
                                  </m:r>
                                  <m:r>
                                    <a:rPr lang="en-GB" i="1">
                                      <a:solidFill>
                                        <a:schemeClr val="accent2"/>
                                      </a:solidFill>
                                      <a:latin typeface="Cambria Math" panose="02040503050406030204" pitchFamily="18" charset="0"/>
                                    </a:rPr>
                                    <m:t>𝑛</m:t>
                                  </m:r>
                                </m:sup>
                              </m:sSubSup>
                            </m:e>
                          </m:nary>
                        </m:e>
                      </m:nary>
                    </m:oMath>
                    <m:oMath xmlns:m="http://schemas.openxmlformats.org/officeDocument/2006/math">
                      <m:r>
                        <m:rPr>
                          <m:nor/>
                        </m:rPr>
                        <a:rPr lang="en-GB" i="1" dirty="0">
                          <a:latin typeface="Cambria Math" panose="02040503050406030204" pitchFamily="18" charset="0"/>
                        </a:rPr>
                        <m:t>	</m:t>
                      </m:r>
                    </m:oMath>
                  </m:oMathPara>
                </a14:m>
                <a:endParaRPr lang="en-GB" i="1" dirty="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en-GB" i="1">
                          <a:latin typeface="Cambria Math" panose="02040503050406030204" pitchFamily="18" charset="0"/>
                        </a:rPr>
                        <m:t>×</m:t>
                      </m:r>
                      <m:func>
                        <m:funcPr>
                          <m:ctrlPr>
                            <a:rPr lang="en-GB" i="1">
                              <a:latin typeface="Cambria Math" panose="02040503050406030204" pitchFamily="18" charset="0"/>
                            </a:rPr>
                          </m:ctrlPr>
                        </m:funcPr>
                        <m:fName>
                          <m:r>
                            <m:rPr>
                              <m:sty m:val="p"/>
                            </m:rPr>
                            <a:rPr lang="en-GB">
                              <a:latin typeface="Cambria Math" panose="02040503050406030204" pitchFamily="18" charset="0"/>
                            </a:rPr>
                            <m:t>exp</m:t>
                          </m:r>
                        </m:fName>
                        <m:e>
                          <m:d>
                            <m:dPr>
                              <m:begChr m:val="["/>
                              <m:endChr m:val="]"/>
                              <m:ctrlPr>
                                <a:rPr lang="en-GB" i="1">
                                  <a:latin typeface="Cambria Math" panose="02040503050406030204" pitchFamily="18" charset="0"/>
                                </a:rPr>
                              </m:ctrlPr>
                            </m:dPr>
                            <m:e>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𝑥</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𝑧</m:t>
                                              </m:r>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num>
                                            <m:den>
                                              <m:r>
                                                <a:rPr lang="en-GB" i="1">
                                                  <a:latin typeface="Cambria Math" panose="02040503050406030204" pitchFamily="18" charset="0"/>
                                                </a:rPr>
                                                <m:t>2</m:t>
                                              </m:r>
                                            </m:den>
                                          </m:f>
                                        </m:e>
                                      </m:d>
                                    </m:e>
                                    <m:sup>
                                      <m:r>
                                        <a:rPr lang="en-GB" i="1">
                                          <a:latin typeface="Cambria Math" panose="02040503050406030204" pitchFamily="18" charset="0"/>
                                        </a:rPr>
                                        <m:t>2</m:t>
                                      </m:r>
                                    </m:sup>
                                  </m:sSup>
                                </m:num>
                                <m:den>
                                  <m:r>
                                    <a:rPr lang="en-GB" i="1">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𝑥</m:t>
                                      </m:r>
                                      <m:r>
                                        <a:rPr lang="en-GB" i="1">
                                          <a:latin typeface="Cambria Math" panose="02040503050406030204" pitchFamily="18" charset="0"/>
                                        </a:rPr>
                                        <m:t>,</m:t>
                                      </m:r>
                                      <m:r>
                                        <a:rPr lang="en-GB" i="1">
                                          <a:solidFill>
                                            <a:schemeClr val="accent2"/>
                                          </a:solidFill>
                                          <a:latin typeface="Cambria Math" panose="02040503050406030204" pitchFamily="18" charset="0"/>
                                        </a:rPr>
                                        <m:t>𝑤</m:t>
                                      </m:r>
                                    </m:sub>
                                    <m:sup>
                                      <m:r>
                                        <a:rPr lang="en-GB" i="1">
                                          <a:latin typeface="Cambria Math" panose="02040503050406030204" pitchFamily="18" charset="0"/>
                                        </a:rPr>
                                        <m:t>∗2</m:t>
                                      </m:r>
                                    </m:sup>
                                  </m:sSubSup>
                                </m:den>
                              </m:f>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𝑦</m:t>
                                      </m:r>
                                    </m:e>
                                    <m:sup>
                                      <m:r>
                                        <a:rPr lang="en-GB" i="1">
                                          <a:latin typeface="Cambria Math" panose="02040503050406030204" pitchFamily="18" charset="0"/>
                                        </a:rPr>
                                        <m:t>2</m:t>
                                      </m:r>
                                    </m:sup>
                                  </m:sSup>
                                </m:num>
                                <m:den>
                                  <m:r>
                                    <a:rPr lang="en-GB" i="1">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m:t>
                                      </m:r>
                                      <m:r>
                                        <a:rPr lang="en-GB" i="1">
                                          <a:solidFill>
                                            <a:schemeClr val="accent2"/>
                                          </a:solidFill>
                                          <a:latin typeface="Cambria Math" panose="02040503050406030204" pitchFamily="18" charset="0"/>
                                        </a:rPr>
                                        <m:t>𝑤</m:t>
                                      </m:r>
                                      <m:r>
                                        <a:rPr lang="en-GB" i="1">
                                          <a:latin typeface="Cambria Math" panose="02040503050406030204" pitchFamily="18" charset="0"/>
                                        </a:rPr>
                                        <m:t> </m:t>
                                      </m:r>
                                    </m:sub>
                                    <m:sup>
                                      <m:r>
                                        <a:rPr lang="en-GB" i="1">
                                          <a:latin typeface="Cambria Math" panose="02040503050406030204" pitchFamily="18" charset="0"/>
                                        </a:rPr>
                                        <m:t>∗2</m:t>
                                      </m:r>
                                    </m:sup>
                                  </m:sSubSup>
                                  <m:r>
                                    <a:rPr lang="en-GB" i="1">
                                      <a:latin typeface="Cambria Math" panose="02040503050406030204" pitchFamily="18" charset="0"/>
                                    </a:rPr>
                                    <m:t>𝐺</m:t>
                                  </m:r>
                                  <m:sSubSup>
                                    <m:sSubSupPr>
                                      <m:ctrlPr>
                                        <a:rPr lang="en-GB" i="1">
                                          <a:latin typeface="Cambria Math" panose="02040503050406030204" pitchFamily="18" charset="0"/>
                                        </a:rPr>
                                      </m:ctrlPr>
                                    </m:sSubSupPr>
                                    <m:e>
                                      <m:d>
                                        <m:dPr>
                                          <m:ctrlPr>
                                            <a:rPr lang="en-GB" i="1">
                                              <a:latin typeface="Cambria Math" panose="02040503050406030204" pitchFamily="18" charset="0"/>
                                            </a:rPr>
                                          </m:ctrlPr>
                                        </m:dPr>
                                        <m:e>
                                          <m:r>
                                            <a:rPr lang="en-GB" i="1">
                                              <a:latin typeface="Cambria Math" panose="02040503050406030204" pitchFamily="18" charset="0"/>
                                            </a:rPr>
                                            <m:t>𝑥</m:t>
                                          </m:r>
                                          <m:r>
                                            <a:rPr lang="en-GB" i="1">
                                              <a:latin typeface="Cambria Math" panose="02040503050406030204" pitchFamily="18" charset="0"/>
                                            </a:rPr>
                                            <m:t>,</m:t>
                                          </m:r>
                                          <m:r>
                                            <a:rPr lang="en-GB" i="1">
                                              <a:latin typeface="Cambria Math" panose="02040503050406030204" pitchFamily="18" charset="0"/>
                                            </a:rPr>
                                            <m:t>𝑠</m:t>
                                          </m:r>
                                        </m:e>
                                      </m:d>
                                    </m:e>
                                    <m:sub>
                                      <m:r>
                                        <a:rPr lang="en-GB" i="1">
                                          <a:solidFill>
                                            <a:schemeClr val="accent2"/>
                                          </a:solidFill>
                                          <a:latin typeface="Cambria Math" panose="02040503050406030204" pitchFamily="18" charset="0"/>
                                        </a:rPr>
                                        <m:t>𝑤</m:t>
                                      </m:r>
                                    </m:sub>
                                    <m:sup>
                                      <m:r>
                                        <a:rPr lang="en-GB" i="1">
                                          <a:latin typeface="Cambria Math" panose="02040503050406030204" pitchFamily="18" charset="0"/>
                                        </a:rPr>
                                        <m:t>2</m:t>
                                      </m:r>
                                    </m:sup>
                                  </m:sSubSup>
                                </m:den>
                              </m:f>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𝑧</m:t>
                                      </m:r>
                                    </m:e>
                                    <m:sup>
                                      <m:r>
                                        <a:rPr lang="en-GB" i="1">
                                          <a:latin typeface="Cambria Math" panose="02040503050406030204" pitchFamily="18" charset="0"/>
                                        </a:rPr>
                                        <m:t>2</m:t>
                                      </m:r>
                                    </m:sup>
                                  </m:sSup>
                                </m:num>
                                <m:den>
                                  <m:r>
                                    <a:rPr lang="en-GB" i="1">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𝑧</m:t>
                                      </m:r>
                                      <m:r>
                                        <a:rPr lang="en-GB" i="1">
                                          <a:latin typeface="Cambria Math" panose="02040503050406030204" pitchFamily="18" charset="0"/>
                                        </a:rPr>
                                        <m:t>,</m:t>
                                      </m:r>
                                      <m:r>
                                        <a:rPr lang="en-GB" i="1">
                                          <a:solidFill>
                                            <a:schemeClr val="accent2"/>
                                          </a:solidFill>
                                          <a:latin typeface="Cambria Math" panose="02040503050406030204" pitchFamily="18" charset="0"/>
                                        </a:rPr>
                                        <m:t>𝑤</m:t>
                                      </m:r>
                                    </m:sub>
                                    <m:sup>
                                      <m:r>
                                        <a:rPr lang="en-GB" i="1">
                                          <a:latin typeface="Cambria Math" panose="02040503050406030204" pitchFamily="18" charset="0"/>
                                        </a:rPr>
                                        <m:t>2</m:t>
                                      </m:r>
                                    </m:sup>
                                  </m:sSubSup>
                                </m:den>
                              </m:f>
                            </m:e>
                          </m:d>
                        </m:e>
                      </m:func>
                    </m:oMath>
                  </m:oMathPara>
                </a14:m>
                <a:br>
                  <a:rPr lang="en-GB" b="0" i="1" dirty="0">
                    <a:latin typeface="Cambria Math" panose="02040503050406030204" pitchFamily="18" charset="0"/>
                  </a:rPr>
                </a:br>
                <a:endParaRPr lang="en-GB" i="1" dirty="0">
                  <a:latin typeface="Cambria Math" panose="02040503050406030204" pitchFamily="18" charset="0"/>
                </a:endParaRPr>
              </a:p>
              <a:p>
                <a:pPr marL="0" indent="0" algn="ctr">
                  <a:buNone/>
                </a:pPr>
                <a:endParaRPr lang="en-GB" b="0" dirty="0"/>
              </a:p>
              <a:p>
                <a:pPr marL="0" indent="0" algn="ctr">
                  <a:buNone/>
                </a:pPr>
                <a:endParaRPr lang="en-GB" b="0" dirty="0"/>
              </a:p>
              <a:p>
                <a:endParaRPr lang="en-GB" b="0" dirty="0"/>
              </a:p>
            </p:txBody>
          </p:sp>
        </mc:Choice>
        <mc:Fallback xmlns="">
          <p:sp>
            <p:nvSpPr>
              <p:cNvPr id="3" name="Content Placeholder 2">
                <a:extLst>
                  <a:ext uri="{FF2B5EF4-FFF2-40B4-BE49-F238E27FC236}">
                    <a16:creationId xmlns:a16="http://schemas.microsoft.com/office/drawing/2014/main" id="{5E9B5F55-EDD9-C49E-1BCF-7829CF4CC8B0}"/>
                  </a:ext>
                </a:extLst>
              </p:cNvPr>
              <p:cNvSpPr>
                <a:spLocks noGrp="1" noRot="1" noChangeAspect="1" noMove="1" noResize="1" noEditPoints="1" noAdjustHandles="1" noChangeArrowheads="1" noChangeShapeType="1" noTextEdit="1"/>
              </p:cNvSpPr>
              <p:nvPr>
                <p:ph idx="1"/>
              </p:nvPr>
            </p:nvSpPr>
            <p:spPr>
              <a:xfrm>
                <a:off x="838200" y="1258078"/>
                <a:ext cx="10515600" cy="5060826"/>
              </a:xfrm>
              <a:blipFill>
                <a:blip r:embed="rId5"/>
                <a:stretch>
                  <a:fillRect l="-928" t="-1805"/>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8A36EF0E-7777-2EDB-B01B-C8416DD2A93D}"/>
              </a:ext>
            </a:extLst>
          </p:cNvPr>
          <p:cNvSpPr txBox="1"/>
          <p:nvPr/>
        </p:nvSpPr>
        <p:spPr>
          <a:xfrm>
            <a:off x="4399280" y="2759223"/>
            <a:ext cx="4124960" cy="646331"/>
          </a:xfrm>
          <a:prstGeom prst="rect">
            <a:avLst/>
          </a:prstGeom>
          <a:noFill/>
        </p:spPr>
        <p:txBody>
          <a:bodyPr wrap="square" rtlCol="0">
            <a:spAutoFit/>
          </a:bodyPr>
          <a:lstStyle/>
          <a:p>
            <a:r>
              <a:rPr lang="en-GB" dirty="0">
                <a:solidFill>
                  <a:schemeClr val="accent2"/>
                </a:solidFill>
              </a:rPr>
              <a:t>Averaged over Gaussian distribution of particles in the weak bunch</a:t>
            </a:r>
            <a:endParaRPr lang="en-US" dirty="0">
              <a:solidFill>
                <a:schemeClr val="accent2"/>
              </a:solidFill>
            </a:endParaRPr>
          </a:p>
        </p:txBody>
      </p:sp>
      <p:sp>
        <p:nvSpPr>
          <p:cNvPr id="11" name="Oval 10">
            <a:extLst>
              <a:ext uri="{FF2B5EF4-FFF2-40B4-BE49-F238E27FC236}">
                <a16:creationId xmlns:a16="http://schemas.microsoft.com/office/drawing/2014/main" id="{3BC0DE1F-E0C8-0395-9ADE-4B6B86794693}"/>
              </a:ext>
            </a:extLst>
          </p:cNvPr>
          <p:cNvSpPr/>
          <p:nvPr/>
        </p:nvSpPr>
        <p:spPr>
          <a:xfrm>
            <a:off x="4953000" y="5665749"/>
            <a:ext cx="1341120" cy="5486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DB13E157-CAB9-85AB-8B49-D1A58B084FF7}"/>
              </a:ext>
            </a:extLst>
          </p:cNvPr>
          <p:cNvSpPr/>
          <p:nvPr/>
        </p:nvSpPr>
        <p:spPr>
          <a:xfrm>
            <a:off x="6461760" y="3905053"/>
            <a:ext cx="1341120" cy="54864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A81C0B8-516D-88EA-9D53-A4EEE1689C1A}"/>
              </a:ext>
            </a:extLst>
          </p:cNvPr>
          <p:cNvSpPr txBox="1"/>
          <p:nvPr/>
        </p:nvSpPr>
        <p:spPr>
          <a:xfrm>
            <a:off x="8900160" y="2759223"/>
            <a:ext cx="3007360" cy="646331"/>
          </a:xfrm>
          <a:prstGeom prst="rect">
            <a:avLst/>
          </a:prstGeom>
          <a:noFill/>
        </p:spPr>
        <p:txBody>
          <a:bodyPr wrap="square" rtlCol="0">
            <a:spAutoFit/>
          </a:bodyPr>
          <a:lstStyle/>
          <a:p>
            <a:r>
              <a:rPr lang="en-GB" b="1" dirty="0">
                <a:solidFill>
                  <a:srgbClr val="FF0000"/>
                </a:solidFill>
              </a:rPr>
              <a:t>Complicate Gaussian integrals </a:t>
            </a:r>
            <a:br>
              <a:rPr lang="en-GB" b="1" dirty="0">
                <a:solidFill>
                  <a:srgbClr val="FF0000"/>
                </a:solidFill>
              </a:rPr>
            </a:br>
            <a:r>
              <a:rPr lang="en-GB" b="1" dirty="0">
                <a:solidFill>
                  <a:srgbClr val="FF0000"/>
                </a:solidFill>
                <a:sym typeface="Wingdings" panose="05000000000000000000" pitchFamily="2" charset="2"/>
              </a:rPr>
              <a:t> Approximations required!</a:t>
            </a:r>
            <a:endParaRPr lang="en-US" b="1" dirty="0">
              <a:solidFill>
                <a:srgbClr val="FF0000"/>
              </a:solidFill>
            </a:endParaRPr>
          </a:p>
        </p:txBody>
      </p:sp>
      <p:cxnSp>
        <p:nvCxnSpPr>
          <p:cNvPr id="21" name="Straight Arrow Connector 20">
            <a:extLst>
              <a:ext uri="{FF2B5EF4-FFF2-40B4-BE49-F238E27FC236}">
                <a16:creationId xmlns:a16="http://schemas.microsoft.com/office/drawing/2014/main" id="{9564863B-5639-1B7E-CF70-13B47A508D85}"/>
              </a:ext>
            </a:extLst>
          </p:cNvPr>
          <p:cNvCxnSpPr>
            <a:cxnSpLocks/>
            <a:stCxn id="18" idx="1"/>
            <a:endCxn id="13" idx="7"/>
          </p:cNvCxnSpPr>
          <p:nvPr/>
        </p:nvCxnSpPr>
        <p:spPr>
          <a:xfrm flipH="1">
            <a:off x="7606478" y="3082389"/>
            <a:ext cx="1293682" cy="9030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4E5CE06-4F98-F2CA-A81F-AD994067E80B}"/>
              </a:ext>
            </a:extLst>
          </p:cNvPr>
          <p:cNvCxnSpPr>
            <a:cxnSpLocks/>
          </p:cNvCxnSpPr>
          <p:nvPr/>
        </p:nvCxnSpPr>
        <p:spPr>
          <a:xfrm flipH="1">
            <a:off x="6079042" y="3600856"/>
            <a:ext cx="3017520" cy="217360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Date Placeholder 4">
            <a:extLst>
              <a:ext uri="{FF2B5EF4-FFF2-40B4-BE49-F238E27FC236}">
                <a16:creationId xmlns:a16="http://schemas.microsoft.com/office/drawing/2014/main" id="{8D3FDD9C-D5D1-9C9F-5433-F568E02F5DFE}"/>
              </a:ext>
            </a:extLst>
          </p:cNvPr>
          <p:cNvSpPr>
            <a:spLocks noGrp="1"/>
          </p:cNvSpPr>
          <p:nvPr>
            <p:ph type="dt" sz="half" idx="10"/>
          </p:nvPr>
        </p:nvSpPr>
        <p:spPr/>
        <p:txBody>
          <a:bodyPr/>
          <a:lstStyle/>
          <a:p>
            <a:fld id="{7E7844C9-A529-4FE1-8956-F05CA7E1753A}"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947BA4CB-F8A3-AA0C-BAA7-EA745CBEDFAC}"/>
              </a:ext>
            </a:extLst>
          </p:cNvPr>
          <p:cNvSpPr>
            <a:spLocks noGrp="1"/>
          </p:cNvSpPr>
          <p:nvPr>
            <p:ph type="ftr" sz="quarter" idx="11"/>
          </p:nvPr>
        </p:nvSpPr>
        <p:spPr/>
        <p:txBody>
          <a:bodyPr/>
          <a:lstStyle/>
          <a:p>
            <a:r>
              <a:rPr lang="en-US" dirty="0">
                <a:solidFill>
                  <a:schemeClr val="bg1"/>
                </a:solidFill>
              </a:rPr>
              <a:t>Intensity Asymmetry in Colliders with Strong </a:t>
            </a:r>
            <a:r>
              <a:rPr lang="en-US" dirty="0" err="1">
                <a:solidFill>
                  <a:schemeClr val="bg1"/>
                </a:solidFill>
              </a:rPr>
              <a:t>Beamstrahlung</a:t>
            </a:r>
            <a:endParaRPr lang="en-US" dirty="0">
              <a:solidFill>
                <a:schemeClr val="bg1"/>
              </a:solidFill>
            </a:endParaRPr>
          </a:p>
        </p:txBody>
      </p:sp>
      <p:sp>
        <p:nvSpPr>
          <p:cNvPr id="7" name="Slide Number Placeholder 6">
            <a:extLst>
              <a:ext uri="{FF2B5EF4-FFF2-40B4-BE49-F238E27FC236}">
                <a16:creationId xmlns:a16="http://schemas.microsoft.com/office/drawing/2014/main" id="{8F2BD2CE-0CCE-694D-7E59-98674C67BF58}"/>
              </a:ext>
            </a:extLst>
          </p:cNvPr>
          <p:cNvSpPr>
            <a:spLocks noGrp="1"/>
          </p:cNvSpPr>
          <p:nvPr>
            <p:ph type="sldNum" sz="quarter" idx="12"/>
          </p:nvPr>
        </p:nvSpPr>
        <p:spPr/>
        <p:txBody>
          <a:bodyPr/>
          <a:lstStyle/>
          <a:p>
            <a:fld id="{81FB59EA-3FEA-44AC-8E8C-E80C08B2FCEE}" type="slidenum">
              <a:rPr lang="en-US" smtClean="0">
                <a:solidFill>
                  <a:schemeClr val="bg1"/>
                </a:solidFill>
              </a:rPr>
              <a:t>10</a:t>
            </a:fld>
            <a:endParaRPr lang="en-US" dirty="0">
              <a:solidFill>
                <a:schemeClr val="bg1"/>
              </a:solidFill>
            </a:endParaRPr>
          </a:p>
        </p:txBody>
      </p:sp>
    </p:spTree>
    <p:custDataLst>
      <p:tags r:id="rId1"/>
    </p:custDataLst>
    <p:extLst>
      <p:ext uri="{BB962C8B-B14F-4D97-AF65-F5344CB8AC3E}">
        <p14:creationId xmlns:p14="http://schemas.microsoft.com/office/powerpoint/2010/main" val="3215373330"/>
      </p:ext>
    </p:extLst>
  </p:cSld>
  <p:clrMapOvr>
    <a:masterClrMapping/>
  </p:clrMapOvr>
  <mc:AlternateContent xmlns:mc="http://schemas.openxmlformats.org/markup-compatibility/2006" xmlns:p14="http://schemas.microsoft.com/office/powerpoint/2010/main">
    <mc:Choice Requires="p14">
      <p:transition spd="slow" p14:dur="2000" advTm="61611"/>
    </mc:Choice>
    <mc:Fallback xmlns="">
      <p:transition spd="slow" advTm="6161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3" grpId="0" animBg="1"/>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80BAE93-C267-2B69-2AC4-2713518AC59D}"/>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9BB0A10-B297-F7BF-FD53-22A27CF72A93}"/>
                  </a:ext>
                </a:extLst>
              </p:cNvPr>
              <p:cNvSpPr>
                <a:spLocks noGrp="1"/>
              </p:cNvSpPr>
              <p:nvPr>
                <p:ph idx="1"/>
              </p:nvPr>
            </p:nvSpPr>
            <p:spPr>
              <a:xfrm>
                <a:off x="838200" y="1460500"/>
                <a:ext cx="10515600" cy="4351338"/>
              </a:xfrm>
            </p:spPr>
            <p:txBody>
              <a:bodyPr>
                <a:normAutofit fontScale="92500" lnSpcReduction="10000"/>
              </a:bodyPr>
              <a:lstStyle/>
              <a:p>
                <a:r>
                  <a:rPr lang="en-GB" dirty="0"/>
                  <a:t>n=1: Average number of photons </a:t>
                </a:r>
                <a:r>
                  <a:rPr lang="en-GB" i="1" dirty="0"/>
                  <a:t>per collision</a:t>
                </a:r>
                <a:r>
                  <a:rPr lang="en-GB" dirty="0"/>
                  <a:t> emitted by the weak beam, </a:t>
                </a:r>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𝑝h</m:t>
                          </m:r>
                          <m:r>
                            <a:rPr lang="en-GB" b="0" i="1" smtClean="0">
                              <a:latin typeface="Cambria Math" panose="02040503050406030204" pitchFamily="18" charset="0"/>
                            </a:rPr>
                            <m:t>, </m:t>
                          </m:r>
                          <m:r>
                            <a:rPr lang="en-GB" b="0" i="1" smtClean="0">
                              <a:latin typeface="Cambria Math" panose="02040503050406030204" pitchFamily="18" charset="0"/>
                            </a:rPr>
                            <m:t>𝑤</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5</m:t>
                          </m:r>
                        </m:num>
                        <m:den>
                          <m:r>
                            <a:rPr lang="en-GB" b="0" i="1" smtClean="0">
                              <a:latin typeface="Cambria Math" panose="02040503050406030204" pitchFamily="18" charset="0"/>
                            </a:rPr>
                            <m:t>2</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3</m:t>
                              </m:r>
                            </m:e>
                          </m:rad>
                        </m:den>
                      </m:f>
                      <m:r>
                        <a:rPr lang="en-GB" b="0" i="1" smtClean="0">
                          <a:latin typeface="Cambria Math" panose="02040503050406030204" pitchFamily="18" charset="0"/>
                        </a:rPr>
                        <m:t>𝛼𝛾</m:t>
                      </m:r>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𝐼</m:t>
                          </m:r>
                        </m:e>
                        <m:sub>
                          <m:r>
                            <a:rPr lang="en-GB" b="0" i="1" smtClean="0">
                              <a:solidFill>
                                <a:srgbClr val="FF0000"/>
                              </a:solidFill>
                              <a:latin typeface="Cambria Math" panose="02040503050406030204" pitchFamily="18" charset="0"/>
                            </a:rPr>
                            <m:t>1,</m:t>
                          </m:r>
                          <m:r>
                            <a:rPr lang="en-GB" b="0" i="1" smtClean="0">
                              <a:solidFill>
                                <a:srgbClr val="FF0000"/>
                              </a:solidFill>
                              <a:latin typeface="Cambria Math" panose="02040503050406030204" pitchFamily="18" charset="0"/>
                            </a:rPr>
                            <m:t>𝑤</m:t>
                          </m:r>
                        </m:sub>
                      </m:sSub>
                    </m:oMath>
                  </m:oMathPara>
                </a14:m>
                <a:endParaRPr lang="en-GB" b="0" dirty="0"/>
              </a:p>
              <a:p>
                <a:r>
                  <a:rPr lang="en-US" dirty="0"/>
                  <a:t>n=2: Average energy loss </a:t>
                </a:r>
                <a:r>
                  <a:rPr lang="en-US" i="1" dirty="0"/>
                  <a:t>per collision</a:t>
                </a:r>
                <a:r>
                  <a:rPr lang="en-US" dirty="0"/>
                  <a:t> due to </a:t>
                </a:r>
                <a:r>
                  <a:rPr lang="en-US" dirty="0" err="1"/>
                  <a:t>beamstrahlung</a:t>
                </a:r>
                <a:r>
                  <a:rPr lang="en-US" dirty="0"/>
                  <a:t> of the weak beam relative to the beam energy,</a:t>
                </a:r>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𝛿</m:t>
                          </m:r>
                        </m:e>
                        <m:sub>
                          <m:r>
                            <a:rPr lang="en-GB" b="0" i="1" smtClean="0">
                              <a:latin typeface="Cambria Math" panose="02040503050406030204" pitchFamily="18" charset="0"/>
                            </a:rPr>
                            <m:t>𝐵𝑆</m:t>
                          </m:r>
                          <m:r>
                            <a:rPr lang="en-GB" b="0" i="1" smtClean="0">
                              <a:latin typeface="Cambria Math" panose="02040503050406030204" pitchFamily="18" charset="0"/>
                            </a:rPr>
                            <m:t>, </m:t>
                          </m:r>
                          <m:r>
                            <a:rPr lang="en-GB" b="0" i="1" smtClean="0">
                              <a:latin typeface="Cambria Math" panose="02040503050406030204" pitchFamily="18" charset="0"/>
                            </a:rPr>
                            <m:t>𝑤</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𝜏</m:t>
                              </m:r>
                            </m:e>
                            <m:sub>
                              <m:r>
                                <a:rPr lang="en-GB" b="0" i="1" smtClean="0">
                                  <a:latin typeface="Cambria Math" panose="02040503050406030204" pitchFamily="18" charset="0"/>
                                </a:rPr>
                                <m:t>𝑧</m:t>
                              </m:r>
                              <m:r>
                                <a:rPr lang="en-GB" b="0" i="1" smtClean="0">
                                  <a:latin typeface="Cambria Math" panose="02040503050406030204" pitchFamily="18" charset="0"/>
                                </a:rPr>
                                <m:t>, </m:t>
                              </m:r>
                              <m:r>
                                <a:rPr lang="en-GB" b="0" i="1" smtClean="0">
                                  <a:latin typeface="Cambria Math" panose="02040503050406030204" pitchFamily="18" charset="0"/>
                                </a:rPr>
                                <m:t>𝐵𝑆</m:t>
                              </m:r>
                              <m:r>
                                <a:rPr lang="en-GB" b="0" i="1" smtClean="0">
                                  <a:latin typeface="Cambria Math" panose="02040503050406030204" pitchFamily="18" charset="0"/>
                                </a:rPr>
                                <m:t>, </m:t>
                              </m:r>
                              <m:r>
                                <a:rPr lang="en-GB" b="0" i="1" smtClean="0">
                                  <a:latin typeface="Cambria Math" panose="02040503050406030204" pitchFamily="18" charset="0"/>
                                </a:rPr>
                                <m:t>𝑤</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num>
                        <m:den>
                          <m:r>
                            <a:rPr lang="en-GB" b="0" i="1" smtClean="0">
                              <a:latin typeface="Cambria Math" panose="02040503050406030204" pitchFamily="18" charset="0"/>
                            </a:rPr>
                            <m:t>3</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𝛾</m:t>
                          </m:r>
                        </m:e>
                        <m:sub>
                          <m:r>
                            <a:rPr lang="en-GB" b="0" i="1" smtClean="0">
                              <a:latin typeface="Cambria Math" panose="02040503050406030204" pitchFamily="18" charset="0"/>
                            </a:rPr>
                            <m:t>𝑤</m:t>
                          </m:r>
                        </m:sub>
                        <m:sup>
                          <m:r>
                            <a:rPr lang="en-GB" b="0" i="1" smtClean="0">
                              <a:latin typeface="Cambria Math" panose="02040503050406030204" pitchFamily="18" charset="0"/>
                            </a:rPr>
                            <m:t>3</m:t>
                          </m:r>
                        </m:sup>
                      </m:sSubSup>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𝐼</m:t>
                          </m:r>
                        </m:e>
                        <m:sub>
                          <m:r>
                            <a:rPr lang="en-GB" b="0" i="1" smtClean="0">
                              <a:solidFill>
                                <a:srgbClr val="FF0000"/>
                              </a:solidFill>
                              <a:latin typeface="Cambria Math" panose="02040503050406030204" pitchFamily="18" charset="0"/>
                            </a:rPr>
                            <m:t>2,</m:t>
                          </m:r>
                          <m:r>
                            <a:rPr lang="en-GB" b="0" i="1" smtClean="0">
                              <a:solidFill>
                                <a:srgbClr val="FF0000"/>
                              </a:solidFill>
                              <a:latin typeface="Cambria Math" panose="02040503050406030204" pitchFamily="18" charset="0"/>
                            </a:rPr>
                            <m:t>𝑤</m:t>
                          </m:r>
                        </m:sub>
                      </m:sSub>
                    </m:oMath>
                  </m:oMathPara>
                </a14:m>
                <a:endParaRPr lang="en-GB" b="0" dirty="0"/>
              </a:p>
              <a:p>
                <a:r>
                  <a:rPr lang="en-US" dirty="0"/>
                  <a:t>n=3: Quantum excitation from </a:t>
                </a:r>
                <a:r>
                  <a:rPr lang="en-US" dirty="0" err="1"/>
                  <a:t>beamstrahlung</a:t>
                </a:r>
                <a:r>
                  <a:rPr lang="en-US" dirty="0"/>
                  <a:t> emitted by the weak bunch </a:t>
                </a:r>
                <a:r>
                  <a:rPr lang="en-US" i="1" dirty="0"/>
                  <a:t>per collision,</a:t>
                </a: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𝑝h</m:t>
                                  </m:r>
                                  <m:r>
                                    <a:rPr lang="en-GB" b="0" i="1" smtClean="0">
                                      <a:latin typeface="Cambria Math" panose="02040503050406030204" pitchFamily="18" charset="0"/>
                                    </a:rPr>
                                    <m:t>,</m:t>
                                  </m:r>
                                  <m:r>
                                    <a:rPr lang="en-GB" b="0" i="1" smtClean="0">
                                      <a:latin typeface="Cambria Math" panose="02040503050406030204" pitchFamily="18" charset="0"/>
                                    </a:rPr>
                                    <m:t>𝑤</m:t>
                                  </m:r>
                                </m:sub>
                              </m:sSub>
                              <m:d>
                                <m:dPr>
                                  <m:begChr m:val="⟨"/>
                                  <m:endChr m:val="⟩"/>
                                  <m:ctrlPr>
                                    <a:rPr lang="en-GB" b="0" i="1" smtClean="0">
                                      <a:latin typeface="Cambria Math" panose="02040503050406030204" pitchFamily="18" charset="0"/>
                                    </a:rPr>
                                  </m:ctrlPr>
                                </m:dPr>
                                <m:e>
                                  <m:sSup>
                                    <m:sSupPr>
                                      <m:ctrlPr>
                                        <a:rPr lang="en-GB" b="0" i="1" smtClean="0">
                                          <a:latin typeface="Cambria Math" panose="02040503050406030204" pitchFamily="18" charset="0"/>
                                        </a:rPr>
                                      </m:ctrlPr>
                                    </m:sSupPr>
                                    <m:e>
                                      <m:r>
                                        <a:rPr lang="en-GB" b="0" i="1" smtClean="0">
                                          <a:latin typeface="Cambria Math" panose="02040503050406030204" pitchFamily="18" charset="0"/>
                                        </a:rPr>
                                        <m:t>𝑢</m:t>
                                      </m:r>
                                    </m:e>
                                    <m:sup>
                                      <m:r>
                                        <a:rPr lang="en-GB" b="0" i="1" smtClean="0">
                                          <a:latin typeface="Cambria Math" panose="02040503050406030204" pitchFamily="18" charset="0"/>
                                        </a:rPr>
                                        <m:t>2</m:t>
                                      </m:r>
                                    </m:sup>
                                  </m:sSup>
                                </m:e>
                              </m:d>
                            </m:e>
                          </m:d>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𝐵𝑆</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55</m:t>
                          </m:r>
                        </m:num>
                        <m:den>
                          <m:r>
                            <a:rPr lang="en-GB" b="0" i="1" smtClean="0">
                              <a:latin typeface="Cambria Math" panose="02040503050406030204" pitchFamily="18" charset="0"/>
                            </a:rPr>
                            <m:t>24</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3</m:t>
                              </m:r>
                            </m:e>
                          </m:rad>
                        </m:den>
                      </m:f>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𝑟</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𝛾</m:t>
                              </m:r>
                            </m:e>
                            <m:sub>
                              <m:r>
                                <a:rPr lang="en-GB" b="0" i="1" smtClean="0">
                                  <a:latin typeface="Cambria Math" panose="02040503050406030204" pitchFamily="18" charset="0"/>
                                </a:rPr>
                                <m:t>𝑤</m:t>
                              </m:r>
                            </m:sub>
                            <m:sup>
                              <m:r>
                                <a:rPr lang="en-GB" b="0" i="1" smtClean="0">
                                  <a:latin typeface="Cambria Math" panose="02040503050406030204" pitchFamily="18" charset="0"/>
                                </a:rPr>
                                <m:t>5</m:t>
                              </m:r>
                            </m:sup>
                          </m:sSubSup>
                        </m:num>
                        <m:den>
                          <m:r>
                            <a:rPr lang="en-GB" b="0" i="1" smtClean="0">
                              <a:latin typeface="Cambria Math" panose="02040503050406030204" pitchFamily="18" charset="0"/>
                            </a:rPr>
                            <m:t>𝛼</m:t>
                          </m:r>
                        </m:den>
                      </m:f>
                      <m:sSub>
                        <m:sSubPr>
                          <m:ctrlPr>
                            <a:rPr lang="en-GB" b="0" i="1" smtClean="0">
                              <a:solidFill>
                                <a:srgbClr val="FF0000"/>
                              </a:solidFill>
                              <a:latin typeface="Cambria Math" panose="02040503050406030204" pitchFamily="18" charset="0"/>
                            </a:rPr>
                          </m:ctrlPr>
                        </m:sSubPr>
                        <m:e>
                          <m:r>
                            <a:rPr lang="en-GB" b="0" i="1" smtClean="0">
                              <a:solidFill>
                                <a:srgbClr val="FF0000"/>
                              </a:solidFill>
                              <a:latin typeface="Cambria Math" panose="02040503050406030204" pitchFamily="18" charset="0"/>
                            </a:rPr>
                            <m:t>𝐼</m:t>
                          </m:r>
                        </m:e>
                        <m:sub>
                          <m:r>
                            <a:rPr lang="en-GB" b="0" i="1" smtClean="0">
                              <a:solidFill>
                                <a:srgbClr val="FF0000"/>
                              </a:solidFill>
                              <a:latin typeface="Cambria Math" panose="02040503050406030204" pitchFamily="18" charset="0"/>
                            </a:rPr>
                            <m:t>3,</m:t>
                          </m:r>
                          <m:r>
                            <a:rPr lang="en-GB" b="0" i="1" smtClean="0">
                              <a:solidFill>
                                <a:srgbClr val="FF0000"/>
                              </a:solidFill>
                              <a:latin typeface="Cambria Math" panose="02040503050406030204" pitchFamily="18" charset="0"/>
                            </a:rPr>
                            <m:t>𝑤</m:t>
                          </m:r>
                        </m:sub>
                      </m:sSub>
                    </m:oMath>
                  </m:oMathPara>
                </a14:m>
                <a:endParaRPr lang="en-US" dirty="0"/>
              </a:p>
            </p:txBody>
          </p:sp>
        </mc:Choice>
        <mc:Fallback xmlns="">
          <p:sp>
            <p:nvSpPr>
              <p:cNvPr id="3" name="Content Placeholder 2">
                <a:extLst>
                  <a:ext uri="{FF2B5EF4-FFF2-40B4-BE49-F238E27FC236}">
                    <a16:creationId xmlns:a16="http://schemas.microsoft.com/office/drawing/2014/main" id="{29BB0A10-B297-F7BF-FD53-22A27CF72A93}"/>
                  </a:ext>
                </a:extLst>
              </p:cNvPr>
              <p:cNvSpPr>
                <a:spLocks noGrp="1" noRot="1" noChangeAspect="1" noMove="1" noResize="1" noEditPoints="1" noAdjustHandles="1" noChangeArrowheads="1" noChangeShapeType="1" noTextEdit="1"/>
              </p:cNvSpPr>
              <p:nvPr>
                <p:ph idx="1"/>
              </p:nvPr>
            </p:nvSpPr>
            <p:spPr>
              <a:xfrm>
                <a:off x="838200" y="1460500"/>
                <a:ext cx="10515600" cy="4351338"/>
              </a:xfrm>
              <a:blipFill>
                <a:blip r:embed="rId3"/>
                <a:stretch>
                  <a:fillRect l="-928" t="-2945"/>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0BADD52D-0EA6-3D3E-9C18-2C76BADEF20C}"/>
              </a:ext>
            </a:extLst>
          </p:cNvPr>
          <p:cNvSpPr>
            <a:spLocks noGrp="1"/>
          </p:cNvSpPr>
          <p:nvPr>
            <p:ph type="dt" sz="half" idx="10"/>
          </p:nvPr>
        </p:nvSpPr>
        <p:spPr/>
        <p:txBody>
          <a:bodyPr/>
          <a:lstStyle/>
          <a:p>
            <a:fld id="{8DBFF4F8-0842-4BA4-A4E4-E085664529F1}"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D64BCA34-0133-0D74-F969-6F2D47427C5D}"/>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4B4BC215-9E5C-AF82-89F6-1CD10694F5C1}"/>
              </a:ext>
            </a:extLst>
          </p:cNvPr>
          <p:cNvSpPr>
            <a:spLocks noGrp="1"/>
          </p:cNvSpPr>
          <p:nvPr>
            <p:ph type="sldNum" sz="quarter" idx="12"/>
          </p:nvPr>
        </p:nvSpPr>
        <p:spPr/>
        <p:txBody>
          <a:bodyPr/>
          <a:lstStyle/>
          <a:p>
            <a:fld id="{81FB59EA-3FEA-44AC-8E8C-E80C08B2FCEE}" type="slidenum">
              <a:rPr lang="en-US" smtClean="0">
                <a:solidFill>
                  <a:schemeClr val="bg1"/>
                </a:solidFill>
              </a:rPr>
              <a:t>11</a:t>
            </a:fld>
            <a:endParaRPr lang="en-US">
              <a:solidFill>
                <a:schemeClr val="bg1"/>
              </a:solidFill>
            </a:endParaRPr>
          </a:p>
        </p:txBody>
      </p:sp>
      <p:sp>
        <p:nvSpPr>
          <p:cNvPr id="7" name="Title 1">
            <a:extLst>
              <a:ext uri="{FF2B5EF4-FFF2-40B4-BE49-F238E27FC236}">
                <a16:creationId xmlns:a16="http://schemas.microsoft.com/office/drawing/2014/main" id="{C737F79C-1669-646A-0D4F-02C232A3CC7A}"/>
              </a:ext>
            </a:extLst>
          </p:cNvPr>
          <p:cNvSpPr>
            <a:spLocks noGrp="1"/>
          </p:cNvSpPr>
          <p:nvPr>
            <p:ph type="title"/>
          </p:nvPr>
        </p:nvSpPr>
        <p:spPr>
          <a:xfrm>
            <a:off x="0" y="-3411"/>
            <a:ext cx="12192000"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central integral [1]</a:t>
            </a:r>
            <a:endParaRPr lang="en-US" sz="3600" dirty="0">
              <a:solidFill>
                <a:schemeClr val="bg1"/>
              </a:solidFill>
            </a:endParaRPr>
          </a:p>
        </p:txBody>
      </p:sp>
    </p:spTree>
    <p:custDataLst>
      <p:tags r:id="rId1"/>
    </p:custDataLst>
    <p:extLst>
      <p:ext uri="{BB962C8B-B14F-4D97-AF65-F5344CB8AC3E}">
        <p14:creationId xmlns:p14="http://schemas.microsoft.com/office/powerpoint/2010/main" val="2628963848"/>
      </p:ext>
    </p:extLst>
  </p:cSld>
  <p:clrMapOvr>
    <a:masterClrMapping/>
  </p:clrMapOvr>
  <mc:AlternateContent xmlns:mc="http://schemas.openxmlformats.org/markup-compatibility/2006" xmlns:p14="http://schemas.microsoft.com/office/powerpoint/2010/main">
    <mc:Choice Requires="p14">
      <p:transition spd="slow" p14:dur="2000" advTm="55267"/>
    </mc:Choice>
    <mc:Fallback xmlns="">
      <p:transition spd="slow" advTm="552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5524EF5-32F7-98EE-B703-6704E8E5174D}"/>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5394E0-BF0F-BB22-4C52-169D47C694F0}"/>
              </a:ext>
            </a:extLst>
          </p:cNvPr>
          <p:cNvSpPr>
            <a:spLocks noGrp="1"/>
          </p:cNvSpPr>
          <p:nvPr>
            <p:ph type="title"/>
          </p:nvPr>
        </p:nvSpPr>
        <p:spPr>
          <a:xfrm>
            <a:off x="0" y="-8731"/>
            <a:ext cx="12192000"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a:t>
            </a:r>
            <a:br>
              <a:rPr lang="en-GB" sz="3600" dirty="0">
                <a:solidFill>
                  <a:schemeClr val="bg1"/>
                </a:solidFill>
              </a:rPr>
            </a:br>
            <a:r>
              <a:rPr lang="en-GB" sz="3600" dirty="0">
                <a:solidFill>
                  <a:schemeClr val="bg1"/>
                </a:solidFill>
              </a:rPr>
              <a:t>	approaching equilibrium</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F7EBBE-D5A0-CCC1-B404-B502B7CEF6C5}"/>
                  </a:ext>
                </a:extLst>
              </p:cNvPr>
              <p:cNvSpPr>
                <a:spLocks noGrp="1"/>
              </p:cNvSpPr>
              <p:nvPr>
                <p:ph idx="1"/>
              </p:nvPr>
            </p:nvSpPr>
            <p:spPr>
              <a:xfrm>
                <a:off x="818343" y="1320772"/>
                <a:ext cx="10515600" cy="4895215"/>
              </a:xfrm>
              <a:ln>
                <a:noFill/>
              </a:ln>
            </p:spPr>
            <p:txBody>
              <a:bodyPr>
                <a:normAutofit fontScale="77500" lnSpcReduction="20000"/>
              </a:bodyPr>
              <a:lstStyle/>
              <a:p>
                <a:r>
                  <a:rPr lang="en-GB" dirty="0"/>
                  <a:t>Bunch length </a:t>
                </a:r>
                <a:r>
                  <a:rPr lang="en-GB" dirty="0">
                    <a:solidFill>
                      <a:srgbClr val="00B050"/>
                    </a:solidFill>
                  </a:rPr>
                  <a:t>increases</a:t>
                </a:r>
                <a:r>
                  <a:rPr lang="en-GB" dirty="0"/>
                  <a:t> due to </a:t>
                </a:r>
                <a:r>
                  <a:rPr lang="en-GB" dirty="0">
                    <a:solidFill>
                      <a:srgbClr val="00B050"/>
                    </a:solidFill>
                  </a:rPr>
                  <a:t>quantum excitation </a:t>
                </a:r>
                <a:r>
                  <a:rPr lang="en-GB" dirty="0"/>
                  <a:t>from synchrotron (SR) and </a:t>
                </a:r>
                <a:r>
                  <a:rPr lang="en-GB" dirty="0" err="1"/>
                  <a:t>beamstrahlung</a:t>
                </a:r>
                <a:r>
                  <a:rPr lang="en-GB" dirty="0"/>
                  <a:t> (BS) emission</a:t>
                </a:r>
                <a:r>
                  <a:rPr lang="en-GB" dirty="0">
                    <a:solidFill>
                      <a:srgbClr val="FF0000"/>
                    </a:solidFill>
                  </a:rPr>
                  <a:t> </a:t>
                </a:r>
                <a:r>
                  <a:rPr lang="en-GB" dirty="0"/>
                  <a:t>but </a:t>
                </a:r>
                <a:r>
                  <a:rPr lang="en-GB" dirty="0">
                    <a:solidFill>
                      <a:srgbClr val="7030A0"/>
                    </a:solidFill>
                  </a:rPr>
                  <a:t>decreases</a:t>
                </a:r>
                <a:r>
                  <a:rPr lang="en-GB" dirty="0"/>
                  <a:t> due to SR and BS </a:t>
                </a:r>
                <a:r>
                  <a:rPr lang="en-GB" dirty="0">
                    <a:solidFill>
                      <a:srgbClr val="7030A0"/>
                    </a:solidFill>
                  </a:rPr>
                  <a:t>damping </a:t>
                </a:r>
                <a:r>
                  <a:rPr lang="en-GB" dirty="0"/>
                  <a:t>with characteristic damping times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𝜏</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𝑆𝑅</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𝐵𝑆</m:t>
                        </m:r>
                      </m:sub>
                    </m:sSub>
                  </m:oMath>
                </a14:m>
                <a:r>
                  <a:rPr lang="en-GB" dirty="0"/>
                  <a:t>:</a:t>
                </a:r>
              </a:p>
              <a:p>
                <a:pPr marL="0" indent="0">
                  <a:buNone/>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 </m:t>
                              </m:r>
                            </m:sub>
                            <m:sup>
                              <m:r>
                                <a:rPr lang="en-GB" b="0" i="1" smtClean="0">
                                  <a:latin typeface="Cambria Math" panose="02040503050406030204" pitchFamily="18" charset="0"/>
                                </a:rPr>
                                <m:t>2</m:t>
                              </m:r>
                            </m:sup>
                          </m:sSubSup>
                        </m:num>
                        <m:den>
                          <m:r>
                            <a:rPr lang="en-US" i="1" smtClean="0">
                              <a:latin typeface="Cambria Math" panose="02040503050406030204" pitchFamily="18" charset="0"/>
                            </a:rPr>
                            <m:t>𝑑</m:t>
                          </m:r>
                          <m:r>
                            <a:rPr lang="en-GB" b="0" i="1" smtClean="0">
                              <a:latin typeface="Cambria Math" panose="02040503050406030204" pitchFamily="18" charset="0"/>
                            </a:rPr>
                            <m:t>𝑡</m:t>
                          </m:r>
                        </m:den>
                      </m:f>
                      <m:r>
                        <a:rPr lang="en-GB" b="0" i="1" smtClean="0">
                          <a:latin typeface="Cambria Math" panose="02040503050406030204" pitchFamily="18" charset="0"/>
                        </a:rPr>
                        <m:t>=</m:t>
                      </m:r>
                      <m:f>
                        <m:fPr>
                          <m:ctrlPr>
                            <a:rPr lang="en-GB" b="0" i="1" smtClean="0">
                              <a:solidFill>
                                <a:srgbClr val="00B050"/>
                              </a:solidFill>
                              <a:latin typeface="Cambria Math" panose="02040503050406030204" pitchFamily="18" charset="0"/>
                            </a:rPr>
                          </m:ctrlPr>
                        </m:fPr>
                        <m:num>
                          <m:r>
                            <a:rPr lang="en-GB" b="0" i="1" smtClean="0">
                              <a:solidFill>
                                <a:srgbClr val="00B050"/>
                              </a:solidFill>
                              <a:latin typeface="Cambria Math" panose="02040503050406030204" pitchFamily="18" charset="0"/>
                            </a:rPr>
                            <m:t>1</m:t>
                          </m:r>
                        </m:num>
                        <m:den>
                          <m:r>
                            <a:rPr lang="en-GB" b="0" i="1" smtClean="0">
                              <a:solidFill>
                                <a:srgbClr val="00B050"/>
                              </a:solidFill>
                              <a:latin typeface="Cambria Math" panose="02040503050406030204" pitchFamily="18" charset="0"/>
                            </a:rPr>
                            <m:t>2</m:t>
                          </m:r>
                        </m:den>
                      </m:f>
                      <m:sSub>
                        <m:sSubPr>
                          <m:ctrlPr>
                            <a:rPr lang="en-GB" b="0" i="1" smtClean="0">
                              <a:solidFill>
                                <a:srgbClr val="00B050"/>
                              </a:solidFill>
                              <a:latin typeface="Cambria Math" panose="02040503050406030204" pitchFamily="18" charset="0"/>
                            </a:rPr>
                          </m:ctrlPr>
                        </m:sSubPr>
                        <m:e>
                          <m:d>
                            <m:dPr>
                              <m:begChr m:val="{"/>
                              <m:endChr m:val="}"/>
                              <m:ctrlPr>
                                <a:rPr lang="en-GB" b="0" i="1" smtClean="0">
                                  <a:solidFill>
                                    <a:srgbClr val="00B050"/>
                                  </a:solidFill>
                                  <a:latin typeface="Cambria Math" panose="02040503050406030204" pitchFamily="18" charset="0"/>
                                </a:rPr>
                              </m:ctrlPr>
                            </m:dPr>
                            <m:e>
                              <m:sSub>
                                <m:sSubPr>
                                  <m:ctrlPr>
                                    <a:rPr lang="en-GB" b="0" i="1" smtClean="0">
                                      <a:solidFill>
                                        <a:srgbClr val="00B050"/>
                                      </a:solidFill>
                                      <a:latin typeface="Cambria Math" panose="02040503050406030204" pitchFamily="18" charset="0"/>
                                    </a:rPr>
                                  </m:ctrlPr>
                                </m:sSubPr>
                                <m:e>
                                  <m:acc>
                                    <m:accPr>
                                      <m:chr m:val="̇"/>
                                      <m:ctrlPr>
                                        <a:rPr lang="en-GB" b="0" i="1" smtClean="0">
                                          <a:solidFill>
                                            <a:srgbClr val="00B050"/>
                                          </a:solidFill>
                                          <a:latin typeface="Cambria Math" panose="02040503050406030204" pitchFamily="18" charset="0"/>
                                        </a:rPr>
                                      </m:ctrlPr>
                                    </m:accPr>
                                    <m:e>
                                      <m:r>
                                        <a:rPr lang="en-GB" b="0" i="1" smtClean="0">
                                          <a:solidFill>
                                            <a:srgbClr val="00B050"/>
                                          </a:solidFill>
                                          <a:latin typeface="Cambria Math" panose="02040503050406030204" pitchFamily="18" charset="0"/>
                                        </a:rPr>
                                        <m:t>𝑁</m:t>
                                      </m:r>
                                    </m:e>
                                  </m:acc>
                                </m:e>
                                <m:sub>
                                  <m:r>
                                    <a:rPr lang="en-GB" b="0" i="1" smtClean="0">
                                      <a:solidFill>
                                        <a:srgbClr val="00B050"/>
                                      </a:solidFill>
                                      <a:latin typeface="Cambria Math" panose="02040503050406030204" pitchFamily="18" charset="0"/>
                                    </a:rPr>
                                    <m:t>𝑝h</m:t>
                                  </m:r>
                                </m:sub>
                              </m:sSub>
                              <m:d>
                                <m:dPr>
                                  <m:begChr m:val="⟨"/>
                                  <m:endChr m:val="⟩"/>
                                  <m:ctrlPr>
                                    <a:rPr lang="en-GB" b="0" i="1" smtClean="0">
                                      <a:solidFill>
                                        <a:srgbClr val="00B050"/>
                                      </a:solidFill>
                                      <a:latin typeface="Cambria Math" panose="02040503050406030204" pitchFamily="18" charset="0"/>
                                    </a:rPr>
                                  </m:ctrlPr>
                                </m:dPr>
                                <m:e>
                                  <m:sSup>
                                    <m:sSupPr>
                                      <m:ctrlPr>
                                        <a:rPr lang="en-GB" b="0" i="1" smtClean="0">
                                          <a:solidFill>
                                            <a:srgbClr val="00B050"/>
                                          </a:solidFill>
                                          <a:latin typeface="Cambria Math" panose="02040503050406030204" pitchFamily="18" charset="0"/>
                                        </a:rPr>
                                      </m:ctrlPr>
                                    </m:sSupPr>
                                    <m:e>
                                      <m:r>
                                        <a:rPr lang="en-GB" b="0" i="1" smtClean="0">
                                          <a:solidFill>
                                            <a:srgbClr val="00B050"/>
                                          </a:solidFill>
                                          <a:latin typeface="Cambria Math" panose="02040503050406030204" pitchFamily="18" charset="0"/>
                                        </a:rPr>
                                        <m:t>𝑢</m:t>
                                      </m:r>
                                    </m:e>
                                    <m:sup>
                                      <m:r>
                                        <a:rPr lang="en-GB" b="0" i="1" smtClean="0">
                                          <a:solidFill>
                                            <a:srgbClr val="00B050"/>
                                          </a:solidFill>
                                          <a:latin typeface="Cambria Math" panose="02040503050406030204" pitchFamily="18" charset="0"/>
                                        </a:rPr>
                                        <m:t>2</m:t>
                                      </m:r>
                                    </m:sup>
                                  </m:sSup>
                                </m:e>
                              </m:d>
                            </m:e>
                          </m:d>
                        </m:e>
                        <m:sub>
                          <m:r>
                            <a:rPr lang="en-GB" b="0" i="1" smtClean="0">
                              <a:solidFill>
                                <a:srgbClr val="00B050"/>
                              </a:solidFill>
                              <a:latin typeface="Cambria Math" panose="02040503050406030204" pitchFamily="18" charset="0"/>
                            </a:rPr>
                            <m:t>𝑧</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𝑆𝑅</m:t>
                          </m:r>
                          <m:r>
                            <a:rPr lang="en-GB" b="0" i="1" smtClean="0">
                              <a:solidFill>
                                <a:srgbClr val="00B050"/>
                              </a:solidFill>
                              <a:latin typeface="Cambria Math" panose="02040503050406030204" pitchFamily="18" charset="0"/>
                            </a:rPr>
                            <m:t> </m:t>
                          </m:r>
                        </m:sub>
                      </m:sSub>
                      <m:r>
                        <a:rPr lang="en-GB" b="0" i="1" smtClean="0">
                          <a:solidFill>
                            <a:srgbClr val="00B050"/>
                          </a:solidFill>
                          <a:latin typeface="Cambria Math" panose="02040503050406030204" pitchFamily="18" charset="0"/>
                        </a:rPr>
                        <m:t>+</m:t>
                      </m:r>
                      <m:f>
                        <m:fPr>
                          <m:ctrlPr>
                            <a:rPr lang="en-GB" i="1">
                              <a:solidFill>
                                <a:srgbClr val="00B050"/>
                              </a:solidFill>
                              <a:latin typeface="Cambria Math" panose="02040503050406030204" pitchFamily="18" charset="0"/>
                            </a:rPr>
                          </m:ctrlPr>
                        </m:fPr>
                        <m:num>
                          <m:r>
                            <a:rPr lang="en-GB" i="1">
                              <a:solidFill>
                                <a:srgbClr val="00B050"/>
                              </a:solidFill>
                              <a:latin typeface="Cambria Math" panose="02040503050406030204" pitchFamily="18" charset="0"/>
                            </a:rPr>
                            <m:t>1</m:t>
                          </m:r>
                        </m:num>
                        <m:den>
                          <m:r>
                            <a:rPr lang="en-GB" i="1">
                              <a:solidFill>
                                <a:srgbClr val="00B050"/>
                              </a:solidFill>
                              <a:latin typeface="Cambria Math" panose="02040503050406030204" pitchFamily="18" charset="0"/>
                            </a:rPr>
                            <m:t>2</m:t>
                          </m:r>
                        </m:den>
                      </m:f>
                      <m:sSub>
                        <m:sSubPr>
                          <m:ctrlPr>
                            <a:rPr lang="en-GB" i="1">
                              <a:solidFill>
                                <a:srgbClr val="00B050"/>
                              </a:solidFill>
                              <a:latin typeface="Cambria Math" panose="02040503050406030204" pitchFamily="18" charset="0"/>
                            </a:rPr>
                          </m:ctrlPr>
                        </m:sSubPr>
                        <m:e>
                          <m:d>
                            <m:dPr>
                              <m:begChr m:val="{"/>
                              <m:endChr m:val="}"/>
                              <m:ctrlPr>
                                <a:rPr lang="en-GB" i="1">
                                  <a:solidFill>
                                    <a:srgbClr val="00B050"/>
                                  </a:solidFill>
                                  <a:latin typeface="Cambria Math" panose="02040503050406030204" pitchFamily="18" charset="0"/>
                                </a:rPr>
                              </m:ctrlPr>
                            </m:dPr>
                            <m:e>
                              <m:sSub>
                                <m:sSubPr>
                                  <m:ctrlPr>
                                    <a:rPr lang="en-GB" i="1">
                                      <a:solidFill>
                                        <a:srgbClr val="00B050"/>
                                      </a:solidFill>
                                      <a:latin typeface="Cambria Math" panose="02040503050406030204" pitchFamily="18" charset="0"/>
                                    </a:rPr>
                                  </m:ctrlPr>
                                </m:sSubPr>
                                <m:e>
                                  <m:acc>
                                    <m:accPr>
                                      <m:chr m:val="̇"/>
                                      <m:ctrlPr>
                                        <a:rPr lang="en-GB" i="1">
                                          <a:solidFill>
                                            <a:srgbClr val="00B050"/>
                                          </a:solidFill>
                                          <a:latin typeface="Cambria Math" panose="02040503050406030204" pitchFamily="18" charset="0"/>
                                        </a:rPr>
                                      </m:ctrlPr>
                                    </m:accPr>
                                    <m:e>
                                      <m:r>
                                        <a:rPr lang="en-GB" i="1">
                                          <a:solidFill>
                                            <a:srgbClr val="00B050"/>
                                          </a:solidFill>
                                          <a:latin typeface="Cambria Math" panose="02040503050406030204" pitchFamily="18" charset="0"/>
                                        </a:rPr>
                                        <m:t>𝑁</m:t>
                                      </m:r>
                                    </m:e>
                                  </m:acc>
                                </m:e>
                                <m:sub>
                                  <m:r>
                                    <a:rPr lang="en-GB" i="1">
                                      <a:solidFill>
                                        <a:srgbClr val="00B050"/>
                                      </a:solidFill>
                                      <a:latin typeface="Cambria Math" panose="02040503050406030204" pitchFamily="18" charset="0"/>
                                    </a:rPr>
                                    <m:t>𝑝h</m:t>
                                  </m:r>
                                </m:sub>
                              </m:sSub>
                              <m:d>
                                <m:dPr>
                                  <m:begChr m:val="⟨"/>
                                  <m:endChr m:val="⟩"/>
                                  <m:ctrlPr>
                                    <a:rPr lang="en-GB" i="1">
                                      <a:solidFill>
                                        <a:srgbClr val="00B050"/>
                                      </a:solidFill>
                                      <a:latin typeface="Cambria Math" panose="02040503050406030204" pitchFamily="18" charset="0"/>
                                    </a:rPr>
                                  </m:ctrlPr>
                                </m:dPr>
                                <m:e>
                                  <m:sSup>
                                    <m:sSupPr>
                                      <m:ctrlPr>
                                        <a:rPr lang="en-GB" i="1">
                                          <a:solidFill>
                                            <a:srgbClr val="00B050"/>
                                          </a:solidFill>
                                          <a:latin typeface="Cambria Math" panose="02040503050406030204" pitchFamily="18" charset="0"/>
                                        </a:rPr>
                                      </m:ctrlPr>
                                    </m:sSupPr>
                                    <m:e>
                                      <m:r>
                                        <a:rPr lang="en-GB" i="1">
                                          <a:solidFill>
                                            <a:srgbClr val="00B050"/>
                                          </a:solidFill>
                                          <a:latin typeface="Cambria Math" panose="02040503050406030204" pitchFamily="18" charset="0"/>
                                        </a:rPr>
                                        <m:t>𝑢</m:t>
                                      </m:r>
                                    </m:e>
                                    <m:sup>
                                      <m:r>
                                        <a:rPr lang="en-GB" i="1">
                                          <a:solidFill>
                                            <a:srgbClr val="00B050"/>
                                          </a:solidFill>
                                          <a:latin typeface="Cambria Math" panose="02040503050406030204" pitchFamily="18" charset="0"/>
                                        </a:rPr>
                                        <m:t>2</m:t>
                                      </m:r>
                                    </m:sup>
                                  </m:sSup>
                                </m:e>
                              </m:d>
                            </m:e>
                          </m:d>
                        </m:e>
                        <m:sub>
                          <m:r>
                            <a:rPr lang="en-GB" i="1">
                              <a:solidFill>
                                <a:srgbClr val="00B050"/>
                              </a:solidFill>
                              <a:latin typeface="Cambria Math" panose="02040503050406030204" pitchFamily="18" charset="0"/>
                            </a:rPr>
                            <m:t>𝑧</m:t>
                          </m:r>
                          <m:r>
                            <a:rPr lang="en-GB" i="1">
                              <a:solidFill>
                                <a:srgbClr val="00B050"/>
                              </a:solidFill>
                              <a:latin typeface="Cambria Math" panose="02040503050406030204" pitchFamily="18" charset="0"/>
                            </a:rPr>
                            <m:t>,</m:t>
                          </m:r>
                          <m:r>
                            <a:rPr lang="en-GB" i="1">
                              <a:solidFill>
                                <a:srgbClr val="00B050"/>
                              </a:solidFill>
                              <a:latin typeface="Cambria Math" panose="02040503050406030204" pitchFamily="18" charset="0"/>
                            </a:rPr>
                            <m:t>𝑤</m:t>
                          </m:r>
                          <m:r>
                            <m:rPr>
                              <m:lit/>
                            </m:rPr>
                            <a:rPr lang="en-GB" i="1">
                              <a:solidFill>
                                <a:srgbClr val="00B050"/>
                              </a:solidFill>
                              <a:latin typeface="Cambria Math" panose="02040503050406030204" pitchFamily="18" charset="0"/>
                            </a:rPr>
                            <m:t>/</m:t>
                          </m:r>
                          <m:r>
                            <a:rPr lang="en-GB" i="1">
                              <a:solidFill>
                                <a:srgbClr val="00B050"/>
                              </a:solidFill>
                              <a:latin typeface="Cambria Math" panose="02040503050406030204" pitchFamily="18" charset="0"/>
                            </a:rPr>
                            <m:t>𝑠</m:t>
                          </m:r>
                          <m:r>
                            <a:rPr lang="en-GB" i="1">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𝐵𝑆</m:t>
                          </m:r>
                          <m:r>
                            <a:rPr lang="en-GB" i="1">
                              <a:solidFill>
                                <a:srgbClr val="00B050"/>
                              </a:solidFill>
                              <a:latin typeface="Cambria Math" panose="02040503050406030204" pitchFamily="18" charset="0"/>
                            </a:rPr>
                            <m:t> </m:t>
                          </m:r>
                        </m:sub>
                      </m:sSub>
                      <m:r>
                        <a:rPr lang="en-GB" b="0" i="1" smtClean="0">
                          <a:solidFill>
                            <a:srgbClr val="7030A0"/>
                          </a:solidFill>
                          <a:latin typeface="Cambria Math" panose="02040503050406030204" pitchFamily="18" charset="0"/>
                        </a:rPr>
                        <m:t>−</m:t>
                      </m:r>
                      <m:d>
                        <m:dPr>
                          <m:ctrlPr>
                            <a:rPr lang="en-GB" b="0" i="1" smtClean="0">
                              <a:solidFill>
                                <a:srgbClr val="7030A0"/>
                              </a:solidFill>
                              <a:latin typeface="Cambria Math" panose="02040503050406030204" pitchFamily="18" charset="0"/>
                            </a:rPr>
                          </m:ctrlPr>
                        </m:dPr>
                        <m:e>
                          <m:f>
                            <m:fPr>
                              <m:ctrlPr>
                                <a:rPr lang="en-GB" b="0" i="1" smtClean="0">
                                  <a:solidFill>
                                    <a:srgbClr val="7030A0"/>
                                  </a:solidFill>
                                  <a:latin typeface="Cambria Math" panose="02040503050406030204" pitchFamily="18" charset="0"/>
                                </a:rPr>
                              </m:ctrlPr>
                            </m:fPr>
                            <m:num>
                              <m:r>
                                <a:rPr lang="en-GB" b="0" i="1" smtClean="0">
                                  <a:solidFill>
                                    <a:srgbClr val="7030A0"/>
                                  </a:solidFill>
                                  <a:latin typeface="Cambria Math" panose="02040503050406030204" pitchFamily="18" charset="0"/>
                                </a:rPr>
                                <m:t>2</m:t>
                              </m:r>
                            </m:num>
                            <m:den>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𝜏</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𝑆𝑅</m:t>
                                  </m:r>
                                </m:sub>
                              </m:sSub>
                            </m:den>
                          </m:f>
                          <m:r>
                            <a:rPr lang="en-GB" b="0" i="1" smtClean="0">
                              <a:solidFill>
                                <a:srgbClr val="7030A0"/>
                              </a:solidFill>
                              <a:latin typeface="Cambria Math" panose="02040503050406030204" pitchFamily="18" charset="0"/>
                            </a:rPr>
                            <m:t>+</m:t>
                          </m:r>
                          <m:f>
                            <m:fPr>
                              <m:ctrlPr>
                                <a:rPr lang="en-GB" b="0" i="1" smtClean="0">
                                  <a:solidFill>
                                    <a:srgbClr val="7030A0"/>
                                  </a:solidFill>
                                  <a:latin typeface="Cambria Math" panose="02040503050406030204" pitchFamily="18" charset="0"/>
                                </a:rPr>
                              </m:ctrlPr>
                            </m:fPr>
                            <m:num>
                              <m:r>
                                <a:rPr lang="en-GB" b="0" i="1" smtClean="0">
                                  <a:solidFill>
                                    <a:srgbClr val="7030A0"/>
                                  </a:solidFill>
                                  <a:latin typeface="Cambria Math" panose="02040503050406030204" pitchFamily="18" charset="0"/>
                                </a:rPr>
                                <m:t>2</m:t>
                              </m:r>
                            </m:num>
                            <m:den>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𝜏</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𝐵𝑆</m:t>
                                  </m:r>
                                  <m:r>
                                    <a:rPr lang="en-GB" b="0" i="1" smtClean="0">
                                      <a:solidFill>
                                        <a:srgbClr val="7030A0"/>
                                      </a:solidFill>
                                      <a:latin typeface="Cambria Math" panose="02040503050406030204" pitchFamily="18" charset="0"/>
                                    </a:rPr>
                                    <m:t> </m:t>
                                  </m:r>
                                </m:sub>
                              </m:sSub>
                            </m:den>
                          </m:f>
                        </m:e>
                      </m:d>
                      <m:sSubSup>
                        <m:sSubSupPr>
                          <m:ctrlPr>
                            <a:rPr lang="en-GB" b="0" i="1" smtClean="0">
                              <a:solidFill>
                                <a:srgbClr val="7030A0"/>
                              </a:solidFill>
                              <a:latin typeface="Cambria Math" panose="02040503050406030204" pitchFamily="18" charset="0"/>
                            </a:rPr>
                          </m:ctrlPr>
                        </m:sSubSupPr>
                        <m:e>
                          <m:r>
                            <a:rPr lang="en-GB" b="0" i="1" smtClean="0">
                              <a:solidFill>
                                <a:srgbClr val="7030A0"/>
                              </a:solidFill>
                              <a:latin typeface="Cambria Math" panose="02040503050406030204" pitchFamily="18" charset="0"/>
                            </a:rPr>
                            <m:t>𝜎</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up>
                          <m:r>
                            <a:rPr lang="en-GB" b="0" i="1" smtClean="0">
                              <a:solidFill>
                                <a:srgbClr val="7030A0"/>
                              </a:solidFill>
                              <a:latin typeface="Cambria Math" panose="02040503050406030204" pitchFamily="18" charset="0"/>
                            </a:rPr>
                            <m:t>2</m:t>
                          </m:r>
                        </m:sup>
                      </m:sSubSup>
                    </m:oMath>
                  </m:oMathPara>
                </a14:m>
                <a:endParaRPr lang="en-GB" b="0" dirty="0"/>
              </a:p>
              <a:p>
                <a:r>
                  <a:rPr lang="en-GB" dirty="0"/>
                  <a:t>This can be rewritten as</a:t>
                </a:r>
              </a:p>
              <a:p>
                <a:pPr marL="0" indent="0" algn="ctr">
                  <a:buNone/>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b="0"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𝑑𝑡</m:t>
                          </m:r>
                        </m:den>
                      </m:f>
                      <m:r>
                        <a:rPr lang="en-GB" b="0" i="1" smtClean="0">
                          <a:latin typeface="Cambria Math" panose="02040503050406030204" pitchFamily="18" charset="0"/>
                        </a:rPr>
                        <m:t>≡</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𝑓</m:t>
                          </m:r>
                        </m:e>
                        <m:sub>
                          <m:r>
                            <a:rPr lang="en-GB" b="0" i="1" smtClean="0">
                              <a:solidFill>
                                <a:schemeClr val="tx1"/>
                              </a:solidFill>
                              <a:latin typeface="Cambria Math" panose="02040503050406030204" pitchFamily="18" charset="0"/>
                            </a:rPr>
                            <m:t>𝑤</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sub>
                      </m:sSub>
                      <m:d>
                        <m:dPr>
                          <m:ctrlPr>
                            <a:rPr lang="en-GB" b="0" i="1" smtClean="0">
                              <a:solidFill>
                                <a:schemeClr val="tx1"/>
                              </a:solidFill>
                              <a:latin typeface="Cambria Math" panose="02040503050406030204" pitchFamily="18" charset="0"/>
                            </a:rPr>
                          </m:ctrlPr>
                        </m:dPr>
                        <m:e>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up>
                              <m:r>
                                <a:rPr lang="en-GB" b="0" i="1" smtClean="0">
                                  <a:solidFill>
                                    <a:schemeClr val="tx1"/>
                                  </a:solidFill>
                                  <a:latin typeface="Cambria Math" panose="02040503050406030204" pitchFamily="18" charset="0"/>
                                </a:rPr>
                                <m:t>2</m:t>
                              </m:r>
                            </m:sup>
                          </m:sSubSup>
                          <m:r>
                            <a:rPr lang="en-GB" b="0" i="1" smtClean="0">
                              <a:solidFill>
                                <a:schemeClr val="tx1"/>
                              </a:solidFill>
                              <a:latin typeface="Cambria Math" panose="02040503050406030204" pitchFamily="18" charset="0"/>
                            </a:rPr>
                            <m:t>,</m:t>
                          </m:r>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sub>
                            <m:sup>
                              <m:r>
                                <a:rPr lang="en-GB" b="0" i="1" smtClean="0">
                                  <a:solidFill>
                                    <a:schemeClr val="tx1"/>
                                  </a:solidFill>
                                  <a:latin typeface="Cambria Math" panose="02040503050406030204" pitchFamily="18" charset="0"/>
                                </a:rPr>
                                <m:t>2</m:t>
                              </m:r>
                            </m:sup>
                          </m:sSubSup>
                        </m:e>
                      </m:d>
                      <m:r>
                        <a:rPr lang="en-GB" b="0" i="1" smtClean="0">
                          <a:latin typeface="Cambria Math" panose="02040503050406030204" pitchFamily="18" charset="0"/>
                        </a:rPr>
                        <m:t>=</m:t>
                      </m:r>
                      <m:f>
                        <m:fPr>
                          <m:ctrlPr>
                            <a:rPr lang="en-GB" b="0" i="1" smtClean="0">
                              <a:solidFill>
                                <a:srgbClr val="00B050"/>
                              </a:solidFill>
                              <a:latin typeface="Cambria Math" panose="02040503050406030204" pitchFamily="18" charset="0"/>
                            </a:rPr>
                          </m:ctrlPr>
                        </m:fPr>
                        <m:num>
                          <m:r>
                            <a:rPr lang="en-GB" b="0" i="1" smtClean="0">
                              <a:solidFill>
                                <a:srgbClr val="00B050"/>
                              </a:solidFill>
                              <a:latin typeface="Cambria Math" panose="02040503050406030204" pitchFamily="18" charset="0"/>
                            </a:rPr>
                            <m:t>2</m:t>
                          </m:r>
                        </m:num>
                        <m:den>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𝜏</m:t>
                              </m:r>
                            </m:e>
                            <m:sub>
                              <m:r>
                                <a:rPr lang="en-GB" b="0" i="1" smtClean="0">
                                  <a:solidFill>
                                    <a:srgbClr val="00B050"/>
                                  </a:solidFill>
                                  <a:latin typeface="Cambria Math" panose="02040503050406030204" pitchFamily="18" charset="0"/>
                                </a:rPr>
                                <m:t>𝑧</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𝑆𝑅</m:t>
                              </m:r>
                            </m:sub>
                          </m:sSub>
                        </m:den>
                      </m:f>
                      <m:d>
                        <m:dPr>
                          <m:ctrlPr>
                            <a:rPr lang="en-GB" b="0" i="1" smtClean="0">
                              <a:latin typeface="Cambria Math" panose="02040503050406030204" pitchFamily="18" charset="0"/>
                            </a:rPr>
                          </m:ctrlPr>
                        </m:dPr>
                        <m:e>
                          <m:sSubSup>
                            <m:sSubSupPr>
                              <m:ctrlPr>
                                <a:rPr lang="en-GB" b="0" i="1" smtClean="0">
                                  <a:solidFill>
                                    <a:srgbClr val="00B050"/>
                                  </a:solidFill>
                                  <a:latin typeface="Cambria Math" panose="02040503050406030204" pitchFamily="18" charset="0"/>
                                </a:rPr>
                              </m:ctrlPr>
                            </m:sSubSupPr>
                            <m:e>
                              <m:r>
                                <a:rPr lang="en-GB" b="0" i="1" smtClean="0">
                                  <a:solidFill>
                                    <a:srgbClr val="00B050"/>
                                  </a:solidFill>
                                  <a:latin typeface="Cambria Math" panose="02040503050406030204" pitchFamily="18" charset="0"/>
                                </a:rPr>
                                <m:t>𝜎</m:t>
                              </m:r>
                            </m:e>
                            <m:sub>
                              <m:r>
                                <a:rPr lang="en-GB" b="0" i="1" smtClean="0">
                                  <a:solidFill>
                                    <a:srgbClr val="00B050"/>
                                  </a:solidFill>
                                  <a:latin typeface="Cambria Math" panose="02040503050406030204" pitchFamily="18" charset="0"/>
                                </a:rPr>
                                <m:t>𝑧</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r>
                                <a:rPr lang="en-GB" b="0" i="1" smtClean="0">
                                  <a:solidFill>
                                    <a:srgbClr val="00B050"/>
                                  </a:solidFill>
                                  <a:latin typeface="Cambria Math" panose="02040503050406030204" pitchFamily="18" charset="0"/>
                                </a:rPr>
                                <m:t>,</m:t>
                              </m:r>
                              <m:r>
                                <a:rPr lang="en-GB" b="0" i="1" smtClean="0">
                                  <a:solidFill>
                                    <a:srgbClr val="FF0000"/>
                                  </a:solidFill>
                                  <a:latin typeface="Cambria Math" panose="02040503050406030204" pitchFamily="18" charset="0"/>
                                </a:rPr>
                                <m:t>𝑆𝑅</m:t>
                              </m:r>
                            </m:sub>
                            <m:sup>
                              <m:r>
                                <a:rPr lang="en-GB" b="0" i="1" smtClean="0">
                                  <a:solidFill>
                                    <a:srgbClr val="00B050"/>
                                  </a:solidFill>
                                  <a:latin typeface="Cambria Math" panose="02040503050406030204" pitchFamily="18" charset="0"/>
                                </a:rPr>
                                <m:t>2</m:t>
                              </m:r>
                            </m:sup>
                          </m:sSubSup>
                          <m:r>
                            <a:rPr lang="en-GB" b="0" i="1" smtClean="0">
                              <a:latin typeface="Cambria Math" panose="02040503050406030204" pitchFamily="18" charset="0"/>
                            </a:rPr>
                            <m:t>+</m:t>
                          </m:r>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𝐴</m:t>
                              </m:r>
                            </m:e>
                            <m:sub>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sub>
                          </m:sSub>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𝐼</m:t>
                              </m:r>
                            </m:e>
                            <m:sub>
                              <m:r>
                                <a:rPr lang="en-GB" b="0" i="1" smtClean="0">
                                  <a:solidFill>
                                    <a:srgbClr val="00B050"/>
                                  </a:solidFill>
                                  <a:latin typeface="Cambria Math" panose="02040503050406030204" pitchFamily="18" charset="0"/>
                                </a:rPr>
                                <m:t>3,</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sub>
                          </m:sSub>
                        </m:e>
                      </m:d>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solidFill>
                                    <a:srgbClr val="7030A0"/>
                                  </a:solidFill>
                                  <a:latin typeface="Cambria Math" panose="02040503050406030204" pitchFamily="18" charset="0"/>
                                </a:rPr>
                              </m:ctrlPr>
                            </m:fPr>
                            <m:num>
                              <m:r>
                                <a:rPr lang="en-GB" b="0" i="1" smtClean="0">
                                  <a:solidFill>
                                    <a:srgbClr val="7030A0"/>
                                  </a:solidFill>
                                  <a:latin typeface="Cambria Math" panose="02040503050406030204" pitchFamily="18" charset="0"/>
                                </a:rPr>
                                <m:t>2</m:t>
                              </m:r>
                            </m:num>
                            <m:den>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𝜏</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𝑆𝑅</m:t>
                                  </m:r>
                                </m:sub>
                              </m:sSub>
                            </m:den>
                          </m:f>
                          <m:r>
                            <a:rPr lang="en-GB" b="0" i="1" smtClean="0">
                              <a:latin typeface="Cambria Math" panose="02040503050406030204" pitchFamily="18" charset="0"/>
                            </a:rPr>
                            <m:t>+</m:t>
                          </m:r>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𝐵</m:t>
                              </m:r>
                            </m:e>
                            <m:sub>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Sub>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𝐼</m:t>
                              </m:r>
                            </m:e>
                            <m:sub>
                              <m:r>
                                <a:rPr lang="en-GB" b="0" i="1" smtClean="0">
                                  <a:solidFill>
                                    <a:srgbClr val="7030A0"/>
                                  </a:solidFill>
                                  <a:latin typeface="Cambria Math" panose="02040503050406030204" pitchFamily="18" charset="0"/>
                                </a:rPr>
                                <m:t>2,</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Sub>
                        </m:e>
                      </m:d>
                      <m:sSubSup>
                        <m:sSubSupPr>
                          <m:ctrlPr>
                            <a:rPr lang="en-GB" b="0" i="1" smtClean="0">
                              <a:solidFill>
                                <a:srgbClr val="7030A0"/>
                              </a:solidFill>
                              <a:latin typeface="Cambria Math" panose="02040503050406030204" pitchFamily="18" charset="0"/>
                            </a:rPr>
                          </m:ctrlPr>
                        </m:sSubSupPr>
                        <m:e>
                          <m:r>
                            <a:rPr lang="en-GB" b="0" i="1" smtClean="0">
                              <a:solidFill>
                                <a:srgbClr val="7030A0"/>
                              </a:solidFill>
                              <a:latin typeface="Cambria Math" panose="02040503050406030204" pitchFamily="18" charset="0"/>
                            </a:rPr>
                            <m:t>𝜎</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up>
                          <m:r>
                            <a:rPr lang="en-GB" b="0" i="1" smtClean="0">
                              <a:solidFill>
                                <a:srgbClr val="7030A0"/>
                              </a:solidFill>
                              <a:latin typeface="Cambria Math" panose="02040503050406030204" pitchFamily="18" charset="0"/>
                            </a:rPr>
                            <m:t>2</m:t>
                          </m:r>
                        </m:sup>
                      </m:sSubSup>
                      <m:r>
                        <a:rPr lang="en-GB" b="0" i="1" smtClean="0">
                          <a:latin typeface="Cambria Math" panose="02040503050406030204" pitchFamily="18" charset="0"/>
                        </a:rPr>
                        <m:t>,</m:t>
                      </m:r>
                    </m:oMath>
                  </m:oMathPara>
                </a14:m>
                <a:endParaRPr lang="en-US" dirty="0"/>
              </a:p>
              <a:p>
                <a:pPr marL="0" indent="0">
                  <a:buNone/>
                </a:pPr>
                <a:r>
                  <a:rPr lang="en-US" dirty="0"/>
                  <a:t>where </a:t>
                </a:r>
              </a:p>
              <a:p>
                <a:pPr marL="0" indent="0">
                  <a:buNone/>
                  <a:tabLst>
                    <a:tab pos="3230563" algn="l"/>
                  </a:tabLst>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 </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𝑛</m:t>
                              </m:r>
                            </m:e>
                            <m:sub>
                              <m:r>
                                <a:rPr lang="en-GB" b="0" i="1" smtClean="0">
                                  <a:latin typeface="Cambria Math" panose="02040503050406030204" pitchFamily="18" charset="0"/>
                                </a:rPr>
                                <m:t>𝐼𝑃</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𝜏</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m:t>
                              </m:r>
                              <m:r>
                                <a:rPr lang="en-GB" b="0" i="1" smtClean="0">
                                  <a:latin typeface="Cambria Math" panose="02040503050406030204" pitchFamily="18" charset="0"/>
                                </a:rPr>
                                <m:t>𝑆𝑅</m:t>
                              </m:r>
                            </m:sub>
                          </m:sSub>
                        </m:num>
                        <m:den>
                          <m:r>
                            <a:rPr lang="en-GB" b="0" i="1" smtClean="0">
                              <a:latin typeface="Cambria Math" panose="02040503050406030204" pitchFamily="18" charset="0"/>
                            </a:rPr>
                            <m:t>4</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𝑟𝑒𝑣</m:t>
                              </m:r>
                            </m:sub>
                          </m:sSub>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𝛼</m:t>
                                      </m:r>
                                    </m:e>
                                    <m:sub>
                                      <m:r>
                                        <a:rPr lang="en-GB" b="0" i="1" smtClean="0">
                                          <a:latin typeface="Cambria Math" panose="02040503050406030204" pitchFamily="18" charset="0"/>
                                        </a:rPr>
                                        <m:t>𝑝</m:t>
                                      </m:r>
                                    </m:sub>
                                  </m:sSub>
                                  <m:r>
                                    <a:rPr lang="en-GB" b="0" i="1" smtClean="0">
                                      <a:latin typeface="Cambria Math" panose="02040503050406030204" pitchFamily="18" charset="0"/>
                                    </a:rPr>
                                    <m:t>𝐶</m:t>
                                  </m:r>
                                </m:num>
                                <m:den>
                                  <m:r>
                                    <a:rPr lang="en-GB" b="0" i="1" smtClean="0">
                                      <a:latin typeface="Cambria Math" panose="02040503050406030204" pitchFamily="18" charset="0"/>
                                    </a:rPr>
                                    <m:t>2</m:t>
                                  </m:r>
                                  <m:r>
                                    <a:rPr lang="en-GB" b="0" i="1" smtClean="0">
                                      <a:latin typeface="Cambria Math" panose="02040503050406030204" pitchFamily="18" charset="0"/>
                                    </a:rPr>
                                    <m:t>𝜋</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a:rPr lang="en-GB" b="0" i="1" smtClean="0">
                                          <a:latin typeface="Cambria Math" panose="02040503050406030204" pitchFamily="18" charset="0"/>
                                        </a:rPr>
                                        <m:t>𝑠𝑦𝑛𝑐</m:t>
                                      </m:r>
                                    </m:sub>
                                  </m:sSub>
                                </m:den>
                              </m:f>
                            </m:e>
                          </m:d>
                        </m:e>
                        <m:sup>
                          <m:r>
                            <a:rPr lang="en-GB" b="0" i="1" smtClean="0">
                              <a:latin typeface="Cambria Math" panose="02040503050406030204" pitchFamily="18" charset="0"/>
                            </a:rPr>
                            <m:t>2</m:t>
                          </m:r>
                        </m:sup>
                      </m:sSup>
                      <m:f>
                        <m:fPr>
                          <m:ctrlPr>
                            <a:rPr lang="en-GB" b="0" i="1" smtClean="0">
                              <a:latin typeface="Cambria Math" panose="02040503050406030204" pitchFamily="18" charset="0"/>
                            </a:rPr>
                          </m:ctrlPr>
                        </m:fPr>
                        <m:num>
                          <m:r>
                            <a:rPr lang="en-GB" b="0" i="1" smtClean="0">
                              <a:latin typeface="Cambria Math" panose="02040503050406030204" pitchFamily="18" charset="0"/>
                            </a:rPr>
                            <m:t>55</m:t>
                          </m:r>
                        </m:num>
                        <m:den>
                          <m:r>
                            <a:rPr lang="en-GB" b="0" i="1" smtClean="0">
                              <a:latin typeface="Cambria Math" panose="02040503050406030204" pitchFamily="18" charset="0"/>
                            </a:rPr>
                            <m:t>24</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3</m:t>
                              </m:r>
                            </m:e>
                          </m:rad>
                        </m:den>
                      </m:f>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𝑟</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𝛾</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5</m:t>
                              </m:r>
                            </m:sup>
                          </m:sSubSup>
                        </m:num>
                        <m:den>
                          <m:r>
                            <a:rPr lang="en-GB" b="0" i="1" smtClean="0">
                              <a:latin typeface="Cambria Math" panose="02040503050406030204" pitchFamily="18" charset="0"/>
                            </a:rPr>
                            <m:t>𝛼</m:t>
                          </m:r>
                        </m:den>
                      </m:f>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𝐵</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𝑛</m:t>
                          </m:r>
                        </m:e>
                        <m:sub>
                          <m:r>
                            <a:rPr lang="en-GB" b="0" i="1" smtClean="0">
                              <a:latin typeface="Cambria Math" panose="02040503050406030204" pitchFamily="18" charset="0"/>
                            </a:rPr>
                            <m:t>𝐼𝑃</m:t>
                          </m:r>
                        </m:sub>
                      </m:sSub>
                      <m:f>
                        <m:fPr>
                          <m:ctrlPr>
                            <a:rPr lang="en-GB" b="0" i="1" smtClean="0">
                              <a:latin typeface="Cambria Math" panose="02040503050406030204" pitchFamily="18" charset="0"/>
                            </a:rPr>
                          </m:ctrlPr>
                        </m:fPr>
                        <m:num>
                          <m:r>
                            <a:rPr lang="en-GB" b="0" i="1" smtClean="0">
                              <a:latin typeface="Cambria Math" panose="02040503050406030204" pitchFamily="18" charset="0"/>
                            </a:rPr>
                            <m:t>4</m:t>
                          </m:r>
                        </m:num>
                        <m:den>
                          <m:r>
                            <a:rPr lang="en-GB" b="0" i="1" smtClean="0">
                              <a:latin typeface="Cambria Math" panose="02040503050406030204" pitchFamily="18" charset="0"/>
                            </a:rPr>
                            <m:t>3</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𝛾</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 </m:t>
                          </m:r>
                        </m:sub>
                        <m:sup>
                          <m:r>
                            <a:rPr lang="en-GB" b="0" i="1" smtClean="0">
                              <a:latin typeface="Cambria Math" panose="02040503050406030204" pitchFamily="18" charset="0"/>
                            </a:rPr>
                            <m:t>3</m:t>
                          </m:r>
                        </m:sup>
                      </m:sSubSup>
                      <m:r>
                        <a:rPr lang="en-GB" b="0" i="1" smtClean="0">
                          <a:latin typeface="Cambria Math" panose="02040503050406030204" pitchFamily="18" charset="0"/>
                        </a:rPr>
                        <m:t>.</m:t>
                      </m:r>
                    </m:oMath>
                  </m:oMathPara>
                </a14:m>
                <a:endParaRPr lang="en-US" dirty="0"/>
              </a:p>
              <a:p>
                <a:pPr>
                  <a:tabLst>
                    <a:tab pos="3230563" algn="l"/>
                  </a:tabLst>
                </a:pPr>
                <a:r>
                  <a:rPr lang="en-US" dirty="0">
                    <a:solidFill>
                      <a:srgbClr val="FF0000"/>
                    </a:solidFill>
                  </a:rPr>
                  <a:t>Equilibrium</a:t>
                </a:r>
                <a:r>
                  <a:rPr lang="en-US" dirty="0"/>
                  <a:t> bunch lengths imply </a:t>
                </a:r>
                <a:r>
                  <a:rPr lang="en-US" dirty="0">
                    <a:solidFill>
                      <a:srgbClr val="FF0000"/>
                    </a:solidFill>
                  </a:rPr>
                  <a:t>two</a:t>
                </a:r>
                <a:r>
                  <a:rPr lang="en-US" dirty="0"/>
                  <a:t> simultaneous equations:</a:t>
                </a:r>
              </a:p>
              <a:p>
                <a:pPr marL="0" indent="0">
                  <a:buNone/>
                  <a:tabLst>
                    <a:tab pos="3230563" algn="l"/>
                  </a:tabLst>
                </a:pPr>
                <a14:m>
                  <m:oMathPara xmlns:m="http://schemas.openxmlformats.org/officeDocument/2006/math">
                    <m:oMathParaPr>
                      <m:jc m:val="centerGroup"/>
                    </m:oMathParaPr>
                    <m:oMath xmlns:m="http://schemas.openxmlformats.org/officeDocument/2006/math">
                      <m:f>
                        <m:fPr>
                          <m:ctrlPr>
                            <a:rPr lang="en-GB" b="0" i="1" smtClean="0">
                              <a:solidFill>
                                <a:srgbClr val="00B050"/>
                              </a:solidFill>
                              <a:latin typeface="Cambria Math" panose="02040503050406030204" pitchFamily="18" charset="0"/>
                            </a:rPr>
                          </m:ctrlPr>
                        </m:fPr>
                        <m:num>
                          <m:r>
                            <a:rPr lang="en-GB" b="0" i="1" smtClean="0">
                              <a:solidFill>
                                <a:srgbClr val="00B050"/>
                              </a:solidFill>
                              <a:latin typeface="Cambria Math" panose="02040503050406030204" pitchFamily="18" charset="0"/>
                            </a:rPr>
                            <m:t>2</m:t>
                          </m:r>
                        </m:num>
                        <m:den>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𝜏</m:t>
                              </m:r>
                            </m:e>
                            <m:sub>
                              <m:r>
                                <a:rPr lang="en-GB" b="0" i="1" smtClean="0">
                                  <a:solidFill>
                                    <a:srgbClr val="00B050"/>
                                  </a:solidFill>
                                  <a:latin typeface="Cambria Math" panose="02040503050406030204" pitchFamily="18" charset="0"/>
                                </a:rPr>
                                <m:t>𝑧</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𝑆𝑅</m:t>
                              </m:r>
                            </m:sub>
                          </m:sSub>
                        </m:den>
                      </m:f>
                      <m:d>
                        <m:dPr>
                          <m:ctrlPr>
                            <a:rPr lang="en-GB" b="0" i="1" smtClean="0">
                              <a:solidFill>
                                <a:srgbClr val="00B050"/>
                              </a:solidFill>
                              <a:latin typeface="Cambria Math" panose="02040503050406030204" pitchFamily="18" charset="0"/>
                            </a:rPr>
                          </m:ctrlPr>
                        </m:dPr>
                        <m:e>
                          <m:sSubSup>
                            <m:sSubSupPr>
                              <m:ctrlPr>
                                <a:rPr lang="en-GB" b="0" i="1" smtClean="0">
                                  <a:solidFill>
                                    <a:srgbClr val="00B050"/>
                                  </a:solidFill>
                                  <a:latin typeface="Cambria Math" panose="02040503050406030204" pitchFamily="18" charset="0"/>
                                </a:rPr>
                              </m:ctrlPr>
                            </m:sSubSupPr>
                            <m:e>
                              <m:r>
                                <a:rPr lang="en-GB" b="0" i="1" smtClean="0">
                                  <a:solidFill>
                                    <a:srgbClr val="00B050"/>
                                  </a:solidFill>
                                  <a:latin typeface="Cambria Math" panose="02040503050406030204" pitchFamily="18" charset="0"/>
                                </a:rPr>
                                <m:t>𝜎</m:t>
                              </m:r>
                            </m:e>
                            <m:sub>
                              <m:r>
                                <a:rPr lang="en-GB" b="0" i="1" smtClean="0">
                                  <a:solidFill>
                                    <a:srgbClr val="00B050"/>
                                  </a:solidFill>
                                  <a:latin typeface="Cambria Math" panose="02040503050406030204" pitchFamily="18" charset="0"/>
                                </a:rPr>
                                <m:t>𝑧</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𝑆𝑅</m:t>
                              </m:r>
                            </m:sub>
                            <m:sup>
                              <m:r>
                                <a:rPr lang="en-GB" b="0" i="1" smtClean="0">
                                  <a:solidFill>
                                    <a:srgbClr val="00B050"/>
                                  </a:solidFill>
                                  <a:latin typeface="Cambria Math" panose="02040503050406030204" pitchFamily="18" charset="0"/>
                                </a:rPr>
                                <m:t>2</m:t>
                              </m:r>
                            </m:sup>
                          </m:sSubSup>
                          <m:r>
                            <a:rPr lang="en-GB" b="0" i="1" smtClean="0">
                              <a:solidFill>
                                <a:srgbClr val="00B050"/>
                              </a:solidFill>
                              <a:latin typeface="Cambria Math" panose="02040503050406030204" pitchFamily="18" charset="0"/>
                            </a:rPr>
                            <m:t>+</m:t>
                          </m:r>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𝐴</m:t>
                              </m:r>
                            </m:e>
                            <m:sub>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sub>
                          </m:sSub>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𝐼</m:t>
                              </m:r>
                            </m:e>
                            <m:sub>
                              <m:r>
                                <a:rPr lang="en-GB" b="0" i="1" smtClean="0">
                                  <a:solidFill>
                                    <a:srgbClr val="00B050"/>
                                  </a:solidFill>
                                  <a:latin typeface="Cambria Math" panose="02040503050406030204" pitchFamily="18" charset="0"/>
                                </a:rPr>
                                <m:t>3,</m:t>
                              </m:r>
                              <m:r>
                                <a:rPr lang="en-GB" b="0" i="1" smtClean="0">
                                  <a:solidFill>
                                    <a:srgbClr val="00B050"/>
                                  </a:solidFill>
                                  <a:latin typeface="Cambria Math" panose="02040503050406030204" pitchFamily="18" charset="0"/>
                                </a:rPr>
                                <m:t>𝑤</m:t>
                              </m:r>
                              <m:r>
                                <m:rPr>
                                  <m:lit/>
                                </m:rPr>
                                <a:rPr lang="en-GB" b="0" i="1" smtClean="0">
                                  <a:solidFill>
                                    <a:srgbClr val="00B050"/>
                                  </a:solidFill>
                                  <a:latin typeface="Cambria Math" panose="02040503050406030204" pitchFamily="18" charset="0"/>
                                </a:rPr>
                                <m:t>/</m:t>
                              </m:r>
                              <m:r>
                                <a:rPr lang="en-GB" b="0" i="1" smtClean="0">
                                  <a:solidFill>
                                    <a:srgbClr val="00B050"/>
                                  </a:solidFill>
                                  <a:latin typeface="Cambria Math" panose="02040503050406030204" pitchFamily="18" charset="0"/>
                                </a:rPr>
                                <m:t>𝑠</m:t>
                              </m:r>
                            </m:sub>
                          </m:sSub>
                        </m:e>
                      </m:d>
                      <m:r>
                        <a:rPr lang="en-GB" b="0" i="1" smtClean="0">
                          <a:latin typeface="Cambria Math" panose="02040503050406030204" pitchFamily="18" charset="0"/>
                        </a:rPr>
                        <m:t>=</m:t>
                      </m:r>
                      <m:d>
                        <m:dPr>
                          <m:ctrlPr>
                            <a:rPr lang="en-GB" b="0" i="1" smtClean="0">
                              <a:solidFill>
                                <a:srgbClr val="7030A0"/>
                              </a:solidFill>
                              <a:latin typeface="Cambria Math" panose="02040503050406030204" pitchFamily="18" charset="0"/>
                            </a:rPr>
                          </m:ctrlPr>
                        </m:dPr>
                        <m:e>
                          <m:f>
                            <m:fPr>
                              <m:ctrlPr>
                                <a:rPr lang="en-GB" b="0" i="1" smtClean="0">
                                  <a:solidFill>
                                    <a:srgbClr val="7030A0"/>
                                  </a:solidFill>
                                  <a:latin typeface="Cambria Math" panose="02040503050406030204" pitchFamily="18" charset="0"/>
                                </a:rPr>
                              </m:ctrlPr>
                            </m:fPr>
                            <m:num>
                              <m:r>
                                <a:rPr lang="en-GB" b="0" i="1" smtClean="0">
                                  <a:solidFill>
                                    <a:srgbClr val="7030A0"/>
                                  </a:solidFill>
                                  <a:latin typeface="Cambria Math" panose="02040503050406030204" pitchFamily="18" charset="0"/>
                                </a:rPr>
                                <m:t>2</m:t>
                              </m:r>
                            </m:num>
                            <m:den>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𝜏</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𝑆𝑅</m:t>
                                  </m:r>
                                </m:sub>
                              </m:sSub>
                            </m:den>
                          </m:f>
                          <m:r>
                            <a:rPr lang="en-GB" b="0" i="1" smtClean="0">
                              <a:solidFill>
                                <a:srgbClr val="7030A0"/>
                              </a:solidFill>
                              <a:latin typeface="Cambria Math" panose="02040503050406030204" pitchFamily="18" charset="0"/>
                            </a:rPr>
                            <m:t>+</m:t>
                          </m:r>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𝐵</m:t>
                              </m:r>
                            </m:e>
                            <m:sub>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Sub>
                          <m:sSub>
                            <m:sSubPr>
                              <m:ctrlPr>
                                <a:rPr lang="en-GB" b="0"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𝐼</m:t>
                              </m:r>
                            </m:e>
                            <m:sub>
                              <m:r>
                                <a:rPr lang="en-GB" b="0" i="1" smtClean="0">
                                  <a:solidFill>
                                    <a:srgbClr val="7030A0"/>
                                  </a:solidFill>
                                  <a:latin typeface="Cambria Math" panose="02040503050406030204" pitchFamily="18" charset="0"/>
                                </a:rPr>
                                <m:t>2,</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sub>
                          </m:sSub>
                        </m:e>
                      </m:d>
                      <m:sSubSup>
                        <m:sSubSupPr>
                          <m:ctrlPr>
                            <a:rPr lang="en-GB" b="0" i="1" smtClean="0">
                              <a:solidFill>
                                <a:srgbClr val="7030A0"/>
                              </a:solidFill>
                              <a:latin typeface="Cambria Math" panose="02040503050406030204" pitchFamily="18" charset="0"/>
                            </a:rPr>
                          </m:ctrlPr>
                        </m:sSubSupPr>
                        <m:e>
                          <m:r>
                            <a:rPr lang="en-GB" b="0" i="1" smtClean="0">
                              <a:solidFill>
                                <a:srgbClr val="7030A0"/>
                              </a:solidFill>
                              <a:latin typeface="Cambria Math" panose="02040503050406030204" pitchFamily="18" charset="0"/>
                            </a:rPr>
                            <m:t>𝜎</m:t>
                          </m:r>
                        </m:e>
                        <m:sub>
                          <m:r>
                            <a:rPr lang="en-GB" b="0" i="1" smtClean="0">
                              <a:solidFill>
                                <a:srgbClr val="7030A0"/>
                              </a:solidFill>
                              <a:latin typeface="Cambria Math" panose="02040503050406030204" pitchFamily="18" charset="0"/>
                            </a:rPr>
                            <m:t>𝑧</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𝑤</m:t>
                          </m:r>
                          <m:r>
                            <m:rPr>
                              <m:lit/>
                            </m:rP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𝑠</m:t>
                          </m:r>
                          <m:r>
                            <a:rPr lang="en-GB" b="0" i="1" smtClean="0">
                              <a:solidFill>
                                <a:srgbClr val="7030A0"/>
                              </a:solidFill>
                              <a:latin typeface="Cambria Math" panose="02040503050406030204" pitchFamily="18" charset="0"/>
                            </a:rPr>
                            <m:t>,</m:t>
                          </m:r>
                          <m:r>
                            <a:rPr lang="en-GB" b="0" i="1" smtClean="0">
                              <a:solidFill>
                                <a:srgbClr val="7030A0"/>
                              </a:solidFill>
                              <a:latin typeface="Cambria Math" panose="02040503050406030204" pitchFamily="18" charset="0"/>
                            </a:rPr>
                            <m:t>𝑒𝑞𝑚</m:t>
                          </m:r>
                        </m:sub>
                        <m:sup>
                          <m:r>
                            <a:rPr lang="en-GB" b="0" i="1" smtClean="0">
                              <a:solidFill>
                                <a:srgbClr val="7030A0"/>
                              </a:solidFill>
                              <a:latin typeface="Cambria Math" panose="02040503050406030204" pitchFamily="18" charset="0"/>
                            </a:rPr>
                            <m:t>2</m:t>
                          </m:r>
                        </m:sup>
                      </m:sSubSup>
                    </m:oMath>
                  </m:oMathPara>
                </a14:m>
                <a:endParaRPr lang="en-US" dirty="0"/>
              </a:p>
            </p:txBody>
          </p:sp>
        </mc:Choice>
        <mc:Fallback xmlns="">
          <p:sp>
            <p:nvSpPr>
              <p:cNvPr id="3" name="Content Placeholder 2">
                <a:extLst>
                  <a:ext uri="{FF2B5EF4-FFF2-40B4-BE49-F238E27FC236}">
                    <a16:creationId xmlns:a16="http://schemas.microsoft.com/office/drawing/2014/main" id="{90F7EBBE-D5A0-CCC1-B404-B502B7CEF6C5}"/>
                  </a:ext>
                </a:extLst>
              </p:cNvPr>
              <p:cNvSpPr>
                <a:spLocks noGrp="1" noRot="1" noChangeAspect="1" noMove="1" noResize="1" noEditPoints="1" noAdjustHandles="1" noChangeArrowheads="1" noChangeShapeType="1" noTextEdit="1"/>
              </p:cNvSpPr>
              <p:nvPr>
                <p:ph idx="1"/>
              </p:nvPr>
            </p:nvSpPr>
            <p:spPr>
              <a:xfrm>
                <a:off x="818343" y="1320772"/>
                <a:ext cx="10515600" cy="4895215"/>
              </a:xfrm>
              <a:blipFill>
                <a:blip r:embed="rId4"/>
                <a:stretch>
                  <a:fillRect l="-754" t="-2615" r="-1275"/>
                </a:stretch>
              </a:blipFill>
              <a:ln>
                <a:noFill/>
              </a:ln>
            </p:spPr>
            <p:txBody>
              <a:bodyPr/>
              <a:lstStyle/>
              <a:p>
                <a:r>
                  <a:rPr lang="en-US">
                    <a:noFill/>
                  </a:rPr>
                  <a:t> </a:t>
                </a:r>
              </a:p>
            </p:txBody>
          </p:sp>
        </mc:Fallback>
      </mc:AlternateContent>
      <p:cxnSp>
        <p:nvCxnSpPr>
          <p:cNvPr id="5" name="Straight Arrow Connector 4">
            <a:extLst>
              <a:ext uri="{FF2B5EF4-FFF2-40B4-BE49-F238E27FC236}">
                <a16:creationId xmlns:a16="http://schemas.microsoft.com/office/drawing/2014/main" id="{2CFF9096-F94F-1098-0C56-82763FB0C470}"/>
              </a:ext>
            </a:extLst>
          </p:cNvPr>
          <p:cNvCxnSpPr>
            <a:cxnSpLocks/>
          </p:cNvCxnSpPr>
          <p:nvPr/>
        </p:nvCxnSpPr>
        <p:spPr>
          <a:xfrm>
            <a:off x="8153400" y="2877312"/>
            <a:ext cx="246888" cy="310896"/>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3E3C0CF-5762-4506-F047-BCA02397D359}"/>
              </a:ext>
            </a:extLst>
          </p:cNvPr>
          <p:cNvCxnSpPr>
            <a:cxnSpLocks/>
          </p:cNvCxnSpPr>
          <p:nvPr/>
        </p:nvCxnSpPr>
        <p:spPr>
          <a:xfrm>
            <a:off x="9618472" y="2877312"/>
            <a:ext cx="246888" cy="665523"/>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775A68D-D620-0486-4186-0B1C881DF470}"/>
              </a:ext>
            </a:extLst>
          </p:cNvPr>
          <p:cNvCxnSpPr>
            <a:cxnSpLocks/>
          </p:cNvCxnSpPr>
          <p:nvPr/>
        </p:nvCxnSpPr>
        <p:spPr>
          <a:xfrm>
            <a:off x="3863340" y="2687319"/>
            <a:ext cx="1282237" cy="74168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FF486F7-38FE-29E8-C464-473D98319320}"/>
              </a:ext>
            </a:extLst>
          </p:cNvPr>
          <p:cNvCxnSpPr/>
          <p:nvPr/>
        </p:nvCxnSpPr>
        <p:spPr>
          <a:xfrm>
            <a:off x="6207760" y="2801155"/>
            <a:ext cx="487680" cy="74168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7522CB84-068E-A9B9-4D8E-1EA4B4AD0A98}"/>
              </a:ext>
            </a:extLst>
          </p:cNvPr>
          <p:cNvSpPr>
            <a:spLocks noGrp="1"/>
          </p:cNvSpPr>
          <p:nvPr>
            <p:ph type="dt" sz="half" idx="10"/>
          </p:nvPr>
        </p:nvSpPr>
        <p:spPr/>
        <p:txBody>
          <a:bodyPr/>
          <a:lstStyle/>
          <a:p>
            <a:fld id="{460B33B8-D933-4725-BB41-84B8A844A1A2}"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CBCB86A3-A41F-CD1E-0929-FBF4CE9178EB}"/>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8" name="Slide Number Placeholder 7">
            <a:extLst>
              <a:ext uri="{FF2B5EF4-FFF2-40B4-BE49-F238E27FC236}">
                <a16:creationId xmlns:a16="http://schemas.microsoft.com/office/drawing/2014/main" id="{1D2942E5-DDC3-D8E0-70CC-227E58F7C05B}"/>
              </a:ext>
            </a:extLst>
          </p:cNvPr>
          <p:cNvSpPr>
            <a:spLocks noGrp="1"/>
          </p:cNvSpPr>
          <p:nvPr>
            <p:ph type="sldNum" sz="quarter" idx="12"/>
          </p:nvPr>
        </p:nvSpPr>
        <p:spPr/>
        <p:txBody>
          <a:bodyPr/>
          <a:lstStyle/>
          <a:p>
            <a:fld id="{81FB59EA-3FEA-44AC-8E8C-E80C08B2FCEE}" type="slidenum">
              <a:rPr lang="en-US" smtClean="0">
                <a:solidFill>
                  <a:schemeClr val="bg1"/>
                </a:solidFill>
              </a:rPr>
              <a:t>12</a:t>
            </a:fld>
            <a:endParaRPr lang="en-US">
              <a:solidFill>
                <a:schemeClr val="bg1"/>
              </a:solidFill>
            </a:endParaRPr>
          </a:p>
        </p:txBody>
      </p:sp>
      <p:grpSp>
        <p:nvGrpSpPr>
          <p:cNvPr id="16" name="Group 15">
            <a:extLst>
              <a:ext uri="{FF2B5EF4-FFF2-40B4-BE49-F238E27FC236}">
                <a16:creationId xmlns:a16="http://schemas.microsoft.com/office/drawing/2014/main" id="{F80752A6-B314-0A85-4F6A-07B5A5A9ABDA}"/>
              </a:ext>
            </a:extLst>
          </p:cNvPr>
          <p:cNvGrpSpPr/>
          <p:nvPr/>
        </p:nvGrpSpPr>
        <p:grpSpPr>
          <a:xfrm>
            <a:off x="8825032" y="-7620"/>
            <a:ext cx="3366968" cy="592467"/>
            <a:chOff x="8825032" y="0"/>
            <a:chExt cx="3366968" cy="642014"/>
          </a:xfrm>
        </p:grpSpPr>
        <p:pic>
          <p:nvPicPr>
            <p:cNvPr id="13" name="Picture 12">
              <a:extLst>
                <a:ext uri="{FF2B5EF4-FFF2-40B4-BE49-F238E27FC236}">
                  <a16:creationId xmlns:a16="http://schemas.microsoft.com/office/drawing/2014/main" id="{BE5E5391-6C61-F55C-04F0-CF14B36AF2DF}"/>
                </a:ext>
              </a:extLst>
            </p:cNvPr>
            <p:cNvPicPr>
              <a:picLocks noChangeAspect="1"/>
            </p:cNvPicPr>
            <p:nvPr/>
          </p:nvPicPr>
          <p:blipFill>
            <a:blip r:embed="rId5"/>
            <a:stretch>
              <a:fillRect/>
            </a:stretch>
          </p:blipFill>
          <p:spPr>
            <a:xfrm>
              <a:off x="9295126" y="1"/>
              <a:ext cx="2896874" cy="642012"/>
            </a:xfrm>
            <a:prstGeom prst="rect">
              <a:avLst/>
            </a:prstGeom>
          </p:spPr>
        </p:pic>
        <p:sp>
          <p:nvSpPr>
            <p:cNvPr id="14" name="Rectangle 13">
              <a:extLst>
                <a:ext uri="{FF2B5EF4-FFF2-40B4-BE49-F238E27FC236}">
                  <a16:creationId xmlns:a16="http://schemas.microsoft.com/office/drawing/2014/main" id="{D1F9E593-ACF1-ED55-BD3E-E9138E76D290}"/>
                </a:ext>
              </a:extLst>
            </p:cNvPr>
            <p:cNvSpPr/>
            <p:nvPr/>
          </p:nvSpPr>
          <p:spPr>
            <a:xfrm>
              <a:off x="8825032" y="0"/>
              <a:ext cx="470094" cy="642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D1A4C435-DCE9-9D2B-74F8-BD73A734D848}"/>
              </a:ext>
            </a:extLst>
          </p:cNvPr>
          <p:cNvPicPr>
            <a:picLocks noChangeAspect="1"/>
          </p:cNvPicPr>
          <p:nvPr/>
        </p:nvPicPr>
        <p:blipFill>
          <a:blip r:embed="rId6"/>
          <a:stretch>
            <a:fillRect/>
          </a:stretch>
        </p:blipFill>
        <p:spPr>
          <a:xfrm>
            <a:off x="8825032" y="584846"/>
            <a:ext cx="3366968" cy="606334"/>
          </a:xfrm>
          <a:prstGeom prst="rect">
            <a:avLst/>
          </a:prstGeom>
        </p:spPr>
      </p:pic>
    </p:spTree>
    <p:custDataLst>
      <p:tags r:id="rId1"/>
    </p:custDataLst>
    <p:extLst>
      <p:ext uri="{BB962C8B-B14F-4D97-AF65-F5344CB8AC3E}">
        <p14:creationId xmlns:p14="http://schemas.microsoft.com/office/powerpoint/2010/main" val="3202236445"/>
      </p:ext>
    </p:extLst>
  </p:cSld>
  <p:clrMapOvr>
    <a:masterClrMapping/>
  </p:clrMapOvr>
  <mc:AlternateContent xmlns:mc="http://schemas.openxmlformats.org/markup-compatibility/2006" xmlns:p14="http://schemas.microsoft.com/office/powerpoint/2010/main">
    <mc:Choice Requires="p14">
      <p:transition spd="slow" p14:dur="2000" advTm="147270"/>
    </mc:Choice>
    <mc:Fallback xmlns="">
      <p:transition spd="slow" advTm="14727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Effect transition="in" filter="fade">
                                      <p:cBhvr>
                                        <p:cTn id="53" dur="500"/>
                                        <p:tgtEl>
                                          <p:spTgt spid="3">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
                                            <p:txEl>
                                              <p:pRg st="5" end="5"/>
                                            </p:txEl>
                                          </p:spTgt>
                                        </p:tgtEl>
                                        <p:attrNameLst>
                                          <p:attrName>style.visibility</p:attrName>
                                        </p:attrNameLst>
                                      </p:cBhvr>
                                      <p:to>
                                        <p:strVal val="visible"/>
                                      </p:to>
                                    </p:set>
                                    <p:animEffect transition="in" filter="fade">
                                      <p:cBhvr>
                                        <p:cTn id="58" dur="500"/>
                                        <p:tgtEl>
                                          <p:spTgt spid="3">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500"/>
                                        <p:tgtEl>
                                          <p:spTgt spid="3">
                                            <p:txEl>
                                              <p:pRg st="6" end="6"/>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
                                            <p:txEl>
                                              <p:pRg st="7" end="7"/>
                                            </p:txEl>
                                          </p:spTgt>
                                        </p:tgtEl>
                                        <p:attrNameLst>
                                          <p:attrName>style.visibility</p:attrName>
                                        </p:attrNameLst>
                                      </p:cBhvr>
                                      <p:to>
                                        <p:strVal val="visible"/>
                                      </p:to>
                                    </p:set>
                                    <p:animEffect transition="in" filter="fade">
                                      <p:cBhvr>
                                        <p:cTn id="6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16D0F68-91FE-0344-B983-B1F2AE01DFCC}"/>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305235-386C-68E8-3766-CA23A15B01CE}"/>
              </a:ext>
            </a:extLst>
          </p:cNvPr>
          <p:cNvSpPr>
            <a:spLocks noGrp="1"/>
          </p:cNvSpPr>
          <p:nvPr>
            <p:ph type="title"/>
          </p:nvPr>
        </p:nvSpPr>
        <p:spPr>
          <a:xfrm>
            <a:off x="0" y="0"/>
            <a:ext cx="12192000"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simplifying assumptions</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8324BE8-2BE8-6B5E-4940-CCCA9A004E39}"/>
                  </a:ext>
                </a:extLst>
              </p:cNvPr>
              <p:cNvSpPr>
                <a:spLocks noGrp="1"/>
              </p:cNvSpPr>
              <p:nvPr>
                <p:ph idx="1"/>
              </p:nvPr>
            </p:nvSpPr>
            <p:spPr>
              <a:xfrm>
                <a:off x="0" y="1467140"/>
                <a:ext cx="12192000" cy="5190317"/>
              </a:xfrm>
            </p:spPr>
            <p:txBody>
              <a:bodyPr>
                <a:normAutofit fontScale="85000" lnSpcReduction="10000"/>
              </a:bodyPr>
              <a:lstStyle/>
              <a:p>
                <a:r>
                  <a:rPr lang="en-GB" b="1" dirty="0"/>
                  <a:t>No hourglass, no crab waist </a:t>
                </a:r>
                <a:r>
                  <a:rPr lang="en-GB" dirty="0">
                    <a:sym typeface="Wingdings" panose="05000000000000000000" pitchFamily="2" charset="2"/>
                  </a:rPr>
                  <a:t> </a:t>
                </a:r>
                <a14:m>
                  <m:oMath xmlns:m="http://schemas.openxmlformats.org/officeDocument/2006/math">
                    <m:r>
                      <a:rPr lang="en-GB" b="0" i="1" smtClean="0">
                        <a:latin typeface="Cambria Math" panose="02040503050406030204" pitchFamily="18" charset="0"/>
                        <a:sym typeface="Wingdings" panose="05000000000000000000" pitchFamily="2" charset="2"/>
                      </a:rPr>
                      <m:t>𝐺</m:t>
                    </m:r>
                    <m:sSub>
                      <m:sSubPr>
                        <m:ctrlPr>
                          <a:rPr lang="en-GB" b="0" i="1" smtClean="0">
                            <a:latin typeface="Cambria Math" panose="02040503050406030204" pitchFamily="18" charset="0"/>
                            <a:sym typeface="Wingdings" panose="05000000000000000000" pitchFamily="2" charset="2"/>
                          </a:rPr>
                        </m:ctrlPr>
                      </m:sSubPr>
                      <m:e>
                        <m:d>
                          <m:dPr>
                            <m:ctrlPr>
                              <a:rPr lang="en-GB" b="0" i="1" smtClean="0">
                                <a:latin typeface="Cambria Math" panose="02040503050406030204" pitchFamily="18" charset="0"/>
                                <a:sym typeface="Wingdings" panose="05000000000000000000" pitchFamily="2" charset="2"/>
                              </a:rPr>
                            </m:ctrlPr>
                          </m:dPr>
                          <m:e>
                            <m:r>
                              <a:rPr lang="en-GB" b="0" i="1" smtClean="0">
                                <a:latin typeface="Cambria Math" panose="02040503050406030204" pitchFamily="18" charset="0"/>
                                <a:sym typeface="Wingdings" panose="05000000000000000000" pitchFamily="2" charset="2"/>
                              </a:rPr>
                              <m:t>𝑠</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𝑥</m:t>
                            </m:r>
                          </m:e>
                        </m:d>
                      </m:e>
                      <m:sub>
                        <m:r>
                          <a:rPr lang="en-GB" b="0" i="1" smtClean="0">
                            <a:solidFill>
                              <a:schemeClr val="accent2"/>
                            </a:solidFill>
                            <a:latin typeface="Cambria Math" panose="02040503050406030204" pitchFamily="18" charset="0"/>
                            <a:sym typeface="Wingdings" panose="05000000000000000000" pitchFamily="2" charset="2"/>
                          </a:rPr>
                          <m:t>𝑤</m:t>
                        </m:r>
                        <m:r>
                          <a:rPr lang="en-GB" b="0" i="1" smtClean="0">
                            <a:latin typeface="Cambria Math" panose="02040503050406030204" pitchFamily="18" charset="0"/>
                            <a:sym typeface="Wingdings" panose="05000000000000000000" pitchFamily="2" charset="2"/>
                          </a:rPr>
                          <m:t>/</m:t>
                        </m:r>
                        <m:r>
                          <a:rPr lang="en-GB" b="0" i="1" smtClean="0">
                            <a:solidFill>
                              <a:schemeClr val="accent1"/>
                            </a:solidFill>
                            <a:latin typeface="Cambria Math" panose="02040503050406030204" pitchFamily="18" charset="0"/>
                            <a:sym typeface="Wingdings" panose="05000000000000000000" pitchFamily="2" charset="2"/>
                          </a:rPr>
                          <m:t>𝑠</m:t>
                        </m:r>
                      </m:sub>
                    </m:sSub>
                    <m:r>
                      <a:rPr lang="en-GB" b="0" i="1" smtClean="0">
                        <a:latin typeface="Cambria Math" panose="02040503050406030204" pitchFamily="18" charset="0"/>
                        <a:ea typeface="Cambria Math" panose="02040503050406030204" pitchFamily="18" charset="0"/>
                        <a:sym typeface="Wingdings" panose="05000000000000000000" pitchFamily="2" charset="2"/>
                      </a:rPr>
                      <m:t>≈1</m:t>
                    </m:r>
                  </m:oMath>
                </a14:m>
                <a:r>
                  <a:rPr lang="en-US" dirty="0"/>
                  <a:t>.</a:t>
                </a:r>
              </a:p>
              <a:p>
                <a:r>
                  <a:rPr lang="en-US" dirty="0"/>
                  <a:t>Result: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hg</m:t>
                        </m:r>
                        <m:r>
                          <m:rPr>
                            <m:nor/>
                          </m:rPr>
                          <a:rPr lang="en-GB" b="0" i="0" smtClean="0">
                            <a:latin typeface="Cambria Math" panose="02040503050406030204" pitchFamily="18" charset="0"/>
                          </a:rPr>
                          <m:t>, </m:t>
                        </m:r>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CW</m:t>
                        </m:r>
                      </m:sup>
                    </m:sSubSup>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𝑅</m:t>
                            </m:r>
                          </m:e>
                          <m:sub>
                            <m:r>
                              <a:rPr lang="en-GB" b="0" i="1" smtClean="0">
                                <a:latin typeface="Cambria Math" panose="02040503050406030204" pitchFamily="18" charset="0"/>
                                <a:ea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m:t>
                            </m:r>
                            <m:r>
                              <a:rPr lang="en-GB" b="0" i="1" smtClean="0">
                                <a:solidFill>
                                  <a:schemeClr val="accent2"/>
                                </a:solidFill>
                                <a:latin typeface="Cambria Math" panose="02040503050406030204" pitchFamily="18" charset="0"/>
                                <a:ea typeface="Cambria Math" panose="02040503050406030204" pitchFamily="18" charset="0"/>
                              </a:rPr>
                              <m:t>𝑤</m:t>
                            </m:r>
                          </m:sub>
                        </m:sSub>
                      </m:num>
                      <m:den>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𝑀</m:t>
                            </m:r>
                          </m:e>
                          <m:sub>
                            <m:r>
                              <a:rPr lang="en-GB" b="0" i="1" smtClean="0">
                                <a:latin typeface="Cambria Math" panose="02040503050406030204" pitchFamily="18" charset="0"/>
                                <a:ea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m:t>
                            </m:r>
                            <m:r>
                              <a:rPr lang="en-GB" b="0" i="1" smtClean="0">
                                <a:solidFill>
                                  <a:schemeClr val="accent2"/>
                                </a:solidFill>
                                <a:latin typeface="Cambria Math" panose="02040503050406030204" pitchFamily="18" charset="0"/>
                                <a:ea typeface="Cambria Math" panose="02040503050406030204" pitchFamily="18" charset="0"/>
                              </a:rPr>
                              <m:t>𝑤</m:t>
                            </m:r>
                          </m:sub>
                          <m:sup>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𝑛</m:t>
                                </m:r>
                              </m:num>
                              <m:den>
                                <m:r>
                                  <a:rPr lang="en-GB" b="0" i="1" smtClean="0">
                                    <a:latin typeface="Cambria Math" panose="02040503050406030204" pitchFamily="18" charset="0"/>
                                    <a:ea typeface="Cambria Math" panose="02040503050406030204" pitchFamily="18" charset="0"/>
                                  </a:rPr>
                                  <m:t>2</m:t>
                                </m:r>
                              </m:den>
                            </m:f>
                            <m:r>
                              <a:rPr lang="en-GB" b="0" i="1" smtClean="0">
                                <a:latin typeface="Cambria Math" panose="02040503050406030204" pitchFamily="18" charset="0"/>
                                <a:ea typeface="Cambria Math" panose="02040503050406030204" pitchFamily="18" charset="0"/>
                              </a:rPr>
                              <m:t>+1</m:t>
                            </m:r>
                          </m:sup>
                        </m:sSubSup>
                      </m:den>
                    </m:f>
                    <m:r>
                      <a:rPr lang="en-GB" b="0" i="1" smtClean="0">
                        <a:solidFill>
                          <a:srgbClr val="7030A0"/>
                        </a:solidFill>
                        <a:latin typeface="Cambria Math" panose="02040503050406030204" pitchFamily="18" charset="0"/>
                        <a:ea typeface="Cambria Math" panose="02040503050406030204" pitchFamily="18" charset="0"/>
                      </a:rPr>
                      <m:t>𝐹</m:t>
                    </m:r>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𝑛</m:t>
                            </m:r>
                          </m:num>
                          <m:den>
                            <m:r>
                              <a:rPr lang="en-GB" b="0" i="1" smtClean="0">
                                <a:latin typeface="Cambria Math" panose="02040503050406030204" pitchFamily="18" charset="0"/>
                                <a:ea typeface="Cambria Math" panose="02040503050406030204" pitchFamily="18" charset="0"/>
                              </a:rPr>
                              <m:t>2</m:t>
                            </m:r>
                          </m:den>
                        </m:f>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2</m:t>
                            </m:r>
                          </m:den>
                        </m:f>
                        <m:r>
                          <a:rPr lang="en-GB" b="0" i="1" smtClean="0">
                            <a:latin typeface="Cambria Math" panose="02040503050406030204" pitchFamily="18" charset="0"/>
                            <a:ea typeface="Cambria Math" panose="02040503050406030204" pitchFamily="18" charset="0"/>
                          </a:rPr>
                          <m:t>,1;</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m:t>
                            </m:r>
                            <m:r>
                              <a:rPr lang="en-GB" b="0" i="1" smtClean="0">
                                <a:solidFill>
                                  <a:schemeClr val="accent2"/>
                                </a:solidFill>
                                <a:latin typeface="Cambria Math" panose="02040503050406030204" pitchFamily="18" charset="0"/>
                                <a:ea typeface="Cambria Math" panose="02040503050406030204" pitchFamily="18" charset="0"/>
                              </a:rPr>
                              <m:t>𝑤</m:t>
                            </m:r>
                          </m:sub>
                        </m:sSub>
                      </m:e>
                    </m:d>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&gt;0)</m:t>
                    </m:r>
                  </m:oMath>
                </a14:m>
                <a:r>
                  <a:rPr lang="en-US" dirty="0"/>
                  <a:t> </a:t>
                </a:r>
              </a:p>
              <a:p>
                <a:pPr marL="0" indent="0">
                  <a:buNone/>
                </a:pPr>
                <a:r>
                  <a:rPr lang="en-US" dirty="0"/>
                  <a:t>where</a:t>
                </a:r>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rPr>
                            <m:t>𝑛</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latin typeface="Cambria Math" panose="02040503050406030204" pitchFamily="18" charset="0"/>
                                </a:rPr>
                                <m:t>∗2</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𝜃</m:t>
                              </m:r>
                            </m:e>
                            <m:sub>
                              <m:r>
                                <a:rPr lang="en-GB" b="0" i="1" smtClean="0">
                                  <a:latin typeface="Cambria Math" panose="02040503050406030204" pitchFamily="18" charset="0"/>
                                </a:rPr>
                                <m:t>𝑐</m:t>
                              </m:r>
                            </m:sub>
                            <m:sup>
                              <m:r>
                                <a:rPr lang="en-GB" b="0" i="1" smtClean="0">
                                  <a:latin typeface="Cambria Math" panose="02040503050406030204" pitchFamily="18" charset="0"/>
                                </a:rPr>
                                <m:t>2</m:t>
                              </m:r>
                            </m:sup>
                          </m:sSubSup>
                          <m:d>
                            <m:dPr>
                              <m:ctrlPr>
                                <a:rPr lang="en-GB" b="0" i="1" smtClean="0">
                                  <a:latin typeface="Cambria Math" panose="02040503050406030204" pitchFamily="18" charset="0"/>
                                </a:rPr>
                              </m:ctrlPr>
                            </m:dPr>
                            <m:e>
                              <m:r>
                                <a:rPr lang="en-GB" b="0" i="1" smtClean="0">
                                  <a:latin typeface="Cambria Math" panose="02040503050406030204" pitchFamily="18" charset="0"/>
                                </a:rPr>
                                <m:t>𝑛</m:t>
                              </m:r>
                              <m:sSubSup>
                                <m:sSubSupPr>
                                  <m:ctrlPr>
                                    <a:rPr lang="en-GB" b="0" i="1" smtClean="0">
                                      <a:solidFill>
                                        <a:srgbClr val="FF0000"/>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solidFill>
                                        <a:schemeClr val="tx1"/>
                                      </a:solidFill>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solidFill>
                                        <a:srgbClr val="FF0000"/>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2</m:t>
                                  </m:r>
                                </m:sup>
                              </m:sSubSup>
                            </m:e>
                          </m:d>
                          <m:r>
                            <a:rPr lang="en-GB" b="0" i="1" smtClean="0">
                              <a:latin typeface="Cambria Math" panose="02040503050406030204" pitchFamily="18" charset="0"/>
                            </a:rPr>
                            <m:t>+4</m:t>
                          </m:r>
                          <m:r>
                            <a:rPr lang="en-GB" b="0" i="1" smtClean="0">
                              <a:latin typeface="Cambria Math" panose="02040503050406030204" pitchFamily="18" charset="0"/>
                            </a:rPr>
                            <m:t>𝑛</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r>
                                <a:rPr lang="en-GB" b="0" i="1" smtClean="0">
                                  <a:latin typeface="Cambria Math" panose="02040503050406030204" pitchFamily="18" charset="0"/>
                                </a:rPr>
                                <m:t> </m:t>
                              </m:r>
                            </m:sub>
                            <m:sup>
                              <m:r>
                                <a:rPr lang="en-GB" b="0" i="1" smtClean="0">
                                  <a:latin typeface="Cambria Math" panose="02040503050406030204" pitchFamily="18" charset="0"/>
                                </a:rPr>
                                <m:t>∗2</m:t>
                              </m:r>
                            </m:sup>
                          </m:sSub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+2</m:t>
                      </m:r>
                      <m:r>
                        <a:rPr lang="en-GB" b="0" i="1" smtClean="0">
                          <a:latin typeface="Cambria Math" panose="02040503050406030204" pitchFamily="18" charset="0"/>
                        </a:rPr>
                        <m:t>𝑛</m:t>
                      </m:r>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Λ</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m:rPr>
                                  <m:sty m:val="p"/>
                                </m:rPr>
                                <a:rPr lang="en-GB" b="0" i="0" smtClean="0">
                                  <a:latin typeface="Cambria Math" panose="02040503050406030204" pitchFamily="18" charset="0"/>
                                </a:rPr>
                                <m:t>Θ</m:t>
                              </m:r>
                            </m:e>
                            <m:sub>
                              <m:r>
                                <a:rPr lang="en-GB" b="0" i="1" smtClean="0">
                                  <a:solidFill>
                                    <a:schemeClr val="accent2"/>
                                  </a:solidFill>
                                  <a:latin typeface="Cambria Math" panose="02040503050406030204" pitchFamily="18" charset="0"/>
                                </a:rPr>
                                <m:t>𝑤</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latin typeface="Cambria Math" panose="02040503050406030204" pitchFamily="18" charset="0"/>
                                    </a:rPr>
                                    <m:t>∗</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m:t>
                                  </m:r>
                                </m:sup>
                              </m:sSubSup>
                            </m:den>
                          </m:f>
                          <m:r>
                            <a:rPr lang="en-GB" b="0" i="1" smtClean="0">
                              <a:latin typeface="Cambria Math" panose="02040503050406030204" pitchFamily="18" charset="0"/>
                            </a:rPr>
                            <m:t>,      </m:t>
                          </m:r>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r>
                        <a:rPr lang="en-GB" b="0" i="1" smtClean="0">
                          <a:latin typeface="Cambria Math" panose="02040503050406030204" pitchFamily="18" charset="0"/>
                        </a:rPr>
                        <m:t>=1−</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Θ</m:t>
                              </m:r>
                            </m:e>
                            <m:sub>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 </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den>
                      </m:f>
                    </m:oMath>
                  </m:oMathPara>
                </a14:m>
                <a:endParaRPr lang="en-GB" b="0"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𝜋</m:t>
                                  </m:r>
                                </m:num>
                                <m:den>
                                  <m:r>
                                    <a:rPr lang="en-GB" b="0" i="1" smtClean="0">
                                      <a:latin typeface="Cambria Math" panose="02040503050406030204" pitchFamily="18" charset="0"/>
                                    </a:rPr>
                                    <m:t>2</m:t>
                                  </m:r>
                                </m:den>
                              </m:f>
                            </m:e>
                          </m:d>
                        </m:e>
                        <m:sup>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sup>
                      </m:sSup>
                      <m:r>
                        <m:rPr>
                          <m:sty m:val="p"/>
                        </m:rPr>
                        <a:rPr lang="en-GB" b="0" i="0" smtClean="0">
                          <a:latin typeface="Cambria Math" panose="02040503050406030204" pitchFamily="18" charset="0"/>
                        </a:rPr>
                        <m:t>Γ</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m:t>
                          </m:r>
                        </m:e>
                      </m:d>
                      <m:f>
                        <m:fPr>
                          <m:ctrlPr>
                            <a:rPr lang="en-GB" b="0" i="1" smtClean="0">
                              <a:latin typeface="Cambria Math" panose="02040503050406030204" pitchFamily="18" charset="0"/>
                            </a:rPr>
                          </m:ctrlPr>
                        </m:fPr>
                        <m:num>
                          <m:sSub>
                            <m:sSubPr>
                              <m:ctrlPr>
                                <a:rPr lang="en-GB" b="0" i="1" smtClean="0">
                                  <a:solidFill>
                                    <a:srgbClr val="FF0000"/>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latin typeface="Cambria Math" panose="02040503050406030204" pitchFamily="18" charset="0"/>
                                </a:rPr>
                                <m:t>∗</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rPr>
                                <m:t>−1</m:t>
                              </m:r>
                            </m:sup>
                          </m:sSubSup>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solidFill>
                                            <a:schemeClr val="accent1"/>
                                          </a:solidFill>
                                          <a:latin typeface="Cambria Math" panose="02040503050406030204" pitchFamily="18" charset="0"/>
                                        </a:rPr>
                                        <m:t>𝑠</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𝛾</m:t>
                                      </m:r>
                                    </m:e>
                                    <m:sub>
                                      <m:r>
                                        <a:rPr lang="en-GB" b="0" i="1" smtClean="0">
                                          <a:solidFill>
                                            <a:schemeClr val="accent2"/>
                                          </a:solidFill>
                                          <a:latin typeface="Cambria Math" panose="02040503050406030204" pitchFamily="18" charset="0"/>
                                        </a:rPr>
                                        <m:t>𝑤</m:t>
                                      </m:r>
                                    </m:sub>
                                  </m:sSub>
                                  <m:sSub>
                                    <m:sSubPr>
                                      <m:ctrlPr>
                                        <a:rPr lang="en-GB" b="0" i="1" smtClean="0">
                                          <a:solidFill>
                                            <a:srgbClr val="FF0000"/>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Sub>
                                </m:den>
                              </m:f>
                              <m:rad>
                                <m:radPr>
                                  <m:degHide m:val="on"/>
                                  <m:ctrlPr>
                                    <a:rPr lang="en-GB" b="0" i="1" smtClean="0">
                                      <a:latin typeface="Cambria Math" panose="02040503050406030204" pitchFamily="18" charset="0"/>
                                    </a:rPr>
                                  </m:ctrlPr>
                                </m:radPr>
                                <m:deg/>
                                <m:e>
                                  <m:f>
                                    <m:fPr>
                                      <m:ctrlPr>
                                        <a:rPr lang="en-GB" b="0" i="1" smtClean="0">
                                          <a:latin typeface="Cambria Math" panose="02040503050406030204" pitchFamily="18" charset="0"/>
                                        </a:rPr>
                                      </m:ctrlPr>
                                    </m:fPr>
                                    <m:num>
                                      <m:r>
                                        <a:rPr lang="en-GB" b="0" i="1" smtClean="0">
                                          <a:latin typeface="Cambria Math" panose="02040503050406030204" pitchFamily="18" charset="0"/>
                                        </a:rPr>
                                        <m:t>2</m:t>
                                      </m:r>
                                    </m:num>
                                    <m:den>
                                      <m:r>
                                        <a:rPr lang="en-GB" b="0" i="1" smtClean="0">
                                          <a:latin typeface="Cambria Math" panose="02040503050406030204" pitchFamily="18" charset="0"/>
                                        </a:rPr>
                                        <m:t>𝜋</m:t>
                                      </m:r>
                                    </m:den>
                                  </m:f>
                                </m:e>
                              </m:rad>
                            </m:e>
                          </m:d>
                        </m:e>
                        <m:sup>
                          <m:r>
                            <a:rPr lang="en-GB" b="0" i="1" smtClean="0">
                              <a:latin typeface="Cambria Math" panose="02040503050406030204" pitchFamily="18" charset="0"/>
                            </a:rPr>
                            <m:t>𝑛</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ad>
                            <m:radPr>
                              <m:degHide m:val="on"/>
                              <m:ctrlPr>
                                <a:rPr lang="en-GB" b="0" i="1" smtClean="0">
                                  <a:latin typeface="Cambria Math" panose="02040503050406030204" pitchFamily="18" charset="0"/>
                                </a:rPr>
                              </m:ctrlPr>
                            </m:radPr>
                            <m:deg/>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𝜃</m:t>
                                  </m:r>
                                </m:e>
                                <m:sub>
                                  <m:r>
                                    <a:rPr lang="en-GB" b="0" i="1" smtClean="0">
                                      <a:latin typeface="Cambria Math" panose="02040503050406030204" pitchFamily="18" charset="0"/>
                                    </a:rPr>
                                    <m:t>𝑐</m:t>
                                  </m:r>
                                </m:sub>
                                <m:sup>
                                  <m:r>
                                    <a:rPr lang="en-GB" b="0" i="1" smtClean="0">
                                      <a:latin typeface="Cambria Math" panose="02040503050406030204" pitchFamily="18" charset="0"/>
                                    </a:rPr>
                                    <m:t>2</m:t>
                                  </m:r>
                                </m:sup>
                              </m:sSubSup>
                              <m:d>
                                <m:dPr>
                                  <m:ctrlPr>
                                    <a:rPr lang="en-GB" b="0" i="1" smtClean="0">
                                      <a:latin typeface="Cambria Math" panose="02040503050406030204" pitchFamily="18" charset="0"/>
                                    </a:rPr>
                                  </m:ctrlPr>
                                </m:dPr>
                                <m:e>
                                  <m:r>
                                    <a:rPr lang="en-GB" b="0" i="1" smtClean="0">
                                      <a:latin typeface="Cambria Math" panose="02040503050406030204" pitchFamily="18" charset="0"/>
                                    </a:rPr>
                                    <m:t>𝑛</m:t>
                                  </m:r>
                                  <m:sSubSup>
                                    <m:sSubSupPr>
                                      <m:ctrlPr>
                                        <a:rPr lang="en-GB" b="0" i="1" smtClean="0">
                                          <a:solidFill>
                                            <a:srgbClr val="FF0000"/>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solidFill>
                                            <a:schemeClr val="tx1"/>
                                          </a:solidFill>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solidFill>
                                            <a:srgbClr val="FF0000"/>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2</m:t>
                                      </m:r>
                                    </m:sup>
                                  </m:sSubSup>
                                </m:e>
                              </m:d>
                              <m:r>
                                <a:rPr lang="en-GB" i="1">
                                  <a:latin typeface="Cambria Math" panose="02040503050406030204" pitchFamily="18" charset="0"/>
                                </a:rPr>
                                <m:t>+4</m:t>
                              </m:r>
                              <m:r>
                                <a:rPr lang="en-GB" i="1">
                                  <a:latin typeface="Cambria Math" panose="02040503050406030204" pitchFamily="18" charset="0"/>
                                </a:rPr>
                                <m:t>𝑛</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𝑥</m:t>
                                  </m:r>
                                  <m:r>
                                    <a:rPr lang="en-GB" i="1">
                                      <a:latin typeface="Cambria Math" panose="02040503050406030204" pitchFamily="18" charset="0"/>
                                    </a:rPr>
                                    <m:t>,</m:t>
                                  </m:r>
                                  <m:r>
                                    <a:rPr lang="en-GB" i="1" smtClean="0">
                                      <a:solidFill>
                                        <a:schemeClr val="accent2"/>
                                      </a:solidFill>
                                      <a:latin typeface="Cambria Math" panose="02040503050406030204" pitchFamily="18" charset="0"/>
                                    </a:rPr>
                                    <m:t>𝑤</m:t>
                                  </m:r>
                                </m:sub>
                                <m:sup>
                                  <m:r>
                                    <a:rPr lang="en-GB" i="1">
                                      <a:latin typeface="Cambria Math" panose="02040503050406030204" pitchFamily="18" charset="0"/>
                                    </a:rPr>
                                    <m:t>∗2</m:t>
                                  </m:r>
                                </m:sup>
                              </m:sSubSup>
                            </m:e>
                          </m:rad>
                          <m:r>
                            <a:rPr lang="en-GB" b="0" i="1" smtClean="0">
                              <a:latin typeface="Cambria Math" panose="02040503050406030204" pitchFamily="18" charset="0"/>
                            </a:rPr>
                            <m:t> </m:t>
                          </m:r>
                        </m:den>
                      </m:f>
                    </m:oMath>
                  </m:oMathPara>
                </a14:m>
                <a:endParaRPr lang="en-US" dirty="0"/>
              </a:p>
              <a:p>
                <a:r>
                  <a:rPr lang="en-US" dirty="0"/>
                  <a:t>Reduces to special cases presented (n=1, 3) in [1] for </a:t>
                </a:r>
                <a:r>
                  <a:rPr lang="en-US" i="1" dirty="0"/>
                  <a:t>symmetric </a:t>
                </a:r>
                <a:r>
                  <a:rPr lang="en-US" dirty="0"/>
                  <a:t>collisions.</a:t>
                </a:r>
              </a:p>
            </p:txBody>
          </p:sp>
        </mc:Choice>
        <mc:Fallback xmlns="">
          <p:sp>
            <p:nvSpPr>
              <p:cNvPr id="3" name="Content Placeholder 2">
                <a:extLst>
                  <a:ext uri="{FF2B5EF4-FFF2-40B4-BE49-F238E27FC236}">
                    <a16:creationId xmlns:a16="http://schemas.microsoft.com/office/drawing/2014/main" id="{E8324BE8-2BE8-6B5E-4940-CCCA9A004E39}"/>
                  </a:ext>
                </a:extLst>
              </p:cNvPr>
              <p:cNvSpPr>
                <a:spLocks noGrp="1" noRot="1" noChangeAspect="1" noMove="1" noResize="1" noEditPoints="1" noAdjustHandles="1" noChangeArrowheads="1" noChangeShapeType="1" noTextEdit="1"/>
              </p:cNvSpPr>
              <p:nvPr>
                <p:ph idx="1"/>
              </p:nvPr>
            </p:nvSpPr>
            <p:spPr>
              <a:xfrm>
                <a:off x="0" y="1467140"/>
                <a:ext cx="12192000" cy="5190317"/>
              </a:xfrm>
              <a:blipFill>
                <a:blip r:embed="rId4"/>
                <a:stretch>
                  <a:fillRect l="-750" t="-2115"/>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C4168486-E4C3-D0AC-3328-A3FBE26EB190}"/>
              </a:ext>
            </a:extLst>
          </p:cNvPr>
          <p:cNvSpPr txBox="1"/>
          <p:nvPr/>
        </p:nvSpPr>
        <p:spPr>
          <a:xfrm>
            <a:off x="8361680" y="1774067"/>
            <a:ext cx="2992120" cy="369332"/>
          </a:xfrm>
          <a:prstGeom prst="rect">
            <a:avLst/>
          </a:prstGeom>
          <a:noFill/>
        </p:spPr>
        <p:txBody>
          <a:bodyPr wrap="square" rtlCol="0">
            <a:spAutoFit/>
          </a:bodyPr>
          <a:lstStyle/>
          <a:p>
            <a:r>
              <a:rPr lang="en-GB" dirty="0">
                <a:solidFill>
                  <a:srgbClr val="7030A0"/>
                </a:solidFill>
              </a:rPr>
              <a:t>Hypergeometric function</a:t>
            </a:r>
            <a:endParaRPr lang="en-US" dirty="0">
              <a:solidFill>
                <a:srgbClr val="7030A0"/>
              </a:solidFill>
            </a:endParaRPr>
          </a:p>
        </p:txBody>
      </p:sp>
      <p:sp>
        <p:nvSpPr>
          <p:cNvPr id="4" name="Date Placeholder 3">
            <a:extLst>
              <a:ext uri="{FF2B5EF4-FFF2-40B4-BE49-F238E27FC236}">
                <a16:creationId xmlns:a16="http://schemas.microsoft.com/office/drawing/2014/main" id="{78AA634F-DD9A-F0DD-90B6-D8B7256A25E3}"/>
              </a:ext>
            </a:extLst>
          </p:cNvPr>
          <p:cNvSpPr>
            <a:spLocks noGrp="1"/>
          </p:cNvSpPr>
          <p:nvPr>
            <p:ph type="dt" sz="half" idx="10"/>
          </p:nvPr>
        </p:nvSpPr>
        <p:spPr/>
        <p:txBody>
          <a:bodyPr/>
          <a:lstStyle/>
          <a:p>
            <a:fld id="{AC1082BC-5955-4C6F-83F6-8110865331AF}"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A06BE78B-4523-0F56-A9BB-894149747CCB}"/>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3E7D71CC-F088-59E3-70F8-D1EAE736CF0C}"/>
              </a:ext>
            </a:extLst>
          </p:cNvPr>
          <p:cNvSpPr>
            <a:spLocks noGrp="1"/>
          </p:cNvSpPr>
          <p:nvPr>
            <p:ph type="sldNum" sz="quarter" idx="12"/>
          </p:nvPr>
        </p:nvSpPr>
        <p:spPr/>
        <p:txBody>
          <a:bodyPr/>
          <a:lstStyle/>
          <a:p>
            <a:fld id="{81FB59EA-3FEA-44AC-8E8C-E80C08B2FCEE}" type="slidenum">
              <a:rPr lang="en-US" smtClean="0">
                <a:solidFill>
                  <a:schemeClr val="bg1"/>
                </a:solidFill>
              </a:rPr>
              <a:t>13</a:t>
            </a:fld>
            <a:endParaRPr lang="en-US">
              <a:solidFill>
                <a:schemeClr val="bg1"/>
              </a:solidFill>
            </a:endParaRPr>
          </a:p>
        </p:txBody>
      </p:sp>
      <p:pic>
        <p:nvPicPr>
          <p:cNvPr id="10" name="Picture 9">
            <a:extLst>
              <a:ext uri="{FF2B5EF4-FFF2-40B4-BE49-F238E27FC236}">
                <a16:creationId xmlns:a16="http://schemas.microsoft.com/office/drawing/2014/main" id="{A0C2585C-B9AA-4FE6-DAC3-999E21125AB4}"/>
              </a:ext>
            </a:extLst>
          </p:cNvPr>
          <p:cNvPicPr>
            <a:picLocks noChangeAspect="1"/>
          </p:cNvPicPr>
          <p:nvPr/>
        </p:nvPicPr>
        <p:blipFill>
          <a:blip r:embed="rId5"/>
          <a:stretch>
            <a:fillRect/>
          </a:stretch>
        </p:blipFill>
        <p:spPr>
          <a:xfrm>
            <a:off x="8472940" y="3265"/>
            <a:ext cx="3719060" cy="1655214"/>
          </a:xfrm>
          <a:prstGeom prst="rect">
            <a:avLst/>
          </a:prstGeom>
        </p:spPr>
      </p:pic>
    </p:spTree>
    <p:custDataLst>
      <p:tags r:id="rId1"/>
    </p:custDataLst>
    <p:extLst>
      <p:ext uri="{BB962C8B-B14F-4D97-AF65-F5344CB8AC3E}">
        <p14:creationId xmlns:p14="http://schemas.microsoft.com/office/powerpoint/2010/main" val="2306568064"/>
      </p:ext>
    </p:extLst>
  </p:cSld>
  <p:clrMapOvr>
    <a:masterClrMapping/>
  </p:clrMapOvr>
  <mc:AlternateContent xmlns:mc="http://schemas.openxmlformats.org/markup-compatibility/2006" xmlns:p14="http://schemas.microsoft.com/office/powerpoint/2010/main">
    <mc:Choice Requires="p14">
      <p:transition spd="slow" p14:dur="2000" advTm="72441"/>
    </mc:Choice>
    <mc:Fallback xmlns="">
      <p:transition spd="slow" advTm="7244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B5CB32B9-3D7D-7013-D88C-F0F31EC0342C}"/>
              </a:ext>
            </a:extLst>
          </p:cNvPr>
          <p:cNvSpPr txBox="1">
            <a:spLocks/>
          </p:cNvSpPr>
          <p:nvPr/>
        </p:nvSpPr>
        <p:spPr>
          <a:xfrm>
            <a:off x="0" y="0"/>
            <a:ext cx="12192000" cy="1198800"/>
          </a:xfrm>
          <a:prstGeom prst="rect">
            <a:avLst/>
          </a:prstGeom>
          <a:solidFill>
            <a:srgbClr val="00206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simplifying assumptions</a:t>
            </a:r>
            <a:endParaRPr lang="en-US" sz="3600" dirty="0">
              <a:solidFill>
                <a:schemeClr val="bg1"/>
              </a:solidFill>
            </a:endParaRPr>
          </a:p>
        </p:txBody>
      </p:sp>
      <p:sp>
        <p:nvSpPr>
          <p:cNvPr id="11" name="Rectangle 10">
            <a:extLst>
              <a:ext uri="{FF2B5EF4-FFF2-40B4-BE49-F238E27FC236}">
                <a16:creationId xmlns:a16="http://schemas.microsoft.com/office/drawing/2014/main" id="{632BC0F7-A1CB-1467-B82B-052714DF5958}"/>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FE2F35-B8A9-F784-6EED-F78B50AF4E62}"/>
                  </a:ext>
                </a:extLst>
              </p:cNvPr>
              <p:cNvSpPr>
                <a:spLocks noGrp="1"/>
              </p:cNvSpPr>
              <p:nvPr>
                <p:ph idx="1"/>
              </p:nvPr>
            </p:nvSpPr>
            <p:spPr>
              <a:xfrm>
                <a:off x="838200" y="1825624"/>
                <a:ext cx="10515600" cy="4052661"/>
              </a:xfrm>
            </p:spPr>
            <p:txBody>
              <a:bodyPr>
                <a:normAutofit fontScale="92500" lnSpcReduction="10000"/>
              </a:bodyPr>
              <a:lstStyle/>
              <a:p>
                <a:r>
                  <a:rPr lang="en-GB" b="1" dirty="0"/>
                  <a:t>Weak hourglass, no crab waist </a:t>
                </a:r>
              </a:p>
              <a:p>
                <a:pPr marL="0" indent="0">
                  <a:buNone/>
                </a:pPr>
                <a:r>
                  <a:rPr lang="en-GB" b="1" dirty="0">
                    <a:sym typeface="Wingdings" panose="05000000000000000000" pitchFamily="2" charset="2"/>
                  </a:rPr>
                  <a:t>		</a:t>
                </a:r>
                <a:r>
                  <a:rPr lang="en-GB" dirty="0">
                    <a:sym typeface="Wingdings" panose="05000000000000000000" pitchFamily="2" charset="2"/>
                  </a:rPr>
                  <a:t> </a:t>
                </a:r>
                <a14:m>
                  <m:oMath xmlns:m="http://schemas.openxmlformats.org/officeDocument/2006/math">
                    <m:r>
                      <a:rPr lang="en-GB" b="0" i="1" smtClean="0">
                        <a:latin typeface="Cambria Math" panose="02040503050406030204" pitchFamily="18" charset="0"/>
                        <a:sym typeface="Wingdings" panose="05000000000000000000" pitchFamily="2" charset="2"/>
                      </a:rPr>
                      <m:t>𝐺</m:t>
                    </m:r>
                    <m:sSub>
                      <m:sSubPr>
                        <m:ctrlPr>
                          <a:rPr lang="en-GB" b="0" i="1" smtClean="0">
                            <a:latin typeface="Cambria Math" panose="02040503050406030204" pitchFamily="18" charset="0"/>
                            <a:sym typeface="Wingdings" panose="05000000000000000000" pitchFamily="2" charset="2"/>
                          </a:rPr>
                        </m:ctrlPr>
                      </m:sSubPr>
                      <m:e>
                        <m:d>
                          <m:dPr>
                            <m:ctrlPr>
                              <a:rPr lang="en-GB" b="0" i="1" smtClean="0">
                                <a:latin typeface="Cambria Math" panose="02040503050406030204" pitchFamily="18" charset="0"/>
                                <a:sym typeface="Wingdings" panose="05000000000000000000" pitchFamily="2" charset="2"/>
                              </a:rPr>
                            </m:ctrlPr>
                          </m:dPr>
                          <m:e>
                            <m:r>
                              <a:rPr lang="en-GB" b="0" i="1" smtClean="0">
                                <a:latin typeface="Cambria Math" panose="02040503050406030204" pitchFamily="18" charset="0"/>
                                <a:sym typeface="Wingdings" panose="05000000000000000000" pitchFamily="2" charset="2"/>
                              </a:rPr>
                              <m:t>𝑠</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𝑥</m:t>
                            </m:r>
                          </m:e>
                        </m:d>
                      </m:e>
                      <m:sub>
                        <m:r>
                          <a:rPr lang="en-GB" b="0" i="1" smtClean="0">
                            <a:latin typeface="Cambria Math" panose="02040503050406030204" pitchFamily="18" charset="0"/>
                            <a:sym typeface="Wingdings" panose="05000000000000000000" pitchFamily="2" charset="2"/>
                          </a:rPr>
                          <m:t>𝑤</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𝑠</m:t>
                        </m:r>
                      </m:sub>
                    </m:sSub>
                    <m:r>
                      <a:rPr lang="en-GB" b="0" i="1" smtClean="0">
                        <a:latin typeface="Cambria Math" panose="02040503050406030204" pitchFamily="18" charset="0"/>
                        <a:sym typeface="Wingdings" panose="05000000000000000000" pitchFamily="2" charset="2"/>
                      </a:rPr>
                      <m:t>→</m:t>
                    </m:r>
                    <m:rad>
                      <m:radPr>
                        <m:degHide m:val="on"/>
                        <m:ctrlPr>
                          <a:rPr lang="en-GB" i="1">
                            <a:latin typeface="Cambria Math" panose="02040503050406030204" pitchFamily="18" charset="0"/>
                            <a:ea typeface="Cambria Math" panose="02040503050406030204" pitchFamily="18" charset="0"/>
                            <a:sym typeface="Wingdings" panose="05000000000000000000" pitchFamily="2" charset="2"/>
                          </a:rPr>
                        </m:ctrlPr>
                      </m:radPr>
                      <m:deg/>
                      <m:e>
                        <m:r>
                          <a:rPr lang="en-GB" i="1">
                            <a:latin typeface="Cambria Math" panose="02040503050406030204" pitchFamily="18" charset="0"/>
                            <a:ea typeface="Cambria Math" panose="02040503050406030204" pitchFamily="18" charset="0"/>
                            <a:sym typeface="Wingdings" panose="05000000000000000000" pitchFamily="2" charset="2"/>
                          </a:rPr>
                          <m:t>1+</m:t>
                        </m:r>
                        <m:sSup>
                          <m:sSupPr>
                            <m:ctrlPr>
                              <a:rPr lang="en-GB" i="1">
                                <a:latin typeface="Cambria Math" panose="02040503050406030204" pitchFamily="18" charset="0"/>
                                <a:ea typeface="Cambria Math" panose="02040503050406030204" pitchFamily="18" charset="0"/>
                                <a:sym typeface="Wingdings" panose="05000000000000000000" pitchFamily="2" charset="2"/>
                              </a:rPr>
                            </m:ctrlPr>
                          </m:sSupPr>
                          <m:e>
                            <m:d>
                              <m:dPr>
                                <m:ctrlPr>
                                  <a:rPr lang="en-GB" i="1">
                                    <a:latin typeface="Cambria Math" panose="02040503050406030204" pitchFamily="18" charset="0"/>
                                    <a:ea typeface="Cambria Math" panose="02040503050406030204" pitchFamily="18" charset="0"/>
                                    <a:sym typeface="Wingdings" panose="05000000000000000000" pitchFamily="2" charset="2"/>
                                  </a:rPr>
                                </m:ctrlPr>
                              </m:dPr>
                              <m:e>
                                <m:f>
                                  <m:fPr>
                                    <m:ctrlPr>
                                      <a:rPr lang="en-GB" i="1">
                                        <a:latin typeface="Cambria Math" panose="02040503050406030204" pitchFamily="18" charset="0"/>
                                        <a:ea typeface="Cambria Math" panose="02040503050406030204" pitchFamily="18" charset="0"/>
                                        <a:sym typeface="Wingdings" panose="05000000000000000000" pitchFamily="2" charset="2"/>
                                      </a:rPr>
                                    </m:ctrlPr>
                                  </m:fPr>
                                  <m:num>
                                    <m:r>
                                      <a:rPr lang="en-GB" i="1">
                                        <a:latin typeface="Cambria Math" panose="02040503050406030204" pitchFamily="18" charset="0"/>
                                        <a:ea typeface="Cambria Math" panose="02040503050406030204" pitchFamily="18" charset="0"/>
                                        <a:sym typeface="Wingdings" panose="05000000000000000000" pitchFamily="2" charset="2"/>
                                      </a:rPr>
                                      <m:t>𝑠</m:t>
                                    </m:r>
                                  </m:num>
                                  <m:den>
                                    <m:sSubSup>
                                      <m:sSubSupPr>
                                        <m:ctrlPr>
                                          <a:rPr lang="en-GB" i="1">
                                            <a:latin typeface="Cambria Math" panose="02040503050406030204" pitchFamily="18" charset="0"/>
                                            <a:ea typeface="Cambria Math" panose="02040503050406030204" pitchFamily="18" charset="0"/>
                                            <a:sym typeface="Wingdings" panose="05000000000000000000" pitchFamily="2" charset="2"/>
                                          </a:rPr>
                                        </m:ctrlPr>
                                      </m:sSubSupPr>
                                      <m:e>
                                        <m:r>
                                          <a:rPr lang="en-GB" i="1">
                                            <a:latin typeface="Cambria Math" panose="02040503050406030204" pitchFamily="18" charset="0"/>
                                            <a:ea typeface="Cambria Math" panose="02040503050406030204" pitchFamily="18" charset="0"/>
                                            <a:sym typeface="Wingdings" panose="05000000000000000000" pitchFamily="2" charset="2"/>
                                          </a:rPr>
                                          <m:t>𝛽</m:t>
                                        </m:r>
                                      </m:e>
                                      <m:sub>
                                        <m:r>
                                          <a:rPr lang="en-GB" i="1">
                                            <a:latin typeface="Cambria Math" panose="02040503050406030204" pitchFamily="18" charset="0"/>
                                            <a:ea typeface="Cambria Math" panose="02040503050406030204" pitchFamily="18" charset="0"/>
                                            <a:sym typeface="Wingdings" panose="05000000000000000000" pitchFamily="2" charset="2"/>
                                          </a:rPr>
                                          <m:t>𝑦</m:t>
                                        </m:r>
                                      </m:sub>
                                      <m:sup>
                                        <m:r>
                                          <a:rPr lang="en-GB" i="1">
                                            <a:latin typeface="Cambria Math" panose="02040503050406030204" pitchFamily="18" charset="0"/>
                                            <a:ea typeface="Cambria Math" panose="02040503050406030204" pitchFamily="18" charset="0"/>
                                            <a:sym typeface="Wingdings" panose="05000000000000000000" pitchFamily="2" charset="2"/>
                                          </a:rPr>
                                          <m:t>∗</m:t>
                                        </m:r>
                                      </m:sup>
                                    </m:sSubSup>
                                  </m:den>
                                </m:f>
                              </m:e>
                            </m:d>
                          </m:e>
                          <m:sup>
                            <m:r>
                              <a:rPr lang="en-GB" i="1">
                                <a:latin typeface="Cambria Math" panose="02040503050406030204" pitchFamily="18" charset="0"/>
                                <a:ea typeface="Cambria Math" panose="02040503050406030204" pitchFamily="18" charset="0"/>
                                <a:sym typeface="Wingdings" panose="05000000000000000000" pitchFamily="2" charset="2"/>
                              </a:rPr>
                              <m:t>2</m:t>
                            </m:r>
                          </m:sup>
                        </m:sSup>
                      </m:e>
                    </m:rad>
                    <m:r>
                      <a:rPr lang="en-GB" b="0" i="1" smtClean="0">
                        <a:latin typeface="Cambria Math" panose="02040503050406030204" pitchFamily="18" charset="0"/>
                        <a:ea typeface="Cambria Math" panose="02040503050406030204" pitchFamily="18" charset="0"/>
                        <a:sym typeface="Wingdings" panose="05000000000000000000" pitchFamily="2" charset="2"/>
                      </a:rPr>
                      <m:t>≈1+</m:t>
                    </m:r>
                    <m:f>
                      <m:f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fPr>
                      <m:num>
                        <m:r>
                          <a:rPr lang="en-GB" b="0" i="1" smtClean="0">
                            <a:latin typeface="Cambria Math" panose="02040503050406030204" pitchFamily="18" charset="0"/>
                            <a:ea typeface="Cambria Math" panose="02040503050406030204" pitchFamily="18" charset="0"/>
                            <a:sym typeface="Wingdings" panose="05000000000000000000" pitchFamily="2" charset="2"/>
                          </a:rPr>
                          <m:t>1</m:t>
                        </m:r>
                      </m:num>
                      <m:den>
                        <m:r>
                          <a:rPr lang="en-GB" b="0" i="1" smtClean="0">
                            <a:latin typeface="Cambria Math" panose="02040503050406030204" pitchFamily="18" charset="0"/>
                            <a:ea typeface="Cambria Math" panose="02040503050406030204" pitchFamily="18" charset="0"/>
                            <a:sym typeface="Wingdings" panose="05000000000000000000" pitchFamily="2" charset="2"/>
                          </a:rPr>
                          <m:t>2</m:t>
                        </m:r>
                      </m:den>
                    </m:f>
                    <m:sSup>
                      <m:s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pPr>
                      <m:e>
                        <m:d>
                          <m:dPr>
                            <m:ctrlPr>
                              <a:rPr lang="en-GB" i="1">
                                <a:latin typeface="Cambria Math" panose="02040503050406030204" pitchFamily="18" charset="0"/>
                                <a:ea typeface="Cambria Math" panose="02040503050406030204" pitchFamily="18" charset="0"/>
                                <a:sym typeface="Wingdings" panose="05000000000000000000" pitchFamily="2" charset="2"/>
                              </a:rPr>
                            </m:ctrlPr>
                          </m:dPr>
                          <m:e>
                            <m:f>
                              <m:fPr>
                                <m:ctrlPr>
                                  <a:rPr lang="en-GB" i="1">
                                    <a:latin typeface="Cambria Math" panose="02040503050406030204" pitchFamily="18" charset="0"/>
                                    <a:ea typeface="Cambria Math" panose="02040503050406030204" pitchFamily="18" charset="0"/>
                                    <a:sym typeface="Wingdings" panose="05000000000000000000" pitchFamily="2" charset="2"/>
                                  </a:rPr>
                                </m:ctrlPr>
                              </m:fPr>
                              <m:num>
                                <m:r>
                                  <a:rPr lang="en-GB" b="0" i="1" smtClean="0">
                                    <a:latin typeface="Cambria Math" panose="02040503050406030204" pitchFamily="18" charset="0"/>
                                    <a:ea typeface="Cambria Math" panose="02040503050406030204" pitchFamily="18" charset="0"/>
                                    <a:sym typeface="Wingdings" panose="05000000000000000000" pitchFamily="2" charset="2"/>
                                  </a:rPr>
                                  <m:t>𝑠</m:t>
                                </m:r>
                              </m:num>
                              <m:den>
                                <m:sSubSup>
                                  <m:sSubSupPr>
                                    <m:ctrlPr>
                                      <a:rPr lang="en-GB" i="1">
                                        <a:latin typeface="Cambria Math" panose="02040503050406030204" pitchFamily="18" charset="0"/>
                                        <a:ea typeface="Cambria Math" panose="02040503050406030204" pitchFamily="18" charset="0"/>
                                        <a:sym typeface="Wingdings" panose="05000000000000000000" pitchFamily="2" charset="2"/>
                                      </a:rPr>
                                    </m:ctrlPr>
                                  </m:sSubSupPr>
                                  <m:e>
                                    <m:r>
                                      <a:rPr lang="en-GB" i="1">
                                        <a:latin typeface="Cambria Math" panose="02040503050406030204" pitchFamily="18" charset="0"/>
                                        <a:ea typeface="Cambria Math" panose="02040503050406030204" pitchFamily="18" charset="0"/>
                                        <a:sym typeface="Wingdings" panose="05000000000000000000" pitchFamily="2" charset="2"/>
                                      </a:rPr>
                                      <m:t>𝛽</m:t>
                                    </m:r>
                                  </m:e>
                                  <m:sub>
                                    <m:r>
                                      <a:rPr lang="en-GB" i="1">
                                        <a:latin typeface="Cambria Math" panose="02040503050406030204" pitchFamily="18" charset="0"/>
                                        <a:ea typeface="Cambria Math" panose="02040503050406030204" pitchFamily="18" charset="0"/>
                                        <a:sym typeface="Wingdings" panose="05000000000000000000" pitchFamily="2" charset="2"/>
                                      </a:rPr>
                                      <m:t>𝑦</m:t>
                                    </m:r>
                                  </m:sub>
                                  <m:sup>
                                    <m:r>
                                      <a:rPr lang="en-GB" i="1">
                                        <a:latin typeface="Cambria Math" panose="02040503050406030204" pitchFamily="18" charset="0"/>
                                        <a:ea typeface="Cambria Math" panose="02040503050406030204" pitchFamily="18" charset="0"/>
                                        <a:sym typeface="Wingdings" panose="05000000000000000000" pitchFamily="2" charset="2"/>
                                      </a:rPr>
                                      <m:t>∗</m:t>
                                    </m:r>
                                  </m:sup>
                                </m:sSubSup>
                              </m:den>
                            </m:f>
                          </m:e>
                        </m:d>
                      </m:e>
                      <m:sup>
                        <m:r>
                          <a:rPr lang="en-GB" b="0" i="1" smtClean="0">
                            <a:latin typeface="Cambria Math" panose="02040503050406030204" pitchFamily="18" charset="0"/>
                            <a:ea typeface="Cambria Math" panose="02040503050406030204" pitchFamily="18" charset="0"/>
                            <a:sym typeface="Wingdings" panose="05000000000000000000" pitchFamily="2" charset="2"/>
                          </a:rPr>
                          <m:t>2</m:t>
                        </m:r>
                      </m:sup>
                    </m:sSup>
                  </m:oMath>
                </a14:m>
                <a:r>
                  <a:rPr lang="en-US" dirty="0"/>
                  <a:t> .</a:t>
                </a:r>
              </a:p>
              <a:p>
                <a:r>
                  <a:rPr lang="en-GB" b="1" dirty="0"/>
                  <a:t>Weak hourglass, weak crab waist </a:t>
                </a:r>
              </a:p>
              <a:p>
                <a:pPr marL="0" indent="0">
                  <a:buNone/>
                </a:pPr>
                <a:r>
                  <a:rPr lang="en-GB" b="1" dirty="0">
                    <a:sym typeface="Wingdings" panose="05000000000000000000" pitchFamily="2" charset="2"/>
                  </a:rPr>
                  <a:t>		 </a:t>
                </a:r>
                <a14:m>
                  <m:oMath xmlns:m="http://schemas.openxmlformats.org/officeDocument/2006/math">
                    <m:r>
                      <a:rPr lang="en-GB" b="0" i="1" smtClean="0">
                        <a:latin typeface="Cambria Math" panose="02040503050406030204" pitchFamily="18" charset="0"/>
                      </a:rPr>
                      <m:t>𝐺</m:t>
                    </m:r>
                    <m:sSub>
                      <m:sSubPr>
                        <m:ctrlPr>
                          <a:rPr lang="en-GB" b="0" i="1" smtClean="0">
                            <a:latin typeface="Cambria Math" panose="02040503050406030204" pitchFamily="18" charset="0"/>
                          </a:rPr>
                        </m:ctrlPr>
                      </m:sSubPr>
                      <m:e>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e>
                        </m:d>
                      </m:e>
                      <m:sub>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𝑠</m:t>
                        </m:r>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𝑠</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𝑥</m:t>
                                        </m:r>
                                      </m:num>
                                      <m:den>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den>
                                    </m:f>
                                  </m:num>
                                  <m:den>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1">
                                            <a:latin typeface="Cambria Math" panose="02040503050406030204" pitchFamily="18" charset="0"/>
                                          </a:rPr>
                                          <m:t>∗</m:t>
                                        </m:r>
                                      </m:sup>
                                    </m:sSubSup>
                                  </m:den>
                                </m:f>
                              </m:e>
                            </m:d>
                          </m:e>
                          <m:sup>
                            <m:r>
                              <a:rPr lang="en-GB" b="0" i="1" smtClean="0">
                                <a:latin typeface="Cambria Math" panose="02040503050406030204" pitchFamily="18" charset="0"/>
                              </a:rPr>
                              <m:t>2</m:t>
                            </m:r>
                          </m:sup>
                        </m:sSup>
                      </m:e>
                    </m:rad>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𝑠</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𝑥</m:t>
                                    </m:r>
                                  </m:num>
                                  <m:den>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den>
                                </m:f>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𝛽</m:t>
                                    </m:r>
                                  </m:e>
                                  <m:sub>
                                    <m:r>
                                      <a:rPr lang="en-GB" b="0" i="1" smtClean="0">
                                        <a:latin typeface="Cambria Math" panose="02040503050406030204" pitchFamily="18" charset="0"/>
                                      </a:rPr>
                                      <m:t>𝑦</m:t>
                                    </m:r>
                                  </m:sub>
                                  <m:sup>
                                    <m:r>
                                      <a:rPr lang="en-GB" b="0" i="1" smtClean="0">
                                        <a:latin typeface="Cambria Math" panose="02040503050406030204" pitchFamily="18" charset="0"/>
                                      </a:rPr>
                                      <m:t>∗</m:t>
                                    </m:r>
                                  </m:sup>
                                </m:sSubSup>
                              </m:den>
                            </m:f>
                          </m:e>
                        </m:d>
                      </m:e>
                      <m:sup>
                        <m:r>
                          <a:rPr lang="en-GB" b="0" i="1" smtClean="0">
                            <a:latin typeface="Cambria Math" panose="02040503050406030204" pitchFamily="18" charset="0"/>
                          </a:rPr>
                          <m:t>2</m:t>
                        </m:r>
                      </m:sup>
                    </m:sSup>
                  </m:oMath>
                </a14:m>
                <a:r>
                  <a:rPr lang="en-US" dirty="0"/>
                  <a:t>.</a:t>
                </a:r>
              </a:p>
              <a:p>
                <a:pPr marL="0" indent="0">
                  <a:buNone/>
                </a:pPr>
                <a:endParaRPr lang="en-US" dirty="0"/>
              </a:p>
              <a:p>
                <a:pPr marL="0" indent="0">
                  <a:buNone/>
                </a:pPr>
                <a:r>
                  <a:rPr lang="en-US" dirty="0"/>
                  <a:t>Analytical expressions for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oMath>
                </a14:m>
                <a:r>
                  <a:rPr lang="en-US" dirty="0"/>
                  <a:t> obtained for both assumptions.</a:t>
                </a:r>
              </a:p>
              <a:p>
                <a:endParaRPr lang="en-US" dirty="0"/>
              </a:p>
              <a:p>
                <a:endParaRPr lang="en-US" dirty="0"/>
              </a:p>
            </p:txBody>
          </p:sp>
        </mc:Choice>
        <mc:Fallback xmlns="">
          <p:sp>
            <p:nvSpPr>
              <p:cNvPr id="3" name="Content Placeholder 2">
                <a:extLst>
                  <a:ext uri="{FF2B5EF4-FFF2-40B4-BE49-F238E27FC236}">
                    <a16:creationId xmlns:a16="http://schemas.microsoft.com/office/drawing/2014/main" id="{61FE2F35-B8A9-F784-6EED-F78B50AF4E62}"/>
                  </a:ext>
                </a:extLst>
              </p:cNvPr>
              <p:cNvSpPr>
                <a:spLocks noGrp="1" noRot="1" noChangeAspect="1" noMove="1" noResize="1" noEditPoints="1" noAdjustHandles="1" noChangeArrowheads="1" noChangeShapeType="1" noTextEdit="1"/>
              </p:cNvSpPr>
              <p:nvPr>
                <p:ph idx="1"/>
              </p:nvPr>
            </p:nvSpPr>
            <p:spPr>
              <a:xfrm>
                <a:off x="838200" y="1825624"/>
                <a:ext cx="10515600" cy="4052661"/>
              </a:xfrm>
              <a:blipFill>
                <a:blip r:embed="rId3"/>
                <a:stretch>
                  <a:fillRect l="-1043" t="-3008"/>
                </a:stretch>
              </a:blipFill>
            </p:spPr>
            <p:txBody>
              <a:bodyPr/>
              <a:lstStyle/>
              <a:p>
                <a:r>
                  <a:rPr lang="en-GB">
                    <a:noFill/>
                  </a:rPr>
                  <a:t> </a:t>
                </a:r>
              </a:p>
            </p:txBody>
          </p:sp>
        </mc:Fallback>
      </mc:AlternateContent>
      <p:sp>
        <p:nvSpPr>
          <p:cNvPr id="4" name="Date Placeholder 3">
            <a:extLst>
              <a:ext uri="{FF2B5EF4-FFF2-40B4-BE49-F238E27FC236}">
                <a16:creationId xmlns:a16="http://schemas.microsoft.com/office/drawing/2014/main" id="{D9112365-8BF1-3759-B977-1B63FD6FCF7F}"/>
              </a:ext>
            </a:extLst>
          </p:cNvPr>
          <p:cNvSpPr>
            <a:spLocks noGrp="1"/>
          </p:cNvSpPr>
          <p:nvPr>
            <p:ph type="dt" sz="half" idx="10"/>
          </p:nvPr>
        </p:nvSpPr>
        <p:spPr/>
        <p:txBody>
          <a:bodyPr/>
          <a:lstStyle/>
          <a:p>
            <a:fld id="{B4E209FA-225A-45A8-945E-3A954FD8D4D2}"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B1A5C5EE-E71D-F912-E50A-0F7DD97CAB00}"/>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7" name="Slide Number Placeholder 6">
            <a:extLst>
              <a:ext uri="{FF2B5EF4-FFF2-40B4-BE49-F238E27FC236}">
                <a16:creationId xmlns:a16="http://schemas.microsoft.com/office/drawing/2014/main" id="{9A25682D-FCA6-8519-7308-29542EF1B849}"/>
              </a:ext>
            </a:extLst>
          </p:cNvPr>
          <p:cNvSpPr>
            <a:spLocks noGrp="1"/>
          </p:cNvSpPr>
          <p:nvPr>
            <p:ph type="sldNum" sz="quarter" idx="12"/>
          </p:nvPr>
        </p:nvSpPr>
        <p:spPr/>
        <p:txBody>
          <a:bodyPr/>
          <a:lstStyle/>
          <a:p>
            <a:fld id="{81FB59EA-3FEA-44AC-8E8C-E80C08B2FCEE}" type="slidenum">
              <a:rPr lang="en-US" smtClean="0">
                <a:solidFill>
                  <a:schemeClr val="bg1"/>
                </a:solidFill>
              </a:rPr>
              <a:t>14</a:t>
            </a:fld>
            <a:endParaRPr lang="en-US">
              <a:solidFill>
                <a:schemeClr val="bg1"/>
              </a:solidFill>
            </a:endParaRPr>
          </a:p>
        </p:txBody>
      </p:sp>
      <p:pic>
        <p:nvPicPr>
          <p:cNvPr id="9" name="Picture 8">
            <a:extLst>
              <a:ext uri="{FF2B5EF4-FFF2-40B4-BE49-F238E27FC236}">
                <a16:creationId xmlns:a16="http://schemas.microsoft.com/office/drawing/2014/main" id="{7F1A36A8-3A07-CD66-916B-C97674DAE496}"/>
              </a:ext>
            </a:extLst>
          </p:cNvPr>
          <p:cNvPicPr>
            <a:picLocks noChangeAspect="1"/>
          </p:cNvPicPr>
          <p:nvPr/>
        </p:nvPicPr>
        <p:blipFill>
          <a:blip r:embed="rId4"/>
          <a:stretch>
            <a:fillRect/>
          </a:stretch>
        </p:blipFill>
        <p:spPr>
          <a:xfrm>
            <a:off x="8472940" y="3265"/>
            <a:ext cx="3719060" cy="1655214"/>
          </a:xfrm>
          <a:prstGeom prst="rect">
            <a:avLst/>
          </a:prstGeom>
        </p:spPr>
      </p:pic>
    </p:spTree>
    <p:custDataLst>
      <p:tags r:id="rId1"/>
    </p:custDataLst>
    <p:extLst>
      <p:ext uri="{BB962C8B-B14F-4D97-AF65-F5344CB8AC3E}">
        <p14:creationId xmlns:p14="http://schemas.microsoft.com/office/powerpoint/2010/main" val="3578408132"/>
      </p:ext>
    </p:extLst>
  </p:cSld>
  <p:clrMapOvr>
    <a:masterClrMapping/>
  </p:clrMapOvr>
  <mc:AlternateContent xmlns:mc="http://schemas.openxmlformats.org/markup-compatibility/2006" xmlns:p14="http://schemas.microsoft.com/office/powerpoint/2010/main">
    <mc:Choice Requires="p14">
      <p:transition spd="slow" p14:dur="2000" advTm="47986"/>
    </mc:Choice>
    <mc:Fallback xmlns="">
      <p:transition spd="slow" advTm="4798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25A77F4F-61CC-9DDC-B52E-09AD46DED915}"/>
              </a:ext>
            </a:extLst>
          </p:cNvPr>
          <p:cNvGrpSpPr/>
          <p:nvPr/>
        </p:nvGrpSpPr>
        <p:grpSpPr>
          <a:xfrm>
            <a:off x="6488866" y="1738594"/>
            <a:ext cx="4987726" cy="4519466"/>
            <a:chOff x="6488866" y="1891874"/>
            <a:chExt cx="4987726" cy="4519466"/>
          </a:xfrm>
        </p:grpSpPr>
        <p:pic>
          <p:nvPicPr>
            <p:cNvPr id="7" name="Picture 6">
              <a:extLst>
                <a:ext uri="{FF2B5EF4-FFF2-40B4-BE49-F238E27FC236}">
                  <a16:creationId xmlns:a16="http://schemas.microsoft.com/office/drawing/2014/main" id="{24B4C18D-80C3-7B80-0C65-1DFCA8109F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8866" y="1891874"/>
              <a:ext cx="4987726" cy="4519466"/>
            </a:xfrm>
            <a:prstGeom prst="rect">
              <a:avLst/>
            </a:prstGeom>
          </p:spPr>
        </p:pic>
        <p:cxnSp>
          <p:nvCxnSpPr>
            <p:cNvPr id="18" name="Straight Connector 17">
              <a:extLst>
                <a:ext uri="{FF2B5EF4-FFF2-40B4-BE49-F238E27FC236}">
                  <a16:creationId xmlns:a16="http://schemas.microsoft.com/office/drawing/2014/main" id="{26C2816F-0D0D-E710-C908-717C0A01E740}"/>
                </a:ext>
              </a:extLst>
            </p:cNvPr>
            <p:cNvCxnSpPr/>
            <p:nvPr/>
          </p:nvCxnSpPr>
          <p:spPr>
            <a:xfrm>
              <a:off x="7779363" y="5241766"/>
              <a:ext cx="219919" cy="21991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5A2EAEA-49F6-E7D2-3459-7E086883F299}"/>
                </a:ext>
              </a:extLst>
            </p:cNvPr>
            <p:cNvCxnSpPr/>
            <p:nvPr/>
          </p:nvCxnSpPr>
          <p:spPr>
            <a:xfrm flipH="1">
              <a:off x="7779363" y="5241766"/>
              <a:ext cx="219919" cy="219919"/>
            </a:xfrm>
            <a:prstGeom prst="line">
              <a:avLst/>
            </a:prstGeom>
            <a:ln w="285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3F2DCF5-0BB3-4CB7-2F10-94D5A2C57DFE}"/>
                </a:ext>
              </a:extLst>
            </p:cNvPr>
            <p:cNvCxnSpPr/>
            <p:nvPr/>
          </p:nvCxnSpPr>
          <p:spPr>
            <a:xfrm>
              <a:off x="7515878" y="2684199"/>
              <a:ext cx="219919" cy="2199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FC9AF0F-3FF1-BCFC-F75B-69136C579D0E}"/>
                </a:ext>
              </a:extLst>
            </p:cNvPr>
            <p:cNvCxnSpPr/>
            <p:nvPr/>
          </p:nvCxnSpPr>
          <p:spPr>
            <a:xfrm flipH="1">
              <a:off x="7515878" y="2684199"/>
              <a:ext cx="219919" cy="2199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D9A05E3-37D8-AB1D-9F43-1F6C12F66B4A}"/>
                </a:ext>
              </a:extLst>
            </p:cNvPr>
            <p:cNvCxnSpPr/>
            <p:nvPr/>
          </p:nvCxnSpPr>
          <p:spPr>
            <a:xfrm>
              <a:off x="7464766" y="2076747"/>
              <a:ext cx="219919" cy="21991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F83C68A-FEFD-7B97-C1EC-2781046772D2}"/>
                </a:ext>
              </a:extLst>
            </p:cNvPr>
            <p:cNvCxnSpPr/>
            <p:nvPr/>
          </p:nvCxnSpPr>
          <p:spPr>
            <a:xfrm flipH="1">
              <a:off x="7464766" y="2076747"/>
              <a:ext cx="219919" cy="21991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AF9190F0-93AE-373E-F0DE-AC9645D56DC0}"/>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4F1106-CBC0-CD4C-CDFA-4B1E92A89ACD}"/>
              </a:ext>
            </a:extLst>
          </p:cNvPr>
          <p:cNvSpPr>
            <a:spLocks noGrp="1"/>
          </p:cNvSpPr>
          <p:nvPr>
            <p:ph type="title"/>
          </p:nvPr>
        </p:nvSpPr>
        <p:spPr>
          <a:xfrm>
            <a:off x="-1" y="-6693"/>
            <a:ext cx="12192001" cy="1198800"/>
          </a:xfrm>
          <a:solidFill>
            <a:srgbClr val="002060"/>
          </a:solidFill>
        </p:spPr>
        <p:txBody>
          <a:bodyPr>
            <a:no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lengths: </a:t>
            </a:r>
            <a:br>
              <a:rPr lang="en-GB" sz="3600" dirty="0">
                <a:solidFill>
                  <a:schemeClr val="bg1"/>
                </a:solidFill>
              </a:rPr>
            </a:br>
            <a:r>
              <a:rPr lang="en-GB" sz="3600" dirty="0">
                <a:solidFill>
                  <a:schemeClr val="bg1"/>
                </a:solidFill>
              </a:rPr>
              <a:t>	symmetric intensities </a:t>
            </a:r>
            <a:endParaRPr lang="en-US" sz="3600" dirty="0">
              <a:solidFill>
                <a:schemeClr val="bg1"/>
              </a:solidFill>
            </a:endParaRPr>
          </a:p>
        </p:txBody>
      </p:sp>
      <p:pic>
        <p:nvPicPr>
          <p:cNvPr id="5" name="Picture 4">
            <a:extLst>
              <a:ext uri="{FF2B5EF4-FFF2-40B4-BE49-F238E27FC236}">
                <a16:creationId xmlns:a16="http://schemas.microsoft.com/office/drawing/2014/main" id="{4BF0047F-4175-4015-92D1-803E408BEA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579" y="1645921"/>
            <a:ext cx="5229426" cy="4602678"/>
          </a:xfrm>
          <a:prstGeom prst="rect">
            <a:avLst/>
          </a:prstGeom>
        </p:spPr>
      </p:pic>
      <p:sp>
        <p:nvSpPr>
          <p:cNvPr id="6" name="Oval 5">
            <a:extLst>
              <a:ext uri="{FF2B5EF4-FFF2-40B4-BE49-F238E27FC236}">
                <a16:creationId xmlns:a16="http://schemas.microsoft.com/office/drawing/2014/main" id="{47E194A4-3AD1-4FE4-F22F-D8B7DDF6D244}"/>
              </a:ext>
            </a:extLst>
          </p:cNvPr>
          <p:cNvSpPr/>
          <p:nvPr/>
        </p:nvSpPr>
        <p:spPr>
          <a:xfrm>
            <a:off x="1494006" y="1645921"/>
            <a:ext cx="659757" cy="23906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AAD1362-AD8B-D6BD-B21D-20713A50CEB5}"/>
              </a:ext>
            </a:extLst>
          </p:cNvPr>
          <p:cNvSpPr txBox="1"/>
          <p:nvPr/>
        </p:nvSpPr>
        <p:spPr>
          <a:xfrm>
            <a:off x="1789184" y="4494809"/>
            <a:ext cx="2512869" cy="923330"/>
          </a:xfrm>
          <a:prstGeom prst="rect">
            <a:avLst/>
          </a:prstGeom>
          <a:noFill/>
        </p:spPr>
        <p:txBody>
          <a:bodyPr wrap="square" rtlCol="0">
            <a:spAutoFit/>
          </a:bodyPr>
          <a:lstStyle/>
          <a:p>
            <a:r>
              <a:rPr lang="en-GB" dirty="0">
                <a:solidFill>
                  <a:srgbClr val="00B050"/>
                </a:solidFill>
              </a:rPr>
              <a:t>Weak hg weak CW is best approximation for WW, ZH, tt1, tt2</a:t>
            </a:r>
            <a:endParaRPr lang="en-US" dirty="0">
              <a:solidFill>
                <a:srgbClr val="00B050"/>
              </a:solidFill>
            </a:endParaRPr>
          </a:p>
        </p:txBody>
      </p:sp>
      <p:sp>
        <p:nvSpPr>
          <p:cNvPr id="11" name="TextBox 10">
            <a:extLst>
              <a:ext uri="{FF2B5EF4-FFF2-40B4-BE49-F238E27FC236}">
                <a16:creationId xmlns:a16="http://schemas.microsoft.com/office/drawing/2014/main" id="{6EB15D36-2688-1377-F0A9-E5A6EB552132}"/>
              </a:ext>
            </a:extLst>
          </p:cNvPr>
          <p:cNvSpPr txBox="1"/>
          <p:nvPr/>
        </p:nvSpPr>
        <p:spPr>
          <a:xfrm>
            <a:off x="2153763" y="2839164"/>
            <a:ext cx="2696903" cy="646331"/>
          </a:xfrm>
          <a:prstGeom prst="rect">
            <a:avLst/>
          </a:prstGeom>
          <a:noFill/>
        </p:spPr>
        <p:txBody>
          <a:bodyPr wrap="square" rtlCol="0">
            <a:spAutoFit/>
          </a:bodyPr>
          <a:lstStyle/>
          <a:p>
            <a:r>
              <a:rPr lang="en-GB" dirty="0">
                <a:solidFill>
                  <a:srgbClr val="FF0000"/>
                </a:solidFill>
              </a:rPr>
              <a:t>Weak hg weak CW is </a:t>
            </a:r>
            <a:br>
              <a:rPr lang="en-GB" dirty="0">
                <a:solidFill>
                  <a:srgbClr val="FF0000"/>
                </a:solidFill>
              </a:rPr>
            </a:br>
            <a:r>
              <a:rPr lang="en-GB" dirty="0">
                <a:solidFill>
                  <a:srgbClr val="FF0000"/>
                </a:solidFill>
              </a:rPr>
              <a:t>worst approximation for Z</a:t>
            </a:r>
            <a:endParaRPr lang="en-US" dirty="0">
              <a:solidFill>
                <a:srgbClr val="FF0000"/>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C91AEC2-EF3A-E71F-3C7F-6FE3E8FD4D62}"/>
                  </a:ext>
                </a:extLst>
              </p:cNvPr>
              <p:cNvSpPr txBox="1"/>
              <p:nvPr/>
            </p:nvSpPr>
            <p:spPr>
              <a:xfrm>
                <a:off x="8642629" y="2562164"/>
                <a:ext cx="2597945" cy="1504771"/>
              </a:xfrm>
              <a:prstGeom prst="rect">
                <a:avLst/>
              </a:prstGeom>
              <a:noFill/>
            </p:spPr>
            <p:txBody>
              <a:bodyPr wrap="square" rtlCol="0">
                <a:spAutoFit/>
              </a:bodyPr>
              <a:lstStyle/>
              <a:p>
                <a:r>
                  <a:rPr lang="en-GB" dirty="0"/>
                  <a:t>Too low </a:t>
                </a:r>
                <a:r>
                  <a:rPr lang="en-GB" dirty="0">
                    <a:latin typeface="Calibri" panose="020F0502020204030204" pitchFamily="34" charset="0"/>
                    <a:cs typeface="Calibri" panose="020F0502020204030204" pitchFamily="34" charset="0"/>
                  </a:rPr>
                  <a:t>β</a:t>
                </a:r>
                <a:r>
                  <a:rPr lang="en-GB" baseline="-25000" dirty="0">
                    <a:latin typeface="Calibri" panose="020F0502020204030204" pitchFamily="34" charset="0"/>
                    <a:cs typeface="Calibri" panose="020F0502020204030204" pitchFamily="34" charset="0"/>
                  </a:rPr>
                  <a:t>y</a:t>
                </a:r>
                <a:r>
                  <a:rPr lang="en-GB" baseline="30000" dirty="0">
                    <a:latin typeface="Calibri" panose="020F0502020204030204" pitchFamily="34" charset="0"/>
                    <a:cs typeface="Calibri" panose="020F0502020204030204" pitchFamily="34" charset="0"/>
                  </a:rPr>
                  <a:t>*</a:t>
                </a:r>
                <a:r>
                  <a:rPr lang="en-GB" dirty="0">
                    <a:latin typeface="Calibri" panose="020F0502020204030204" pitchFamily="34" charset="0"/>
                    <a:cs typeface="Calibri" panose="020F0502020204030204" pitchFamily="34" charset="0"/>
                  </a:rPr>
                  <a:t>/</a:t>
                </a:r>
                <a:r>
                  <a:rPr lang="el-GR" dirty="0">
                    <a:latin typeface="Calibri" panose="020F0502020204030204" pitchFamily="34" charset="0"/>
                    <a:cs typeface="Calibri" panose="020F0502020204030204" pitchFamily="34" charset="0"/>
                  </a:rPr>
                  <a:t> σ</a:t>
                </a:r>
                <a:r>
                  <a:rPr lang="en-GB" baseline="-25000" dirty="0">
                    <a:latin typeface="Calibri" panose="020F0502020204030204" pitchFamily="34" charset="0"/>
                    <a:cs typeface="Calibri" panose="020F0502020204030204" pitchFamily="34" charset="0"/>
                  </a:rPr>
                  <a:t>z</a:t>
                </a:r>
                <a:r>
                  <a:rPr lang="en-GB" dirty="0">
                    <a:latin typeface="Calibri" panose="020F0502020204030204" pitchFamily="34" charset="0"/>
                    <a:cs typeface="Calibri" panose="020F0502020204030204" pitchFamily="34" charset="0"/>
                  </a:rPr>
                  <a:t>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sym typeface="Wingdings" panose="05000000000000000000" pitchFamily="2" charset="2"/>
                  </a:rPr>
                  <a:t>Taylor series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invalid </a:t>
                </a:r>
              </a:p>
              <a:p>
                <a:r>
                  <a:rPr lang="en-GB" dirty="0">
                    <a:solidFill>
                      <a:schemeClr val="tx1"/>
                    </a:solidFill>
                    <a:latin typeface="Calibri" panose="020F0502020204030204" pitchFamily="34" charset="0"/>
                    <a:cs typeface="Calibri" panose="020F0502020204030204" pitchFamily="34" charset="0"/>
                    <a:sym typeface="Wingdings" panose="05000000000000000000" pitchFamily="2" charset="2"/>
                  </a:rPr>
                  <a:t>(Correction ~ </a:t>
                </a:r>
                <a14:m>
                  <m:oMath xmlns:m="http://schemas.openxmlformats.org/officeDocument/2006/math">
                    <m:sSup>
                      <m:sSupPr>
                        <m:ctrlPr>
                          <a:rPr lang="en-GB" b="0" i="1" smtClean="0">
                            <a:solidFill>
                              <a:schemeClr val="tx1"/>
                            </a:solidFill>
                            <a:latin typeface="Cambria Math" panose="02040503050406030204" pitchFamily="18" charset="0"/>
                            <a:cs typeface="Calibri" panose="020F0502020204030204" pitchFamily="34" charset="0"/>
                            <a:sym typeface="Wingdings" panose="05000000000000000000" pitchFamily="2" charset="2"/>
                          </a:rPr>
                        </m:ctrlPr>
                      </m:sSupPr>
                      <m:e>
                        <m:sSubSup>
                          <m:sSubSupPr>
                            <m:ctrlP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ctrlPr>
                          </m:sSubSupPr>
                          <m:e>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m:t>
                            </m:r>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𝛽</m:t>
                            </m:r>
                          </m:e>
                          <m:sub>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𝑦</m:t>
                            </m:r>
                          </m:sub>
                          <m:sup>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m:t>
                            </m:r>
                          </m:sup>
                        </m:sSubSup>
                        <m:r>
                          <m:rPr>
                            <m:lit/>
                          </m:rP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m:t>
                        </m:r>
                        <m:sSub>
                          <m:sSubPr>
                            <m:ctrlP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ctrlPr>
                          </m:sSubPr>
                          <m:e>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𝜎</m:t>
                            </m:r>
                          </m:e>
                          <m:sub>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𝑧</m:t>
                            </m:r>
                          </m:sub>
                        </m:sSub>
                        <m:r>
                          <a:rPr lang="en-GB" i="1">
                            <a:solidFill>
                              <a:schemeClr val="tx1"/>
                            </a:solidFill>
                            <a:latin typeface="Cambria Math" panose="02040503050406030204" pitchFamily="18" charset="0"/>
                            <a:cs typeface="Calibri" panose="020F0502020204030204" pitchFamily="34" charset="0"/>
                            <a:sym typeface="Wingdings" panose="05000000000000000000" pitchFamily="2" charset="2"/>
                          </a:rPr>
                          <m:t>)</m:t>
                        </m:r>
                      </m:e>
                      <m:sup>
                        <m:r>
                          <a:rPr lang="en-GB" b="0" i="1" smtClean="0">
                            <a:solidFill>
                              <a:schemeClr val="tx1"/>
                            </a:solidFill>
                            <a:latin typeface="Cambria Math" panose="02040503050406030204" pitchFamily="18" charset="0"/>
                            <a:cs typeface="Calibri" panose="020F0502020204030204" pitchFamily="34" charset="0"/>
                            <a:sym typeface="Wingdings" panose="05000000000000000000" pitchFamily="2" charset="2"/>
                          </a:rPr>
                          <m:t>−2</m:t>
                        </m:r>
                      </m:sup>
                    </m:sSup>
                    <m:r>
                      <a:rPr lang="en-GB" b="0" i="1" smtClean="0">
                        <a:solidFill>
                          <a:schemeClr val="tx1"/>
                        </a:solidFill>
                        <a:latin typeface="Cambria Math" panose="02040503050406030204" pitchFamily="18" charset="0"/>
                        <a:cs typeface="Calibri" panose="020F0502020204030204" pitchFamily="34" charset="0"/>
                        <a:sym typeface="Wingdings" panose="05000000000000000000" pitchFamily="2" charset="2"/>
                      </a:rPr>
                      <m:t> </m:t>
                    </m:r>
                  </m:oMath>
                </a14:m>
                <a:r>
                  <a:rPr lang="en-GB" dirty="0">
                    <a:solidFill>
                      <a:schemeClr val="tx1"/>
                    </a:solidFill>
                    <a:latin typeface="Calibri" panose="020F0502020204030204" pitchFamily="34" charset="0"/>
                    <a:cs typeface="Calibri" panose="020F0502020204030204" pitchFamily="34" charset="0"/>
                    <a:sym typeface="Wingdings" panose="05000000000000000000" pitchFamily="2" charset="2"/>
                  </a:rPr>
                  <a:t>) </a:t>
                </a:r>
                <a:r>
                  <a:rPr lang="en-GB" dirty="0">
                    <a:latin typeface="Calibri" panose="020F0502020204030204" pitchFamily="34" charset="0"/>
                    <a:cs typeface="Calibri" panose="020F0502020204030204" pitchFamily="34" charset="0"/>
                    <a:sym typeface="Wingdings" panose="05000000000000000000" pitchFamily="2" charset="2"/>
                  </a:rPr>
                  <a:t> Result from approximation </a:t>
                </a:r>
                <a:r>
                  <a:rPr lang="en-GB" dirty="0">
                    <a:solidFill>
                      <a:srgbClr val="FF0000"/>
                    </a:solidFill>
                    <a:latin typeface="Calibri" panose="020F0502020204030204" pitchFamily="34" charset="0"/>
                    <a:cs typeface="Calibri" panose="020F0502020204030204" pitchFamily="34" charset="0"/>
                    <a:sym typeface="Wingdings" panose="05000000000000000000" pitchFamily="2" charset="2"/>
                  </a:rPr>
                  <a:t>invalid</a:t>
                </a:r>
                <a:r>
                  <a:rPr lang="en-GB" dirty="0"/>
                  <a:t>  </a:t>
                </a:r>
                <a:endParaRPr lang="en-US" dirty="0"/>
              </a:p>
            </p:txBody>
          </p:sp>
        </mc:Choice>
        <mc:Fallback xmlns="">
          <p:sp>
            <p:nvSpPr>
              <p:cNvPr id="12" name="TextBox 11">
                <a:extLst>
                  <a:ext uri="{FF2B5EF4-FFF2-40B4-BE49-F238E27FC236}">
                    <a16:creationId xmlns:a16="http://schemas.microsoft.com/office/drawing/2014/main" id="{2C91AEC2-EF3A-E71F-3C7F-6FE3E8FD4D62}"/>
                  </a:ext>
                </a:extLst>
              </p:cNvPr>
              <p:cNvSpPr txBox="1">
                <a:spLocks noRot="1" noChangeAspect="1" noMove="1" noResize="1" noEditPoints="1" noAdjustHandles="1" noChangeArrowheads="1" noChangeShapeType="1" noTextEdit="1"/>
              </p:cNvSpPr>
              <p:nvPr/>
            </p:nvSpPr>
            <p:spPr>
              <a:xfrm>
                <a:off x="8642629" y="2562164"/>
                <a:ext cx="2597945" cy="1504771"/>
              </a:xfrm>
              <a:prstGeom prst="rect">
                <a:avLst/>
              </a:prstGeom>
              <a:blipFill>
                <a:blip r:embed="rId6"/>
                <a:stretch>
                  <a:fillRect l="-2113" t="-2024" r="-2582" b="-5668"/>
                </a:stretch>
              </a:blipFill>
            </p:spPr>
            <p:txBody>
              <a:bodyPr/>
              <a:lstStyle/>
              <a:p>
                <a:r>
                  <a:rPr lang="en-US">
                    <a:noFill/>
                  </a:rPr>
                  <a:t> </a:t>
                </a:r>
              </a:p>
            </p:txBody>
          </p:sp>
        </mc:Fallback>
      </mc:AlternateContent>
      <p:cxnSp>
        <p:nvCxnSpPr>
          <p:cNvPr id="14" name="Connector: Curved 13">
            <a:extLst>
              <a:ext uri="{FF2B5EF4-FFF2-40B4-BE49-F238E27FC236}">
                <a16:creationId xmlns:a16="http://schemas.microsoft.com/office/drawing/2014/main" id="{6550F463-1324-DEF1-380D-B3E0A4A6DB35}"/>
              </a:ext>
            </a:extLst>
          </p:cNvPr>
          <p:cNvCxnSpPr>
            <a:cxnSpLocks/>
            <a:stCxn id="6" idx="0"/>
            <a:endCxn id="7" idx="0"/>
          </p:cNvCxnSpPr>
          <p:nvPr/>
        </p:nvCxnSpPr>
        <p:spPr>
          <a:xfrm rot="16200000" flipH="1">
            <a:off x="5356970" y="-1887165"/>
            <a:ext cx="92673" cy="7158844"/>
          </a:xfrm>
          <a:prstGeom prst="curvedConnector3">
            <a:avLst>
              <a:gd name="adj1" fmla="val -246674"/>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5014AF7-F3F7-3C40-215B-8ADEFE12F82F}"/>
              </a:ext>
            </a:extLst>
          </p:cNvPr>
          <p:cNvSpPr txBox="1"/>
          <p:nvPr/>
        </p:nvSpPr>
        <p:spPr>
          <a:xfrm>
            <a:off x="2543181" y="1469349"/>
            <a:ext cx="5456101" cy="369332"/>
          </a:xfrm>
          <a:prstGeom prst="rect">
            <a:avLst/>
          </a:prstGeom>
          <a:noFill/>
        </p:spPr>
        <p:txBody>
          <a:bodyPr wrap="square" rtlCol="0">
            <a:spAutoFit/>
          </a:bodyPr>
          <a:lstStyle/>
          <a:p>
            <a:r>
              <a:rPr lang="en-GB" dirty="0"/>
              <a:t>Z has smallest </a:t>
            </a:r>
            <a:r>
              <a:rPr lang="en-GB" dirty="0">
                <a:latin typeface="Calibri" panose="020F0502020204030204" pitchFamily="34" charset="0"/>
                <a:cs typeface="Calibri" panose="020F0502020204030204" pitchFamily="34" charset="0"/>
              </a:rPr>
              <a:t>β</a:t>
            </a:r>
            <a:r>
              <a:rPr lang="en-GB" baseline="-25000" dirty="0">
                <a:latin typeface="Calibri" panose="020F0502020204030204" pitchFamily="34" charset="0"/>
                <a:cs typeface="Calibri" panose="020F0502020204030204" pitchFamily="34" charset="0"/>
              </a:rPr>
              <a:t>y</a:t>
            </a:r>
            <a:r>
              <a:rPr lang="en-GB" baseline="30000" dirty="0">
                <a:latin typeface="Calibri" panose="020F0502020204030204" pitchFamily="34" charset="0"/>
                <a:cs typeface="Calibri" panose="020F0502020204030204" pitchFamily="34" charset="0"/>
              </a:rPr>
              <a:t>*</a:t>
            </a:r>
            <a:r>
              <a:rPr lang="en-GB" dirty="0">
                <a:latin typeface="Calibri" panose="020F0502020204030204" pitchFamily="34" charset="0"/>
                <a:cs typeface="Calibri" panose="020F0502020204030204" pitchFamily="34" charset="0"/>
              </a:rPr>
              <a:t> and largest </a:t>
            </a:r>
            <a:r>
              <a:rPr lang="el-GR" dirty="0">
                <a:latin typeface="Calibri" panose="020F0502020204030204" pitchFamily="34" charset="0"/>
                <a:cs typeface="Calibri" panose="020F0502020204030204" pitchFamily="34" charset="0"/>
              </a:rPr>
              <a:t>σ</a:t>
            </a:r>
            <a:r>
              <a:rPr lang="en-GB" baseline="-25000" dirty="0">
                <a:latin typeface="Calibri" panose="020F0502020204030204" pitchFamily="34" charset="0"/>
                <a:cs typeface="Calibri" panose="020F0502020204030204" pitchFamily="34" charset="0"/>
              </a:rPr>
              <a:t>z</a:t>
            </a:r>
            <a:r>
              <a:rPr lang="en-GB" dirty="0">
                <a:latin typeface="Calibri" panose="020F0502020204030204" pitchFamily="34" charset="0"/>
                <a:cs typeface="Calibri" panose="020F0502020204030204" pitchFamily="34" charset="0"/>
              </a:rPr>
              <a:t>: vary β</a:t>
            </a:r>
            <a:r>
              <a:rPr lang="en-GB" baseline="-25000" dirty="0">
                <a:latin typeface="Calibri" panose="020F0502020204030204" pitchFamily="34" charset="0"/>
                <a:cs typeface="Calibri" panose="020F0502020204030204" pitchFamily="34" charset="0"/>
              </a:rPr>
              <a:t>y</a:t>
            </a:r>
            <a:r>
              <a:rPr lang="en-GB" baseline="30000"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to investigate</a:t>
            </a:r>
            <a:endParaRPr lang="en-US" dirty="0"/>
          </a:p>
        </p:txBody>
      </p:sp>
      <p:sp>
        <p:nvSpPr>
          <p:cNvPr id="3" name="Date Placeholder 2">
            <a:extLst>
              <a:ext uri="{FF2B5EF4-FFF2-40B4-BE49-F238E27FC236}">
                <a16:creationId xmlns:a16="http://schemas.microsoft.com/office/drawing/2014/main" id="{0F1E592A-0911-5B2C-79A1-3A8AD0BCB072}"/>
              </a:ext>
            </a:extLst>
          </p:cNvPr>
          <p:cNvSpPr>
            <a:spLocks noGrp="1"/>
          </p:cNvSpPr>
          <p:nvPr>
            <p:ph type="dt" sz="half" idx="10"/>
          </p:nvPr>
        </p:nvSpPr>
        <p:spPr/>
        <p:txBody>
          <a:bodyPr/>
          <a:lstStyle/>
          <a:p>
            <a:fld id="{71568F20-FEC4-4865-BBB0-6CF607974B2F}" type="datetime1">
              <a:rPr lang="en-GB" smtClean="0">
                <a:solidFill>
                  <a:schemeClr val="bg1"/>
                </a:solidFill>
              </a:rPr>
              <a:t>06/12/2022</a:t>
            </a:fld>
            <a:endParaRPr lang="en-US" dirty="0">
              <a:solidFill>
                <a:schemeClr val="bg1"/>
              </a:solidFill>
            </a:endParaRPr>
          </a:p>
        </p:txBody>
      </p:sp>
      <p:sp>
        <p:nvSpPr>
          <p:cNvPr id="9" name="Footer Placeholder 8">
            <a:extLst>
              <a:ext uri="{FF2B5EF4-FFF2-40B4-BE49-F238E27FC236}">
                <a16:creationId xmlns:a16="http://schemas.microsoft.com/office/drawing/2014/main" id="{76DC4012-26FB-2EB1-6B67-CACFED1E3D15}"/>
              </a:ext>
            </a:extLst>
          </p:cNvPr>
          <p:cNvSpPr>
            <a:spLocks noGrp="1"/>
          </p:cNvSpPr>
          <p:nvPr>
            <p:ph type="ftr" sz="quarter" idx="11"/>
          </p:nvPr>
        </p:nvSpPr>
        <p:spPr/>
        <p:txBody>
          <a:bodyPr/>
          <a:lstStyle/>
          <a:p>
            <a:r>
              <a:rPr lang="en-US" dirty="0">
                <a:solidFill>
                  <a:schemeClr val="bg1"/>
                </a:solidFill>
              </a:rPr>
              <a:t>Intensity Asymmetry in Colliders with Strong </a:t>
            </a:r>
            <a:r>
              <a:rPr lang="en-US" dirty="0" err="1">
                <a:solidFill>
                  <a:schemeClr val="bg1"/>
                </a:solidFill>
              </a:rPr>
              <a:t>Beamstrahlung</a:t>
            </a:r>
            <a:endParaRPr lang="en-US" dirty="0">
              <a:solidFill>
                <a:schemeClr val="bg1"/>
              </a:solidFill>
            </a:endParaRPr>
          </a:p>
        </p:txBody>
      </p:sp>
      <p:sp>
        <p:nvSpPr>
          <p:cNvPr id="10" name="Slide Number Placeholder 9">
            <a:extLst>
              <a:ext uri="{FF2B5EF4-FFF2-40B4-BE49-F238E27FC236}">
                <a16:creationId xmlns:a16="http://schemas.microsoft.com/office/drawing/2014/main" id="{AD994821-C01F-A961-0514-E27BCF14CB78}"/>
              </a:ext>
            </a:extLst>
          </p:cNvPr>
          <p:cNvSpPr>
            <a:spLocks noGrp="1"/>
          </p:cNvSpPr>
          <p:nvPr>
            <p:ph type="sldNum" sz="quarter" idx="12"/>
          </p:nvPr>
        </p:nvSpPr>
        <p:spPr/>
        <p:txBody>
          <a:bodyPr/>
          <a:lstStyle/>
          <a:p>
            <a:fld id="{81FB59EA-3FEA-44AC-8E8C-E80C08B2FCEE}" type="slidenum">
              <a:rPr lang="en-US" smtClean="0">
                <a:solidFill>
                  <a:schemeClr val="bg1"/>
                </a:solidFill>
              </a:rPr>
              <a:t>15</a:t>
            </a:fld>
            <a:endParaRPr lang="en-US">
              <a:solidFill>
                <a:schemeClr val="bg1"/>
              </a:solidFill>
            </a:endParaRPr>
          </a:p>
        </p:txBody>
      </p:sp>
      <p:sp>
        <p:nvSpPr>
          <p:cNvPr id="28" name="TextBox 27">
            <a:extLst>
              <a:ext uri="{FF2B5EF4-FFF2-40B4-BE49-F238E27FC236}">
                <a16:creationId xmlns:a16="http://schemas.microsoft.com/office/drawing/2014/main" id="{E4D21F9C-7E9A-B1B4-20E4-753EFD223BD5}"/>
              </a:ext>
            </a:extLst>
          </p:cNvPr>
          <p:cNvSpPr txBox="1"/>
          <p:nvPr/>
        </p:nvSpPr>
        <p:spPr>
          <a:xfrm>
            <a:off x="8539420" y="1176785"/>
            <a:ext cx="3348373" cy="369332"/>
          </a:xfrm>
          <a:prstGeom prst="rect">
            <a:avLst/>
          </a:prstGeom>
          <a:noFill/>
        </p:spPr>
        <p:txBody>
          <a:bodyPr wrap="square" rtlCol="0">
            <a:spAutoFit/>
          </a:bodyPr>
          <a:lstStyle/>
          <a:p>
            <a:r>
              <a:rPr lang="en-GB" dirty="0"/>
              <a:t>Calculations [1], Simulations [2] </a:t>
            </a:r>
            <a:endParaRPr lang="en-US" dirty="0"/>
          </a:p>
        </p:txBody>
      </p:sp>
      <p:grpSp>
        <p:nvGrpSpPr>
          <p:cNvPr id="35" name="Group 34">
            <a:extLst>
              <a:ext uri="{FF2B5EF4-FFF2-40B4-BE49-F238E27FC236}">
                <a16:creationId xmlns:a16="http://schemas.microsoft.com/office/drawing/2014/main" id="{84A80331-6156-C021-B14B-1C35599D1F7D}"/>
              </a:ext>
            </a:extLst>
          </p:cNvPr>
          <p:cNvGrpSpPr/>
          <p:nvPr/>
        </p:nvGrpSpPr>
        <p:grpSpPr>
          <a:xfrm>
            <a:off x="8477053" y="-12946"/>
            <a:ext cx="3714947" cy="1236429"/>
            <a:chOff x="8477053" y="-12946"/>
            <a:chExt cx="3714947" cy="1236429"/>
          </a:xfrm>
        </p:grpSpPr>
        <p:grpSp>
          <p:nvGrpSpPr>
            <p:cNvPr id="31" name="Group 30">
              <a:extLst>
                <a:ext uri="{FF2B5EF4-FFF2-40B4-BE49-F238E27FC236}">
                  <a16:creationId xmlns:a16="http://schemas.microsoft.com/office/drawing/2014/main" id="{5F8770D1-7C81-8E4C-9EA0-4F7EED3A41E6}"/>
                </a:ext>
              </a:extLst>
            </p:cNvPr>
            <p:cNvGrpSpPr/>
            <p:nvPr/>
          </p:nvGrpSpPr>
          <p:grpSpPr>
            <a:xfrm>
              <a:off x="8477053" y="-12946"/>
              <a:ext cx="3714947" cy="1236429"/>
              <a:chOff x="8514079" y="3580"/>
              <a:chExt cx="3714947" cy="1236429"/>
            </a:xfrm>
            <a:solidFill>
              <a:schemeClr val="bg1"/>
            </a:solidFill>
          </p:grpSpPr>
          <p:pic>
            <p:nvPicPr>
              <p:cNvPr id="4" name="Picture 3">
                <a:extLst>
                  <a:ext uri="{FF2B5EF4-FFF2-40B4-BE49-F238E27FC236}">
                    <a16:creationId xmlns:a16="http://schemas.microsoft.com/office/drawing/2014/main" id="{99ABC188-6F46-6528-9F47-68B4AA6F2C5D}"/>
                  </a:ext>
                </a:extLst>
              </p:cNvPr>
              <p:cNvPicPr>
                <a:picLocks noChangeAspect="1"/>
              </p:cNvPicPr>
              <p:nvPr/>
            </p:nvPicPr>
            <p:blipFill rotWithShape="1">
              <a:blip r:embed="rId7"/>
              <a:srcRect r="50276" b="516"/>
              <a:stretch/>
            </p:blipFill>
            <p:spPr>
              <a:xfrm>
                <a:off x="8514079" y="3580"/>
                <a:ext cx="2723181" cy="549955"/>
              </a:xfrm>
              <a:prstGeom prst="rect">
                <a:avLst/>
              </a:prstGeom>
              <a:grpFill/>
            </p:spPr>
          </p:pic>
          <p:pic>
            <p:nvPicPr>
              <p:cNvPr id="30" name="Picture 29">
                <a:extLst>
                  <a:ext uri="{FF2B5EF4-FFF2-40B4-BE49-F238E27FC236}">
                    <a16:creationId xmlns:a16="http://schemas.microsoft.com/office/drawing/2014/main" id="{63875085-C0E0-D213-7A8F-354141E2620A}"/>
                  </a:ext>
                </a:extLst>
              </p:cNvPr>
              <p:cNvPicPr>
                <a:picLocks noChangeAspect="1"/>
              </p:cNvPicPr>
              <p:nvPr/>
            </p:nvPicPr>
            <p:blipFill rotWithShape="1">
              <a:blip r:embed="rId7"/>
              <a:srcRect l="49724" t="-29498" b="-1"/>
              <a:stretch/>
            </p:blipFill>
            <p:spPr>
              <a:xfrm>
                <a:off x="9505845" y="531992"/>
                <a:ext cx="2723181" cy="708017"/>
              </a:xfrm>
              <a:prstGeom prst="rect">
                <a:avLst/>
              </a:prstGeom>
              <a:grpFill/>
            </p:spPr>
          </p:pic>
        </p:grpSp>
        <p:sp>
          <p:nvSpPr>
            <p:cNvPr id="32" name="Rectangle 31">
              <a:extLst>
                <a:ext uri="{FF2B5EF4-FFF2-40B4-BE49-F238E27FC236}">
                  <a16:creationId xmlns:a16="http://schemas.microsoft.com/office/drawing/2014/main" id="{DB7773E9-C74A-251C-CF87-1009C3EE97FC}"/>
                </a:ext>
              </a:extLst>
            </p:cNvPr>
            <p:cNvSpPr/>
            <p:nvPr/>
          </p:nvSpPr>
          <p:spPr>
            <a:xfrm>
              <a:off x="8477053" y="545350"/>
              <a:ext cx="991766" cy="6467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F8BBBC0-42EA-D874-C61E-69C6F545C1E5}"/>
                </a:ext>
              </a:extLst>
            </p:cNvPr>
            <p:cNvSpPr/>
            <p:nvPr/>
          </p:nvSpPr>
          <p:spPr>
            <a:xfrm>
              <a:off x="11200234" y="-11408"/>
              <a:ext cx="991766" cy="556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186317047"/>
      </p:ext>
    </p:extLst>
  </p:cSld>
  <p:clrMapOvr>
    <a:masterClrMapping/>
  </p:clrMapOvr>
  <mc:AlternateContent xmlns:mc="http://schemas.openxmlformats.org/markup-compatibility/2006" xmlns:p14="http://schemas.microsoft.com/office/powerpoint/2010/main">
    <mc:Choice Requires="p14">
      <p:transition spd="slow" p14:dur="2000" advTm="142820"/>
    </mc:Choice>
    <mc:Fallback xmlns="">
      <p:transition spd="slow" advTm="14282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2">
                                            <p:txEl>
                                              <p:pRg st="0" end="0"/>
                                            </p:txEl>
                                          </p:spTgt>
                                        </p:tgtEl>
                                        <p:attrNameLst>
                                          <p:attrName>style.visibility</p:attrName>
                                        </p:attrNameLst>
                                      </p:cBhvr>
                                      <p:to>
                                        <p:strVal val="visible"/>
                                      </p:to>
                                    </p:set>
                                    <p:animEffect transition="in" filter="fade">
                                      <p:cBhvr>
                                        <p:cTn id="48" dur="500"/>
                                        <p:tgtEl>
                                          <p:spTgt spid="12">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12">
                                            <p:txEl>
                                              <p:pRg st="1" end="1"/>
                                            </p:txEl>
                                          </p:spTgt>
                                        </p:tgtEl>
                                        <p:attrNameLst>
                                          <p:attrName>style.visibility</p:attrName>
                                        </p:attrNameLst>
                                      </p:cBhvr>
                                      <p:to>
                                        <p:strVal val="visible"/>
                                      </p:to>
                                    </p:set>
                                    <p:animEffect transition="in" filter="fade">
                                      <p:cBhvr>
                                        <p:cTn id="53"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1" grpId="0"/>
      <p:bldP spid="16"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ACD4B1D8-2683-FC5A-4CDD-4E2128919AC6}"/>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FCEF951-FF33-8A44-3B18-473845ACD1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7054" y="1396219"/>
            <a:ext cx="5511156" cy="4731529"/>
          </a:xfrm>
          <a:prstGeom prst="rect">
            <a:avLst/>
          </a:prstGeom>
        </p:spPr>
      </p:pic>
      <p:sp>
        <p:nvSpPr>
          <p:cNvPr id="8" name="TextBox 7">
            <a:extLst>
              <a:ext uri="{FF2B5EF4-FFF2-40B4-BE49-F238E27FC236}">
                <a16:creationId xmlns:a16="http://schemas.microsoft.com/office/drawing/2014/main" id="{BB151AED-6B99-447F-55A8-EA9BABAAD363}"/>
              </a:ext>
            </a:extLst>
          </p:cNvPr>
          <p:cNvSpPr txBox="1"/>
          <p:nvPr/>
        </p:nvSpPr>
        <p:spPr>
          <a:xfrm>
            <a:off x="5166807" y="3813858"/>
            <a:ext cx="2377440" cy="369332"/>
          </a:xfrm>
          <a:prstGeom prst="rect">
            <a:avLst/>
          </a:prstGeom>
          <a:noFill/>
        </p:spPr>
        <p:txBody>
          <a:bodyPr wrap="square" rtlCol="0">
            <a:spAutoFit/>
          </a:bodyPr>
          <a:lstStyle/>
          <a:p>
            <a:r>
              <a:rPr lang="en-GB" dirty="0"/>
              <a:t>Z, no hg, no CW</a:t>
            </a:r>
            <a:endParaRPr lang="en-US" dirty="0"/>
          </a:p>
        </p:txBody>
      </p:sp>
      <p:sp>
        <p:nvSpPr>
          <p:cNvPr id="6" name="TextBox 5">
            <a:extLst>
              <a:ext uri="{FF2B5EF4-FFF2-40B4-BE49-F238E27FC236}">
                <a16:creationId xmlns:a16="http://schemas.microsoft.com/office/drawing/2014/main" id="{603A04AB-799C-7356-BA3E-322158518B73}"/>
              </a:ext>
            </a:extLst>
          </p:cNvPr>
          <p:cNvSpPr txBox="1"/>
          <p:nvPr/>
        </p:nvSpPr>
        <p:spPr>
          <a:xfrm>
            <a:off x="3862512" y="2700386"/>
            <a:ext cx="1651820" cy="369332"/>
          </a:xfrm>
          <a:prstGeom prst="rect">
            <a:avLst/>
          </a:prstGeom>
          <a:noFill/>
        </p:spPr>
        <p:txBody>
          <a:bodyPr wrap="square" rtlCol="0">
            <a:spAutoFit/>
          </a:bodyPr>
          <a:lstStyle/>
          <a:p>
            <a:r>
              <a:rPr lang="en-GB" dirty="0"/>
              <a:t>Weak blows up</a:t>
            </a:r>
            <a:endParaRPr lang="en-US" dirty="0"/>
          </a:p>
        </p:txBody>
      </p:sp>
      <p:sp>
        <p:nvSpPr>
          <p:cNvPr id="10" name="TextBox 9">
            <a:extLst>
              <a:ext uri="{FF2B5EF4-FFF2-40B4-BE49-F238E27FC236}">
                <a16:creationId xmlns:a16="http://schemas.microsoft.com/office/drawing/2014/main" id="{E2A8BDB3-EF7D-CC2D-72FE-1122C527C702}"/>
              </a:ext>
            </a:extLst>
          </p:cNvPr>
          <p:cNvSpPr txBox="1"/>
          <p:nvPr/>
        </p:nvSpPr>
        <p:spPr>
          <a:xfrm>
            <a:off x="4818119" y="4786137"/>
            <a:ext cx="3074816" cy="369332"/>
          </a:xfrm>
          <a:prstGeom prst="rect">
            <a:avLst/>
          </a:prstGeom>
          <a:noFill/>
        </p:spPr>
        <p:txBody>
          <a:bodyPr wrap="square" rtlCol="0">
            <a:spAutoFit/>
          </a:bodyPr>
          <a:lstStyle/>
          <a:p>
            <a:r>
              <a:rPr lang="en-GB" dirty="0"/>
              <a:t>Strong shrinks to SR value</a:t>
            </a:r>
            <a:endParaRPr lang="en-US" dirty="0"/>
          </a:p>
        </p:txBody>
      </p:sp>
      <p:cxnSp>
        <p:nvCxnSpPr>
          <p:cNvPr id="15" name="Straight Arrow Connector 14">
            <a:extLst>
              <a:ext uri="{FF2B5EF4-FFF2-40B4-BE49-F238E27FC236}">
                <a16:creationId xmlns:a16="http://schemas.microsoft.com/office/drawing/2014/main" id="{80597D47-A3EA-76F8-1175-2AF8AD8598FD}"/>
              </a:ext>
            </a:extLst>
          </p:cNvPr>
          <p:cNvCxnSpPr>
            <a:cxnSpLocks/>
          </p:cNvCxnSpPr>
          <p:nvPr/>
        </p:nvCxnSpPr>
        <p:spPr>
          <a:xfrm flipH="1" flipV="1">
            <a:off x="6586049" y="2142099"/>
            <a:ext cx="363741" cy="10688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4FEE25-7BAC-A81C-F9FC-CB8204D47503}"/>
              </a:ext>
            </a:extLst>
          </p:cNvPr>
          <p:cNvSpPr txBox="1"/>
          <p:nvPr/>
        </p:nvSpPr>
        <p:spPr>
          <a:xfrm>
            <a:off x="5723307" y="1582604"/>
            <a:ext cx="2738733" cy="646331"/>
          </a:xfrm>
          <a:prstGeom prst="rect">
            <a:avLst/>
          </a:prstGeom>
          <a:noFill/>
        </p:spPr>
        <p:txBody>
          <a:bodyPr wrap="square" rtlCol="0">
            <a:spAutoFit/>
          </a:bodyPr>
          <a:lstStyle/>
          <a:p>
            <a:r>
              <a:rPr lang="en-GB" dirty="0"/>
              <a:t>Increasing </a:t>
            </a:r>
            <a:br>
              <a:rPr lang="en-GB" dirty="0"/>
            </a:br>
            <a:r>
              <a:rPr lang="en-GB" dirty="0"/>
              <a:t>mean intensity</a:t>
            </a:r>
            <a:endParaRPr lang="en-US" dirty="0"/>
          </a:p>
        </p:txBody>
      </p:sp>
      <p:sp>
        <p:nvSpPr>
          <p:cNvPr id="3" name="Date Placeholder 2">
            <a:extLst>
              <a:ext uri="{FF2B5EF4-FFF2-40B4-BE49-F238E27FC236}">
                <a16:creationId xmlns:a16="http://schemas.microsoft.com/office/drawing/2014/main" id="{F9250618-94CF-F39D-0652-EB398DE519AA}"/>
              </a:ext>
            </a:extLst>
          </p:cNvPr>
          <p:cNvSpPr>
            <a:spLocks noGrp="1"/>
          </p:cNvSpPr>
          <p:nvPr>
            <p:ph type="dt" sz="half" idx="10"/>
          </p:nvPr>
        </p:nvSpPr>
        <p:spPr/>
        <p:txBody>
          <a:bodyPr/>
          <a:lstStyle/>
          <a:p>
            <a:fld id="{E38124E6-C1F0-43C2-AC38-7C9A5D0A7F81}" type="datetime1">
              <a:rPr lang="en-GB" smtClean="0">
                <a:solidFill>
                  <a:schemeClr val="bg1"/>
                </a:solidFill>
              </a:rPr>
              <a:t>06/12/2022</a:t>
            </a:fld>
            <a:endParaRPr lang="en-US" dirty="0">
              <a:solidFill>
                <a:schemeClr val="bg1"/>
              </a:solidFill>
            </a:endParaRPr>
          </a:p>
        </p:txBody>
      </p:sp>
      <p:sp>
        <p:nvSpPr>
          <p:cNvPr id="12" name="Footer Placeholder 11">
            <a:extLst>
              <a:ext uri="{FF2B5EF4-FFF2-40B4-BE49-F238E27FC236}">
                <a16:creationId xmlns:a16="http://schemas.microsoft.com/office/drawing/2014/main" id="{AD0DCB94-EF9A-5217-9974-E23F7D6D85A4}"/>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14" name="Slide Number Placeholder 13">
            <a:extLst>
              <a:ext uri="{FF2B5EF4-FFF2-40B4-BE49-F238E27FC236}">
                <a16:creationId xmlns:a16="http://schemas.microsoft.com/office/drawing/2014/main" id="{1AA49986-76DB-83D1-9810-3C1C68868D9C}"/>
              </a:ext>
            </a:extLst>
          </p:cNvPr>
          <p:cNvSpPr>
            <a:spLocks noGrp="1"/>
          </p:cNvSpPr>
          <p:nvPr>
            <p:ph type="sldNum" sz="quarter" idx="12"/>
          </p:nvPr>
        </p:nvSpPr>
        <p:spPr/>
        <p:txBody>
          <a:bodyPr/>
          <a:lstStyle/>
          <a:p>
            <a:fld id="{81FB59EA-3FEA-44AC-8E8C-E80C08B2FCEE}" type="slidenum">
              <a:rPr lang="en-US" smtClean="0">
                <a:solidFill>
                  <a:schemeClr val="bg1"/>
                </a:solidFill>
              </a:rPr>
              <a:t>16</a:t>
            </a:fld>
            <a:endParaRPr lang="en-US">
              <a:solidFill>
                <a:schemeClr val="bg1"/>
              </a:solidFill>
            </a:endParaRPr>
          </a:p>
        </p:txBody>
      </p:sp>
      <p:sp>
        <p:nvSpPr>
          <p:cNvPr id="26" name="Title 1">
            <a:extLst>
              <a:ext uri="{FF2B5EF4-FFF2-40B4-BE49-F238E27FC236}">
                <a16:creationId xmlns:a16="http://schemas.microsoft.com/office/drawing/2014/main" id="{2116C951-7108-20DA-0E54-7ED0D81AEAB7}"/>
              </a:ext>
            </a:extLst>
          </p:cNvPr>
          <p:cNvSpPr txBox="1">
            <a:spLocks/>
          </p:cNvSpPr>
          <p:nvPr/>
        </p:nvSpPr>
        <p:spPr>
          <a:xfrm>
            <a:off x="-1" y="-6693"/>
            <a:ext cx="12192000" cy="1198800"/>
          </a:xfrm>
          <a:prstGeom prst="rect">
            <a:avLst/>
          </a:prstGeom>
          <a:solidFill>
            <a:srgbClr val="00206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lengths: </a:t>
            </a:r>
            <a:br>
              <a:rPr lang="en-GB" sz="3600" dirty="0">
                <a:solidFill>
                  <a:schemeClr val="bg1"/>
                </a:solidFill>
              </a:rPr>
            </a:br>
            <a:r>
              <a:rPr lang="en-GB" sz="3600" dirty="0">
                <a:solidFill>
                  <a:schemeClr val="bg1"/>
                </a:solidFill>
              </a:rPr>
              <a:t>	asymmetric intensities</a:t>
            </a:r>
            <a:endParaRPr lang="en-US" sz="3600" dirty="0">
              <a:solidFill>
                <a:schemeClr val="bg1"/>
              </a:solidFill>
            </a:endParaRPr>
          </a:p>
        </p:txBody>
      </p:sp>
      <p:grpSp>
        <p:nvGrpSpPr>
          <p:cNvPr id="33" name="Group 32">
            <a:extLst>
              <a:ext uri="{FF2B5EF4-FFF2-40B4-BE49-F238E27FC236}">
                <a16:creationId xmlns:a16="http://schemas.microsoft.com/office/drawing/2014/main" id="{034CAC4A-F1F4-0131-6478-F0F4C59EF849}"/>
              </a:ext>
            </a:extLst>
          </p:cNvPr>
          <p:cNvGrpSpPr/>
          <p:nvPr/>
        </p:nvGrpSpPr>
        <p:grpSpPr>
          <a:xfrm>
            <a:off x="8477053" y="-5075"/>
            <a:ext cx="3714947" cy="1234891"/>
            <a:chOff x="8477053" y="-11408"/>
            <a:chExt cx="3714947" cy="1234891"/>
          </a:xfrm>
        </p:grpSpPr>
        <p:grpSp>
          <p:nvGrpSpPr>
            <p:cNvPr id="34" name="Group 33">
              <a:extLst>
                <a:ext uri="{FF2B5EF4-FFF2-40B4-BE49-F238E27FC236}">
                  <a16:creationId xmlns:a16="http://schemas.microsoft.com/office/drawing/2014/main" id="{34E22FFB-5742-CA88-C07A-BDDA0C29FFD1}"/>
                </a:ext>
              </a:extLst>
            </p:cNvPr>
            <p:cNvGrpSpPr/>
            <p:nvPr/>
          </p:nvGrpSpPr>
          <p:grpSpPr>
            <a:xfrm>
              <a:off x="8477053" y="-3114"/>
              <a:ext cx="3714947" cy="1226597"/>
              <a:chOff x="8514079" y="13412"/>
              <a:chExt cx="3714947" cy="1226597"/>
            </a:xfrm>
            <a:solidFill>
              <a:schemeClr val="bg1"/>
            </a:solidFill>
          </p:grpSpPr>
          <p:pic>
            <p:nvPicPr>
              <p:cNvPr id="37" name="Picture 36">
                <a:extLst>
                  <a:ext uri="{FF2B5EF4-FFF2-40B4-BE49-F238E27FC236}">
                    <a16:creationId xmlns:a16="http://schemas.microsoft.com/office/drawing/2014/main" id="{49A457AB-E3AF-33BB-2966-F26E17BBCA18}"/>
                  </a:ext>
                </a:extLst>
              </p:cNvPr>
              <p:cNvPicPr>
                <a:picLocks noChangeAspect="1"/>
              </p:cNvPicPr>
              <p:nvPr/>
            </p:nvPicPr>
            <p:blipFill rotWithShape="1">
              <a:blip r:embed="rId5"/>
              <a:srcRect r="50276" b="516"/>
              <a:stretch/>
            </p:blipFill>
            <p:spPr>
              <a:xfrm>
                <a:off x="8514079" y="13412"/>
                <a:ext cx="2723181" cy="549955"/>
              </a:xfrm>
              <a:prstGeom prst="rect">
                <a:avLst/>
              </a:prstGeom>
              <a:grpFill/>
            </p:spPr>
          </p:pic>
          <p:pic>
            <p:nvPicPr>
              <p:cNvPr id="38" name="Picture 37">
                <a:extLst>
                  <a:ext uri="{FF2B5EF4-FFF2-40B4-BE49-F238E27FC236}">
                    <a16:creationId xmlns:a16="http://schemas.microsoft.com/office/drawing/2014/main" id="{245A3BAB-5269-4A35-79DF-CF352CF319AF}"/>
                  </a:ext>
                </a:extLst>
              </p:cNvPr>
              <p:cNvPicPr>
                <a:picLocks noChangeAspect="1"/>
              </p:cNvPicPr>
              <p:nvPr/>
            </p:nvPicPr>
            <p:blipFill rotWithShape="1">
              <a:blip r:embed="rId5"/>
              <a:srcRect l="49724" t="-29498" b="-1"/>
              <a:stretch/>
            </p:blipFill>
            <p:spPr>
              <a:xfrm>
                <a:off x="9505845" y="531992"/>
                <a:ext cx="2723181" cy="708017"/>
              </a:xfrm>
              <a:prstGeom prst="rect">
                <a:avLst/>
              </a:prstGeom>
              <a:grpFill/>
            </p:spPr>
          </p:pic>
        </p:grpSp>
        <p:sp>
          <p:nvSpPr>
            <p:cNvPr id="35" name="Rectangle 34">
              <a:extLst>
                <a:ext uri="{FF2B5EF4-FFF2-40B4-BE49-F238E27FC236}">
                  <a16:creationId xmlns:a16="http://schemas.microsoft.com/office/drawing/2014/main" id="{8A515F9A-B152-F666-21E0-227A928F2EF4}"/>
                </a:ext>
              </a:extLst>
            </p:cNvPr>
            <p:cNvSpPr/>
            <p:nvPr/>
          </p:nvSpPr>
          <p:spPr>
            <a:xfrm>
              <a:off x="8477053" y="545350"/>
              <a:ext cx="991766" cy="6467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405423E-5CE9-66D6-8695-CDC060F6C132}"/>
                </a:ext>
              </a:extLst>
            </p:cNvPr>
            <p:cNvSpPr/>
            <p:nvPr/>
          </p:nvSpPr>
          <p:spPr>
            <a:xfrm>
              <a:off x="11200234" y="-11408"/>
              <a:ext cx="991766" cy="556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3011152558"/>
      </p:ext>
    </p:extLst>
  </p:cSld>
  <p:clrMapOvr>
    <a:masterClrMapping/>
  </p:clrMapOvr>
  <mc:AlternateContent xmlns:mc="http://schemas.openxmlformats.org/markup-compatibility/2006" xmlns:p14="http://schemas.microsoft.com/office/powerpoint/2010/main">
    <mc:Choice Requires="p14">
      <p:transition spd="slow" p14:dur="2000" advTm="57324"/>
    </mc:Choice>
    <mc:Fallback xmlns="">
      <p:transition spd="slow" advTm="5732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10"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F7F37E5-B694-FF2C-B0F0-B5F6F30BE48B}"/>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38E1A0-9654-0456-E56C-D7CAC0901D56}"/>
              </a:ext>
            </a:extLst>
          </p:cNvPr>
          <p:cNvSpPr>
            <a:spLocks noGrp="1"/>
          </p:cNvSpPr>
          <p:nvPr>
            <p:ph type="title"/>
          </p:nvPr>
        </p:nvSpPr>
        <p:spPr>
          <a:xfrm>
            <a:off x="-13870" y="-8287"/>
            <a:ext cx="12205869" cy="594000"/>
          </a:xfrm>
          <a:solidFill>
            <a:srgbClr val="002060"/>
          </a:solidFill>
        </p:spPr>
        <p:txBody>
          <a:bodyPr>
            <a:noAutofit/>
          </a:bodyPr>
          <a:lstStyle/>
          <a:p>
            <a:r>
              <a:rPr lang="en-GB" sz="3600" dirty="0">
                <a:solidFill>
                  <a:schemeClr val="bg1"/>
                </a:solidFill>
              </a:rPr>
              <a:t>	Luminosity per interaction point [3]</a:t>
            </a:r>
            <a:endParaRPr lang="en-US" sz="3600" dirty="0">
              <a:solidFill>
                <a:schemeClr val="bg1"/>
              </a:solidFill>
            </a:endParaRPr>
          </a:p>
        </p:txBody>
      </p:sp>
      <p:pic>
        <p:nvPicPr>
          <p:cNvPr id="5" name="Content Placeholder 4">
            <a:extLst>
              <a:ext uri="{FF2B5EF4-FFF2-40B4-BE49-F238E27FC236}">
                <a16:creationId xmlns:a16="http://schemas.microsoft.com/office/drawing/2014/main" id="{6B2E44FA-9EB0-5FA6-484F-BCFFB338B20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375660" y="1277732"/>
            <a:ext cx="5684520" cy="4951490"/>
          </a:xfrm>
        </p:spPr>
      </p:pic>
      <p:sp>
        <p:nvSpPr>
          <p:cNvPr id="8" name="TextBox 7">
            <a:extLst>
              <a:ext uri="{FF2B5EF4-FFF2-40B4-BE49-F238E27FC236}">
                <a16:creationId xmlns:a16="http://schemas.microsoft.com/office/drawing/2014/main" id="{464D2906-C76C-8780-B15B-BD2D20B2420B}"/>
              </a:ext>
            </a:extLst>
          </p:cNvPr>
          <p:cNvSpPr txBox="1"/>
          <p:nvPr/>
        </p:nvSpPr>
        <p:spPr>
          <a:xfrm>
            <a:off x="5302907" y="4866578"/>
            <a:ext cx="1768892" cy="369332"/>
          </a:xfrm>
          <a:prstGeom prst="rect">
            <a:avLst/>
          </a:prstGeom>
          <a:noFill/>
        </p:spPr>
        <p:txBody>
          <a:bodyPr wrap="square" rtlCol="0">
            <a:spAutoFit/>
          </a:bodyPr>
          <a:lstStyle/>
          <a:p>
            <a:r>
              <a:rPr lang="en-GB" dirty="0"/>
              <a:t>Z resonance</a:t>
            </a:r>
            <a:endParaRPr lang="en-US" dirty="0"/>
          </a:p>
        </p:txBody>
      </p:sp>
      <p:sp>
        <p:nvSpPr>
          <p:cNvPr id="9" name="TextBox 8">
            <a:extLst>
              <a:ext uri="{FF2B5EF4-FFF2-40B4-BE49-F238E27FC236}">
                <a16:creationId xmlns:a16="http://schemas.microsoft.com/office/drawing/2014/main" id="{E9DF7B56-63E1-CAFB-668A-C43B090B12E9}"/>
              </a:ext>
            </a:extLst>
          </p:cNvPr>
          <p:cNvSpPr txBox="1"/>
          <p:nvPr/>
        </p:nvSpPr>
        <p:spPr>
          <a:xfrm>
            <a:off x="490861" y="4660792"/>
            <a:ext cx="3843218" cy="923330"/>
          </a:xfrm>
          <a:prstGeom prst="rect">
            <a:avLst/>
          </a:prstGeom>
          <a:noFill/>
        </p:spPr>
        <p:txBody>
          <a:bodyPr wrap="square" rtlCol="0">
            <a:spAutoFit/>
          </a:bodyPr>
          <a:lstStyle/>
          <a:p>
            <a:r>
              <a:rPr lang="en-GB" dirty="0"/>
              <a:t>BS-dominated: Relative luminosity drops rapidly at low intensity asymmetry.</a:t>
            </a:r>
            <a:endParaRPr lang="en-US" dirty="0"/>
          </a:p>
        </p:txBody>
      </p:sp>
      <p:sp>
        <p:nvSpPr>
          <p:cNvPr id="3" name="TextBox 2">
            <a:extLst>
              <a:ext uri="{FF2B5EF4-FFF2-40B4-BE49-F238E27FC236}">
                <a16:creationId xmlns:a16="http://schemas.microsoft.com/office/drawing/2014/main" id="{74FFF2AD-44CA-67AA-29B2-EE0152C0164F}"/>
              </a:ext>
            </a:extLst>
          </p:cNvPr>
          <p:cNvSpPr txBox="1"/>
          <p:nvPr/>
        </p:nvSpPr>
        <p:spPr>
          <a:xfrm>
            <a:off x="9304830" y="1261718"/>
            <a:ext cx="2393803" cy="1754326"/>
          </a:xfrm>
          <a:prstGeom prst="rect">
            <a:avLst/>
          </a:prstGeom>
          <a:noFill/>
        </p:spPr>
        <p:txBody>
          <a:bodyPr wrap="square" rtlCol="0">
            <a:spAutoFit/>
          </a:bodyPr>
          <a:lstStyle/>
          <a:p>
            <a:r>
              <a:rPr lang="en-GB" dirty="0"/>
              <a:t>SR-dominated: Relative luminosity drops at an increasing rate with increasing intensity asymmetry.</a:t>
            </a:r>
          </a:p>
          <a:p>
            <a:endParaRPr lang="en-US" dirty="0"/>
          </a:p>
        </p:txBody>
      </p:sp>
      <p:cxnSp>
        <p:nvCxnSpPr>
          <p:cNvPr id="15" name="Straight Arrow Connector 14">
            <a:extLst>
              <a:ext uri="{FF2B5EF4-FFF2-40B4-BE49-F238E27FC236}">
                <a16:creationId xmlns:a16="http://schemas.microsoft.com/office/drawing/2014/main" id="{2ADDC180-DC4F-5956-5CBE-E310B386904C}"/>
              </a:ext>
            </a:extLst>
          </p:cNvPr>
          <p:cNvCxnSpPr>
            <a:cxnSpLocks/>
          </p:cNvCxnSpPr>
          <p:nvPr/>
        </p:nvCxnSpPr>
        <p:spPr>
          <a:xfrm flipH="1">
            <a:off x="7833360" y="2717773"/>
            <a:ext cx="2559337" cy="113647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8C57280B-A60E-A133-DB18-9CF7153F450D}"/>
              </a:ext>
            </a:extLst>
          </p:cNvPr>
          <p:cNvCxnSpPr>
            <a:cxnSpLocks/>
          </p:cNvCxnSpPr>
          <p:nvPr/>
        </p:nvCxnSpPr>
        <p:spPr>
          <a:xfrm flipH="1">
            <a:off x="7659329" y="2717773"/>
            <a:ext cx="2733368" cy="149127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76B9371-B40D-53A9-7CE6-FC2D9A1CBB04}"/>
              </a:ext>
            </a:extLst>
          </p:cNvPr>
          <p:cNvCxnSpPr>
            <a:cxnSpLocks/>
          </p:cNvCxnSpPr>
          <p:nvPr/>
        </p:nvCxnSpPr>
        <p:spPr>
          <a:xfrm flipH="1">
            <a:off x="7998894" y="2717773"/>
            <a:ext cx="2393803" cy="158671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827207D-EBDC-F48F-9C80-A0EA5F9C3E6A}"/>
              </a:ext>
            </a:extLst>
          </p:cNvPr>
          <p:cNvCxnSpPr/>
          <p:nvPr/>
        </p:nvCxnSpPr>
        <p:spPr>
          <a:xfrm flipV="1">
            <a:off x="3940523" y="3511132"/>
            <a:ext cx="2064037" cy="142789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3E6EE262-E0A8-D03C-2520-20E6CC5777D4}"/>
              </a:ext>
            </a:extLst>
          </p:cNvPr>
          <p:cNvCxnSpPr>
            <a:cxnSpLocks/>
          </p:cNvCxnSpPr>
          <p:nvPr/>
        </p:nvCxnSpPr>
        <p:spPr>
          <a:xfrm flipV="1">
            <a:off x="3940523" y="4225077"/>
            <a:ext cx="2064037" cy="71394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E143675D-08F9-4148-3B66-9C2F93C3BC3E}"/>
              </a:ext>
            </a:extLst>
          </p:cNvPr>
          <p:cNvCxnSpPr>
            <a:cxnSpLocks/>
          </p:cNvCxnSpPr>
          <p:nvPr/>
        </p:nvCxnSpPr>
        <p:spPr>
          <a:xfrm flipV="1">
            <a:off x="3940523" y="4500845"/>
            <a:ext cx="2192840" cy="438177"/>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634F815-F833-0B45-513E-B54E4F49CD36}"/>
              </a:ext>
            </a:extLst>
          </p:cNvPr>
          <p:cNvSpPr txBox="1"/>
          <p:nvPr/>
        </p:nvSpPr>
        <p:spPr>
          <a:xfrm>
            <a:off x="356788" y="1351421"/>
            <a:ext cx="3500284" cy="646331"/>
          </a:xfrm>
          <a:prstGeom prst="rect">
            <a:avLst/>
          </a:prstGeom>
          <a:noFill/>
        </p:spPr>
        <p:txBody>
          <a:bodyPr wrap="square" rtlCol="0">
            <a:spAutoFit/>
          </a:bodyPr>
          <a:lstStyle/>
          <a:p>
            <a:r>
              <a:rPr lang="en-GB" dirty="0"/>
              <a:t>Accounting for weak hg/</a:t>
            </a:r>
            <a:r>
              <a:rPr lang="en-GB" dirty="0" err="1"/>
              <a:t>cw</a:t>
            </a:r>
            <a:r>
              <a:rPr lang="en-GB" dirty="0"/>
              <a:t> only </a:t>
            </a:r>
            <a:br>
              <a:rPr lang="en-GB" dirty="0"/>
            </a:br>
            <a:r>
              <a:rPr lang="en-GB" dirty="0"/>
              <a:t>slightly affects relative luminosity</a:t>
            </a:r>
            <a:endParaRPr lang="en-US" dirty="0"/>
          </a:p>
        </p:txBody>
      </p:sp>
      <p:cxnSp>
        <p:nvCxnSpPr>
          <p:cNvPr id="34" name="Straight Arrow Connector 33">
            <a:extLst>
              <a:ext uri="{FF2B5EF4-FFF2-40B4-BE49-F238E27FC236}">
                <a16:creationId xmlns:a16="http://schemas.microsoft.com/office/drawing/2014/main" id="{D4BCF368-9733-F3EC-7C6E-43719B553AE2}"/>
              </a:ext>
            </a:extLst>
          </p:cNvPr>
          <p:cNvCxnSpPr>
            <a:cxnSpLocks/>
          </p:cNvCxnSpPr>
          <p:nvPr/>
        </p:nvCxnSpPr>
        <p:spPr>
          <a:xfrm>
            <a:off x="3569110" y="1674586"/>
            <a:ext cx="2005780" cy="1176768"/>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DF424803-62E9-9F50-B368-95D378A7DFB0}"/>
              </a:ext>
            </a:extLst>
          </p:cNvPr>
          <p:cNvCxnSpPr>
            <a:cxnSpLocks/>
          </p:cNvCxnSpPr>
          <p:nvPr/>
        </p:nvCxnSpPr>
        <p:spPr>
          <a:xfrm>
            <a:off x="3569110" y="1674586"/>
            <a:ext cx="2081511" cy="1394879"/>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FB00C5B5-39E6-BC41-16D1-FB29853867C3}"/>
              </a:ext>
            </a:extLst>
          </p:cNvPr>
          <p:cNvSpPr>
            <a:spLocks noGrp="1"/>
          </p:cNvSpPr>
          <p:nvPr>
            <p:ph type="dt" sz="half" idx="10"/>
          </p:nvPr>
        </p:nvSpPr>
        <p:spPr/>
        <p:txBody>
          <a:bodyPr/>
          <a:lstStyle/>
          <a:p>
            <a:fld id="{043553B7-C5BC-4F6D-B917-CE68ECE93118}"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E804D004-19C2-83DE-FE71-81D01FAF0531}"/>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7" name="Slide Number Placeholder 6">
            <a:extLst>
              <a:ext uri="{FF2B5EF4-FFF2-40B4-BE49-F238E27FC236}">
                <a16:creationId xmlns:a16="http://schemas.microsoft.com/office/drawing/2014/main" id="{10C4C1FC-9AB0-1E59-A3AF-B07A26BB8F69}"/>
              </a:ext>
            </a:extLst>
          </p:cNvPr>
          <p:cNvSpPr>
            <a:spLocks noGrp="1"/>
          </p:cNvSpPr>
          <p:nvPr>
            <p:ph type="sldNum" sz="quarter" idx="12"/>
          </p:nvPr>
        </p:nvSpPr>
        <p:spPr/>
        <p:txBody>
          <a:bodyPr/>
          <a:lstStyle/>
          <a:p>
            <a:fld id="{81FB59EA-3FEA-44AC-8E8C-E80C08B2FCEE}" type="slidenum">
              <a:rPr lang="en-US" smtClean="0">
                <a:solidFill>
                  <a:schemeClr val="bg1"/>
                </a:solidFill>
              </a:rPr>
              <a:t>17</a:t>
            </a:fld>
            <a:endParaRPr lang="en-US">
              <a:solidFill>
                <a:schemeClr val="bg1"/>
              </a:solidFill>
            </a:endParaRPr>
          </a:p>
        </p:txBody>
      </p:sp>
    </p:spTree>
    <p:custDataLst>
      <p:tags r:id="rId1"/>
    </p:custDataLst>
    <p:extLst>
      <p:ext uri="{BB962C8B-B14F-4D97-AF65-F5344CB8AC3E}">
        <p14:creationId xmlns:p14="http://schemas.microsoft.com/office/powerpoint/2010/main" val="3774116103"/>
      </p:ext>
    </p:extLst>
  </p:cSld>
  <p:clrMapOvr>
    <a:masterClrMapping/>
  </p:clrMapOvr>
  <mc:AlternateContent xmlns:mc="http://schemas.openxmlformats.org/markup-compatibility/2006" xmlns:p14="http://schemas.microsoft.com/office/powerpoint/2010/main">
    <mc:Choice Requires="p14">
      <p:transition spd="slow" p14:dur="2000" advTm="64039"/>
    </mc:Choice>
    <mc:Fallback xmlns="">
      <p:transition spd="slow" advTm="6403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par>
                                <p:cTn id="19" presetID="10"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3"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4F566D4-F068-E88C-4D1D-F94086AB166D}"/>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743112-CA02-83AE-44C5-7EBB53B5C8F4}"/>
              </a:ext>
            </a:extLst>
          </p:cNvPr>
          <p:cNvSpPr>
            <a:spLocks noGrp="1"/>
          </p:cNvSpPr>
          <p:nvPr>
            <p:ph type="title"/>
          </p:nvPr>
        </p:nvSpPr>
        <p:spPr>
          <a:xfrm>
            <a:off x="0" y="0"/>
            <a:ext cx="12192000" cy="594000"/>
          </a:xfrm>
          <a:solidFill>
            <a:srgbClr val="002060"/>
          </a:solidFill>
        </p:spPr>
        <p:txBody>
          <a:bodyPr>
            <a:noAutofit/>
          </a:bodyPr>
          <a:lstStyle/>
          <a:p>
            <a:r>
              <a:rPr lang="en-GB" sz="3600" dirty="0">
                <a:solidFill>
                  <a:schemeClr val="bg1"/>
                </a:solidFill>
              </a:rPr>
              <a:t>	Stability analysis of equilibrium solutions</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3D37B05-7856-F621-D41B-283A31BCB2EC}"/>
                  </a:ext>
                </a:extLst>
              </p:cNvPr>
              <p:cNvSpPr>
                <a:spLocks noGrp="1"/>
              </p:cNvSpPr>
              <p:nvPr>
                <p:ph idx="1"/>
              </p:nvPr>
            </p:nvSpPr>
            <p:spPr>
              <a:xfrm>
                <a:off x="838200" y="912200"/>
                <a:ext cx="10515600" cy="5032375"/>
              </a:xfrm>
            </p:spPr>
            <p:txBody>
              <a:bodyPr>
                <a:normAutofit lnSpcReduction="10000"/>
              </a:bodyPr>
              <a:lstStyle/>
              <a:p>
                <a:r>
                  <a:rPr lang="en-GB" dirty="0"/>
                  <a:t>Evolution of bunch lengths: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𝑑𝑡</m:t>
                        </m:r>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oMath>
                </a14:m>
                <a:r>
                  <a:rPr lang="en-GB" dirty="0"/>
                  <a:t>.</a:t>
                </a:r>
              </a:p>
              <a:p>
                <a:r>
                  <a:rPr lang="en-GB" dirty="0"/>
                  <a:t>Stability of equilibrium solutions assessed by eigenvalues of Jacobian matrix </a:t>
                </a:r>
                <a:endParaRPr lang="en-GB" b="0" i="1" dirty="0">
                  <a:latin typeface="Cambria Math" panose="02040503050406030204" pitchFamily="18" charset="0"/>
                </a:endParaRPr>
              </a:p>
              <a:p>
                <a:pPr marL="0" indent="0" algn="ctr">
                  <a:buNone/>
                </a:pPr>
                <a14:m>
                  <m:oMath xmlns:m="http://schemas.openxmlformats.org/officeDocument/2006/math">
                    <m:r>
                      <a:rPr lang="en-GB" b="0" i="1" smtClean="0">
                        <a:latin typeface="Cambria Math" panose="02040503050406030204" pitchFamily="18" charset="0"/>
                      </a:rPr>
                      <m:t>𝐽</m:t>
                    </m:r>
                    <m:d>
                      <m:dPr>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𝑒𝑞𝑚</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m:t>
                            </m:r>
                            <m:r>
                              <a:rPr lang="en-GB" b="0" i="1" smtClean="0">
                                <a:latin typeface="Cambria Math" panose="02040503050406030204" pitchFamily="18" charset="0"/>
                              </a:rPr>
                              <m:t>𝑒𝑞𝑚</m:t>
                            </m:r>
                          </m:sub>
                          <m:sup>
                            <m:r>
                              <a:rPr lang="en-GB" b="0" i="1" smtClean="0">
                                <a:latin typeface="Cambria Math" panose="02040503050406030204" pitchFamily="18" charset="0"/>
                              </a:rPr>
                              <m:t>2</m:t>
                            </m:r>
                          </m:sup>
                        </m:sSubSup>
                      </m:e>
                    </m:d>
                    <m:r>
                      <a:rPr lang="en-GB" b="0" i="1" smtClean="0">
                        <a:latin typeface="Cambria Math" panose="02040503050406030204" pitchFamily="18" charset="0"/>
                      </a:rPr>
                      <m:t>=</m:t>
                    </m:r>
                    <m:d>
                      <m:dPr>
                        <m:ctrlPr>
                          <a:rPr lang="en-GB" b="0" i="1" smtClean="0">
                            <a:latin typeface="Cambria Math" panose="02040503050406030204" pitchFamily="18" charset="0"/>
                          </a:rPr>
                        </m:ctrlPr>
                      </m:dPr>
                      <m:e>
                        <m:m>
                          <m:mPr>
                            <m:mcs>
                              <m:mc>
                                <m:mcPr>
                                  <m:count m:val="2"/>
                                  <m:mcJc m:val="center"/>
                                </m:mcPr>
                              </m:mc>
                            </m:mcs>
                            <m:ctrlPr>
                              <a:rPr lang="en-GB" b="0" i="1" smtClean="0">
                                <a:latin typeface="Cambria Math" panose="02040503050406030204" pitchFamily="18" charset="0"/>
                              </a:rPr>
                            </m:ctrlPr>
                          </m:mPr>
                          <m:mr>
                            <m:e>
                              <m:r>
                                <m:rPr>
                                  <m:brk m:alnAt="7"/>
                                </m:rP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m:rPr>
                                      <m:brk m:alnAt="7"/>
                                    </m:rPr>
                                    <a:rPr lang="en-GB" b="0" i="1" smtClean="0">
                                      <a:latin typeface="Cambria Math" panose="02040503050406030204" pitchFamily="18" charset="0"/>
                                      <a:ea typeface="Cambria Math" panose="02040503050406030204" pitchFamily="18" charset="0"/>
                                    </a:rPr>
                                    <m:t>𝑓</m:t>
                                  </m:r>
                                </m:e>
                                <m:sub>
                                  <m:r>
                                    <m:rPr>
                                      <m:brk m:alnAt="7"/>
                                    </m:rPr>
                                    <a:rPr lang="en-GB" b="0" i="1" smtClean="0">
                                      <a:latin typeface="Cambria Math" panose="02040503050406030204" pitchFamily="18" charset="0"/>
                                      <a:ea typeface="Cambria Math" panose="02040503050406030204" pitchFamily="18" charset="0"/>
                                    </a:rPr>
                                    <m:t>𝑤</m:t>
                                  </m:r>
                                </m:sub>
                              </m:sSub>
                              <m:r>
                                <m:rPr>
                                  <m:lit/>
                                  <m:brk m:alnAt="7"/>
                                </m:rPr>
                                <a:rPr lang="en-GB" b="0" i="1" smtClean="0">
                                  <a:latin typeface="Cambria Math" panose="02040503050406030204" pitchFamily="18" charset="0"/>
                                  <a:ea typeface="Cambria Math" panose="02040503050406030204" pitchFamily="18" charset="0"/>
                                </a:rPr>
                                <m:t>/</m:t>
                              </m:r>
                              <m:r>
                                <m:rPr>
                                  <m:brk m:alnAt="7"/>
                                </m:rP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ea typeface="Cambria Math" panose="02040503050406030204" pitchFamily="18" charset="0"/>
                                    </a:rPr>
                                    <m:t>𝑧</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𝑤</m:t>
                                  </m:r>
                                </m:sub>
                                <m:sup>
                                  <m:r>
                                    <a:rPr lang="en-GB" b="0" i="1" smtClean="0">
                                      <a:latin typeface="Cambria Math" panose="02040503050406030204" pitchFamily="18" charset="0"/>
                                      <a:ea typeface="Cambria Math" panose="02040503050406030204" pitchFamily="18" charset="0"/>
                                    </a:rPr>
                                    <m:t>2</m:t>
                                  </m:r>
                                </m:sup>
                              </m:sSubSup>
                            </m:e>
                            <m:e>
                              <m:r>
                                <m:rPr>
                                  <m:brk m:alnAt="7"/>
                                </m:rP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brk m:alnAt="7"/>
                                    </m:rPr>
                                    <a:rPr lang="en-GB" i="1">
                                      <a:latin typeface="Cambria Math" panose="02040503050406030204" pitchFamily="18" charset="0"/>
                                      <a:ea typeface="Cambria Math" panose="02040503050406030204" pitchFamily="18" charset="0"/>
                                    </a:rPr>
                                    <m:t>𝑓</m:t>
                                  </m:r>
                                </m:e>
                                <m:sub>
                                  <m:r>
                                    <m:rPr>
                                      <m:brk m:alnAt="7"/>
                                    </m:rPr>
                                    <a:rPr lang="en-GB" i="1">
                                      <a:latin typeface="Cambria Math" panose="02040503050406030204" pitchFamily="18" charset="0"/>
                                      <a:ea typeface="Cambria Math" panose="02040503050406030204" pitchFamily="18" charset="0"/>
                                    </a:rPr>
                                    <m:t>𝑤</m:t>
                                  </m:r>
                                </m:sub>
                              </m:sSub>
                              <m:r>
                                <m:rPr>
                                  <m:lit/>
                                  <m:brk m:alnAt="7"/>
                                </m:rPr>
                                <a:rPr lang="en-GB" i="1">
                                  <a:latin typeface="Cambria Math" panose="02040503050406030204" pitchFamily="18" charset="0"/>
                                  <a:ea typeface="Cambria Math" panose="02040503050406030204" pitchFamily="18" charset="0"/>
                                </a:rPr>
                                <m:t>/</m:t>
                              </m:r>
                              <m:r>
                                <m:rPr>
                                  <m:brk m:alnAt="7"/>
                                </m:rPr>
                                <a:rPr lang="en-GB" i="1">
                                  <a:latin typeface="Cambria Math" panose="02040503050406030204" pitchFamily="18" charset="0"/>
                                  <a:ea typeface="Cambria Math" panose="02040503050406030204" pitchFamily="18" charset="0"/>
                                </a:rPr>
                                <m:t>𝜕</m:t>
                              </m:r>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ea typeface="Cambria Math" panose="02040503050406030204" pitchFamily="18" charset="0"/>
                                    </a:rPr>
                                    <m:t>𝑧</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𝑠</m:t>
                                  </m:r>
                                </m:sub>
                                <m:sup>
                                  <m:r>
                                    <a:rPr lang="en-GB" i="1">
                                      <a:latin typeface="Cambria Math" panose="02040503050406030204" pitchFamily="18" charset="0"/>
                                      <a:ea typeface="Cambria Math" panose="02040503050406030204" pitchFamily="18" charset="0"/>
                                    </a:rPr>
                                    <m:t>2</m:t>
                                  </m:r>
                                </m:sup>
                              </m:sSubSup>
                            </m:e>
                          </m:mr>
                          <m:mr>
                            <m:e>
                              <m:r>
                                <m:rPr>
                                  <m:brk m:alnAt="7"/>
                                </m:rP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brk m:alnAt="7"/>
                                    </m:rPr>
                                    <a:rPr lang="en-GB" i="1">
                                      <a:latin typeface="Cambria Math" panose="02040503050406030204" pitchFamily="18" charset="0"/>
                                      <a:ea typeface="Cambria Math" panose="02040503050406030204" pitchFamily="18" charset="0"/>
                                    </a:rPr>
                                    <m:t>𝑓</m:t>
                                  </m:r>
                                </m:e>
                                <m:sub>
                                  <m:r>
                                    <a:rPr lang="en-GB" b="0" i="1" smtClean="0">
                                      <a:latin typeface="Cambria Math" panose="02040503050406030204" pitchFamily="18" charset="0"/>
                                      <a:ea typeface="Cambria Math" panose="02040503050406030204" pitchFamily="18" charset="0"/>
                                    </a:rPr>
                                    <m:t>𝑠</m:t>
                                  </m:r>
                                </m:sub>
                              </m:sSub>
                              <m:r>
                                <m:rPr>
                                  <m:lit/>
                                  <m:brk m:alnAt="7"/>
                                </m:rPr>
                                <a:rPr lang="en-GB" i="1">
                                  <a:latin typeface="Cambria Math" panose="02040503050406030204" pitchFamily="18" charset="0"/>
                                  <a:ea typeface="Cambria Math" panose="02040503050406030204" pitchFamily="18" charset="0"/>
                                </a:rPr>
                                <m:t>/</m:t>
                              </m:r>
                              <m:r>
                                <m:rPr>
                                  <m:brk m:alnAt="7"/>
                                </m:rPr>
                                <a:rPr lang="en-GB" i="1">
                                  <a:latin typeface="Cambria Math" panose="02040503050406030204" pitchFamily="18" charset="0"/>
                                  <a:ea typeface="Cambria Math" panose="02040503050406030204" pitchFamily="18" charset="0"/>
                                </a:rPr>
                                <m:t>𝜕</m:t>
                              </m:r>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ea typeface="Cambria Math" panose="02040503050406030204" pitchFamily="18" charset="0"/>
                                    </a:rPr>
                                    <m:t>𝑧</m:t>
                                  </m:r>
                                  <m:r>
                                    <a:rPr lang="en-GB" i="1">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𝑤</m:t>
                                  </m:r>
                                </m:sub>
                                <m:sup>
                                  <m:r>
                                    <a:rPr lang="en-GB" i="1">
                                      <a:latin typeface="Cambria Math" panose="02040503050406030204" pitchFamily="18" charset="0"/>
                                      <a:ea typeface="Cambria Math" panose="02040503050406030204" pitchFamily="18" charset="0"/>
                                    </a:rPr>
                                    <m:t>2</m:t>
                                  </m:r>
                                </m:sup>
                              </m:sSubSup>
                            </m:e>
                            <m:e>
                              <m:r>
                                <m:rPr>
                                  <m:brk m:alnAt="7"/>
                                </m:rP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m:rPr>
                                      <m:brk m:alnAt="7"/>
                                    </m:rPr>
                                    <a:rPr lang="en-GB" i="1">
                                      <a:latin typeface="Cambria Math" panose="02040503050406030204" pitchFamily="18" charset="0"/>
                                      <a:ea typeface="Cambria Math" panose="02040503050406030204" pitchFamily="18" charset="0"/>
                                    </a:rPr>
                                    <m:t>𝑓</m:t>
                                  </m:r>
                                </m:e>
                                <m:sub>
                                  <m:r>
                                    <a:rPr lang="en-GB" b="0" i="1" smtClean="0">
                                      <a:latin typeface="Cambria Math" panose="02040503050406030204" pitchFamily="18" charset="0"/>
                                      <a:ea typeface="Cambria Math" panose="02040503050406030204" pitchFamily="18" charset="0"/>
                                    </a:rPr>
                                    <m:t>𝑠</m:t>
                                  </m:r>
                                </m:sub>
                              </m:sSub>
                              <m:r>
                                <m:rPr>
                                  <m:lit/>
                                  <m:brk m:alnAt="7"/>
                                </m:rPr>
                                <a:rPr lang="en-GB" i="1">
                                  <a:latin typeface="Cambria Math" panose="02040503050406030204" pitchFamily="18" charset="0"/>
                                  <a:ea typeface="Cambria Math" panose="02040503050406030204" pitchFamily="18" charset="0"/>
                                </a:rPr>
                                <m:t>/</m:t>
                              </m:r>
                              <m:r>
                                <m:rPr>
                                  <m:brk m:alnAt="7"/>
                                </m:rPr>
                                <a:rPr lang="en-GB" i="1">
                                  <a:latin typeface="Cambria Math" panose="02040503050406030204" pitchFamily="18" charset="0"/>
                                  <a:ea typeface="Cambria Math" panose="02040503050406030204" pitchFamily="18" charset="0"/>
                                </a:rPr>
                                <m:t>𝜕</m:t>
                              </m:r>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𝜎</m:t>
                                  </m:r>
                                </m:e>
                                <m:sub>
                                  <m:r>
                                    <a:rPr lang="en-GB" i="1">
                                      <a:latin typeface="Cambria Math" panose="02040503050406030204" pitchFamily="18" charset="0"/>
                                      <a:ea typeface="Cambria Math" panose="02040503050406030204" pitchFamily="18" charset="0"/>
                                    </a:rPr>
                                    <m:t>𝑧</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𝑠</m:t>
                                  </m:r>
                                </m:sub>
                                <m:sup>
                                  <m:r>
                                    <a:rPr lang="en-GB" i="1">
                                      <a:latin typeface="Cambria Math" panose="02040503050406030204" pitchFamily="18" charset="0"/>
                                      <a:ea typeface="Cambria Math" panose="02040503050406030204" pitchFamily="18" charset="0"/>
                                    </a:rPr>
                                    <m:t>2</m:t>
                                  </m:r>
                                </m:sup>
                              </m:sSubSup>
                            </m:e>
                          </m:mr>
                        </m:m>
                      </m:e>
                    </m:d>
                  </m:oMath>
                </a14:m>
                <a:r>
                  <a:rPr lang="en-GB" dirty="0"/>
                  <a:t>.</a:t>
                </a:r>
              </a:p>
              <a:p>
                <a:r>
                  <a:rPr lang="en-GB" dirty="0"/>
                  <a:t>Derivatives can be evaluated analytically for the “no hourglass, no crab waist” scenario for different intensity asymmetries.</a:t>
                </a:r>
              </a:p>
              <a:p>
                <a:r>
                  <a:rPr lang="en-GB" dirty="0"/>
                  <a:t>Eigenvectors found to always be </a:t>
                </a:r>
                <a:r>
                  <a:rPr lang="en-GB" dirty="0">
                    <a:solidFill>
                      <a:srgbClr val="FF0000"/>
                    </a:solidFill>
                  </a:rPr>
                  <a:t>+-</a:t>
                </a:r>
                <a:r>
                  <a:rPr lang="en-GB" dirty="0"/>
                  <a:t> (one bunch grows, the other shrinks) and </a:t>
                </a:r>
                <a:r>
                  <a:rPr lang="en-GB" dirty="0">
                    <a:solidFill>
                      <a:srgbClr val="FF0000"/>
                    </a:solidFill>
                  </a:rPr>
                  <a:t>++</a:t>
                </a:r>
                <a:r>
                  <a:rPr lang="en-GB" dirty="0"/>
                  <a:t> (both bunches grow or both bunches shrink).</a:t>
                </a:r>
              </a:p>
              <a:p>
                <a:r>
                  <a:rPr lang="en-GB" dirty="0"/>
                  <a:t>Both eigenvalues always </a:t>
                </a:r>
                <a:r>
                  <a:rPr lang="en-GB" dirty="0">
                    <a:solidFill>
                      <a:srgbClr val="FF0000"/>
                    </a:solidFill>
                  </a:rPr>
                  <a:t>negative</a:t>
                </a:r>
                <a:r>
                  <a:rPr lang="en-GB" dirty="0"/>
                  <a:t> </a:t>
                </a:r>
                <a:r>
                  <a:rPr lang="en-GB" dirty="0">
                    <a:sym typeface="Wingdings" panose="05000000000000000000" pitchFamily="2" charset="2"/>
                  </a:rPr>
                  <a:t> All equilibrium configurations are stable  </a:t>
                </a:r>
                <a:r>
                  <a:rPr lang="en-GB" b="1" dirty="0">
                    <a:solidFill>
                      <a:srgbClr val="FF0000"/>
                    </a:solidFill>
                    <a:sym typeface="Wingdings" panose="05000000000000000000" pitchFamily="2" charset="2"/>
                  </a:rPr>
                  <a:t>No longitudinal flip-flop seen.</a:t>
                </a:r>
                <a:endParaRPr lang="en-GB" b="1" dirty="0">
                  <a:solidFill>
                    <a:srgbClr val="FF0000"/>
                  </a:solidFill>
                </a:endParaRPr>
              </a:p>
            </p:txBody>
          </p:sp>
        </mc:Choice>
        <mc:Fallback xmlns="">
          <p:sp>
            <p:nvSpPr>
              <p:cNvPr id="3" name="Content Placeholder 2">
                <a:extLst>
                  <a:ext uri="{FF2B5EF4-FFF2-40B4-BE49-F238E27FC236}">
                    <a16:creationId xmlns:a16="http://schemas.microsoft.com/office/drawing/2014/main" id="{B3D37B05-7856-F621-D41B-283A31BCB2EC}"/>
                  </a:ext>
                </a:extLst>
              </p:cNvPr>
              <p:cNvSpPr>
                <a:spLocks noGrp="1" noRot="1" noChangeAspect="1" noMove="1" noResize="1" noEditPoints="1" noAdjustHandles="1" noChangeArrowheads="1" noChangeShapeType="1" noTextEdit="1"/>
              </p:cNvSpPr>
              <p:nvPr>
                <p:ph idx="1"/>
              </p:nvPr>
            </p:nvSpPr>
            <p:spPr>
              <a:xfrm>
                <a:off x="838200" y="912200"/>
                <a:ext cx="10515600" cy="5032375"/>
              </a:xfrm>
              <a:blipFill>
                <a:blip r:embed="rId4"/>
                <a:stretch>
                  <a:fillRect l="-1043" t="-364" r="-11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522D45D8-A8E6-E592-CAC7-8C856A12D1EF}"/>
              </a:ext>
            </a:extLst>
          </p:cNvPr>
          <p:cNvSpPr>
            <a:spLocks noGrp="1"/>
          </p:cNvSpPr>
          <p:nvPr>
            <p:ph type="dt" sz="half" idx="10"/>
          </p:nvPr>
        </p:nvSpPr>
        <p:spPr/>
        <p:txBody>
          <a:bodyPr/>
          <a:lstStyle/>
          <a:p>
            <a:fld id="{17726813-149D-4AE0-AC2F-AB128D74EE83}"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9931C0B0-AFB7-42E5-B203-5DBC5C83A7BB}"/>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E254152E-5F33-9C5D-4968-447BC225B8C0}"/>
              </a:ext>
            </a:extLst>
          </p:cNvPr>
          <p:cNvSpPr>
            <a:spLocks noGrp="1"/>
          </p:cNvSpPr>
          <p:nvPr>
            <p:ph type="sldNum" sz="quarter" idx="12"/>
          </p:nvPr>
        </p:nvSpPr>
        <p:spPr/>
        <p:txBody>
          <a:bodyPr/>
          <a:lstStyle/>
          <a:p>
            <a:fld id="{81FB59EA-3FEA-44AC-8E8C-E80C08B2FCEE}" type="slidenum">
              <a:rPr lang="en-US" smtClean="0">
                <a:solidFill>
                  <a:schemeClr val="bg1"/>
                </a:solidFill>
              </a:rPr>
              <a:t>18</a:t>
            </a:fld>
            <a:endParaRPr lang="en-US">
              <a:solidFill>
                <a:schemeClr val="bg1"/>
              </a:solidFill>
            </a:endParaRPr>
          </a:p>
        </p:txBody>
      </p:sp>
    </p:spTree>
    <p:custDataLst>
      <p:tags r:id="rId1"/>
    </p:custDataLst>
    <p:extLst>
      <p:ext uri="{BB962C8B-B14F-4D97-AF65-F5344CB8AC3E}">
        <p14:creationId xmlns:p14="http://schemas.microsoft.com/office/powerpoint/2010/main" val="3736313749"/>
      </p:ext>
    </p:extLst>
  </p:cSld>
  <p:clrMapOvr>
    <a:masterClrMapping/>
  </p:clrMapOvr>
  <mc:AlternateContent xmlns:mc="http://schemas.openxmlformats.org/markup-compatibility/2006" xmlns:p14="http://schemas.microsoft.com/office/powerpoint/2010/main">
    <mc:Choice Requires="p14">
      <p:transition spd="slow" p14:dur="2000" advTm="81862"/>
    </mc:Choice>
    <mc:Fallback xmlns="">
      <p:transition spd="slow" advTm="8186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Chart, histogram&#10;&#10;Description automatically generated">
            <a:extLst>
              <a:ext uri="{FF2B5EF4-FFF2-40B4-BE49-F238E27FC236}">
                <a16:creationId xmlns:a16="http://schemas.microsoft.com/office/drawing/2014/main" id="{292400C9-1390-3195-1451-90ACC39AE8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955557"/>
            <a:ext cx="5565058" cy="4713662"/>
          </a:xfrm>
          <a:prstGeom prst="rect">
            <a:avLst/>
          </a:prstGeom>
        </p:spPr>
      </p:pic>
      <p:pic>
        <p:nvPicPr>
          <p:cNvPr id="20" name="Picture 19" descr="Chart, histogram&#10;&#10;Description automatically generated">
            <a:extLst>
              <a:ext uri="{FF2B5EF4-FFF2-40B4-BE49-F238E27FC236}">
                <a16:creationId xmlns:a16="http://schemas.microsoft.com/office/drawing/2014/main" id="{94ED2ACB-F8A1-065E-622B-90829393AC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641" y="914799"/>
            <a:ext cx="5635090" cy="4772980"/>
          </a:xfrm>
          <a:prstGeom prst="rect">
            <a:avLst/>
          </a:prstGeom>
        </p:spPr>
      </p:pic>
      <p:sp>
        <p:nvSpPr>
          <p:cNvPr id="16" name="Rectangle 15">
            <a:extLst>
              <a:ext uri="{FF2B5EF4-FFF2-40B4-BE49-F238E27FC236}">
                <a16:creationId xmlns:a16="http://schemas.microsoft.com/office/drawing/2014/main" id="{861AF0EE-D198-0FB6-6982-1A35DD3DB2E1}"/>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9C5AB2B-7E8B-5160-28EA-45D582A2238C}"/>
              </a:ext>
            </a:extLst>
          </p:cNvPr>
          <p:cNvSpPr>
            <a:spLocks noGrp="1"/>
          </p:cNvSpPr>
          <p:nvPr>
            <p:ph type="title"/>
          </p:nvPr>
        </p:nvSpPr>
        <p:spPr>
          <a:xfrm>
            <a:off x="0" y="-8608"/>
            <a:ext cx="12192000" cy="594000"/>
          </a:xfrm>
          <a:solidFill>
            <a:srgbClr val="002060"/>
          </a:solidFill>
        </p:spPr>
        <p:txBody>
          <a:bodyPr>
            <a:noAutofit/>
          </a:bodyPr>
          <a:lstStyle/>
          <a:p>
            <a:r>
              <a:rPr lang="en-GB" sz="3600" dirty="0">
                <a:solidFill>
                  <a:schemeClr val="bg1"/>
                </a:solidFill>
              </a:rPr>
              <a:t>	Stability analysis of equilibrium solutions</a:t>
            </a:r>
            <a:endParaRPr lang="en-US" sz="3600" dirty="0">
              <a:solidFill>
                <a:schemeClr val="bg1"/>
              </a:solidFill>
            </a:endParaRPr>
          </a:p>
        </p:txBody>
      </p:sp>
      <p:sp>
        <p:nvSpPr>
          <p:cNvPr id="8" name="TextBox 7">
            <a:extLst>
              <a:ext uri="{FF2B5EF4-FFF2-40B4-BE49-F238E27FC236}">
                <a16:creationId xmlns:a16="http://schemas.microsoft.com/office/drawing/2014/main" id="{A8D2D8A4-3301-665C-DF00-C491146F2D8A}"/>
              </a:ext>
            </a:extLst>
          </p:cNvPr>
          <p:cNvSpPr txBox="1"/>
          <p:nvPr/>
        </p:nvSpPr>
        <p:spPr>
          <a:xfrm>
            <a:off x="2656535" y="4237720"/>
            <a:ext cx="1097280" cy="369332"/>
          </a:xfrm>
          <a:prstGeom prst="rect">
            <a:avLst/>
          </a:prstGeom>
          <a:noFill/>
        </p:spPr>
        <p:txBody>
          <a:bodyPr wrap="square" rtlCol="0">
            <a:spAutoFit/>
          </a:bodyPr>
          <a:lstStyle/>
          <a:p>
            <a:r>
              <a:rPr lang="en-GB" dirty="0"/>
              <a:t>Z, ++</a:t>
            </a:r>
          </a:p>
        </p:txBody>
      </p:sp>
      <p:sp>
        <p:nvSpPr>
          <p:cNvPr id="10" name="TextBox 9">
            <a:extLst>
              <a:ext uri="{FF2B5EF4-FFF2-40B4-BE49-F238E27FC236}">
                <a16:creationId xmlns:a16="http://schemas.microsoft.com/office/drawing/2014/main" id="{450E9278-7A24-15BA-F11B-A5E970CF17FC}"/>
              </a:ext>
            </a:extLst>
          </p:cNvPr>
          <p:cNvSpPr txBox="1"/>
          <p:nvPr/>
        </p:nvSpPr>
        <p:spPr>
          <a:xfrm>
            <a:off x="7634362" y="3108385"/>
            <a:ext cx="1097280" cy="369332"/>
          </a:xfrm>
          <a:prstGeom prst="rect">
            <a:avLst/>
          </a:prstGeom>
          <a:noFill/>
        </p:spPr>
        <p:txBody>
          <a:bodyPr wrap="square" rtlCol="0">
            <a:spAutoFit/>
          </a:bodyPr>
          <a:lstStyle/>
          <a:p>
            <a:r>
              <a:rPr lang="en-GB" dirty="0"/>
              <a:t>Z, +-</a:t>
            </a:r>
            <a:endParaRPr lang="en-US" dirty="0"/>
          </a:p>
        </p:txBody>
      </p:sp>
      <p:sp>
        <p:nvSpPr>
          <p:cNvPr id="11" name="Oval 10">
            <a:extLst>
              <a:ext uri="{FF2B5EF4-FFF2-40B4-BE49-F238E27FC236}">
                <a16:creationId xmlns:a16="http://schemas.microsoft.com/office/drawing/2014/main" id="{B7E0E8F4-A9A2-980A-5494-E0B1ED583EF0}"/>
              </a:ext>
            </a:extLst>
          </p:cNvPr>
          <p:cNvSpPr/>
          <p:nvPr/>
        </p:nvSpPr>
        <p:spPr>
          <a:xfrm>
            <a:off x="7634362" y="1084614"/>
            <a:ext cx="595238" cy="5952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C34C793-B06B-0B7B-F769-6ECA509B83EF}"/>
                  </a:ext>
                </a:extLst>
              </p:cNvPr>
              <p:cNvSpPr txBox="1"/>
              <p:nvPr/>
            </p:nvSpPr>
            <p:spPr>
              <a:xfrm>
                <a:off x="8554064" y="2384090"/>
                <a:ext cx="2812167" cy="935513"/>
              </a:xfrm>
              <a:prstGeom prst="rect">
                <a:avLst/>
              </a:prstGeom>
              <a:noFill/>
            </p:spPr>
            <p:txBody>
              <a:bodyPr wrap="square" rtlCol="0">
                <a:spAutoFit/>
              </a:bodyPr>
              <a:lstStyle/>
              <a:p>
                <a:r>
                  <a:rPr lang="en-GB" dirty="0"/>
                  <a:t>|+- eigenvalue| small </a:t>
                </a:r>
                <a:br>
                  <a:rPr lang="en-GB" dirty="0"/>
                </a:br>
                <a:r>
                  <a:rPr lang="en-GB" dirty="0">
                    <a:sym typeface="Wingdings" panose="05000000000000000000" pitchFamily="2" charset="2"/>
                  </a:rPr>
                  <a:t></a:t>
                </a:r>
                <a:r>
                  <a:rPr lang="en-GB" dirty="0"/>
                  <a:t> damping time ~ </a:t>
                </a:r>
                <a14:m>
                  <m:oMath xmlns:m="http://schemas.openxmlformats.org/officeDocument/2006/math">
                    <m:r>
                      <a:rPr lang="en-GB" b="0" i="0" smtClean="0">
                        <a:latin typeface="Cambria Math" panose="02040503050406030204" pitchFamily="18" charset="0"/>
                      </a:rPr>
                      <m:t>10</m:t>
                    </m:r>
                    <m:sSub>
                      <m:sSubPr>
                        <m:ctrlPr>
                          <a:rPr lang="en-GB" i="1">
                            <a:latin typeface="Cambria Math" panose="02040503050406030204" pitchFamily="18" charset="0"/>
                          </a:rPr>
                        </m:ctrlPr>
                      </m:sSubPr>
                      <m:e>
                        <m:r>
                          <a:rPr lang="en-GB" i="1">
                            <a:latin typeface="Cambria Math" panose="02040503050406030204" pitchFamily="18" charset="0"/>
                          </a:rPr>
                          <m:t>𝜏</m:t>
                        </m:r>
                      </m:e>
                      <m:sub>
                        <m:r>
                          <a:rPr lang="en-GB" i="1">
                            <a:latin typeface="Cambria Math" panose="02040503050406030204" pitchFamily="18" charset="0"/>
                          </a:rPr>
                          <m:t>𝑧</m:t>
                        </m:r>
                        <m:r>
                          <a:rPr lang="en-GB" i="1">
                            <a:latin typeface="Cambria Math" panose="02040503050406030204" pitchFamily="18" charset="0"/>
                          </a:rPr>
                          <m:t>, </m:t>
                        </m:r>
                        <m:r>
                          <a:rPr lang="en-GB" i="1">
                            <a:latin typeface="Cambria Math" panose="02040503050406030204" pitchFamily="18" charset="0"/>
                          </a:rPr>
                          <m:t>𝑆𝑅</m:t>
                        </m:r>
                      </m:sub>
                    </m:sSub>
                  </m:oMath>
                </a14:m>
                <a:r>
                  <a:rPr lang="en-GB" dirty="0"/>
                  <a:t>. </a:t>
                </a:r>
              </a:p>
              <a:p>
                <a:endParaRPr lang="en-US" dirty="0"/>
              </a:p>
            </p:txBody>
          </p:sp>
        </mc:Choice>
        <mc:Fallback xmlns="">
          <p:sp>
            <p:nvSpPr>
              <p:cNvPr id="4" name="TextBox 3">
                <a:extLst>
                  <a:ext uri="{FF2B5EF4-FFF2-40B4-BE49-F238E27FC236}">
                    <a16:creationId xmlns:a16="http://schemas.microsoft.com/office/drawing/2014/main" id="{BC34C793-B06B-0B7B-F769-6ECA509B83EF}"/>
                  </a:ext>
                </a:extLst>
              </p:cNvPr>
              <p:cNvSpPr txBox="1">
                <a:spLocks noRot="1" noChangeAspect="1" noMove="1" noResize="1" noEditPoints="1" noAdjustHandles="1" noChangeArrowheads="1" noChangeShapeType="1" noTextEdit="1"/>
              </p:cNvSpPr>
              <p:nvPr/>
            </p:nvSpPr>
            <p:spPr>
              <a:xfrm>
                <a:off x="8554064" y="2384090"/>
                <a:ext cx="2812167" cy="935513"/>
              </a:xfrm>
              <a:prstGeom prst="rect">
                <a:avLst/>
              </a:prstGeom>
              <a:blipFill>
                <a:blip r:embed="rId6"/>
                <a:stretch>
                  <a:fillRect l="-1732" t="-3247" r="-649"/>
                </a:stretch>
              </a:blipFill>
            </p:spPr>
            <p:txBody>
              <a:bodyPr/>
              <a:lstStyle/>
              <a:p>
                <a:r>
                  <a:rPr lang="en-US">
                    <a:noFill/>
                  </a:rPr>
                  <a:t> </a:t>
                </a:r>
              </a:p>
            </p:txBody>
          </p:sp>
        </mc:Fallback>
      </mc:AlternateContent>
      <p:cxnSp>
        <p:nvCxnSpPr>
          <p:cNvPr id="9" name="Straight Arrow Connector 8">
            <a:extLst>
              <a:ext uri="{FF2B5EF4-FFF2-40B4-BE49-F238E27FC236}">
                <a16:creationId xmlns:a16="http://schemas.microsoft.com/office/drawing/2014/main" id="{C6AC599A-25F4-C389-7288-99D652DCC3CD}"/>
              </a:ext>
            </a:extLst>
          </p:cNvPr>
          <p:cNvCxnSpPr>
            <a:cxnSpLocks/>
          </p:cNvCxnSpPr>
          <p:nvPr/>
        </p:nvCxnSpPr>
        <p:spPr>
          <a:xfrm flipH="1" flipV="1">
            <a:off x="8229600" y="1416994"/>
            <a:ext cx="648929" cy="9999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ADE148A-E8C2-911C-F084-56A76F98EE90}"/>
                  </a:ext>
                </a:extLst>
              </p:cNvPr>
              <p:cNvSpPr txBox="1"/>
              <p:nvPr/>
            </p:nvSpPr>
            <p:spPr>
              <a:xfrm>
                <a:off x="3205175" y="3205663"/>
                <a:ext cx="2772697" cy="935513"/>
              </a:xfrm>
              <a:prstGeom prst="rect">
                <a:avLst/>
              </a:prstGeom>
              <a:noFill/>
            </p:spPr>
            <p:txBody>
              <a:bodyPr wrap="square" rtlCol="0">
                <a:spAutoFit/>
              </a:bodyPr>
              <a:lstStyle/>
              <a:p>
                <a:r>
                  <a:rPr lang="en-GB" dirty="0"/>
                  <a:t>|++ eigenvalue| large </a:t>
                </a:r>
                <a:br>
                  <a:rPr lang="en-GB" dirty="0"/>
                </a:br>
                <a:r>
                  <a:rPr lang="en-GB" dirty="0">
                    <a:sym typeface="Wingdings" panose="05000000000000000000" pitchFamily="2" charset="2"/>
                  </a:rPr>
                  <a:t></a:t>
                </a:r>
                <a:r>
                  <a:rPr lang="en-GB" dirty="0"/>
                  <a:t> damping times </a:t>
                </a:r>
                <a14:m>
                  <m:oMath xmlns:m="http://schemas.openxmlformats.org/officeDocument/2006/math">
                    <m:r>
                      <a:rPr lang="en-GB" b="0" i="0"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𝜏</m:t>
                        </m:r>
                      </m:e>
                      <m:sub>
                        <m:r>
                          <a:rPr lang="en-GB" i="1">
                            <a:latin typeface="Cambria Math" panose="02040503050406030204" pitchFamily="18" charset="0"/>
                          </a:rPr>
                          <m:t>𝑧</m:t>
                        </m:r>
                        <m:r>
                          <a:rPr lang="en-GB" i="1">
                            <a:latin typeface="Cambria Math" panose="02040503050406030204" pitchFamily="18" charset="0"/>
                          </a:rPr>
                          <m:t>, </m:t>
                        </m:r>
                        <m:r>
                          <a:rPr lang="en-GB" i="1">
                            <a:latin typeface="Cambria Math" panose="02040503050406030204" pitchFamily="18" charset="0"/>
                          </a:rPr>
                          <m:t>𝑆𝑅</m:t>
                        </m:r>
                      </m:sub>
                    </m:sSub>
                  </m:oMath>
                </a14:m>
                <a:r>
                  <a:rPr lang="en-GB" dirty="0"/>
                  <a:t>. </a:t>
                </a:r>
              </a:p>
              <a:p>
                <a:endParaRPr lang="en-US" dirty="0"/>
              </a:p>
            </p:txBody>
          </p:sp>
        </mc:Choice>
        <mc:Fallback xmlns="">
          <p:sp>
            <p:nvSpPr>
              <p:cNvPr id="13" name="TextBox 12">
                <a:extLst>
                  <a:ext uri="{FF2B5EF4-FFF2-40B4-BE49-F238E27FC236}">
                    <a16:creationId xmlns:a16="http://schemas.microsoft.com/office/drawing/2014/main" id="{4ADE148A-E8C2-911C-F084-56A76F98EE90}"/>
                  </a:ext>
                </a:extLst>
              </p:cNvPr>
              <p:cNvSpPr txBox="1">
                <a:spLocks noRot="1" noChangeAspect="1" noMove="1" noResize="1" noEditPoints="1" noAdjustHandles="1" noChangeArrowheads="1" noChangeShapeType="1" noTextEdit="1"/>
              </p:cNvSpPr>
              <p:nvPr/>
            </p:nvSpPr>
            <p:spPr>
              <a:xfrm>
                <a:off x="3205175" y="3205663"/>
                <a:ext cx="2772697" cy="935513"/>
              </a:xfrm>
              <a:prstGeom prst="rect">
                <a:avLst/>
              </a:prstGeom>
              <a:blipFill>
                <a:blip r:embed="rId7"/>
                <a:stretch>
                  <a:fillRect l="-1978" t="-3922"/>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4C6D3064-91A3-EC93-EC10-5ADAE1A0A6A9}"/>
              </a:ext>
            </a:extLst>
          </p:cNvPr>
          <p:cNvSpPr txBox="1"/>
          <p:nvPr/>
        </p:nvSpPr>
        <p:spPr>
          <a:xfrm>
            <a:off x="-9526" y="5687779"/>
            <a:ext cx="12372975" cy="369332"/>
          </a:xfrm>
          <a:prstGeom prst="rect">
            <a:avLst/>
          </a:prstGeom>
          <a:noFill/>
        </p:spPr>
        <p:txBody>
          <a:bodyPr wrap="square" rtlCol="0">
            <a:spAutoFit/>
          </a:bodyPr>
          <a:lstStyle/>
          <a:p>
            <a:r>
              <a:rPr lang="en-GB" b="1" dirty="0">
                <a:solidFill>
                  <a:srgbClr val="FF0000"/>
                </a:solidFill>
                <a:sym typeface="Wingdings" panose="05000000000000000000" pitchFamily="2" charset="2"/>
              </a:rPr>
              <a:t>+- perturbation mode slow to dissipate in these parameter ranges, affecting top-up injection mechanism at high mean intensity.</a:t>
            </a:r>
          </a:p>
        </p:txBody>
      </p:sp>
      <p:sp>
        <p:nvSpPr>
          <p:cNvPr id="3" name="Date Placeholder 2">
            <a:extLst>
              <a:ext uri="{FF2B5EF4-FFF2-40B4-BE49-F238E27FC236}">
                <a16:creationId xmlns:a16="http://schemas.microsoft.com/office/drawing/2014/main" id="{3B88CB8C-FA14-053A-5E64-D120B3EB88B1}"/>
              </a:ext>
            </a:extLst>
          </p:cNvPr>
          <p:cNvSpPr>
            <a:spLocks noGrp="1"/>
          </p:cNvSpPr>
          <p:nvPr>
            <p:ph type="dt" sz="half" idx="10"/>
          </p:nvPr>
        </p:nvSpPr>
        <p:spPr/>
        <p:txBody>
          <a:bodyPr/>
          <a:lstStyle/>
          <a:p>
            <a:fld id="{F64398C2-7005-4217-9E7C-D68DAE8F373B}"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91CB1C00-4C1B-59CC-DBF0-1207D6F69056}"/>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12" name="Slide Number Placeholder 11">
            <a:extLst>
              <a:ext uri="{FF2B5EF4-FFF2-40B4-BE49-F238E27FC236}">
                <a16:creationId xmlns:a16="http://schemas.microsoft.com/office/drawing/2014/main" id="{09CEC908-34DE-96DF-9B38-85F3085E8EDB}"/>
              </a:ext>
            </a:extLst>
          </p:cNvPr>
          <p:cNvSpPr>
            <a:spLocks noGrp="1"/>
          </p:cNvSpPr>
          <p:nvPr>
            <p:ph type="sldNum" sz="quarter" idx="12"/>
          </p:nvPr>
        </p:nvSpPr>
        <p:spPr/>
        <p:txBody>
          <a:bodyPr/>
          <a:lstStyle/>
          <a:p>
            <a:fld id="{81FB59EA-3FEA-44AC-8E8C-E80C08B2FCEE}" type="slidenum">
              <a:rPr lang="en-US" smtClean="0">
                <a:solidFill>
                  <a:schemeClr val="bg1"/>
                </a:solidFill>
              </a:rPr>
              <a:t>19</a:t>
            </a:fld>
            <a:endParaRPr lang="en-US">
              <a:solidFill>
                <a:schemeClr val="bg1"/>
              </a:solidFill>
            </a:endParaRPr>
          </a:p>
        </p:txBody>
      </p:sp>
      <p:cxnSp>
        <p:nvCxnSpPr>
          <p:cNvPr id="32" name="Straight Arrow Connector 31">
            <a:extLst>
              <a:ext uri="{FF2B5EF4-FFF2-40B4-BE49-F238E27FC236}">
                <a16:creationId xmlns:a16="http://schemas.microsoft.com/office/drawing/2014/main" id="{558BEC9F-D5B0-6ED1-0153-A8AB0583EDB5}"/>
              </a:ext>
            </a:extLst>
          </p:cNvPr>
          <p:cNvCxnSpPr>
            <a:cxnSpLocks/>
          </p:cNvCxnSpPr>
          <p:nvPr/>
        </p:nvCxnSpPr>
        <p:spPr>
          <a:xfrm>
            <a:off x="4621161" y="1084614"/>
            <a:ext cx="658762" cy="190439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E02FC9D1-5933-DA01-1407-5158C05CF592}"/>
              </a:ext>
            </a:extLst>
          </p:cNvPr>
          <p:cNvCxnSpPr>
            <a:cxnSpLocks/>
          </p:cNvCxnSpPr>
          <p:nvPr/>
        </p:nvCxnSpPr>
        <p:spPr>
          <a:xfrm flipV="1">
            <a:off x="8530456" y="3730931"/>
            <a:ext cx="1021958" cy="106210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6C085EC-A059-953B-D095-F88AE454B86A}"/>
              </a:ext>
            </a:extLst>
          </p:cNvPr>
          <p:cNvSpPr txBox="1"/>
          <p:nvPr/>
        </p:nvSpPr>
        <p:spPr>
          <a:xfrm rot="4302245">
            <a:off x="4097648" y="2087575"/>
            <a:ext cx="2512528" cy="369332"/>
          </a:xfrm>
          <a:prstGeom prst="rect">
            <a:avLst/>
          </a:prstGeom>
          <a:noFill/>
        </p:spPr>
        <p:txBody>
          <a:bodyPr wrap="square" rtlCol="0">
            <a:spAutoFit/>
          </a:bodyPr>
          <a:lstStyle/>
          <a:p>
            <a:r>
              <a:rPr lang="en-GB" dirty="0"/>
              <a:t>Increasing intensity</a:t>
            </a:r>
            <a:endParaRPr lang="en-US" dirty="0"/>
          </a:p>
        </p:txBody>
      </p:sp>
      <p:sp>
        <p:nvSpPr>
          <p:cNvPr id="40" name="TextBox 39">
            <a:extLst>
              <a:ext uri="{FF2B5EF4-FFF2-40B4-BE49-F238E27FC236}">
                <a16:creationId xmlns:a16="http://schemas.microsoft.com/office/drawing/2014/main" id="{B7406646-F2BD-EB36-C780-C006B3D8DE88}"/>
              </a:ext>
            </a:extLst>
          </p:cNvPr>
          <p:cNvSpPr txBox="1"/>
          <p:nvPr/>
        </p:nvSpPr>
        <p:spPr>
          <a:xfrm rot="18801309">
            <a:off x="7785171" y="3683816"/>
            <a:ext cx="2512528" cy="369332"/>
          </a:xfrm>
          <a:prstGeom prst="rect">
            <a:avLst/>
          </a:prstGeom>
          <a:noFill/>
        </p:spPr>
        <p:txBody>
          <a:bodyPr wrap="square" rtlCol="0">
            <a:spAutoFit/>
          </a:bodyPr>
          <a:lstStyle/>
          <a:p>
            <a:r>
              <a:rPr lang="en-GB" dirty="0"/>
              <a:t>Increasing intensity</a:t>
            </a:r>
            <a:endParaRPr lang="en-US" dirty="0"/>
          </a:p>
        </p:txBody>
      </p:sp>
      <p:cxnSp>
        <p:nvCxnSpPr>
          <p:cNvPr id="45" name="Straight Arrow Connector 44">
            <a:extLst>
              <a:ext uri="{FF2B5EF4-FFF2-40B4-BE49-F238E27FC236}">
                <a16:creationId xmlns:a16="http://schemas.microsoft.com/office/drawing/2014/main" id="{8014D196-DF71-22FB-F34F-DCB607DD1C05}"/>
              </a:ext>
            </a:extLst>
          </p:cNvPr>
          <p:cNvCxnSpPr>
            <a:cxnSpLocks/>
          </p:cNvCxnSpPr>
          <p:nvPr/>
        </p:nvCxnSpPr>
        <p:spPr>
          <a:xfrm>
            <a:off x="10677832" y="4139165"/>
            <a:ext cx="97814" cy="46788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E8DAB72A-CA80-9DF3-F955-6EFA4E54CD14}"/>
                  </a:ext>
                </a:extLst>
              </p:cNvPr>
              <p:cNvSpPr txBox="1"/>
              <p:nvPr/>
            </p:nvSpPr>
            <p:spPr>
              <a:xfrm>
                <a:off x="10127981" y="3742261"/>
                <a:ext cx="1197515" cy="39690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m:t>
                          </m:r>
                          <m:r>
                            <a:rPr lang="en-GB" b="0" i="1" smtClean="0">
                              <a:latin typeface="Cambria Math" panose="02040503050406030204" pitchFamily="18" charset="0"/>
                            </a:rPr>
                            <m:t>𝜏</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𝑆𝑅</m:t>
                          </m:r>
                        </m:sub>
                        <m:sup>
                          <m:r>
                            <a:rPr lang="en-GB" b="0" i="1" smtClean="0">
                              <a:latin typeface="Cambria Math" panose="02040503050406030204" pitchFamily="18" charset="0"/>
                            </a:rPr>
                            <m:t>−1</m:t>
                          </m:r>
                        </m:sup>
                      </m:sSubSup>
                    </m:oMath>
                  </m:oMathPara>
                </a14:m>
                <a:endParaRPr lang="en-US" dirty="0"/>
              </a:p>
            </p:txBody>
          </p:sp>
        </mc:Choice>
        <mc:Fallback xmlns="">
          <p:sp>
            <p:nvSpPr>
              <p:cNvPr id="47" name="TextBox 46">
                <a:extLst>
                  <a:ext uri="{FF2B5EF4-FFF2-40B4-BE49-F238E27FC236}">
                    <a16:creationId xmlns:a16="http://schemas.microsoft.com/office/drawing/2014/main" id="{E8DAB72A-CA80-9DF3-F955-6EFA4E54CD14}"/>
                  </a:ext>
                </a:extLst>
              </p:cNvPr>
              <p:cNvSpPr txBox="1">
                <a:spLocks noRot="1" noChangeAspect="1" noMove="1" noResize="1" noEditPoints="1" noAdjustHandles="1" noChangeArrowheads="1" noChangeShapeType="1" noTextEdit="1"/>
              </p:cNvSpPr>
              <p:nvPr/>
            </p:nvSpPr>
            <p:spPr>
              <a:xfrm>
                <a:off x="10127981" y="3742261"/>
                <a:ext cx="1197515" cy="396904"/>
              </a:xfrm>
              <a:prstGeom prst="rect">
                <a:avLst/>
              </a:prstGeom>
              <a:blipFill>
                <a:blip r:embed="rId8"/>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620730548"/>
      </p:ext>
    </p:extLst>
  </p:cSld>
  <p:clrMapOvr>
    <a:masterClrMapping/>
  </p:clrMapOvr>
  <mc:AlternateContent xmlns:mc="http://schemas.openxmlformats.org/markup-compatibility/2006" xmlns:p14="http://schemas.microsoft.com/office/powerpoint/2010/main">
    <mc:Choice Requires="p14">
      <p:transition spd="slow" p14:dur="2000" advTm="120543"/>
    </mc:Choice>
    <mc:Fallback xmlns="">
      <p:transition spd="slow" advTm="12054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par>
                                <p:cTn id="27" presetID="10"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500"/>
                                        <p:tgtEl>
                                          <p:spTgt spid="4"/>
                                        </p:tgtEl>
                                      </p:cBhvr>
                                    </p:animEffect>
                                  </p:childTnLst>
                                </p:cTn>
                              </p:par>
                              <p:par>
                                <p:cTn id="48" presetID="10"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fade">
                                      <p:cBhvr>
                                        <p:cTn id="58" dur="500"/>
                                        <p:tgtEl>
                                          <p:spTgt spid="47"/>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animBg="1"/>
      <p:bldP spid="4" grpId="0"/>
      <p:bldP spid="13" grpId="0"/>
      <p:bldP spid="14" grpId="0"/>
      <p:bldP spid="38" grpId="0"/>
      <p:bldP spid="40"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2FF92A-9EF9-F905-79FA-1AC7ED5852AD}"/>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DD28DD-6367-EBD5-8784-C7D90B6FD4AB}"/>
              </a:ext>
            </a:extLst>
          </p:cNvPr>
          <p:cNvSpPr>
            <a:spLocks noGrp="1"/>
          </p:cNvSpPr>
          <p:nvPr>
            <p:ph type="title"/>
          </p:nvPr>
        </p:nvSpPr>
        <p:spPr>
          <a:xfrm>
            <a:off x="0" y="1"/>
            <a:ext cx="12192000" cy="594000"/>
          </a:xfrm>
          <a:solidFill>
            <a:srgbClr val="002060"/>
          </a:solidFill>
        </p:spPr>
        <p:txBody>
          <a:bodyPr>
            <a:noAutofit/>
          </a:bodyPr>
          <a:lstStyle/>
          <a:p>
            <a:r>
              <a:rPr lang="en-GB" sz="3600" dirty="0">
                <a:solidFill>
                  <a:schemeClr val="bg1"/>
                </a:solidFill>
              </a:rPr>
              <a:t>	Motivations and contents</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1B43A18-D0C4-34FE-0C21-327DE5FEDF48}"/>
                  </a:ext>
                </a:extLst>
              </p:cNvPr>
              <p:cNvSpPr>
                <a:spLocks noGrp="1"/>
              </p:cNvSpPr>
              <p:nvPr>
                <p:ph idx="1"/>
              </p:nvPr>
            </p:nvSpPr>
            <p:spPr>
              <a:xfrm>
                <a:off x="838200" y="1163320"/>
                <a:ext cx="10515600" cy="4531360"/>
              </a:xfrm>
            </p:spPr>
            <p:txBody>
              <a:bodyPr>
                <a:normAutofit lnSpcReduction="10000"/>
              </a:bodyPr>
              <a:lstStyle/>
              <a:p>
                <a:r>
                  <a:rPr lang="en-GB" dirty="0"/>
                  <a:t>Analytical method of determining equilibrium </a:t>
                </a:r>
                <a:r>
                  <a:rPr lang="en-GB" b="1" dirty="0"/>
                  <a:t>lengths</a:t>
                </a:r>
                <a:r>
                  <a:rPr lang="en-GB" dirty="0"/>
                  <a:t> for </a:t>
                </a:r>
                <a:r>
                  <a:rPr lang="en-GB" i="1" dirty="0"/>
                  <a:t>symmetric</a:t>
                </a:r>
                <a:r>
                  <a:rPr lang="en-GB" dirty="0"/>
                  <a:t> collisions of flat Gaussian beams with strong </a:t>
                </a:r>
                <a:r>
                  <a:rPr lang="en-GB" dirty="0" err="1"/>
                  <a:t>beamstrahlung</a:t>
                </a:r>
                <a:r>
                  <a:rPr lang="en-GB" dirty="0"/>
                  <a:t> have been found [1].</a:t>
                </a:r>
              </a:p>
              <a:p>
                <a:pPr lvl="1"/>
                <a:r>
                  <a:rPr lang="en-GB" dirty="0"/>
                  <a:t>Non-symmetric parameter sets? </a:t>
                </a:r>
              </a:p>
              <a:p>
                <a:pPr lvl="1">
                  <a:buFont typeface="Wingdings" panose="05000000000000000000" pitchFamily="2" charset="2"/>
                  <a:buChar char="à"/>
                </a:pPr>
                <a:r>
                  <a:rPr lang="en-GB" dirty="0">
                    <a:sym typeface="Wingdings" panose="05000000000000000000" pitchFamily="2" charset="2"/>
                  </a:rPr>
                  <a:t> Start with </a:t>
                </a:r>
                <a:r>
                  <a:rPr lang="en-GB" dirty="0">
                    <a:solidFill>
                      <a:srgbClr val="FF0000"/>
                    </a:solidFill>
                    <a:sym typeface="Wingdings" panose="05000000000000000000" pitchFamily="2" charset="2"/>
                  </a:rPr>
                  <a:t>asymmetry</a:t>
                </a:r>
                <a:r>
                  <a:rPr lang="en-GB" dirty="0">
                    <a:sym typeface="Wingdings" panose="05000000000000000000" pitchFamily="2" charset="2"/>
                  </a:rPr>
                  <a:t> in </a:t>
                </a:r>
                <a:r>
                  <a:rPr lang="en-GB" i="1" dirty="0">
                    <a:sym typeface="Wingdings" panose="05000000000000000000" pitchFamily="2" charset="2"/>
                  </a:rPr>
                  <a:t>intensity: </a:t>
                </a:r>
                <a14:m>
                  <m:oMath xmlns:m="http://schemas.openxmlformats.org/officeDocument/2006/math">
                    <m:sSub>
                      <m:sSubPr>
                        <m:ctrlPr>
                          <a:rPr lang="en-GB" b="0" i="1" smtClean="0">
                            <a:latin typeface="Cambria Math" panose="02040503050406030204" pitchFamily="18" charset="0"/>
                            <a:sym typeface="Wingdings" panose="05000000000000000000" pitchFamily="2" charset="2"/>
                          </a:rPr>
                        </m:ctrlPr>
                      </m:sSubPr>
                      <m:e>
                        <m:r>
                          <a:rPr lang="en-GB" b="0" i="1" smtClean="0">
                            <a:latin typeface="Cambria Math" panose="02040503050406030204" pitchFamily="18" charset="0"/>
                            <a:sym typeface="Wingdings" panose="05000000000000000000" pitchFamily="2" charset="2"/>
                          </a:rPr>
                          <m:t>𝑁</m:t>
                        </m:r>
                      </m:e>
                      <m:sub>
                        <m:r>
                          <a:rPr lang="en-GB" b="0" i="1" smtClean="0">
                            <a:latin typeface="Cambria Math" panose="02040503050406030204" pitchFamily="18" charset="0"/>
                            <a:sym typeface="Wingdings" panose="05000000000000000000" pitchFamily="2" charset="2"/>
                          </a:rPr>
                          <m:t>𝑠</m:t>
                        </m:r>
                        <m:r>
                          <m:rPr>
                            <m:lit/>
                          </m:rP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𝑤</m:t>
                        </m:r>
                      </m:sub>
                    </m:sSub>
                    <m:r>
                      <a:rPr lang="en-GB" b="0" i="1" smtClean="0">
                        <a:latin typeface="Cambria Math" panose="02040503050406030204" pitchFamily="18" charset="0"/>
                        <a:sym typeface="Wingdings" panose="05000000000000000000" pitchFamily="2" charset="2"/>
                      </a:rPr>
                      <m:t>=</m:t>
                    </m:r>
                    <m:sSub>
                      <m:sSubPr>
                        <m:ctrlPr>
                          <a:rPr lang="en-GB" b="0" i="1" smtClean="0">
                            <a:latin typeface="Cambria Math" panose="02040503050406030204" pitchFamily="18" charset="0"/>
                            <a:sym typeface="Wingdings" panose="05000000000000000000" pitchFamily="2" charset="2"/>
                          </a:rPr>
                        </m:ctrlPr>
                      </m:sSubPr>
                      <m:e>
                        <m:r>
                          <a:rPr lang="en-GB" b="0" i="1" smtClean="0">
                            <a:latin typeface="Cambria Math" panose="02040503050406030204" pitchFamily="18" charset="0"/>
                            <a:sym typeface="Wingdings" panose="05000000000000000000" pitchFamily="2" charset="2"/>
                          </a:rPr>
                          <m:t>𝑁</m:t>
                        </m:r>
                      </m:e>
                      <m:sub>
                        <m:r>
                          <a:rPr lang="en-GB" b="0" i="1" smtClean="0">
                            <a:latin typeface="Cambria Math" panose="02040503050406030204" pitchFamily="18" charset="0"/>
                            <a:sym typeface="Wingdings" panose="05000000000000000000" pitchFamily="2" charset="2"/>
                          </a:rPr>
                          <m:t>0</m:t>
                        </m:r>
                      </m:sub>
                    </m:sSub>
                    <m:r>
                      <a:rPr lang="en-GB" b="0" i="1" smtClean="0">
                        <a:latin typeface="Cambria Math" panose="02040503050406030204" pitchFamily="18" charset="0"/>
                        <a:sym typeface="Wingdings" panose="05000000000000000000" pitchFamily="2" charset="2"/>
                      </a:rPr>
                      <m:t>(1±</m:t>
                    </m:r>
                    <m:r>
                      <m:rPr>
                        <m:sty m:val="p"/>
                      </m:rPr>
                      <a:rPr lang="en-GB" b="0" i="0" smtClean="0">
                        <a:solidFill>
                          <a:srgbClr val="FF0000"/>
                        </a:solidFill>
                        <a:latin typeface="Cambria Math" panose="02040503050406030204" pitchFamily="18" charset="0"/>
                        <a:sym typeface="Wingdings" panose="05000000000000000000" pitchFamily="2" charset="2"/>
                      </a:rPr>
                      <m:t>Δ</m:t>
                    </m:r>
                    <m:r>
                      <a:rPr lang="en-GB" b="0" i="1" smtClean="0">
                        <a:solidFill>
                          <a:srgbClr val="FF0000"/>
                        </a:solidFill>
                        <a:latin typeface="Cambria Math" panose="02040503050406030204" pitchFamily="18" charset="0"/>
                        <a:sym typeface="Wingdings" panose="05000000000000000000" pitchFamily="2" charset="2"/>
                      </a:rPr>
                      <m:t>𝑁</m:t>
                    </m:r>
                    <m:r>
                      <a:rPr lang="en-GB" b="0" i="1" smtClean="0">
                        <a:latin typeface="Cambria Math" panose="02040503050406030204" pitchFamily="18" charset="0"/>
                        <a:sym typeface="Wingdings" panose="05000000000000000000" pitchFamily="2" charset="2"/>
                      </a:rPr>
                      <m:t>)  </m:t>
                    </m:r>
                  </m:oMath>
                </a14:m>
                <a:endParaRPr lang="en-GB" i="1" dirty="0">
                  <a:sym typeface="Wingdings" panose="05000000000000000000" pitchFamily="2" charset="2"/>
                </a:endParaRPr>
              </a:p>
              <a:p>
                <a:r>
                  <a:rPr lang="en-GB" dirty="0">
                    <a:sym typeface="Wingdings" panose="05000000000000000000" pitchFamily="2" charset="2"/>
                  </a:rPr>
                  <a:t>Luminosity of asymmetric collisions vs. symmetric collisions</a:t>
                </a:r>
                <a:endParaRPr lang="en-GB" i="1" dirty="0">
                  <a:sym typeface="Wingdings" panose="05000000000000000000" pitchFamily="2" charset="2"/>
                </a:endParaRPr>
              </a:p>
              <a:p>
                <a:r>
                  <a:rPr lang="en-GB" dirty="0">
                    <a:sym typeface="Wingdings" panose="05000000000000000000" pitchFamily="2" charset="2"/>
                  </a:rPr>
                  <a:t>Stability of resultant configurations: longitudinal flip-flop? (</a:t>
                </a:r>
                <a:r>
                  <a:rPr lang="en-GB" dirty="0" err="1">
                    <a:sym typeface="Wingdings" panose="05000000000000000000" pitchFamily="2" charset="2"/>
                  </a:rPr>
                  <a:t>ie</a:t>
                </a:r>
                <a:r>
                  <a:rPr lang="en-GB" dirty="0">
                    <a:sym typeface="Wingdings" panose="05000000000000000000" pitchFamily="2" charset="2"/>
                  </a:rPr>
                  <a:t>. only longitudinal blow-up)</a:t>
                </a:r>
              </a:p>
              <a:p>
                <a:pPr marL="457200" lvl="1" indent="0">
                  <a:buNone/>
                </a:pPr>
                <a:r>
                  <a:rPr lang="en-GB" dirty="0">
                    <a:sym typeface="Wingdings" panose="05000000000000000000" pitchFamily="2" charset="2"/>
                  </a:rPr>
                  <a:t> Linear stability analysis</a:t>
                </a:r>
              </a:p>
              <a:p>
                <a:r>
                  <a:rPr lang="en-GB" dirty="0">
                    <a:sym typeface="Wingdings" panose="05000000000000000000" pitchFamily="2" charset="2"/>
                  </a:rPr>
                  <a:t>Extending the model to include variable width?</a:t>
                </a:r>
              </a:p>
              <a:p>
                <a:r>
                  <a:rPr lang="en-GB" dirty="0" err="1">
                    <a:sym typeface="Wingdings" panose="05000000000000000000" pitchFamily="2" charset="2"/>
                  </a:rPr>
                  <a:t>Beamstrahlung</a:t>
                </a:r>
                <a:r>
                  <a:rPr lang="en-GB" dirty="0">
                    <a:sym typeface="Wingdings" panose="05000000000000000000" pitchFamily="2" charset="2"/>
                  </a:rPr>
                  <a:t> lifetime.</a:t>
                </a:r>
              </a:p>
            </p:txBody>
          </p:sp>
        </mc:Choice>
        <mc:Fallback xmlns="">
          <p:sp>
            <p:nvSpPr>
              <p:cNvPr id="3" name="Content Placeholder 2">
                <a:extLst>
                  <a:ext uri="{FF2B5EF4-FFF2-40B4-BE49-F238E27FC236}">
                    <a16:creationId xmlns:a16="http://schemas.microsoft.com/office/drawing/2014/main" id="{81B43A18-D0C4-34FE-0C21-327DE5FEDF48}"/>
                  </a:ext>
                </a:extLst>
              </p:cNvPr>
              <p:cNvSpPr>
                <a:spLocks noGrp="1" noRot="1" noChangeAspect="1" noMove="1" noResize="1" noEditPoints="1" noAdjustHandles="1" noChangeArrowheads="1" noChangeShapeType="1" noTextEdit="1"/>
              </p:cNvSpPr>
              <p:nvPr>
                <p:ph idx="1"/>
              </p:nvPr>
            </p:nvSpPr>
            <p:spPr>
              <a:xfrm>
                <a:off x="838200" y="1163320"/>
                <a:ext cx="10515600" cy="4531360"/>
              </a:xfrm>
              <a:blipFill>
                <a:blip r:embed="rId4"/>
                <a:stretch>
                  <a:fillRect l="-1043" t="-3096" b="-1750"/>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3D249174-2EB5-11DB-1F86-E1BEB16EF821}"/>
              </a:ext>
            </a:extLst>
          </p:cNvPr>
          <p:cNvSpPr>
            <a:spLocks noGrp="1"/>
          </p:cNvSpPr>
          <p:nvPr>
            <p:ph type="dt" sz="half" idx="10"/>
          </p:nvPr>
        </p:nvSpPr>
        <p:spPr/>
        <p:txBody>
          <a:bodyPr/>
          <a:lstStyle/>
          <a:p>
            <a:fld id="{9A2FCA29-7C26-4E63-B9D1-83A996DBFA27}"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BEBAC299-0AA3-4D34-0D0A-5EA26360C58C}"/>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746298E2-9822-4D64-D3AD-BC8BFF067140}"/>
              </a:ext>
            </a:extLst>
          </p:cNvPr>
          <p:cNvSpPr>
            <a:spLocks noGrp="1"/>
          </p:cNvSpPr>
          <p:nvPr>
            <p:ph type="sldNum" sz="quarter" idx="12"/>
          </p:nvPr>
        </p:nvSpPr>
        <p:spPr/>
        <p:txBody>
          <a:bodyPr/>
          <a:lstStyle/>
          <a:p>
            <a:fld id="{81FB59EA-3FEA-44AC-8E8C-E80C08B2FCEE}" type="slidenum">
              <a:rPr lang="en-US" smtClean="0">
                <a:solidFill>
                  <a:schemeClr val="bg1"/>
                </a:solidFill>
              </a:rPr>
              <a:t>2</a:t>
            </a:fld>
            <a:endParaRPr lang="en-US">
              <a:solidFill>
                <a:schemeClr val="bg1"/>
              </a:solidFill>
            </a:endParaRPr>
          </a:p>
        </p:txBody>
      </p:sp>
    </p:spTree>
    <p:custDataLst>
      <p:tags r:id="rId1"/>
    </p:custDataLst>
    <p:extLst>
      <p:ext uri="{BB962C8B-B14F-4D97-AF65-F5344CB8AC3E}">
        <p14:creationId xmlns:p14="http://schemas.microsoft.com/office/powerpoint/2010/main" val="302796965"/>
      </p:ext>
    </p:extLst>
  </p:cSld>
  <p:clrMapOvr>
    <a:masterClrMapping/>
  </p:clrMapOvr>
  <mc:AlternateContent xmlns:mc="http://schemas.openxmlformats.org/markup-compatibility/2006" xmlns:p14="http://schemas.microsoft.com/office/powerpoint/2010/main">
    <mc:Choice Requires="p14">
      <p:transition spd="slow" p14:dur="2000" advTm="100101"/>
    </mc:Choice>
    <mc:Fallback xmlns="">
      <p:transition spd="slow" advTm="1001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85042970-A660-60E1-C99B-0D40812E1A30}"/>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44308DC7-2060-0D97-CDB9-3DD047E310C6}"/>
              </a:ext>
            </a:extLst>
          </p:cNvPr>
          <p:cNvSpPr>
            <a:spLocks noGrp="1"/>
          </p:cNvSpPr>
          <p:nvPr>
            <p:ph type="dt" sz="half" idx="10"/>
          </p:nvPr>
        </p:nvSpPr>
        <p:spPr/>
        <p:txBody>
          <a:bodyPr/>
          <a:lstStyle/>
          <a:p>
            <a:fld id="{D589F165-3EC5-44C9-B70C-5E3D9C131481}"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7540F8C7-C666-A478-E5BD-B50BAA1DDB42}"/>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BFDD3BF9-B2BB-1530-67F5-2F45E5A6C8A9}"/>
              </a:ext>
            </a:extLst>
          </p:cNvPr>
          <p:cNvSpPr>
            <a:spLocks noGrp="1"/>
          </p:cNvSpPr>
          <p:nvPr>
            <p:ph type="sldNum" sz="quarter" idx="12"/>
          </p:nvPr>
        </p:nvSpPr>
        <p:spPr/>
        <p:txBody>
          <a:bodyPr/>
          <a:lstStyle/>
          <a:p>
            <a:fld id="{81FB59EA-3FEA-44AC-8E8C-E80C08B2FCEE}" type="slidenum">
              <a:rPr lang="en-US" smtClean="0">
                <a:solidFill>
                  <a:schemeClr val="bg1"/>
                </a:solidFill>
              </a:rPr>
              <a:t>20</a:t>
            </a:fld>
            <a:endParaRPr lang="en-US">
              <a:solidFill>
                <a:schemeClr val="bg1"/>
              </a:solidFill>
            </a:endParaRPr>
          </a:p>
        </p:txBody>
      </p:sp>
      <p:pic>
        <p:nvPicPr>
          <p:cNvPr id="8" name="Picture 7">
            <a:extLst>
              <a:ext uri="{FF2B5EF4-FFF2-40B4-BE49-F238E27FC236}">
                <a16:creationId xmlns:a16="http://schemas.microsoft.com/office/drawing/2014/main" id="{3313BB08-1CA9-2FAB-F4E2-4979E8E91C68}"/>
              </a:ext>
            </a:extLst>
          </p:cNvPr>
          <p:cNvPicPr>
            <a:picLocks noChangeAspect="1"/>
          </p:cNvPicPr>
          <p:nvPr/>
        </p:nvPicPr>
        <p:blipFill>
          <a:blip r:embed="rId3"/>
          <a:stretch>
            <a:fillRect/>
          </a:stretch>
        </p:blipFill>
        <p:spPr>
          <a:xfrm>
            <a:off x="283982" y="1072088"/>
            <a:ext cx="5382376" cy="4982270"/>
          </a:xfrm>
          <a:prstGeom prst="rect">
            <a:avLst/>
          </a:prstGeom>
        </p:spPr>
      </p:pic>
      <p:sp>
        <p:nvSpPr>
          <p:cNvPr id="9" name="Title 1">
            <a:extLst>
              <a:ext uri="{FF2B5EF4-FFF2-40B4-BE49-F238E27FC236}">
                <a16:creationId xmlns:a16="http://schemas.microsoft.com/office/drawing/2014/main" id="{AABDFAE0-E076-AE82-52D2-1BFCF7FE0F30}"/>
              </a:ext>
            </a:extLst>
          </p:cNvPr>
          <p:cNvSpPr txBox="1">
            <a:spLocks/>
          </p:cNvSpPr>
          <p:nvPr/>
        </p:nvSpPr>
        <p:spPr>
          <a:xfrm>
            <a:off x="-1" y="0"/>
            <a:ext cx="12191999" cy="1198800"/>
          </a:xfrm>
          <a:prstGeom prst="rect">
            <a:avLst/>
          </a:prstGeom>
          <a:solidFill>
            <a:srgbClr val="00206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Transverse blow-up:</a:t>
            </a:r>
          </a:p>
          <a:p>
            <a:r>
              <a:rPr lang="en-GB" sz="3600" dirty="0">
                <a:solidFill>
                  <a:schemeClr val="bg1"/>
                </a:solidFill>
              </a:rPr>
              <a:t>	a phenomenological model</a:t>
            </a:r>
            <a:endParaRPr lang="en-US" sz="3600" dirty="0">
              <a:solidFill>
                <a:schemeClr val="bg1"/>
              </a:solidFill>
            </a:endParaRPr>
          </a:p>
        </p:txBody>
      </p:sp>
      <p:sp>
        <p:nvSpPr>
          <p:cNvPr id="10" name="TextBox 9">
            <a:extLst>
              <a:ext uri="{FF2B5EF4-FFF2-40B4-BE49-F238E27FC236}">
                <a16:creationId xmlns:a16="http://schemas.microsoft.com/office/drawing/2014/main" id="{2B1B35D2-32DE-77B7-4435-64568EF3C481}"/>
              </a:ext>
            </a:extLst>
          </p:cNvPr>
          <p:cNvSpPr txBox="1"/>
          <p:nvPr/>
        </p:nvSpPr>
        <p:spPr>
          <a:xfrm>
            <a:off x="833741" y="5955324"/>
            <a:ext cx="4650658" cy="369332"/>
          </a:xfrm>
          <a:prstGeom prst="rect">
            <a:avLst/>
          </a:prstGeom>
          <a:noFill/>
        </p:spPr>
        <p:txBody>
          <a:bodyPr wrap="square" rtlCol="0">
            <a:spAutoFit/>
          </a:bodyPr>
          <a:lstStyle/>
          <a:p>
            <a:r>
              <a:rPr lang="en-GB" dirty="0"/>
              <a:t>Luminosity as a function of </a:t>
            </a:r>
            <a:r>
              <a:rPr lang="en-GB" dirty="0" err="1"/>
              <a:t>betatron</a:t>
            </a:r>
            <a:r>
              <a:rPr lang="en-GB" dirty="0"/>
              <a:t> tunes [2]</a:t>
            </a:r>
            <a:endParaRPr lang="en-US" dirty="0"/>
          </a:p>
        </p:txBody>
      </p:sp>
      <p:cxnSp>
        <p:nvCxnSpPr>
          <p:cNvPr id="16" name="Straight Arrow Connector 15">
            <a:extLst>
              <a:ext uri="{FF2B5EF4-FFF2-40B4-BE49-F238E27FC236}">
                <a16:creationId xmlns:a16="http://schemas.microsoft.com/office/drawing/2014/main" id="{8B065DF8-F0DA-D635-29E2-6BC2D92D2D72}"/>
              </a:ext>
            </a:extLst>
          </p:cNvPr>
          <p:cNvCxnSpPr>
            <a:cxnSpLocks/>
          </p:cNvCxnSpPr>
          <p:nvPr/>
        </p:nvCxnSpPr>
        <p:spPr>
          <a:xfrm flipH="1" flipV="1">
            <a:off x="1581840" y="4319965"/>
            <a:ext cx="983811" cy="5670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5EA85D4-446D-1069-79EC-7E99E84C670C}"/>
              </a:ext>
            </a:extLst>
          </p:cNvPr>
          <p:cNvSpPr txBox="1"/>
          <p:nvPr/>
        </p:nvSpPr>
        <p:spPr>
          <a:xfrm>
            <a:off x="1956895" y="4998213"/>
            <a:ext cx="1900084" cy="369332"/>
          </a:xfrm>
          <a:prstGeom prst="rect">
            <a:avLst/>
          </a:prstGeom>
          <a:solidFill>
            <a:schemeClr val="bg1"/>
          </a:solidFill>
        </p:spPr>
        <p:txBody>
          <a:bodyPr wrap="square" rtlCol="0">
            <a:spAutoFit/>
          </a:bodyPr>
          <a:lstStyle/>
          <a:p>
            <a:r>
              <a:rPr lang="en-GB" dirty="0"/>
              <a:t>Tune footprint</a:t>
            </a:r>
            <a:endParaRPr lang="en-US" dirty="0"/>
          </a:p>
        </p:txBody>
      </p:sp>
      <p:sp>
        <p:nvSpPr>
          <p:cNvPr id="19" name="Rectangle 18">
            <a:extLst>
              <a:ext uri="{FF2B5EF4-FFF2-40B4-BE49-F238E27FC236}">
                <a16:creationId xmlns:a16="http://schemas.microsoft.com/office/drawing/2014/main" id="{8EAACB29-BFF6-A929-5BD5-6DC2D6A51401}"/>
              </a:ext>
            </a:extLst>
          </p:cNvPr>
          <p:cNvSpPr/>
          <p:nvPr/>
        </p:nvSpPr>
        <p:spPr>
          <a:xfrm>
            <a:off x="1485290" y="3041000"/>
            <a:ext cx="45719" cy="8042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03C09BFC-5720-F996-D710-1AED2052C623}"/>
              </a:ext>
            </a:extLst>
          </p:cNvPr>
          <p:cNvCxnSpPr>
            <a:cxnSpLocks/>
          </p:cNvCxnSpPr>
          <p:nvPr/>
        </p:nvCxnSpPr>
        <p:spPr>
          <a:xfrm flipH="1">
            <a:off x="1485289" y="3070679"/>
            <a:ext cx="1244712" cy="1999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525167F-DCD0-F51A-6540-E75599862BB7}"/>
                  </a:ext>
                </a:extLst>
              </p:cNvPr>
              <p:cNvSpPr txBox="1"/>
              <p:nvPr/>
            </p:nvSpPr>
            <p:spPr>
              <a:xfrm>
                <a:off x="1956895" y="1830222"/>
                <a:ext cx="3130068" cy="1455014"/>
              </a:xfrm>
              <a:prstGeom prst="rect">
                <a:avLst/>
              </a:prstGeom>
              <a:solidFill>
                <a:schemeClr val="bg1"/>
              </a:solidFill>
            </p:spPr>
            <p:txBody>
              <a:bodyPr wrap="square" rtlCol="0">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𝜉</m:t>
                        </m:r>
                      </m:e>
                      <m:sub>
                        <m:r>
                          <a:rPr lang="en-GB" i="1">
                            <a:solidFill>
                              <a:schemeClr val="tx1"/>
                            </a:solidFill>
                            <a:latin typeface="Cambria Math" panose="02040503050406030204" pitchFamily="18" charset="0"/>
                          </a:rPr>
                          <m:t>𝑦</m:t>
                        </m:r>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𝑤</m:t>
                        </m:r>
                      </m:sub>
                    </m:sSub>
                    <m:d>
                      <m:dPr>
                        <m:ctrlPr>
                          <a:rPr lang="en-GB" i="1">
                            <a:solidFill>
                              <a:schemeClr val="tx1"/>
                            </a:solidFill>
                            <a:latin typeface="Cambria Math" panose="02040503050406030204" pitchFamily="18" charset="0"/>
                          </a:rPr>
                        </m:ctrlPr>
                      </m:dPr>
                      <m:e>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𝜎</m:t>
                            </m:r>
                          </m:e>
                          <m:sub>
                            <m:r>
                              <a:rPr lang="en-GB" i="1">
                                <a:solidFill>
                                  <a:schemeClr val="tx1"/>
                                </a:solidFill>
                                <a:latin typeface="Cambria Math" panose="02040503050406030204" pitchFamily="18" charset="0"/>
                              </a:rPr>
                              <m:t>𝑧</m:t>
                            </m:r>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𝑠</m:t>
                            </m:r>
                          </m:sub>
                        </m:sSub>
                        <m:r>
                          <a:rPr lang="en-GB" i="1">
                            <a:solidFill>
                              <a:schemeClr val="tx1"/>
                            </a:solidFill>
                            <a:latin typeface="Cambria Math" panose="02040503050406030204" pitchFamily="18" charset="0"/>
                          </a:rPr>
                          <m:t>,</m:t>
                        </m:r>
                        <m:sSubSup>
                          <m:sSubSupPr>
                            <m:ctrlPr>
                              <a:rPr lang="en-GB" i="1">
                                <a:solidFill>
                                  <a:schemeClr val="tx1"/>
                                </a:solidFill>
                                <a:latin typeface="Cambria Math" panose="02040503050406030204" pitchFamily="18" charset="0"/>
                              </a:rPr>
                            </m:ctrlPr>
                          </m:sSubSupPr>
                          <m:e>
                            <m:r>
                              <a:rPr lang="en-GB" i="1">
                                <a:solidFill>
                                  <a:schemeClr val="tx1"/>
                                </a:solidFill>
                                <a:latin typeface="Cambria Math" panose="02040503050406030204" pitchFamily="18" charset="0"/>
                              </a:rPr>
                              <m:t>𝜎</m:t>
                            </m:r>
                          </m:e>
                          <m:sub>
                            <m:r>
                              <a:rPr lang="en-GB" i="1">
                                <a:solidFill>
                                  <a:schemeClr val="tx1"/>
                                </a:solidFill>
                                <a:latin typeface="Cambria Math" panose="02040503050406030204" pitchFamily="18" charset="0"/>
                              </a:rPr>
                              <m:t>𝑦</m:t>
                            </m:r>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𝑠</m:t>
                            </m:r>
                          </m:sub>
                          <m:sup>
                            <m:r>
                              <a:rPr lang="en-GB" i="1">
                                <a:solidFill>
                                  <a:schemeClr val="tx1"/>
                                </a:solidFill>
                                <a:latin typeface="Cambria Math" panose="02040503050406030204" pitchFamily="18" charset="0"/>
                              </a:rPr>
                              <m:t>∗</m:t>
                            </m:r>
                          </m:sup>
                        </m:sSubSup>
                      </m:e>
                    </m:d>
                    <m:r>
                      <a:rPr lang="en-GB" i="1">
                        <a:solidFill>
                          <a:schemeClr val="tx1"/>
                        </a:solidFill>
                        <a:latin typeface="Cambria Math" panose="02040503050406030204" pitchFamily="18" charset="0"/>
                      </a:rPr>
                      <m:t>≈</m:t>
                    </m:r>
                    <m:f>
                      <m:fPr>
                        <m:ctrlPr>
                          <a:rPr lang="en-GB" i="1">
                            <a:solidFill>
                              <a:schemeClr val="tx1"/>
                            </a:solidFill>
                            <a:latin typeface="Cambria Math" panose="02040503050406030204" pitchFamily="18" charset="0"/>
                          </a:rPr>
                        </m:ctrlPr>
                      </m:fPr>
                      <m:num>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𝑁</m:t>
                            </m:r>
                          </m:e>
                          <m:sub>
                            <m:r>
                              <a:rPr lang="en-GB" i="1">
                                <a:solidFill>
                                  <a:schemeClr val="tx1"/>
                                </a:solidFill>
                                <a:latin typeface="Cambria Math" panose="02040503050406030204" pitchFamily="18" charset="0"/>
                              </a:rPr>
                              <m:t>𝑠</m:t>
                            </m:r>
                          </m:sub>
                        </m:sSub>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𝑟</m:t>
                            </m:r>
                          </m:e>
                          <m:sub>
                            <m:r>
                              <a:rPr lang="en-GB" i="1">
                                <a:solidFill>
                                  <a:schemeClr val="tx1"/>
                                </a:solidFill>
                                <a:latin typeface="Cambria Math" panose="02040503050406030204" pitchFamily="18" charset="0"/>
                              </a:rPr>
                              <m:t>𝑒</m:t>
                            </m:r>
                          </m:sub>
                        </m:sSub>
                      </m:num>
                      <m:den>
                        <m:r>
                          <a:rPr lang="en-GB" i="1">
                            <a:solidFill>
                              <a:schemeClr val="tx1"/>
                            </a:solidFill>
                            <a:latin typeface="Cambria Math" panose="02040503050406030204" pitchFamily="18" charset="0"/>
                          </a:rPr>
                          <m:t>𝜋</m:t>
                        </m:r>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𝛾</m:t>
                            </m:r>
                          </m:e>
                          <m:sub>
                            <m:r>
                              <a:rPr lang="en-GB" i="1">
                                <a:solidFill>
                                  <a:schemeClr val="tx1"/>
                                </a:solidFill>
                                <a:latin typeface="Cambria Math" panose="02040503050406030204" pitchFamily="18" charset="0"/>
                              </a:rPr>
                              <m:t>𝑠</m:t>
                            </m:r>
                          </m:sub>
                        </m:sSub>
                      </m:den>
                    </m:f>
                    <m:f>
                      <m:fPr>
                        <m:ctrlPr>
                          <a:rPr lang="en-GB" i="1">
                            <a:solidFill>
                              <a:schemeClr val="tx1"/>
                            </a:solidFill>
                            <a:latin typeface="Cambria Math" panose="02040503050406030204" pitchFamily="18" charset="0"/>
                          </a:rPr>
                        </m:ctrlPr>
                      </m:fPr>
                      <m:num>
                        <m:sSubSup>
                          <m:sSubSupPr>
                            <m:ctrlPr>
                              <a:rPr lang="en-GB" i="1">
                                <a:solidFill>
                                  <a:schemeClr val="tx1"/>
                                </a:solidFill>
                                <a:latin typeface="Cambria Math" panose="02040503050406030204" pitchFamily="18" charset="0"/>
                              </a:rPr>
                            </m:ctrlPr>
                          </m:sSubSupPr>
                          <m:e>
                            <m:r>
                              <a:rPr lang="en-GB" i="1">
                                <a:solidFill>
                                  <a:schemeClr val="tx1"/>
                                </a:solidFill>
                                <a:latin typeface="Cambria Math" panose="02040503050406030204" pitchFamily="18" charset="0"/>
                              </a:rPr>
                              <m:t>𝛽</m:t>
                            </m:r>
                          </m:e>
                          <m:sub>
                            <m:r>
                              <a:rPr lang="en-GB" i="1">
                                <a:solidFill>
                                  <a:schemeClr val="tx1"/>
                                </a:solidFill>
                                <a:latin typeface="Cambria Math" panose="02040503050406030204" pitchFamily="18" charset="0"/>
                              </a:rPr>
                              <m:t>𝑦</m:t>
                            </m:r>
                          </m:sub>
                          <m:sup>
                            <m:r>
                              <a:rPr lang="en-GB" i="1">
                                <a:solidFill>
                                  <a:schemeClr val="tx1"/>
                                </a:solidFill>
                                <a:latin typeface="Cambria Math" panose="02040503050406030204" pitchFamily="18" charset="0"/>
                              </a:rPr>
                              <m:t>∗</m:t>
                            </m:r>
                          </m:sup>
                        </m:sSubSup>
                      </m:num>
                      <m:den>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𝜎</m:t>
                            </m:r>
                          </m:e>
                          <m:sub>
                            <m:r>
                              <a:rPr lang="en-GB" i="1">
                                <a:solidFill>
                                  <a:schemeClr val="tx1"/>
                                </a:solidFill>
                                <a:latin typeface="Cambria Math" panose="02040503050406030204" pitchFamily="18" charset="0"/>
                              </a:rPr>
                              <m:t>𝑧</m:t>
                            </m:r>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𝑠</m:t>
                            </m:r>
                          </m:sub>
                        </m:sSub>
                        <m:sSubSup>
                          <m:sSubSupPr>
                            <m:ctrlPr>
                              <a:rPr lang="en-GB" i="1">
                                <a:solidFill>
                                  <a:schemeClr val="tx1"/>
                                </a:solidFill>
                                <a:latin typeface="Cambria Math" panose="02040503050406030204" pitchFamily="18" charset="0"/>
                              </a:rPr>
                            </m:ctrlPr>
                          </m:sSubSupPr>
                          <m:e>
                            <m:r>
                              <a:rPr lang="en-GB" i="1">
                                <a:solidFill>
                                  <a:schemeClr val="tx1"/>
                                </a:solidFill>
                                <a:latin typeface="Cambria Math" panose="02040503050406030204" pitchFamily="18" charset="0"/>
                              </a:rPr>
                              <m:t>𝜎</m:t>
                            </m:r>
                          </m:e>
                          <m:sub>
                            <m:r>
                              <a:rPr lang="en-GB" i="1">
                                <a:solidFill>
                                  <a:schemeClr val="tx1"/>
                                </a:solidFill>
                                <a:latin typeface="Cambria Math" panose="02040503050406030204" pitchFamily="18" charset="0"/>
                              </a:rPr>
                              <m:t>𝑦</m:t>
                            </m:r>
                            <m:r>
                              <a:rPr lang="en-GB" i="1">
                                <a:solidFill>
                                  <a:schemeClr val="tx1"/>
                                </a:solidFill>
                                <a:latin typeface="Cambria Math" panose="02040503050406030204" pitchFamily="18" charset="0"/>
                              </a:rPr>
                              <m:t>,</m:t>
                            </m:r>
                            <m:r>
                              <a:rPr lang="en-GB" i="1">
                                <a:solidFill>
                                  <a:schemeClr val="tx1"/>
                                </a:solidFill>
                                <a:latin typeface="Cambria Math" panose="02040503050406030204" pitchFamily="18" charset="0"/>
                              </a:rPr>
                              <m:t>𝑠</m:t>
                            </m:r>
                          </m:sub>
                          <m:sup>
                            <m:r>
                              <a:rPr lang="en-GB" i="1">
                                <a:solidFill>
                                  <a:schemeClr val="tx1"/>
                                </a:solidFill>
                                <a:latin typeface="Cambria Math" panose="02040503050406030204" pitchFamily="18" charset="0"/>
                              </a:rPr>
                              <m:t>∗</m:t>
                            </m:r>
                          </m:sup>
                        </m:sSubSup>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𝜃</m:t>
                            </m:r>
                          </m:e>
                          <m:sub>
                            <m:r>
                              <a:rPr lang="en-GB" i="1">
                                <a:solidFill>
                                  <a:schemeClr val="tx1"/>
                                </a:solidFill>
                                <a:latin typeface="Cambria Math" panose="02040503050406030204" pitchFamily="18" charset="0"/>
                              </a:rPr>
                              <m:t>𝑐</m:t>
                            </m:r>
                          </m:sub>
                        </m:sSub>
                      </m:den>
                    </m:f>
                  </m:oMath>
                </a14:m>
                <a:r>
                  <a:rPr lang="en-GB" dirty="0">
                    <a:solidFill>
                      <a:schemeClr val="tx1"/>
                    </a:solidFill>
                  </a:rPr>
                  <a:t> </a:t>
                </a:r>
              </a:p>
              <a:p>
                <a:r>
                  <a:rPr lang="en-GB" dirty="0">
                    <a:solidFill>
                      <a:schemeClr val="tx1"/>
                    </a:solidFill>
                  </a:rPr>
                  <a:t>Shrinking </a:t>
                </a:r>
                <a14:m>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sub>
                    </m:sSub>
                  </m:oMath>
                </a14:m>
                <a:r>
                  <a:rPr lang="en-US" dirty="0">
                    <a:solidFill>
                      <a:schemeClr val="tx1"/>
                    </a:solidFill>
                  </a:rPr>
                  <a:t>causes footprint to cross resonance</a:t>
                </a:r>
              </a:p>
              <a:p>
                <a:r>
                  <a:rPr lang="en-US" dirty="0">
                    <a:solidFill>
                      <a:schemeClr val="tx1"/>
                    </a:solidFill>
                    <a:sym typeface="Wingdings" panose="05000000000000000000" pitchFamily="2" charset="2"/>
                  </a:rPr>
                  <a:t> </a:t>
                </a:r>
                <a14:m>
                  <m:oMath xmlns:m="http://schemas.openxmlformats.org/officeDocument/2006/math">
                    <m:sSubSup>
                      <m:sSubSupPr>
                        <m:ctrlPr>
                          <a:rPr lang="en-GB" b="0" i="1" smtClean="0">
                            <a:solidFill>
                              <a:schemeClr val="tx1"/>
                            </a:solidFill>
                            <a:latin typeface="Cambria Math" panose="02040503050406030204" pitchFamily="18" charset="0"/>
                            <a:sym typeface="Wingdings" panose="05000000000000000000" pitchFamily="2" charset="2"/>
                          </a:rPr>
                        </m:ctrlPr>
                      </m:sSubSupPr>
                      <m:e>
                        <m:r>
                          <a:rPr lang="en-GB" b="0" i="1" smtClean="0">
                            <a:solidFill>
                              <a:schemeClr val="tx1"/>
                            </a:solidFill>
                            <a:latin typeface="Cambria Math" panose="02040503050406030204" pitchFamily="18" charset="0"/>
                            <a:sym typeface="Wingdings" panose="05000000000000000000" pitchFamily="2" charset="2"/>
                          </a:rPr>
                          <m:t>𝜎</m:t>
                        </m:r>
                      </m:e>
                      <m:sub>
                        <m:r>
                          <a:rPr lang="en-GB" b="0" i="1" smtClean="0">
                            <a:solidFill>
                              <a:schemeClr val="tx1"/>
                            </a:solidFill>
                            <a:latin typeface="Cambria Math" panose="02040503050406030204" pitchFamily="18" charset="0"/>
                            <a:sym typeface="Wingdings" panose="05000000000000000000" pitchFamily="2" charset="2"/>
                          </a:rPr>
                          <m:t>𝑦</m:t>
                        </m:r>
                        <m:r>
                          <a:rPr lang="en-GB" b="0" i="1" smtClean="0">
                            <a:solidFill>
                              <a:schemeClr val="tx1"/>
                            </a:solidFill>
                            <a:latin typeface="Cambria Math" panose="02040503050406030204" pitchFamily="18" charset="0"/>
                            <a:sym typeface="Wingdings" panose="05000000000000000000" pitchFamily="2" charset="2"/>
                          </a:rPr>
                          <m:t>,</m:t>
                        </m:r>
                        <m:r>
                          <a:rPr lang="en-GB" b="0" i="1" smtClean="0">
                            <a:solidFill>
                              <a:schemeClr val="tx1"/>
                            </a:solidFill>
                            <a:latin typeface="Cambria Math" panose="02040503050406030204" pitchFamily="18" charset="0"/>
                            <a:sym typeface="Wingdings" panose="05000000000000000000" pitchFamily="2" charset="2"/>
                          </a:rPr>
                          <m:t>𝑤</m:t>
                        </m:r>
                      </m:sub>
                      <m:sup>
                        <m:r>
                          <a:rPr lang="en-GB" b="0" i="1" smtClean="0">
                            <a:solidFill>
                              <a:schemeClr val="tx1"/>
                            </a:solidFill>
                            <a:latin typeface="Cambria Math" panose="02040503050406030204" pitchFamily="18" charset="0"/>
                            <a:sym typeface="Wingdings" panose="05000000000000000000" pitchFamily="2" charset="2"/>
                          </a:rPr>
                          <m:t>∗</m:t>
                        </m:r>
                      </m:sup>
                    </m:sSubSup>
                  </m:oMath>
                </a14:m>
                <a:r>
                  <a:rPr lang="en-US" dirty="0">
                    <a:solidFill>
                      <a:schemeClr val="tx1"/>
                    </a:solidFill>
                  </a:rPr>
                  <a:t> blows up</a:t>
                </a:r>
              </a:p>
            </p:txBody>
          </p:sp>
        </mc:Choice>
        <mc:Fallback xmlns="">
          <p:sp>
            <p:nvSpPr>
              <p:cNvPr id="25" name="TextBox 24">
                <a:extLst>
                  <a:ext uri="{FF2B5EF4-FFF2-40B4-BE49-F238E27FC236}">
                    <a16:creationId xmlns:a16="http://schemas.microsoft.com/office/drawing/2014/main" id="{0525167F-DCD0-F51A-6540-E75599862BB7}"/>
                  </a:ext>
                </a:extLst>
              </p:cNvPr>
              <p:cNvSpPr txBox="1">
                <a:spLocks noRot="1" noChangeAspect="1" noMove="1" noResize="1" noEditPoints="1" noAdjustHandles="1" noChangeArrowheads="1" noChangeShapeType="1" noTextEdit="1"/>
              </p:cNvSpPr>
              <p:nvPr/>
            </p:nvSpPr>
            <p:spPr>
              <a:xfrm>
                <a:off x="1956895" y="1830222"/>
                <a:ext cx="3130068" cy="1455014"/>
              </a:xfrm>
              <a:prstGeom prst="rect">
                <a:avLst/>
              </a:prstGeom>
              <a:blipFill>
                <a:blip r:embed="rId4"/>
                <a:stretch>
                  <a:fillRect l="-1559" b="-4603"/>
                </a:stretch>
              </a:blipFill>
            </p:spPr>
            <p:txBody>
              <a:bodyPr/>
              <a:lstStyle/>
              <a:p>
                <a:r>
                  <a:rPr lang="en-US">
                    <a:noFill/>
                  </a:rPr>
                  <a:t> </a:t>
                </a:r>
              </a:p>
            </p:txBody>
          </p:sp>
        </mc:Fallback>
      </mc:AlternateContent>
      <p:cxnSp>
        <p:nvCxnSpPr>
          <p:cNvPr id="30" name="Straight Arrow Connector 29">
            <a:extLst>
              <a:ext uri="{FF2B5EF4-FFF2-40B4-BE49-F238E27FC236}">
                <a16:creationId xmlns:a16="http://schemas.microsoft.com/office/drawing/2014/main" id="{20991F26-FB3D-6272-D253-B7F8535624CE}"/>
              </a:ext>
            </a:extLst>
          </p:cNvPr>
          <p:cNvCxnSpPr>
            <a:cxnSpLocks/>
          </p:cNvCxnSpPr>
          <p:nvPr/>
        </p:nvCxnSpPr>
        <p:spPr>
          <a:xfrm flipV="1">
            <a:off x="6176454" y="1366433"/>
            <a:ext cx="0" cy="458316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DFEDC18-FAE7-ADA9-FE2D-574EC9E4397B}"/>
              </a:ext>
            </a:extLst>
          </p:cNvPr>
          <p:cNvCxnSpPr/>
          <p:nvPr/>
        </p:nvCxnSpPr>
        <p:spPr>
          <a:xfrm>
            <a:off x="6176454" y="5949598"/>
            <a:ext cx="532908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E126FF7-3CD0-6B47-729B-9EC13331DD19}"/>
              </a:ext>
            </a:extLst>
          </p:cNvPr>
          <p:cNvCxnSpPr/>
          <p:nvPr/>
        </p:nvCxnSpPr>
        <p:spPr>
          <a:xfrm>
            <a:off x="6176454" y="4818888"/>
            <a:ext cx="154366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BFF42A9-3269-59A9-866D-3074F45640E4}"/>
              </a:ext>
            </a:extLst>
          </p:cNvPr>
          <p:cNvCxnSpPr>
            <a:cxnSpLocks/>
          </p:cNvCxnSpPr>
          <p:nvPr/>
        </p:nvCxnSpPr>
        <p:spPr>
          <a:xfrm flipV="1">
            <a:off x="7720119" y="1918372"/>
            <a:ext cx="2930013" cy="290051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3955674-033E-0F97-025D-46BE4C71BF82}"/>
                  </a:ext>
                </a:extLst>
              </p:cNvPr>
              <p:cNvSpPr txBox="1"/>
              <p:nvPr/>
            </p:nvSpPr>
            <p:spPr>
              <a:xfrm rot="18900000">
                <a:off x="7355042" y="2985594"/>
                <a:ext cx="3418949" cy="3032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 </m:t>
                          </m:r>
                          <m:r>
                            <a:rPr lang="en-GB" i="1">
                              <a:latin typeface="Cambria Math" panose="02040503050406030204" pitchFamily="18" charset="0"/>
                            </a:rPr>
                            <m:t>𝑤</m:t>
                          </m:r>
                          <m:r>
                            <a:rPr lang="en-GB" i="1">
                              <a:latin typeface="Cambria Math" panose="02040503050406030204" pitchFamily="18" charset="0"/>
                            </a:rPr>
                            <m:t>, </m:t>
                          </m:r>
                          <m:r>
                            <a:rPr lang="en-GB" i="1">
                              <a:latin typeface="Cambria Math" panose="02040503050406030204" pitchFamily="18" charset="0"/>
                            </a:rPr>
                            <m:t>𝑛𝑒𝑤</m:t>
                          </m:r>
                        </m:sub>
                        <m:sup>
                          <m:r>
                            <a:rPr lang="en-GB" i="1">
                              <a:latin typeface="Cambria Math" panose="02040503050406030204" pitchFamily="18" charset="0"/>
                            </a:rPr>
                            <m:t>∗</m:t>
                          </m:r>
                        </m:sup>
                      </m:sSubSup>
                      <m: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 0</m:t>
                          </m:r>
                        </m:sub>
                        <m:sup>
                          <m:r>
                            <a:rPr lang="en-GB" i="1">
                              <a:latin typeface="Cambria Math" panose="02040503050406030204" pitchFamily="18" charset="0"/>
                            </a:rPr>
                            <m:t>∗</m:t>
                          </m:r>
                        </m:sup>
                      </m:sSubSup>
                      <m:r>
                        <a:rPr lang="en-GB" i="1">
                          <a:latin typeface="Cambria Math" panose="02040503050406030204" pitchFamily="18" charset="0"/>
                        </a:rPr>
                        <m:t>+</m:t>
                      </m:r>
                      <m:r>
                        <a:rPr lang="en-GB" b="1" i="1" smtClean="0">
                          <a:solidFill>
                            <a:srgbClr val="FF0000"/>
                          </a:solidFill>
                          <a:latin typeface="Cambria Math" panose="02040503050406030204" pitchFamily="18" charset="0"/>
                        </a:rPr>
                        <m:t>𝝌</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𝑛𝑒𝑤</m:t>
                          </m:r>
                        </m:sub>
                      </m:sSub>
                      <m:r>
                        <a:rPr lang="en-GB" b="0" i="1" smtClean="0">
                          <a:latin typeface="Cambria Math" panose="02040503050406030204" pitchFamily="18" charset="0"/>
                        </a:rPr>
                        <m:t>−</m:t>
                      </m:r>
                      <m:sSub>
                        <m:sSubPr>
                          <m:ctrlPr>
                            <a:rPr lang="en-GB" b="1" i="1" smtClean="0">
                              <a:solidFill>
                                <a:srgbClr val="FF0000"/>
                              </a:solidFill>
                              <a:latin typeface="Cambria Math" panose="02040503050406030204" pitchFamily="18" charset="0"/>
                            </a:rPr>
                          </m:ctrlPr>
                        </m:sSubPr>
                        <m:e>
                          <m:r>
                            <a:rPr lang="en-GB" b="1" i="1" smtClean="0">
                              <a:solidFill>
                                <a:srgbClr val="FF0000"/>
                              </a:solidFill>
                              <a:latin typeface="Cambria Math" panose="02040503050406030204" pitchFamily="18" charset="0"/>
                            </a:rPr>
                            <m:t>𝝃</m:t>
                          </m:r>
                        </m:e>
                        <m:sub>
                          <m:r>
                            <a:rPr lang="en-GB" b="1" i="1" smtClean="0">
                              <a:solidFill>
                                <a:srgbClr val="FF0000"/>
                              </a:solidFill>
                              <a:latin typeface="Cambria Math" panose="02040503050406030204" pitchFamily="18" charset="0"/>
                            </a:rPr>
                            <m:t>𝟎</m:t>
                          </m:r>
                        </m:sub>
                      </m:sSub>
                      <m:r>
                        <a:rPr lang="en-GB" b="0" i="1" smtClean="0">
                          <a:latin typeface="Cambria Math" panose="02040503050406030204" pitchFamily="18" charset="0"/>
                        </a:rPr>
                        <m:t>)</m:t>
                      </m:r>
                    </m:oMath>
                  </m:oMathPara>
                </a14:m>
                <a:endParaRPr lang="en-US" dirty="0"/>
              </a:p>
            </p:txBody>
          </p:sp>
        </mc:Choice>
        <mc:Fallback xmlns="">
          <p:sp>
            <p:nvSpPr>
              <p:cNvPr id="40" name="TextBox 39">
                <a:extLst>
                  <a:ext uri="{FF2B5EF4-FFF2-40B4-BE49-F238E27FC236}">
                    <a16:creationId xmlns:a16="http://schemas.microsoft.com/office/drawing/2014/main" id="{63955674-033E-0F97-025D-46BE4C71BF82}"/>
                  </a:ext>
                </a:extLst>
              </p:cNvPr>
              <p:cNvSpPr txBox="1">
                <a:spLocks noRot="1" noChangeAspect="1" noMove="1" noResize="1" noEditPoints="1" noAdjustHandles="1" noChangeArrowheads="1" noChangeShapeType="1" noTextEdit="1"/>
              </p:cNvSpPr>
              <p:nvPr/>
            </p:nvSpPr>
            <p:spPr>
              <a:xfrm rot="18900000">
                <a:off x="7355042" y="2985594"/>
                <a:ext cx="3418949" cy="303288"/>
              </a:xfrm>
              <a:prstGeom prst="rect">
                <a:avLst/>
              </a:prstGeom>
              <a:blipFill>
                <a:blip r:embed="rId5"/>
                <a:stretch>
                  <a:fillRect t="-1848" r="-39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E99FC7CE-67AE-4E62-EFCA-869AEFFC0616}"/>
                  </a:ext>
                </a:extLst>
              </p:cNvPr>
              <p:cNvSpPr txBox="1"/>
              <p:nvPr/>
            </p:nvSpPr>
            <p:spPr>
              <a:xfrm>
                <a:off x="5621987" y="1295639"/>
                <a:ext cx="470257"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m:t>
                          </m:r>
                        </m:sup>
                      </m:sSubSup>
                    </m:oMath>
                  </m:oMathPara>
                </a14:m>
                <a:endParaRPr lang="en-US" dirty="0"/>
              </a:p>
            </p:txBody>
          </p:sp>
        </mc:Choice>
        <mc:Fallback xmlns="">
          <p:sp>
            <p:nvSpPr>
              <p:cNvPr id="43" name="TextBox 42">
                <a:extLst>
                  <a:ext uri="{FF2B5EF4-FFF2-40B4-BE49-F238E27FC236}">
                    <a16:creationId xmlns:a16="http://schemas.microsoft.com/office/drawing/2014/main" id="{E99FC7CE-67AE-4E62-EFCA-869AEFFC0616}"/>
                  </a:ext>
                </a:extLst>
              </p:cNvPr>
              <p:cNvSpPr txBox="1">
                <a:spLocks noRot="1" noChangeAspect="1" noMove="1" noResize="1" noEditPoints="1" noAdjustHandles="1" noChangeArrowheads="1" noChangeShapeType="1" noTextEdit="1"/>
              </p:cNvSpPr>
              <p:nvPr/>
            </p:nvSpPr>
            <p:spPr>
              <a:xfrm>
                <a:off x="5621987" y="1295639"/>
                <a:ext cx="470257" cy="298928"/>
              </a:xfrm>
              <a:prstGeom prst="rect">
                <a:avLst/>
              </a:prstGeom>
              <a:blipFill>
                <a:blip r:embed="rId6"/>
                <a:stretch>
                  <a:fillRect l="-6494" r="-2597" b="-204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6D452D2D-64DD-CB28-78CA-5237093BD222}"/>
                  </a:ext>
                </a:extLst>
              </p:cNvPr>
              <p:cNvSpPr txBox="1"/>
              <p:nvPr/>
            </p:nvSpPr>
            <p:spPr>
              <a:xfrm>
                <a:off x="11183490" y="5958174"/>
                <a:ext cx="454292"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rPr>
                            <m:t>𝜉</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𝑤</m:t>
                          </m:r>
                        </m:sub>
                      </m:sSub>
                    </m:oMath>
                  </m:oMathPara>
                </a14:m>
                <a:endParaRPr lang="en-US" dirty="0"/>
              </a:p>
            </p:txBody>
          </p:sp>
        </mc:Choice>
        <mc:Fallback xmlns="">
          <p:sp>
            <p:nvSpPr>
              <p:cNvPr id="45" name="TextBox 44">
                <a:extLst>
                  <a:ext uri="{FF2B5EF4-FFF2-40B4-BE49-F238E27FC236}">
                    <a16:creationId xmlns:a16="http://schemas.microsoft.com/office/drawing/2014/main" id="{6D452D2D-64DD-CB28-78CA-5237093BD222}"/>
                  </a:ext>
                </a:extLst>
              </p:cNvPr>
              <p:cNvSpPr txBox="1">
                <a:spLocks noRot="1" noChangeAspect="1" noMove="1" noResize="1" noEditPoints="1" noAdjustHandles="1" noChangeArrowheads="1" noChangeShapeType="1" noTextEdit="1"/>
              </p:cNvSpPr>
              <p:nvPr/>
            </p:nvSpPr>
            <p:spPr>
              <a:xfrm>
                <a:off x="11183490" y="5958174"/>
                <a:ext cx="454292" cy="298928"/>
              </a:xfrm>
              <a:prstGeom prst="rect">
                <a:avLst/>
              </a:prstGeom>
              <a:blipFill>
                <a:blip r:embed="rId7"/>
                <a:stretch>
                  <a:fillRect l="-17568" r="-2703" b="-265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0A0EFB0-FFC1-36AD-D9DB-E9978A6369C9}"/>
                  </a:ext>
                </a:extLst>
              </p:cNvPr>
              <p:cNvSpPr txBox="1"/>
              <p:nvPr/>
            </p:nvSpPr>
            <p:spPr>
              <a:xfrm>
                <a:off x="5666358" y="4667244"/>
                <a:ext cx="425886" cy="3032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0</m:t>
                          </m:r>
                        </m:sub>
                        <m:sup>
                          <m:r>
                            <a:rPr lang="en-GB" b="0" i="1" smtClean="0">
                              <a:latin typeface="Cambria Math" panose="02040503050406030204" pitchFamily="18" charset="0"/>
                            </a:rPr>
                            <m:t>∗</m:t>
                          </m:r>
                        </m:sup>
                      </m:sSubSup>
                    </m:oMath>
                  </m:oMathPara>
                </a14:m>
                <a:endParaRPr lang="en-US" dirty="0"/>
              </a:p>
            </p:txBody>
          </p:sp>
        </mc:Choice>
        <mc:Fallback xmlns="">
          <p:sp>
            <p:nvSpPr>
              <p:cNvPr id="47" name="TextBox 46">
                <a:extLst>
                  <a:ext uri="{FF2B5EF4-FFF2-40B4-BE49-F238E27FC236}">
                    <a16:creationId xmlns:a16="http://schemas.microsoft.com/office/drawing/2014/main" id="{90A0EFB0-FFC1-36AD-D9DB-E9978A6369C9}"/>
                  </a:ext>
                </a:extLst>
              </p:cNvPr>
              <p:cNvSpPr txBox="1">
                <a:spLocks noRot="1" noChangeAspect="1" noMove="1" noResize="1" noEditPoints="1" noAdjustHandles="1" noChangeArrowheads="1" noChangeShapeType="1" noTextEdit="1"/>
              </p:cNvSpPr>
              <p:nvPr/>
            </p:nvSpPr>
            <p:spPr>
              <a:xfrm>
                <a:off x="5666358" y="4667244"/>
                <a:ext cx="425886" cy="303288"/>
              </a:xfrm>
              <a:prstGeom prst="rect">
                <a:avLst/>
              </a:prstGeom>
              <a:blipFill>
                <a:blip r:embed="rId8"/>
                <a:stretch>
                  <a:fillRect l="-7246" r="-5797" b="-224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92B69D46-FA50-EED3-9776-68F2C9187E21}"/>
                  </a:ext>
                </a:extLst>
              </p:cNvPr>
              <p:cNvSpPr txBox="1"/>
              <p:nvPr/>
            </p:nvSpPr>
            <p:spPr>
              <a:xfrm>
                <a:off x="7588543" y="5969138"/>
                <a:ext cx="2631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oMath>
                  </m:oMathPara>
                </a14:m>
                <a:endParaRPr lang="en-US" dirty="0"/>
              </a:p>
            </p:txBody>
          </p:sp>
        </mc:Choice>
        <mc:Fallback xmlns="">
          <p:sp>
            <p:nvSpPr>
              <p:cNvPr id="51" name="TextBox 50">
                <a:extLst>
                  <a:ext uri="{FF2B5EF4-FFF2-40B4-BE49-F238E27FC236}">
                    <a16:creationId xmlns:a16="http://schemas.microsoft.com/office/drawing/2014/main" id="{92B69D46-FA50-EED3-9776-68F2C9187E21}"/>
                  </a:ext>
                </a:extLst>
              </p:cNvPr>
              <p:cNvSpPr txBox="1">
                <a:spLocks noRot="1" noChangeAspect="1" noMove="1" noResize="1" noEditPoints="1" noAdjustHandles="1" noChangeArrowheads="1" noChangeShapeType="1" noTextEdit="1"/>
              </p:cNvSpPr>
              <p:nvPr/>
            </p:nvSpPr>
            <p:spPr>
              <a:xfrm>
                <a:off x="7588543" y="5969138"/>
                <a:ext cx="263149" cy="276999"/>
              </a:xfrm>
              <a:prstGeom prst="rect">
                <a:avLst/>
              </a:prstGeom>
              <a:blipFill>
                <a:blip r:embed="rId9"/>
                <a:stretch>
                  <a:fillRect l="-32558" t="-2174" r="-6977" b="-32609"/>
                </a:stretch>
              </a:blipFill>
            </p:spPr>
            <p:txBody>
              <a:bodyPr/>
              <a:lstStyle/>
              <a:p>
                <a:r>
                  <a:rPr lang="en-GB">
                    <a:noFill/>
                  </a:rPr>
                  <a:t> </a:t>
                </a:r>
              </a:p>
            </p:txBody>
          </p:sp>
        </mc:Fallback>
      </mc:AlternateContent>
      <p:cxnSp>
        <p:nvCxnSpPr>
          <p:cNvPr id="53" name="Straight Connector 52">
            <a:extLst>
              <a:ext uri="{FF2B5EF4-FFF2-40B4-BE49-F238E27FC236}">
                <a16:creationId xmlns:a16="http://schemas.microsoft.com/office/drawing/2014/main" id="{4C1915AC-D12C-19D2-EE7A-E42D45CB153A}"/>
              </a:ext>
            </a:extLst>
          </p:cNvPr>
          <p:cNvCxnSpPr>
            <a:cxnSpLocks/>
          </p:cNvCxnSpPr>
          <p:nvPr/>
        </p:nvCxnSpPr>
        <p:spPr>
          <a:xfrm>
            <a:off x="7720118" y="4818888"/>
            <a:ext cx="1" cy="113071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D53996D3-7EF1-000B-D8F9-7F174F176957}"/>
                  </a:ext>
                </a:extLst>
              </p:cNvPr>
              <p:cNvSpPr txBox="1"/>
              <p:nvPr/>
            </p:nvSpPr>
            <p:spPr>
              <a:xfrm>
                <a:off x="6268017" y="2458901"/>
                <a:ext cx="2431150" cy="1244187"/>
              </a:xfrm>
              <a:prstGeom prst="rect">
                <a:avLst/>
              </a:prstGeom>
              <a:noFill/>
            </p:spPr>
            <p:txBody>
              <a:bodyPr wrap="square" rtlCol="0">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 </m:t>
                        </m:r>
                      </m:sub>
                    </m:sSub>
                    <m:r>
                      <a:rPr lang="en-GB" b="0" i="1" smtClean="0">
                        <a:latin typeface="Cambria Math" panose="02040503050406030204" pitchFamily="18" charset="0"/>
                      </a:rPr>
                      <m:t>&lt;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oMath>
                </a14:m>
                <a:r>
                  <a:rPr lang="en-US" dirty="0"/>
                  <a:t>: </a:t>
                </a:r>
                <a:br>
                  <a:rPr lang="en-US" dirty="0"/>
                </a:b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m:t>
                        </m:r>
                      </m:sup>
                    </m:sSubSup>
                  </m:oMath>
                </a14:m>
                <a:r>
                  <a:rPr lang="en-US" dirty="0"/>
                  <a:t> unchanged (no transverse blowup of weak beam)</a:t>
                </a:r>
              </a:p>
            </p:txBody>
          </p:sp>
        </mc:Choice>
        <mc:Fallback xmlns="">
          <p:sp>
            <p:nvSpPr>
              <p:cNvPr id="56" name="TextBox 55">
                <a:extLst>
                  <a:ext uri="{FF2B5EF4-FFF2-40B4-BE49-F238E27FC236}">
                    <a16:creationId xmlns:a16="http://schemas.microsoft.com/office/drawing/2014/main" id="{D53996D3-7EF1-000B-D8F9-7F174F176957}"/>
                  </a:ext>
                </a:extLst>
              </p:cNvPr>
              <p:cNvSpPr txBox="1">
                <a:spLocks noRot="1" noChangeAspect="1" noMove="1" noResize="1" noEditPoints="1" noAdjustHandles="1" noChangeArrowheads="1" noChangeShapeType="1" noTextEdit="1"/>
              </p:cNvSpPr>
              <p:nvPr/>
            </p:nvSpPr>
            <p:spPr>
              <a:xfrm>
                <a:off x="6268017" y="2458901"/>
                <a:ext cx="2431150" cy="1244187"/>
              </a:xfrm>
              <a:prstGeom prst="rect">
                <a:avLst/>
              </a:prstGeom>
              <a:blipFill>
                <a:blip r:embed="rId10"/>
                <a:stretch>
                  <a:fillRect l="-2005" t="-1961" b="-6863"/>
                </a:stretch>
              </a:blipFill>
            </p:spPr>
            <p:txBody>
              <a:bodyPr/>
              <a:lstStyle/>
              <a:p>
                <a:r>
                  <a:rPr lang="en-US">
                    <a:noFill/>
                  </a:rPr>
                  <a:t> </a:t>
                </a:r>
              </a:p>
            </p:txBody>
          </p:sp>
        </mc:Fallback>
      </mc:AlternateContent>
      <p:cxnSp>
        <p:nvCxnSpPr>
          <p:cNvPr id="60" name="Straight Arrow Connector 59">
            <a:extLst>
              <a:ext uri="{FF2B5EF4-FFF2-40B4-BE49-F238E27FC236}">
                <a16:creationId xmlns:a16="http://schemas.microsoft.com/office/drawing/2014/main" id="{7644C19C-1FD6-FC92-79FF-8734942967A8}"/>
              </a:ext>
            </a:extLst>
          </p:cNvPr>
          <p:cNvCxnSpPr>
            <a:cxnSpLocks/>
          </p:cNvCxnSpPr>
          <p:nvPr/>
        </p:nvCxnSpPr>
        <p:spPr>
          <a:xfrm flipH="1">
            <a:off x="6762346" y="3741197"/>
            <a:ext cx="180473" cy="9949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2230FDC5-992C-DD46-D598-839B7AEB118B}"/>
                  </a:ext>
                </a:extLst>
              </p:cNvPr>
              <p:cNvSpPr txBox="1"/>
              <p:nvPr/>
            </p:nvSpPr>
            <p:spPr>
              <a:xfrm>
                <a:off x="8987194" y="3505126"/>
                <a:ext cx="2843993" cy="967188"/>
              </a:xfrm>
              <a:prstGeom prst="rect">
                <a:avLst/>
              </a:prstGeom>
              <a:noFill/>
            </p:spPr>
            <p:txBody>
              <a:bodyPr wrap="square" rtlCol="0">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 </m:t>
                        </m:r>
                      </m:sub>
                    </m:sSub>
                    <m:r>
                      <a:rPr lang="en-GB" b="0" i="1" smtClean="0">
                        <a:latin typeface="Cambria Math" panose="02040503050406030204" pitchFamily="18" charset="0"/>
                      </a:rPr>
                      <m:t>&gt;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oMath>
                </a14:m>
                <a:r>
                  <a:rPr lang="en-US" dirty="0"/>
                  <a:t>: </a:t>
                </a:r>
                <a:br>
                  <a:rPr lang="en-US" dirty="0"/>
                </a:b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m:t>
                        </m:r>
                      </m:sup>
                    </m:sSubSup>
                  </m:oMath>
                </a14:m>
                <a:r>
                  <a:rPr lang="en-US" dirty="0"/>
                  <a:t> increases according to phenomenological model</a:t>
                </a:r>
              </a:p>
            </p:txBody>
          </p:sp>
        </mc:Choice>
        <mc:Fallback xmlns="">
          <p:sp>
            <p:nvSpPr>
              <p:cNvPr id="61" name="TextBox 60">
                <a:extLst>
                  <a:ext uri="{FF2B5EF4-FFF2-40B4-BE49-F238E27FC236}">
                    <a16:creationId xmlns:a16="http://schemas.microsoft.com/office/drawing/2014/main" id="{2230FDC5-992C-DD46-D598-839B7AEB118B}"/>
                  </a:ext>
                </a:extLst>
              </p:cNvPr>
              <p:cNvSpPr txBox="1">
                <a:spLocks noRot="1" noChangeAspect="1" noMove="1" noResize="1" noEditPoints="1" noAdjustHandles="1" noChangeArrowheads="1" noChangeShapeType="1" noTextEdit="1"/>
              </p:cNvSpPr>
              <p:nvPr/>
            </p:nvSpPr>
            <p:spPr>
              <a:xfrm>
                <a:off x="8987194" y="3505126"/>
                <a:ext cx="2843993" cy="967188"/>
              </a:xfrm>
              <a:prstGeom prst="rect">
                <a:avLst/>
              </a:prstGeom>
              <a:blipFill>
                <a:blip r:embed="rId11"/>
                <a:stretch>
                  <a:fillRect l="-1713" t="-3145" b="-8805"/>
                </a:stretch>
              </a:blipFill>
            </p:spPr>
            <p:txBody>
              <a:bodyPr/>
              <a:lstStyle/>
              <a:p>
                <a:r>
                  <a:rPr lang="en-US">
                    <a:noFill/>
                  </a:rPr>
                  <a:t> </a:t>
                </a:r>
              </a:p>
            </p:txBody>
          </p:sp>
        </mc:Fallback>
      </mc:AlternateContent>
      <p:cxnSp>
        <p:nvCxnSpPr>
          <p:cNvPr id="62" name="Straight Arrow Connector 61">
            <a:extLst>
              <a:ext uri="{FF2B5EF4-FFF2-40B4-BE49-F238E27FC236}">
                <a16:creationId xmlns:a16="http://schemas.microsoft.com/office/drawing/2014/main" id="{BB4CD36E-24CD-9EE8-6541-CC920F67C41F}"/>
              </a:ext>
            </a:extLst>
          </p:cNvPr>
          <p:cNvCxnSpPr>
            <a:cxnSpLocks/>
            <a:stCxn id="61" idx="0"/>
          </p:cNvCxnSpPr>
          <p:nvPr/>
        </p:nvCxnSpPr>
        <p:spPr>
          <a:xfrm flipH="1" flipV="1">
            <a:off x="9807517" y="2800540"/>
            <a:ext cx="601674" cy="70458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92378A3B-1E29-3508-DAB0-E2B809811675}"/>
              </a:ext>
            </a:extLst>
          </p:cNvPr>
          <p:cNvSpPr txBox="1"/>
          <p:nvPr/>
        </p:nvSpPr>
        <p:spPr>
          <a:xfrm>
            <a:off x="7496588" y="1709115"/>
            <a:ext cx="2611766" cy="646331"/>
          </a:xfrm>
          <a:prstGeom prst="rect">
            <a:avLst/>
          </a:prstGeom>
          <a:noFill/>
        </p:spPr>
        <p:txBody>
          <a:bodyPr wrap="square" rtlCol="0">
            <a:spAutoFit/>
          </a:bodyPr>
          <a:lstStyle/>
          <a:p>
            <a:r>
              <a:rPr lang="en-GB" dirty="0"/>
              <a:t>Parameters to be found from simulations</a:t>
            </a:r>
            <a:endParaRPr lang="en-US" dirty="0"/>
          </a:p>
        </p:txBody>
      </p:sp>
      <p:cxnSp>
        <p:nvCxnSpPr>
          <p:cNvPr id="92" name="Straight Arrow Connector 91">
            <a:extLst>
              <a:ext uri="{FF2B5EF4-FFF2-40B4-BE49-F238E27FC236}">
                <a16:creationId xmlns:a16="http://schemas.microsoft.com/office/drawing/2014/main" id="{AFD2B2D5-0095-6566-3736-58C35BD20F29}"/>
              </a:ext>
            </a:extLst>
          </p:cNvPr>
          <p:cNvCxnSpPr>
            <a:cxnSpLocks/>
            <a:stCxn id="89" idx="2"/>
          </p:cNvCxnSpPr>
          <p:nvPr/>
        </p:nvCxnSpPr>
        <p:spPr>
          <a:xfrm>
            <a:off x="8802471" y="2355446"/>
            <a:ext cx="307618" cy="60386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0355114E-4426-11BA-FA42-E38C4CA7E522}"/>
              </a:ext>
            </a:extLst>
          </p:cNvPr>
          <p:cNvCxnSpPr>
            <a:cxnSpLocks/>
          </p:cNvCxnSpPr>
          <p:nvPr/>
        </p:nvCxnSpPr>
        <p:spPr>
          <a:xfrm>
            <a:off x="9423323" y="2063910"/>
            <a:ext cx="485976" cy="341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06" name="Group 105">
            <a:extLst>
              <a:ext uri="{FF2B5EF4-FFF2-40B4-BE49-F238E27FC236}">
                <a16:creationId xmlns:a16="http://schemas.microsoft.com/office/drawing/2014/main" id="{ADCA2AED-4C69-770C-A26C-9B218CDF8B1F}"/>
              </a:ext>
            </a:extLst>
          </p:cNvPr>
          <p:cNvGrpSpPr/>
          <p:nvPr/>
        </p:nvGrpSpPr>
        <p:grpSpPr>
          <a:xfrm>
            <a:off x="6525643" y="-1"/>
            <a:ext cx="5673515" cy="1297398"/>
            <a:chOff x="6564972" y="-1"/>
            <a:chExt cx="5634186" cy="1201343"/>
          </a:xfrm>
        </p:grpSpPr>
        <p:pic>
          <p:nvPicPr>
            <p:cNvPr id="107" name="Picture 106">
              <a:extLst>
                <a:ext uri="{FF2B5EF4-FFF2-40B4-BE49-F238E27FC236}">
                  <a16:creationId xmlns:a16="http://schemas.microsoft.com/office/drawing/2014/main" id="{9E508CEF-EED2-1446-8697-B325A507BC8D}"/>
                </a:ext>
              </a:extLst>
            </p:cNvPr>
            <p:cNvPicPr>
              <a:picLocks noChangeAspect="1"/>
            </p:cNvPicPr>
            <p:nvPr/>
          </p:nvPicPr>
          <p:blipFill>
            <a:blip r:embed="rId12"/>
            <a:stretch>
              <a:fillRect/>
            </a:stretch>
          </p:blipFill>
          <p:spPr>
            <a:xfrm>
              <a:off x="7507622" y="0"/>
              <a:ext cx="4691536" cy="473317"/>
            </a:xfrm>
            <a:prstGeom prst="rect">
              <a:avLst/>
            </a:prstGeom>
          </p:spPr>
        </p:pic>
        <p:pic>
          <p:nvPicPr>
            <p:cNvPr id="108" name="Picture 107">
              <a:extLst>
                <a:ext uri="{FF2B5EF4-FFF2-40B4-BE49-F238E27FC236}">
                  <a16:creationId xmlns:a16="http://schemas.microsoft.com/office/drawing/2014/main" id="{CE2243DD-5BEC-394D-A9B1-ACAE5D53BBA5}"/>
                </a:ext>
              </a:extLst>
            </p:cNvPr>
            <p:cNvPicPr>
              <a:picLocks noChangeAspect="1"/>
            </p:cNvPicPr>
            <p:nvPr/>
          </p:nvPicPr>
          <p:blipFill>
            <a:blip r:embed="rId13"/>
            <a:stretch>
              <a:fillRect/>
            </a:stretch>
          </p:blipFill>
          <p:spPr>
            <a:xfrm>
              <a:off x="6572131" y="473317"/>
              <a:ext cx="5627027" cy="298278"/>
            </a:xfrm>
            <a:prstGeom prst="rect">
              <a:avLst/>
            </a:prstGeom>
          </p:spPr>
        </p:pic>
        <p:sp>
          <p:nvSpPr>
            <p:cNvPr id="109" name="Rectangle 108">
              <a:extLst>
                <a:ext uri="{FF2B5EF4-FFF2-40B4-BE49-F238E27FC236}">
                  <a16:creationId xmlns:a16="http://schemas.microsoft.com/office/drawing/2014/main" id="{5232DD58-3BAE-FBC6-F275-DF143A0A11F0}"/>
                </a:ext>
              </a:extLst>
            </p:cNvPr>
            <p:cNvSpPr/>
            <p:nvPr/>
          </p:nvSpPr>
          <p:spPr>
            <a:xfrm>
              <a:off x="6572130" y="-1"/>
              <a:ext cx="935492" cy="473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Rectangle 109">
              <a:extLst>
                <a:ext uri="{FF2B5EF4-FFF2-40B4-BE49-F238E27FC236}">
                  <a16:creationId xmlns:a16="http://schemas.microsoft.com/office/drawing/2014/main" id="{EBED1304-25F6-8127-776D-60EF80D915E8}"/>
                </a:ext>
              </a:extLst>
            </p:cNvPr>
            <p:cNvSpPr/>
            <p:nvPr/>
          </p:nvSpPr>
          <p:spPr>
            <a:xfrm>
              <a:off x="6564972" y="771595"/>
              <a:ext cx="5634186" cy="4297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280714047"/>
      </p:ext>
    </p:extLst>
  </p:cSld>
  <p:clrMapOvr>
    <a:masterClrMapping/>
  </p:clrMapOvr>
  <mc:AlternateContent xmlns:mc="http://schemas.openxmlformats.org/markup-compatibility/2006" xmlns:p14="http://schemas.microsoft.com/office/powerpoint/2010/main">
    <mc:Choice Requires="p14">
      <p:transition spd="slow" p14:dur="2000" advTm="145416"/>
    </mc:Choice>
    <mc:Fallback xmlns="">
      <p:transition spd="slow" advTm="1454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10" presetClass="entr" presetSubtype="0" fill="hold"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fade">
                                      <p:cBhvr>
                                        <p:cTn id="65" dur="500"/>
                                        <p:tgtEl>
                                          <p:spTgt spid="51"/>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500"/>
                                        <p:tgtEl>
                                          <p:spTgt spid="6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500"/>
                                        <p:tgtEl>
                                          <p:spTgt spid="40"/>
                                        </p:tgtEl>
                                      </p:cBhvr>
                                    </p:animEffect>
                                  </p:childTnLst>
                                </p:cTn>
                              </p:par>
                              <p:par>
                                <p:cTn id="76" presetID="10" presetClass="entr" presetSubtype="0"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nodeType="with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89"/>
                                        </p:tgtEl>
                                        <p:attrNameLst>
                                          <p:attrName>style.visibility</p:attrName>
                                        </p:attrNameLst>
                                      </p:cBhvr>
                                      <p:to>
                                        <p:strVal val="visible"/>
                                      </p:to>
                                    </p:set>
                                    <p:animEffect transition="in" filter="fade">
                                      <p:cBhvr>
                                        <p:cTn id="86" dur="500"/>
                                        <p:tgtEl>
                                          <p:spTgt spid="89"/>
                                        </p:tgtEl>
                                      </p:cBhvr>
                                    </p:animEffect>
                                  </p:childTnLst>
                                </p:cTn>
                              </p:par>
                              <p:par>
                                <p:cTn id="87" presetID="10" presetClass="entr" presetSubtype="0" fill="hold" nodeType="with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fade">
                                      <p:cBhvr>
                                        <p:cTn id="89" dur="500"/>
                                        <p:tgtEl>
                                          <p:spTgt spid="92"/>
                                        </p:tgtEl>
                                      </p:cBhvr>
                                    </p:animEffect>
                                  </p:childTnLst>
                                </p:cTn>
                              </p:par>
                              <p:par>
                                <p:cTn id="90" presetID="10" presetClass="entr" presetSubtype="0" fill="hold"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500"/>
                                        <p:tgtEl>
                                          <p:spTgt spid="9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06"/>
                                        </p:tgtEl>
                                        <p:attrNameLst>
                                          <p:attrName>style.visibility</p:attrName>
                                        </p:attrNameLst>
                                      </p:cBhvr>
                                      <p:to>
                                        <p:strVal val="visible"/>
                                      </p:to>
                                    </p:set>
                                    <p:animEffect transition="in" filter="fade">
                                      <p:cBhvr>
                                        <p:cTn id="9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animBg="1"/>
      <p:bldP spid="19" grpId="0" animBg="1"/>
      <p:bldP spid="25" grpId="0" animBg="1"/>
      <p:bldP spid="40" grpId="0"/>
      <p:bldP spid="43" grpId="0"/>
      <p:bldP spid="45" grpId="0"/>
      <p:bldP spid="47" grpId="0"/>
      <p:bldP spid="51" grpId="0"/>
      <p:bldP spid="56" grpId="0"/>
      <p:bldP spid="61" grpId="0"/>
      <p:bldP spid="8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3A5EE4-802A-311A-806C-EA5F8BC53F45}"/>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5F0537-C400-45FA-D9F9-F9653823B446}"/>
              </a:ext>
            </a:extLst>
          </p:cNvPr>
          <p:cNvSpPr>
            <a:spLocks noGrp="1"/>
          </p:cNvSpPr>
          <p:nvPr>
            <p:ph type="title"/>
          </p:nvPr>
        </p:nvSpPr>
        <p:spPr>
          <a:xfrm>
            <a:off x="1" y="2541"/>
            <a:ext cx="12199158" cy="1198800"/>
          </a:xfrm>
          <a:solidFill>
            <a:srgbClr val="002060"/>
          </a:solidFill>
        </p:spPr>
        <p:txBody>
          <a:bodyPr>
            <a:normAutofit/>
          </a:bodyPr>
          <a:lstStyle/>
          <a:p>
            <a:r>
              <a:rPr lang="en-GB" sz="3600" dirty="0">
                <a:solidFill>
                  <a:schemeClr val="bg1"/>
                </a:solidFill>
              </a:rPr>
              <a:t>	Transverse blow-up: </a:t>
            </a:r>
            <a:br>
              <a:rPr lang="en-GB" sz="3600" dirty="0">
                <a:solidFill>
                  <a:schemeClr val="bg1"/>
                </a:solidFill>
              </a:rPr>
            </a:br>
            <a:r>
              <a:rPr lang="en-GB" sz="3600" dirty="0">
                <a:solidFill>
                  <a:schemeClr val="bg1"/>
                </a:solidFill>
              </a:rPr>
              <a:t>	bunch lengths</a:t>
            </a:r>
            <a:endParaRPr lang="en-US" sz="3600" dirty="0">
              <a:solidFill>
                <a:schemeClr val="bg1"/>
              </a:solidFill>
            </a:endParaRPr>
          </a:p>
        </p:txBody>
      </p:sp>
      <p:pic>
        <p:nvPicPr>
          <p:cNvPr id="5" name="Picture 4">
            <a:extLst>
              <a:ext uri="{FF2B5EF4-FFF2-40B4-BE49-F238E27FC236}">
                <a16:creationId xmlns:a16="http://schemas.microsoft.com/office/drawing/2014/main" id="{0296A161-7357-F031-09BF-75212CE813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3572" y="1413800"/>
            <a:ext cx="5627027" cy="4802187"/>
          </a:xfrm>
          <a:prstGeom prst="rect">
            <a:avLst/>
          </a:prstGeom>
        </p:spPr>
      </p:pic>
      <p:sp>
        <p:nvSpPr>
          <p:cNvPr id="8" name="TextBox 7">
            <a:extLst>
              <a:ext uri="{FF2B5EF4-FFF2-40B4-BE49-F238E27FC236}">
                <a16:creationId xmlns:a16="http://schemas.microsoft.com/office/drawing/2014/main" id="{0033CB7A-EF87-B06A-CEF7-16089BB678C1}"/>
              </a:ext>
            </a:extLst>
          </p:cNvPr>
          <p:cNvSpPr txBox="1"/>
          <p:nvPr/>
        </p:nvSpPr>
        <p:spPr>
          <a:xfrm>
            <a:off x="4198371" y="2621885"/>
            <a:ext cx="1671340" cy="923330"/>
          </a:xfrm>
          <a:prstGeom prst="rect">
            <a:avLst/>
          </a:prstGeom>
          <a:noFill/>
        </p:spPr>
        <p:txBody>
          <a:bodyPr wrap="square" rtlCol="0">
            <a:spAutoFit/>
          </a:bodyPr>
          <a:lstStyle/>
          <a:p>
            <a:r>
              <a:rPr lang="en-GB" dirty="0"/>
              <a:t>ZH</a:t>
            </a:r>
          </a:p>
          <a:p>
            <a:r>
              <a:rPr lang="en-GB" dirty="0"/>
              <a:t>No hourglass, no crab waist</a:t>
            </a:r>
            <a:endParaRPr lang="en-US" dirty="0"/>
          </a:p>
        </p:txBody>
      </p:sp>
      <p:cxnSp>
        <p:nvCxnSpPr>
          <p:cNvPr id="19" name="Straight Arrow Connector 18">
            <a:extLst>
              <a:ext uri="{FF2B5EF4-FFF2-40B4-BE49-F238E27FC236}">
                <a16:creationId xmlns:a16="http://schemas.microsoft.com/office/drawing/2014/main" id="{49C522BA-22D9-30D5-3CC0-DBA88ECC5FC5}"/>
              </a:ext>
            </a:extLst>
          </p:cNvPr>
          <p:cNvCxnSpPr>
            <a:cxnSpLocks/>
          </p:cNvCxnSpPr>
          <p:nvPr/>
        </p:nvCxnSpPr>
        <p:spPr>
          <a:xfrm flipH="1" flipV="1">
            <a:off x="7077923" y="2402127"/>
            <a:ext cx="324463" cy="8970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5B0A905-BF34-A69C-2308-3FA8F652AF21}"/>
                  </a:ext>
                </a:extLst>
              </p:cNvPr>
              <p:cNvSpPr txBox="1"/>
              <p:nvPr/>
            </p:nvSpPr>
            <p:spPr>
              <a:xfrm>
                <a:off x="6012062" y="1934459"/>
                <a:ext cx="1940983" cy="395621"/>
              </a:xfrm>
              <a:prstGeom prst="rect">
                <a:avLst/>
              </a:prstGeom>
              <a:noFill/>
            </p:spPr>
            <p:txBody>
              <a:bodyPr wrap="square" rtlCol="0">
                <a:spAutoFit/>
              </a:bodyPr>
              <a:lstStyle/>
              <a:p>
                <a:r>
                  <a:rPr lang="en-GB" dirty="0"/>
                  <a:t>Increasing </a:t>
                </a:r>
                <a14:m>
                  <m:oMath xmlns:m="http://schemas.openxmlformats.org/officeDocument/2006/math">
                    <m:r>
                      <a:rPr lang="en-GB" b="0" i="1" smtClean="0">
                        <a:latin typeface="Cambria Math" panose="02040503050406030204" pitchFamily="18" charset="0"/>
                      </a:rPr>
                      <m:t>𝜒</m:t>
                    </m:r>
                    <m:r>
                      <m:rPr>
                        <m:lit/>
                      </m:rP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,0</m:t>
                        </m:r>
                      </m:sub>
                      <m:sup>
                        <m:r>
                          <a:rPr lang="en-GB" b="0" i="1" smtClean="0">
                            <a:latin typeface="Cambria Math" panose="02040503050406030204" pitchFamily="18" charset="0"/>
                          </a:rPr>
                          <m:t>∗</m:t>
                        </m:r>
                      </m:sup>
                    </m:sSubSup>
                  </m:oMath>
                </a14:m>
                <a:endParaRPr lang="en-US" dirty="0"/>
              </a:p>
            </p:txBody>
          </p:sp>
        </mc:Choice>
        <mc:Fallback xmlns="">
          <p:sp>
            <p:nvSpPr>
              <p:cNvPr id="20" name="TextBox 19">
                <a:extLst>
                  <a:ext uri="{FF2B5EF4-FFF2-40B4-BE49-F238E27FC236}">
                    <a16:creationId xmlns:a16="http://schemas.microsoft.com/office/drawing/2014/main" id="{B5B0A905-BF34-A69C-2308-3FA8F652AF21}"/>
                  </a:ext>
                </a:extLst>
              </p:cNvPr>
              <p:cNvSpPr txBox="1">
                <a:spLocks noRot="1" noChangeAspect="1" noMove="1" noResize="1" noEditPoints="1" noAdjustHandles="1" noChangeArrowheads="1" noChangeShapeType="1" noTextEdit="1"/>
              </p:cNvSpPr>
              <p:nvPr/>
            </p:nvSpPr>
            <p:spPr>
              <a:xfrm>
                <a:off x="6012062" y="1934459"/>
                <a:ext cx="1940983" cy="395621"/>
              </a:xfrm>
              <a:prstGeom prst="rect">
                <a:avLst/>
              </a:prstGeom>
              <a:blipFill>
                <a:blip r:embed="rId4"/>
                <a:stretch>
                  <a:fillRect l="-2508" t="-6154" b="-18462"/>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33D99A40-434E-9C67-2BD0-2F087FACE16C}"/>
              </a:ext>
            </a:extLst>
          </p:cNvPr>
          <p:cNvSpPr txBox="1"/>
          <p:nvPr/>
        </p:nvSpPr>
        <p:spPr>
          <a:xfrm>
            <a:off x="4683306" y="4560420"/>
            <a:ext cx="716729" cy="369332"/>
          </a:xfrm>
          <a:prstGeom prst="rect">
            <a:avLst/>
          </a:prstGeom>
          <a:noFill/>
        </p:spPr>
        <p:txBody>
          <a:bodyPr wrap="square" rtlCol="0">
            <a:spAutoFit/>
          </a:bodyPr>
          <a:lstStyle/>
          <a:p>
            <a:r>
              <a:rPr lang="en-GB" dirty="0"/>
              <a:t>1D</a:t>
            </a:r>
            <a:endParaRPr lang="en-US" dirty="0"/>
          </a:p>
        </p:txBody>
      </p:sp>
      <p:sp>
        <p:nvSpPr>
          <p:cNvPr id="22" name="TextBox 21">
            <a:extLst>
              <a:ext uri="{FF2B5EF4-FFF2-40B4-BE49-F238E27FC236}">
                <a16:creationId xmlns:a16="http://schemas.microsoft.com/office/drawing/2014/main" id="{5DAF0894-81ED-CDB4-A05A-930D67A9FB92}"/>
              </a:ext>
            </a:extLst>
          </p:cNvPr>
          <p:cNvSpPr txBox="1"/>
          <p:nvPr/>
        </p:nvSpPr>
        <p:spPr>
          <a:xfrm>
            <a:off x="6786890" y="4560420"/>
            <a:ext cx="716729" cy="369332"/>
          </a:xfrm>
          <a:prstGeom prst="rect">
            <a:avLst/>
          </a:prstGeom>
          <a:noFill/>
        </p:spPr>
        <p:txBody>
          <a:bodyPr wrap="square" rtlCol="0">
            <a:spAutoFit/>
          </a:bodyPr>
          <a:lstStyle/>
          <a:p>
            <a:r>
              <a:rPr lang="en-GB" dirty="0"/>
              <a:t>3D</a:t>
            </a:r>
            <a:endParaRPr lang="en-US" dirty="0"/>
          </a:p>
        </p:txBody>
      </p:sp>
      <p:sp>
        <p:nvSpPr>
          <p:cNvPr id="27" name="TextBox 26">
            <a:extLst>
              <a:ext uri="{FF2B5EF4-FFF2-40B4-BE49-F238E27FC236}">
                <a16:creationId xmlns:a16="http://schemas.microsoft.com/office/drawing/2014/main" id="{8C1ACB75-4A53-12D0-EE64-5ADA47C03DB8}"/>
              </a:ext>
            </a:extLst>
          </p:cNvPr>
          <p:cNvSpPr txBox="1"/>
          <p:nvPr/>
        </p:nvSpPr>
        <p:spPr>
          <a:xfrm>
            <a:off x="6012062" y="3565061"/>
            <a:ext cx="2598538" cy="646331"/>
          </a:xfrm>
          <a:prstGeom prst="rect">
            <a:avLst/>
          </a:prstGeom>
          <a:noFill/>
        </p:spPr>
        <p:txBody>
          <a:bodyPr wrap="square" rtlCol="0">
            <a:spAutoFit/>
          </a:bodyPr>
          <a:lstStyle/>
          <a:p>
            <a:r>
              <a:rPr lang="en-GB" dirty="0"/>
              <a:t>Longitudinal blow-up enhanced by 3D model</a:t>
            </a:r>
            <a:endParaRPr lang="en-US" dirty="0"/>
          </a:p>
        </p:txBody>
      </p:sp>
      <p:cxnSp>
        <p:nvCxnSpPr>
          <p:cNvPr id="30" name="Straight Connector 29">
            <a:extLst>
              <a:ext uri="{FF2B5EF4-FFF2-40B4-BE49-F238E27FC236}">
                <a16:creationId xmlns:a16="http://schemas.microsoft.com/office/drawing/2014/main" id="{2D736A3D-5613-3C00-ED13-83B2EAA2876B}"/>
              </a:ext>
            </a:extLst>
          </p:cNvPr>
          <p:cNvCxnSpPr/>
          <p:nvPr/>
        </p:nvCxnSpPr>
        <p:spPr>
          <a:xfrm flipV="1">
            <a:off x="5119716" y="3545215"/>
            <a:ext cx="0" cy="1979257"/>
          </a:xfrm>
          <a:prstGeom prst="line">
            <a:avLst/>
          </a:prstGeom>
          <a:ln w="38100">
            <a:prstDash val="sysDot"/>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43204565-5CA6-4744-02C3-540AB8C9AB3E}"/>
                  </a:ext>
                </a:extLst>
              </p:cNvPr>
              <p:cNvSpPr txBox="1"/>
              <p:nvPr/>
            </p:nvSpPr>
            <p:spPr>
              <a:xfrm>
                <a:off x="5199706" y="4408065"/>
                <a:ext cx="1340009" cy="646331"/>
              </a:xfrm>
              <a:prstGeom prst="rect">
                <a:avLst/>
              </a:prstGeom>
              <a:noFill/>
            </p:spPr>
            <p:txBody>
              <a:bodyPr wrap="square" rtlCol="0">
                <a:spAutoFit/>
              </a:bodyPr>
              <a:lstStyle/>
              <a:p>
                <a:r>
                  <a:rPr lang="en-GB" dirty="0"/>
                  <a:t>Threshold set by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oMath>
                </a14:m>
                <a:endParaRPr lang="en-US" dirty="0"/>
              </a:p>
            </p:txBody>
          </p:sp>
        </mc:Choice>
        <mc:Fallback xmlns="">
          <p:sp>
            <p:nvSpPr>
              <p:cNvPr id="32" name="TextBox 31">
                <a:extLst>
                  <a:ext uri="{FF2B5EF4-FFF2-40B4-BE49-F238E27FC236}">
                    <a16:creationId xmlns:a16="http://schemas.microsoft.com/office/drawing/2014/main" id="{43204565-5CA6-4744-02C3-540AB8C9AB3E}"/>
                  </a:ext>
                </a:extLst>
              </p:cNvPr>
              <p:cNvSpPr txBox="1">
                <a:spLocks noRot="1" noChangeAspect="1" noMove="1" noResize="1" noEditPoints="1" noAdjustHandles="1" noChangeArrowheads="1" noChangeShapeType="1" noTextEdit="1"/>
              </p:cNvSpPr>
              <p:nvPr/>
            </p:nvSpPr>
            <p:spPr>
              <a:xfrm>
                <a:off x="5199706" y="4408065"/>
                <a:ext cx="1340009" cy="646331"/>
              </a:xfrm>
              <a:prstGeom prst="rect">
                <a:avLst/>
              </a:prstGeom>
              <a:blipFill>
                <a:blip r:embed="rId5"/>
                <a:stretch>
                  <a:fillRect l="-4091" t="-4717" b="-14151"/>
                </a:stretch>
              </a:blipFill>
            </p:spPr>
            <p:txBody>
              <a:bodyPr/>
              <a:lstStyle/>
              <a:p>
                <a:r>
                  <a:rPr lang="en-US">
                    <a:noFill/>
                  </a:rPr>
                  <a:t> </a:t>
                </a:r>
              </a:p>
            </p:txBody>
          </p:sp>
        </mc:Fallback>
      </mc:AlternateContent>
      <p:sp>
        <p:nvSpPr>
          <p:cNvPr id="3" name="Date Placeholder 2">
            <a:extLst>
              <a:ext uri="{FF2B5EF4-FFF2-40B4-BE49-F238E27FC236}">
                <a16:creationId xmlns:a16="http://schemas.microsoft.com/office/drawing/2014/main" id="{F0F57976-1F21-23F1-267A-66805861E390}"/>
              </a:ext>
            </a:extLst>
          </p:cNvPr>
          <p:cNvSpPr>
            <a:spLocks noGrp="1"/>
          </p:cNvSpPr>
          <p:nvPr>
            <p:ph type="dt" sz="half" idx="10"/>
          </p:nvPr>
        </p:nvSpPr>
        <p:spPr/>
        <p:txBody>
          <a:bodyPr/>
          <a:lstStyle/>
          <a:p>
            <a:fld id="{E2EDA4DA-A28E-4629-8535-57BD407D8A40}" type="datetime1">
              <a:rPr lang="en-GB" smtClean="0">
                <a:solidFill>
                  <a:schemeClr val="bg1"/>
                </a:solidFill>
              </a:rPr>
              <a:t>06/12/2022</a:t>
            </a:fld>
            <a:endParaRPr lang="en-US" dirty="0">
              <a:solidFill>
                <a:schemeClr val="bg1"/>
              </a:solidFill>
            </a:endParaRPr>
          </a:p>
        </p:txBody>
      </p:sp>
      <p:sp>
        <p:nvSpPr>
          <p:cNvPr id="4" name="Footer Placeholder 3">
            <a:extLst>
              <a:ext uri="{FF2B5EF4-FFF2-40B4-BE49-F238E27FC236}">
                <a16:creationId xmlns:a16="http://schemas.microsoft.com/office/drawing/2014/main" id="{D7256659-F1A5-6136-7801-FDC9F186DC6B}"/>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CA7F5036-2569-A65A-5DD1-675CD2CEB7C5}"/>
              </a:ext>
            </a:extLst>
          </p:cNvPr>
          <p:cNvSpPr>
            <a:spLocks noGrp="1"/>
          </p:cNvSpPr>
          <p:nvPr>
            <p:ph type="sldNum" sz="quarter" idx="12"/>
          </p:nvPr>
        </p:nvSpPr>
        <p:spPr/>
        <p:txBody>
          <a:bodyPr/>
          <a:lstStyle/>
          <a:p>
            <a:fld id="{81FB59EA-3FEA-44AC-8E8C-E80C08B2FCEE}" type="slidenum">
              <a:rPr lang="en-US" smtClean="0">
                <a:solidFill>
                  <a:schemeClr val="bg1"/>
                </a:solidFill>
              </a:rPr>
              <a:t>21</a:t>
            </a:fld>
            <a:endParaRPr lang="en-US">
              <a:solidFill>
                <a:schemeClr val="bg1"/>
              </a:solidFill>
            </a:endParaRPr>
          </a:p>
        </p:txBody>
      </p:sp>
      <p:grpSp>
        <p:nvGrpSpPr>
          <p:cNvPr id="31" name="Group 30">
            <a:extLst>
              <a:ext uri="{FF2B5EF4-FFF2-40B4-BE49-F238E27FC236}">
                <a16:creationId xmlns:a16="http://schemas.microsoft.com/office/drawing/2014/main" id="{4288D747-7414-A93E-0A09-BC0B24725D25}"/>
              </a:ext>
            </a:extLst>
          </p:cNvPr>
          <p:cNvGrpSpPr/>
          <p:nvPr/>
        </p:nvGrpSpPr>
        <p:grpSpPr>
          <a:xfrm>
            <a:off x="6532851" y="-1"/>
            <a:ext cx="5666307" cy="1201342"/>
            <a:chOff x="6572130" y="-1"/>
            <a:chExt cx="5627028" cy="1112399"/>
          </a:xfrm>
        </p:grpSpPr>
        <p:pic>
          <p:nvPicPr>
            <p:cNvPr id="33" name="Picture 32">
              <a:extLst>
                <a:ext uri="{FF2B5EF4-FFF2-40B4-BE49-F238E27FC236}">
                  <a16:creationId xmlns:a16="http://schemas.microsoft.com/office/drawing/2014/main" id="{3F7C4182-82A4-59D7-C6C1-08E801408178}"/>
                </a:ext>
              </a:extLst>
            </p:cNvPr>
            <p:cNvPicPr>
              <a:picLocks noChangeAspect="1"/>
            </p:cNvPicPr>
            <p:nvPr/>
          </p:nvPicPr>
          <p:blipFill>
            <a:blip r:embed="rId6"/>
            <a:stretch>
              <a:fillRect/>
            </a:stretch>
          </p:blipFill>
          <p:spPr>
            <a:xfrm>
              <a:off x="7507622" y="0"/>
              <a:ext cx="4691536" cy="473317"/>
            </a:xfrm>
            <a:prstGeom prst="rect">
              <a:avLst/>
            </a:prstGeom>
          </p:spPr>
        </p:pic>
        <p:pic>
          <p:nvPicPr>
            <p:cNvPr id="34" name="Picture 33">
              <a:extLst>
                <a:ext uri="{FF2B5EF4-FFF2-40B4-BE49-F238E27FC236}">
                  <a16:creationId xmlns:a16="http://schemas.microsoft.com/office/drawing/2014/main" id="{A1466F19-F2A9-E904-2FBA-F731FB08D694}"/>
                </a:ext>
              </a:extLst>
            </p:cNvPr>
            <p:cNvPicPr>
              <a:picLocks noChangeAspect="1"/>
            </p:cNvPicPr>
            <p:nvPr/>
          </p:nvPicPr>
          <p:blipFill>
            <a:blip r:embed="rId7"/>
            <a:stretch>
              <a:fillRect/>
            </a:stretch>
          </p:blipFill>
          <p:spPr>
            <a:xfrm>
              <a:off x="6572131" y="473317"/>
              <a:ext cx="5627027" cy="298278"/>
            </a:xfrm>
            <a:prstGeom prst="rect">
              <a:avLst/>
            </a:prstGeom>
          </p:spPr>
        </p:pic>
        <p:sp>
          <p:nvSpPr>
            <p:cNvPr id="35" name="Rectangle 34">
              <a:extLst>
                <a:ext uri="{FF2B5EF4-FFF2-40B4-BE49-F238E27FC236}">
                  <a16:creationId xmlns:a16="http://schemas.microsoft.com/office/drawing/2014/main" id="{3199981E-C4CA-47A1-3C81-D2592F58941D}"/>
                </a:ext>
              </a:extLst>
            </p:cNvPr>
            <p:cNvSpPr/>
            <p:nvPr/>
          </p:nvSpPr>
          <p:spPr>
            <a:xfrm>
              <a:off x="6572130" y="-1"/>
              <a:ext cx="935491" cy="473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9C205B2-7558-BE34-A84B-5A17559BB985}"/>
                </a:ext>
              </a:extLst>
            </p:cNvPr>
            <p:cNvSpPr/>
            <p:nvPr/>
          </p:nvSpPr>
          <p:spPr>
            <a:xfrm>
              <a:off x="6572130" y="771595"/>
              <a:ext cx="5627028" cy="3408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8A15C365-7582-3E0C-DFF8-B5CA4CD692FE}"/>
              </a:ext>
            </a:extLst>
          </p:cNvPr>
          <p:cNvSpPr txBox="1"/>
          <p:nvPr/>
        </p:nvSpPr>
        <p:spPr>
          <a:xfrm>
            <a:off x="8990331" y="2760384"/>
            <a:ext cx="2510039" cy="646331"/>
          </a:xfrm>
          <a:prstGeom prst="rect">
            <a:avLst/>
          </a:prstGeom>
          <a:noFill/>
        </p:spPr>
        <p:txBody>
          <a:bodyPr wrap="square" rtlCol="0">
            <a:spAutoFit/>
          </a:bodyPr>
          <a:lstStyle/>
          <a:p>
            <a:r>
              <a:rPr lang="en-GB" dirty="0"/>
              <a:t>Hg/CW slightly reduces longitudinal </a:t>
            </a:r>
            <a:r>
              <a:rPr lang="en-GB" dirty="0" err="1"/>
              <a:t>blowup</a:t>
            </a:r>
            <a:r>
              <a:rPr lang="en-GB" dirty="0"/>
              <a:t>.</a:t>
            </a:r>
            <a:endParaRPr lang="en-US" dirty="0"/>
          </a:p>
        </p:txBody>
      </p:sp>
    </p:spTree>
    <p:custDataLst>
      <p:tags r:id="rId1"/>
    </p:custDataLst>
    <p:extLst>
      <p:ext uri="{BB962C8B-B14F-4D97-AF65-F5344CB8AC3E}">
        <p14:creationId xmlns:p14="http://schemas.microsoft.com/office/powerpoint/2010/main" val="2705731316"/>
      </p:ext>
    </p:extLst>
  </p:cSld>
  <p:clrMapOvr>
    <a:masterClrMapping/>
  </p:clrMapOvr>
  <mc:AlternateContent xmlns:mc="http://schemas.openxmlformats.org/markup-compatibility/2006" xmlns:p14="http://schemas.microsoft.com/office/powerpoint/2010/main">
    <mc:Choice Requires="p14">
      <p:transition spd="slow" p14:dur="2000" advTm="68313"/>
    </mc:Choice>
    <mc:Fallback xmlns="">
      <p:transition spd="slow" advTm="6831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0" grpId="0"/>
      <p:bldP spid="21" grpId="0"/>
      <p:bldP spid="22" grpId="0"/>
      <p:bldP spid="27" grpId="0"/>
      <p:bldP spid="32"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2D594F-D7FE-581B-06E9-37ABC1897F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8148" y="1095121"/>
            <a:ext cx="6375703" cy="5347216"/>
          </a:xfrm>
          <a:prstGeom prst="rect">
            <a:avLst/>
          </a:prstGeom>
        </p:spPr>
      </p:pic>
      <p:sp>
        <p:nvSpPr>
          <p:cNvPr id="15" name="Rectangle 14">
            <a:extLst>
              <a:ext uri="{FF2B5EF4-FFF2-40B4-BE49-F238E27FC236}">
                <a16:creationId xmlns:a16="http://schemas.microsoft.com/office/drawing/2014/main" id="{A02C3268-FC24-7A9B-1F04-F4838F25385C}"/>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C339B7B-9BCB-F8F9-54B3-C4828E7103DD}"/>
              </a:ext>
            </a:extLst>
          </p:cNvPr>
          <p:cNvSpPr txBox="1"/>
          <p:nvPr/>
        </p:nvSpPr>
        <p:spPr>
          <a:xfrm>
            <a:off x="4694945" y="4198636"/>
            <a:ext cx="1203960" cy="646331"/>
          </a:xfrm>
          <a:prstGeom prst="rect">
            <a:avLst/>
          </a:prstGeom>
          <a:noFill/>
        </p:spPr>
        <p:txBody>
          <a:bodyPr wrap="square" rtlCol="0">
            <a:spAutoFit/>
          </a:bodyPr>
          <a:lstStyle/>
          <a:p>
            <a:r>
              <a:rPr lang="en-GB" dirty="0"/>
              <a:t>ZH</a:t>
            </a:r>
          </a:p>
          <a:p>
            <a:r>
              <a:rPr lang="el-GR" dirty="0"/>
              <a:t>ξ</a:t>
            </a:r>
            <a:r>
              <a:rPr lang="el-GR" baseline="-25000" dirty="0"/>
              <a:t>0</a:t>
            </a:r>
            <a:r>
              <a:rPr lang="en-GB" dirty="0"/>
              <a:t> = 0.20 </a:t>
            </a:r>
            <a:endParaRPr lang="en-US" dirty="0"/>
          </a:p>
        </p:txBody>
      </p:sp>
      <p:sp>
        <p:nvSpPr>
          <p:cNvPr id="12" name="Title 1">
            <a:extLst>
              <a:ext uri="{FF2B5EF4-FFF2-40B4-BE49-F238E27FC236}">
                <a16:creationId xmlns:a16="http://schemas.microsoft.com/office/drawing/2014/main" id="{F0DB77EA-DF10-3223-4D11-042A5BB9C01E}"/>
              </a:ext>
            </a:extLst>
          </p:cNvPr>
          <p:cNvSpPr>
            <a:spLocks noGrp="1"/>
          </p:cNvSpPr>
          <p:nvPr>
            <p:ph type="title"/>
          </p:nvPr>
        </p:nvSpPr>
        <p:spPr>
          <a:xfrm>
            <a:off x="0" y="0"/>
            <a:ext cx="12199158" cy="1198800"/>
          </a:xfrm>
          <a:solidFill>
            <a:srgbClr val="002060"/>
          </a:solidFill>
        </p:spPr>
        <p:txBody>
          <a:bodyPr>
            <a:normAutofit/>
          </a:bodyPr>
          <a:lstStyle/>
          <a:p>
            <a:r>
              <a:rPr lang="en-GB" sz="3600" dirty="0">
                <a:solidFill>
                  <a:schemeClr val="bg1"/>
                </a:solidFill>
              </a:rPr>
              <a:t>	Transverse blow-up: </a:t>
            </a:r>
            <a:br>
              <a:rPr lang="en-GB" sz="3600" dirty="0">
                <a:solidFill>
                  <a:schemeClr val="bg1"/>
                </a:solidFill>
              </a:rPr>
            </a:br>
            <a:r>
              <a:rPr lang="en-GB" sz="3600" dirty="0">
                <a:solidFill>
                  <a:schemeClr val="bg1"/>
                </a:solidFill>
              </a:rPr>
              <a:t>	weak y-width</a:t>
            </a:r>
            <a:endParaRPr lang="en-US" sz="3600" dirty="0">
              <a:solidFill>
                <a:schemeClr val="bg1"/>
              </a:solidFill>
            </a:endParaRPr>
          </a:p>
        </p:txBody>
      </p:sp>
      <p:sp>
        <p:nvSpPr>
          <p:cNvPr id="18" name="TextBox 17">
            <a:extLst>
              <a:ext uri="{FF2B5EF4-FFF2-40B4-BE49-F238E27FC236}">
                <a16:creationId xmlns:a16="http://schemas.microsoft.com/office/drawing/2014/main" id="{4E4186E3-13CE-8B51-8ACA-39FF20723DC3}"/>
              </a:ext>
            </a:extLst>
          </p:cNvPr>
          <p:cNvSpPr txBox="1"/>
          <p:nvPr/>
        </p:nvSpPr>
        <p:spPr>
          <a:xfrm>
            <a:off x="4950386" y="5179218"/>
            <a:ext cx="716729" cy="369332"/>
          </a:xfrm>
          <a:prstGeom prst="rect">
            <a:avLst/>
          </a:prstGeom>
          <a:noFill/>
        </p:spPr>
        <p:txBody>
          <a:bodyPr wrap="square" rtlCol="0">
            <a:spAutoFit/>
          </a:bodyPr>
          <a:lstStyle/>
          <a:p>
            <a:r>
              <a:rPr lang="en-GB" dirty="0"/>
              <a:t>1D</a:t>
            </a:r>
            <a:endParaRPr lang="en-US" dirty="0"/>
          </a:p>
        </p:txBody>
      </p:sp>
      <p:sp>
        <p:nvSpPr>
          <p:cNvPr id="20" name="TextBox 19">
            <a:extLst>
              <a:ext uri="{FF2B5EF4-FFF2-40B4-BE49-F238E27FC236}">
                <a16:creationId xmlns:a16="http://schemas.microsoft.com/office/drawing/2014/main" id="{3DAC7AD8-9948-2FB8-9051-CAD43D6B962B}"/>
              </a:ext>
            </a:extLst>
          </p:cNvPr>
          <p:cNvSpPr txBox="1"/>
          <p:nvPr/>
        </p:nvSpPr>
        <p:spPr>
          <a:xfrm>
            <a:off x="7342216" y="5179218"/>
            <a:ext cx="716729" cy="369332"/>
          </a:xfrm>
          <a:prstGeom prst="rect">
            <a:avLst/>
          </a:prstGeom>
          <a:noFill/>
        </p:spPr>
        <p:txBody>
          <a:bodyPr wrap="square" rtlCol="0">
            <a:spAutoFit/>
          </a:bodyPr>
          <a:lstStyle/>
          <a:p>
            <a:r>
              <a:rPr lang="en-GB" dirty="0"/>
              <a:t>3D</a:t>
            </a:r>
            <a:endParaRPr lang="en-US" dirty="0"/>
          </a:p>
        </p:txBody>
      </p:sp>
      <p:cxnSp>
        <p:nvCxnSpPr>
          <p:cNvPr id="21" name="Straight Arrow Connector 20">
            <a:extLst>
              <a:ext uri="{FF2B5EF4-FFF2-40B4-BE49-F238E27FC236}">
                <a16:creationId xmlns:a16="http://schemas.microsoft.com/office/drawing/2014/main" id="{6C68ECAE-56E5-9AA7-2F47-83AC008D6025}"/>
              </a:ext>
            </a:extLst>
          </p:cNvPr>
          <p:cNvCxnSpPr>
            <a:cxnSpLocks/>
          </p:cNvCxnSpPr>
          <p:nvPr/>
        </p:nvCxnSpPr>
        <p:spPr>
          <a:xfrm flipH="1" flipV="1">
            <a:off x="7725913" y="2420684"/>
            <a:ext cx="778990" cy="297722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AB995A67-2A56-C69E-C91F-FDC792AC9429}"/>
                  </a:ext>
                </a:extLst>
              </p:cNvPr>
              <p:cNvSpPr txBox="1"/>
              <p:nvPr/>
            </p:nvSpPr>
            <p:spPr>
              <a:xfrm>
                <a:off x="7494860" y="1726823"/>
                <a:ext cx="1268992" cy="672620"/>
              </a:xfrm>
              <a:prstGeom prst="rect">
                <a:avLst/>
              </a:prstGeom>
              <a:noFill/>
            </p:spPr>
            <p:txBody>
              <a:bodyPr wrap="square" rtlCol="0">
                <a:spAutoFit/>
              </a:bodyPr>
              <a:lstStyle/>
              <a:p>
                <a:r>
                  <a:rPr lang="en-GB" dirty="0"/>
                  <a:t>Increasing </a:t>
                </a:r>
                <a14:m>
                  <m:oMath xmlns:m="http://schemas.openxmlformats.org/officeDocument/2006/math">
                    <m:r>
                      <a:rPr lang="en-GB" b="0" i="1" smtClean="0">
                        <a:latin typeface="Cambria Math" panose="02040503050406030204" pitchFamily="18" charset="0"/>
                      </a:rPr>
                      <m:t>𝜒</m:t>
                    </m:r>
                    <m:r>
                      <m:rPr>
                        <m:lit/>
                      </m:rP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,0</m:t>
                        </m:r>
                      </m:sub>
                      <m:sup>
                        <m:r>
                          <a:rPr lang="en-GB" b="0" i="1" smtClean="0">
                            <a:latin typeface="Cambria Math" panose="02040503050406030204" pitchFamily="18" charset="0"/>
                          </a:rPr>
                          <m:t>∗</m:t>
                        </m:r>
                      </m:sup>
                    </m:sSubSup>
                  </m:oMath>
                </a14:m>
                <a:endParaRPr lang="en-US" dirty="0"/>
              </a:p>
            </p:txBody>
          </p:sp>
        </mc:Choice>
        <mc:Fallback xmlns="">
          <p:sp>
            <p:nvSpPr>
              <p:cNvPr id="22" name="TextBox 21">
                <a:extLst>
                  <a:ext uri="{FF2B5EF4-FFF2-40B4-BE49-F238E27FC236}">
                    <a16:creationId xmlns:a16="http://schemas.microsoft.com/office/drawing/2014/main" id="{AB995A67-2A56-C69E-C91F-FDC792AC9429}"/>
                  </a:ext>
                </a:extLst>
              </p:cNvPr>
              <p:cNvSpPr txBox="1">
                <a:spLocks noRot="1" noChangeAspect="1" noMove="1" noResize="1" noEditPoints="1" noAdjustHandles="1" noChangeArrowheads="1" noChangeShapeType="1" noTextEdit="1"/>
              </p:cNvSpPr>
              <p:nvPr/>
            </p:nvSpPr>
            <p:spPr>
              <a:xfrm>
                <a:off x="7494860" y="1726823"/>
                <a:ext cx="1268992" cy="672620"/>
              </a:xfrm>
              <a:prstGeom prst="rect">
                <a:avLst/>
              </a:prstGeom>
              <a:blipFill>
                <a:blip r:embed="rId4"/>
                <a:stretch>
                  <a:fillRect l="-3828" t="-4505" b="-3604"/>
                </a:stretch>
              </a:blipFill>
            </p:spPr>
            <p:txBody>
              <a:bodyPr/>
              <a:lstStyle/>
              <a:p>
                <a:r>
                  <a:rPr lang="en-US">
                    <a:noFill/>
                  </a:rPr>
                  <a:t> </a:t>
                </a:r>
              </a:p>
            </p:txBody>
          </p:sp>
        </mc:Fallback>
      </mc:AlternateContent>
      <p:sp>
        <p:nvSpPr>
          <p:cNvPr id="39" name="TextBox 38">
            <a:extLst>
              <a:ext uri="{FF2B5EF4-FFF2-40B4-BE49-F238E27FC236}">
                <a16:creationId xmlns:a16="http://schemas.microsoft.com/office/drawing/2014/main" id="{92A42DC8-B9F0-E157-2C2C-DFB75638A91B}"/>
              </a:ext>
            </a:extLst>
          </p:cNvPr>
          <p:cNvSpPr txBox="1"/>
          <p:nvPr/>
        </p:nvSpPr>
        <p:spPr>
          <a:xfrm>
            <a:off x="704705" y="3165340"/>
            <a:ext cx="2656469" cy="646331"/>
          </a:xfrm>
          <a:prstGeom prst="rect">
            <a:avLst/>
          </a:prstGeom>
          <a:noFill/>
        </p:spPr>
        <p:txBody>
          <a:bodyPr wrap="square" rtlCol="0">
            <a:spAutoFit/>
          </a:bodyPr>
          <a:lstStyle/>
          <a:p>
            <a:r>
              <a:rPr lang="en-GB" dirty="0"/>
              <a:t>Effect of </a:t>
            </a:r>
            <a:r>
              <a:rPr lang="en-GB" dirty="0" err="1"/>
              <a:t>hg+CW</a:t>
            </a:r>
            <a:r>
              <a:rPr lang="en-GB" dirty="0"/>
              <a:t> on </a:t>
            </a:r>
            <a:br>
              <a:rPr lang="en-GB" dirty="0"/>
            </a:br>
            <a:r>
              <a:rPr lang="en-GB" dirty="0"/>
              <a:t>y-width is complicated</a:t>
            </a:r>
            <a:endParaRPr lang="en-US" dirty="0"/>
          </a:p>
        </p:txBody>
      </p:sp>
      <p:cxnSp>
        <p:nvCxnSpPr>
          <p:cNvPr id="40" name="Straight Arrow Connector 39">
            <a:extLst>
              <a:ext uri="{FF2B5EF4-FFF2-40B4-BE49-F238E27FC236}">
                <a16:creationId xmlns:a16="http://schemas.microsoft.com/office/drawing/2014/main" id="{69734792-B753-D85F-DA16-024CC90CACB6}"/>
              </a:ext>
            </a:extLst>
          </p:cNvPr>
          <p:cNvCxnSpPr>
            <a:cxnSpLocks/>
          </p:cNvCxnSpPr>
          <p:nvPr/>
        </p:nvCxnSpPr>
        <p:spPr>
          <a:xfrm flipV="1">
            <a:off x="2908148" y="2925984"/>
            <a:ext cx="4711852" cy="463570"/>
          </a:xfrm>
          <a:prstGeom prst="straightConnector1">
            <a:avLst/>
          </a:prstGeom>
          <a:ln w="3810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7932ED31-B72B-471D-3A7A-5F2CF1C3FA76}"/>
              </a:ext>
            </a:extLst>
          </p:cNvPr>
          <p:cNvCxnSpPr>
            <a:cxnSpLocks/>
          </p:cNvCxnSpPr>
          <p:nvPr/>
        </p:nvCxnSpPr>
        <p:spPr>
          <a:xfrm>
            <a:off x="2908148" y="3389554"/>
            <a:ext cx="4586712" cy="0"/>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008376A-17DF-0935-2DFD-605F4FBA773E}"/>
              </a:ext>
            </a:extLst>
          </p:cNvPr>
          <p:cNvCxnSpPr>
            <a:cxnSpLocks/>
          </p:cNvCxnSpPr>
          <p:nvPr/>
        </p:nvCxnSpPr>
        <p:spPr>
          <a:xfrm>
            <a:off x="2908148" y="3389554"/>
            <a:ext cx="3541420" cy="1346597"/>
          </a:xfrm>
          <a:prstGeom prst="straightConnector1">
            <a:avLst/>
          </a:prstGeom>
          <a:ln w="3810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6ADC47B0-8476-7C52-4862-86067B7FBB8E}"/>
              </a:ext>
            </a:extLst>
          </p:cNvPr>
          <p:cNvSpPr txBox="1"/>
          <p:nvPr/>
        </p:nvSpPr>
        <p:spPr>
          <a:xfrm>
            <a:off x="9260927" y="3066388"/>
            <a:ext cx="2598538" cy="646331"/>
          </a:xfrm>
          <a:prstGeom prst="rect">
            <a:avLst/>
          </a:prstGeom>
          <a:noFill/>
        </p:spPr>
        <p:txBody>
          <a:bodyPr wrap="square" rtlCol="0">
            <a:spAutoFit/>
          </a:bodyPr>
          <a:lstStyle/>
          <a:p>
            <a:r>
              <a:rPr lang="en-GB" dirty="0"/>
              <a:t>Transversal blow-up caused by 3D model</a:t>
            </a:r>
            <a:endParaRPr lang="en-US" dirty="0"/>
          </a:p>
        </p:txBody>
      </p:sp>
      <p:grpSp>
        <p:nvGrpSpPr>
          <p:cNvPr id="26" name="Group 25">
            <a:extLst>
              <a:ext uri="{FF2B5EF4-FFF2-40B4-BE49-F238E27FC236}">
                <a16:creationId xmlns:a16="http://schemas.microsoft.com/office/drawing/2014/main" id="{37BF5927-F9C5-7856-5090-8AC7CA538E59}"/>
              </a:ext>
            </a:extLst>
          </p:cNvPr>
          <p:cNvGrpSpPr/>
          <p:nvPr/>
        </p:nvGrpSpPr>
        <p:grpSpPr>
          <a:xfrm>
            <a:off x="6532851" y="-1"/>
            <a:ext cx="5666307" cy="1198801"/>
            <a:chOff x="6572130" y="-1"/>
            <a:chExt cx="5627028" cy="1110046"/>
          </a:xfrm>
        </p:grpSpPr>
        <p:pic>
          <p:nvPicPr>
            <p:cNvPr id="27" name="Picture 26">
              <a:extLst>
                <a:ext uri="{FF2B5EF4-FFF2-40B4-BE49-F238E27FC236}">
                  <a16:creationId xmlns:a16="http://schemas.microsoft.com/office/drawing/2014/main" id="{E6AB7EA1-AB7B-3102-A6F1-2160166D296F}"/>
                </a:ext>
              </a:extLst>
            </p:cNvPr>
            <p:cNvPicPr>
              <a:picLocks noChangeAspect="1"/>
            </p:cNvPicPr>
            <p:nvPr/>
          </p:nvPicPr>
          <p:blipFill>
            <a:blip r:embed="rId5"/>
            <a:stretch>
              <a:fillRect/>
            </a:stretch>
          </p:blipFill>
          <p:spPr>
            <a:xfrm>
              <a:off x="7507622" y="0"/>
              <a:ext cx="4691536" cy="473317"/>
            </a:xfrm>
            <a:prstGeom prst="rect">
              <a:avLst/>
            </a:prstGeom>
          </p:spPr>
        </p:pic>
        <p:pic>
          <p:nvPicPr>
            <p:cNvPr id="28" name="Picture 27">
              <a:extLst>
                <a:ext uri="{FF2B5EF4-FFF2-40B4-BE49-F238E27FC236}">
                  <a16:creationId xmlns:a16="http://schemas.microsoft.com/office/drawing/2014/main" id="{3827ACB5-6FF6-9B9E-562F-D011681F360C}"/>
                </a:ext>
              </a:extLst>
            </p:cNvPr>
            <p:cNvPicPr>
              <a:picLocks noChangeAspect="1"/>
            </p:cNvPicPr>
            <p:nvPr/>
          </p:nvPicPr>
          <p:blipFill>
            <a:blip r:embed="rId6"/>
            <a:stretch>
              <a:fillRect/>
            </a:stretch>
          </p:blipFill>
          <p:spPr>
            <a:xfrm>
              <a:off x="6572131" y="473317"/>
              <a:ext cx="5627027" cy="298278"/>
            </a:xfrm>
            <a:prstGeom prst="rect">
              <a:avLst/>
            </a:prstGeom>
          </p:spPr>
        </p:pic>
        <p:sp>
          <p:nvSpPr>
            <p:cNvPr id="29" name="Rectangle 28">
              <a:extLst>
                <a:ext uri="{FF2B5EF4-FFF2-40B4-BE49-F238E27FC236}">
                  <a16:creationId xmlns:a16="http://schemas.microsoft.com/office/drawing/2014/main" id="{E6398B5B-32C4-B566-C019-E6B77A561965}"/>
                </a:ext>
              </a:extLst>
            </p:cNvPr>
            <p:cNvSpPr/>
            <p:nvPr/>
          </p:nvSpPr>
          <p:spPr>
            <a:xfrm>
              <a:off x="6572130" y="-1"/>
              <a:ext cx="955340" cy="473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41385A4-260B-5997-89F2-3B9AA74046F0}"/>
                </a:ext>
              </a:extLst>
            </p:cNvPr>
            <p:cNvSpPr/>
            <p:nvPr/>
          </p:nvSpPr>
          <p:spPr>
            <a:xfrm>
              <a:off x="6572130" y="771595"/>
              <a:ext cx="5627028" cy="338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Date Placeholder 1">
            <a:extLst>
              <a:ext uri="{FF2B5EF4-FFF2-40B4-BE49-F238E27FC236}">
                <a16:creationId xmlns:a16="http://schemas.microsoft.com/office/drawing/2014/main" id="{94A99D0A-132A-EF3C-26A9-E17D325EFAC0}"/>
              </a:ext>
            </a:extLst>
          </p:cNvPr>
          <p:cNvSpPr>
            <a:spLocks noGrp="1"/>
          </p:cNvSpPr>
          <p:nvPr>
            <p:ph type="dt" sz="half" idx="10"/>
          </p:nvPr>
        </p:nvSpPr>
        <p:spPr/>
        <p:txBody>
          <a:bodyPr/>
          <a:lstStyle/>
          <a:p>
            <a:fld id="{597C8ECD-91D3-4824-91AD-445C592AF27D}" type="datetime1">
              <a:rPr lang="en-GB" smtClean="0">
                <a:solidFill>
                  <a:schemeClr val="bg1"/>
                </a:solidFill>
              </a:rPr>
              <a:t>06/12/2022</a:t>
            </a:fld>
            <a:endParaRPr lang="en-US" dirty="0">
              <a:solidFill>
                <a:schemeClr val="bg1"/>
              </a:solidFill>
            </a:endParaRPr>
          </a:p>
        </p:txBody>
      </p:sp>
      <p:sp>
        <p:nvSpPr>
          <p:cNvPr id="3" name="Footer Placeholder 2">
            <a:extLst>
              <a:ext uri="{FF2B5EF4-FFF2-40B4-BE49-F238E27FC236}">
                <a16:creationId xmlns:a16="http://schemas.microsoft.com/office/drawing/2014/main" id="{65310772-3F3C-3E87-A7DC-32A35BCA42F5}"/>
              </a:ext>
            </a:extLst>
          </p:cNvPr>
          <p:cNvSpPr>
            <a:spLocks noGrp="1"/>
          </p:cNvSpPr>
          <p:nvPr>
            <p:ph type="ftr" sz="quarter" idx="11"/>
          </p:nvPr>
        </p:nvSpPr>
        <p:spPr/>
        <p:txBody>
          <a:bodyPr/>
          <a:lstStyle/>
          <a:p>
            <a:r>
              <a:rPr lang="en-US" dirty="0">
                <a:solidFill>
                  <a:schemeClr val="bg1"/>
                </a:solidFill>
              </a:rPr>
              <a:t>Intensity Asymmetry in Colliders with Strong </a:t>
            </a:r>
            <a:r>
              <a:rPr lang="en-US" dirty="0" err="1">
                <a:solidFill>
                  <a:schemeClr val="bg1"/>
                </a:solidFill>
              </a:rPr>
              <a:t>Beamstrahlung</a:t>
            </a:r>
            <a:endParaRPr lang="en-US" dirty="0">
              <a:solidFill>
                <a:schemeClr val="bg1"/>
              </a:solidFill>
            </a:endParaRPr>
          </a:p>
        </p:txBody>
      </p:sp>
      <p:sp>
        <p:nvSpPr>
          <p:cNvPr id="7" name="Slide Number Placeholder 6">
            <a:extLst>
              <a:ext uri="{FF2B5EF4-FFF2-40B4-BE49-F238E27FC236}">
                <a16:creationId xmlns:a16="http://schemas.microsoft.com/office/drawing/2014/main" id="{ED3655EB-6A5F-6405-A275-B0DD112689ED}"/>
              </a:ext>
            </a:extLst>
          </p:cNvPr>
          <p:cNvSpPr>
            <a:spLocks noGrp="1"/>
          </p:cNvSpPr>
          <p:nvPr>
            <p:ph type="sldNum" sz="quarter" idx="12"/>
          </p:nvPr>
        </p:nvSpPr>
        <p:spPr/>
        <p:txBody>
          <a:bodyPr/>
          <a:lstStyle/>
          <a:p>
            <a:fld id="{81FB59EA-3FEA-44AC-8E8C-E80C08B2FCEE}" type="slidenum">
              <a:rPr lang="en-US" smtClean="0">
                <a:solidFill>
                  <a:schemeClr val="bg1"/>
                </a:solidFill>
              </a:rPr>
              <a:t>22</a:t>
            </a:fld>
            <a:endParaRPr lang="en-US">
              <a:solidFill>
                <a:schemeClr val="bg1"/>
              </a:solidFill>
            </a:endParaRPr>
          </a:p>
        </p:txBody>
      </p:sp>
    </p:spTree>
    <p:custDataLst>
      <p:tags r:id="rId1"/>
    </p:custDataLst>
    <p:extLst>
      <p:ext uri="{BB962C8B-B14F-4D97-AF65-F5344CB8AC3E}">
        <p14:creationId xmlns:p14="http://schemas.microsoft.com/office/powerpoint/2010/main" val="2152702061"/>
      </p:ext>
    </p:extLst>
  </p:cSld>
  <p:clrMapOvr>
    <a:masterClrMapping/>
  </p:clrMapOvr>
  <mc:AlternateContent xmlns:mc="http://schemas.openxmlformats.org/markup-compatibility/2006" xmlns:p14="http://schemas.microsoft.com/office/powerpoint/2010/main">
    <mc:Choice Requires="p14">
      <p:transition spd="slow" p14:dur="2000" advTm="50797"/>
    </mc:Choice>
    <mc:Fallback xmlns="">
      <p:transition spd="slow" advTm="5079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20" grpId="0"/>
      <p:bldP spid="22" grpId="0"/>
      <p:bldP spid="39"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D4A1629-513F-6EA2-4CC1-DD09079DEE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9234" y="746678"/>
            <a:ext cx="6233531" cy="5437763"/>
          </a:xfrm>
          <a:prstGeom prst="rect">
            <a:avLst/>
          </a:prstGeom>
        </p:spPr>
      </p:pic>
      <p:sp>
        <p:nvSpPr>
          <p:cNvPr id="13" name="Rectangle 12">
            <a:extLst>
              <a:ext uri="{FF2B5EF4-FFF2-40B4-BE49-F238E27FC236}">
                <a16:creationId xmlns:a16="http://schemas.microsoft.com/office/drawing/2014/main" id="{0AC8A2FD-24AC-B261-DD7D-6AD7E6F17BAA}"/>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85D5209A-0A55-DC40-DDAB-CBBD73F6B3B3}"/>
              </a:ext>
            </a:extLst>
          </p:cNvPr>
          <p:cNvSpPr>
            <a:spLocks noGrp="1"/>
          </p:cNvSpPr>
          <p:nvPr>
            <p:ph type="title"/>
          </p:nvPr>
        </p:nvSpPr>
        <p:spPr>
          <a:xfrm>
            <a:off x="0" y="1"/>
            <a:ext cx="12192000" cy="594000"/>
          </a:xfrm>
          <a:solidFill>
            <a:srgbClr val="002060"/>
          </a:solidFill>
        </p:spPr>
        <p:txBody>
          <a:bodyPr>
            <a:noAutofit/>
          </a:bodyPr>
          <a:lstStyle/>
          <a:p>
            <a:r>
              <a:rPr lang="en-GB" sz="3600" dirty="0">
                <a:solidFill>
                  <a:schemeClr val="bg1"/>
                </a:solidFill>
              </a:rPr>
              <a:t>	Impact of transverse blow-up on luminosity</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A60749B-0E23-8CA4-FF16-85D79F76A602}"/>
                  </a:ext>
                </a:extLst>
              </p:cNvPr>
              <p:cNvSpPr txBox="1"/>
              <p:nvPr/>
            </p:nvSpPr>
            <p:spPr>
              <a:xfrm>
                <a:off x="237182" y="1104656"/>
                <a:ext cx="3588833" cy="2360903"/>
              </a:xfrm>
              <a:prstGeom prst="rect">
                <a:avLst/>
              </a:prstGeom>
              <a:noFill/>
            </p:spPr>
            <p:txBody>
              <a:bodyPr wrap="square" rtlCol="0">
                <a:spAutoFit/>
              </a:bodyPr>
              <a:lstStyle/>
              <a:p>
                <a:r>
                  <a:rPr lang="en-GB" dirty="0"/>
                  <a:t>Lower bound: </a:t>
                </a:r>
              </a:p>
              <a:p>
                <a14:m>
                  <m:oMath xmlns:m="http://schemas.openxmlformats.org/officeDocument/2006/math">
                    <m:r>
                      <a:rPr lang="en-GB" b="0" i="1" dirty="0" smtClean="0">
                        <a:latin typeface="Cambria Math" panose="02040503050406030204" pitchFamily="18" charset="0"/>
                      </a:rPr>
                      <m:t>𝜒</m:t>
                    </m:r>
                    <m:r>
                      <m:rPr>
                        <m:lit/>
                      </m:rPr>
                      <a:rPr lang="en-GB" b="0" i="1" dirty="0" smtClean="0">
                        <a:latin typeface="Cambria Math" panose="02040503050406030204" pitchFamily="18" charset="0"/>
                      </a:rPr>
                      <m:t>/</m:t>
                    </m:r>
                    <m:sSubSup>
                      <m:sSubSupPr>
                        <m:ctrlPr>
                          <a:rPr lang="en-GB" b="0" i="1" dirty="0" smtClean="0">
                            <a:latin typeface="Cambria Math" panose="02040503050406030204" pitchFamily="18" charset="0"/>
                          </a:rPr>
                        </m:ctrlPr>
                      </m:sSubSupPr>
                      <m:e>
                        <m:r>
                          <a:rPr lang="en-GB" b="0" i="1" dirty="0" smtClean="0">
                            <a:latin typeface="Cambria Math" panose="02040503050406030204" pitchFamily="18" charset="0"/>
                          </a:rPr>
                          <m:t>𝜎</m:t>
                        </m:r>
                      </m:e>
                      <m:sub>
                        <m:r>
                          <a:rPr lang="en-GB" b="0" i="1" dirty="0" smtClean="0">
                            <a:latin typeface="Cambria Math" panose="02040503050406030204" pitchFamily="18" charset="0"/>
                          </a:rPr>
                          <m:t>𝑦</m:t>
                        </m:r>
                        <m:r>
                          <a:rPr lang="en-GB" b="0" i="1" dirty="0" smtClean="0">
                            <a:latin typeface="Cambria Math" panose="02040503050406030204" pitchFamily="18" charset="0"/>
                          </a:rPr>
                          <m:t>,0</m:t>
                        </m:r>
                      </m:sub>
                      <m:sup>
                        <m:r>
                          <a:rPr lang="en-GB" b="0" i="1" dirty="0" smtClean="0">
                            <a:latin typeface="Cambria Math" panose="02040503050406030204" pitchFamily="18" charset="0"/>
                          </a:rPr>
                          <m:t>∗</m:t>
                        </m:r>
                      </m:sup>
                    </m:sSubSup>
                    <m:r>
                      <a:rPr lang="en-GB" b="0" i="1" dirty="0" smtClean="0">
                        <a:latin typeface="Cambria Math" panose="02040503050406030204" pitchFamily="18" charset="0"/>
                      </a:rPr>
                      <m:t>=0</m:t>
                    </m:r>
                  </m:oMath>
                </a14:m>
                <a:r>
                  <a:rPr lang="en-GB" dirty="0"/>
                  <a:t> (effectively 1D)</a:t>
                </a:r>
              </a:p>
              <a:p>
                <a:endParaRPr lang="en-GB" dirty="0"/>
              </a:p>
              <a:p>
                <a:r>
                  <a:rPr lang="en-GB" dirty="0"/>
                  <a:t>Upper bound: </a:t>
                </a:r>
              </a:p>
              <a:p>
                <a14:m>
                  <m:oMath xmlns:m="http://schemas.openxmlformats.org/officeDocument/2006/math">
                    <m:r>
                      <a:rPr lang="en-GB" i="1" dirty="0">
                        <a:latin typeface="Cambria Math" panose="02040503050406030204" pitchFamily="18" charset="0"/>
                      </a:rPr>
                      <m:t>𝜒</m:t>
                    </m:r>
                    <m:r>
                      <m:rPr>
                        <m:lit/>
                      </m:rPr>
                      <a:rPr lang="en-GB" i="1" dirty="0">
                        <a:latin typeface="Cambria Math" panose="02040503050406030204" pitchFamily="18" charset="0"/>
                      </a:rPr>
                      <m:t>/</m:t>
                    </m:r>
                    <m:sSubSup>
                      <m:sSubSupPr>
                        <m:ctrlPr>
                          <a:rPr lang="en-GB" i="1" dirty="0">
                            <a:latin typeface="Cambria Math" panose="02040503050406030204" pitchFamily="18" charset="0"/>
                          </a:rPr>
                        </m:ctrlPr>
                      </m:sSubSupPr>
                      <m:e>
                        <m:r>
                          <a:rPr lang="en-GB" i="1" dirty="0">
                            <a:latin typeface="Cambria Math" panose="02040503050406030204" pitchFamily="18" charset="0"/>
                          </a:rPr>
                          <m:t>𝜎</m:t>
                        </m:r>
                      </m:e>
                      <m:sub>
                        <m:r>
                          <a:rPr lang="en-GB" i="1" dirty="0">
                            <a:latin typeface="Cambria Math" panose="02040503050406030204" pitchFamily="18" charset="0"/>
                          </a:rPr>
                          <m:t>𝑦</m:t>
                        </m:r>
                        <m:r>
                          <a:rPr lang="en-GB" i="1" dirty="0">
                            <a:latin typeface="Cambria Math" panose="02040503050406030204" pitchFamily="18" charset="0"/>
                          </a:rPr>
                          <m:t>,0</m:t>
                        </m:r>
                      </m:sub>
                      <m:sup>
                        <m:r>
                          <a:rPr lang="en-GB" i="1" dirty="0">
                            <a:latin typeface="Cambria Math" panose="02040503050406030204" pitchFamily="18" charset="0"/>
                          </a:rPr>
                          <m:t>∗</m:t>
                        </m:r>
                      </m:sup>
                    </m:sSubSup>
                    <m:r>
                      <a:rPr lang="en-GB" i="1" dirty="0">
                        <a:latin typeface="Cambria Math" panose="02040503050406030204" pitchFamily="18" charset="0"/>
                      </a:rPr>
                      <m:t>=</m:t>
                    </m:r>
                    <m:r>
                      <a:rPr lang="en-GB" b="0" i="1" dirty="0" smtClean="0">
                        <a:latin typeface="Cambria Math" panose="02040503050406030204" pitchFamily="18" charset="0"/>
                      </a:rPr>
                      <m:t>1.50</m:t>
                    </m:r>
                  </m:oMath>
                </a14:m>
                <a:r>
                  <a:rPr lang="en-GB" dirty="0"/>
                  <a:t> </a:t>
                </a:r>
              </a:p>
              <a:p>
                <a:endParaRPr lang="en-GB" dirty="0"/>
              </a:p>
              <a:p>
                <a:r>
                  <a:rPr lang="en-GB" dirty="0"/>
                  <a:t>Model:</a:t>
                </a:r>
              </a:p>
              <a:p>
                <a:r>
                  <a:rPr lang="en-GB" dirty="0"/>
                  <a:t>No hourglass, no crab waist</a:t>
                </a:r>
              </a:p>
            </p:txBody>
          </p:sp>
        </mc:Choice>
        <mc:Fallback xmlns="">
          <p:sp>
            <p:nvSpPr>
              <p:cNvPr id="6" name="TextBox 5">
                <a:extLst>
                  <a:ext uri="{FF2B5EF4-FFF2-40B4-BE49-F238E27FC236}">
                    <a16:creationId xmlns:a16="http://schemas.microsoft.com/office/drawing/2014/main" id="{CA60749B-0E23-8CA4-FF16-85D79F76A602}"/>
                  </a:ext>
                </a:extLst>
              </p:cNvPr>
              <p:cNvSpPr txBox="1">
                <a:spLocks noRot="1" noChangeAspect="1" noMove="1" noResize="1" noEditPoints="1" noAdjustHandles="1" noChangeArrowheads="1" noChangeShapeType="1" noTextEdit="1"/>
              </p:cNvSpPr>
              <p:nvPr/>
            </p:nvSpPr>
            <p:spPr>
              <a:xfrm>
                <a:off x="237182" y="1104656"/>
                <a:ext cx="3588833" cy="2360903"/>
              </a:xfrm>
              <a:prstGeom prst="rect">
                <a:avLst/>
              </a:prstGeom>
              <a:blipFill>
                <a:blip r:embed="rId5"/>
                <a:stretch>
                  <a:fillRect l="-1528" t="-1292" b="-3359"/>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9E99AD2D-A780-2351-B51C-9FB65130D94A}"/>
              </a:ext>
            </a:extLst>
          </p:cNvPr>
          <p:cNvSpPr txBox="1"/>
          <p:nvPr/>
        </p:nvSpPr>
        <p:spPr>
          <a:xfrm>
            <a:off x="220794" y="3914993"/>
            <a:ext cx="2758440" cy="923330"/>
          </a:xfrm>
          <a:prstGeom prst="rect">
            <a:avLst/>
          </a:prstGeom>
          <a:noFill/>
        </p:spPr>
        <p:txBody>
          <a:bodyPr wrap="square" rtlCol="0">
            <a:spAutoFit/>
          </a:bodyPr>
          <a:lstStyle/>
          <a:p>
            <a:r>
              <a:rPr lang="en-GB" dirty="0"/>
              <a:t> </a:t>
            </a:r>
            <a:r>
              <a:rPr lang="en-GB" dirty="0" err="1"/>
              <a:t>L</a:t>
            </a:r>
            <a:r>
              <a:rPr lang="en-GB" baseline="-25000" dirty="0" err="1"/>
              <a:t>rel</a:t>
            </a:r>
            <a:r>
              <a:rPr lang="en-GB" baseline="-25000" dirty="0"/>
              <a:t>, </a:t>
            </a:r>
            <a:r>
              <a:rPr lang="en-GB" baseline="-25000" dirty="0" err="1"/>
              <a:t>thres</a:t>
            </a:r>
            <a:r>
              <a:rPr lang="en-GB" dirty="0"/>
              <a:t> = 80%</a:t>
            </a:r>
          </a:p>
          <a:p>
            <a:r>
              <a:rPr lang="el-GR" dirty="0"/>
              <a:t>ξ</a:t>
            </a:r>
            <a:r>
              <a:rPr lang="el-GR" baseline="-25000" dirty="0"/>
              <a:t>0</a:t>
            </a:r>
            <a:r>
              <a:rPr lang="en-GB" baseline="-25000" dirty="0"/>
              <a:t> </a:t>
            </a:r>
            <a:r>
              <a:rPr lang="en-GB" dirty="0"/>
              <a:t>= 0.20</a:t>
            </a:r>
            <a:r>
              <a:rPr lang="en-GB" baseline="-25000" dirty="0"/>
              <a:t> </a:t>
            </a:r>
            <a:endParaRPr lang="en-GB" dirty="0"/>
          </a:p>
          <a:p>
            <a:endParaRPr lang="en-US" dirty="0"/>
          </a:p>
        </p:txBody>
      </p:sp>
      <p:cxnSp>
        <p:nvCxnSpPr>
          <p:cNvPr id="4" name="Straight Connector 3">
            <a:extLst>
              <a:ext uri="{FF2B5EF4-FFF2-40B4-BE49-F238E27FC236}">
                <a16:creationId xmlns:a16="http://schemas.microsoft.com/office/drawing/2014/main" id="{E1FEF0C2-9C41-05CF-4706-3F1D217EE269}"/>
              </a:ext>
            </a:extLst>
          </p:cNvPr>
          <p:cNvCxnSpPr>
            <a:cxnSpLocks/>
          </p:cNvCxnSpPr>
          <p:nvPr/>
        </p:nvCxnSpPr>
        <p:spPr>
          <a:xfrm flipV="1">
            <a:off x="6502400" y="4061984"/>
            <a:ext cx="0" cy="1300480"/>
          </a:xfrm>
          <a:prstGeom prst="line">
            <a:avLst/>
          </a:prstGeom>
          <a:ln w="38100">
            <a:solidFill>
              <a:srgbClr val="FF0000"/>
            </a:solidFill>
            <a:prstDash val="dash"/>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D017C24F-77E7-EF3E-A0B9-4EE95112769A}"/>
              </a:ext>
            </a:extLst>
          </p:cNvPr>
          <p:cNvCxnSpPr>
            <a:cxnSpLocks/>
          </p:cNvCxnSpPr>
          <p:nvPr/>
        </p:nvCxnSpPr>
        <p:spPr>
          <a:xfrm flipH="1">
            <a:off x="3942080" y="4509140"/>
            <a:ext cx="2854960" cy="0"/>
          </a:xfrm>
          <a:prstGeom prst="line">
            <a:avLst/>
          </a:prstGeom>
          <a:ln w="38100">
            <a:solidFill>
              <a:srgbClr val="FF0000"/>
            </a:solidFill>
            <a:prstDash val="dash"/>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9D633A2-901E-700A-7163-8F9DA665CD18}"/>
                  </a:ext>
                </a:extLst>
              </p:cNvPr>
              <p:cNvSpPr txBox="1"/>
              <p:nvPr/>
            </p:nvSpPr>
            <p:spPr>
              <a:xfrm>
                <a:off x="9249636" y="2400192"/>
                <a:ext cx="2540372" cy="2057615"/>
              </a:xfrm>
              <a:prstGeom prst="rect">
                <a:avLst/>
              </a:prstGeom>
              <a:noFill/>
            </p:spPr>
            <p:txBody>
              <a:bodyPr wrap="square" rtlCol="0">
                <a:spAutoFit/>
              </a:bodyPr>
              <a:lstStyle/>
              <a:p>
                <a:r>
                  <a:rPr lang="en-GB" dirty="0"/>
                  <a:t>Relative luminosity sets different intensity asymmetry tolerances for different resonances.</a:t>
                </a:r>
              </a:p>
              <a:p>
                <a:r>
                  <a:rPr lang="en-GB" dirty="0" err="1"/>
                  <a:t>eg.</a:t>
                </a:r>
                <a:r>
                  <a:rPr lang="en-GB" dirty="0"/>
                  <a:t> Z resonance has critical asymmetry of </a:t>
                </a:r>
                <a:r>
                  <a:rPr lang="en-GB" b="1" dirty="0"/>
                  <a:t>~8% </a:t>
                </a:r>
                <a:r>
                  <a:rPr lang="en-GB" dirty="0"/>
                  <a:t>for largest </a:t>
                </a:r>
                <a14:m>
                  <m:oMath xmlns:m="http://schemas.openxmlformats.org/officeDocument/2006/math">
                    <m:r>
                      <a:rPr lang="en-GB" i="1" dirty="0">
                        <a:latin typeface="Cambria Math" panose="02040503050406030204" pitchFamily="18" charset="0"/>
                      </a:rPr>
                      <m:t>𝜒</m:t>
                    </m:r>
                    <m:r>
                      <m:rPr>
                        <m:lit/>
                      </m:rPr>
                      <a:rPr lang="en-GB" i="1" dirty="0">
                        <a:latin typeface="Cambria Math" panose="02040503050406030204" pitchFamily="18" charset="0"/>
                      </a:rPr>
                      <m:t>/</m:t>
                    </m:r>
                    <m:sSubSup>
                      <m:sSubSupPr>
                        <m:ctrlPr>
                          <a:rPr lang="en-GB" i="1" dirty="0">
                            <a:latin typeface="Cambria Math" panose="02040503050406030204" pitchFamily="18" charset="0"/>
                          </a:rPr>
                        </m:ctrlPr>
                      </m:sSubSupPr>
                      <m:e>
                        <m:r>
                          <a:rPr lang="en-GB" i="1" dirty="0">
                            <a:latin typeface="Cambria Math" panose="02040503050406030204" pitchFamily="18" charset="0"/>
                          </a:rPr>
                          <m:t>𝜎</m:t>
                        </m:r>
                      </m:e>
                      <m:sub>
                        <m:r>
                          <a:rPr lang="en-GB" i="1" dirty="0">
                            <a:latin typeface="Cambria Math" panose="02040503050406030204" pitchFamily="18" charset="0"/>
                          </a:rPr>
                          <m:t>𝑦</m:t>
                        </m:r>
                        <m:r>
                          <a:rPr lang="en-GB" i="1" dirty="0">
                            <a:latin typeface="Cambria Math" panose="02040503050406030204" pitchFamily="18" charset="0"/>
                          </a:rPr>
                          <m:t>,0</m:t>
                        </m:r>
                      </m:sub>
                      <m:sup>
                        <m:r>
                          <a:rPr lang="en-GB" i="1" dirty="0">
                            <a:latin typeface="Cambria Math" panose="02040503050406030204" pitchFamily="18" charset="0"/>
                          </a:rPr>
                          <m:t>∗</m:t>
                        </m:r>
                      </m:sup>
                    </m:sSubSup>
                  </m:oMath>
                </a14:m>
                <a:r>
                  <a:rPr lang="en-US" dirty="0"/>
                  <a:t>.</a:t>
                </a:r>
              </a:p>
            </p:txBody>
          </p:sp>
        </mc:Choice>
        <mc:Fallback xmlns="">
          <p:sp>
            <p:nvSpPr>
              <p:cNvPr id="12" name="TextBox 11">
                <a:extLst>
                  <a:ext uri="{FF2B5EF4-FFF2-40B4-BE49-F238E27FC236}">
                    <a16:creationId xmlns:a16="http://schemas.microsoft.com/office/drawing/2014/main" id="{A9D633A2-901E-700A-7163-8F9DA665CD18}"/>
                  </a:ext>
                </a:extLst>
              </p:cNvPr>
              <p:cNvSpPr txBox="1">
                <a:spLocks noRot="1" noChangeAspect="1" noMove="1" noResize="1" noEditPoints="1" noAdjustHandles="1" noChangeArrowheads="1" noChangeShapeType="1" noTextEdit="1"/>
              </p:cNvSpPr>
              <p:nvPr/>
            </p:nvSpPr>
            <p:spPr>
              <a:xfrm>
                <a:off x="9249636" y="2400192"/>
                <a:ext cx="2540372" cy="2057615"/>
              </a:xfrm>
              <a:prstGeom prst="rect">
                <a:avLst/>
              </a:prstGeom>
              <a:blipFill>
                <a:blip r:embed="rId6"/>
                <a:stretch>
                  <a:fillRect l="-1918" t="-1780" b="-2967"/>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53474447-4051-1246-5B48-6914E55E86CA}"/>
              </a:ext>
            </a:extLst>
          </p:cNvPr>
          <p:cNvCxnSpPr/>
          <p:nvPr/>
        </p:nvCxnSpPr>
        <p:spPr>
          <a:xfrm>
            <a:off x="2880852" y="1567934"/>
            <a:ext cx="3480619" cy="263530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DC6FF19-B638-3E31-3A4D-42A3F2406207}"/>
              </a:ext>
            </a:extLst>
          </p:cNvPr>
          <p:cNvCxnSpPr>
            <a:cxnSpLocks/>
          </p:cNvCxnSpPr>
          <p:nvPr/>
        </p:nvCxnSpPr>
        <p:spPr>
          <a:xfrm>
            <a:off x="1951264" y="2285107"/>
            <a:ext cx="4144735" cy="213444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532470BB-5A9C-015C-6902-2536FAB12E2D}"/>
              </a:ext>
            </a:extLst>
          </p:cNvPr>
          <p:cNvSpPr>
            <a:spLocks noGrp="1"/>
          </p:cNvSpPr>
          <p:nvPr>
            <p:ph type="dt" sz="half" idx="10"/>
          </p:nvPr>
        </p:nvSpPr>
        <p:spPr/>
        <p:txBody>
          <a:bodyPr/>
          <a:lstStyle/>
          <a:p>
            <a:fld id="{97874F1F-792D-4A4F-AEA3-24A746FCDD00}" type="datetime1">
              <a:rPr lang="en-GB" smtClean="0">
                <a:solidFill>
                  <a:schemeClr val="bg1"/>
                </a:solidFill>
              </a:rPr>
              <a:t>06/12/2022</a:t>
            </a:fld>
            <a:endParaRPr lang="en-US" dirty="0">
              <a:solidFill>
                <a:schemeClr val="bg1"/>
              </a:solidFill>
            </a:endParaRPr>
          </a:p>
        </p:txBody>
      </p:sp>
      <p:sp>
        <p:nvSpPr>
          <p:cNvPr id="7" name="Footer Placeholder 6">
            <a:extLst>
              <a:ext uri="{FF2B5EF4-FFF2-40B4-BE49-F238E27FC236}">
                <a16:creationId xmlns:a16="http://schemas.microsoft.com/office/drawing/2014/main" id="{8C7C95C0-C59C-0756-CA47-2586B137EE67}"/>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10" name="Slide Number Placeholder 9">
            <a:extLst>
              <a:ext uri="{FF2B5EF4-FFF2-40B4-BE49-F238E27FC236}">
                <a16:creationId xmlns:a16="http://schemas.microsoft.com/office/drawing/2014/main" id="{3816DEE7-2B94-0612-21C4-F97F366B763E}"/>
              </a:ext>
            </a:extLst>
          </p:cNvPr>
          <p:cNvSpPr>
            <a:spLocks noGrp="1"/>
          </p:cNvSpPr>
          <p:nvPr>
            <p:ph type="sldNum" sz="quarter" idx="12"/>
          </p:nvPr>
        </p:nvSpPr>
        <p:spPr/>
        <p:txBody>
          <a:bodyPr/>
          <a:lstStyle/>
          <a:p>
            <a:fld id="{81FB59EA-3FEA-44AC-8E8C-E80C08B2FCEE}" type="slidenum">
              <a:rPr lang="en-US" smtClean="0">
                <a:solidFill>
                  <a:schemeClr val="bg1"/>
                </a:solidFill>
              </a:rPr>
              <a:t>23</a:t>
            </a:fld>
            <a:endParaRPr lang="en-US" dirty="0">
              <a:solidFill>
                <a:schemeClr val="bg1"/>
              </a:solidFill>
            </a:endParaRPr>
          </a:p>
        </p:txBody>
      </p:sp>
    </p:spTree>
    <p:custDataLst>
      <p:tags r:id="rId1"/>
    </p:custDataLst>
    <p:extLst>
      <p:ext uri="{BB962C8B-B14F-4D97-AF65-F5344CB8AC3E}">
        <p14:creationId xmlns:p14="http://schemas.microsoft.com/office/powerpoint/2010/main" val="773771789"/>
      </p:ext>
    </p:extLst>
  </p:cSld>
  <p:clrMapOvr>
    <a:masterClrMapping/>
  </p:clrMapOvr>
  <mc:AlternateContent xmlns:mc="http://schemas.openxmlformats.org/markup-compatibility/2006" xmlns:p14="http://schemas.microsoft.com/office/powerpoint/2010/main">
    <mc:Choice Requires="p14">
      <p:transition spd="slow" p14:dur="2000" advTm="74289"/>
    </mc:Choice>
    <mc:Fallback xmlns="">
      <p:transition spd="slow" advTm="7428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BC89598-6892-719E-19F0-97F92B9A68E3}"/>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78580745-9F6C-4EE6-6D25-7C95358B3657}"/>
              </a:ext>
            </a:extLst>
          </p:cNvPr>
          <p:cNvSpPr>
            <a:spLocks noGrp="1"/>
          </p:cNvSpPr>
          <p:nvPr>
            <p:ph type="title"/>
          </p:nvPr>
        </p:nvSpPr>
        <p:spPr>
          <a:xfrm>
            <a:off x="0" y="0"/>
            <a:ext cx="12192000" cy="594000"/>
          </a:xfrm>
          <a:solidFill>
            <a:srgbClr val="002060"/>
          </a:solidFill>
        </p:spPr>
        <p:txBody>
          <a:bodyPr>
            <a:no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lifetime	</a:t>
            </a:r>
            <a:endParaRPr lang="en-US" sz="3600" dirty="0">
              <a:solidFill>
                <a:schemeClr val="bg1"/>
              </a:solidFill>
            </a:endParaRPr>
          </a:p>
        </p:txBody>
      </p:sp>
      <p:sp>
        <p:nvSpPr>
          <p:cNvPr id="3" name="Content Placeholder 2">
            <a:extLst>
              <a:ext uri="{FF2B5EF4-FFF2-40B4-BE49-F238E27FC236}">
                <a16:creationId xmlns:a16="http://schemas.microsoft.com/office/drawing/2014/main" id="{9C4D6BF6-FBAD-7736-8679-D6CDD367275B}"/>
              </a:ext>
            </a:extLst>
          </p:cNvPr>
          <p:cNvSpPr>
            <a:spLocks noGrp="1"/>
          </p:cNvSpPr>
          <p:nvPr>
            <p:ph idx="1"/>
          </p:nvPr>
        </p:nvSpPr>
        <p:spPr>
          <a:xfrm>
            <a:off x="838200" y="1393912"/>
            <a:ext cx="10515600" cy="4070176"/>
          </a:xfrm>
        </p:spPr>
        <p:txBody>
          <a:bodyPr>
            <a:normAutofit/>
          </a:bodyPr>
          <a:lstStyle/>
          <a:p>
            <a:r>
              <a:rPr lang="en-GB" dirty="0"/>
              <a:t>The “</a:t>
            </a:r>
            <a:r>
              <a:rPr lang="en-GB" dirty="0" err="1"/>
              <a:t>beamstrahlung</a:t>
            </a:r>
            <a:r>
              <a:rPr lang="en-GB" dirty="0"/>
              <a:t> lifetime” has been measured in simulations [4], giving intensity asymmetry thresholds of </a:t>
            </a:r>
            <a:r>
              <a:rPr lang="en-GB" b="1" dirty="0"/>
              <a:t>±5% </a:t>
            </a:r>
            <a:r>
              <a:rPr lang="en-GB" dirty="0"/>
              <a:t>(Z) and </a:t>
            </a:r>
            <a:r>
              <a:rPr lang="en-GB" b="1" dirty="0"/>
              <a:t>±3% </a:t>
            </a:r>
            <a:r>
              <a:rPr lang="en-GB" dirty="0"/>
              <a:t>(other resonances).</a:t>
            </a:r>
          </a:p>
          <a:p>
            <a:pPr marL="0" indent="0">
              <a:buNone/>
            </a:pPr>
            <a:r>
              <a:rPr lang="en-GB" dirty="0"/>
              <a:t> </a:t>
            </a:r>
            <a:r>
              <a:rPr lang="en-GB" dirty="0">
                <a:sym typeface="Wingdings" panose="05000000000000000000" pitchFamily="2" charset="2"/>
              </a:rPr>
              <a:t> Almost the same for Z resonance luminosity restriction with current range of parameters, but much more stringent for other resonances.</a:t>
            </a:r>
            <a:endParaRPr lang="en-GB" dirty="0"/>
          </a:p>
          <a:p>
            <a:r>
              <a:rPr lang="en-US" dirty="0"/>
              <a:t>Analytical formulae [5] are for symmetric collisions only and would only include strong parameters for asymmetric collisions </a:t>
            </a:r>
            <a:r>
              <a:rPr lang="en-US" dirty="0">
                <a:sym typeface="Wingdings" panose="05000000000000000000" pitchFamily="2" charset="2"/>
              </a:rPr>
              <a:t> No additional formula found.</a:t>
            </a:r>
          </a:p>
          <a:p>
            <a:r>
              <a:rPr lang="en-US" dirty="0">
                <a:sym typeface="Wingdings" panose="05000000000000000000" pitchFamily="2" charset="2"/>
              </a:rPr>
              <a:t>Analytical results greatly overestimates lifetime [4].</a:t>
            </a:r>
            <a:endParaRPr lang="en-US" dirty="0"/>
          </a:p>
        </p:txBody>
      </p:sp>
      <p:sp>
        <p:nvSpPr>
          <p:cNvPr id="4" name="Date Placeholder 3">
            <a:extLst>
              <a:ext uri="{FF2B5EF4-FFF2-40B4-BE49-F238E27FC236}">
                <a16:creationId xmlns:a16="http://schemas.microsoft.com/office/drawing/2014/main" id="{85D602FA-75F7-360B-DD9C-A5ECD64A37C1}"/>
              </a:ext>
            </a:extLst>
          </p:cNvPr>
          <p:cNvSpPr>
            <a:spLocks noGrp="1"/>
          </p:cNvSpPr>
          <p:nvPr>
            <p:ph type="dt" sz="half" idx="10"/>
          </p:nvPr>
        </p:nvSpPr>
        <p:spPr/>
        <p:txBody>
          <a:bodyPr/>
          <a:lstStyle/>
          <a:p>
            <a:fld id="{49347B12-314F-4720-8511-78EF5403034A}"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F9101AE5-0673-5104-9255-A8B79B08B58C}"/>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FFC2AA00-D1E4-1E1D-7145-2D3537CADF05}"/>
              </a:ext>
            </a:extLst>
          </p:cNvPr>
          <p:cNvSpPr>
            <a:spLocks noGrp="1"/>
          </p:cNvSpPr>
          <p:nvPr>
            <p:ph type="sldNum" sz="quarter" idx="12"/>
          </p:nvPr>
        </p:nvSpPr>
        <p:spPr/>
        <p:txBody>
          <a:bodyPr/>
          <a:lstStyle/>
          <a:p>
            <a:fld id="{81FB59EA-3FEA-44AC-8E8C-E80C08B2FCEE}" type="slidenum">
              <a:rPr lang="en-US" smtClean="0">
                <a:solidFill>
                  <a:schemeClr val="bg1"/>
                </a:solidFill>
              </a:rPr>
              <a:t>24</a:t>
            </a:fld>
            <a:endParaRPr lang="en-US">
              <a:solidFill>
                <a:schemeClr val="bg1"/>
              </a:solidFill>
            </a:endParaRPr>
          </a:p>
        </p:txBody>
      </p:sp>
    </p:spTree>
    <p:custDataLst>
      <p:tags r:id="rId1"/>
    </p:custDataLst>
    <p:extLst>
      <p:ext uri="{BB962C8B-B14F-4D97-AF65-F5344CB8AC3E}">
        <p14:creationId xmlns:p14="http://schemas.microsoft.com/office/powerpoint/2010/main" val="3277339640"/>
      </p:ext>
    </p:extLst>
  </p:cSld>
  <p:clrMapOvr>
    <a:masterClrMapping/>
  </p:clrMapOvr>
  <mc:AlternateContent xmlns:mc="http://schemas.openxmlformats.org/markup-compatibility/2006" xmlns:p14="http://schemas.microsoft.com/office/powerpoint/2010/main">
    <mc:Choice Requires="p14">
      <p:transition spd="slow" p14:dur="2000" advTm="113709"/>
    </mc:Choice>
    <mc:Fallback xmlns="">
      <p:transition spd="slow" advTm="11370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A0978A1-4165-C5F8-3426-AD00201145DF}"/>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E2B9767C-E204-1A87-1E18-C47BDF45820C}"/>
              </a:ext>
            </a:extLst>
          </p:cNvPr>
          <p:cNvSpPr>
            <a:spLocks noGrp="1"/>
          </p:cNvSpPr>
          <p:nvPr>
            <p:ph type="title"/>
          </p:nvPr>
        </p:nvSpPr>
        <p:spPr>
          <a:xfrm>
            <a:off x="0" y="0"/>
            <a:ext cx="12192000" cy="594000"/>
          </a:xfrm>
          <a:solidFill>
            <a:srgbClr val="002060"/>
          </a:solidFill>
        </p:spPr>
        <p:txBody>
          <a:bodyPr>
            <a:normAutofit/>
          </a:bodyPr>
          <a:lstStyle/>
          <a:p>
            <a:r>
              <a:rPr lang="en-GB" sz="3600" dirty="0">
                <a:solidFill>
                  <a:schemeClr val="bg1"/>
                </a:solidFill>
              </a:rPr>
              <a:t>	Summary and conclusions</a:t>
            </a:r>
            <a:endParaRPr lang="en-US" sz="3600" dirty="0">
              <a:solidFill>
                <a:schemeClr val="bg1"/>
              </a:solidFill>
            </a:endParaRPr>
          </a:p>
        </p:txBody>
      </p:sp>
      <p:sp>
        <p:nvSpPr>
          <p:cNvPr id="3" name="Content Placeholder 2">
            <a:extLst>
              <a:ext uri="{FF2B5EF4-FFF2-40B4-BE49-F238E27FC236}">
                <a16:creationId xmlns:a16="http://schemas.microsoft.com/office/drawing/2014/main" id="{3816F078-7829-98B2-4EAC-A7B492C9DE66}"/>
              </a:ext>
            </a:extLst>
          </p:cNvPr>
          <p:cNvSpPr>
            <a:spLocks noGrp="1"/>
          </p:cNvSpPr>
          <p:nvPr>
            <p:ph idx="1"/>
          </p:nvPr>
        </p:nvSpPr>
        <p:spPr>
          <a:xfrm>
            <a:off x="838200" y="594002"/>
            <a:ext cx="10515600" cy="5668774"/>
          </a:xfrm>
        </p:spPr>
        <p:txBody>
          <a:bodyPr>
            <a:normAutofit fontScale="92500" lnSpcReduction="10000"/>
          </a:bodyPr>
          <a:lstStyle/>
          <a:p>
            <a:r>
              <a:rPr lang="en-GB" dirty="0"/>
              <a:t>Developed </a:t>
            </a:r>
            <a:r>
              <a:rPr lang="en-GB" dirty="0">
                <a:solidFill>
                  <a:srgbClr val="FF0000"/>
                </a:solidFill>
              </a:rPr>
              <a:t>analytical</a:t>
            </a:r>
            <a:r>
              <a:rPr lang="en-GB" dirty="0"/>
              <a:t> methods to evaluate equilibrium bunch lengths for collisions between Gaussian beams with </a:t>
            </a:r>
            <a:r>
              <a:rPr lang="en-GB" dirty="0">
                <a:solidFill>
                  <a:srgbClr val="FF0000"/>
                </a:solidFill>
              </a:rPr>
              <a:t>arbitrary</a:t>
            </a:r>
            <a:r>
              <a:rPr lang="en-GB" dirty="0"/>
              <a:t> parameters, including crossing angle, hourglass effect and crab waist optics.</a:t>
            </a:r>
          </a:p>
          <a:p>
            <a:pPr>
              <a:buFont typeface="Wingdings" panose="05000000000000000000" pitchFamily="2" charset="2"/>
              <a:buChar char="à"/>
            </a:pPr>
            <a:r>
              <a:rPr lang="en-GB" dirty="0">
                <a:sym typeface="Wingdings" panose="05000000000000000000" pitchFamily="2" charset="2"/>
              </a:rPr>
              <a:t> Step up from previous work.</a:t>
            </a:r>
          </a:p>
          <a:p>
            <a:r>
              <a:rPr lang="en-GB" dirty="0">
                <a:sym typeface="Wingdings" panose="05000000000000000000" pitchFamily="2" charset="2"/>
              </a:rPr>
              <a:t>Expressions used to calculate </a:t>
            </a:r>
            <a:r>
              <a:rPr lang="en-GB" dirty="0">
                <a:solidFill>
                  <a:srgbClr val="FF0000"/>
                </a:solidFill>
                <a:sym typeface="Wingdings" panose="05000000000000000000" pitchFamily="2" charset="2"/>
              </a:rPr>
              <a:t>luminosity</a:t>
            </a:r>
            <a:r>
              <a:rPr lang="en-GB" dirty="0">
                <a:sym typeface="Wingdings" panose="05000000000000000000" pitchFamily="2" charset="2"/>
              </a:rPr>
              <a:t> and to show via linear stability analysis that </a:t>
            </a:r>
            <a:r>
              <a:rPr lang="en-GB" dirty="0">
                <a:solidFill>
                  <a:srgbClr val="FF0000"/>
                </a:solidFill>
                <a:sym typeface="Wingdings" panose="05000000000000000000" pitchFamily="2" charset="2"/>
              </a:rPr>
              <a:t>longitudinal flip-flop does not exist</a:t>
            </a:r>
            <a:r>
              <a:rPr lang="en-GB" dirty="0">
                <a:sym typeface="Wingdings" panose="05000000000000000000" pitchFamily="2" charset="2"/>
              </a:rPr>
              <a:t>.</a:t>
            </a:r>
          </a:p>
          <a:p>
            <a:pPr>
              <a:buFont typeface="Wingdings" panose="05000000000000000000" pitchFamily="2" charset="2"/>
              <a:buChar char="à"/>
            </a:pPr>
            <a:r>
              <a:rPr lang="en-GB" dirty="0">
                <a:sym typeface="Wingdings" panose="05000000000000000000" pitchFamily="2" charset="2"/>
              </a:rPr>
              <a:t>However, eigenvalues corresponding to long damping times may still impact </a:t>
            </a:r>
            <a:r>
              <a:rPr lang="en-GB" dirty="0">
                <a:solidFill>
                  <a:srgbClr val="FF0000"/>
                </a:solidFill>
                <a:sym typeface="Wingdings" panose="05000000000000000000" pitchFamily="2" charset="2"/>
              </a:rPr>
              <a:t>top-up injection </a:t>
            </a:r>
            <a:r>
              <a:rPr lang="en-GB" dirty="0">
                <a:sym typeface="Wingdings" panose="05000000000000000000" pitchFamily="2" charset="2"/>
              </a:rPr>
              <a:t>scheme.</a:t>
            </a:r>
          </a:p>
          <a:p>
            <a:r>
              <a:rPr lang="en-GB" dirty="0">
                <a:sym typeface="Wingdings" panose="05000000000000000000" pitchFamily="2" charset="2"/>
              </a:rPr>
              <a:t>Extended the model to account for </a:t>
            </a:r>
            <a:r>
              <a:rPr lang="en-GB" dirty="0">
                <a:solidFill>
                  <a:srgbClr val="FF0000"/>
                </a:solidFill>
                <a:sym typeface="Wingdings" panose="05000000000000000000" pitchFamily="2" charset="2"/>
              </a:rPr>
              <a:t>3D flip-flop</a:t>
            </a:r>
            <a:r>
              <a:rPr lang="en-GB" dirty="0">
                <a:sym typeface="Wingdings" panose="05000000000000000000" pitchFamily="2" charset="2"/>
              </a:rPr>
              <a:t> in transversal blow-up of the weak beam; verify models and find phenomenological parameters by comparing with future simulations.</a:t>
            </a:r>
          </a:p>
          <a:p>
            <a:r>
              <a:rPr lang="en-GB" dirty="0">
                <a:sym typeface="Wingdings" panose="05000000000000000000" pitchFamily="2" charset="2"/>
              </a:rPr>
              <a:t>Explored </a:t>
            </a:r>
            <a:r>
              <a:rPr lang="en-GB" dirty="0">
                <a:solidFill>
                  <a:srgbClr val="FF0000"/>
                </a:solidFill>
                <a:sym typeface="Wingdings" panose="05000000000000000000" pitchFamily="2" charset="2"/>
              </a:rPr>
              <a:t>constraints</a:t>
            </a:r>
            <a:r>
              <a:rPr lang="en-GB" dirty="0">
                <a:sym typeface="Wingdings" panose="05000000000000000000" pitchFamily="2" charset="2"/>
              </a:rPr>
              <a:t> on allowed intensity asymmetry through luminosity degradation limit, comparing with </a:t>
            </a:r>
            <a:r>
              <a:rPr lang="en-GB" dirty="0" err="1">
                <a:sym typeface="Wingdings" panose="05000000000000000000" pitchFamily="2" charset="2"/>
              </a:rPr>
              <a:t>beamstrahlung</a:t>
            </a:r>
            <a:r>
              <a:rPr lang="en-GB" dirty="0">
                <a:sym typeface="Wingdings" panose="05000000000000000000" pitchFamily="2" charset="2"/>
              </a:rPr>
              <a:t> lifetime requirements.</a:t>
            </a:r>
          </a:p>
          <a:p>
            <a:pPr>
              <a:buFont typeface="Wingdings" panose="05000000000000000000" pitchFamily="2" charset="2"/>
              <a:buChar char="à"/>
            </a:pPr>
            <a:r>
              <a:rPr lang="en-GB" dirty="0">
                <a:sym typeface="Wingdings" panose="05000000000000000000" pitchFamily="2" charset="2"/>
              </a:rPr>
              <a:t>Thresholds are almost the same for Z resonance but BS lifetime is more stringent for others. </a:t>
            </a:r>
          </a:p>
          <a:p>
            <a:endParaRPr lang="en-US" dirty="0"/>
          </a:p>
        </p:txBody>
      </p:sp>
      <p:sp>
        <p:nvSpPr>
          <p:cNvPr id="4" name="Date Placeholder 3">
            <a:extLst>
              <a:ext uri="{FF2B5EF4-FFF2-40B4-BE49-F238E27FC236}">
                <a16:creationId xmlns:a16="http://schemas.microsoft.com/office/drawing/2014/main" id="{B30D2808-8065-A677-22BB-3672DDFB884C}"/>
              </a:ext>
            </a:extLst>
          </p:cNvPr>
          <p:cNvSpPr>
            <a:spLocks noGrp="1"/>
          </p:cNvSpPr>
          <p:nvPr>
            <p:ph type="dt" sz="half" idx="10"/>
          </p:nvPr>
        </p:nvSpPr>
        <p:spPr/>
        <p:txBody>
          <a:bodyPr/>
          <a:lstStyle/>
          <a:p>
            <a:fld id="{ACAD7354-BBDB-4960-B320-B1F7B259C961}"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67BAF11A-852A-EA00-12DB-123AD2C23F95}"/>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BF7B6AF3-9B1D-C24D-03AD-D4D48DEDB643}"/>
              </a:ext>
            </a:extLst>
          </p:cNvPr>
          <p:cNvSpPr>
            <a:spLocks noGrp="1"/>
          </p:cNvSpPr>
          <p:nvPr>
            <p:ph type="sldNum" sz="quarter" idx="12"/>
          </p:nvPr>
        </p:nvSpPr>
        <p:spPr/>
        <p:txBody>
          <a:bodyPr/>
          <a:lstStyle/>
          <a:p>
            <a:fld id="{81FB59EA-3FEA-44AC-8E8C-E80C08B2FCEE}" type="slidenum">
              <a:rPr lang="en-US" smtClean="0">
                <a:solidFill>
                  <a:schemeClr val="bg1"/>
                </a:solidFill>
              </a:rPr>
              <a:t>25</a:t>
            </a:fld>
            <a:endParaRPr lang="en-US">
              <a:solidFill>
                <a:schemeClr val="bg1"/>
              </a:solidFill>
            </a:endParaRPr>
          </a:p>
        </p:txBody>
      </p:sp>
    </p:spTree>
    <p:custDataLst>
      <p:tags r:id="rId1"/>
    </p:custDataLst>
    <p:extLst>
      <p:ext uri="{BB962C8B-B14F-4D97-AF65-F5344CB8AC3E}">
        <p14:creationId xmlns:p14="http://schemas.microsoft.com/office/powerpoint/2010/main" val="3603205158"/>
      </p:ext>
    </p:extLst>
  </p:cSld>
  <p:clrMapOvr>
    <a:masterClrMapping/>
  </p:clrMapOvr>
  <mc:AlternateContent xmlns:mc="http://schemas.openxmlformats.org/markup-compatibility/2006" xmlns:p14="http://schemas.microsoft.com/office/powerpoint/2010/main">
    <mc:Choice Requires="p14">
      <p:transition spd="slow" p14:dur="2000" advTm="90371"/>
    </mc:Choice>
    <mc:Fallback xmlns="">
      <p:transition spd="slow" advTm="903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08332E-0AE1-E90F-C259-9CBAB2E597EE}"/>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776A1C45-27A0-3F91-1C71-26F7CD5D0675}"/>
              </a:ext>
            </a:extLst>
          </p:cNvPr>
          <p:cNvSpPr>
            <a:spLocks noGrp="1"/>
          </p:cNvSpPr>
          <p:nvPr>
            <p:ph type="title"/>
          </p:nvPr>
        </p:nvSpPr>
        <p:spPr>
          <a:xfrm>
            <a:off x="0" y="0"/>
            <a:ext cx="12192000" cy="594000"/>
          </a:xfrm>
          <a:solidFill>
            <a:srgbClr val="002060"/>
          </a:solidFill>
        </p:spPr>
        <p:txBody>
          <a:bodyPr>
            <a:normAutofit/>
          </a:bodyPr>
          <a:lstStyle/>
          <a:p>
            <a:r>
              <a:rPr lang="en-GB" sz="3600" dirty="0">
                <a:solidFill>
                  <a:schemeClr val="bg1"/>
                </a:solidFill>
              </a:rPr>
              <a:t>	References</a:t>
            </a:r>
            <a:endParaRPr lang="en-US" sz="3600" dirty="0">
              <a:solidFill>
                <a:schemeClr val="bg1"/>
              </a:solidFill>
            </a:endParaRPr>
          </a:p>
        </p:txBody>
      </p:sp>
      <p:sp>
        <p:nvSpPr>
          <p:cNvPr id="3" name="Content Placeholder 2">
            <a:extLst>
              <a:ext uri="{FF2B5EF4-FFF2-40B4-BE49-F238E27FC236}">
                <a16:creationId xmlns:a16="http://schemas.microsoft.com/office/drawing/2014/main" id="{926629F2-10FC-97FB-662F-A0BD3CECA0C8}"/>
              </a:ext>
            </a:extLst>
          </p:cNvPr>
          <p:cNvSpPr>
            <a:spLocks noGrp="1"/>
          </p:cNvSpPr>
          <p:nvPr>
            <p:ph idx="1"/>
          </p:nvPr>
        </p:nvSpPr>
        <p:spPr>
          <a:xfrm>
            <a:off x="0" y="941899"/>
            <a:ext cx="12192000" cy="4974202"/>
          </a:xfrm>
        </p:spPr>
        <p:txBody>
          <a:bodyPr>
            <a:normAutofit/>
          </a:bodyPr>
          <a:lstStyle/>
          <a:p>
            <a:pPr marL="0" indent="0">
              <a:buNone/>
            </a:pPr>
            <a:r>
              <a:rPr lang="en-GB" dirty="0"/>
              <a:t>[1] M. A. V. Garcia and F. Zimmermann, Beam blow up due to </a:t>
            </a:r>
            <a:r>
              <a:rPr lang="en-GB" dirty="0" err="1"/>
              <a:t>beamstrahlung</a:t>
            </a:r>
            <a:r>
              <a:rPr lang="en-GB" dirty="0"/>
              <a:t> in circular </a:t>
            </a:r>
            <a:r>
              <a:rPr lang="en-GB" dirty="0" err="1"/>
              <a:t>e</a:t>
            </a:r>
            <a:r>
              <a:rPr lang="en-GB" baseline="30000" dirty="0" err="1"/>
              <a:t>+</a:t>
            </a:r>
            <a:r>
              <a:rPr lang="en-GB" dirty="0" err="1"/>
              <a:t>e</a:t>
            </a:r>
            <a:r>
              <a:rPr lang="en-GB" baseline="30000" dirty="0"/>
              <a:t>-</a:t>
            </a:r>
            <a:r>
              <a:rPr lang="en-GB" dirty="0"/>
              <a:t> colliders, The European Physical Journal Plus </a:t>
            </a:r>
            <a:r>
              <a:rPr lang="en-GB" b="1" dirty="0"/>
              <a:t>136</a:t>
            </a:r>
            <a:r>
              <a:rPr lang="en-GB" dirty="0"/>
              <a:t>, 501 (2021).</a:t>
            </a:r>
          </a:p>
          <a:p>
            <a:pPr marL="0" indent="0">
              <a:buNone/>
            </a:pPr>
            <a:r>
              <a:rPr lang="en-GB" dirty="0"/>
              <a:t>[2] D. </a:t>
            </a:r>
            <a:r>
              <a:rPr lang="en-GB" dirty="0" err="1"/>
              <a:t>Shatilov</a:t>
            </a:r>
            <a:r>
              <a:rPr lang="en-GB" dirty="0"/>
              <a:t>, FCC-</a:t>
            </a:r>
            <a:r>
              <a:rPr lang="en-GB" dirty="0" err="1"/>
              <a:t>ee</a:t>
            </a:r>
            <a:r>
              <a:rPr lang="en-GB" dirty="0"/>
              <a:t> parameter optimisation, ICFA Beam Dynamics Newsletter </a:t>
            </a:r>
            <a:r>
              <a:rPr lang="en-GB" b="1" dirty="0"/>
              <a:t>72</a:t>
            </a:r>
            <a:r>
              <a:rPr lang="en-GB" dirty="0"/>
              <a:t>, 30 (2017).</a:t>
            </a:r>
          </a:p>
          <a:p>
            <a:pPr marL="0" indent="0">
              <a:buNone/>
            </a:pPr>
            <a:r>
              <a:rPr lang="en-US" dirty="0"/>
              <a:t>[3] H. </a:t>
            </a:r>
            <a:r>
              <a:rPr lang="en-US" dirty="0" err="1"/>
              <a:t>Damerau</a:t>
            </a:r>
            <a:r>
              <a:rPr lang="en-US" dirty="0"/>
              <a:t>, </a:t>
            </a:r>
            <a:r>
              <a:rPr lang="en-US" i="1" dirty="0"/>
              <a:t>Creation and storage of long and flat bunches in the LHC</a:t>
            </a:r>
            <a:r>
              <a:rPr lang="en-US" dirty="0"/>
              <a:t>, Ph.D. thesis, </a:t>
            </a:r>
            <a:r>
              <a:rPr lang="en-US" dirty="0" err="1"/>
              <a:t>Technische</a:t>
            </a:r>
            <a:r>
              <a:rPr lang="en-US" dirty="0"/>
              <a:t> </a:t>
            </a:r>
            <a:r>
              <a:rPr lang="en-US" dirty="0" err="1"/>
              <a:t>Univers</a:t>
            </a:r>
            <a:r>
              <a:rPr lang="de-DE" dirty="0" err="1"/>
              <a:t>itä</a:t>
            </a:r>
            <a:r>
              <a:rPr lang="en-GB" dirty="0"/>
              <a:t>t Darmstadt (2005).</a:t>
            </a:r>
          </a:p>
          <a:p>
            <a:pPr marL="0" indent="0">
              <a:buNone/>
            </a:pPr>
            <a:r>
              <a:rPr lang="en-GB" dirty="0"/>
              <a:t>[4] A. </a:t>
            </a:r>
            <a:r>
              <a:rPr lang="en-GB" dirty="0" err="1"/>
              <a:t>Abada</a:t>
            </a:r>
            <a:r>
              <a:rPr lang="en-GB" dirty="0"/>
              <a:t>, M. </a:t>
            </a:r>
            <a:r>
              <a:rPr lang="en-GB" dirty="0" err="1"/>
              <a:t>Abbrescia</a:t>
            </a:r>
            <a:r>
              <a:rPr lang="en-GB" dirty="0"/>
              <a:t>, S. </a:t>
            </a:r>
            <a:r>
              <a:rPr lang="en-GB" dirty="0" err="1"/>
              <a:t>AbdusSalam</a:t>
            </a:r>
            <a:r>
              <a:rPr lang="en-GB" dirty="0"/>
              <a:t>, </a:t>
            </a:r>
            <a:r>
              <a:rPr lang="en-GB" i="1" dirty="0"/>
              <a:t>et al.</a:t>
            </a:r>
            <a:r>
              <a:rPr lang="en-GB" dirty="0"/>
              <a:t>, FCC-</a:t>
            </a:r>
            <a:r>
              <a:rPr lang="en-GB" dirty="0" err="1"/>
              <a:t>ee</a:t>
            </a:r>
            <a:r>
              <a:rPr lang="en-GB" dirty="0"/>
              <a:t>: The lepton collider, The European Physical Journal Special Topics </a:t>
            </a:r>
            <a:r>
              <a:rPr lang="en-GB" b="1" dirty="0"/>
              <a:t>228</a:t>
            </a:r>
            <a:r>
              <a:rPr lang="en-GB" dirty="0"/>
              <a:t>, 261 (2019).</a:t>
            </a:r>
          </a:p>
          <a:p>
            <a:pPr marL="0" indent="0">
              <a:buNone/>
            </a:pPr>
            <a:r>
              <a:rPr lang="en-GB" dirty="0"/>
              <a:t>[5] A. </a:t>
            </a:r>
            <a:r>
              <a:rPr lang="en-GB" dirty="0" err="1"/>
              <a:t>Bogomyagkov</a:t>
            </a:r>
            <a:r>
              <a:rPr lang="en-GB" dirty="0"/>
              <a:t>, E. </a:t>
            </a:r>
            <a:r>
              <a:rPr lang="en-GB" dirty="0" err="1"/>
              <a:t>Levichev</a:t>
            </a:r>
            <a:r>
              <a:rPr lang="en-GB" dirty="0"/>
              <a:t>, and D. </a:t>
            </a:r>
            <a:r>
              <a:rPr lang="en-GB" dirty="0" err="1"/>
              <a:t>Shatilov</a:t>
            </a:r>
            <a:r>
              <a:rPr lang="en-GB" dirty="0"/>
              <a:t>, Beam-beam effects investigation and parameters optimization for a circular </a:t>
            </a:r>
            <a:r>
              <a:rPr lang="en-GB" dirty="0" err="1"/>
              <a:t>e</a:t>
            </a:r>
            <a:r>
              <a:rPr lang="en-GB" baseline="30000" dirty="0" err="1"/>
              <a:t>+</a:t>
            </a:r>
            <a:r>
              <a:rPr lang="en-GB" dirty="0" err="1"/>
              <a:t>e</a:t>
            </a:r>
            <a:r>
              <a:rPr lang="en-GB" baseline="30000" dirty="0"/>
              <a:t>-</a:t>
            </a:r>
            <a:r>
              <a:rPr lang="en-GB" dirty="0"/>
              <a:t> collider at very high energies, Physical Review Special Topics – Accelerators and Beams </a:t>
            </a:r>
            <a:r>
              <a:rPr lang="en-GB" b="1" dirty="0"/>
              <a:t>17 </a:t>
            </a:r>
            <a:r>
              <a:rPr lang="en-GB" dirty="0"/>
              <a:t>(2014)</a:t>
            </a:r>
            <a:r>
              <a:rPr lang="en-US" dirty="0"/>
              <a:t>.</a:t>
            </a:r>
            <a:endParaRPr lang="en-GB" dirty="0"/>
          </a:p>
        </p:txBody>
      </p:sp>
      <p:sp>
        <p:nvSpPr>
          <p:cNvPr id="4" name="Date Placeholder 3">
            <a:extLst>
              <a:ext uri="{FF2B5EF4-FFF2-40B4-BE49-F238E27FC236}">
                <a16:creationId xmlns:a16="http://schemas.microsoft.com/office/drawing/2014/main" id="{1FFB7727-261B-AD06-F0E3-3E920B530692}"/>
              </a:ext>
            </a:extLst>
          </p:cNvPr>
          <p:cNvSpPr>
            <a:spLocks noGrp="1"/>
          </p:cNvSpPr>
          <p:nvPr>
            <p:ph type="dt" sz="half" idx="10"/>
          </p:nvPr>
        </p:nvSpPr>
        <p:spPr/>
        <p:txBody>
          <a:bodyPr/>
          <a:lstStyle/>
          <a:p>
            <a:fld id="{1A44CEBF-A513-4BA6-83B7-4E5EA5CAE274}"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B597C6A9-8F3A-6053-A3E5-E34A8D9E0FAE}"/>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621EF8BA-5580-BE91-CD53-EBC35EA4B208}"/>
              </a:ext>
            </a:extLst>
          </p:cNvPr>
          <p:cNvSpPr>
            <a:spLocks noGrp="1"/>
          </p:cNvSpPr>
          <p:nvPr>
            <p:ph type="sldNum" sz="quarter" idx="12"/>
          </p:nvPr>
        </p:nvSpPr>
        <p:spPr/>
        <p:txBody>
          <a:bodyPr/>
          <a:lstStyle/>
          <a:p>
            <a:fld id="{81FB59EA-3FEA-44AC-8E8C-E80C08B2FCEE}" type="slidenum">
              <a:rPr lang="en-US" smtClean="0">
                <a:solidFill>
                  <a:schemeClr val="bg1"/>
                </a:solidFill>
              </a:rPr>
              <a:t>26</a:t>
            </a:fld>
            <a:endParaRPr lang="en-US">
              <a:solidFill>
                <a:schemeClr val="bg1"/>
              </a:solidFill>
            </a:endParaRPr>
          </a:p>
        </p:txBody>
      </p:sp>
    </p:spTree>
    <p:extLst>
      <p:ext uri="{BB962C8B-B14F-4D97-AF65-F5344CB8AC3E}">
        <p14:creationId xmlns:p14="http://schemas.microsoft.com/office/powerpoint/2010/main" val="2371986282"/>
      </p:ext>
    </p:extLst>
  </p:cSld>
  <p:clrMapOvr>
    <a:masterClrMapping/>
  </p:clrMapOvr>
  <mc:AlternateContent xmlns:mc="http://schemas.openxmlformats.org/markup-compatibility/2006" xmlns:p14="http://schemas.microsoft.com/office/powerpoint/2010/main">
    <mc:Choice Requires="p14">
      <p:transition spd="slow" p14:dur="2000" advTm="5315"/>
    </mc:Choice>
    <mc:Fallback xmlns="">
      <p:transition spd="slow" advTm="5315"/>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BBB22-1B5D-4627-5561-13FB9FEA5CA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93E7CCD-5D35-F0D6-DC57-96E0D06A249B}"/>
              </a:ext>
            </a:extLst>
          </p:cNvPr>
          <p:cNvSpPr>
            <a:spLocks noGrp="1"/>
          </p:cNvSpPr>
          <p:nvPr>
            <p:ph idx="1"/>
          </p:nvPr>
        </p:nvSpPr>
        <p:spPr/>
        <p:txBody>
          <a:bodyPr/>
          <a:lstStyle/>
          <a:p>
            <a:endParaRPr lang="en-US"/>
          </a:p>
        </p:txBody>
      </p:sp>
      <p:sp>
        <p:nvSpPr>
          <p:cNvPr id="4" name="Date Placeholder 3">
            <a:extLst>
              <a:ext uri="{FF2B5EF4-FFF2-40B4-BE49-F238E27FC236}">
                <a16:creationId xmlns:a16="http://schemas.microsoft.com/office/drawing/2014/main" id="{86543883-7AC9-CF5D-891E-6D9E9B8FB44F}"/>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91305BCD-FC93-E114-0CDB-DD916D974B7B}"/>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6BD08E56-A1EF-EFD2-3E21-FD01D800DBE3}"/>
              </a:ext>
            </a:extLst>
          </p:cNvPr>
          <p:cNvSpPr>
            <a:spLocks noGrp="1"/>
          </p:cNvSpPr>
          <p:nvPr>
            <p:ph type="sldNum" sz="quarter" idx="12"/>
          </p:nvPr>
        </p:nvSpPr>
        <p:spPr/>
        <p:txBody>
          <a:bodyPr/>
          <a:lstStyle/>
          <a:p>
            <a:fld id="{81FB59EA-3FEA-44AC-8E8C-E80C08B2FCEE}" type="slidenum">
              <a:rPr lang="en-US" smtClean="0"/>
              <a:t>27</a:t>
            </a:fld>
            <a:endParaRPr lang="en-US"/>
          </a:p>
        </p:txBody>
      </p:sp>
    </p:spTree>
    <p:extLst>
      <p:ext uri="{BB962C8B-B14F-4D97-AF65-F5344CB8AC3E}">
        <p14:creationId xmlns:p14="http://schemas.microsoft.com/office/powerpoint/2010/main" val="3129767489"/>
      </p:ext>
    </p:extLst>
  </p:cSld>
  <p:clrMapOvr>
    <a:masterClrMapping/>
  </p:clrMapOvr>
  <mc:AlternateContent xmlns:mc="http://schemas.openxmlformats.org/markup-compatibility/2006" xmlns:p14="http://schemas.microsoft.com/office/powerpoint/2010/main">
    <mc:Choice Requires="p14">
      <p:transition spd="slow" p14:dur="2000" advTm="1189"/>
    </mc:Choice>
    <mc:Fallback xmlns="">
      <p:transition spd="slow" advTm="118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592099" y="770401"/>
            <a:ext cx="11014400" cy="530054"/>
          </a:xfrm>
          <a:prstGeom prst="rect">
            <a:avLst/>
          </a:prstGeom>
        </p:spPr>
        <p:txBody>
          <a:bodyPr vert="horz" wrap="square" lIns="0" tIns="16928" rIns="0" bIns="0" rtlCol="0" anchor="t" anchorCtr="0">
            <a:spAutoFit/>
          </a:bodyPr>
          <a:lstStyle/>
          <a:p>
            <a:pPr marL="16928">
              <a:spcBef>
                <a:spcPts val="133"/>
              </a:spcBef>
            </a:pPr>
            <a:r>
              <a:rPr lang="fr-CH" sz="3732" spc="-187" dirty="0" err="1">
                <a:latin typeface="Helvetica Neue" panose="02000503000000020004" pitchFamily="2" charset="0"/>
                <a:ea typeface="Helvetica Neue" panose="02000503000000020004" pitchFamily="2" charset="0"/>
                <a:cs typeface="Helvetica Neue" panose="02000503000000020004" pitchFamily="2" charset="0"/>
              </a:rPr>
              <a:t>Validity</a:t>
            </a:r>
            <a:r>
              <a:rPr lang="fr-CH" sz="3732" spc="-187" dirty="0">
                <a:latin typeface="Helvetica Neue" panose="02000503000000020004" pitchFamily="2" charset="0"/>
                <a:ea typeface="Helvetica Neue" panose="02000503000000020004" pitchFamily="2" charset="0"/>
                <a:cs typeface="Helvetica Neue" panose="02000503000000020004" pitchFamily="2" charset="0"/>
              </a:rPr>
              <a:t> of </a:t>
            </a:r>
            <a:r>
              <a:rPr lang="fr-CH" sz="3732" spc="-187" dirty="0" err="1">
                <a:latin typeface="Helvetica Neue" panose="02000503000000020004" pitchFamily="2" charset="0"/>
                <a:ea typeface="Helvetica Neue" panose="02000503000000020004" pitchFamily="2" charset="0"/>
                <a:cs typeface="Helvetica Neue" panose="02000503000000020004" pitchFamily="2" charset="0"/>
              </a:rPr>
              <a:t>analytical</a:t>
            </a:r>
            <a:r>
              <a:rPr lang="fr-CH" sz="3732" spc="-187" dirty="0">
                <a:latin typeface="Helvetica Neue" panose="02000503000000020004" pitchFamily="2" charset="0"/>
                <a:ea typeface="Helvetica Neue" panose="02000503000000020004" pitchFamily="2" charset="0"/>
                <a:cs typeface="Helvetica Neue" panose="02000503000000020004" pitchFamily="2" charset="0"/>
              </a:rPr>
              <a:t> approximation</a:t>
            </a:r>
            <a:endParaRPr sz="3732"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2" name="Picture 11" descr="A picture containing rectangle&#10;&#10;Description automatically generated">
            <a:extLst>
              <a:ext uri="{FF2B5EF4-FFF2-40B4-BE49-F238E27FC236}">
                <a16:creationId xmlns:a16="http://schemas.microsoft.com/office/drawing/2014/main" id="{E10B5B97-F840-D09B-B7F4-9C7E3C40AD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8" y="1397547"/>
            <a:ext cx="4006983" cy="2671322"/>
          </a:xfrm>
          <a:prstGeom prst="rect">
            <a:avLst/>
          </a:prstGeom>
        </p:spPr>
      </p:pic>
      <p:pic>
        <p:nvPicPr>
          <p:cNvPr id="14" name="Picture 13" descr="A picture containing graphical user interface&#10;&#10;Description automatically generated">
            <a:extLst>
              <a:ext uri="{FF2B5EF4-FFF2-40B4-BE49-F238E27FC236}">
                <a16:creationId xmlns:a16="http://schemas.microsoft.com/office/drawing/2014/main" id="{9FF6043A-56F6-0250-F9EE-18C39B3BD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0931" y="1275882"/>
            <a:ext cx="4338329" cy="2892219"/>
          </a:xfrm>
          <a:prstGeom prst="rect">
            <a:avLst/>
          </a:prstGeom>
        </p:spPr>
      </p:pic>
      <p:pic>
        <p:nvPicPr>
          <p:cNvPr id="19" name="Picture 18" descr="A picture containing chart&#10;&#10;Description automatically generated">
            <a:extLst>
              <a:ext uri="{FF2B5EF4-FFF2-40B4-BE49-F238E27FC236}">
                <a16:creationId xmlns:a16="http://schemas.microsoft.com/office/drawing/2014/main" id="{9434286C-3D46-8381-4A37-464884888A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8384" y="1478627"/>
            <a:ext cx="4035420" cy="2648890"/>
          </a:xfrm>
          <a:prstGeom prst="rect">
            <a:avLst/>
          </a:prstGeom>
        </p:spPr>
      </p:pic>
      <p:sp>
        <p:nvSpPr>
          <p:cNvPr id="20" name="TextBox 19">
            <a:extLst>
              <a:ext uri="{FF2B5EF4-FFF2-40B4-BE49-F238E27FC236}">
                <a16:creationId xmlns:a16="http://schemas.microsoft.com/office/drawing/2014/main" id="{405C09B0-50D5-D85B-BC54-5A985DD0030C}"/>
              </a:ext>
            </a:extLst>
          </p:cNvPr>
          <p:cNvSpPr txBox="1"/>
          <p:nvPr/>
        </p:nvSpPr>
        <p:spPr>
          <a:xfrm>
            <a:off x="5592692" y="2733208"/>
            <a:ext cx="1186992" cy="64607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defTabSz="914006"/>
            <a:r>
              <a:rPr lang="de-CH" sz="1799" spc="27" dirty="0">
                <a:solidFill>
                  <a:srgbClr val="0F124A"/>
                </a:solidFill>
                <a:latin typeface="Arial"/>
                <a:cs typeface="Arial"/>
              </a:rPr>
              <a:t>Z</a:t>
            </a:r>
          </a:p>
          <a:p>
            <a:pPr algn="ctr" defTabSz="914006"/>
            <a:r>
              <a:rPr lang="de-CH" sz="1799" spc="27" dirty="0">
                <a:solidFill>
                  <a:srgbClr val="0F124A"/>
                </a:solidFill>
                <a:latin typeface="Arial"/>
                <a:cs typeface="Arial"/>
              </a:rPr>
              <a:t>45.6 </a:t>
            </a:r>
            <a:r>
              <a:rPr lang="de-CH" sz="1799" spc="27" dirty="0" err="1">
                <a:solidFill>
                  <a:srgbClr val="0F124A"/>
                </a:solidFill>
                <a:latin typeface="Arial"/>
                <a:cs typeface="Arial"/>
              </a:rPr>
              <a:t>GeV</a:t>
            </a:r>
            <a:endParaRPr lang="de-CH" sz="1799" spc="27" dirty="0">
              <a:solidFill>
                <a:srgbClr val="0F124A"/>
              </a:solidFill>
              <a:latin typeface="Arial"/>
              <a:cs typeface="Arial"/>
            </a:endParaRPr>
          </a:p>
        </p:txBody>
      </p:sp>
      <p:pic>
        <p:nvPicPr>
          <p:cNvPr id="22" name="Picture 21" descr="A picture containing rectangle&#10;&#10;Description automatically generated">
            <a:extLst>
              <a:ext uri="{FF2B5EF4-FFF2-40B4-BE49-F238E27FC236}">
                <a16:creationId xmlns:a16="http://schemas.microsoft.com/office/drawing/2014/main" id="{AD843DEA-F42E-7C8B-37F9-438C76EE10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571" y="4122386"/>
            <a:ext cx="4090463" cy="2671322"/>
          </a:xfrm>
          <a:prstGeom prst="rect">
            <a:avLst/>
          </a:prstGeom>
        </p:spPr>
      </p:pic>
      <p:pic>
        <p:nvPicPr>
          <p:cNvPr id="24" name="Picture 23" descr="A picture containing line chart&#10;&#10;Description automatically generated">
            <a:extLst>
              <a:ext uri="{FF2B5EF4-FFF2-40B4-BE49-F238E27FC236}">
                <a16:creationId xmlns:a16="http://schemas.microsoft.com/office/drawing/2014/main" id="{043ACCEA-4A79-783F-B935-74938A664F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77301" y="4068870"/>
            <a:ext cx="4061641" cy="2707760"/>
          </a:xfrm>
          <a:prstGeom prst="rect">
            <a:avLst/>
          </a:prstGeom>
        </p:spPr>
      </p:pic>
      <p:pic>
        <p:nvPicPr>
          <p:cNvPr id="26" name="Picture 25" descr="A picture containing rectangle&#10;&#10;Description automatically generated">
            <a:extLst>
              <a:ext uri="{FF2B5EF4-FFF2-40B4-BE49-F238E27FC236}">
                <a16:creationId xmlns:a16="http://schemas.microsoft.com/office/drawing/2014/main" id="{F0A99DE0-2A93-131E-A78E-B083CAA500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61147" y="4196702"/>
            <a:ext cx="4090463" cy="2671322"/>
          </a:xfrm>
          <a:prstGeom prst="rect">
            <a:avLst/>
          </a:prstGeom>
        </p:spPr>
      </p:pic>
      <p:sp>
        <p:nvSpPr>
          <p:cNvPr id="27" name="TextBox 26">
            <a:extLst>
              <a:ext uri="{FF2B5EF4-FFF2-40B4-BE49-F238E27FC236}">
                <a16:creationId xmlns:a16="http://schemas.microsoft.com/office/drawing/2014/main" id="{96DC6A65-3D2A-0B9C-5980-0B727C6D1C7E}"/>
              </a:ext>
            </a:extLst>
          </p:cNvPr>
          <p:cNvSpPr txBox="1"/>
          <p:nvPr/>
        </p:nvSpPr>
        <p:spPr>
          <a:xfrm>
            <a:off x="5530429" y="5462367"/>
            <a:ext cx="1318694" cy="64607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defTabSz="914006"/>
            <a:r>
              <a:rPr lang="de-CH" sz="1799" spc="27" dirty="0" err="1">
                <a:solidFill>
                  <a:srgbClr val="0F124A"/>
                </a:solidFill>
                <a:latin typeface="Arial"/>
                <a:cs typeface="Arial"/>
              </a:rPr>
              <a:t>ttbar</a:t>
            </a:r>
            <a:endParaRPr lang="de-CH" sz="1799" spc="27" dirty="0">
              <a:solidFill>
                <a:srgbClr val="0F124A"/>
              </a:solidFill>
              <a:latin typeface="Arial"/>
              <a:cs typeface="Arial"/>
            </a:endParaRPr>
          </a:p>
          <a:p>
            <a:pPr algn="ctr" defTabSz="914006"/>
            <a:r>
              <a:rPr lang="de-CH" sz="1799" spc="27" dirty="0">
                <a:solidFill>
                  <a:srgbClr val="0F124A"/>
                </a:solidFill>
                <a:latin typeface="Arial"/>
                <a:cs typeface="Arial"/>
              </a:rPr>
              <a:t>182.5 </a:t>
            </a:r>
            <a:r>
              <a:rPr lang="de-CH" sz="1799" spc="27" dirty="0" err="1">
                <a:solidFill>
                  <a:srgbClr val="0F124A"/>
                </a:solidFill>
                <a:latin typeface="Arial"/>
                <a:cs typeface="Arial"/>
              </a:rPr>
              <a:t>GeV</a:t>
            </a:r>
            <a:endParaRPr lang="de-CH" sz="1799" spc="27" dirty="0">
              <a:solidFill>
                <a:srgbClr val="0F124A"/>
              </a:solidFill>
              <a:latin typeface="Arial"/>
              <a:cs typeface="Arial"/>
            </a:endParaRPr>
          </a:p>
        </p:txBody>
      </p:sp>
      <p:sp>
        <p:nvSpPr>
          <p:cNvPr id="28" name="TextBox 27">
            <a:extLst>
              <a:ext uri="{FF2B5EF4-FFF2-40B4-BE49-F238E27FC236}">
                <a16:creationId xmlns:a16="http://schemas.microsoft.com/office/drawing/2014/main" id="{E112AC99-DC97-74AB-D11D-202C934C7534}"/>
              </a:ext>
            </a:extLst>
          </p:cNvPr>
          <p:cNvSpPr txBox="1"/>
          <p:nvPr/>
        </p:nvSpPr>
        <p:spPr>
          <a:xfrm>
            <a:off x="6832194" y="69890"/>
            <a:ext cx="3859609" cy="338426"/>
          </a:xfrm>
          <a:prstGeom prst="rect">
            <a:avLst/>
          </a:prstGeom>
          <a:noFill/>
        </p:spPr>
        <p:txBody>
          <a:bodyPr wrap="square" rtlCol="0">
            <a:spAutoFit/>
          </a:bodyPr>
          <a:lstStyle/>
          <a:p>
            <a:pPr algn="r" defTabSz="914006"/>
            <a:r>
              <a:rPr lang="en-GB" sz="1599" dirty="0">
                <a:solidFill>
                  <a:srgbClr val="FFFFFF"/>
                </a:solidFill>
                <a:latin typeface="Cavolini" panose="03000502040302020204" pitchFamily="66" charset="0"/>
                <a:cs typeface="Cavolini" panose="03000502040302020204" pitchFamily="66" charset="0"/>
              </a:rPr>
              <a:t>Backup (P. </a:t>
            </a:r>
            <a:r>
              <a:rPr lang="en-GB" sz="1599" dirty="0" err="1">
                <a:solidFill>
                  <a:srgbClr val="FFFFFF"/>
                </a:solidFill>
                <a:latin typeface="Cavolini" panose="03000502040302020204" pitchFamily="66" charset="0"/>
                <a:cs typeface="Cavolini" panose="03000502040302020204" pitchFamily="66" charset="0"/>
              </a:rPr>
              <a:t>Kicsiny</a:t>
            </a:r>
            <a:r>
              <a:rPr lang="en-GB" sz="1599" dirty="0">
                <a:solidFill>
                  <a:srgbClr val="FFFFFF"/>
                </a:solidFill>
                <a:latin typeface="Cavolini" panose="03000502040302020204" pitchFamily="66" charset="0"/>
                <a:cs typeface="Cavolini" panose="03000502040302020204" pitchFamily="66" charset="0"/>
              </a:rPr>
              <a:t>)</a:t>
            </a:r>
            <a:endParaRPr lang="en-CH" sz="1599" dirty="0">
              <a:solidFill>
                <a:srgbClr val="FFFFFF"/>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9188954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chart&#10;&#10;Description automatically generated">
            <a:extLst>
              <a:ext uri="{FF2B5EF4-FFF2-40B4-BE49-F238E27FC236}">
                <a16:creationId xmlns:a16="http://schemas.microsoft.com/office/drawing/2014/main" id="{A175F957-67A3-B662-629A-1ACE079754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7281" y="1730479"/>
            <a:ext cx="5429218" cy="3752130"/>
          </a:xfrm>
          <a:prstGeom prst="rect">
            <a:avLst/>
          </a:prstGeom>
        </p:spPr>
      </p:pic>
      <p:pic>
        <p:nvPicPr>
          <p:cNvPr id="5" name="Picture 4" descr="A picture containing chart&#10;&#10;Description automatically generated">
            <a:extLst>
              <a:ext uri="{FF2B5EF4-FFF2-40B4-BE49-F238E27FC236}">
                <a16:creationId xmlns:a16="http://schemas.microsoft.com/office/drawing/2014/main" id="{7BB6C5DF-F517-701E-B1B5-771C2DD4F7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587" y="1730479"/>
            <a:ext cx="5429218" cy="3752130"/>
          </a:xfrm>
          <a:prstGeom prst="rect">
            <a:avLst/>
          </a:prstGeom>
        </p:spPr>
      </p:pic>
      <p:sp>
        <p:nvSpPr>
          <p:cNvPr id="3" name="object 3"/>
          <p:cNvSpPr txBox="1">
            <a:spLocks noGrp="1"/>
          </p:cNvSpPr>
          <p:nvPr>
            <p:ph type="title"/>
          </p:nvPr>
        </p:nvSpPr>
        <p:spPr>
          <a:xfrm>
            <a:off x="592099" y="770401"/>
            <a:ext cx="11014400" cy="530054"/>
          </a:xfrm>
          <a:prstGeom prst="rect">
            <a:avLst/>
          </a:prstGeom>
        </p:spPr>
        <p:txBody>
          <a:bodyPr vert="horz" wrap="square" lIns="0" tIns="16928" rIns="0" bIns="0" rtlCol="0" anchor="t" anchorCtr="0">
            <a:spAutoFit/>
          </a:bodyPr>
          <a:lstStyle/>
          <a:p>
            <a:pPr marL="16928">
              <a:spcBef>
                <a:spcPts val="133"/>
              </a:spcBef>
            </a:pPr>
            <a:r>
              <a:rPr lang="fr-CH" sz="3732" spc="-187" dirty="0" err="1">
                <a:latin typeface="Helvetica Neue" panose="02000503000000020004" pitchFamily="2" charset="0"/>
                <a:ea typeface="Helvetica Neue" panose="02000503000000020004" pitchFamily="2" charset="0"/>
                <a:cs typeface="Helvetica Neue" panose="02000503000000020004" pitchFamily="2" charset="0"/>
              </a:rPr>
              <a:t>Validity</a:t>
            </a:r>
            <a:r>
              <a:rPr lang="fr-CH" sz="3732" spc="-187" dirty="0">
                <a:latin typeface="Helvetica Neue" panose="02000503000000020004" pitchFamily="2" charset="0"/>
                <a:ea typeface="Helvetica Neue" panose="02000503000000020004" pitchFamily="2" charset="0"/>
                <a:cs typeface="Helvetica Neue" panose="02000503000000020004" pitchFamily="2" charset="0"/>
              </a:rPr>
              <a:t> of </a:t>
            </a:r>
            <a:r>
              <a:rPr lang="fr-CH" sz="3732" spc="-187" dirty="0" err="1">
                <a:latin typeface="Helvetica Neue" panose="02000503000000020004" pitchFamily="2" charset="0"/>
                <a:ea typeface="Helvetica Neue" panose="02000503000000020004" pitchFamily="2" charset="0"/>
                <a:cs typeface="Helvetica Neue" panose="02000503000000020004" pitchFamily="2" charset="0"/>
              </a:rPr>
              <a:t>analytical</a:t>
            </a:r>
            <a:r>
              <a:rPr lang="fr-CH" sz="3732" spc="-187" dirty="0">
                <a:latin typeface="Helvetica Neue" panose="02000503000000020004" pitchFamily="2" charset="0"/>
                <a:ea typeface="Helvetica Neue" panose="02000503000000020004" pitchFamily="2" charset="0"/>
                <a:cs typeface="Helvetica Neue" panose="02000503000000020004" pitchFamily="2" charset="0"/>
              </a:rPr>
              <a:t> approximation</a:t>
            </a:r>
            <a:endParaRPr sz="3732"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8" name="TextBox 17">
            <a:extLst>
              <a:ext uri="{FF2B5EF4-FFF2-40B4-BE49-F238E27FC236}">
                <a16:creationId xmlns:a16="http://schemas.microsoft.com/office/drawing/2014/main" id="{BA90BA91-4451-4A7C-0AC5-CB4298F3A3EE}"/>
              </a:ext>
            </a:extLst>
          </p:cNvPr>
          <p:cNvSpPr txBox="1"/>
          <p:nvPr/>
        </p:nvSpPr>
        <p:spPr>
          <a:xfrm>
            <a:off x="306587" y="5566921"/>
            <a:ext cx="10224631" cy="1199944"/>
          </a:xfrm>
          <a:prstGeom prst="rect">
            <a:avLst/>
          </a:prstGeom>
          <a:noFill/>
        </p:spPr>
        <p:txBody>
          <a:bodyPr wrap="square" rtlCol="0">
            <a:spAutoFit/>
          </a:bodyPr>
          <a:lstStyle/>
          <a:p>
            <a:pPr marL="380876" indent="-380876" defTabSz="914006">
              <a:buFont typeface="Arial" panose="020B0604020202020204" pitchFamily="34" charset="0"/>
              <a:buChar char="•"/>
            </a:pPr>
            <a:r>
              <a:rPr lang="en-CH" sz="2399" dirty="0">
                <a:solidFill>
                  <a:srgbClr val="0F124A"/>
                </a:solidFill>
                <a:latin typeface="Arial"/>
              </a:rPr>
              <a:t>Comparison to xsuite</a:t>
            </a:r>
          </a:p>
          <a:p>
            <a:pPr marL="380876" indent="-380876" defTabSz="914006">
              <a:buFont typeface="Arial" panose="020B0604020202020204" pitchFamily="34" charset="0"/>
              <a:buChar char="•"/>
            </a:pPr>
            <a:r>
              <a:rPr lang="en-CH" sz="2399" dirty="0">
                <a:solidFill>
                  <a:srgbClr val="0F124A"/>
                </a:solidFill>
                <a:latin typeface="Arial"/>
              </a:rPr>
              <a:t>Within +/- 1</a:t>
            </a:r>
            <a:r>
              <a:rPr lang="el-GR" sz="2399" dirty="0">
                <a:solidFill>
                  <a:srgbClr val="0F124A"/>
                </a:solidFill>
                <a:latin typeface="Arial"/>
              </a:rPr>
              <a:t>σ</a:t>
            </a:r>
            <a:r>
              <a:rPr lang="en-CH" sz="2399" dirty="0">
                <a:solidFill>
                  <a:srgbClr val="0F124A"/>
                </a:solidFill>
                <a:latin typeface="Arial"/>
              </a:rPr>
              <a:t> up to 10% rel. abs. error between simulation and theoretical approximation (|rho_approx-rho_xsuite| / rho_xsuite)</a:t>
            </a:r>
          </a:p>
        </p:txBody>
      </p:sp>
      <p:sp>
        <p:nvSpPr>
          <p:cNvPr id="7" name="TextBox 6">
            <a:extLst>
              <a:ext uri="{FF2B5EF4-FFF2-40B4-BE49-F238E27FC236}">
                <a16:creationId xmlns:a16="http://schemas.microsoft.com/office/drawing/2014/main" id="{6571A73D-AE06-8D75-BDA9-774A322F90CA}"/>
              </a:ext>
            </a:extLst>
          </p:cNvPr>
          <p:cNvSpPr txBox="1"/>
          <p:nvPr/>
        </p:nvSpPr>
        <p:spPr>
          <a:xfrm>
            <a:off x="2774649" y="3090549"/>
            <a:ext cx="1186992" cy="64607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defTabSz="914006"/>
            <a:r>
              <a:rPr lang="de-CH" sz="1799" spc="27" dirty="0">
                <a:solidFill>
                  <a:srgbClr val="0F124A"/>
                </a:solidFill>
                <a:latin typeface="Arial"/>
                <a:cs typeface="Arial"/>
              </a:rPr>
              <a:t>Z</a:t>
            </a:r>
          </a:p>
          <a:p>
            <a:pPr algn="ctr" defTabSz="914006"/>
            <a:r>
              <a:rPr lang="de-CH" sz="1799" spc="27" dirty="0">
                <a:solidFill>
                  <a:srgbClr val="0F124A"/>
                </a:solidFill>
                <a:latin typeface="Arial"/>
                <a:cs typeface="Arial"/>
              </a:rPr>
              <a:t>45.6 </a:t>
            </a:r>
            <a:r>
              <a:rPr lang="de-CH" sz="1799" spc="27" dirty="0" err="1">
                <a:solidFill>
                  <a:srgbClr val="0F124A"/>
                </a:solidFill>
                <a:latin typeface="Arial"/>
                <a:cs typeface="Arial"/>
              </a:rPr>
              <a:t>GeV</a:t>
            </a:r>
            <a:endParaRPr lang="de-CH" sz="1799" spc="27" dirty="0">
              <a:solidFill>
                <a:srgbClr val="0F124A"/>
              </a:solidFill>
              <a:latin typeface="Arial"/>
              <a:cs typeface="Arial"/>
            </a:endParaRPr>
          </a:p>
        </p:txBody>
      </p:sp>
      <p:sp>
        <p:nvSpPr>
          <p:cNvPr id="8" name="TextBox 7">
            <a:extLst>
              <a:ext uri="{FF2B5EF4-FFF2-40B4-BE49-F238E27FC236}">
                <a16:creationId xmlns:a16="http://schemas.microsoft.com/office/drawing/2014/main" id="{90F09C10-5AC2-EAA9-5C4E-9C361A7A17AA}"/>
              </a:ext>
            </a:extLst>
          </p:cNvPr>
          <p:cNvSpPr txBox="1"/>
          <p:nvPr/>
        </p:nvSpPr>
        <p:spPr>
          <a:xfrm>
            <a:off x="8462453" y="3090550"/>
            <a:ext cx="1318694" cy="64607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defTabSz="914006"/>
            <a:r>
              <a:rPr lang="de-CH" sz="1799" spc="27" dirty="0" err="1">
                <a:solidFill>
                  <a:srgbClr val="0F124A"/>
                </a:solidFill>
                <a:latin typeface="Arial"/>
                <a:cs typeface="Arial"/>
              </a:rPr>
              <a:t>ttbar</a:t>
            </a:r>
            <a:endParaRPr lang="de-CH" sz="1799" spc="27" dirty="0">
              <a:solidFill>
                <a:srgbClr val="0F124A"/>
              </a:solidFill>
              <a:latin typeface="Arial"/>
              <a:cs typeface="Arial"/>
            </a:endParaRPr>
          </a:p>
          <a:p>
            <a:pPr algn="ctr" defTabSz="914006"/>
            <a:r>
              <a:rPr lang="de-CH" sz="1799" spc="27" dirty="0">
                <a:solidFill>
                  <a:srgbClr val="0F124A"/>
                </a:solidFill>
                <a:latin typeface="Arial"/>
                <a:cs typeface="Arial"/>
              </a:rPr>
              <a:t>182.5 </a:t>
            </a:r>
            <a:r>
              <a:rPr lang="de-CH" sz="1799" spc="27" dirty="0" err="1">
                <a:solidFill>
                  <a:srgbClr val="0F124A"/>
                </a:solidFill>
                <a:latin typeface="Arial"/>
                <a:cs typeface="Arial"/>
              </a:rPr>
              <a:t>GeV</a:t>
            </a:r>
            <a:endParaRPr lang="de-CH" sz="1799" spc="27" dirty="0">
              <a:solidFill>
                <a:srgbClr val="0F124A"/>
              </a:solidFill>
              <a:latin typeface="Arial"/>
              <a:cs typeface="Arial"/>
            </a:endParaRPr>
          </a:p>
        </p:txBody>
      </p:sp>
      <p:sp>
        <p:nvSpPr>
          <p:cNvPr id="13" name="TextBox 12">
            <a:extLst>
              <a:ext uri="{FF2B5EF4-FFF2-40B4-BE49-F238E27FC236}">
                <a16:creationId xmlns:a16="http://schemas.microsoft.com/office/drawing/2014/main" id="{77263CBC-6C0A-D887-49C6-78391292A932}"/>
              </a:ext>
            </a:extLst>
          </p:cNvPr>
          <p:cNvSpPr txBox="1"/>
          <p:nvPr/>
        </p:nvSpPr>
        <p:spPr>
          <a:xfrm>
            <a:off x="6832194" y="69890"/>
            <a:ext cx="3859609" cy="338426"/>
          </a:xfrm>
          <a:prstGeom prst="rect">
            <a:avLst/>
          </a:prstGeom>
          <a:noFill/>
        </p:spPr>
        <p:txBody>
          <a:bodyPr wrap="square" rtlCol="0">
            <a:spAutoFit/>
          </a:bodyPr>
          <a:lstStyle/>
          <a:p>
            <a:pPr algn="r" defTabSz="914006"/>
            <a:r>
              <a:rPr lang="en-GB" sz="1599" dirty="0">
                <a:solidFill>
                  <a:srgbClr val="FFFFFF"/>
                </a:solidFill>
                <a:latin typeface="Cavolini" panose="03000502040302020204" pitchFamily="66" charset="0"/>
                <a:cs typeface="Cavolini" panose="03000502040302020204" pitchFamily="66" charset="0"/>
              </a:rPr>
              <a:t>Backup (P. </a:t>
            </a:r>
            <a:r>
              <a:rPr lang="en-GB" sz="1599" dirty="0" err="1">
                <a:solidFill>
                  <a:srgbClr val="FFFFFF"/>
                </a:solidFill>
                <a:latin typeface="Cavolini" panose="03000502040302020204" pitchFamily="66" charset="0"/>
                <a:cs typeface="Cavolini" panose="03000502040302020204" pitchFamily="66" charset="0"/>
              </a:rPr>
              <a:t>Kicsiny</a:t>
            </a:r>
            <a:r>
              <a:rPr lang="en-GB" sz="1599" dirty="0">
                <a:solidFill>
                  <a:srgbClr val="FFFFFF"/>
                </a:solidFill>
                <a:latin typeface="Cavolini" panose="03000502040302020204" pitchFamily="66" charset="0"/>
                <a:cs typeface="Cavolini" panose="03000502040302020204" pitchFamily="66" charset="0"/>
              </a:rPr>
              <a:t>)</a:t>
            </a:r>
            <a:endParaRPr lang="en-CH" sz="1599" dirty="0">
              <a:solidFill>
                <a:srgbClr val="FFFFFF"/>
              </a:solidFill>
              <a:latin typeface="Cavolini" panose="03000502040302020204" pitchFamily="66" charset="0"/>
              <a:cs typeface="Cavolini" panose="03000502040302020204" pitchFamily="66" charset="0"/>
            </a:endParaRPr>
          </a:p>
        </p:txBody>
      </p:sp>
    </p:spTree>
    <p:extLst>
      <p:ext uri="{BB962C8B-B14F-4D97-AF65-F5344CB8AC3E}">
        <p14:creationId xmlns:p14="http://schemas.microsoft.com/office/powerpoint/2010/main" val="3123703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B5ECEB-F039-50C8-E469-DDBD608394AC}"/>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FF99DB-8CFE-9C22-9F74-E3BBB604476E}"/>
              </a:ext>
            </a:extLst>
          </p:cNvPr>
          <p:cNvSpPr>
            <a:spLocks noGrp="1"/>
          </p:cNvSpPr>
          <p:nvPr>
            <p:ph type="title"/>
          </p:nvPr>
        </p:nvSpPr>
        <p:spPr>
          <a:xfrm>
            <a:off x="0" y="0"/>
            <a:ext cx="12192000" cy="1198800"/>
          </a:xfrm>
          <a:solidFill>
            <a:srgbClr val="002060"/>
          </a:solidFill>
        </p:spPr>
        <p:txBody>
          <a:bodyPr>
            <a:no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assumptions</a:t>
            </a:r>
            <a:endParaRPr lang="en-US" sz="3600" dirty="0">
              <a:solidFill>
                <a:schemeClr val="bg1"/>
              </a:solidFill>
            </a:endParaRPr>
          </a:p>
        </p:txBody>
      </p:sp>
      <p:sp>
        <p:nvSpPr>
          <p:cNvPr id="3" name="Content Placeholder 2">
            <a:extLst>
              <a:ext uri="{FF2B5EF4-FFF2-40B4-BE49-F238E27FC236}">
                <a16:creationId xmlns:a16="http://schemas.microsoft.com/office/drawing/2014/main" id="{EC07B496-79DD-7CFE-939A-FA034350BE2E}"/>
              </a:ext>
            </a:extLst>
          </p:cNvPr>
          <p:cNvSpPr>
            <a:spLocks noGrp="1"/>
          </p:cNvSpPr>
          <p:nvPr>
            <p:ph idx="1"/>
          </p:nvPr>
        </p:nvSpPr>
        <p:spPr>
          <a:xfrm>
            <a:off x="838200" y="2370137"/>
            <a:ext cx="10515600" cy="4351338"/>
          </a:xfrm>
        </p:spPr>
        <p:txBody>
          <a:bodyPr/>
          <a:lstStyle/>
          <a:p>
            <a:r>
              <a:rPr lang="en-US" dirty="0"/>
              <a:t>Dispersive effects at the interaction point (IP) are ignored. </a:t>
            </a:r>
          </a:p>
          <a:p>
            <a:r>
              <a:rPr lang="en-US" dirty="0"/>
              <a:t>Corrections due to the </a:t>
            </a:r>
            <a:r>
              <a:rPr lang="en-US" dirty="0">
                <a:solidFill>
                  <a:srgbClr val="FF0000"/>
                </a:solidFill>
              </a:rPr>
              <a:t>hourglass</a:t>
            </a:r>
            <a:r>
              <a:rPr lang="en-US" dirty="0"/>
              <a:t> effect and the </a:t>
            </a:r>
            <a:r>
              <a:rPr lang="en-US" dirty="0">
                <a:solidFill>
                  <a:srgbClr val="FF0000"/>
                </a:solidFill>
              </a:rPr>
              <a:t>crab-waist</a:t>
            </a:r>
            <a:r>
              <a:rPr lang="en-US" dirty="0"/>
              <a:t> collision scheme are either taken to be </a:t>
            </a:r>
            <a:r>
              <a:rPr lang="en-US" dirty="0">
                <a:solidFill>
                  <a:srgbClr val="FF0000"/>
                </a:solidFill>
              </a:rPr>
              <a:t>negligible</a:t>
            </a:r>
            <a:r>
              <a:rPr lang="en-US" dirty="0"/>
              <a:t> or </a:t>
            </a:r>
            <a:r>
              <a:rPr lang="en-US" dirty="0">
                <a:solidFill>
                  <a:srgbClr val="FF0000"/>
                </a:solidFill>
              </a:rPr>
              <a:t>weak</a:t>
            </a:r>
            <a:r>
              <a:rPr lang="en-US" dirty="0"/>
              <a:t> in various models.</a:t>
            </a:r>
          </a:p>
          <a:p>
            <a:r>
              <a:rPr lang="en-US" dirty="0"/>
              <a:t>Other effects of </a:t>
            </a:r>
            <a:r>
              <a:rPr lang="en-US" dirty="0" err="1"/>
              <a:t>beamstrahlung</a:t>
            </a:r>
            <a:r>
              <a:rPr lang="en-US" dirty="0"/>
              <a:t> not directly related to the equilibrium bunch lengths, such as the reduction of particle number, are assumed to be absent.</a:t>
            </a:r>
          </a:p>
        </p:txBody>
      </p:sp>
      <p:sp>
        <p:nvSpPr>
          <p:cNvPr id="4" name="Date Placeholder 3">
            <a:extLst>
              <a:ext uri="{FF2B5EF4-FFF2-40B4-BE49-F238E27FC236}">
                <a16:creationId xmlns:a16="http://schemas.microsoft.com/office/drawing/2014/main" id="{0B7CE87C-4CBC-2550-0DC2-2DD0B43D3416}"/>
              </a:ext>
            </a:extLst>
          </p:cNvPr>
          <p:cNvSpPr>
            <a:spLocks noGrp="1"/>
          </p:cNvSpPr>
          <p:nvPr>
            <p:ph type="dt" sz="half" idx="10"/>
          </p:nvPr>
        </p:nvSpPr>
        <p:spPr/>
        <p:txBody>
          <a:bodyPr/>
          <a:lstStyle/>
          <a:p>
            <a:fld id="{62C20119-B88F-4DC2-BCE6-EE3A6DA6351B}"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3B010B5E-64A5-112E-C05F-5DCBD095876E}"/>
              </a:ext>
            </a:extLst>
          </p:cNvPr>
          <p:cNvSpPr>
            <a:spLocks noGrp="1"/>
          </p:cNvSpPr>
          <p:nvPr>
            <p:ph type="ftr" sz="quarter" idx="11"/>
          </p:nvPr>
        </p:nvSpPr>
        <p:spPr/>
        <p:txBody>
          <a:bodyPr/>
          <a:lstStyle/>
          <a:p>
            <a:r>
              <a:rPr lang="en-US" dirty="0">
                <a:solidFill>
                  <a:schemeClr val="bg1"/>
                </a:solidFill>
              </a:rPr>
              <a:t>Intensity Asymmetry in Colliders with Strong </a:t>
            </a:r>
            <a:r>
              <a:rPr lang="en-US" dirty="0" err="1">
                <a:solidFill>
                  <a:schemeClr val="bg1"/>
                </a:solidFill>
              </a:rPr>
              <a:t>Beamstrahlung</a:t>
            </a:r>
            <a:endParaRPr lang="en-US" dirty="0">
              <a:solidFill>
                <a:schemeClr val="bg1"/>
              </a:solidFill>
            </a:endParaRPr>
          </a:p>
        </p:txBody>
      </p:sp>
      <p:sp>
        <p:nvSpPr>
          <p:cNvPr id="6" name="Slide Number Placeholder 5">
            <a:extLst>
              <a:ext uri="{FF2B5EF4-FFF2-40B4-BE49-F238E27FC236}">
                <a16:creationId xmlns:a16="http://schemas.microsoft.com/office/drawing/2014/main" id="{9DDAA941-A308-13B7-66B1-61531E4AC585}"/>
              </a:ext>
            </a:extLst>
          </p:cNvPr>
          <p:cNvSpPr>
            <a:spLocks noGrp="1"/>
          </p:cNvSpPr>
          <p:nvPr>
            <p:ph type="sldNum" sz="quarter" idx="12"/>
          </p:nvPr>
        </p:nvSpPr>
        <p:spPr/>
        <p:txBody>
          <a:bodyPr/>
          <a:lstStyle/>
          <a:p>
            <a:fld id="{81FB59EA-3FEA-44AC-8E8C-E80C08B2FCEE}" type="slidenum">
              <a:rPr lang="en-US" smtClean="0">
                <a:solidFill>
                  <a:schemeClr val="bg1"/>
                </a:solidFill>
              </a:rPr>
              <a:t>3</a:t>
            </a:fld>
            <a:endParaRPr lang="en-US">
              <a:solidFill>
                <a:schemeClr val="bg1"/>
              </a:solidFill>
            </a:endParaRPr>
          </a:p>
        </p:txBody>
      </p:sp>
    </p:spTree>
    <p:custDataLst>
      <p:tags r:id="rId1"/>
    </p:custDataLst>
    <p:extLst>
      <p:ext uri="{BB962C8B-B14F-4D97-AF65-F5344CB8AC3E}">
        <p14:creationId xmlns:p14="http://schemas.microsoft.com/office/powerpoint/2010/main" val="71895821"/>
      </p:ext>
    </p:extLst>
  </p:cSld>
  <p:clrMapOvr>
    <a:masterClrMapping/>
  </p:clrMapOvr>
  <mc:AlternateContent xmlns:mc="http://schemas.openxmlformats.org/markup-compatibility/2006" xmlns:p14="http://schemas.microsoft.com/office/powerpoint/2010/main">
    <mc:Choice Requires="p14">
      <p:transition spd="slow" p14:dur="2000" advTm="24765"/>
    </mc:Choice>
    <mc:Fallback xmlns="">
      <p:transition spd="slow" advTm="247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AA26D-CEC2-9981-CAA9-A135E2D7C8D6}"/>
              </a:ext>
            </a:extLst>
          </p:cNvPr>
          <p:cNvSpPr>
            <a:spLocks noGrp="1"/>
          </p:cNvSpPr>
          <p:nvPr>
            <p:ph type="title"/>
          </p:nvPr>
        </p:nvSpPr>
        <p:spPr/>
        <p:txBody>
          <a:bodyPr/>
          <a:lstStyle/>
          <a:p>
            <a:r>
              <a:rPr lang="en-GB" dirty="0" err="1"/>
              <a:t>Beamstrahlung</a:t>
            </a:r>
            <a:r>
              <a:rPr lang="en-GB" dirty="0"/>
              <a:t> equilibrium length: </a:t>
            </a:r>
            <a:br>
              <a:rPr lang="en-GB" dirty="0"/>
            </a:br>
            <a:r>
              <a:rPr lang="en-GB" dirty="0"/>
              <a:t>simplifying assumptions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343B944-394A-3978-0207-5A3502C83F2E}"/>
                  </a:ext>
                </a:extLst>
              </p:cNvPr>
              <p:cNvSpPr>
                <a:spLocks noGrp="1"/>
              </p:cNvSpPr>
              <p:nvPr>
                <p:ph idx="1"/>
              </p:nvPr>
            </p:nvSpPr>
            <p:spPr>
              <a:xfrm>
                <a:off x="838200" y="1825624"/>
                <a:ext cx="10515600" cy="5032376"/>
              </a:xfrm>
            </p:spPr>
            <p:txBody>
              <a:bodyPr>
                <a:normAutofit fontScale="85000" lnSpcReduction="10000"/>
              </a:bodyPr>
              <a:lstStyle/>
              <a:p>
                <a:r>
                  <a:rPr lang="en-GB" b="1" dirty="0"/>
                  <a:t>Weak hourglass, no crab waist </a:t>
                </a:r>
                <a:r>
                  <a:rPr lang="en-GB" dirty="0">
                    <a:sym typeface="Wingdings" panose="05000000000000000000" pitchFamily="2" charset="2"/>
                  </a:rPr>
                  <a:t> </a:t>
                </a:r>
                <a14:m>
                  <m:oMath xmlns:m="http://schemas.openxmlformats.org/officeDocument/2006/math">
                    <m:r>
                      <a:rPr lang="en-GB" b="0" i="1" smtClean="0">
                        <a:latin typeface="Cambria Math" panose="02040503050406030204" pitchFamily="18" charset="0"/>
                        <a:sym typeface="Wingdings" panose="05000000000000000000" pitchFamily="2" charset="2"/>
                      </a:rPr>
                      <m:t>𝐺</m:t>
                    </m:r>
                    <m:sSub>
                      <m:sSubPr>
                        <m:ctrlPr>
                          <a:rPr lang="en-GB" b="0" i="1" smtClean="0">
                            <a:latin typeface="Cambria Math" panose="02040503050406030204" pitchFamily="18" charset="0"/>
                            <a:sym typeface="Wingdings" panose="05000000000000000000" pitchFamily="2" charset="2"/>
                          </a:rPr>
                        </m:ctrlPr>
                      </m:sSubPr>
                      <m:e>
                        <m:d>
                          <m:dPr>
                            <m:ctrlPr>
                              <a:rPr lang="en-GB" b="0" i="1" smtClean="0">
                                <a:latin typeface="Cambria Math" panose="02040503050406030204" pitchFamily="18" charset="0"/>
                                <a:sym typeface="Wingdings" panose="05000000000000000000" pitchFamily="2" charset="2"/>
                              </a:rPr>
                            </m:ctrlPr>
                          </m:dPr>
                          <m:e>
                            <m:r>
                              <a:rPr lang="en-GB" b="0" i="1" smtClean="0">
                                <a:latin typeface="Cambria Math" panose="02040503050406030204" pitchFamily="18" charset="0"/>
                                <a:sym typeface="Wingdings" panose="05000000000000000000" pitchFamily="2" charset="2"/>
                              </a:rPr>
                              <m:t>𝑠</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𝑥</m:t>
                            </m:r>
                          </m:e>
                        </m:d>
                      </m:e>
                      <m:sub>
                        <m:r>
                          <a:rPr lang="en-GB" b="0" i="1" smtClean="0">
                            <a:latin typeface="Cambria Math" panose="02040503050406030204" pitchFamily="18" charset="0"/>
                            <a:sym typeface="Wingdings" panose="05000000000000000000" pitchFamily="2" charset="2"/>
                          </a:rPr>
                          <m:t>𝑤</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𝑠</m:t>
                        </m:r>
                      </m:sub>
                    </m:sSub>
                    <m:r>
                      <a:rPr lang="en-GB" b="0" i="1" smtClean="0">
                        <a:latin typeface="Cambria Math" panose="02040503050406030204" pitchFamily="18" charset="0"/>
                        <a:sym typeface="Wingdings" panose="05000000000000000000" pitchFamily="2" charset="2"/>
                      </a:rPr>
                      <m:t>→</m:t>
                    </m:r>
                    <m:sSup>
                      <m:s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pPr>
                      <m:e>
                        <m:d>
                          <m:dPr>
                            <m:begChr m:val="["/>
                            <m:endChr m:val="]"/>
                            <m:ctrlPr>
                              <a:rPr lang="en-GB" b="0" i="1" smtClean="0">
                                <a:latin typeface="Cambria Math" panose="02040503050406030204" pitchFamily="18" charset="0"/>
                                <a:ea typeface="Cambria Math" panose="02040503050406030204" pitchFamily="18" charset="0"/>
                                <a:sym typeface="Wingdings" panose="05000000000000000000" pitchFamily="2" charset="2"/>
                              </a:rPr>
                            </m:ctrlPr>
                          </m:dPr>
                          <m:e>
                            <m:r>
                              <a:rPr lang="en-GB" b="0" i="1" smtClean="0">
                                <a:latin typeface="Cambria Math" panose="02040503050406030204" pitchFamily="18" charset="0"/>
                                <a:ea typeface="Cambria Math" panose="02040503050406030204" pitchFamily="18" charset="0"/>
                                <a:sym typeface="Wingdings" panose="05000000000000000000" pitchFamily="2" charset="2"/>
                              </a:rPr>
                              <m:t>1+</m:t>
                            </m:r>
                            <m:sSup>
                              <m:s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pPr>
                              <m:e>
                                <m:d>
                                  <m:d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dPr>
                                  <m:e>
                                    <m:f>
                                      <m:f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fPr>
                                      <m:num>
                                        <m:r>
                                          <a:rPr lang="en-GB" b="0" i="1" smtClean="0">
                                            <a:latin typeface="Cambria Math" panose="02040503050406030204" pitchFamily="18" charset="0"/>
                                            <a:ea typeface="Cambria Math" panose="02040503050406030204" pitchFamily="18" charset="0"/>
                                            <a:sym typeface="Wingdings" panose="05000000000000000000" pitchFamily="2" charset="2"/>
                                          </a:rPr>
                                          <m:t>𝑠</m:t>
                                        </m:r>
                                      </m:num>
                                      <m:den>
                                        <m:sSubSup>
                                          <m:sSub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bSupPr>
                                          <m:e>
                                            <m:r>
                                              <a:rPr lang="en-GB" b="0" i="1" smtClean="0">
                                                <a:latin typeface="Cambria Math" panose="02040503050406030204" pitchFamily="18" charset="0"/>
                                                <a:ea typeface="Cambria Math" panose="02040503050406030204" pitchFamily="18" charset="0"/>
                                                <a:sym typeface="Wingdings" panose="05000000000000000000" pitchFamily="2" charset="2"/>
                                              </a:rPr>
                                              <m:t>𝛽</m:t>
                                            </m:r>
                                          </m:e>
                                          <m:sub>
                                            <m:r>
                                              <a:rPr lang="en-GB" b="0" i="1" smtClean="0">
                                                <a:latin typeface="Cambria Math" panose="02040503050406030204" pitchFamily="18" charset="0"/>
                                                <a:ea typeface="Cambria Math" panose="02040503050406030204" pitchFamily="18" charset="0"/>
                                                <a:sym typeface="Wingdings" panose="05000000000000000000" pitchFamily="2" charset="2"/>
                                              </a:rPr>
                                              <m:t>𝑦</m:t>
                                            </m:r>
                                          </m:sub>
                                          <m:sup>
                                            <m:r>
                                              <a:rPr lang="en-GB" b="0" i="1" smtClean="0">
                                                <a:latin typeface="Cambria Math" panose="02040503050406030204" pitchFamily="18" charset="0"/>
                                                <a:ea typeface="Cambria Math" panose="02040503050406030204" pitchFamily="18" charset="0"/>
                                                <a:sym typeface="Wingdings" panose="05000000000000000000" pitchFamily="2" charset="2"/>
                                              </a:rPr>
                                              <m:t>∗</m:t>
                                            </m:r>
                                          </m:sup>
                                        </m:sSubSup>
                                      </m:den>
                                    </m:f>
                                  </m:e>
                                </m:d>
                              </m:e>
                              <m:sup>
                                <m:r>
                                  <a:rPr lang="en-GB" b="0" i="1" smtClean="0">
                                    <a:latin typeface="Cambria Math" panose="02040503050406030204" pitchFamily="18" charset="0"/>
                                    <a:ea typeface="Cambria Math" panose="02040503050406030204" pitchFamily="18" charset="0"/>
                                    <a:sym typeface="Wingdings" panose="05000000000000000000" pitchFamily="2" charset="2"/>
                                  </a:rPr>
                                  <m:t>2</m:t>
                                </m:r>
                              </m:sup>
                            </m:sSup>
                          </m:e>
                        </m:d>
                      </m:e>
                      <m:sup>
                        <m:r>
                          <a:rPr lang="en-GB" b="0" i="1" smtClean="0">
                            <a:latin typeface="Cambria Math" panose="02040503050406030204" pitchFamily="18" charset="0"/>
                            <a:ea typeface="Cambria Math" panose="02040503050406030204" pitchFamily="18" charset="0"/>
                            <a:sym typeface="Wingdings" panose="05000000000000000000" pitchFamily="2" charset="2"/>
                          </a:rPr>
                          <m:t>−</m:t>
                        </m:r>
                        <m:f>
                          <m:f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fPr>
                          <m:num>
                            <m:r>
                              <a:rPr lang="en-GB" b="0" i="1" smtClean="0">
                                <a:latin typeface="Cambria Math" panose="02040503050406030204" pitchFamily="18" charset="0"/>
                                <a:ea typeface="Cambria Math" panose="02040503050406030204" pitchFamily="18" charset="0"/>
                                <a:sym typeface="Wingdings" panose="05000000000000000000" pitchFamily="2" charset="2"/>
                              </a:rPr>
                              <m:t>1</m:t>
                            </m:r>
                          </m:num>
                          <m:den>
                            <m:r>
                              <a:rPr lang="en-GB" b="0" i="1" smtClean="0">
                                <a:latin typeface="Cambria Math" panose="02040503050406030204" pitchFamily="18" charset="0"/>
                                <a:ea typeface="Cambria Math" panose="02040503050406030204" pitchFamily="18" charset="0"/>
                                <a:sym typeface="Wingdings" panose="05000000000000000000" pitchFamily="2" charset="2"/>
                              </a:rPr>
                              <m:t>2</m:t>
                            </m:r>
                          </m:den>
                        </m:f>
                      </m:sup>
                    </m:sSup>
                    <m:r>
                      <a:rPr lang="en-GB" b="0" i="1" smtClean="0">
                        <a:latin typeface="Cambria Math" panose="02040503050406030204" pitchFamily="18" charset="0"/>
                        <a:ea typeface="Cambria Math" panose="02040503050406030204" pitchFamily="18" charset="0"/>
                        <a:sym typeface="Wingdings" panose="05000000000000000000" pitchFamily="2" charset="2"/>
                      </a:rPr>
                      <m:t>≈1−</m:t>
                    </m:r>
                    <m:f>
                      <m:f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fPr>
                      <m:num>
                        <m:r>
                          <a:rPr lang="en-GB" b="0" i="1" smtClean="0">
                            <a:latin typeface="Cambria Math" panose="02040503050406030204" pitchFamily="18" charset="0"/>
                            <a:ea typeface="Cambria Math" panose="02040503050406030204" pitchFamily="18" charset="0"/>
                            <a:sym typeface="Wingdings" panose="05000000000000000000" pitchFamily="2" charset="2"/>
                          </a:rPr>
                          <m:t>1</m:t>
                        </m:r>
                      </m:num>
                      <m:den>
                        <m:r>
                          <a:rPr lang="en-GB" b="0" i="1" smtClean="0">
                            <a:latin typeface="Cambria Math" panose="02040503050406030204" pitchFamily="18" charset="0"/>
                            <a:ea typeface="Cambria Math" panose="02040503050406030204" pitchFamily="18" charset="0"/>
                            <a:sym typeface="Wingdings" panose="05000000000000000000" pitchFamily="2" charset="2"/>
                          </a:rPr>
                          <m:t>2</m:t>
                        </m:r>
                      </m:den>
                    </m:f>
                    <m:sSup>
                      <m:s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pPr>
                      <m:e>
                        <m:d>
                          <m:dPr>
                            <m:ctrlPr>
                              <a:rPr lang="en-GB" i="1">
                                <a:latin typeface="Cambria Math" panose="02040503050406030204" pitchFamily="18" charset="0"/>
                                <a:ea typeface="Cambria Math" panose="02040503050406030204" pitchFamily="18" charset="0"/>
                                <a:sym typeface="Wingdings" panose="05000000000000000000" pitchFamily="2" charset="2"/>
                              </a:rPr>
                            </m:ctrlPr>
                          </m:dPr>
                          <m:e>
                            <m:f>
                              <m:fPr>
                                <m:ctrlPr>
                                  <a:rPr lang="en-GB" i="1">
                                    <a:latin typeface="Cambria Math" panose="02040503050406030204" pitchFamily="18" charset="0"/>
                                    <a:ea typeface="Cambria Math" panose="02040503050406030204" pitchFamily="18" charset="0"/>
                                    <a:sym typeface="Wingdings" panose="05000000000000000000" pitchFamily="2" charset="2"/>
                                  </a:rPr>
                                </m:ctrlPr>
                              </m:fPr>
                              <m:num>
                                <m:r>
                                  <a:rPr lang="en-GB" i="1">
                                    <a:latin typeface="Cambria Math" panose="02040503050406030204" pitchFamily="18" charset="0"/>
                                    <a:ea typeface="Cambria Math" panose="02040503050406030204" pitchFamily="18" charset="0"/>
                                    <a:sym typeface="Wingdings" panose="05000000000000000000" pitchFamily="2" charset="2"/>
                                  </a:rPr>
                                  <m:t>𝑥</m:t>
                                </m:r>
                              </m:num>
                              <m:den>
                                <m:sSubSup>
                                  <m:sSubSupPr>
                                    <m:ctrlPr>
                                      <a:rPr lang="en-GB" i="1">
                                        <a:latin typeface="Cambria Math" panose="02040503050406030204" pitchFamily="18" charset="0"/>
                                        <a:ea typeface="Cambria Math" panose="02040503050406030204" pitchFamily="18" charset="0"/>
                                        <a:sym typeface="Wingdings" panose="05000000000000000000" pitchFamily="2" charset="2"/>
                                      </a:rPr>
                                    </m:ctrlPr>
                                  </m:sSubSupPr>
                                  <m:e>
                                    <m:r>
                                      <a:rPr lang="en-GB" i="1">
                                        <a:latin typeface="Cambria Math" panose="02040503050406030204" pitchFamily="18" charset="0"/>
                                        <a:ea typeface="Cambria Math" panose="02040503050406030204" pitchFamily="18" charset="0"/>
                                        <a:sym typeface="Wingdings" panose="05000000000000000000" pitchFamily="2" charset="2"/>
                                      </a:rPr>
                                      <m:t>𝛽</m:t>
                                    </m:r>
                                  </m:e>
                                  <m:sub>
                                    <m:r>
                                      <a:rPr lang="en-GB" i="1">
                                        <a:latin typeface="Cambria Math" panose="02040503050406030204" pitchFamily="18" charset="0"/>
                                        <a:ea typeface="Cambria Math" panose="02040503050406030204" pitchFamily="18" charset="0"/>
                                        <a:sym typeface="Wingdings" panose="05000000000000000000" pitchFamily="2" charset="2"/>
                                      </a:rPr>
                                      <m:t>𝑦</m:t>
                                    </m:r>
                                  </m:sub>
                                  <m:sup>
                                    <m:r>
                                      <a:rPr lang="en-GB" i="1">
                                        <a:latin typeface="Cambria Math" panose="02040503050406030204" pitchFamily="18" charset="0"/>
                                        <a:ea typeface="Cambria Math" panose="02040503050406030204" pitchFamily="18" charset="0"/>
                                        <a:sym typeface="Wingdings" panose="05000000000000000000" pitchFamily="2" charset="2"/>
                                      </a:rPr>
                                      <m:t>∗</m:t>
                                    </m:r>
                                  </m:sup>
                                </m:sSubSup>
                              </m:den>
                            </m:f>
                          </m:e>
                        </m:d>
                      </m:e>
                      <m:sup>
                        <m:r>
                          <a:rPr lang="en-GB" b="0" i="1" smtClean="0">
                            <a:latin typeface="Cambria Math" panose="02040503050406030204" pitchFamily="18" charset="0"/>
                            <a:ea typeface="Cambria Math" panose="02040503050406030204" pitchFamily="18" charset="0"/>
                            <a:sym typeface="Wingdings" panose="05000000000000000000" pitchFamily="2" charset="2"/>
                          </a:rPr>
                          <m:t>2</m:t>
                        </m:r>
                      </m:sup>
                    </m:sSup>
                  </m:oMath>
                </a14:m>
                <a:r>
                  <a:rPr lang="en-US" dirty="0"/>
                  <a:t> .</a:t>
                </a:r>
              </a:p>
              <a:p>
                <a:r>
                  <a:rPr lang="en-US" dirty="0"/>
                  <a:t>Result: </a:t>
                </a:r>
              </a:p>
              <a:p>
                <a:pPr marL="0" indent="0">
                  <a:buNone/>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m:rPr>
                              <m:nor/>
                            </m:rPr>
                            <a:rPr lang="en-GB" b="0" i="0" smtClean="0">
                              <a:latin typeface="Cambria Math" panose="02040503050406030204" pitchFamily="18" charset="0"/>
                            </a:rPr>
                            <m:t>weak</m:t>
                          </m:r>
                          <m:r>
                            <m:rPr>
                              <m:nor/>
                            </m:rPr>
                            <a:rPr lang="en-GB" b="0" i="0" smtClean="0">
                              <a:latin typeface="Cambria Math" panose="02040503050406030204" pitchFamily="18" charset="0"/>
                            </a:rPr>
                            <m:t> </m:t>
                          </m:r>
                          <m:r>
                            <m:rPr>
                              <m:nor/>
                            </m:rPr>
                            <a:rPr lang="en-GB" b="0" i="0" smtClean="0">
                              <a:latin typeface="Cambria Math" panose="02040503050406030204" pitchFamily="18" charset="0"/>
                            </a:rPr>
                            <m:t>hg</m:t>
                          </m:r>
                          <m:r>
                            <m:rPr>
                              <m:nor/>
                            </m:rPr>
                            <a:rPr lang="en-GB" b="0" i="0" smtClean="0">
                              <a:latin typeface="Cambria Math" panose="02040503050406030204" pitchFamily="18" charset="0"/>
                            </a:rPr>
                            <m:t>, </m:t>
                          </m:r>
                          <m:r>
                            <m:rPr>
                              <m:nor/>
                            </m:rPr>
                            <a:rPr lang="en-GB" b="0" i="0" smtClean="0">
                              <a:latin typeface="Cambria Math" panose="02040503050406030204" pitchFamily="18" charset="0"/>
                            </a:rPr>
                            <m:t>weak</m:t>
                          </m:r>
                          <m:r>
                            <m:rPr>
                              <m:nor/>
                            </m:rPr>
                            <a:rPr lang="en-GB" b="0" i="0" smtClean="0">
                              <a:latin typeface="Cambria Math" panose="02040503050406030204" pitchFamily="18" charset="0"/>
                            </a:rPr>
                            <m:t> </m:t>
                          </m:r>
                          <m:r>
                            <m:rPr>
                              <m:nor/>
                            </m:rPr>
                            <a:rPr lang="en-GB" b="0" i="0" smtClean="0">
                              <a:latin typeface="Cambria Math" panose="02040503050406030204" pitchFamily="18" charset="0"/>
                            </a:rPr>
                            <m:t>CW</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hg</m:t>
                          </m:r>
                          <m:r>
                            <m:rPr>
                              <m:nor/>
                            </m:rPr>
                            <a:rPr lang="en-GB" b="0" i="0" smtClean="0">
                              <a:latin typeface="Cambria Math" panose="02040503050406030204" pitchFamily="18" charset="0"/>
                            </a:rPr>
                            <m:t>, </m:t>
                          </m:r>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CW</m:t>
                          </m:r>
                        </m:sup>
                      </m:sSubSup>
                    </m:oMath>
                    <m:oMath xmlns:m="http://schemas.openxmlformats.org/officeDocument/2006/math">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num>
                        <m:den>
                          <m:r>
                            <a:rPr lang="en-GB" b="0" i="1" smtClean="0">
                              <a:latin typeface="Cambria Math" panose="02040503050406030204" pitchFamily="18" charset="0"/>
                            </a:rPr>
                            <m:t>2</m:t>
                          </m:r>
                          <m:r>
                            <a:rPr lang="en-GB" b="0" i="1" smtClean="0">
                              <a:latin typeface="Cambria Math" panose="02040503050406030204" pitchFamily="18" charset="0"/>
                            </a:rPr>
                            <m:t>𝐺</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𝛽</m:t>
                              </m:r>
                            </m:e>
                            <m:sub>
                              <m:r>
                                <a:rPr lang="en-GB" b="0" i="1" smtClean="0">
                                  <a:latin typeface="Cambria Math" panose="02040503050406030204" pitchFamily="18" charset="0"/>
                                </a:rPr>
                                <m:t>𝑦</m:t>
                              </m:r>
                            </m:sub>
                            <m:sup>
                              <m:r>
                                <a:rPr lang="en-GB" b="0" i="1" smtClean="0">
                                  <a:latin typeface="Cambria Math" panose="02040503050406030204" pitchFamily="18" charset="0"/>
                                </a:rPr>
                                <m:t>∗2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m:t>
                              </m:r>
                            </m:sup>
                          </m:sSubSup>
                        </m:den>
                      </m:f>
                      <m:d>
                        <m:dPr>
                          <m:begChr m:val="["/>
                          <m:endChr m:val="]"/>
                          <m:ctrlPr>
                            <a:rPr lang="en-GB" b="0" i="1" smtClean="0">
                              <a:latin typeface="Cambria Math" panose="02040503050406030204" pitchFamily="18" charset="0"/>
                            </a:rPr>
                          </m:ctrlPr>
                        </m:dPr>
                        <m:e>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𝐹</m:t>
                              </m:r>
                            </m:e>
                            <m:sub>
                              <m:r>
                                <a:rPr lang="en-GB" b="0" i="1" smtClean="0">
                                  <a:solidFill>
                                    <a:srgbClr val="00B050"/>
                                  </a:solidFill>
                                  <a:latin typeface="Cambria Math" panose="02040503050406030204" pitchFamily="18" charset="0"/>
                                </a:rPr>
                                <m:t>1</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+1;1;</m:t>
                              </m:r>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Θ</m:t>
                                  </m:r>
                                </m:e>
                                <m:sub>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𝐵</m:t>
                                  </m:r>
                                </m:e>
                                <m:sup>
                                  <m:r>
                                    <a:rPr lang="en-GB" b="0" i="1" smtClean="0">
                                      <a:latin typeface="Cambria Math" panose="02040503050406030204" pitchFamily="18" charset="0"/>
                                    </a:rPr>
                                    <m:t>2</m:t>
                                  </m:r>
                                </m:sup>
                              </m:s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1"/>
                                      </a:solidFill>
                                      <a:latin typeface="Cambria Math" panose="02040503050406030204" pitchFamily="18" charset="0"/>
                                    </a:rPr>
                                    <m:t>𝑠</m:t>
                                  </m:r>
                                  <m:r>
                                    <a:rPr lang="en-GB" b="0" i="1" smtClean="0">
                                      <a:latin typeface="Cambria Math" panose="02040503050406030204" pitchFamily="18" charset="0"/>
                                    </a:rPr>
                                    <m:t> </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4</m:t>
                              </m:r>
                              <m:r>
                                <a:rPr lang="en-GB" b="0" i="1" smtClean="0">
                                  <a:latin typeface="Cambria Math" panose="02040503050406030204" pitchFamily="18" charset="0"/>
                                </a:rPr>
                                <m:t>𝐺</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den>
                          </m:f>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m:t>
                              </m:r>
                            </m:e>
                          </m:d>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𝐹</m:t>
                              </m:r>
                            </m:e>
                            <m:sub>
                              <m:r>
                                <a:rPr lang="en-GB" b="0" i="1" smtClean="0">
                                  <a:solidFill>
                                    <a:srgbClr val="00B050"/>
                                  </a:solidFill>
                                  <a:latin typeface="Cambria Math" panose="02040503050406030204" pitchFamily="18" charset="0"/>
                                </a:rPr>
                                <m:t>1</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+2;2;</m:t>
                              </m:r>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Θ</m:t>
                                  </m:r>
                                </m:e>
                                <m:sub>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Sub>
                            </m:e>
                          </m:d>
                        </m:e>
                      </m:d>
                    </m:oMath>
                  </m:oMathPara>
                </a14:m>
                <a:endParaRPr lang="en-US" dirty="0"/>
              </a:p>
              <a:p>
                <a:pPr marL="0" indent="0">
                  <a:buNone/>
                </a:pPr>
                <a:r>
                  <a:rPr lang="en-US" dirty="0"/>
                  <a:t>where</a:t>
                </a:r>
              </a:p>
              <a:p>
                <a:pPr marL="0" indent="0" algn="ctr">
                  <a:buNone/>
                </a:pPr>
                <a14:m>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 </m:t>
                            </m:r>
                          </m:sup>
                        </m:sSubSup>
                      </m:den>
                    </m:f>
                    <m:r>
                      <a:rPr lang="en-GB" b="0" i="1" smtClean="0">
                        <a:latin typeface="Cambria Math" panose="02040503050406030204" pitchFamily="18" charset="0"/>
                      </a:rPr>
                      <m:t>,                                  </m:t>
                    </m:r>
                    <m:r>
                      <a:rPr lang="en-GB" b="0" i="1" smtClean="0">
                        <a:latin typeface="Cambria Math" panose="02040503050406030204" pitchFamily="18" charset="0"/>
                      </a:rPr>
                      <m:t>𝐺</m:t>
                    </m:r>
                    <m:r>
                      <a:rPr lang="en-GB" b="0" i="1" smtClean="0">
                        <a:latin typeface="Cambria Math" panose="02040503050406030204" pitchFamily="18" charset="0"/>
                      </a:rPr>
                      <m:t>=</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𝜃</m:t>
                            </m:r>
                          </m:e>
                          <m:sub>
                            <m:r>
                              <a:rPr lang="en-GB" b="0" i="1" smtClean="0">
                                <a:latin typeface="Cambria Math" panose="02040503050406030204" pitchFamily="18" charset="0"/>
                              </a:rPr>
                              <m:t>𝑐</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2</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latin typeface="Cambria Math" panose="02040503050406030204" pitchFamily="18" charset="0"/>
                              </a:rPr>
                              <m:t>∗2</m:t>
                            </m:r>
                          </m:sup>
                        </m:sSub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rPr>
                          <m:t>𝑛</m:t>
                        </m:r>
                      </m:num>
                      <m:den>
                        <m:r>
                          <a:rPr lang="en-GB" b="0" i="1" smtClean="0">
                            <a:latin typeface="Cambria Math" panose="02040503050406030204" pitchFamily="18" charset="0"/>
                          </a:rPr>
                          <m:t>𝑛</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solidFill>
                                  <a:srgbClr val="FF0000"/>
                                </a:solidFill>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rgbClr val="FF0000"/>
                                </a:solidFill>
                                <a:latin typeface="Cambria Math" panose="02040503050406030204" pitchFamily="18" charset="0"/>
                              </a:rPr>
                              <m:t>2</m:t>
                            </m:r>
                          </m:sup>
                        </m:sSubSup>
                      </m:den>
                    </m:f>
                  </m:oMath>
                </a14:m>
                <a:r>
                  <a:rPr lang="en-US" dirty="0"/>
                  <a:t> </a:t>
                </a:r>
              </a:p>
              <a:p>
                <a:endParaRPr lang="en-US" dirty="0"/>
              </a:p>
            </p:txBody>
          </p:sp>
        </mc:Choice>
        <mc:Fallback xmlns="">
          <p:sp>
            <p:nvSpPr>
              <p:cNvPr id="3" name="Content Placeholder 2">
                <a:extLst>
                  <a:ext uri="{FF2B5EF4-FFF2-40B4-BE49-F238E27FC236}">
                    <a16:creationId xmlns:a16="http://schemas.microsoft.com/office/drawing/2014/main" id="{8343B944-394A-3978-0207-5A3502C83F2E}"/>
                  </a:ext>
                </a:extLst>
              </p:cNvPr>
              <p:cNvSpPr>
                <a:spLocks noGrp="1" noRot="1" noChangeAspect="1" noMove="1" noResize="1" noEditPoints="1" noAdjustHandles="1" noChangeArrowheads="1" noChangeShapeType="1" noTextEdit="1"/>
              </p:cNvSpPr>
              <p:nvPr>
                <p:ph idx="1"/>
              </p:nvPr>
            </p:nvSpPr>
            <p:spPr>
              <a:xfrm>
                <a:off x="838200" y="1825624"/>
                <a:ext cx="10515600" cy="5032376"/>
              </a:xfrm>
              <a:blipFill>
                <a:blip r:embed="rId3"/>
                <a:stretch>
                  <a:fillRect l="-928" t="-1211"/>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50165037-A166-D882-597D-10C8D0C03E8F}"/>
              </a:ext>
            </a:extLst>
          </p:cNvPr>
          <p:cNvPicPr>
            <a:picLocks noChangeAspect="1"/>
          </p:cNvPicPr>
          <p:nvPr/>
        </p:nvPicPr>
        <p:blipFill>
          <a:blip r:embed="rId4"/>
          <a:stretch>
            <a:fillRect/>
          </a:stretch>
        </p:blipFill>
        <p:spPr>
          <a:xfrm>
            <a:off x="8877800" y="13097"/>
            <a:ext cx="3314200" cy="1475026"/>
          </a:xfrm>
          <a:prstGeom prst="rect">
            <a:avLst/>
          </a:prstGeom>
        </p:spPr>
      </p:pic>
      <p:sp>
        <p:nvSpPr>
          <p:cNvPr id="6" name="Right Brace 5">
            <a:extLst>
              <a:ext uri="{FF2B5EF4-FFF2-40B4-BE49-F238E27FC236}">
                <a16:creationId xmlns:a16="http://schemas.microsoft.com/office/drawing/2014/main" id="{432294A9-27DA-2A4A-A666-3A1B9066338E}"/>
              </a:ext>
            </a:extLst>
          </p:cNvPr>
          <p:cNvSpPr/>
          <p:nvPr/>
        </p:nvSpPr>
        <p:spPr>
          <a:xfrm>
            <a:off x="9699585" y="3429000"/>
            <a:ext cx="312516" cy="187220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A40FF73A-E8E4-FFAD-7616-10858DB65EC1}"/>
              </a:ext>
            </a:extLst>
          </p:cNvPr>
          <p:cNvSpPr txBox="1"/>
          <p:nvPr/>
        </p:nvSpPr>
        <p:spPr>
          <a:xfrm>
            <a:off x="10012101" y="4175834"/>
            <a:ext cx="1898248" cy="369332"/>
          </a:xfrm>
          <a:prstGeom prst="rect">
            <a:avLst/>
          </a:prstGeom>
          <a:noFill/>
        </p:spPr>
        <p:txBody>
          <a:bodyPr wrap="square" rtlCol="0">
            <a:spAutoFit/>
          </a:bodyPr>
          <a:lstStyle/>
          <a:p>
            <a:r>
              <a:rPr lang="en-GB" dirty="0"/>
              <a:t>Correction terms</a:t>
            </a:r>
            <a:endParaRPr lang="en-US" dirty="0"/>
          </a:p>
        </p:txBody>
      </p:sp>
      <p:sp>
        <p:nvSpPr>
          <p:cNvPr id="4" name="Date Placeholder 3">
            <a:extLst>
              <a:ext uri="{FF2B5EF4-FFF2-40B4-BE49-F238E27FC236}">
                <a16:creationId xmlns:a16="http://schemas.microsoft.com/office/drawing/2014/main" id="{A3B94597-5EFC-DB6F-CF1B-DC78CCD4ED83}"/>
              </a:ext>
            </a:extLst>
          </p:cNvPr>
          <p:cNvSpPr>
            <a:spLocks noGrp="1"/>
          </p:cNvSpPr>
          <p:nvPr>
            <p:ph type="dt" sz="half" idx="10"/>
          </p:nvPr>
        </p:nvSpPr>
        <p:spPr/>
        <p:txBody>
          <a:bodyPr/>
          <a:lstStyle/>
          <a:p>
            <a:fld id="{2372923A-459B-4760-B7CB-5307856CE278}" type="datetime1">
              <a:rPr lang="en-GB" smtClean="0"/>
              <a:t>06/12/2022</a:t>
            </a:fld>
            <a:endParaRPr lang="en-US"/>
          </a:p>
        </p:txBody>
      </p:sp>
      <p:sp>
        <p:nvSpPr>
          <p:cNvPr id="8" name="Footer Placeholder 7">
            <a:extLst>
              <a:ext uri="{FF2B5EF4-FFF2-40B4-BE49-F238E27FC236}">
                <a16:creationId xmlns:a16="http://schemas.microsoft.com/office/drawing/2014/main" id="{33E30945-F21C-9119-9182-1718AF1F3E06}"/>
              </a:ext>
            </a:extLst>
          </p:cNvPr>
          <p:cNvSpPr>
            <a:spLocks noGrp="1"/>
          </p:cNvSpPr>
          <p:nvPr>
            <p:ph type="ftr" sz="quarter" idx="11"/>
          </p:nvPr>
        </p:nvSpPr>
        <p:spPr/>
        <p:txBody>
          <a:bodyPr/>
          <a:lstStyle/>
          <a:p>
            <a:r>
              <a:rPr lang="en-US"/>
              <a:t>Intensity Asymmetry in Colliders with Strong Beamstrahlung</a:t>
            </a:r>
          </a:p>
        </p:txBody>
      </p:sp>
      <p:sp>
        <p:nvSpPr>
          <p:cNvPr id="9" name="Slide Number Placeholder 8">
            <a:extLst>
              <a:ext uri="{FF2B5EF4-FFF2-40B4-BE49-F238E27FC236}">
                <a16:creationId xmlns:a16="http://schemas.microsoft.com/office/drawing/2014/main" id="{6483976C-BBA4-3C51-5306-59EED3726F30}"/>
              </a:ext>
            </a:extLst>
          </p:cNvPr>
          <p:cNvSpPr>
            <a:spLocks noGrp="1"/>
          </p:cNvSpPr>
          <p:nvPr>
            <p:ph type="sldNum" sz="quarter" idx="12"/>
          </p:nvPr>
        </p:nvSpPr>
        <p:spPr/>
        <p:txBody>
          <a:bodyPr/>
          <a:lstStyle/>
          <a:p>
            <a:fld id="{81FB59EA-3FEA-44AC-8E8C-E80C08B2FCEE}" type="slidenum">
              <a:rPr lang="en-US" smtClean="0"/>
              <a:t>30</a:t>
            </a:fld>
            <a:endParaRPr lang="en-US"/>
          </a:p>
        </p:txBody>
      </p:sp>
    </p:spTree>
    <p:extLst>
      <p:ext uri="{BB962C8B-B14F-4D97-AF65-F5344CB8AC3E}">
        <p14:creationId xmlns:p14="http://schemas.microsoft.com/office/powerpoint/2010/main" val="413529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ACE41-6D1F-F29B-4E2E-8ECED64F896F}"/>
              </a:ext>
            </a:extLst>
          </p:cNvPr>
          <p:cNvSpPr>
            <a:spLocks noGrp="1"/>
          </p:cNvSpPr>
          <p:nvPr>
            <p:ph type="title"/>
          </p:nvPr>
        </p:nvSpPr>
        <p:spPr/>
        <p:txBody>
          <a:bodyPr/>
          <a:lstStyle/>
          <a:p>
            <a:r>
              <a:rPr lang="en-GB" dirty="0" err="1"/>
              <a:t>Beamstrahlung</a:t>
            </a:r>
            <a:r>
              <a:rPr lang="en-GB" dirty="0"/>
              <a:t> equilibrium length: </a:t>
            </a:r>
            <a:br>
              <a:rPr lang="en-GB" dirty="0"/>
            </a:br>
            <a:r>
              <a:rPr lang="en-GB" dirty="0"/>
              <a:t>simplifying assumptions</a:t>
            </a:r>
            <a:endParaRPr lang="en-US"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D3EA50B-6DA4-2499-3368-AD85497AF4C1}"/>
                  </a:ext>
                </a:extLst>
              </p:cNvPr>
              <p:cNvSpPr>
                <a:spLocks noGrp="1"/>
              </p:cNvSpPr>
              <p:nvPr>
                <p:ph idx="1"/>
              </p:nvPr>
            </p:nvSpPr>
            <p:spPr>
              <a:xfrm>
                <a:off x="411480" y="1718944"/>
                <a:ext cx="11414760" cy="5321936"/>
              </a:xfrm>
            </p:spPr>
            <p:txBody>
              <a:bodyPr>
                <a:normAutofit fontScale="70000" lnSpcReduction="20000"/>
              </a:bodyPr>
              <a:lstStyle/>
              <a:p>
                <a:r>
                  <a:rPr lang="en-GB" b="1" dirty="0"/>
                  <a:t>Weak hourglass, weak crab waist </a:t>
                </a:r>
                <a:r>
                  <a:rPr lang="en-GB" b="1" dirty="0">
                    <a:sym typeface="Wingdings" panose="05000000000000000000" pitchFamily="2" charset="2"/>
                  </a:rPr>
                  <a:t> </a:t>
                </a:r>
                <a14:m>
                  <m:oMath xmlns:m="http://schemas.openxmlformats.org/officeDocument/2006/math">
                    <m:r>
                      <a:rPr lang="en-GB" b="0" i="1" smtClean="0">
                        <a:latin typeface="Cambria Math" panose="02040503050406030204" pitchFamily="18" charset="0"/>
                      </a:rPr>
                      <m:t>𝐺</m:t>
                    </m:r>
                    <m:sSub>
                      <m:sSubPr>
                        <m:ctrlPr>
                          <a:rPr lang="en-GB" b="0" i="1" smtClean="0">
                            <a:latin typeface="Cambria Math" panose="02040503050406030204" pitchFamily="18" charset="0"/>
                          </a:rPr>
                        </m:ctrlPr>
                      </m:sSubPr>
                      <m:e>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e>
                        </m:d>
                      </m:e>
                      <m:sub>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𝑠</m:t>
                        </m:r>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𝑠</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𝑥</m:t>
                                        </m:r>
                                      </m:num>
                                      <m:den>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den>
                                    </m:f>
                                  </m:num>
                                  <m:den>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1">
                                            <a:latin typeface="Cambria Math" panose="02040503050406030204" pitchFamily="18" charset="0"/>
                                          </a:rPr>
                                          <m:t>∗</m:t>
                                        </m:r>
                                      </m:sup>
                                    </m:sSubSup>
                                  </m:den>
                                </m:f>
                              </m:e>
                            </m:d>
                          </m:e>
                          <m:sup>
                            <m:r>
                              <a:rPr lang="en-GB" b="0" i="1" smtClean="0">
                                <a:latin typeface="Cambria Math" panose="02040503050406030204" pitchFamily="18" charset="0"/>
                              </a:rPr>
                              <m:t>2</m:t>
                            </m:r>
                          </m:sup>
                        </m:sSup>
                      </m:e>
                    </m:rad>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i="1">
                                    <a:latin typeface="Cambria Math" panose="02040503050406030204" pitchFamily="18" charset="0"/>
                                  </a:rPr>
                                  <m:t>𝑠</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𝑥</m:t>
                                    </m:r>
                                  </m:num>
                                  <m:den>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den>
                                </m:f>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𝛽</m:t>
                                    </m:r>
                                  </m:e>
                                  <m:sub>
                                    <m:r>
                                      <a:rPr lang="en-GB" b="0" i="1" smtClean="0">
                                        <a:latin typeface="Cambria Math" panose="02040503050406030204" pitchFamily="18" charset="0"/>
                                      </a:rPr>
                                      <m:t>𝑦</m:t>
                                    </m:r>
                                  </m:sub>
                                  <m:sup>
                                    <m:r>
                                      <a:rPr lang="en-GB" b="0" i="1" smtClean="0">
                                        <a:latin typeface="Cambria Math" panose="02040503050406030204" pitchFamily="18" charset="0"/>
                                      </a:rPr>
                                      <m:t>∗</m:t>
                                    </m:r>
                                  </m:sup>
                                </m:sSubSup>
                              </m:den>
                            </m:f>
                          </m:e>
                        </m:d>
                      </m:e>
                      <m:sup>
                        <m:r>
                          <a:rPr lang="en-GB" b="0" i="1" smtClean="0">
                            <a:latin typeface="Cambria Math" panose="02040503050406030204" pitchFamily="18" charset="0"/>
                          </a:rPr>
                          <m:t>2</m:t>
                        </m:r>
                      </m:sup>
                    </m:sSup>
                  </m:oMath>
                </a14:m>
                <a:endParaRPr lang="en-US" dirty="0"/>
              </a:p>
              <a:p>
                <a:r>
                  <a:rPr lang="en-GB" b="1" dirty="0">
                    <a:sym typeface="Wingdings" panose="05000000000000000000" pitchFamily="2" charset="2"/>
                  </a:rPr>
                  <a:t> </a:t>
                </a:r>
                <a:r>
                  <a:rPr lang="en-GB" dirty="0">
                    <a:sym typeface="Wingdings" panose="05000000000000000000" pitchFamily="2" charset="2"/>
                  </a:rPr>
                  <a:t>Result:</a:t>
                </a:r>
              </a:p>
              <a:p>
                <a:pPr marL="0" indent="0">
                  <a:buNone/>
                </a:pPr>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r>
                            <a:rPr lang="en-GB" b="0" i="1" smtClean="0">
                              <a:latin typeface="Cambria Math" panose="02040503050406030204" pitchFamily="18" charset="0"/>
                            </a:rPr>
                            <m:t> </m:t>
                          </m:r>
                        </m:sub>
                        <m:sup>
                          <m:r>
                            <m:rPr>
                              <m:nor/>
                            </m:rPr>
                            <a:rPr lang="en-GB" b="0" i="0" smtClean="0">
                              <a:latin typeface="Cambria Math" panose="02040503050406030204" pitchFamily="18" charset="0"/>
                            </a:rPr>
                            <m:t>weak</m:t>
                          </m:r>
                          <m:r>
                            <m:rPr>
                              <m:nor/>
                            </m:rPr>
                            <a:rPr lang="en-GB" b="0" i="0" smtClean="0">
                              <a:latin typeface="Cambria Math" panose="02040503050406030204" pitchFamily="18" charset="0"/>
                            </a:rPr>
                            <m:t> </m:t>
                          </m:r>
                          <m:r>
                            <m:rPr>
                              <m:nor/>
                            </m:rPr>
                            <a:rPr lang="en-GB" b="0" i="0" smtClean="0">
                              <a:latin typeface="Cambria Math" panose="02040503050406030204" pitchFamily="18" charset="0"/>
                            </a:rPr>
                            <m:t>hg</m:t>
                          </m:r>
                          <m:r>
                            <m:rPr>
                              <m:nor/>
                            </m:rPr>
                            <a:rPr lang="en-GB" b="0" i="0" smtClean="0">
                              <a:latin typeface="Cambria Math" panose="02040503050406030204" pitchFamily="18" charset="0"/>
                            </a:rPr>
                            <m:t>, </m:t>
                          </m:r>
                          <m:r>
                            <m:rPr>
                              <m:nor/>
                            </m:rPr>
                            <a:rPr lang="en-GB" b="0" i="0" smtClean="0">
                              <a:latin typeface="Cambria Math" panose="02040503050406030204" pitchFamily="18" charset="0"/>
                            </a:rPr>
                            <m:t>weak</m:t>
                          </m:r>
                          <m:r>
                            <m:rPr>
                              <m:nor/>
                            </m:rPr>
                            <a:rPr lang="en-GB" b="0" i="0" smtClean="0">
                              <a:latin typeface="Cambria Math" panose="02040503050406030204" pitchFamily="18" charset="0"/>
                            </a:rPr>
                            <m:t> </m:t>
                          </m:r>
                          <m:r>
                            <m:rPr>
                              <m:nor/>
                            </m:rPr>
                            <a:rPr lang="en-GB" b="0" i="0" smtClean="0">
                              <a:latin typeface="Cambria Math" panose="02040503050406030204" pitchFamily="18" charset="0"/>
                            </a:rPr>
                            <m:t>CW</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𝐼</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solidFill>
                                <a:schemeClr val="accent2"/>
                              </a:solidFill>
                              <a:latin typeface="Cambria Math" panose="02040503050406030204" pitchFamily="18" charset="0"/>
                            </a:rPr>
                            <m:t>𝑤</m:t>
                          </m:r>
                          <m:r>
                            <a:rPr lang="en-GB" b="0" i="1" smtClean="0">
                              <a:latin typeface="Cambria Math" panose="02040503050406030204" pitchFamily="18" charset="0"/>
                            </a:rPr>
                            <m:t> </m:t>
                          </m:r>
                        </m:sub>
                        <m:sup>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hg</m:t>
                          </m:r>
                          <m:r>
                            <m:rPr>
                              <m:nor/>
                            </m:rPr>
                            <a:rPr lang="en-GB" b="0" i="0" smtClean="0">
                              <a:latin typeface="Cambria Math" panose="02040503050406030204" pitchFamily="18" charset="0"/>
                            </a:rPr>
                            <m:t>, </m:t>
                          </m:r>
                          <m:r>
                            <m:rPr>
                              <m:nor/>
                            </m:rPr>
                            <a:rPr lang="en-GB" b="0" i="0" smtClean="0">
                              <a:latin typeface="Cambria Math" panose="02040503050406030204" pitchFamily="18" charset="0"/>
                            </a:rPr>
                            <m:t>no</m:t>
                          </m:r>
                          <m:r>
                            <m:rPr>
                              <m:nor/>
                            </m:rPr>
                            <a:rPr lang="en-GB" b="0" i="0" smtClean="0">
                              <a:latin typeface="Cambria Math" panose="02040503050406030204" pitchFamily="18" charset="0"/>
                            </a:rPr>
                            <m:t> </m:t>
                          </m:r>
                          <m:r>
                            <m:rPr>
                              <m:nor/>
                            </m:rPr>
                            <a:rPr lang="en-GB" b="0" i="0" smtClean="0">
                              <a:latin typeface="Cambria Math" panose="02040503050406030204" pitchFamily="18" charset="0"/>
                            </a:rPr>
                            <m:t>CW</m:t>
                          </m:r>
                        </m:sup>
                      </m:sSubSup>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num>
                        <m:den>
                          <m:r>
                            <a:rPr lang="en-GB" b="0" i="1" smtClean="0">
                              <a:latin typeface="Cambria Math" panose="02040503050406030204" pitchFamily="18" charset="0"/>
                            </a:rPr>
                            <m:t>16</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𝛽</m:t>
                              </m:r>
                            </m:e>
                            <m:sub>
                              <m:r>
                                <a:rPr lang="en-GB" b="0" i="1" smtClean="0">
                                  <a:latin typeface="Cambria Math" panose="02040503050406030204" pitchFamily="18" charset="0"/>
                                </a:rPr>
                                <m:t>𝑦</m:t>
                              </m:r>
                            </m:sub>
                            <m:sup>
                              <m:r>
                                <a:rPr lang="en-GB" b="0" i="1" smtClean="0">
                                  <a:latin typeface="Cambria Math" panose="02040503050406030204" pitchFamily="18" charset="0"/>
                                </a:rPr>
                                <m:t>∗2 </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 </m:t>
                              </m:r>
                            </m:sub>
                            <m:sup>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+1 </m:t>
                              </m:r>
                            </m:sup>
                          </m:sSubSup>
                        </m:den>
                      </m:f>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1</m:t>
                              </m:r>
                            </m:sub>
                          </m:sSub>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𝐹</m:t>
                              </m:r>
                            </m:e>
                            <m:sub>
                              <m:r>
                                <a:rPr lang="en-GB" b="0" i="1" smtClean="0">
                                  <a:solidFill>
                                    <a:srgbClr val="00B050"/>
                                  </a:solidFill>
                                  <a:latin typeface="Cambria Math" panose="02040503050406030204" pitchFamily="18" charset="0"/>
                                </a:rPr>
                                <m:t>1</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+2;2;</m:t>
                              </m:r>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Θ</m:t>
                                  </m:r>
                                </m:e>
                                <m:sub>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e>
                          </m:d>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2</m:t>
                              </m:r>
                            </m:sub>
                          </m:sSub>
                          <m:sSub>
                            <m:sSubPr>
                              <m:ctrlPr>
                                <a:rPr lang="en-GB" b="0" i="1" smtClean="0">
                                  <a:solidFill>
                                    <a:srgbClr val="00B050"/>
                                  </a:solidFill>
                                  <a:latin typeface="Cambria Math" panose="02040503050406030204" pitchFamily="18" charset="0"/>
                                </a:rPr>
                              </m:ctrlPr>
                            </m:sSubPr>
                            <m:e>
                              <m:r>
                                <a:rPr lang="en-GB" b="0" i="1" smtClean="0">
                                  <a:solidFill>
                                    <a:srgbClr val="00B050"/>
                                  </a:solidFill>
                                  <a:latin typeface="Cambria Math" panose="02040503050406030204" pitchFamily="18" charset="0"/>
                                </a:rPr>
                                <m:t>𝐹</m:t>
                              </m:r>
                            </m:e>
                            <m:sub>
                              <m:r>
                                <a:rPr lang="en-GB" b="0" i="1" smtClean="0">
                                  <a:solidFill>
                                    <a:srgbClr val="00B050"/>
                                  </a:solidFill>
                                  <a:latin typeface="Cambria Math" panose="02040503050406030204" pitchFamily="18" charset="0"/>
                                </a:rPr>
                                <m:t>1</m:t>
                              </m:r>
                            </m:sub>
                          </m:sSub>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r>
                                <a:rPr lang="en-GB" b="0" i="1" smtClean="0">
                                  <a:latin typeface="Cambria Math" panose="02040503050406030204" pitchFamily="18" charset="0"/>
                                </a:rPr>
                                <m:t>;−1,</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+1;1;</m:t>
                              </m:r>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Θ</m:t>
                                  </m:r>
                                </m:e>
                                <m:sub>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e>
                          </m:d>
                          <m:r>
                            <a:rPr lang="en-GB" b="0" i="1" smtClean="0">
                              <a:latin typeface="Cambria Math" panose="02040503050406030204" pitchFamily="18" charset="0"/>
                            </a:rPr>
                            <m:t>+</m:t>
                          </m:r>
                          <m:r>
                            <a:rPr lang="en-GB" b="0" i="1" smtClean="0">
                              <a:latin typeface="Cambria Math" panose="02040503050406030204" pitchFamily="18" charset="0"/>
                            </a:rPr>
                            <m:t>𝑛</m:t>
                          </m:r>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1</m:t>
                                  </m:r>
                                </m:sub>
                              </m:sSub>
                              <m:r>
                                <a:rPr lang="en-GB" b="0" i="1" smtClean="0">
                                  <a:solidFill>
                                    <a:schemeClr val="accent1"/>
                                  </a:solidFill>
                                  <a:latin typeface="Cambria Math" panose="02040503050406030204" pitchFamily="18" charset="0"/>
                                </a:rPr>
                                <m:t>𝐹</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+2,</m:t>
                                  </m:r>
                                  <m:f>
                                    <m:fPr>
                                      <m:ctrlPr>
                                        <a:rPr lang="en-GB" b="0" i="1" smtClean="0">
                                          <a:latin typeface="Cambria Math" panose="02040503050406030204" pitchFamily="18" charset="0"/>
                                        </a:rPr>
                                      </m:ctrlPr>
                                    </m:fPr>
                                    <m:num>
                                      <m:r>
                                        <a:rPr lang="en-GB" b="0" i="1" smtClean="0">
                                          <a:latin typeface="Cambria Math" panose="02040503050406030204" pitchFamily="18" charset="0"/>
                                        </a:rPr>
                                        <m:t>3</m:t>
                                      </m:r>
                                    </m:num>
                                    <m:den>
                                      <m:r>
                                        <a:rPr lang="en-GB" b="0" i="1" smtClean="0">
                                          <a:latin typeface="Cambria Math" panose="02040503050406030204" pitchFamily="18" charset="0"/>
                                        </a:rPr>
                                        <m:t>2</m:t>
                                      </m:r>
                                    </m:den>
                                  </m:f>
                                  <m:r>
                                    <a:rPr lang="en-GB" b="0" i="1" smtClean="0">
                                      <a:latin typeface="Cambria Math" panose="02040503050406030204" pitchFamily="18" charset="0"/>
                                    </a:rPr>
                                    <m:t>,3;</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e>
                              </m:d>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2</m:t>
                                  </m:r>
                                </m:sub>
                              </m:sSub>
                              <m:r>
                                <a:rPr lang="en-GB" b="0" i="1" smtClean="0">
                                  <a:solidFill>
                                    <a:schemeClr val="accent1"/>
                                  </a:solidFill>
                                  <a:latin typeface="Cambria Math" panose="02040503050406030204" pitchFamily="18" charset="0"/>
                                </a:rPr>
                                <m:t>𝐹</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+1 ,</m:t>
                                  </m:r>
                                  <m:f>
                                    <m:fPr>
                                      <m:ctrlPr>
                                        <a:rPr lang="en-GB" b="0" i="1" smtClean="0">
                                          <a:latin typeface="Cambria Math" panose="02040503050406030204" pitchFamily="18" charset="0"/>
                                        </a:rPr>
                                      </m:ctrlPr>
                                    </m:fPr>
                                    <m:num>
                                      <m:r>
                                        <a:rPr lang="en-GB" b="0" i="1" smtClean="0">
                                          <a:latin typeface="Cambria Math" panose="02040503050406030204" pitchFamily="18" charset="0"/>
                                        </a:rPr>
                                        <m:t>3</m:t>
                                      </m:r>
                                    </m:num>
                                    <m:den>
                                      <m:r>
                                        <a:rPr lang="en-GB" b="0" i="1" smtClean="0">
                                          <a:latin typeface="Cambria Math" panose="02040503050406030204" pitchFamily="18" charset="0"/>
                                        </a:rPr>
                                        <m:t>2</m:t>
                                      </m:r>
                                    </m:den>
                                  </m:f>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e>
                              </m:d>
                            </m:e>
                          </m:d>
                        </m:e>
                      </m:d>
                    </m:oMath>
                  </m:oMathPara>
                </a14:m>
                <a:endParaRPr lang="en-US" dirty="0"/>
              </a:p>
              <a:p>
                <a:pPr marL="0" indent="0">
                  <a:buNone/>
                </a:pPr>
                <a:r>
                  <a:rPr lang="en-US" dirty="0"/>
                  <a:t>where:</a:t>
                </a:r>
              </a:p>
              <a:p>
                <a:pPr marL="0" indent="0" algn="ctr">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1</m:t>
                          </m:r>
                        </m:sub>
                      </m:sSub>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m:t>
                          </m:r>
                        </m:e>
                      </m:d>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2</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rPr>
                                    <m:t>𝑛</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r>
                                        <a:rPr lang="en-GB" b="0" i="1" smtClean="0">
                                          <a:latin typeface="Cambria Math" panose="02040503050406030204" pitchFamily="18" charset="0"/>
                                        </a:rPr>
                                        <m:t> </m:t>
                                      </m:r>
                                    </m:sub>
                                    <m:sup>
                                      <m:r>
                                        <a:rPr lang="en-GB" b="0" i="1" smtClean="0">
                                          <a:latin typeface="Cambria Math" panose="02040503050406030204" pitchFamily="18" charset="0"/>
                                        </a:rPr>
                                        <m:t>2</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den>
                              </m:f>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Λ</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e>
                          </m:d>
                        </m:e>
                        <m:sup>
                          <m:r>
                            <a:rPr lang="en-GB" b="0" i="1" smtClean="0">
                              <a:latin typeface="Cambria Math" panose="02040503050406030204" pitchFamily="18" charset="0"/>
                            </a:rPr>
                            <m:t>2</m:t>
                          </m:r>
                        </m:sup>
                      </m:sSup>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𝐶</m:t>
                          </m:r>
                        </m:e>
                        <m:sub>
                          <m:r>
                            <a:rPr lang="en-GB" b="0" i="1" smtClean="0">
                              <a:latin typeface="Cambria Math" panose="02040503050406030204" pitchFamily="18" charset="0"/>
                            </a:rPr>
                            <m:t>2</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𝐷</m:t>
                          </m:r>
                        </m:den>
                      </m:f>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1+4</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𝑛</m:t>
                              </m:r>
                            </m:e>
                            <m:sup>
                              <m:r>
                                <a:rPr lang="en-GB" b="0" i="1" smtClean="0">
                                  <a:latin typeface="Cambria Math" panose="02040503050406030204" pitchFamily="18" charset="0"/>
                                </a:rPr>
                                <m:t>2</m:t>
                              </m:r>
                            </m:sup>
                          </m:sSup>
                          <m:f>
                            <m:fPr>
                              <m:ctrlPr>
                                <a:rPr lang="en-GB" b="0" i="1" smtClean="0">
                                  <a:latin typeface="Cambria Math" panose="02040503050406030204" pitchFamily="18" charset="0"/>
                                </a:rPr>
                              </m:ctrlPr>
                            </m:fPr>
                            <m:num>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𝑤</m:t>
                                  </m:r>
                                </m:sub>
                                <m:sup>
                                  <m:r>
                                    <a:rPr lang="en-GB" b="0" i="1" smtClean="0">
                                      <a:solidFill>
                                        <a:srgbClr val="FF0000"/>
                                      </a:solidFill>
                                      <a:latin typeface="Cambria Math" panose="02040503050406030204" pitchFamily="18" charset="0"/>
                                    </a:rPr>
                                    <m:t>2</m:t>
                                  </m:r>
                                </m:sup>
                              </m:sSubSup>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𝑤</m:t>
                                  </m:r>
                                </m:sub>
                              </m:sSub>
                            </m:num>
                            <m:den>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𝑠</m:t>
                                  </m:r>
                                </m:sub>
                                <m:sup>
                                  <m:r>
                                    <a:rPr lang="en-GB" b="0" i="1" smtClean="0">
                                      <a:solidFill>
                                        <a:srgbClr val="FF0000"/>
                                      </a:solidFill>
                                      <a:latin typeface="Cambria Math" panose="02040503050406030204" pitchFamily="18" charset="0"/>
                                    </a:rPr>
                                    <m:t>2</m:t>
                                  </m:r>
                                </m:sup>
                              </m:sSub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den>
                          </m:f>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Λ</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e>
                      </m:d>
                      <m:r>
                        <a:rPr lang="en-GB" b="0" i="1" smtClean="0">
                          <a:latin typeface="Cambria Math" panose="02040503050406030204" pitchFamily="18" charset="0"/>
                        </a:rPr>
                        <m:t>,  </m:t>
                      </m:r>
                      <m:r>
                        <a:rPr lang="en-GB" b="0" i="1" smtClean="0">
                          <a:latin typeface="Cambria Math" panose="02040503050406030204" pitchFamily="18" charset="0"/>
                        </a:rPr>
                        <m:t>𝐷</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𝑠</m:t>
                              </m:r>
                            </m:sub>
                            <m:sup>
                              <m:r>
                                <a:rPr lang="en-GB" b="0" i="1" smtClean="0">
                                  <a:solidFill>
                                    <a:srgbClr val="FF0000"/>
                                  </a:solidFill>
                                  <a:latin typeface="Cambria Math" panose="02040503050406030204" pitchFamily="18" charset="0"/>
                                </a:rPr>
                                <m:t>2</m:t>
                              </m:r>
                            </m:sup>
                          </m:sSub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sub>
                          </m:sSub>
                        </m:den>
                      </m:f>
                      <m:r>
                        <a:rPr lang="en-GB" b="0" i="1" smtClean="0">
                          <a:latin typeface="Cambria Math" panose="02040503050406030204" pitchFamily="18" charset="0"/>
                        </a:rPr>
                        <m:t>,</m:t>
                      </m:r>
                    </m:oMath>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1</m:t>
                          </m:r>
                        </m:sub>
                      </m:sSub>
                      <m:r>
                        <a:rPr lang="en-GB" b="0" i="1" smtClean="0">
                          <a:latin typeface="Cambria Math" panose="02040503050406030204" pitchFamily="18" charset="0"/>
                        </a:rPr>
                        <m:t>≡</m:t>
                      </m:r>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𝑛</m:t>
                              </m:r>
                            </m:num>
                            <m:den>
                              <m:r>
                                <a:rPr lang="en-GB" b="0" i="1" smtClean="0">
                                  <a:latin typeface="Cambria Math" panose="02040503050406030204" pitchFamily="18" charset="0"/>
                                </a:rPr>
                                <m:t>2</m:t>
                              </m:r>
                            </m:den>
                          </m:f>
                          <m:r>
                            <a:rPr lang="en-GB" b="0" i="1" smtClean="0">
                              <a:latin typeface="Cambria Math" panose="02040503050406030204" pitchFamily="18" charset="0"/>
                            </a:rPr>
                            <m:t>+1</m:t>
                          </m:r>
                        </m:e>
                      </m:d>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Sub>
                        </m:den>
                      </m:f>
                      <m:sSup>
                        <m:sSupPr>
                          <m:ctrlPr>
                            <a:rPr lang="en-GB" b="0" i="1" smtClean="0">
                              <a:latin typeface="Cambria Math" panose="02040503050406030204" pitchFamily="18" charset="0"/>
                            </a:rPr>
                          </m:ctrlPr>
                        </m:sSupPr>
                        <m:e>
                          <m:d>
                            <m:dPr>
                              <m:begChr m:val="["/>
                              <m:endChr m:val="]"/>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den>
                              </m:f>
                              <m:d>
                                <m:dPr>
                                  <m:ctrlPr>
                                    <a:rPr lang="en-GB" b="0" i="1" smtClean="0">
                                      <a:latin typeface="Cambria Math" panose="02040503050406030204" pitchFamily="18" charset="0"/>
                                    </a:rPr>
                                  </m:ctrlPr>
                                </m:dPr>
                                <m:e>
                                  <m:r>
                                    <a:rPr lang="en-GB" b="0" i="1" smtClean="0">
                                      <a:latin typeface="Cambria Math" panose="02040503050406030204" pitchFamily="18" charset="0"/>
                                    </a:rPr>
                                    <m:t>𝑛</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𝑤</m:t>
                                      </m:r>
                                    </m:sub>
                                    <m:sup>
                                      <m:r>
                                        <a:rPr lang="en-GB" b="0" i="1" smtClean="0">
                                          <a:solidFill>
                                            <a:srgbClr val="FF0000"/>
                                          </a:solidFill>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𝑠</m:t>
                                      </m:r>
                                    </m:sub>
                                    <m:sup>
                                      <m:r>
                                        <a:rPr lang="en-GB" b="0" i="1" smtClean="0">
                                          <a:solidFill>
                                            <a:srgbClr val="FF0000"/>
                                          </a:solidFill>
                                          <a:latin typeface="Cambria Math" panose="02040503050406030204" pitchFamily="18" charset="0"/>
                                        </a:rPr>
                                        <m:t>2</m:t>
                                      </m:r>
                                    </m:sup>
                                  </m:sSubSup>
                                </m:e>
                              </m:d>
                              <m:sSubSup>
                                <m:sSubSupPr>
                                  <m:ctrlPr>
                                    <a:rPr lang="en-GB" b="0" i="1" smtClean="0">
                                      <a:latin typeface="Cambria Math" panose="02040503050406030204" pitchFamily="18" charset="0"/>
                                    </a:rPr>
                                  </m:ctrlPr>
                                </m:sSubSupPr>
                                <m:e>
                                  <m:r>
                                    <m:rPr>
                                      <m:sty m:val="p"/>
                                    </m:rPr>
                                    <a:rPr lang="en-GB" b="0" i="0" smtClean="0">
                                      <a:latin typeface="Cambria Math" panose="02040503050406030204" pitchFamily="18" charset="0"/>
                                    </a:rPr>
                                    <m:t>Λ</m:t>
                                  </m:r>
                                </m:e>
                                <m:sub>
                                  <m:r>
                                    <a:rPr lang="en-GB" b="0" i="1" smtClean="0">
                                      <a:latin typeface="Cambria Math" panose="02040503050406030204" pitchFamily="18" charset="0"/>
                                    </a:rPr>
                                    <m:t>𝑛</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e>
                          </m:d>
                        </m:e>
                        <m:sup>
                          <m:r>
                            <a:rPr lang="en-GB" b="0" i="1" smtClean="0">
                              <a:latin typeface="Cambria Math" panose="02040503050406030204" pitchFamily="18" charset="0"/>
                            </a:rPr>
                            <m:t>2</m:t>
                          </m:r>
                        </m:sup>
                      </m:sSup>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2</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2</m:t>
                          </m:r>
                        </m:num>
                        <m:den>
                          <m:r>
                            <a:rPr lang="en-GB" b="0" i="1" smtClean="0">
                              <a:latin typeface="Cambria Math" panose="02040503050406030204" pitchFamily="18" charset="0"/>
                            </a:rPr>
                            <m:t>𝐺</m:t>
                          </m:r>
                        </m:den>
                      </m:f>
                      <m:r>
                        <a:rPr lang="en-GB" b="0" i="1" smtClean="0">
                          <a:latin typeface="Cambria Math" panose="02040503050406030204" pitchFamily="18" charset="0"/>
                        </a:rPr>
                        <m:t>.</m:t>
                      </m:r>
                    </m:oMath>
                  </m:oMathPara>
                </a14:m>
                <a:endParaRPr lang="en-GB" b="0"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BD3EA50B-6DA4-2499-3368-AD85497AF4C1}"/>
                  </a:ext>
                </a:extLst>
              </p:cNvPr>
              <p:cNvSpPr>
                <a:spLocks noGrp="1" noRot="1" noChangeAspect="1" noMove="1" noResize="1" noEditPoints="1" noAdjustHandles="1" noChangeArrowheads="1" noChangeShapeType="1" noTextEdit="1"/>
              </p:cNvSpPr>
              <p:nvPr>
                <p:ph idx="1"/>
              </p:nvPr>
            </p:nvSpPr>
            <p:spPr>
              <a:xfrm>
                <a:off x="411480" y="1718944"/>
                <a:ext cx="11414760" cy="5321936"/>
              </a:xfrm>
              <a:blipFill>
                <a:blip r:embed="rId2"/>
                <a:stretch>
                  <a:fillRect l="-588" t="-2062"/>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09F31865-31EB-46BC-3B7B-6B23F79A24A8}"/>
              </a:ext>
            </a:extLst>
          </p:cNvPr>
          <p:cNvPicPr>
            <a:picLocks noChangeAspect="1"/>
          </p:cNvPicPr>
          <p:nvPr/>
        </p:nvPicPr>
        <p:blipFill>
          <a:blip r:embed="rId3"/>
          <a:stretch>
            <a:fillRect/>
          </a:stretch>
        </p:blipFill>
        <p:spPr>
          <a:xfrm>
            <a:off x="8877800" y="13097"/>
            <a:ext cx="3314200" cy="1475026"/>
          </a:xfrm>
          <a:prstGeom prst="rect">
            <a:avLst/>
          </a:prstGeom>
        </p:spPr>
      </p:pic>
      <p:sp>
        <p:nvSpPr>
          <p:cNvPr id="6" name="Right Brace 5">
            <a:extLst>
              <a:ext uri="{FF2B5EF4-FFF2-40B4-BE49-F238E27FC236}">
                <a16:creationId xmlns:a16="http://schemas.microsoft.com/office/drawing/2014/main" id="{0828A20A-4232-8AE9-3F70-CA5D0C1D0316}"/>
              </a:ext>
            </a:extLst>
          </p:cNvPr>
          <p:cNvSpPr/>
          <p:nvPr/>
        </p:nvSpPr>
        <p:spPr>
          <a:xfrm>
            <a:off x="9699585" y="3429000"/>
            <a:ext cx="312516" cy="187220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1B9F080E-C92D-7256-CC27-E09BEE0BD735}"/>
              </a:ext>
            </a:extLst>
          </p:cNvPr>
          <p:cNvSpPr txBox="1"/>
          <p:nvPr/>
        </p:nvSpPr>
        <p:spPr>
          <a:xfrm>
            <a:off x="10012101" y="4175834"/>
            <a:ext cx="1898248" cy="369332"/>
          </a:xfrm>
          <a:prstGeom prst="rect">
            <a:avLst/>
          </a:prstGeom>
          <a:noFill/>
        </p:spPr>
        <p:txBody>
          <a:bodyPr wrap="square" rtlCol="0">
            <a:spAutoFit/>
          </a:bodyPr>
          <a:lstStyle/>
          <a:p>
            <a:r>
              <a:rPr lang="en-GB" dirty="0"/>
              <a:t>Correction terms</a:t>
            </a:r>
            <a:endParaRPr lang="en-US" dirty="0"/>
          </a:p>
        </p:txBody>
      </p:sp>
      <p:sp>
        <p:nvSpPr>
          <p:cNvPr id="9" name="Slide Number Placeholder 8">
            <a:extLst>
              <a:ext uri="{FF2B5EF4-FFF2-40B4-BE49-F238E27FC236}">
                <a16:creationId xmlns:a16="http://schemas.microsoft.com/office/drawing/2014/main" id="{4BA3AF50-E3B7-49B3-447F-A9741EF5B466}"/>
              </a:ext>
            </a:extLst>
          </p:cNvPr>
          <p:cNvSpPr>
            <a:spLocks noGrp="1"/>
          </p:cNvSpPr>
          <p:nvPr>
            <p:ph type="sldNum" sz="quarter" idx="12"/>
          </p:nvPr>
        </p:nvSpPr>
        <p:spPr/>
        <p:txBody>
          <a:bodyPr/>
          <a:lstStyle/>
          <a:p>
            <a:fld id="{81FB59EA-3FEA-44AC-8E8C-E80C08B2FCEE}" type="slidenum">
              <a:rPr lang="en-US" smtClean="0"/>
              <a:t>31</a:t>
            </a:fld>
            <a:endParaRPr lang="en-US"/>
          </a:p>
        </p:txBody>
      </p:sp>
    </p:spTree>
    <p:extLst>
      <p:ext uri="{BB962C8B-B14F-4D97-AF65-F5344CB8AC3E}">
        <p14:creationId xmlns:p14="http://schemas.microsoft.com/office/powerpoint/2010/main" val="39938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ACD4B1D8-2683-FC5A-4CDD-4E2128919AC6}"/>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FCEF951-FF33-8A44-3B18-473845ACD1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334" y="1525370"/>
            <a:ext cx="5511156" cy="4731529"/>
          </a:xfrm>
          <a:prstGeom prst="rect">
            <a:avLst/>
          </a:prstGeom>
        </p:spPr>
      </p:pic>
      <p:pic>
        <p:nvPicPr>
          <p:cNvPr id="7" name="Picture 6">
            <a:extLst>
              <a:ext uri="{FF2B5EF4-FFF2-40B4-BE49-F238E27FC236}">
                <a16:creationId xmlns:a16="http://schemas.microsoft.com/office/drawing/2014/main" id="{379E5755-DEBF-36F4-A3AF-351257F591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512" y="1525372"/>
            <a:ext cx="5511154" cy="4731527"/>
          </a:xfrm>
          <a:prstGeom prst="rect">
            <a:avLst/>
          </a:prstGeom>
        </p:spPr>
      </p:pic>
      <p:sp>
        <p:nvSpPr>
          <p:cNvPr id="8" name="TextBox 7">
            <a:extLst>
              <a:ext uri="{FF2B5EF4-FFF2-40B4-BE49-F238E27FC236}">
                <a16:creationId xmlns:a16="http://schemas.microsoft.com/office/drawing/2014/main" id="{BB151AED-6B99-447F-55A8-EA9BABAAD363}"/>
              </a:ext>
            </a:extLst>
          </p:cNvPr>
          <p:cNvSpPr txBox="1"/>
          <p:nvPr/>
        </p:nvSpPr>
        <p:spPr>
          <a:xfrm>
            <a:off x="3192087" y="3943009"/>
            <a:ext cx="2377440" cy="369332"/>
          </a:xfrm>
          <a:prstGeom prst="rect">
            <a:avLst/>
          </a:prstGeom>
          <a:noFill/>
        </p:spPr>
        <p:txBody>
          <a:bodyPr wrap="square" rtlCol="0">
            <a:spAutoFit/>
          </a:bodyPr>
          <a:lstStyle/>
          <a:p>
            <a:r>
              <a:rPr lang="en-GB" dirty="0"/>
              <a:t>Z, no hg, no CW</a:t>
            </a:r>
            <a:endParaRPr lang="en-US" dirty="0"/>
          </a:p>
        </p:txBody>
      </p:sp>
      <p:sp>
        <p:nvSpPr>
          <p:cNvPr id="9" name="TextBox 8">
            <a:extLst>
              <a:ext uri="{FF2B5EF4-FFF2-40B4-BE49-F238E27FC236}">
                <a16:creationId xmlns:a16="http://schemas.microsoft.com/office/drawing/2014/main" id="{24789B77-FD4E-21B2-61C7-F60D57532E75}"/>
              </a:ext>
            </a:extLst>
          </p:cNvPr>
          <p:cNvSpPr txBox="1"/>
          <p:nvPr/>
        </p:nvSpPr>
        <p:spPr>
          <a:xfrm>
            <a:off x="8923667" y="4127675"/>
            <a:ext cx="2111433" cy="369332"/>
          </a:xfrm>
          <a:prstGeom prst="rect">
            <a:avLst/>
          </a:prstGeom>
          <a:noFill/>
        </p:spPr>
        <p:txBody>
          <a:bodyPr wrap="square" rtlCol="0">
            <a:spAutoFit/>
          </a:bodyPr>
          <a:lstStyle/>
          <a:p>
            <a:r>
              <a:rPr lang="en-GB" dirty="0"/>
              <a:t>Z, weak hg, no CW</a:t>
            </a:r>
            <a:endParaRPr lang="en-US" dirty="0"/>
          </a:p>
        </p:txBody>
      </p:sp>
      <p:sp>
        <p:nvSpPr>
          <p:cNvPr id="6" name="TextBox 5">
            <a:extLst>
              <a:ext uri="{FF2B5EF4-FFF2-40B4-BE49-F238E27FC236}">
                <a16:creationId xmlns:a16="http://schemas.microsoft.com/office/drawing/2014/main" id="{603A04AB-799C-7356-BA3E-322158518B73}"/>
              </a:ext>
            </a:extLst>
          </p:cNvPr>
          <p:cNvSpPr txBox="1"/>
          <p:nvPr/>
        </p:nvSpPr>
        <p:spPr>
          <a:xfrm>
            <a:off x="1887792" y="2829537"/>
            <a:ext cx="1651820" cy="369332"/>
          </a:xfrm>
          <a:prstGeom prst="rect">
            <a:avLst/>
          </a:prstGeom>
          <a:noFill/>
        </p:spPr>
        <p:txBody>
          <a:bodyPr wrap="square" rtlCol="0">
            <a:spAutoFit/>
          </a:bodyPr>
          <a:lstStyle/>
          <a:p>
            <a:r>
              <a:rPr lang="en-GB" dirty="0"/>
              <a:t>Weak blows up</a:t>
            </a:r>
            <a:endParaRPr lang="en-US" dirty="0"/>
          </a:p>
        </p:txBody>
      </p:sp>
      <p:sp>
        <p:nvSpPr>
          <p:cNvPr id="10" name="TextBox 9">
            <a:extLst>
              <a:ext uri="{FF2B5EF4-FFF2-40B4-BE49-F238E27FC236}">
                <a16:creationId xmlns:a16="http://schemas.microsoft.com/office/drawing/2014/main" id="{E2A8BDB3-EF7D-CC2D-72FE-1122C527C702}"/>
              </a:ext>
            </a:extLst>
          </p:cNvPr>
          <p:cNvSpPr txBox="1"/>
          <p:nvPr/>
        </p:nvSpPr>
        <p:spPr>
          <a:xfrm>
            <a:off x="2843399" y="4915288"/>
            <a:ext cx="3074816" cy="369332"/>
          </a:xfrm>
          <a:prstGeom prst="rect">
            <a:avLst/>
          </a:prstGeom>
          <a:noFill/>
        </p:spPr>
        <p:txBody>
          <a:bodyPr wrap="square" rtlCol="0">
            <a:spAutoFit/>
          </a:bodyPr>
          <a:lstStyle/>
          <a:p>
            <a:r>
              <a:rPr lang="en-GB" dirty="0"/>
              <a:t>Strong shrinks to SR value</a:t>
            </a:r>
            <a:endParaRPr lang="en-US" dirty="0"/>
          </a:p>
        </p:txBody>
      </p:sp>
      <p:sp>
        <p:nvSpPr>
          <p:cNvPr id="11" name="TextBox 10">
            <a:extLst>
              <a:ext uri="{FF2B5EF4-FFF2-40B4-BE49-F238E27FC236}">
                <a16:creationId xmlns:a16="http://schemas.microsoft.com/office/drawing/2014/main" id="{72697C92-9B4A-C7ED-753F-45D3386BB41F}"/>
              </a:ext>
            </a:extLst>
          </p:cNvPr>
          <p:cNvSpPr txBox="1"/>
          <p:nvPr/>
        </p:nvSpPr>
        <p:spPr>
          <a:xfrm>
            <a:off x="7995051" y="2709696"/>
            <a:ext cx="2111434" cy="646331"/>
          </a:xfrm>
          <a:prstGeom prst="rect">
            <a:avLst/>
          </a:prstGeom>
          <a:noFill/>
        </p:spPr>
        <p:txBody>
          <a:bodyPr wrap="square" rtlCol="0">
            <a:spAutoFit/>
          </a:bodyPr>
          <a:lstStyle/>
          <a:p>
            <a:r>
              <a:rPr lang="en-GB" dirty="0"/>
              <a:t>HG suppresses </a:t>
            </a:r>
            <a:br>
              <a:rPr lang="en-GB" dirty="0"/>
            </a:br>
            <a:r>
              <a:rPr lang="en-GB" dirty="0"/>
              <a:t>weak </a:t>
            </a:r>
            <a:r>
              <a:rPr lang="en-GB" dirty="0" err="1"/>
              <a:t>blowup</a:t>
            </a:r>
            <a:endParaRPr lang="en-US" dirty="0"/>
          </a:p>
        </p:txBody>
      </p:sp>
      <p:cxnSp>
        <p:nvCxnSpPr>
          <p:cNvPr id="15" name="Straight Arrow Connector 14">
            <a:extLst>
              <a:ext uri="{FF2B5EF4-FFF2-40B4-BE49-F238E27FC236}">
                <a16:creationId xmlns:a16="http://schemas.microsoft.com/office/drawing/2014/main" id="{80597D47-A3EA-76F8-1175-2AF8AD8598FD}"/>
              </a:ext>
            </a:extLst>
          </p:cNvPr>
          <p:cNvCxnSpPr>
            <a:cxnSpLocks/>
          </p:cNvCxnSpPr>
          <p:nvPr/>
        </p:nvCxnSpPr>
        <p:spPr>
          <a:xfrm flipH="1" flipV="1">
            <a:off x="4611329" y="2271250"/>
            <a:ext cx="363741" cy="10688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4FEE25-7BAC-A81C-F9FC-CB8204D47503}"/>
              </a:ext>
            </a:extLst>
          </p:cNvPr>
          <p:cNvSpPr txBox="1"/>
          <p:nvPr/>
        </p:nvSpPr>
        <p:spPr>
          <a:xfrm>
            <a:off x="3748587" y="1711755"/>
            <a:ext cx="2738733" cy="646331"/>
          </a:xfrm>
          <a:prstGeom prst="rect">
            <a:avLst/>
          </a:prstGeom>
          <a:noFill/>
        </p:spPr>
        <p:txBody>
          <a:bodyPr wrap="square" rtlCol="0">
            <a:spAutoFit/>
          </a:bodyPr>
          <a:lstStyle/>
          <a:p>
            <a:r>
              <a:rPr lang="en-GB" dirty="0"/>
              <a:t>Increasing </a:t>
            </a:r>
            <a:br>
              <a:rPr lang="en-GB" dirty="0"/>
            </a:br>
            <a:r>
              <a:rPr lang="en-GB" dirty="0"/>
              <a:t>mean intensity</a:t>
            </a:r>
            <a:endParaRPr lang="en-US" dirty="0"/>
          </a:p>
        </p:txBody>
      </p:sp>
      <p:sp>
        <p:nvSpPr>
          <p:cNvPr id="3" name="Date Placeholder 2">
            <a:extLst>
              <a:ext uri="{FF2B5EF4-FFF2-40B4-BE49-F238E27FC236}">
                <a16:creationId xmlns:a16="http://schemas.microsoft.com/office/drawing/2014/main" id="{F9250618-94CF-F39D-0652-EB398DE519AA}"/>
              </a:ext>
            </a:extLst>
          </p:cNvPr>
          <p:cNvSpPr>
            <a:spLocks noGrp="1"/>
          </p:cNvSpPr>
          <p:nvPr>
            <p:ph type="dt" sz="half" idx="10"/>
          </p:nvPr>
        </p:nvSpPr>
        <p:spPr/>
        <p:txBody>
          <a:bodyPr/>
          <a:lstStyle/>
          <a:p>
            <a:fld id="{E38124E6-C1F0-43C2-AC38-7C9A5D0A7F81}" type="datetime1">
              <a:rPr lang="en-GB" smtClean="0">
                <a:solidFill>
                  <a:schemeClr val="bg1"/>
                </a:solidFill>
              </a:rPr>
              <a:t>06/12/2022</a:t>
            </a:fld>
            <a:endParaRPr lang="en-US" dirty="0">
              <a:solidFill>
                <a:schemeClr val="bg1"/>
              </a:solidFill>
            </a:endParaRPr>
          </a:p>
        </p:txBody>
      </p:sp>
      <p:sp>
        <p:nvSpPr>
          <p:cNvPr id="12" name="Footer Placeholder 11">
            <a:extLst>
              <a:ext uri="{FF2B5EF4-FFF2-40B4-BE49-F238E27FC236}">
                <a16:creationId xmlns:a16="http://schemas.microsoft.com/office/drawing/2014/main" id="{AD0DCB94-EF9A-5217-9974-E23F7D6D85A4}"/>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14" name="Slide Number Placeholder 13">
            <a:extLst>
              <a:ext uri="{FF2B5EF4-FFF2-40B4-BE49-F238E27FC236}">
                <a16:creationId xmlns:a16="http://schemas.microsoft.com/office/drawing/2014/main" id="{1AA49986-76DB-83D1-9810-3C1C68868D9C}"/>
              </a:ext>
            </a:extLst>
          </p:cNvPr>
          <p:cNvSpPr>
            <a:spLocks noGrp="1"/>
          </p:cNvSpPr>
          <p:nvPr>
            <p:ph type="sldNum" sz="quarter" idx="12"/>
          </p:nvPr>
        </p:nvSpPr>
        <p:spPr/>
        <p:txBody>
          <a:bodyPr/>
          <a:lstStyle/>
          <a:p>
            <a:fld id="{81FB59EA-3FEA-44AC-8E8C-E80C08B2FCEE}" type="slidenum">
              <a:rPr lang="en-US" smtClean="0">
                <a:solidFill>
                  <a:schemeClr val="bg1"/>
                </a:solidFill>
              </a:rPr>
              <a:t>32</a:t>
            </a:fld>
            <a:endParaRPr lang="en-US">
              <a:solidFill>
                <a:schemeClr val="bg1"/>
              </a:solidFill>
            </a:endParaRPr>
          </a:p>
        </p:txBody>
      </p:sp>
      <p:sp>
        <p:nvSpPr>
          <p:cNvPr id="26" name="Title 1">
            <a:extLst>
              <a:ext uri="{FF2B5EF4-FFF2-40B4-BE49-F238E27FC236}">
                <a16:creationId xmlns:a16="http://schemas.microsoft.com/office/drawing/2014/main" id="{2116C951-7108-20DA-0E54-7ED0D81AEAB7}"/>
              </a:ext>
            </a:extLst>
          </p:cNvPr>
          <p:cNvSpPr txBox="1">
            <a:spLocks/>
          </p:cNvSpPr>
          <p:nvPr/>
        </p:nvSpPr>
        <p:spPr>
          <a:xfrm>
            <a:off x="-1" y="-6693"/>
            <a:ext cx="12192000" cy="1198800"/>
          </a:xfrm>
          <a:prstGeom prst="rect">
            <a:avLst/>
          </a:prstGeom>
          <a:solidFill>
            <a:srgbClr val="00206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lengths: </a:t>
            </a:r>
            <a:br>
              <a:rPr lang="en-GB" sz="3600" dirty="0">
                <a:solidFill>
                  <a:schemeClr val="bg1"/>
                </a:solidFill>
              </a:rPr>
            </a:br>
            <a:r>
              <a:rPr lang="en-GB" sz="3600" dirty="0">
                <a:solidFill>
                  <a:schemeClr val="bg1"/>
                </a:solidFill>
              </a:rPr>
              <a:t>	asymmetric intensities</a:t>
            </a:r>
            <a:endParaRPr lang="en-US" sz="3600" dirty="0">
              <a:solidFill>
                <a:schemeClr val="bg1"/>
              </a:solidFill>
            </a:endParaRPr>
          </a:p>
        </p:txBody>
      </p:sp>
      <p:grpSp>
        <p:nvGrpSpPr>
          <p:cNvPr id="33" name="Group 32">
            <a:extLst>
              <a:ext uri="{FF2B5EF4-FFF2-40B4-BE49-F238E27FC236}">
                <a16:creationId xmlns:a16="http://schemas.microsoft.com/office/drawing/2014/main" id="{034CAC4A-F1F4-0131-6478-F0F4C59EF849}"/>
              </a:ext>
            </a:extLst>
          </p:cNvPr>
          <p:cNvGrpSpPr/>
          <p:nvPr/>
        </p:nvGrpSpPr>
        <p:grpSpPr>
          <a:xfrm>
            <a:off x="8477053" y="-5075"/>
            <a:ext cx="3714947" cy="1234891"/>
            <a:chOff x="8477053" y="-11408"/>
            <a:chExt cx="3714947" cy="1234891"/>
          </a:xfrm>
        </p:grpSpPr>
        <p:grpSp>
          <p:nvGrpSpPr>
            <p:cNvPr id="34" name="Group 33">
              <a:extLst>
                <a:ext uri="{FF2B5EF4-FFF2-40B4-BE49-F238E27FC236}">
                  <a16:creationId xmlns:a16="http://schemas.microsoft.com/office/drawing/2014/main" id="{34E22FFB-5742-CA88-C07A-BDDA0C29FFD1}"/>
                </a:ext>
              </a:extLst>
            </p:cNvPr>
            <p:cNvGrpSpPr/>
            <p:nvPr/>
          </p:nvGrpSpPr>
          <p:grpSpPr>
            <a:xfrm>
              <a:off x="8477053" y="-3114"/>
              <a:ext cx="3714947" cy="1226597"/>
              <a:chOff x="8514079" y="13412"/>
              <a:chExt cx="3714947" cy="1226597"/>
            </a:xfrm>
            <a:solidFill>
              <a:schemeClr val="bg1"/>
            </a:solidFill>
          </p:grpSpPr>
          <p:pic>
            <p:nvPicPr>
              <p:cNvPr id="37" name="Picture 36">
                <a:extLst>
                  <a:ext uri="{FF2B5EF4-FFF2-40B4-BE49-F238E27FC236}">
                    <a16:creationId xmlns:a16="http://schemas.microsoft.com/office/drawing/2014/main" id="{49A457AB-E3AF-33BB-2966-F26E17BBCA18}"/>
                  </a:ext>
                </a:extLst>
              </p:cNvPr>
              <p:cNvPicPr>
                <a:picLocks noChangeAspect="1"/>
              </p:cNvPicPr>
              <p:nvPr/>
            </p:nvPicPr>
            <p:blipFill rotWithShape="1">
              <a:blip r:embed="rId5"/>
              <a:srcRect r="50276" b="516"/>
              <a:stretch/>
            </p:blipFill>
            <p:spPr>
              <a:xfrm>
                <a:off x="8514079" y="13412"/>
                <a:ext cx="2723181" cy="549955"/>
              </a:xfrm>
              <a:prstGeom prst="rect">
                <a:avLst/>
              </a:prstGeom>
              <a:grpFill/>
            </p:spPr>
          </p:pic>
          <p:pic>
            <p:nvPicPr>
              <p:cNvPr id="38" name="Picture 37">
                <a:extLst>
                  <a:ext uri="{FF2B5EF4-FFF2-40B4-BE49-F238E27FC236}">
                    <a16:creationId xmlns:a16="http://schemas.microsoft.com/office/drawing/2014/main" id="{245A3BAB-5269-4A35-79DF-CF352CF319AF}"/>
                  </a:ext>
                </a:extLst>
              </p:cNvPr>
              <p:cNvPicPr>
                <a:picLocks noChangeAspect="1"/>
              </p:cNvPicPr>
              <p:nvPr/>
            </p:nvPicPr>
            <p:blipFill rotWithShape="1">
              <a:blip r:embed="rId5"/>
              <a:srcRect l="49724" t="-29498" b="-1"/>
              <a:stretch/>
            </p:blipFill>
            <p:spPr>
              <a:xfrm>
                <a:off x="9505845" y="531992"/>
                <a:ext cx="2723181" cy="708017"/>
              </a:xfrm>
              <a:prstGeom prst="rect">
                <a:avLst/>
              </a:prstGeom>
              <a:grpFill/>
            </p:spPr>
          </p:pic>
        </p:grpSp>
        <p:sp>
          <p:nvSpPr>
            <p:cNvPr id="35" name="Rectangle 34">
              <a:extLst>
                <a:ext uri="{FF2B5EF4-FFF2-40B4-BE49-F238E27FC236}">
                  <a16:creationId xmlns:a16="http://schemas.microsoft.com/office/drawing/2014/main" id="{8A515F9A-B152-F666-21E0-227A928F2EF4}"/>
                </a:ext>
              </a:extLst>
            </p:cNvPr>
            <p:cNvSpPr/>
            <p:nvPr/>
          </p:nvSpPr>
          <p:spPr>
            <a:xfrm>
              <a:off x="8477053" y="545350"/>
              <a:ext cx="991766" cy="6467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7405423E-5CE9-66D6-8695-CDC060F6C132}"/>
                </a:ext>
              </a:extLst>
            </p:cNvPr>
            <p:cNvSpPr/>
            <p:nvPr/>
          </p:nvSpPr>
          <p:spPr>
            <a:xfrm>
              <a:off x="11200234" y="-11408"/>
              <a:ext cx="991766" cy="556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6497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6" grpId="0"/>
      <p:bldP spid="10" grpId="0"/>
      <p:bldP spid="11"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C07D809-9BE2-71FE-970D-710D3D29C486}"/>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27FBFC-BEEE-830B-5E1C-D6CEA23D8C0B}"/>
              </a:ext>
            </a:extLst>
          </p:cNvPr>
          <p:cNvSpPr>
            <a:spLocks noGrp="1"/>
          </p:cNvSpPr>
          <p:nvPr>
            <p:ph type="title"/>
          </p:nvPr>
        </p:nvSpPr>
        <p:spPr>
          <a:xfrm>
            <a:off x="0" y="0"/>
            <a:ext cx="12192000" cy="594000"/>
          </a:xfrm>
          <a:solidFill>
            <a:srgbClr val="002060"/>
          </a:solidFill>
        </p:spPr>
        <p:txBody>
          <a:bodyPr>
            <a:noAutofit/>
          </a:bodyPr>
          <a:lstStyle/>
          <a:p>
            <a:r>
              <a:rPr lang="en-GB" sz="3600" dirty="0">
                <a:solidFill>
                  <a:schemeClr val="bg1"/>
                </a:solidFill>
              </a:rPr>
              <a:t>	Luminosity per interaction point</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AE5C73D-AFD0-BF79-4E9B-07A3B725990A}"/>
                  </a:ext>
                </a:extLst>
              </p:cNvPr>
              <p:cNvSpPr>
                <a:spLocks noGrp="1"/>
              </p:cNvSpPr>
              <p:nvPr>
                <p:ph idx="1"/>
              </p:nvPr>
            </p:nvSpPr>
            <p:spPr>
              <a:xfrm>
                <a:off x="838200" y="1964536"/>
                <a:ext cx="10515600" cy="2928928"/>
              </a:xfrm>
              <a:noFill/>
            </p:spPr>
            <p:txBody>
              <a:bodyPr>
                <a:normAutofit/>
              </a:bodyPr>
              <a:lstStyle/>
              <a:p>
                <a:pPr marL="0" indent="0">
                  <a:buNone/>
                </a:pPr>
                <a:r>
                  <a:rPr lang="en-GB" dirty="0">
                    <a:ea typeface="Cambria Math" panose="02040503050406030204" pitchFamily="18" charset="0"/>
                  </a:rPr>
                  <a:t>Luminosity formula for general bunch parameters with negligible hourglass and crab waist:</a:t>
                </a:r>
              </a:p>
              <a:p>
                <a:pPr marL="0" indent="0">
                  <a:buNone/>
                </a:pPr>
                <a:endParaRPr lang="en-GB" b="0" i="0" dirty="0">
                  <a:latin typeface="Cambria Math" panose="02040503050406030204" pitchFamily="18" charset="0"/>
                </a:endParaRPr>
              </a:p>
              <a:p>
                <a:pPr marL="0" indent="0">
                  <a:buNone/>
                </a:pPr>
                <a14:m>
                  <m:oMath xmlns:m="http://schemas.openxmlformats.org/officeDocument/2006/math">
                    <m:r>
                      <m:rPr>
                        <m:nor/>
                      </m:rPr>
                      <a:rPr lang="en-GB" b="0" i="0" smtClean="0">
                        <a:latin typeface="Cambria Math" panose="02040503050406030204" pitchFamily="18" charset="0"/>
                      </a:rPr>
                      <m:t>Luminosity</m:t>
                    </m:r>
                    <m:r>
                      <m:rPr>
                        <m:nor/>
                      </m:rPr>
                      <a:rPr lang="en-GB" b="0" i="0" smtClean="0">
                        <a:latin typeface="Cambria Math" panose="02040503050406030204" pitchFamily="18" charset="0"/>
                      </a:rPr>
                      <m:t>/</m:t>
                    </m:r>
                    <m:r>
                      <m:rPr>
                        <m:nor/>
                      </m:rPr>
                      <a:rPr lang="en-GB" b="0" i="0" smtClean="0">
                        <a:latin typeface="Cambria Math" panose="02040503050406030204" pitchFamily="18" charset="0"/>
                      </a:rPr>
                      <m:t>IP</m:t>
                    </m:r>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𝑠</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𝑤</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𝑟𝑒𝑣</m:t>
                            </m:r>
                          </m:sub>
                        </m:sSub>
                      </m:den>
                    </m:f>
                    <m:f>
                      <m:fPr>
                        <m:ctrlPr>
                          <a:rPr lang="en-GB" b="0" i="1" smtClean="0">
                            <a:latin typeface="Cambria Math" panose="02040503050406030204" pitchFamily="18" charset="0"/>
                          </a:rPr>
                        </m:ctrlPr>
                      </m:fPr>
                      <m:num>
                        <m:r>
                          <m:rPr>
                            <m:sty m:val="p"/>
                          </m:rPr>
                          <a:rPr lang="en-GB" b="0" i="0" smtClean="0">
                            <a:latin typeface="Cambria Math" panose="02040503050406030204" pitchFamily="18" charset="0"/>
                          </a:rPr>
                          <m:t>cos</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r>
                              <m:rPr>
                                <m:lit/>
                              </m:rPr>
                              <a:rPr lang="en-GB" b="0" i="1" smtClean="0">
                                <a:latin typeface="Cambria Math" panose="02040503050406030204" pitchFamily="18" charset="0"/>
                              </a:rPr>
                              <m:t>/</m:t>
                            </m:r>
                            <m:r>
                              <a:rPr lang="en-GB" b="0" i="1" smtClean="0">
                                <a:latin typeface="Cambria Math" panose="02040503050406030204" pitchFamily="18" charset="0"/>
                              </a:rPr>
                              <m:t>2</m:t>
                            </m:r>
                          </m:e>
                        </m:d>
                      </m:num>
                      <m:den>
                        <m:r>
                          <a:rPr lang="en-GB" b="0" i="1" smtClean="0">
                            <a:latin typeface="Cambria Math" panose="02040503050406030204" pitchFamily="18" charset="0"/>
                          </a:rPr>
                          <m:t>2</m:t>
                        </m:r>
                        <m:r>
                          <a:rPr lang="en-GB" b="0" i="1" smtClean="0">
                            <a:latin typeface="Cambria Math" panose="02040503050406030204" pitchFamily="18" charset="0"/>
                          </a:rPr>
                          <m:t>𝜋</m:t>
                        </m:r>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ad>
                          <m:radPr>
                            <m:degHide m:val="on"/>
                            <m:ctrlPr>
                              <a:rPr lang="en-GB" b="0" i="1" smtClean="0">
                                <a:latin typeface="Cambria Math" panose="02040503050406030204" pitchFamily="18" charset="0"/>
                              </a:rPr>
                            </m:ctrlPr>
                          </m:radPr>
                          <m:deg/>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e>
                        </m:rad>
                        <m:r>
                          <a:rPr lang="en-GB" b="0" i="1" smtClean="0">
                            <a:latin typeface="Cambria Math" panose="02040503050406030204" pitchFamily="18" charset="0"/>
                          </a:rPr>
                          <m:t> </m:t>
                        </m:r>
                      </m:den>
                    </m:f>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ad>
                          <m:radPr>
                            <m:degHide m:val="on"/>
                            <m:ctrlPr>
                              <a:rPr lang="en-GB" b="0" i="1" smtClean="0">
                                <a:latin typeface="Cambria Math" panose="02040503050406030204" pitchFamily="18" charset="0"/>
                              </a:rPr>
                            </m:ctrlPr>
                          </m:radPr>
                          <m:deg/>
                          <m:e>
                            <m:d>
                              <m:dPr>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 </m:t>
                                    </m:r>
                                  </m:sub>
                                  <m:sup>
                                    <m:r>
                                      <a:rPr lang="en-GB" b="0" i="1" smtClean="0">
                                        <a:latin typeface="Cambria Math" panose="02040503050406030204" pitchFamily="18" charset="0"/>
                                      </a:rPr>
                                      <m:t>∗2</m:t>
                                    </m:r>
                                  </m:sup>
                                </m:sSubSup>
                              </m:e>
                            </m:d>
                            <m:func>
                              <m:funcPr>
                                <m:ctrlPr>
                                  <a:rPr lang="en-GB" b="0" i="1" smtClean="0">
                                    <a:latin typeface="Cambria Math" panose="02040503050406030204" pitchFamily="18" charset="0"/>
                                  </a:rPr>
                                </m:ctrlPr>
                              </m:funcPr>
                              <m:fName>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cos</m:t>
                                    </m:r>
                                  </m:e>
                                  <m:sup>
                                    <m:r>
                                      <a:rPr lang="en-GB" b="0" i="1" smtClean="0">
                                        <a:latin typeface="Cambria Math" panose="02040503050406030204" pitchFamily="18" charset="0"/>
                                      </a:rPr>
                                      <m:t>2</m:t>
                                    </m:r>
                                  </m:sup>
                                </m:sSup>
                              </m:fName>
                              <m:e>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r>
                                      <m:rPr>
                                        <m:lit/>
                                      </m:rPr>
                                      <a:rPr lang="en-GB" i="1">
                                        <a:latin typeface="Cambria Math" panose="02040503050406030204" pitchFamily="18" charset="0"/>
                                      </a:rPr>
                                      <m:t>/</m:t>
                                    </m:r>
                                    <m:r>
                                      <a:rPr lang="en-GB" i="1">
                                        <a:latin typeface="Cambria Math" panose="02040503050406030204" pitchFamily="18" charset="0"/>
                                      </a:rPr>
                                      <m:t>2</m:t>
                                    </m:r>
                                  </m:e>
                                </m:d>
                                <m:r>
                                  <a:rPr lang="en-GB" b="0" i="1" smtClean="0">
                                    <a:latin typeface="Cambria Math" panose="02040503050406030204" pitchFamily="18" charset="0"/>
                                  </a:rPr>
                                  <m:t>+</m:t>
                                </m:r>
                                <m:d>
                                  <m:dPr>
                                    <m:ctrlPr>
                                      <a:rPr lang="en-GB" b="0" i="1" smtClean="0">
                                        <a:latin typeface="Cambria Math" panose="02040503050406030204" pitchFamily="18" charset="0"/>
                                      </a:rPr>
                                    </m:ctrlPr>
                                  </m:dPr>
                                  <m:e>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𝑤</m:t>
                                        </m:r>
                                      </m:sub>
                                      <m:sup>
                                        <m:r>
                                          <a:rPr lang="en-GB" b="0" i="1" smtClean="0">
                                            <a:solidFill>
                                              <a:srgbClr val="FF0000"/>
                                            </a:solidFill>
                                            <a:latin typeface="Cambria Math" panose="02040503050406030204" pitchFamily="18" charset="0"/>
                                          </a:rPr>
                                          <m:t>2</m:t>
                                        </m:r>
                                      </m:sup>
                                    </m:sSubSup>
                                    <m:r>
                                      <a:rPr lang="en-GB" b="0" i="1" smtClean="0">
                                        <a:solidFill>
                                          <a:schemeClr val="tx1"/>
                                        </a:solidFill>
                                        <a:latin typeface="Cambria Math" panose="02040503050406030204" pitchFamily="18" charset="0"/>
                                      </a:rPr>
                                      <m:t>+</m:t>
                                    </m:r>
                                    <m:sSubSup>
                                      <m:sSubSupPr>
                                        <m:ctrlPr>
                                          <a:rPr lang="en-GB" b="0" i="1" smtClean="0">
                                            <a:solidFill>
                                              <a:srgbClr val="FF0000"/>
                                            </a:solidFill>
                                            <a:latin typeface="Cambria Math" panose="02040503050406030204" pitchFamily="18" charset="0"/>
                                          </a:rPr>
                                        </m:ctrlPr>
                                      </m:sSubSupPr>
                                      <m:e>
                                        <m:r>
                                          <a:rPr lang="en-GB" b="0" i="1" smtClean="0">
                                            <a:solidFill>
                                              <a:srgbClr val="FF0000"/>
                                            </a:solidFill>
                                            <a:latin typeface="Cambria Math" panose="02040503050406030204" pitchFamily="18" charset="0"/>
                                          </a:rPr>
                                          <m:t>𝜎</m:t>
                                        </m:r>
                                      </m:e>
                                      <m:sub>
                                        <m:r>
                                          <a:rPr lang="en-GB" b="0" i="1" smtClean="0">
                                            <a:solidFill>
                                              <a:srgbClr val="FF0000"/>
                                            </a:solidFill>
                                            <a:latin typeface="Cambria Math" panose="02040503050406030204" pitchFamily="18" charset="0"/>
                                          </a:rPr>
                                          <m:t>𝑧</m:t>
                                        </m:r>
                                        <m:r>
                                          <a:rPr lang="en-GB" b="0" i="1" smtClean="0">
                                            <a:solidFill>
                                              <a:srgbClr val="FF0000"/>
                                            </a:solidFill>
                                            <a:latin typeface="Cambria Math" panose="02040503050406030204" pitchFamily="18" charset="0"/>
                                          </a:rPr>
                                          <m:t>,</m:t>
                                        </m:r>
                                        <m:r>
                                          <a:rPr lang="en-GB" b="0" i="1" smtClean="0">
                                            <a:solidFill>
                                              <a:srgbClr val="FF0000"/>
                                            </a:solidFill>
                                            <a:latin typeface="Cambria Math" panose="02040503050406030204" pitchFamily="18" charset="0"/>
                                          </a:rPr>
                                          <m:t>𝑠</m:t>
                                        </m:r>
                                      </m:sub>
                                      <m:sup>
                                        <m:r>
                                          <a:rPr lang="en-GB" b="0" i="1" smtClean="0">
                                            <a:solidFill>
                                              <a:srgbClr val="FF0000"/>
                                            </a:solidFill>
                                            <a:latin typeface="Cambria Math" panose="02040503050406030204" pitchFamily="18" charset="0"/>
                                          </a:rPr>
                                          <m:t>2</m:t>
                                        </m:r>
                                      </m:sup>
                                    </m:sSubSup>
                                  </m:e>
                                </m:d>
                                <m:func>
                                  <m:funcPr>
                                    <m:ctrlPr>
                                      <a:rPr lang="en-GB" b="0" i="1" smtClean="0">
                                        <a:latin typeface="Cambria Math" panose="02040503050406030204" pitchFamily="18" charset="0"/>
                                      </a:rPr>
                                    </m:ctrlPr>
                                  </m:funcPr>
                                  <m:fName>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sin</m:t>
                                        </m:r>
                                      </m:e>
                                      <m:sup>
                                        <m:r>
                                          <a:rPr lang="en-GB" b="0" i="1" smtClean="0">
                                            <a:latin typeface="Cambria Math" panose="02040503050406030204" pitchFamily="18" charset="0"/>
                                          </a:rPr>
                                          <m:t>2</m:t>
                                        </m:r>
                                      </m:sup>
                                    </m:sSup>
                                  </m:fName>
                                  <m:e>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𝑐</m:t>
                                            </m:r>
                                          </m:sub>
                                        </m:sSub>
                                        <m:r>
                                          <m:rPr>
                                            <m:lit/>
                                          </m:rPr>
                                          <a:rPr lang="en-GB" b="0" i="1" smtClean="0">
                                            <a:latin typeface="Cambria Math" panose="02040503050406030204" pitchFamily="18" charset="0"/>
                                          </a:rPr>
                                          <m:t>/</m:t>
                                        </m:r>
                                        <m:r>
                                          <a:rPr lang="en-GB" b="0" i="1" smtClean="0">
                                            <a:latin typeface="Cambria Math" panose="02040503050406030204" pitchFamily="18" charset="0"/>
                                          </a:rPr>
                                          <m:t>2</m:t>
                                        </m:r>
                                      </m:e>
                                    </m:d>
                                    <m:r>
                                      <a:rPr lang="en-GB" b="0" i="1" smtClean="0">
                                        <a:latin typeface="Cambria Math" panose="02040503050406030204" pitchFamily="18" charset="0"/>
                                      </a:rPr>
                                      <m:t> </m:t>
                                    </m:r>
                                  </m:e>
                                </m:func>
                                <m:r>
                                  <a:rPr lang="en-GB" b="0" i="1" smtClean="0">
                                    <a:latin typeface="Cambria Math" panose="02040503050406030204" pitchFamily="18" charset="0"/>
                                  </a:rPr>
                                  <m:t> </m:t>
                                </m:r>
                              </m:e>
                            </m:func>
                          </m:e>
                        </m:rad>
                      </m:den>
                    </m:f>
                  </m:oMath>
                </a14:m>
                <a:r>
                  <a:rPr lang="en-US" dirty="0"/>
                  <a:t> </a:t>
                </a:r>
                <a:r>
                  <a:rPr lang="en-US" sz="2000" dirty="0"/>
                  <a:t>[5]</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2AE5C73D-AFD0-BF79-4E9B-07A3B725990A}"/>
                  </a:ext>
                </a:extLst>
              </p:cNvPr>
              <p:cNvSpPr>
                <a:spLocks noGrp="1" noRot="1" noChangeAspect="1" noMove="1" noResize="1" noEditPoints="1" noAdjustHandles="1" noChangeArrowheads="1" noChangeShapeType="1" noTextEdit="1"/>
              </p:cNvSpPr>
              <p:nvPr>
                <p:ph idx="1"/>
              </p:nvPr>
            </p:nvSpPr>
            <p:spPr>
              <a:xfrm>
                <a:off x="838200" y="1964536"/>
                <a:ext cx="10515600" cy="2928928"/>
              </a:xfrm>
              <a:blipFill>
                <a:blip r:embed="rId3"/>
                <a:stretch>
                  <a:fillRect l="-1217" t="-332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C1A1B87C-F7EC-16B0-B18A-DF36700E9945}"/>
              </a:ext>
            </a:extLst>
          </p:cNvPr>
          <p:cNvSpPr>
            <a:spLocks noGrp="1"/>
          </p:cNvSpPr>
          <p:nvPr>
            <p:ph type="dt" sz="half" idx="10"/>
          </p:nvPr>
        </p:nvSpPr>
        <p:spPr/>
        <p:txBody>
          <a:bodyPr/>
          <a:lstStyle/>
          <a:p>
            <a:fld id="{2FAF22CF-259D-48A0-8E10-E1E11EE6D055}"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797DFD0A-E406-241D-B076-5CED88E0F93B}"/>
              </a:ext>
            </a:extLst>
          </p:cNvPr>
          <p:cNvSpPr>
            <a:spLocks noGrp="1"/>
          </p:cNvSpPr>
          <p:nvPr>
            <p:ph type="ftr" sz="quarter" idx="11"/>
          </p:nvPr>
        </p:nvSpPr>
        <p:spPr/>
        <p:txBody>
          <a:bodyPr/>
          <a:lstStyle/>
          <a:p>
            <a:r>
              <a:rPr lang="en-US" dirty="0">
                <a:solidFill>
                  <a:schemeClr val="bg1"/>
                </a:solidFill>
              </a:rPr>
              <a:t>Intensity Asymmetry in Colliders with Strong </a:t>
            </a:r>
            <a:r>
              <a:rPr lang="en-US" dirty="0" err="1">
                <a:solidFill>
                  <a:schemeClr val="bg1"/>
                </a:solidFill>
              </a:rPr>
              <a:t>Beamstrahlung</a:t>
            </a:r>
            <a:endParaRPr lang="en-US" dirty="0">
              <a:solidFill>
                <a:schemeClr val="bg1"/>
              </a:solidFill>
            </a:endParaRPr>
          </a:p>
        </p:txBody>
      </p:sp>
      <p:sp>
        <p:nvSpPr>
          <p:cNvPr id="6" name="Slide Number Placeholder 5">
            <a:extLst>
              <a:ext uri="{FF2B5EF4-FFF2-40B4-BE49-F238E27FC236}">
                <a16:creationId xmlns:a16="http://schemas.microsoft.com/office/drawing/2014/main" id="{F0F0690D-7799-4D0F-3D6B-47B7ED838543}"/>
              </a:ext>
            </a:extLst>
          </p:cNvPr>
          <p:cNvSpPr>
            <a:spLocks noGrp="1"/>
          </p:cNvSpPr>
          <p:nvPr>
            <p:ph type="sldNum" sz="quarter" idx="12"/>
          </p:nvPr>
        </p:nvSpPr>
        <p:spPr/>
        <p:txBody>
          <a:bodyPr/>
          <a:lstStyle/>
          <a:p>
            <a:fld id="{81FB59EA-3FEA-44AC-8E8C-E80C08B2FCEE}" type="slidenum">
              <a:rPr lang="en-US" smtClean="0">
                <a:solidFill>
                  <a:schemeClr val="bg1"/>
                </a:solidFill>
              </a:rPr>
              <a:t>33</a:t>
            </a:fld>
            <a:endParaRPr lang="en-US">
              <a:solidFill>
                <a:schemeClr val="bg1"/>
              </a:solidFill>
            </a:endParaRPr>
          </a:p>
        </p:txBody>
      </p:sp>
    </p:spTree>
    <p:custDataLst>
      <p:tags r:id="rId1"/>
    </p:custDataLst>
    <p:extLst>
      <p:ext uri="{BB962C8B-B14F-4D97-AF65-F5344CB8AC3E}">
        <p14:creationId xmlns:p14="http://schemas.microsoft.com/office/powerpoint/2010/main" val="4214901645"/>
      </p:ext>
    </p:extLst>
  </p:cSld>
  <p:clrMapOvr>
    <a:masterClrMapping/>
  </p:clrMapOvr>
  <mc:AlternateContent xmlns:mc="http://schemas.openxmlformats.org/markup-compatibility/2006" xmlns:p14="http://schemas.microsoft.com/office/powerpoint/2010/main">
    <mc:Choice Requires="p14">
      <p:transition spd="slow" p14:dur="2000" advTm="36867"/>
    </mc:Choice>
    <mc:Fallback xmlns="">
      <p:transition spd="slow" advTm="368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25DF9AD-2725-0312-37E8-F2159FAD46A4}"/>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A6A782-6EB1-C995-50E6-2FB43BC9C673}"/>
              </a:ext>
            </a:extLst>
          </p:cNvPr>
          <p:cNvSpPr>
            <a:spLocks noGrp="1"/>
          </p:cNvSpPr>
          <p:nvPr>
            <p:ph type="title"/>
          </p:nvPr>
        </p:nvSpPr>
        <p:spPr>
          <a:xfrm>
            <a:off x="0" y="1"/>
            <a:ext cx="12192000" cy="594000"/>
          </a:xfrm>
          <a:solidFill>
            <a:srgbClr val="002060"/>
          </a:solidFill>
        </p:spPr>
        <p:txBody>
          <a:bodyPr>
            <a:noAutofit/>
          </a:bodyPr>
          <a:lstStyle/>
          <a:p>
            <a:r>
              <a:rPr lang="en-GB" sz="3600" dirty="0">
                <a:solidFill>
                  <a:schemeClr val="bg1"/>
                </a:solidFill>
              </a:rPr>
              <a:t>	Modelling transverse blow-up</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76FEEDD-8AEA-E429-DF4A-5DF95DE4D064}"/>
                  </a:ext>
                </a:extLst>
              </p:cNvPr>
              <p:cNvSpPr>
                <a:spLocks noGrp="1"/>
              </p:cNvSpPr>
              <p:nvPr>
                <p:ph idx="1"/>
              </p:nvPr>
            </p:nvSpPr>
            <p:spPr>
              <a:xfrm>
                <a:off x="838200" y="1032246"/>
                <a:ext cx="10515600" cy="4793508"/>
              </a:xfrm>
            </p:spPr>
            <p:txBody>
              <a:bodyPr>
                <a:normAutofit/>
              </a:bodyPr>
              <a:lstStyle/>
              <a:p>
                <a:r>
                  <a:rPr lang="en-GB" dirty="0"/>
                  <a:t>Beam-beam parameters for flat bunches with large </a:t>
                </a:r>
                <a:r>
                  <a:rPr lang="en-GB" dirty="0" err="1"/>
                  <a:t>Piwinski</a:t>
                </a:r>
                <a:r>
                  <a:rPr lang="en-GB" dirty="0"/>
                  <a:t> angle [3]</a:t>
                </a:r>
              </a:p>
              <a:p>
                <a:pPr marL="0" indent="0">
                  <a:buNone/>
                </a:pPr>
                <a:endParaRPr lang="en-GB" dirty="0"/>
              </a:p>
              <a:p>
                <a:pPr marL="0" indent="0">
                  <a:buNone/>
                </a:pPr>
                <a14:m>
                  <m:oMathPara xmlns:m="http://schemas.openxmlformats.org/officeDocument/2006/math">
                    <m:oMathParaPr>
                      <m:jc m:val="centerGroup"/>
                    </m:oMathParaPr>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𝜉</m:t>
                          </m:r>
                        </m:e>
                        <m:sub>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 </m:t>
                          </m:r>
                          <m:r>
                            <a:rPr lang="en-GB" b="0" i="1" smtClean="0">
                              <a:solidFill>
                                <a:schemeClr val="accent2"/>
                              </a:solidFill>
                              <a:latin typeface="Cambria Math" panose="02040503050406030204" pitchFamily="18" charset="0"/>
                            </a:rPr>
                            <m:t>𝑤</m:t>
                          </m:r>
                          <m:r>
                            <m:rPr>
                              <m:lit/>
                            </m:rP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Sub>
                      <m:d>
                        <m:dPr>
                          <m:ctrlPr>
                            <a:rPr lang="en-GB" b="0" i="1" smtClean="0">
                              <a:solidFill>
                                <a:schemeClr val="tx1"/>
                              </a:solidFill>
                              <a:latin typeface="Cambria Math" panose="02040503050406030204" pitchFamily="18" charset="0"/>
                            </a:rPr>
                          </m:ctrlPr>
                        </m:dPr>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 </m:t>
                              </m:r>
                              <m:r>
                                <a:rPr lang="en-GB" b="0" i="1" smtClean="0">
                                  <a:solidFill>
                                    <a:schemeClr val="accent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Sub>
                        </m:e>
                      </m:d>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𝑁</m:t>
                              </m:r>
                            </m:e>
                            <m:sub>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Sub>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𝑟</m:t>
                              </m:r>
                            </m:e>
                            <m:sub>
                              <m:r>
                                <a:rPr lang="en-GB" b="0" i="1" smtClean="0">
                                  <a:solidFill>
                                    <a:schemeClr val="tx1"/>
                                  </a:solidFill>
                                  <a:latin typeface="Cambria Math" panose="02040503050406030204" pitchFamily="18" charset="0"/>
                                </a:rPr>
                                <m:t>𝑒</m:t>
                              </m:r>
                            </m:sub>
                          </m:sSub>
                        </m:num>
                        <m:den>
                          <m:r>
                            <a:rPr lang="en-GB" b="0" i="1" smtClean="0">
                              <a:solidFill>
                                <a:schemeClr val="tx1"/>
                              </a:solidFill>
                              <a:latin typeface="Cambria Math" panose="02040503050406030204" pitchFamily="18" charset="0"/>
                            </a:rPr>
                            <m:t>𝜋</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𝛾</m:t>
                              </m:r>
                            </m:e>
                            <m:sub>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Sub>
                        </m:den>
                      </m:f>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2</m:t>
                          </m:r>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𝛽</m:t>
                              </m:r>
                            </m:e>
                            <m:sub>
                              <m:r>
                                <a:rPr lang="en-GB" b="0" i="1" smtClean="0">
                                  <a:solidFill>
                                    <a:schemeClr val="tx1"/>
                                  </a:solidFill>
                                  <a:latin typeface="Cambria Math" panose="02040503050406030204" pitchFamily="18" charset="0"/>
                                </a:rPr>
                                <m:t>𝑥</m:t>
                              </m:r>
                            </m:sub>
                            <m:sup>
                              <m:r>
                                <a:rPr lang="en-GB" b="0" i="1" smtClean="0">
                                  <a:solidFill>
                                    <a:schemeClr val="tx1"/>
                                  </a:solidFill>
                                  <a:latin typeface="Cambria Math" panose="02040503050406030204" pitchFamily="18" charset="0"/>
                                </a:rPr>
                                <m:t>∗</m:t>
                              </m:r>
                            </m:sup>
                          </m:sSubSup>
                        </m:num>
                        <m:den>
                          <m:sSup>
                            <m:sSupPr>
                              <m:ctrlPr>
                                <a:rPr lang="en-GB" b="0" i="1" smtClean="0">
                                  <a:solidFill>
                                    <a:schemeClr val="tx1"/>
                                  </a:solidFill>
                                  <a:latin typeface="Cambria Math" panose="02040503050406030204" pitchFamily="18" charset="0"/>
                                </a:rPr>
                              </m:ctrlPr>
                            </m:sSupPr>
                            <m:e>
                              <m:d>
                                <m:dPr>
                                  <m:ctrlPr>
                                    <a:rPr lang="en-GB" b="0" i="1" smtClean="0">
                                      <a:solidFill>
                                        <a:schemeClr val="tx1"/>
                                      </a:solidFill>
                                      <a:latin typeface="Cambria Math" panose="02040503050406030204" pitchFamily="18" charset="0"/>
                                    </a:rPr>
                                  </m:ctrlPr>
                                </m:dPr>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r>
                                        <a:rPr lang="en-GB" b="0" i="1" smtClean="0">
                                          <a:solidFill>
                                            <a:schemeClr val="tx1"/>
                                          </a:solidFill>
                                          <a:latin typeface="Cambria Math" panose="02040503050406030204" pitchFamily="18" charset="0"/>
                                        </a:rPr>
                                        <m:t> </m:t>
                                      </m:r>
                                    </m:sub>
                                  </m:sSub>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𝑐</m:t>
                                      </m:r>
                                    </m:sub>
                                  </m:sSub>
                                </m:e>
                              </m:d>
                            </m:e>
                            <m:sup>
                              <m:r>
                                <a:rPr lang="en-GB" b="0" i="1" smtClean="0">
                                  <a:solidFill>
                                    <a:schemeClr val="tx1"/>
                                  </a:solidFill>
                                  <a:latin typeface="Cambria Math" panose="02040503050406030204" pitchFamily="18" charset="0"/>
                                </a:rPr>
                                <m:t>2</m:t>
                              </m:r>
                            </m:sup>
                          </m:sSup>
                        </m:den>
                      </m:f>
                    </m:oMath>
                  </m:oMathPara>
                </a14:m>
                <a:br>
                  <a:rPr lang="en-GB" b="0" dirty="0">
                    <a:solidFill>
                      <a:schemeClr val="tx1"/>
                    </a:solidFill>
                  </a:rPr>
                </a:br>
                <a:br>
                  <a:rPr lang="en-GB" b="0" dirty="0">
                    <a:solidFill>
                      <a:schemeClr val="tx1"/>
                    </a:solidFill>
                  </a:rPr>
                </a:br>
                <a14:m>
                  <m:oMathPara xmlns:m="http://schemas.openxmlformats.org/officeDocument/2006/math">
                    <m:oMathParaPr>
                      <m:jc m:val="centerGroup"/>
                    </m:oMathParaPr>
                    <m:oMath xmlns:m="http://schemas.openxmlformats.org/officeDocument/2006/math">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𝜉</m:t>
                          </m:r>
                        </m:e>
                        <m:sub>
                          <m:r>
                            <a:rPr lang="en-GB" b="0" i="1" smtClean="0">
                              <a:solidFill>
                                <a:schemeClr val="tx1"/>
                              </a:solidFill>
                              <a:latin typeface="Cambria Math" panose="02040503050406030204" pitchFamily="18" charset="0"/>
                            </a:rPr>
                            <m:t>𝑦</m:t>
                          </m:r>
                          <m: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r>
                            <m:rPr>
                              <m:lit/>
                            </m:rP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Sub>
                      <m:d>
                        <m:dPr>
                          <m:ctrlPr>
                            <a:rPr lang="en-GB" b="0" i="1" smtClean="0">
                              <a:solidFill>
                                <a:schemeClr val="tx1"/>
                              </a:solidFill>
                              <a:latin typeface="Cambria Math" panose="02040503050406030204" pitchFamily="18" charset="0"/>
                            </a:rPr>
                          </m:ctrlPr>
                        </m:dPr>
                        <m:e>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Sub>
                          <m:r>
                            <a:rPr lang="en-GB" b="0" i="1" smtClean="0">
                              <a:solidFill>
                                <a:schemeClr val="tx1"/>
                              </a:solidFill>
                              <a:latin typeface="Cambria Math" panose="02040503050406030204" pitchFamily="18" charset="0"/>
                            </a:rPr>
                            <m:t>,</m:t>
                          </m:r>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𝑦</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accent2"/>
                                  </a:solidFill>
                                  <a:latin typeface="Cambria Math" panose="02040503050406030204" pitchFamily="18" charset="0"/>
                                </a:rPr>
                                <m:t>𝑤</m:t>
                              </m:r>
                            </m:sub>
                            <m:sup>
                              <m:r>
                                <a:rPr lang="en-GB" b="0" i="1" smtClean="0">
                                  <a:solidFill>
                                    <a:schemeClr val="tx1"/>
                                  </a:solidFill>
                                  <a:latin typeface="Cambria Math" panose="02040503050406030204" pitchFamily="18" charset="0"/>
                                </a:rPr>
                                <m:t>∗</m:t>
                              </m:r>
                            </m:sup>
                          </m:sSubSup>
                        </m:e>
                      </m:d>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𝑁</m:t>
                              </m:r>
                            </m:e>
                            <m:sub>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Sub>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𝑟</m:t>
                              </m:r>
                            </m:e>
                            <m:sub>
                              <m:r>
                                <a:rPr lang="en-GB" b="0" i="1" smtClean="0">
                                  <a:solidFill>
                                    <a:schemeClr val="tx1"/>
                                  </a:solidFill>
                                  <a:latin typeface="Cambria Math" panose="02040503050406030204" pitchFamily="18" charset="0"/>
                                </a:rPr>
                                <m:t>𝑒</m:t>
                              </m:r>
                            </m:sub>
                          </m:sSub>
                        </m:num>
                        <m:den>
                          <m:r>
                            <a:rPr lang="en-GB" b="0" i="1" smtClean="0">
                              <a:solidFill>
                                <a:schemeClr val="tx1"/>
                              </a:solidFill>
                              <a:latin typeface="Cambria Math" panose="02040503050406030204" pitchFamily="18" charset="0"/>
                            </a:rPr>
                            <m:t>𝜋</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𝛾</m:t>
                              </m:r>
                            </m:e>
                            <m:sub>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Sub>
                        </m:den>
                      </m:f>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𝛽</m:t>
                              </m:r>
                            </m:e>
                            <m:sub>
                              <m:r>
                                <a:rPr lang="en-GB" b="0" i="1" smtClean="0">
                                  <a:solidFill>
                                    <a:schemeClr val="tx1"/>
                                  </a:solidFill>
                                  <a:latin typeface="Cambria Math" panose="02040503050406030204" pitchFamily="18" charset="0"/>
                                </a:rPr>
                                <m:t>𝑦</m:t>
                              </m:r>
                            </m:sub>
                            <m:sup>
                              <m:r>
                                <a:rPr lang="en-GB" b="0" i="1" smtClean="0">
                                  <a:solidFill>
                                    <a:schemeClr val="tx1"/>
                                  </a:solidFill>
                                  <a:latin typeface="Cambria Math" panose="02040503050406030204" pitchFamily="18" charset="0"/>
                                </a:rPr>
                                <m:t>∗</m:t>
                              </m:r>
                            </m:sup>
                          </m:sSubSup>
                        </m:num>
                        <m:den>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Sub>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𝑦</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r>
                                <m:rPr>
                                  <m:lit/>
                                </m:rP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𝑤</m:t>
                              </m:r>
                            </m:sub>
                            <m:sup>
                              <m:r>
                                <a:rPr lang="en-GB" b="0" i="1" smtClean="0">
                                  <a:solidFill>
                                    <a:schemeClr val="tx1"/>
                                  </a:solidFill>
                                  <a:latin typeface="Cambria Math" panose="02040503050406030204" pitchFamily="18" charset="0"/>
                                </a:rPr>
                                <m:t>∗</m:t>
                              </m:r>
                            </m:sup>
                          </m:sSubSup>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𝑐</m:t>
                              </m:r>
                            </m:sub>
                          </m:sSub>
                        </m:den>
                      </m:f>
                    </m:oMath>
                  </m:oMathPara>
                </a14:m>
                <a:endParaRPr lang="en-GB" b="0" dirty="0"/>
              </a:p>
              <a:p>
                <a:r>
                  <a:rPr lang="en-GB" b="0" dirty="0"/>
                  <a:t>Dominating parameter is </a:t>
                </a:r>
                <a14:m>
                  <m:oMath xmlns:m="http://schemas.openxmlformats.org/officeDocument/2006/math">
                    <m:sSub>
                      <m:sSubPr>
                        <m:ctrlPr>
                          <a:rPr lang="en-GB" b="1" i="1" smtClean="0">
                            <a:solidFill>
                              <a:srgbClr val="FF0000"/>
                            </a:solidFill>
                            <a:latin typeface="Cambria Math" panose="02040503050406030204" pitchFamily="18" charset="0"/>
                          </a:rPr>
                        </m:ctrlPr>
                      </m:sSubPr>
                      <m:e>
                        <m:r>
                          <a:rPr lang="en-GB" b="1" i="1" smtClean="0">
                            <a:solidFill>
                              <a:srgbClr val="FF0000"/>
                            </a:solidFill>
                            <a:latin typeface="Cambria Math" panose="02040503050406030204" pitchFamily="18" charset="0"/>
                          </a:rPr>
                          <m:t>𝝃</m:t>
                        </m:r>
                      </m:e>
                      <m:sub>
                        <m:r>
                          <a:rPr lang="en-GB" b="1" i="1" smtClean="0">
                            <a:solidFill>
                              <a:srgbClr val="FF0000"/>
                            </a:solidFill>
                            <a:latin typeface="Cambria Math" panose="02040503050406030204" pitchFamily="18" charset="0"/>
                          </a:rPr>
                          <m:t>𝒚</m:t>
                        </m:r>
                        <m:r>
                          <a:rPr lang="en-GB" b="1" i="1" smtClean="0">
                            <a:solidFill>
                              <a:srgbClr val="FF0000"/>
                            </a:solidFill>
                            <a:latin typeface="Cambria Math" panose="02040503050406030204" pitchFamily="18" charset="0"/>
                          </a:rPr>
                          <m:t>,</m:t>
                        </m:r>
                        <m:r>
                          <a:rPr lang="en-GB" b="1" i="1" smtClean="0">
                            <a:solidFill>
                              <a:srgbClr val="FF0000"/>
                            </a:solidFill>
                            <a:latin typeface="Cambria Math" panose="02040503050406030204" pitchFamily="18" charset="0"/>
                          </a:rPr>
                          <m:t>𝒘</m:t>
                        </m:r>
                      </m:sub>
                    </m:sSub>
                    <m:r>
                      <a:rPr lang="en-GB" b="0" i="0" smtClean="0">
                        <a:latin typeface="Cambria Math" panose="02040503050406030204" pitchFamily="18" charset="0"/>
                      </a:rPr>
                      <m:t>.</m:t>
                    </m:r>
                  </m:oMath>
                </a14:m>
                <a:endParaRPr lang="en-GB" b="1" dirty="0"/>
              </a:p>
              <a:p>
                <a:r>
                  <a:rPr lang="en-GB" dirty="0"/>
                  <a:t>Simulations: </a:t>
                </a:r>
                <a:r>
                  <a:rPr lang="en-GB" dirty="0" err="1"/>
                  <a:t>beamstrahlung</a:t>
                </a:r>
                <a:r>
                  <a:rPr lang="en-GB" dirty="0"/>
                  <a:t> has greatest effect in blowing up the y-width of the weaker beam.</a:t>
                </a:r>
              </a:p>
              <a:p>
                <a:pPr marL="0" indent="0">
                  <a:buNone/>
                </a:pPr>
                <a:endParaRPr lang="en-US" dirty="0"/>
              </a:p>
            </p:txBody>
          </p:sp>
        </mc:Choice>
        <mc:Fallback xmlns="">
          <p:sp>
            <p:nvSpPr>
              <p:cNvPr id="3" name="Content Placeholder 2">
                <a:extLst>
                  <a:ext uri="{FF2B5EF4-FFF2-40B4-BE49-F238E27FC236}">
                    <a16:creationId xmlns:a16="http://schemas.microsoft.com/office/drawing/2014/main" id="{776FEEDD-8AEA-E429-DF4A-5DF95DE4D064}"/>
                  </a:ext>
                </a:extLst>
              </p:cNvPr>
              <p:cNvSpPr>
                <a:spLocks noGrp="1" noRot="1" noChangeAspect="1" noMove="1" noResize="1" noEditPoints="1" noAdjustHandles="1" noChangeArrowheads="1" noChangeShapeType="1" noTextEdit="1"/>
              </p:cNvSpPr>
              <p:nvPr>
                <p:ph idx="1"/>
              </p:nvPr>
            </p:nvSpPr>
            <p:spPr>
              <a:xfrm>
                <a:off x="838200" y="1032246"/>
                <a:ext cx="10515600" cy="4793508"/>
              </a:xfrm>
              <a:blipFill>
                <a:blip r:embed="rId2"/>
                <a:stretch>
                  <a:fillRect l="-1043" t="-2033" b="-3050"/>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4A372CD6-C28B-4857-9904-F1B36F418571}"/>
              </a:ext>
            </a:extLst>
          </p:cNvPr>
          <p:cNvSpPr>
            <a:spLocks noGrp="1"/>
          </p:cNvSpPr>
          <p:nvPr>
            <p:ph type="dt" sz="half" idx="10"/>
          </p:nvPr>
        </p:nvSpPr>
        <p:spPr/>
        <p:txBody>
          <a:bodyPr/>
          <a:lstStyle/>
          <a:p>
            <a:fld id="{8BD2C392-CDA6-42E0-8E47-19BF7676AA72}"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044F21CB-BFDE-30C8-0611-C13EF571C13C}"/>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0208510D-FED5-BE27-C501-9B6F2D822B81}"/>
              </a:ext>
            </a:extLst>
          </p:cNvPr>
          <p:cNvSpPr>
            <a:spLocks noGrp="1"/>
          </p:cNvSpPr>
          <p:nvPr>
            <p:ph type="sldNum" sz="quarter" idx="12"/>
          </p:nvPr>
        </p:nvSpPr>
        <p:spPr/>
        <p:txBody>
          <a:bodyPr/>
          <a:lstStyle/>
          <a:p>
            <a:fld id="{81FB59EA-3FEA-44AC-8E8C-E80C08B2FCEE}" type="slidenum">
              <a:rPr lang="en-US" smtClean="0">
                <a:solidFill>
                  <a:schemeClr val="bg1"/>
                </a:solidFill>
              </a:rPr>
              <a:t>34</a:t>
            </a:fld>
            <a:endParaRPr lang="en-US">
              <a:solidFill>
                <a:schemeClr val="bg1"/>
              </a:solidFill>
            </a:endParaRPr>
          </a:p>
        </p:txBody>
      </p:sp>
    </p:spTree>
    <p:extLst>
      <p:ext uri="{BB962C8B-B14F-4D97-AF65-F5344CB8AC3E}">
        <p14:creationId xmlns:p14="http://schemas.microsoft.com/office/powerpoint/2010/main" val="3433761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88670C4-6C6A-27B1-64D9-4C186F14E320}"/>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513FE8B-6AE2-AB75-6230-B4FEF0D7BCA4}"/>
              </a:ext>
            </a:extLst>
          </p:cNvPr>
          <p:cNvSpPr>
            <a:spLocks noGrp="1"/>
          </p:cNvSpPr>
          <p:nvPr>
            <p:ph type="title"/>
          </p:nvPr>
        </p:nvSpPr>
        <p:spPr>
          <a:xfrm>
            <a:off x="0" y="0"/>
            <a:ext cx="12192000" cy="594000"/>
          </a:xfrm>
          <a:solidFill>
            <a:srgbClr val="002060"/>
          </a:solidFill>
        </p:spPr>
        <p:txBody>
          <a:bodyPr>
            <a:normAutofit/>
          </a:bodyPr>
          <a:lstStyle/>
          <a:p>
            <a:r>
              <a:rPr lang="en-GB" sz="3200" dirty="0">
                <a:solidFill>
                  <a:schemeClr val="bg1"/>
                </a:solidFill>
              </a:rPr>
              <a:t>	Modelling transverse blow-up</a:t>
            </a:r>
            <a:endParaRPr lang="en-US" sz="32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F756E56-3DE6-E8E2-1038-D6C08E085D42}"/>
                  </a:ext>
                </a:extLst>
              </p:cNvPr>
              <p:cNvSpPr>
                <a:spLocks noGrp="1"/>
              </p:cNvSpPr>
              <p:nvPr>
                <p:ph idx="1"/>
              </p:nvPr>
            </p:nvSpPr>
            <p:spPr>
              <a:xfrm>
                <a:off x="838200" y="971528"/>
                <a:ext cx="10515600" cy="5306696"/>
              </a:xfrm>
            </p:spPr>
            <p:txBody>
              <a:bodyPr>
                <a:normAutofit/>
              </a:bodyPr>
              <a:lstStyle/>
              <a:p>
                <a:pPr marL="514350" indent="-514350">
                  <a:buFont typeface="+mj-lt"/>
                  <a:buAutoNum type="arabicPeriod"/>
                </a:pPr>
                <a:r>
                  <a:rPr lang="en-GB" dirty="0"/>
                  <a:t>A “threshold” beam-beam parameter </a:t>
                </a:r>
                <a:r>
                  <a:rPr lang="el-GR" dirty="0"/>
                  <a:t>ξ</a:t>
                </a:r>
                <a:r>
                  <a:rPr lang="en-GB" baseline="-25000" dirty="0"/>
                  <a:t>0</a:t>
                </a:r>
                <a:r>
                  <a:rPr lang="en-GB" dirty="0"/>
                  <a:t> is chosen. y-widths of both bunches set to </a:t>
                </a: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m:t>
                        </m:r>
                      </m:sup>
                    </m:sSubSup>
                    <m:r>
                      <a:rPr lang="en-GB" b="0" i="1" smtClean="0">
                        <a:latin typeface="Cambria Math" panose="02040503050406030204" pitchFamily="18" charset="0"/>
                      </a:rPr>
                      <m:t>=</m:t>
                    </m:r>
                  </m:oMath>
                </a14:m>
                <a:r>
                  <a:rPr lang="en-GB" dirty="0"/>
                  <a:t>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m:t>
                        </m:r>
                      </m:sup>
                    </m:sSubSup>
                  </m:oMath>
                </a14:m>
                <a:r>
                  <a:rPr lang="en-GB" dirty="0"/>
                  <a:t> = </a:t>
                </a:r>
                <a14:m>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𝑦</m:t>
                        </m:r>
                        <m:r>
                          <a:rPr lang="en-GB" i="1">
                            <a:latin typeface="Cambria Math" panose="02040503050406030204" pitchFamily="18" charset="0"/>
                          </a:rPr>
                          <m:t>,0</m:t>
                        </m:r>
                      </m:sub>
                      <m:sup>
                        <m:r>
                          <a:rPr lang="en-GB" b="0" i="1" smtClean="0">
                            <a:latin typeface="Cambria Math" panose="02040503050406030204" pitchFamily="18" charset="0"/>
                          </a:rPr>
                          <m:t>∗</m:t>
                        </m:r>
                      </m:sup>
                    </m:sSubSup>
                  </m:oMath>
                </a14:m>
                <a:r>
                  <a:rPr lang="en-GB" dirty="0"/>
                  <a:t>.</a:t>
                </a:r>
              </a:p>
              <a:p>
                <a:pPr marL="514350" indent="-514350">
                  <a:buFont typeface="+mj-lt"/>
                  <a:buAutoNum type="arabicPeriod"/>
                </a:pPr>
                <a:r>
                  <a:rPr lang="en-GB" dirty="0"/>
                  <a:t>A 1D model to calculate the equilibrium bunch lengths is chosen </a:t>
                </a:r>
                <a:r>
                  <a:rPr lang="en-GB" dirty="0">
                    <a:sym typeface="Wingdings" panose="05000000000000000000" pitchFamily="2" charset="2"/>
                  </a:rPr>
                  <a:t> Equilibrium bunch lengths </a:t>
                </a:r>
                <a:r>
                  <a:rPr lang="el-GR" dirty="0">
                    <a:sym typeface="Wingdings" panose="05000000000000000000" pitchFamily="2" charset="2"/>
                  </a:rPr>
                  <a:t>σ</a:t>
                </a:r>
                <a:r>
                  <a:rPr lang="en-GB" baseline="-25000" dirty="0" err="1">
                    <a:sym typeface="Wingdings" panose="05000000000000000000" pitchFamily="2" charset="2"/>
                  </a:rPr>
                  <a:t>z,w</a:t>
                </a:r>
                <a:r>
                  <a:rPr lang="en-GB" baseline="-25000" dirty="0">
                    <a:sym typeface="Wingdings" panose="05000000000000000000" pitchFamily="2" charset="2"/>
                  </a:rPr>
                  <a:t>/</a:t>
                </a:r>
                <a:r>
                  <a:rPr lang="en-GB" baseline="-25000" dirty="0" err="1">
                    <a:sym typeface="Wingdings" panose="05000000000000000000" pitchFamily="2" charset="2"/>
                  </a:rPr>
                  <a:t>s,eqm</a:t>
                </a:r>
                <a:r>
                  <a:rPr lang="en-GB" dirty="0">
                    <a:sym typeface="Wingdings" panose="05000000000000000000" pitchFamily="2" charset="2"/>
                  </a:rPr>
                  <a:t> obtained by solving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d>
                      <m:dPr>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e>
                    </m:d>
                    <m:r>
                      <a:rPr lang="en-GB" b="0" i="1" smtClean="0">
                        <a:latin typeface="Cambria Math" panose="02040503050406030204" pitchFamily="18" charset="0"/>
                      </a:rPr>
                      <m:t>=0</m:t>
                    </m:r>
                  </m:oMath>
                </a14:m>
                <a:r>
                  <a:rPr lang="en-US" dirty="0"/>
                  <a:t>. </a:t>
                </a:r>
                <a:endParaRPr lang="en-GB" dirty="0">
                  <a:sym typeface="Wingdings" panose="05000000000000000000" pitchFamily="2" charset="2"/>
                </a:endParaRPr>
              </a:p>
              <a:p>
                <a:pPr marL="514350" indent="-514350">
                  <a:buFont typeface="+mj-lt"/>
                  <a:buAutoNum type="arabicPeriod"/>
                </a:pPr>
                <a:r>
                  <a:rPr lang="el-GR" dirty="0"/>
                  <a:t>ξ</a:t>
                </a:r>
                <a:r>
                  <a:rPr lang="en-US" baseline="-25000" dirty="0"/>
                  <a:t>y</a:t>
                </a:r>
                <a:r>
                  <a:rPr lang="en-GB" baseline="-25000" dirty="0"/>
                  <a:t>,w </a:t>
                </a:r>
                <a:r>
                  <a:rPr lang="en-GB" dirty="0"/>
                  <a:t>is calculated for this configuration.</a:t>
                </a:r>
              </a:p>
              <a:p>
                <a:pPr marL="971550" lvl="1" indent="-514350">
                  <a:buFont typeface="+mj-lt"/>
                  <a:buAutoNum type="alphaLcParenR"/>
                </a:pPr>
                <a:r>
                  <a:rPr lang="en-US" dirty="0"/>
                  <a:t>If </a:t>
                </a:r>
                <a:r>
                  <a:rPr lang="el-GR" dirty="0"/>
                  <a:t>ξ</a:t>
                </a:r>
                <a:r>
                  <a:rPr lang="en-US" baseline="-25000" dirty="0"/>
                  <a:t>y</a:t>
                </a:r>
                <a:r>
                  <a:rPr lang="en-GB" baseline="-25000" dirty="0"/>
                  <a:t>,w</a:t>
                </a:r>
                <a:r>
                  <a:rPr lang="en-GB" dirty="0"/>
                  <a:t> &lt; </a:t>
                </a:r>
                <a:r>
                  <a:rPr lang="el-GR" dirty="0"/>
                  <a:t>ξ</a:t>
                </a:r>
                <a:r>
                  <a:rPr lang="en-GB" baseline="-25000" dirty="0"/>
                  <a:t>0</a:t>
                </a:r>
                <a:r>
                  <a:rPr lang="en-GB" dirty="0"/>
                  <a:t>: bunch lengths are registered.</a:t>
                </a:r>
              </a:p>
              <a:p>
                <a:pPr marL="971550" lvl="1" indent="-514350">
                  <a:buFont typeface="+mj-lt"/>
                  <a:buAutoNum type="alphaLcParenR"/>
                </a:pPr>
                <a:r>
                  <a:rPr lang="en-GB" dirty="0"/>
                  <a:t>If </a:t>
                </a:r>
                <a:r>
                  <a:rPr lang="el-GR" dirty="0"/>
                  <a:t>ξ</a:t>
                </a:r>
                <a:r>
                  <a:rPr lang="en-US" baseline="-25000" dirty="0"/>
                  <a:t>y</a:t>
                </a:r>
                <a:r>
                  <a:rPr lang="en-GB" baseline="-25000" dirty="0"/>
                  <a:t>,w</a:t>
                </a:r>
                <a:r>
                  <a:rPr lang="en-GB" dirty="0"/>
                  <a:t> ≥ </a:t>
                </a:r>
                <a:r>
                  <a:rPr lang="el-GR" dirty="0"/>
                  <a:t>ξ</a:t>
                </a:r>
                <a:r>
                  <a:rPr lang="en-GB" baseline="-25000" dirty="0"/>
                  <a:t>0</a:t>
                </a:r>
                <a:r>
                  <a:rPr lang="en-GB" dirty="0"/>
                  <a:t>: bunch lengths are discarded.</a:t>
                </a:r>
              </a:p>
              <a:p>
                <a:pPr marL="1428750" lvl="2" indent="-514350">
                  <a:buFont typeface="+mj-lt"/>
                  <a:buAutoNum type="romanLcPeriod"/>
                </a:pPr>
                <a:r>
                  <a:rPr lang="el-GR" dirty="0">
                    <a:sym typeface="Wingdings" panose="05000000000000000000" pitchFamily="2" charset="2"/>
                  </a:rPr>
                  <a:t>σ</a:t>
                </a:r>
                <a:r>
                  <a:rPr lang="en-GB" baseline="-25000" dirty="0" err="1">
                    <a:sym typeface="Wingdings" panose="05000000000000000000" pitchFamily="2" charset="2"/>
                  </a:rPr>
                  <a:t>z,w</a:t>
                </a:r>
                <a:r>
                  <a:rPr lang="en-GB" baseline="-25000" dirty="0">
                    <a:sym typeface="Wingdings" panose="05000000000000000000" pitchFamily="2" charset="2"/>
                  </a:rPr>
                  <a:t>/</a:t>
                </a:r>
                <a:r>
                  <a:rPr lang="en-GB" baseline="-25000" dirty="0" err="1">
                    <a:sym typeface="Wingdings" panose="05000000000000000000" pitchFamily="2" charset="2"/>
                  </a:rPr>
                  <a:t>s,eqm</a:t>
                </a:r>
                <a:r>
                  <a:rPr lang="en-GB" dirty="0">
                    <a:sym typeface="Wingdings" panose="05000000000000000000" pitchFamily="2" charset="2"/>
                  </a:rPr>
                  <a:t> are recalculated using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d>
                      <m:dPr>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𝑤</m:t>
                            </m:r>
                          </m:sub>
                          <m:sup>
                            <m:r>
                              <a:rPr lang="en-GB" b="0" i="1" smtClean="0">
                                <a:latin typeface="Cambria Math" panose="02040503050406030204" pitchFamily="18" charset="0"/>
                              </a:rPr>
                              <m:t>2</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2</m:t>
                            </m:r>
                          </m:sup>
                        </m:sSubSup>
                      </m:e>
                    </m:d>
                    <m:r>
                      <a:rPr lang="en-GB" b="0" i="1" smtClean="0">
                        <a:latin typeface="Cambria Math" panose="02040503050406030204" pitchFamily="18" charset="0"/>
                      </a:rPr>
                      <m:t>=0</m:t>
                    </m:r>
                  </m:oMath>
                </a14:m>
                <a:r>
                  <a:rPr lang="en-US" dirty="0"/>
                  <a:t> and the condition</a:t>
                </a:r>
                <a:br>
                  <a:rPr lang="en-US" dirty="0"/>
                </a:br>
                <a14:m>
                  <m:oMath xmlns:m="http://schemas.openxmlformats.org/officeDocument/2006/math">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𝑤</m:t>
                        </m:r>
                        <m:r>
                          <a:rPr lang="en-GB" b="0" i="1" smtClean="0">
                            <a:latin typeface="Cambria Math" panose="02040503050406030204" pitchFamily="18" charset="0"/>
                          </a:rPr>
                          <m:t>, </m:t>
                        </m:r>
                        <m:r>
                          <a:rPr lang="en-GB" b="0" i="1" smtClean="0">
                            <a:latin typeface="Cambria Math" panose="02040503050406030204" pitchFamily="18" charset="0"/>
                          </a:rPr>
                          <m:t>𝑛𝑒𝑤</m:t>
                        </m:r>
                      </m:sub>
                      <m:sup>
                        <m:r>
                          <a:rPr lang="en-GB" b="0" i="1" smtClean="0">
                            <a:latin typeface="Cambria Math" panose="02040503050406030204" pitchFamily="18" charset="0"/>
                          </a:rPr>
                          <m:t>∗</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0</m:t>
                        </m:r>
                      </m:sub>
                      <m:sup>
                        <m:r>
                          <a:rPr lang="en-GB" b="0" i="1" smtClean="0">
                            <a:latin typeface="Cambria Math" panose="02040503050406030204" pitchFamily="18" charset="0"/>
                          </a:rPr>
                          <m:t>∗</m:t>
                        </m:r>
                      </m:sup>
                    </m:sSubSup>
                    <m:r>
                      <a:rPr lang="en-GB" b="0" i="1" smtClean="0">
                        <a:latin typeface="Cambria Math" panose="02040503050406030204" pitchFamily="18" charset="0"/>
                      </a:rPr>
                      <m:t>+</m:t>
                    </m:r>
                    <m:r>
                      <a:rPr lang="en-GB" b="0" i="1" smtClean="0">
                        <a:latin typeface="Cambria Math" panose="02040503050406030204" pitchFamily="18" charset="0"/>
                      </a:rPr>
                      <m:t>𝜒</m:t>
                    </m:r>
                    <m:d>
                      <m:dPr>
                        <m:begChr m:val="["/>
                        <m:endChr m:val="]"/>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𝑤</m:t>
                            </m:r>
                            <m:r>
                              <a:rPr lang="en-GB" b="0" i="1" smtClean="0">
                                <a:latin typeface="Cambria Math" panose="02040503050406030204" pitchFamily="18" charset="0"/>
                              </a:rPr>
                              <m:t>, </m:t>
                            </m:r>
                            <m:r>
                              <a:rPr lang="en-GB" b="0" i="1" smtClean="0">
                                <a:latin typeface="Cambria Math" panose="02040503050406030204" pitchFamily="18" charset="0"/>
                              </a:rPr>
                              <m:t>𝑛𝑒𝑤</m:t>
                            </m:r>
                            <m:r>
                              <a:rPr lang="en-GB" b="0" i="1" smtClean="0">
                                <a:latin typeface="Cambria Math" panose="02040503050406030204" pitchFamily="18" charset="0"/>
                              </a:rPr>
                              <m:t> </m:t>
                            </m:r>
                          </m:sub>
                        </m:sSub>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r>
                                  <a:rPr lang="en-GB" b="0" i="1" smtClean="0">
                                    <a:latin typeface="Cambria Math" panose="02040503050406030204" pitchFamily="18" charset="0"/>
                                  </a:rPr>
                                  <m:t>, </m:t>
                                </m:r>
                                <m:r>
                                  <a:rPr lang="en-GB" b="0" i="1" smtClean="0">
                                    <a:latin typeface="Cambria Math" panose="02040503050406030204" pitchFamily="18" charset="0"/>
                                  </a:rPr>
                                  <m:t>𝑠</m:t>
                                </m:r>
                                <m:r>
                                  <a:rPr lang="en-GB" b="0" i="1" smtClean="0">
                                    <a:latin typeface="Cambria Math" panose="02040503050406030204" pitchFamily="18" charset="0"/>
                                  </a:rPr>
                                  <m:t>, </m:t>
                                </m:r>
                                <m:r>
                                  <a:rPr lang="en-GB" b="0" i="1" smtClean="0">
                                    <a:latin typeface="Cambria Math" panose="02040503050406030204" pitchFamily="18" charset="0"/>
                                  </a:rPr>
                                  <m:t>𝑒𝑞𝑚</m:t>
                                </m:r>
                                <m:r>
                                  <a:rPr lang="en-GB" b="0" i="1" smtClean="0">
                                    <a:latin typeface="Cambria Math" panose="02040503050406030204" pitchFamily="18" charset="0"/>
                                  </a:rPr>
                                  <m:t>, </m:t>
                                </m:r>
                                <m:r>
                                  <a:rPr lang="en-GB" b="0" i="1" smtClean="0">
                                    <a:latin typeface="Cambria Math" panose="02040503050406030204" pitchFamily="18" charset="0"/>
                                  </a:rPr>
                                  <m:t>𝑛𝑒𝑤</m:t>
                                </m:r>
                              </m:sub>
                            </m:sSub>
                            <m:r>
                              <a:rPr lang="en-GB" b="0" i="1" smtClean="0">
                                <a:latin typeface="Cambria Math" panose="02040503050406030204" pitchFamily="18" charset="0"/>
                              </a:rPr>
                              <m:t>, </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𝑠</m:t>
                                </m:r>
                              </m:sub>
                              <m:sup>
                                <m:r>
                                  <a:rPr lang="en-GB" b="0" i="1" smtClean="0">
                                    <a:latin typeface="Cambria Math" panose="02040503050406030204" pitchFamily="18" charset="0"/>
                                  </a:rPr>
                                  <m:t>∗</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0</m:t>
                                </m:r>
                              </m:sub>
                              <m:sup>
                                <m:r>
                                  <a:rPr lang="en-GB" b="0" i="1" smtClean="0">
                                    <a:latin typeface="Cambria Math" panose="02040503050406030204" pitchFamily="18" charset="0"/>
                                  </a:rPr>
                                  <m:t>∗</m:t>
                                </m:r>
                              </m:sup>
                            </m:sSubSup>
                          </m:e>
                        </m:d>
                        <m:r>
                          <a:rPr lang="en-GB" b="0" i="0"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e>
                    </m:d>
                  </m:oMath>
                </a14:m>
                <a:endParaRPr lang="en-US" dirty="0"/>
              </a:p>
              <a:p>
                <a:pPr marL="1428750" lvl="2" indent="-514350">
                  <a:buFont typeface="+mj-lt"/>
                  <a:buAutoNum type="romanLcPeriod"/>
                </a:pPr>
                <a:r>
                  <a:rPr lang="el-GR" dirty="0"/>
                  <a:t>χ</a:t>
                </a:r>
                <a:r>
                  <a:rPr lang="en-GB" dirty="0"/>
                  <a:t> = phenomenological “transversal blow-up factor”.</a:t>
                </a:r>
              </a:p>
              <a:p>
                <a:pPr marL="1428750" lvl="2" indent="-514350">
                  <a:buFont typeface="+mj-lt"/>
                  <a:buAutoNum type="romanLcPeriod"/>
                </a:pPr>
                <a:r>
                  <a:rPr lang="en-US" dirty="0"/>
                  <a:t>New bunch lengths are registered.</a:t>
                </a:r>
                <a:endParaRPr lang="en-GB" b="0" dirty="0"/>
              </a:p>
              <a:p>
                <a:pPr marL="1428750" lvl="2" indent="-514350">
                  <a:buFont typeface="+mj-lt"/>
                  <a:buAutoNum type="romanLcPeriod"/>
                </a:pPr>
                <a:endParaRPr lang="en-US" dirty="0"/>
              </a:p>
            </p:txBody>
          </p:sp>
        </mc:Choice>
        <mc:Fallback xmlns="">
          <p:sp>
            <p:nvSpPr>
              <p:cNvPr id="3" name="Content Placeholder 2">
                <a:extLst>
                  <a:ext uri="{FF2B5EF4-FFF2-40B4-BE49-F238E27FC236}">
                    <a16:creationId xmlns:a16="http://schemas.microsoft.com/office/drawing/2014/main" id="{AF756E56-3DE6-E8E2-1038-D6C08E085D42}"/>
                  </a:ext>
                </a:extLst>
              </p:cNvPr>
              <p:cNvSpPr>
                <a:spLocks noGrp="1" noRot="1" noChangeAspect="1" noMove="1" noResize="1" noEditPoints="1" noAdjustHandles="1" noChangeArrowheads="1" noChangeShapeType="1" noTextEdit="1"/>
              </p:cNvSpPr>
              <p:nvPr>
                <p:ph idx="1"/>
              </p:nvPr>
            </p:nvSpPr>
            <p:spPr>
              <a:xfrm>
                <a:off x="838200" y="971528"/>
                <a:ext cx="10515600" cy="5306696"/>
              </a:xfrm>
              <a:blipFill>
                <a:blip r:embed="rId2"/>
                <a:stretch>
                  <a:fillRect l="-1217" t="-1952" r="-69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D8937B70-7E53-483A-025C-27814A26FCE3}"/>
              </a:ext>
            </a:extLst>
          </p:cNvPr>
          <p:cNvSpPr>
            <a:spLocks noGrp="1"/>
          </p:cNvSpPr>
          <p:nvPr>
            <p:ph type="dt" sz="half" idx="10"/>
          </p:nvPr>
        </p:nvSpPr>
        <p:spPr/>
        <p:txBody>
          <a:bodyPr/>
          <a:lstStyle/>
          <a:p>
            <a:fld id="{67180892-3A27-4496-B002-B3EA71233F64}" type="datetime1">
              <a:rPr lang="en-GB" smtClean="0">
                <a:solidFill>
                  <a:schemeClr val="bg1"/>
                </a:solidFill>
              </a:rPr>
              <a:t>06/12/2022</a:t>
            </a:fld>
            <a:endParaRPr lang="en-US" dirty="0">
              <a:solidFill>
                <a:schemeClr val="bg1"/>
              </a:solidFill>
            </a:endParaRPr>
          </a:p>
        </p:txBody>
      </p:sp>
      <p:sp>
        <p:nvSpPr>
          <p:cNvPr id="5" name="Footer Placeholder 4">
            <a:extLst>
              <a:ext uri="{FF2B5EF4-FFF2-40B4-BE49-F238E27FC236}">
                <a16:creationId xmlns:a16="http://schemas.microsoft.com/office/drawing/2014/main" id="{4EC64E50-9F85-F614-CDD0-F46F65A7F329}"/>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B608F63B-40B8-4E1B-8BC0-28528FC1B932}"/>
              </a:ext>
            </a:extLst>
          </p:cNvPr>
          <p:cNvSpPr>
            <a:spLocks noGrp="1"/>
          </p:cNvSpPr>
          <p:nvPr>
            <p:ph type="sldNum" sz="quarter" idx="12"/>
          </p:nvPr>
        </p:nvSpPr>
        <p:spPr/>
        <p:txBody>
          <a:bodyPr/>
          <a:lstStyle/>
          <a:p>
            <a:fld id="{81FB59EA-3FEA-44AC-8E8C-E80C08B2FCEE}" type="slidenum">
              <a:rPr lang="en-US" smtClean="0">
                <a:solidFill>
                  <a:schemeClr val="bg1"/>
                </a:solidFill>
              </a:rPr>
              <a:t>35</a:t>
            </a:fld>
            <a:endParaRPr lang="en-US">
              <a:solidFill>
                <a:schemeClr val="bg1"/>
              </a:solidFill>
            </a:endParaRPr>
          </a:p>
        </p:txBody>
      </p:sp>
    </p:spTree>
    <p:extLst>
      <p:ext uri="{BB962C8B-B14F-4D97-AF65-F5344CB8AC3E}">
        <p14:creationId xmlns:p14="http://schemas.microsoft.com/office/powerpoint/2010/main" val="1351387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C3A5EE4-802A-311A-806C-EA5F8BC53F45}"/>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5F0537-C400-45FA-D9F9-F9653823B446}"/>
              </a:ext>
            </a:extLst>
          </p:cNvPr>
          <p:cNvSpPr>
            <a:spLocks noGrp="1"/>
          </p:cNvSpPr>
          <p:nvPr>
            <p:ph type="title"/>
          </p:nvPr>
        </p:nvSpPr>
        <p:spPr>
          <a:xfrm>
            <a:off x="1" y="2541"/>
            <a:ext cx="12199158" cy="1198800"/>
          </a:xfrm>
          <a:solidFill>
            <a:srgbClr val="002060"/>
          </a:solidFill>
        </p:spPr>
        <p:txBody>
          <a:bodyPr>
            <a:normAutofit/>
          </a:bodyPr>
          <a:lstStyle/>
          <a:p>
            <a:r>
              <a:rPr lang="en-GB" sz="3600" dirty="0">
                <a:solidFill>
                  <a:schemeClr val="bg1"/>
                </a:solidFill>
              </a:rPr>
              <a:t>	Transverse blow-up: </a:t>
            </a:r>
            <a:br>
              <a:rPr lang="en-GB" sz="3600" dirty="0">
                <a:solidFill>
                  <a:schemeClr val="bg1"/>
                </a:solidFill>
              </a:rPr>
            </a:br>
            <a:r>
              <a:rPr lang="en-GB" sz="3600" dirty="0">
                <a:solidFill>
                  <a:schemeClr val="bg1"/>
                </a:solidFill>
              </a:rPr>
              <a:t>	bunch lengths</a:t>
            </a:r>
            <a:endParaRPr lang="en-US" sz="3600" dirty="0">
              <a:solidFill>
                <a:schemeClr val="bg1"/>
              </a:solidFill>
            </a:endParaRPr>
          </a:p>
        </p:txBody>
      </p:sp>
      <p:pic>
        <p:nvPicPr>
          <p:cNvPr id="5" name="Picture 4">
            <a:extLst>
              <a:ext uri="{FF2B5EF4-FFF2-40B4-BE49-F238E27FC236}">
                <a16:creationId xmlns:a16="http://schemas.microsoft.com/office/drawing/2014/main" id="{0296A161-7357-F031-09BF-75212CE813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56" y="1297397"/>
            <a:ext cx="5627027" cy="4802187"/>
          </a:xfrm>
          <a:prstGeom prst="rect">
            <a:avLst/>
          </a:prstGeom>
        </p:spPr>
      </p:pic>
      <p:pic>
        <p:nvPicPr>
          <p:cNvPr id="7" name="Picture 6">
            <a:extLst>
              <a:ext uri="{FF2B5EF4-FFF2-40B4-BE49-F238E27FC236}">
                <a16:creationId xmlns:a16="http://schemas.microsoft.com/office/drawing/2014/main" id="{0FC30FD2-7CFE-7540-3615-BA89508609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3282" y="1297397"/>
            <a:ext cx="5627027" cy="4802187"/>
          </a:xfrm>
          <a:prstGeom prst="rect">
            <a:avLst/>
          </a:prstGeom>
        </p:spPr>
      </p:pic>
      <p:sp>
        <p:nvSpPr>
          <p:cNvPr id="8" name="TextBox 7">
            <a:extLst>
              <a:ext uri="{FF2B5EF4-FFF2-40B4-BE49-F238E27FC236}">
                <a16:creationId xmlns:a16="http://schemas.microsoft.com/office/drawing/2014/main" id="{0033CB7A-EF87-B06A-CEF7-16089BB678C1}"/>
              </a:ext>
            </a:extLst>
          </p:cNvPr>
          <p:cNvSpPr txBox="1"/>
          <p:nvPr/>
        </p:nvSpPr>
        <p:spPr>
          <a:xfrm>
            <a:off x="1771055" y="2505482"/>
            <a:ext cx="1671340" cy="923330"/>
          </a:xfrm>
          <a:prstGeom prst="rect">
            <a:avLst/>
          </a:prstGeom>
          <a:noFill/>
        </p:spPr>
        <p:txBody>
          <a:bodyPr wrap="square" rtlCol="0">
            <a:spAutoFit/>
          </a:bodyPr>
          <a:lstStyle/>
          <a:p>
            <a:r>
              <a:rPr lang="en-GB" dirty="0"/>
              <a:t>ZH</a:t>
            </a:r>
          </a:p>
          <a:p>
            <a:r>
              <a:rPr lang="en-GB" dirty="0"/>
              <a:t>No hourglass, no crab waist</a:t>
            </a:r>
            <a:endParaRPr lang="en-US" dirty="0"/>
          </a:p>
        </p:txBody>
      </p:sp>
      <p:cxnSp>
        <p:nvCxnSpPr>
          <p:cNvPr id="19" name="Straight Arrow Connector 18">
            <a:extLst>
              <a:ext uri="{FF2B5EF4-FFF2-40B4-BE49-F238E27FC236}">
                <a16:creationId xmlns:a16="http://schemas.microsoft.com/office/drawing/2014/main" id="{49C522BA-22D9-30D5-3CC0-DBA88ECC5FC5}"/>
              </a:ext>
            </a:extLst>
          </p:cNvPr>
          <p:cNvCxnSpPr>
            <a:cxnSpLocks/>
          </p:cNvCxnSpPr>
          <p:nvPr/>
        </p:nvCxnSpPr>
        <p:spPr>
          <a:xfrm flipH="1" flipV="1">
            <a:off x="4650607" y="2285724"/>
            <a:ext cx="324463" cy="8970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5B0A905-BF34-A69C-2308-3FA8F652AF21}"/>
                  </a:ext>
                </a:extLst>
              </p:cNvPr>
              <p:cNvSpPr txBox="1"/>
              <p:nvPr/>
            </p:nvSpPr>
            <p:spPr>
              <a:xfrm>
                <a:off x="3584746" y="1818056"/>
                <a:ext cx="1940983" cy="395621"/>
              </a:xfrm>
              <a:prstGeom prst="rect">
                <a:avLst/>
              </a:prstGeom>
              <a:noFill/>
            </p:spPr>
            <p:txBody>
              <a:bodyPr wrap="square" rtlCol="0">
                <a:spAutoFit/>
              </a:bodyPr>
              <a:lstStyle/>
              <a:p>
                <a:r>
                  <a:rPr lang="en-GB" dirty="0"/>
                  <a:t>Increasing </a:t>
                </a:r>
                <a14:m>
                  <m:oMath xmlns:m="http://schemas.openxmlformats.org/officeDocument/2006/math">
                    <m:r>
                      <a:rPr lang="en-GB" b="0" i="1" smtClean="0">
                        <a:latin typeface="Cambria Math" panose="02040503050406030204" pitchFamily="18" charset="0"/>
                      </a:rPr>
                      <m:t>𝜒</m:t>
                    </m:r>
                    <m:r>
                      <m:rPr>
                        <m:lit/>
                      </m:rP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,0</m:t>
                        </m:r>
                      </m:sub>
                      <m:sup>
                        <m:r>
                          <a:rPr lang="en-GB" b="0" i="1" smtClean="0">
                            <a:latin typeface="Cambria Math" panose="02040503050406030204" pitchFamily="18" charset="0"/>
                          </a:rPr>
                          <m:t>∗</m:t>
                        </m:r>
                      </m:sup>
                    </m:sSubSup>
                  </m:oMath>
                </a14:m>
                <a:endParaRPr lang="en-US" dirty="0"/>
              </a:p>
            </p:txBody>
          </p:sp>
        </mc:Choice>
        <mc:Fallback xmlns="">
          <p:sp>
            <p:nvSpPr>
              <p:cNvPr id="20" name="TextBox 19">
                <a:extLst>
                  <a:ext uri="{FF2B5EF4-FFF2-40B4-BE49-F238E27FC236}">
                    <a16:creationId xmlns:a16="http://schemas.microsoft.com/office/drawing/2014/main" id="{B5B0A905-BF34-A69C-2308-3FA8F652AF21}"/>
                  </a:ext>
                </a:extLst>
              </p:cNvPr>
              <p:cNvSpPr txBox="1">
                <a:spLocks noRot="1" noChangeAspect="1" noMove="1" noResize="1" noEditPoints="1" noAdjustHandles="1" noChangeArrowheads="1" noChangeShapeType="1" noTextEdit="1"/>
              </p:cNvSpPr>
              <p:nvPr/>
            </p:nvSpPr>
            <p:spPr>
              <a:xfrm>
                <a:off x="3584746" y="1818056"/>
                <a:ext cx="1940983" cy="395621"/>
              </a:xfrm>
              <a:prstGeom prst="rect">
                <a:avLst/>
              </a:prstGeom>
              <a:blipFill>
                <a:blip r:embed="rId4"/>
                <a:stretch>
                  <a:fillRect l="-2516" t="-6154" b="-18462"/>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33D99A40-434E-9C67-2BD0-2F087FACE16C}"/>
              </a:ext>
            </a:extLst>
          </p:cNvPr>
          <p:cNvSpPr txBox="1"/>
          <p:nvPr/>
        </p:nvSpPr>
        <p:spPr>
          <a:xfrm>
            <a:off x="2255990" y="4444017"/>
            <a:ext cx="716729" cy="369332"/>
          </a:xfrm>
          <a:prstGeom prst="rect">
            <a:avLst/>
          </a:prstGeom>
          <a:noFill/>
        </p:spPr>
        <p:txBody>
          <a:bodyPr wrap="square" rtlCol="0">
            <a:spAutoFit/>
          </a:bodyPr>
          <a:lstStyle/>
          <a:p>
            <a:r>
              <a:rPr lang="en-GB" dirty="0"/>
              <a:t>1D</a:t>
            </a:r>
            <a:endParaRPr lang="en-US" dirty="0"/>
          </a:p>
        </p:txBody>
      </p:sp>
      <p:sp>
        <p:nvSpPr>
          <p:cNvPr id="22" name="TextBox 21">
            <a:extLst>
              <a:ext uri="{FF2B5EF4-FFF2-40B4-BE49-F238E27FC236}">
                <a16:creationId xmlns:a16="http://schemas.microsoft.com/office/drawing/2014/main" id="{5DAF0894-81ED-CDB4-A05A-930D67A9FB92}"/>
              </a:ext>
            </a:extLst>
          </p:cNvPr>
          <p:cNvSpPr txBox="1"/>
          <p:nvPr/>
        </p:nvSpPr>
        <p:spPr>
          <a:xfrm>
            <a:off x="4359574" y="4444017"/>
            <a:ext cx="716729" cy="369332"/>
          </a:xfrm>
          <a:prstGeom prst="rect">
            <a:avLst/>
          </a:prstGeom>
          <a:noFill/>
        </p:spPr>
        <p:txBody>
          <a:bodyPr wrap="square" rtlCol="0">
            <a:spAutoFit/>
          </a:bodyPr>
          <a:lstStyle/>
          <a:p>
            <a:r>
              <a:rPr lang="en-GB" dirty="0"/>
              <a:t>3D</a:t>
            </a:r>
            <a:endParaRPr lang="en-US" dirty="0"/>
          </a:p>
        </p:txBody>
      </p:sp>
      <p:sp>
        <p:nvSpPr>
          <p:cNvPr id="23" name="TextBox 22">
            <a:extLst>
              <a:ext uri="{FF2B5EF4-FFF2-40B4-BE49-F238E27FC236}">
                <a16:creationId xmlns:a16="http://schemas.microsoft.com/office/drawing/2014/main" id="{5C07F873-AB1E-659F-D41F-7CB3F092D824}"/>
              </a:ext>
            </a:extLst>
          </p:cNvPr>
          <p:cNvSpPr txBox="1"/>
          <p:nvPr/>
        </p:nvSpPr>
        <p:spPr>
          <a:xfrm>
            <a:off x="7419131" y="2574044"/>
            <a:ext cx="1744533" cy="923330"/>
          </a:xfrm>
          <a:prstGeom prst="rect">
            <a:avLst/>
          </a:prstGeom>
          <a:noFill/>
        </p:spPr>
        <p:txBody>
          <a:bodyPr wrap="square" rtlCol="0">
            <a:spAutoFit/>
          </a:bodyPr>
          <a:lstStyle/>
          <a:p>
            <a:r>
              <a:rPr lang="en-GB" dirty="0"/>
              <a:t>ZH</a:t>
            </a:r>
          </a:p>
          <a:p>
            <a:r>
              <a:rPr lang="en-GB" dirty="0"/>
              <a:t>Weak hourglass, weak crab waist</a:t>
            </a:r>
            <a:endParaRPr lang="en-US" dirty="0"/>
          </a:p>
        </p:txBody>
      </p:sp>
      <p:sp>
        <p:nvSpPr>
          <p:cNvPr id="24" name="TextBox 23">
            <a:extLst>
              <a:ext uri="{FF2B5EF4-FFF2-40B4-BE49-F238E27FC236}">
                <a16:creationId xmlns:a16="http://schemas.microsoft.com/office/drawing/2014/main" id="{BEEC6F73-AEEC-AA62-FCC6-C2A9FC3930DF}"/>
              </a:ext>
            </a:extLst>
          </p:cNvPr>
          <p:cNvSpPr txBox="1"/>
          <p:nvPr/>
        </p:nvSpPr>
        <p:spPr>
          <a:xfrm>
            <a:off x="7883017" y="4453605"/>
            <a:ext cx="716729" cy="369332"/>
          </a:xfrm>
          <a:prstGeom prst="rect">
            <a:avLst/>
          </a:prstGeom>
          <a:noFill/>
        </p:spPr>
        <p:txBody>
          <a:bodyPr wrap="square" rtlCol="0">
            <a:spAutoFit/>
          </a:bodyPr>
          <a:lstStyle/>
          <a:p>
            <a:r>
              <a:rPr lang="en-GB" dirty="0"/>
              <a:t>1D</a:t>
            </a:r>
            <a:endParaRPr lang="en-US" dirty="0"/>
          </a:p>
        </p:txBody>
      </p:sp>
      <p:sp>
        <p:nvSpPr>
          <p:cNvPr id="25" name="TextBox 24">
            <a:extLst>
              <a:ext uri="{FF2B5EF4-FFF2-40B4-BE49-F238E27FC236}">
                <a16:creationId xmlns:a16="http://schemas.microsoft.com/office/drawing/2014/main" id="{E5194F72-9339-55D1-3BDA-33055400BF94}"/>
              </a:ext>
            </a:extLst>
          </p:cNvPr>
          <p:cNvSpPr txBox="1"/>
          <p:nvPr/>
        </p:nvSpPr>
        <p:spPr>
          <a:xfrm>
            <a:off x="10274847" y="4453605"/>
            <a:ext cx="716729" cy="369332"/>
          </a:xfrm>
          <a:prstGeom prst="rect">
            <a:avLst/>
          </a:prstGeom>
          <a:noFill/>
        </p:spPr>
        <p:txBody>
          <a:bodyPr wrap="square" rtlCol="0">
            <a:spAutoFit/>
          </a:bodyPr>
          <a:lstStyle/>
          <a:p>
            <a:r>
              <a:rPr lang="en-GB" dirty="0"/>
              <a:t>3D</a:t>
            </a:r>
            <a:endParaRPr lang="en-US" dirty="0"/>
          </a:p>
        </p:txBody>
      </p:sp>
      <p:sp>
        <p:nvSpPr>
          <p:cNvPr id="27" name="TextBox 26">
            <a:extLst>
              <a:ext uri="{FF2B5EF4-FFF2-40B4-BE49-F238E27FC236}">
                <a16:creationId xmlns:a16="http://schemas.microsoft.com/office/drawing/2014/main" id="{8C1ACB75-4A53-12D0-EE64-5ADA47C03DB8}"/>
              </a:ext>
            </a:extLst>
          </p:cNvPr>
          <p:cNvSpPr txBox="1"/>
          <p:nvPr/>
        </p:nvSpPr>
        <p:spPr>
          <a:xfrm>
            <a:off x="3584746" y="3448658"/>
            <a:ext cx="2598538" cy="646331"/>
          </a:xfrm>
          <a:prstGeom prst="rect">
            <a:avLst/>
          </a:prstGeom>
          <a:noFill/>
        </p:spPr>
        <p:txBody>
          <a:bodyPr wrap="square" rtlCol="0">
            <a:spAutoFit/>
          </a:bodyPr>
          <a:lstStyle/>
          <a:p>
            <a:r>
              <a:rPr lang="en-GB" dirty="0"/>
              <a:t>Longitudinal blow-up enhanced by 3D model</a:t>
            </a:r>
            <a:endParaRPr lang="en-US" dirty="0"/>
          </a:p>
        </p:txBody>
      </p:sp>
      <p:sp>
        <p:nvSpPr>
          <p:cNvPr id="28" name="TextBox 27">
            <a:extLst>
              <a:ext uri="{FF2B5EF4-FFF2-40B4-BE49-F238E27FC236}">
                <a16:creationId xmlns:a16="http://schemas.microsoft.com/office/drawing/2014/main" id="{ABEC8855-9BF9-EA43-A611-3D23D1181E2A}"/>
              </a:ext>
            </a:extLst>
          </p:cNvPr>
          <p:cNvSpPr txBox="1"/>
          <p:nvPr/>
        </p:nvSpPr>
        <p:spPr>
          <a:xfrm>
            <a:off x="9202105" y="1670809"/>
            <a:ext cx="2598538" cy="646331"/>
          </a:xfrm>
          <a:prstGeom prst="rect">
            <a:avLst/>
          </a:prstGeom>
          <a:noFill/>
        </p:spPr>
        <p:txBody>
          <a:bodyPr wrap="square" rtlCol="0">
            <a:spAutoFit/>
          </a:bodyPr>
          <a:lstStyle/>
          <a:p>
            <a:r>
              <a:rPr lang="en-GB" dirty="0"/>
              <a:t>Longitudinal blow-up suppressed by </a:t>
            </a:r>
            <a:r>
              <a:rPr lang="en-GB" dirty="0" err="1"/>
              <a:t>hg+CW</a:t>
            </a:r>
            <a:endParaRPr lang="en-US" dirty="0"/>
          </a:p>
        </p:txBody>
      </p:sp>
      <p:cxnSp>
        <p:nvCxnSpPr>
          <p:cNvPr id="30" name="Straight Connector 29">
            <a:extLst>
              <a:ext uri="{FF2B5EF4-FFF2-40B4-BE49-F238E27FC236}">
                <a16:creationId xmlns:a16="http://schemas.microsoft.com/office/drawing/2014/main" id="{2D736A3D-5613-3C00-ED13-83B2EAA2876B}"/>
              </a:ext>
            </a:extLst>
          </p:cNvPr>
          <p:cNvCxnSpPr/>
          <p:nvPr/>
        </p:nvCxnSpPr>
        <p:spPr>
          <a:xfrm flipV="1">
            <a:off x="2692400" y="3428812"/>
            <a:ext cx="0" cy="1979257"/>
          </a:xfrm>
          <a:prstGeom prst="line">
            <a:avLst/>
          </a:prstGeom>
          <a:ln w="38100">
            <a:prstDash val="sysDot"/>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43204565-5CA6-4744-02C3-540AB8C9AB3E}"/>
                  </a:ext>
                </a:extLst>
              </p:cNvPr>
              <p:cNvSpPr txBox="1"/>
              <p:nvPr/>
            </p:nvSpPr>
            <p:spPr>
              <a:xfrm>
                <a:off x="2772390" y="4291662"/>
                <a:ext cx="1340009" cy="646331"/>
              </a:xfrm>
              <a:prstGeom prst="rect">
                <a:avLst/>
              </a:prstGeom>
              <a:noFill/>
            </p:spPr>
            <p:txBody>
              <a:bodyPr wrap="square" rtlCol="0">
                <a:spAutoFit/>
              </a:bodyPr>
              <a:lstStyle/>
              <a:p>
                <a:r>
                  <a:rPr lang="en-GB" dirty="0"/>
                  <a:t>Threshold set by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𝜉</m:t>
                        </m:r>
                      </m:e>
                      <m:sub>
                        <m:r>
                          <a:rPr lang="en-GB" b="0" i="1" smtClean="0">
                            <a:latin typeface="Cambria Math" panose="02040503050406030204" pitchFamily="18" charset="0"/>
                          </a:rPr>
                          <m:t>0</m:t>
                        </m:r>
                      </m:sub>
                    </m:sSub>
                  </m:oMath>
                </a14:m>
                <a:endParaRPr lang="en-US" dirty="0"/>
              </a:p>
            </p:txBody>
          </p:sp>
        </mc:Choice>
        <mc:Fallback xmlns="">
          <p:sp>
            <p:nvSpPr>
              <p:cNvPr id="32" name="TextBox 31">
                <a:extLst>
                  <a:ext uri="{FF2B5EF4-FFF2-40B4-BE49-F238E27FC236}">
                    <a16:creationId xmlns:a16="http://schemas.microsoft.com/office/drawing/2014/main" id="{43204565-5CA6-4744-02C3-540AB8C9AB3E}"/>
                  </a:ext>
                </a:extLst>
              </p:cNvPr>
              <p:cNvSpPr txBox="1">
                <a:spLocks noRot="1" noChangeAspect="1" noMove="1" noResize="1" noEditPoints="1" noAdjustHandles="1" noChangeArrowheads="1" noChangeShapeType="1" noTextEdit="1"/>
              </p:cNvSpPr>
              <p:nvPr/>
            </p:nvSpPr>
            <p:spPr>
              <a:xfrm>
                <a:off x="2772390" y="4291662"/>
                <a:ext cx="1340009" cy="646331"/>
              </a:xfrm>
              <a:prstGeom prst="rect">
                <a:avLst/>
              </a:prstGeom>
              <a:blipFill>
                <a:blip r:embed="rId5"/>
                <a:stretch>
                  <a:fillRect l="-4091" t="-4717" b="-14151"/>
                </a:stretch>
              </a:blipFill>
            </p:spPr>
            <p:txBody>
              <a:bodyPr/>
              <a:lstStyle/>
              <a:p>
                <a:r>
                  <a:rPr lang="en-US">
                    <a:noFill/>
                  </a:rPr>
                  <a:t> </a:t>
                </a:r>
              </a:p>
            </p:txBody>
          </p:sp>
        </mc:Fallback>
      </mc:AlternateContent>
      <p:sp>
        <p:nvSpPr>
          <p:cNvPr id="3" name="Date Placeholder 2">
            <a:extLst>
              <a:ext uri="{FF2B5EF4-FFF2-40B4-BE49-F238E27FC236}">
                <a16:creationId xmlns:a16="http://schemas.microsoft.com/office/drawing/2014/main" id="{F0F57976-1F21-23F1-267A-66805861E390}"/>
              </a:ext>
            </a:extLst>
          </p:cNvPr>
          <p:cNvSpPr>
            <a:spLocks noGrp="1"/>
          </p:cNvSpPr>
          <p:nvPr>
            <p:ph type="dt" sz="half" idx="10"/>
          </p:nvPr>
        </p:nvSpPr>
        <p:spPr/>
        <p:txBody>
          <a:bodyPr/>
          <a:lstStyle/>
          <a:p>
            <a:fld id="{E2EDA4DA-A28E-4629-8535-57BD407D8A40}" type="datetime1">
              <a:rPr lang="en-GB" smtClean="0">
                <a:solidFill>
                  <a:schemeClr val="bg1"/>
                </a:solidFill>
              </a:rPr>
              <a:t>06/12/2022</a:t>
            </a:fld>
            <a:endParaRPr lang="en-US" dirty="0">
              <a:solidFill>
                <a:schemeClr val="bg1"/>
              </a:solidFill>
            </a:endParaRPr>
          </a:p>
        </p:txBody>
      </p:sp>
      <p:sp>
        <p:nvSpPr>
          <p:cNvPr id="4" name="Footer Placeholder 3">
            <a:extLst>
              <a:ext uri="{FF2B5EF4-FFF2-40B4-BE49-F238E27FC236}">
                <a16:creationId xmlns:a16="http://schemas.microsoft.com/office/drawing/2014/main" id="{D7256659-F1A5-6136-7801-FDC9F186DC6B}"/>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6" name="Slide Number Placeholder 5">
            <a:extLst>
              <a:ext uri="{FF2B5EF4-FFF2-40B4-BE49-F238E27FC236}">
                <a16:creationId xmlns:a16="http://schemas.microsoft.com/office/drawing/2014/main" id="{CA7F5036-2569-A65A-5DD1-675CD2CEB7C5}"/>
              </a:ext>
            </a:extLst>
          </p:cNvPr>
          <p:cNvSpPr>
            <a:spLocks noGrp="1"/>
          </p:cNvSpPr>
          <p:nvPr>
            <p:ph type="sldNum" sz="quarter" idx="12"/>
          </p:nvPr>
        </p:nvSpPr>
        <p:spPr/>
        <p:txBody>
          <a:bodyPr/>
          <a:lstStyle/>
          <a:p>
            <a:fld id="{81FB59EA-3FEA-44AC-8E8C-E80C08B2FCEE}" type="slidenum">
              <a:rPr lang="en-US" smtClean="0">
                <a:solidFill>
                  <a:schemeClr val="bg1"/>
                </a:solidFill>
              </a:rPr>
              <a:t>36</a:t>
            </a:fld>
            <a:endParaRPr lang="en-US">
              <a:solidFill>
                <a:schemeClr val="bg1"/>
              </a:solidFill>
            </a:endParaRPr>
          </a:p>
        </p:txBody>
      </p:sp>
      <p:grpSp>
        <p:nvGrpSpPr>
          <p:cNvPr id="31" name="Group 30">
            <a:extLst>
              <a:ext uri="{FF2B5EF4-FFF2-40B4-BE49-F238E27FC236}">
                <a16:creationId xmlns:a16="http://schemas.microsoft.com/office/drawing/2014/main" id="{4288D747-7414-A93E-0A09-BC0B24725D25}"/>
              </a:ext>
            </a:extLst>
          </p:cNvPr>
          <p:cNvGrpSpPr/>
          <p:nvPr/>
        </p:nvGrpSpPr>
        <p:grpSpPr>
          <a:xfrm>
            <a:off x="6532851" y="-1"/>
            <a:ext cx="5666307" cy="1201342"/>
            <a:chOff x="6572130" y="-1"/>
            <a:chExt cx="5627028" cy="1112399"/>
          </a:xfrm>
        </p:grpSpPr>
        <p:pic>
          <p:nvPicPr>
            <p:cNvPr id="33" name="Picture 32">
              <a:extLst>
                <a:ext uri="{FF2B5EF4-FFF2-40B4-BE49-F238E27FC236}">
                  <a16:creationId xmlns:a16="http://schemas.microsoft.com/office/drawing/2014/main" id="{3F7C4182-82A4-59D7-C6C1-08E801408178}"/>
                </a:ext>
              </a:extLst>
            </p:cNvPr>
            <p:cNvPicPr>
              <a:picLocks noChangeAspect="1"/>
            </p:cNvPicPr>
            <p:nvPr/>
          </p:nvPicPr>
          <p:blipFill>
            <a:blip r:embed="rId6"/>
            <a:stretch>
              <a:fillRect/>
            </a:stretch>
          </p:blipFill>
          <p:spPr>
            <a:xfrm>
              <a:off x="7507622" y="0"/>
              <a:ext cx="4691536" cy="473317"/>
            </a:xfrm>
            <a:prstGeom prst="rect">
              <a:avLst/>
            </a:prstGeom>
          </p:spPr>
        </p:pic>
        <p:pic>
          <p:nvPicPr>
            <p:cNvPr id="34" name="Picture 33">
              <a:extLst>
                <a:ext uri="{FF2B5EF4-FFF2-40B4-BE49-F238E27FC236}">
                  <a16:creationId xmlns:a16="http://schemas.microsoft.com/office/drawing/2014/main" id="{A1466F19-F2A9-E904-2FBA-F731FB08D694}"/>
                </a:ext>
              </a:extLst>
            </p:cNvPr>
            <p:cNvPicPr>
              <a:picLocks noChangeAspect="1"/>
            </p:cNvPicPr>
            <p:nvPr/>
          </p:nvPicPr>
          <p:blipFill>
            <a:blip r:embed="rId7"/>
            <a:stretch>
              <a:fillRect/>
            </a:stretch>
          </p:blipFill>
          <p:spPr>
            <a:xfrm>
              <a:off x="6572131" y="473317"/>
              <a:ext cx="5627027" cy="298278"/>
            </a:xfrm>
            <a:prstGeom prst="rect">
              <a:avLst/>
            </a:prstGeom>
          </p:spPr>
        </p:pic>
        <p:sp>
          <p:nvSpPr>
            <p:cNvPr id="35" name="Rectangle 34">
              <a:extLst>
                <a:ext uri="{FF2B5EF4-FFF2-40B4-BE49-F238E27FC236}">
                  <a16:creationId xmlns:a16="http://schemas.microsoft.com/office/drawing/2014/main" id="{3199981E-C4CA-47A1-3C81-D2592F58941D}"/>
                </a:ext>
              </a:extLst>
            </p:cNvPr>
            <p:cNvSpPr/>
            <p:nvPr/>
          </p:nvSpPr>
          <p:spPr>
            <a:xfrm>
              <a:off x="6572130" y="-1"/>
              <a:ext cx="935491" cy="4733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99C205B2-7558-BE34-A84B-5A17559BB985}"/>
                </a:ext>
              </a:extLst>
            </p:cNvPr>
            <p:cNvSpPr/>
            <p:nvPr/>
          </p:nvSpPr>
          <p:spPr>
            <a:xfrm>
              <a:off x="6572130" y="771595"/>
              <a:ext cx="5627028" cy="3408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27321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0" grpId="0"/>
      <p:bldP spid="21" grpId="0"/>
      <p:bldP spid="22" grpId="0"/>
      <p:bldP spid="23" grpId="0"/>
      <p:bldP spid="24" grpId="0"/>
      <p:bldP spid="25" grpId="0"/>
      <p:bldP spid="27" grpId="0"/>
      <p:bldP spid="28" grpId="0"/>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B290FA-F5C6-82CC-D888-6061AA713484}"/>
              </a:ext>
            </a:extLst>
          </p:cNvPr>
          <p:cNvSpPr>
            <a:spLocks noGrp="1"/>
          </p:cNvSpPr>
          <p:nvPr>
            <p:ph idx="1"/>
          </p:nvPr>
        </p:nvSpPr>
        <p:spPr>
          <a:xfrm>
            <a:off x="838200" y="2033690"/>
            <a:ext cx="10515600" cy="3844596"/>
          </a:xfrm>
        </p:spPr>
        <p:txBody>
          <a:bodyPr>
            <a:normAutofit/>
          </a:bodyPr>
          <a:lstStyle/>
          <a:p>
            <a:r>
              <a:rPr lang="en-GB" dirty="0">
                <a:latin typeface="Calibri (Body)"/>
              </a:rPr>
              <a:t>For typical crossing angles (30mrad), differences in beam and photon energies between the boosted and lab frames are negligible.</a:t>
            </a:r>
          </a:p>
          <a:p>
            <a:r>
              <a:rPr lang="en-GB" dirty="0">
                <a:latin typeface="Calibri (Body)"/>
              </a:rPr>
              <a:t>Ignore disruption effects and horizontal rms angular beam divergence compared with crossing angle, but account for vertical hourglass effect.</a:t>
            </a:r>
          </a:p>
          <a:p>
            <a:r>
              <a:rPr lang="en-GB" dirty="0">
                <a:latin typeface="Calibri (Body)"/>
              </a:rPr>
              <a:t>Flat beam shape (</a:t>
            </a:r>
            <a:r>
              <a:rPr lang="en-GB" dirty="0" err="1">
                <a:latin typeface="Calibri (Body)"/>
                <a:cs typeface="Arial" panose="020B0604020202020204" pitchFamily="34" charset="0"/>
              </a:rPr>
              <a:t>σ</a:t>
            </a:r>
            <a:r>
              <a:rPr lang="en-GB" baseline="-25000" dirty="0" err="1">
                <a:latin typeface="Calibri (Body)"/>
                <a:cs typeface="Arial" panose="020B0604020202020204" pitchFamily="34" charset="0"/>
              </a:rPr>
              <a:t>y</a:t>
            </a:r>
            <a:r>
              <a:rPr lang="en-GB" dirty="0">
                <a:latin typeface="Calibri (Body)"/>
                <a:cs typeface="Arial" panose="020B0604020202020204" pitchFamily="34" charset="0"/>
              </a:rPr>
              <a:t>&lt;&lt;</a:t>
            </a:r>
            <a:r>
              <a:rPr lang="en-GB" dirty="0" err="1">
                <a:latin typeface="Calibri (Body)"/>
                <a:cs typeface="Arial" panose="020B0604020202020204" pitchFamily="34" charset="0"/>
              </a:rPr>
              <a:t>σ</a:t>
            </a:r>
            <a:r>
              <a:rPr lang="en-GB" baseline="-25000" dirty="0" err="1">
                <a:latin typeface="Calibri (Body)"/>
                <a:cs typeface="Arial" panose="020B0604020202020204" pitchFamily="34" charset="0"/>
              </a:rPr>
              <a:t>x</a:t>
            </a:r>
            <a:r>
              <a:rPr lang="en-GB" dirty="0">
                <a:latin typeface="Calibri (Body)"/>
                <a:cs typeface="Arial" panose="020B0604020202020204" pitchFamily="34" charset="0"/>
              </a:rPr>
              <a:t>*) in the collision region of interest.</a:t>
            </a:r>
            <a:endParaRPr lang="en-US" dirty="0">
              <a:latin typeface="Calibri (Body)"/>
            </a:endParaRPr>
          </a:p>
        </p:txBody>
      </p:sp>
      <p:sp>
        <p:nvSpPr>
          <p:cNvPr id="4" name="Date Placeholder 3">
            <a:extLst>
              <a:ext uri="{FF2B5EF4-FFF2-40B4-BE49-F238E27FC236}">
                <a16:creationId xmlns:a16="http://schemas.microsoft.com/office/drawing/2014/main" id="{47658F67-F7EE-6771-CB6C-486BD8803126}"/>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EFCC1254-6724-EBA9-4A2C-E498C136C880}"/>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663AEAAB-5B8F-BEC8-742C-87255DA6969C}"/>
              </a:ext>
            </a:extLst>
          </p:cNvPr>
          <p:cNvSpPr>
            <a:spLocks noGrp="1"/>
          </p:cNvSpPr>
          <p:nvPr>
            <p:ph type="sldNum" sz="quarter" idx="12"/>
          </p:nvPr>
        </p:nvSpPr>
        <p:spPr/>
        <p:txBody>
          <a:bodyPr/>
          <a:lstStyle/>
          <a:p>
            <a:fld id="{81FB59EA-3FEA-44AC-8E8C-E80C08B2FCEE}" type="slidenum">
              <a:rPr lang="en-US" smtClean="0"/>
              <a:t>4</a:t>
            </a:fld>
            <a:endParaRPr lang="en-US"/>
          </a:p>
        </p:txBody>
      </p:sp>
      <p:sp>
        <p:nvSpPr>
          <p:cNvPr id="7" name="Title 1">
            <a:extLst>
              <a:ext uri="{FF2B5EF4-FFF2-40B4-BE49-F238E27FC236}">
                <a16:creationId xmlns:a16="http://schemas.microsoft.com/office/drawing/2014/main" id="{DBD61FF1-CDE2-44E4-47BE-E6769D737A09}"/>
              </a:ext>
            </a:extLst>
          </p:cNvPr>
          <p:cNvSpPr txBox="1">
            <a:spLocks/>
          </p:cNvSpPr>
          <p:nvPr/>
        </p:nvSpPr>
        <p:spPr>
          <a:xfrm>
            <a:off x="0" y="0"/>
            <a:ext cx="12192000" cy="1198800"/>
          </a:xfrm>
          <a:prstGeom prst="rect">
            <a:avLst/>
          </a:prstGeom>
          <a:solidFill>
            <a:srgbClr val="00206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assumptions [1]</a:t>
            </a:r>
            <a:endParaRPr lang="en-US" sz="3600" dirty="0">
              <a:solidFill>
                <a:schemeClr val="bg1"/>
              </a:solidFill>
            </a:endParaRPr>
          </a:p>
        </p:txBody>
      </p:sp>
    </p:spTree>
    <p:extLst>
      <p:ext uri="{BB962C8B-B14F-4D97-AF65-F5344CB8AC3E}">
        <p14:creationId xmlns:p14="http://schemas.microsoft.com/office/powerpoint/2010/main" val="1031712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00D5390-FDA6-FF97-AF8D-2FEF9879E4D7}"/>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9EBBAD4-3DC9-54C6-38DF-0833CA081FB6}"/>
              </a:ext>
            </a:extLst>
          </p:cNvPr>
          <p:cNvSpPr>
            <a:spLocks noGrp="1"/>
          </p:cNvSpPr>
          <p:nvPr>
            <p:ph type="title"/>
          </p:nvPr>
        </p:nvSpPr>
        <p:spPr>
          <a:xfrm>
            <a:off x="-2458" y="0"/>
            <a:ext cx="12194458"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hourglass effect, crab waist optics [1]</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B656498-27E4-3D03-EEA4-7ACEF6EB52AD}"/>
                  </a:ext>
                </a:extLst>
              </p:cNvPr>
              <p:cNvSpPr>
                <a:spLocks noGrp="1"/>
              </p:cNvSpPr>
              <p:nvPr>
                <p:ph idx="1"/>
              </p:nvPr>
            </p:nvSpPr>
            <p:spPr>
              <a:xfrm>
                <a:off x="838200" y="1461833"/>
                <a:ext cx="10515600" cy="4351338"/>
              </a:xfrm>
            </p:spPr>
            <p:txBody>
              <a:bodyPr/>
              <a:lstStyle/>
              <a:p>
                <a:pPr marL="0" indent="0">
                  <a:buNone/>
                </a:pPr>
                <a:r>
                  <a:rPr lang="en-US" dirty="0"/>
                  <a:t>Hourglass/ crab waist factor:</a:t>
                </a:r>
              </a:p>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e>
                      </m:d>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r>
                            <a:rPr lang="en-GB" b="0" i="1" smtClean="0">
                              <a:latin typeface="Cambria Math" panose="02040503050406030204" pitchFamily="18" charset="0"/>
                            </a:rPr>
                            <m:t>, </m:t>
                          </m:r>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up>
                          <m:r>
                            <a:rPr lang="en-GB" b="0" i="1" smtClean="0">
                              <a:latin typeface="Cambria Math" panose="02040503050406030204" pitchFamily="18" charset="0"/>
                            </a:rPr>
                            <m:t>∗</m:t>
                          </m:r>
                        </m:sup>
                      </m:sSubSup>
                      <m:r>
                        <a:rPr lang="en-GB" b="0" i="1" smtClean="0">
                          <a:latin typeface="Cambria Math" panose="02040503050406030204" pitchFamily="18" charset="0"/>
                        </a:rPr>
                        <m:t>×</m:t>
                      </m:r>
                      <m:r>
                        <a:rPr lang="en-GB" b="0" i="1" smtClean="0">
                          <a:latin typeface="Cambria Math" panose="02040503050406030204" pitchFamily="18" charset="0"/>
                        </a:rPr>
                        <m:t>𝐺</m:t>
                      </m:r>
                      <m:sSub>
                        <m:sSubPr>
                          <m:ctrlPr>
                            <a:rPr lang="en-GB" b="0" i="1" smtClean="0">
                              <a:latin typeface="Cambria Math" panose="02040503050406030204" pitchFamily="18" charset="0"/>
                            </a:rPr>
                          </m:ctrlPr>
                        </m:sSubPr>
                        <m:e>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e>
                          </m:d>
                        </m:e>
                        <m:sub>
                          <m:r>
                            <a:rPr lang="en-GB" b="0" i="1" smtClean="0">
                              <a:latin typeface="Cambria Math" panose="02040503050406030204" pitchFamily="18" charset="0"/>
                            </a:rPr>
                            <m:t>𝑤</m:t>
                          </m:r>
                          <m:r>
                            <m:rPr>
                              <m:lit/>
                            </m:rPr>
                            <a:rPr lang="en-GB" b="0" i="1" smtClean="0">
                              <a:latin typeface="Cambria Math" panose="02040503050406030204" pitchFamily="18" charset="0"/>
                            </a:rPr>
                            <m:t>/</m:t>
                          </m:r>
                          <m:r>
                            <a:rPr lang="en-GB" b="0" i="1" smtClean="0">
                              <a:latin typeface="Cambria Math" panose="02040503050406030204" pitchFamily="18" charset="0"/>
                            </a:rPr>
                            <m:t>𝑠</m:t>
                          </m:r>
                        </m:sub>
                      </m:sSub>
                    </m:oMath>
                  </m:oMathPara>
                </a14:m>
                <a:endParaRPr lang="en-GB" b="0" i="1" dirty="0">
                  <a:latin typeface="Cambria Math" panose="02040503050406030204" pitchFamily="18" charset="0"/>
                </a:endParaRPr>
              </a:p>
              <a:p>
                <a:pPr marL="0" indent="0">
                  <a:buNone/>
                </a:pPr>
                <a:endParaRPr lang="en-GB" b="0" i="1" dirty="0">
                  <a:latin typeface="Cambria Math" panose="02040503050406030204" pitchFamily="18" charset="0"/>
                </a:endParaRPr>
              </a:p>
              <a:p>
                <a:pPr marL="0" indent="0">
                  <a:buNone/>
                </a:pPr>
                <a:endParaRPr lang="en-GB" b="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𝐺</m:t>
                      </m:r>
                      <m:sSub>
                        <m:sSubPr>
                          <m:ctrlPr>
                            <a:rPr lang="en-GB" b="0" i="1" smtClean="0">
                              <a:latin typeface="Cambria Math" panose="02040503050406030204" pitchFamily="18" charset="0"/>
                            </a:rPr>
                          </m:ctrlPr>
                        </m:sSubPr>
                        <m:e>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𝑠</m:t>
                              </m:r>
                            </m:e>
                          </m:d>
                        </m:e>
                        <m:sub>
                          <m:r>
                            <a:rPr lang="en-GB" b="0" i="1" smtClean="0">
                              <a:latin typeface="Cambria Math" panose="02040503050406030204" pitchFamily="18" charset="0"/>
                            </a:rPr>
                            <m:t>𝑤</m:t>
                          </m:r>
                          <m:r>
                            <a:rPr lang="en-GB" b="0" i="1" smtClean="0">
                              <a:latin typeface="Cambria Math" panose="02040503050406030204" pitchFamily="18" charset="0"/>
                            </a:rPr>
                            <m:t>/</m:t>
                          </m:r>
                          <m:r>
                            <a:rPr lang="en-GB" b="0" i="1" smtClean="0">
                              <a:latin typeface="Cambria Math" panose="02040503050406030204" pitchFamily="18" charset="0"/>
                            </a:rPr>
                            <m:t>𝑠</m:t>
                          </m:r>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𝑠</m:t>
                                      </m:r>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𝑥</m:t>
                                          </m:r>
                                        </m:num>
                                        <m:den>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den>
                                      </m:f>
                                    </m:num>
                                    <m:den>
                                      <m:sSubSup>
                                        <m:sSubSupPr>
                                          <m:ctrlPr>
                                            <a:rPr lang="en-GB" i="1">
                                              <a:latin typeface="Cambria Math" panose="02040503050406030204" pitchFamily="18" charset="0"/>
                                            </a:rPr>
                                          </m:ctrlPr>
                                        </m:sSubSupPr>
                                        <m:e>
                                          <m:r>
                                            <a:rPr lang="en-GB" i="1">
                                              <a:latin typeface="Cambria Math" panose="02040503050406030204" pitchFamily="18" charset="0"/>
                                            </a:rPr>
                                            <m:t>𝛽</m:t>
                                          </m:r>
                                        </m:e>
                                        <m:sub>
                                          <m:r>
                                            <a:rPr lang="en-GB" i="1">
                                              <a:latin typeface="Cambria Math" panose="02040503050406030204" pitchFamily="18" charset="0"/>
                                            </a:rPr>
                                            <m:t>𝑦</m:t>
                                          </m:r>
                                        </m:sub>
                                        <m:sup>
                                          <m:r>
                                            <a:rPr lang="en-GB" i="1">
                                              <a:latin typeface="Cambria Math" panose="02040503050406030204" pitchFamily="18" charset="0"/>
                                            </a:rPr>
                                            <m:t>∗</m:t>
                                          </m:r>
                                        </m:sup>
                                      </m:sSubSup>
                                    </m:den>
                                  </m:f>
                                </m:e>
                              </m:d>
                            </m:e>
                            <m:sup>
                              <m:r>
                                <a:rPr lang="en-GB" b="0" i="1" smtClean="0">
                                  <a:latin typeface="Cambria Math" panose="02040503050406030204" pitchFamily="18" charset="0"/>
                                </a:rPr>
                                <m:t>2</m:t>
                              </m:r>
                            </m:sup>
                          </m:sSup>
                        </m:e>
                      </m:rad>
                    </m:oMath>
                  </m:oMathPara>
                </a14:m>
                <a:endParaRPr lang="en-US"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FB656498-27E4-3D03-EEA4-7ACEF6EB52AD}"/>
                  </a:ext>
                </a:extLst>
              </p:cNvPr>
              <p:cNvSpPr>
                <a:spLocks noGrp="1" noRot="1" noChangeAspect="1" noMove="1" noResize="1" noEditPoints="1" noAdjustHandles="1" noChangeArrowheads="1" noChangeShapeType="1" noTextEdit="1"/>
              </p:cNvSpPr>
              <p:nvPr>
                <p:ph idx="1"/>
              </p:nvPr>
            </p:nvSpPr>
            <p:spPr>
              <a:xfrm>
                <a:off x="838200" y="1461833"/>
                <a:ext cx="10515600" cy="4351338"/>
              </a:xfrm>
              <a:blipFill>
                <a:blip r:embed="rId3"/>
                <a:stretch>
                  <a:fillRect l="-1217" t="-2381"/>
                </a:stretch>
              </a:blipFill>
            </p:spPr>
            <p:txBody>
              <a:bodyPr/>
              <a:lstStyle/>
              <a:p>
                <a:r>
                  <a:rPr lang="en-US">
                    <a:noFill/>
                  </a:rPr>
                  <a:t> </a:t>
                </a:r>
              </a:p>
            </p:txBody>
          </p:sp>
        </mc:Fallback>
      </mc:AlternateContent>
      <p:sp>
        <p:nvSpPr>
          <p:cNvPr id="4" name="Oval 3">
            <a:extLst>
              <a:ext uri="{FF2B5EF4-FFF2-40B4-BE49-F238E27FC236}">
                <a16:creationId xmlns:a16="http://schemas.microsoft.com/office/drawing/2014/main" id="{054FC123-B0F0-3971-2891-18E15F2DF976}"/>
              </a:ext>
            </a:extLst>
          </p:cNvPr>
          <p:cNvSpPr/>
          <p:nvPr/>
        </p:nvSpPr>
        <p:spPr>
          <a:xfrm>
            <a:off x="6868160" y="3554690"/>
            <a:ext cx="375920" cy="6281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4FFA897E-8A90-5F5F-2F72-801FB88D4199}"/>
              </a:ext>
            </a:extLst>
          </p:cNvPr>
          <p:cNvCxnSpPr>
            <a:cxnSpLocks/>
          </p:cNvCxnSpPr>
          <p:nvPr/>
        </p:nvCxnSpPr>
        <p:spPr>
          <a:xfrm flipH="1" flipV="1">
            <a:off x="4958080" y="3119556"/>
            <a:ext cx="1950720" cy="6281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EC0F4994-02CF-EA77-E871-D08DEA944504}"/>
              </a:ext>
            </a:extLst>
          </p:cNvPr>
          <p:cNvSpPr txBox="1"/>
          <p:nvPr/>
        </p:nvSpPr>
        <p:spPr>
          <a:xfrm>
            <a:off x="3271520" y="2934890"/>
            <a:ext cx="1808480" cy="369332"/>
          </a:xfrm>
          <a:prstGeom prst="rect">
            <a:avLst/>
          </a:prstGeom>
          <a:noFill/>
        </p:spPr>
        <p:txBody>
          <a:bodyPr wrap="square" rtlCol="0">
            <a:spAutoFit/>
          </a:bodyPr>
          <a:lstStyle/>
          <a:p>
            <a:r>
              <a:rPr lang="en-GB" dirty="0"/>
              <a:t>Hourglass effect</a:t>
            </a:r>
            <a:endParaRPr lang="en-US" dirty="0"/>
          </a:p>
        </p:txBody>
      </p:sp>
      <p:sp>
        <p:nvSpPr>
          <p:cNvPr id="13" name="Oval 12">
            <a:extLst>
              <a:ext uri="{FF2B5EF4-FFF2-40B4-BE49-F238E27FC236}">
                <a16:creationId xmlns:a16="http://schemas.microsoft.com/office/drawing/2014/main" id="{15B0AC5D-2C48-BF99-3662-A8666E5E22C5}"/>
              </a:ext>
            </a:extLst>
          </p:cNvPr>
          <p:cNvSpPr/>
          <p:nvPr/>
        </p:nvSpPr>
        <p:spPr>
          <a:xfrm>
            <a:off x="7203440" y="3310850"/>
            <a:ext cx="944880" cy="97536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FCC3B809-5387-DF72-CF24-63F1D505E8B6}"/>
              </a:ext>
            </a:extLst>
          </p:cNvPr>
          <p:cNvCxnSpPr>
            <a:cxnSpLocks/>
            <a:stCxn id="13" idx="7"/>
          </p:cNvCxnSpPr>
          <p:nvPr/>
        </p:nvCxnSpPr>
        <p:spPr>
          <a:xfrm flipV="1">
            <a:off x="8009946" y="3051770"/>
            <a:ext cx="453334" cy="4019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8DDFC98-9FB3-17AE-46C7-E203ABCC17E8}"/>
              </a:ext>
            </a:extLst>
          </p:cNvPr>
          <p:cNvSpPr txBox="1"/>
          <p:nvPr/>
        </p:nvSpPr>
        <p:spPr>
          <a:xfrm>
            <a:off x="8348373" y="2732167"/>
            <a:ext cx="1808480" cy="369332"/>
          </a:xfrm>
          <a:prstGeom prst="rect">
            <a:avLst/>
          </a:prstGeom>
          <a:noFill/>
        </p:spPr>
        <p:txBody>
          <a:bodyPr wrap="square" rtlCol="0">
            <a:spAutoFit/>
          </a:bodyPr>
          <a:lstStyle/>
          <a:p>
            <a:r>
              <a:rPr lang="en-GB" dirty="0"/>
              <a:t>Crab waist optics</a:t>
            </a:r>
            <a:endParaRPr lang="en-US" dirty="0"/>
          </a:p>
        </p:txBody>
      </p:sp>
      <p:sp>
        <p:nvSpPr>
          <p:cNvPr id="18" name="Oval 17">
            <a:extLst>
              <a:ext uri="{FF2B5EF4-FFF2-40B4-BE49-F238E27FC236}">
                <a16:creationId xmlns:a16="http://schemas.microsoft.com/office/drawing/2014/main" id="{A22B5DD1-2775-5A81-0BD6-B315772D9C3D}"/>
              </a:ext>
            </a:extLst>
          </p:cNvPr>
          <p:cNvSpPr/>
          <p:nvPr/>
        </p:nvSpPr>
        <p:spPr>
          <a:xfrm>
            <a:off x="7183120" y="4317801"/>
            <a:ext cx="589280" cy="534908"/>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625076E9-85FA-4D0F-4367-385F882405A6}"/>
              </a:ext>
            </a:extLst>
          </p:cNvPr>
          <p:cNvCxnSpPr>
            <a:cxnSpLocks/>
          </p:cNvCxnSpPr>
          <p:nvPr/>
        </p:nvCxnSpPr>
        <p:spPr>
          <a:xfrm>
            <a:off x="7642860" y="4781235"/>
            <a:ext cx="705513" cy="534908"/>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4BB1206-671B-E0D6-E61A-DE8B560CBCD4}"/>
              </a:ext>
            </a:extLst>
          </p:cNvPr>
          <p:cNvSpPr txBox="1"/>
          <p:nvPr/>
        </p:nvSpPr>
        <p:spPr>
          <a:xfrm>
            <a:off x="6797040" y="5297408"/>
            <a:ext cx="3102666" cy="369332"/>
          </a:xfrm>
          <a:prstGeom prst="rect">
            <a:avLst/>
          </a:prstGeom>
          <a:noFill/>
        </p:spPr>
        <p:txBody>
          <a:bodyPr wrap="square" rtlCol="0">
            <a:spAutoFit/>
          </a:bodyPr>
          <a:lstStyle/>
          <a:p>
            <a:r>
              <a:rPr lang="en-GB" dirty="0"/>
              <a:t>Twiss y-parameter at IP</a:t>
            </a:r>
            <a:endParaRPr lang="en-US" dirty="0"/>
          </a:p>
        </p:txBody>
      </p:sp>
      <p:sp>
        <p:nvSpPr>
          <p:cNvPr id="5" name="Date Placeholder 4">
            <a:extLst>
              <a:ext uri="{FF2B5EF4-FFF2-40B4-BE49-F238E27FC236}">
                <a16:creationId xmlns:a16="http://schemas.microsoft.com/office/drawing/2014/main" id="{50C0B5E0-D430-CAD5-00B4-7FBC23F15DDE}"/>
              </a:ext>
            </a:extLst>
          </p:cNvPr>
          <p:cNvSpPr>
            <a:spLocks noGrp="1"/>
          </p:cNvSpPr>
          <p:nvPr>
            <p:ph type="dt" sz="half" idx="10"/>
          </p:nvPr>
        </p:nvSpPr>
        <p:spPr/>
        <p:txBody>
          <a:bodyPr/>
          <a:lstStyle/>
          <a:p>
            <a:fld id="{40239270-C224-4FD5-856D-FC588C3B4570}"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C7D1B924-FA8B-E335-DC58-243221551B0C}"/>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7" name="Slide Number Placeholder 6">
            <a:extLst>
              <a:ext uri="{FF2B5EF4-FFF2-40B4-BE49-F238E27FC236}">
                <a16:creationId xmlns:a16="http://schemas.microsoft.com/office/drawing/2014/main" id="{36569ACA-6B66-04B2-CECB-9F0319D80F14}"/>
              </a:ext>
            </a:extLst>
          </p:cNvPr>
          <p:cNvSpPr>
            <a:spLocks noGrp="1"/>
          </p:cNvSpPr>
          <p:nvPr>
            <p:ph type="sldNum" sz="quarter" idx="12"/>
          </p:nvPr>
        </p:nvSpPr>
        <p:spPr/>
        <p:txBody>
          <a:bodyPr/>
          <a:lstStyle/>
          <a:p>
            <a:fld id="{81FB59EA-3FEA-44AC-8E8C-E80C08B2FCEE}" type="slidenum">
              <a:rPr lang="en-US" smtClean="0">
                <a:solidFill>
                  <a:schemeClr val="bg1"/>
                </a:solidFill>
              </a:rPr>
              <a:t>5</a:t>
            </a:fld>
            <a:endParaRPr lang="en-US">
              <a:solidFill>
                <a:schemeClr val="bg1"/>
              </a:solidFill>
            </a:endParaRPr>
          </a:p>
        </p:txBody>
      </p:sp>
    </p:spTree>
    <p:custDataLst>
      <p:tags r:id="rId1"/>
    </p:custDataLst>
    <p:extLst>
      <p:ext uri="{BB962C8B-B14F-4D97-AF65-F5344CB8AC3E}">
        <p14:creationId xmlns:p14="http://schemas.microsoft.com/office/powerpoint/2010/main" val="2782012487"/>
      </p:ext>
    </p:extLst>
  </p:cSld>
  <p:clrMapOvr>
    <a:masterClrMapping/>
  </p:clrMapOvr>
  <mc:AlternateContent xmlns:mc="http://schemas.openxmlformats.org/markup-compatibility/2006" xmlns:p14="http://schemas.microsoft.com/office/powerpoint/2010/main">
    <mc:Choice Requires="p14">
      <p:transition spd="slow" p14:dur="2000" advTm="56556"/>
    </mc:Choice>
    <mc:Fallback xmlns="">
      <p:transition spd="slow" advTm="565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p:bldP spid="13" grpId="0" animBg="1"/>
      <p:bldP spid="17" grpId="0"/>
      <p:bldP spid="18"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0E723-C9B3-EE69-21C3-AE74EC5F1760}"/>
              </a:ext>
            </a:extLst>
          </p:cNvPr>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A0317E9-0809-8BB1-5399-86DCBC78CF5B}"/>
                  </a:ext>
                </a:extLst>
              </p:cNvPr>
              <p:cNvSpPr>
                <a:spLocks noGrp="1"/>
              </p:cNvSpPr>
              <p:nvPr>
                <p:ph idx="1"/>
              </p:nvPr>
            </p:nvSpPr>
            <p:spPr>
              <a:xfrm>
                <a:off x="836971" y="2235427"/>
                <a:ext cx="10515600" cy="2387146"/>
              </a:xfrm>
            </p:spPr>
            <p:txBody>
              <a:bodyPr>
                <a:normAutofit fontScale="92500" lnSpcReduction="10000"/>
              </a:bodyPr>
              <a:lstStyle/>
              <a:p>
                <a:r>
                  <a:rPr lang="en-GB" dirty="0"/>
                  <a:t>In terms of normalised coordinates </a:t>
                </a:r>
                <a14:m>
                  <m:oMath xmlns:m="http://schemas.openxmlformats.org/officeDocument/2006/math">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m:t>
                    </m:r>
                    <m:r>
                      <a:rPr lang="en-GB" b="0" i="1" smtClean="0">
                        <a:latin typeface="Cambria Math" panose="02040503050406030204" pitchFamily="18" charset="0"/>
                      </a:rPr>
                      <m:t>𝑦</m:t>
                    </m:r>
                    <m:r>
                      <m:rPr>
                        <m:lit/>
                      </m:rP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𝑦</m:t>
                        </m:r>
                      </m:sub>
                      <m:sup>
                        <m:r>
                          <a:rPr lang="en-GB" b="0" i="1" smtClean="0">
                            <a:latin typeface="Cambria Math" panose="02040503050406030204" pitchFamily="18" charset="0"/>
                          </a:rPr>
                          <m:t>∗</m:t>
                        </m:r>
                      </m:sup>
                    </m:sSubSup>
                    <m:r>
                      <a:rPr lang="en-GB" b="0" i="1" smtClean="0">
                        <a:latin typeface="Cambria Math" panose="02040503050406030204" pitchFamily="18" charset="0"/>
                      </a:rPr>
                      <m:t>,</m:t>
                    </m:r>
                    <m:acc>
                      <m:accPr>
                        <m:chr m:val="̅"/>
                        <m:ctrlPr>
                          <a:rPr lang="en-GB" i="1">
                            <a:latin typeface="Cambria Math" panose="02040503050406030204" pitchFamily="18" charset="0"/>
                          </a:rPr>
                        </m:ctrlPr>
                      </m:accPr>
                      <m:e>
                        <m:r>
                          <a:rPr lang="en-GB" b="0" i="1" smtClean="0">
                            <a:latin typeface="Cambria Math" panose="02040503050406030204" pitchFamily="18" charset="0"/>
                          </a:rPr>
                          <m:t>𝑥</m:t>
                        </m:r>
                      </m:e>
                    </m:acc>
                    <m:r>
                      <a:rPr lang="en-GB" i="1">
                        <a:latin typeface="Cambria Math" panose="02040503050406030204" pitchFamily="18" charset="0"/>
                      </a:rPr>
                      <m:t>=</m:t>
                    </m:r>
                    <m:r>
                      <a:rPr lang="en-GB" b="0" i="1" smtClean="0">
                        <a:latin typeface="Cambria Math" panose="02040503050406030204" pitchFamily="18" charset="0"/>
                      </a:rPr>
                      <m:t>𝑥</m:t>
                    </m:r>
                    <m:r>
                      <m:rPr>
                        <m:lit/>
                      </m:rP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b="0" i="1" smtClean="0">
                            <a:latin typeface="Cambria Math" panose="02040503050406030204" pitchFamily="18" charset="0"/>
                          </a:rPr>
                          <m:t>𝑥</m:t>
                        </m:r>
                      </m:sub>
                      <m:sup>
                        <m:r>
                          <a:rPr lang="en-GB" i="1">
                            <a:latin typeface="Cambria Math" panose="02040503050406030204" pitchFamily="18" charset="0"/>
                          </a:rPr>
                          <m:t>∗</m:t>
                        </m:r>
                      </m:sup>
                    </m:sSubSup>
                    <m:r>
                      <a:rPr lang="en-GB" b="0" i="1" smtClean="0">
                        <a:latin typeface="Cambria Math" panose="02040503050406030204" pitchFamily="18" charset="0"/>
                      </a:rPr>
                      <m:t>,</m:t>
                    </m:r>
                    <m:acc>
                      <m:accPr>
                        <m:chr m:val="̅"/>
                        <m:ctrlPr>
                          <a:rPr lang="en-GB" i="1">
                            <a:latin typeface="Cambria Math" panose="02040503050406030204" pitchFamily="18" charset="0"/>
                          </a:rPr>
                        </m:ctrlPr>
                      </m:accPr>
                      <m:e>
                        <m:r>
                          <a:rPr lang="en-GB" b="0" i="1" smtClean="0">
                            <a:latin typeface="Cambria Math" panose="02040503050406030204" pitchFamily="18" charset="0"/>
                          </a:rPr>
                          <m:t>𝑧</m:t>
                        </m:r>
                      </m:e>
                    </m:acc>
                    <m:r>
                      <a:rPr lang="en-GB" i="1">
                        <a:latin typeface="Cambria Math" panose="02040503050406030204" pitchFamily="18" charset="0"/>
                      </a:rPr>
                      <m:t>=</m:t>
                    </m:r>
                    <m:r>
                      <a:rPr lang="en-GB" b="0" i="1" smtClean="0">
                        <a:latin typeface="Cambria Math" panose="02040503050406030204" pitchFamily="18" charset="0"/>
                      </a:rPr>
                      <m:t>𝑧</m:t>
                    </m:r>
                    <m:r>
                      <m:rPr>
                        <m:lit/>
                      </m:rP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b="0" i="1" smtClean="0">
                            <a:latin typeface="Cambria Math" panose="02040503050406030204" pitchFamily="18" charset="0"/>
                          </a:rPr>
                          <m:t>𝑧</m:t>
                        </m:r>
                      </m:sub>
                      <m:sup/>
                    </m:sSubSup>
                    <m:r>
                      <a:rPr lang="en-GB" b="0" i="1" smtClean="0">
                        <a:latin typeface="Cambria Math" panose="02040503050406030204" pitchFamily="18" charset="0"/>
                      </a:rPr>
                      <m:t>,</m:t>
                    </m:r>
                    <m:acc>
                      <m:accPr>
                        <m:chr m:val="̅"/>
                        <m:ctrlPr>
                          <a:rPr lang="en-GB" i="1">
                            <a:latin typeface="Cambria Math" panose="02040503050406030204" pitchFamily="18" charset="0"/>
                          </a:rPr>
                        </m:ctrlPr>
                      </m:accPr>
                      <m:e>
                        <m:r>
                          <a:rPr lang="en-GB" b="0" i="1" smtClean="0">
                            <a:latin typeface="Cambria Math" panose="02040503050406030204" pitchFamily="18" charset="0"/>
                          </a:rPr>
                          <m:t>𝑠</m:t>
                        </m:r>
                      </m:e>
                    </m:acc>
                    <m:r>
                      <a:rPr lang="en-GB" i="1">
                        <a:latin typeface="Cambria Math" panose="02040503050406030204" pitchFamily="18" charset="0"/>
                      </a:rPr>
                      <m:t>=</m:t>
                    </m:r>
                    <m:r>
                      <a:rPr lang="en-GB" b="0" i="1" smtClean="0">
                        <a:latin typeface="Cambria Math" panose="02040503050406030204" pitchFamily="18" charset="0"/>
                      </a:rPr>
                      <m:t>𝑠</m:t>
                    </m:r>
                    <m:r>
                      <m:rPr>
                        <m:lit/>
                      </m:rPr>
                      <a:rPr lang="en-GB" i="1">
                        <a:latin typeface="Cambria Math" panose="02040503050406030204" pitchFamily="18" charset="0"/>
                      </a:rPr>
                      <m:t>/</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b="0" i="1" smtClean="0">
                            <a:latin typeface="Cambria Math" panose="02040503050406030204" pitchFamily="18" charset="0"/>
                          </a:rPr>
                          <m:t>𝑧</m:t>
                        </m:r>
                      </m:sub>
                      <m:sup/>
                    </m:sSubSup>
                    <m:r>
                      <a:rPr lang="en-GB" b="0" i="1" smtClean="0">
                        <a:latin typeface="Cambria Math" panose="02040503050406030204" pitchFamily="18" charset="0"/>
                      </a:rPr>
                      <m:t>,</m:t>
                    </m:r>
                  </m:oMath>
                </a14:m>
                <a:endParaRPr lang="en-GB" b="0" dirty="0"/>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𝐺</m:t>
                      </m:r>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e>
                      </m:d>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1+</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𝑧</m:t>
                                  </m:r>
                                </m:sub>
                                <m:sup>
                                  <m:r>
                                    <a:rPr lang="en-GB" b="0" i="1" smtClean="0">
                                      <a:latin typeface="Cambria Math" panose="02040503050406030204" pitchFamily="18" charset="0"/>
                                    </a:rPr>
                                    <m:t>2</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𝛽</m:t>
                                  </m:r>
                                </m:e>
                                <m:sub>
                                  <m:r>
                                    <a:rPr lang="en-GB" b="0" i="1" smtClean="0">
                                      <a:latin typeface="Cambria Math" panose="02040503050406030204" pitchFamily="18" charset="0"/>
                                    </a:rPr>
                                    <m:t>𝑦</m:t>
                                  </m:r>
                                </m:sub>
                                <m:sup>
                                  <m:r>
                                    <a:rPr lang="en-GB" b="0" i="1" smtClean="0">
                                      <a:latin typeface="Cambria Math" panose="02040503050406030204" pitchFamily="18" charset="0"/>
                                    </a:rPr>
                                    <m:t>∗2</m:t>
                                  </m:r>
                                </m:sup>
                              </m:sSubSup>
                            </m:den>
                          </m:f>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m:t>
                                  </m:r>
                                  <m:f>
                                    <m:fPr>
                                      <m:ctrlPr>
                                        <a:rPr lang="en-GB" b="0" i="1" smtClean="0">
                                          <a:latin typeface="Cambria Math" panose="02040503050406030204" pitchFamily="18" charset="0"/>
                                        </a:rPr>
                                      </m:ctrlPr>
                                    </m:fPr>
                                    <m:num>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num>
                                    <m:den>
                                      <m:r>
                                        <a:rPr lang="en-GB" b="0" i="1" smtClean="0">
                                          <a:latin typeface="Cambria Math" panose="02040503050406030204" pitchFamily="18" charset="0"/>
                                        </a:rPr>
                                        <m:t>2</m:t>
                                      </m:r>
                                      <m:r>
                                        <m:rPr>
                                          <m:sty m:val="p"/>
                                        </m:rPr>
                                        <a:rPr lang="en-GB" b="0" i="0" smtClean="0">
                                          <a:latin typeface="Cambria Math" panose="02040503050406030204" pitchFamily="18" charset="0"/>
                                        </a:rPr>
                                        <m:t>Φ</m:t>
                                      </m:r>
                                    </m:den>
                                  </m:f>
                                </m:e>
                              </m:d>
                            </m:e>
                            <m:sup>
                              <m:r>
                                <a:rPr lang="en-GB" b="0" i="1" smtClean="0">
                                  <a:latin typeface="Cambria Math" panose="02040503050406030204" pitchFamily="18" charset="0"/>
                                </a:rPr>
                                <m:t>2</m:t>
                              </m:r>
                            </m:sup>
                          </m:sSup>
                        </m:e>
                      </m:rad>
                      <m:r>
                        <a:rPr lang="en-GB" b="0" i="1" smtClean="0">
                          <a:latin typeface="Cambria Math" panose="02040503050406030204" pitchFamily="18" charset="0"/>
                        </a:rPr>
                        <m:t>,</m:t>
                      </m:r>
                    </m:oMath>
                  </m:oMathPara>
                </a14:m>
                <a:endParaRPr lang="en-US" dirty="0"/>
              </a:p>
              <a:p>
                <a:pPr marL="0" indent="0">
                  <a:buNone/>
                </a:pPr>
                <a:r>
                  <a:rPr lang="en-US" dirty="0"/>
                  <a:t>where </a:t>
                </a:r>
                <a14:m>
                  <m:oMath xmlns:m="http://schemas.openxmlformats.org/officeDocument/2006/math">
                    <m:r>
                      <m:rPr>
                        <m:sty m:val="p"/>
                      </m:rPr>
                      <a:rPr lang="en-GB">
                        <a:latin typeface="Cambria Math" panose="02040503050406030204" pitchFamily="18" charset="0"/>
                      </a:rPr>
                      <m:t>Φ</m:t>
                    </m:r>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𝜃</m:t>
                        </m:r>
                      </m:e>
                      <m:sub>
                        <m:r>
                          <a:rPr lang="en-GB" i="1">
                            <a:latin typeface="Cambria Math" panose="02040503050406030204" pitchFamily="18" charset="0"/>
                          </a:rPr>
                          <m:t>𝑐</m:t>
                        </m:r>
                      </m:sub>
                    </m:sSub>
                    <m:sSub>
                      <m:sSubPr>
                        <m:ctrlPr>
                          <a:rPr lang="en-GB"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𝑧</m:t>
                        </m:r>
                      </m:sub>
                    </m:sSub>
                    <m:r>
                      <a:rPr lang="en-GB" i="1">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𝑥</m:t>
                        </m:r>
                      </m:sub>
                      <m:sup>
                        <m:r>
                          <a:rPr lang="en-GB" i="1">
                            <a:latin typeface="Cambria Math" panose="02040503050406030204" pitchFamily="18" charset="0"/>
                          </a:rPr>
                          <m:t>∗</m:t>
                        </m:r>
                      </m:sup>
                    </m:sSubSup>
                    <m:r>
                      <a:rPr lang="en-GB" i="1">
                        <a:latin typeface="Cambria Math" panose="02040503050406030204" pitchFamily="18" charset="0"/>
                      </a:rPr>
                      <m:t>)</m:t>
                    </m:r>
                  </m:oMath>
                </a14:m>
                <a:r>
                  <a:rPr lang="en-US" dirty="0"/>
                  <a:t> is the </a:t>
                </a:r>
                <a:r>
                  <a:rPr lang="en-US" dirty="0" err="1"/>
                  <a:t>Piwinski</a:t>
                </a:r>
                <a:r>
                  <a:rPr lang="en-US" dirty="0"/>
                  <a:t> angle.</a:t>
                </a:r>
              </a:p>
            </p:txBody>
          </p:sp>
        </mc:Choice>
        <mc:Fallback>
          <p:sp>
            <p:nvSpPr>
              <p:cNvPr id="3" name="Content Placeholder 2">
                <a:extLst>
                  <a:ext uri="{FF2B5EF4-FFF2-40B4-BE49-F238E27FC236}">
                    <a16:creationId xmlns:a16="http://schemas.microsoft.com/office/drawing/2014/main" id="{EA0317E9-0809-8BB1-5399-86DCBC78CF5B}"/>
                  </a:ext>
                </a:extLst>
              </p:cNvPr>
              <p:cNvSpPr>
                <a:spLocks noGrp="1" noRot="1" noChangeAspect="1" noMove="1" noResize="1" noEditPoints="1" noAdjustHandles="1" noChangeArrowheads="1" noChangeShapeType="1" noTextEdit="1"/>
              </p:cNvSpPr>
              <p:nvPr>
                <p:ph idx="1"/>
              </p:nvPr>
            </p:nvSpPr>
            <p:spPr>
              <a:xfrm>
                <a:off x="836971" y="2235427"/>
                <a:ext cx="10515600" cy="2387146"/>
              </a:xfrm>
              <a:blipFill>
                <a:blip r:embed="rId2"/>
                <a:stretch>
                  <a:fillRect l="-1043" t="-3581" b="-3836"/>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EEFF6F7C-348E-FF03-231B-730A76C4B9CA}"/>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A67506FE-9869-FF5F-64CB-9006F4658D27}"/>
              </a:ext>
            </a:extLst>
          </p:cNvPr>
          <p:cNvSpPr>
            <a:spLocks noGrp="1"/>
          </p:cNvSpPr>
          <p:nvPr>
            <p:ph type="ftr" sz="quarter" idx="11"/>
          </p:nvPr>
        </p:nvSpPr>
        <p:spPr>
          <a:xfrm>
            <a:off x="4038600" y="6310312"/>
            <a:ext cx="4114800" cy="365125"/>
          </a:xfrm>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7B93B343-EDEA-630A-07A4-E1A9764BCBF8}"/>
              </a:ext>
            </a:extLst>
          </p:cNvPr>
          <p:cNvSpPr>
            <a:spLocks noGrp="1"/>
          </p:cNvSpPr>
          <p:nvPr>
            <p:ph type="sldNum" sz="quarter" idx="12"/>
          </p:nvPr>
        </p:nvSpPr>
        <p:spPr/>
        <p:txBody>
          <a:bodyPr/>
          <a:lstStyle/>
          <a:p>
            <a:fld id="{81FB59EA-3FEA-44AC-8E8C-E80C08B2FCEE}" type="slidenum">
              <a:rPr lang="en-US" smtClean="0"/>
              <a:t>6</a:t>
            </a:fld>
            <a:endParaRPr lang="en-US"/>
          </a:p>
        </p:txBody>
      </p:sp>
      <p:sp>
        <p:nvSpPr>
          <p:cNvPr id="7" name="Title 1">
            <a:extLst>
              <a:ext uri="{FF2B5EF4-FFF2-40B4-BE49-F238E27FC236}">
                <a16:creationId xmlns:a16="http://schemas.microsoft.com/office/drawing/2014/main" id="{868AA394-87D9-575E-9EFD-70365C25BF1C}"/>
              </a:ext>
            </a:extLst>
          </p:cNvPr>
          <p:cNvSpPr txBox="1">
            <a:spLocks/>
          </p:cNvSpPr>
          <p:nvPr/>
        </p:nvSpPr>
        <p:spPr>
          <a:xfrm>
            <a:off x="-2458" y="0"/>
            <a:ext cx="12194458" cy="1198800"/>
          </a:xfrm>
          <a:prstGeom prst="rect">
            <a:avLst/>
          </a:prstGeom>
          <a:solidFill>
            <a:srgbClr val="00206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hourglass effect, crab waist optics [1]</a:t>
            </a:r>
            <a:endParaRPr lang="en-US" sz="3600" dirty="0">
              <a:solidFill>
                <a:schemeClr val="bg1"/>
              </a:solidFill>
            </a:endParaRPr>
          </a:p>
        </p:txBody>
      </p:sp>
    </p:spTree>
    <p:extLst>
      <p:ext uri="{BB962C8B-B14F-4D97-AF65-F5344CB8AC3E}">
        <p14:creationId xmlns:p14="http://schemas.microsoft.com/office/powerpoint/2010/main" val="451738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3DF00A6-11F4-6FE2-21AD-7D0C27681D63}"/>
                  </a:ext>
                </a:extLst>
              </p:cNvPr>
              <p:cNvSpPr>
                <a:spLocks noGrp="1"/>
              </p:cNvSpPr>
              <p:nvPr>
                <p:ph idx="1"/>
              </p:nvPr>
            </p:nvSpPr>
            <p:spPr>
              <a:xfrm>
                <a:off x="838200" y="2045980"/>
                <a:ext cx="10515600" cy="2766040"/>
              </a:xfrm>
            </p:spPr>
            <p:txBody>
              <a:bodyPr>
                <a:normAutofit/>
              </a:bodyPr>
              <a:lstStyle/>
              <a:p>
                <a:r>
                  <a:rPr lang="en-GB" dirty="0"/>
                  <a:t>The inverse local bending radius at normalised spacetime coordinates can be approximated as</a:t>
                </a:r>
              </a:p>
              <a:p>
                <a:pPr marL="0" indent="0">
                  <a:buNone/>
                </a:pPr>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rPr>
                          </m:ctrlPr>
                        </m:fPr>
                        <m:num>
                          <m:r>
                            <a:rPr lang="en-GB" i="1">
                              <a:latin typeface="Cambria Math" panose="02040503050406030204" pitchFamily="18" charset="0"/>
                            </a:rPr>
                            <m:t>1</m:t>
                          </m:r>
                        </m:num>
                        <m:den>
                          <m:r>
                            <a:rPr lang="en-GB" b="0" i="1" smtClean="0">
                              <a:latin typeface="Cambria Math" panose="02040503050406030204" pitchFamily="18" charset="0"/>
                            </a:rPr>
                            <m:t>𝜌</m:t>
                          </m:r>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𝑧</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r>
                            <a:rPr lang="en-GB" b="0" i="1" smtClean="0">
                              <a:latin typeface="Cambria Math" panose="02040503050406030204" pitchFamily="18" charset="0"/>
                            </a:rPr>
                            <m:t>)</m:t>
                          </m:r>
                        </m:den>
                      </m:f>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𝐹</m:t>
                          </m:r>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−2</m:t>
                              </m:r>
                              <m:r>
                                <m:rPr>
                                  <m:sty m:val="p"/>
                                </m:rPr>
                                <a:rPr lang="en-GB" b="0" i="0" smtClean="0">
                                  <a:latin typeface="Cambria Math" panose="02040503050406030204" pitchFamily="18" charset="0"/>
                                </a:rPr>
                                <m:t>Φ</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𝑧</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e>
                          </m:d>
                        </m:e>
                      </m:d>
                      <m:f>
                        <m:fPr>
                          <m:ctrlPr>
                            <a:rPr lang="en-GB" b="0" i="1" smtClean="0">
                              <a:latin typeface="Cambria Math" panose="02040503050406030204" pitchFamily="18" charset="0"/>
                            </a:rPr>
                          </m:ctrlPr>
                        </m:fPr>
                        <m:num>
                          <m:r>
                            <a:rPr lang="en-GB" b="0" i="1" smtClean="0">
                              <a:latin typeface="Cambria Math" panose="02040503050406030204" pitchFamily="18" charset="0"/>
                            </a:rPr>
                            <m: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𝑁</m:t>
                              </m:r>
                            </m:e>
                            <m:sub>
                              <m:r>
                                <a:rPr lang="en-GB" b="0" i="1" smtClean="0">
                                  <a:latin typeface="Cambria Math" panose="02040503050406030204" pitchFamily="18" charset="0"/>
                                </a:rPr>
                                <m:t>𝑏</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num>
                        <m:den>
                          <m:r>
                            <a:rPr lang="en-GB" b="0" i="1" smtClean="0">
                              <a:latin typeface="Cambria Math" panose="02040503050406030204" pitchFamily="18" charset="0"/>
                            </a:rPr>
                            <m:t>𝛾</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sub>
                          </m:sSub>
                        </m:den>
                      </m:f>
                      <m:func>
                        <m:funcPr>
                          <m:ctrlPr>
                            <a:rPr lang="en-GB" i="1">
                              <a:latin typeface="Cambria Math" panose="02040503050406030204" pitchFamily="18" charset="0"/>
                            </a:rPr>
                          </m:ctrlPr>
                        </m:funcPr>
                        <m:fName>
                          <m:r>
                            <m:rPr>
                              <m:sty m:val="p"/>
                            </m:rPr>
                            <a:rPr lang="en-GB">
                              <a:latin typeface="Cambria Math" panose="02040503050406030204" pitchFamily="18" charset="0"/>
                            </a:rPr>
                            <m:t>exp</m:t>
                          </m:r>
                        </m:fName>
                        <m:e>
                          <m:d>
                            <m:dPr>
                              <m:begChr m:val="["/>
                              <m:endChr m:val="]"/>
                              <m:ctrlPr>
                                <a:rPr lang="en-GB" i="1">
                                  <a:latin typeface="Cambria Math" panose="02040503050406030204" pitchFamily="18" charset="0"/>
                                </a:rPr>
                              </m:ctrlPr>
                            </m:dPr>
                            <m:e>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panose="02040503050406030204" pitchFamily="18" charset="0"/>
                                            </a:rPr>
                                            <m:t>2</m:t>
                                          </m:r>
                                          <m:r>
                                            <a:rPr lang="en-GB" i="1">
                                              <a:latin typeface="Cambria Math" panose="02040503050406030204" pitchFamily="18" charset="0"/>
                                            </a:rPr>
                                            <m:t>𝑠</m:t>
                                          </m:r>
                                          <m:r>
                                            <a:rPr lang="en-GB" i="1">
                                              <a:latin typeface="Cambria Math" panose="02040503050406030204" pitchFamily="18" charset="0"/>
                                            </a:rPr>
                                            <m:t>−</m:t>
                                          </m:r>
                                          <m:r>
                                            <a:rPr lang="en-GB" i="1">
                                              <a:latin typeface="Cambria Math" panose="02040503050406030204" pitchFamily="18" charset="0"/>
                                            </a:rPr>
                                            <m:t>𝑧</m:t>
                                          </m:r>
                                        </m:e>
                                      </m:d>
                                    </m:e>
                                    <m:sup>
                                      <m:r>
                                        <a:rPr lang="en-GB" i="1">
                                          <a:latin typeface="Cambria Math" panose="02040503050406030204" pitchFamily="18" charset="0"/>
                                        </a:rPr>
                                        <m:t>2</m:t>
                                      </m:r>
                                    </m:sup>
                                  </m:sSup>
                                </m:num>
                                <m:den>
                                  <m:r>
                                    <a:rPr lang="en-GB" i="1">
                                      <a:latin typeface="Cambria Math" panose="02040503050406030204" pitchFamily="18" charset="0"/>
                                    </a:rPr>
                                    <m:t>2</m:t>
                                  </m:r>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𝑧</m:t>
                                      </m:r>
                                    </m:sub>
                                    <m:sup>
                                      <m:r>
                                        <a:rPr lang="en-GB" i="1">
                                          <a:latin typeface="Cambria Math" panose="02040503050406030204" pitchFamily="18" charset="0"/>
                                        </a:rPr>
                                        <m:t>2</m:t>
                                      </m:r>
                                    </m:sup>
                                  </m:sSubSup>
                                </m:den>
                              </m:f>
                            </m:e>
                          </m:d>
                        </m:e>
                      </m:func>
                      <m:r>
                        <a:rPr lang="en-GB" b="0" i="0" smtClean="0">
                          <a:latin typeface="Cambria Math" panose="02040503050406030204" pitchFamily="18" charset="0"/>
                        </a:rPr>
                        <m:t>,</m:t>
                      </m:r>
                    </m:oMath>
                  </m:oMathPara>
                </a14:m>
                <a:endParaRPr lang="en-US" dirty="0"/>
              </a:p>
              <a:p>
                <a:pPr marL="0" indent="0">
                  <a:buNone/>
                </a:pPr>
                <a:r>
                  <a:rPr lang="en-GB" dirty="0"/>
                  <a:t>and F can be expressed in terms of the </a:t>
                </a:r>
                <a:r>
                  <a:rPr lang="en-GB" dirty="0" err="1"/>
                  <a:t>Faddeeva</a:t>
                </a:r>
                <a:r>
                  <a:rPr lang="en-GB" dirty="0"/>
                  <a:t> function </a:t>
                </a:r>
                <a:br>
                  <a:rPr lang="en-GB" b="0" i="1" dirty="0">
                    <a:latin typeface="Cambria Math" panose="02040503050406030204" pitchFamily="18" charset="0"/>
                  </a:rPr>
                </a:br>
                <a14:m>
                  <m:oMath xmlns:m="http://schemas.openxmlformats.org/officeDocument/2006/math">
                    <m:r>
                      <a:rPr lang="en-GB" b="0" i="1" smtClean="0">
                        <a:latin typeface="Cambria Math" panose="02040503050406030204" pitchFamily="18" charset="0"/>
                      </a:rPr>
                      <m:t>𝑤</m:t>
                    </m:r>
                    <m:d>
                      <m:dPr>
                        <m:ctrlPr>
                          <a:rPr lang="en-GB" b="0" i="1" smtClean="0">
                            <a:latin typeface="Cambria Math" panose="02040503050406030204" pitchFamily="18" charset="0"/>
                          </a:rPr>
                        </m:ctrlPr>
                      </m:dPr>
                      <m:e>
                        <m:r>
                          <a:rPr lang="en-GB" b="0" i="1" smtClean="0">
                            <a:latin typeface="Cambria Math" panose="02040503050406030204" pitchFamily="18" charset="0"/>
                          </a:rPr>
                          <m:t>𝑧</m:t>
                        </m:r>
                      </m:e>
                    </m:d>
                    <m:r>
                      <a:rPr lang="en-GB" b="0" i="1" smtClean="0">
                        <a:latin typeface="Cambria Math" panose="02040503050406030204" pitchFamily="18" charset="0"/>
                      </a:rPr>
                      <m:t>=</m:t>
                    </m:r>
                    <m:r>
                      <m:rPr>
                        <m:sty m:val="p"/>
                      </m:rPr>
                      <a:rPr lang="en-GB">
                        <a:latin typeface="Cambria Math" panose="02040503050406030204" pitchFamily="18" charset="0"/>
                      </a:rPr>
                      <m:t>exp</m:t>
                    </m:r>
                    <m:d>
                      <m:dPr>
                        <m:ctrlPr>
                          <a:rPr lang="en-GB" b="0" i="1" smtClean="0">
                            <a:latin typeface="Cambria Math" panose="02040503050406030204" pitchFamily="18" charset="0"/>
                          </a:rPr>
                        </m:ctrlPr>
                      </m:dPr>
                      <m:e>
                        <m:r>
                          <a:rPr lang="en-GB" b="0" i="0" smtClean="0">
                            <a:latin typeface="Cambria Math" panose="02040503050406030204" pitchFamily="18" charset="0"/>
                          </a:rPr>
                          <m:t>−</m:t>
                        </m:r>
                        <m:sSup>
                          <m:sSupPr>
                            <m:ctrlPr>
                              <a:rPr lang="en-GB" b="0" i="1" smtClean="0">
                                <a:latin typeface="Cambria Math" panose="02040503050406030204" pitchFamily="18" charset="0"/>
                              </a:rPr>
                            </m:ctrlPr>
                          </m:sSupPr>
                          <m:e>
                            <m:r>
                              <m:rPr>
                                <m:sty m:val="p"/>
                              </m:rPr>
                              <a:rPr lang="en-GB" b="0" i="0" smtClean="0">
                                <a:latin typeface="Cambria Math" panose="02040503050406030204" pitchFamily="18" charset="0"/>
                              </a:rPr>
                              <m:t>z</m:t>
                            </m:r>
                          </m:e>
                          <m:sup>
                            <m:r>
                              <a:rPr lang="en-GB" b="0" i="0" smtClean="0">
                                <a:latin typeface="Cambria Math" panose="02040503050406030204" pitchFamily="18" charset="0"/>
                              </a:rPr>
                              <m:t>2</m:t>
                            </m:r>
                          </m:sup>
                        </m:sSup>
                      </m:e>
                    </m:d>
                    <m:r>
                      <m:rPr>
                        <m:sty m:val="p"/>
                      </m:rPr>
                      <a:rPr lang="en-GB" b="0" i="0" smtClean="0">
                        <a:latin typeface="Cambria Math" panose="02040503050406030204" pitchFamily="18" charset="0"/>
                      </a:rPr>
                      <m:t>erfc</m:t>
                    </m:r>
                    <m:r>
                      <a:rPr lang="en-GB" b="0" i="0" smtClean="0">
                        <a:latin typeface="Cambria Math" panose="02040503050406030204" pitchFamily="18" charset="0"/>
                      </a:rPr>
                      <m:t>(−</m:t>
                    </m:r>
                    <m:r>
                      <m:rPr>
                        <m:sty m:val="p"/>
                      </m:rPr>
                      <a:rPr lang="en-GB" b="0" i="0" smtClean="0">
                        <a:latin typeface="Cambria Math" panose="02040503050406030204" pitchFamily="18" charset="0"/>
                      </a:rPr>
                      <m:t>iz</m:t>
                    </m:r>
                    <m:r>
                      <a:rPr lang="en-GB" b="0" i="0" smtClean="0">
                        <a:latin typeface="Cambria Math" panose="02040503050406030204" pitchFamily="18" charset="0"/>
                      </a:rPr>
                      <m:t>)</m:t>
                    </m:r>
                  </m:oMath>
                </a14:m>
                <a:r>
                  <a:rPr lang="en-US" dirty="0"/>
                  <a:t>.</a:t>
                </a:r>
              </a:p>
            </p:txBody>
          </p:sp>
        </mc:Choice>
        <mc:Fallback xmlns="">
          <p:sp>
            <p:nvSpPr>
              <p:cNvPr id="3" name="Content Placeholder 2">
                <a:extLst>
                  <a:ext uri="{FF2B5EF4-FFF2-40B4-BE49-F238E27FC236}">
                    <a16:creationId xmlns:a16="http://schemas.microsoft.com/office/drawing/2014/main" id="{E3DF00A6-11F4-6FE2-21AD-7D0C27681D63}"/>
                  </a:ext>
                </a:extLst>
              </p:cNvPr>
              <p:cNvSpPr>
                <a:spLocks noGrp="1" noRot="1" noChangeAspect="1" noMove="1" noResize="1" noEditPoints="1" noAdjustHandles="1" noChangeArrowheads="1" noChangeShapeType="1" noTextEdit="1"/>
              </p:cNvSpPr>
              <p:nvPr>
                <p:ph idx="1"/>
              </p:nvPr>
            </p:nvSpPr>
            <p:spPr>
              <a:xfrm>
                <a:off x="838200" y="2045980"/>
                <a:ext cx="10515600" cy="2766040"/>
              </a:xfrm>
              <a:blipFill>
                <a:blip r:embed="rId2"/>
                <a:stretch>
                  <a:fillRect l="-1217" t="-3753" r="-1101" b="-1325"/>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67455AA8-2F47-EC67-99E6-696C5C54A727}"/>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1AD8317A-90A4-4040-CF8E-55BC16327D8F}"/>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700C6067-951C-861E-7BBB-0B30D2FFE79D}"/>
              </a:ext>
            </a:extLst>
          </p:cNvPr>
          <p:cNvSpPr>
            <a:spLocks noGrp="1"/>
          </p:cNvSpPr>
          <p:nvPr>
            <p:ph type="sldNum" sz="quarter" idx="12"/>
          </p:nvPr>
        </p:nvSpPr>
        <p:spPr/>
        <p:txBody>
          <a:bodyPr/>
          <a:lstStyle/>
          <a:p>
            <a:fld id="{81FB59EA-3FEA-44AC-8E8C-E80C08B2FCEE}" type="slidenum">
              <a:rPr lang="en-US" smtClean="0"/>
              <a:t>7</a:t>
            </a:fld>
            <a:endParaRPr lang="en-US"/>
          </a:p>
        </p:txBody>
      </p:sp>
      <p:sp>
        <p:nvSpPr>
          <p:cNvPr id="7" name="Title 1">
            <a:extLst>
              <a:ext uri="{FF2B5EF4-FFF2-40B4-BE49-F238E27FC236}">
                <a16:creationId xmlns:a16="http://schemas.microsoft.com/office/drawing/2014/main" id="{09F5783E-EA23-D609-E265-03A8FDB28D5F}"/>
              </a:ext>
            </a:extLst>
          </p:cNvPr>
          <p:cNvSpPr txBox="1">
            <a:spLocks/>
          </p:cNvSpPr>
          <p:nvPr/>
        </p:nvSpPr>
        <p:spPr>
          <a:xfrm>
            <a:off x="0" y="0"/>
            <a:ext cx="12192000" cy="1198800"/>
          </a:xfrm>
          <a:prstGeom prst="rect">
            <a:avLst/>
          </a:prstGeom>
          <a:solidFill>
            <a:srgbClr val="00206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assumptions [1]</a:t>
            </a:r>
            <a:endParaRPr lang="en-US" sz="3600" dirty="0">
              <a:solidFill>
                <a:schemeClr val="bg1"/>
              </a:solidFill>
            </a:endParaRPr>
          </a:p>
        </p:txBody>
      </p:sp>
    </p:spTree>
    <p:extLst>
      <p:ext uri="{BB962C8B-B14F-4D97-AF65-F5344CB8AC3E}">
        <p14:creationId xmlns:p14="http://schemas.microsoft.com/office/powerpoint/2010/main" val="4056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7D57-AC70-4CDC-F036-1E5FEA223948}"/>
              </a:ext>
            </a:extLst>
          </p:cNvPr>
          <p:cNvSpPr>
            <a:spLocks noGrp="1"/>
          </p:cNvSpPr>
          <p:nvPr>
            <p:ph type="title"/>
          </p:nvPr>
        </p:nvSpPr>
        <p:spPr/>
        <p:txBody>
          <a:bodyPr/>
          <a:lstStyle/>
          <a:p>
            <a:endParaRPr lang="en-US"/>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9D02C96-C26D-B528-3932-AD55A0A11AA1}"/>
                  </a:ext>
                </a:extLst>
              </p:cNvPr>
              <p:cNvSpPr>
                <a:spLocks noGrp="1"/>
              </p:cNvSpPr>
              <p:nvPr>
                <p:ph idx="1"/>
              </p:nvPr>
            </p:nvSpPr>
            <p:spPr/>
            <p:txBody>
              <a:bodyPr/>
              <a:lstStyle/>
              <a:p>
                <a:r>
                  <a:rPr lang="en-US" dirty="0"/>
                  <a:t>In the flat beam approximation, the function F can be expanded to </a:t>
                </a:r>
                <a14:m>
                  <m:oMath xmlns:m="http://schemas.openxmlformats.org/officeDocument/2006/math">
                    <m:r>
                      <a:rPr lang="en-GB" b="0" i="1" smtClean="0">
                        <a:latin typeface="Cambria Math" panose="02040503050406030204" pitchFamily="18" charset="0"/>
                      </a:rPr>
                      <m:t>𝑂</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𝑦</m:t>
                            </m:r>
                          </m:sub>
                        </m:sSub>
                        <m:r>
                          <m:rPr>
                            <m:lit/>
                          </m:rP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sub>
                          <m:sup>
                            <m:r>
                              <a:rPr lang="en-GB" b="0" i="1" smtClean="0">
                                <a:latin typeface="Cambria Math" panose="02040503050406030204" pitchFamily="18" charset="0"/>
                              </a:rPr>
                              <m:t>∗</m:t>
                            </m:r>
                          </m:sup>
                        </m:sSubSup>
                      </m:e>
                    </m:d>
                  </m:oMath>
                </a14:m>
                <a:r>
                  <a:rPr lang="en-US" dirty="0"/>
                  <a:t> as</a:t>
                </a: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𝐹</m:t>
                      </m:r>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m:rPr>
                              <m:sty m:val="p"/>
                            </m:rPr>
                            <a:rPr lang="en-GB" b="0" i="0" smtClean="0">
                              <a:latin typeface="Cambria Math" panose="02040503050406030204" pitchFamily="18" charset="0"/>
                            </a:rPr>
                            <m:t>exp</m:t>
                          </m:r>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e>
                            <m:sup>
                              <m:r>
                                <a:rPr lang="en-GB" b="0" i="1" smtClean="0">
                                  <a:latin typeface="Cambria Math" panose="02040503050406030204" pitchFamily="18" charset="0"/>
                                </a:rPr>
                                <m:t>2</m:t>
                              </m:r>
                            </m:sup>
                          </m:sSup>
                          <m:r>
                            <a:rPr lang="en-GB" b="0" i="1" smtClean="0">
                              <a:latin typeface="Cambria Math" panose="02040503050406030204" pitchFamily="18" charset="0"/>
                            </a:rPr>
                            <m:t>/2)</m:t>
                          </m:r>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sub>
                            <m:sup>
                              <m:r>
                                <a:rPr lang="en-GB" b="0" i="1" smtClean="0">
                                  <a:latin typeface="Cambria Math" panose="02040503050406030204" pitchFamily="18" charset="0"/>
                                </a:rPr>
                                <m:t>∗</m:t>
                              </m:r>
                            </m:sup>
                          </m:sSubSup>
                        </m:den>
                      </m:f>
                      <m:nary>
                        <m:naryPr>
                          <m:ctrlPr>
                            <a:rPr lang="en-GB" b="0" i="1" smtClean="0">
                              <a:latin typeface="Cambria Math" panose="02040503050406030204" pitchFamily="18" charset="0"/>
                            </a:rPr>
                          </m:ctrlPr>
                        </m:naryPr>
                        <m:sub>
                          <m:r>
                            <m:rPr>
                              <m:brk m:alnAt="23"/>
                            </m:rPr>
                            <a:rPr lang="en-GB" b="0" i="1" smtClean="0">
                              <a:latin typeface="Cambria Math" panose="02040503050406030204" pitchFamily="18" charset="0"/>
                            </a:rPr>
                            <m:t>−</m:t>
                          </m:r>
                          <m:r>
                            <a:rPr lang="en-GB" b="0" i="1" smtClean="0">
                              <a:latin typeface="Cambria Math" panose="02040503050406030204" pitchFamily="18" charset="0"/>
                            </a:rPr>
                            <m:t>𝑖</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sub>
                        <m:sup>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m:t>
                          </m:r>
                          <m:r>
                            <a:rPr lang="en-GB" b="0" i="1" smtClean="0">
                              <a:latin typeface="Cambria Math" panose="02040503050406030204" pitchFamily="18" charset="0"/>
                            </a:rPr>
                            <m:t>𝐺</m:t>
                          </m:r>
                          <m:r>
                            <a:rPr lang="en-GB" b="0"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r>
                            <a:rPr lang="en-GB" b="0" i="1" smtClean="0">
                              <a:latin typeface="Cambria Math" panose="02040503050406030204" pitchFamily="18" charset="0"/>
                            </a:rPr>
                            <m:t>)</m:t>
                          </m:r>
                        </m:sup>
                        <m:e>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exp</m:t>
                              </m:r>
                            </m:fName>
                            <m:e>
                              <m:d>
                                <m:dPr>
                                  <m:ctrlPr>
                                    <a:rPr lang="en-GB" b="0" i="1" smtClean="0">
                                      <a:latin typeface="Cambria Math" panose="02040503050406030204" pitchFamily="18" charset="0"/>
                                    </a:rPr>
                                  </m:ctrlPr>
                                </m:dPr>
                                <m:e>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sSup>
                                    <m:sSupPr>
                                      <m:ctrlPr>
                                        <a:rPr lang="en-GB" b="0" i="1" smtClean="0">
                                          <a:latin typeface="Cambria Math" panose="02040503050406030204" pitchFamily="18" charset="0"/>
                                        </a:rPr>
                                      </m:ctrlPr>
                                    </m:sSupPr>
                                    <m:e>
                                      <m:r>
                                        <a:rPr lang="en-GB" b="0" i="1" smtClean="0">
                                          <a:latin typeface="Cambria Math" panose="02040503050406030204" pitchFamily="18" charset="0"/>
                                        </a:rPr>
                                        <m:t>𝜏</m:t>
                                      </m:r>
                                    </m:e>
                                    <m:sup>
                                      <m:r>
                                        <a:rPr lang="en-GB" b="0" i="1" smtClean="0">
                                          <a:latin typeface="Cambria Math" panose="02040503050406030204" pitchFamily="18" charset="0"/>
                                        </a:rPr>
                                        <m:t>2</m:t>
                                      </m:r>
                                    </m:sup>
                                  </m:sSup>
                                </m:e>
                              </m:d>
                              <m:r>
                                <a:rPr lang="en-GB" b="0" i="1" smtClean="0">
                                  <a:latin typeface="Cambria Math" panose="02040503050406030204" pitchFamily="18" charset="0"/>
                                </a:rPr>
                                <m:t>𝑑</m:t>
                              </m:r>
                              <m:r>
                                <a:rPr lang="en-GB" b="0" i="1" smtClean="0">
                                  <a:latin typeface="Cambria Math" panose="02040503050406030204" pitchFamily="18" charset="0"/>
                                </a:rPr>
                                <m:t>𝜏</m:t>
                              </m:r>
                            </m:e>
                          </m:func>
                        </m:e>
                      </m:nary>
                    </m:oMath>
                  </m:oMathPara>
                </a14:m>
                <a:endParaRPr lang="en-US" dirty="0"/>
              </a:p>
              <a:p>
                <a:r>
                  <a:rPr lang="en-US" dirty="0"/>
                  <a:t>Then, assuming </a:t>
                </a:r>
                <a14:m>
                  <m:oMath xmlns:m="http://schemas.openxmlformats.org/officeDocument/2006/math">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e>
                    </m:d>
                    <m:r>
                      <a:rPr lang="en-GB" b="0" i="1" smtClean="0">
                        <a:latin typeface="Cambria Math" panose="02040503050406030204" pitchFamily="18" charset="0"/>
                      </a:rPr>
                      <m:t>&lt;~1</m:t>
                    </m:r>
                  </m:oMath>
                </a14:m>
                <a:r>
                  <a:rPr lang="en-US" dirty="0"/>
                  <a:t> and </a:t>
                </a:r>
                <a14:m>
                  <m:oMath xmlns:m="http://schemas.openxmlformats.org/officeDocument/2006/math">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m:rPr>
                            <m:lit/>
                          </m:rPr>
                          <a:rPr lang="en-GB" b="0" i="1" smtClean="0">
                            <a:latin typeface="Cambria Math" panose="02040503050406030204" pitchFamily="18" charset="0"/>
                          </a:rPr>
                          <m:t>/</m:t>
                        </m:r>
                        <m:r>
                          <a:rPr lang="en-GB" b="0" i="1" smtClean="0">
                            <a:latin typeface="Cambria Math" panose="02040503050406030204" pitchFamily="18" charset="0"/>
                          </a:rPr>
                          <m:t>𝐺</m:t>
                        </m:r>
                      </m:e>
                    </m:d>
                    <m:r>
                      <a:rPr lang="en-GB" b="0" i="1" smtClean="0">
                        <a:latin typeface="Cambria Math" panose="02040503050406030204" pitchFamily="18" charset="0"/>
                      </a:rPr>
                      <m:t>&lt;~1</m:t>
                    </m:r>
                  </m:oMath>
                </a14:m>
                <a:r>
                  <a:rPr lang="en-US" dirty="0"/>
                  <a:t>, Taylor-expanding the integrand gives</a:t>
                </a: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m:t>
                      </m:r>
                      <m:r>
                        <a:rPr lang="en-GB" b="0" i="1" smtClean="0">
                          <a:latin typeface="Cambria Math" panose="02040503050406030204" pitchFamily="18" charset="0"/>
                        </a:rPr>
                        <m:t>𝐹</m:t>
                      </m:r>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e>
                      </m:d>
                      <m:r>
                        <a:rPr lang="en-GB" b="0" i="1" smtClean="0">
                          <a:latin typeface="Cambria Math" panose="02040503050406030204" pitchFamily="18" charset="0"/>
                        </a:rPr>
                        <m:t>|</m:t>
                      </m:r>
                      <m:r>
                        <a:rPr lang="en-GB" b="0" i="1" smtClean="0">
                          <a:latin typeface="Cambria Math" panose="02040503050406030204" pitchFamily="18" charset="0"/>
                        </a:rPr>
                        <m:t>≈</m:t>
                      </m:r>
                      <m:f>
                        <m:fPr>
                          <m:ctrlPr>
                            <a:rPr lang="en-GB" b="0" i="1" smtClean="0">
                              <a:latin typeface="Cambria Math" panose="02040503050406030204" pitchFamily="18" charset="0"/>
                            </a:rPr>
                          </m:ctrlPr>
                        </m:fPr>
                        <m:num>
                          <m:func>
                            <m:funcPr>
                              <m:ctrlPr>
                                <a:rPr lang="en-GB" b="0" i="1" smtClean="0">
                                  <a:latin typeface="Cambria Math" panose="02040503050406030204" pitchFamily="18" charset="0"/>
                                </a:rPr>
                              </m:ctrlPr>
                            </m:funcPr>
                            <m:fName>
                              <m:r>
                                <m:rPr>
                                  <m:sty m:val="p"/>
                                </m:rPr>
                                <a:rPr lang="en-GB" b="0" i="0" smtClean="0">
                                  <a:latin typeface="Cambria Math" panose="02040503050406030204" pitchFamily="18" charset="0"/>
                                </a:rPr>
                                <m:t>exp</m:t>
                              </m:r>
                            </m:fName>
                            <m:e>
                              <m:d>
                                <m:dPr>
                                  <m:ctrlPr>
                                    <a:rPr lang="en-GB" b="0" i="1" smtClean="0">
                                      <a:latin typeface="Cambria Math" panose="02040503050406030204" pitchFamily="18" charset="0"/>
                                    </a:rPr>
                                  </m:ctrlPr>
                                </m:dPr>
                                <m:e>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e>
                                    <m:sup>
                                      <m:r>
                                        <a:rPr lang="en-GB" b="0" i="1" smtClean="0">
                                          <a:latin typeface="Cambria Math" panose="02040503050406030204" pitchFamily="18" charset="0"/>
                                        </a:rPr>
                                        <m:t>2</m:t>
                                      </m:r>
                                    </m:sup>
                                  </m:sSup>
                                  <m:r>
                                    <m:rPr>
                                      <m:lit/>
                                    </m:rPr>
                                    <a:rPr lang="en-GB" b="0" i="1" smtClean="0">
                                      <a:latin typeface="Cambria Math" panose="02040503050406030204" pitchFamily="18" charset="0"/>
                                    </a:rPr>
                                    <m:t>/</m:t>
                                  </m:r>
                                  <m:r>
                                    <a:rPr lang="en-GB" b="0" i="1" smtClean="0">
                                      <a:latin typeface="Cambria Math" panose="02040503050406030204" pitchFamily="18" charset="0"/>
                                    </a:rPr>
                                    <m:t>2</m:t>
                                  </m:r>
                                </m:e>
                              </m:d>
                            </m:e>
                          </m:func>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𝜎</m:t>
                              </m:r>
                            </m:e>
                            <m:sub>
                              <m:r>
                                <a:rPr lang="en-GB" b="0" i="1" smtClean="0">
                                  <a:latin typeface="Cambria Math" panose="02040503050406030204" pitchFamily="18" charset="0"/>
                                </a:rPr>
                                <m:t>𝑥</m:t>
                              </m:r>
                            </m:sub>
                            <m:sup>
                              <m:r>
                                <a:rPr lang="en-GB" b="0" i="1" smtClean="0">
                                  <a:latin typeface="Cambria Math" panose="02040503050406030204" pitchFamily="18" charset="0"/>
                                </a:rPr>
                                <m:t>∗</m:t>
                              </m:r>
                            </m:sup>
                          </m:sSubSup>
                        </m:den>
                      </m:f>
                      <m:d>
                        <m:dPr>
                          <m:begChr m:val="|"/>
                          <m:endChr m:val="|"/>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num>
                            <m:den>
                              <m:r>
                                <a:rPr lang="en-GB" b="0" i="1" smtClean="0">
                                  <a:latin typeface="Cambria Math" panose="02040503050406030204" pitchFamily="18" charset="0"/>
                                </a:rPr>
                                <m:t>𝐺</m:t>
                              </m:r>
                              <m:d>
                                <m:dPr>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𝑠</m:t>
                                      </m:r>
                                    </m:e>
                                  </m:acc>
                                  <m:r>
                                    <a:rPr lang="en-GB" b="0" i="1" smtClean="0">
                                      <a:latin typeface="Cambria Math" panose="02040503050406030204" pitchFamily="18" charset="0"/>
                                    </a:rPr>
                                    <m:t>;</m:t>
                                  </m:r>
                                  <m:r>
                                    <m:rPr>
                                      <m:sty m:val="p"/>
                                    </m:rPr>
                                    <a:rPr lang="en-GB" b="0" i="0" smtClean="0">
                                      <a:latin typeface="Cambria Math" panose="02040503050406030204" pitchFamily="18" charset="0"/>
                                    </a:rPr>
                                    <m:t>Φ</m:t>
                                  </m:r>
                                </m:e>
                              </m:d>
                            </m:den>
                          </m:f>
                          <m:r>
                            <a:rPr lang="en-GB" b="0" i="1" smtClean="0">
                              <a:latin typeface="Cambria Math" panose="02040503050406030204" pitchFamily="18" charset="0"/>
                            </a:rPr>
                            <m:t>+</m:t>
                          </m:r>
                          <m:r>
                            <a:rPr lang="en-GB" b="0" i="1" smtClean="0">
                              <a:latin typeface="Cambria Math" panose="02040503050406030204" pitchFamily="18" charset="0"/>
                            </a:rPr>
                            <m:t>𝑖</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e>
                      </m:d>
                    </m:oMath>
                  </m:oMathPara>
                </a14:m>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09D02C96-C26D-B528-3932-AD55A0A11AA1}"/>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
        <p:nvSpPr>
          <p:cNvPr id="4" name="Date Placeholder 3">
            <a:extLst>
              <a:ext uri="{FF2B5EF4-FFF2-40B4-BE49-F238E27FC236}">
                <a16:creationId xmlns:a16="http://schemas.microsoft.com/office/drawing/2014/main" id="{FFE7D33F-5EA4-0DD7-F0BF-7FEB962740E3}"/>
              </a:ext>
            </a:extLst>
          </p:cNvPr>
          <p:cNvSpPr>
            <a:spLocks noGrp="1"/>
          </p:cNvSpPr>
          <p:nvPr>
            <p:ph type="dt" sz="half" idx="10"/>
          </p:nvPr>
        </p:nvSpPr>
        <p:spPr/>
        <p:txBody>
          <a:bodyPr/>
          <a:lstStyle/>
          <a:p>
            <a:fld id="{1A44CEBF-A513-4BA6-83B7-4E5EA5CAE274}" type="datetime1">
              <a:rPr lang="en-GB" smtClean="0"/>
              <a:t>06/12/2022</a:t>
            </a:fld>
            <a:endParaRPr lang="en-US"/>
          </a:p>
        </p:txBody>
      </p:sp>
      <p:sp>
        <p:nvSpPr>
          <p:cNvPr id="5" name="Footer Placeholder 4">
            <a:extLst>
              <a:ext uri="{FF2B5EF4-FFF2-40B4-BE49-F238E27FC236}">
                <a16:creationId xmlns:a16="http://schemas.microsoft.com/office/drawing/2014/main" id="{A46ED17F-978D-DCE9-7A05-26BD4B986995}"/>
              </a:ext>
            </a:extLst>
          </p:cNvPr>
          <p:cNvSpPr>
            <a:spLocks noGrp="1"/>
          </p:cNvSpPr>
          <p:nvPr>
            <p:ph type="ftr" sz="quarter" idx="11"/>
          </p:nvPr>
        </p:nvSpPr>
        <p:spPr/>
        <p:txBody>
          <a:bodyPr/>
          <a:lstStyle/>
          <a:p>
            <a:r>
              <a:rPr lang="en-US"/>
              <a:t>Intensity Asymmetry in Colliders with Strong Beamstrahlung</a:t>
            </a:r>
          </a:p>
        </p:txBody>
      </p:sp>
      <p:sp>
        <p:nvSpPr>
          <p:cNvPr id="6" name="Slide Number Placeholder 5">
            <a:extLst>
              <a:ext uri="{FF2B5EF4-FFF2-40B4-BE49-F238E27FC236}">
                <a16:creationId xmlns:a16="http://schemas.microsoft.com/office/drawing/2014/main" id="{E515B144-64DF-F77C-C0E9-21324CA9B37A}"/>
              </a:ext>
            </a:extLst>
          </p:cNvPr>
          <p:cNvSpPr>
            <a:spLocks noGrp="1"/>
          </p:cNvSpPr>
          <p:nvPr>
            <p:ph type="sldNum" sz="quarter" idx="12"/>
          </p:nvPr>
        </p:nvSpPr>
        <p:spPr/>
        <p:txBody>
          <a:bodyPr/>
          <a:lstStyle/>
          <a:p>
            <a:fld id="{81FB59EA-3FEA-44AC-8E8C-E80C08B2FCEE}" type="slidenum">
              <a:rPr lang="en-US" smtClean="0"/>
              <a:t>8</a:t>
            </a:fld>
            <a:endParaRPr lang="en-US"/>
          </a:p>
        </p:txBody>
      </p:sp>
      <p:sp>
        <p:nvSpPr>
          <p:cNvPr id="7" name="Title 1">
            <a:extLst>
              <a:ext uri="{FF2B5EF4-FFF2-40B4-BE49-F238E27FC236}">
                <a16:creationId xmlns:a16="http://schemas.microsoft.com/office/drawing/2014/main" id="{62257219-2AF2-F1C5-BD30-21CA43F26E7F}"/>
              </a:ext>
            </a:extLst>
          </p:cNvPr>
          <p:cNvSpPr txBox="1">
            <a:spLocks/>
          </p:cNvSpPr>
          <p:nvPr/>
        </p:nvSpPr>
        <p:spPr>
          <a:xfrm>
            <a:off x="0" y="0"/>
            <a:ext cx="12192000" cy="1198800"/>
          </a:xfrm>
          <a:prstGeom prst="rect">
            <a:avLst/>
          </a:prstGeom>
          <a:solidFill>
            <a:srgbClr val="002060"/>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assumptions [1]</a:t>
            </a:r>
            <a:endParaRPr lang="en-US" sz="3600" dirty="0">
              <a:solidFill>
                <a:schemeClr val="bg1"/>
              </a:solidFill>
            </a:endParaRPr>
          </a:p>
        </p:txBody>
      </p:sp>
    </p:spTree>
    <p:extLst>
      <p:ext uri="{BB962C8B-B14F-4D97-AF65-F5344CB8AC3E}">
        <p14:creationId xmlns:p14="http://schemas.microsoft.com/office/powerpoint/2010/main" val="106343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F13874-D53E-1729-FC04-263232B2A209}"/>
              </a:ext>
            </a:extLst>
          </p:cNvPr>
          <p:cNvSpPr>
            <a:spLocks/>
          </p:cNvSpPr>
          <p:nvPr/>
        </p:nvSpPr>
        <p:spPr>
          <a:xfrm>
            <a:off x="0" y="6262775"/>
            <a:ext cx="12192000" cy="59522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D410A2-F17F-17A0-C990-FF521CA91F55}"/>
              </a:ext>
            </a:extLst>
          </p:cNvPr>
          <p:cNvSpPr>
            <a:spLocks noGrp="1"/>
          </p:cNvSpPr>
          <p:nvPr>
            <p:ph type="title"/>
          </p:nvPr>
        </p:nvSpPr>
        <p:spPr>
          <a:xfrm>
            <a:off x="-1" y="1"/>
            <a:ext cx="12191999" cy="1198800"/>
          </a:xfrm>
          <a:solidFill>
            <a:srgbClr val="002060"/>
          </a:solidFill>
        </p:spPr>
        <p:txBody>
          <a:bodyPr>
            <a:normAutofit/>
          </a:bodyPr>
          <a:lstStyle/>
          <a:p>
            <a:r>
              <a:rPr lang="en-GB" sz="3600" dirty="0">
                <a:solidFill>
                  <a:schemeClr val="bg1"/>
                </a:solidFill>
              </a:rPr>
              <a:t>	</a:t>
            </a:r>
            <a:r>
              <a:rPr lang="en-GB" sz="3600" dirty="0" err="1">
                <a:solidFill>
                  <a:schemeClr val="bg1"/>
                </a:solidFill>
              </a:rPr>
              <a:t>Beamstrahlung</a:t>
            </a:r>
            <a:r>
              <a:rPr lang="en-GB" sz="3600" dirty="0">
                <a:solidFill>
                  <a:schemeClr val="bg1"/>
                </a:solidFill>
              </a:rPr>
              <a:t> equilibrium length: </a:t>
            </a:r>
            <a:br>
              <a:rPr lang="en-GB" sz="3600" dirty="0">
                <a:solidFill>
                  <a:schemeClr val="bg1"/>
                </a:solidFill>
              </a:rPr>
            </a:br>
            <a:r>
              <a:rPr lang="en-GB" sz="3600" dirty="0">
                <a:solidFill>
                  <a:schemeClr val="bg1"/>
                </a:solidFill>
              </a:rPr>
              <a:t>	local curvature</a:t>
            </a:r>
            <a:endParaRPr lang="en-US" sz="36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73E81D2-1990-D7D8-6302-02636F118F6C}"/>
                  </a:ext>
                </a:extLst>
              </p:cNvPr>
              <p:cNvSpPr>
                <a:spLocks noGrp="1"/>
              </p:cNvSpPr>
              <p:nvPr>
                <p:ph idx="1"/>
              </p:nvPr>
            </p:nvSpPr>
            <p:spPr>
              <a:xfrm>
                <a:off x="838200" y="1668311"/>
                <a:ext cx="10515600" cy="4351338"/>
              </a:xfrm>
            </p:spPr>
            <p:txBody>
              <a:bodyPr>
                <a:normAutofit fontScale="85000" lnSpcReduction="10000"/>
              </a:bodyPr>
              <a:lstStyle/>
              <a:p>
                <a:r>
                  <a:rPr lang="en-US" dirty="0">
                    <a:solidFill>
                      <a:schemeClr val="accent2"/>
                    </a:solidFill>
                  </a:rPr>
                  <a:t>Local curvature </a:t>
                </a:r>
                <a:r>
                  <a:rPr lang="en-US" dirty="0"/>
                  <a:t>of a particle in the </a:t>
                </a:r>
                <a:r>
                  <a:rPr lang="en-US" dirty="0">
                    <a:solidFill>
                      <a:schemeClr val="accent2"/>
                    </a:solidFill>
                  </a:rPr>
                  <a:t>weak</a:t>
                </a:r>
                <a:r>
                  <a:rPr lang="en-US" dirty="0"/>
                  <a:t> bunch, flat beam approximation, due to transverse electromagnetic field from </a:t>
                </a:r>
                <a:r>
                  <a:rPr lang="en-US" dirty="0">
                    <a:solidFill>
                      <a:schemeClr val="accent1"/>
                    </a:solidFill>
                  </a:rPr>
                  <a:t>strong</a:t>
                </a:r>
                <a:r>
                  <a:rPr lang="en-US" dirty="0"/>
                  <a:t> bunch: </a:t>
                </a:r>
              </a:p>
              <a:p>
                <a:pPr marL="0" indent="0">
                  <a:buNone/>
                </a:pPr>
                <a14:m>
                  <m:oMathPara xmlns:m="http://schemas.openxmlformats.org/officeDocument/2006/math">
                    <m:oMathParaPr>
                      <m:jc m:val="centerGroup"/>
                    </m:oMathParaPr>
                    <m:oMath xmlns:m="http://schemas.openxmlformats.org/officeDocument/2006/math">
                      <m:f>
                        <m:fPr>
                          <m:ctrlPr>
                            <a:rPr lang="en-US" i="1" smtClean="0">
                              <a:solidFill>
                                <a:schemeClr val="accent2"/>
                              </a:solidFill>
                              <a:latin typeface="Cambria Math" panose="02040503050406030204" pitchFamily="18" charset="0"/>
                            </a:rPr>
                          </m:ctrlPr>
                        </m:fPr>
                        <m:num>
                          <m:r>
                            <a:rPr lang="en-GB" b="0" i="1" smtClean="0">
                              <a:solidFill>
                                <a:schemeClr val="accent2"/>
                              </a:solidFill>
                              <a:latin typeface="Cambria Math" panose="02040503050406030204" pitchFamily="18" charset="0"/>
                            </a:rPr>
                            <m:t>1</m:t>
                          </m:r>
                        </m:num>
                        <m:den>
                          <m:r>
                            <a:rPr lang="en-GB" b="0" i="1" smtClean="0">
                              <a:solidFill>
                                <a:schemeClr val="accent2"/>
                              </a:solidFill>
                              <a:latin typeface="Cambria Math" panose="02040503050406030204" pitchFamily="18" charset="0"/>
                            </a:rPr>
                            <m:t>𝜌</m:t>
                          </m:r>
                          <m:sSub>
                            <m:sSubPr>
                              <m:ctrlPr>
                                <a:rPr lang="en-GB" b="0" i="1" smtClean="0">
                                  <a:solidFill>
                                    <a:schemeClr val="accent2"/>
                                  </a:solidFill>
                                  <a:latin typeface="Cambria Math" panose="02040503050406030204" pitchFamily="18" charset="0"/>
                                </a:rPr>
                              </m:ctrlPr>
                            </m:sSubPr>
                            <m:e>
                              <m:d>
                                <m:dPr>
                                  <m:ctrlPr>
                                    <a:rPr lang="en-GB" b="0" i="1" smtClean="0">
                                      <a:solidFill>
                                        <a:schemeClr val="accent2"/>
                                      </a:solidFill>
                                      <a:latin typeface="Cambria Math" panose="02040503050406030204" pitchFamily="18" charset="0"/>
                                    </a:rPr>
                                  </m:ctrlPr>
                                </m:dPr>
                                <m:e>
                                  <m:r>
                                    <a:rPr lang="en-GB" b="0" i="1" smtClean="0">
                                      <a:solidFill>
                                        <a:schemeClr val="accent2"/>
                                      </a:solidFill>
                                      <a:latin typeface="Cambria Math" panose="02040503050406030204" pitchFamily="18" charset="0"/>
                                    </a:rPr>
                                    <m:t>𝑥</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𝑦</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𝑧</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𝑠</m:t>
                                  </m:r>
                                  <m:r>
                                    <a:rPr lang="en-GB" b="0" i="1" smtClean="0">
                                      <a:solidFill>
                                        <a:schemeClr val="accent2"/>
                                      </a:solidFill>
                                      <a:latin typeface="Cambria Math" panose="02040503050406030204" pitchFamily="18" charset="0"/>
                                    </a:rPr>
                                    <m:t>;</m:t>
                                  </m:r>
                                  <m:r>
                                    <a:rPr lang="en-GB" b="0" i="1" smtClean="0">
                                      <a:solidFill>
                                        <a:schemeClr val="accent2"/>
                                      </a:solidFill>
                                      <a:latin typeface="Cambria Math" panose="02040503050406030204" pitchFamily="18" charset="0"/>
                                    </a:rPr>
                                    <m:t>𝑡</m:t>
                                  </m:r>
                                </m:e>
                              </m:d>
                            </m:e>
                            <m:sub>
                              <m:r>
                                <a:rPr lang="en-GB" b="0" i="1" smtClean="0">
                                  <a:solidFill>
                                    <a:schemeClr val="accent2"/>
                                  </a:solidFill>
                                  <a:latin typeface="Cambria Math" panose="02040503050406030204" pitchFamily="18" charset="0"/>
                                </a:rPr>
                                <m:t>𝑤</m:t>
                              </m:r>
                            </m:sub>
                          </m:sSub>
                        </m:den>
                      </m:f>
                      <m:r>
                        <a:rPr lang="en-GB" b="0" i="1" smtClean="0">
                          <a:solidFill>
                            <a:schemeClr val="tx1"/>
                          </a:solidFill>
                          <a:latin typeface="Cambria Math" panose="02040503050406030204" pitchFamily="18" charset="0"/>
                        </a:rPr>
                        <m:t>=</m:t>
                      </m:r>
                      <m:rad>
                        <m:radPr>
                          <m:degHide m:val="on"/>
                          <m:ctrlPr>
                            <a:rPr lang="en-GB" b="0" i="1" smtClean="0">
                              <a:solidFill>
                                <a:schemeClr val="tx1"/>
                              </a:solidFill>
                              <a:latin typeface="Cambria Math" panose="02040503050406030204" pitchFamily="18" charset="0"/>
                            </a:rPr>
                          </m:ctrlPr>
                        </m:radPr>
                        <m:deg/>
                        <m:e>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2</m:t>
                              </m:r>
                            </m:num>
                            <m:den>
                              <m:r>
                                <a:rPr lang="en-GB" b="0" i="1" smtClean="0">
                                  <a:solidFill>
                                    <a:schemeClr val="tx1"/>
                                  </a:solidFill>
                                  <a:latin typeface="Cambria Math" panose="02040503050406030204" pitchFamily="18" charset="0"/>
                                </a:rPr>
                                <m:t>𝜋</m:t>
                              </m:r>
                            </m:den>
                          </m:f>
                        </m:e>
                      </m:rad>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2</m:t>
                          </m:r>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𝑟</m:t>
                              </m:r>
                            </m:e>
                            <m:sub>
                              <m:r>
                                <a:rPr lang="en-GB" b="0" i="1" smtClean="0">
                                  <a:solidFill>
                                    <a:schemeClr val="tx1"/>
                                  </a:solidFill>
                                  <a:latin typeface="Cambria Math" panose="02040503050406030204" pitchFamily="18" charset="0"/>
                                </a:rPr>
                                <m:t>𝑒</m:t>
                              </m:r>
                            </m:sub>
                          </m:sSub>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𝑁</m:t>
                              </m:r>
                            </m:e>
                            <m:sub>
                              <m:r>
                                <a:rPr lang="en-GB" b="0" i="1" smtClean="0">
                                  <a:solidFill>
                                    <a:schemeClr val="tx1"/>
                                  </a:solidFill>
                                  <a:latin typeface="Cambria Math" panose="02040503050406030204" pitchFamily="18" charset="0"/>
                                </a:rPr>
                                <m:t>𝑠</m:t>
                              </m:r>
                            </m:sub>
                          </m:sSub>
                        </m:num>
                        <m:den>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𝛾</m:t>
                              </m:r>
                            </m:e>
                            <m:sub>
                              <m:r>
                                <a:rPr lang="en-GB" b="0" i="1" smtClean="0">
                                  <a:solidFill>
                                    <a:schemeClr val="accent2"/>
                                  </a:solidFill>
                                  <a:latin typeface="Cambria Math" panose="02040503050406030204" pitchFamily="18" charset="0"/>
                                </a:rPr>
                                <m:t>𝑤</m:t>
                              </m:r>
                            </m:sub>
                          </m:sSub>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 </m:t>
                              </m:r>
                              <m:r>
                                <a:rPr lang="en-GB" b="0" i="1" smtClean="0">
                                  <a:solidFill>
                                    <a:schemeClr val="accent1"/>
                                  </a:solidFill>
                                  <a:latin typeface="Cambria Math" panose="02040503050406030204" pitchFamily="18" charset="0"/>
                                </a:rPr>
                                <m:t>𝑠</m:t>
                              </m:r>
                            </m:sub>
                          </m:sSub>
                        </m:den>
                      </m:f>
                      <m:f>
                        <m:fPr>
                          <m:ctrlPr>
                            <a:rPr lang="en-GB" b="0" i="1" smtClean="0">
                              <a:solidFill>
                                <a:schemeClr val="tx1"/>
                              </a:solidFill>
                              <a:latin typeface="Cambria Math" panose="02040503050406030204" pitchFamily="18" charset="0"/>
                            </a:rPr>
                          </m:ctrlPr>
                        </m:fPr>
                        <m:num>
                          <m:func>
                            <m:funcPr>
                              <m:ctrlPr>
                                <a:rPr lang="en-GB" b="0" i="1" smtClean="0">
                                  <a:solidFill>
                                    <a:schemeClr val="tx1"/>
                                  </a:solidFill>
                                  <a:latin typeface="Cambria Math" panose="02040503050406030204" pitchFamily="18" charset="0"/>
                                </a:rPr>
                              </m:ctrlPr>
                            </m:funcPr>
                            <m:fName>
                              <m:r>
                                <m:rPr>
                                  <m:sty m:val="p"/>
                                </m:rPr>
                                <a:rPr lang="en-GB" b="0" i="0" smtClean="0">
                                  <a:solidFill>
                                    <a:schemeClr val="tx1"/>
                                  </a:solidFill>
                                  <a:latin typeface="Cambria Math" panose="02040503050406030204" pitchFamily="18" charset="0"/>
                                </a:rPr>
                                <m:t>exp</m:t>
                              </m:r>
                            </m:fName>
                            <m:e>
                              <m:d>
                                <m:dPr>
                                  <m:begChr m:val="["/>
                                  <m:endChr m:val="]"/>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p>
                                        <m:sSupPr>
                                          <m:ctrlPr>
                                            <a:rPr lang="en-GB" b="0" i="1" smtClean="0">
                                              <a:solidFill>
                                                <a:schemeClr val="tx1"/>
                                              </a:solidFill>
                                              <a:latin typeface="Cambria Math" panose="02040503050406030204" pitchFamily="18" charset="0"/>
                                            </a:rPr>
                                          </m:ctrlPr>
                                        </m:sSupPr>
                                        <m:e>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𝑠</m:t>
                                                  </m:r>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𝑧</m:t>
                                                      </m:r>
                                                    </m:num>
                                                    <m:den>
                                                      <m:r>
                                                        <a:rPr lang="en-GB" b="0" i="1" smtClean="0">
                                                          <a:solidFill>
                                                            <a:schemeClr val="tx1"/>
                                                          </a:solidFill>
                                                          <a:latin typeface="Cambria Math" panose="02040503050406030204" pitchFamily="18" charset="0"/>
                                                        </a:rPr>
                                                        <m:t>2</m:t>
                                                      </m:r>
                                                    </m:den>
                                                  </m:f>
                                                </m:e>
                                              </m:d>
                                              <m:sSub>
                                                <m:sSubPr>
                                                  <m:ctrlPr>
                                                    <a:rPr lang="en-GB" b="0"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𝜃</m:t>
                                                  </m:r>
                                                </m:e>
                                                <m:sub>
                                                  <m:r>
                                                    <a:rPr lang="en-GB" b="0" i="1" smtClean="0">
                                                      <a:solidFill>
                                                        <a:schemeClr val="tx1"/>
                                                      </a:solidFill>
                                                      <a:latin typeface="Cambria Math" panose="02040503050406030204" pitchFamily="18" charset="0"/>
                                                      <a:ea typeface="Cambria Math" panose="02040503050406030204" pitchFamily="18" charset="0"/>
                                                    </a:rPr>
                                                    <m:t>𝑐</m:t>
                                                  </m:r>
                                                </m:sub>
                                              </m:sSub>
                                            </m:e>
                                          </m:d>
                                        </m:e>
                                        <m:sup>
                                          <m:r>
                                            <a:rPr lang="en-GB" b="0" i="1" smtClean="0">
                                              <a:solidFill>
                                                <a:schemeClr val="tx1"/>
                                              </a:solidFill>
                                              <a:latin typeface="Cambria Math" panose="02040503050406030204" pitchFamily="18" charset="0"/>
                                            </a:rPr>
                                            <m:t>2</m:t>
                                          </m:r>
                                        </m:sup>
                                      </m:sSup>
                                    </m:num>
                                    <m:den>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2</m:t>
                                          </m:r>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∗2</m:t>
                                          </m:r>
                                        </m:sup>
                                      </m:sSubSup>
                                    </m:den>
                                  </m:f>
                                </m:e>
                              </m:d>
                              <m:r>
                                <a:rPr lang="en-GB" b="0" i="1" smtClean="0">
                                  <a:solidFill>
                                    <a:schemeClr val="tx1"/>
                                  </a:solidFill>
                                  <a:latin typeface="Cambria Math" panose="02040503050406030204" pitchFamily="18" charset="0"/>
                                </a:rPr>
                                <m:t> </m:t>
                              </m:r>
                            </m:e>
                          </m:func>
                        </m:num>
                        <m:den>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m:t>
                              </m:r>
                            </m:sup>
                          </m:sSubSup>
                        </m:den>
                      </m:f>
                      <m:func>
                        <m:funcPr>
                          <m:ctrlPr>
                            <a:rPr lang="en-GB" b="0" i="1" smtClean="0">
                              <a:solidFill>
                                <a:schemeClr val="tx1"/>
                              </a:solidFill>
                              <a:latin typeface="Cambria Math" panose="02040503050406030204" pitchFamily="18" charset="0"/>
                            </a:rPr>
                          </m:ctrlPr>
                        </m:funcPr>
                        <m:fName>
                          <m:r>
                            <m:rPr>
                              <m:sty m:val="p"/>
                            </m:rPr>
                            <a:rPr lang="en-GB" b="0" i="0" smtClean="0">
                              <a:solidFill>
                                <a:schemeClr val="tx1"/>
                              </a:solidFill>
                              <a:latin typeface="Cambria Math" panose="02040503050406030204" pitchFamily="18" charset="0"/>
                            </a:rPr>
                            <m:t>exp</m:t>
                          </m:r>
                        </m:fName>
                        <m:e>
                          <m:d>
                            <m:dPr>
                              <m:begChr m:val="["/>
                              <m:endChr m:val="]"/>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sSup>
                                    <m:sSupPr>
                                      <m:ctrlPr>
                                        <a:rPr lang="en-GB" b="0" i="1" smtClean="0">
                                          <a:solidFill>
                                            <a:schemeClr val="tx1"/>
                                          </a:solidFill>
                                          <a:latin typeface="Cambria Math" panose="02040503050406030204" pitchFamily="18" charset="0"/>
                                        </a:rPr>
                                      </m:ctrlPr>
                                    </m:sSupPr>
                                    <m:e>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2</m:t>
                                          </m:r>
                                          <m:r>
                                            <a:rPr lang="en-GB" b="0" i="1" smtClean="0">
                                              <a:solidFill>
                                                <a:schemeClr val="tx1"/>
                                              </a:solidFill>
                                              <a:latin typeface="Cambria Math" panose="02040503050406030204" pitchFamily="18" charset="0"/>
                                            </a:rPr>
                                            <m:t>𝑠</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𝑧</m:t>
                                          </m:r>
                                        </m:e>
                                      </m:d>
                                    </m:e>
                                    <m:sup>
                                      <m:r>
                                        <a:rPr lang="en-GB" b="0" i="1" smtClean="0">
                                          <a:solidFill>
                                            <a:schemeClr val="tx1"/>
                                          </a:solidFill>
                                          <a:latin typeface="Cambria Math" panose="02040503050406030204" pitchFamily="18" charset="0"/>
                                        </a:rPr>
                                        <m:t>2</m:t>
                                      </m:r>
                                    </m:sup>
                                  </m:sSup>
                                </m:num>
                                <m:den>
                                  <m:r>
                                    <a:rPr lang="en-GB" b="0" i="1" smtClean="0">
                                      <a:solidFill>
                                        <a:schemeClr val="tx1"/>
                                      </a:solidFill>
                                      <a:latin typeface="Cambria Math" panose="02040503050406030204" pitchFamily="18" charset="0"/>
                                    </a:rPr>
                                    <m:t>2</m:t>
                                  </m:r>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𝑧</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2</m:t>
                                      </m:r>
                                    </m:sup>
                                  </m:sSubSup>
                                </m:den>
                              </m:f>
                            </m:e>
                          </m:d>
                        </m:e>
                      </m:func>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d>
                            <m:dPr>
                              <m:begChr m:val="["/>
                              <m:endChr m:val="]"/>
                              <m:ctrlPr>
                                <a:rPr lang="en-GB" b="0" i="1" smtClean="0">
                                  <a:solidFill>
                                    <a:schemeClr val="tx1"/>
                                  </a:solidFill>
                                  <a:latin typeface="Cambria Math" panose="02040503050406030204" pitchFamily="18" charset="0"/>
                                </a:rPr>
                              </m:ctrlPr>
                            </m:dPr>
                            <m:e>
                              <m:sSup>
                                <m:sSupPr>
                                  <m:ctrlPr>
                                    <a:rPr lang="en-GB" b="0" i="1" smtClean="0">
                                      <a:solidFill>
                                        <a:schemeClr val="tx1"/>
                                      </a:solidFill>
                                      <a:latin typeface="Cambria Math" panose="02040503050406030204" pitchFamily="18" charset="0"/>
                                    </a:rPr>
                                  </m:ctrlPr>
                                </m:sSupPr>
                                <m:e>
                                  <m:d>
                                    <m:dPr>
                                      <m:ctrlPr>
                                        <a:rPr lang="en-GB" b="0" i="1" smtClean="0">
                                          <a:solidFill>
                                            <a:schemeClr val="tx1"/>
                                          </a:solidFill>
                                          <a:latin typeface="Cambria Math" panose="02040503050406030204" pitchFamily="18" charset="0"/>
                                        </a:rPr>
                                      </m:ctrlPr>
                                    </m:dPr>
                                    <m:e>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𝑦</m:t>
                                          </m:r>
                                        </m:num>
                                        <m:den>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𝑦</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m:t>
                                              </m:r>
                                            </m:sup>
                                          </m:sSubSup>
                                          <m:r>
                                            <a:rPr lang="en-GB" b="0" i="1" smtClean="0">
                                              <a:solidFill>
                                                <a:schemeClr val="tx1"/>
                                              </a:solidFill>
                                              <a:latin typeface="Cambria Math" panose="02040503050406030204" pitchFamily="18" charset="0"/>
                                            </a:rPr>
                                            <m:t>𝐺</m:t>
                                          </m:r>
                                          <m:sSub>
                                            <m:sSubPr>
                                              <m:ctrlPr>
                                                <a:rPr lang="en-GB" b="0" i="1" smtClean="0">
                                                  <a:solidFill>
                                                    <a:schemeClr val="tx1"/>
                                                  </a:solidFill>
                                                  <a:latin typeface="Cambria Math" panose="02040503050406030204" pitchFamily="18" charset="0"/>
                                                </a:rPr>
                                              </m:ctrlPr>
                                            </m:sSubPr>
                                            <m:e>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𝑠</m:t>
                                                      </m:r>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𝑧</m:t>
                                                          </m:r>
                                                        </m:num>
                                                        <m:den>
                                                          <m:r>
                                                            <a:rPr lang="en-GB" b="0" i="1" smtClean="0">
                                                              <a:solidFill>
                                                                <a:schemeClr val="tx1"/>
                                                              </a:solidFill>
                                                              <a:latin typeface="Cambria Math" panose="02040503050406030204" pitchFamily="18" charset="0"/>
                                                            </a:rPr>
                                                            <m:t>2</m:t>
                                                          </m:r>
                                                        </m:den>
                                                      </m:f>
                                                    </m:e>
                                                  </m:d>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𝑐</m:t>
                                                      </m:r>
                                                    </m:sub>
                                                  </m:sSub>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𝑠</m:t>
                                                  </m:r>
                                                </m:e>
                                              </m:d>
                                            </m:e>
                                            <m:sub>
                                              <m:r>
                                                <a:rPr lang="en-GB" b="0" i="1" smtClean="0">
                                                  <a:solidFill>
                                                    <a:schemeClr val="accent1"/>
                                                  </a:solidFill>
                                                  <a:latin typeface="Cambria Math" panose="02040503050406030204" pitchFamily="18" charset="0"/>
                                                </a:rPr>
                                                <m:t>𝑠</m:t>
                                              </m:r>
                                            </m:sub>
                                          </m:sSub>
                                        </m:den>
                                      </m:f>
                                    </m:e>
                                  </m:d>
                                </m:e>
                                <m:sup>
                                  <m:r>
                                    <a:rPr lang="en-GB" b="0" i="1" smtClean="0">
                                      <a:solidFill>
                                        <a:schemeClr val="tx1"/>
                                      </a:solidFill>
                                      <a:latin typeface="Cambria Math" panose="02040503050406030204" pitchFamily="18" charset="0"/>
                                    </a:rPr>
                                    <m:t>2</m:t>
                                  </m:r>
                                </m:sup>
                              </m:sSup>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d>
                                    <m:dPr>
                                      <m:ctrlPr>
                                        <a:rPr lang="en-GB" b="0" i="1" smtClean="0">
                                          <a:solidFill>
                                            <a:schemeClr val="tx1"/>
                                          </a:solidFill>
                                          <a:latin typeface="Cambria Math" panose="02040503050406030204" pitchFamily="18" charset="0"/>
                                        </a:rPr>
                                      </m:ctrlPr>
                                    </m:dPr>
                                    <m:e>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𝑠</m:t>
                                              </m:r>
                                              <m:r>
                                                <a:rPr lang="en-GB" b="0" i="1" smtClean="0">
                                                  <a:solidFill>
                                                    <a:schemeClr val="tx1"/>
                                                  </a:solidFill>
                                                  <a:latin typeface="Cambria Math" panose="02040503050406030204" pitchFamily="18" charset="0"/>
                                                </a:rPr>
                                                <m:t>−</m:t>
                                              </m:r>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𝑧</m:t>
                                                  </m:r>
                                                </m:num>
                                                <m:den>
                                                  <m:r>
                                                    <a:rPr lang="en-GB" b="0" i="1" smtClean="0">
                                                      <a:solidFill>
                                                        <a:schemeClr val="tx1"/>
                                                      </a:solidFill>
                                                      <a:latin typeface="Cambria Math" panose="02040503050406030204" pitchFamily="18" charset="0"/>
                                                    </a:rPr>
                                                    <m:t>2</m:t>
                                                  </m:r>
                                                </m:den>
                                              </m:f>
                                            </m:e>
                                          </m:d>
                                          <m:sSub>
                                            <m:sSubPr>
                                              <m:ctrlPr>
                                                <a:rPr lang="en-GB" b="0" i="1" smtClean="0">
                                                  <a:solidFill>
                                                    <a:schemeClr val="tx1"/>
                                                  </a:solidFill>
                                                  <a:latin typeface="Cambria Math" panose="02040503050406030204" pitchFamily="18" charset="0"/>
                                                </a:rPr>
                                              </m:ctrlPr>
                                            </m:sSubPr>
                                            <m:e>
                                              <m:r>
                                                <a:rPr lang="en-GB" b="0" i="1" smtClean="0">
                                                  <a:solidFill>
                                                    <a:schemeClr val="tx1"/>
                                                  </a:solidFill>
                                                  <a:latin typeface="Cambria Math" panose="02040503050406030204" pitchFamily="18" charset="0"/>
                                                </a:rPr>
                                                <m:t>𝜃</m:t>
                                              </m:r>
                                            </m:e>
                                            <m:sub>
                                              <m:r>
                                                <a:rPr lang="en-GB" b="0" i="1" smtClean="0">
                                                  <a:solidFill>
                                                    <a:schemeClr val="tx1"/>
                                                  </a:solidFill>
                                                  <a:latin typeface="Cambria Math" panose="02040503050406030204" pitchFamily="18" charset="0"/>
                                                </a:rPr>
                                                <m:t>𝑐</m:t>
                                              </m:r>
                                            </m:sub>
                                          </m:sSub>
                                        </m:num>
                                        <m:den>
                                          <m:sSubSup>
                                            <m:sSubSupPr>
                                              <m:ctrlPr>
                                                <a:rPr lang="en-GB" b="0" i="1" smtClean="0">
                                                  <a:solidFill>
                                                    <a:schemeClr val="tx1"/>
                                                  </a:solidFill>
                                                  <a:latin typeface="Cambria Math" panose="02040503050406030204" pitchFamily="18" charset="0"/>
                                                </a:rPr>
                                              </m:ctrlPr>
                                            </m:sSubSupPr>
                                            <m:e>
                                              <m:r>
                                                <a:rPr lang="en-GB" b="0" i="1" smtClean="0">
                                                  <a:solidFill>
                                                    <a:schemeClr val="tx1"/>
                                                  </a:solidFill>
                                                  <a:latin typeface="Cambria Math" panose="02040503050406030204" pitchFamily="18" charset="0"/>
                                                </a:rPr>
                                                <m:t>𝜎</m:t>
                                              </m:r>
                                            </m:e>
                                            <m:sub>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m:t>
                                              </m:r>
                                              <m:r>
                                                <a:rPr lang="en-GB" b="0" i="1" smtClean="0">
                                                  <a:solidFill>
                                                    <a:schemeClr val="accent1"/>
                                                  </a:solidFill>
                                                  <a:latin typeface="Cambria Math" panose="02040503050406030204" pitchFamily="18" charset="0"/>
                                                </a:rPr>
                                                <m:t>𝑠</m:t>
                                              </m:r>
                                            </m:sub>
                                            <m:sup>
                                              <m:r>
                                                <a:rPr lang="en-GB" b="0" i="1" smtClean="0">
                                                  <a:solidFill>
                                                    <a:schemeClr val="tx1"/>
                                                  </a:solidFill>
                                                  <a:latin typeface="Cambria Math" panose="02040503050406030204" pitchFamily="18" charset="0"/>
                                                </a:rPr>
                                                <m:t>∗</m:t>
                                              </m:r>
                                            </m:sup>
                                          </m:sSubSup>
                                        </m:den>
                                      </m:f>
                                    </m:e>
                                  </m:d>
                                </m:e>
                                <m:sup>
                                  <m:r>
                                    <a:rPr lang="en-GB" b="0" i="1" smtClean="0">
                                      <a:solidFill>
                                        <a:schemeClr val="tx1"/>
                                      </a:solidFill>
                                      <a:latin typeface="Cambria Math" panose="02040503050406030204" pitchFamily="18" charset="0"/>
                                    </a:rPr>
                                    <m:t>2</m:t>
                                  </m:r>
                                </m:sup>
                              </m:sSup>
                            </m:e>
                          </m:d>
                        </m:e>
                        <m:sup>
                          <m:f>
                            <m:fPr>
                              <m:ctrlPr>
                                <a:rPr lang="en-GB" b="0"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1</m:t>
                              </m:r>
                            </m:num>
                            <m:den>
                              <m:r>
                                <a:rPr lang="en-GB" b="0" i="1" smtClean="0">
                                  <a:solidFill>
                                    <a:schemeClr val="tx1"/>
                                  </a:solidFill>
                                  <a:latin typeface="Cambria Math" panose="02040503050406030204" pitchFamily="18" charset="0"/>
                                </a:rPr>
                                <m:t>2</m:t>
                              </m:r>
                            </m:den>
                          </m:f>
                        </m:sup>
                      </m:sSup>
                    </m:oMath>
                  </m:oMathPara>
                </a14:m>
                <a:endParaRPr lang="en-US" dirty="0"/>
              </a:p>
            </p:txBody>
          </p:sp>
        </mc:Choice>
        <mc:Fallback xmlns="">
          <p:sp>
            <p:nvSpPr>
              <p:cNvPr id="3" name="Content Placeholder 2">
                <a:extLst>
                  <a:ext uri="{FF2B5EF4-FFF2-40B4-BE49-F238E27FC236}">
                    <a16:creationId xmlns:a16="http://schemas.microsoft.com/office/drawing/2014/main" id="{573E81D2-1990-D7D8-6302-02636F118F6C}"/>
                  </a:ext>
                </a:extLst>
              </p:cNvPr>
              <p:cNvSpPr>
                <a:spLocks noGrp="1" noRot="1" noChangeAspect="1" noMove="1" noResize="1" noEditPoints="1" noAdjustHandles="1" noChangeArrowheads="1" noChangeShapeType="1" noTextEdit="1"/>
              </p:cNvSpPr>
              <p:nvPr>
                <p:ph idx="1"/>
              </p:nvPr>
            </p:nvSpPr>
            <p:spPr>
              <a:xfrm>
                <a:off x="838200" y="1668311"/>
                <a:ext cx="10515600" cy="4351338"/>
              </a:xfrm>
              <a:blipFill>
                <a:blip r:embed="rId4"/>
                <a:stretch>
                  <a:fillRect l="-812" t="-2665"/>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1DFF338C-6E15-BF51-4396-D4F25511DD73}"/>
              </a:ext>
            </a:extLst>
          </p:cNvPr>
          <p:cNvPicPr>
            <a:picLocks noChangeAspect="1"/>
          </p:cNvPicPr>
          <p:nvPr/>
        </p:nvPicPr>
        <p:blipFill>
          <a:blip r:embed="rId5"/>
          <a:stretch>
            <a:fillRect/>
          </a:stretch>
        </p:blipFill>
        <p:spPr>
          <a:xfrm>
            <a:off x="8472940" y="0"/>
            <a:ext cx="3719060" cy="1655214"/>
          </a:xfrm>
          <a:prstGeom prst="rect">
            <a:avLst/>
          </a:prstGeom>
        </p:spPr>
      </p:pic>
      <p:sp>
        <p:nvSpPr>
          <p:cNvPr id="42" name="Oval 41">
            <a:extLst>
              <a:ext uri="{FF2B5EF4-FFF2-40B4-BE49-F238E27FC236}">
                <a16:creationId xmlns:a16="http://schemas.microsoft.com/office/drawing/2014/main" id="{3BD1132A-5AD1-22C5-404A-5FD7FA657552}"/>
              </a:ext>
            </a:extLst>
          </p:cNvPr>
          <p:cNvSpPr/>
          <p:nvPr/>
        </p:nvSpPr>
        <p:spPr>
          <a:xfrm>
            <a:off x="3312160" y="5136047"/>
            <a:ext cx="3271520" cy="108377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BC6E8E85-3FB6-3865-04D8-2CD2D0ABFD65}"/>
              </a:ext>
            </a:extLst>
          </p:cNvPr>
          <p:cNvSpPr>
            <a:spLocks noGrp="1"/>
          </p:cNvSpPr>
          <p:nvPr>
            <p:ph type="dt" sz="half" idx="10"/>
          </p:nvPr>
        </p:nvSpPr>
        <p:spPr/>
        <p:txBody>
          <a:bodyPr/>
          <a:lstStyle/>
          <a:p>
            <a:fld id="{F29C0462-3A15-4E3F-B93B-7D8E42FA4866}" type="datetime1">
              <a:rPr lang="en-GB" smtClean="0">
                <a:solidFill>
                  <a:schemeClr val="bg1"/>
                </a:solidFill>
              </a:rPr>
              <a:t>06/12/2022</a:t>
            </a:fld>
            <a:endParaRPr lang="en-US" dirty="0">
              <a:solidFill>
                <a:schemeClr val="bg1"/>
              </a:solidFill>
            </a:endParaRPr>
          </a:p>
        </p:txBody>
      </p:sp>
      <p:sp>
        <p:nvSpPr>
          <p:cNvPr id="6" name="Footer Placeholder 5">
            <a:extLst>
              <a:ext uri="{FF2B5EF4-FFF2-40B4-BE49-F238E27FC236}">
                <a16:creationId xmlns:a16="http://schemas.microsoft.com/office/drawing/2014/main" id="{C6DD9BB1-24C1-0B54-BF38-3A76E0CB08D8}"/>
              </a:ext>
            </a:extLst>
          </p:cNvPr>
          <p:cNvSpPr>
            <a:spLocks noGrp="1"/>
          </p:cNvSpPr>
          <p:nvPr>
            <p:ph type="ftr" sz="quarter" idx="11"/>
          </p:nvPr>
        </p:nvSpPr>
        <p:spPr/>
        <p:txBody>
          <a:bodyPr/>
          <a:lstStyle/>
          <a:p>
            <a:r>
              <a:rPr lang="en-US">
                <a:solidFill>
                  <a:schemeClr val="bg1"/>
                </a:solidFill>
              </a:rPr>
              <a:t>Intensity Asymmetry in Colliders with Strong Beamstrahlung</a:t>
            </a:r>
          </a:p>
        </p:txBody>
      </p:sp>
      <p:sp>
        <p:nvSpPr>
          <p:cNvPr id="7" name="Slide Number Placeholder 6">
            <a:extLst>
              <a:ext uri="{FF2B5EF4-FFF2-40B4-BE49-F238E27FC236}">
                <a16:creationId xmlns:a16="http://schemas.microsoft.com/office/drawing/2014/main" id="{2D9F2DB8-AF41-51F4-1794-DEC54F9E805E}"/>
              </a:ext>
            </a:extLst>
          </p:cNvPr>
          <p:cNvSpPr>
            <a:spLocks noGrp="1"/>
          </p:cNvSpPr>
          <p:nvPr>
            <p:ph type="sldNum" sz="quarter" idx="12"/>
          </p:nvPr>
        </p:nvSpPr>
        <p:spPr/>
        <p:txBody>
          <a:bodyPr/>
          <a:lstStyle/>
          <a:p>
            <a:fld id="{81FB59EA-3FEA-44AC-8E8C-E80C08B2FCEE}" type="slidenum">
              <a:rPr lang="en-US" smtClean="0">
                <a:solidFill>
                  <a:schemeClr val="bg1"/>
                </a:solidFill>
              </a:rPr>
              <a:t>9</a:t>
            </a:fld>
            <a:endParaRPr lang="en-US">
              <a:solidFill>
                <a:schemeClr val="bg1"/>
              </a:solidFill>
            </a:endParaRPr>
          </a:p>
        </p:txBody>
      </p:sp>
    </p:spTree>
    <p:custDataLst>
      <p:tags r:id="rId1"/>
    </p:custDataLst>
    <p:extLst>
      <p:ext uri="{BB962C8B-B14F-4D97-AF65-F5344CB8AC3E}">
        <p14:creationId xmlns:p14="http://schemas.microsoft.com/office/powerpoint/2010/main" val="2965620352"/>
      </p:ext>
    </p:extLst>
  </p:cSld>
  <p:clrMapOvr>
    <a:masterClrMapping/>
  </p:clrMapOvr>
  <mc:AlternateContent xmlns:mc="http://schemas.openxmlformats.org/markup-compatibility/2006" xmlns:p14="http://schemas.microsoft.com/office/powerpoint/2010/main">
    <mc:Choice Requires="p14">
      <p:transition spd="slow" p14:dur="2000" advTm="74323"/>
    </mc:Choice>
    <mc:Fallback xmlns="">
      <p:transition spd="slow" advTm="743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11.5|6.7|20.1|6.2|21.2|1.3|18.8"/>
</p:tagLst>
</file>

<file path=ppt/tags/tag10.xml><?xml version="1.0" encoding="utf-8"?>
<p:tagLst xmlns:a="http://schemas.openxmlformats.org/drawingml/2006/main" xmlns:r="http://schemas.openxmlformats.org/officeDocument/2006/relationships" xmlns:p="http://schemas.openxmlformats.org/presentationml/2006/main">
  <p:tag name="TIMING" val="|5.7|9.7|13.4|8.5|16.2|9.6|25.5|14.3|16.7"/>
</p:tagLst>
</file>

<file path=ppt/tags/tag11.xml><?xml version="1.0" encoding="utf-8"?>
<p:tagLst xmlns:a="http://schemas.openxmlformats.org/drawingml/2006/main" xmlns:r="http://schemas.openxmlformats.org/officeDocument/2006/relationships" xmlns:p="http://schemas.openxmlformats.org/presentationml/2006/main">
  <p:tag name="TIMING" val="|4.8|7.2|8.4|8.9|8.8"/>
</p:tagLst>
</file>

<file path=ppt/tags/tag12.xml><?xml version="1.0" encoding="utf-8"?>
<p:tagLst xmlns:a="http://schemas.openxmlformats.org/drawingml/2006/main" xmlns:r="http://schemas.openxmlformats.org/officeDocument/2006/relationships" xmlns:p="http://schemas.openxmlformats.org/presentationml/2006/main">
  <p:tag name="TIMING" val="|1.3|15.7|14.8|13.3"/>
</p:tagLst>
</file>

<file path=ppt/tags/tag13.xml><?xml version="1.0" encoding="utf-8"?>
<p:tagLst xmlns:a="http://schemas.openxmlformats.org/drawingml/2006/main" xmlns:r="http://schemas.openxmlformats.org/officeDocument/2006/relationships" xmlns:p="http://schemas.openxmlformats.org/presentationml/2006/main">
  <p:tag name="TIMING" val="|10.3|5.4|5.2|10.4|12.7|20.2"/>
</p:tagLst>
</file>

<file path=ppt/tags/tag14.xml><?xml version="1.0" encoding="utf-8"?>
<p:tagLst xmlns:a="http://schemas.openxmlformats.org/drawingml/2006/main" xmlns:r="http://schemas.openxmlformats.org/officeDocument/2006/relationships" xmlns:p="http://schemas.openxmlformats.org/presentationml/2006/main">
  <p:tag name="TIMING" val="|3.4|0.9|12.2|8|36.1|4.6|16.7|15.6"/>
</p:tagLst>
</file>

<file path=ppt/tags/tag15.xml><?xml version="1.0" encoding="utf-8"?>
<p:tagLst xmlns:a="http://schemas.openxmlformats.org/drawingml/2006/main" xmlns:r="http://schemas.openxmlformats.org/officeDocument/2006/relationships" xmlns:p="http://schemas.openxmlformats.org/presentationml/2006/main">
  <p:tag name="TIMING" val="|10.4|9.3|8.1|36.6|6.9|10.9|11.6|3.7|15.4|17.8"/>
</p:tagLst>
</file>

<file path=ppt/tags/tag16.xml><?xml version="1.0" encoding="utf-8"?>
<p:tagLst xmlns:a="http://schemas.openxmlformats.org/drawingml/2006/main" xmlns:r="http://schemas.openxmlformats.org/officeDocument/2006/relationships" xmlns:p="http://schemas.openxmlformats.org/presentationml/2006/main">
  <p:tag name="TIMING" val="|1.6|8.1|7.9|1|15.6|5.1|18.2"/>
</p:tagLst>
</file>

<file path=ppt/tags/tag17.xml><?xml version="1.0" encoding="utf-8"?>
<p:tagLst xmlns:a="http://schemas.openxmlformats.org/drawingml/2006/main" xmlns:r="http://schemas.openxmlformats.org/officeDocument/2006/relationships" xmlns:p="http://schemas.openxmlformats.org/presentationml/2006/main">
  <p:tag name="TIMING" val="|5.5|13.9|4.8|5|4.6"/>
</p:tagLst>
</file>

<file path=ppt/tags/tag18.xml><?xml version="1.0" encoding="utf-8"?>
<p:tagLst xmlns:a="http://schemas.openxmlformats.org/drawingml/2006/main" xmlns:r="http://schemas.openxmlformats.org/officeDocument/2006/relationships" xmlns:p="http://schemas.openxmlformats.org/presentationml/2006/main">
  <p:tag name="TIMING" val="|1.7|16.6|20|8"/>
</p:tagLst>
</file>

<file path=ppt/tags/tag19.xml><?xml version="1.0" encoding="utf-8"?>
<p:tagLst xmlns:a="http://schemas.openxmlformats.org/drawingml/2006/main" xmlns:r="http://schemas.openxmlformats.org/officeDocument/2006/relationships" xmlns:p="http://schemas.openxmlformats.org/presentationml/2006/main">
  <p:tag name="TIMING" val="|1.4|1.5|17.9|13.4|37.2|22.4"/>
</p:tagLst>
</file>

<file path=ppt/tags/tag2.xml><?xml version="1.0" encoding="utf-8"?>
<p:tagLst xmlns:a="http://schemas.openxmlformats.org/drawingml/2006/main" xmlns:r="http://schemas.openxmlformats.org/officeDocument/2006/relationships" xmlns:p="http://schemas.openxmlformats.org/presentationml/2006/main">
  <p:tag name="TIMING" val="|2.7|3.7|6.3"/>
</p:tagLst>
</file>

<file path=ppt/tags/tag20.xml><?xml version="1.0" encoding="utf-8"?>
<p:tagLst xmlns:a="http://schemas.openxmlformats.org/drawingml/2006/main" xmlns:r="http://schemas.openxmlformats.org/officeDocument/2006/relationships" xmlns:p="http://schemas.openxmlformats.org/presentationml/2006/main">
  <p:tag name="TIMING" val="|4.3|18.7|4.4|11.8|10.4|17.5|13.8"/>
</p:tagLst>
</file>

<file path=ppt/tags/tag21.xml><?xml version="1.0" encoding="utf-8"?>
<p:tagLst xmlns:a="http://schemas.openxmlformats.org/drawingml/2006/main" xmlns:r="http://schemas.openxmlformats.org/officeDocument/2006/relationships" xmlns:p="http://schemas.openxmlformats.org/presentationml/2006/main">
  <p:tag name="TIMING" val="|3.8|8.3|5.7"/>
</p:tagLst>
</file>

<file path=ppt/tags/tag3.xml><?xml version="1.0" encoding="utf-8"?>
<p:tagLst xmlns:a="http://schemas.openxmlformats.org/drawingml/2006/main" xmlns:r="http://schemas.openxmlformats.org/officeDocument/2006/relationships" xmlns:p="http://schemas.openxmlformats.org/presentationml/2006/main">
  <p:tag name="TIMING" val="|10.1|7.1|23.2|2.4|5.4"/>
</p:tagLst>
</file>

<file path=ppt/tags/tag4.xml><?xml version="1.0" encoding="utf-8"?>
<p:tagLst xmlns:a="http://schemas.openxmlformats.org/drawingml/2006/main" xmlns:r="http://schemas.openxmlformats.org/officeDocument/2006/relationships" xmlns:p="http://schemas.openxmlformats.org/presentationml/2006/main">
  <p:tag name="TIMING" val="|12.9|9.7|35.7|4.6"/>
</p:tagLst>
</file>

<file path=ppt/tags/tag5.xml><?xml version="1.0" encoding="utf-8"?>
<p:tagLst xmlns:a="http://schemas.openxmlformats.org/drawingml/2006/main" xmlns:r="http://schemas.openxmlformats.org/officeDocument/2006/relationships" xmlns:p="http://schemas.openxmlformats.org/presentationml/2006/main">
  <p:tag name="TIMING" val="|2.7|4.2|7.8|8.3|17.7|6.7|7.1"/>
</p:tagLst>
</file>

<file path=ppt/tags/tag6.xml><?xml version="1.0" encoding="utf-8"?>
<p:tagLst xmlns:a="http://schemas.openxmlformats.org/drawingml/2006/main" xmlns:r="http://schemas.openxmlformats.org/officeDocument/2006/relationships" xmlns:p="http://schemas.openxmlformats.org/presentationml/2006/main">
  <p:tag name="TIMING" val="|9.4|6.6|15"/>
</p:tagLst>
</file>

<file path=ppt/tags/tag7.xml><?xml version="1.0" encoding="utf-8"?>
<p:tagLst xmlns:a="http://schemas.openxmlformats.org/drawingml/2006/main" xmlns:r="http://schemas.openxmlformats.org/officeDocument/2006/relationships" xmlns:p="http://schemas.openxmlformats.org/presentationml/2006/main">
  <p:tag name="TIMING" val="|7.5|17|32.4|1.2|0.8|13|2.6|13.6|13|0.7|11.5|0.8"/>
</p:tagLst>
</file>

<file path=ppt/tags/tag8.xml><?xml version="1.0" encoding="utf-8"?>
<p:tagLst xmlns:a="http://schemas.openxmlformats.org/drawingml/2006/main" xmlns:r="http://schemas.openxmlformats.org/officeDocument/2006/relationships" xmlns:p="http://schemas.openxmlformats.org/presentationml/2006/main">
  <p:tag name="TIMING" val="|1.5|12.6|9.6|7|1.3|28.4"/>
</p:tagLst>
</file>

<file path=ppt/tags/tag9.xml><?xml version="1.0" encoding="utf-8"?>
<p:tagLst xmlns:a="http://schemas.openxmlformats.org/drawingml/2006/main" xmlns:r="http://schemas.openxmlformats.org/officeDocument/2006/relationships" xmlns:p="http://schemas.openxmlformats.org/presentationml/2006/main">
  <p:tag name="TIMING" val="|7.4|3.9|7.1|2.7|14.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12444</TotalTime>
  <Words>3289</Words>
  <Application>Microsoft Office PowerPoint</Application>
  <PresentationFormat>Widescreen</PresentationFormat>
  <Paragraphs>391</Paragraphs>
  <Slides>36</Slides>
  <Notes>15</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36</vt:i4>
      </vt:variant>
    </vt:vector>
  </HeadingPairs>
  <TitlesOfParts>
    <vt:vector size="47" baseType="lpstr">
      <vt:lpstr>Arial</vt:lpstr>
      <vt:lpstr>Calibri</vt:lpstr>
      <vt:lpstr>Calibri (Body)</vt:lpstr>
      <vt:lpstr>Calibri Light</vt:lpstr>
      <vt:lpstr>Cambria Math</vt:lpstr>
      <vt:lpstr>Cavolini</vt:lpstr>
      <vt:lpstr>Helvetica Neue</vt:lpstr>
      <vt:lpstr>Wingdings</vt:lpstr>
      <vt:lpstr>Office Theme</vt:lpstr>
      <vt:lpstr>1_Office Theme</vt:lpstr>
      <vt:lpstr>Titleslides, Conclusion</vt:lpstr>
      <vt:lpstr>INTENSITY ASYMMETRY IN COLLIDERS WITH STRONG BEAMSTRAHLUNG</vt:lpstr>
      <vt:lpstr> Motivations and contents</vt:lpstr>
      <vt:lpstr> Beamstrahlung equilibrium length:   assumptions</vt:lpstr>
      <vt:lpstr>PowerPoint Presentation</vt:lpstr>
      <vt:lpstr> Beamstrahlung equilibrium length:   hourglass effect, crab waist optics [1]</vt:lpstr>
      <vt:lpstr>PowerPoint Presentation</vt:lpstr>
      <vt:lpstr>PowerPoint Presentation</vt:lpstr>
      <vt:lpstr>PowerPoint Presentation</vt:lpstr>
      <vt:lpstr> Beamstrahlung equilibrium length:   local curvature</vt:lpstr>
      <vt:lpstr> Beamstrahlung equilibrium length:   central integral</vt:lpstr>
      <vt:lpstr> Beamstrahlung equilibrium length:   central integral [1]</vt:lpstr>
      <vt:lpstr> Beamstrahlung equilibrium length:  approaching equilibrium</vt:lpstr>
      <vt:lpstr> Beamstrahlung equilibrium length:   simplifying assumptions</vt:lpstr>
      <vt:lpstr>PowerPoint Presentation</vt:lpstr>
      <vt:lpstr> Beamstrahlung equilibrium lengths:   symmetric intensities </vt:lpstr>
      <vt:lpstr>PowerPoint Presentation</vt:lpstr>
      <vt:lpstr> Luminosity per interaction point [3]</vt:lpstr>
      <vt:lpstr> Stability analysis of equilibrium solutions</vt:lpstr>
      <vt:lpstr> Stability analysis of equilibrium solutions</vt:lpstr>
      <vt:lpstr>PowerPoint Presentation</vt:lpstr>
      <vt:lpstr> Transverse blow-up:   bunch lengths</vt:lpstr>
      <vt:lpstr> Transverse blow-up:   weak y-width</vt:lpstr>
      <vt:lpstr> Impact of transverse blow-up on luminosity</vt:lpstr>
      <vt:lpstr> Beamstrahlung lifetime </vt:lpstr>
      <vt:lpstr> Summary and conclusions</vt:lpstr>
      <vt:lpstr> References</vt:lpstr>
      <vt:lpstr>PowerPoint Presentation</vt:lpstr>
      <vt:lpstr>Validity of analytical approximation</vt:lpstr>
      <vt:lpstr>Validity of analytical approximation</vt:lpstr>
      <vt:lpstr>Beamstrahlung equilibrium length:  simplifying assumptions</vt:lpstr>
      <vt:lpstr>Beamstrahlung equilibrium length:  simplifying assumptions</vt:lpstr>
      <vt:lpstr>PowerPoint Presentation</vt:lpstr>
      <vt:lpstr> Luminosity per interaction point</vt:lpstr>
      <vt:lpstr> Modelling transverse blow-up</vt:lpstr>
      <vt:lpstr> Modelling transverse blow-up</vt:lpstr>
      <vt:lpstr> Transverse blow-up:   bunch lengths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Analytical Analysis of the Impact of Intensity Asymmetry in Colliders with Strong Beamstrahlung</dc:title>
  <dc:creator>Khoi Le Nguyen Nguyen</dc:creator>
  <cp:lastModifiedBy>Khoi Le Nguyen Nguyen</cp:lastModifiedBy>
  <cp:revision>137</cp:revision>
  <dcterms:created xsi:type="dcterms:W3CDTF">2022-09-07T07:03:24Z</dcterms:created>
  <dcterms:modified xsi:type="dcterms:W3CDTF">2022-12-06T15:54:05Z</dcterms:modified>
</cp:coreProperties>
</file>