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media/image42.jpg" ContentType="image/png"/>
  <Override PartName="/ppt/media/image43.jpg" ContentType="image/png"/>
  <Override PartName="/ppt/notesSlides/notesSlide4.xml" ContentType="application/vnd.openxmlformats-officedocument.presentationml.notesSlide+xml"/>
  <Override PartName="/ppt/media/image44.jpg" ContentType="image/png"/>
  <Override PartName="/ppt/media/image45.jpg" ContentType="image/png"/>
  <Override PartName="/ppt/media/image46.jpg" ContentType="image/png"/>
  <Override PartName="/ppt/media/image47.jpg" ContentType="image/png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2"/>
  </p:notesMasterIdLst>
  <p:handoutMasterIdLst>
    <p:handoutMasterId r:id="rId43"/>
  </p:handoutMasterIdLst>
  <p:sldIdLst>
    <p:sldId id="268" r:id="rId2"/>
    <p:sldId id="266" r:id="rId3"/>
    <p:sldId id="324" r:id="rId4"/>
    <p:sldId id="325" r:id="rId5"/>
    <p:sldId id="296" r:id="rId6"/>
    <p:sldId id="291" r:id="rId7"/>
    <p:sldId id="293" r:id="rId8"/>
    <p:sldId id="277" r:id="rId9"/>
    <p:sldId id="294" r:id="rId10"/>
    <p:sldId id="285" r:id="rId11"/>
    <p:sldId id="292" r:id="rId12"/>
    <p:sldId id="326" r:id="rId13"/>
    <p:sldId id="310" r:id="rId14"/>
    <p:sldId id="311" r:id="rId15"/>
    <p:sldId id="312" r:id="rId16"/>
    <p:sldId id="306" r:id="rId17"/>
    <p:sldId id="295" r:id="rId18"/>
    <p:sldId id="284" r:id="rId19"/>
    <p:sldId id="297" r:id="rId20"/>
    <p:sldId id="316" r:id="rId21"/>
    <p:sldId id="307" r:id="rId22"/>
    <p:sldId id="300" r:id="rId23"/>
    <p:sldId id="331" r:id="rId24"/>
    <p:sldId id="332" r:id="rId25"/>
    <p:sldId id="317" r:id="rId26"/>
    <p:sldId id="318" r:id="rId27"/>
    <p:sldId id="319" r:id="rId28"/>
    <p:sldId id="320" r:id="rId29"/>
    <p:sldId id="323" r:id="rId30"/>
    <p:sldId id="321" r:id="rId31"/>
    <p:sldId id="327" r:id="rId32"/>
    <p:sldId id="313" r:id="rId33"/>
    <p:sldId id="298" r:id="rId34"/>
    <p:sldId id="322" r:id="rId35"/>
    <p:sldId id="329" r:id="rId36"/>
    <p:sldId id="330" r:id="rId37"/>
    <p:sldId id="333" r:id="rId38"/>
    <p:sldId id="334" r:id="rId39"/>
    <p:sldId id="328" r:id="rId40"/>
    <p:sldId id="278" r:id="rId4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3" userDrawn="1">
          <p15:clr>
            <a:srgbClr val="A4A3A4"/>
          </p15:clr>
        </p15:guide>
        <p15:guide id="2" pos="25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04" autoAdjust="0"/>
    <p:restoredTop sz="96405" autoAdjust="0"/>
  </p:normalViewPr>
  <p:slideViewPr>
    <p:cSldViewPr showGuides="1">
      <p:cViewPr>
        <p:scale>
          <a:sx n="123" d="100"/>
          <a:sy n="123" d="100"/>
        </p:scale>
        <p:origin x="984" y="360"/>
      </p:cViewPr>
      <p:guideLst>
        <p:guide orient="horz" pos="913"/>
        <p:guide pos="25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5388" y="6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8D909A-CBE8-E745-8219-56C8D13A9BFA}" type="doc">
      <dgm:prSet loTypeId="urn:microsoft.com/office/officeart/2005/8/layout/chevron1" loCatId="" qsTypeId="urn:microsoft.com/office/officeart/2005/8/quickstyle/simple1" qsCatId="simple" csTypeId="urn:microsoft.com/office/officeart/2005/8/colors/colorful2" csCatId="colorful" phldr="1"/>
      <dgm:spPr/>
    </dgm:pt>
    <dgm:pt modelId="{35A32B55-3B24-4848-9CB0-5AE65CC15FA8}">
      <dgm:prSet phldrT="[Text]"/>
      <dgm:spPr/>
      <dgm:t>
        <a:bodyPr/>
        <a:lstStyle/>
        <a:p>
          <a:r>
            <a:rPr lang="en-GB" dirty="0"/>
            <a:t>Creating Geometry</a:t>
          </a:r>
        </a:p>
      </dgm:t>
    </dgm:pt>
    <dgm:pt modelId="{25601244-87FF-7F48-8B25-4DAF651AF5AC}" type="parTrans" cxnId="{9380C6B2-7037-8D4E-9D83-C31AA4BC9352}">
      <dgm:prSet/>
      <dgm:spPr/>
      <dgm:t>
        <a:bodyPr/>
        <a:lstStyle/>
        <a:p>
          <a:endParaRPr lang="en-GB"/>
        </a:p>
      </dgm:t>
    </dgm:pt>
    <dgm:pt modelId="{8CA02665-C459-C547-87D5-24FAB69987BB}" type="sibTrans" cxnId="{9380C6B2-7037-8D4E-9D83-C31AA4BC9352}">
      <dgm:prSet/>
      <dgm:spPr/>
      <dgm:t>
        <a:bodyPr/>
        <a:lstStyle/>
        <a:p>
          <a:endParaRPr lang="en-GB"/>
        </a:p>
      </dgm:t>
    </dgm:pt>
    <dgm:pt modelId="{46AAEBD4-DD30-D44D-ACF9-0322925B47F7}">
      <dgm:prSet phldrT="[Text]"/>
      <dgm:spPr/>
      <dgm:t>
        <a:bodyPr/>
        <a:lstStyle/>
        <a:p>
          <a:r>
            <a:rPr lang="en-GB" dirty="0"/>
            <a:t>Specifying Physical Groups</a:t>
          </a:r>
        </a:p>
      </dgm:t>
    </dgm:pt>
    <dgm:pt modelId="{4E61E86B-0237-6C44-869C-A0FCFA117049}" type="parTrans" cxnId="{918E9249-FD11-6A47-815C-7905321C876E}">
      <dgm:prSet/>
      <dgm:spPr/>
      <dgm:t>
        <a:bodyPr/>
        <a:lstStyle/>
        <a:p>
          <a:endParaRPr lang="en-GB"/>
        </a:p>
      </dgm:t>
    </dgm:pt>
    <dgm:pt modelId="{67288ACC-550F-9442-ACAA-C537568068DF}" type="sibTrans" cxnId="{918E9249-FD11-6A47-815C-7905321C876E}">
      <dgm:prSet/>
      <dgm:spPr/>
      <dgm:t>
        <a:bodyPr/>
        <a:lstStyle/>
        <a:p>
          <a:endParaRPr lang="en-GB"/>
        </a:p>
      </dgm:t>
    </dgm:pt>
    <dgm:pt modelId="{5D950336-388E-0140-99F5-4F817C8BBFE4}">
      <dgm:prSet phldrT="[Text]" custT="1"/>
      <dgm:spPr/>
      <dgm:t>
        <a:bodyPr/>
        <a:lstStyle/>
        <a:p>
          <a:r>
            <a:rPr lang="en-GB" sz="1200" dirty="0"/>
            <a:t>Converting Mesh to a readable format</a:t>
          </a:r>
        </a:p>
      </dgm:t>
    </dgm:pt>
    <dgm:pt modelId="{7617BEC7-37AA-0543-B75B-CC75F80CC655}" type="parTrans" cxnId="{5364A8B1-22CA-DB4C-9A33-3B3F535D44D6}">
      <dgm:prSet/>
      <dgm:spPr/>
      <dgm:t>
        <a:bodyPr/>
        <a:lstStyle/>
        <a:p>
          <a:endParaRPr lang="en-GB"/>
        </a:p>
      </dgm:t>
    </dgm:pt>
    <dgm:pt modelId="{4EA444CD-8A69-4443-B251-AB4C3BED66C5}" type="sibTrans" cxnId="{5364A8B1-22CA-DB4C-9A33-3B3F535D44D6}">
      <dgm:prSet/>
      <dgm:spPr/>
      <dgm:t>
        <a:bodyPr/>
        <a:lstStyle/>
        <a:p>
          <a:endParaRPr lang="en-GB"/>
        </a:p>
      </dgm:t>
    </dgm:pt>
    <dgm:pt modelId="{BE8A98C1-A89B-4045-AAB6-4733E79321C2}">
      <dgm:prSet phldrT="[Text]"/>
      <dgm:spPr/>
      <dgm:t>
        <a:bodyPr/>
        <a:lstStyle/>
        <a:p>
          <a:r>
            <a:rPr lang="en-GB" dirty="0"/>
            <a:t>Applying the Finite Element Method</a:t>
          </a:r>
        </a:p>
      </dgm:t>
    </dgm:pt>
    <dgm:pt modelId="{3B3B8D9B-BE17-4347-B18A-F81E55E3DA6A}" type="parTrans" cxnId="{31ADC20F-5D2C-8B4D-868A-22DB3F0A37DE}">
      <dgm:prSet/>
      <dgm:spPr/>
      <dgm:t>
        <a:bodyPr/>
        <a:lstStyle/>
        <a:p>
          <a:endParaRPr lang="en-GB"/>
        </a:p>
      </dgm:t>
    </dgm:pt>
    <dgm:pt modelId="{12A7C223-2A67-D84F-8C04-C574085C3A68}" type="sibTrans" cxnId="{31ADC20F-5D2C-8B4D-868A-22DB3F0A37DE}">
      <dgm:prSet/>
      <dgm:spPr/>
      <dgm:t>
        <a:bodyPr/>
        <a:lstStyle/>
        <a:p>
          <a:endParaRPr lang="en-GB"/>
        </a:p>
      </dgm:t>
    </dgm:pt>
    <dgm:pt modelId="{1D31590B-FC6E-344A-A474-6B6C3099BBED}">
      <dgm:prSet phldrT="[Text]"/>
      <dgm:spPr/>
      <dgm:t>
        <a:bodyPr/>
        <a:lstStyle/>
        <a:p>
          <a:r>
            <a:rPr lang="en-GB" dirty="0"/>
            <a:t>Post Processing the results</a:t>
          </a:r>
        </a:p>
      </dgm:t>
    </dgm:pt>
    <dgm:pt modelId="{CEA525B3-29F9-E348-BFA6-2935C769947A}" type="parTrans" cxnId="{A06D5FBD-C444-1E49-BE83-1C29DD1DC405}">
      <dgm:prSet/>
      <dgm:spPr/>
      <dgm:t>
        <a:bodyPr/>
        <a:lstStyle/>
        <a:p>
          <a:endParaRPr lang="en-GB"/>
        </a:p>
      </dgm:t>
    </dgm:pt>
    <dgm:pt modelId="{B8A4EDB7-D77F-414F-AF58-3F2EDA4AC6B6}" type="sibTrans" cxnId="{A06D5FBD-C444-1E49-BE83-1C29DD1DC405}">
      <dgm:prSet/>
      <dgm:spPr/>
      <dgm:t>
        <a:bodyPr/>
        <a:lstStyle/>
        <a:p>
          <a:endParaRPr lang="en-GB"/>
        </a:p>
      </dgm:t>
    </dgm:pt>
    <dgm:pt modelId="{CE8697DF-D0B5-6E4D-AF45-000C44246E4A}">
      <dgm:prSet/>
      <dgm:spPr/>
      <dgm:t>
        <a:bodyPr/>
        <a:lstStyle/>
        <a:p>
          <a:r>
            <a:rPr lang="en-GB" dirty="0"/>
            <a:t>Creating Mesh</a:t>
          </a:r>
        </a:p>
      </dgm:t>
    </dgm:pt>
    <dgm:pt modelId="{25D538D6-9C2D-D94F-A9EB-B4A225606CBB}" type="parTrans" cxnId="{9577E19D-C1DB-BC44-94D8-231CBEEB3F77}">
      <dgm:prSet/>
      <dgm:spPr/>
      <dgm:t>
        <a:bodyPr/>
        <a:lstStyle/>
        <a:p>
          <a:endParaRPr lang="en-GB"/>
        </a:p>
      </dgm:t>
    </dgm:pt>
    <dgm:pt modelId="{7C7B4E09-13B0-AD49-BC99-5F987B029ECE}" type="sibTrans" cxnId="{9577E19D-C1DB-BC44-94D8-231CBEEB3F77}">
      <dgm:prSet/>
      <dgm:spPr/>
      <dgm:t>
        <a:bodyPr/>
        <a:lstStyle/>
        <a:p>
          <a:endParaRPr lang="en-GB"/>
        </a:p>
      </dgm:t>
    </dgm:pt>
    <dgm:pt modelId="{EFE44A30-01DE-BE4F-948C-FF6780972C22}">
      <dgm:prSet phldrT="[Text]"/>
      <dgm:spPr/>
      <dgm:t>
        <a:bodyPr/>
        <a:lstStyle/>
        <a:p>
          <a:r>
            <a:rPr lang="en-GB" dirty="0"/>
            <a:t>Plotting the Results</a:t>
          </a:r>
        </a:p>
      </dgm:t>
    </dgm:pt>
    <dgm:pt modelId="{2819B218-EBFD-6546-8A3F-88592F0F02FB}" type="parTrans" cxnId="{ADAC59DB-71FE-174A-8740-D0A6A1A8B398}">
      <dgm:prSet/>
      <dgm:spPr/>
      <dgm:t>
        <a:bodyPr/>
        <a:lstStyle/>
        <a:p>
          <a:endParaRPr lang="en-GB"/>
        </a:p>
      </dgm:t>
    </dgm:pt>
    <dgm:pt modelId="{12656FE5-1AC0-B549-9FED-734F131CE9FD}" type="sibTrans" cxnId="{ADAC59DB-71FE-174A-8740-D0A6A1A8B398}">
      <dgm:prSet/>
      <dgm:spPr/>
      <dgm:t>
        <a:bodyPr/>
        <a:lstStyle/>
        <a:p>
          <a:endParaRPr lang="en-GB"/>
        </a:p>
      </dgm:t>
    </dgm:pt>
    <dgm:pt modelId="{98AFBA26-F000-3949-BCF9-43ED0E811BC2}" type="pres">
      <dgm:prSet presAssocID="{A38D909A-CBE8-E745-8219-56C8D13A9BFA}" presName="Name0" presStyleCnt="0">
        <dgm:presLayoutVars>
          <dgm:dir/>
          <dgm:animLvl val="lvl"/>
          <dgm:resizeHandles val="exact"/>
        </dgm:presLayoutVars>
      </dgm:prSet>
      <dgm:spPr/>
    </dgm:pt>
    <dgm:pt modelId="{6B4537F8-F189-374A-97B4-9EC8E5E320AD}" type="pres">
      <dgm:prSet presAssocID="{35A32B55-3B24-4848-9CB0-5AE65CC15FA8}" presName="parTxOnly" presStyleLbl="node1" presStyleIdx="0" presStyleCnt="7">
        <dgm:presLayoutVars>
          <dgm:chMax val="0"/>
          <dgm:chPref val="0"/>
          <dgm:bulletEnabled val="1"/>
        </dgm:presLayoutVars>
      </dgm:prSet>
      <dgm:spPr/>
    </dgm:pt>
    <dgm:pt modelId="{F0389BCF-315F-434F-ACCA-6C10A926A9E5}" type="pres">
      <dgm:prSet presAssocID="{8CA02665-C459-C547-87D5-24FAB69987BB}" presName="parTxOnlySpace" presStyleCnt="0"/>
      <dgm:spPr/>
    </dgm:pt>
    <dgm:pt modelId="{EB27B905-A1D9-5F4D-9286-2DF412CB5093}" type="pres">
      <dgm:prSet presAssocID="{46AAEBD4-DD30-D44D-ACF9-0322925B47F7}" presName="parTxOnly" presStyleLbl="node1" presStyleIdx="1" presStyleCnt="7">
        <dgm:presLayoutVars>
          <dgm:chMax val="0"/>
          <dgm:chPref val="0"/>
          <dgm:bulletEnabled val="1"/>
        </dgm:presLayoutVars>
      </dgm:prSet>
      <dgm:spPr/>
    </dgm:pt>
    <dgm:pt modelId="{FC36D057-DDC7-5B4F-9753-0124D04AE651}" type="pres">
      <dgm:prSet presAssocID="{67288ACC-550F-9442-ACAA-C537568068DF}" presName="parTxOnlySpace" presStyleCnt="0"/>
      <dgm:spPr/>
    </dgm:pt>
    <dgm:pt modelId="{FEC37668-E9A2-6945-BB46-5AF7414D3591}" type="pres">
      <dgm:prSet presAssocID="{CE8697DF-D0B5-6E4D-AF45-000C44246E4A}" presName="parTxOnly" presStyleLbl="node1" presStyleIdx="2" presStyleCnt="7">
        <dgm:presLayoutVars>
          <dgm:chMax val="0"/>
          <dgm:chPref val="0"/>
          <dgm:bulletEnabled val="1"/>
        </dgm:presLayoutVars>
      </dgm:prSet>
      <dgm:spPr/>
    </dgm:pt>
    <dgm:pt modelId="{1C4287C2-2AB3-3D4C-BDCA-99C48A8FDEA4}" type="pres">
      <dgm:prSet presAssocID="{7C7B4E09-13B0-AD49-BC99-5F987B029ECE}" presName="parTxOnlySpace" presStyleCnt="0"/>
      <dgm:spPr/>
    </dgm:pt>
    <dgm:pt modelId="{CAF4BFB0-A842-3F4C-BEA0-E2920EFA391E}" type="pres">
      <dgm:prSet presAssocID="{5D950336-388E-0140-99F5-4F817C8BBFE4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0184B03E-2F3F-4548-A983-DD78FFDB04C7}" type="pres">
      <dgm:prSet presAssocID="{4EA444CD-8A69-4443-B251-AB4C3BED66C5}" presName="parTxOnlySpace" presStyleCnt="0"/>
      <dgm:spPr/>
    </dgm:pt>
    <dgm:pt modelId="{1242CF3C-C83C-834B-B526-586B40D913CA}" type="pres">
      <dgm:prSet presAssocID="{BE8A98C1-A89B-4045-AAB6-4733E79321C2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56D1EDD9-73C1-4449-AD7A-DF7FFE749E40}" type="pres">
      <dgm:prSet presAssocID="{12A7C223-2A67-D84F-8C04-C574085C3A68}" presName="parTxOnlySpace" presStyleCnt="0"/>
      <dgm:spPr/>
    </dgm:pt>
    <dgm:pt modelId="{6CA01A45-8066-1C40-85C9-A6195E633A73}" type="pres">
      <dgm:prSet presAssocID="{1D31590B-FC6E-344A-A474-6B6C3099BBED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F0F039F9-0A34-134F-B957-662326B1FD78}" type="pres">
      <dgm:prSet presAssocID="{B8A4EDB7-D77F-414F-AF58-3F2EDA4AC6B6}" presName="parTxOnlySpace" presStyleCnt="0"/>
      <dgm:spPr/>
    </dgm:pt>
    <dgm:pt modelId="{2F533803-B031-5A4F-9CAA-3FE8AEF7DAF7}" type="pres">
      <dgm:prSet presAssocID="{EFE44A30-01DE-BE4F-948C-FF6780972C22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31ADC20F-5D2C-8B4D-868A-22DB3F0A37DE}" srcId="{A38D909A-CBE8-E745-8219-56C8D13A9BFA}" destId="{BE8A98C1-A89B-4045-AAB6-4733E79321C2}" srcOrd="4" destOrd="0" parTransId="{3B3B8D9B-BE17-4347-B18A-F81E55E3DA6A}" sibTransId="{12A7C223-2A67-D84F-8C04-C574085C3A68}"/>
    <dgm:cxn modelId="{C35D9811-73F9-654A-8861-2AB2333C0CCA}" type="presOf" srcId="{46AAEBD4-DD30-D44D-ACF9-0322925B47F7}" destId="{EB27B905-A1D9-5F4D-9286-2DF412CB5093}" srcOrd="0" destOrd="0" presId="urn:microsoft.com/office/officeart/2005/8/layout/chevron1"/>
    <dgm:cxn modelId="{918E9249-FD11-6A47-815C-7905321C876E}" srcId="{A38D909A-CBE8-E745-8219-56C8D13A9BFA}" destId="{46AAEBD4-DD30-D44D-ACF9-0322925B47F7}" srcOrd="1" destOrd="0" parTransId="{4E61E86B-0237-6C44-869C-A0FCFA117049}" sibTransId="{67288ACC-550F-9442-ACAA-C537568068DF}"/>
    <dgm:cxn modelId="{2157868C-4ACA-6249-B410-0F66CBE8100E}" type="presOf" srcId="{5D950336-388E-0140-99F5-4F817C8BBFE4}" destId="{CAF4BFB0-A842-3F4C-BEA0-E2920EFA391E}" srcOrd="0" destOrd="0" presId="urn:microsoft.com/office/officeart/2005/8/layout/chevron1"/>
    <dgm:cxn modelId="{86DAC993-306D-6042-8B5E-F62A8F15E232}" type="presOf" srcId="{EFE44A30-01DE-BE4F-948C-FF6780972C22}" destId="{2F533803-B031-5A4F-9CAA-3FE8AEF7DAF7}" srcOrd="0" destOrd="0" presId="urn:microsoft.com/office/officeart/2005/8/layout/chevron1"/>
    <dgm:cxn modelId="{9577E19D-C1DB-BC44-94D8-231CBEEB3F77}" srcId="{A38D909A-CBE8-E745-8219-56C8D13A9BFA}" destId="{CE8697DF-D0B5-6E4D-AF45-000C44246E4A}" srcOrd="2" destOrd="0" parTransId="{25D538D6-9C2D-D94F-A9EB-B4A225606CBB}" sibTransId="{7C7B4E09-13B0-AD49-BC99-5F987B029ECE}"/>
    <dgm:cxn modelId="{A58143A8-04EC-2C4E-9507-3CEE783ACAE9}" type="presOf" srcId="{1D31590B-FC6E-344A-A474-6B6C3099BBED}" destId="{6CA01A45-8066-1C40-85C9-A6195E633A73}" srcOrd="0" destOrd="0" presId="urn:microsoft.com/office/officeart/2005/8/layout/chevron1"/>
    <dgm:cxn modelId="{4679B1B0-B359-5C48-9564-2FBC0E7C1FB4}" type="presOf" srcId="{35A32B55-3B24-4848-9CB0-5AE65CC15FA8}" destId="{6B4537F8-F189-374A-97B4-9EC8E5E320AD}" srcOrd="0" destOrd="0" presId="urn:microsoft.com/office/officeart/2005/8/layout/chevron1"/>
    <dgm:cxn modelId="{5364A8B1-22CA-DB4C-9A33-3B3F535D44D6}" srcId="{A38D909A-CBE8-E745-8219-56C8D13A9BFA}" destId="{5D950336-388E-0140-99F5-4F817C8BBFE4}" srcOrd="3" destOrd="0" parTransId="{7617BEC7-37AA-0543-B75B-CC75F80CC655}" sibTransId="{4EA444CD-8A69-4443-B251-AB4C3BED66C5}"/>
    <dgm:cxn modelId="{9380C6B2-7037-8D4E-9D83-C31AA4BC9352}" srcId="{A38D909A-CBE8-E745-8219-56C8D13A9BFA}" destId="{35A32B55-3B24-4848-9CB0-5AE65CC15FA8}" srcOrd="0" destOrd="0" parTransId="{25601244-87FF-7F48-8B25-4DAF651AF5AC}" sibTransId="{8CA02665-C459-C547-87D5-24FAB69987BB}"/>
    <dgm:cxn modelId="{A06D5FBD-C444-1E49-BE83-1C29DD1DC405}" srcId="{A38D909A-CBE8-E745-8219-56C8D13A9BFA}" destId="{1D31590B-FC6E-344A-A474-6B6C3099BBED}" srcOrd="5" destOrd="0" parTransId="{CEA525B3-29F9-E348-BFA6-2935C769947A}" sibTransId="{B8A4EDB7-D77F-414F-AF58-3F2EDA4AC6B6}"/>
    <dgm:cxn modelId="{A43536C5-61AF-374B-BE31-1320AF75B20C}" type="presOf" srcId="{CE8697DF-D0B5-6E4D-AF45-000C44246E4A}" destId="{FEC37668-E9A2-6945-BB46-5AF7414D3591}" srcOrd="0" destOrd="0" presId="urn:microsoft.com/office/officeart/2005/8/layout/chevron1"/>
    <dgm:cxn modelId="{ADAC59DB-71FE-174A-8740-D0A6A1A8B398}" srcId="{A38D909A-CBE8-E745-8219-56C8D13A9BFA}" destId="{EFE44A30-01DE-BE4F-948C-FF6780972C22}" srcOrd="6" destOrd="0" parTransId="{2819B218-EBFD-6546-8A3F-88592F0F02FB}" sibTransId="{12656FE5-1AC0-B549-9FED-734F131CE9FD}"/>
    <dgm:cxn modelId="{F2AB54DD-9B28-8140-A3BC-CB90AEC8C8E2}" type="presOf" srcId="{BE8A98C1-A89B-4045-AAB6-4733E79321C2}" destId="{1242CF3C-C83C-834B-B526-586B40D913CA}" srcOrd="0" destOrd="0" presId="urn:microsoft.com/office/officeart/2005/8/layout/chevron1"/>
    <dgm:cxn modelId="{8EDE47EB-1F4A-7D45-9C25-FA3AF7F6DA45}" type="presOf" srcId="{A38D909A-CBE8-E745-8219-56C8D13A9BFA}" destId="{98AFBA26-F000-3949-BCF9-43ED0E811BC2}" srcOrd="0" destOrd="0" presId="urn:microsoft.com/office/officeart/2005/8/layout/chevron1"/>
    <dgm:cxn modelId="{6A07EE84-D416-6642-BD5B-88EB3DFEA6CC}" type="presParOf" srcId="{98AFBA26-F000-3949-BCF9-43ED0E811BC2}" destId="{6B4537F8-F189-374A-97B4-9EC8E5E320AD}" srcOrd="0" destOrd="0" presId="urn:microsoft.com/office/officeart/2005/8/layout/chevron1"/>
    <dgm:cxn modelId="{79CF4A6E-AE66-1242-809B-D59F53A75924}" type="presParOf" srcId="{98AFBA26-F000-3949-BCF9-43ED0E811BC2}" destId="{F0389BCF-315F-434F-ACCA-6C10A926A9E5}" srcOrd="1" destOrd="0" presId="urn:microsoft.com/office/officeart/2005/8/layout/chevron1"/>
    <dgm:cxn modelId="{D2734F5B-5B4C-B942-A8BC-F20A1FDDD356}" type="presParOf" srcId="{98AFBA26-F000-3949-BCF9-43ED0E811BC2}" destId="{EB27B905-A1D9-5F4D-9286-2DF412CB5093}" srcOrd="2" destOrd="0" presId="urn:microsoft.com/office/officeart/2005/8/layout/chevron1"/>
    <dgm:cxn modelId="{2D6C1D13-24DC-724F-9105-EB443CE3DB3E}" type="presParOf" srcId="{98AFBA26-F000-3949-BCF9-43ED0E811BC2}" destId="{FC36D057-DDC7-5B4F-9753-0124D04AE651}" srcOrd="3" destOrd="0" presId="urn:microsoft.com/office/officeart/2005/8/layout/chevron1"/>
    <dgm:cxn modelId="{17A74E03-7E94-5E4F-A7BE-998E12A2C7DD}" type="presParOf" srcId="{98AFBA26-F000-3949-BCF9-43ED0E811BC2}" destId="{FEC37668-E9A2-6945-BB46-5AF7414D3591}" srcOrd="4" destOrd="0" presId="urn:microsoft.com/office/officeart/2005/8/layout/chevron1"/>
    <dgm:cxn modelId="{36F6C464-89A9-7C45-BB00-022FBC3DDF6D}" type="presParOf" srcId="{98AFBA26-F000-3949-BCF9-43ED0E811BC2}" destId="{1C4287C2-2AB3-3D4C-BDCA-99C48A8FDEA4}" srcOrd="5" destOrd="0" presId="urn:microsoft.com/office/officeart/2005/8/layout/chevron1"/>
    <dgm:cxn modelId="{8E67E3FE-1E83-8041-86CF-63297670F226}" type="presParOf" srcId="{98AFBA26-F000-3949-BCF9-43ED0E811BC2}" destId="{CAF4BFB0-A842-3F4C-BEA0-E2920EFA391E}" srcOrd="6" destOrd="0" presId="urn:microsoft.com/office/officeart/2005/8/layout/chevron1"/>
    <dgm:cxn modelId="{05F23246-07D0-6142-A13F-0968B5EA748F}" type="presParOf" srcId="{98AFBA26-F000-3949-BCF9-43ED0E811BC2}" destId="{0184B03E-2F3F-4548-A983-DD78FFDB04C7}" srcOrd="7" destOrd="0" presId="urn:microsoft.com/office/officeart/2005/8/layout/chevron1"/>
    <dgm:cxn modelId="{0CCCAA6C-6B20-7648-8E6B-044255AB3D71}" type="presParOf" srcId="{98AFBA26-F000-3949-BCF9-43ED0E811BC2}" destId="{1242CF3C-C83C-834B-B526-586B40D913CA}" srcOrd="8" destOrd="0" presId="urn:microsoft.com/office/officeart/2005/8/layout/chevron1"/>
    <dgm:cxn modelId="{D9C4EEFC-8262-F641-8D99-73D0B5690104}" type="presParOf" srcId="{98AFBA26-F000-3949-BCF9-43ED0E811BC2}" destId="{56D1EDD9-73C1-4449-AD7A-DF7FFE749E40}" srcOrd="9" destOrd="0" presId="urn:microsoft.com/office/officeart/2005/8/layout/chevron1"/>
    <dgm:cxn modelId="{EC21D9D4-8B3B-7E4A-A6A7-6DEE0467D7AC}" type="presParOf" srcId="{98AFBA26-F000-3949-BCF9-43ED0E811BC2}" destId="{6CA01A45-8066-1C40-85C9-A6195E633A73}" srcOrd="10" destOrd="0" presId="urn:microsoft.com/office/officeart/2005/8/layout/chevron1"/>
    <dgm:cxn modelId="{F549D12E-6C1F-5240-B76C-1290D45CDC09}" type="presParOf" srcId="{98AFBA26-F000-3949-BCF9-43ED0E811BC2}" destId="{F0F039F9-0A34-134F-B957-662326B1FD78}" srcOrd="11" destOrd="0" presId="urn:microsoft.com/office/officeart/2005/8/layout/chevron1"/>
    <dgm:cxn modelId="{F41E7171-4BBC-7C48-B68E-891F5BE2F8DD}" type="presParOf" srcId="{98AFBA26-F000-3949-BCF9-43ED0E811BC2}" destId="{2F533803-B031-5A4F-9CAA-3FE8AEF7DAF7}" srcOrd="1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4537F8-F189-374A-97B4-9EC8E5E320AD}">
      <dsp:nvSpPr>
        <dsp:cNvPr id="0" name=""/>
        <dsp:cNvSpPr/>
      </dsp:nvSpPr>
      <dsp:spPr>
        <a:xfrm>
          <a:off x="0" y="643571"/>
          <a:ext cx="1822702" cy="729080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Creating Geometry</a:t>
          </a:r>
        </a:p>
      </dsp:txBody>
      <dsp:txXfrm>
        <a:off x="364540" y="643571"/>
        <a:ext cx="1093622" cy="729080"/>
      </dsp:txXfrm>
    </dsp:sp>
    <dsp:sp modelId="{EB27B905-A1D9-5F4D-9286-2DF412CB5093}">
      <dsp:nvSpPr>
        <dsp:cNvPr id="0" name=""/>
        <dsp:cNvSpPr/>
      </dsp:nvSpPr>
      <dsp:spPr>
        <a:xfrm>
          <a:off x="1640432" y="643571"/>
          <a:ext cx="1822702" cy="729080"/>
        </a:xfrm>
        <a:prstGeom prst="chevron">
          <a:avLst/>
        </a:prstGeom>
        <a:solidFill>
          <a:schemeClr val="accent2">
            <a:hueOff val="1780919"/>
            <a:satOff val="2001"/>
            <a:lumOff val="-408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Specifying Physical Groups</a:t>
          </a:r>
        </a:p>
      </dsp:txBody>
      <dsp:txXfrm>
        <a:off x="2004972" y="643571"/>
        <a:ext cx="1093622" cy="729080"/>
      </dsp:txXfrm>
    </dsp:sp>
    <dsp:sp modelId="{FEC37668-E9A2-6945-BB46-5AF7414D3591}">
      <dsp:nvSpPr>
        <dsp:cNvPr id="0" name=""/>
        <dsp:cNvSpPr/>
      </dsp:nvSpPr>
      <dsp:spPr>
        <a:xfrm>
          <a:off x="3280864" y="643571"/>
          <a:ext cx="1822702" cy="729080"/>
        </a:xfrm>
        <a:prstGeom prst="chevron">
          <a:avLst/>
        </a:prstGeom>
        <a:solidFill>
          <a:schemeClr val="accent2">
            <a:hueOff val="3561838"/>
            <a:satOff val="4002"/>
            <a:lumOff val="-817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Creating Mesh</a:t>
          </a:r>
        </a:p>
      </dsp:txBody>
      <dsp:txXfrm>
        <a:off x="3645404" y="643571"/>
        <a:ext cx="1093622" cy="729080"/>
      </dsp:txXfrm>
    </dsp:sp>
    <dsp:sp modelId="{CAF4BFB0-A842-3F4C-BEA0-E2920EFA391E}">
      <dsp:nvSpPr>
        <dsp:cNvPr id="0" name=""/>
        <dsp:cNvSpPr/>
      </dsp:nvSpPr>
      <dsp:spPr>
        <a:xfrm>
          <a:off x="4921296" y="643571"/>
          <a:ext cx="1822702" cy="729080"/>
        </a:xfrm>
        <a:prstGeom prst="chevron">
          <a:avLst/>
        </a:prstGeom>
        <a:solidFill>
          <a:schemeClr val="accent2">
            <a:hueOff val="5342757"/>
            <a:satOff val="6003"/>
            <a:lumOff val="-1225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Converting Mesh to a readable format</a:t>
          </a:r>
        </a:p>
      </dsp:txBody>
      <dsp:txXfrm>
        <a:off x="5285836" y="643571"/>
        <a:ext cx="1093622" cy="729080"/>
      </dsp:txXfrm>
    </dsp:sp>
    <dsp:sp modelId="{1242CF3C-C83C-834B-B526-586B40D913CA}">
      <dsp:nvSpPr>
        <dsp:cNvPr id="0" name=""/>
        <dsp:cNvSpPr/>
      </dsp:nvSpPr>
      <dsp:spPr>
        <a:xfrm>
          <a:off x="6561728" y="643571"/>
          <a:ext cx="1822702" cy="729080"/>
        </a:xfrm>
        <a:prstGeom prst="chevron">
          <a:avLst/>
        </a:prstGeom>
        <a:solidFill>
          <a:schemeClr val="accent2">
            <a:hueOff val="7123676"/>
            <a:satOff val="8004"/>
            <a:lumOff val="-163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Applying the Finite Element Method</a:t>
          </a:r>
        </a:p>
      </dsp:txBody>
      <dsp:txXfrm>
        <a:off x="6926268" y="643571"/>
        <a:ext cx="1093622" cy="729080"/>
      </dsp:txXfrm>
    </dsp:sp>
    <dsp:sp modelId="{6CA01A45-8066-1C40-85C9-A6195E633A73}">
      <dsp:nvSpPr>
        <dsp:cNvPr id="0" name=""/>
        <dsp:cNvSpPr/>
      </dsp:nvSpPr>
      <dsp:spPr>
        <a:xfrm>
          <a:off x="8202160" y="643571"/>
          <a:ext cx="1822702" cy="729080"/>
        </a:xfrm>
        <a:prstGeom prst="chevron">
          <a:avLst/>
        </a:prstGeom>
        <a:solidFill>
          <a:schemeClr val="accent2">
            <a:hueOff val="8904595"/>
            <a:satOff val="10005"/>
            <a:lumOff val="-2042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Post Processing the results</a:t>
          </a:r>
        </a:p>
      </dsp:txBody>
      <dsp:txXfrm>
        <a:off x="8566700" y="643571"/>
        <a:ext cx="1093622" cy="729080"/>
      </dsp:txXfrm>
    </dsp:sp>
    <dsp:sp modelId="{2F533803-B031-5A4F-9CAA-3FE8AEF7DAF7}">
      <dsp:nvSpPr>
        <dsp:cNvPr id="0" name=""/>
        <dsp:cNvSpPr/>
      </dsp:nvSpPr>
      <dsp:spPr>
        <a:xfrm>
          <a:off x="9842592" y="643571"/>
          <a:ext cx="1822702" cy="729080"/>
        </a:xfrm>
        <a:prstGeom prst="chevron">
          <a:avLst/>
        </a:prstGeom>
        <a:solidFill>
          <a:schemeClr val="accent2">
            <a:hueOff val="10685514"/>
            <a:satOff val="12006"/>
            <a:lumOff val="-2451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Plotting the Results</a:t>
          </a:r>
        </a:p>
      </dsp:txBody>
      <dsp:txXfrm>
        <a:off x="10207132" y="643571"/>
        <a:ext cx="1093622" cy="7290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5E6C4-5F43-4FF9-96D4-21B8157BE639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8B182-0F75-451D-B88B-ABD1C205B43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809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BD367-6A7A-405A-BFB1-15817186491F}" type="datetimeFigureOut">
              <a:rPr lang="de-DE" smtClean="0"/>
              <a:t>05.12.22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413189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B5255-5329-45F9-87F3-A2F9FB4734D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676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78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556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42925" indent="-187325" algn="l" defTabSz="914400" rtl="0" eaLnBrk="1" latinLnBrk="0" hangingPunct="1">
      <a:buFont typeface="Arial" panose="020B0604020202020204" pitchFamily="34" charset="0"/>
      <a:buChar char="•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7207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8985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61181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30399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192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84492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81848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6887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95882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72723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54477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97378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66606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55743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21283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27221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12296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46840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27594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50500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787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1"/>
            <a:ext cx="11376025" cy="1855254"/>
          </a:xfrm>
        </p:spPr>
        <p:txBody>
          <a:bodyPr anchor="t"/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1525787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9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en-GB" noProof="0"/>
              <a:t>Click to edit Master text styles</a:t>
            </a:r>
          </a:p>
        </p:txBody>
      </p:sp>
      <p:pic>
        <p:nvPicPr>
          <p:cNvPr id="8" name="Grafik 7" descr="Logo Helmholtz">
            <a:extLst>
              <a:ext uri="{FF2B5EF4-FFF2-40B4-BE49-F238E27FC236}">
                <a16:creationId xmlns:a16="http://schemas.microsoft.com/office/drawing/2014/main" id="{68086B43-9215-4588-8439-4D7C07453A0C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7" y="6258632"/>
            <a:ext cx="1188244" cy="161813"/>
          </a:xfrm>
          <a:prstGeom prst="rect">
            <a:avLst/>
          </a:prstGeom>
        </p:spPr>
      </p:pic>
      <p:pic>
        <p:nvPicPr>
          <p:cNvPr id="9" name="Grafik 8" descr="Logo DESY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310" y="5585299"/>
            <a:ext cx="899498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419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Resistive Wall Impedance|  Ali Rajabi, FCCIS, 07.12.2022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47463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9C675125-65B7-4F5B-AEF0-C38D81E746C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075612" y="1449388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23FA31D8-E476-4ADE-8ED0-89F2667028D2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8075612" y="4005263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Resistive Wall Impedance|  Ali Rajabi, FCCIS, 07.12.2022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16810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9" y="1406427"/>
            <a:ext cx="3708400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9" y="3963533"/>
            <a:ext cx="3708400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259262" y="1449389"/>
            <a:ext cx="3673475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4259263" y="4005263"/>
            <a:ext cx="3673475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68AD19F6-8B2A-4294-9E9A-47F8C86A5D6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13" name="Bildplatzhalter 6">
            <a:extLst>
              <a:ext uri="{FF2B5EF4-FFF2-40B4-BE49-F238E27FC236}">
                <a16:creationId xmlns:a16="http://schemas.microsoft.com/office/drawing/2014/main" id="{B0BE3BFA-E3C5-48E6-ADE2-3072C916F3F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Resistive Wall Impedance|  Ali Rajabi, FCCIS, 07.12.2022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53029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1137602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Resistive Wall Impedance|  Ali Rajabi, FCCIS, 07.12.2022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8969432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561657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6167437" y="1449389"/>
            <a:ext cx="5616575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Resistive Wall Impedance|  Ali Rajabi, FCCIS, 07.12.2022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753528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370839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4259263" y="1449389"/>
            <a:ext cx="752474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Resistive Wall Impedance|  Ali Rajabi, FCCIS, 07.12.2022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41425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Resistive Wall Impedance|  Ali Rajabi, FCCIS, 07.12.2022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722976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Resistive Wall Impedance|  Ali Rajabi, FCCIS, 07.12.2022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598946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2955C6E6-DAFB-471E-9050-E05D2B8F3D0D}"/>
              </a:ext>
            </a:extLst>
          </p:cNvPr>
          <p:cNvSpPr/>
          <p:nvPr userDrawn="1"/>
        </p:nvSpPr>
        <p:spPr>
          <a:xfrm>
            <a:off x="395288" y="3980131"/>
            <a:ext cx="4572000" cy="373107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de-DE" b="1" dirty="0"/>
              <a:t>Contact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3F6E932F-91BF-4BB6-A060-480141891B9A}"/>
              </a:ext>
            </a:extLst>
          </p:cNvPr>
          <p:cNvSpPr/>
          <p:nvPr userDrawn="1"/>
        </p:nvSpPr>
        <p:spPr>
          <a:xfrm>
            <a:off x="395288" y="4516739"/>
            <a:ext cx="2700548" cy="1899935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20000"/>
              </a:lnSpc>
              <a:tabLst/>
            </a:pPr>
            <a:r>
              <a:rPr lang="de-DE" dirty="0"/>
              <a:t>Deutsches Elektronen-</a:t>
            </a:r>
          </a:p>
          <a:p>
            <a:pPr>
              <a:lnSpc>
                <a:spcPct val="120000"/>
              </a:lnSpc>
              <a:tabLst/>
            </a:pPr>
            <a:r>
              <a:rPr lang="de-DE" dirty="0"/>
              <a:t>Synchrotron DESY</a:t>
            </a:r>
          </a:p>
          <a:p>
            <a:pPr>
              <a:lnSpc>
                <a:spcPct val="120000"/>
              </a:lnSpc>
            </a:pPr>
            <a:endParaRPr lang="de-DE" dirty="0"/>
          </a:p>
          <a:p>
            <a:pPr>
              <a:lnSpc>
                <a:spcPct val="120000"/>
              </a:lnSpc>
            </a:pPr>
            <a:r>
              <a:rPr lang="de-DE" dirty="0"/>
              <a:t>www.desy.de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79C784CF-EB19-427C-881F-56D046C308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99891" y="4516739"/>
            <a:ext cx="5148821" cy="1899936"/>
          </a:xfrm>
        </p:spPr>
        <p:txBody>
          <a:bodyPr/>
          <a:lstStyle>
            <a:lvl1pPr marL="0" indent="0">
              <a:lnSpc>
                <a:spcPct val="120000"/>
              </a:lnSpc>
              <a:spcAft>
                <a:spcPts val="0"/>
              </a:spcAft>
              <a:buNone/>
              <a:defRPr/>
            </a:lvl1pPr>
            <a:lvl2pPr marL="361950" indent="0">
              <a:buNone/>
              <a:defRPr/>
            </a:lvl2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53079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/>
          <p:cNvSpPr>
            <a:spLocks noGrp="1"/>
          </p:cNvSpPr>
          <p:nvPr>
            <p:ph type="pic" sz="quarter" idx="14"/>
          </p:nvPr>
        </p:nvSpPr>
        <p:spPr>
          <a:xfrm>
            <a:off x="2" y="1"/>
            <a:ext cx="12191997" cy="3429001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2"/>
            <a:ext cx="11376025" cy="1099777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889339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8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en-GB" noProof="0"/>
              <a:t>Click to edit Master text styles</a:t>
            </a:r>
          </a:p>
        </p:txBody>
      </p:sp>
      <p:pic>
        <p:nvPicPr>
          <p:cNvPr id="10" name="Grafik 9" descr="Logo DESY">
            <a:extLst>
              <a:ext uri="{FF2B5EF4-FFF2-40B4-BE49-F238E27FC236}">
                <a16:creationId xmlns:a16="http://schemas.microsoft.com/office/drawing/2014/main" id="{338F9ECC-B605-4D88-9A7C-3D464250847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310" y="5585299"/>
            <a:ext cx="899498" cy="900000"/>
          </a:xfrm>
          <a:prstGeom prst="rect">
            <a:avLst/>
          </a:prstGeom>
        </p:spPr>
      </p:pic>
      <p:pic>
        <p:nvPicPr>
          <p:cNvPr id="11" name="Grafik 10" descr="Logo Helmholtz">
            <a:extLst>
              <a:ext uri="{FF2B5EF4-FFF2-40B4-BE49-F238E27FC236}">
                <a16:creationId xmlns:a16="http://schemas.microsoft.com/office/drawing/2014/main" id="{E1F0CB03-64D6-4EAD-B501-8CD3255D9F9B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7" y="6258632"/>
            <a:ext cx="1188244" cy="16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856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cya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57579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20239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8" y="817500"/>
            <a:ext cx="11376024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Resistive Wall Impedance|  Ali Rajabi, FCCIS, 07.12.2022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33408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8" y="1406427"/>
            <a:ext cx="5616575" cy="5010249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6167439" y="1406427"/>
            <a:ext cx="5616574" cy="5010249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Resistive Wall Impedance|  Ali Rajabi, FCCIS, 07.12.2022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48715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406427"/>
            <a:ext cx="3708400" cy="5010249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4259263" y="1406427"/>
            <a:ext cx="3673475" cy="5010249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5"/>
          </p:nvPr>
        </p:nvSpPr>
        <p:spPr>
          <a:xfrm>
            <a:off x="8075612" y="1406427"/>
            <a:ext cx="3708399" cy="5010249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Resistive Wall Impedance|  Ali Rajabi, FCCIS, 07.12.2022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834802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6167437" y="1449389"/>
            <a:ext cx="5616576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167438" y="4005263"/>
            <a:ext cx="5616576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Resistive Wall Impedance|  Ali Rajabi, FCCIS, 07.12.2022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71160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2E8BFC49-6C4E-4A78-A7A9-0AB60943F6F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167438" y="1449388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6B2B23C8-8ABC-4DC4-A6B8-3AA482F34140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167438" y="4005263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Resistive Wall Impedance|  Ali Rajabi, FCCIS, 07.12.2022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85878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406427"/>
            <a:ext cx="113760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endParaRPr lang="en-US" noProof="0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A2648930-2178-4877-B88B-682D2D03C299}"/>
              </a:ext>
            </a:extLst>
          </p:cNvPr>
          <p:cNvSpPr txBox="1"/>
          <p:nvPr userDrawn="1"/>
        </p:nvSpPr>
        <p:spPr>
          <a:xfrm>
            <a:off x="403112" y="6580800"/>
            <a:ext cx="436304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en-US"/>
            </a:defPPr>
            <a:lvl1pPr>
              <a:defRPr sz="1000"/>
            </a:lvl1pPr>
          </a:lstStyle>
          <a:p>
            <a:pPr lvl="0"/>
            <a:r>
              <a:rPr lang="de-DE" b="1" dirty="0">
                <a:solidFill>
                  <a:schemeClr val="accent1"/>
                </a:solidFill>
              </a:rPr>
              <a:t>DESY</a:t>
            </a:r>
            <a:r>
              <a:rPr lang="de-DE" b="1" dirty="0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9416" y="6580800"/>
            <a:ext cx="9901099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| Resistive Wall Impedance|  Ali Rajabi, FCCIS, 07.12.2022</a:t>
            </a:r>
            <a:endParaRPr lang="en-US" dirty="0"/>
          </a:p>
        </p:txBody>
      </p:sp>
      <p:sp>
        <p:nvSpPr>
          <p:cNvPr id="14" name="Textfeld 13"/>
          <p:cNvSpPr txBox="1"/>
          <p:nvPr userDrawn="1"/>
        </p:nvSpPr>
        <p:spPr>
          <a:xfrm>
            <a:off x="10848528" y="6580800"/>
            <a:ext cx="935485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000" b="1" noProof="0" dirty="0"/>
              <a:t>Page </a:t>
            </a:r>
            <a:fld id="{0427E4B2-AC28-443E-BE04-5CD55098A90B}" type="slidenum">
              <a:rPr lang="en-US" sz="1000" b="1" noProof="0" smtClean="0"/>
              <a:pPr algn="r"/>
              <a:t>‹#›</a:t>
            </a:fld>
            <a:endParaRPr lang="en-US" sz="1000" b="1" noProof="0" dirty="0"/>
          </a:p>
        </p:txBody>
      </p:sp>
    </p:spTree>
    <p:extLst>
      <p:ext uri="{BB962C8B-B14F-4D97-AF65-F5344CB8AC3E}">
        <p14:creationId xmlns:p14="http://schemas.microsoft.com/office/powerpoint/2010/main" val="284529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72" r:id="rId3"/>
    <p:sldLayoutId id="2147483680" r:id="rId4"/>
    <p:sldLayoutId id="2147483662" r:id="rId5"/>
    <p:sldLayoutId id="2147483668" r:id="rId6"/>
    <p:sldLayoutId id="2147483673" r:id="rId7"/>
    <p:sldLayoutId id="2147483670" r:id="rId8"/>
    <p:sldLayoutId id="2147483678" r:id="rId9"/>
    <p:sldLayoutId id="2147483674" r:id="rId10"/>
    <p:sldLayoutId id="2147483679" r:id="rId11"/>
    <p:sldLayoutId id="2147483675" r:id="rId12"/>
    <p:sldLayoutId id="2147483669" r:id="rId13"/>
    <p:sldLayoutId id="2147483676" r:id="rId14"/>
    <p:sldLayoutId id="2147483677" r:id="rId15"/>
    <p:sldLayoutId id="2147483666" r:id="rId16"/>
    <p:sldLayoutId id="2147483667" r:id="rId17"/>
    <p:sldLayoutId id="2147483681" r:id="rId1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>
          <a:tab pos="361950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53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620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38275" indent="-27622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913" userDrawn="1">
          <p15:clr>
            <a:srgbClr val="F26B43"/>
          </p15:clr>
        </p15:guide>
        <p15:guide id="2" pos="3885" userDrawn="1">
          <p15:clr>
            <a:srgbClr val="F26B43"/>
          </p15:clr>
        </p15:guide>
        <p15:guide id="3" pos="3795" userDrawn="1">
          <p15:clr>
            <a:srgbClr val="F26B43"/>
          </p15:clr>
        </p15:guide>
        <p15:guide id="4" pos="7423" userDrawn="1">
          <p15:clr>
            <a:srgbClr val="F26B43"/>
          </p15:clr>
        </p15:guide>
        <p15:guide id="5" pos="257" userDrawn="1">
          <p15:clr>
            <a:srgbClr val="F26B43"/>
          </p15:clr>
        </p15:guide>
        <p15:guide id="6" orient="horz" pos="4042" userDrawn="1">
          <p15:clr>
            <a:srgbClr val="F26B43"/>
          </p15:clr>
        </p15:guide>
        <p15:guide id="7" orient="horz" pos="2432" userDrawn="1">
          <p15:clr>
            <a:srgbClr val="F26B43"/>
          </p15:clr>
        </p15:guide>
        <p15:guide id="8" orient="horz" pos="2523" userDrawn="1">
          <p15:clr>
            <a:srgbClr val="F26B43"/>
          </p15:clr>
        </p15:guide>
        <p15:guide id="9" pos="2593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4997" userDrawn="1">
          <p15:clr>
            <a:srgbClr val="F26B43"/>
          </p15:clr>
        </p15:guide>
        <p15:guide id="12" pos="508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3.png"/><Relationship Id="rId7" Type="http://schemas.openxmlformats.org/officeDocument/2006/relationships/image" Target="../media/image34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0.png"/><Relationship Id="rId5" Type="http://schemas.openxmlformats.org/officeDocument/2006/relationships/image" Target="../media/image210.png"/><Relationship Id="rId4" Type="http://schemas.openxmlformats.org/officeDocument/2006/relationships/image" Target="../media/image20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7" Type="http://schemas.openxmlformats.org/officeDocument/2006/relationships/image" Target="../media/image48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7.jpg"/><Relationship Id="rId5" Type="http://schemas.openxmlformats.org/officeDocument/2006/relationships/image" Target="../media/image46.jpg"/><Relationship Id="rId4" Type="http://schemas.openxmlformats.org/officeDocument/2006/relationships/image" Target="../media/image45.jp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tiff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2.png"/><Relationship Id="rId11" Type="http://schemas.openxmlformats.org/officeDocument/2006/relationships/image" Target="../media/image57.png"/><Relationship Id="rId5" Type="http://schemas.openxmlformats.org/officeDocument/2006/relationships/image" Target="../media/image51.png"/><Relationship Id="rId10" Type="http://schemas.openxmlformats.org/officeDocument/2006/relationships/image" Target="../media/image56.png"/><Relationship Id="rId4" Type="http://schemas.openxmlformats.org/officeDocument/2006/relationships/image" Target="../media/image50.png"/><Relationship Id="rId9" Type="http://schemas.openxmlformats.org/officeDocument/2006/relationships/image" Target="../media/image5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48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11" Type="http://schemas.openxmlformats.org/officeDocument/2006/relationships/image" Target="../media/image66.png"/><Relationship Id="rId10" Type="http://schemas.openxmlformats.org/officeDocument/2006/relationships/image" Target="../media/image65.png"/><Relationship Id="rId9" Type="http://schemas.openxmlformats.org/officeDocument/2006/relationships/image" Target="../media/image6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0.png"/><Relationship Id="rId7" Type="http://schemas.openxmlformats.org/officeDocument/2006/relationships/image" Target="../media/image49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8.tiff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48.tiff"/><Relationship Id="rId7" Type="http://schemas.openxmlformats.org/officeDocument/2006/relationships/image" Target="../media/image7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Relationship Id="rId9" Type="http://schemas.openxmlformats.org/officeDocument/2006/relationships/image" Target="../media/image74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49.tiff"/><Relationship Id="rId7" Type="http://schemas.openxmlformats.org/officeDocument/2006/relationships/image" Target="../media/image7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7" Type="http://schemas.openxmlformats.org/officeDocument/2006/relationships/image" Target="../media/image84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7" Type="http://schemas.openxmlformats.org/officeDocument/2006/relationships/image" Target="../media/image84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tiff"/><Relationship Id="rId3" Type="http://schemas.openxmlformats.org/officeDocument/2006/relationships/image" Target="../media/image93.tiff"/><Relationship Id="rId7" Type="http://schemas.openxmlformats.org/officeDocument/2006/relationships/image" Target="../media/image97.tif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6.tiff"/><Relationship Id="rId5" Type="http://schemas.openxmlformats.org/officeDocument/2006/relationships/image" Target="../media/image95.tiff"/><Relationship Id="rId10" Type="http://schemas.openxmlformats.org/officeDocument/2006/relationships/image" Target="../media/image100.tiff"/><Relationship Id="rId4" Type="http://schemas.openxmlformats.org/officeDocument/2006/relationships/image" Target="../media/image94.tiff"/><Relationship Id="rId9" Type="http://schemas.openxmlformats.org/officeDocument/2006/relationships/image" Target="../media/image99.tif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4.tiff"/><Relationship Id="rId5" Type="http://schemas.openxmlformats.org/officeDocument/2006/relationships/image" Target="../media/image99.tiff"/><Relationship Id="rId4" Type="http://schemas.openxmlformats.org/officeDocument/2006/relationships/image" Target="../media/image100.tif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5.png"/><Relationship Id="rId4" Type="http://schemas.openxmlformats.org/officeDocument/2006/relationships/image" Target="../media/image104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png"/><Relationship Id="rId3" Type="http://schemas.openxmlformats.org/officeDocument/2006/relationships/image" Target="../media/image106.png"/><Relationship Id="rId7" Type="http://schemas.openxmlformats.org/officeDocument/2006/relationships/image" Target="../media/image1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9.png"/><Relationship Id="rId5" Type="http://schemas.openxmlformats.org/officeDocument/2006/relationships/image" Target="../media/image108.png"/><Relationship Id="rId10" Type="http://schemas.openxmlformats.org/officeDocument/2006/relationships/image" Target="../media/image113.png"/><Relationship Id="rId4" Type="http://schemas.openxmlformats.org/officeDocument/2006/relationships/image" Target="../media/image107.png"/><Relationship Id="rId9" Type="http://schemas.openxmlformats.org/officeDocument/2006/relationships/image" Target="../media/image11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7" Type="http://schemas.openxmlformats.org/officeDocument/2006/relationships/image" Target="../media/image117.tif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6.tiff"/><Relationship Id="rId5" Type="http://schemas.openxmlformats.org/officeDocument/2006/relationships/image" Target="../media/image115.tiff"/><Relationship Id="rId4" Type="http://schemas.openxmlformats.org/officeDocument/2006/relationships/image" Target="../media/image114.tif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7" Type="http://schemas.openxmlformats.org/officeDocument/2006/relationships/image" Target="../media/image122.tif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1.tiff"/><Relationship Id="rId5" Type="http://schemas.openxmlformats.org/officeDocument/2006/relationships/image" Target="../media/image120.tiff"/><Relationship Id="rId4" Type="http://schemas.openxmlformats.org/officeDocument/2006/relationships/image" Target="../media/image119.tif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tiff"/><Relationship Id="rId3" Type="http://schemas.openxmlformats.org/officeDocument/2006/relationships/image" Target="../media/image113.png"/><Relationship Id="rId7" Type="http://schemas.openxmlformats.org/officeDocument/2006/relationships/image" Target="../media/image123.tif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8.png"/><Relationship Id="rId5" Type="http://schemas.openxmlformats.org/officeDocument/2006/relationships/image" Target="../media/image117.tiff"/><Relationship Id="rId4" Type="http://schemas.openxmlformats.org/officeDocument/2006/relationships/image" Target="../media/image10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7" Type="http://schemas.openxmlformats.org/officeDocument/2006/relationships/image" Target="../media/image128.tif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7.tiff"/><Relationship Id="rId5" Type="http://schemas.openxmlformats.org/officeDocument/2006/relationships/image" Target="../media/image126.tiff"/><Relationship Id="rId4" Type="http://schemas.openxmlformats.org/officeDocument/2006/relationships/image" Target="../media/image125.tif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platzhalter 6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" b="83"/>
          <a:stretch/>
        </p:blipFill>
        <p:spPr>
          <a:xfrm>
            <a:off x="0" y="14317"/>
            <a:ext cx="12192000" cy="3429893"/>
          </a:xfr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Resistive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wall</a:t>
            </a:r>
            <a:r>
              <a:rPr lang="en-US" dirty="0"/>
              <a:t> impedance for pipes with </a:t>
            </a:r>
            <a:r>
              <a:rPr lang="en-US" dirty="0">
                <a:solidFill>
                  <a:schemeClr val="accent2"/>
                </a:solidFill>
              </a:rPr>
              <a:t>arbitrary</a:t>
            </a:r>
            <a:r>
              <a:rPr lang="en-US" dirty="0"/>
              <a:t> cross-section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14395" y="2087461"/>
            <a:ext cx="11376025" cy="889339"/>
          </a:xfrm>
        </p:spPr>
        <p:txBody>
          <a:bodyPr/>
          <a:lstStyle/>
          <a:p>
            <a:r>
              <a:rPr lang="en-US" dirty="0"/>
              <a:t>VACI </a:t>
            </a:r>
            <a:r>
              <a:rPr lang="en-US" dirty="0">
                <a:solidFill>
                  <a:schemeClr val="accent2"/>
                </a:solidFill>
              </a:rPr>
              <a:t>Suite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414395" y="4091604"/>
            <a:ext cx="11369548" cy="700373"/>
          </a:xfrm>
        </p:spPr>
        <p:txBody>
          <a:bodyPr/>
          <a:lstStyle/>
          <a:p>
            <a:r>
              <a:rPr lang="en-US" dirty="0"/>
              <a:t>Ali Rajabi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A4B6F57-1D7C-0051-4716-5018854629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7040" y="5719678"/>
            <a:ext cx="2092921" cy="70487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7FA0B08-230B-1E64-265E-271A27FFA1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4756" y="5715182"/>
            <a:ext cx="1057306" cy="7048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A8D425A-59AC-24F1-B933-A3D262D51B4B}"/>
              </a:ext>
            </a:extLst>
          </p:cNvPr>
          <p:cNvSpPr txBox="1"/>
          <p:nvPr/>
        </p:nvSpPr>
        <p:spPr>
          <a:xfrm>
            <a:off x="4656365" y="5719679"/>
            <a:ext cx="37438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200" dirty="0"/>
              <a:t>This project has received funding from the European Union’s Horizon 2020 research and innovation program under grant agreement No 951754</a:t>
            </a:r>
            <a:endParaRPr lang="en-DE" sz="1200" dirty="0"/>
          </a:p>
        </p:txBody>
      </p:sp>
    </p:spTree>
    <p:extLst>
      <p:ext uri="{BB962C8B-B14F-4D97-AF65-F5344CB8AC3E}">
        <p14:creationId xmlns:p14="http://schemas.microsoft.com/office/powerpoint/2010/main" val="8629679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VACI suite a versatile tool to calculate RW impedance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Introduction 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5"/>
          </p:nvPr>
        </p:nvSpPr>
        <p:spPr>
          <a:xfrm>
            <a:off x="3485391" y="2193206"/>
            <a:ext cx="4986023" cy="37925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	VACI (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VA</a:t>
            </a:r>
            <a:r>
              <a:rPr lang="en-US" dirty="0"/>
              <a:t>cuum 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</a:t>
            </a:r>
            <a:r>
              <a:rPr lang="en-US" dirty="0"/>
              <a:t>hamber 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I</a:t>
            </a:r>
            <a:r>
              <a:rPr lang="en-US" dirty="0"/>
              <a:t>mpedance) suite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 Resistive Wall Impedance|  Ali Rajabi, FCCIS, 07.12.2022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327FDE6E-6386-BE8F-5B13-C83BA00A4F4F}"/>
              </a:ext>
            </a:extLst>
          </p:cNvPr>
          <p:cNvSpPr/>
          <p:nvPr/>
        </p:nvSpPr>
        <p:spPr>
          <a:xfrm>
            <a:off x="3351893" y="1660999"/>
            <a:ext cx="5488214" cy="1453105"/>
          </a:xfrm>
          <a:prstGeom prst="roundRect">
            <a:avLst/>
          </a:prstGeom>
          <a:noFill/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tx1"/>
              </a:solidFill>
            </a:endParaRPr>
          </a:p>
        </p:txBody>
      </p:sp>
      <p:graphicFrame>
        <p:nvGraphicFramePr>
          <p:cNvPr id="38" name="Diagram 37">
            <a:extLst>
              <a:ext uri="{FF2B5EF4-FFF2-40B4-BE49-F238E27FC236}">
                <a16:creationId xmlns:a16="http://schemas.microsoft.com/office/drawing/2014/main" id="{EC6FC3CD-881A-A2A7-3C1C-A72C46F82BC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83988691"/>
              </p:ext>
            </p:extLst>
          </p:nvPr>
        </p:nvGraphicFramePr>
        <p:xfrm>
          <a:off x="263352" y="2977733"/>
          <a:ext cx="11665295" cy="2016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24318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Graphic spid="38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Resistive Wall impedance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Maxwell’s Equations</a:t>
            </a:r>
            <a:endParaRPr lang="en-GB" dirty="0">
              <a:effectLst/>
              <a:latin typeface="Times" pitchFamily="2" charset="0"/>
            </a:endParaRPr>
          </a:p>
          <a:p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 Resistive Wall Impedance|  Ali Rajabi, FCCIS, 07.12.2022</a:t>
            </a:r>
            <a:endParaRPr lang="en-US" dirty="0"/>
          </a:p>
        </p:txBody>
      </p:sp>
      <p:pic>
        <p:nvPicPr>
          <p:cNvPr id="9" name="Content Placeholder 6">
            <a:extLst>
              <a:ext uri="{FF2B5EF4-FFF2-40B4-BE49-F238E27FC236}">
                <a16:creationId xmlns:a16="http://schemas.microsoft.com/office/drawing/2014/main" id="{B264F495-4127-F809-5FEF-1A7683B58A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184" y="1282934"/>
            <a:ext cx="3744407" cy="2189911"/>
          </a:xfr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FA648C8-20B9-7836-9B4F-2FE6830FF654}"/>
              </a:ext>
            </a:extLst>
          </p:cNvPr>
          <p:cNvCxnSpPr>
            <a:cxnSpLocks/>
          </p:cNvCxnSpPr>
          <p:nvPr/>
        </p:nvCxnSpPr>
        <p:spPr>
          <a:xfrm>
            <a:off x="6240016" y="1563126"/>
            <a:ext cx="0" cy="4824536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43067A2-CE92-9E2F-99FB-EF63FF466FCA}"/>
              </a:ext>
            </a:extLst>
          </p:cNvPr>
          <p:cNvCxnSpPr/>
          <p:nvPr/>
        </p:nvCxnSpPr>
        <p:spPr>
          <a:xfrm>
            <a:off x="839416" y="3693748"/>
            <a:ext cx="3996444" cy="0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7D98CBF-2426-FAD8-41FD-73A860F2CF75}"/>
                  </a:ext>
                </a:extLst>
              </p:cNvPr>
              <p:cNvSpPr txBox="1"/>
              <p:nvPr/>
            </p:nvSpPr>
            <p:spPr>
              <a:xfrm>
                <a:off x="580417" y="4176640"/>
                <a:ext cx="1987211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DE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;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𝑧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;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DE" sz="1600" dirty="0" err="1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7D98CBF-2426-FAD8-41FD-73A860F2CF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417" y="4176640"/>
                <a:ext cx="1987211" cy="246221"/>
              </a:xfrm>
              <a:prstGeom prst="rect">
                <a:avLst/>
              </a:prstGeom>
              <a:blipFill>
                <a:blip r:embed="rId3"/>
                <a:stretch>
                  <a:fillRect l="-1899" r="-2532" b="-38095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0996EC6-E941-825B-4E21-C590E02B5158}"/>
                  </a:ext>
                </a:extLst>
              </p:cNvPr>
              <p:cNvSpPr txBox="1"/>
              <p:nvPr/>
            </p:nvSpPr>
            <p:spPr>
              <a:xfrm>
                <a:off x="6978098" y="1530693"/>
                <a:ext cx="3785203" cy="3620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acc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=− </m:t>
                    </m:r>
                    <m:acc>
                      <m:accPr>
                        <m:chr m:val="⃗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∇</m:t>
                        </m:r>
                      </m:e>
                    </m:acc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− </m:t>
                    </m:r>
                    <m:f>
                      <m:f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</m:acc>
                  </m:oMath>
                </a14:m>
                <a:r>
                  <a:rPr lang="en-US" sz="1600" b="0" dirty="0"/>
                  <a:t>         And      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 </m:t>
                    </m:r>
                    <m:acc>
                      <m:accPr>
                        <m:chr m:val="⃗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∇</m:t>
                        </m:r>
                      </m:e>
                    </m:acc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acc>
                      <m:accPr>
                        <m:chr m:val="⃗"/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</m:acc>
                  </m:oMath>
                </a14:m>
                <a:r>
                  <a:rPr lang="en-US" sz="1600" b="0" dirty="0"/>
                  <a:t> 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0996EC6-E941-825B-4E21-C590E02B51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8098" y="1530693"/>
                <a:ext cx="3785203" cy="362022"/>
              </a:xfrm>
              <a:prstGeom prst="rect">
                <a:avLst/>
              </a:prstGeom>
              <a:blipFill>
                <a:blip r:embed="rId4"/>
                <a:stretch>
                  <a:fillRect l="-2007" t="-20690" b="-20690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8C9BDDE-97C8-6E4D-6EE8-6F72D9FBFB7A}"/>
                  </a:ext>
                </a:extLst>
              </p:cNvPr>
              <p:cNvSpPr txBox="1"/>
              <p:nvPr/>
            </p:nvSpPr>
            <p:spPr>
              <a:xfrm>
                <a:off x="6978098" y="2164195"/>
                <a:ext cx="3736344" cy="8317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∇</m:t>
                        </m:r>
                      </m:e>
                    </m:acc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acc>
                      <m:accPr>
                        <m:chr m:val="⃗"/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DE" sz="1600" dirty="0"/>
                  <a:t>                      </a:t>
                </a:r>
                <a:r>
                  <a:rPr lang="en-GB" dirty="0">
                    <a:latin typeface="MS PMincho" panose="02020600040205080304" pitchFamily="18" charset="-128"/>
                    <a:ea typeface="MS PMincho" panose="02020600040205080304" pitchFamily="18" charset="-128"/>
                  </a:rPr>
                  <a:t>Coulomb gauge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  <a:ea typeface="MS PMincho" panose="02020600040205080304" pitchFamily="18" charset="-128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MS PMincho" panose="02020600040205080304" pitchFamily="18" charset="-128"/>
                          </a:rPr>
                          <m:t>𝑡</m:t>
                        </m:r>
                      </m:sub>
                    </m:sSub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⟹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latin typeface="MS PMincho" panose="02020600040205080304" pitchFamily="18" charset="-128"/>
                    <a:ea typeface="MS PMincho" panose="02020600040205080304" pitchFamily="18" charset="-128"/>
                  </a:rPr>
                  <a:t>             Fourier Transform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  <a:ea typeface="MS PMincho" panose="02020600040205080304" pitchFamily="18" charset="-128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⟹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  <m:f>
                      <m:fPr>
                        <m:type m:val="lin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den>
                    </m:f>
                  </m:oMath>
                </a14:m>
                <a:r>
                  <a:rPr lang="en-GB" dirty="0">
                    <a:latin typeface="MS PMincho" panose="02020600040205080304" pitchFamily="18" charset="-128"/>
                    <a:ea typeface="MS PMincho" panose="02020600040205080304" pitchFamily="18" charset="-128"/>
                  </a:rPr>
                  <a:t>		  Long pipe Appr. 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8C9BDDE-97C8-6E4D-6EE8-6F72D9FBFB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8098" y="2164195"/>
                <a:ext cx="3736344" cy="831766"/>
              </a:xfrm>
              <a:prstGeom prst="rect">
                <a:avLst/>
              </a:prstGeom>
              <a:blipFill>
                <a:blip r:embed="rId5"/>
                <a:stretch>
                  <a:fillRect l="-2373" t="-12121" r="-3051" b="-81818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55A0510-03A6-2DFC-ED50-8938F02662AE}"/>
                  </a:ext>
                </a:extLst>
              </p:cNvPr>
              <p:cNvSpPr txBox="1"/>
              <p:nvPr/>
            </p:nvSpPr>
            <p:spPr>
              <a:xfrm>
                <a:off x="6978098" y="3668094"/>
                <a:ext cx="3404103" cy="42518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∇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∇</m:t>
                            </m:r>
                          </m:e>
                        </m:acc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</m:d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DE" dirty="0"/>
                  <a:t> 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55A0510-03A6-2DFC-ED50-8938F02662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8098" y="3668094"/>
                <a:ext cx="3404103" cy="425181"/>
              </a:xfrm>
              <a:prstGeom prst="rect">
                <a:avLst/>
              </a:prstGeom>
              <a:blipFill>
                <a:blip r:embed="rId6"/>
                <a:stretch>
                  <a:fillRect b="-8571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8ADCA12-2F81-AC22-0351-E8A3B95D0A71}"/>
                  </a:ext>
                </a:extLst>
              </p:cNvPr>
              <p:cNvSpPr txBox="1"/>
              <p:nvPr/>
            </p:nvSpPr>
            <p:spPr>
              <a:xfrm>
                <a:off x="6978098" y="4154914"/>
                <a:ext cx="4504801" cy="42704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∇</m:t>
                        </m:r>
                      </m:e>
                    </m:acc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d>
                      <m:dPr>
                        <m:ctrlPr>
                          <a:rPr lang="en-US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skw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den>
                        </m:f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∇</m:t>
                            </m:r>
                          </m:e>
                        </m:acc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acc>
                          <m:accPr>
                            <m:chr m:val="⃗"/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e>
                        </m:acc>
                      </m:e>
                    </m:d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− 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acc>
                      <m:accPr>
                        <m:chr m:val="⃗"/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=−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𝜀𝜔</m:t>
                    </m:r>
                    <m:acc>
                      <m:accPr>
                        <m:chr m:val="⃗"/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∇</m:t>
                        </m:r>
                      </m:e>
                    </m:acc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</m:oMath>
                </a14:m>
                <a:r>
                  <a:rPr lang="en-DE" dirty="0"/>
                  <a:t> 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8ADCA12-2F81-AC22-0351-E8A3B95D0A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8098" y="4154914"/>
                <a:ext cx="4504801" cy="427040"/>
              </a:xfrm>
              <a:prstGeom prst="rect">
                <a:avLst/>
              </a:prstGeom>
              <a:blipFill>
                <a:blip r:embed="rId7"/>
                <a:stretch>
                  <a:fillRect t="-88235" b="-144118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3B1CE50-AC8D-8CF7-67E6-96D9E9C6CF63}"/>
                  </a:ext>
                </a:extLst>
              </p:cNvPr>
              <p:cNvSpPr txBox="1"/>
              <p:nvPr/>
            </p:nvSpPr>
            <p:spPr>
              <a:xfrm>
                <a:off x="580417" y="4675399"/>
                <a:ext cx="5335563" cy="13345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DE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𝑟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;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𝑖𝑛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sup>
                    </m:sSup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𝑘𝑠</m:t>
                        </m:r>
                      </m:sup>
                    </m:sSup>
                  </m:oMath>
                </a14:m>
                <a:r>
                  <a:rPr lang="en-DE" sz="1600" dirty="0"/>
                  <a:t>    </a:t>
                </a:r>
              </a:p>
              <a:p>
                <a:r>
                  <a:rPr lang="en-DE" sz="1600" dirty="0">
                    <a:latin typeface="MS PMincho" panose="02020600040205080304" pitchFamily="18" charset="-128"/>
                    <a:ea typeface="MS PMincho" panose="02020600040205080304" pitchFamily="18" charset="-128"/>
                  </a:rPr>
                  <a:t>where:   </a:t>
                </a:r>
              </a:p>
              <a:p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𝑟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;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DE" sz="1600" dirty="0">
                    <a:latin typeface="MS PMincho" panose="02020600040205080304" pitchFamily="18" charset="-128"/>
                    <a:ea typeface="MS PMincho" panose="02020600040205080304" pitchFamily="18" charset="-128"/>
                  </a:rPr>
                  <a:t> means particles are in a ring with a thicknes of (b-a)</a:t>
                </a:r>
              </a:p>
              <a:p>
                <a:r>
                  <a:rPr lang="en-DE" sz="1600" b="1" dirty="0">
                    <a:latin typeface="MS PMincho" panose="02020600040205080304" pitchFamily="18" charset="-128"/>
                    <a:ea typeface="MS PMincho" panose="02020600040205080304" pitchFamily="18" charset="-128"/>
                  </a:rPr>
                  <a:t>A</a:t>
                </a:r>
                <a:r>
                  <a:rPr lang="en-DE" sz="1600" dirty="0">
                    <a:latin typeface="MS PMincho" panose="02020600040205080304" pitchFamily="18" charset="-128"/>
                    <a:ea typeface="MS PMincho" panose="02020600040205080304" pitchFamily="18" charset="-128"/>
                  </a:rPr>
                  <a:t> is the ring area</a:t>
                </a:r>
                <a:endParaRPr lang="en-US" sz="16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DE" sz="1600" dirty="0">
                    <a:latin typeface="MS PMincho" panose="02020600040205080304" pitchFamily="18" charset="-128"/>
                    <a:ea typeface="MS PMincho" panose="02020600040205080304" pitchFamily="18" charset="-128"/>
                  </a:rPr>
                  <a:t> is the angle distribution of electrons around the ring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3B1CE50-AC8D-8CF7-67E6-96D9E9C6CF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417" y="4675399"/>
                <a:ext cx="5335563" cy="1334596"/>
              </a:xfrm>
              <a:prstGeom prst="rect">
                <a:avLst/>
              </a:prstGeom>
              <a:blipFill>
                <a:blip r:embed="rId8"/>
                <a:stretch>
                  <a:fillRect l="-2138" r="-1425" b="-7547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Left Brace 15">
            <a:extLst>
              <a:ext uri="{FF2B5EF4-FFF2-40B4-BE49-F238E27FC236}">
                <a16:creationId xmlns:a16="http://schemas.microsoft.com/office/drawing/2014/main" id="{0DE6C2B7-AAF6-E951-4A20-B9AEBAE83E8C}"/>
              </a:ext>
            </a:extLst>
          </p:cNvPr>
          <p:cNvSpPr/>
          <p:nvPr/>
        </p:nvSpPr>
        <p:spPr>
          <a:xfrm>
            <a:off x="6888088" y="3600080"/>
            <a:ext cx="180020" cy="1153120"/>
          </a:xfrm>
          <a:prstGeom prst="leftBrace">
            <a:avLst>
              <a:gd name="adj1" fmla="val 77404"/>
              <a:gd name="adj2" fmla="val 50000"/>
            </a:avLst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461749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Resistive Wall impedance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Based on: </a:t>
            </a:r>
            <a:r>
              <a:rPr lang="en-GB" i="1" dirty="0">
                <a:effectLst/>
                <a:latin typeface="Times" pitchFamily="2" charset="0"/>
              </a:rPr>
              <a:t>Robert L. </a:t>
            </a:r>
            <a:r>
              <a:rPr lang="en-GB" i="1" dirty="0" err="1">
                <a:effectLst/>
                <a:latin typeface="Times" pitchFamily="2" charset="0"/>
              </a:rPr>
              <a:t>Gluckstern</a:t>
            </a:r>
            <a:r>
              <a:rPr lang="en-GB" i="1" dirty="0">
                <a:effectLst/>
                <a:latin typeface="Times" pitchFamily="2" charset="0"/>
              </a:rPr>
              <a:t>, Elias </a:t>
            </a:r>
            <a:r>
              <a:rPr lang="en-GB" i="1" dirty="0" err="1">
                <a:effectLst/>
                <a:latin typeface="Times" pitchFamily="2" charset="0"/>
              </a:rPr>
              <a:t>Métral</a:t>
            </a:r>
            <a:r>
              <a:rPr lang="en-GB" i="1" dirty="0">
                <a:effectLst/>
                <a:latin typeface="Times" pitchFamily="2" charset="0"/>
              </a:rPr>
              <a:t>, and Uwe </a:t>
            </a:r>
            <a:r>
              <a:rPr lang="en-GB" i="1" dirty="0" err="1">
                <a:effectLst/>
                <a:latin typeface="Times" pitchFamily="2" charset="0"/>
              </a:rPr>
              <a:t>Niedermayer</a:t>
            </a:r>
            <a:endParaRPr lang="en-GB" dirty="0">
              <a:effectLst/>
              <a:latin typeface="Times" pitchFamily="2" charset="0"/>
            </a:endParaRPr>
          </a:p>
          <a:p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 Resistive Wall Impedance|  Ali Rajabi, FCCIS, 07.12.2022</a:t>
            </a:r>
            <a:endParaRPr lang="en-US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13E2E57E-D746-B69B-EFD8-B5B3329DAB3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8" b="960"/>
          <a:stretch/>
        </p:blipFill>
        <p:spPr>
          <a:xfrm>
            <a:off x="3000475" y="1685022"/>
            <a:ext cx="5311624" cy="90009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1810BF0-E847-D057-8E8F-7F68574D56F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86" b="6190"/>
          <a:stretch/>
        </p:blipFill>
        <p:spPr>
          <a:xfrm>
            <a:off x="2896848" y="4286276"/>
            <a:ext cx="5578384" cy="65975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6C990826-9A3A-09CB-1C2D-628377DB2B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608" y="2820523"/>
            <a:ext cx="6264696" cy="772710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5A3F1AE-E602-C1DA-D635-ABF0B6B53166}"/>
              </a:ext>
            </a:extLst>
          </p:cNvPr>
          <p:cNvCxnSpPr/>
          <p:nvPr/>
        </p:nvCxnSpPr>
        <p:spPr>
          <a:xfrm>
            <a:off x="3434672" y="3917270"/>
            <a:ext cx="3996444" cy="0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34" name="Picture 33">
            <a:extLst>
              <a:ext uri="{FF2B5EF4-FFF2-40B4-BE49-F238E27FC236}">
                <a16:creationId xmlns:a16="http://schemas.microsoft.com/office/drawing/2014/main" id="{2245072C-A053-2F29-61E0-E12FB9E33EA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400" y="5316567"/>
            <a:ext cx="6057112" cy="704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1259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Resistive Wall impedance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Based on: </a:t>
            </a:r>
            <a:r>
              <a:rPr lang="en-GB" i="1" dirty="0">
                <a:effectLst/>
                <a:latin typeface="Times" pitchFamily="2" charset="0"/>
              </a:rPr>
              <a:t>Robert L. </a:t>
            </a:r>
            <a:r>
              <a:rPr lang="en-GB" i="1" dirty="0" err="1">
                <a:effectLst/>
                <a:latin typeface="Times" pitchFamily="2" charset="0"/>
              </a:rPr>
              <a:t>Gluckstern</a:t>
            </a:r>
            <a:r>
              <a:rPr lang="en-GB" i="1" dirty="0">
                <a:effectLst/>
                <a:latin typeface="Times" pitchFamily="2" charset="0"/>
              </a:rPr>
              <a:t>, Elias </a:t>
            </a:r>
            <a:r>
              <a:rPr lang="en-GB" i="1" dirty="0" err="1">
                <a:effectLst/>
                <a:latin typeface="Times" pitchFamily="2" charset="0"/>
              </a:rPr>
              <a:t>Métral</a:t>
            </a:r>
            <a:r>
              <a:rPr lang="en-GB" i="1" dirty="0">
                <a:effectLst/>
                <a:latin typeface="Times" pitchFamily="2" charset="0"/>
              </a:rPr>
              <a:t>, and Uwe </a:t>
            </a:r>
            <a:r>
              <a:rPr lang="en-GB" i="1" dirty="0" err="1">
                <a:effectLst/>
                <a:latin typeface="Times" pitchFamily="2" charset="0"/>
              </a:rPr>
              <a:t>Niedermayer</a:t>
            </a:r>
            <a:endParaRPr lang="en-GB" dirty="0">
              <a:effectLst/>
              <a:latin typeface="Times" pitchFamily="2" charset="0"/>
            </a:endParaRPr>
          </a:p>
          <a:p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BDD93A1-64D3-069E-5C89-DC2FC72EBA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8" y="1124744"/>
            <a:ext cx="5861801" cy="991321"/>
          </a:xfrm>
        </p:spPr>
      </p:pic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 Resistive Wall Impedance|  Ali Rajabi, FCCIS, 07.12.2022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82B6764-9798-0EAF-4904-851B735CA2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9129" y="1255955"/>
            <a:ext cx="5501862" cy="860110"/>
          </a:xfrm>
          <a:prstGeom prst="rect">
            <a:avLst/>
          </a:prstGeom>
        </p:spPr>
      </p:pic>
      <p:sp>
        <p:nvSpPr>
          <p:cNvPr id="10" name="Right Arrow 9">
            <a:extLst>
              <a:ext uri="{FF2B5EF4-FFF2-40B4-BE49-F238E27FC236}">
                <a16:creationId xmlns:a16="http://schemas.microsoft.com/office/drawing/2014/main" id="{0DA387B3-2426-3A25-A50E-21066233B684}"/>
              </a:ext>
            </a:extLst>
          </p:cNvPr>
          <p:cNvSpPr/>
          <p:nvPr/>
        </p:nvSpPr>
        <p:spPr>
          <a:xfrm>
            <a:off x="5217705" y="1536811"/>
            <a:ext cx="702077" cy="288032"/>
          </a:xfrm>
          <a:prstGeom prst="rightArrow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080918-02D1-32F2-CA55-8939504022A7}"/>
              </a:ext>
            </a:extLst>
          </p:cNvPr>
          <p:cNvSpPr txBox="1"/>
          <p:nvPr/>
        </p:nvSpPr>
        <p:spPr>
          <a:xfrm>
            <a:off x="6362749" y="2222201"/>
            <a:ext cx="45946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effectLst/>
                <a:latin typeface="Helvetica" pitchFamily="2" charset="0"/>
              </a:rPr>
              <a:t>one should note that the integral is not a Fourier transform, but the wake integration in the frequency domain.</a:t>
            </a:r>
            <a:endParaRPr lang="en-GB" sz="1200" dirty="0">
              <a:effectLst/>
              <a:latin typeface="Helvetica" pitchFamily="2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DEEE218-CDA2-351A-F503-BBBC77938B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800" y="2859559"/>
            <a:ext cx="2825826" cy="1296143"/>
          </a:xfrm>
          <a:prstGeom prst="rect">
            <a:avLst/>
          </a:prstGeom>
        </p:spPr>
      </p:pic>
      <p:sp>
        <p:nvSpPr>
          <p:cNvPr id="15" name="Left Brace 14">
            <a:extLst>
              <a:ext uri="{FF2B5EF4-FFF2-40B4-BE49-F238E27FC236}">
                <a16:creationId xmlns:a16="http://schemas.microsoft.com/office/drawing/2014/main" id="{0FA5F189-F89D-6B78-5FFC-6E72A7F6ACFD}"/>
              </a:ext>
            </a:extLst>
          </p:cNvPr>
          <p:cNvSpPr/>
          <p:nvPr/>
        </p:nvSpPr>
        <p:spPr>
          <a:xfrm>
            <a:off x="4091939" y="2870288"/>
            <a:ext cx="231093" cy="1296143"/>
          </a:xfrm>
          <a:prstGeom prst="leftBrace">
            <a:avLst>
              <a:gd name="adj1" fmla="val 49064"/>
              <a:gd name="adj2" fmla="val 50000"/>
            </a:avLst>
          </a:prstGeom>
          <a:noFill/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6" name="Left Brace 15">
            <a:extLst>
              <a:ext uri="{FF2B5EF4-FFF2-40B4-BE49-F238E27FC236}">
                <a16:creationId xmlns:a16="http://schemas.microsoft.com/office/drawing/2014/main" id="{D60D6DA7-1D81-37E5-CBC3-BE6BE63781C0}"/>
              </a:ext>
            </a:extLst>
          </p:cNvPr>
          <p:cNvSpPr/>
          <p:nvPr/>
        </p:nvSpPr>
        <p:spPr>
          <a:xfrm rot="10800000">
            <a:off x="7006079" y="2859559"/>
            <a:ext cx="231093" cy="1296143"/>
          </a:xfrm>
          <a:prstGeom prst="leftBrace">
            <a:avLst>
              <a:gd name="adj1" fmla="val 49064"/>
              <a:gd name="adj2" fmla="val 50000"/>
            </a:avLst>
          </a:prstGeom>
          <a:noFill/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6DFCCD5-3964-9DA9-8C92-1FF0F304994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8874" y="4221088"/>
            <a:ext cx="5203590" cy="83886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41FF7F7-C7F0-DD3E-1F56-DC69E082F65F}"/>
              </a:ext>
            </a:extLst>
          </p:cNvPr>
          <p:cNvSpPr txBox="1"/>
          <p:nvPr/>
        </p:nvSpPr>
        <p:spPr>
          <a:xfrm>
            <a:off x="1835431" y="4426272"/>
            <a:ext cx="26997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/>
              <a:t>I</a:t>
            </a:r>
            <a:r>
              <a:rPr lang="en-DE" sz="1400" i="1" dirty="0"/>
              <a:t>ntegrating over the beam in FD</a:t>
            </a:r>
          </a:p>
          <a:p>
            <a:pPr algn="ctr"/>
            <a:r>
              <a:rPr lang="en-DE" sz="1400" i="1" dirty="0"/>
              <a:t>Like Convolution in TD</a:t>
            </a:r>
          </a:p>
        </p:txBody>
      </p:sp>
      <p:sp>
        <p:nvSpPr>
          <p:cNvPr id="20" name="Chevron 19">
            <a:extLst>
              <a:ext uri="{FF2B5EF4-FFF2-40B4-BE49-F238E27FC236}">
                <a16:creationId xmlns:a16="http://schemas.microsoft.com/office/drawing/2014/main" id="{4C608009-643C-BD36-B865-6FEC435D3759}"/>
              </a:ext>
            </a:extLst>
          </p:cNvPr>
          <p:cNvSpPr/>
          <p:nvPr/>
        </p:nvSpPr>
        <p:spPr>
          <a:xfrm>
            <a:off x="4833204" y="4507862"/>
            <a:ext cx="235670" cy="360040"/>
          </a:xfrm>
          <a:prstGeom prst="chevron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2DBECCB-3D3C-20E8-96DE-8FE04784D33C}"/>
              </a:ext>
            </a:extLst>
          </p:cNvPr>
          <p:cNvSpPr txBox="1"/>
          <p:nvPr/>
        </p:nvSpPr>
        <p:spPr>
          <a:xfrm>
            <a:off x="1825053" y="2057334"/>
            <a:ext cx="13099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Single particle</a:t>
            </a:r>
            <a:endParaRPr lang="en-DE" sz="1400" i="1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2C3F2B8C-0D47-DB5D-656C-35A21BD8ACD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7548" y="5205157"/>
            <a:ext cx="3004834" cy="823780"/>
          </a:xfrm>
          <a:prstGeom prst="rect">
            <a:avLst/>
          </a:prstGeom>
        </p:spPr>
      </p:pic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B995F8A6-16BA-AEB3-4315-0FC531CBE4D3}"/>
              </a:ext>
            </a:extLst>
          </p:cNvPr>
          <p:cNvSpPr/>
          <p:nvPr/>
        </p:nvSpPr>
        <p:spPr>
          <a:xfrm>
            <a:off x="4091939" y="5108964"/>
            <a:ext cx="3372213" cy="1056340"/>
          </a:xfrm>
          <a:prstGeom prst="round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316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Resistive Wall impedance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Based on: </a:t>
            </a:r>
            <a:r>
              <a:rPr lang="en-GB" i="1" dirty="0">
                <a:effectLst/>
                <a:latin typeface="Times" pitchFamily="2" charset="0"/>
              </a:rPr>
              <a:t>Robert L. </a:t>
            </a:r>
            <a:r>
              <a:rPr lang="en-GB" i="1" dirty="0" err="1">
                <a:effectLst/>
                <a:latin typeface="Times" pitchFamily="2" charset="0"/>
              </a:rPr>
              <a:t>Gluckstern</a:t>
            </a:r>
            <a:r>
              <a:rPr lang="en-GB" i="1" dirty="0">
                <a:effectLst/>
                <a:latin typeface="Times" pitchFamily="2" charset="0"/>
              </a:rPr>
              <a:t>, Elias </a:t>
            </a:r>
            <a:r>
              <a:rPr lang="en-GB" i="1" dirty="0" err="1">
                <a:effectLst/>
                <a:latin typeface="Times" pitchFamily="2" charset="0"/>
              </a:rPr>
              <a:t>Métral</a:t>
            </a:r>
            <a:r>
              <a:rPr lang="en-GB" i="1" dirty="0">
                <a:effectLst/>
                <a:latin typeface="Times" pitchFamily="2" charset="0"/>
              </a:rPr>
              <a:t>, and Uwe </a:t>
            </a:r>
            <a:r>
              <a:rPr lang="en-GB" i="1" dirty="0" err="1">
                <a:effectLst/>
                <a:latin typeface="Times" pitchFamily="2" charset="0"/>
              </a:rPr>
              <a:t>Niedermayer</a:t>
            </a:r>
            <a:endParaRPr lang="en-GB" dirty="0">
              <a:effectLst/>
              <a:latin typeface="Times" pitchFamily="2" charset="0"/>
            </a:endParaRPr>
          </a:p>
          <a:p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 Resistive Wall Impedance|  Ali Rajabi, FCCIS, 07.12.2022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9B4727-8729-E0B6-2B8F-11A94D01F906}"/>
              </a:ext>
            </a:extLst>
          </p:cNvPr>
          <p:cNvSpPr txBox="1"/>
          <p:nvPr/>
        </p:nvSpPr>
        <p:spPr>
          <a:xfrm>
            <a:off x="263352" y="1268760"/>
            <a:ext cx="1116062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>
                <a:effectLst/>
                <a:latin typeface="Helvetica" pitchFamily="2" charset="0"/>
              </a:rPr>
              <a:t>Non axis-symmetric structures =&gt; A current density with some azimuthal Fourier component may create an electromagnetic field with various different azimuthal Fourier components =&gt; A more general beam coupling impedance is defined in order to treat coupling of different azimuthal Fourier components</a:t>
            </a:r>
            <a:endParaRPr lang="en-GB" dirty="0">
              <a:effectLst/>
              <a:latin typeface="Helvetica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AD57797-8E1A-19D4-CC5F-4464977649FF}"/>
                  </a:ext>
                </a:extLst>
              </p:cNvPr>
              <p:cNvSpPr txBox="1"/>
              <p:nvPr/>
            </p:nvSpPr>
            <p:spPr>
              <a:xfrm>
                <a:off x="1343472" y="2425255"/>
                <a:ext cx="6120990" cy="80727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DE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DE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DE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𝑑𝑣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 ∗ </m:t>
                          </m:r>
                          <m:sSubSup>
                            <m:sSub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lang="en-DE" sz="20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AD57797-8E1A-19D4-CC5F-4464977649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3472" y="2425255"/>
                <a:ext cx="6120990" cy="807272"/>
              </a:xfrm>
              <a:prstGeom prst="rect">
                <a:avLst/>
              </a:prstGeom>
              <a:blipFill>
                <a:blip r:embed="rId2"/>
                <a:stretch>
                  <a:fillRect t="-156250" b="-217188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AD317AD7-C0A6-EF63-8E54-9E3DB8C1CE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7648" y="3346938"/>
            <a:ext cx="3889306" cy="66806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D4CBF51-336E-F93A-0795-DCD36574BFF0}"/>
                  </a:ext>
                </a:extLst>
              </p:cNvPr>
              <p:cNvSpPr txBox="1"/>
              <p:nvPr/>
            </p:nvSpPr>
            <p:spPr>
              <a:xfrm>
                <a:off x="7104112" y="3406050"/>
                <a:ext cx="280831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DE" sz="1800" dirty="0">
                    <a:sym typeface="Wingdings" pitchFamily="2" charset="2"/>
                  </a:rPr>
                  <a:t>and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𝑚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,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𝑛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=0, ±1, ±2, …</m:t>
                    </m:r>
                  </m:oMath>
                </a14:m>
                <a:endParaRPr lang="en-DE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D4CBF51-336E-F93A-0795-DCD36574BF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4112" y="3406050"/>
                <a:ext cx="2808312" cy="369332"/>
              </a:xfrm>
              <a:prstGeom prst="rect">
                <a:avLst/>
              </a:prstGeom>
              <a:blipFill>
                <a:blip r:embed="rId4"/>
                <a:stretch>
                  <a:fillRect l="-1802" t="-10000" b="-23333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2B1D3395-8375-60A3-165E-0CD45AF11E5A}"/>
              </a:ext>
            </a:extLst>
          </p:cNvPr>
          <p:cNvSpPr txBox="1"/>
          <p:nvPr/>
        </p:nvSpPr>
        <p:spPr>
          <a:xfrm>
            <a:off x="7116420" y="2501556"/>
            <a:ext cx="3650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DE" sz="1800" dirty="0">
                <a:sym typeface="Wingdings" pitchFamily="2" charset="2"/>
              </a:rPr>
              <a:t>over the beam area</a:t>
            </a:r>
            <a:endParaRPr lang="en-DE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628B7B0-AC6C-7801-A27A-F7D511D7D3D2}"/>
              </a:ext>
            </a:extLst>
          </p:cNvPr>
          <p:cNvSpPr txBox="1"/>
          <p:nvPr/>
        </p:nvSpPr>
        <p:spPr>
          <a:xfrm>
            <a:off x="407987" y="4180370"/>
            <a:ext cx="609887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assuming the principle of superposition:</a:t>
            </a:r>
            <a:endParaRPr lang="en-DE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78EF92D-F8B7-2CAA-66CB-0C400CD5EDAA}"/>
                  </a:ext>
                </a:extLst>
              </p:cNvPr>
              <p:cNvSpPr txBox="1"/>
              <p:nvPr/>
            </p:nvSpPr>
            <p:spPr>
              <a:xfrm>
                <a:off x="993534" y="4779663"/>
                <a:ext cx="1331005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DE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DE" sz="16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</m:acc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</m:oMath>
                  </m:oMathPara>
                </a14:m>
                <a:endParaRPr lang="en-DE" sz="1600" dirty="0" err="1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78EF92D-F8B7-2CAA-66CB-0C400CD5ED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3534" y="4779663"/>
                <a:ext cx="1331005" cy="246221"/>
              </a:xfrm>
              <a:prstGeom prst="rect">
                <a:avLst/>
              </a:prstGeom>
              <a:blipFill>
                <a:blip r:embed="rId5"/>
                <a:stretch>
                  <a:fillRect l="-4762" b="-35000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11F1B0D-43B8-55B8-396F-9D526F5968FF}"/>
                  </a:ext>
                </a:extLst>
              </p:cNvPr>
              <p:cNvSpPr txBox="1"/>
              <p:nvPr/>
            </p:nvSpPr>
            <p:spPr>
              <a:xfrm>
                <a:off x="983432" y="5170899"/>
                <a:ext cx="148297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DE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DE" sz="16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</m:oMath>
                  </m:oMathPara>
                </a14:m>
                <a:endParaRPr lang="en-DE" sz="1600" dirty="0" err="1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11F1B0D-43B8-55B8-396F-9D526F5968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432" y="5170899"/>
                <a:ext cx="1482970" cy="246221"/>
              </a:xfrm>
              <a:prstGeom prst="rect">
                <a:avLst/>
              </a:prstGeom>
              <a:blipFill>
                <a:blip r:embed="rId6"/>
                <a:stretch>
                  <a:fillRect l="-2542" b="-15000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ight Brace 18">
            <a:extLst>
              <a:ext uri="{FF2B5EF4-FFF2-40B4-BE49-F238E27FC236}">
                <a16:creationId xmlns:a16="http://schemas.microsoft.com/office/drawing/2014/main" id="{7101C8EF-9454-69EB-058B-1A8EBEE42042}"/>
              </a:ext>
            </a:extLst>
          </p:cNvPr>
          <p:cNvSpPr/>
          <p:nvPr/>
        </p:nvSpPr>
        <p:spPr>
          <a:xfrm>
            <a:off x="2567608" y="4759094"/>
            <a:ext cx="216024" cy="737569"/>
          </a:xfrm>
          <a:prstGeom prst="rightBrace">
            <a:avLst>
              <a:gd name="adj1" fmla="val 44272"/>
              <a:gd name="adj2" fmla="val 50000"/>
            </a:avLst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556D2780-423C-EB8F-10EE-2A1D4511E979}"/>
              </a:ext>
            </a:extLst>
          </p:cNvPr>
          <p:cNvSpPr/>
          <p:nvPr/>
        </p:nvSpPr>
        <p:spPr>
          <a:xfrm>
            <a:off x="2917049" y="4953290"/>
            <a:ext cx="360040" cy="291692"/>
          </a:xfrm>
          <a:prstGeom prst="rightArrow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3495EE09-4B00-D7E9-3F9C-C7E4A8E8AFD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703" y="4845432"/>
            <a:ext cx="5254662" cy="66280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3C617F09-3AE3-1DBD-6D78-9EAAD958667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703" y="5854742"/>
            <a:ext cx="4392488" cy="402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2588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Resistive Wall impedance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Based on: </a:t>
            </a:r>
            <a:r>
              <a:rPr lang="en-GB" i="1" dirty="0">
                <a:effectLst/>
                <a:latin typeface="Times" pitchFamily="2" charset="0"/>
              </a:rPr>
              <a:t>Robert L. </a:t>
            </a:r>
            <a:r>
              <a:rPr lang="en-GB" i="1" dirty="0" err="1">
                <a:effectLst/>
                <a:latin typeface="Times" pitchFamily="2" charset="0"/>
              </a:rPr>
              <a:t>Gluckstern</a:t>
            </a:r>
            <a:r>
              <a:rPr lang="en-GB" i="1" dirty="0">
                <a:effectLst/>
                <a:latin typeface="Times" pitchFamily="2" charset="0"/>
              </a:rPr>
              <a:t>, Elias </a:t>
            </a:r>
            <a:r>
              <a:rPr lang="en-GB" i="1" dirty="0" err="1">
                <a:effectLst/>
                <a:latin typeface="Times" pitchFamily="2" charset="0"/>
              </a:rPr>
              <a:t>Métral</a:t>
            </a:r>
            <a:r>
              <a:rPr lang="en-GB" i="1" dirty="0">
                <a:effectLst/>
                <a:latin typeface="Times" pitchFamily="2" charset="0"/>
              </a:rPr>
              <a:t>, and Uwe </a:t>
            </a:r>
            <a:r>
              <a:rPr lang="en-GB" i="1" dirty="0" err="1">
                <a:effectLst/>
                <a:latin typeface="Times" pitchFamily="2" charset="0"/>
              </a:rPr>
              <a:t>Niedermayer</a:t>
            </a:r>
            <a:endParaRPr lang="en-GB" dirty="0">
              <a:effectLst/>
              <a:latin typeface="Times" pitchFamily="2" charset="0"/>
            </a:endParaRPr>
          </a:p>
          <a:p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 Resistive Wall Impedance|  Ali Rajabi, FCCIS, 07.12.2022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52057B3-FE0D-8D35-DAC9-FEBDBD91495C}"/>
              </a:ext>
            </a:extLst>
          </p:cNvPr>
          <p:cNvSpPr txBox="1"/>
          <p:nvPr/>
        </p:nvSpPr>
        <p:spPr>
          <a:xfrm>
            <a:off x="335360" y="1484784"/>
            <a:ext cx="110172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Applying </a:t>
            </a:r>
            <a:r>
              <a:rPr lang="en-GB" dirty="0" err="1"/>
              <a:t>Panofksy</a:t>
            </a:r>
            <a:r>
              <a:rPr lang="en-GB" dirty="0"/>
              <a:t>-Wenzel theorem, one can obtain transverse impedance based on Longitudinal one:</a:t>
            </a:r>
            <a:endParaRPr lang="en-DE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C987E0A-3316-385C-59CA-DBAC40DFF9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717" y="2158834"/>
            <a:ext cx="1781596" cy="42011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5B93CC7-3368-070C-0E81-C93435654C49}"/>
              </a:ext>
            </a:extLst>
          </p:cNvPr>
          <p:cNvSpPr txBox="1"/>
          <p:nvPr/>
        </p:nvSpPr>
        <p:spPr>
          <a:xfrm>
            <a:off x="7104112" y="2199637"/>
            <a:ext cx="38811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u="sng" dirty="0">
                <a:solidFill>
                  <a:srgbClr val="0070C0"/>
                </a:solidFill>
              </a:rPr>
              <a:t>Here, I</a:t>
            </a:r>
            <a:r>
              <a:rPr lang="en-DE" sz="1600" u="sng" dirty="0">
                <a:solidFill>
                  <a:srgbClr val="0070C0"/>
                </a:solidFill>
              </a:rPr>
              <a:t>ndice of 2 means witness particle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80258FC-0BE3-67F3-E9C7-7076DA577F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9616" y="2780928"/>
            <a:ext cx="7772400" cy="99407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DEACD74-2C0C-691C-E542-BA3A1ED373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9616" y="4023508"/>
            <a:ext cx="7772400" cy="917660"/>
          </a:xfrm>
          <a:prstGeom prst="rect">
            <a:avLst/>
          </a:prstGeom>
        </p:spPr>
      </p:pic>
      <p:sp>
        <p:nvSpPr>
          <p:cNvPr id="17" name="Left Brace 16">
            <a:extLst>
              <a:ext uri="{FF2B5EF4-FFF2-40B4-BE49-F238E27FC236}">
                <a16:creationId xmlns:a16="http://schemas.microsoft.com/office/drawing/2014/main" id="{39DB699E-EEBE-CD60-A8E6-B436EA76F44E}"/>
              </a:ext>
            </a:extLst>
          </p:cNvPr>
          <p:cNvSpPr/>
          <p:nvPr/>
        </p:nvSpPr>
        <p:spPr>
          <a:xfrm>
            <a:off x="2050704" y="2615688"/>
            <a:ext cx="576064" cy="2325476"/>
          </a:xfrm>
          <a:prstGeom prst="leftBrace">
            <a:avLst>
              <a:gd name="adj1" fmla="val 38827"/>
              <a:gd name="adj2" fmla="val 50000"/>
            </a:avLst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C6A899B-4BF5-4864-528B-69C3629A8223}"/>
              </a:ext>
            </a:extLst>
          </p:cNvPr>
          <p:cNvCxnSpPr>
            <a:cxnSpLocks/>
          </p:cNvCxnSpPr>
          <p:nvPr/>
        </p:nvCxnSpPr>
        <p:spPr>
          <a:xfrm>
            <a:off x="2855640" y="3933056"/>
            <a:ext cx="8136905" cy="0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6D48516E-F609-F487-3EEB-02FD7370838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4" y="5456188"/>
            <a:ext cx="2548041" cy="62551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61222E1-5840-8EC3-D615-74AC8F55336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5735" y="5433156"/>
            <a:ext cx="2548040" cy="67157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3015D28A-2CFA-B793-94AC-01F7B499456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0086" y="5501580"/>
            <a:ext cx="4674273" cy="534729"/>
          </a:xfrm>
          <a:prstGeom prst="rect">
            <a:avLst/>
          </a:prstGeom>
        </p:spPr>
      </p:pic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400D0AB9-5799-4FA5-9F7C-D9AAFE358875}"/>
              </a:ext>
            </a:extLst>
          </p:cNvPr>
          <p:cNvSpPr/>
          <p:nvPr/>
        </p:nvSpPr>
        <p:spPr>
          <a:xfrm>
            <a:off x="407987" y="5157196"/>
            <a:ext cx="11448653" cy="1296140"/>
          </a:xfrm>
          <a:prstGeom prst="roundRect">
            <a:avLst/>
          </a:prstGeom>
          <a:noFill/>
          <a:ln w="38100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7A36984-F141-6F11-8847-9AE6A570AF4C}"/>
              </a:ext>
            </a:extLst>
          </p:cNvPr>
          <p:cNvCxnSpPr>
            <a:cxnSpLocks/>
            <a:stCxn id="11" idx="3"/>
            <a:endCxn id="12" idx="1"/>
          </p:cNvCxnSpPr>
          <p:nvPr/>
        </p:nvCxnSpPr>
        <p:spPr>
          <a:xfrm>
            <a:off x="6132313" y="2368891"/>
            <a:ext cx="971799" cy="2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60030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07987" y="1412776"/>
            <a:ext cx="11376025" cy="3511190"/>
          </a:xfrm>
        </p:spPr>
        <p:txBody>
          <a:bodyPr/>
          <a:lstStyle/>
          <a:p>
            <a:pPr algn="ctr"/>
            <a:br>
              <a:rPr lang="en-US" dirty="0"/>
            </a:b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VACI</a:t>
            </a:r>
            <a:r>
              <a:rPr lang="en-US" dirty="0"/>
              <a:t> Results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323712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VACI results for Space-Charge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Round pipe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 Resistive Wall Impedance|  Ali Rajabi, FCCIS, 07.12.2022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8A897E7-04A4-0756-9DEC-76ACF59A90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24" y="1668016"/>
            <a:ext cx="5869947" cy="352196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79B630D-281E-35FB-CED0-75576B7B78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968" y="1668016"/>
            <a:ext cx="5869947" cy="352196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2E1BA7C-2922-260A-78EA-1D699375B410}"/>
              </a:ext>
            </a:extLst>
          </p:cNvPr>
          <p:cNvSpPr txBox="1"/>
          <p:nvPr/>
        </p:nvSpPr>
        <p:spPr>
          <a:xfrm>
            <a:off x="335360" y="6300982"/>
            <a:ext cx="6096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Gluckstern</a:t>
            </a:r>
            <a:r>
              <a:rPr lang="en-GB" sz="10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Robert L. "Analytic methods for calculating coupling impedances." (2000).</a:t>
            </a:r>
            <a:endParaRPr lang="en-DE" sz="1000" dirty="0"/>
          </a:p>
        </p:txBody>
      </p:sp>
    </p:spTree>
    <p:extLst>
      <p:ext uri="{BB962C8B-B14F-4D97-AF65-F5344CB8AC3E}">
        <p14:creationId xmlns:p14="http://schemas.microsoft.com/office/powerpoint/2010/main" val="1503025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VACI results for Round pipe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Impedance calculation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 Resistive Wall Impedance|  Ali Rajabi, FCCIS, 07.12.2022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9998E2D-6DC7-05C5-A207-C732A29386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448" y="3825486"/>
            <a:ext cx="4387419" cy="263245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73C5E4A-E00C-CFC0-3D80-87E02C319ED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448" y="1159178"/>
            <a:ext cx="4387419" cy="263245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526D010-668A-3353-DDB3-3EEC539FEC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4289" y="3825486"/>
            <a:ext cx="4387419" cy="263245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0D353F6-DCCA-70ED-FC7E-185BA28B258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4289" y="1159178"/>
            <a:ext cx="4387419" cy="263245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7CA238F-D619-146C-97B5-2F782553362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335921" y="17152"/>
            <a:ext cx="1512168" cy="151216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9A87E7B-F6FE-ECEF-AC6C-3BEDE073A135}"/>
              </a:ext>
            </a:extLst>
          </p:cNvPr>
          <p:cNvSpPr txBox="1"/>
          <p:nvPr/>
        </p:nvSpPr>
        <p:spPr>
          <a:xfrm>
            <a:off x="10391328" y="1542536"/>
            <a:ext cx="145664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050" dirty="0">
                <a:latin typeface="MS PMincho" panose="02020600040205080304" pitchFamily="18" charset="-128"/>
                <a:ea typeface="MS PMincho" panose="02020600040205080304" pitchFamily="18" charset="-128"/>
                <a:cs typeface="Arial" panose="020B0604020202020204" pitchFamily="34" charset="0"/>
              </a:rPr>
              <a:t>Energy: 15 GeV, </a:t>
            </a:r>
          </a:p>
          <a:p>
            <a:r>
              <a:rPr lang="en-DE" sz="1050" dirty="0">
                <a:latin typeface="MS PMincho" panose="02020600040205080304" pitchFamily="18" charset="-128"/>
                <a:ea typeface="MS PMincho" panose="02020600040205080304" pitchFamily="18" charset="-128"/>
                <a:cs typeface="Arial" panose="020B0604020202020204" pitchFamily="34" charset="0"/>
              </a:rPr>
              <a:t>Round Pipe: r = 35 mm</a:t>
            </a:r>
          </a:p>
          <a:p>
            <a:r>
              <a:rPr lang="en-DE" sz="1050" dirty="0">
                <a:latin typeface="MS PMincho" panose="02020600040205080304" pitchFamily="18" charset="-128"/>
                <a:ea typeface="MS PMincho" panose="02020600040205080304" pitchFamily="18" charset="-128"/>
                <a:cs typeface="Arial" panose="020B0604020202020204" pitchFamily="34" charset="0"/>
              </a:rPr>
              <a:t>Length = 1 m</a:t>
            </a:r>
          </a:p>
        </p:txBody>
      </p:sp>
    </p:spTree>
    <p:extLst>
      <p:ext uri="{BB962C8B-B14F-4D97-AF65-F5344CB8AC3E}">
        <p14:creationId xmlns:p14="http://schemas.microsoft.com/office/powerpoint/2010/main" val="41626081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VACI results for Oval pipe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Impedance calculation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 Resistive Wall Impedance|  Ali Rajabi, FCCIS, 07.12.2022</a:t>
            </a:r>
            <a:endParaRPr lang="en-US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3250590B-F2C1-BEDC-3AD2-AE27446E43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54021" y="229697"/>
            <a:ext cx="1624743" cy="1624743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EA69FBA2-320A-6E61-993A-03DA187F78F9}"/>
              </a:ext>
            </a:extLst>
          </p:cNvPr>
          <p:cNvSpPr txBox="1"/>
          <p:nvPr/>
        </p:nvSpPr>
        <p:spPr>
          <a:xfrm>
            <a:off x="983432" y="2026053"/>
            <a:ext cx="10021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600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Monopole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328C01A-0C25-77FA-28FC-A243EA27FA5D}"/>
              </a:ext>
            </a:extLst>
          </p:cNvPr>
          <p:cNvSpPr txBox="1"/>
          <p:nvPr/>
        </p:nvSpPr>
        <p:spPr>
          <a:xfrm>
            <a:off x="5678147" y="2005915"/>
            <a:ext cx="740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600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Dipole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B3C98CF-6386-5C45-88D3-7B102A5A91EC}"/>
              </a:ext>
            </a:extLst>
          </p:cNvPr>
          <p:cNvSpPr txBox="1"/>
          <p:nvPr/>
        </p:nvSpPr>
        <p:spPr>
          <a:xfrm>
            <a:off x="9972832" y="2038152"/>
            <a:ext cx="10102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600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Detuning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C70C4D1-1C1C-7906-3F8C-EEED3C742A08}"/>
              </a:ext>
            </a:extLst>
          </p:cNvPr>
          <p:cNvSpPr txBox="1"/>
          <p:nvPr/>
        </p:nvSpPr>
        <p:spPr>
          <a:xfrm>
            <a:off x="6450000" y="380081"/>
            <a:ext cx="242668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050" dirty="0">
                <a:latin typeface="MS PMincho" panose="02020600040205080304" pitchFamily="18" charset="-128"/>
                <a:ea typeface="MS PMincho" panose="02020600040205080304" pitchFamily="18" charset="-128"/>
                <a:cs typeface="Arial" panose="020B0604020202020204" pitchFamily="34" charset="0"/>
              </a:rPr>
              <a:t>Energy: 15 GeV, </a:t>
            </a:r>
          </a:p>
          <a:p>
            <a:r>
              <a:rPr lang="en-DE" sz="1050" dirty="0">
                <a:latin typeface="MS PMincho" panose="02020600040205080304" pitchFamily="18" charset="-128"/>
                <a:ea typeface="MS PMincho" panose="02020600040205080304" pitchFamily="18" charset="-128"/>
                <a:cs typeface="Arial" panose="020B0604020202020204" pitchFamily="34" charset="0"/>
              </a:rPr>
              <a:t>Ellipese pipe: r1 =35 mm- r2=20 mm, </a:t>
            </a:r>
          </a:p>
          <a:p>
            <a:r>
              <a:rPr lang="en-DE" sz="1050" dirty="0">
                <a:latin typeface="MS PMincho" panose="02020600040205080304" pitchFamily="18" charset="-128"/>
                <a:ea typeface="MS PMincho" panose="02020600040205080304" pitchFamily="18" charset="-128"/>
                <a:cs typeface="Arial" panose="020B0604020202020204" pitchFamily="34" charset="0"/>
              </a:rPr>
              <a:t>Round Pipe: r = 20 mm</a:t>
            </a:r>
          </a:p>
        </p:txBody>
      </p:sp>
      <p:graphicFrame>
        <p:nvGraphicFramePr>
          <p:cNvPr id="46" name="Table 46">
            <a:extLst>
              <a:ext uri="{FF2B5EF4-FFF2-40B4-BE49-F238E27FC236}">
                <a16:creationId xmlns:a16="http://schemas.microsoft.com/office/drawing/2014/main" id="{7206F5A8-F6B2-57AA-C1BB-8DAE61B4B4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4939723"/>
              </p:ext>
            </p:extLst>
          </p:nvPr>
        </p:nvGraphicFramePr>
        <p:xfrm>
          <a:off x="6520926" y="1309826"/>
          <a:ext cx="3631224" cy="45720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605204">
                  <a:extLst>
                    <a:ext uri="{9D8B030D-6E8A-4147-A177-3AD203B41FA5}">
                      <a16:colId xmlns:a16="http://schemas.microsoft.com/office/drawing/2014/main" val="2596875892"/>
                    </a:ext>
                  </a:extLst>
                </a:gridCol>
                <a:gridCol w="605204">
                  <a:extLst>
                    <a:ext uri="{9D8B030D-6E8A-4147-A177-3AD203B41FA5}">
                      <a16:colId xmlns:a16="http://schemas.microsoft.com/office/drawing/2014/main" val="1888256564"/>
                    </a:ext>
                  </a:extLst>
                </a:gridCol>
                <a:gridCol w="605204">
                  <a:extLst>
                    <a:ext uri="{9D8B030D-6E8A-4147-A177-3AD203B41FA5}">
                      <a16:colId xmlns:a16="http://schemas.microsoft.com/office/drawing/2014/main" val="4190847247"/>
                    </a:ext>
                  </a:extLst>
                </a:gridCol>
                <a:gridCol w="605204">
                  <a:extLst>
                    <a:ext uri="{9D8B030D-6E8A-4147-A177-3AD203B41FA5}">
                      <a16:colId xmlns:a16="http://schemas.microsoft.com/office/drawing/2014/main" val="1904712014"/>
                    </a:ext>
                  </a:extLst>
                </a:gridCol>
                <a:gridCol w="609560">
                  <a:extLst>
                    <a:ext uri="{9D8B030D-6E8A-4147-A177-3AD203B41FA5}">
                      <a16:colId xmlns:a16="http://schemas.microsoft.com/office/drawing/2014/main" val="962313390"/>
                    </a:ext>
                  </a:extLst>
                </a:gridCol>
                <a:gridCol w="600848">
                  <a:extLst>
                    <a:ext uri="{9D8B030D-6E8A-4147-A177-3AD203B41FA5}">
                      <a16:colId xmlns:a16="http://schemas.microsoft.com/office/drawing/2014/main" val="710128732"/>
                    </a:ext>
                  </a:extLst>
                </a:gridCol>
              </a:tblGrid>
              <a:tr h="225569">
                <a:tc>
                  <a:txBody>
                    <a:bodyPr/>
                    <a:lstStyle/>
                    <a:p>
                      <a:r>
                        <a:rPr lang="en-GB" sz="900" b="0" dirty="0"/>
                        <a:t>R [mm]</a:t>
                      </a:r>
                      <a:endParaRPr lang="en-DE" sz="9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0" dirty="0"/>
                        <a:t>L</a:t>
                      </a:r>
                      <a:r>
                        <a:rPr lang="en-DE" sz="900" b="0" dirty="0"/>
                        <a:t>ong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E" sz="900" b="0" dirty="0"/>
                        <a:t>X dip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E" sz="900" b="0" dirty="0"/>
                        <a:t>Y dip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E" sz="900" b="0" dirty="0"/>
                        <a:t>X quad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0" dirty="0"/>
                        <a:t>Y</a:t>
                      </a:r>
                      <a:r>
                        <a:rPr lang="en-DE" sz="900" b="0" dirty="0"/>
                        <a:t> quad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2240380"/>
                  </a:ext>
                </a:extLst>
              </a:tr>
              <a:tr h="225569">
                <a:tc>
                  <a:txBody>
                    <a:bodyPr/>
                    <a:lstStyle/>
                    <a:p>
                      <a:r>
                        <a:rPr lang="en-DE" sz="900"/>
                        <a:t>20 </a:t>
                      </a:r>
                      <a:endParaRPr lang="en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E" sz="800" dirty="0"/>
                        <a:t>1.0</a:t>
                      </a:r>
                      <a:endParaRPr lang="en-DE" sz="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E" sz="800" dirty="0"/>
                        <a:t>0.46323</a:t>
                      </a:r>
                      <a:endParaRPr lang="en-DE" sz="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E" sz="800" dirty="0"/>
                        <a:t>0.84038</a:t>
                      </a:r>
                      <a:endParaRPr lang="en-DE" sz="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E" sz="800" dirty="0"/>
                        <a:t>-0.37701</a:t>
                      </a:r>
                      <a:endParaRPr lang="en-DE" sz="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DE" sz="800" dirty="0"/>
                        <a:t>0.38219</a:t>
                      </a:r>
                      <a:endParaRPr lang="en-DE" sz="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3218644"/>
                  </a:ext>
                </a:extLst>
              </a:tr>
            </a:tbl>
          </a:graphicData>
        </a:graphic>
      </p:graphicFrame>
      <p:sp>
        <p:nvSpPr>
          <p:cNvPr id="51" name="TextBox 50">
            <a:extLst>
              <a:ext uri="{FF2B5EF4-FFF2-40B4-BE49-F238E27FC236}">
                <a16:creationId xmlns:a16="http://schemas.microsoft.com/office/drawing/2014/main" id="{86F4F41E-DD4F-9134-B9CD-A0A3721D7BFE}"/>
              </a:ext>
            </a:extLst>
          </p:cNvPr>
          <p:cNvSpPr txBox="1"/>
          <p:nvPr/>
        </p:nvSpPr>
        <p:spPr>
          <a:xfrm>
            <a:off x="6450000" y="1024744"/>
            <a:ext cx="135966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900" dirty="0">
                <a:latin typeface="MS PMincho" panose="02020600040205080304" pitchFamily="18" charset="-128"/>
                <a:ea typeface="MS PMincho" panose="02020600040205080304" pitchFamily="18" charset="-128"/>
              </a:rPr>
              <a:t>Yokoya’s Form Factors: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A62A2D6-8606-36B6-F9D7-B287191CA9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327" y="4348747"/>
            <a:ext cx="2965225" cy="177913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40EEDC3-1A18-D8DD-B18C-894A47C86DC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327" y="2549354"/>
            <a:ext cx="2965225" cy="177913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F2B91AC-0623-FD24-45EA-33597C53EB0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4547" y="2549354"/>
            <a:ext cx="2965225" cy="177913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94D3693-C26F-C898-4FBE-893E79EBDE6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4547" y="4348747"/>
            <a:ext cx="2965225" cy="177913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D62BDD6-A84C-D34C-90B9-3D3435AA92D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4938" y="4348747"/>
            <a:ext cx="2965225" cy="177913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441D964-06BF-B872-596D-9E1DCA75922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4938" y="2549354"/>
            <a:ext cx="2965225" cy="177913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8C9BAA25-0DE0-E9F8-9AD2-D36C8D605E5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57" y="4348747"/>
            <a:ext cx="2965225" cy="177913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CCB5331-A328-DCA8-20B9-3EA16E131A0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57" y="2549354"/>
            <a:ext cx="2965225" cy="1779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4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idx="1"/>
          </p:nvPr>
        </p:nvSpPr>
        <p:spPr>
          <a:xfrm>
            <a:off x="407988" y="1406427"/>
            <a:ext cx="7344196" cy="5010249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en-US" b="1" dirty="0"/>
              <a:t>01	Resistive Wall Impedance (Basic theory behind the code)</a:t>
            </a:r>
            <a:br>
              <a:rPr lang="en-US" dirty="0"/>
            </a:br>
            <a:endParaRPr lang="en-US" dirty="0"/>
          </a:p>
          <a:p>
            <a:pPr marL="0" indent="0">
              <a:spcAft>
                <a:spcPts val="0"/>
              </a:spcAft>
              <a:buNone/>
            </a:pPr>
            <a:r>
              <a:rPr lang="en-US" b="1" dirty="0"/>
              <a:t>02	VACI Suite and Benchmarks</a:t>
            </a:r>
          </a:p>
          <a:p>
            <a:pPr marL="0" indent="0">
              <a:spcAft>
                <a:spcPts val="0"/>
              </a:spcAft>
              <a:buNone/>
            </a:pPr>
            <a:endParaRPr lang="en-US" dirty="0"/>
          </a:p>
          <a:p>
            <a:pPr marL="0" indent="0">
              <a:spcAft>
                <a:spcPts val="0"/>
              </a:spcAft>
              <a:buNone/>
            </a:pPr>
            <a:r>
              <a:rPr lang="en-US" b="1" dirty="0"/>
              <a:t>03 Results</a:t>
            </a:r>
          </a:p>
          <a:p>
            <a:pPr marL="0" indent="0">
              <a:spcAft>
                <a:spcPts val="0"/>
              </a:spcAft>
              <a:buNone/>
            </a:pPr>
            <a:endParaRPr lang="en-US" b="1" dirty="0"/>
          </a:p>
          <a:p>
            <a:pPr marL="0" indent="0">
              <a:spcAft>
                <a:spcPts val="0"/>
              </a:spcAft>
              <a:buNone/>
            </a:pPr>
            <a:r>
              <a:rPr lang="en-US" b="1" dirty="0"/>
              <a:t>04 Future plans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 Resistive Wall Impedance|  Ali Rajabi, FCCIS, 07.12.2022</a:t>
            </a:r>
          </a:p>
        </p:txBody>
      </p:sp>
    </p:spTree>
    <p:extLst>
      <p:ext uri="{BB962C8B-B14F-4D97-AF65-F5344CB8AC3E}">
        <p14:creationId xmlns:p14="http://schemas.microsoft.com/office/powerpoint/2010/main" val="22539186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VACI results for Semi-Round pipe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Detuning Impedance calculation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 Resistive Wall Impedance|  Ali Rajabi, FCCIS, 07.12.2022</a:t>
            </a:r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C70C4D1-1C1C-7906-3F8C-EEED3C742A08}"/>
              </a:ext>
            </a:extLst>
          </p:cNvPr>
          <p:cNvSpPr txBox="1"/>
          <p:nvPr/>
        </p:nvSpPr>
        <p:spPr>
          <a:xfrm>
            <a:off x="6861398" y="384135"/>
            <a:ext cx="312303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050" dirty="0">
                <a:latin typeface="MS PMincho" panose="02020600040205080304" pitchFamily="18" charset="-128"/>
                <a:ea typeface="MS PMincho" panose="02020600040205080304" pitchFamily="18" charset="-128"/>
                <a:cs typeface="Arial" panose="020B0604020202020204" pitchFamily="34" charset="0"/>
              </a:rPr>
              <a:t>Energy: 15 GeV, </a:t>
            </a:r>
          </a:p>
          <a:p>
            <a:r>
              <a:rPr lang="en-DE" sz="1050" dirty="0">
                <a:latin typeface="MS PMincho" panose="02020600040205080304" pitchFamily="18" charset="-128"/>
                <a:ea typeface="MS PMincho" panose="02020600040205080304" pitchFamily="18" charset="-128"/>
                <a:cs typeface="Arial" panose="020B0604020202020204" pitchFamily="34" charset="0"/>
              </a:rPr>
              <a:t>Ellipese pipe: r1 =35.00 mm- r2=34.99 &amp; 34.999 mm </a:t>
            </a:r>
          </a:p>
          <a:p>
            <a:r>
              <a:rPr lang="en-DE" sz="1050" dirty="0">
                <a:latin typeface="MS PMincho" panose="02020600040205080304" pitchFamily="18" charset="-128"/>
                <a:ea typeface="MS PMincho" panose="02020600040205080304" pitchFamily="18" charset="-128"/>
                <a:cs typeface="Arial" panose="020B0604020202020204" pitchFamily="34" charset="0"/>
              </a:rPr>
              <a:t>Round Pipe: r = 35.00 mm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B99D9B9-35C1-296D-12E3-6E7CBC958D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824" y="4095587"/>
            <a:ext cx="4183196" cy="250991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C88D183-64BA-C249-8C86-5D2E406C8B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824" y="1340768"/>
            <a:ext cx="4183196" cy="250991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0A7BBA5-F52D-F70A-2AD6-2E880A258E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730" y="4095587"/>
            <a:ext cx="4183194" cy="250991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5C7B2F8-D6B0-9CC6-3C6B-8C6A6BB6D1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730" y="1340768"/>
            <a:ext cx="4183194" cy="250991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F7CCEA7-0B03-E75C-E8B5-BC06AC3335F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28448" y="41142"/>
            <a:ext cx="1980946" cy="1980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9003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VACI results for Multi-Layer vacuum chamber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Impedance calculation of Round pipe With NEG coating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 Resistive Wall Impedance|  Ali Rajabi, FCCIS, 07.12.2022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7E68FA0-D41D-2CBB-B70B-B112377B219B}"/>
                  </a:ext>
                </a:extLst>
              </p:cNvPr>
              <p:cNvSpPr txBox="1"/>
              <p:nvPr/>
            </p:nvSpPr>
            <p:spPr>
              <a:xfrm>
                <a:off x="263352" y="1387516"/>
                <a:ext cx="1944216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DE" sz="1050" b="1" dirty="0">
                    <a:latin typeface="MS PMincho" panose="02020600040205080304" pitchFamily="18" charset="-128"/>
                    <a:ea typeface="MS PMincho" panose="02020600040205080304" pitchFamily="18" charset="-128"/>
                    <a:cs typeface="Apple Chancery" panose="03020702040506060504" pitchFamily="66" charset="-79"/>
                  </a:rPr>
                  <a:t>NEG properties:</a:t>
                </a:r>
              </a:p>
              <a:p>
                <a14:m>
                  <m:oMath xmlns:m="http://schemas.openxmlformats.org/officeDocument/2006/math">
                    <m:r>
                      <a:rPr lang="en-DE" sz="105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PPLE CHANCERY" panose="03020702040506060504" pitchFamily="66" charset="-79"/>
                      </a:rPr>
                      <m:t>𝜎</m:t>
                    </m:r>
                    <m:r>
                      <a:rPr lang="en-US" sz="105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PPLE CHANCERY" panose="03020702040506060504" pitchFamily="66" charset="-79"/>
                      </a:rPr>
                      <m:t>=1.098</m:t>
                    </m:r>
                    <m:r>
                      <a:rPr lang="en-US" sz="105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PPLE CHANCERY" panose="03020702040506060504" pitchFamily="66" charset="-79"/>
                      </a:rPr>
                      <m:t>𝑒</m:t>
                    </m:r>
                    <m:r>
                      <a:rPr lang="en-US" sz="105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PPLE CHANCERY" panose="03020702040506060504" pitchFamily="66" charset="-79"/>
                      </a:rPr>
                      <m:t>6</m:t>
                    </m:r>
                  </m:oMath>
                </a14:m>
                <a:r>
                  <a:rPr lang="en-DE" sz="1050" dirty="0">
                    <a:latin typeface="MS PMincho" panose="02020600040205080304" pitchFamily="18" charset="-128"/>
                    <a:ea typeface="MS PMincho" panose="02020600040205080304" pitchFamily="18" charset="-128"/>
                    <a:cs typeface="Apple Chancery" panose="03020702040506060504" pitchFamily="66" charset="-79"/>
                  </a:rPr>
                  <a:t>,</a:t>
                </a:r>
              </a:p>
              <a:p>
                <a:r>
                  <a:rPr lang="en-DE" sz="1050" dirty="0">
                    <a:latin typeface="MS PMincho" panose="02020600040205080304" pitchFamily="18" charset="-128"/>
                    <a:ea typeface="MS PMincho" panose="02020600040205080304" pitchFamily="18" charset="-128"/>
                    <a:cs typeface="Apple Chancery" panose="03020702040506060504" pitchFamily="66" charset="-79"/>
                  </a:rPr>
                  <a:t>Thichness: 10 </a:t>
                </a:r>
                <a14:m>
                  <m:oMath xmlns:m="http://schemas.openxmlformats.org/officeDocument/2006/math">
                    <m:r>
                      <a:rPr lang="en-DE" sz="105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PPLE CHANCERY" panose="03020702040506060504" pitchFamily="66" charset="-79"/>
                      </a:rPr>
                      <m:t>𝜇</m:t>
                    </m:r>
                    <m:r>
                      <a:rPr lang="en-US" sz="105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PPLE CHANCERY" panose="03020702040506060504" pitchFamily="66" charset="-79"/>
                      </a:rPr>
                      <m:t>𝑚</m:t>
                    </m:r>
                  </m:oMath>
                </a14:m>
                <a:endParaRPr lang="en-DE" sz="1050" dirty="0">
                  <a:latin typeface="MS PMincho" panose="02020600040205080304" pitchFamily="18" charset="-128"/>
                  <a:ea typeface="MS PMincho" panose="02020600040205080304" pitchFamily="18" charset="-128"/>
                  <a:cs typeface="Apple Chancery" panose="03020702040506060504" pitchFamily="66" charset="-79"/>
                </a:endParaRPr>
              </a:p>
              <a:p>
                <a:r>
                  <a:rPr lang="en-DE" sz="1050" dirty="0">
                    <a:latin typeface="MS PMincho" panose="02020600040205080304" pitchFamily="18" charset="-128"/>
                    <a:ea typeface="MS PMincho" panose="02020600040205080304" pitchFamily="18" charset="-128"/>
                    <a:cs typeface="Apple Chancery" panose="03020702040506060504" pitchFamily="66" charset="-79"/>
                  </a:rPr>
                  <a:t>Material: </a:t>
                </a:r>
                <a:r>
                  <a:rPr lang="en-GB" sz="1050" dirty="0" err="1">
                    <a:latin typeface="MS PMincho" panose="02020600040205080304" pitchFamily="18" charset="-128"/>
                    <a:ea typeface="MS PMincho" panose="02020600040205080304" pitchFamily="18" charset="-128"/>
                    <a:cs typeface="Apple Chancery" panose="03020702040506060504" pitchFamily="66" charset="-79"/>
                  </a:rPr>
                  <a:t>TiZrV</a:t>
                </a:r>
                <a:r>
                  <a:rPr lang="en-GB" sz="1050" dirty="0">
                    <a:latin typeface="MS PMincho" panose="02020600040205080304" pitchFamily="18" charset="-128"/>
                    <a:ea typeface="MS PMincho" panose="02020600040205080304" pitchFamily="18" charset="-128"/>
                    <a:cs typeface="Apple Chancery" panose="03020702040506060504" pitchFamily="66" charset="-79"/>
                  </a:rPr>
                  <a:t> alloy 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7E68FA0-D41D-2CBB-B70B-B112377B21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352" y="1387516"/>
                <a:ext cx="1944216" cy="738664"/>
              </a:xfrm>
              <a:prstGeom prst="rect">
                <a:avLst/>
              </a:prstGeom>
              <a:blipFill>
                <a:blip r:embed="rId7"/>
                <a:stretch>
                  <a:fillRect b="-5085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5D063644-D8BE-602E-C25E-4145EDF46B0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6080" y="3895212"/>
            <a:ext cx="4396647" cy="263798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CF5A2F6-2312-FF16-6617-A7C6802CB44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6081" y="1302252"/>
            <a:ext cx="4396647" cy="263798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7FC7C2A-8ACC-A2DE-B403-D2AC46E56DB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92" y="1302252"/>
            <a:ext cx="4396647" cy="263798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3ABE45D-C2C8-6BCC-B357-1B25D39D3D1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192" y="3895212"/>
            <a:ext cx="4396647" cy="2637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7062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VACI also can give results in time domain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platzhalter 3"/>
              <p:cNvSpPr>
                <a:spLocks noGrp="1"/>
              </p:cNvSpPr>
              <p:nvPr>
                <p:ph type="body" sz="quarter" idx="13"/>
              </p:nvPr>
            </p:nvSpPr>
            <p:spPr/>
            <p:txBody>
              <a:bodyPr/>
              <a:lstStyle/>
              <a:p>
                <a:r>
                  <a:rPr lang="en-US" dirty="0"/>
                  <a:t>Longitudinal Wake field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𝒛</m:t>
                        </m:r>
                      </m:sub>
                    </m:sSub>
                  </m:oMath>
                </a14:m>
                <a:r>
                  <a:rPr lang="en-US" dirty="0"/>
                  <a:t> )</a:t>
                </a:r>
              </a:p>
            </p:txBody>
          </p:sp>
        </mc:Choice>
        <mc:Fallback xmlns="">
          <p:sp>
            <p:nvSpPr>
              <p:cNvPr id="4" name="Textplatzhalt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blipFill>
                <a:blip r:embed="rId3"/>
                <a:stretch>
                  <a:fillRect l="-1228" t="-19355" b="-9677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 Resistive Wall Impedance|  Ali Rajabi, FCCIS, 07.12.2022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332FCCF-0473-4699-7CE5-45836B6B7886}"/>
              </a:ext>
            </a:extLst>
          </p:cNvPr>
          <p:cNvSpPr/>
          <p:nvPr/>
        </p:nvSpPr>
        <p:spPr>
          <a:xfrm>
            <a:off x="4295800" y="1772816"/>
            <a:ext cx="432048" cy="14401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80739A8-FF98-BA27-71D6-02ABA19F588D}"/>
              </a:ext>
            </a:extLst>
          </p:cNvPr>
          <p:cNvSpPr/>
          <p:nvPr/>
        </p:nvSpPr>
        <p:spPr>
          <a:xfrm>
            <a:off x="4367808" y="2042845"/>
            <a:ext cx="432048" cy="14401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F03BDBF-6387-483A-193B-4EDA9EA42378}"/>
              </a:ext>
            </a:extLst>
          </p:cNvPr>
          <p:cNvSpPr/>
          <p:nvPr/>
        </p:nvSpPr>
        <p:spPr>
          <a:xfrm>
            <a:off x="4369421" y="2240866"/>
            <a:ext cx="432048" cy="14401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0E053E-685B-B80A-8F45-A2415ECAA585}"/>
              </a:ext>
            </a:extLst>
          </p:cNvPr>
          <p:cNvSpPr/>
          <p:nvPr/>
        </p:nvSpPr>
        <p:spPr>
          <a:xfrm>
            <a:off x="4362608" y="2483254"/>
            <a:ext cx="432048" cy="14401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7752A9C-D965-A801-78C0-86D408D827DE}"/>
              </a:ext>
            </a:extLst>
          </p:cNvPr>
          <p:cNvSpPr/>
          <p:nvPr/>
        </p:nvSpPr>
        <p:spPr>
          <a:xfrm>
            <a:off x="4511824" y="2671152"/>
            <a:ext cx="360040" cy="18097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6BE5E96-5367-8CCC-5474-1093B4A4819F}"/>
              </a:ext>
            </a:extLst>
          </p:cNvPr>
          <p:cNvSpPr/>
          <p:nvPr/>
        </p:nvSpPr>
        <p:spPr>
          <a:xfrm>
            <a:off x="4511824" y="2886705"/>
            <a:ext cx="360040" cy="18097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1E0D474-1502-C3B8-7F34-F9B55CABC9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7049" y="1213542"/>
            <a:ext cx="4065615" cy="304921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FB0E1E5-A26A-C455-55D1-CF9455D189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8001" y="1213542"/>
            <a:ext cx="4065615" cy="304921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70A1D27-32A1-6E29-1A48-FF9B5A26A0F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04757" y="4242461"/>
            <a:ext cx="1858547" cy="185854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BF11091-6878-1F07-B41B-B5C52E3086B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74453" y="4221088"/>
            <a:ext cx="1858547" cy="185854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20A2932-CC5D-5695-AE2E-DBB673489CB5}"/>
              </a:ext>
            </a:extLst>
          </p:cNvPr>
          <p:cNvSpPr txBox="1"/>
          <p:nvPr/>
        </p:nvSpPr>
        <p:spPr>
          <a:xfrm>
            <a:off x="335360" y="1551998"/>
            <a:ext cx="3261424" cy="19697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DE" sz="1800" b="1" i="1" dirty="0">
                <a:latin typeface="MS PMincho" panose="02020600040205080304" pitchFamily="18" charset="-128"/>
                <a:ea typeface="MS PMincho" panose="02020600040205080304" pitchFamily="18" charset="-128"/>
                <a:cs typeface="Arial" panose="020B0604020202020204" pitchFamily="34" charset="0"/>
              </a:rPr>
              <a:t>iFFT method: </a:t>
            </a:r>
          </a:p>
          <a:p>
            <a:r>
              <a:rPr lang="en-GB" sz="1800" dirty="0">
                <a:latin typeface="MS PMincho" panose="02020600040205080304" pitchFamily="18" charset="-128"/>
                <a:ea typeface="MS PMincho" panose="02020600040205080304" pitchFamily="18" charset="-128"/>
                <a:cs typeface="Arial" panose="020B0604020202020204" pitchFamily="34" charset="0"/>
              </a:rPr>
              <a:t>uneven sampling and a piecewise polynomial interpolation (cubic Hermite interpolation) </a:t>
            </a:r>
            <a:br>
              <a:rPr lang="en-GB" sz="1800" dirty="0">
                <a:latin typeface="MS PMincho" panose="02020600040205080304" pitchFamily="18" charset="-128"/>
                <a:ea typeface="MS PMincho" panose="02020600040205080304" pitchFamily="18" charset="-128"/>
                <a:cs typeface="Arial" panose="020B0604020202020204" pitchFamily="34" charset="0"/>
              </a:rPr>
            </a:br>
            <a:r>
              <a:rPr lang="en-GB" sz="1600" dirty="0">
                <a:latin typeface="MS PMincho" panose="02020600040205080304" pitchFamily="18" charset="-128"/>
                <a:ea typeface="MS PMincho" panose="02020600040205080304" pitchFamily="18" charset="-128"/>
                <a:cs typeface="Arial" panose="020B0604020202020204" pitchFamily="34" charset="0"/>
              </a:rPr>
              <a:t>{Based on </a:t>
            </a:r>
            <a:r>
              <a:rPr lang="en-GB" sz="1600" i="1" u="sng" dirty="0">
                <a:latin typeface="MS PMincho" panose="02020600040205080304" pitchFamily="18" charset="-128"/>
                <a:ea typeface="MS PMincho" panose="02020600040205080304" pitchFamily="18" charset="-128"/>
                <a:cs typeface="Arial" panose="020B0604020202020204" pitchFamily="34" charset="0"/>
              </a:rPr>
              <a:t>Nicolas </a:t>
            </a:r>
            <a:r>
              <a:rPr lang="en-GB" sz="1600" i="1" u="sng" dirty="0" err="1">
                <a:latin typeface="MS PMincho" panose="02020600040205080304" pitchFamily="18" charset="-128"/>
                <a:ea typeface="MS PMincho" panose="02020600040205080304" pitchFamily="18" charset="-128"/>
                <a:cs typeface="Arial" panose="020B0604020202020204" pitchFamily="34" charset="0"/>
              </a:rPr>
              <a:t>Mounet</a:t>
            </a:r>
            <a:r>
              <a:rPr lang="en-GB" sz="1600" dirty="0">
                <a:latin typeface="MS PMincho" panose="02020600040205080304" pitchFamily="18" charset="-128"/>
                <a:ea typeface="MS PMincho" panose="02020600040205080304" pitchFamily="18" charset="-128"/>
                <a:cs typeface="Arial" panose="020B0604020202020204" pitchFamily="34" charset="0"/>
              </a:rPr>
              <a:t> Ph.D. thesis + some small upgrades}</a:t>
            </a:r>
          </a:p>
          <a:p>
            <a:endParaRPr lang="en-GB" sz="1800" u="sng" dirty="0">
              <a:latin typeface="MS PMincho" panose="02020600040205080304" pitchFamily="18" charset="-128"/>
              <a:ea typeface="MS PMincho" panose="02020600040205080304" pitchFamily="18" charset="-128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39C4B05-C2FC-CBEC-D30F-E64929523871}"/>
              </a:ext>
            </a:extLst>
          </p:cNvPr>
          <p:cNvSpPr txBox="1"/>
          <p:nvPr/>
        </p:nvSpPr>
        <p:spPr>
          <a:xfrm>
            <a:off x="335360" y="6161232"/>
            <a:ext cx="6096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Mounet</a:t>
            </a:r>
            <a:r>
              <a:rPr lang="en-GB" sz="10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Nicolas. </a:t>
            </a:r>
            <a:r>
              <a:rPr lang="en-GB" sz="10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The LHC transverse coupled-bunch instability</a:t>
            </a:r>
            <a:r>
              <a:rPr lang="en-GB" sz="10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 No. THESIS. EPFL, 2012.</a:t>
            </a:r>
            <a:endParaRPr lang="en-DE" sz="1000" dirty="0"/>
          </a:p>
        </p:txBody>
      </p:sp>
    </p:spTree>
    <p:extLst>
      <p:ext uri="{BB962C8B-B14F-4D97-AF65-F5344CB8AC3E}">
        <p14:creationId xmlns:p14="http://schemas.microsoft.com/office/powerpoint/2010/main" val="4892279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VACI also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 err="1">
                <a:sym typeface="Wingdings" pitchFamily="2" charset="2"/>
              </a:rPr>
              <a:t>Wakefields</a:t>
            </a:r>
            <a:r>
              <a:rPr lang="en-US" dirty="0">
                <a:sym typeface="Wingdings" pitchFamily="2" charset="2"/>
              </a:rPr>
              <a:t> with and without NEG</a:t>
            </a:r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 Resistive Wall Impedance|  Ali Rajabi, FCCIS, 07.12.2022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332FCCF-0473-4699-7CE5-45836B6B7886}"/>
              </a:ext>
            </a:extLst>
          </p:cNvPr>
          <p:cNvSpPr/>
          <p:nvPr/>
        </p:nvSpPr>
        <p:spPr>
          <a:xfrm>
            <a:off x="4295800" y="1772816"/>
            <a:ext cx="432048" cy="14401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80739A8-FF98-BA27-71D6-02ABA19F588D}"/>
              </a:ext>
            </a:extLst>
          </p:cNvPr>
          <p:cNvSpPr/>
          <p:nvPr/>
        </p:nvSpPr>
        <p:spPr>
          <a:xfrm>
            <a:off x="4367808" y="2042845"/>
            <a:ext cx="432048" cy="14401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F03BDBF-6387-483A-193B-4EDA9EA42378}"/>
              </a:ext>
            </a:extLst>
          </p:cNvPr>
          <p:cNvSpPr/>
          <p:nvPr/>
        </p:nvSpPr>
        <p:spPr>
          <a:xfrm>
            <a:off x="4369421" y="2240866"/>
            <a:ext cx="432048" cy="14401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0E053E-685B-B80A-8F45-A2415ECAA585}"/>
              </a:ext>
            </a:extLst>
          </p:cNvPr>
          <p:cNvSpPr/>
          <p:nvPr/>
        </p:nvSpPr>
        <p:spPr>
          <a:xfrm>
            <a:off x="4362608" y="2483254"/>
            <a:ext cx="432048" cy="14401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7752A9C-D965-A801-78C0-86D408D827DE}"/>
              </a:ext>
            </a:extLst>
          </p:cNvPr>
          <p:cNvSpPr/>
          <p:nvPr/>
        </p:nvSpPr>
        <p:spPr>
          <a:xfrm>
            <a:off x="4511824" y="2671152"/>
            <a:ext cx="360040" cy="18097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6BE5E96-5367-8CCC-5474-1093B4A4819F}"/>
              </a:ext>
            </a:extLst>
          </p:cNvPr>
          <p:cNvSpPr/>
          <p:nvPr/>
        </p:nvSpPr>
        <p:spPr>
          <a:xfrm>
            <a:off x="4511824" y="2886705"/>
            <a:ext cx="360040" cy="18097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70A1D27-32A1-6E29-1A48-FF9B5A26A0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11241" y="454327"/>
            <a:ext cx="1858547" cy="18585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91B1F33-3D5F-5044-B379-BC1CB0E997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016" y="4567650"/>
            <a:ext cx="3133442" cy="188006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BE674BF-6C1A-B46C-6C56-387FD640E7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016" y="786467"/>
            <a:ext cx="3133442" cy="188006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8291AA1-EDE8-8EEF-35C6-1F5F45ACBEA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016" y="2622669"/>
            <a:ext cx="3133442" cy="188006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BF7AB1C0-8897-D379-39C1-05755C363E8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0692" y="2626374"/>
            <a:ext cx="3133442" cy="188006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8878D72-0064-806B-85DE-B13912B0338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0692" y="870767"/>
            <a:ext cx="3133442" cy="188006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D80C6FB-80D1-344C-BC28-578249094C1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0692" y="4526696"/>
            <a:ext cx="3133442" cy="1880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7140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VACI also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 err="1">
                <a:sym typeface="Wingdings" pitchFamily="2" charset="2"/>
              </a:rPr>
              <a:t>Wakefields</a:t>
            </a:r>
            <a:r>
              <a:rPr lang="en-US" dirty="0">
                <a:sym typeface="Wingdings" pitchFamily="2" charset="2"/>
              </a:rPr>
              <a:t> with and without NEG</a:t>
            </a:r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 Resistive Wall Impedance|  Ali Rajabi, FCCIS, 07.12.2022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332FCCF-0473-4699-7CE5-45836B6B7886}"/>
              </a:ext>
            </a:extLst>
          </p:cNvPr>
          <p:cNvSpPr/>
          <p:nvPr/>
        </p:nvSpPr>
        <p:spPr>
          <a:xfrm>
            <a:off x="4295800" y="1772816"/>
            <a:ext cx="432048" cy="14401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80739A8-FF98-BA27-71D6-02ABA19F588D}"/>
              </a:ext>
            </a:extLst>
          </p:cNvPr>
          <p:cNvSpPr/>
          <p:nvPr/>
        </p:nvSpPr>
        <p:spPr>
          <a:xfrm>
            <a:off x="4367808" y="2042845"/>
            <a:ext cx="432048" cy="14401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F03BDBF-6387-483A-193B-4EDA9EA42378}"/>
              </a:ext>
            </a:extLst>
          </p:cNvPr>
          <p:cNvSpPr/>
          <p:nvPr/>
        </p:nvSpPr>
        <p:spPr>
          <a:xfrm>
            <a:off x="4369421" y="2240866"/>
            <a:ext cx="432048" cy="14401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0E053E-685B-B80A-8F45-A2415ECAA585}"/>
              </a:ext>
            </a:extLst>
          </p:cNvPr>
          <p:cNvSpPr/>
          <p:nvPr/>
        </p:nvSpPr>
        <p:spPr>
          <a:xfrm>
            <a:off x="4362608" y="2483254"/>
            <a:ext cx="432048" cy="14401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7752A9C-D965-A801-78C0-86D408D827DE}"/>
              </a:ext>
            </a:extLst>
          </p:cNvPr>
          <p:cNvSpPr/>
          <p:nvPr/>
        </p:nvSpPr>
        <p:spPr>
          <a:xfrm>
            <a:off x="4511824" y="2671152"/>
            <a:ext cx="360040" cy="18097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6BE5E96-5367-8CCC-5474-1093B4A4819F}"/>
              </a:ext>
            </a:extLst>
          </p:cNvPr>
          <p:cNvSpPr/>
          <p:nvPr/>
        </p:nvSpPr>
        <p:spPr>
          <a:xfrm>
            <a:off x="4511824" y="2886705"/>
            <a:ext cx="360040" cy="18097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8B243E-041C-0368-DE54-43EC118EC6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04312" y="1057588"/>
            <a:ext cx="2448056" cy="244805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0D90302-BC6D-D2E1-27D8-59F52119A3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855" y="3926028"/>
            <a:ext cx="4080412" cy="244824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78963DC-124E-D957-6433-6DD702F7FFE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5685" y="3926028"/>
            <a:ext cx="4080412" cy="244824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DA9F5C6-D171-00E3-15DB-DC9F48894FC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25" y="3926028"/>
            <a:ext cx="4080412" cy="244824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72CC989-E8FD-F141-688F-981E174598C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25" y="1057493"/>
            <a:ext cx="4080412" cy="244824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BC6DE1C-4608-5E5B-A502-642B8E2A804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855" y="1057493"/>
            <a:ext cx="4080412" cy="2448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0476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07987" y="1412776"/>
            <a:ext cx="11376025" cy="3511190"/>
          </a:xfrm>
        </p:spPr>
        <p:txBody>
          <a:bodyPr/>
          <a:lstStyle/>
          <a:p>
            <a:pPr algn="ctr"/>
            <a:br>
              <a:rPr lang="en-US" dirty="0"/>
            </a:br>
            <a:r>
              <a:rPr lang="en-US" dirty="0"/>
              <a:t>Undulator chamber</a:t>
            </a:r>
            <a:br>
              <a:rPr lang="en-US" dirty="0"/>
            </a:b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PETRA IV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508164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VACI results for PETRA IV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839416" y="6656564"/>
            <a:ext cx="6185595" cy="111077"/>
          </a:xfrm>
        </p:spPr>
        <p:txBody>
          <a:bodyPr/>
          <a:lstStyle/>
          <a:p>
            <a:r>
              <a:rPr lang="en-US"/>
              <a:t>| Resistive Wall Impedance|  Ali Rajabi, FCCIS, 07.12.2022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C5285AF-1026-B4DD-16A4-54750C642E1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DE" dirty="0"/>
              <a:t>Monopole and Dipole impedances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C213328-4E24-A92B-0826-179D253B71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888" y="3880268"/>
            <a:ext cx="3967088" cy="238025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379BE35-2DF0-5C74-9A51-A51A5D7FD7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888" y="1391886"/>
            <a:ext cx="3967088" cy="238025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60E52EB-949C-095B-B474-23E2F199C7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416" y="3880268"/>
            <a:ext cx="3967088" cy="238025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7D11D31-D971-70F5-BAA6-EC5AF2AF37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416" y="1391886"/>
            <a:ext cx="3967088" cy="2380253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D77FED7D-06FF-8598-3893-C79AB8B1A45D}"/>
              </a:ext>
            </a:extLst>
          </p:cNvPr>
          <p:cNvSpPr txBox="1"/>
          <p:nvPr/>
        </p:nvSpPr>
        <p:spPr>
          <a:xfrm>
            <a:off x="9331767" y="4134188"/>
            <a:ext cx="22368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050" dirty="0"/>
              <a:t>Copper Vacuum chamber</a:t>
            </a:r>
          </a:p>
          <a:p>
            <a:r>
              <a:rPr lang="en-DE" sz="1050" dirty="0"/>
              <a:t>Length: 1m</a:t>
            </a:r>
          </a:p>
          <a:p>
            <a:r>
              <a:rPr lang="en-DE" sz="1050" dirty="0"/>
              <a:t>No NEG considered.</a:t>
            </a:r>
          </a:p>
          <a:p>
            <a:endParaRPr lang="en-DE" sz="105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E84649-C09C-4CF7-2C71-F7A69D7CBAD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98691" y="1196752"/>
            <a:ext cx="2669917" cy="2669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0873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VACI results for PETRA IV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839416" y="6656564"/>
            <a:ext cx="6185595" cy="111077"/>
          </a:xfrm>
        </p:spPr>
        <p:txBody>
          <a:bodyPr/>
          <a:lstStyle/>
          <a:p>
            <a:r>
              <a:rPr lang="en-US"/>
              <a:t>| Resistive Wall Impedance|  Ali Rajabi, FCCIS, 07.12.2022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C5285AF-1026-B4DD-16A4-54750C642E1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DE" dirty="0"/>
              <a:t>Dipole and Detuning impedances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F54AD04-0E38-748C-7E91-92B6B6BF6D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824" y="3794391"/>
            <a:ext cx="4423028" cy="265381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4C85000-35EA-16F3-773C-06B4CE3D14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824" y="1280661"/>
            <a:ext cx="4423028" cy="265381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44E2904-253E-C518-FB71-6DA7A93BC8B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96" y="3799519"/>
            <a:ext cx="4423028" cy="265381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DEEA719-83F2-0ECA-C37B-1D229DB52B9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96" y="1285789"/>
            <a:ext cx="4423028" cy="265381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C871649-D8DE-E91F-CD45-CC1EAF4DF4F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40440" y="1280661"/>
            <a:ext cx="2743572" cy="2743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0864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07987" y="1412776"/>
            <a:ext cx="11376025" cy="3511190"/>
          </a:xfrm>
        </p:spPr>
        <p:txBody>
          <a:bodyPr/>
          <a:lstStyle/>
          <a:p>
            <a:pPr algn="ctr"/>
            <a:br>
              <a:rPr lang="en-US" dirty="0"/>
            </a:br>
            <a:r>
              <a:rPr lang="en-US" dirty="0"/>
              <a:t>Undulator APPLE III</a:t>
            </a:r>
            <a:br>
              <a:rPr lang="en-US" dirty="0"/>
            </a:b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PETRA IV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323511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D2333A8-A395-B0D8-98F4-F9F5230AB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Apple III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D13280-4A51-F0A2-8906-EC288881D07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i="1" dirty="0">
                <a:effectLst/>
                <a:latin typeface="Times" pitchFamily="2" charset="0"/>
              </a:rPr>
              <a:t>APPLE Designs</a:t>
            </a:r>
            <a:endParaRPr lang="en-DE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4743990-B896-F882-01BB-585D8BC78B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28248" y="1118166"/>
            <a:ext cx="3126581" cy="234493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BA5327C-365C-3C97-13AE-5857EE80B2C7}"/>
              </a:ext>
            </a:extLst>
          </p:cNvPr>
          <p:cNvSpPr txBox="1"/>
          <p:nvPr/>
        </p:nvSpPr>
        <p:spPr>
          <a:xfrm>
            <a:off x="1426383" y="3153503"/>
            <a:ext cx="448959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effectLst/>
                <a:latin typeface="Times" pitchFamily="2" charset="0"/>
              </a:rPr>
              <a:t>APPLE II, APPLE III [1], DELTA [2], proposed </a:t>
            </a:r>
            <a:r>
              <a:rPr lang="en-GB" sz="1200" i="1" dirty="0" err="1">
                <a:effectLst/>
                <a:latin typeface="Times" pitchFamily="2" charset="0"/>
              </a:rPr>
              <a:t>SwissFEL</a:t>
            </a:r>
            <a:r>
              <a:rPr lang="en-GB" sz="1200" i="1" dirty="0">
                <a:effectLst/>
                <a:latin typeface="Times" pitchFamily="2" charset="0"/>
              </a:rPr>
              <a:t> UE40 [3].</a:t>
            </a:r>
            <a:endParaRPr lang="en-GB" sz="1200" dirty="0">
              <a:effectLst/>
              <a:latin typeface="Times" pitchFamily="2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3E6FBAF-8500-2965-8899-747E246CE2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1354850"/>
            <a:ext cx="6098874" cy="173129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6B3B7AC-7FFC-E51E-8F82-51A82CFCA718}"/>
              </a:ext>
            </a:extLst>
          </p:cNvPr>
          <p:cNvSpPr txBox="1"/>
          <p:nvPr/>
        </p:nvSpPr>
        <p:spPr>
          <a:xfrm>
            <a:off x="119336" y="6040500"/>
            <a:ext cx="10873208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effectLst/>
                <a:latin typeface="Times" pitchFamily="2" charset="0"/>
              </a:rPr>
              <a:t>[1] </a:t>
            </a:r>
            <a:r>
              <a:rPr lang="en-GB" sz="1100" i="1" dirty="0">
                <a:effectLst/>
                <a:latin typeface="Times" pitchFamily="2" charset="0"/>
              </a:rPr>
              <a:t>J. </a:t>
            </a:r>
            <a:r>
              <a:rPr lang="en-GB" sz="1100" i="1" dirty="0" err="1">
                <a:effectLst/>
                <a:latin typeface="Times" pitchFamily="2" charset="0"/>
              </a:rPr>
              <a:t>Bahrdt</a:t>
            </a:r>
            <a:r>
              <a:rPr lang="en-GB" sz="1100" i="1" dirty="0">
                <a:effectLst/>
                <a:latin typeface="Times" pitchFamily="2" charset="0"/>
              </a:rPr>
              <a:t> et al., “Undulators for the BESSY Soft </a:t>
            </a:r>
            <a:r>
              <a:rPr lang="en-GB" sz="1100" i="1" dirty="0" err="1">
                <a:effectLst/>
                <a:latin typeface="Times" pitchFamily="2" charset="0"/>
              </a:rPr>
              <a:t>XRay</a:t>
            </a:r>
            <a:r>
              <a:rPr lang="en-GB" sz="1100" i="1" dirty="0">
                <a:effectLst/>
                <a:latin typeface="Times" pitchFamily="2" charset="0"/>
              </a:rPr>
              <a:t>-FEL”, FEL2004, Trieste, 2004 , pp.610-613.</a:t>
            </a:r>
            <a:endParaRPr lang="en-GB" sz="1100" dirty="0">
              <a:effectLst/>
              <a:latin typeface="Times" pitchFamily="2" charset="0"/>
            </a:endParaRPr>
          </a:p>
          <a:p>
            <a:r>
              <a:rPr lang="en-GB" sz="1100" dirty="0">
                <a:effectLst/>
                <a:latin typeface="Times" pitchFamily="2" charset="0"/>
              </a:rPr>
              <a:t>[2] </a:t>
            </a:r>
            <a:r>
              <a:rPr lang="en-GB" sz="1100" i="1" dirty="0">
                <a:effectLst/>
                <a:latin typeface="Times" pitchFamily="2" charset="0"/>
              </a:rPr>
              <a:t>A. </a:t>
            </a:r>
            <a:r>
              <a:rPr lang="en-GB" sz="1100" i="1" dirty="0" err="1">
                <a:effectLst/>
                <a:latin typeface="Times" pitchFamily="2" charset="0"/>
              </a:rPr>
              <a:t>Temnykh</a:t>
            </a:r>
            <a:r>
              <a:rPr lang="en-GB" sz="1100" i="1" dirty="0">
                <a:effectLst/>
                <a:latin typeface="Times" pitchFamily="2" charset="0"/>
              </a:rPr>
              <a:t>, “Delta undulator for Cornell energy recovery </a:t>
            </a:r>
            <a:r>
              <a:rPr lang="en-GB" sz="1100" i="1" dirty="0" err="1">
                <a:effectLst/>
                <a:latin typeface="Times" pitchFamily="2" charset="0"/>
              </a:rPr>
              <a:t>linac</a:t>
            </a:r>
            <a:r>
              <a:rPr lang="en-GB" sz="1100" i="1" dirty="0">
                <a:effectLst/>
                <a:latin typeface="Times" pitchFamily="2" charset="0"/>
              </a:rPr>
              <a:t>”, Physical Review Special Topics Accelerators and Beams 11, 120702 (2008).</a:t>
            </a:r>
          </a:p>
          <a:p>
            <a:r>
              <a:rPr lang="en-GB" sz="1100" dirty="0">
                <a:latin typeface="Times" pitchFamily="2" charset="0"/>
              </a:rPr>
              <a:t>[3] </a:t>
            </a:r>
            <a:r>
              <a:rPr lang="en-GB" sz="1100" i="1" dirty="0">
                <a:latin typeface="Times" pitchFamily="2" charset="0"/>
              </a:rPr>
              <a:t>Schmidt, Th, et al. "Magnetic design of an APPLE III undulator for </a:t>
            </a:r>
            <a:r>
              <a:rPr lang="en-GB" sz="1100" i="1" dirty="0" err="1">
                <a:latin typeface="Times" pitchFamily="2" charset="0"/>
              </a:rPr>
              <a:t>SwissFEL</a:t>
            </a:r>
            <a:r>
              <a:rPr lang="en-GB" sz="1100" i="1" dirty="0">
                <a:latin typeface="Times" pitchFamily="2" charset="0"/>
              </a:rPr>
              <a:t>." Proceedings of FEL. 2014.</a:t>
            </a:r>
            <a:endParaRPr lang="en-GB" sz="1100" dirty="0">
              <a:effectLst/>
              <a:latin typeface="Times" pitchFamily="2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A7A6D3F-7275-F98C-A7BB-ED1E243C1C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5600" y="3573355"/>
            <a:ext cx="2025663" cy="212040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DF524A2-B6B4-EC03-D30D-8BC25208AE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28247" y="3550067"/>
            <a:ext cx="3126582" cy="211044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94E8204-2A5B-685C-E658-DAD072C7AF89}"/>
              </a:ext>
            </a:extLst>
          </p:cNvPr>
          <p:cNvSpPr txBox="1"/>
          <p:nvPr/>
        </p:nvSpPr>
        <p:spPr>
          <a:xfrm>
            <a:off x="3215680" y="5693759"/>
            <a:ext cx="609887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effectLst/>
                <a:latin typeface="Times" pitchFamily="2" charset="0"/>
              </a:rPr>
              <a:t>UE40</a:t>
            </a:r>
            <a:endParaRPr lang="en-DE" sz="1200" dirty="0"/>
          </a:p>
        </p:txBody>
      </p: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509DCAAA-B7C9-9AA9-04F7-1D54BE8FDC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Resistive Wall Impedance|  Ali Rajabi, FCCIS, 07.12.2022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9466881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07987" y="1772816"/>
            <a:ext cx="11376025" cy="3511190"/>
          </a:xfrm>
        </p:spPr>
        <p:txBody>
          <a:bodyPr/>
          <a:lstStyle/>
          <a:p>
            <a:pPr algn="ctr"/>
            <a:r>
              <a:rPr lang="en-US" dirty="0"/>
              <a:t>Resistive Wall Impedance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762593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VACI results for Star shape pipe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839416" y="6656564"/>
            <a:ext cx="6185595" cy="111077"/>
          </a:xfrm>
        </p:spPr>
        <p:txBody>
          <a:bodyPr/>
          <a:lstStyle/>
          <a:p>
            <a:r>
              <a:rPr lang="en-US"/>
              <a:t>| Resistive Wall Impedance|  Ali Rajabi, FCCIS, 07.12.2022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C5285AF-1026-B4DD-16A4-54750C642E1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DE" dirty="0"/>
              <a:t>Monopole and dipole impedance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77FED7D-06FF-8598-3893-C79AB8B1A45D}"/>
              </a:ext>
            </a:extLst>
          </p:cNvPr>
          <p:cNvSpPr txBox="1"/>
          <p:nvPr/>
        </p:nvSpPr>
        <p:spPr>
          <a:xfrm>
            <a:off x="10056440" y="349611"/>
            <a:ext cx="22368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050" dirty="0"/>
              <a:t>Copper Vacuum chamber</a:t>
            </a:r>
          </a:p>
          <a:p>
            <a:r>
              <a:rPr lang="en-DE" sz="1050" dirty="0"/>
              <a:t>Length: 1m</a:t>
            </a:r>
          </a:p>
          <a:p>
            <a:r>
              <a:rPr lang="en-DE" sz="1050" dirty="0"/>
              <a:t>No NEG considered.</a:t>
            </a:r>
          </a:p>
          <a:p>
            <a:endParaRPr lang="en-DE" sz="105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8E5ECFA-08F0-E32B-7B98-24EE5DEA2E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352" y="1335179"/>
            <a:ext cx="2949015" cy="176940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527ACF3-367A-CB1D-EFA3-22E5FBEF72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352" y="3315774"/>
            <a:ext cx="2949015" cy="176940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E41B05D-F158-D3BC-4172-CB1F75B3F7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27648" y="1335179"/>
            <a:ext cx="2949015" cy="176940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74393DD-DF2B-8A71-2872-A6A474EEA4F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32118" y="3315774"/>
            <a:ext cx="2949015" cy="176940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01CC56B-912E-9048-BB5D-B0A890B1FB2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30602" y="1335179"/>
            <a:ext cx="2949015" cy="176940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1E93003-1DB1-0C8B-6A93-16BC2A3E016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39949" y="3315774"/>
            <a:ext cx="2949015" cy="17694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7E882A3-D51D-421C-F083-BB3331E3CCA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820302" y="3315774"/>
            <a:ext cx="2949015" cy="176940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C15C6E4-A532-635D-D376-448F4FCFC03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770072" y="960878"/>
            <a:ext cx="2404788" cy="2404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73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VACI results for star shape vs Petra IV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839416" y="6656564"/>
            <a:ext cx="6185595" cy="111077"/>
          </a:xfrm>
        </p:spPr>
        <p:txBody>
          <a:bodyPr/>
          <a:lstStyle/>
          <a:p>
            <a:r>
              <a:rPr lang="en-US"/>
              <a:t>| Resistive Wall Impedance|  Ali Rajabi, FCCIS, 07.12.2022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C5285AF-1026-B4DD-16A4-54750C642E1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DE" dirty="0"/>
              <a:t>Dipole and Detuning impedance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057294-6A78-5860-01D3-D50001BE43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1324" y="3846691"/>
            <a:ext cx="4608512" cy="276510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2D4BD95-3261-1ECA-8BF1-E8142724A8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8774" y="1057914"/>
            <a:ext cx="2788777" cy="27887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E66A54F-AD3A-D948-E7DD-DB56E2C573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4002" y="1139453"/>
            <a:ext cx="4395797" cy="263747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E4C6B2E-D5D0-EE93-FE8E-8B9926D59F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28517" y="3776931"/>
            <a:ext cx="2765107" cy="2765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91046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07987" y="1412776"/>
            <a:ext cx="11376025" cy="3511190"/>
          </a:xfrm>
        </p:spPr>
        <p:txBody>
          <a:bodyPr/>
          <a:lstStyle/>
          <a:p>
            <a:pPr algn="ctr"/>
            <a:br>
              <a:rPr lang="en-US" dirty="0"/>
            </a:b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FCC</a:t>
            </a:r>
            <a:r>
              <a:rPr lang="en-US" dirty="0"/>
              <a:t> 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Booster elements</a:t>
            </a:r>
            <a:b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en-US" dirty="0"/>
              <a:t> and vacuum chamber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5454034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FCC booster and main rings Geometries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Impedance sources 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 Resistive Wall Impedance|  Ali Rajabi, FCCIS, 07.12.2022</a:t>
            </a:r>
          </a:p>
        </p:txBody>
      </p:sp>
      <p:sp>
        <p:nvSpPr>
          <p:cNvPr id="25" name="Textplatzhalter 7">
            <a:extLst>
              <a:ext uri="{FF2B5EF4-FFF2-40B4-BE49-F238E27FC236}">
                <a16:creationId xmlns:a16="http://schemas.microsoft.com/office/drawing/2014/main" id="{DBD42150-B5C9-311A-9C7F-7B5EBB341C98}"/>
              </a:ext>
            </a:extLst>
          </p:cNvPr>
          <p:cNvSpPr txBox="1">
            <a:spLocks/>
          </p:cNvSpPr>
          <p:nvPr/>
        </p:nvSpPr>
        <p:spPr>
          <a:xfrm>
            <a:off x="407988" y="1406427"/>
            <a:ext cx="5616575" cy="5010249"/>
          </a:xfrm>
          <a:prstGeom prst="rect">
            <a:avLst/>
          </a:prstGeom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indent="-400050">
              <a:buFont typeface="+mj-lt"/>
              <a:buAutoNum type="romanUcPeriod"/>
            </a:pPr>
            <a:r>
              <a:rPr lang="en-US" sz="1600" dirty="0"/>
              <a:t>Beam pipes and Resistive Wall Impedance</a:t>
            </a:r>
          </a:p>
          <a:p>
            <a:pPr marL="400050" indent="-400050">
              <a:buFont typeface="+mj-lt"/>
              <a:buAutoNum type="romanUcPeriod"/>
            </a:pPr>
            <a:r>
              <a:rPr lang="en-US" sz="1600" dirty="0"/>
              <a:t>RF Cavities (No. 56 in a 4-cell array) </a:t>
            </a:r>
          </a:p>
          <a:p>
            <a:pPr marL="400050" indent="-400050">
              <a:buFont typeface="+mj-lt"/>
              <a:buAutoNum type="romanUcPeriod"/>
            </a:pPr>
            <a:r>
              <a:rPr lang="en-US" sz="1600" dirty="0"/>
              <a:t>RF Cavity Tapers (No. 14 double tapers)</a:t>
            </a:r>
          </a:p>
          <a:p>
            <a:pPr marL="400050" indent="-400050">
              <a:buFont typeface="+mj-lt"/>
              <a:buAutoNum type="romanUcPeriod"/>
            </a:pPr>
            <a:r>
              <a:rPr lang="en-US" sz="1600" dirty="0"/>
              <a:t>Synchrotron Radiation (SR) </a:t>
            </a:r>
            <a:r>
              <a:rPr lang="en-GB" sz="1600" dirty="0"/>
              <a:t>absorbers</a:t>
            </a:r>
            <a:endParaRPr lang="en-US" sz="1600" dirty="0"/>
          </a:p>
          <a:p>
            <a:pPr marL="400050" indent="-400050">
              <a:buFont typeface="+mj-lt"/>
              <a:buAutoNum type="romanUcPeriod"/>
            </a:pPr>
            <a:r>
              <a:rPr lang="en-US" sz="1600" dirty="0"/>
              <a:t>Collimators (No. 20)</a:t>
            </a:r>
          </a:p>
          <a:p>
            <a:pPr marL="400050" indent="-400050">
              <a:buFont typeface="+mj-lt"/>
              <a:buAutoNum type="romanUcPeriod"/>
            </a:pPr>
            <a:r>
              <a:rPr lang="en-US" sz="1600" dirty="0"/>
              <a:t>Beam Position Monitors (No. 4000)</a:t>
            </a:r>
          </a:p>
          <a:p>
            <a:pPr marL="400050" indent="-400050">
              <a:buFont typeface="+mj-lt"/>
              <a:buAutoNum type="romanUcPeriod"/>
            </a:pPr>
            <a:r>
              <a:rPr lang="en-US" sz="1600" dirty="0"/>
              <a:t>Comb-Type RF shielding for bellows (No. 8000)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92AD91E1-3EFC-83B7-5E85-569F3B48B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0315" y="696683"/>
            <a:ext cx="2250301" cy="2534036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5F480FF5-F3E2-C572-304C-F099F32F2D9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487"/>
          <a:stretch/>
        </p:blipFill>
        <p:spPr>
          <a:xfrm>
            <a:off x="6024563" y="948598"/>
            <a:ext cx="2664865" cy="223959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B91428A-576E-0631-169D-49109B30A5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9965" y="4146262"/>
            <a:ext cx="3250633" cy="1696559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1674D63B-F89D-ADBA-CEAC-9B14C5BF24B0}"/>
              </a:ext>
            </a:extLst>
          </p:cNvPr>
          <p:cNvSpPr txBox="1"/>
          <p:nvPr/>
        </p:nvSpPr>
        <p:spPr>
          <a:xfrm>
            <a:off x="6895747" y="3750276"/>
            <a:ext cx="9685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200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Booster ring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FF87E38-0359-2366-C849-A4EC3153353B}"/>
              </a:ext>
            </a:extLst>
          </p:cNvPr>
          <p:cNvSpPr txBox="1"/>
          <p:nvPr/>
        </p:nvSpPr>
        <p:spPr>
          <a:xfrm>
            <a:off x="9969464" y="3773051"/>
            <a:ext cx="8579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M</a:t>
            </a:r>
            <a:r>
              <a:rPr lang="en-DE" sz="1200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ain ring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1FEDEC2-EA4E-FED4-D6B5-E2C0F3436A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05673" y="4150791"/>
            <a:ext cx="2016224" cy="15050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46783126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VACI results for FCC main ring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839416" y="6656564"/>
            <a:ext cx="6185595" cy="111077"/>
          </a:xfrm>
        </p:spPr>
        <p:txBody>
          <a:bodyPr/>
          <a:lstStyle/>
          <a:p>
            <a:r>
              <a:rPr lang="en-US"/>
              <a:t>| Resistive Wall Impedance|  Ali Rajabi, FCCIS, 07.12.2022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C5285AF-1026-B4DD-16A4-54750C642E1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DE" dirty="0"/>
              <a:t>RW impedance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77FED7D-06FF-8598-3893-C79AB8B1A45D}"/>
              </a:ext>
            </a:extLst>
          </p:cNvPr>
          <p:cNvSpPr txBox="1"/>
          <p:nvPr/>
        </p:nvSpPr>
        <p:spPr>
          <a:xfrm>
            <a:off x="6456040" y="354708"/>
            <a:ext cx="22368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050" dirty="0"/>
              <a:t>Copper Vacuum chamber</a:t>
            </a:r>
          </a:p>
          <a:p>
            <a:r>
              <a:rPr lang="en-DE" sz="1050" dirty="0"/>
              <a:t>Length: 1m</a:t>
            </a:r>
          </a:p>
          <a:p>
            <a:r>
              <a:rPr lang="en-DE" sz="1050" dirty="0"/>
              <a:t>No NEG considered.</a:t>
            </a:r>
          </a:p>
          <a:p>
            <a:endParaRPr lang="en-DE" sz="105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6A90631-AD3D-AD86-388F-2894879A9A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6120" y="3813441"/>
            <a:ext cx="4103832" cy="246229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1D9FF62-CCC8-8E87-B8F0-486B0574AF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0956" y="4476248"/>
            <a:ext cx="3055120" cy="183307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5D53851-E2A4-C8CE-E185-2310CDAC6CC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0956" y="2844661"/>
            <a:ext cx="3055120" cy="183307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600B6DD-2AF9-10C2-0E95-6A62A9D5A9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0956" y="1128660"/>
            <a:ext cx="3055120" cy="183307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20347ED-3D85-C6A8-B97C-4E884B12847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568" y="4476248"/>
            <a:ext cx="3055120" cy="1833072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11DC83E-A9AA-89CB-0192-7BDDA2FF59B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568" y="2844661"/>
            <a:ext cx="3055120" cy="1833072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5C9A1AD-CDEC-94F4-A9AE-3DF2F2C4C76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568" y="1128660"/>
            <a:ext cx="3055120" cy="183307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80DE0989-6E41-8242-83BC-237B482690F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4552" y="800709"/>
            <a:ext cx="2886968" cy="2886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57578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VACI results for FCC main ring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839416" y="6656564"/>
            <a:ext cx="6185595" cy="111077"/>
          </a:xfrm>
        </p:spPr>
        <p:txBody>
          <a:bodyPr/>
          <a:lstStyle/>
          <a:p>
            <a:r>
              <a:rPr lang="en-US"/>
              <a:t>| Resistive Wall Impedance|  Ali Rajabi, FCCIS, 07.12.2022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C5285AF-1026-B4DD-16A4-54750C642E1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DE" dirty="0"/>
              <a:t>RW wakefield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77FED7D-06FF-8598-3893-C79AB8B1A45D}"/>
              </a:ext>
            </a:extLst>
          </p:cNvPr>
          <p:cNvSpPr txBox="1"/>
          <p:nvPr/>
        </p:nvSpPr>
        <p:spPr>
          <a:xfrm>
            <a:off x="6456040" y="354708"/>
            <a:ext cx="22368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050" dirty="0"/>
              <a:t>Copper Vacuum chamber</a:t>
            </a:r>
          </a:p>
          <a:p>
            <a:r>
              <a:rPr lang="en-DE" sz="1050" dirty="0"/>
              <a:t>Length: 1m</a:t>
            </a:r>
          </a:p>
          <a:p>
            <a:r>
              <a:rPr lang="en-DE" sz="1050" dirty="0"/>
              <a:t>No NEG considered.</a:t>
            </a:r>
          </a:p>
          <a:p>
            <a:endParaRPr lang="en-DE" sz="1050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80DE0989-6E41-8242-83BC-237B482690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4552" y="800709"/>
            <a:ext cx="2886968" cy="288696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9989EAD-065F-C81A-6374-57C8B63634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384" y="1546403"/>
            <a:ext cx="3967089" cy="23802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F42720B-5698-714B-E529-CE009A1E42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57224" y="2635813"/>
            <a:ext cx="3967088" cy="238025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02D8A77-A4D1-AF25-1BD1-0F57A048BF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84146" y="4396633"/>
            <a:ext cx="3967088" cy="238025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730436D-9AA5-A9D3-776F-E2008D00B06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59617" y="3724232"/>
            <a:ext cx="4524395" cy="2714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11012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VACI results for FCC main ring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839416" y="6656564"/>
            <a:ext cx="6185595" cy="111077"/>
          </a:xfrm>
        </p:spPr>
        <p:txBody>
          <a:bodyPr/>
          <a:lstStyle/>
          <a:p>
            <a:r>
              <a:rPr lang="en-US"/>
              <a:t>| Resistive Wall Impedance|  Ali Rajabi, FCCIS, 07.12.2022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C5285AF-1026-B4DD-16A4-54750C642E1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DE" dirty="0"/>
              <a:t>RW wakefield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77FED7D-06FF-8598-3893-C79AB8B1A45D}"/>
              </a:ext>
            </a:extLst>
          </p:cNvPr>
          <p:cNvSpPr txBox="1"/>
          <p:nvPr/>
        </p:nvSpPr>
        <p:spPr>
          <a:xfrm>
            <a:off x="6456040" y="354708"/>
            <a:ext cx="22368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050" dirty="0"/>
              <a:t>Copper Vacuum chamber</a:t>
            </a:r>
          </a:p>
          <a:p>
            <a:r>
              <a:rPr lang="en-DE" sz="1050" dirty="0"/>
              <a:t>Length: 1m</a:t>
            </a:r>
          </a:p>
          <a:p>
            <a:r>
              <a:rPr lang="en-DE" sz="1050" dirty="0"/>
              <a:t>No NEG considered.</a:t>
            </a:r>
          </a:p>
          <a:p>
            <a:endParaRPr lang="en-DE" sz="105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EBBFEEB-BED5-4EB9-0F85-6B640AB257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9979" y="575160"/>
            <a:ext cx="2616517" cy="261651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3080CCF-D67D-A1C1-B90C-6BB01536DB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336" y="1419120"/>
            <a:ext cx="4780079" cy="286804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DF9EBAF-CFC5-0CD0-2634-661DEEA1E3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7448" y="2354492"/>
            <a:ext cx="4780080" cy="286804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DDFF4F2-C60D-792F-B760-5B2ADBE242A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54488" y="3663215"/>
            <a:ext cx="4780079" cy="286804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82975C7-81FA-4C74-6A39-959BCB0B4BB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33376" y="3725866"/>
            <a:ext cx="4780079" cy="2868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61449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VACI results for FCC main ring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839416" y="6656564"/>
            <a:ext cx="6185595" cy="111077"/>
          </a:xfrm>
        </p:spPr>
        <p:txBody>
          <a:bodyPr/>
          <a:lstStyle/>
          <a:p>
            <a:r>
              <a:rPr lang="en-US" dirty="0"/>
              <a:t>| Resistive Wall Impedance|  Ali Rajabi, FCCIS, 07.12.2022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C5285AF-1026-B4DD-16A4-54750C642E1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DE" dirty="0"/>
              <a:t>RW compare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77FED7D-06FF-8598-3893-C79AB8B1A45D}"/>
              </a:ext>
            </a:extLst>
          </p:cNvPr>
          <p:cNvSpPr txBox="1"/>
          <p:nvPr/>
        </p:nvSpPr>
        <p:spPr>
          <a:xfrm>
            <a:off x="6456040" y="354708"/>
            <a:ext cx="22368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050" dirty="0"/>
              <a:t>Copper Vacuum chamber</a:t>
            </a:r>
          </a:p>
          <a:p>
            <a:r>
              <a:rPr lang="en-DE" sz="1050" dirty="0"/>
              <a:t>Length: 1m</a:t>
            </a:r>
          </a:p>
          <a:p>
            <a:r>
              <a:rPr lang="en-DE" sz="1050" dirty="0"/>
              <a:t>No NEG considered.</a:t>
            </a:r>
          </a:p>
          <a:p>
            <a:endParaRPr lang="en-DE" sz="1050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C546825-24AC-EB51-F59C-63E89E6366B2}"/>
              </a:ext>
            </a:extLst>
          </p:cNvPr>
          <p:cNvGrpSpPr/>
          <p:nvPr/>
        </p:nvGrpSpPr>
        <p:grpSpPr>
          <a:xfrm>
            <a:off x="1407719" y="921830"/>
            <a:ext cx="2961253" cy="5455653"/>
            <a:chOff x="1407719" y="1052736"/>
            <a:chExt cx="2961253" cy="545565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AF503E3C-F936-C253-43DE-3D9EE6217C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40301" y="1052736"/>
              <a:ext cx="1896088" cy="1896088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5BBC84F-24C1-5EFC-D1F6-95262A1776F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7719" y="2852335"/>
              <a:ext cx="2961253" cy="1776752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4EBA66BF-97DD-9523-1FD4-53F754A4BD5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07719" y="4731637"/>
              <a:ext cx="2961253" cy="1776752"/>
            </a:xfrm>
            <a:prstGeom prst="rect">
              <a:avLst/>
            </a:prstGeom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6A51284-4038-7A01-BDEB-4A4A69592FD1}"/>
              </a:ext>
            </a:extLst>
          </p:cNvPr>
          <p:cNvGrpSpPr/>
          <p:nvPr/>
        </p:nvGrpSpPr>
        <p:grpSpPr>
          <a:xfrm>
            <a:off x="7823027" y="921830"/>
            <a:ext cx="2898976" cy="5455653"/>
            <a:chOff x="7836732" y="1052736"/>
            <a:chExt cx="2898976" cy="545565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EBBFEEB-BED5-4EB9-0F85-6B640AB2575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55610" y="1052736"/>
              <a:ext cx="1853710" cy="185371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360EB4B6-838D-F04C-9E50-0E5B134B7CE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836732" y="2873272"/>
              <a:ext cx="2891466" cy="1734879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A443B660-18A5-13F8-AA1A-620CB4C9843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844241" y="4773509"/>
              <a:ext cx="2891467" cy="1734880"/>
            </a:xfrm>
            <a:prstGeom prst="rect">
              <a:avLst/>
            </a:prstGeom>
          </p:spPr>
        </p:pic>
      </p:grp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FA4D819-F587-E654-54A7-873A1EA5453D}"/>
              </a:ext>
            </a:extLst>
          </p:cNvPr>
          <p:cNvCxnSpPr>
            <a:cxnSpLocks/>
          </p:cNvCxnSpPr>
          <p:nvPr/>
        </p:nvCxnSpPr>
        <p:spPr>
          <a:xfrm>
            <a:off x="6095999" y="1052736"/>
            <a:ext cx="0" cy="5256584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924612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VACI results for FCC main ring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839416" y="6656564"/>
            <a:ext cx="6185595" cy="111077"/>
          </a:xfrm>
        </p:spPr>
        <p:txBody>
          <a:bodyPr/>
          <a:lstStyle/>
          <a:p>
            <a:r>
              <a:rPr lang="en-US"/>
              <a:t>| Resistive Wall Impedance|  Ali Rajabi, FCCIS, 07.12.2022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C5285AF-1026-B4DD-16A4-54750C642E1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DE" dirty="0"/>
              <a:t>Star shape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77FED7D-06FF-8598-3893-C79AB8B1A45D}"/>
              </a:ext>
            </a:extLst>
          </p:cNvPr>
          <p:cNvSpPr txBox="1"/>
          <p:nvPr/>
        </p:nvSpPr>
        <p:spPr>
          <a:xfrm>
            <a:off x="6456040" y="354708"/>
            <a:ext cx="22368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050" dirty="0"/>
              <a:t>Copper Vacuum chamber</a:t>
            </a:r>
          </a:p>
          <a:p>
            <a:r>
              <a:rPr lang="en-DE" sz="1050" dirty="0"/>
              <a:t>Length: 1m</a:t>
            </a:r>
          </a:p>
          <a:p>
            <a:r>
              <a:rPr lang="en-DE" sz="1050" dirty="0"/>
              <a:t>No NEG considered.</a:t>
            </a:r>
          </a:p>
          <a:p>
            <a:endParaRPr lang="en-DE" sz="105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34111E9-EC78-3D21-0A41-6DEA54FAC9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4352" y="-12235"/>
            <a:ext cx="2777619" cy="277761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1FF4B1C-763F-AC46-5C7B-FBAC6B457F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987" y="1293906"/>
            <a:ext cx="4264442" cy="255866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B1901B9-5B9F-A5F6-B1EC-B1F8C909E6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987" y="3925106"/>
            <a:ext cx="4264442" cy="255866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BF910AA-5485-845D-019E-94547DF209B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32267" y="1293906"/>
            <a:ext cx="4264442" cy="255866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068BC74-4ADE-1B57-C563-06DD44BFCF1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32267" y="3925106"/>
            <a:ext cx="4264442" cy="2558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06122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And Future plans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 Resistive Wall Impedance|  Ali Rajabi, FCCIS, 07.12.2022</a:t>
            </a:r>
          </a:p>
        </p:txBody>
      </p:sp>
      <p:sp>
        <p:nvSpPr>
          <p:cNvPr id="25" name="Textplatzhalter 7">
            <a:extLst>
              <a:ext uri="{FF2B5EF4-FFF2-40B4-BE49-F238E27FC236}">
                <a16:creationId xmlns:a16="http://schemas.microsoft.com/office/drawing/2014/main" id="{DBD42150-B5C9-311A-9C7F-7B5EBB341C98}"/>
              </a:ext>
            </a:extLst>
          </p:cNvPr>
          <p:cNvSpPr txBox="1">
            <a:spLocks/>
          </p:cNvSpPr>
          <p:nvPr/>
        </p:nvSpPr>
        <p:spPr>
          <a:xfrm>
            <a:off x="407988" y="1406427"/>
            <a:ext cx="10008492" cy="5010249"/>
          </a:xfrm>
          <a:prstGeom prst="rect">
            <a:avLst/>
          </a:prstGeom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indent="-400050">
              <a:buFont typeface="+mj-lt"/>
              <a:buAutoNum type="romanUcPeriod"/>
            </a:pPr>
            <a:r>
              <a:rPr lang="en-US" sz="1600" dirty="0"/>
              <a:t>Code can calculate 2D Impedance and </a:t>
            </a:r>
            <a:r>
              <a:rPr lang="en-US" sz="1600" dirty="0" err="1"/>
              <a:t>wakefield</a:t>
            </a:r>
            <a:r>
              <a:rPr lang="en-US" sz="1600" dirty="0"/>
              <a:t> in General Cross Section</a:t>
            </a:r>
          </a:p>
          <a:p>
            <a:pPr marL="400050" indent="-400050">
              <a:buFont typeface="+mj-lt"/>
              <a:buAutoNum type="romanUcPeriod"/>
            </a:pPr>
            <a:r>
              <a:rPr lang="en-US" sz="1600" dirty="0"/>
              <a:t>3D solver is under development.</a:t>
            </a:r>
          </a:p>
          <a:p>
            <a:pPr marL="400050" indent="-400050">
              <a:buFont typeface="+mj-lt"/>
              <a:buAutoNum type="romanUcPeriod"/>
            </a:pPr>
            <a:r>
              <a:rPr lang="en-US" sz="1600" dirty="0"/>
              <a:t>GPU acceleration is going to be added to the code for 3D version.</a:t>
            </a:r>
          </a:p>
          <a:p>
            <a:pPr marL="400050" indent="-400050">
              <a:buFont typeface="+mj-lt"/>
              <a:buAutoNum type="romanUcPeriod"/>
            </a:pPr>
            <a:r>
              <a:rPr lang="en-US" sz="1600" dirty="0"/>
              <a:t>For FCC main ring and booster: </a:t>
            </a:r>
          </a:p>
          <a:p>
            <a:pPr marL="609600" lvl="1" indent="-342900">
              <a:buFont typeface="+mj-lt"/>
              <a:buAutoNum type="arabicPeriod"/>
            </a:pPr>
            <a:r>
              <a:rPr lang="en-US" sz="1400" dirty="0"/>
              <a:t>Obtaining </a:t>
            </a:r>
            <a:r>
              <a:rPr lang="en-US" sz="1400" dirty="0" err="1"/>
              <a:t>wakefields</a:t>
            </a:r>
            <a:r>
              <a:rPr lang="en-US" sz="1400" dirty="0"/>
              <a:t> for the correct geometry</a:t>
            </a:r>
          </a:p>
          <a:p>
            <a:pPr marL="609600" lvl="1" indent="-342900">
              <a:buFont typeface="+mj-lt"/>
              <a:buAutoNum type="arabicPeriod"/>
            </a:pPr>
            <a:r>
              <a:rPr lang="en-US" sz="1400" dirty="0"/>
              <a:t>Studying the NEG thickness in main ring and copper thickness in booster ring</a:t>
            </a:r>
          </a:p>
          <a:p>
            <a:pPr marL="609600" lvl="1" indent="-342900">
              <a:buFont typeface="+mj-lt"/>
              <a:buAutoNum type="arabicPeriod"/>
            </a:pPr>
            <a:r>
              <a:rPr lang="en-US" sz="1400" dirty="0"/>
              <a:t>Using X-suite for beam dynamic simulation based previous step.</a:t>
            </a:r>
          </a:p>
          <a:p>
            <a:pPr marL="609600" lvl="1" indent="-342900">
              <a:buFont typeface="+mj-lt"/>
              <a:buAutoNum type="arabicPeriod"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26665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Electromagnetic field carried by an ultra-relativistic point charge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 simplified concept of resistive wall wake field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 Resistive Wall Impedance|  Ali Rajabi, FCCIS, 07.12.2022</a:t>
            </a:r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87EEA4A-E3E8-769A-9482-E1A3F8C2D5CE}"/>
              </a:ext>
            </a:extLst>
          </p:cNvPr>
          <p:cNvSpPr/>
          <p:nvPr/>
        </p:nvSpPr>
        <p:spPr>
          <a:xfrm>
            <a:off x="1343472" y="3429000"/>
            <a:ext cx="144016" cy="144016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659F23C-2A73-E37A-5BF3-0D38D695EFA2}"/>
              </a:ext>
            </a:extLst>
          </p:cNvPr>
          <p:cNvCxnSpPr>
            <a:cxnSpLocks/>
            <a:stCxn id="5" idx="0"/>
          </p:cNvCxnSpPr>
          <p:nvPr/>
        </p:nvCxnSpPr>
        <p:spPr>
          <a:xfrm flipV="1">
            <a:off x="1415480" y="2348880"/>
            <a:ext cx="504056" cy="1080120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CA4E324-11A7-A904-37CC-0616135C860C}"/>
              </a:ext>
            </a:extLst>
          </p:cNvPr>
          <p:cNvCxnSpPr>
            <a:cxnSpLocks/>
            <a:stCxn id="5" idx="0"/>
          </p:cNvCxnSpPr>
          <p:nvPr/>
        </p:nvCxnSpPr>
        <p:spPr>
          <a:xfrm flipV="1">
            <a:off x="1415480" y="2060848"/>
            <a:ext cx="162018" cy="1368152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3DC10E0-0A23-F360-3FFD-233C3C956A85}"/>
              </a:ext>
            </a:extLst>
          </p:cNvPr>
          <p:cNvCxnSpPr>
            <a:cxnSpLocks/>
            <a:stCxn id="5" idx="0"/>
          </p:cNvCxnSpPr>
          <p:nvPr/>
        </p:nvCxnSpPr>
        <p:spPr>
          <a:xfrm flipH="1" flipV="1">
            <a:off x="839416" y="2348880"/>
            <a:ext cx="576064" cy="1080120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1ECA64C-AE1E-6D5A-376F-D54498E4BEE6}"/>
              </a:ext>
            </a:extLst>
          </p:cNvPr>
          <p:cNvCxnSpPr>
            <a:cxnSpLocks/>
            <a:stCxn id="5" idx="0"/>
          </p:cNvCxnSpPr>
          <p:nvPr/>
        </p:nvCxnSpPr>
        <p:spPr>
          <a:xfrm flipH="1" flipV="1">
            <a:off x="1127448" y="2060848"/>
            <a:ext cx="288032" cy="1368152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9C5215B-656D-E1AA-4C76-1AE72FD7A2EB}"/>
              </a:ext>
            </a:extLst>
          </p:cNvPr>
          <p:cNvCxnSpPr>
            <a:cxnSpLocks/>
            <a:stCxn id="5" idx="4"/>
          </p:cNvCxnSpPr>
          <p:nvPr/>
        </p:nvCxnSpPr>
        <p:spPr>
          <a:xfrm>
            <a:off x="1415480" y="3573016"/>
            <a:ext cx="432048" cy="936104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487B1B6-EDED-9D78-C383-9D1E154A4CAC}"/>
              </a:ext>
            </a:extLst>
          </p:cNvPr>
          <p:cNvCxnSpPr>
            <a:cxnSpLocks/>
            <a:stCxn id="5" idx="4"/>
          </p:cNvCxnSpPr>
          <p:nvPr/>
        </p:nvCxnSpPr>
        <p:spPr>
          <a:xfrm flipH="1">
            <a:off x="911424" y="3573016"/>
            <a:ext cx="504056" cy="963832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5F9437B5-5076-0093-CA78-7CD3A5A608FE}"/>
              </a:ext>
            </a:extLst>
          </p:cNvPr>
          <p:cNvCxnSpPr>
            <a:cxnSpLocks/>
            <a:stCxn id="5" idx="4"/>
          </p:cNvCxnSpPr>
          <p:nvPr/>
        </p:nvCxnSpPr>
        <p:spPr>
          <a:xfrm flipH="1">
            <a:off x="1199456" y="3573016"/>
            <a:ext cx="216024" cy="1224137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AD33C308-C6AD-1D36-D041-C5DE32494B4A}"/>
              </a:ext>
            </a:extLst>
          </p:cNvPr>
          <p:cNvCxnSpPr>
            <a:cxnSpLocks/>
            <a:stCxn id="5" idx="4"/>
          </p:cNvCxnSpPr>
          <p:nvPr/>
        </p:nvCxnSpPr>
        <p:spPr>
          <a:xfrm>
            <a:off x="1415480" y="3573016"/>
            <a:ext cx="184212" cy="1224137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3" name="Right Arrow 42">
            <a:extLst>
              <a:ext uri="{FF2B5EF4-FFF2-40B4-BE49-F238E27FC236}">
                <a16:creationId xmlns:a16="http://schemas.microsoft.com/office/drawing/2014/main" id="{179D548C-43E9-8D42-3206-0BC8AB401E63}"/>
              </a:ext>
            </a:extLst>
          </p:cNvPr>
          <p:cNvSpPr/>
          <p:nvPr/>
        </p:nvSpPr>
        <p:spPr>
          <a:xfrm>
            <a:off x="1507586" y="3467438"/>
            <a:ext cx="627974" cy="77850"/>
          </a:xfrm>
          <a:prstGeom prst="rightArrow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2BF1A32-0249-8F68-ACBC-F871FCDA4638}"/>
              </a:ext>
            </a:extLst>
          </p:cNvPr>
          <p:cNvSpPr txBox="1"/>
          <p:nvPr/>
        </p:nvSpPr>
        <p:spPr>
          <a:xfrm>
            <a:off x="1919536" y="3219635"/>
            <a:ext cx="2776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600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v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5FC092D-8651-DE52-27C1-5BCE0A97F278}"/>
              </a:ext>
            </a:extLst>
          </p:cNvPr>
          <p:cNvSpPr txBox="1"/>
          <p:nvPr/>
        </p:nvSpPr>
        <p:spPr>
          <a:xfrm>
            <a:off x="1109446" y="3331731"/>
            <a:ext cx="2840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600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q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D1D74A1-82F8-F53C-B092-90B329B94A96}"/>
              </a:ext>
            </a:extLst>
          </p:cNvPr>
          <p:cNvSpPr txBox="1"/>
          <p:nvPr/>
        </p:nvSpPr>
        <p:spPr>
          <a:xfrm>
            <a:off x="1225824" y="1936405"/>
            <a:ext cx="3353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600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E</a:t>
            </a:r>
          </a:p>
        </p:txBody>
      </p:sp>
      <p:sp>
        <p:nvSpPr>
          <p:cNvPr id="47" name="Arc 46">
            <a:extLst>
              <a:ext uri="{FF2B5EF4-FFF2-40B4-BE49-F238E27FC236}">
                <a16:creationId xmlns:a16="http://schemas.microsoft.com/office/drawing/2014/main" id="{0D538B9E-D872-C7AD-8376-8CFECD493188}"/>
              </a:ext>
            </a:extLst>
          </p:cNvPr>
          <p:cNvSpPr/>
          <p:nvPr/>
        </p:nvSpPr>
        <p:spPr>
          <a:xfrm rot="18847735">
            <a:off x="936298" y="2747155"/>
            <a:ext cx="914400" cy="914400"/>
          </a:xfrm>
          <a:prstGeom prst="arc">
            <a:avLst>
              <a:gd name="adj1" fmla="val 16542112"/>
              <a:gd name="adj2" fmla="val 21286848"/>
            </a:avLst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4D0959C9-28EF-08E7-B332-7C486041F835}"/>
                  </a:ext>
                </a:extLst>
              </p:cNvPr>
              <p:cNvSpPr txBox="1"/>
              <p:nvPr/>
            </p:nvSpPr>
            <p:spPr>
              <a:xfrm>
                <a:off x="1746983" y="2681192"/>
                <a:ext cx="167427" cy="55951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den>
                      </m:f>
                    </m:oMath>
                  </m:oMathPara>
                </a14:m>
                <a:endParaRPr lang="en-US" sz="1000" b="0" dirty="0"/>
              </a:p>
              <a:p>
                <a:endParaRPr lang="en-US" sz="1600" b="0" dirty="0"/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4D0959C9-28EF-08E7-B332-7C486041F8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6983" y="2681192"/>
                <a:ext cx="167427" cy="559512"/>
              </a:xfrm>
              <a:prstGeom prst="rect">
                <a:avLst/>
              </a:prstGeom>
              <a:blipFill>
                <a:blip r:embed="rId2"/>
                <a:stretch>
                  <a:fillRect t="-2222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Oval 48">
            <a:extLst>
              <a:ext uri="{FF2B5EF4-FFF2-40B4-BE49-F238E27FC236}">
                <a16:creationId xmlns:a16="http://schemas.microsoft.com/office/drawing/2014/main" id="{5FC026E1-E6FD-96D4-B555-BEA38BAD08BD}"/>
              </a:ext>
            </a:extLst>
          </p:cNvPr>
          <p:cNvSpPr/>
          <p:nvPr/>
        </p:nvSpPr>
        <p:spPr>
          <a:xfrm>
            <a:off x="3240498" y="3430510"/>
            <a:ext cx="144016" cy="144016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94C8371F-0ABA-1D90-339F-2F4CFF0BFA7B}"/>
              </a:ext>
            </a:extLst>
          </p:cNvPr>
          <p:cNvCxnSpPr>
            <a:cxnSpLocks/>
            <a:stCxn id="49" idx="0"/>
          </p:cNvCxnSpPr>
          <p:nvPr/>
        </p:nvCxnSpPr>
        <p:spPr>
          <a:xfrm flipV="1">
            <a:off x="3312506" y="2204864"/>
            <a:ext cx="0" cy="1225646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1EC8D39D-FD31-29B6-00FD-F84E200E370F}"/>
              </a:ext>
            </a:extLst>
          </p:cNvPr>
          <p:cNvCxnSpPr>
            <a:cxnSpLocks/>
            <a:stCxn id="49" idx="4"/>
          </p:cNvCxnSpPr>
          <p:nvPr/>
        </p:nvCxnSpPr>
        <p:spPr>
          <a:xfrm>
            <a:off x="3312506" y="3574526"/>
            <a:ext cx="0" cy="1222627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8" name="Right Arrow 57">
            <a:extLst>
              <a:ext uri="{FF2B5EF4-FFF2-40B4-BE49-F238E27FC236}">
                <a16:creationId xmlns:a16="http://schemas.microsoft.com/office/drawing/2014/main" id="{09FF4614-635A-6593-0F11-A8070EAFD595}"/>
              </a:ext>
            </a:extLst>
          </p:cNvPr>
          <p:cNvSpPr/>
          <p:nvPr/>
        </p:nvSpPr>
        <p:spPr>
          <a:xfrm>
            <a:off x="3404612" y="3468948"/>
            <a:ext cx="627974" cy="77850"/>
          </a:xfrm>
          <a:prstGeom prst="rightArrow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2E4FB19-97EB-B56C-91E0-9922B39D5312}"/>
              </a:ext>
            </a:extLst>
          </p:cNvPr>
          <p:cNvSpPr txBox="1"/>
          <p:nvPr/>
        </p:nvSpPr>
        <p:spPr>
          <a:xfrm>
            <a:off x="3816562" y="3221145"/>
            <a:ext cx="2632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600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c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AB5B3BD-1611-B665-4B1A-F6B4C6FE3B67}"/>
              </a:ext>
            </a:extLst>
          </p:cNvPr>
          <p:cNvSpPr txBox="1"/>
          <p:nvPr/>
        </p:nvSpPr>
        <p:spPr>
          <a:xfrm>
            <a:off x="3006472" y="3333241"/>
            <a:ext cx="2840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600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q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4FE796A-6F4C-2DD1-F0CA-46115AA49486}"/>
              </a:ext>
            </a:extLst>
          </p:cNvPr>
          <p:cNvSpPr txBox="1"/>
          <p:nvPr/>
        </p:nvSpPr>
        <p:spPr>
          <a:xfrm>
            <a:off x="3148498" y="1791339"/>
            <a:ext cx="3353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600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E</a:t>
            </a: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A9EEBA67-A0BD-1E60-EC77-10CCA2610F44}"/>
              </a:ext>
            </a:extLst>
          </p:cNvPr>
          <p:cNvSpPr/>
          <p:nvPr/>
        </p:nvSpPr>
        <p:spPr>
          <a:xfrm>
            <a:off x="5758962" y="3416809"/>
            <a:ext cx="144016" cy="144016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B6A09DDE-9A6E-2CAF-7748-6946E6DFE044}"/>
              </a:ext>
            </a:extLst>
          </p:cNvPr>
          <p:cNvCxnSpPr>
            <a:cxnSpLocks/>
            <a:stCxn id="68" idx="0"/>
          </p:cNvCxnSpPr>
          <p:nvPr/>
        </p:nvCxnSpPr>
        <p:spPr>
          <a:xfrm flipV="1">
            <a:off x="5830970" y="2543681"/>
            <a:ext cx="0" cy="873128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804BBF16-A482-24F0-0872-76B82040B7AE}"/>
              </a:ext>
            </a:extLst>
          </p:cNvPr>
          <p:cNvCxnSpPr>
            <a:cxnSpLocks/>
            <a:stCxn id="68" idx="4"/>
          </p:cNvCxnSpPr>
          <p:nvPr/>
        </p:nvCxnSpPr>
        <p:spPr>
          <a:xfrm>
            <a:off x="5830970" y="3560825"/>
            <a:ext cx="0" cy="835612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71" name="Right Arrow 70">
            <a:extLst>
              <a:ext uri="{FF2B5EF4-FFF2-40B4-BE49-F238E27FC236}">
                <a16:creationId xmlns:a16="http://schemas.microsoft.com/office/drawing/2014/main" id="{89B0D54C-475A-0389-8661-8A2B58380FD5}"/>
              </a:ext>
            </a:extLst>
          </p:cNvPr>
          <p:cNvSpPr/>
          <p:nvPr/>
        </p:nvSpPr>
        <p:spPr>
          <a:xfrm>
            <a:off x="5923076" y="3455247"/>
            <a:ext cx="627974" cy="77850"/>
          </a:xfrm>
          <a:prstGeom prst="rightArrow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BC8FC350-F0B1-C396-E289-A5824F09BEA8}"/>
              </a:ext>
            </a:extLst>
          </p:cNvPr>
          <p:cNvSpPr txBox="1"/>
          <p:nvPr/>
        </p:nvSpPr>
        <p:spPr>
          <a:xfrm>
            <a:off x="6335026" y="3207444"/>
            <a:ext cx="2632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600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c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2F83847-7E6B-1006-2E20-F75CF5607588}"/>
              </a:ext>
            </a:extLst>
          </p:cNvPr>
          <p:cNvSpPr txBox="1"/>
          <p:nvPr/>
        </p:nvSpPr>
        <p:spPr>
          <a:xfrm>
            <a:off x="5524936" y="3319540"/>
            <a:ext cx="2840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600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q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C19BF0C-751C-52FE-D9DD-F8375F165095}"/>
              </a:ext>
            </a:extLst>
          </p:cNvPr>
          <p:cNvSpPr txBox="1"/>
          <p:nvPr/>
        </p:nvSpPr>
        <p:spPr>
          <a:xfrm>
            <a:off x="5520655" y="2530428"/>
            <a:ext cx="3353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600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E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39636D5F-2445-F956-941A-C38C8EA58677}"/>
              </a:ext>
            </a:extLst>
          </p:cNvPr>
          <p:cNvSpPr/>
          <p:nvPr/>
        </p:nvSpPr>
        <p:spPr>
          <a:xfrm>
            <a:off x="4583832" y="2164189"/>
            <a:ext cx="2664296" cy="379492"/>
          </a:xfrm>
          <a:prstGeom prst="rect">
            <a:avLst/>
          </a:prstGeom>
          <a:pattFill prst="wdDnDiag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F485B5DF-39A3-4C41-B87F-69935F1BADAA}"/>
              </a:ext>
            </a:extLst>
          </p:cNvPr>
          <p:cNvSpPr/>
          <p:nvPr/>
        </p:nvSpPr>
        <p:spPr>
          <a:xfrm>
            <a:off x="4583832" y="4415195"/>
            <a:ext cx="2664296" cy="379492"/>
          </a:xfrm>
          <a:prstGeom prst="rect">
            <a:avLst/>
          </a:prstGeom>
          <a:pattFill prst="wdDnDiag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BB6593B-E508-C370-5229-12A554E91530}"/>
              </a:ext>
            </a:extLst>
          </p:cNvPr>
          <p:cNvSpPr txBox="1"/>
          <p:nvPr/>
        </p:nvSpPr>
        <p:spPr>
          <a:xfrm>
            <a:off x="4545655" y="1980491"/>
            <a:ext cx="30625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Perfect C</a:t>
            </a:r>
            <a:r>
              <a:rPr lang="en-DE" sz="1000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onductive Wall</a:t>
            </a: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3916C89-4166-8538-0926-EDF879AC7597}"/>
              </a:ext>
            </a:extLst>
          </p:cNvPr>
          <p:cNvCxnSpPr>
            <a:cxnSpLocks/>
          </p:cNvCxnSpPr>
          <p:nvPr/>
        </p:nvCxnSpPr>
        <p:spPr>
          <a:xfrm>
            <a:off x="4772920" y="2557851"/>
            <a:ext cx="0" cy="950022"/>
          </a:xfrm>
          <a:prstGeom prst="straightConnector1">
            <a:avLst/>
          </a:prstGeom>
          <a:ln w="95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BAEC8441-B944-6119-372F-17933828CC22}"/>
              </a:ext>
            </a:extLst>
          </p:cNvPr>
          <p:cNvSpPr txBox="1"/>
          <p:nvPr/>
        </p:nvSpPr>
        <p:spPr>
          <a:xfrm>
            <a:off x="4728417" y="2865801"/>
            <a:ext cx="2632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600" dirty="0">
                <a:cs typeface="Apple Chancery" panose="03020702040506060504" pitchFamily="66" charset="-79"/>
              </a:rPr>
              <a:t>b</a:t>
            </a: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414F7CD6-3C0D-4F4C-6B16-E9E05E42CFB9}"/>
              </a:ext>
            </a:extLst>
          </p:cNvPr>
          <p:cNvCxnSpPr/>
          <p:nvPr/>
        </p:nvCxnSpPr>
        <p:spPr>
          <a:xfrm>
            <a:off x="4591556" y="3507873"/>
            <a:ext cx="362727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Oval 85">
            <a:extLst>
              <a:ext uri="{FF2B5EF4-FFF2-40B4-BE49-F238E27FC236}">
                <a16:creationId xmlns:a16="http://schemas.microsoft.com/office/drawing/2014/main" id="{CAFC9EE5-1C89-ED83-219F-B2C178704492}"/>
              </a:ext>
            </a:extLst>
          </p:cNvPr>
          <p:cNvSpPr/>
          <p:nvPr/>
        </p:nvSpPr>
        <p:spPr>
          <a:xfrm>
            <a:off x="5758962" y="2372615"/>
            <a:ext cx="144016" cy="144016"/>
          </a:xfrm>
          <a:prstGeom prst="ellipse">
            <a:avLst/>
          </a:prstGeom>
          <a:solidFill>
            <a:srgbClr val="FFFF00">
              <a:alpha val="69822"/>
            </a:srgbClr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C8493F01-1E1F-FFF2-C50F-07F652AF17EE}"/>
              </a:ext>
            </a:extLst>
          </p:cNvPr>
          <p:cNvSpPr/>
          <p:nvPr/>
        </p:nvSpPr>
        <p:spPr>
          <a:xfrm>
            <a:off x="9193802" y="3410732"/>
            <a:ext cx="144016" cy="144016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789BACD7-4044-5A8D-B4B7-E35ADF788DF6}"/>
              </a:ext>
            </a:extLst>
          </p:cNvPr>
          <p:cNvCxnSpPr>
            <a:cxnSpLocks/>
            <a:stCxn id="87" idx="0"/>
          </p:cNvCxnSpPr>
          <p:nvPr/>
        </p:nvCxnSpPr>
        <p:spPr>
          <a:xfrm flipH="1" flipV="1">
            <a:off x="8903354" y="2537604"/>
            <a:ext cx="362456" cy="873128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37C540CB-7383-04D2-76F8-102810C94FB0}"/>
              </a:ext>
            </a:extLst>
          </p:cNvPr>
          <p:cNvCxnSpPr>
            <a:cxnSpLocks/>
            <a:stCxn id="87" idx="4"/>
          </p:cNvCxnSpPr>
          <p:nvPr/>
        </p:nvCxnSpPr>
        <p:spPr>
          <a:xfrm flipH="1">
            <a:off x="8903354" y="3554748"/>
            <a:ext cx="362456" cy="840474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0" name="Right Arrow 89">
            <a:extLst>
              <a:ext uri="{FF2B5EF4-FFF2-40B4-BE49-F238E27FC236}">
                <a16:creationId xmlns:a16="http://schemas.microsoft.com/office/drawing/2014/main" id="{FAD10FB6-5DD5-1401-0660-E7ABD2B78936}"/>
              </a:ext>
            </a:extLst>
          </p:cNvPr>
          <p:cNvSpPr/>
          <p:nvPr/>
        </p:nvSpPr>
        <p:spPr>
          <a:xfrm>
            <a:off x="9368225" y="3450385"/>
            <a:ext cx="627974" cy="77850"/>
          </a:xfrm>
          <a:prstGeom prst="rightArrow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6A00303F-A12D-64F5-D774-B5F9AE0BAAC9}"/>
              </a:ext>
            </a:extLst>
          </p:cNvPr>
          <p:cNvSpPr txBox="1"/>
          <p:nvPr/>
        </p:nvSpPr>
        <p:spPr>
          <a:xfrm>
            <a:off x="9780175" y="3202582"/>
            <a:ext cx="2632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600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c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B6467C64-7492-DD1F-B954-D6F97899F45C}"/>
              </a:ext>
            </a:extLst>
          </p:cNvPr>
          <p:cNvSpPr txBox="1"/>
          <p:nvPr/>
        </p:nvSpPr>
        <p:spPr>
          <a:xfrm>
            <a:off x="8760039" y="3270093"/>
            <a:ext cx="2840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600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q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4758E45B-7AED-14C7-1735-BC7C46C5AE76}"/>
              </a:ext>
            </a:extLst>
          </p:cNvPr>
          <p:cNvSpPr txBox="1"/>
          <p:nvPr/>
        </p:nvSpPr>
        <p:spPr>
          <a:xfrm>
            <a:off x="8555118" y="2615254"/>
            <a:ext cx="3353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600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E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511BCEE7-C8E7-1913-971E-DFC794F17A76}"/>
              </a:ext>
            </a:extLst>
          </p:cNvPr>
          <p:cNvSpPr/>
          <p:nvPr/>
        </p:nvSpPr>
        <p:spPr>
          <a:xfrm>
            <a:off x="8028981" y="2159327"/>
            <a:ext cx="2664296" cy="379492"/>
          </a:xfrm>
          <a:prstGeom prst="rect">
            <a:avLst/>
          </a:prstGeom>
          <a:pattFill prst="wdDnDiag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30FB0926-943C-8531-AAC8-2275CC00301B}"/>
              </a:ext>
            </a:extLst>
          </p:cNvPr>
          <p:cNvSpPr/>
          <p:nvPr/>
        </p:nvSpPr>
        <p:spPr>
          <a:xfrm>
            <a:off x="8028981" y="4410333"/>
            <a:ext cx="2664296" cy="379492"/>
          </a:xfrm>
          <a:prstGeom prst="rect">
            <a:avLst/>
          </a:prstGeom>
          <a:pattFill prst="wdDnDiag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0C2A3357-4399-E410-2501-0A7EAB143E55}"/>
              </a:ext>
            </a:extLst>
          </p:cNvPr>
          <p:cNvCxnSpPr>
            <a:cxnSpLocks/>
          </p:cNvCxnSpPr>
          <p:nvPr/>
        </p:nvCxnSpPr>
        <p:spPr>
          <a:xfrm>
            <a:off x="8218069" y="2552989"/>
            <a:ext cx="0" cy="950022"/>
          </a:xfrm>
          <a:prstGeom prst="straightConnector1">
            <a:avLst/>
          </a:prstGeom>
          <a:ln w="95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D6BBEBE5-3B7A-ABDB-2CD1-52FACD26AB97}"/>
              </a:ext>
            </a:extLst>
          </p:cNvPr>
          <p:cNvSpPr txBox="1"/>
          <p:nvPr/>
        </p:nvSpPr>
        <p:spPr>
          <a:xfrm>
            <a:off x="8173566" y="2860939"/>
            <a:ext cx="2632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600" dirty="0">
                <a:cs typeface="Apple Chancery" panose="03020702040506060504" pitchFamily="66" charset="-79"/>
              </a:rPr>
              <a:t>b</a:t>
            </a:r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FDF4A40C-AF54-1D11-A735-6316ECAAD963}"/>
              </a:ext>
            </a:extLst>
          </p:cNvPr>
          <p:cNvCxnSpPr/>
          <p:nvPr/>
        </p:nvCxnSpPr>
        <p:spPr>
          <a:xfrm>
            <a:off x="8036705" y="3503011"/>
            <a:ext cx="362727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Oval 98">
            <a:extLst>
              <a:ext uri="{FF2B5EF4-FFF2-40B4-BE49-F238E27FC236}">
                <a16:creationId xmlns:a16="http://schemas.microsoft.com/office/drawing/2014/main" id="{E86126F3-C25C-C319-DD75-1421A110AFF0}"/>
              </a:ext>
            </a:extLst>
          </p:cNvPr>
          <p:cNvSpPr/>
          <p:nvPr/>
        </p:nvSpPr>
        <p:spPr>
          <a:xfrm>
            <a:off x="8821788" y="2367380"/>
            <a:ext cx="144016" cy="144016"/>
          </a:xfrm>
          <a:prstGeom prst="ellipse">
            <a:avLst/>
          </a:prstGeom>
          <a:solidFill>
            <a:srgbClr val="FFFF00">
              <a:alpha val="69822"/>
            </a:srgbClr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14CB2206-E784-5824-45AB-9E81689485FC}"/>
              </a:ext>
            </a:extLst>
          </p:cNvPr>
          <p:cNvSpPr txBox="1"/>
          <p:nvPr/>
        </p:nvSpPr>
        <p:spPr>
          <a:xfrm>
            <a:off x="7945859" y="1971884"/>
            <a:ext cx="30625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Finite C</a:t>
            </a:r>
            <a:r>
              <a:rPr lang="en-DE" sz="1000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onductivity</a:t>
            </a:r>
          </a:p>
        </p:txBody>
      </p:sp>
      <p:sp>
        <p:nvSpPr>
          <p:cNvPr id="104" name="Right Arrow 103">
            <a:extLst>
              <a:ext uri="{FF2B5EF4-FFF2-40B4-BE49-F238E27FC236}">
                <a16:creationId xmlns:a16="http://schemas.microsoft.com/office/drawing/2014/main" id="{9B1CFA95-E4BE-AE09-6911-00CA5742A798}"/>
              </a:ext>
            </a:extLst>
          </p:cNvPr>
          <p:cNvSpPr/>
          <p:nvPr/>
        </p:nvSpPr>
        <p:spPr>
          <a:xfrm>
            <a:off x="8989508" y="2412134"/>
            <a:ext cx="627974" cy="77850"/>
          </a:xfrm>
          <a:prstGeom prst="rightArrow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6891C4E9-B595-C0E5-4136-47631CBFDBD2}"/>
              </a:ext>
            </a:extLst>
          </p:cNvPr>
          <p:cNvSpPr txBox="1"/>
          <p:nvPr/>
        </p:nvSpPr>
        <p:spPr>
          <a:xfrm>
            <a:off x="9401458" y="2164331"/>
            <a:ext cx="2776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600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v</a:t>
            </a:r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A7EC23D7-194E-2C75-6BB4-2F64813DBFD3}"/>
              </a:ext>
            </a:extLst>
          </p:cNvPr>
          <p:cNvSpPr/>
          <p:nvPr/>
        </p:nvSpPr>
        <p:spPr>
          <a:xfrm>
            <a:off x="8826382" y="4432126"/>
            <a:ext cx="144016" cy="144016"/>
          </a:xfrm>
          <a:prstGeom prst="ellipse">
            <a:avLst/>
          </a:prstGeom>
          <a:solidFill>
            <a:srgbClr val="FFFF00">
              <a:alpha val="69822"/>
            </a:srgbClr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593ADFBF-C18F-C2DC-C0FE-1CF4E9919EDC}"/>
              </a:ext>
            </a:extLst>
          </p:cNvPr>
          <p:cNvSpPr/>
          <p:nvPr/>
        </p:nvSpPr>
        <p:spPr>
          <a:xfrm>
            <a:off x="5758962" y="4442923"/>
            <a:ext cx="144016" cy="144016"/>
          </a:xfrm>
          <a:prstGeom prst="ellipse">
            <a:avLst/>
          </a:prstGeom>
          <a:solidFill>
            <a:srgbClr val="FFFF00">
              <a:alpha val="69822"/>
            </a:srgbClr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  <p:sp>
        <p:nvSpPr>
          <p:cNvPr id="108" name="Right Arrow 107">
            <a:extLst>
              <a:ext uri="{FF2B5EF4-FFF2-40B4-BE49-F238E27FC236}">
                <a16:creationId xmlns:a16="http://schemas.microsoft.com/office/drawing/2014/main" id="{7E6C79BC-BCA5-81B0-6205-62DAEEC87B8E}"/>
              </a:ext>
            </a:extLst>
          </p:cNvPr>
          <p:cNvSpPr/>
          <p:nvPr/>
        </p:nvSpPr>
        <p:spPr>
          <a:xfrm>
            <a:off x="5927953" y="2404813"/>
            <a:ext cx="627974" cy="77850"/>
          </a:xfrm>
          <a:prstGeom prst="rightArrow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4A98D2A4-7FF1-4EDF-5253-561D3F5E5FAC}"/>
              </a:ext>
            </a:extLst>
          </p:cNvPr>
          <p:cNvSpPr txBox="1"/>
          <p:nvPr/>
        </p:nvSpPr>
        <p:spPr>
          <a:xfrm>
            <a:off x="6339903" y="2157010"/>
            <a:ext cx="2632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600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c</a:t>
            </a:r>
          </a:p>
        </p:txBody>
      </p:sp>
      <p:sp>
        <p:nvSpPr>
          <p:cNvPr id="110" name="Right Brace 109">
            <a:extLst>
              <a:ext uri="{FF2B5EF4-FFF2-40B4-BE49-F238E27FC236}">
                <a16:creationId xmlns:a16="http://schemas.microsoft.com/office/drawing/2014/main" id="{17538343-9D2E-84BF-A24C-AA5A3345F69B}"/>
              </a:ext>
            </a:extLst>
          </p:cNvPr>
          <p:cNvSpPr/>
          <p:nvPr/>
        </p:nvSpPr>
        <p:spPr>
          <a:xfrm rot="5400000">
            <a:off x="1984860" y="3748263"/>
            <a:ext cx="380454" cy="3042726"/>
          </a:xfrm>
          <a:prstGeom prst="rightBrace">
            <a:avLst>
              <a:gd name="adj1" fmla="val 92577"/>
              <a:gd name="adj2" fmla="val 50000"/>
            </a:avLst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80EBD9E4-FF25-B966-E821-6507803DC7B4}"/>
              </a:ext>
            </a:extLst>
          </p:cNvPr>
          <p:cNvSpPr txBox="1"/>
          <p:nvPr/>
        </p:nvSpPr>
        <p:spPr>
          <a:xfrm>
            <a:off x="1621396" y="5451573"/>
            <a:ext cx="10631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F</a:t>
            </a:r>
            <a:r>
              <a:rPr lang="en-DE" sz="1600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ree space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5FED98-7AF9-FF4B-2C9E-5CBCF8FD5FAC}"/>
              </a:ext>
            </a:extLst>
          </p:cNvPr>
          <p:cNvSpPr txBox="1"/>
          <p:nvPr/>
        </p:nvSpPr>
        <p:spPr>
          <a:xfrm>
            <a:off x="407987" y="6235834"/>
            <a:ext cx="89258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Chao, Alexander Wu. "Physics of collective beam instabilities in high energy accelerators." </a:t>
            </a:r>
            <a:r>
              <a:rPr lang="en-GB" sz="1000" i="1" dirty="0"/>
              <a:t>Wiley series in beam physics and accelerator technology</a:t>
            </a:r>
            <a:r>
              <a:rPr lang="en-GB" sz="1000" dirty="0"/>
              <a:t> (1993)</a:t>
            </a:r>
            <a:endParaRPr lang="en-DE" sz="1000" dirty="0"/>
          </a:p>
        </p:txBody>
      </p:sp>
    </p:spTree>
    <p:extLst>
      <p:ext uri="{BB962C8B-B14F-4D97-AF65-F5344CB8AC3E}">
        <p14:creationId xmlns:p14="http://schemas.microsoft.com/office/powerpoint/2010/main" val="358638415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50AD6CCA-2661-4C25-9614-623803F9256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Ali Rajabi</a:t>
            </a:r>
          </a:p>
          <a:p>
            <a:r>
              <a:rPr lang="de-DE" dirty="0"/>
              <a:t>MPY – PETRA III</a:t>
            </a:r>
          </a:p>
          <a:p>
            <a:r>
              <a:rPr lang="de-DE" dirty="0" err="1"/>
              <a:t>Ali.Rajabi@desy.de</a:t>
            </a:r>
            <a:r>
              <a:rPr lang="de-DE" dirty="0"/>
              <a:t> </a:t>
            </a:r>
          </a:p>
          <a:p>
            <a:endParaRPr lang="de-DE" dirty="0"/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595CE154-CEB1-9140-8802-5EA223D967B0}"/>
              </a:ext>
            </a:extLst>
          </p:cNvPr>
          <p:cNvSpPr txBox="1">
            <a:spLocks/>
          </p:cNvSpPr>
          <p:nvPr/>
        </p:nvSpPr>
        <p:spPr>
          <a:xfrm>
            <a:off x="407987" y="1412776"/>
            <a:ext cx="11376025" cy="351119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Thank you for your Attention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B581A59-1532-E04C-8FCA-E3CDADE4111A}"/>
              </a:ext>
            </a:extLst>
          </p:cNvPr>
          <p:cNvSpPr txBox="1"/>
          <p:nvPr/>
        </p:nvSpPr>
        <p:spPr>
          <a:xfrm>
            <a:off x="407987" y="2420888"/>
            <a:ext cx="71352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Please feel free to share any Ideas, discussion, suggestions?</a:t>
            </a:r>
          </a:p>
        </p:txBody>
      </p:sp>
    </p:spTree>
    <p:extLst>
      <p:ext uri="{BB962C8B-B14F-4D97-AF65-F5344CB8AC3E}">
        <p14:creationId xmlns:p14="http://schemas.microsoft.com/office/powerpoint/2010/main" val="1550633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NEG coating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Why NEG is important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C23CB7E7-2E96-CDB0-DED9-987B308F9DB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/>
                  <a:t>To achieve ultra high vacuum (UHV) in accelerators people usually use Non-Evaporable Getter (NEG) coating on the inner side of vacuum chambers. Many accelerators such as CERN LHC, ESRF, etc. utilize this method and they successfully reached to UHV.</a:t>
                </a:r>
              </a:p>
              <a:p>
                <a:r>
                  <a:rPr lang="en-GB" dirty="0"/>
                  <a:t>One of the NEG coating that I know is </a:t>
                </a:r>
                <a:r>
                  <a:rPr lang="en-GB" dirty="0" err="1"/>
                  <a:t>TiZrV</a:t>
                </a:r>
                <a:r>
                  <a:rPr lang="en-GB" dirty="0"/>
                  <a:t> ternary alloy (such as 30% Titanium, 30% Zirconium and 40% Vanadium). A typical conductivity of such chamber materials is around </a:t>
                </a:r>
                <a14:m>
                  <m:oMath xmlns:m="http://schemas.openxmlformats.org/officeDocument/2006/math">
                    <m:r>
                      <a:rPr lang="en-DE" i="1" smtClean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PPLE CHANCERY" panose="03020702040506060504" pitchFamily="66" charset="-79"/>
                      </a:rPr>
                      <m:t>𝜎</m:t>
                    </m:r>
                    <m:r>
                      <a:rPr lang="en-US" i="1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PPLE CHANCERY" panose="03020702040506060504" pitchFamily="66" charset="-79"/>
                      </a:rPr>
                      <m:t>=1.098</m:t>
                    </m:r>
                    <m:r>
                      <a:rPr lang="en-US" i="1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PPLE CHANCERY" panose="03020702040506060504" pitchFamily="66" charset="-79"/>
                      </a:rPr>
                      <m:t>𝑒</m:t>
                    </m:r>
                    <m:r>
                      <a:rPr lang="en-US" i="1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PPLE CHANCERY" panose="03020702040506060504" pitchFamily="66" charset="-79"/>
                      </a:rPr>
                      <m:t>6</m:t>
                    </m:r>
                  </m:oMath>
                </a14:m>
                <a:r>
                  <a:rPr lang="en-GB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 </a:t>
                </a:r>
                <a:r>
                  <a:rPr lang="en-GB" dirty="0"/>
                  <a:t>which is around </a:t>
                </a:r>
                <a:r>
                  <a:rPr lang="en-GB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~50 </a:t>
                </a:r>
                <a:r>
                  <a:rPr lang="en-GB" dirty="0"/>
                  <a:t>times </a:t>
                </a:r>
                <a:r>
                  <a:rPr lang="en-GB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less</a:t>
                </a:r>
                <a:r>
                  <a:rPr lang="en-GB" dirty="0"/>
                  <a:t> than </a:t>
                </a:r>
                <a:r>
                  <a:rPr lang="en-GB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copper conductivity of </a:t>
                </a:r>
                <a14:m>
                  <m:oMath xmlns:m="http://schemas.openxmlformats.org/officeDocument/2006/math">
                    <m:r>
                      <a:rPr lang="en-DE" i="1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PPLE CHANCERY" panose="03020702040506060504" pitchFamily="66" charset="-79"/>
                      </a:rPr>
                      <m:t>𝜎</m:t>
                    </m:r>
                    <m:r>
                      <a:rPr lang="en-US" i="1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PPLE CHANCERY" panose="03020702040506060504" pitchFamily="66" charset="-79"/>
                      </a:rPr>
                      <m:t>=</m:t>
                    </m:r>
                    <m:r>
                      <a:rPr lang="en-US" b="0" i="1" smtClean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PPLE CHANCERY" panose="03020702040506060504" pitchFamily="66" charset="-79"/>
                      </a:rPr>
                      <m:t>5.87</m:t>
                    </m:r>
                    <m:r>
                      <a:rPr lang="en-US" i="1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PPLE CHANCERY" panose="03020702040506060504" pitchFamily="66" charset="-79"/>
                      </a:rPr>
                      <m:t>𝑒</m:t>
                    </m:r>
                    <m:r>
                      <a:rPr lang="en-US" b="0" i="1" smtClean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PPLE CHANCERY" panose="03020702040506060504" pitchFamily="66" charset="-79"/>
                      </a:rPr>
                      <m:t>7</m:t>
                    </m:r>
                  </m:oMath>
                </a14:m>
                <a:r>
                  <a:rPr lang="en-GB" dirty="0"/>
                  <a:t>. </a:t>
                </a:r>
              </a:p>
              <a:p>
                <a:r>
                  <a:rPr lang="en-GB" dirty="0"/>
                  <a:t>NEG coating may increase the resistive-wall impedance of the machine significantly.</a:t>
                </a:r>
              </a:p>
              <a:p>
                <a:endParaRPr lang="en-DE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C23CB7E7-2E96-CDB0-DED9-987B308F9DB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116" t="-1263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 Resistive Wall Impedance|  Ali Rajabi, FCCIS, 07.12.2022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1929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 Field patterns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Due to Monopole, Dipole and Quadrupole electron distribution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 Resistive Wall Impedance|  Ali Rajabi, FCCIS, 07.12.2022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C12673E5-25D0-1907-4B78-2C2E973781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491" y="3617656"/>
            <a:ext cx="2031847" cy="182756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D4DC13B-1CA1-23A4-7DC9-52C23CC36A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1176" y="3617656"/>
            <a:ext cx="2031847" cy="1827568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ABCA9B86-6D45-F75E-CEFE-6C07BB9ABA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1536" y="3617656"/>
            <a:ext cx="2031847" cy="1827568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A9487F11-10AE-124E-E1C9-AE1512804CF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168" y="1687339"/>
            <a:ext cx="2418583" cy="16589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6E68859C-8920-0EAC-A154-9B89C18B620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808" y="1687339"/>
            <a:ext cx="2418583" cy="16589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A67C4D87-351B-A59A-FBF5-4F4CEFDF311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123" y="1687339"/>
            <a:ext cx="2418583" cy="165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7490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mathematical approach to RW impedance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Solving maxwell’s equations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 Resistive Wall Impedance|  Ali Rajabi, FCCIS, 07.12.2022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0C52165-23CA-7233-34B6-4A40ABB24A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2104" y="881247"/>
            <a:ext cx="3578840" cy="226704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52D058B-985D-DA03-05C2-99A8F0597E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92" y="1373504"/>
            <a:ext cx="4591035" cy="213994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1805386-7F60-B18C-4E1C-E37594A6C3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593" y="5013176"/>
            <a:ext cx="4718633" cy="144053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8FAA460-9BB6-0C94-D0D3-B5A31B90AE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4072" y="3245221"/>
            <a:ext cx="3761860" cy="3428999"/>
          </a:xfrm>
          <a:prstGeom prst="rect">
            <a:avLst/>
          </a:prstGeom>
        </p:spPr>
      </p:pic>
      <p:sp>
        <p:nvSpPr>
          <p:cNvPr id="20" name="Down Arrow 19">
            <a:extLst>
              <a:ext uri="{FF2B5EF4-FFF2-40B4-BE49-F238E27FC236}">
                <a16:creationId xmlns:a16="http://schemas.microsoft.com/office/drawing/2014/main" id="{55A5ECE6-CFE9-2B28-46BC-F03F57237DFC}"/>
              </a:ext>
            </a:extLst>
          </p:cNvPr>
          <p:cNvSpPr/>
          <p:nvPr/>
        </p:nvSpPr>
        <p:spPr>
          <a:xfrm>
            <a:off x="2264859" y="4313680"/>
            <a:ext cx="1472879" cy="293334"/>
          </a:xfrm>
          <a:prstGeom prst="down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100" dirty="0">
                <a:solidFill>
                  <a:schemeClr val="tx1"/>
                </a:solidFill>
              </a:rPr>
              <a:t>FFT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A5F8084-195F-BC84-A15E-EE362AB01259}"/>
              </a:ext>
            </a:extLst>
          </p:cNvPr>
          <p:cNvSpPr/>
          <p:nvPr/>
        </p:nvSpPr>
        <p:spPr>
          <a:xfrm>
            <a:off x="394931" y="5013176"/>
            <a:ext cx="5183957" cy="1512168"/>
          </a:xfrm>
          <a:prstGeom prst="round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C81BF008-A666-EED7-3D3C-0C0F181827C3}"/>
              </a:ext>
            </a:extLst>
          </p:cNvPr>
          <p:cNvSpPr/>
          <p:nvPr/>
        </p:nvSpPr>
        <p:spPr>
          <a:xfrm>
            <a:off x="394931" y="1380934"/>
            <a:ext cx="5183957" cy="2139943"/>
          </a:xfrm>
          <a:prstGeom prst="roundRect">
            <a:avLst/>
          </a:prstGeom>
          <a:noFill/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600" dirty="0" err="1">
              <a:solidFill>
                <a:schemeClr val="tx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5F6CA39-E88A-5283-CE73-B862ED45F8B7}"/>
              </a:ext>
            </a:extLst>
          </p:cNvPr>
          <p:cNvSpPr txBox="1"/>
          <p:nvPr/>
        </p:nvSpPr>
        <p:spPr>
          <a:xfrm>
            <a:off x="542893" y="1129357"/>
            <a:ext cx="20425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200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Wake field (for uniform ring)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04326CA-B749-56C0-DE27-94959BC76C8A}"/>
              </a:ext>
            </a:extLst>
          </p:cNvPr>
          <p:cNvSpPr txBox="1"/>
          <p:nvPr/>
        </p:nvSpPr>
        <p:spPr>
          <a:xfrm>
            <a:off x="528465" y="4748355"/>
            <a:ext cx="27687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200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Resistive Wall Impedance (general form)</a:t>
            </a:r>
          </a:p>
        </p:txBody>
      </p:sp>
      <p:sp>
        <p:nvSpPr>
          <p:cNvPr id="30" name="Down Arrow 29">
            <a:extLst>
              <a:ext uri="{FF2B5EF4-FFF2-40B4-BE49-F238E27FC236}">
                <a16:creationId xmlns:a16="http://schemas.microsoft.com/office/drawing/2014/main" id="{375670A6-8060-8494-4423-7A0D93569081}"/>
              </a:ext>
            </a:extLst>
          </p:cNvPr>
          <p:cNvSpPr/>
          <p:nvPr/>
        </p:nvSpPr>
        <p:spPr>
          <a:xfrm>
            <a:off x="2588866" y="3607464"/>
            <a:ext cx="824864" cy="263161"/>
          </a:xfrm>
          <a:prstGeom prst="down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100" dirty="0">
              <a:solidFill>
                <a:schemeClr val="tx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2ACC530-5EAF-56EE-CBE1-968668E96DAA}"/>
              </a:ext>
            </a:extLst>
          </p:cNvPr>
          <p:cNvSpPr txBox="1"/>
          <p:nvPr/>
        </p:nvSpPr>
        <p:spPr>
          <a:xfrm>
            <a:off x="2404858" y="3983641"/>
            <a:ext cx="119288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050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Wake Function</a:t>
            </a:r>
          </a:p>
        </p:txBody>
      </p:sp>
    </p:spTree>
    <p:extLst>
      <p:ext uri="{BB962C8B-B14F-4D97-AF65-F5344CB8AC3E}">
        <p14:creationId xmlns:p14="http://schemas.microsoft.com/office/powerpoint/2010/main" val="39574447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07987" y="1772816"/>
            <a:ext cx="11376025" cy="3511190"/>
          </a:xfrm>
        </p:spPr>
        <p:txBody>
          <a:bodyPr/>
          <a:lstStyle/>
          <a:p>
            <a:pPr algn="ctr"/>
            <a:r>
              <a:rPr lang="en-US" dirty="0"/>
              <a:t>Resistive Wall Impedance</a:t>
            </a:r>
            <a:br>
              <a:rPr lang="en-US" dirty="0"/>
            </a:b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Simulation</a:t>
            </a:r>
            <a:endParaRPr lang="de-DE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7731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Existing Simulation Codes</a:t>
            </a:r>
          </a:p>
        </p:txBody>
      </p:sp>
      <p:sp>
        <p:nvSpPr>
          <p:cNvPr id="8" name="Textplatzhalter 7"/>
          <p:cNvSpPr>
            <a:spLocks noGrp="1"/>
          </p:cNvSpPr>
          <p:nvPr>
            <p:ph idx="1"/>
          </p:nvPr>
        </p:nvSpPr>
        <p:spPr>
          <a:xfrm>
            <a:off x="407988" y="1406427"/>
            <a:ext cx="5616575" cy="3246709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Maxwell’s Equations solvers:</a:t>
            </a:r>
          </a:p>
          <a:p>
            <a:r>
              <a:rPr lang="en-US" dirty="0"/>
              <a:t>ImpedanceWake2D by </a:t>
            </a:r>
            <a:r>
              <a:rPr lang="en-US" dirty="0" err="1"/>
              <a:t>Mounet</a:t>
            </a:r>
            <a:r>
              <a:rPr lang="en-US" dirty="0"/>
              <a:t> * (free)</a:t>
            </a:r>
          </a:p>
          <a:p>
            <a:r>
              <a:rPr lang="en-US" dirty="0"/>
              <a:t>BeamImpedance2D by </a:t>
            </a:r>
            <a:r>
              <a:rPr lang="en-US" dirty="0" err="1"/>
              <a:t>Niedermayer</a:t>
            </a:r>
            <a:r>
              <a:rPr lang="en-US" dirty="0"/>
              <a:t> ** (free)</a:t>
            </a:r>
          </a:p>
          <a:p>
            <a:r>
              <a:rPr lang="en-US" dirty="0" err="1"/>
              <a:t>Yokoya’s</a:t>
            </a:r>
            <a:r>
              <a:rPr lang="en-US" dirty="0"/>
              <a:t> Code *** (free)</a:t>
            </a:r>
          </a:p>
          <a:p>
            <a:r>
              <a:rPr lang="en-GB" dirty="0"/>
              <a:t>ECHO -1 / 2 / 3D code by </a:t>
            </a:r>
            <a:r>
              <a:rPr lang="en-GB" dirty="0" err="1"/>
              <a:t>Zagorodnov</a:t>
            </a:r>
            <a:r>
              <a:rPr lang="en-GB" dirty="0"/>
              <a:t> **** (free)</a:t>
            </a:r>
          </a:p>
          <a:p>
            <a:r>
              <a:rPr lang="en-GB" dirty="0"/>
              <a:t>CST Microwave Studio (commercially available)</a:t>
            </a:r>
          </a:p>
          <a:p>
            <a:r>
              <a:rPr lang="en-GB" dirty="0"/>
              <a:t>GDFIDL (commercially available)</a:t>
            </a:r>
          </a:p>
          <a:p>
            <a:r>
              <a:rPr lang="en-GB" dirty="0">
                <a:solidFill>
                  <a:srgbClr val="FF0000"/>
                </a:solidFill>
              </a:rPr>
              <a:t>VACI Suite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 Resistive Wall Impedance|  Ali Rajabi, FCCIS, 07.12.2022</a:t>
            </a:r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Maxwell Solvers vs Analytical Solvers</a:t>
            </a:r>
          </a:p>
        </p:txBody>
      </p:sp>
      <p:sp>
        <p:nvSpPr>
          <p:cNvPr id="9" name="Textplatzhalter 8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Analytical formulas solvers:</a:t>
            </a:r>
          </a:p>
          <a:p>
            <a:r>
              <a:rPr lang="en-US" dirty="0" err="1"/>
              <a:t>ReWall</a:t>
            </a:r>
            <a:r>
              <a:rPr lang="en-US" dirty="0"/>
              <a:t> developed by </a:t>
            </a:r>
            <a:r>
              <a:rPr lang="en-US" dirty="0" err="1"/>
              <a:t>Mounet</a:t>
            </a:r>
            <a:r>
              <a:rPr lang="en-US" dirty="0"/>
              <a:t> et al CERN</a:t>
            </a:r>
          </a:p>
          <a:p>
            <a:r>
              <a:rPr lang="en-US" dirty="0"/>
              <a:t>Numerical impedance calculations by </a:t>
            </a:r>
            <a:r>
              <a:rPr lang="en-US" dirty="0" err="1"/>
              <a:t>Doliwa</a:t>
            </a:r>
            <a:r>
              <a:rPr lang="en-US" dirty="0"/>
              <a:t> et al and </a:t>
            </a:r>
            <a:r>
              <a:rPr lang="en-US" dirty="0" err="1"/>
              <a:t>Niedermayer</a:t>
            </a:r>
            <a:endParaRPr lang="en-US" dirty="0"/>
          </a:p>
          <a:p>
            <a:r>
              <a:rPr lang="en-US" dirty="0"/>
              <a:t>Mathematica code developed in DESY</a:t>
            </a:r>
          </a:p>
          <a:p>
            <a:r>
              <a:rPr lang="en-US" dirty="0"/>
              <a:t>CETA by Chao Li @ DESY for RW Impedance</a:t>
            </a:r>
          </a:p>
          <a:p>
            <a:r>
              <a:rPr lang="en-US" dirty="0"/>
              <a:t>And …</a:t>
            </a:r>
          </a:p>
          <a:p>
            <a:endParaRPr lang="en-US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1E83EBA-1375-3042-8544-85E0137C3AFC}"/>
              </a:ext>
            </a:extLst>
          </p:cNvPr>
          <p:cNvSpPr txBox="1"/>
          <p:nvPr/>
        </p:nvSpPr>
        <p:spPr>
          <a:xfrm>
            <a:off x="392836" y="5354847"/>
            <a:ext cx="1108861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* </a:t>
            </a:r>
            <a:r>
              <a:rPr lang="en-GB" sz="700" dirty="0"/>
              <a:t>https://</a:t>
            </a:r>
            <a:r>
              <a:rPr lang="en-GB" sz="700" dirty="0" err="1"/>
              <a:t>twiki.cern.ch</a:t>
            </a:r>
            <a:r>
              <a:rPr lang="en-GB" sz="700" dirty="0"/>
              <a:t>/</a:t>
            </a:r>
            <a:r>
              <a:rPr lang="en-GB" sz="700" dirty="0" err="1"/>
              <a:t>twiki</a:t>
            </a:r>
            <a:r>
              <a:rPr lang="en-GB" sz="700" dirty="0"/>
              <a:t>/bin/view/</a:t>
            </a:r>
            <a:r>
              <a:rPr lang="en-GB" sz="700" dirty="0" err="1"/>
              <a:t>ABPComputing</a:t>
            </a:r>
            <a:r>
              <a:rPr lang="en-GB" sz="700" dirty="0"/>
              <a:t>/ImpedanceWake2D</a:t>
            </a:r>
          </a:p>
          <a:p>
            <a:endParaRPr lang="en-US" sz="700" dirty="0"/>
          </a:p>
          <a:p>
            <a:r>
              <a:rPr lang="en-US" sz="700" dirty="0"/>
              <a:t>** </a:t>
            </a:r>
            <a:r>
              <a:rPr lang="en-GB" sz="700" dirty="0" err="1"/>
              <a:t>Niedermayer</a:t>
            </a:r>
            <a:r>
              <a:rPr lang="en-GB" sz="700" dirty="0"/>
              <a:t>, Uwe, Oliver </a:t>
            </a:r>
            <a:r>
              <a:rPr lang="en-GB" sz="700" dirty="0" err="1"/>
              <a:t>Boine-Frankenheim</a:t>
            </a:r>
            <a:r>
              <a:rPr lang="en-GB" sz="700" dirty="0"/>
              <a:t>, and Herbert De </a:t>
            </a:r>
            <a:r>
              <a:rPr lang="en-GB" sz="700" dirty="0" err="1"/>
              <a:t>Gersem</a:t>
            </a:r>
            <a:r>
              <a:rPr lang="en-GB" sz="700" dirty="0"/>
              <a:t>. "Space charge and resistive wall impedance computation in the frequency domain using the finite element method." </a:t>
            </a:r>
            <a:r>
              <a:rPr lang="en-GB" sz="700" i="1" dirty="0"/>
              <a:t>Physical Review Special Topics-Accelerators and Beams</a:t>
            </a:r>
            <a:r>
              <a:rPr lang="en-GB" sz="700" dirty="0"/>
              <a:t> 18.3 (2015): 032001.</a:t>
            </a:r>
          </a:p>
          <a:p>
            <a:endParaRPr lang="en-GB" sz="700" dirty="0"/>
          </a:p>
          <a:p>
            <a:r>
              <a:rPr lang="en-GB" sz="700" dirty="0"/>
              <a:t>*** </a:t>
            </a:r>
            <a:r>
              <a:rPr lang="en-GB" sz="700" dirty="0" err="1"/>
              <a:t>Yokoya</a:t>
            </a:r>
            <a:r>
              <a:rPr lang="en-GB" sz="700" dirty="0"/>
              <a:t>, Kaoru. "Resistive wall impedance of beam pipes of general cross section." Part. Accel. 41.KEK-Preprint-92-196 (1993): 221-248.</a:t>
            </a:r>
          </a:p>
          <a:p>
            <a:endParaRPr lang="en-GB" sz="700" dirty="0"/>
          </a:p>
          <a:p>
            <a:r>
              <a:rPr lang="en-GB" sz="700" dirty="0"/>
              <a:t>**** https://echo4d.de/</a:t>
            </a:r>
          </a:p>
          <a:p>
            <a:endParaRPr lang="en-US" sz="700" dirty="0"/>
          </a:p>
          <a:p>
            <a:endParaRPr lang="en-US" sz="700" dirty="0" err="1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80D9010-8348-4B43-8EAA-6BD16CF0C600}"/>
              </a:ext>
            </a:extLst>
          </p:cNvPr>
          <p:cNvCxnSpPr>
            <a:cxnSpLocks/>
          </p:cNvCxnSpPr>
          <p:nvPr/>
        </p:nvCxnSpPr>
        <p:spPr>
          <a:xfrm>
            <a:off x="767408" y="2132856"/>
            <a:ext cx="3096344" cy="0"/>
          </a:xfrm>
          <a:prstGeom prst="line">
            <a:avLst/>
          </a:prstGeom>
          <a:ln w="28575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53D7B9E-0D86-CF44-97DD-FE7D8AB1D098}"/>
              </a:ext>
            </a:extLst>
          </p:cNvPr>
          <p:cNvCxnSpPr>
            <a:cxnSpLocks/>
          </p:cNvCxnSpPr>
          <p:nvPr/>
        </p:nvCxnSpPr>
        <p:spPr>
          <a:xfrm>
            <a:off x="767408" y="2636912"/>
            <a:ext cx="3672408" cy="0"/>
          </a:xfrm>
          <a:prstGeom prst="line">
            <a:avLst/>
          </a:prstGeom>
          <a:ln w="28575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634CD4A-0380-F94F-8245-E794CC12449A}"/>
              </a:ext>
            </a:extLst>
          </p:cNvPr>
          <p:cNvCxnSpPr>
            <a:cxnSpLocks/>
          </p:cNvCxnSpPr>
          <p:nvPr/>
        </p:nvCxnSpPr>
        <p:spPr>
          <a:xfrm>
            <a:off x="767408" y="3068960"/>
            <a:ext cx="1512168" cy="0"/>
          </a:xfrm>
          <a:prstGeom prst="line">
            <a:avLst/>
          </a:prstGeom>
          <a:ln w="28575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1200625-45CE-464F-9F31-930CD949D5EF}"/>
              </a:ext>
            </a:extLst>
          </p:cNvPr>
          <p:cNvCxnSpPr>
            <a:cxnSpLocks/>
          </p:cNvCxnSpPr>
          <p:nvPr/>
        </p:nvCxnSpPr>
        <p:spPr>
          <a:xfrm>
            <a:off x="6006172" y="944724"/>
            <a:ext cx="0" cy="4248472"/>
          </a:xfrm>
          <a:prstGeom prst="line">
            <a:avLst/>
          </a:prstGeom>
          <a:ln w="28575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72461D2-8050-5E48-827B-644AEC16D630}"/>
              </a:ext>
            </a:extLst>
          </p:cNvPr>
          <p:cNvCxnSpPr>
            <a:cxnSpLocks/>
          </p:cNvCxnSpPr>
          <p:nvPr/>
        </p:nvCxnSpPr>
        <p:spPr>
          <a:xfrm>
            <a:off x="392836" y="1700808"/>
            <a:ext cx="9663604" cy="0"/>
          </a:xfrm>
          <a:prstGeom prst="line">
            <a:avLst/>
          </a:prstGeom>
          <a:ln w="28575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515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SY">
  <a:themeElements>
    <a:clrScheme name="Benutzerdefiniert 30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7BC8"/>
      </a:accent1>
      <a:accent2>
        <a:srgbClr val="EB6E0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name="DESY_PowerPoint_16x9_en_2022" id="{17417353-F29F-0A4B-83F7-29687F17E628}" vid="{93F30902-AA21-1949-BB7A-58A21D924294}"/>
    </a:ext>
  </a:extLst>
</a:theme>
</file>

<file path=ppt/theme/theme2.xml><?xml version="1.0" encoding="utf-8"?>
<a:theme xmlns:a="http://schemas.openxmlformats.org/drawingml/2006/main" name="Office">
  <a:themeElements>
    <a:clrScheme name="Benutzerdefiniert 30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7BC8"/>
      </a:accent1>
      <a:accent2>
        <a:srgbClr val="EB6E0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enutzerdefiniert 30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7BC8"/>
      </a:accent1>
      <a:accent2>
        <a:srgbClr val="EB6E0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DESY</Template>
  <TotalTime>60046</TotalTime>
  <Words>1931</Words>
  <Application>Microsoft Macintosh PowerPoint</Application>
  <PresentationFormat>Widescreen</PresentationFormat>
  <Paragraphs>290</Paragraphs>
  <Slides>40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7" baseType="lpstr">
      <vt:lpstr>MS PMincho</vt:lpstr>
      <vt:lpstr>Apple Chancery</vt:lpstr>
      <vt:lpstr>Arial</vt:lpstr>
      <vt:lpstr>Cambria Math</vt:lpstr>
      <vt:lpstr>Helvetica</vt:lpstr>
      <vt:lpstr>Times</vt:lpstr>
      <vt:lpstr>DESY</vt:lpstr>
      <vt:lpstr>Resistive wall impedance for pipes with arbitrary cross-section</vt:lpstr>
      <vt:lpstr>Contents</vt:lpstr>
      <vt:lpstr>Resistive Wall Impedance</vt:lpstr>
      <vt:lpstr>Electromagnetic field carried by an ultra-relativistic point charge</vt:lpstr>
      <vt:lpstr>NEG coating</vt:lpstr>
      <vt:lpstr>Electric Field patterns</vt:lpstr>
      <vt:lpstr>A mathematical approach to RW impedance</vt:lpstr>
      <vt:lpstr>Resistive Wall Impedance Simulation</vt:lpstr>
      <vt:lpstr>Existing Simulation Codes</vt:lpstr>
      <vt:lpstr>VACI suite a versatile tool to calculate RW impedance</vt:lpstr>
      <vt:lpstr>Resistive Wall impedance</vt:lpstr>
      <vt:lpstr>Resistive Wall impedance</vt:lpstr>
      <vt:lpstr>Resistive Wall impedance</vt:lpstr>
      <vt:lpstr>Resistive Wall impedance</vt:lpstr>
      <vt:lpstr>Resistive Wall impedance</vt:lpstr>
      <vt:lpstr> VACI Results</vt:lpstr>
      <vt:lpstr>VACI results for Space-Charge</vt:lpstr>
      <vt:lpstr>VACI results for Round pipe</vt:lpstr>
      <vt:lpstr>VACI results for Oval pipe</vt:lpstr>
      <vt:lpstr>VACI results for Semi-Round pipe</vt:lpstr>
      <vt:lpstr>VACI results for Multi-Layer vacuum chamber</vt:lpstr>
      <vt:lpstr>VACI also can give results in time domain</vt:lpstr>
      <vt:lpstr>VACI also  Wakefields with and without NEG</vt:lpstr>
      <vt:lpstr>VACI also  Wakefields with and without NEG</vt:lpstr>
      <vt:lpstr> Undulator chamber PETRA IV</vt:lpstr>
      <vt:lpstr>VACI results for PETRA IV</vt:lpstr>
      <vt:lpstr>VACI results for PETRA IV</vt:lpstr>
      <vt:lpstr> Undulator APPLE III PETRA IV</vt:lpstr>
      <vt:lpstr>Apple III</vt:lpstr>
      <vt:lpstr>VACI results for Star shape pipe</vt:lpstr>
      <vt:lpstr>VACI results for star shape vs Petra IV</vt:lpstr>
      <vt:lpstr> FCC Booster elements  and vacuum chamber</vt:lpstr>
      <vt:lpstr>FCC booster and main rings Geometries</vt:lpstr>
      <vt:lpstr>VACI results for FCC main ring</vt:lpstr>
      <vt:lpstr>VACI results for FCC main ring</vt:lpstr>
      <vt:lpstr>VACI results for FCC main ring</vt:lpstr>
      <vt:lpstr>VACI results for FCC main ring</vt:lpstr>
      <vt:lpstr>VACI results for FCC main ring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Resistive Wall Impedance in FCC Collider</dc:title>
  <dc:creator>Microsoft Office User</dc:creator>
  <cp:lastModifiedBy>Microsoft Office User</cp:lastModifiedBy>
  <cp:revision>69</cp:revision>
  <dcterms:created xsi:type="dcterms:W3CDTF">2022-04-27T09:27:55Z</dcterms:created>
  <dcterms:modified xsi:type="dcterms:W3CDTF">2022-12-07T07:32:39Z</dcterms:modified>
</cp:coreProperties>
</file>