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42"/>
  </p:notesMasterIdLst>
  <p:handoutMasterIdLst>
    <p:handoutMasterId r:id="rId43"/>
  </p:handoutMasterIdLst>
  <p:sldIdLst>
    <p:sldId id="263" r:id="rId4"/>
    <p:sldId id="422" r:id="rId5"/>
    <p:sldId id="440" r:id="rId6"/>
    <p:sldId id="454" r:id="rId7"/>
    <p:sldId id="461" r:id="rId8"/>
    <p:sldId id="421" r:id="rId9"/>
    <p:sldId id="423" r:id="rId10"/>
    <p:sldId id="450" r:id="rId11"/>
    <p:sldId id="457" r:id="rId12"/>
    <p:sldId id="424" r:id="rId13"/>
    <p:sldId id="453" r:id="rId14"/>
    <p:sldId id="425" r:id="rId15"/>
    <p:sldId id="472" r:id="rId16"/>
    <p:sldId id="436" r:id="rId17"/>
    <p:sldId id="458" r:id="rId18"/>
    <p:sldId id="429" r:id="rId19"/>
    <p:sldId id="449" r:id="rId20"/>
    <p:sldId id="463" r:id="rId21"/>
    <p:sldId id="464" r:id="rId22"/>
    <p:sldId id="448" r:id="rId23"/>
    <p:sldId id="459" r:id="rId24"/>
    <p:sldId id="438" r:id="rId25"/>
    <p:sldId id="465" r:id="rId26"/>
    <p:sldId id="468" r:id="rId27"/>
    <p:sldId id="473" r:id="rId28"/>
    <p:sldId id="439" r:id="rId29"/>
    <p:sldId id="426" r:id="rId30"/>
    <p:sldId id="455" r:id="rId31"/>
    <p:sldId id="451" r:id="rId32"/>
    <p:sldId id="469" r:id="rId33"/>
    <p:sldId id="456" r:id="rId34"/>
    <p:sldId id="470" r:id="rId35"/>
    <p:sldId id="410" r:id="rId36"/>
    <p:sldId id="420" r:id="rId37"/>
    <p:sldId id="441" r:id="rId38"/>
    <p:sldId id="471" r:id="rId39"/>
    <p:sldId id="460" r:id="rId40"/>
    <p:sldId id="444" r:id="rId41"/>
  </p:sldIdLst>
  <p:sldSz cx="9144000" cy="5143500" type="screen16x9"/>
  <p:notesSz cx="6888163" cy="100203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422"/>
            <p14:sldId id="440"/>
            <p14:sldId id="454"/>
            <p14:sldId id="461"/>
            <p14:sldId id="421"/>
            <p14:sldId id="423"/>
            <p14:sldId id="450"/>
            <p14:sldId id="457"/>
            <p14:sldId id="424"/>
            <p14:sldId id="453"/>
            <p14:sldId id="425"/>
            <p14:sldId id="472"/>
            <p14:sldId id="436"/>
            <p14:sldId id="458"/>
            <p14:sldId id="429"/>
            <p14:sldId id="449"/>
            <p14:sldId id="463"/>
            <p14:sldId id="464"/>
            <p14:sldId id="448"/>
            <p14:sldId id="459"/>
            <p14:sldId id="438"/>
            <p14:sldId id="465"/>
            <p14:sldId id="468"/>
            <p14:sldId id="473"/>
            <p14:sldId id="439"/>
            <p14:sldId id="426"/>
            <p14:sldId id="455"/>
            <p14:sldId id="451"/>
            <p14:sldId id="469"/>
            <p14:sldId id="456"/>
            <p14:sldId id="470"/>
            <p14:sldId id="410"/>
            <p14:sldId id="420"/>
            <p14:sldId id="441"/>
            <p14:sldId id="471"/>
            <p14:sldId id="460"/>
            <p14:sldId id="44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BDFF"/>
    <a:srgbClr val="000000"/>
    <a:srgbClr val="4D4D4D"/>
    <a:srgbClr val="FF9933"/>
    <a:srgbClr val="E2AC00"/>
    <a:srgbClr val="91359B"/>
    <a:srgbClr val="D00000"/>
    <a:srgbClr val="86318F"/>
    <a:srgbClr val="0F124A"/>
    <a:srgbClr val="D4BE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5" autoAdjust="0"/>
    <p:restoredTop sz="94633" autoAdjust="0"/>
  </p:normalViewPr>
  <p:slideViewPr>
    <p:cSldViewPr snapToGrid="0">
      <p:cViewPr varScale="1">
        <p:scale>
          <a:sx n="65" d="100"/>
          <a:sy n="65" d="100"/>
        </p:scale>
        <p:origin x="58" y="38"/>
      </p:cViewPr>
      <p:guideLst/>
    </p:cSldViewPr>
  </p:slideViewPr>
  <p:outlineViewPr>
    <p:cViewPr>
      <p:scale>
        <a:sx n="33" d="100"/>
        <a:sy n="33" d="100"/>
      </p:scale>
      <p:origin x="0" y="-3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94"/>
    </p:cViewPr>
  </p:sorterViewPr>
  <p:notesViewPr>
    <p:cSldViewPr snapToGrid="0">
      <p:cViewPr varScale="1">
        <p:scale>
          <a:sx n="98" d="100"/>
          <a:sy n="98" d="100"/>
        </p:scale>
        <p:origin x="328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2755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0" cy="502755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r">
              <a:defRPr sz="1200"/>
            </a:lvl1pPr>
          </a:lstStyle>
          <a:p>
            <a:fld id="{75123EF6-A85E-4740-89B9-206BC84EA55C}" type="datetimeFigureOut">
              <a:rPr lang="fr-FR" smtClean="0"/>
              <a:t>07/12/2022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517547"/>
            <a:ext cx="2984870" cy="502754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9" y="9517547"/>
            <a:ext cx="2984870" cy="502754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r">
              <a:defRPr sz="1200"/>
            </a:lvl1pPr>
          </a:lstStyle>
          <a:p>
            <a:fld id="{A36B5C8C-D421-4647-8365-6AF1850726B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80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2755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2755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07.12.2022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38" tIns="46369" rIns="92738" bIns="46369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817" y="4822270"/>
            <a:ext cx="5510530" cy="3945493"/>
          </a:xfrm>
          <a:prstGeom prst="rect">
            <a:avLst/>
          </a:prstGeom>
        </p:spPr>
        <p:txBody>
          <a:bodyPr vert="horz" lIns="92738" tIns="46369" rIns="92738" bIns="46369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517547"/>
            <a:ext cx="2984870" cy="502754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01699" y="9517547"/>
            <a:ext cx="2984870" cy="502754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4279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7117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1904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352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57936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195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974387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13126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03552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4145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2685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36694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6901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24028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680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8539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9440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66638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02987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06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7" name="Textfeld 8">
            <a:extLst>
              <a:ext uri="{FF2B5EF4-FFF2-40B4-BE49-F238E27FC236}">
                <a16:creationId xmlns:a16="http://schemas.microsoft.com/office/drawing/2014/main" id="{6C924F29-6AD4-4D03-A74A-FB515EA24FF8}"/>
              </a:ext>
            </a:extLst>
          </p:cNvPr>
          <p:cNvSpPr txBox="1"/>
          <p:nvPr userDrawn="1"/>
        </p:nvSpPr>
        <p:spPr>
          <a:xfrm>
            <a:off x="4687200" y="84395"/>
            <a:ext cx="3773231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07/12/2022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FCCIS Workshop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4.png"/><Relationship Id="rId5" Type="http://schemas.openxmlformats.org/officeDocument/2006/relationships/image" Target="../media/image43.gif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0.png"/><Relationship Id="rId5" Type="http://schemas.openxmlformats.org/officeDocument/2006/relationships/hyperlink" Target="https://indico.fnal.gov/event/54738/" TargetMode="Externa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mp"/><Relationship Id="rId3" Type="http://schemas.openxmlformats.org/officeDocument/2006/relationships/image" Target="../media/image17.png"/><Relationship Id="rId7" Type="http://schemas.openxmlformats.org/officeDocument/2006/relationships/image" Target="../media/image21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tmp"/><Relationship Id="rId5" Type="http://schemas.openxmlformats.org/officeDocument/2006/relationships/image" Target="../media/image19.tmp"/><Relationship Id="rId4" Type="http://schemas.openxmlformats.org/officeDocument/2006/relationships/image" Target="../media/image18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8269" y="608407"/>
            <a:ext cx="7134193" cy="17907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4800" dirty="0" smtClean="0"/>
              <a:t>RF systems for </a:t>
            </a:r>
            <a:r>
              <a:rPr lang="en-US" sz="4800" dirty="0" err="1" smtClean="0"/>
              <a:t>FCCee</a:t>
            </a:r>
            <a:endParaRPr lang="en-US" sz="480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2895786"/>
            <a:ext cx="6552728" cy="183620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0792579-EE02-442F-B8CA-F2FA3D9D007F}"/>
              </a:ext>
            </a:extLst>
          </p:cNvPr>
          <p:cNvSpPr txBox="1">
            <a:spLocks/>
          </p:cNvSpPr>
          <p:nvPr/>
        </p:nvSpPr>
        <p:spPr>
          <a:xfrm>
            <a:off x="1341125" y="2560210"/>
            <a:ext cx="6582112" cy="21133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dirty="0" smtClean="0"/>
              <a:t>Franck Peauger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on behalf of the FCC RF team</a:t>
            </a:r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FCCIS workshop</a:t>
            </a:r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07-12-22</a:t>
            </a:r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u="sng" dirty="0" smtClean="0"/>
          </a:p>
          <a:p>
            <a:pPr>
              <a:lnSpc>
                <a:spcPct val="100000"/>
              </a:lnSpc>
            </a:pPr>
            <a:endParaRPr lang="en-US" sz="1800" u="sng" dirty="0" smtClean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/>
              <a:t>2</a:t>
            </a:r>
            <a:r>
              <a:rPr lang="en-US" sz="2800" dirty="0" smtClean="0"/>
              <a:t>-cell 400 MHz for W, H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3189" y="1669002"/>
            <a:ext cx="5547606" cy="33172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New </a:t>
            </a:r>
            <a:r>
              <a:rPr lang="en-US" sz="1600" b="0" dirty="0" smtClean="0"/>
              <a:t>type, “between LHC and LEP” 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err="1" smtClean="0"/>
              <a:t>Nb</a:t>
            </a:r>
            <a:r>
              <a:rPr lang="en-US" sz="1600" b="0" dirty="0" smtClean="0"/>
              <a:t>/Cu </a:t>
            </a:r>
            <a:r>
              <a:rPr lang="en-US" sz="1600" b="0" dirty="0"/>
              <a:t>technology, 4.5 </a:t>
            </a:r>
            <a:r>
              <a:rPr lang="en-US" sz="1600" b="0" dirty="0" smtClean="0"/>
              <a:t>K</a:t>
            </a:r>
            <a:endParaRPr lang="en-US" sz="1600" b="0" dirty="0"/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b="0" dirty="0" smtClean="0"/>
              <a:t>	</a:t>
            </a:r>
            <a:r>
              <a:rPr lang="en-US" sz="1800" b="1" dirty="0" err="1" smtClean="0"/>
              <a:t>E</a:t>
            </a:r>
            <a:r>
              <a:rPr lang="en-US" sz="1800" b="1" baseline="-25000" dirty="0" err="1" smtClean="0"/>
              <a:t>acc</a:t>
            </a:r>
            <a:r>
              <a:rPr lang="en-US" sz="1800" b="1" dirty="0" smtClean="0"/>
              <a:t> = 10.8 MV/m, Q</a:t>
            </a:r>
            <a:r>
              <a:rPr lang="en-US" sz="1800" b="1" baseline="-25000" dirty="0" smtClean="0"/>
              <a:t>0</a:t>
            </a:r>
            <a:r>
              <a:rPr lang="en-US" sz="1800" b="1" dirty="0" smtClean="0"/>
              <a:t> = 2.7e9, P</a:t>
            </a:r>
            <a:r>
              <a:rPr lang="en-US" sz="1800" b="1" baseline="-25000" dirty="0" smtClean="0"/>
              <a:t>RF</a:t>
            </a:r>
            <a:r>
              <a:rPr lang="en-US" sz="1800" b="1" dirty="0" smtClean="0"/>
              <a:t> = 400 kW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fr-CH" sz="1600" b="0" dirty="0" err="1" smtClean="0"/>
              <a:t>Same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damping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strategy</a:t>
            </a:r>
            <a:r>
              <a:rPr lang="fr-CH" sz="1600" b="0" dirty="0" smtClean="0"/>
              <a:t> as for Z                                  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fr-CH" sz="1600" b="0" dirty="0"/>
              <a:t> </a:t>
            </a:r>
            <a:r>
              <a:rPr lang="fr-CH" sz="1600" b="0" dirty="0" smtClean="0"/>
              <a:t>           - no longitudinal HOM, 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fr-CH" sz="1600" b="0" dirty="0"/>
              <a:t>	</a:t>
            </a:r>
            <a:r>
              <a:rPr lang="fr-CH" sz="1600" b="0" dirty="0" smtClean="0"/>
              <a:t>- </a:t>
            </a:r>
            <a:r>
              <a:rPr lang="fr-CH" sz="1600" b="0" dirty="0" err="1" smtClean="0"/>
              <a:t>hook</a:t>
            </a:r>
            <a:r>
              <a:rPr lang="fr-CH" sz="1600" b="0" dirty="0" smtClean="0"/>
              <a:t>-type </a:t>
            </a:r>
            <a:r>
              <a:rPr lang="fr-CH" sz="1600" b="0" dirty="0" err="1" smtClean="0"/>
              <a:t>couplers</a:t>
            </a:r>
            <a:r>
              <a:rPr lang="fr-CH" sz="1600" b="0" dirty="0" smtClean="0"/>
              <a:t> to </a:t>
            </a:r>
            <a:r>
              <a:rPr lang="fr-CH" sz="1600" b="0" dirty="0" err="1" smtClean="0"/>
              <a:t>damp</a:t>
            </a:r>
            <a:r>
              <a:rPr lang="fr-CH" sz="1600" b="0" dirty="0" smtClean="0"/>
              <a:t> transverse modes </a:t>
            </a:r>
            <a:endParaRPr lang="en-US" sz="1600" b="0" dirty="0" smtClean="0"/>
          </a:p>
        </p:txBody>
      </p:sp>
      <p:pic>
        <p:nvPicPr>
          <p:cNvPr id="8" name="Picture 7" descr="A pair of blue headphones&#10;&#10;Description automatically generated with medium confidence">
            <a:extLst>
              <a:ext uri="{FF2B5EF4-FFF2-40B4-BE49-F238E27FC236}">
                <a16:creationId xmlns:a16="http://schemas.microsoft.com/office/drawing/2014/main" id="{23AFF18E-4997-4E1F-BB51-B3C8CEDAA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328" y="520369"/>
            <a:ext cx="3327274" cy="16099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8631" y="2600082"/>
            <a:ext cx="3395369" cy="25434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23965"/>
          <a:stretch/>
        </p:blipFill>
        <p:spPr>
          <a:xfrm>
            <a:off x="7994362" y="1487800"/>
            <a:ext cx="1008962" cy="9247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89149" y="453000"/>
            <a:ext cx="169563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S. </a:t>
            </a:r>
            <a:r>
              <a:rPr lang="en-GB" sz="900" dirty="0" smtClean="0"/>
              <a:t>Udongwo (Rostock Univ.)</a:t>
            </a:r>
          </a:p>
          <a:p>
            <a:pPr algn="ctr"/>
            <a:r>
              <a:rPr lang="en-GB" sz="900" dirty="0" smtClean="0"/>
              <a:t>Supervised by R. Calaga </a:t>
            </a:r>
            <a:endParaRPr lang="en-GB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8383027" y="1365406"/>
            <a:ext cx="34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>
                <a:solidFill>
                  <a:srgbClr val="00B0F0"/>
                </a:solidFill>
              </a:rPr>
              <a:t>1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51227" y="1367946"/>
            <a:ext cx="34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>
                <a:solidFill>
                  <a:srgbClr val="00B0F0"/>
                </a:solidFill>
              </a:rPr>
              <a:t>2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12287" y="1365406"/>
            <a:ext cx="34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>
                <a:solidFill>
                  <a:srgbClr val="00B0F0"/>
                </a:solidFill>
              </a:rPr>
              <a:t>3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81707" y="2254406"/>
            <a:ext cx="34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>
                <a:solidFill>
                  <a:srgbClr val="00B0F0"/>
                </a:solidFill>
              </a:rPr>
              <a:t>4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42767" y="2251866"/>
            <a:ext cx="34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>
                <a:solidFill>
                  <a:srgbClr val="00B0F0"/>
                </a:solidFill>
              </a:rPr>
              <a:t>5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16510" y="2539176"/>
            <a:ext cx="335280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lvl="1"/>
            <a:r>
              <a:rPr lang="en-US" sz="1100" dirty="0" smtClean="0"/>
              <a:t>RF transmission FPC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→ HOM couplers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3351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/>
              <a:t>2</a:t>
            </a:r>
            <a:r>
              <a:rPr lang="en-US" sz="2800" dirty="0" smtClean="0"/>
              <a:t>-cell 400 MHz optimization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443233" y="615098"/>
            <a:ext cx="169563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S. </a:t>
            </a:r>
            <a:r>
              <a:rPr lang="en-GB" sz="900" dirty="0" smtClean="0"/>
              <a:t>Udongwo (Rostock Univ.)</a:t>
            </a:r>
          </a:p>
          <a:p>
            <a:pPr algn="ctr"/>
            <a:r>
              <a:rPr lang="en-GB" sz="900" dirty="0" smtClean="0"/>
              <a:t>Supervised by R. Calaga </a:t>
            </a:r>
            <a:endParaRPr lang="en-GB" sz="9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/>
          <a:srcRect t="12562" r="67830" b="-1"/>
          <a:stretch/>
        </p:blipFill>
        <p:spPr>
          <a:xfrm>
            <a:off x="363792" y="1357746"/>
            <a:ext cx="1875766" cy="2867892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477982" y="4656994"/>
            <a:ext cx="8146473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GB" sz="1200" i="1" dirty="0" smtClean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S. Udongwo</a:t>
            </a:r>
            <a:r>
              <a:rPr lang="en-GB" sz="12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“The Ell Cavities program at CERN: Baseline cavities designs for </a:t>
            </a:r>
            <a:r>
              <a:rPr lang="en-GB" sz="1200" i="1" dirty="0" err="1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FCC_ee</a:t>
            </a:r>
            <a:r>
              <a:rPr lang="en-GB" sz="12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”, presented at the FCC </a:t>
            </a:r>
            <a:r>
              <a:rPr lang="en-GB" sz="1200" i="1" dirty="0" smtClean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Week 2022</a:t>
            </a:r>
            <a:r>
              <a:rPr lang="en-GB" sz="12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Paris, France, May 2022</a:t>
            </a:r>
            <a:endParaRPr lang="en-US" sz="1200" i="1" dirty="0">
              <a:solidFill>
                <a:srgbClr val="0033A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/>
          <a:srcRect t="12700"/>
          <a:stretch/>
        </p:blipFill>
        <p:spPr>
          <a:xfrm>
            <a:off x="2459239" y="1350818"/>
            <a:ext cx="6004823" cy="294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2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5-cell 800 MHz for </a:t>
            </a:r>
            <a:r>
              <a:rPr lang="en-US" sz="2800" dirty="0" err="1" smtClean="0"/>
              <a:t>ttb</a:t>
            </a:r>
            <a:r>
              <a:rPr lang="en-US" sz="2800" dirty="0" smtClean="0"/>
              <a:t> and booster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7329" y="1156085"/>
            <a:ext cx="6034092" cy="352839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Bulk </a:t>
            </a:r>
            <a:r>
              <a:rPr lang="en-US" sz="1600" b="0" dirty="0" err="1" smtClean="0"/>
              <a:t>Nb</a:t>
            </a:r>
            <a:r>
              <a:rPr lang="en-US" sz="1600" b="0" dirty="0" smtClean="0"/>
              <a:t>, 2 K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Similar to SNS, SPL, ESS high beta cavities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High accelerating gradient and high Q0 are required</a:t>
            </a:r>
          </a:p>
          <a:p>
            <a:pPr lvl="2">
              <a:lnSpc>
                <a:spcPct val="100000"/>
              </a:lnSpc>
              <a:spcBef>
                <a:spcPts val="2400"/>
              </a:spcBef>
            </a:pPr>
            <a:r>
              <a:rPr lang="en-US" sz="1800" b="1" dirty="0" err="1" smtClean="0"/>
              <a:t>E</a:t>
            </a:r>
            <a:r>
              <a:rPr lang="en-US" sz="1800" b="1" baseline="-25000" dirty="0" err="1" smtClean="0"/>
              <a:t>acc</a:t>
            </a:r>
            <a:r>
              <a:rPr lang="en-US" sz="1800" b="1" dirty="0" smtClean="0"/>
              <a:t> = 22.5 MV/m, Q</a:t>
            </a:r>
            <a:r>
              <a:rPr lang="en-US" sz="1800" b="1" baseline="-25000" dirty="0" smtClean="0"/>
              <a:t>0</a:t>
            </a:r>
            <a:r>
              <a:rPr lang="en-US" sz="1800" b="1" dirty="0" smtClean="0"/>
              <a:t> = 2.7e10, </a:t>
            </a:r>
            <a:r>
              <a:rPr lang="en-US" sz="1800" b="1" dirty="0"/>
              <a:t>P</a:t>
            </a:r>
            <a:r>
              <a:rPr lang="en-US" sz="1800" b="1" baseline="-25000" dirty="0"/>
              <a:t>RF</a:t>
            </a:r>
            <a:r>
              <a:rPr lang="en-US" sz="1800" b="1" dirty="0"/>
              <a:t> = </a:t>
            </a:r>
            <a:r>
              <a:rPr lang="en-US" sz="1800" b="1" dirty="0" smtClean="0"/>
              <a:t>200 </a:t>
            </a:r>
            <a:r>
              <a:rPr lang="en-US" sz="1800" b="1" dirty="0"/>
              <a:t>kW</a:t>
            </a:r>
            <a:endParaRPr lang="en-US" sz="1800" b="1" dirty="0" smtClean="0"/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HOMs damping with HOM couplers and rect. WG (TBC)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Considered also for the booster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Bare simplified cavity (without ports) successfully built and tested at JLAB in 2018</a:t>
            </a:r>
          </a:p>
        </p:txBody>
      </p:sp>
      <p:pic>
        <p:nvPicPr>
          <p:cNvPr id="7" name="Picture 6" descr="A picture containing gear&#10;&#10;Description automatically generated">
            <a:extLst>
              <a:ext uri="{FF2B5EF4-FFF2-40B4-BE49-F238E27FC236}">
                <a16:creationId xmlns:a16="http://schemas.microsoft.com/office/drawing/2014/main" id="{4373FE82-423A-4A34-99A4-65B3DEE71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626" y="992964"/>
            <a:ext cx="3288441" cy="11644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031227" y="1745496"/>
            <a:ext cx="78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/>
              <a:t>?</a:t>
            </a:r>
            <a:endParaRPr lang="en-US" sz="1400" dirty="0"/>
          </a:p>
        </p:txBody>
      </p:sp>
      <p:pic>
        <p:nvPicPr>
          <p:cNvPr id="4098" name="Picture 1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82" y="2350168"/>
            <a:ext cx="2732349" cy="256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38110" y="4856817"/>
            <a:ext cx="2039695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Table from S. Gorgi </a:t>
            </a:r>
            <a:r>
              <a:rPr lang="en-GB" sz="900" dirty="0" err="1" smtClean="0"/>
              <a:t>Zadeh’s</a:t>
            </a:r>
            <a:r>
              <a:rPr lang="en-GB" sz="900" dirty="0" smtClean="0"/>
              <a:t> thesis</a:t>
            </a:r>
            <a:endParaRPr lang="en-GB" sz="900" dirty="0"/>
          </a:p>
        </p:txBody>
      </p:sp>
      <p:sp>
        <p:nvSpPr>
          <p:cNvPr id="10" name="Rounded Rectangle 9"/>
          <p:cNvSpPr/>
          <p:nvPr/>
        </p:nvSpPr>
        <p:spPr>
          <a:xfrm>
            <a:off x="7655859" y="2541029"/>
            <a:ext cx="463082" cy="2165441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23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7" name="TextBox 6"/>
          <p:cNvSpPr txBox="1"/>
          <p:nvPr/>
        </p:nvSpPr>
        <p:spPr>
          <a:xfrm>
            <a:off x="6443233" y="615098"/>
            <a:ext cx="169563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S. Gorgi </a:t>
            </a:r>
            <a:r>
              <a:rPr lang="en-GB" sz="900" dirty="0" smtClean="0"/>
              <a:t>Zadeh</a:t>
            </a:r>
            <a:endParaRPr lang="en-GB" sz="900" dirty="0"/>
          </a:p>
          <a:p>
            <a:pPr algn="ctr"/>
            <a:r>
              <a:rPr lang="en-GB" sz="900" dirty="0" smtClean="0"/>
              <a:t>S</a:t>
            </a:r>
            <a:r>
              <a:rPr lang="en-GB" sz="900" dirty="0"/>
              <a:t>. </a:t>
            </a:r>
            <a:r>
              <a:rPr lang="en-GB" sz="900" dirty="0" smtClean="0"/>
              <a:t>Udongwo (Rostock Univ.)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5357365" cy="553790"/>
          </a:xfrm>
        </p:spPr>
        <p:txBody>
          <a:bodyPr/>
          <a:lstStyle/>
          <a:p>
            <a:r>
              <a:rPr lang="en-US" sz="2800" dirty="0" smtClean="0"/>
              <a:t>5-cell 800 MHz impedances</a:t>
            </a:r>
            <a:endParaRPr lang="en-US" sz="2800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5211" y="4571999"/>
            <a:ext cx="7620247" cy="45313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b="0" dirty="0" smtClean="0"/>
              <a:t>UROS5 is the best design candidate for both the collider and the booster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0F1CD19B-3A68-C005-E21D-04544771A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23" y="1206364"/>
            <a:ext cx="4642905" cy="3079542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242BDC49-5CCC-E376-0F12-BA497C832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769" y="1210805"/>
            <a:ext cx="4689231" cy="311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0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334805"/>
              </p:ext>
            </p:extLst>
          </p:nvPr>
        </p:nvGraphicFramePr>
        <p:xfrm>
          <a:off x="645459" y="819975"/>
          <a:ext cx="7879976" cy="4142993"/>
        </p:xfrm>
        <a:graphic>
          <a:graphicData uri="http://schemas.openxmlformats.org/drawingml/2006/table">
            <a:tbl>
              <a:tblPr/>
              <a:tblGrid>
                <a:gridCol w="1084730">
                  <a:extLst>
                    <a:ext uri="{9D8B030D-6E8A-4147-A177-3AD203B41FA5}">
                      <a16:colId xmlns:a16="http://schemas.microsoft.com/office/drawing/2014/main" val="404566577"/>
                    </a:ext>
                  </a:extLst>
                </a:gridCol>
                <a:gridCol w="620465">
                  <a:extLst>
                    <a:ext uri="{9D8B030D-6E8A-4147-A177-3AD203B41FA5}">
                      <a16:colId xmlns:a16="http://schemas.microsoft.com/office/drawing/2014/main" val="2882146063"/>
                    </a:ext>
                  </a:extLst>
                </a:gridCol>
                <a:gridCol w="780238">
                  <a:extLst>
                    <a:ext uri="{9D8B030D-6E8A-4147-A177-3AD203B41FA5}">
                      <a16:colId xmlns:a16="http://schemas.microsoft.com/office/drawing/2014/main" val="2780503718"/>
                    </a:ext>
                  </a:extLst>
                </a:gridCol>
                <a:gridCol w="713120">
                  <a:extLst>
                    <a:ext uri="{9D8B030D-6E8A-4147-A177-3AD203B41FA5}">
                      <a16:colId xmlns:a16="http://schemas.microsoft.com/office/drawing/2014/main" val="4144885995"/>
                    </a:ext>
                  </a:extLst>
                </a:gridCol>
                <a:gridCol w="742484">
                  <a:extLst>
                    <a:ext uri="{9D8B030D-6E8A-4147-A177-3AD203B41FA5}">
                      <a16:colId xmlns:a16="http://schemas.microsoft.com/office/drawing/2014/main" val="3466284578"/>
                    </a:ext>
                  </a:extLst>
                </a:gridCol>
                <a:gridCol w="838965">
                  <a:extLst>
                    <a:ext uri="{9D8B030D-6E8A-4147-A177-3AD203B41FA5}">
                      <a16:colId xmlns:a16="http://schemas.microsoft.com/office/drawing/2014/main" val="2406374568"/>
                    </a:ext>
                  </a:extLst>
                </a:gridCol>
                <a:gridCol w="696341">
                  <a:extLst>
                    <a:ext uri="{9D8B030D-6E8A-4147-A177-3AD203B41FA5}">
                      <a16:colId xmlns:a16="http://schemas.microsoft.com/office/drawing/2014/main" val="1903126458"/>
                    </a:ext>
                  </a:extLst>
                </a:gridCol>
                <a:gridCol w="847354">
                  <a:extLst>
                    <a:ext uri="{9D8B030D-6E8A-4147-A177-3AD203B41FA5}">
                      <a16:colId xmlns:a16="http://schemas.microsoft.com/office/drawing/2014/main" val="931691489"/>
                    </a:ext>
                  </a:extLst>
                </a:gridCol>
                <a:gridCol w="742484">
                  <a:extLst>
                    <a:ext uri="{9D8B030D-6E8A-4147-A177-3AD203B41FA5}">
                      <a16:colId xmlns:a16="http://schemas.microsoft.com/office/drawing/2014/main" val="3413950818"/>
                    </a:ext>
                  </a:extLst>
                </a:gridCol>
                <a:gridCol w="813795">
                  <a:extLst>
                    <a:ext uri="{9D8B030D-6E8A-4147-A177-3AD203B41FA5}">
                      <a16:colId xmlns:a16="http://schemas.microsoft.com/office/drawing/2014/main" val="600204966"/>
                    </a:ext>
                  </a:extLst>
                </a:gridCol>
              </a:tblGrid>
              <a:tr h="1305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07-Dec-22</a:t>
                      </a:r>
                    </a:p>
                  </a:txBody>
                  <a:tcPr marL="4134" marR="4134" marT="41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ttbar2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711413"/>
                  </a:ext>
                </a:extLst>
              </a:tr>
              <a:tr h="16210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134" marR="4134" marT="41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beam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beam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544451"/>
                  </a:ext>
                </a:extLst>
              </a:tr>
              <a:tr h="1741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Frequency [MHz]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300290"/>
                  </a:ext>
                </a:extLst>
              </a:tr>
              <a:tr h="1463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voltage [MV]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9200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11300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958391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[MV/m]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5.72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5.34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10.95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21.55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10.78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22.42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10.78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22.52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22.50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991389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cell / cav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076305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Vcavity [MV]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2.14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5.00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20.19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8.08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21.00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8.08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21.10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21.08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839715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#cells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256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2180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2680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942545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cavities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436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536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192283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CM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sng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sng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sng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sng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937877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 operation [K]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56185"/>
                  </a:ext>
                </a:extLst>
              </a:tr>
              <a:tr h="1915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dyn losses/cav [W]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618083"/>
                  </a:ext>
                </a:extLst>
              </a:tr>
              <a:tr h="1366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 losses/cav [W]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86569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Qext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6.6E+04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2.7E+05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1.1E+06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8.3E+06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1.1E+06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1.7E+07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9.4E+06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4.2E+06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9.3E+07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592850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Detuning [kHz]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8.939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5.126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0.472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0.131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0.096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0.013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0.031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0.028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0.002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100191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Pcav  [kW]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880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176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379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264722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rhob [m]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756116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[GeV]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544411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loss [MV]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074650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 phi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449743"/>
                  </a:ext>
                </a:extLst>
              </a:tr>
              <a:tr h="1636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current [A]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1.280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0.128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0.135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0.0135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0.0534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0.0005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17602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Lacc [m]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0.375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0.749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0.749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0.749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104198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#cav/CM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320362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R/Q [ohm]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152.8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119513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 [ohm]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196.20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273.20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196.34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273.20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196.34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273.20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196.34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273.20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273.20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7683675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2.7E+09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2.7E+10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2.7E+09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2.7E+10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2.7E+09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2.7E+10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2.7E+09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2.7E+10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2.7E+10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15758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Ep/Eacc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1.90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64260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Bp/Eacc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4.10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6.39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6.39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6.39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944198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 [MV/m]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10.86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10.67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22.44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43.11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22.09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44.83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22.09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45.05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45.01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281327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 [mT]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23.44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22.42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69.94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90.52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68.86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94.15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68.86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94.60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94.51</a:t>
                      </a:r>
                    </a:p>
                  </a:txBody>
                  <a:tcPr marL="4134" marR="4134" marT="41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145543"/>
                  </a:ext>
                </a:extLst>
              </a:tr>
              <a:tr h="11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 design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UROS1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UROS5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C3794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UROS5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C3794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UROS5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C3794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UROS5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UROS5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905948"/>
                  </a:ext>
                </a:extLst>
              </a:tr>
            </a:tbl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27" y="325295"/>
            <a:ext cx="8263350" cy="553790"/>
          </a:xfrm>
        </p:spPr>
        <p:txBody>
          <a:bodyPr/>
          <a:lstStyle/>
          <a:p>
            <a:r>
              <a:rPr lang="en-US" sz="2400" dirty="0" smtClean="0"/>
              <a:t>RF parameters with cavity design choices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646827" y="3720955"/>
            <a:ext cx="7878608" cy="125446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ounded Rectangle 25"/>
          <p:cNvSpPr/>
          <p:nvPr/>
        </p:nvSpPr>
        <p:spPr>
          <a:xfrm>
            <a:off x="3219960" y="1437617"/>
            <a:ext cx="5233758" cy="149141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1807611" y="2895606"/>
            <a:ext cx="1246909" cy="152400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0" name="Rounded Rectangle 29"/>
          <p:cNvSpPr/>
          <p:nvPr/>
        </p:nvSpPr>
        <p:spPr>
          <a:xfrm>
            <a:off x="3197954" y="4578116"/>
            <a:ext cx="5309552" cy="280759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28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27" y="343225"/>
            <a:ext cx="8263350" cy="553790"/>
          </a:xfrm>
        </p:spPr>
        <p:txBody>
          <a:bodyPr/>
          <a:lstStyle/>
          <a:p>
            <a:r>
              <a:rPr lang="en-US" sz="2400" dirty="0" smtClean="0"/>
              <a:t>Cavity performances specification</a:t>
            </a: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844427"/>
              </p:ext>
            </p:extLst>
          </p:nvPr>
        </p:nvGraphicFramePr>
        <p:xfrm>
          <a:off x="326373" y="1168278"/>
          <a:ext cx="8262937" cy="1247173"/>
        </p:xfrm>
        <a:graphic>
          <a:graphicData uri="http://schemas.openxmlformats.org/drawingml/2006/table">
            <a:tbl>
              <a:tblPr/>
              <a:tblGrid>
                <a:gridCol w="1111045">
                  <a:extLst>
                    <a:ext uri="{9D8B030D-6E8A-4147-A177-3AD203B41FA5}">
                      <a16:colId xmlns:a16="http://schemas.microsoft.com/office/drawing/2014/main" val="3275202294"/>
                    </a:ext>
                  </a:extLst>
                </a:gridCol>
                <a:gridCol w="882950">
                  <a:extLst>
                    <a:ext uri="{9D8B030D-6E8A-4147-A177-3AD203B41FA5}">
                      <a16:colId xmlns:a16="http://schemas.microsoft.com/office/drawing/2014/main" val="1046777364"/>
                    </a:ext>
                  </a:extLst>
                </a:gridCol>
                <a:gridCol w="912381">
                  <a:extLst>
                    <a:ext uri="{9D8B030D-6E8A-4147-A177-3AD203B41FA5}">
                      <a16:colId xmlns:a16="http://schemas.microsoft.com/office/drawing/2014/main" val="3388410462"/>
                    </a:ext>
                  </a:extLst>
                </a:gridCol>
                <a:gridCol w="833897">
                  <a:extLst>
                    <a:ext uri="{9D8B030D-6E8A-4147-A177-3AD203B41FA5}">
                      <a16:colId xmlns:a16="http://schemas.microsoft.com/office/drawing/2014/main" val="643197935"/>
                    </a:ext>
                  </a:extLst>
                </a:gridCol>
                <a:gridCol w="868234">
                  <a:extLst>
                    <a:ext uri="{9D8B030D-6E8A-4147-A177-3AD203B41FA5}">
                      <a16:colId xmlns:a16="http://schemas.microsoft.com/office/drawing/2014/main" val="4208540679"/>
                    </a:ext>
                  </a:extLst>
                </a:gridCol>
                <a:gridCol w="981055">
                  <a:extLst>
                    <a:ext uri="{9D8B030D-6E8A-4147-A177-3AD203B41FA5}">
                      <a16:colId xmlns:a16="http://schemas.microsoft.com/office/drawing/2014/main" val="3344749523"/>
                    </a:ext>
                  </a:extLst>
                </a:gridCol>
                <a:gridCol w="814276">
                  <a:extLst>
                    <a:ext uri="{9D8B030D-6E8A-4147-A177-3AD203B41FA5}">
                      <a16:colId xmlns:a16="http://schemas.microsoft.com/office/drawing/2014/main" val="3770482514"/>
                    </a:ext>
                  </a:extLst>
                </a:gridCol>
                <a:gridCol w="990865">
                  <a:extLst>
                    <a:ext uri="{9D8B030D-6E8A-4147-A177-3AD203B41FA5}">
                      <a16:colId xmlns:a16="http://schemas.microsoft.com/office/drawing/2014/main" val="1747005299"/>
                    </a:ext>
                  </a:extLst>
                </a:gridCol>
                <a:gridCol w="868234">
                  <a:extLst>
                    <a:ext uri="{9D8B030D-6E8A-4147-A177-3AD203B41FA5}">
                      <a16:colId xmlns:a16="http://schemas.microsoft.com/office/drawing/2014/main" val="1612576654"/>
                    </a:ext>
                  </a:extLst>
                </a:gridCol>
              </a:tblGrid>
              <a:tr h="337493"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07-Dec-22</a:t>
                      </a:r>
                    </a:p>
                  </a:txBody>
                  <a:tcPr marL="7369" marR="7369" marT="736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Bare cavity in vertical test stand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Jacketed cavity with HOM couplers in vertical test stand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Cryomodule (with FPC) in horizontal test stand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Operation in the machine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296131"/>
                  </a:ext>
                </a:extLst>
              </a:tr>
              <a:tr h="188643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69" marR="7369" marT="736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(MV/m)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Q0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(MV/m)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Q0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(MV/m)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Q0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(MV/m)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Q0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143222"/>
                  </a:ext>
                </a:extLst>
              </a:tr>
              <a:tr h="1827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1-cell 400 MHz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3.3E+09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3.15E+09</a:t>
                      </a:r>
                      <a:endParaRPr lang="en-GB" sz="11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6.3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3.0E+09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2.7E+09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80302"/>
                  </a:ext>
                </a:extLst>
              </a:tr>
              <a:tr h="1827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2-cell 400 MHz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3.3E+09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12.6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3.15E+09</a:t>
                      </a:r>
                      <a:endParaRPr lang="en-GB" sz="11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3.0E+09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2.7E+09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254451"/>
                  </a:ext>
                </a:extLst>
              </a:tr>
              <a:tr h="1827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5-cell 800 MHz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27.6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3.3E+10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26.3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3.15E+10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3.0E+10</a:t>
                      </a:r>
                      <a:endParaRPr lang="en-GB" sz="11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2.7E+10</a:t>
                      </a:r>
                    </a:p>
                  </a:txBody>
                  <a:tcPr marL="7369" marR="7369" marT="736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2396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16152" y="2193874"/>
            <a:ext cx="137423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900" dirty="0" smtClean="0">
                <a:solidFill>
                  <a:schemeClr val="bg1">
                    <a:lumMod val="50000"/>
                  </a:schemeClr>
                </a:solidFill>
              </a:rPr>
              <a:t>+5% </a:t>
            </a:r>
            <a:r>
              <a:rPr lang="fr-CH" sz="900" dirty="0" err="1" smtClean="0">
                <a:solidFill>
                  <a:schemeClr val="bg1">
                    <a:lumMod val="50000"/>
                  </a:schemeClr>
                </a:solidFill>
              </a:rPr>
              <a:t>margin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97660" y="1880549"/>
            <a:ext cx="1655064" cy="533400"/>
          </a:xfrm>
          <a:prstGeom prst="rect">
            <a:avLst/>
          </a:prstGeom>
          <a:ln w="2222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Elbow Connector 11"/>
          <p:cNvCxnSpPr>
            <a:stCxn id="11" idx="2"/>
            <a:endCxn id="13" idx="2"/>
          </p:cNvCxnSpPr>
          <p:nvPr/>
        </p:nvCxnSpPr>
        <p:spPr>
          <a:xfrm rot="5400000">
            <a:off x="5009571" y="1505254"/>
            <a:ext cx="6927" cy="1824316"/>
          </a:xfrm>
          <a:prstGeom prst="bentConnector3">
            <a:avLst>
              <a:gd name="adj1" fmla="val 3400130"/>
            </a:avLst>
          </a:prstGeom>
          <a:ln w="2222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73344" y="1887476"/>
            <a:ext cx="1655064" cy="533400"/>
          </a:xfrm>
          <a:prstGeom prst="rect">
            <a:avLst/>
          </a:prstGeom>
          <a:ln w="2222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501184" y="1880549"/>
            <a:ext cx="1655064" cy="533400"/>
          </a:xfrm>
          <a:prstGeom prst="rect">
            <a:avLst/>
          </a:prstGeom>
          <a:ln w="2222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732743" y="2180019"/>
            <a:ext cx="137423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900" dirty="0" smtClean="0">
                <a:solidFill>
                  <a:schemeClr val="bg1">
                    <a:lumMod val="50000"/>
                  </a:schemeClr>
                </a:solidFill>
              </a:rPr>
              <a:t>+5% </a:t>
            </a:r>
            <a:r>
              <a:rPr lang="fr-CH" sz="900" dirty="0" err="1" smtClean="0">
                <a:solidFill>
                  <a:schemeClr val="bg1">
                    <a:lumMod val="50000"/>
                  </a:schemeClr>
                </a:solidFill>
              </a:rPr>
              <a:t>margin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6" name="Elbow Connector 15"/>
          <p:cNvCxnSpPr/>
          <p:nvPr/>
        </p:nvCxnSpPr>
        <p:spPr>
          <a:xfrm rot="5400000">
            <a:off x="3166787" y="1596532"/>
            <a:ext cx="6927" cy="1683324"/>
          </a:xfrm>
          <a:prstGeom prst="bentConnector3">
            <a:avLst>
              <a:gd name="adj1" fmla="val 2700072"/>
            </a:avLst>
          </a:prstGeom>
          <a:ln w="2222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flipV="1">
            <a:off x="5982522" y="2429402"/>
            <a:ext cx="1645920" cy="5330"/>
          </a:xfrm>
          <a:prstGeom prst="bentConnector4">
            <a:avLst>
              <a:gd name="adj1" fmla="val 703"/>
              <a:gd name="adj2" fmla="val -4188931"/>
            </a:avLst>
          </a:prstGeom>
          <a:ln w="2222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910158" y="1871584"/>
            <a:ext cx="1651139" cy="533400"/>
          </a:xfrm>
          <a:prstGeom prst="rect">
            <a:avLst/>
          </a:prstGeom>
          <a:ln w="2222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332892" y="2180019"/>
            <a:ext cx="137423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900" dirty="0" smtClean="0">
                <a:solidFill>
                  <a:schemeClr val="bg1">
                    <a:lumMod val="50000"/>
                  </a:schemeClr>
                </a:solidFill>
              </a:rPr>
              <a:t>-10% </a:t>
            </a:r>
            <a:r>
              <a:rPr lang="fr-CH" sz="900" dirty="0" err="1" smtClean="0">
                <a:solidFill>
                  <a:schemeClr val="bg1">
                    <a:lumMod val="50000"/>
                  </a:schemeClr>
                </a:solidFill>
              </a:rPr>
              <a:t>margin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117006" y="2782032"/>
            <a:ext cx="90368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endParaRPr lang="en-US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Performances degradation between bare and dressed cavity, as well as between vertical test and </a:t>
            </a:r>
            <a:r>
              <a:rPr lang="en-US" sz="1400" dirty="0" err="1" smtClean="0"/>
              <a:t>cryomodule</a:t>
            </a:r>
            <a:r>
              <a:rPr lang="en-US" sz="1400" dirty="0" smtClean="0"/>
              <a:t> configuration are well known phenomena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800064" lvl="2"/>
            <a:r>
              <a:rPr lang="en-US" sz="1400" dirty="0" smtClean="0"/>
              <a:t>→ margins refinement possible after construction and testing of few prototype cavities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Additional </a:t>
            </a:r>
            <a:r>
              <a:rPr lang="en-US" sz="1400" dirty="0" smtClean="0"/>
              <a:t>margin in operation is essential for reliable operation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3419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9"/>
          <a:stretch/>
        </p:blipFill>
        <p:spPr>
          <a:xfrm>
            <a:off x="4444532" y="1137804"/>
            <a:ext cx="4602486" cy="375320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476" y="569562"/>
            <a:ext cx="8989524" cy="553790"/>
          </a:xfrm>
        </p:spPr>
        <p:txBody>
          <a:bodyPr/>
          <a:lstStyle/>
          <a:p>
            <a:r>
              <a:rPr lang="en-US" sz="2800" dirty="0" err="1"/>
              <a:t>Nb</a:t>
            </a:r>
            <a:r>
              <a:rPr lang="en-US" sz="2800" dirty="0"/>
              <a:t>/Cu </a:t>
            </a:r>
            <a:r>
              <a:rPr lang="en-US" sz="2800" dirty="0" smtClean="0"/>
              <a:t>technology: high gradient / high Q0 challenges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3190" y="1447800"/>
            <a:ext cx="4456520" cy="336082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b="0" dirty="0" smtClean="0"/>
              <a:t>Compared to LHC cavities, significant </a:t>
            </a:r>
            <a:r>
              <a:rPr lang="en-US" dirty="0" smtClean="0"/>
              <a:t>improvement of </a:t>
            </a:r>
            <a:r>
              <a:rPr lang="en-US" dirty="0" err="1" smtClean="0"/>
              <a:t>Eacc</a:t>
            </a:r>
            <a:r>
              <a:rPr lang="en-US" dirty="0" smtClean="0"/>
              <a:t> </a:t>
            </a:r>
            <a:r>
              <a:rPr lang="en-US" b="0" dirty="0" smtClean="0"/>
              <a:t>and </a:t>
            </a:r>
            <a:r>
              <a:rPr lang="en-US" dirty="0" smtClean="0"/>
              <a:t>reduction</a:t>
            </a:r>
            <a:r>
              <a:rPr lang="en-US" b="0" dirty="0" smtClean="0"/>
              <a:t> </a:t>
            </a:r>
            <a:r>
              <a:rPr lang="en-US" dirty="0" smtClean="0"/>
              <a:t>Q0 slope </a:t>
            </a:r>
            <a:r>
              <a:rPr lang="en-US" b="0" dirty="0" smtClean="0"/>
              <a:t>shall be achieved for </a:t>
            </a:r>
            <a:r>
              <a:rPr lang="en-US" b="0" dirty="0" err="1" smtClean="0"/>
              <a:t>FCCee</a:t>
            </a:r>
            <a:r>
              <a:rPr lang="en-US" b="0" dirty="0" smtClean="0"/>
              <a:t> cavities. New technological process are being developed: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dirty="0" smtClean="0"/>
              <a:t>Internal welding </a:t>
            </a:r>
            <a:r>
              <a:rPr lang="en-US" b="0" dirty="0" smtClean="0"/>
              <a:t>of copper hall cells or </a:t>
            </a:r>
            <a:r>
              <a:rPr lang="en-US" dirty="0" smtClean="0"/>
              <a:t>seamless</a:t>
            </a:r>
            <a:r>
              <a:rPr lang="en-US" b="0" dirty="0" smtClean="0"/>
              <a:t> cavity </a:t>
            </a:r>
            <a:endParaRPr lang="en-US" b="0" dirty="0"/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dirty="0" err="1" smtClean="0"/>
              <a:t>Electropolishing</a:t>
            </a:r>
            <a:r>
              <a:rPr lang="en-US" b="0" dirty="0" smtClean="0"/>
              <a:t> of the copper cavity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b="0" dirty="0" smtClean="0"/>
              <a:t>Highly performant niobium coating</a:t>
            </a:r>
            <a:r>
              <a:rPr lang="en-US" b="0" dirty="0"/>
              <a:t> :</a:t>
            </a:r>
            <a:r>
              <a:rPr lang="en-US" dirty="0" err="1" smtClean="0"/>
              <a:t>HiPIMS</a:t>
            </a:r>
            <a:r>
              <a:rPr lang="en-US" dirty="0" smtClean="0"/>
              <a:t> </a:t>
            </a:r>
            <a:r>
              <a:rPr lang="en-GB" sz="1100" b="0" dirty="0"/>
              <a:t>Magnetron Sputtering with a high voltage pulsed power source</a:t>
            </a:r>
            <a:endParaRPr lang="en-US" sz="1100" dirty="0" smtClean="0"/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b="0" dirty="0" smtClean="0"/>
              <a:t>Application of modern surface preparation and clean room procedures to reach high gradients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8675796" y="2744829"/>
            <a:ext cx="207818" cy="18010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5-Point Star 7"/>
          <p:cNvSpPr/>
          <p:nvPr/>
        </p:nvSpPr>
        <p:spPr>
          <a:xfrm>
            <a:off x="6891007" y="2751755"/>
            <a:ext cx="207818" cy="18010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6626138" y="2312487"/>
            <a:ext cx="1371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1200" dirty="0" smtClean="0">
                <a:solidFill>
                  <a:schemeClr val="tx2"/>
                </a:solidFill>
              </a:rPr>
              <a:t>FCC </a:t>
            </a:r>
            <a:r>
              <a:rPr lang="fr-CH" sz="1200" dirty="0" err="1" smtClean="0">
                <a:solidFill>
                  <a:schemeClr val="tx2"/>
                </a:solidFill>
              </a:rPr>
              <a:t>spec</a:t>
            </a:r>
            <a:endParaRPr lang="fr-CH" sz="1200" dirty="0" smtClean="0">
              <a:solidFill>
                <a:schemeClr val="tx2"/>
              </a:solidFill>
            </a:endParaRPr>
          </a:p>
          <a:p>
            <a:pPr algn="l"/>
            <a:r>
              <a:rPr lang="fr-CH" sz="1200" dirty="0" smtClean="0">
                <a:solidFill>
                  <a:schemeClr val="tx2"/>
                </a:solidFill>
              </a:rPr>
              <a:t>Z (1-cell)</a:t>
            </a:r>
            <a:endParaRPr lang="fr-FR" sz="1200" dirty="0">
              <a:solidFill>
                <a:schemeClr val="tx2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8107" t="6484" r="11252" b="8349"/>
          <a:stretch/>
        </p:blipFill>
        <p:spPr>
          <a:xfrm>
            <a:off x="5199606" y="3437021"/>
            <a:ext cx="1342218" cy="93643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444387" y="1305184"/>
            <a:ext cx="3352800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lvl="1"/>
            <a:r>
              <a:rPr lang="en-US" sz="1100" dirty="0" smtClean="0"/>
              <a:t>New LHC spare cavities performances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5680362" y="3089562"/>
            <a:ext cx="1156856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200" dirty="0" smtClean="0">
                <a:solidFill>
                  <a:schemeClr val="accent3"/>
                </a:solidFill>
              </a:rPr>
              <a:t>LHC </a:t>
            </a:r>
            <a:r>
              <a:rPr lang="fr-FR" sz="1200" dirty="0" err="1" smtClean="0">
                <a:solidFill>
                  <a:schemeClr val="accent3"/>
                </a:solidFill>
              </a:rPr>
              <a:t>spec</a:t>
            </a:r>
            <a:endParaRPr lang="fr-FR" sz="1200" dirty="0">
              <a:solidFill>
                <a:schemeClr val="accent3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255327" y="3221182"/>
            <a:ext cx="228600" cy="15240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058454" y="2295779"/>
            <a:ext cx="1371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1200" dirty="0" smtClean="0">
                <a:solidFill>
                  <a:schemeClr val="tx2"/>
                </a:solidFill>
              </a:rPr>
              <a:t>FCC </a:t>
            </a:r>
            <a:r>
              <a:rPr lang="fr-CH" sz="1200" dirty="0" err="1" smtClean="0">
                <a:solidFill>
                  <a:schemeClr val="tx2"/>
                </a:solidFill>
              </a:rPr>
              <a:t>spec</a:t>
            </a:r>
            <a:endParaRPr lang="fr-CH" sz="1200" dirty="0" smtClean="0">
              <a:solidFill>
                <a:schemeClr val="tx2"/>
              </a:solidFill>
            </a:endParaRPr>
          </a:p>
          <a:p>
            <a:pPr algn="l"/>
            <a:r>
              <a:rPr lang="fr-CH" sz="1200" dirty="0" smtClean="0">
                <a:solidFill>
                  <a:schemeClr val="tx2"/>
                </a:solidFill>
              </a:rPr>
              <a:t>W,H (2-cell)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37051" y="1971502"/>
            <a:ext cx="762000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b="1" dirty="0" smtClean="0">
                <a:solidFill>
                  <a:srgbClr val="4D4D4D"/>
                </a:solidFill>
              </a:rPr>
              <a:t>4.5 K</a:t>
            </a:r>
            <a:endParaRPr lang="en-GB" sz="1400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2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895" y="3074894"/>
            <a:ext cx="3415151" cy="20686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192" y="1062590"/>
            <a:ext cx="3430362" cy="205788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8001" y="470224"/>
            <a:ext cx="8599600" cy="804066"/>
          </a:xfrm>
        </p:spPr>
        <p:txBody>
          <a:bodyPr/>
          <a:lstStyle/>
          <a:p>
            <a:r>
              <a:rPr lang="fr-CH" sz="2400" dirty="0" smtClean="0"/>
              <a:t>SRF </a:t>
            </a:r>
            <a:r>
              <a:rPr lang="fr-CH" sz="2400" dirty="0" err="1" smtClean="0"/>
              <a:t>studies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1.3 GHz </a:t>
            </a:r>
            <a:r>
              <a:rPr lang="fr-CH" sz="2400" dirty="0" err="1" smtClean="0"/>
              <a:t>cavities</a:t>
            </a:r>
            <a:r>
              <a:rPr lang="fr-CH" sz="2400" dirty="0" smtClean="0"/>
              <a:t> </a:t>
            </a:r>
            <a:endParaRPr lang="en-GB" sz="2400" dirty="0"/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 txBox="1">
            <a:spLocks/>
          </p:cNvSpPr>
          <p:nvPr/>
        </p:nvSpPr>
        <p:spPr>
          <a:xfrm>
            <a:off x="125259" y="1397598"/>
            <a:ext cx="5370105" cy="33608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400" dirty="0" smtClean="0"/>
              <a:t>Several types of copper substrates studied                                 </a:t>
            </a:r>
            <a:r>
              <a:rPr lang="en-US" sz="1100" dirty="0" smtClean="0"/>
              <a:t>(BM = machined from bulk, W = welded, L = electrodeposited)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400" dirty="0" err="1"/>
              <a:t>E</a:t>
            </a:r>
            <a:r>
              <a:rPr lang="en-US" sz="1400" dirty="0" err="1" smtClean="0"/>
              <a:t>lectropolishing</a:t>
            </a:r>
            <a:r>
              <a:rPr lang="en-US" sz="1400" dirty="0" smtClean="0"/>
              <a:t> + </a:t>
            </a:r>
            <a:r>
              <a:rPr lang="en-US" sz="1400" dirty="0" err="1" smtClean="0"/>
              <a:t>HiPIMS</a:t>
            </a:r>
            <a:r>
              <a:rPr lang="en-US" sz="1400" dirty="0" smtClean="0"/>
              <a:t> coating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400" dirty="0" smtClean="0"/>
              <a:t>At 4.2 K, good reproducibility. The tests are stopped are 10 MV/m for administrative limits. Extrapolated at 400 MHz, the </a:t>
            </a:r>
            <a:r>
              <a:rPr lang="en-US" sz="1400" b="1" dirty="0" smtClean="0"/>
              <a:t>results are already satisfactory.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400" dirty="0" smtClean="0"/>
              <a:t>At 1.8 K, a large scatter of the results is observed and not yet fully understood. The Q0 slope is cancelled in some cases.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49770" y="4320540"/>
            <a:ext cx="762000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b="1" dirty="0" smtClean="0">
                <a:solidFill>
                  <a:srgbClr val="4D4D4D"/>
                </a:solidFill>
              </a:rPr>
              <a:t>1.85 K</a:t>
            </a:r>
            <a:endParaRPr lang="en-GB" sz="1400" b="1" dirty="0">
              <a:solidFill>
                <a:srgbClr val="4D4D4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20890" y="2103120"/>
            <a:ext cx="762000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b="1" dirty="0" smtClean="0">
                <a:solidFill>
                  <a:srgbClr val="4D4D4D"/>
                </a:solidFill>
              </a:rPr>
              <a:t>4.2 K</a:t>
            </a:r>
            <a:endParaRPr lang="en-GB" sz="1400" b="1" dirty="0">
              <a:solidFill>
                <a:srgbClr val="4D4D4D"/>
              </a:solidFill>
            </a:endParaRPr>
          </a:p>
        </p:txBody>
      </p:sp>
      <p:sp>
        <p:nvSpPr>
          <p:cNvPr id="21" name="5-Point Star 20"/>
          <p:cNvSpPr/>
          <p:nvPr/>
        </p:nvSpPr>
        <p:spPr>
          <a:xfrm>
            <a:off x="7977533" y="1719620"/>
            <a:ext cx="207818" cy="18010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>
            <a:off x="6797638" y="1916274"/>
            <a:ext cx="1391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Scaled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FCC goal at 400 MHz</a:t>
            </a:r>
            <a:endParaRPr lang="fr-FR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14807" y="86623"/>
            <a:ext cx="1591310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G. Rosaz, W. Venturini Delsolaro, M. </a:t>
            </a:r>
            <a:r>
              <a:rPr lang="en-GB" sz="900" dirty="0"/>
              <a:t>Garlasche, G. </a:t>
            </a:r>
            <a:r>
              <a:rPr lang="en-GB" sz="900" dirty="0" smtClean="0"/>
              <a:t>Bellini, </a:t>
            </a:r>
            <a:r>
              <a:rPr lang="en-GB" sz="900" dirty="0"/>
              <a:t>L. M. Antunes </a:t>
            </a:r>
            <a:r>
              <a:rPr lang="en-GB" sz="900" dirty="0" err="1" smtClean="0"/>
              <a:t>Ferrera</a:t>
            </a:r>
            <a:r>
              <a:rPr lang="en-GB" sz="900" dirty="0" smtClean="0"/>
              <a:t>, </a:t>
            </a:r>
            <a:r>
              <a:rPr lang="en-GB" sz="900" dirty="0"/>
              <a:t>C. Pereira </a:t>
            </a:r>
            <a:r>
              <a:rPr lang="en-GB" sz="900" dirty="0" smtClean="0"/>
              <a:t>Carlos, </a:t>
            </a:r>
            <a:r>
              <a:rPr lang="en-GB" sz="900" dirty="0" err="1" smtClean="0"/>
              <a:t>L.Vega</a:t>
            </a:r>
            <a:r>
              <a:rPr lang="en-GB" sz="900" dirty="0" smtClean="0"/>
              <a:t> Cid, </a:t>
            </a:r>
            <a:r>
              <a:rPr lang="en-GB" sz="900" dirty="0" err="1" smtClean="0"/>
              <a:t>A.Bianchi</a:t>
            </a:r>
            <a:r>
              <a:rPr lang="en-GB" sz="900" dirty="0" smtClean="0"/>
              <a:t>,     G. Pechaud</a:t>
            </a:r>
            <a:endParaRPr lang="en-GB" sz="900" dirty="0"/>
          </a:p>
        </p:txBody>
      </p:sp>
      <p:sp>
        <p:nvSpPr>
          <p:cNvPr id="24" name="Rectangle 23"/>
          <p:cNvSpPr/>
          <p:nvPr/>
        </p:nvSpPr>
        <p:spPr>
          <a:xfrm>
            <a:off x="71810" y="4495222"/>
            <a:ext cx="5154611" cy="203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GB" sz="800" i="1" dirty="0" smtClean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L. Vega Cid, </a:t>
            </a:r>
            <a:r>
              <a:rPr lang="en-GB" sz="8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“RF tests of </a:t>
            </a:r>
            <a:r>
              <a:rPr lang="en-GB" sz="800" i="1" dirty="0" err="1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Nb</a:t>
            </a:r>
            <a:r>
              <a:rPr lang="en-GB" sz="8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/Cu 1.3 GHz elliptical cavities”, presented at the FCC </a:t>
            </a:r>
            <a:r>
              <a:rPr lang="en-GB" sz="800" i="1" dirty="0" smtClean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Week 2022</a:t>
            </a:r>
            <a:r>
              <a:rPr lang="en-GB" sz="8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Paris, France, May 2022</a:t>
            </a:r>
            <a:endParaRPr lang="en-US" sz="800" i="1" dirty="0">
              <a:solidFill>
                <a:srgbClr val="0033A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25" name="Picture 24" descr="A picture containing indoor&#10;&#10;Description automatically generated">
            <a:extLst>
              <a:ext uri="{FF2B5EF4-FFF2-40B4-BE49-F238E27FC236}">
                <a16:creationId xmlns:a16="http://schemas.microsoft.com/office/drawing/2014/main" id="{6364D5A9-AAE3-41EB-954C-1695F47249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5" t="14154" r="18584"/>
          <a:stretch/>
        </p:blipFill>
        <p:spPr>
          <a:xfrm>
            <a:off x="5821680" y="101378"/>
            <a:ext cx="1054249" cy="90566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1811" y="4718768"/>
            <a:ext cx="545044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GB" sz="800" i="1" dirty="0" smtClean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L. Vega Cid, </a:t>
            </a:r>
            <a:r>
              <a:rPr lang="en-GB" sz="8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“Study of the influence of the manufacturing process and thermal cycling on the RF performance of 1.3 GHz </a:t>
            </a:r>
            <a:r>
              <a:rPr lang="en-GB" sz="800" i="1" dirty="0" err="1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Nb</a:t>
            </a:r>
            <a:r>
              <a:rPr lang="en-GB" sz="8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/Cu SRF cavities”, presented at the 10th International Workshop on Thin Films and New Ideas for Pushing the Limits of RF Superconductivity, </a:t>
            </a:r>
            <a:r>
              <a:rPr lang="en-GB" sz="800" i="1" dirty="0" smtClean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JLAB, Newport News, USA, Sept. </a:t>
            </a:r>
            <a:r>
              <a:rPr lang="en-GB" sz="8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2022</a:t>
            </a:r>
            <a:endParaRPr lang="en-US" sz="800" i="1" dirty="0">
              <a:solidFill>
                <a:srgbClr val="0033A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8023412" y="4123765"/>
            <a:ext cx="26894" cy="259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306235" y="4399498"/>
            <a:ext cx="1362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800" dirty="0" err="1" smtClean="0">
                <a:solidFill>
                  <a:schemeClr val="tx2">
                    <a:lumMod val="75000"/>
                  </a:schemeClr>
                </a:solidFill>
              </a:rPr>
              <a:t>Additional</a:t>
            </a:r>
            <a:r>
              <a:rPr lang="fr-CH" sz="800" dirty="0" smtClean="0">
                <a:solidFill>
                  <a:schemeClr val="tx2">
                    <a:lumMod val="75000"/>
                  </a:schemeClr>
                </a:solidFill>
              </a:rPr>
              <a:t> HPR and </a:t>
            </a:r>
            <a:r>
              <a:rPr lang="fr-CH" sz="800" dirty="0" err="1" smtClean="0">
                <a:solidFill>
                  <a:schemeClr val="tx2">
                    <a:lumMod val="75000"/>
                  </a:schemeClr>
                </a:solidFill>
              </a:rPr>
              <a:t>treatment</a:t>
            </a:r>
            <a:r>
              <a:rPr lang="fr-CH" sz="800" dirty="0" smtClean="0">
                <a:solidFill>
                  <a:schemeClr val="tx2">
                    <a:lumMod val="75000"/>
                  </a:schemeClr>
                </a:solidFill>
              </a:rPr>
              <a:t> of </a:t>
            </a:r>
            <a:r>
              <a:rPr lang="fr-CH" sz="800" dirty="0" err="1" smtClean="0">
                <a:solidFill>
                  <a:schemeClr val="tx2">
                    <a:lumMod val="75000"/>
                  </a:schemeClr>
                </a:solidFill>
              </a:rPr>
              <a:t>outer</a:t>
            </a:r>
            <a:r>
              <a:rPr lang="fr-CH" sz="800" dirty="0" smtClean="0">
                <a:solidFill>
                  <a:schemeClr val="tx2">
                    <a:lumMod val="75000"/>
                  </a:schemeClr>
                </a:solidFill>
              </a:rPr>
              <a:t> surface</a:t>
            </a:r>
            <a:endParaRPr lang="fr-FR" sz="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8966" y="619077"/>
            <a:ext cx="5266752" cy="720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>
              <a:lnSpc>
                <a:spcPts val="4933"/>
              </a:lnSpc>
            </a:pPr>
            <a:r>
              <a:rPr lang="en-US" sz="1467" i="1" dirty="0">
                <a:solidFill>
                  <a:srgbClr val="00B050"/>
                </a:solidFill>
                <a:latin typeface="Arial"/>
              </a:rPr>
              <a:t>Synergy (and co-funding) with general SRF R&amp;D project</a:t>
            </a:r>
          </a:p>
        </p:txBody>
      </p:sp>
    </p:spTree>
    <p:extLst>
      <p:ext uri="{BB962C8B-B14F-4D97-AF65-F5344CB8AC3E}">
        <p14:creationId xmlns:p14="http://schemas.microsoft.com/office/powerpoint/2010/main" val="371477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8001" y="470224"/>
            <a:ext cx="8599600" cy="804066"/>
          </a:xfrm>
        </p:spPr>
        <p:txBody>
          <a:bodyPr/>
          <a:lstStyle/>
          <a:p>
            <a:r>
              <a:rPr lang="fr-CH" sz="2400" dirty="0" err="1" smtClean="0"/>
              <a:t>Temperature</a:t>
            </a:r>
            <a:r>
              <a:rPr lang="fr-CH" sz="2400" dirty="0" smtClean="0"/>
              <a:t> </a:t>
            </a:r>
            <a:r>
              <a:rPr lang="fr-CH" sz="2400" dirty="0" err="1"/>
              <a:t>m</a:t>
            </a:r>
            <a:r>
              <a:rPr lang="fr-CH" sz="2400" dirty="0" err="1" smtClean="0"/>
              <a:t>apping</a:t>
            </a:r>
            <a:r>
              <a:rPr lang="fr-CH" sz="2400" dirty="0" smtClean="0"/>
              <a:t> system for Nb/Cu </a:t>
            </a:r>
            <a:r>
              <a:rPr lang="fr-CH" sz="2400" dirty="0" err="1" smtClean="0"/>
              <a:t>cavities</a:t>
            </a:r>
            <a:endParaRPr lang="en-GB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7319607" y="490035"/>
            <a:ext cx="802417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 smtClean="0"/>
              <a:t>A.Bianchi</a:t>
            </a:r>
            <a:endParaRPr lang="en-GB" sz="900" dirty="0"/>
          </a:p>
        </p:txBody>
      </p:sp>
      <p:sp>
        <p:nvSpPr>
          <p:cNvPr id="16" name="Rectangle 15"/>
          <p:cNvSpPr/>
          <p:nvPr/>
        </p:nvSpPr>
        <p:spPr>
          <a:xfrm>
            <a:off x="77040" y="4662474"/>
            <a:ext cx="756201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GB" sz="900" i="1" dirty="0" smtClean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A. Bianchi, </a:t>
            </a:r>
            <a:r>
              <a:rPr lang="en-GB" sz="9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“Temperature Mapping of Niobium-coated 1.3 GHz Copper Cavities”, presented at the 10th International Workshop on Thin Films and New Ideas for Pushing the Limits of RF Superconductivity, </a:t>
            </a:r>
            <a:r>
              <a:rPr lang="en-GB" sz="900" i="1" dirty="0" smtClean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JLAB, Newport News, USA, Sept. </a:t>
            </a:r>
            <a:r>
              <a:rPr lang="en-GB" sz="9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2022</a:t>
            </a:r>
            <a:endParaRPr lang="en-US" sz="900" i="1" dirty="0">
              <a:solidFill>
                <a:srgbClr val="0033A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9051" b="7445"/>
          <a:stretch/>
        </p:blipFill>
        <p:spPr>
          <a:xfrm>
            <a:off x="415585" y="939800"/>
            <a:ext cx="7563189" cy="363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4213" y="371612"/>
            <a:ext cx="6155223" cy="804066"/>
          </a:xfrm>
        </p:spPr>
        <p:txBody>
          <a:bodyPr/>
          <a:lstStyle/>
          <a:p>
            <a:r>
              <a:rPr lang="fr-CH" sz="2000" dirty="0" err="1" smtClean="0"/>
              <a:t>Temperature</a:t>
            </a:r>
            <a:r>
              <a:rPr lang="fr-CH" sz="2000" dirty="0" smtClean="0"/>
              <a:t> </a:t>
            </a:r>
            <a:r>
              <a:rPr lang="fr-CH" sz="2000" dirty="0" err="1" smtClean="0"/>
              <a:t>mapping</a:t>
            </a:r>
            <a:r>
              <a:rPr lang="fr-CH" sz="2000" dirty="0" smtClean="0"/>
              <a:t> vs </a:t>
            </a:r>
            <a:r>
              <a:rPr lang="fr-CH" sz="2000" dirty="0" err="1" smtClean="0"/>
              <a:t>optical</a:t>
            </a:r>
            <a:r>
              <a:rPr lang="fr-CH" sz="2000" dirty="0" smtClean="0"/>
              <a:t> inspection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4952924" y="86623"/>
            <a:ext cx="802417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 smtClean="0"/>
              <a:t>A.Bianchi</a:t>
            </a:r>
            <a:endParaRPr lang="en-GB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976" y="859860"/>
            <a:ext cx="4530439" cy="20805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600" y="2133600"/>
            <a:ext cx="2712945" cy="18086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58118" y="2779060"/>
            <a:ext cx="1577788" cy="483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200" dirty="0" smtClean="0">
                <a:solidFill>
                  <a:srgbClr val="000000"/>
                </a:solidFill>
              </a:rPr>
              <a:t>2.4 K – 80 mbar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5495364" y="344719"/>
            <a:ext cx="3299012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fr-CH" sz="1800" dirty="0" err="1" smtClean="0"/>
              <a:t>Temperature</a:t>
            </a:r>
            <a:r>
              <a:rPr lang="fr-CH" sz="1800" dirty="0" smtClean="0"/>
              <a:t> </a:t>
            </a:r>
            <a:r>
              <a:rPr lang="fr-CH" sz="1800" dirty="0" err="1" smtClean="0"/>
              <a:t>mapping</a:t>
            </a:r>
            <a:r>
              <a:rPr lang="fr-CH" sz="1800" dirty="0" smtClean="0"/>
              <a:t> </a:t>
            </a:r>
            <a:r>
              <a:rPr lang="fr-CH" sz="1800" dirty="0" err="1" smtClean="0"/>
              <a:t>during</a:t>
            </a:r>
            <a:r>
              <a:rPr lang="fr-CH" sz="1800" dirty="0" smtClean="0"/>
              <a:t> Q</a:t>
            </a:r>
            <a:r>
              <a:rPr lang="fr-CH" sz="1800" baseline="-25000" dirty="0" smtClean="0"/>
              <a:t>0</a:t>
            </a:r>
            <a:r>
              <a:rPr lang="fr-CH" sz="1800" dirty="0" smtClean="0"/>
              <a:t> vs </a:t>
            </a:r>
            <a:r>
              <a:rPr lang="fr-CH" sz="1800" dirty="0" err="1" smtClean="0"/>
              <a:t>E</a:t>
            </a:r>
            <a:r>
              <a:rPr lang="fr-CH" sz="1800" baseline="-25000" dirty="0" err="1" smtClean="0"/>
              <a:t>acc</a:t>
            </a:r>
            <a:r>
              <a:rPr lang="fr-CH" sz="1800" dirty="0" smtClean="0"/>
              <a:t> scan</a:t>
            </a:r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081" y="3026932"/>
            <a:ext cx="4527177" cy="20480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763" y="3451411"/>
            <a:ext cx="2699495" cy="17996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85013" y="4007223"/>
            <a:ext cx="1577788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200" dirty="0" smtClean="0">
                <a:solidFill>
                  <a:srgbClr val="FF0000"/>
                </a:solidFill>
              </a:rPr>
              <a:t>~2.4 K – </a:t>
            </a:r>
            <a:r>
              <a:rPr lang="fr-CH" sz="1200" dirty="0" err="1" smtClean="0">
                <a:solidFill>
                  <a:srgbClr val="FF0000"/>
                </a:solidFill>
              </a:rPr>
              <a:t>Patm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3669" y="994801"/>
            <a:ext cx="1890967" cy="138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71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RF system for </a:t>
            </a:r>
            <a:r>
              <a:rPr lang="en-US" sz="2800" dirty="0" err="1" smtClean="0"/>
              <a:t>FCCee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962" y="1005840"/>
            <a:ext cx="4209038" cy="3862405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247703"/>
              </p:ext>
            </p:extLst>
          </p:nvPr>
        </p:nvGraphicFramePr>
        <p:xfrm>
          <a:off x="239757" y="2111496"/>
          <a:ext cx="4470787" cy="1651270"/>
        </p:xfrm>
        <a:graphic>
          <a:graphicData uri="http://schemas.openxmlformats.org/drawingml/2006/table">
            <a:tbl>
              <a:tblPr firstRow="1" bandRow="1"/>
              <a:tblGrid>
                <a:gridCol w="572739">
                  <a:extLst>
                    <a:ext uri="{9D8B030D-6E8A-4147-A177-3AD203B41FA5}">
                      <a16:colId xmlns:a16="http://schemas.microsoft.com/office/drawing/2014/main" val="4252717736"/>
                    </a:ext>
                  </a:extLst>
                </a:gridCol>
                <a:gridCol w="1348372">
                  <a:extLst>
                    <a:ext uri="{9D8B030D-6E8A-4147-A177-3AD203B41FA5}">
                      <a16:colId xmlns:a16="http://schemas.microsoft.com/office/drawing/2014/main" val="2544991924"/>
                    </a:ext>
                  </a:extLst>
                </a:gridCol>
                <a:gridCol w="1182696">
                  <a:extLst>
                    <a:ext uri="{9D8B030D-6E8A-4147-A177-3AD203B41FA5}">
                      <a16:colId xmlns:a16="http://schemas.microsoft.com/office/drawing/2014/main" val="3221883107"/>
                    </a:ext>
                  </a:extLst>
                </a:gridCol>
                <a:gridCol w="1366980">
                  <a:extLst>
                    <a:ext uri="{9D8B030D-6E8A-4147-A177-3AD203B41FA5}">
                      <a16:colId xmlns:a16="http://schemas.microsoft.com/office/drawing/2014/main" val="2010679182"/>
                    </a:ext>
                  </a:extLst>
                </a:gridCol>
              </a:tblGrid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Energy (GeV)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Current (mA)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RF voltage (GV)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403144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Z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45.6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1280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0.120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97485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W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80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135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1.05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709237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H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120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26.7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2.1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57447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/>
                        <a:t>ttb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182.5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11.3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711549"/>
                  </a:ext>
                </a:extLst>
              </a:tr>
            </a:tbl>
          </a:graphicData>
        </a:graphic>
      </p:graphicFrame>
      <p:sp>
        <p:nvSpPr>
          <p:cNvPr id="7" name="Flowchart: Alternate Process 6"/>
          <p:cNvSpPr/>
          <p:nvPr/>
        </p:nvSpPr>
        <p:spPr>
          <a:xfrm>
            <a:off x="5696263" y="1723869"/>
            <a:ext cx="217357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owchart: Alternate Process 11"/>
          <p:cNvSpPr/>
          <p:nvPr/>
        </p:nvSpPr>
        <p:spPr>
          <a:xfrm>
            <a:off x="5721247" y="3922426"/>
            <a:ext cx="217357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-356680" y="1136547"/>
            <a:ext cx="61567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800" dirty="0" smtClean="0"/>
              <a:t>Designed to provide 100 MW of RF power in CW</a:t>
            </a:r>
          </a:p>
          <a:p>
            <a:pPr marL="457200" lvl="1"/>
            <a:r>
              <a:rPr lang="en-US" sz="1800" dirty="0" smtClean="0"/>
              <a:t>to compensate losses by synchrotron radiation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153891" y="1001445"/>
            <a:ext cx="14501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>
                <a:solidFill>
                  <a:srgbClr val="4D4D4D"/>
                </a:solidFill>
              </a:rPr>
              <a:t>91 km</a:t>
            </a:r>
            <a:endParaRPr lang="en-US" sz="1400" dirty="0">
              <a:solidFill>
                <a:srgbClr val="4D4D4D"/>
              </a:solidFill>
            </a:endParaRPr>
          </a:p>
        </p:txBody>
      </p:sp>
      <p:sp>
        <p:nvSpPr>
          <p:cNvPr id="17" name="Right Brace 16"/>
          <p:cNvSpPr/>
          <p:nvPr/>
        </p:nvSpPr>
        <p:spPr>
          <a:xfrm>
            <a:off x="4764023" y="2432303"/>
            <a:ext cx="92181" cy="1342685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>
            <a:stCxn id="6" idx="1"/>
          </p:cNvCxnSpPr>
          <p:nvPr/>
        </p:nvCxnSpPr>
        <p:spPr>
          <a:xfrm flipV="1">
            <a:off x="4934962" y="1828800"/>
            <a:ext cx="688598" cy="11082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262282" y="4052047"/>
            <a:ext cx="367553" cy="2868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-312084" y="4124014"/>
            <a:ext cx="62198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457200" lvl="1"/>
            <a:r>
              <a:rPr lang="en-US" sz="1600" dirty="0" smtClean="0"/>
              <a:t>+ Booster: 10% beam current and 15% average duty cycle</a:t>
            </a:r>
          </a:p>
        </p:txBody>
      </p:sp>
    </p:spTree>
    <p:extLst>
      <p:ext uri="{BB962C8B-B14F-4D97-AF65-F5344CB8AC3E}">
        <p14:creationId xmlns:p14="http://schemas.microsoft.com/office/powerpoint/2010/main" val="21563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599600" cy="804066"/>
          </a:xfrm>
        </p:spPr>
        <p:txBody>
          <a:bodyPr/>
          <a:lstStyle/>
          <a:p>
            <a:r>
              <a:rPr lang="fr-CH" sz="2800" dirty="0" smtClean="0"/>
              <a:t>First </a:t>
            </a:r>
            <a:r>
              <a:rPr lang="fr-CH" sz="2800" dirty="0" err="1" smtClean="0"/>
              <a:t>attempt</a:t>
            </a:r>
            <a:r>
              <a:rPr lang="fr-CH" sz="2800" dirty="0" smtClean="0"/>
              <a:t> of </a:t>
            </a:r>
            <a:r>
              <a:rPr lang="fr-CH" sz="2800" dirty="0" err="1" smtClean="0"/>
              <a:t>HiPIMS</a:t>
            </a:r>
            <a:r>
              <a:rPr lang="fr-CH" sz="2800" dirty="0" smtClean="0"/>
              <a:t> </a:t>
            </a:r>
            <a:r>
              <a:rPr lang="fr-CH" sz="2800" dirty="0" err="1" smtClean="0"/>
              <a:t>coating</a:t>
            </a:r>
            <a:r>
              <a:rPr lang="fr-CH" sz="2800" dirty="0" smtClean="0"/>
              <a:t> on a 400 MHz </a:t>
            </a:r>
            <a:r>
              <a:rPr lang="fr-CH" sz="2800" dirty="0" err="1" smtClean="0"/>
              <a:t>cavity</a:t>
            </a:r>
            <a:endParaRPr lang="en-GB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8" t="6544" r="5705" b="16979"/>
          <a:stretch/>
        </p:blipFill>
        <p:spPr>
          <a:xfrm rot="5400000">
            <a:off x="6182360" y="1884683"/>
            <a:ext cx="3291840" cy="22047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" t="11222" r="7986" b="1710"/>
          <a:stretch/>
        </p:blipFill>
        <p:spPr>
          <a:xfrm>
            <a:off x="2479040" y="1325722"/>
            <a:ext cx="4013200" cy="3358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69360" y="1280160"/>
            <a:ext cx="7620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b="1" dirty="0" smtClean="0">
                <a:solidFill>
                  <a:srgbClr val="4D4D4D"/>
                </a:solidFill>
              </a:rPr>
              <a:t>2 K</a:t>
            </a:r>
            <a:endParaRPr lang="en-GB" sz="1400" b="1" dirty="0">
              <a:solidFill>
                <a:srgbClr val="4D4D4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73120" y="1859280"/>
            <a:ext cx="7620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b="1" dirty="0" smtClean="0">
                <a:solidFill>
                  <a:srgbClr val="4D4D4D"/>
                </a:solidFill>
              </a:rPr>
              <a:t>4.5 K</a:t>
            </a:r>
            <a:endParaRPr lang="en-GB" sz="1400" b="1" dirty="0">
              <a:solidFill>
                <a:srgbClr val="4D4D4D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3188" y="2850388"/>
            <a:ext cx="139192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sz="1400" b="1" dirty="0" smtClean="0">
                <a:solidFill>
                  <a:srgbClr val="D00000"/>
                </a:solidFill>
              </a:rPr>
              <a:t>DCMS </a:t>
            </a:r>
            <a:r>
              <a:rPr lang="fr-CH" sz="1400" b="1" dirty="0" err="1" smtClean="0">
                <a:solidFill>
                  <a:srgbClr val="D00000"/>
                </a:solidFill>
              </a:rPr>
              <a:t>coating</a:t>
            </a:r>
            <a:r>
              <a:rPr lang="fr-CH" sz="1400" b="1" dirty="0" smtClean="0">
                <a:solidFill>
                  <a:srgbClr val="D00000"/>
                </a:solidFill>
              </a:rPr>
              <a:t> (2020)</a:t>
            </a:r>
            <a:endParaRPr lang="en-GB" sz="1400" b="1" dirty="0">
              <a:solidFill>
                <a:srgbClr val="D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29480" y="1404620"/>
            <a:ext cx="1613408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sz="1400" b="1" dirty="0" smtClean="0">
                <a:solidFill>
                  <a:srgbClr val="91359B"/>
                </a:solidFill>
              </a:rPr>
              <a:t>HIPIMS </a:t>
            </a:r>
            <a:r>
              <a:rPr lang="fr-CH" sz="1400" b="1" dirty="0" err="1" smtClean="0">
                <a:solidFill>
                  <a:srgbClr val="91359B"/>
                </a:solidFill>
              </a:rPr>
              <a:t>coating</a:t>
            </a:r>
            <a:r>
              <a:rPr lang="en-GB" sz="1400" b="1" dirty="0">
                <a:solidFill>
                  <a:srgbClr val="91359B"/>
                </a:solidFill>
              </a:rPr>
              <a:t> </a:t>
            </a:r>
            <a:r>
              <a:rPr lang="en-GB" sz="1400" b="1" dirty="0" smtClean="0">
                <a:solidFill>
                  <a:srgbClr val="91359B"/>
                </a:solidFill>
              </a:rPr>
              <a:t>(2022)</a:t>
            </a:r>
            <a:endParaRPr lang="fr-CH" sz="1400" b="1" dirty="0" smtClean="0">
              <a:solidFill>
                <a:srgbClr val="91359B"/>
              </a:solidFill>
            </a:endParaRP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 txBox="1">
            <a:spLocks/>
          </p:cNvSpPr>
          <p:nvPr/>
        </p:nvSpPr>
        <p:spPr>
          <a:xfrm>
            <a:off x="143189" y="1325880"/>
            <a:ext cx="2573117" cy="33608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dirty="0" smtClean="0"/>
              <a:t>Reduction Q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 slope is confirmed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Encouraging result obtained without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electropolishing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dirty="0" smtClean="0"/>
              <a:t>Test limited by field emission → a new surface preparation in clean room is planned in Q12023 (with niobium coated flanges and HPR)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05812" y="4702131"/>
            <a:ext cx="134416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G. Rosaz, J. Walker, Y. Cuvet, G. Pechaud</a:t>
            </a:r>
            <a:endParaRPr lang="en-GB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6687671" y="4410636"/>
            <a:ext cx="2456329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050" dirty="0" smtClean="0">
                <a:solidFill>
                  <a:schemeClr val="bg1">
                    <a:lumMod val="50000"/>
                  </a:schemeClr>
                </a:solidFill>
              </a:rPr>
              <a:t>PC04 </a:t>
            </a:r>
            <a:r>
              <a:rPr lang="fr-CH" sz="1050" dirty="0" err="1" smtClean="0">
                <a:solidFill>
                  <a:schemeClr val="bg1">
                    <a:lumMod val="50000"/>
                  </a:schemeClr>
                </a:solidFill>
              </a:rPr>
              <a:t>cavity</a:t>
            </a:r>
            <a:r>
              <a:rPr lang="fr-CH" sz="1050" dirty="0" smtClean="0">
                <a:solidFill>
                  <a:schemeClr val="bg1">
                    <a:lumMod val="50000"/>
                  </a:schemeClr>
                </a:solidFill>
              </a:rPr>
              <a:t> on vertical insert in SM18 </a:t>
            </a:r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49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209" t="922" r="1584" b="2380"/>
          <a:stretch/>
        </p:blipFill>
        <p:spPr>
          <a:xfrm>
            <a:off x="500170" y="1810870"/>
            <a:ext cx="4833829" cy="30305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86570" y="1949006"/>
            <a:ext cx="2090056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100" b="1" dirty="0" smtClean="0"/>
              <a:t>FNAL-PIP2 (5-cell </a:t>
            </a:r>
            <a:r>
              <a:rPr lang="fr-CH" sz="1100" b="1" dirty="0" err="1" smtClean="0"/>
              <a:t>jacketed</a:t>
            </a:r>
            <a:r>
              <a:rPr lang="fr-CH" sz="1100" b="1" dirty="0" smtClean="0"/>
              <a:t>)</a:t>
            </a:r>
            <a:endParaRPr lang="en-GB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48710" y="2166719"/>
            <a:ext cx="989046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100" b="1" dirty="0" smtClean="0"/>
              <a:t>CEA (1-cell)</a:t>
            </a:r>
            <a:endParaRPr lang="en-GB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52930" y="2707711"/>
            <a:ext cx="1197427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100" b="1" dirty="0" smtClean="0"/>
              <a:t>DESY (1-cell)</a:t>
            </a:r>
            <a:endParaRPr lang="en-GB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54392" y="2416452"/>
            <a:ext cx="1309395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b="1" dirty="0" smtClean="0"/>
              <a:t>FCC 5 </a:t>
            </a:r>
            <a:r>
              <a:rPr lang="fr-CH" sz="1400" b="1" dirty="0" err="1" smtClean="0"/>
              <a:t>cell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20446" y="3470260"/>
            <a:ext cx="2332655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b="1" dirty="0" smtClean="0">
                <a:solidFill>
                  <a:srgbClr val="FF0000"/>
                </a:solidFill>
              </a:rPr>
              <a:t>FCC 5-cell in operation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453768" y="2843456"/>
            <a:ext cx="2562" cy="554167"/>
          </a:xfrm>
          <a:prstGeom prst="straightConnector1">
            <a:avLst/>
          </a:prstGeom>
          <a:ln w="349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09607" y="2732165"/>
            <a:ext cx="137423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100" dirty="0" smtClean="0">
                <a:solidFill>
                  <a:schemeClr val="bg1">
                    <a:lumMod val="50000"/>
                  </a:schemeClr>
                </a:solidFill>
              </a:rPr>
              <a:t>15% </a:t>
            </a:r>
            <a:r>
              <a:rPr lang="fr-CH" sz="1100" dirty="0" err="1" smtClean="0">
                <a:solidFill>
                  <a:schemeClr val="bg1">
                    <a:lumMod val="50000"/>
                  </a:schemeClr>
                </a:solidFill>
              </a:rPr>
              <a:t>margin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439" y="408197"/>
            <a:ext cx="9563265" cy="553790"/>
          </a:xfrm>
        </p:spPr>
        <p:txBody>
          <a:bodyPr/>
          <a:lstStyle/>
          <a:p>
            <a:r>
              <a:rPr lang="en-US" sz="2400" dirty="0" smtClean="0"/>
              <a:t>Bulk Niobium SRF technology: high gradient / high Q0 challenges</a:t>
            </a:r>
            <a:endParaRPr lang="en-US" sz="2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46744" t="18436"/>
          <a:stretch/>
        </p:blipFill>
        <p:spPr>
          <a:xfrm>
            <a:off x="6074709" y="2923391"/>
            <a:ext cx="2402541" cy="193771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729317" y="3254559"/>
            <a:ext cx="1846729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100" b="1" dirty="0" smtClean="0"/>
              <a:t>SLAC-LCLS-II-HE (9-cell)</a:t>
            </a:r>
            <a:endParaRPr lang="en-GB" sz="1100" b="1" dirty="0"/>
          </a:p>
        </p:txBody>
      </p:sp>
      <p:sp>
        <p:nvSpPr>
          <p:cNvPr id="18" name="Rectangle 17"/>
          <p:cNvSpPr/>
          <p:nvPr/>
        </p:nvSpPr>
        <p:spPr>
          <a:xfrm>
            <a:off x="6178550" y="4774168"/>
            <a:ext cx="2616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b="1" dirty="0" smtClean="0">
                <a:solidFill>
                  <a:srgbClr val="03070F"/>
                </a:solidFill>
                <a:latin typeface="Liberation Sans"/>
              </a:rPr>
              <a:t>LCLS-II-HE </a:t>
            </a:r>
            <a:r>
              <a:rPr lang="en-GB" sz="600" b="1" dirty="0">
                <a:solidFill>
                  <a:srgbClr val="03070F"/>
                </a:solidFill>
                <a:latin typeface="Liberation Sans"/>
              </a:rPr>
              <a:t>Cavities - High Q and High G in Mass </a:t>
            </a:r>
            <a:r>
              <a:rPr lang="en-GB" sz="600" b="1" dirty="0" smtClean="0">
                <a:solidFill>
                  <a:srgbClr val="03070F"/>
                </a:solidFill>
                <a:latin typeface="Liberation Sans"/>
              </a:rPr>
              <a:t>Production</a:t>
            </a:r>
          </a:p>
          <a:p>
            <a:r>
              <a:rPr lang="en-GB" sz="600" dirty="0"/>
              <a:t>James </a:t>
            </a:r>
            <a:r>
              <a:rPr lang="en-GB" sz="600" dirty="0" err="1"/>
              <a:t>Maniscalco</a:t>
            </a:r>
            <a:endParaRPr lang="en-GB" sz="600" b="1" dirty="0" smtClean="0">
              <a:solidFill>
                <a:srgbClr val="03070F"/>
              </a:solidFill>
              <a:latin typeface="Liberation Sans"/>
            </a:endParaRPr>
          </a:p>
          <a:p>
            <a:r>
              <a:rPr lang="fr-CH" sz="600" b="1" dirty="0" smtClean="0">
                <a:solidFill>
                  <a:srgbClr val="03070F"/>
                </a:solidFill>
                <a:latin typeface="Liberation Sans"/>
              </a:rPr>
              <a:t>TTC 2022  </a:t>
            </a:r>
            <a:r>
              <a:rPr lang="en-GB" sz="600" dirty="0"/>
              <a:t>Oct 11 – 14, 2022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699250" y="2933700"/>
            <a:ext cx="1295400" cy="209550"/>
          </a:xfrm>
          <a:prstGeom prst="rect">
            <a:avLst/>
          </a:prstGeom>
          <a:solidFill>
            <a:schemeClr val="bg1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578600" y="3771900"/>
            <a:ext cx="1435100" cy="483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200" dirty="0" smtClean="0"/>
              <a:t>1.3 GHz</a:t>
            </a:r>
            <a:endParaRPr lang="en-GB" sz="12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6056249" y="1024218"/>
            <a:ext cx="2986151" cy="2030192"/>
            <a:chOff x="6056249" y="1024218"/>
            <a:chExt cx="2986151" cy="2030192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39E7B94-1704-7D68-7535-787DF9379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6249" y="1024218"/>
              <a:ext cx="2933948" cy="1712632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6302375" y="2654300"/>
              <a:ext cx="27400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00" dirty="0">
                  <a:hlinkClick r:id="rId5"/>
                </a:rPr>
                <a:t>PIP-II Technical Meetings (12-July 14, 2022) · INDICO-FNAL (</a:t>
              </a:r>
              <a:r>
                <a:rPr lang="en-GB" sz="500" dirty="0" err="1">
                  <a:hlinkClick r:id="rId5"/>
                </a:rPr>
                <a:t>Indico</a:t>
              </a:r>
              <a:r>
                <a:rPr lang="en-GB" sz="500" dirty="0" smtClean="0">
                  <a:hlinkClick r:id="rId5"/>
                </a:rPr>
                <a:t>)</a:t>
              </a:r>
              <a:r>
                <a:rPr lang="en-GB" sz="500" dirty="0"/>
                <a:t> : https://</a:t>
              </a:r>
              <a:r>
                <a:rPr lang="en-GB" sz="500" dirty="0" smtClean="0"/>
                <a:t>indico.fnal.gov/event/54738/</a:t>
              </a:r>
            </a:p>
            <a:p>
              <a:r>
                <a:rPr lang="en-GB" sz="500" b="1" dirty="0"/>
                <a:t>Processing histories and test results </a:t>
              </a:r>
              <a:r>
                <a:rPr lang="en-GB" sz="500" b="1" dirty="0" smtClean="0"/>
                <a:t>HB</a:t>
              </a:r>
            </a:p>
            <a:p>
              <a:r>
                <a:rPr lang="en-GB" sz="500" dirty="0"/>
                <a:t>Fumio </a:t>
              </a:r>
              <a:r>
                <a:rPr lang="en-GB" sz="500" dirty="0" err="1"/>
                <a:t>Furuta</a:t>
              </a:r>
              <a:r>
                <a:rPr lang="en-GB" sz="500" dirty="0"/>
                <a:t> (</a:t>
              </a:r>
              <a:r>
                <a:rPr lang="en-GB" sz="500" dirty="0" err="1"/>
                <a:t>Fermilab</a:t>
              </a:r>
              <a:r>
                <a:rPr lang="en-GB" sz="500" dirty="0"/>
                <a:t>)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534150" y="1612900"/>
              <a:ext cx="857250" cy="566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fr-CH" sz="1200" dirty="0" smtClean="0"/>
                <a:t>650 MHz</a:t>
              </a:r>
              <a:endParaRPr lang="en-GB" sz="1200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8363958" y="1733914"/>
              <a:ext cx="118110" cy="110490"/>
            </a:xfrm>
            <a:prstGeom prst="ellipse">
              <a:avLst/>
            </a:prstGeom>
            <a:noFill/>
            <a:ln w="1270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477431" y="1415402"/>
              <a:ext cx="464820" cy="465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fr-CH" sz="600" dirty="0" smtClean="0">
                  <a:solidFill>
                    <a:schemeClr val="accent5">
                      <a:lumMod val="75000"/>
                    </a:schemeClr>
                  </a:solidFill>
                </a:rPr>
                <a:t>3.3</a:t>
              </a:r>
              <a:r>
                <a:rPr lang="fr-CH" sz="600" baseline="30000" dirty="0" smtClean="0">
                  <a:solidFill>
                    <a:schemeClr val="accent5">
                      <a:lumMod val="75000"/>
                    </a:schemeClr>
                  </a:solidFill>
                </a:rPr>
                <a:t>e</a:t>
              </a:r>
              <a:r>
                <a:rPr lang="fr-CH" sz="600" dirty="0" smtClean="0">
                  <a:solidFill>
                    <a:schemeClr val="accent5">
                      <a:lumMod val="75000"/>
                    </a:schemeClr>
                  </a:solidFill>
                </a:rPr>
                <a:t>10</a:t>
              </a:r>
              <a:endParaRPr lang="en-GB" sz="6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38900" y="1797050"/>
              <a:ext cx="1988820" cy="666750"/>
            </a:xfrm>
            <a:prstGeom prst="rect">
              <a:avLst/>
            </a:prstGeom>
            <a:noFill/>
            <a:ln w="1270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Oval 31"/>
          <p:cNvSpPr/>
          <p:nvPr/>
        </p:nvSpPr>
        <p:spPr>
          <a:xfrm>
            <a:off x="7817858" y="3670664"/>
            <a:ext cx="118110" cy="110490"/>
          </a:xfrm>
          <a:prstGeom prst="ellips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6305550" y="3727450"/>
            <a:ext cx="1568450" cy="927100"/>
          </a:xfrm>
          <a:prstGeom prst="rect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7899581" y="3415652"/>
            <a:ext cx="464820" cy="465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600" dirty="0" smtClean="0">
                <a:solidFill>
                  <a:schemeClr val="accent5">
                    <a:lumMod val="75000"/>
                  </a:schemeClr>
                </a:solidFill>
              </a:rPr>
              <a:t>2.7</a:t>
            </a:r>
            <a:r>
              <a:rPr lang="fr-CH" sz="600" baseline="30000" dirty="0" smtClean="0">
                <a:solidFill>
                  <a:schemeClr val="accent5">
                    <a:lumMod val="75000"/>
                  </a:schemeClr>
                </a:solidFill>
              </a:rPr>
              <a:t>e</a:t>
            </a:r>
            <a:r>
              <a:rPr lang="fr-CH" sz="600" dirty="0" smtClean="0">
                <a:solidFill>
                  <a:schemeClr val="accent5">
                    <a:lumMod val="75000"/>
                  </a:schemeClr>
                </a:solidFill>
              </a:rPr>
              <a:t>10</a:t>
            </a:r>
            <a:endParaRPr lang="en-GB" sz="600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138862" y="1019175"/>
            <a:ext cx="2647951" cy="2020606"/>
            <a:chOff x="6040340" y="1022350"/>
            <a:chExt cx="2551841" cy="20066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40340" y="1022350"/>
              <a:ext cx="2551841" cy="169545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6283253" y="2679700"/>
              <a:ext cx="2127250" cy="349250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dirty="0" smtClean="0"/>
                <a:t>t</a:t>
              </a:r>
              <a:endParaRPr lang="en-GB" dirty="0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116539" y="992327"/>
            <a:ext cx="5844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Cavities with special nitrogen doping and heat treatments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6"/>
                </a:solidFill>
              </a:rPr>
              <a:t>Scaling </a:t>
            </a:r>
            <a:r>
              <a:rPr lang="en-US" sz="1200" dirty="0">
                <a:solidFill>
                  <a:schemeClr val="accent6"/>
                </a:solidFill>
              </a:rPr>
              <a:t>function Q0 vs RF frequency (empirical) at high gradient (25-27 MV/m</a:t>
            </a:r>
            <a:r>
              <a:rPr lang="en-US" sz="1200" dirty="0" smtClean="0">
                <a:solidFill>
                  <a:schemeClr val="accent6"/>
                </a:solidFill>
              </a:rPr>
              <a:t>)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63395" y="2929388"/>
            <a:ext cx="1516934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000" dirty="0" smtClean="0">
                <a:solidFill>
                  <a:schemeClr val="bg1">
                    <a:lumMod val="50000"/>
                  </a:schemeClr>
                </a:solidFill>
              </a:rPr>
              <a:t>(20% </a:t>
            </a:r>
            <a:r>
              <a:rPr lang="fr-CH" sz="1000" dirty="0" err="1" smtClean="0">
                <a:solidFill>
                  <a:schemeClr val="bg1">
                    <a:lumMod val="50000"/>
                  </a:schemeClr>
                </a:solidFill>
              </a:rPr>
              <a:t>with</a:t>
            </a:r>
            <a:r>
              <a:rPr lang="fr-CH" sz="1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sz="1000" dirty="0" err="1" smtClean="0">
                <a:solidFill>
                  <a:schemeClr val="bg1">
                    <a:lumMod val="50000"/>
                  </a:schemeClr>
                </a:solidFill>
              </a:rPr>
              <a:t>bare</a:t>
            </a:r>
            <a:r>
              <a:rPr lang="fr-CH" sz="1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sz="1000" dirty="0" err="1" smtClean="0">
                <a:solidFill>
                  <a:schemeClr val="bg1">
                    <a:lumMod val="50000"/>
                  </a:schemeClr>
                </a:solidFill>
              </a:rPr>
              <a:t>cavity</a:t>
            </a:r>
            <a:r>
              <a:rPr lang="fr-CH" sz="10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8363958" y="1733914"/>
            <a:ext cx="118110" cy="110490"/>
          </a:xfrm>
          <a:prstGeom prst="ellips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8477431" y="1415402"/>
            <a:ext cx="464820" cy="465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600" dirty="0" smtClean="0">
                <a:solidFill>
                  <a:schemeClr val="accent5">
                    <a:lumMod val="75000"/>
                  </a:schemeClr>
                </a:solidFill>
              </a:rPr>
              <a:t>3.3</a:t>
            </a:r>
            <a:r>
              <a:rPr lang="fr-CH" sz="600" baseline="30000" dirty="0" smtClean="0">
                <a:solidFill>
                  <a:schemeClr val="accent5">
                    <a:lumMod val="75000"/>
                  </a:schemeClr>
                </a:solidFill>
              </a:rPr>
              <a:t>e</a:t>
            </a:r>
            <a:r>
              <a:rPr lang="fr-CH" sz="600" dirty="0" smtClean="0">
                <a:solidFill>
                  <a:schemeClr val="accent5">
                    <a:lumMod val="75000"/>
                  </a:schemeClr>
                </a:solidFill>
              </a:rPr>
              <a:t>10</a:t>
            </a:r>
            <a:endParaRPr lang="en-GB" sz="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38900" y="1797050"/>
            <a:ext cx="1988820" cy="666750"/>
          </a:xfrm>
          <a:prstGeom prst="rect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22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32" r="7196"/>
          <a:stretch/>
        </p:blipFill>
        <p:spPr>
          <a:xfrm>
            <a:off x="4033520" y="1419904"/>
            <a:ext cx="5110480" cy="3703320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22</a:t>
            </a:fld>
            <a:endParaRPr lang="de-AT" dirty="0"/>
          </a:p>
        </p:txBody>
      </p:sp>
      <p:sp>
        <p:nvSpPr>
          <p:cNvPr id="13" name="Flowchart: Alternate Process 12"/>
          <p:cNvSpPr/>
          <p:nvPr/>
        </p:nvSpPr>
        <p:spPr>
          <a:xfrm>
            <a:off x="6869959" y="3470433"/>
            <a:ext cx="146304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owchart: Alternate Process 14"/>
          <p:cNvSpPr/>
          <p:nvPr/>
        </p:nvSpPr>
        <p:spPr>
          <a:xfrm>
            <a:off x="7632824" y="4430956"/>
            <a:ext cx="146304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owchart: Alternate Process 16"/>
          <p:cNvSpPr/>
          <p:nvPr/>
        </p:nvSpPr>
        <p:spPr>
          <a:xfrm>
            <a:off x="7516143" y="4078930"/>
            <a:ext cx="146304" cy="142406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Power requirements for RF Couplers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3189" y="1218838"/>
            <a:ext cx="3541044" cy="351589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dirty="0" smtClean="0"/>
              <a:t>CW operation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b="0" u="sng" dirty="0" smtClean="0"/>
              <a:t>Fundamental Power Couplers: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900 kW - 400 MHz fixed couplers for single cell cavities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400 kW → 50 kW - 400 MHz </a:t>
            </a:r>
            <a:r>
              <a:rPr lang="en-US" b="0" u="sng" dirty="0" smtClean="0"/>
              <a:t>variable</a:t>
            </a:r>
            <a:r>
              <a:rPr lang="en-US" b="0" dirty="0" smtClean="0"/>
              <a:t> couplers for 2-cell cavities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200 kW - 800 MHz fixed couplers for 5-cell cavities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endParaRPr lang="en-US" b="0" dirty="0"/>
          </a:p>
        </p:txBody>
      </p:sp>
      <p:sp>
        <p:nvSpPr>
          <p:cNvPr id="16" name="Flowchart: Alternate Process 15"/>
          <p:cNvSpPr/>
          <p:nvPr/>
        </p:nvSpPr>
        <p:spPr>
          <a:xfrm>
            <a:off x="5488885" y="2076740"/>
            <a:ext cx="146304" cy="142406"/>
          </a:xfrm>
          <a:prstGeom prst="flowChartAlternateProcess">
            <a:avLst/>
          </a:prstGeom>
          <a:solidFill>
            <a:srgbClr val="E2A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owchart: Alternate Process 9"/>
          <p:cNvSpPr/>
          <p:nvPr/>
        </p:nvSpPr>
        <p:spPr>
          <a:xfrm>
            <a:off x="211522" y="2385806"/>
            <a:ext cx="146304" cy="142406"/>
          </a:xfrm>
          <a:prstGeom prst="flowChartAlternateProcess">
            <a:avLst/>
          </a:prstGeom>
          <a:solidFill>
            <a:srgbClr val="E2A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owchart: Alternate Process 11"/>
          <p:cNvSpPr/>
          <p:nvPr/>
        </p:nvSpPr>
        <p:spPr>
          <a:xfrm>
            <a:off x="211522" y="3070785"/>
            <a:ext cx="146304" cy="142406"/>
          </a:xfrm>
          <a:prstGeom prst="flowChartAlternateProcess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owchart: Alternate Process 17"/>
          <p:cNvSpPr/>
          <p:nvPr/>
        </p:nvSpPr>
        <p:spPr>
          <a:xfrm>
            <a:off x="211522" y="3829343"/>
            <a:ext cx="146304" cy="142406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763" y="4495800"/>
            <a:ext cx="4057997" cy="36021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b="0" u="sng" dirty="0" smtClean="0"/>
              <a:t>HOM couplers: </a:t>
            </a:r>
            <a:r>
              <a:rPr lang="en-US" b="0" dirty="0" smtClean="0"/>
              <a:t>~ 1 kW per coupler at 400 MHz</a:t>
            </a:r>
          </a:p>
        </p:txBody>
      </p:sp>
    </p:spTree>
    <p:extLst>
      <p:ext uri="{BB962C8B-B14F-4D97-AF65-F5344CB8AC3E}">
        <p14:creationId xmlns:p14="http://schemas.microsoft.com/office/powerpoint/2010/main" val="195160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23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27" y="343225"/>
            <a:ext cx="8263350" cy="553790"/>
          </a:xfrm>
        </p:spPr>
        <p:txBody>
          <a:bodyPr/>
          <a:lstStyle/>
          <a:p>
            <a:r>
              <a:rPr lang="en-US" sz="2400" dirty="0" smtClean="0"/>
              <a:t>RF power sources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111437"/>
              </p:ext>
            </p:extLst>
          </p:nvPr>
        </p:nvGraphicFramePr>
        <p:xfrm>
          <a:off x="89086" y="807946"/>
          <a:ext cx="8982634" cy="1995605"/>
        </p:xfrm>
        <a:graphic>
          <a:graphicData uri="http://schemas.openxmlformats.org/drawingml/2006/table">
            <a:tbl>
              <a:tblPr/>
              <a:tblGrid>
                <a:gridCol w="1201271">
                  <a:extLst>
                    <a:ext uri="{9D8B030D-6E8A-4147-A177-3AD203B41FA5}">
                      <a16:colId xmlns:a16="http://schemas.microsoft.com/office/drawing/2014/main" val="2789683731"/>
                    </a:ext>
                  </a:extLst>
                </a:gridCol>
                <a:gridCol w="797859">
                  <a:extLst>
                    <a:ext uri="{9D8B030D-6E8A-4147-A177-3AD203B41FA5}">
                      <a16:colId xmlns:a16="http://schemas.microsoft.com/office/drawing/2014/main" val="431722977"/>
                    </a:ext>
                  </a:extLst>
                </a:gridCol>
                <a:gridCol w="878541">
                  <a:extLst>
                    <a:ext uri="{9D8B030D-6E8A-4147-A177-3AD203B41FA5}">
                      <a16:colId xmlns:a16="http://schemas.microsoft.com/office/drawing/2014/main" val="3210297853"/>
                    </a:ext>
                  </a:extLst>
                </a:gridCol>
                <a:gridCol w="815789">
                  <a:extLst>
                    <a:ext uri="{9D8B030D-6E8A-4147-A177-3AD203B41FA5}">
                      <a16:colId xmlns:a16="http://schemas.microsoft.com/office/drawing/2014/main" val="3016388562"/>
                    </a:ext>
                  </a:extLst>
                </a:gridCol>
                <a:gridCol w="978788">
                  <a:extLst>
                    <a:ext uri="{9D8B030D-6E8A-4147-A177-3AD203B41FA5}">
                      <a16:colId xmlns:a16="http://schemas.microsoft.com/office/drawing/2014/main" val="1460560356"/>
                    </a:ext>
                  </a:extLst>
                </a:gridCol>
                <a:gridCol w="755648">
                  <a:extLst>
                    <a:ext uri="{9D8B030D-6E8A-4147-A177-3AD203B41FA5}">
                      <a16:colId xmlns:a16="http://schemas.microsoft.com/office/drawing/2014/main" val="2732800530"/>
                    </a:ext>
                  </a:extLst>
                </a:gridCol>
                <a:gridCol w="915291">
                  <a:extLst>
                    <a:ext uri="{9D8B030D-6E8A-4147-A177-3AD203B41FA5}">
                      <a16:colId xmlns:a16="http://schemas.microsoft.com/office/drawing/2014/main" val="4169016314"/>
                    </a:ext>
                  </a:extLst>
                </a:gridCol>
                <a:gridCol w="894006">
                  <a:extLst>
                    <a:ext uri="{9D8B030D-6E8A-4147-A177-3AD203B41FA5}">
                      <a16:colId xmlns:a16="http://schemas.microsoft.com/office/drawing/2014/main" val="1475626187"/>
                    </a:ext>
                  </a:extLst>
                </a:gridCol>
                <a:gridCol w="819505">
                  <a:extLst>
                    <a:ext uri="{9D8B030D-6E8A-4147-A177-3AD203B41FA5}">
                      <a16:colId xmlns:a16="http://schemas.microsoft.com/office/drawing/2014/main" val="336755120"/>
                    </a:ext>
                  </a:extLst>
                </a:gridCol>
                <a:gridCol w="925936">
                  <a:extLst>
                    <a:ext uri="{9D8B030D-6E8A-4147-A177-3AD203B41FA5}">
                      <a16:colId xmlns:a16="http://schemas.microsoft.com/office/drawing/2014/main" val="1364780338"/>
                    </a:ext>
                  </a:extLst>
                </a:gridCol>
              </a:tblGrid>
              <a:tr h="17655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07-Dec-22</a:t>
                      </a:r>
                    </a:p>
                  </a:txBody>
                  <a:tcPr marL="6565" marR="6565" marT="656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6565" marR="6565" marT="65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6565" marR="6565" marT="65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6565" marR="6565" marT="65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ttbar2</a:t>
                      </a:r>
                    </a:p>
                  </a:txBody>
                  <a:tcPr marL="6565" marR="6565" marT="65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7413871"/>
                  </a:ext>
                </a:extLst>
              </a:tr>
              <a:tr h="253778"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65" marR="6565" marT="656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325399"/>
                  </a:ext>
                </a:extLst>
              </a:tr>
              <a:tr h="6675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source type</a:t>
                      </a:r>
                    </a:p>
                  </a:txBody>
                  <a:tcPr marL="6565" marR="6565" marT="65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 MHz 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 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</a:t>
                      </a:r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MHz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 kW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 </a:t>
                      </a:r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MHz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 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</a:t>
                      </a:r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MHz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 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 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 </a:t>
                      </a:r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MHz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 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800 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MHz</a:t>
                      </a: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 </a:t>
                      </a:r>
                      <a:endParaRPr lang="en-GB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solid 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state amplifier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400 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MHz</a:t>
                      </a: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kW</a:t>
                      </a: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solid 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state amplifier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</a:t>
                      </a:r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MHz</a:t>
                      </a:r>
                      <a:endParaRPr lang="fr-CH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 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 klystron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MHz</a:t>
                      </a: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kW</a:t>
                      </a:r>
                    </a:p>
                    <a:p>
                      <a:pPr algn="ctr" rtl="0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solid 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state amplifier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650922"/>
                  </a:ext>
                </a:extLst>
              </a:tr>
              <a:tr h="1795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Frequency [MHz]</a:t>
                      </a:r>
                    </a:p>
                  </a:txBody>
                  <a:tcPr marL="6565" marR="6565" marT="65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000723"/>
                  </a:ext>
                </a:extLst>
              </a:tr>
              <a:tr h="1795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Pcav [kW]</a:t>
                      </a:r>
                    </a:p>
                  </a:txBody>
                  <a:tcPr marL="6565" marR="6565" marT="65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144472"/>
                  </a:ext>
                </a:extLst>
              </a:tr>
              <a:tr h="1795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Prf conditioning [kW]</a:t>
                      </a:r>
                    </a:p>
                  </a:txBody>
                  <a:tcPr marL="6565" marR="6565" marT="65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619324"/>
                  </a:ext>
                </a:extLst>
              </a:tr>
              <a:tr h="1795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cavities / RF sources</a:t>
                      </a:r>
                    </a:p>
                  </a:txBody>
                  <a:tcPr marL="6565" marR="6565" marT="65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208342"/>
                  </a:ext>
                </a:extLst>
              </a:tr>
              <a:tr h="1795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RF sources</a:t>
                      </a:r>
                    </a:p>
                  </a:txBody>
                  <a:tcPr marL="6565" marR="6565" marT="656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996412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2445" y="3074307"/>
            <a:ext cx="2419006" cy="16337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9841" y="2818883"/>
            <a:ext cx="1147309" cy="217403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55743" y="4276227"/>
            <a:ext cx="99210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Y. Syratchev,</a:t>
            </a:r>
          </a:p>
          <a:p>
            <a:pPr algn="ctr"/>
            <a:r>
              <a:rPr lang="en-GB" sz="900" dirty="0" smtClean="0"/>
              <a:t>Z. Un Nisa, </a:t>
            </a:r>
          </a:p>
          <a:p>
            <a:pPr algn="ctr"/>
            <a:r>
              <a:rPr lang="en-GB" sz="900" dirty="0" smtClean="0"/>
              <a:t>J. Cai, </a:t>
            </a:r>
          </a:p>
          <a:p>
            <a:pPr algn="ctr"/>
            <a:r>
              <a:rPr lang="en-GB" sz="900" dirty="0" smtClean="0"/>
              <a:t>G. Burt</a:t>
            </a:r>
            <a:endParaRPr lang="en-GB" sz="900" dirty="0"/>
          </a:p>
        </p:txBody>
      </p:sp>
      <p:sp>
        <p:nvSpPr>
          <p:cNvPr id="25" name="TextBox 24"/>
          <p:cNvSpPr txBox="1"/>
          <p:nvPr/>
        </p:nvSpPr>
        <p:spPr>
          <a:xfrm>
            <a:off x="96371" y="3009804"/>
            <a:ext cx="27908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1400" dirty="0" smtClean="0"/>
              <a:t>Ultra-high </a:t>
            </a:r>
            <a:r>
              <a:rPr lang="fr-CH" sz="1400" dirty="0" err="1" smtClean="0"/>
              <a:t>efficiency</a:t>
            </a:r>
            <a:r>
              <a:rPr lang="fr-CH" sz="1400" dirty="0" smtClean="0"/>
              <a:t> Klystron (</a:t>
            </a:r>
            <a:r>
              <a:rPr lang="fr-CH" sz="1400" dirty="0" err="1"/>
              <a:t>T</a:t>
            </a:r>
            <a:r>
              <a:rPr lang="fr-CH" sz="1400" dirty="0" err="1" smtClean="0"/>
              <a:t>wo</a:t>
            </a:r>
            <a:r>
              <a:rPr lang="fr-CH" sz="1400" dirty="0" smtClean="0"/>
              <a:t> Stages)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400" dirty="0" err="1" smtClean="0"/>
              <a:t>Developed</a:t>
            </a:r>
            <a:r>
              <a:rPr lang="fr-CH" sz="1400" dirty="0" smtClean="0"/>
              <a:t> by CERN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400" dirty="0" smtClean="0"/>
              <a:t>400 MHz – 1 MW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400" dirty="0" err="1" smtClean="0"/>
              <a:t>Efficiency</a:t>
            </a:r>
            <a:r>
              <a:rPr lang="fr-CH" sz="1400" dirty="0" smtClean="0"/>
              <a:t> = 80%</a:t>
            </a:r>
          </a:p>
          <a:p>
            <a:pPr algn="l"/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4162424" y="3045500"/>
            <a:ext cx="26384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1400" dirty="0" smtClean="0"/>
              <a:t>High </a:t>
            </a:r>
            <a:r>
              <a:rPr lang="fr-CH" sz="1400" dirty="0" err="1" smtClean="0"/>
              <a:t>efficiency</a:t>
            </a:r>
            <a:r>
              <a:rPr lang="fr-CH" sz="1400" dirty="0" smtClean="0"/>
              <a:t> klystron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400" dirty="0" err="1" smtClean="0"/>
              <a:t>Suppliers</a:t>
            </a:r>
            <a:r>
              <a:rPr lang="fr-CH" sz="1400" dirty="0"/>
              <a:t>: Thales, </a:t>
            </a:r>
            <a:r>
              <a:rPr lang="fr-CH" sz="1400" dirty="0" smtClean="0"/>
              <a:t>CPI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800 MHz – 500 kW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Efficiency</a:t>
            </a:r>
            <a:r>
              <a:rPr lang="fr-CH" sz="1400" dirty="0" smtClean="0"/>
              <a:t> = 65%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r>
              <a:rPr lang="fr-CH" sz="1400" dirty="0" err="1" smtClean="0"/>
              <a:t>Example</a:t>
            </a:r>
            <a:r>
              <a:rPr lang="fr-CH" sz="1400" dirty="0" smtClean="0"/>
              <a:t> of SNS </a:t>
            </a:r>
            <a:r>
              <a:rPr lang="fr-CH" sz="1400" dirty="0" err="1"/>
              <a:t>Oak</a:t>
            </a:r>
            <a:r>
              <a:rPr lang="fr-CH" sz="1400" dirty="0"/>
              <a:t> </a:t>
            </a:r>
            <a:r>
              <a:rPr lang="fr-CH" sz="1400" dirty="0" smtClean="0"/>
              <a:t>Ridge (long pulse)</a:t>
            </a:r>
            <a:endParaRPr lang="fr-CH" sz="1400" dirty="0"/>
          </a:p>
          <a:p>
            <a:pPr algn="l"/>
            <a:endParaRPr lang="fr-CH" sz="1400" dirty="0" smtClean="0"/>
          </a:p>
          <a:p>
            <a:pPr algn="l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722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grpSp>
        <p:nvGrpSpPr>
          <p:cNvPr id="6" name="Group 5"/>
          <p:cNvGrpSpPr/>
          <p:nvPr/>
        </p:nvGrpSpPr>
        <p:grpSpPr>
          <a:xfrm>
            <a:off x="573740" y="1918447"/>
            <a:ext cx="2994213" cy="3225053"/>
            <a:chOff x="7757403" y="820154"/>
            <a:chExt cx="3467100" cy="4088311"/>
          </a:xfrm>
        </p:grpSpPr>
        <p:grpSp>
          <p:nvGrpSpPr>
            <p:cNvPr id="7" name="Group 6"/>
            <p:cNvGrpSpPr/>
            <p:nvPr/>
          </p:nvGrpSpPr>
          <p:grpSpPr>
            <a:xfrm>
              <a:off x="7757403" y="964038"/>
              <a:ext cx="3467100" cy="3944427"/>
              <a:chOff x="7757403" y="964038"/>
              <a:chExt cx="3467100" cy="3944427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757403" y="1098465"/>
                <a:ext cx="3467100" cy="381000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57403" y="964038"/>
                <a:ext cx="1007218" cy="504825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339078">
              <a:off x="9830575" y="820154"/>
              <a:ext cx="1178137" cy="504825"/>
            </a:xfrm>
            <a:prstGeom prst="rect">
              <a:avLst/>
            </a:prstGeom>
          </p:spPr>
        </p:pic>
      </p:grpSp>
      <p:sp>
        <p:nvSpPr>
          <p:cNvPr id="17" name="Title 1"/>
          <p:cNvSpPr txBox="1">
            <a:spLocks/>
          </p:cNvSpPr>
          <p:nvPr/>
        </p:nvSpPr>
        <p:spPr>
          <a:xfrm>
            <a:off x="139884" y="412465"/>
            <a:ext cx="8225182" cy="61216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de-DE"/>
            </a:defPPr>
            <a:lvl1pPr defTabSz="685800">
              <a:lnSpc>
                <a:spcPts val="3000"/>
              </a:lnSpc>
              <a:spcBef>
                <a:spcPct val="0"/>
              </a:spcBef>
              <a:buNone/>
              <a:defRPr sz="2800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RF integration and waveguide distribution</a:t>
            </a:r>
            <a:endParaRPr lang="fr-BE" dirty="0"/>
          </a:p>
        </p:txBody>
      </p:sp>
      <p:sp>
        <p:nvSpPr>
          <p:cNvPr id="18" name="TextBox 17"/>
          <p:cNvSpPr txBox="1"/>
          <p:nvPr/>
        </p:nvSpPr>
        <p:spPr>
          <a:xfrm>
            <a:off x="89646" y="909612"/>
            <a:ext cx="90543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 smtClean="0">
                <a:solidFill>
                  <a:srgbClr val="002060"/>
                </a:solidFill>
              </a:rPr>
              <a:t>Vertical </a:t>
            </a:r>
            <a:r>
              <a:rPr lang="en-US" sz="1200" dirty="0">
                <a:solidFill>
                  <a:srgbClr val="002060"/>
                </a:solidFill>
              </a:rPr>
              <a:t>arrangement </a:t>
            </a:r>
            <a:r>
              <a:rPr lang="en-US" sz="1200" dirty="0" smtClean="0">
                <a:solidFill>
                  <a:srgbClr val="002060"/>
                </a:solidFill>
              </a:rPr>
              <a:t>provides benefits: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</a:rPr>
              <a:t>Concrete chicane</a:t>
            </a:r>
            <a:r>
              <a:rPr lang="en-US" sz="1200" dirty="0" smtClean="0">
                <a:solidFill>
                  <a:srgbClr val="002060"/>
                </a:solidFill>
              </a:rPr>
              <a:t> </a:t>
            </a:r>
            <a:r>
              <a:rPr lang="en-US" sz="1200" dirty="0">
                <a:solidFill>
                  <a:srgbClr val="002060"/>
                </a:solidFill>
              </a:rPr>
              <a:t>(</a:t>
            </a:r>
            <a:r>
              <a:rPr lang="en-US" sz="1200" dirty="0" err="1" smtClean="0">
                <a:solidFill>
                  <a:srgbClr val="002060"/>
                </a:solidFill>
              </a:rPr>
              <a:t>Linac</a:t>
            </a:r>
            <a:r>
              <a:rPr lang="en-US" sz="1200" dirty="0" smtClean="0">
                <a:solidFill>
                  <a:srgbClr val="002060"/>
                </a:solidFill>
              </a:rPr>
              <a:t> 4)</a:t>
            </a:r>
            <a:r>
              <a:rPr lang="en-GB" sz="1200" dirty="0" smtClean="0">
                <a:solidFill>
                  <a:srgbClr val="002060"/>
                </a:solidFill>
              </a:rPr>
              <a:t> in the WG duct to protect from the emission </a:t>
            </a:r>
            <a:r>
              <a:rPr lang="en-GB" sz="1200" dirty="0">
                <a:solidFill>
                  <a:srgbClr val="002060"/>
                </a:solidFill>
              </a:rPr>
              <a:t>of X-rays </a:t>
            </a:r>
            <a:r>
              <a:rPr lang="en-GB" sz="1200" dirty="0" smtClean="0">
                <a:solidFill>
                  <a:srgbClr val="002060"/>
                </a:solidFill>
              </a:rPr>
              <a:t>(</a:t>
            </a:r>
            <a:r>
              <a:rPr lang="en-GB" sz="1200" u="sng" dirty="0">
                <a:solidFill>
                  <a:srgbClr val="002060"/>
                </a:solidFill>
              </a:rPr>
              <a:t>access to klystron </a:t>
            </a:r>
            <a:r>
              <a:rPr lang="en-GB" sz="1200" u="sng" dirty="0" smtClean="0">
                <a:solidFill>
                  <a:srgbClr val="002060"/>
                </a:solidFill>
              </a:rPr>
              <a:t>galleries </a:t>
            </a:r>
            <a:r>
              <a:rPr lang="en-GB" sz="1200" u="sng" dirty="0">
                <a:solidFill>
                  <a:srgbClr val="002060"/>
                </a:solidFill>
              </a:rPr>
              <a:t>during commissioning and </a:t>
            </a:r>
            <a:r>
              <a:rPr lang="en-GB" sz="1200" u="sng" dirty="0" smtClean="0">
                <a:solidFill>
                  <a:srgbClr val="002060"/>
                </a:solidFill>
              </a:rPr>
              <a:t>operation is required</a:t>
            </a:r>
            <a:r>
              <a:rPr lang="en-GB" sz="1200" dirty="0" smtClean="0">
                <a:solidFill>
                  <a:srgbClr val="002060"/>
                </a:solidFill>
              </a:rPr>
              <a:t>), facilitates</a:t>
            </a:r>
            <a:r>
              <a:rPr lang="en-US" sz="1200" dirty="0" smtClean="0">
                <a:solidFill>
                  <a:srgbClr val="002060"/>
                </a:solidFill>
              </a:rPr>
              <a:t> the WG path in the machine tunnel and the WG installation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002060"/>
                </a:solidFill>
              </a:rPr>
              <a:t>1 MW 400 MHz klystrons can be used for: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Z: re-combine 2 WG to 1 </a:t>
            </a:r>
            <a:r>
              <a:rPr lang="en-US" sz="1200" dirty="0" smtClean="0">
                <a:solidFill>
                  <a:srgbClr val="002060"/>
                </a:solidFill>
              </a:rPr>
              <a:t>cavity (in the tunnel)</a:t>
            </a:r>
            <a:endParaRPr lang="en-US" sz="1200" dirty="0">
              <a:solidFill>
                <a:srgbClr val="00206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W and ZH: power 2 cavities</a:t>
            </a:r>
          </a:p>
          <a:p>
            <a:endParaRPr lang="en-US" sz="12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41507" y="491539"/>
            <a:ext cx="98847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O. Brunner</a:t>
            </a:r>
          </a:p>
          <a:p>
            <a:pPr algn="ctr"/>
            <a:r>
              <a:rPr lang="fr-CH" sz="900" dirty="0" smtClean="0"/>
              <a:t>F. </a:t>
            </a:r>
            <a:r>
              <a:rPr lang="fr-CH" sz="900" dirty="0" err="1"/>
              <a:t>Valchkova</a:t>
            </a:r>
            <a:endParaRPr lang="en-GB" sz="9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347" y="2176842"/>
            <a:ext cx="3080996" cy="281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11E576-6EA9-9EB7-99A0-7BE256AB3D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058"/>
          <a:stretch/>
        </p:blipFill>
        <p:spPr>
          <a:xfrm>
            <a:off x="924699" y="1039906"/>
            <a:ext cx="3371907" cy="4103594"/>
          </a:xfrm>
          <a:prstGeom prst="rect">
            <a:avLst/>
          </a:prstGeom>
        </p:spPr>
      </p:pic>
      <p:sp>
        <p:nvSpPr>
          <p:cNvPr id="7" name="TextBox 60">
            <a:extLst>
              <a:ext uri="{FF2B5EF4-FFF2-40B4-BE49-F238E27FC236}">
                <a16:creationId xmlns:a16="http://schemas.microsoft.com/office/drawing/2014/main" id="{124F6E52-B4E0-4E10-9227-93685A991D9D}"/>
              </a:ext>
            </a:extLst>
          </p:cNvPr>
          <p:cNvSpPr txBox="1"/>
          <p:nvPr/>
        </p:nvSpPr>
        <p:spPr>
          <a:xfrm>
            <a:off x="7100639" y="146676"/>
            <a:ext cx="193644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900"/>
            </a:lvl1pPr>
          </a:lstStyle>
          <a:p>
            <a:r>
              <a:rPr lang="en-GB" dirty="0" err="1"/>
              <a:t>L.Delprat</a:t>
            </a:r>
            <a:r>
              <a:rPr lang="en-GB" dirty="0"/>
              <a:t>, </a:t>
            </a:r>
            <a:r>
              <a:rPr lang="en-GB" dirty="0" err="1"/>
              <a:t>B.Bradu</a:t>
            </a:r>
            <a:r>
              <a:rPr lang="en-GB" dirty="0"/>
              <a:t>, </a:t>
            </a:r>
            <a:r>
              <a:rPr lang="en-GB" dirty="0" err="1" smtClean="0"/>
              <a:t>K.Brodzinski</a:t>
            </a:r>
            <a:r>
              <a:rPr lang="en-GB" dirty="0" smtClean="0"/>
              <a:t>, </a:t>
            </a:r>
          </a:p>
          <a:p>
            <a:r>
              <a:rPr lang="fr-CH" dirty="0" smtClean="0"/>
              <a:t>F. </a:t>
            </a:r>
            <a:r>
              <a:rPr lang="fr-CH" dirty="0" err="1" smtClean="0"/>
              <a:t>Valchkova</a:t>
            </a:r>
            <a:r>
              <a:rPr lang="en-GB" dirty="0" smtClean="0"/>
              <a:t>, V. Parma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19DA35-A8EF-5CEC-8F96-23B6BF72E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822" y="869577"/>
            <a:ext cx="704034" cy="5827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6797" y="4881890"/>
            <a:ext cx="13805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TLSS length: 2160 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D2AA14-A5C4-29C1-B172-CB4DE9D2B1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5535"/>
          <a:stretch/>
        </p:blipFill>
        <p:spPr>
          <a:xfrm>
            <a:off x="5214824" y="1085866"/>
            <a:ext cx="3600401" cy="40576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2A43F7-4D36-0B5B-3110-5C3E8F92BE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8231" y="887505"/>
            <a:ext cx="797469" cy="6623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05435" y="654423"/>
            <a:ext cx="2160495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dirty="0" smtClean="0"/>
              <a:t>RF for COLLIDER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217459" y="681317"/>
            <a:ext cx="2160495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400" dirty="0" smtClean="0"/>
              <a:t>RF for BOOSTER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5530444" y="4897279"/>
            <a:ext cx="13805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TLSS length: 2160 m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73751" y="322153"/>
            <a:ext cx="6711143" cy="61216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defTabSz="685800">
              <a:lnSpc>
                <a:spcPts val="3000"/>
              </a:lnSpc>
              <a:spcBef>
                <a:spcPct val="0"/>
              </a:spcBef>
              <a:buNone/>
              <a:defRPr sz="2800"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/>
              <a:t>Cryogenic</a:t>
            </a:r>
            <a:r>
              <a:rPr lang="fr-CH" dirty="0"/>
              <a:t> distribution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4644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918" t="1379" r="1344" b="2787"/>
          <a:stretch/>
        </p:blipFill>
        <p:spPr>
          <a:xfrm>
            <a:off x="662940" y="1299210"/>
            <a:ext cx="2606040" cy="17526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570" t="1523" r="1758" b="1811"/>
          <a:stretch/>
        </p:blipFill>
        <p:spPr>
          <a:xfrm>
            <a:off x="628651" y="3329940"/>
            <a:ext cx="2636520" cy="17678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333" t="925" r="1378" b="2824"/>
          <a:stretch/>
        </p:blipFill>
        <p:spPr>
          <a:xfrm>
            <a:off x="5848350" y="1295400"/>
            <a:ext cx="2567940" cy="17602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404" t="774" r="1213" b="1725"/>
          <a:stretch/>
        </p:blipFill>
        <p:spPr>
          <a:xfrm>
            <a:off x="5844540" y="3322320"/>
            <a:ext cx="2583180" cy="1783080"/>
          </a:xfrm>
          <a:prstGeom prst="rect">
            <a:avLst/>
          </a:prstGeom>
          <a:solidFill>
            <a:schemeClr val="accent5">
              <a:lumMod val="40000"/>
              <a:lumOff val="60000"/>
              <a:alpha val="68000"/>
            </a:schemeClr>
          </a:solidFill>
          <a:ln w="28575">
            <a:noFill/>
            <a:prstDash val="dash"/>
          </a:ln>
        </p:spPr>
      </p:pic>
      <p:sp>
        <p:nvSpPr>
          <p:cNvPr id="14" name="Rectangle 13"/>
          <p:cNvSpPr/>
          <p:nvPr/>
        </p:nvSpPr>
        <p:spPr>
          <a:xfrm>
            <a:off x="3427694" y="1464515"/>
            <a:ext cx="23689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/>
              <a:t>LHC</a:t>
            </a:r>
          </a:p>
          <a:p>
            <a:pPr marL="457200" lvl="1"/>
            <a:r>
              <a:rPr lang="en-US" sz="1400" dirty="0" err="1" smtClean="0"/>
              <a:t>FCCee</a:t>
            </a:r>
            <a:r>
              <a:rPr lang="en-US" sz="1400" dirty="0" smtClean="0"/>
              <a:t> </a:t>
            </a:r>
            <a:r>
              <a:rPr lang="en-US" sz="1400" dirty="0"/>
              <a:t>Z, W, H</a:t>
            </a:r>
          </a:p>
          <a:p>
            <a:pPr marL="457200" lvl="1"/>
            <a:r>
              <a:rPr lang="en-US" sz="1400" dirty="0" err="1" smtClean="0"/>
              <a:t>FCChh</a:t>
            </a:r>
            <a:endParaRPr lang="en-US" sz="14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3458419" y="2350647"/>
            <a:ext cx="23689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/>
              <a:t>FCC </a:t>
            </a:r>
            <a:r>
              <a:rPr lang="en-US" sz="1400" dirty="0" err="1" smtClean="0"/>
              <a:t>ttb</a:t>
            </a:r>
            <a:r>
              <a:rPr lang="en-US" sz="1400" dirty="0" smtClean="0"/>
              <a:t> –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harm</a:t>
            </a:r>
            <a:endParaRPr lang="en-US" sz="14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26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639" y="402540"/>
            <a:ext cx="8696317" cy="553790"/>
          </a:xfrm>
        </p:spPr>
        <p:txBody>
          <a:bodyPr/>
          <a:lstStyle/>
          <a:p>
            <a:r>
              <a:rPr lang="en-US" sz="2800" dirty="0" smtClean="0"/>
              <a:t>The 600 MHz RF Frequency option</a:t>
            </a:r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497228" y="1890134"/>
            <a:ext cx="0" cy="82296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489144" y="2860696"/>
            <a:ext cx="23689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/>
              <a:t>SWELL option</a:t>
            </a:r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3489389" y="3388443"/>
            <a:ext cx="236891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/>
              <a:t>SUPER KEKB</a:t>
            </a:r>
          </a:p>
          <a:p>
            <a:pPr marL="457200" lvl="1"/>
            <a:r>
              <a:rPr lang="en-US" sz="1400" dirty="0" smtClean="0"/>
              <a:t>EIC</a:t>
            </a:r>
          </a:p>
          <a:p>
            <a:pPr marL="457200" lvl="1"/>
            <a:r>
              <a:rPr lang="en-US" sz="1400" dirty="0" smtClean="0"/>
              <a:t>PIP2</a:t>
            </a:r>
          </a:p>
          <a:p>
            <a:pPr marL="457200" lvl="1"/>
            <a:r>
              <a:rPr lang="en-US" sz="1400" dirty="0" smtClean="0"/>
              <a:t>CEPC</a:t>
            </a:r>
          </a:p>
          <a:p>
            <a:pPr marL="457200" lvl="1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956310" y="1341498"/>
            <a:ext cx="366522" cy="13716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492148" y="3785482"/>
            <a:ext cx="0" cy="100584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6660540" y="2005958"/>
            <a:ext cx="0" cy="73152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660540" y="4019162"/>
            <a:ext cx="0" cy="73152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>
            <a:off x="3731412" y="1734686"/>
            <a:ext cx="0" cy="27432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 flipH="1">
            <a:off x="3749700" y="2405246"/>
            <a:ext cx="0" cy="27432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2603652" y="4141359"/>
            <a:ext cx="0" cy="64008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2609748" y="1935854"/>
            <a:ext cx="0" cy="82296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7760868" y="1984622"/>
            <a:ext cx="0" cy="73152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7760868" y="3967346"/>
            <a:ext cx="0" cy="822960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 flipH="1">
            <a:off x="3774084" y="2880734"/>
            <a:ext cx="0" cy="274320"/>
          </a:xfrm>
          <a:prstGeom prst="line">
            <a:avLst/>
          </a:prstGeom>
          <a:ln w="254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048916" y="1911470"/>
            <a:ext cx="0" cy="822960"/>
          </a:xfrm>
          <a:prstGeom prst="line">
            <a:avLst/>
          </a:prstGeom>
          <a:ln w="254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048916" y="3967346"/>
            <a:ext cx="0" cy="822960"/>
          </a:xfrm>
          <a:prstGeom prst="line">
            <a:avLst/>
          </a:prstGeom>
          <a:ln w="254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7200036" y="2002910"/>
            <a:ext cx="0" cy="731520"/>
          </a:xfrm>
          <a:prstGeom prst="line">
            <a:avLst/>
          </a:prstGeom>
          <a:ln w="254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7200036" y="4022210"/>
            <a:ext cx="0" cy="731520"/>
          </a:xfrm>
          <a:prstGeom prst="line">
            <a:avLst/>
          </a:prstGeom>
          <a:ln w="254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648456" y="3609210"/>
            <a:ext cx="318100" cy="212982"/>
          </a:xfrm>
          <a:prstGeom prst="rect">
            <a:avLst/>
          </a:prstGeom>
          <a:solidFill>
            <a:srgbClr val="D4BEF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/>
          <p:cNvSpPr/>
          <p:nvPr/>
        </p:nvSpPr>
        <p:spPr>
          <a:xfrm>
            <a:off x="1801368" y="1961964"/>
            <a:ext cx="414528" cy="756851"/>
          </a:xfrm>
          <a:prstGeom prst="rect">
            <a:avLst/>
          </a:prstGeom>
          <a:solidFill>
            <a:srgbClr val="D4BEF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6922008" y="2121762"/>
            <a:ext cx="414528" cy="597053"/>
          </a:xfrm>
          <a:prstGeom prst="rect">
            <a:avLst/>
          </a:prstGeom>
          <a:solidFill>
            <a:srgbClr val="D4BEF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6903720" y="4119238"/>
            <a:ext cx="414528" cy="624973"/>
          </a:xfrm>
          <a:prstGeom prst="rect">
            <a:avLst/>
          </a:prstGeom>
          <a:solidFill>
            <a:srgbClr val="D4BEF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1096219" y="1047627"/>
            <a:ext cx="23689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400" dirty="0" smtClean="0">
                <a:solidFill>
                  <a:srgbClr val="4D4D4D"/>
                </a:solidFill>
              </a:rPr>
              <a:t>Cavity size</a:t>
            </a:r>
            <a:endParaRPr lang="en-US" sz="1400" dirty="0">
              <a:solidFill>
                <a:srgbClr val="4D4D4D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200" y="3127887"/>
            <a:ext cx="11364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100" dirty="0" smtClean="0"/>
              <a:t>[kW]</a:t>
            </a:r>
            <a:endParaRPr lang="en-US" sz="1100" dirty="0"/>
          </a:p>
        </p:txBody>
      </p:sp>
      <p:sp>
        <p:nvSpPr>
          <p:cNvPr id="63" name="Rectangle 62"/>
          <p:cNvSpPr/>
          <p:nvPr/>
        </p:nvSpPr>
        <p:spPr>
          <a:xfrm>
            <a:off x="5989320" y="918087"/>
            <a:ext cx="2651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US" sz="1400" dirty="0" smtClean="0">
                <a:solidFill>
                  <a:srgbClr val="4D4D4D"/>
                </a:solidFill>
              </a:rPr>
              <a:t>Beam induced voltage (Loss factor)</a:t>
            </a:r>
            <a:endParaRPr lang="en-US" sz="1400" dirty="0">
              <a:solidFill>
                <a:srgbClr val="4D4D4D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227320" y="3051687"/>
            <a:ext cx="11364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100" dirty="0" smtClean="0"/>
              <a:t>[</a:t>
            </a:r>
            <a:r>
              <a:rPr lang="en-US" sz="1100" dirty="0" err="1" smtClean="0"/>
              <a:t>n</a:t>
            </a:r>
            <a:r>
              <a:rPr lang="en-US" sz="1100" dirty="0" err="1" smtClean="0">
                <a:latin typeface="Symbol" panose="05050102010706020507" pitchFamily="18" charset="2"/>
              </a:rPr>
              <a:t>W</a:t>
            </a:r>
            <a:r>
              <a:rPr lang="en-US" sz="1100" dirty="0" smtClean="0"/>
              <a:t>]</a:t>
            </a:r>
            <a:endParaRPr lang="en-US" sz="1100" dirty="0"/>
          </a:p>
        </p:txBody>
      </p:sp>
      <p:sp>
        <p:nvSpPr>
          <p:cNvPr id="67" name="Rectangle 66"/>
          <p:cNvSpPr/>
          <p:nvPr/>
        </p:nvSpPr>
        <p:spPr>
          <a:xfrm>
            <a:off x="1722267" y="2319057"/>
            <a:ext cx="181119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70C0"/>
                </a:solidFill>
              </a:rPr>
              <a:t>Diameter [cm] </a:t>
            </a:r>
            <a:r>
              <a:rPr lang="en-US" sz="9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a</a:t>
            </a:r>
            <a:r>
              <a:rPr lang="en-US" sz="900" b="1" dirty="0" smtClean="0">
                <a:solidFill>
                  <a:srgbClr val="0070C0"/>
                </a:solidFill>
              </a:rPr>
              <a:t> F</a:t>
            </a:r>
            <a:endParaRPr lang="en-US" sz="900" b="1" baseline="300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31620" y="1348740"/>
            <a:ext cx="1203960" cy="381000"/>
          </a:xfrm>
          <a:prstGeom prst="rect">
            <a:avLst/>
          </a:prstGeom>
          <a:solidFill>
            <a:schemeClr val="bg1"/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578059" y="1573407"/>
            <a:ext cx="17123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2060"/>
                </a:solidFill>
              </a:rPr>
              <a:t>Surface [dm</a:t>
            </a:r>
            <a:r>
              <a:rPr lang="en-US" sz="900" b="1" baseline="30000" dirty="0" smtClean="0">
                <a:solidFill>
                  <a:srgbClr val="002060"/>
                </a:solidFill>
              </a:rPr>
              <a:t>2</a:t>
            </a:r>
            <a:r>
              <a:rPr lang="en-US" sz="900" b="1" dirty="0" smtClean="0">
                <a:solidFill>
                  <a:srgbClr val="002060"/>
                </a:solidFill>
              </a:rPr>
              <a:t>] </a:t>
            </a:r>
            <a:r>
              <a:rPr lang="en-US" sz="900" b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a</a:t>
            </a:r>
            <a:r>
              <a:rPr lang="en-US" sz="900" b="1" dirty="0" smtClean="0">
                <a:solidFill>
                  <a:srgbClr val="002060"/>
                </a:solidFill>
              </a:rPr>
              <a:t> F</a:t>
            </a:r>
            <a:r>
              <a:rPr lang="en-US" sz="900" b="1" baseline="30000" dirty="0" smtClean="0">
                <a:solidFill>
                  <a:srgbClr val="002060"/>
                </a:solidFill>
              </a:rPr>
              <a:t>2</a:t>
            </a:r>
            <a:endParaRPr lang="en-US" sz="900" b="1" baseline="30000" dirty="0">
              <a:solidFill>
                <a:srgbClr val="00206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718151" y="1541521"/>
            <a:ext cx="157840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2060"/>
                </a:solidFill>
              </a:rPr>
              <a:t>Transverse </a:t>
            </a:r>
            <a:r>
              <a:rPr lang="en-US" sz="900" b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a</a:t>
            </a:r>
            <a:r>
              <a:rPr lang="en-US" sz="900" b="1" dirty="0" smtClean="0">
                <a:solidFill>
                  <a:srgbClr val="002060"/>
                </a:solidFill>
              </a:rPr>
              <a:t> F</a:t>
            </a:r>
            <a:r>
              <a:rPr lang="en-US" sz="900" b="1" baseline="30000" dirty="0" smtClean="0">
                <a:solidFill>
                  <a:srgbClr val="002060"/>
                </a:solidFill>
              </a:rPr>
              <a:t>3</a:t>
            </a:r>
            <a:endParaRPr lang="en-US" sz="900" b="1" baseline="30000" dirty="0">
              <a:solidFill>
                <a:srgbClr val="00206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372682" y="2346948"/>
            <a:ext cx="16306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70C0"/>
                </a:solidFill>
              </a:rPr>
              <a:t>Longitudinal </a:t>
            </a:r>
            <a:r>
              <a:rPr lang="en-US" sz="9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a</a:t>
            </a:r>
            <a:r>
              <a:rPr lang="en-US" sz="900" b="1" dirty="0" smtClean="0">
                <a:solidFill>
                  <a:srgbClr val="0070C0"/>
                </a:solidFill>
              </a:rPr>
              <a:t> F</a:t>
            </a:r>
            <a:r>
              <a:rPr lang="en-US" sz="900" b="1" baseline="30000" dirty="0" smtClean="0">
                <a:solidFill>
                  <a:srgbClr val="0070C0"/>
                </a:solidFill>
              </a:rPr>
              <a:t>2</a:t>
            </a:r>
            <a:endParaRPr lang="en-US" sz="900" b="1" baseline="30000" dirty="0">
              <a:solidFill>
                <a:srgbClr val="0070C0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263640" y="1363980"/>
            <a:ext cx="762000" cy="381000"/>
          </a:xfrm>
          <a:prstGeom prst="rect">
            <a:avLst/>
          </a:prstGeom>
          <a:solidFill>
            <a:schemeClr val="bg1"/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72"/>
          <p:cNvSpPr/>
          <p:nvPr/>
        </p:nvSpPr>
        <p:spPr>
          <a:xfrm>
            <a:off x="1577340" y="3451860"/>
            <a:ext cx="838200" cy="335280"/>
          </a:xfrm>
          <a:prstGeom prst="rect">
            <a:avLst/>
          </a:prstGeom>
          <a:solidFill>
            <a:schemeClr val="bg1"/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/>
          <p:cNvSpPr/>
          <p:nvPr/>
        </p:nvSpPr>
        <p:spPr>
          <a:xfrm>
            <a:off x="6134100" y="3421380"/>
            <a:ext cx="1196340" cy="335280"/>
          </a:xfrm>
          <a:prstGeom prst="rect">
            <a:avLst/>
          </a:prstGeom>
          <a:solidFill>
            <a:schemeClr val="bg1"/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>
            <a:off x="7336999" y="4278507"/>
            <a:ext cx="157840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70C0"/>
                </a:solidFill>
              </a:rPr>
              <a:t>2 K (x10)</a:t>
            </a:r>
            <a:endParaRPr lang="en-US" sz="900" b="1" baseline="30000" dirty="0">
              <a:solidFill>
                <a:srgbClr val="0070C0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7178041" y="3619500"/>
            <a:ext cx="11049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900" b="1" dirty="0" smtClean="0">
                <a:solidFill>
                  <a:srgbClr val="002060"/>
                </a:solidFill>
              </a:rPr>
              <a:t>4.5 K</a:t>
            </a:r>
            <a:endParaRPr lang="en-US" sz="900" b="1" baseline="30000" dirty="0">
              <a:solidFill>
                <a:srgbClr val="00206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39019" y="3150747"/>
            <a:ext cx="236891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US" sz="1400" dirty="0" smtClean="0">
                <a:solidFill>
                  <a:srgbClr val="4D4D4D"/>
                </a:solidFill>
              </a:rPr>
              <a:t>Power of RF </a:t>
            </a:r>
            <a:r>
              <a:rPr lang="en-US" sz="1400" dirty="0">
                <a:solidFill>
                  <a:srgbClr val="4D4D4D"/>
                </a:solidFill>
              </a:rPr>
              <a:t>coupler</a:t>
            </a:r>
            <a:endParaRPr lang="en-US" sz="1400" dirty="0" smtClean="0">
              <a:solidFill>
                <a:srgbClr val="4D4D4D"/>
              </a:solidFill>
            </a:endParaRPr>
          </a:p>
          <a:p>
            <a:pPr marL="457200" lvl="1" algn="ctr"/>
            <a:r>
              <a:rPr lang="en-US" sz="1200" dirty="0" smtClean="0">
                <a:solidFill>
                  <a:srgbClr val="4D4D4D"/>
                </a:solidFill>
                <a:latin typeface="Symbol" panose="05050102010706020507" pitchFamily="18" charset="2"/>
              </a:rPr>
              <a:t>a</a:t>
            </a:r>
            <a:r>
              <a:rPr lang="en-US" sz="1200" dirty="0" smtClean="0">
                <a:solidFill>
                  <a:srgbClr val="4D4D4D"/>
                </a:solidFill>
              </a:rPr>
              <a:t> F</a:t>
            </a:r>
            <a:r>
              <a:rPr lang="en-US" sz="1200" baseline="30000" dirty="0" smtClean="0">
                <a:solidFill>
                  <a:srgbClr val="4D4D4D"/>
                </a:solidFill>
              </a:rPr>
              <a:t>-1</a:t>
            </a:r>
            <a:endParaRPr lang="en-US" sz="1200" baseline="30000" dirty="0">
              <a:solidFill>
                <a:srgbClr val="4D4D4D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836920" y="3127887"/>
            <a:ext cx="2956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US" sz="1400" dirty="0" smtClean="0">
                <a:solidFill>
                  <a:srgbClr val="4D4D4D"/>
                </a:solidFill>
              </a:rPr>
              <a:t>SC surface resistance (BCS)</a:t>
            </a:r>
          </a:p>
          <a:p>
            <a:pPr marL="457200" lvl="1" algn="ctr"/>
            <a:r>
              <a:rPr lang="en-US" sz="1400" dirty="0">
                <a:solidFill>
                  <a:srgbClr val="4D4D4D"/>
                </a:solidFill>
                <a:latin typeface="Symbol" panose="05050102010706020507" pitchFamily="18" charset="2"/>
              </a:rPr>
              <a:t>a</a:t>
            </a:r>
            <a:r>
              <a:rPr lang="en-US" sz="1400" dirty="0">
                <a:solidFill>
                  <a:srgbClr val="4D4D4D"/>
                </a:solidFill>
              </a:rPr>
              <a:t> </a:t>
            </a:r>
            <a:r>
              <a:rPr lang="en-US" sz="1400" dirty="0" smtClean="0">
                <a:solidFill>
                  <a:srgbClr val="4D4D4D"/>
                </a:solidFill>
              </a:rPr>
              <a:t>F</a:t>
            </a:r>
            <a:r>
              <a:rPr lang="en-US" sz="1400" baseline="30000" dirty="0" smtClean="0">
                <a:solidFill>
                  <a:srgbClr val="4D4D4D"/>
                </a:solidFill>
              </a:rPr>
              <a:t>-2</a:t>
            </a:r>
            <a:endParaRPr lang="en-US" sz="1400" baseline="30000" dirty="0">
              <a:solidFill>
                <a:srgbClr val="4D4D4D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322070" y="1341498"/>
            <a:ext cx="173736" cy="1371600"/>
          </a:xfrm>
          <a:prstGeom prst="rect">
            <a:avLst/>
          </a:prstGeom>
          <a:solidFill>
            <a:schemeClr val="accent5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Freeform 86"/>
          <p:cNvSpPr/>
          <p:nvPr/>
        </p:nvSpPr>
        <p:spPr>
          <a:xfrm>
            <a:off x="1493520" y="3866515"/>
            <a:ext cx="1106805" cy="619760"/>
          </a:xfrm>
          <a:custGeom>
            <a:avLst/>
            <a:gdLst>
              <a:gd name="connsiteX0" fmla="*/ 0 w 1115060"/>
              <a:gd name="connsiteY0" fmla="*/ 447040 h 675640"/>
              <a:gd name="connsiteX1" fmla="*/ 0 w 1115060"/>
              <a:gd name="connsiteY1" fmla="*/ 0 h 675640"/>
              <a:gd name="connsiteX2" fmla="*/ 233680 w 1115060"/>
              <a:gd name="connsiteY2" fmla="*/ 170180 h 675640"/>
              <a:gd name="connsiteX3" fmla="*/ 523240 w 1115060"/>
              <a:gd name="connsiteY3" fmla="*/ 302260 h 675640"/>
              <a:gd name="connsiteX4" fmla="*/ 825500 w 1115060"/>
              <a:gd name="connsiteY4" fmla="*/ 391160 h 675640"/>
              <a:gd name="connsiteX5" fmla="*/ 1104900 w 1115060"/>
              <a:gd name="connsiteY5" fmla="*/ 457200 h 675640"/>
              <a:gd name="connsiteX6" fmla="*/ 1115060 w 1115060"/>
              <a:gd name="connsiteY6" fmla="*/ 673100 h 675640"/>
              <a:gd name="connsiteX7" fmla="*/ 1010920 w 1115060"/>
              <a:gd name="connsiteY7" fmla="*/ 675640 h 675640"/>
              <a:gd name="connsiteX8" fmla="*/ 721360 w 1115060"/>
              <a:gd name="connsiteY8" fmla="*/ 629920 h 675640"/>
              <a:gd name="connsiteX9" fmla="*/ 363220 w 1115060"/>
              <a:gd name="connsiteY9" fmla="*/ 571500 h 675640"/>
              <a:gd name="connsiteX10" fmla="*/ 0 w 1115060"/>
              <a:gd name="connsiteY10" fmla="*/ 447040 h 67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15060" h="675640">
                <a:moveTo>
                  <a:pt x="0" y="447040"/>
                </a:moveTo>
                <a:lnTo>
                  <a:pt x="0" y="0"/>
                </a:lnTo>
                <a:lnTo>
                  <a:pt x="233680" y="170180"/>
                </a:lnTo>
                <a:lnTo>
                  <a:pt x="523240" y="302260"/>
                </a:lnTo>
                <a:lnTo>
                  <a:pt x="825500" y="391160"/>
                </a:lnTo>
                <a:lnTo>
                  <a:pt x="1104900" y="457200"/>
                </a:lnTo>
                <a:lnTo>
                  <a:pt x="1115060" y="673100"/>
                </a:lnTo>
                <a:lnTo>
                  <a:pt x="1010920" y="675640"/>
                </a:lnTo>
                <a:lnTo>
                  <a:pt x="721360" y="629920"/>
                </a:lnTo>
                <a:lnTo>
                  <a:pt x="363220" y="571500"/>
                </a:lnTo>
                <a:lnTo>
                  <a:pt x="0" y="44704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68000"/>
            </a:schemeClr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Freeform 88"/>
          <p:cNvSpPr/>
          <p:nvPr/>
        </p:nvSpPr>
        <p:spPr>
          <a:xfrm>
            <a:off x="1508760" y="3726180"/>
            <a:ext cx="1074420" cy="514350"/>
          </a:xfrm>
          <a:custGeom>
            <a:avLst/>
            <a:gdLst>
              <a:gd name="connsiteX0" fmla="*/ 0 w 1074420"/>
              <a:gd name="connsiteY0" fmla="*/ 78105 h 514350"/>
              <a:gd name="connsiteX1" fmla="*/ 230505 w 1074420"/>
              <a:gd name="connsiteY1" fmla="*/ 240030 h 514350"/>
              <a:gd name="connsiteX2" fmla="*/ 617220 w 1074420"/>
              <a:gd name="connsiteY2" fmla="*/ 398145 h 514350"/>
              <a:gd name="connsiteX3" fmla="*/ 1049655 w 1074420"/>
              <a:gd name="connsiteY3" fmla="*/ 510540 h 514350"/>
              <a:gd name="connsiteX4" fmla="*/ 1074420 w 1074420"/>
              <a:gd name="connsiteY4" fmla="*/ 514350 h 514350"/>
              <a:gd name="connsiteX5" fmla="*/ 1066800 w 1074420"/>
              <a:gd name="connsiteY5" fmla="*/ 100965 h 514350"/>
              <a:gd name="connsiteX6" fmla="*/ 1064895 w 1074420"/>
              <a:gd name="connsiteY6" fmla="*/ 19050 h 514350"/>
              <a:gd name="connsiteX7" fmla="*/ 613410 w 1074420"/>
              <a:gd name="connsiteY7" fmla="*/ 11430 h 514350"/>
              <a:gd name="connsiteX8" fmla="*/ 215265 w 1074420"/>
              <a:gd name="connsiteY8" fmla="*/ 0 h 514350"/>
              <a:gd name="connsiteX9" fmla="*/ 5715 w 1074420"/>
              <a:gd name="connsiteY9" fmla="*/ 0 h 514350"/>
              <a:gd name="connsiteX10" fmla="*/ 0 w 1074420"/>
              <a:gd name="connsiteY10" fmla="*/ 78105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74420" h="514350">
                <a:moveTo>
                  <a:pt x="0" y="78105"/>
                </a:moveTo>
                <a:lnTo>
                  <a:pt x="230505" y="240030"/>
                </a:lnTo>
                <a:lnTo>
                  <a:pt x="617220" y="398145"/>
                </a:lnTo>
                <a:lnTo>
                  <a:pt x="1049655" y="510540"/>
                </a:lnTo>
                <a:lnTo>
                  <a:pt x="1074420" y="514350"/>
                </a:lnTo>
                <a:lnTo>
                  <a:pt x="1066800" y="100965"/>
                </a:lnTo>
                <a:lnTo>
                  <a:pt x="1064895" y="19050"/>
                </a:lnTo>
                <a:lnTo>
                  <a:pt x="613410" y="11430"/>
                </a:lnTo>
                <a:lnTo>
                  <a:pt x="215265" y="0"/>
                </a:lnTo>
                <a:lnTo>
                  <a:pt x="5715" y="0"/>
                </a:lnTo>
                <a:lnTo>
                  <a:pt x="0" y="78105"/>
                </a:lnTo>
                <a:close/>
              </a:path>
            </a:pathLst>
          </a:cu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Oval 89"/>
          <p:cNvSpPr/>
          <p:nvPr/>
        </p:nvSpPr>
        <p:spPr>
          <a:xfrm>
            <a:off x="6610350" y="4400550"/>
            <a:ext cx="104775" cy="104775"/>
          </a:xfrm>
          <a:prstGeom prst="ellipse">
            <a:avLst/>
          </a:prstGeom>
          <a:solidFill>
            <a:schemeClr val="accent5">
              <a:lumMod val="75000"/>
              <a:alpha val="96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Oval 90"/>
          <p:cNvSpPr/>
          <p:nvPr/>
        </p:nvSpPr>
        <p:spPr>
          <a:xfrm>
            <a:off x="7705090" y="4558030"/>
            <a:ext cx="104775" cy="104775"/>
          </a:xfrm>
          <a:prstGeom prst="ellipse">
            <a:avLst/>
          </a:prstGeom>
          <a:solidFill>
            <a:schemeClr val="accent5">
              <a:lumMod val="75000"/>
              <a:alpha val="96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5342137" y="1025358"/>
            <a:ext cx="11364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100" dirty="0" err="1" smtClean="0"/>
              <a:t>a.u</a:t>
            </a:r>
            <a:r>
              <a:rPr lang="en-US" sz="1100" dirty="0" smtClean="0"/>
              <a:t>.</a:t>
            </a:r>
            <a:endParaRPr lang="en-US" sz="1100" dirty="0"/>
          </a:p>
        </p:txBody>
      </p:sp>
      <p:sp>
        <p:nvSpPr>
          <p:cNvPr id="70" name="Rectangle 69"/>
          <p:cNvSpPr/>
          <p:nvPr/>
        </p:nvSpPr>
        <p:spPr>
          <a:xfrm>
            <a:off x="5859259" y="1270320"/>
            <a:ext cx="177555" cy="1526145"/>
          </a:xfrm>
          <a:prstGeom prst="rect">
            <a:avLst/>
          </a:prstGeom>
          <a:solidFill>
            <a:schemeClr val="bg1"/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/>
          <p:cNvSpPr/>
          <p:nvPr/>
        </p:nvSpPr>
        <p:spPr>
          <a:xfrm>
            <a:off x="1758696" y="3994951"/>
            <a:ext cx="414528" cy="763480"/>
          </a:xfrm>
          <a:prstGeom prst="rect">
            <a:avLst/>
          </a:prstGeom>
          <a:solidFill>
            <a:srgbClr val="D4BEF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>
            <a:off x="1235477" y="4184849"/>
            <a:ext cx="1811193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600" b="1" dirty="0" smtClean="0">
                <a:solidFill>
                  <a:schemeClr val="bg1">
                    <a:lumMod val="50000"/>
                  </a:schemeClr>
                </a:solidFill>
              </a:rPr>
              <a:t>R&amp;D needed</a:t>
            </a:r>
            <a:endParaRPr lang="en-US" sz="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077157" y="4532558"/>
            <a:ext cx="196788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600" b="1" dirty="0" smtClean="0">
                <a:solidFill>
                  <a:schemeClr val="bg1">
                    <a:lumMod val="50000"/>
                  </a:schemeClr>
                </a:solidFill>
              </a:rPr>
              <a:t>Present performances</a:t>
            </a:r>
            <a:endParaRPr lang="en-US" sz="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1443990" y="3821430"/>
            <a:ext cx="104775" cy="104775"/>
          </a:xfrm>
          <a:prstGeom prst="ellipse">
            <a:avLst/>
          </a:prstGeom>
          <a:solidFill>
            <a:schemeClr val="accent5">
              <a:lumMod val="75000"/>
              <a:alpha val="96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Rectangle 78"/>
          <p:cNvSpPr/>
          <p:nvPr/>
        </p:nvSpPr>
        <p:spPr>
          <a:xfrm>
            <a:off x="1554169" y="3567866"/>
            <a:ext cx="196788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600" b="1" dirty="0" smtClean="0">
                <a:solidFill>
                  <a:schemeClr val="bg1">
                    <a:lumMod val="50000"/>
                  </a:schemeClr>
                </a:solidFill>
              </a:rPr>
              <a:t>From E. Montesinos</a:t>
            </a:r>
            <a:endParaRPr lang="en-US" sz="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483927" y="1745673"/>
            <a:ext cx="782782" cy="1011382"/>
          </a:xfrm>
          <a:prstGeom prst="ellipse">
            <a:avLst/>
          </a:prstGeom>
          <a:solidFill>
            <a:schemeClr val="accent4">
              <a:lumMod val="20000"/>
              <a:lumOff val="80000"/>
              <a:alpha val="68000"/>
            </a:schemeClr>
          </a:solidFill>
          <a:ln w="285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/>
          <p:cNvSpPr/>
          <p:nvPr/>
        </p:nvSpPr>
        <p:spPr>
          <a:xfrm>
            <a:off x="6085575" y="1773382"/>
            <a:ext cx="11049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US" sz="600" b="1" dirty="0" smtClean="0">
                <a:solidFill>
                  <a:schemeClr val="bg1">
                    <a:lumMod val="50000"/>
                  </a:schemeClr>
                </a:solidFill>
              </a:rPr>
              <a:t>High current machines</a:t>
            </a:r>
            <a:endParaRPr lang="en-US" sz="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>
            <a:off x="7143750" y="4088823"/>
            <a:ext cx="104775" cy="104775"/>
          </a:xfrm>
          <a:prstGeom prst="ellipse">
            <a:avLst/>
          </a:prstGeom>
          <a:solidFill>
            <a:schemeClr val="accent5">
              <a:lumMod val="75000"/>
              <a:alpha val="96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934201" y="3699165"/>
            <a:ext cx="193963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  <a:endParaRPr lang="fr-FR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63636" y="1385455"/>
            <a:ext cx="547255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700" b="1" dirty="0" smtClean="0">
                <a:solidFill>
                  <a:schemeClr val="tx2"/>
                </a:solidFill>
              </a:rPr>
              <a:t>400 MHz</a:t>
            </a:r>
            <a:endParaRPr lang="en-GB" sz="700" b="1" dirty="0">
              <a:solidFill>
                <a:schemeClr val="tx2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491345" y="2057400"/>
            <a:ext cx="547255" cy="46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700" b="1" dirty="0">
                <a:solidFill>
                  <a:srgbClr val="00B050"/>
                </a:solidFill>
              </a:rPr>
              <a:t>8</a:t>
            </a:r>
            <a:r>
              <a:rPr lang="fr-CH" sz="700" b="1" dirty="0" smtClean="0">
                <a:solidFill>
                  <a:srgbClr val="00B050"/>
                </a:solidFill>
              </a:rPr>
              <a:t>00 MHz</a:t>
            </a:r>
            <a:endParaRPr lang="en-GB" sz="700" b="1" dirty="0">
              <a:solidFill>
                <a:srgbClr val="00B05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519054" y="2556164"/>
            <a:ext cx="547255" cy="46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700" b="1" dirty="0">
                <a:solidFill>
                  <a:srgbClr val="FF9933"/>
                </a:solidFill>
              </a:rPr>
              <a:t>6</a:t>
            </a:r>
            <a:r>
              <a:rPr lang="fr-CH" sz="700" b="1" dirty="0" smtClean="0">
                <a:solidFill>
                  <a:srgbClr val="FF9933"/>
                </a:solidFill>
              </a:rPr>
              <a:t>00 MHz</a:t>
            </a:r>
            <a:endParaRPr lang="en-GB" sz="700" b="1" dirty="0">
              <a:solidFill>
                <a:srgbClr val="FF993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13767" y="83589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/>
              <a:t>scaling laws </a:t>
            </a:r>
            <a:r>
              <a:rPr lang="en-US" sz="1200" dirty="0" smtClean="0"/>
              <a:t>for </a:t>
            </a:r>
            <a:r>
              <a:rPr lang="en-US" sz="1200" dirty="0"/>
              <a:t>single cell elliptical </a:t>
            </a:r>
            <a:r>
              <a:rPr lang="en-US" sz="1200" dirty="0" smtClean="0"/>
              <a:t>cavity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5602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3" grpId="0"/>
      <p:bldP spid="27" grpId="0"/>
      <p:bldP spid="53" grpId="0" animBg="1"/>
      <p:bldP spid="54" grpId="0" animBg="1"/>
      <p:bldP spid="56" grpId="0" animBg="1"/>
      <p:bldP spid="57" grpId="0" animBg="1"/>
      <p:bldP spid="90" grpId="0" animBg="1"/>
      <p:bldP spid="91" grpId="0" animBg="1"/>
      <p:bldP spid="55" grpId="0" animBg="1"/>
      <p:bldP spid="78" grpId="0" animBg="1"/>
      <p:bldP spid="82" grpId="0" animBg="1"/>
      <p:bldP spid="12" grpId="0"/>
      <p:bldP spid="13" grpId="0"/>
      <p:bldP spid="80" grpId="0"/>
      <p:bldP spid="8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ED378623-831F-4EFB-A72D-02D08A130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226" y="1703918"/>
            <a:ext cx="3517347" cy="242612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27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SWELL 2-cell 600 MHz cavity for Z, W, H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914" y="1191128"/>
            <a:ext cx="5786559" cy="352839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Very interesting </a:t>
            </a:r>
            <a:r>
              <a:rPr lang="en-US" dirty="0"/>
              <a:t>alternative </a:t>
            </a:r>
            <a:r>
              <a:rPr lang="en-US" dirty="0" smtClean="0"/>
              <a:t>cavity option </a:t>
            </a:r>
            <a:r>
              <a:rPr lang="en-US" b="0" dirty="0" smtClean="0"/>
              <a:t>which would cover three machines (no need to remove </a:t>
            </a:r>
            <a:r>
              <a:rPr lang="en-US" b="0" dirty="0" err="1" smtClean="0"/>
              <a:t>cryomodules</a:t>
            </a:r>
            <a:r>
              <a:rPr lang="en-US" b="0" dirty="0" smtClean="0"/>
              <a:t> after operation at Z) </a:t>
            </a:r>
            <a:endParaRPr lang="en-US" b="0" dirty="0"/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Highly damped RF cavity for transverse HOMs thanks 4 waveguide slots and coaxial RF </a:t>
            </a:r>
            <a:r>
              <a:rPr lang="en-US" b="0" dirty="0" smtClean="0"/>
              <a:t>lines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dirty="0" smtClean="0"/>
              <a:t>	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12.5 </a:t>
            </a:r>
            <a:r>
              <a:rPr lang="en-US" dirty="0"/>
              <a:t>MV/m, </a:t>
            </a:r>
            <a:r>
              <a:rPr lang="en-US" dirty="0" smtClean="0"/>
              <a:t>P</a:t>
            </a:r>
            <a:r>
              <a:rPr lang="en-US" baseline="-25000" dirty="0" smtClean="0"/>
              <a:t>RF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600 kW</a:t>
            </a:r>
            <a:endParaRPr lang="en-US" b="0" dirty="0"/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Robust against </a:t>
            </a:r>
            <a:r>
              <a:rPr lang="en-US" b="0" dirty="0" err="1" smtClean="0"/>
              <a:t>microphonics</a:t>
            </a:r>
            <a:r>
              <a:rPr lang="en-US" b="0" dirty="0" smtClean="0"/>
              <a:t> and Lorentz forces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b="0" dirty="0" smtClean="0"/>
              <a:t>Innovative concept compatible with </a:t>
            </a:r>
            <a:r>
              <a:rPr lang="en-US" b="0" dirty="0" err="1" smtClean="0"/>
              <a:t>Nb</a:t>
            </a:r>
            <a:r>
              <a:rPr lang="en-US" b="0" dirty="0" smtClean="0"/>
              <a:t>/Cu technology (open RF structure, easy to coat and inspect)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94360"/>
            <a:ext cx="900151" cy="9001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/>
          <p:cNvSpPr/>
          <p:nvPr/>
        </p:nvSpPr>
        <p:spPr>
          <a:xfrm>
            <a:off x="148910" y="4566940"/>
            <a:ext cx="452215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GB" sz="1200" i="1" dirty="0">
                <a:solidFill>
                  <a:srgbClr val="0033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F. Peauger et al, SWELL and Other SRF Split Cavity Development, in Proc. LINAC’22, Liverpool, England, Sept. 2022</a:t>
            </a:r>
            <a:endParaRPr lang="en-US" sz="1200" i="1" dirty="0">
              <a:solidFill>
                <a:srgbClr val="0033A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9" t="-883" r="12306" b="1"/>
          <a:stretch/>
        </p:blipFill>
        <p:spPr>
          <a:xfrm>
            <a:off x="5652655" y="1406179"/>
            <a:ext cx="3422073" cy="33199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56022" y="4323310"/>
            <a:ext cx="98847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I. Syratchev</a:t>
            </a:r>
          </a:p>
          <a:p>
            <a:pPr algn="ctr"/>
            <a:r>
              <a:rPr lang="en-GB" sz="900" dirty="0" smtClean="0"/>
              <a:t>F</a:t>
            </a:r>
            <a:r>
              <a:rPr lang="en-GB" sz="900" dirty="0"/>
              <a:t>. </a:t>
            </a:r>
            <a:r>
              <a:rPr lang="en-GB" sz="900" dirty="0" smtClean="0"/>
              <a:t>Peauger</a:t>
            </a:r>
          </a:p>
          <a:p>
            <a:pPr algn="ctr"/>
            <a:r>
              <a:rPr lang="en-GB" sz="900" dirty="0" smtClean="0"/>
              <a:t>O. Brunner</a:t>
            </a:r>
          </a:p>
          <a:p>
            <a:pPr algn="ctr"/>
            <a:r>
              <a:rPr lang="en-GB" sz="900" dirty="0" smtClean="0"/>
              <a:t>S</a:t>
            </a:r>
            <a:r>
              <a:rPr lang="en-GB" sz="900" dirty="0"/>
              <a:t>. Gorgi </a:t>
            </a:r>
            <a:r>
              <a:rPr lang="en-GB" sz="900" dirty="0" smtClean="0"/>
              <a:t>Zadeh</a:t>
            </a:r>
          </a:p>
        </p:txBody>
      </p:sp>
    </p:spTree>
    <p:extLst>
      <p:ext uri="{BB962C8B-B14F-4D97-AF65-F5344CB8AC3E}">
        <p14:creationId xmlns:p14="http://schemas.microsoft.com/office/powerpoint/2010/main" val="119994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28</a:t>
            </a:fld>
            <a:endParaRPr lang="en-US" noProof="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Impedance</a:t>
            </a:r>
            <a:r>
              <a:rPr lang="fr-CH" dirty="0" smtClean="0"/>
              <a:t> and HOM </a:t>
            </a:r>
            <a:r>
              <a:rPr lang="fr-CH" dirty="0" err="1" smtClean="0"/>
              <a:t>damping</a:t>
            </a:r>
            <a:r>
              <a:rPr lang="fr-CH" dirty="0" smtClean="0"/>
              <a:t> of SWELL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60" y="1079535"/>
            <a:ext cx="3791415" cy="20300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124" y="3027998"/>
            <a:ext cx="3853016" cy="20707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04369" y="1363672"/>
            <a:ext cx="1037503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S. Gorgi Zadeh</a:t>
            </a:r>
            <a:endParaRPr lang="en-GB" sz="9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958341" y="3025973"/>
                <a:ext cx="1382814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CH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fr-CH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180 </m:t>
                      </m:r>
                      <m:r>
                        <a:rPr lang="fr-CH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𝑚𝑎𝑥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8341" y="3025973"/>
                <a:ext cx="1382814" cy="300082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1"/>
          <p:cNvSpPr txBox="1">
            <a:spLocks/>
          </p:cNvSpPr>
          <p:nvPr/>
        </p:nvSpPr>
        <p:spPr>
          <a:xfrm>
            <a:off x="153093" y="1588800"/>
            <a:ext cx="4446616" cy="29340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defTabSz="6858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400" b="0"/>
            </a:lvl1pPr>
            <a:lvl2pPr marL="472500" indent="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/>
            </a:lvl2pPr>
            <a:lvl3pPr marL="1120500" indent="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/>
            </a:lvl3pPr>
            <a:lvl4pPr marL="1120500" indent="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/>
            </a:lvl4pPr>
            <a:lvl5pPr marL="1120500" indent="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Longitudinal coupled bunch instabilities due to the FM will be mitigated by direct RF feedback, as performed in the LHC</a:t>
            </a:r>
          </a:p>
          <a:p>
            <a:r>
              <a:rPr lang="en-GB" dirty="0"/>
              <a:t>Three transverse modes remain above the stability threshold:</a:t>
            </a:r>
          </a:p>
          <a:p>
            <a:pPr lvl="1"/>
            <a:r>
              <a:rPr lang="en-GB" dirty="0"/>
              <a:t>Spike at the FM frequency is due to coupler and </a:t>
            </a:r>
            <a:r>
              <a:rPr lang="en-GB" dirty="0" smtClean="0"/>
              <a:t>tuning plunger </a:t>
            </a:r>
            <a:r>
              <a:rPr lang="en-GB" dirty="0"/>
              <a:t>asymmetry and can be compensated by alternating their orientation along the </a:t>
            </a:r>
            <a:r>
              <a:rPr lang="en-GB" dirty="0" smtClean="0"/>
              <a:t>accelerator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For the two other modes at 748 and 830 MHz a bunch-by-bunch feedback system with a damping time of about 100 turns</a:t>
            </a:r>
          </a:p>
        </p:txBody>
      </p:sp>
    </p:spTree>
    <p:extLst>
      <p:ext uri="{BB962C8B-B14F-4D97-AF65-F5344CB8AC3E}">
        <p14:creationId xmlns:p14="http://schemas.microsoft.com/office/powerpoint/2010/main" val="243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29</a:t>
            </a:fld>
            <a:endParaRPr lang="en-US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95029" y="1760808"/>
            <a:ext cx="3954150" cy="3257550"/>
          </a:xfrm>
        </p:spPr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743259" y="1760808"/>
            <a:ext cx="3954150" cy="3257550"/>
          </a:xfrm>
        </p:spPr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SWELL concept </a:t>
            </a:r>
            <a:r>
              <a:rPr lang="fr-CH" dirty="0" err="1" smtClean="0"/>
              <a:t>feasibility</a:t>
            </a:r>
            <a:r>
              <a:rPr lang="fr-CH" dirty="0" smtClean="0"/>
              <a:t> </a:t>
            </a:r>
            <a:r>
              <a:rPr lang="fr-CH" dirty="0" err="1" smtClean="0"/>
              <a:t>demonstration</a:t>
            </a:r>
            <a:endParaRPr lang="en-GB" dirty="0"/>
          </a:p>
        </p:txBody>
      </p:sp>
      <p:pic>
        <p:nvPicPr>
          <p:cNvPr id="6" name="Picture 5" descr="A picture containing floor, indoor, cluttered&#10;&#10;Description automatically generated">
            <a:extLst>
              <a:ext uri="{FF2B5EF4-FFF2-40B4-BE49-F238E27FC236}">
                <a16:creationId xmlns:a16="http://schemas.microsoft.com/office/drawing/2014/main" id="{8EB16176-3D10-459D-A6CA-75A33FD81F8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81" y="1803169"/>
            <a:ext cx="4175760" cy="31318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625" y="1733607"/>
            <a:ext cx="3728104" cy="33445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07711" y="4484427"/>
            <a:ext cx="950290" cy="5078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900" dirty="0" smtClean="0"/>
              <a:t>M. Timmins, M. Therasse, T. Koettig</a:t>
            </a:r>
            <a:endParaRPr lang="en-GB" sz="9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D79FFA-17A8-4B46-B138-74443288DE4A}"/>
              </a:ext>
            </a:extLst>
          </p:cNvPr>
          <p:cNvSpPr txBox="1"/>
          <p:nvPr/>
        </p:nvSpPr>
        <p:spPr>
          <a:xfrm>
            <a:off x="3346472" y="4085707"/>
            <a:ext cx="96875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/>
            </a:lvl1pPr>
          </a:lstStyle>
          <a:p>
            <a:r>
              <a:rPr lang="en-US" dirty="0" smtClean="0"/>
              <a:t>M. Garlasche, R. Ninet, </a:t>
            </a:r>
          </a:p>
          <a:p>
            <a:r>
              <a:rPr lang="en-US" dirty="0" smtClean="0"/>
              <a:t>K. Scibor,</a:t>
            </a:r>
          </a:p>
          <a:p>
            <a:r>
              <a:rPr lang="fr-CH" dirty="0" smtClean="0"/>
              <a:t>M. Timmins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063957" y="3938967"/>
            <a:ext cx="1179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 smtClean="0">
                <a:solidFill>
                  <a:schemeClr val="bg1"/>
                </a:solidFill>
              </a:rPr>
              <a:t>Nb </a:t>
            </a:r>
            <a:r>
              <a:rPr lang="fr-CH" sz="1100" b="1" dirty="0" err="1" smtClean="0">
                <a:solidFill>
                  <a:schemeClr val="bg1"/>
                </a:solidFill>
              </a:rPr>
              <a:t>coating</a:t>
            </a:r>
            <a:r>
              <a:rPr lang="fr-CH" sz="1100" b="1" dirty="0" smtClean="0">
                <a:solidFill>
                  <a:schemeClr val="bg1"/>
                </a:solidFill>
              </a:rPr>
              <a:t> surface</a:t>
            </a:r>
            <a:endParaRPr lang="fr-FR" sz="1100" b="1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191789" y="3083329"/>
            <a:ext cx="297180" cy="853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1338349" y="3982489"/>
            <a:ext cx="937260" cy="198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 txBox="1">
            <a:spLocks/>
          </p:cNvSpPr>
          <p:nvPr/>
        </p:nvSpPr>
        <p:spPr>
          <a:xfrm>
            <a:off x="427204" y="1205345"/>
            <a:ext cx="4262559" cy="5957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400" dirty="0" smtClean="0"/>
              <a:t>Prototype at reduced scaled (1.3 GHz) successfully machined and ready to be niobium coated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endParaRPr lang="en-US" sz="1400" dirty="0" smtClean="0"/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 txBox="1">
            <a:spLocks/>
          </p:cNvSpPr>
          <p:nvPr/>
        </p:nvSpPr>
        <p:spPr>
          <a:xfrm>
            <a:off x="4763677" y="1212272"/>
            <a:ext cx="4047813" cy="7342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400" dirty="0" smtClean="0"/>
              <a:t>Vertical test at 4.5 K planned in SM18 at CERN in 2023</a:t>
            </a:r>
          </a:p>
        </p:txBody>
      </p:sp>
    </p:spTree>
    <p:extLst>
      <p:ext uri="{BB962C8B-B14F-4D97-AF65-F5344CB8AC3E}">
        <p14:creationId xmlns:p14="http://schemas.microsoft.com/office/powerpoint/2010/main" val="226826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7975" y="2043485"/>
            <a:ext cx="3494244" cy="18378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701200" cy="804066"/>
          </a:xfrm>
        </p:spPr>
        <p:txBody>
          <a:bodyPr/>
          <a:lstStyle/>
          <a:p>
            <a:r>
              <a:rPr lang="fr-CH" dirty="0" smtClean="0"/>
              <a:t>3 </a:t>
            </a:r>
            <a:r>
              <a:rPr lang="fr-CH" dirty="0" err="1" smtClean="0"/>
              <a:t>different</a:t>
            </a:r>
            <a:r>
              <a:rPr lang="fr-CH" dirty="0" smtClean="0"/>
              <a:t> types of SRF </a:t>
            </a:r>
            <a:r>
              <a:rPr lang="fr-CH" dirty="0" err="1" smtClean="0"/>
              <a:t>cavities</a:t>
            </a:r>
            <a:r>
              <a:rPr lang="fr-CH" dirty="0" smtClean="0"/>
              <a:t> for the FCC-</a:t>
            </a:r>
            <a:r>
              <a:rPr lang="fr-CH" dirty="0" err="1" smtClean="0"/>
              <a:t>ee</a:t>
            </a:r>
            <a:r>
              <a:rPr lang="fr-CH" dirty="0" smtClean="0"/>
              <a:t> RF </a:t>
            </a:r>
            <a:r>
              <a:rPr lang="fr-CH" dirty="0" err="1" smtClean="0"/>
              <a:t>baseline</a:t>
            </a:r>
            <a:endParaRPr lang="fr-FR" dirty="0"/>
          </a:p>
        </p:txBody>
      </p:sp>
      <p:pic>
        <p:nvPicPr>
          <p:cNvPr id="8" name="Picture 7" descr="CWRF08 02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450" y="2047953"/>
            <a:ext cx="2381509" cy="1709075"/>
          </a:xfrm>
          <a:prstGeom prst="rect">
            <a:avLst/>
          </a:prstGeom>
          <a:noFill/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2550" y="2055906"/>
            <a:ext cx="2596290" cy="163987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24552" y="3866720"/>
            <a:ext cx="2190023" cy="8669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GB" sz="1400" b="1" kern="0" dirty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MHz 1-cell </a:t>
            </a:r>
            <a:r>
              <a:rPr lang="en-GB" sz="1400" b="1" kern="0" dirty="0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cavities</a:t>
            </a:r>
          </a:p>
          <a:p>
            <a:pPr algn="ctr">
              <a:spcBef>
                <a:spcPts val="450"/>
              </a:spcBef>
              <a:defRPr/>
            </a:pPr>
            <a:r>
              <a:rPr lang="en-GB" sz="1400" b="1" kern="0" dirty="0" err="1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GB" sz="1400" b="1" kern="0" dirty="0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/Cu</a:t>
            </a:r>
          </a:p>
          <a:p>
            <a:pPr algn="ctr">
              <a:spcBef>
                <a:spcPts val="450"/>
              </a:spcBef>
              <a:defRPr/>
            </a:pPr>
            <a:r>
              <a:rPr lang="fr-CH" sz="1400" b="1" u="sng" kern="0" dirty="0" err="1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Removed</a:t>
            </a:r>
            <a:r>
              <a:rPr lang="fr-CH" sz="1400" b="1" u="sng" kern="0" dirty="0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400" b="1" u="sng" kern="0" dirty="0" err="1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</a:t>
            </a:r>
            <a:r>
              <a:rPr lang="fr-CH" sz="1400" b="1" u="sng" kern="0" dirty="0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Z operation</a:t>
            </a:r>
            <a:endParaRPr lang="en-GB" sz="1400" b="1" u="sng" kern="0" dirty="0" smtClean="0">
              <a:solidFill>
                <a:srgbClr val="BFA16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65108" y="3948549"/>
            <a:ext cx="1885453" cy="587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450"/>
              </a:spcBef>
            </a:pPr>
            <a:r>
              <a:rPr lang="en-GB" sz="1400" b="1" kern="0" dirty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MHz </a:t>
            </a:r>
            <a:r>
              <a:rPr lang="en-GB" sz="1400" b="1" kern="0" dirty="0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2-cell cavities</a:t>
            </a:r>
          </a:p>
          <a:p>
            <a:pPr algn="ctr">
              <a:spcBef>
                <a:spcPts val="450"/>
              </a:spcBef>
            </a:pPr>
            <a:r>
              <a:rPr lang="en-GB" sz="1400" b="1" kern="0" dirty="0" err="1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1400" b="1" kern="0" dirty="0" err="1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1400" b="1" kern="0" dirty="0" smtClean="0">
                <a:solidFill>
                  <a:srgbClr val="BFA16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/Cu</a:t>
            </a:r>
            <a:endParaRPr lang="en-GB" sz="1400" b="1" kern="0" dirty="0">
              <a:solidFill>
                <a:srgbClr val="BFA16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74243" y="3842248"/>
            <a:ext cx="1885453" cy="587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450"/>
              </a:spcBef>
              <a:defRPr/>
            </a:pPr>
            <a:r>
              <a:rPr lang="en-GB" sz="14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800 </a:t>
            </a:r>
            <a:r>
              <a:rPr lang="en-GB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MHz </a:t>
            </a:r>
            <a:r>
              <a:rPr lang="en-GB" sz="14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5-cell cavities</a:t>
            </a:r>
          </a:p>
          <a:p>
            <a:pPr algn="ctr">
              <a:spcBef>
                <a:spcPts val="450"/>
              </a:spcBef>
              <a:defRPr/>
            </a:pPr>
            <a:r>
              <a:rPr lang="en-GB" sz="14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Bulk </a:t>
            </a:r>
            <a:r>
              <a:rPr lang="en-GB" sz="1400" b="1" kern="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endParaRPr lang="en-GB" sz="1400" b="1" kern="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Multiply 14"/>
          <p:cNvSpPr/>
          <p:nvPr/>
        </p:nvSpPr>
        <p:spPr>
          <a:xfrm>
            <a:off x="4568682" y="2252551"/>
            <a:ext cx="613379" cy="1313663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/>
          <p:cNvSpPr txBox="1"/>
          <p:nvPr/>
        </p:nvSpPr>
        <p:spPr>
          <a:xfrm>
            <a:off x="1852654" y="1911927"/>
            <a:ext cx="74696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chemeClr val="bg1"/>
                </a:solidFill>
              </a:rPr>
              <a:t>LHC 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99255" y="1920743"/>
            <a:ext cx="680132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chemeClr val="bg1"/>
                </a:solidFill>
              </a:rPr>
              <a:t>LEP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52271" y="1899331"/>
            <a:ext cx="803562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chemeClr val="bg1"/>
                </a:solidFill>
              </a:rPr>
              <a:t>JLAB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6258" y="1430685"/>
            <a:ext cx="2674987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rgbClr val="FF0000"/>
                </a:solidFill>
              </a:rPr>
              <a:t>New </a:t>
            </a:r>
            <a:r>
              <a:rPr lang="fr-CH" sz="1800" dirty="0" err="1" smtClean="0">
                <a:solidFill>
                  <a:srgbClr val="FF0000"/>
                </a:solidFill>
              </a:rPr>
              <a:t>compared</a:t>
            </a:r>
            <a:r>
              <a:rPr lang="fr-CH" sz="1800" dirty="0" smtClean="0">
                <a:solidFill>
                  <a:srgbClr val="FF0000"/>
                </a:solidFill>
              </a:rPr>
              <a:t> to CDR </a:t>
            </a:r>
            <a:endParaRPr lang="fr-FR" sz="1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4493029"/>
            <a:ext cx="5252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solidFill>
                  <a:srgbClr val="FF0000"/>
                </a:solidFill>
              </a:rPr>
              <a:t>2-cell </a:t>
            </a:r>
            <a:r>
              <a:rPr lang="fr-CH" sz="1400" dirty="0" err="1" smtClean="0">
                <a:solidFill>
                  <a:srgbClr val="FF0000"/>
                </a:solidFill>
              </a:rPr>
              <a:t>is</a:t>
            </a:r>
            <a:r>
              <a:rPr lang="fr-CH" sz="1400" dirty="0" smtClean="0">
                <a:solidFill>
                  <a:srgbClr val="FF0000"/>
                </a:solidFill>
              </a:rPr>
              <a:t> </a:t>
            </a:r>
            <a:r>
              <a:rPr lang="fr-CH" sz="1400" dirty="0" err="1" smtClean="0">
                <a:solidFill>
                  <a:srgbClr val="FF0000"/>
                </a:solidFill>
              </a:rPr>
              <a:t>better</a:t>
            </a:r>
            <a:r>
              <a:rPr lang="fr-CH" sz="1400" dirty="0" smtClean="0">
                <a:solidFill>
                  <a:srgbClr val="FF0000"/>
                </a:solidFill>
              </a:rPr>
              <a:t> for W </a:t>
            </a:r>
            <a:r>
              <a:rPr lang="fr-CH" sz="1400" dirty="0" err="1" smtClean="0">
                <a:solidFill>
                  <a:srgbClr val="FF0000"/>
                </a:solidFill>
              </a:rPr>
              <a:t>working</a:t>
            </a:r>
            <a:r>
              <a:rPr lang="fr-CH" sz="1400" dirty="0" smtClean="0">
                <a:solidFill>
                  <a:srgbClr val="FF0000"/>
                </a:solidFill>
              </a:rPr>
              <a:t> point </a:t>
            </a:r>
          </a:p>
          <a:p>
            <a:pPr algn="ctr"/>
            <a:r>
              <a:rPr lang="fr-CH" sz="1400" dirty="0" smtClean="0">
                <a:solidFill>
                  <a:srgbClr val="FF0000"/>
                </a:solidFill>
              </a:rPr>
              <a:t>(</a:t>
            </a:r>
            <a:r>
              <a:rPr lang="fr-CH" sz="1400" dirty="0" err="1" smtClean="0">
                <a:solidFill>
                  <a:srgbClr val="FF0000"/>
                </a:solidFill>
              </a:rPr>
              <a:t>reduced</a:t>
            </a:r>
            <a:r>
              <a:rPr lang="fr-CH" sz="1400" dirty="0" smtClean="0">
                <a:solidFill>
                  <a:srgbClr val="FF0000"/>
                </a:solidFill>
              </a:rPr>
              <a:t> RF power per </a:t>
            </a:r>
            <a:r>
              <a:rPr lang="fr-CH" sz="1400" dirty="0" err="1" smtClean="0">
                <a:solidFill>
                  <a:srgbClr val="FF0000"/>
                </a:solidFill>
              </a:rPr>
              <a:t>cav</a:t>
            </a:r>
            <a:r>
              <a:rPr lang="fr-CH" sz="1400" dirty="0" smtClean="0">
                <a:solidFill>
                  <a:srgbClr val="FF0000"/>
                </a:solidFill>
              </a:rPr>
              <a:t>., </a:t>
            </a:r>
            <a:r>
              <a:rPr lang="fr-CH" sz="1400" dirty="0" err="1" smtClean="0">
                <a:solidFill>
                  <a:srgbClr val="FF0000"/>
                </a:solidFill>
              </a:rPr>
              <a:t>improved</a:t>
            </a:r>
            <a:r>
              <a:rPr lang="fr-CH" sz="1400" dirty="0" smtClean="0">
                <a:solidFill>
                  <a:srgbClr val="FF0000"/>
                </a:solidFill>
              </a:rPr>
              <a:t> HOM </a:t>
            </a:r>
            <a:r>
              <a:rPr lang="fr-CH" sz="1400" dirty="0" err="1" smtClean="0">
                <a:solidFill>
                  <a:srgbClr val="FF0000"/>
                </a:solidFill>
              </a:rPr>
              <a:t>damping</a:t>
            </a:r>
            <a:r>
              <a:rPr lang="fr-CH" sz="1400" dirty="0" smtClean="0">
                <a:solidFill>
                  <a:srgbClr val="FF0000"/>
                </a:solidFill>
              </a:rPr>
              <a:t>)  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7051" y="3290453"/>
            <a:ext cx="488805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2000" dirty="0" smtClean="0">
                <a:solidFill>
                  <a:schemeClr val="accent2">
                    <a:lumMod val="75000"/>
                  </a:schemeClr>
                </a:solidFill>
              </a:rPr>
              <a:t>Z </a:t>
            </a:r>
            <a:endParaRPr lang="fr-FR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74439" y="3072419"/>
            <a:ext cx="62042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2000" dirty="0" err="1" smtClean="0">
                <a:solidFill>
                  <a:schemeClr val="tx2"/>
                </a:solidFill>
              </a:rPr>
              <a:t>ttb</a:t>
            </a:r>
            <a:endParaRPr lang="fr-FR" sz="2000" dirty="0">
              <a:solidFill>
                <a:schemeClr val="tx2"/>
              </a:solidFill>
            </a:endParaRPr>
          </a:p>
        </p:txBody>
      </p:sp>
      <p:sp>
        <p:nvSpPr>
          <p:cNvPr id="24" name="Multiply 23"/>
          <p:cNvSpPr/>
          <p:nvPr/>
        </p:nvSpPr>
        <p:spPr>
          <a:xfrm>
            <a:off x="3967395" y="2241467"/>
            <a:ext cx="613379" cy="1313663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extBox 26"/>
          <p:cNvSpPr txBox="1"/>
          <p:nvPr/>
        </p:nvSpPr>
        <p:spPr>
          <a:xfrm>
            <a:off x="3018992" y="3427203"/>
            <a:ext cx="1095806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chemeClr val="accent2">
                    <a:lumMod val="75000"/>
                  </a:schemeClr>
                </a:solidFill>
              </a:rPr>
              <a:t>W, H </a:t>
            </a:r>
            <a:endParaRPr lang="fr-FR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19203" y="2028531"/>
            <a:ext cx="3521869" cy="1900238"/>
          </a:xfrm>
          <a:prstGeom prst="rect">
            <a:avLst/>
          </a:prstGeom>
          <a:solidFill>
            <a:schemeClr val="bg1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3432419" y="2043387"/>
            <a:ext cx="2275044" cy="1946493"/>
            <a:chOff x="3366137" y="2048248"/>
            <a:chExt cx="2275044" cy="1946493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/>
            <a:srcRect r="68352"/>
            <a:stretch/>
          </p:blipFill>
          <p:spPr>
            <a:xfrm>
              <a:off x="3366137" y="2053010"/>
              <a:ext cx="1105850" cy="1837815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/>
            <a:srcRect l="66335"/>
            <a:stretch/>
          </p:blipFill>
          <p:spPr>
            <a:xfrm>
              <a:off x="4464843" y="2048248"/>
              <a:ext cx="1176338" cy="1837815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630973" y="3427919"/>
              <a:ext cx="1095806" cy="566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fr-CH" sz="1800" dirty="0" smtClean="0">
                  <a:solidFill>
                    <a:schemeClr val="accent2">
                      <a:lumMod val="75000"/>
                    </a:schemeClr>
                  </a:solidFill>
                </a:rPr>
                <a:t>W, H </a:t>
              </a:r>
              <a:endParaRPr lang="fr-FR" sz="1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5384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30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2775" y="587325"/>
            <a:ext cx="9063150" cy="804066"/>
          </a:xfrm>
        </p:spPr>
        <p:txBody>
          <a:bodyPr/>
          <a:lstStyle/>
          <a:p>
            <a:r>
              <a:rPr lang="fr-CH" dirty="0" smtClean="0"/>
              <a:t>Collaboration </a:t>
            </a:r>
            <a:r>
              <a:rPr lang="fr-CH" dirty="0" err="1" smtClean="0"/>
              <a:t>with</a:t>
            </a:r>
            <a:r>
              <a:rPr lang="fr-CH" dirty="0" smtClean="0"/>
              <a:t> CNRS – LPSC on </a:t>
            </a:r>
            <a:r>
              <a:rPr lang="fr-CH" dirty="0" err="1" smtClean="0"/>
              <a:t>multipacting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" y="1463627"/>
            <a:ext cx="6786563" cy="349413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96510" y="4697787"/>
            <a:ext cx="2547315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900" dirty="0" smtClean="0"/>
              <a:t>A. Plaçais, Y. Gomez Martinez, F. Bouly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61127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31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408530"/>
            <a:ext cx="8991600" cy="804066"/>
          </a:xfrm>
        </p:spPr>
        <p:txBody>
          <a:bodyPr/>
          <a:lstStyle/>
          <a:p>
            <a:pPr>
              <a:lnSpc>
                <a:spcPts val="3700"/>
              </a:lnSpc>
            </a:pPr>
            <a:r>
              <a:rPr lang="fr-CH" sz="2400" dirty="0" err="1" smtClean="0"/>
              <a:t>FCCee</a:t>
            </a:r>
            <a:r>
              <a:rPr lang="fr-CH" sz="2400" dirty="0" smtClean="0"/>
              <a:t> </a:t>
            </a:r>
            <a:r>
              <a:rPr lang="fr-CH" sz="2400" dirty="0" err="1" smtClean="0"/>
              <a:t>parameters</a:t>
            </a:r>
            <a:r>
              <a:rPr lang="fr-CH" sz="2400" dirty="0" smtClean="0"/>
              <a:t> at 600 MHz (alternative option)</a:t>
            </a:r>
            <a:endParaRPr lang="fr-FR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131942"/>
              </p:ext>
            </p:extLst>
          </p:nvPr>
        </p:nvGraphicFramePr>
        <p:xfrm>
          <a:off x="83821" y="1394457"/>
          <a:ext cx="6919594" cy="3329953"/>
        </p:xfrm>
        <a:graphic>
          <a:graphicData uri="http://schemas.openxmlformats.org/drawingml/2006/table">
            <a:tbl>
              <a:tblPr/>
              <a:tblGrid>
                <a:gridCol w="918161">
                  <a:extLst>
                    <a:ext uri="{9D8B030D-6E8A-4147-A177-3AD203B41FA5}">
                      <a16:colId xmlns:a16="http://schemas.microsoft.com/office/drawing/2014/main" val="2763223360"/>
                    </a:ext>
                  </a:extLst>
                </a:gridCol>
                <a:gridCol w="676100">
                  <a:extLst>
                    <a:ext uri="{9D8B030D-6E8A-4147-A177-3AD203B41FA5}">
                      <a16:colId xmlns:a16="http://schemas.microsoft.com/office/drawing/2014/main" val="2754946210"/>
                    </a:ext>
                  </a:extLst>
                </a:gridCol>
                <a:gridCol w="609325">
                  <a:extLst>
                    <a:ext uri="{9D8B030D-6E8A-4147-A177-3AD203B41FA5}">
                      <a16:colId xmlns:a16="http://schemas.microsoft.com/office/drawing/2014/main" val="3892148871"/>
                    </a:ext>
                  </a:extLst>
                </a:gridCol>
                <a:gridCol w="709488">
                  <a:extLst>
                    <a:ext uri="{9D8B030D-6E8A-4147-A177-3AD203B41FA5}">
                      <a16:colId xmlns:a16="http://schemas.microsoft.com/office/drawing/2014/main" val="2178342611"/>
                    </a:ext>
                  </a:extLst>
                </a:gridCol>
                <a:gridCol w="634366">
                  <a:extLst>
                    <a:ext uri="{9D8B030D-6E8A-4147-A177-3AD203B41FA5}">
                      <a16:colId xmlns:a16="http://schemas.microsoft.com/office/drawing/2014/main" val="596689418"/>
                    </a:ext>
                  </a:extLst>
                </a:gridCol>
                <a:gridCol w="659406">
                  <a:extLst>
                    <a:ext uri="{9D8B030D-6E8A-4147-A177-3AD203B41FA5}">
                      <a16:colId xmlns:a16="http://schemas.microsoft.com/office/drawing/2014/main" val="2998334931"/>
                    </a:ext>
                  </a:extLst>
                </a:gridCol>
                <a:gridCol w="717835">
                  <a:extLst>
                    <a:ext uri="{9D8B030D-6E8A-4147-A177-3AD203B41FA5}">
                      <a16:colId xmlns:a16="http://schemas.microsoft.com/office/drawing/2014/main" val="2155391805"/>
                    </a:ext>
                  </a:extLst>
                </a:gridCol>
                <a:gridCol w="642712">
                  <a:extLst>
                    <a:ext uri="{9D8B030D-6E8A-4147-A177-3AD203B41FA5}">
                      <a16:colId xmlns:a16="http://schemas.microsoft.com/office/drawing/2014/main" val="3486712441"/>
                    </a:ext>
                  </a:extLst>
                </a:gridCol>
                <a:gridCol w="734529">
                  <a:extLst>
                    <a:ext uri="{9D8B030D-6E8A-4147-A177-3AD203B41FA5}">
                      <a16:colId xmlns:a16="http://schemas.microsoft.com/office/drawing/2014/main" val="1945223806"/>
                    </a:ext>
                  </a:extLst>
                </a:gridCol>
                <a:gridCol w="617672">
                  <a:extLst>
                    <a:ext uri="{9D8B030D-6E8A-4147-A177-3AD203B41FA5}">
                      <a16:colId xmlns:a16="http://schemas.microsoft.com/office/drawing/2014/main" val="864349681"/>
                    </a:ext>
                  </a:extLst>
                </a:gridCol>
              </a:tblGrid>
              <a:tr h="155821"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62" marR="4762" marT="476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ttb2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472846"/>
                  </a:ext>
                </a:extLst>
              </a:tr>
              <a:tr h="161592"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62" marR="4762" marT="476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per beam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per beam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455611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Frequency [MHz]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6030551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RF voltage [MV]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186204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Eacc [MV/m]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091793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# cell / cav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740205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Vcavity [MV]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443130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#cells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999217"/>
                  </a:ext>
                </a:extLst>
              </a:tr>
              <a:tr h="2077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# cavities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766474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# CM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219449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 operation [K]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48523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dyn losses/cav [W]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350347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stat losses/cav [W]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666386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Qext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1.9E+04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6.4E+05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6.8E+05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1.1E+07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6.8E+05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2.3E+07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3.9E+06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6.0E+06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1.2E+08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123141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Detuning [kHz]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45.582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473157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Pcav  [kW]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760665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rhob [m]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462268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Energy [GeV]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203981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energy loss [MV]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267079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cos phi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473841"/>
                  </a:ext>
                </a:extLst>
              </a:tr>
              <a:tr h="155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Beam current [A]</a:t>
                      </a:r>
                    </a:p>
                  </a:txBody>
                  <a:tcPr marL="4762" marR="4762" marT="476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035514"/>
                  </a:ext>
                </a:extLst>
              </a:tr>
            </a:tbl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2431737" y="2031077"/>
            <a:ext cx="4485146" cy="162324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1028771" y="3794762"/>
            <a:ext cx="1212202" cy="148797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17488" y="1004995"/>
            <a:ext cx="4636452" cy="4351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68580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r-CH" sz="1600" dirty="0" err="1"/>
              <a:t>w</a:t>
            </a:r>
            <a:r>
              <a:rPr lang="fr-CH" sz="1600" dirty="0" err="1" smtClean="0"/>
              <a:t>ith</a:t>
            </a:r>
            <a:r>
              <a:rPr lang="fr-CH" sz="1600" dirty="0" smtClean="0"/>
              <a:t> SWELL 2-cell and </a:t>
            </a:r>
            <a:r>
              <a:rPr lang="fr-CH" sz="1600" dirty="0" err="1" smtClean="0"/>
              <a:t>elliptical</a:t>
            </a:r>
            <a:r>
              <a:rPr lang="fr-CH" sz="1600" dirty="0" smtClean="0"/>
              <a:t> 5-cell </a:t>
            </a:r>
            <a:r>
              <a:rPr lang="fr-CH" sz="1600" dirty="0" err="1" smtClean="0"/>
              <a:t>cavities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6570542" y="2366723"/>
            <a:ext cx="25048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/>
            <a:r>
              <a:rPr lang="en-US" sz="1600" b="1" dirty="0" smtClean="0"/>
              <a:t>281 </a:t>
            </a:r>
            <a:r>
              <a:rPr lang="en-US" sz="1600" b="1" dirty="0" err="1" smtClean="0"/>
              <a:t>cryomodules</a:t>
            </a:r>
            <a:endParaRPr lang="en-US" sz="1600" b="1" dirty="0" smtClean="0"/>
          </a:p>
          <a:p>
            <a:pPr marL="457200" lvl="1" algn="ctr"/>
            <a:r>
              <a:rPr lang="en-US" sz="1600" b="1" dirty="0" smtClean="0"/>
              <a:t>1124 cavities</a:t>
            </a:r>
          </a:p>
          <a:p>
            <a:pPr marL="457200" lvl="1" algn="ctr"/>
            <a:r>
              <a:rPr lang="en-US" sz="1600" b="1" dirty="0" smtClean="0">
                <a:solidFill>
                  <a:srgbClr val="E2AC00"/>
                </a:solidFill>
              </a:rPr>
              <a:t>~35% in </a:t>
            </a:r>
            <a:r>
              <a:rPr lang="en-US" sz="1600" b="1" dirty="0" err="1" smtClean="0">
                <a:solidFill>
                  <a:srgbClr val="E2AC00"/>
                </a:solidFill>
              </a:rPr>
              <a:t>Nb</a:t>
            </a:r>
            <a:r>
              <a:rPr lang="en-US" sz="1600" b="1" dirty="0" smtClean="0">
                <a:solidFill>
                  <a:srgbClr val="E2AC00"/>
                </a:solidFill>
              </a:rPr>
              <a:t>/Cu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86600" y="3436620"/>
            <a:ext cx="183572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 smtClean="0">
                <a:solidFill>
                  <a:srgbClr val="FF0000"/>
                </a:solidFill>
              </a:rPr>
              <a:t>→ </a:t>
            </a:r>
            <a:r>
              <a:rPr lang="fr-CH" sz="1400" b="1" dirty="0" smtClean="0">
                <a:solidFill>
                  <a:srgbClr val="FF0000"/>
                </a:solidFill>
                <a:latin typeface="+mj-lt"/>
              </a:rPr>
              <a:t>total 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number </a:t>
            </a:r>
            <a:r>
              <a:rPr lang="en-US" sz="1400" b="1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of </a:t>
            </a:r>
            <a:r>
              <a:rPr lang="en-US" sz="1400" b="1" dirty="0" err="1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cryomodules</a:t>
            </a:r>
            <a:r>
              <a:rPr lang="en-US" sz="1400" b="1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reduced by </a:t>
            </a:r>
            <a:r>
              <a:rPr lang="en-US" sz="1400" b="1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~ 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16 % compared to the 400/800 MHz baseline</a:t>
            </a:r>
            <a:endParaRPr lang="en-US" sz="1400" b="1" dirty="0">
              <a:solidFill>
                <a:srgbClr val="FF0000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15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32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408530"/>
            <a:ext cx="8991600" cy="804066"/>
          </a:xfrm>
        </p:spPr>
        <p:txBody>
          <a:bodyPr/>
          <a:lstStyle/>
          <a:p>
            <a:pPr>
              <a:lnSpc>
                <a:spcPts val="3700"/>
              </a:lnSpc>
            </a:pPr>
            <a:r>
              <a:rPr lang="fr-CH" sz="2400" dirty="0" smtClean="0"/>
              <a:t>SRF </a:t>
            </a:r>
            <a:r>
              <a:rPr lang="fr-CH" sz="2400" dirty="0" err="1" smtClean="0"/>
              <a:t>cavities</a:t>
            </a:r>
            <a:r>
              <a:rPr lang="fr-CH" sz="2400" dirty="0" smtClean="0"/>
              <a:t> and power RF sources </a:t>
            </a:r>
            <a:r>
              <a:rPr lang="fr-CH" sz="2400" dirty="0" err="1" smtClean="0"/>
              <a:t>specification</a:t>
            </a:r>
            <a:r>
              <a:rPr lang="fr-CH" sz="2400" dirty="0" smtClean="0"/>
              <a:t> at 600 MHz</a:t>
            </a:r>
            <a:endParaRPr lang="fr-FR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502429"/>
              </p:ext>
            </p:extLst>
          </p:nvPr>
        </p:nvGraphicFramePr>
        <p:xfrm>
          <a:off x="401451" y="1837041"/>
          <a:ext cx="8262937" cy="826293"/>
        </p:xfrm>
        <a:graphic>
          <a:graphicData uri="http://schemas.openxmlformats.org/drawingml/2006/table">
            <a:tbl>
              <a:tblPr/>
              <a:tblGrid>
                <a:gridCol w="1155522">
                  <a:extLst>
                    <a:ext uri="{9D8B030D-6E8A-4147-A177-3AD203B41FA5}">
                      <a16:colId xmlns:a16="http://schemas.microsoft.com/office/drawing/2014/main" val="3888303849"/>
                    </a:ext>
                  </a:extLst>
                </a:gridCol>
                <a:gridCol w="859479">
                  <a:extLst>
                    <a:ext uri="{9D8B030D-6E8A-4147-A177-3AD203B41FA5}">
                      <a16:colId xmlns:a16="http://schemas.microsoft.com/office/drawing/2014/main" val="2251137242"/>
                    </a:ext>
                  </a:extLst>
                </a:gridCol>
                <a:gridCol w="888129">
                  <a:extLst>
                    <a:ext uri="{9D8B030D-6E8A-4147-A177-3AD203B41FA5}">
                      <a16:colId xmlns:a16="http://schemas.microsoft.com/office/drawing/2014/main" val="2574573254"/>
                    </a:ext>
                  </a:extLst>
                </a:gridCol>
                <a:gridCol w="811730">
                  <a:extLst>
                    <a:ext uri="{9D8B030D-6E8A-4147-A177-3AD203B41FA5}">
                      <a16:colId xmlns:a16="http://schemas.microsoft.com/office/drawing/2014/main" val="1306967328"/>
                    </a:ext>
                  </a:extLst>
                </a:gridCol>
                <a:gridCol w="845154">
                  <a:extLst>
                    <a:ext uri="{9D8B030D-6E8A-4147-A177-3AD203B41FA5}">
                      <a16:colId xmlns:a16="http://schemas.microsoft.com/office/drawing/2014/main" val="800737067"/>
                    </a:ext>
                  </a:extLst>
                </a:gridCol>
                <a:gridCol w="954977">
                  <a:extLst>
                    <a:ext uri="{9D8B030D-6E8A-4147-A177-3AD203B41FA5}">
                      <a16:colId xmlns:a16="http://schemas.microsoft.com/office/drawing/2014/main" val="844148244"/>
                    </a:ext>
                  </a:extLst>
                </a:gridCol>
                <a:gridCol w="938265">
                  <a:extLst>
                    <a:ext uri="{9D8B030D-6E8A-4147-A177-3AD203B41FA5}">
                      <a16:colId xmlns:a16="http://schemas.microsoft.com/office/drawing/2014/main" val="590045068"/>
                    </a:ext>
                  </a:extLst>
                </a:gridCol>
                <a:gridCol w="964527">
                  <a:extLst>
                    <a:ext uri="{9D8B030D-6E8A-4147-A177-3AD203B41FA5}">
                      <a16:colId xmlns:a16="http://schemas.microsoft.com/office/drawing/2014/main" val="636852224"/>
                    </a:ext>
                  </a:extLst>
                </a:gridCol>
                <a:gridCol w="845154">
                  <a:extLst>
                    <a:ext uri="{9D8B030D-6E8A-4147-A177-3AD203B41FA5}">
                      <a16:colId xmlns:a16="http://schemas.microsoft.com/office/drawing/2014/main" val="1862217692"/>
                    </a:ext>
                  </a:extLst>
                </a:gridCol>
              </a:tblGrid>
              <a:tr h="355765"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07-Dec-22</a:t>
                      </a:r>
                    </a:p>
                  </a:txBody>
                  <a:tcPr marL="7173" marR="7173" marT="7173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Bare cavity in vertical test stand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Jacketed cavity with HOM couplers in vertical test stand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Cryomodule (with FPC) in horizontal test stand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Operation in the machine</a:t>
                      </a:r>
                    </a:p>
                  </a:txBody>
                  <a:tcPr marL="7173" marR="7173" marT="7173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935837"/>
                  </a:ext>
                </a:extLst>
              </a:tr>
              <a:tr h="160668"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3" marR="7173" marT="7173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(MV/m)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Q0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(MV/m)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Q0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(MV/m)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Q0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Eacc (MV/m)</a:t>
                      </a:r>
                    </a:p>
                  </a:txBody>
                  <a:tcPr marL="7173" marR="7173" marT="7173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Q0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597077"/>
                  </a:ext>
                </a:extLst>
              </a:tr>
              <a:tr h="1549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2-cell 600 MHz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3.3E+09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12.6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3.15E+09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3.0E+09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2.7E+09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194013"/>
                  </a:ext>
                </a:extLst>
              </a:tr>
              <a:tr h="1549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5-cell 600 MHz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27.6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3.3E+10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26.3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3.15E+10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3.0E+10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2.7E+10</a:t>
                      </a:r>
                    </a:p>
                  </a:txBody>
                  <a:tcPr marL="7173" marR="7173" marT="7173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42001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256801"/>
              </p:ext>
            </p:extLst>
          </p:nvPr>
        </p:nvGraphicFramePr>
        <p:xfrm>
          <a:off x="418036" y="3004556"/>
          <a:ext cx="8262936" cy="1464793"/>
        </p:xfrm>
        <a:graphic>
          <a:graphicData uri="http://schemas.openxmlformats.org/drawingml/2006/table">
            <a:tbl>
              <a:tblPr/>
              <a:tblGrid>
                <a:gridCol w="1039039">
                  <a:extLst>
                    <a:ext uri="{9D8B030D-6E8A-4147-A177-3AD203B41FA5}">
                      <a16:colId xmlns:a16="http://schemas.microsoft.com/office/drawing/2014/main" val="2395056909"/>
                    </a:ext>
                  </a:extLst>
                </a:gridCol>
                <a:gridCol w="772839">
                  <a:extLst>
                    <a:ext uri="{9D8B030D-6E8A-4147-A177-3AD203B41FA5}">
                      <a16:colId xmlns:a16="http://schemas.microsoft.com/office/drawing/2014/main" val="2044929873"/>
                    </a:ext>
                  </a:extLst>
                </a:gridCol>
                <a:gridCol w="798600">
                  <a:extLst>
                    <a:ext uri="{9D8B030D-6E8A-4147-A177-3AD203B41FA5}">
                      <a16:colId xmlns:a16="http://schemas.microsoft.com/office/drawing/2014/main" val="2027970785"/>
                    </a:ext>
                  </a:extLst>
                </a:gridCol>
                <a:gridCol w="729904">
                  <a:extLst>
                    <a:ext uri="{9D8B030D-6E8A-4147-A177-3AD203B41FA5}">
                      <a16:colId xmlns:a16="http://schemas.microsoft.com/office/drawing/2014/main" val="2599581744"/>
                    </a:ext>
                  </a:extLst>
                </a:gridCol>
                <a:gridCol w="759958">
                  <a:extLst>
                    <a:ext uri="{9D8B030D-6E8A-4147-A177-3AD203B41FA5}">
                      <a16:colId xmlns:a16="http://schemas.microsoft.com/office/drawing/2014/main" val="3212886019"/>
                    </a:ext>
                  </a:extLst>
                </a:gridCol>
                <a:gridCol w="705022">
                  <a:extLst>
                    <a:ext uri="{9D8B030D-6E8A-4147-A177-3AD203B41FA5}">
                      <a16:colId xmlns:a16="http://schemas.microsoft.com/office/drawing/2014/main" val="4245527780"/>
                    </a:ext>
                  </a:extLst>
                </a:gridCol>
                <a:gridCol w="997370">
                  <a:extLst>
                    <a:ext uri="{9D8B030D-6E8A-4147-A177-3AD203B41FA5}">
                      <a16:colId xmlns:a16="http://schemas.microsoft.com/office/drawing/2014/main" val="3718645853"/>
                    </a:ext>
                  </a:extLst>
                </a:gridCol>
                <a:gridCol w="867297">
                  <a:extLst>
                    <a:ext uri="{9D8B030D-6E8A-4147-A177-3AD203B41FA5}">
                      <a16:colId xmlns:a16="http://schemas.microsoft.com/office/drawing/2014/main" val="2241613312"/>
                    </a:ext>
                  </a:extLst>
                </a:gridCol>
                <a:gridCol w="649933">
                  <a:extLst>
                    <a:ext uri="{9D8B030D-6E8A-4147-A177-3AD203B41FA5}">
                      <a16:colId xmlns:a16="http://schemas.microsoft.com/office/drawing/2014/main" val="3410533399"/>
                    </a:ext>
                  </a:extLst>
                </a:gridCol>
                <a:gridCol w="942974">
                  <a:extLst>
                    <a:ext uri="{9D8B030D-6E8A-4147-A177-3AD203B41FA5}">
                      <a16:colId xmlns:a16="http://schemas.microsoft.com/office/drawing/2014/main" val="1229308965"/>
                    </a:ext>
                  </a:extLst>
                </a:gridCol>
              </a:tblGrid>
              <a:tr h="139292"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07-Dec-22</a:t>
                      </a:r>
                    </a:p>
                  </a:txBody>
                  <a:tcPr marL="6449" marR="6449" marT="64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ttbar2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412604"/>
                  </a:ext>
                </a:extLst>
              </a:tr>
              <a:tr h="144451"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49" marR="6449" marT="64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536139"/>
                  </a:ext>
                </a:extLst>
              </a:tr>
              <a:tr h="4075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source type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MHz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</a:t>
                      </a:r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MHz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kW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MHz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kW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MHz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kW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MHz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kW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600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MHz</a:t>
                      </a:r>
                    </a:p>
                    <a:p>
                      <a:pPr algn="ctr" rtl="0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 </a:t>
                      </a:r>
                      <a:endParaRPr lang="en-GB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solid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state amplifier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MHz</a:t>
                      </a:r>
                    </a:p>
                    <a:p>
                      <a:pPr algn="ctr" rtl="0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 kW </a:t>
                      </a:r>
                    </a:p>
                    <a:p>
                      <a:pPr algn="ctr" rtl="0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solid state amplifier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MHz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kW </a:t>
                      </a:r>
                      <a:endParaRPr lang="fr-CH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pl-P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600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MHz</a:t>
                      </a:r>
                    </a:p>
                    <a:p>
                      <a:pPr algn="ctr" rtl="0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 solid state amplifier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30205"/>
                  </a:ext>
                </a:extLst>
              </a:tr>
              <a:tr h="1392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Frequency [MHz]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9761799"/>
                  </a:ext>
                </a:extLst>
              </a:tr>
              <a:tr h="1392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Pcav [kW]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547.4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410.6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903840"/>
                  </a:ext>
                </a:extLst>
              </a:tr>
              <a:tr h="1867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Prf conditioning [kW]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473236"/>
                  </a:ext>
                </a:extLst>
              </a:tr>
              <a:tr h="666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cavities / RF sources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069589"/>
                  </a:ext>
                </a:extLst>
              </a:tr>
              <a:tr h="1392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RF sources</a:t>
                      </a:r>
                    </a:p>
                  </a:txBody>
                  <a:tcPr marL="6449" marR="6449" marT="64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D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76746"/>
                  </a:ext>
                </a:extLst>
              </a:tr>
            </a:tbl>
          </a:graphicData>
        </a:graphic>
      </p:graphicFrame>
      <p:sp>
        <p:nvSpPr>
          <p:cNvPr id="17" name="Title 6"/>
          <p:cNvSpPr txBox="1">
            <a:spLocks/>
          </p:cNvSpPr>
          <p:nvPr/>
        </p:nvSpPr>
        <p:spPr>
          <a:xfrm>
            <a:off x="285414" y="1088877"/>
            <a:ext cx="8675706" cy="69824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700"/>
              </a:lnSpc>
            </a:pPr>
            <a:r>
              <a:rPr lang="fr-CH" sz="1800" dirty="0" smtClean="0"/>
              <a:t>→ </a:t>
            </a:r>
            <a:r>
              <a:rPr lang="fr-CH" sz="1800" dirty="0" err="1" smtClean="0"/>
              <a:t>only</a:t>
            </a:r>
            <a:r>
              <a:rPr lang="fr-CH" sz="1800" dirty="0" smtClean="0"/>
              <a:t> </a:t>
            </a:r>
            <a:r>
              <a:rPr lang="fr-CH" sz="1800" dirty="0" err="1" smtClean="0"/>
              <a:t>two</a:t>
            </a:r>
            <a:r>
              <a:rPr lang="fr-CH" sz="1800" dirty="0" smtClean="0"/>
              <a:t> types of SRF </a:t>
            </a:r>
            <a:r>
              <a:rPr lang="fr-CH" sz="1800" dirty="0" err="1" smtClean="0"/>
              <a:t>cavities</a:t>
            </a:r>
            <a:r>
              <a:rPr lang="fr-CH" sz="1800" dirty="0" smtClean="0"/>
              <a:t> and one type of high </a:t>
            </a:r>
            <a:r>
              <a:rPr lang="fr-CH" sz="1800" dirty="0" err="1" smtClean="0"/>
              <a:t>efficiency</a:t>
            </a:r>
            <a:r>
              <a:rPr lang="fr-CH" sz="1800" dirty="0" smtClean="0"/>
              <a:t> klystron to </a:t>
            </a:r>
            <a:r>
              <a:rPr lang="fr-CH" sz="1800" dirty="0" err="1" smtClean="0"/>
              <a:t>develop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57837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33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85420"/>
            <a:ext cx="8263350" cy="55379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7960" y="982345"/>
            <a:ext cx="89560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Solid baseline at 400 / 800 MHz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three types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elliptical cavities to cover the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four working points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FCCee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Intense activity around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longitudinal beam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dynamics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cavity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RF design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efficiency klystron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simulations (not reported here).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Hardware R&amp;D program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oriented towards the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improvement of </a:t>
            </a:r>
            <a:r>
              <a:rPr lang="en-US" sz="1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/Cu technology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which represents almost </a:t>
            </a:r>
            <a:r>
              <a:rPr lang="en-US" sz="16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400 cavities and covers the full physics program of Z, WW and ZH.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Q</a:t>
            </a:r>
            <a:r>
              <a:rPr lang="en-US" sz="1600" b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bulk niobium cavities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becomes new area of interest for the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ttb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machine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→ CERN needs strong collaborations with external labs specialized in this field (SLAC, FNAL, …) 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New innovative concept of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600 MHz SWELL cavity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under evaluation – seems very promising to reduce the overall cost, simplify the installation scenario of the RF system and its development phase.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51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05" y="1046081"/>
            <a:ext cx="8927274" cy="1142642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2895786"/>
            <a:ext cx="6552728" cy="183620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0792579-EE02-442F-B8CA-F2FA3D9D007F}"/>
              </a:ext>
            </a:extLst>
          </p:cNvPr>
          <p:cNvSpPr txBox="1">
            <a:spLocks/>
          </p:cNvSpPr>
          <p:nvPr/>
        </p:nvSpPr>
        <p:spPr>
          <a:xfrm>
            <a:off x="1403648" y="2849379"/>
            <a:ext cx="6480720" cy="480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Questions ?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8349" y="3473103"/>
            <a:ext cx="8025607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Acknowledgements</a:t>
            </a:r>
          </a:p>
          <a:p>
            <a:pPr algn="ctr"/>
            <a:endParaRPr lang="en-US" sz="1200" u="sng" dirty="0" smtClean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Olivier Brunner, Frank Gerigk, Ivan Karpov, </a:t>
            </a:r>
            <a:r>
              <a:rPr lang="en-US" sz="1200" dirty="0" smtClean="0">
                <a:solidFill>
                  <a:schemeClr val="bg1"/>
                </a:solidFill>
              </a:rPr>
              <a:t>Alice Vanel, Igor </a:t>
            </a:r>
            <a:r>
              <a:rPr lang="en-US" sz="1200" dirty="0">
                <a:solidFill>
                  <a:schemeClr val="bg1"/>
                </a:solidFill>
              </a:rPr>
              <a:t>Syratchev, Rama Calaga, Heiko Damerau, Shahnam </a:t>
            </a:r>
            <a:r>
              <a:rPr lang="en-US" sz="1200" dirty="0" smtClean="0">
                <a:solidFill>
                  <a:schemeClr val="bg1"/>
                </a:solidFill>
              </a:rPr>
              <a:t>Gorgi Zadeh, Eric Montesinos, Said Atieh, </a:t>
            </a:r>
            <a:r>
              <a:rPr lang="en-US" sz="1200" dirty="0" err="1" smtClean="0">
                <a:solidFill>
                  <a:schemeClr val="bg1"/>
                </a:solidFill>
              </a:rPr>
              <a:t>Allessandro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Dallochio</a:t>
            </a:r>
            <a:r>
              <a:rPr lang="en-US" sz="1200" dirty="0" smtClean="0">
                <a:solidFill>
                  <a:schemeClr val="bg1"/>
                </a:solidFill>
              </a:rPr>
              <a:t>, Marco Garlasche, Ofelia </a:t>
            </a:r>
            <a:r>
              <a:rPr lang="en-US" sz="1200" dirty="0">
                <a:solidFill>
                  <a:schemeClr val="bg1"/>
                </a:solidFill>
              </a:rPr>
              <a:t>Capatina, Marc </a:t>
            </a:r>
            <a:r>
              <a:rPr lang="en-US" sz="1200" dirty="0" smtClean="0">
                <a:solidFill>
                  <a:schemeClr val="bg1"/>
                </a:solidFill>
              </a:rPr>
              <a:t>Timmins</a:t>
            </a:r>
            <a:r>
              <a:rPr lang="en-US" sz="1200" dirty="0">
                <a:solidFill>
                  <a:schemeClr val="bg1"/>
                </a:solidFill>
              </a:rPr>
              <a:t>, Vittorio </a:t>
            </a:r>
            <a:r>
              <a:rPr lang="en-US" sz="1200" dirty="0" smtClean="0">
                <a:solidFill>
                  <a:schemeClr val="bg1"/>
                </a:solidFill>
              </a:rPr>
              <a:t>Parma, Mathieu Therasse, Guillaume </a:t>
            </a:r>
            <a:r>
              <a:rPr lang="en-US" sz="1200" dirty="0">
                <a:solidFill>
                  <a:schemeClr val="bg1"/>
                </a:solidFill>
              </a:rPr>
              <a:t>Rosaz, Walter Venturini Delsolaro</a:t>
            </a:r>
            <a:r>
              <a:rPr lang="en-US" sz="1200" dirty="0" smtClean="0">
                <a:solidFill>
                  <a:schemeClr val="bg1"/>
                </a:solidFill>
              </a:rPr>
              <a:t>, Sosoho-Abasi Udongwo, Ursula Van Rienen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93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35</a:t>
            </a:fld>
            <a:endParaRPr lang="en-US" noProof="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2800" y="577800"/>
            <a:ext cx="3727418" cy="804066"/>
          </a:xfrm>
        </p:spPr>
        <p:txBody>
          <a:bodyPr/>
          <a:lstStyle/>
          <a:p>
            <a:r>
              <a:rPr lang="fr-CH" dirty="0" err="1" smtClean="0"/>
              <a:t>Why</a:t>
            </a:r>
            <a:r>
              <a:rPr lang="fr-CH" dirty="0" smtClean="0"/>
              <a:t> 4 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r-CH" dirty="0" smtClean="0"/>
              <a:t> 2-cells ?</a:t>
            </a:r>
            <a:endParaRPr lang="fr-FR" dirty="0"/>
          </a:p>
        </p:txBody>
      </p:sp>
      <p:pic>
        <p:nvPicPr>
          <p:cNvPr id="9" name="Picture Placeholder 9"/>
          <p:cNvPicPr>
            <a:picLocks noChangeAspect="1"/>
          </p:cNvPicPr>
          <p:nvPr/>
        </p:nvPicPr>
        <p:blipFill>
          <a:blip r:embed="rId2"/>
          <a:srcRect l="15005" r="15005"/>
          <a:stretch>
            <a:fillRect/>
          </a:stretch>
        </p:blipFill>
        <p:spPr>
          <a:xfrm>
            <a:off x="5129724" y="2509521"/>
            <a:ext cx="3508250" cy="25358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50" y="2404325"/>
            <a:ext cx="3967362" cy="27391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-73152" y="970382"/>
            <a:ext cx="921715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>
              <a:lnSpc>
                <a:spcPct val="150000"/>
              </a:lnSpc>
            </a:pPr>
            <a:r>
              <a:rPr lang="en-US" sz="1400" dirty="0" err="1" smtClean="0"/>
              <a:t>Eacc</a:t>
            </a:r>
            <a:r>
              <a:rPr lang="en-US" sz="1400" dirty="0" smtClean="0"/>
              <a:t> limited </a:t>
            </a:r>
            <a:r>
              <a:rPr lang="en-US" sz="1400" dirty="0"/>
              <a:t>to </a:t>
            </a:r>
            <a:r>
              <a:rPr lang="en-US" sz="1400" dirty="0" smtClean="0"/>
              <a:t>~ 7 MV/m in LEP</a:t>
            </a:r>
          </a:p>
          <a:p>
            <a:pPr marL="457200" lvl="1">
              <a:lnSpc>
                <a:spcPct val="150000"/>
              </a:lnSpc>
            </a:pPr>
            <a:r>
              <a:rPr lang="en-US" sz="1400" dirty="0" smtClean="0"/>
              <a:t>Very large superconducting surface ( ~5 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1400" dirty="0" smtClean="0"/>
              <a:t>more “chance” to have surface defects</a:t>
            </a:r>
          </a:p>
          <a:p>
            <a:pPr marL="457200" lvl="1">
              <a:lnSpc>
                <a:spcPct val="150000"/>
              </a:lnSpc>
            </a:pPr>
            <a:r>
              <a:rPr lang="en-US" sz="1400" dirty="0" smtClean="0"/>
              <a:t>Such large cavities require significant SRF infrastructures upgrades at CERN</a:t>
            </a:r>
          </a:p>
          <a:p>
            <a:pPr marL="457200" lvl="1">
              <a:lnSpc>
                <a:spcPct val="150000"/>
              </a:lnSpc>
            </a:pPr>
            <a:r>
              <a:rPr lang="en-US" sz="1400" dirty="0" smtClean="0"/>
              <a:t>Surface treatments recipes for high accelerating gradient will be very painful to adapt</a:t>
            </a:r>
          </a:p>
          <a:p>
            <a:pPr marL="457200" lvl="1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549244" y="4073470"/>
            <a:ext cx="755998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O. Brunner</a:t>
            </a:r>
            <a:endParaRPr lang="en-GB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5109227" y="2394622"/>
            <a:ext cx="680132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>
                <a:solidFill>
                  <a:schemeClr val="bg1"/>
                </a:solidFill>
              </a:rPr>
              <a:t>LEP</a:t>
            </a:r>
            <a:endParaRPr lang="fr-FR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36</a:t>
            </a:fld>
            <a:endParaRPr lang="en-US" noProof="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/>
          <a:srcRect t="18943"/>
          <a:stretch/>
        </p:blipFill>
        <p:spPr>
          <a:xfrm>
            <a:off x="277906" y="1390650"/>
            <a:ext cx="8575664" cy="326203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09281" y="672353"/>
            <a:ext cx="6678706" cy="5668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3000" dirty="0" smtClean="0"/>
              <a:t>1.3 GHz </a:t>
            </a:r>
            <a:r>
              <a:rPr lang="fr-CH" sz="3000" dirty="0" err="1" smtClean="0"/>
              <a:t>preparation</a:t>
            </a:r>
            <a:r>
              <a:rPr lang="fr-CH" sz="3000" dirty="0" smtClean="0"/>
              <a:t> and test workflow</a:t>
            </a:r>
            <a:endParaRPr lang="en-GB" sz="3000" dirty="0"/>
          </a:p>
        </p:txBody>
      </p:sp>
      <p:sp>
        <p:nvSpPr>
          <p:cNvPr id="28" name="TextBox 27"/>
          <p:cNvSpPr txBox="1"/>
          <p:nvPr/>
        </p:nvSpPr>
        <p:spPr>
          <a:xfrm>
            <a:off x="7628184" y="890999"/>
            <a:ext cx="1085509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L. Vega Cid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66541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37</a:t>
            </a:fld>
            <a:endParaRPr lang="en-US" noProof="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/>
          <a:srcRect t="7442"/>
          <a:stretch/>
        </p:blipFill>
        <p:spPr>
          <a:xfrm>
            <a:off x="403760" y="1064811"/>
            <a:ext cx="8140493" cy="394657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660578" y="617750"/>
            <a:ext cx="832751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A. Vanel</a:t>
            </a:r>
          </a:p>
          <a:p>
            <a:pPr algn="ctr"/>
            <a:r>
              <a:rPr lang="fr-CH" sz="1000" dirty="0" smtClean="0"/>
              <a:t>I. Karpov</a:t>
            </a:r>
            <a:endParaRPr lang="en-GB" sz="1000" dirty="0"/>
          </a:p>
        </p:txBody>
      </p:sp>
      <p:sp>
        <p:nvSpPr>
          <p:cNvPr id="34" name="Title 5"/>
          <p:cNvSpPr>
            <a:spLocks noGrp="1"/>
          </p:cNvSpPr>
          <p:nvPr>
            <p:ph type="title"/>
          </p:nvPr>
        </p:nvSpPr>
        <p:spPr>
          <a:xfrm>
            <a:off x="371548" y="435296"/>
            <a:ext cx="6456764" cy="804066"/>
          </a:xfrm>
        </p:spPr>
        <p:txBody>
          <a:bodyPr/>
          <a:lstStyle/>
          <a:p>
            <a:r>
              <a:rPr lang="fr-CH" dirty="0" smtClean="0"/>
              <a:t>Double </a:t>
            </a:r>
            <a:r>
              <a:rPr lang="fr-CH" dirty="0" err="1" smtClean="0"/>
              <a:t>frequency</a:t>
            </a:r>
            <a:r>
              <a:rPr lang="fr-CH" dirty="0" smtClean="0"/>
              <a:t> RF syste</a:t>
            </a:r>
            <a:r>
              <a:rPr lang="fr-CH" dirty="0"/>
              <a:t>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392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38</a:t>
            </a:fld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298" y="1228566"/>
            <a:ext cx="4136277" cy="33622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4470" y="861915"/>
            <a:ext cx="3183095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CDR FCC-</a:t>
            </a:r>
            <a:r>
              <a:rPr lang="en-GB" sz="900" dirty="0" err="1"/>
              <a:t>ee</a:t>
            </a:r>
            <a:r>
              <a:rPr lang="en-GB" sz="900" dirty="0"/>
              <a:t>: The Lepton </a:t>
            </a:r>
            <a:r>
              <a:rPr lang="en-GB" sz="900" dirty="0" smtClean="0"/>
              <a:t>Collider, 2019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85404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70" y="426000"/>
            <a:ext cx="8507506" cy="468372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6595390" y="182457"/>
            <a:ext cx="105046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M. Benedikt</a:t>
            </a:r>
          </a:p>
          <a:p>
            <a:pPr algn="ctr"/>
            <a:r>
              <a:rPr lang="fr-CH" sz="900" dirty="0" err="1" smtClean="0"/>
              <a:t>Monday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55338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784" y="371383"/>
            <a:ext cx="8701200" cy="553790"/>
          </a:xfrm>
        </p:spPr>
        <p:txBody>
          <a:bodyPr/>
          <a:lstStyle/>
          <a:p>
            <a:r>
              <a:rPr lang="en-GB" sz="2000" dirty="0" smtClean="0"/>
              <a:t>Circumference options assuming 400.79 </a:t>
            </a:r>
            <a:r>
              <a:rPr lang="en-GB" sz="2000" dirty="0"/>
              <a:t>MHz and 90.75 </a:t>
            </a:r>
            <a:r>
              <a:rPr lang="en-GB" sz="2000" dirty="0" smtClean="0"/>
              <a:t>km +/-100 m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for </a:t>
            </a:r>
            <a:r>
              <a:rPr lang="en-GB" sz="2000" dirty="0" err="1" smtClean="0"/>
              <a:t>FCChh</a:t>
            </a:r>
            <a:endParaRPr lang="en-US" sz="2000" dirty="0"/>
          </a:p>
        </p:txBody>
      </p:sp>
      <p:sp>
        <p:nvSpPr>
          <p:cNvPr id="18" name="Rectangle 17"/>
          <p:cNvSpPr/>
          <p:nvPr/>
        </p:nvSpPr>
        <p:spPr>
          <a:xfrm>
            <a:off x="-430772" y="2288973"/>
            <a:ext cx="94313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 err="1"/>
              <a:t>h</a:t>
            </a:r>
            <a:r>
              <a:rPr lang="en-GB" sz="1200" b="1" baseline="-25000" dirty="0" err="1"/>
              <a:t>FCC</a:t>
            </a:r>
            <a:r>
              <a:rPr lang="en-GB" sz="1200" b="1" dirty="0"/>
              <a:t> = 121440 is </a:t>
            </a:r>
            <a:r>
              <a:rPr lang="en-GB" sz="1200" b="1" dirty="0" smtClean="0"/>
              <a:t>the </a:t>
            </a:r>
            <a:r>
              <a:rPr lang="en-GB" sz="1200" b="1" dirty="0"/>
              <a:t>most </a:t>
            </a:r>
            <a:r>
              <a:rPr lang="en-GB" sz="1200" b="1" dirty="0" err="1"/>
              <a:t>favorable</a:t>
            </a:r>
            <a:r>
              <a:rPr lang="en-GB" sz="1200" b="1" dirty="0"/>
              <a:t> </a:t>
            </a:r>
            <a:r>
              <a:rPr lang="en-GB" sz="1200" b="1" dirty="0" smtClean="0"/>
              <a:t>harmonic number </a:t>
            </a:r>
            <a:r>
              <a:rPr lang="en-GB" sz="1200" b="1" dirty="0"/>
              <a:t>from the RF point of view: </a:t>
            </a:r>
            <a:r>
              <a:rPr lang="en-GB" sz="1200" b="1" dirty="0" smtClean="0"/>
              <a:t>it </a:t>
            </a:r>
            <a:r>
              <a:rPr lang="en-GB" sz="1200" b="1" dirty="0"/>
              <a:t>has </a:t>
            </a:r>
            <a:r>
              <a:rPr lang="en-GB" sz="1200" b="1" dirty="0" smtClean="0"/>
              <a:t>very </a:t>
            </a:r>
            <a:r>
              <a:rPr lang="en-GB" sz="1200" b="1" dirty="0"/>
              <a:t>short transfer wait time, small largest prime factor, and </a:t>
            </a:r>
            <a:r>
              <a:rPr lang="en-GB" sz="1200" b="1" dirty="0" smtClean="0"/>
              <a:t>many </a:t>
            </a:r>
            <a:r>
              <a:rPr lang="en-GB" sz="1200" b="1" dirty="0"/>
              <a:t>bunch spacing </a:t>
            </a:r>
            <a:r>
              <a:rPr lang="en-GB" sz="1200" b="1" dirty="0" smtClean="0"/>
              <a:t>options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 err="1"/>
              <a:t>hFCC</a:t>
            </a:r>
            <a:r>
              <a:rPr lang="en-GB" sz="1200" b="1" dirty="0"/>
              <a:t> = 121200 can also give </a:t>
            </a:r>
            <a:r>
              <a:rPr lang="en-GB" sz="1200" b="1" dirty="0" smtClean="0"/>
              <a:t>many </a:t>
            </a:r>
            <a:r>
              <a:rPr lang="en-GB" sz="1200" b="1" dirty="0"/>
              <a:t>bunch spacing options,  </a:t>
            </a:r>
            <a:r>
              <a:rPr lang="en-GB" sz="1200" b="1" dirty="0" smtClean="0"/>
              <a:t>but the higher larger </a:t>
            </a:r>
            <a:r>
              <a:rPr lang="en-GB" sz="1200" b="1" dirty="0"/>
              <a:t>prime factor </a:t>
            </a:r>
            <a:r>
              <a:rPr lang="en-GB" sz="1200" b="1" dirty="0" smtClean="0"/>
              <a:t>and longer LHC-to-FCC </a:t>
            </a:r>
            <a:r>
              <a:rPr lang="en-GB" sz="1200" b="1" dirty="0"/>
              <a:t>transfer wait </a:t>
            </a:r>
            <a:r>
              <a:rPr lang="en-GB" sz="1200" b="1" dirty="0" smtClean="0"/>
              <a:t>time</a:t>
            </a:r>
            <a:endParaRPr lang="en-US" sz="1200" b="1" dirty="0" smtClean="0">
              <a:solidFill>
                <a:srgbClr val="E2AC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94" y="878541"/>
            <a:ext cx="5576775" cy="137563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00191" y="1249257"/>
            <a:ext cx="1050465" cy="5078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Linhao Zhang</a:t>
            </a:r>
          </a:p>
          <a:p>
            <a:pPr algn="ctr"/>
            <a:r>
              <a:rPr lang="fr-CH" sz="900" dirty="0" smtClean="0"/>
              <a:t>Ivan Karpov</a:t>
            </a:r>
          </a:p>
          <a:p>
            <a:pPr algn="ctr"/>
            <a:r>
              <a:rPr lang="fr-CH" sz="900" dirty="0" smtClean="0"/>
              <a:t>Heiko Damerau</a:t>
            </a:r>
            <a:endParaRPr lang="en-GB" sz="900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15C34D98-46C6-CF61-3416-E780CF01F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80" y="3047524"/>
            <a:ext cx="2726626" cy="181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6">
            <a:extLst>
              <a:ext uri="{FF2B5EF4-FFF2-40B4-BE49-F238E27FC236}">
                <a16:creationId xmlns:a16="http://schemas.microsoft.com/office/drawing/2014/main" id="{F9FDDA40-F3D5-B04C-595E-2405A4DF77DF}"/>
              </a:ext>
            </a:extLst>
          </p:cNvPr>
          <p:cNvSpPr txBox="1"/>
          <p:nvPr/>
        </p:nvSpPr>
        <p:spPr>
          <a:xfrm>
            <a:off x="4100123" y="3357587"/>
            <a:ext cx="3995006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en-US" altLang="zh-CN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 </a:t>
            </a:r>
            <a:r>
              <a:rPr lang="en-US" altLang="zh-CN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options </a:t>
            </a:r>
            <a:r>
              <a:rPr lang="en-US" altLang="zh-CN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RF frequency</a:t>
            </a:r>
          </a:p>
        </p:txBody>
      </p:sp>
      <p:sp>
        <p:nvSpPr>
          <p:cNvPr id="20" name="文本框 10">
            <a:extLst>
              <a:ext uri="{FF2B5EF4-FFF2-40B4-BE49-F238E27FC236}">
                <a16:creationId xmlns:a16="http://schemas.microsoft.com/office/drawing/2014/main" id="{B7FEBCF2-9A9D-44DF-D9DE-005175904DB0}"/>
              </a:ext>
            </a:extLst>
          </p:cNvPr>
          <p:cNvSpPr txBox="1"/>
          <p:nvPr/>
        </p:nvSpPr>
        <p:spPr>
          <a:xfrm>
            <a:off x="4100124" y="3726919"/>
            <a:ext cx="349487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400.79,</a:t>
            </a:r>
            <a:r>
              <a:rPr lang="zh-CN" alt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500.99,</a:t>
            </a:r>
            <a:r>
              <a:rPr lang="zh-CN" alt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601.19, 801.58 MHz </a:t>
            </a:r>
            <a:endParaRPr lang="zh-CN" alt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1A7A441-ACCB-C3C7-B216-AF552DB7938B}"/>
              </a:ext>
            </a:extLst>
          </p:cNvPr>
          <p:cNvSpPr txBox="1"/>
          <p:nvPr/>
        </p:nvSpPr>
        <p:spPr>
          <a:xfrm>
            <a:off x="625640" y="4839606"/>
            <a:ext cx="3088224" cy="2616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size indicates the largest prime factor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Elbow Connector 6"/>
          <p:cNvCxnSpPr/>
          <p:nvPr/>
        </p:nvCxnSpPr>
        <p:spPr>
          <a:xfrm>
            <a:off x="2967318" y="3290047"/>
            <a:ext cx="977153" cy="3854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59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835458"/>
              </p:ext>
            </p:extLst>
          </p:nvPr>
        </p:nvGraphicFramePr>
        <p:xfrm>
          <a:off x="710179" y="955767"/>
          <a:ext cx="7712712" cy="3173686"/>
        </p:xfrm>
        <a:graphic>
          <a:graphicData uri="http://schemas.openxmlformats.org/drawingml/2006/table">
            <a:tbl>
              <a:tblPr/>
              <a:tblGrid>
                <a:gridCol w="1023371">
                  <a:extLst>
                    <a:ext uri="{9D8B030D-6E8A-4147-A177-3AD203B41FA5}">
                      <a16:colId xmlns:a16="http://schemas.microsoft.com/office/drawing/2014/main" val="2081337323"/>
                    </a:ext>
                  </a:extLst>
                </a:gridCol>
                <a:gridCol w="645630">
                  <a:extLst>
                    <a:ext uri="{9D8B030D-6E8A-4147-A177-3AD203B41FA5}">
                      <a16:colId xmlns:a16="http://schemas.microsoft.com/office/drawing/2014/main" val="1934158180"/>
                    </a:ext>
                  </a:extLst>
                </a:gridCol>
                <a:gridCol w="763675">
                  <a:extLst>
                    <a:ext uri="{9D8B030D-6E8A-4147-A177-3AD203B41FA5}">
                      <a16:colId xmlns:a16="http://schemas.microsoft.com/office/drawing/2014/main" val="2606060193"/>
                    </a:ext>
                  </a:extLst>
                </a:gridCol>
                <a:gridCol w="697983">
                  <a:extLst>
                    <a:ext uri="{9D8B030D-6E8A-4147-A177-3AD203B41FA5}">
                      <a16:colId xmlns:a16="http://schemas.microsoft.com/office/drawing/2014/main" val="3636194837"/>
                    </a:ext>
                  </a:extLst>
                </a:gridCol>
                <a:gridCol w="726723">
                  <a:extLst>
                    <a:ext uri="{9D8B030D-6E8A-4147-A177-3AD203B41FA5}">
                      <a16:colId xmlns:a16="http://schemas.microsoft.com/office/drawing/2014/main" val="2874315253"/>
                    </a:ext>
                  </a:extLst>
                </a:gridCol>
                <a:gridCol w="821157">
                  <a:extLst>
                    <a:ext uri="{9D8B030D-6E8A-4147-A177-3AD203B41FA5}">
                      <a16:colId xmlns:a16="http://schemas.microsoft.com/office/drawing/2014/main" val="761215573"/>
                    </a:ext>
                  </a:extLst>
                </a:gridCol>
                <a:gridCol w="681560">
                  <a:extLst>
                    <a:ext uri="{9D8B030D-6E8A-4147-A177-3AD203B41FA5}">
                      <a16:colId xmlns:a16="http://schemas.microsoft.com/office/drawing/2014/main" val="4247322746"/>
                    </a:ext>
                  </a:extLst>
                </a:gridCol>
                <a:gridCol w="829368">
                  <a:extLst>
                    <a:ext uri="{9D8B030D-6E8A-4147-A177-3AD203B41FA5}">
                      <a16:colId xmlns:a16="http://schemas.microsoft.com/office/drawing/2014/main" val="1268319519"/>
                    </a:ext>
                  </a:extLst>
                </a:gridCol>
                <a:gridCol w="726723">
                  <a:extLst>
                    <a:ext uri="{9D8B030D-6E8A-4147-A177-3AD203B41FA5}">
                      <a16:colId xmlns:a16="http://schemas.microsoft.com/office/drawing/2014/main" val="2635232306"/>
                    </a:ext>
                  </a:extLst>
                </a:gridCol>
                <a:gridCol w="796522">
                  <a:extLst>
                    <a:ext uri="{9D8B030D-6E8A-4147-A177-3AD203B41FA5}">
                      <a16:colId xmlns:a16="http://schemas.microsoft.com/office/drawing/2014/main" val="380235134"/>
                    </a:ext>
                  </a:extLst>
                </a:gridCol>
              </a:tblGrid>
              <a:tr h="152939"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07-Dec-22</a:t>
                      </a:r>
                    </a:p>
                  </a:txBody>
                  <a:tcPr marL="6167" marR="6167" marT="616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ttbar2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879083"/>
                  </a:ext>
                </a:extLst>
              </a:tr>
              <a:tr h="19734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167" marR="6167" marT="616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beam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beam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beams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588455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Frequency [MHz]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900856"/>
                  </a:ext>
                </a:extLst>
              </a:tr>
              <a:tr h="1776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voltage [MV]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9200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11300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313105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Eacc [MV/m]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5.72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5.34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10.95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21.55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10.78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22.42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10.78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22.52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22.50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169406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cell / cav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971589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Vcavity [MV]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2.14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8.20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20.19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8.08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8.08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21.10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21.08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770186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#cells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2180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2680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371227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cavities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825893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CM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sng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sng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sng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sng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0004185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 operation [K]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312100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dyn losses/cav [W]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560310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 losses/cav [W]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416525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Qext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6.6E+04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2.7E+05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1.1E+06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8.3E+06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1.1E+06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1.7E+07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9.4E+06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4.2E+06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9.3E+07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9200709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Detuning [kHz]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8.939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5.126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0.472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0.131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0.096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0.013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0.031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0.028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0.002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014918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Pcav  [kW]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379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554432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rhob [m]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9937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032598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[GeV]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80.0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120.0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344956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loss [MV]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38.49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364.63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1845.94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9875.14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233452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 phi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6167" marR="6167" marT="616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6167" marR="6167" marT="616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6167" marR="6167" marT="616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6167" marR="6167" marT="616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6167" marR="6167" marT="6167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886930"/>
                  </a:ext>
                </a:extLst>
              </a:tr>
              <a:tr h="1233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current [A]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1.280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0.128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0.135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0.0135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0.0534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0.0005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7" marR="6167" marT="616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509533"/>
                  </a:ext>
                </a:extLst>
              </a:tr>
            </a:tbl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784" y="371383"/>
            <a:ext cx="8701200" cy="553790"/>
          </a:xfrm>
        </p:spPr>
        <p:txBody>
          <a:bodyPr/>
          <a:lstStyle/>
          <a:p>
            <a:r>
              <a:rPr lang="en-US" sz="2800" dirty="0" smtClean="0"/>
              <a:t>RF parameters table</a:t>
            </a:r>
            <a:endParaRPr lang="en-US" sz="28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577985" y="962891"/>
            <a:ext cx="0" cy="338328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Rectangle 13"/>
          <p:cNvSpPr/>
          <p:nvPr/>
        </p:nvSpPr>
        <p:spPr>
          <a:xfrm>
            <a:off x="1796029" y="4236087"/>
            <a:ext cx="25374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200" dirty="0" smtClean="0">
                <a:solidFill>
                  <a:srgbClr val="C00000"/>
                </a:solidFill>
              </a:rPr>
              <a:t>one RF system per beam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54518" y="4249249"/>
            <a:ext cx="35166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200" dirty="0">
                <a:solidFill>
                  <a:srgbClr val="C00000"/>
                </a:solidFill>
              </a:rPr>
              <a:t>c</a:t>
            </a:r>
            <a:r>
              <a:rPr lang="en-US" sz="1200" dirty="0" smtClean="0">
                <a:solidFill>
                  <a:srgbClr val="C00000"/>
                </a:solidFill>
              </a:rPr>
              <a:t>ommon RF system for both beams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394911" y="4530150"/>
            <a:ext cx="9119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Cavity performances: 20 % margin added on </a:t>
            </a:r>
            <a:r>
              <a:rPr lang="en-US" sz="1400" b="1" dirty="0" err="1" smtClean="0"/>
              <a:t>Eacc</a:t>
            </a:r>
            <a:r>
              <a:rPr lang="en-US" sz="1400" b="1" dirty="0" smtClean="0"/>
              <a:t> and Q0 between vertical test and operation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In total: 336 </a:t>
            </a:r>
            <a:r>
              <a:rPr lang="en-US" sz="1400" b="1" dirty="0" err="1" smtClean="0"/>
              <a:t>cryomodules</a:t>
            </a:r>
            <a:r>
              <a:rPr lang="en-US" sz="1400" b="1" dirty="0" smtClean="0"/>
              <a:t>, 1344 cavities, </a:t>
            </a:r>
            <a:r>
              <a:rPr lang="en-US" sz="1400" b="1" dirty="0" smtClean="0">
                <a:solidFill>
                  <a:srgbClr val="E2AC00"/>
                </a:solidFill>
              </a:rPr>
              <a:t>30% with </a:t>
            </a:r>
            <a:r>
              <a:rPr lang="en-US" sz="1400" b="1" dirty="0" err="1" smtClean="0">
                <a:solidFill>
                  <a:srgbClr val="E2AC00"/>
                </a:solidFill>
              </a:rPr>
              <a:t>Nb</a:t>
            </a:r>
            <a:r>
              <a:rPr lang="en-US" sz="1400" b="1" dirty="0" smtClean="0">
                <a:solidFill>
                  <a:srgbClr val="E2AC00"/>
                </a:solidFill>
              </a:rPr>
              <a:t>/Cu technology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146714" y="1662140"/>
            <a:ext cx="5273386" cy="185710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9" name="Rounded Rectangle 28"/>
          <p:cNvSpPr/>
          <p:nvPr/>
        </p:nvSpPr>
        <p:spPr>
          <a:xfrm>
            <a:off x="1814028" y="3253937"/>
            <a:ext cx="1246909" cy="152400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0" name="Rounded Rectangle 29"/>
          <p:cNvSpPr/>
          <p:nvPr/>
        </p:nvSpPr>
        <p:spPr>
          <a:xfrm>
            <a:off x="6923914" y="3262339"/>
            <a:ext cx="713509" cy="138544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6745178" y="506075"/>
            <a:ext cx="26640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050" dirty="0" smtClean="0">
                <a:solidFill>
                  <a:srgbClr val="C00000"/>
                </a:solidFill>
              </a:rPr>
              <a:t>Limiting parameters for RF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7181849" y="536356"/>
            <a:ext cx="1752601" cy="197070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2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1-cell 400 MHz cavity for Z</a:t>
            </a:r>
            <a:endParaRPr lang="en-US" sz="2800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433" y="1431903"/>
            <a:ext cx="5436271" cy="352839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«LHC type», </a:t>
            </a:r>
            <a:r>
              <a:rPr lang="en-US" sz="1600" b="0" dirty="0" err="1" smtClean="0"/>
              <a:t>Nb</a:t>
            </a:r>
            <a:r>
              <a:rPr lang="en-US" sz="1600" b="0" dirty="0" smtClean="0"/>
              <a:t>/Cu technology, 4.5 K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800" b="1" dirty="0" smtClean="0"/>
              <a:t>	</a:t>
            </a:r>
            <a:r>
              <a:rPr lang="en-US" sz="1800" b="1" dirty="0" err="1" smtClean="0"/>
              <a:t>E</a:t>
            </a:r>
            <a:r>
              <a:rPr lang="en-US" sz="1800" b="1" baseline="-25000" dirty="0" err="1" smtClean="0"/>
              <a:t>acc</a:t>
            </a:r>
            <a:r>
              <a:rPr lang="en-US" sz="1800" b="1" dirty="0" smtClean="0"/>
              <a:t> = 5.7 MV/m, Q</a:t>
            </a:r>
            <a:r>
              <a:rPr lang="en-US" sz="1800" b="1" baseline="-25000" dirty="0" smtClean="0"/>
              <a:t>0</a:t>
            </a:r>
            <a:r>
              <a:rPr lang="en-US" sz="1800" b="1" dirty="0" smtClean="0"/>
              <a:t> = 2.7e9, P</a:t>
            </a:r>
            <a:r>
              <a:rPr lang="en-US" sz="1800" b="1" baseline="-25000" dirty="0" smtClean="0"/>
              <a:t>RF</a:t>
            </a:r>
            <a:r>
              <a:rPr lang="en-US" sz="1800" b="1" dirty="0" smtClean="0"/>
              <a:t> = </a:t>
            </a:r>
            <a:r>
              <a:rPr lang="en-US" sz="1800" dirty="0" smtClean="0"/>
              <a:t>900 kW</a:t>
            </a:r>
            <a:endParaRPr lang="en-US" sz="1800" b="1" dirty="0" smtClean="0"/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Elliptical shape optimized to eliminate all longitudinal HOMs</a:t>
            </a: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/>
              <a:t>Strong transverse HOMs </a:t>
            </a:r>
            <a:r>
              <a:rPr lang="en-US" sz="1600" b="0" dirty="0"/>
              <a:t>damping </a:t>
            </a:r>
            <a:r>
              <a:rPr lang="en-US" sz="1600" b="0" dirty="0" smtClean="0"/>
              <a:t>with hook type couplers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CH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fr-CH" sz="18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transv</a:t>
            </a:r>
            <a:r>
              <a:rPr lang="fr-CH" sz="18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. max  </a:t>
            </a:r>
            <a:r>
              <a:rPr lang="fr-CH" sz="1800" b="1" dirty="0"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fr-CH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fr-CH" sz="18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fr-CH" sz="1800" b="1" dirty="0">
                <a:latin typeface="Symbol" panose="05050102010706020507" pitchFamily="18" charset="2"/>
                <a:cs typeface="Arial" panose="020B0604020202020204" pitchFamily="34" charset="0"/>
              </a:rPr>
              <a:t>W</a:t>
            </a:r>
            <a:r>
              <a:rPr lang="fr-CH" sz="1800" b="1" dirty="0">
                <a:latin typeface="Arial" panose="020B0604020202020204" pitchFamily="34" charset="0"/>
                <a:cs typeface="Arial" panose="020B0604020202020204" pitchFamily="34" charset="0"/>
              </a:rPr>
              <a:t>/m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endParaRPr lang="en-US" sz="1600" b="0" dirty="0" smtClean="0"/>
          </a:p>
          <a:p>
            <a:pPr marL="342900" indent="-342900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endParaRPr lang="en-US" sz="1600" b="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618631" y="820988"/>
            <a:ext cx="1050465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</a:t>
            </a:r>
            <a:r>
              <a:rPr lang="en-GB" sz="900" dirty="0" smtClean="0"/>
              <a:t>. Gorgi </a:t>
            </a:r>
            <a:r>
              <a:rPr lang="en-GB" sz="900" dirty="0"/>
              <a:t>Z</a:t>
            </a:r>
            <a:r>
              <a:rPr lang="en-GB" sz="900" dirty="0" smtClean="0"/>
              <a:t>adeh</a:t>
            </a:r>
            <a:endParaRPr lang="en-GB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9047" r="29790"/>
          <a:stretch/>
        </p:blipFill>
        <p:spPr>
          <a:xfrm>
            <a:off x="8089840" y="1600199"/>
            <a:ext cx="944394" cy="24378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64608" y="4238918"/>
            <a:ext cx="1179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 err="1" smtClean="0">
                <a:solidFill>
                  <a:schemeClr val="bg2">
                    <a:lumMod val="50000"/>
                  </a:schemeClr>
                </a:solidFill>
              </a:rPr>
              <a:t>Hook</a:t>
            </a:r>
            <a:r>
              <a:rPr lang="fr-CH" sz="1100" b="1" dirty="0" smtClean="0">
                <a:solidFill>
                  <a:schemeClr val="bg2">
                    <a:lumMod val="50000"/>
                  </a:schemeClr>
                </a:solidFill>
              </a:rPr>
              <a:t> type HOM coupler</a:t>
            </a:r>
            <a:endParaRPr lang="fr-FR" sz="11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" name="Picture 11" descr="Chart, diagram, histogram&#10;&#10;Description automatically generated">
            <a:extLst>
              <a:ext uri="{FF2B5EF4-FFF2-40B4-BE49-F238E27FC236}">
                <a16:creationId xmlns:a16="http://schemas.microsoft.com/office/drawing/2014/main" id="{A2F079F6-7BA1-34AF-8DBF-C7AB7DBEF8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8465" y="1470660"/>
            <a:ext cx="2655382" cy="26441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28360" y="4170338"/>
            <a:ext cx="16306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 err="1" smtClean="0">
                <a:solidFill>
                  <a:schemeClr val="bg2">
                    <a:lumMod val="50000"/>
                  </a:schemeClr>
                </a:solidFill>
              </a:rPr>
              <a:t>Several</a:t>
            </a:r>
            <a:r>
              <a:rPr lang="fr-CH" sz="11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CH" sz="1100" b="1" dirty="0" err="1" smtClean="0">
                <a:solidFill>
                  <a:schemeClr val="bg2">
                    <a:lumMod val="50000"/>
                  </a:schemeClr>
                </a:solidFill>
              </a:rPr>
              <a:t>elliptical</a:t>
            </a:r>
            <a:r>
              <a:rPr lang="fr-CH" sz="1100" b="1" dirty="0" smtClean="0">
                <a:solidFill>
                  <a:schemeClr val="bg2">
                    <a:lumMod val="50000"/>
                  </a:schemeClr>
                </a:solidFill>
              </a:rPr>
              <a:t> profiles </a:t>
            </a:r>
            <a:r>
              <a:rPr lang="fr-CH" sz="1100" b="1" dirty="0" err="1" smtClean="0">
                <a:solidFill>
                  <a:schemeClr val="bg2">
                    <a:lumMod val="50000"/>
                  </a:schemeClr>
                </a:solidFill>
              </a:rPr>
              <a:t>under</a:t>
            </a:r>
            <a:r>
              <a:rPr lang="fr-CH" sz="11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CH" sz="1100" b="1" dirty="0" err="1" smtClean="0">
                <a:solidFill>
                  <a:schemeClr val="bg2">
                    <a:lumMod val="50000"/>
                  </a:schemeClr>
                </a:solidFill>
              </a:rPr>
              <a:t>studies</a:t>
            </a:r>
            <a:endParaRPr lang="fr-FR" sz="11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2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GB" sz="2800" dirty="0" smtClean="0"/>
              <a:t>Transverse </a:t>
            </a:r>
            <a:r>
              <a:rPr lang="en-GB" sz="2800" dirty="0"/>
              <a:t>impedance of the first dipole passband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833376" y="1095308"/>
            <a:ext cx="1050465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</a:t>
            </a:r>
            <a:r>
              <a:rPr lang="en-GB" sz="900" dirty="0" smtClean="0"/>
              <a:t>. Gorgi </a:t>
            </a:r>
            <a:r>
              <a:rPr lang="en-GB" sz="900" dirty="0"/>
              <a:t>Z</a:t>
            </a:r>
            <a:r>
              <a:rPr lang="en-GB" sz="900" dirty="0" smtClean="0"/>
              <a:t>adeh</a:t>
            </a:r>
            <a:endParaRPr lang="en-GB" sz="900" dirty="0"/>
          </a:p>
        </p:txBody>
      </p:sp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1EEAF105-9BBE-7A4C-8C9C-641A1144F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160" y="1535957"/>
            <a:ext cx="5364479" cy="2264038"/>
          </a:xfrm>
          <a:prstGeom prst="rect">
            <a:avLst/>
          </a:prstGeom>
        </p:spPr>
      </p:pic>
      <p:pic>
        <p:nvPicPr>
          <p:cNvPr id="17" name="Picture 1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90EC9FA8-F974-B318-46A6-95FB37C812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876" y="2460979"/>
            <a:ext cx="1473216" cy="1012382"/>
          </a:xfrm>
          <a:prstGeom prst="rect">
            <a:avLst/>
          </a:prstGeom>
        </p:spPr>
      </p:pic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36DF40C4-AFAE-6E1A-2B88-B626103798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912" y="1324842"/>
            <a:ext cx="1485544" cy="953064"/>
          </a:xfrm>
          <a:prstGeom prst="rect">
            <a:avLst/>
          </a:prstGeom>
        </p:spPr>
      </p:pic>
      <p:pic>
        <p:nvPicPr>
          <p:cNvPr id="19" name="Picture 18" descr="A picture containing light, telescope&#10;&#10;Description automatically generated">
            <a:extLst>
              <a:ext uri="{FF2B5EF4-FFF2-40B4-BE49-F238E27FC236}">
                <a16:creationId xmlns:a16="http://schemas.microsoft.com/office/drawing/2014/main" id="{AB4BF8B3-7A6A-F599-8C08-2BDAF204D2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876" y="3492868"/>
            <a:ext cx="1521045" cy="979089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3296EE0-BA93-4D5C-08D8-78AB2B56AFE4}"/>
              </a:ext>
            </a:extLst>
          </p:cNvPr>
          <p:cNvGrpSpPr/>
          <p:nvPr/>
        </p:nvGrpSpPr>
        <p:grpSpPr>
          <a:xfrm>
            <a:off x="3913441" y="1198880"/>
            <a:ext cx="2364137" cy="1242411"/>
            <a:chOff x="8719050" y="1052178"/>
            <a:chExt cx="3431021" cy="1724393"/>
          </a:xfrm>
        </p:grpSpPr>
        <p:pic>
          <p:nvPicPr>
            <p:cNvPr id="21" name="Picture 20" descr="A picture containing indoor, toilet&#10;&#10;Description automatically generated">
              <a:extLst>
                <a:ext uri="{FF2B5EF4-FFF2-40B4-BE49-F238E27FC236}">
                  <a16:creationId xmlns:a16="http://schemas.microsoft.com/office/drawing/2014/main" id="{D20AD122-EF22-CC54-3472-09E480E61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624392" y="1154592"/>
              <a:ext cx="1782821" cy="1484038"/>
            </a:xfrm>
            <a:prstGeom prst="rect">
              <a:avLst/>
            </a:prstGeom>
          </p:spPr>
        </p:pic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E487213-9257-D972-0C48-BE64B22007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15803" y="1078227"/>
              <a:ext cx="1" cy="1698344"/>
            </a:xfrm>
            <a:prstGeom prst="line">
              <a:avLst/>
            </a:prstGeom>
            <a:ln w="12700">
              <a:solidFill>
                <a:srgbClr val="30303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AEDC080-90F5-3EB3-E766-19235C8D63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55498" y="1967733"/>
              <a:ext cx="1828961" cy="0"/>
            </a:xfrm>
            <a:prstGeom prst="line">
              <a:avLst/>
            </a:prstGeom>
            <a:ln w="12700">
              <a:solidFill>
                <a:srgbClr val="30303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 descr="A picture containing arrow&#10;&#10;Description automatically generated">
              <a:extLst>
                <a:ext uri="{FF2B5EF4-FFF2-40B4-BE49-F238E27FC236}">
                  <a16:creationId xmlns:a16="http://schemas.microsoft.com/office/drawing/2014/main" id="{CA840673-2EDF-D7BE-6443-51CF080A6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511527" y="1685486"/>
              <a:ext cx="540481" cy="608697"/>
            </a:xfrm>
            <a:prstGeom prst="rect">
              <a:avLst/>
            </a:prstGeom>
          </p:spPr>
        </p:pic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E22B318-76A2-0AC3-7643-094DE4906518}"/>
                </a:ext>
              </a:extLst>
            </p:cNvPr>
            <p:cNvSpPr/>
            <p:nvPr/>
          </p:nvSpPr>
          <p:spPr>
            <a:xfrm>
              <a:off x="10638573" y="1931307"/>
              <a:ext cx="72008" cy="72852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7575A90-DD79-4B44-B9A9-A23101A4F17D}"/>
                </a:ext>
              </a:extLst>
            </p:cNvPr>
            <p:cNvSpPr/>
            <p:nvPr/>
          </p:nvSpPr>
          <p:spPr>
            <a:xfrm>
              <a:off x="10479798" y="1762985"/>
              <a:ext cx="72008" cy="72852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7E3E421-DE55-F87F-AB29-9C70EADC30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08412" y="1333648"/>
              <a:ext cx="561701" cy="5937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F0F1174-D51C-9BB7-3F4E-ECDDF1FA8D50}"/>
                </a:ext>
              </a:extLst>
            </p:cNvPr>
            <p:cNvSpPr txBox="1"/>
            <p:nvPr/>
          </p:nvSpPr>
          <p:spPr>
            <a:xfrm>
              <a:off x="10977564" y="1052178"/>
              <a:ext cx="1172507" cy="4271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Beam location</a:t>
              </a:r>
            </a:p>
            <a:p>
              <a:pPr algn="ctr"/>
              <a:r>
                <a:rPr lang="en-GB" sz="1000" dirty="0"/>
                <a:t>Pol. 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BE3E16B-9E64-ABF9-4DB6-4CAF8D733CBD}"/>
                </a:ext>
              </a:extLst>
            </p:cNvPr>
            <p:cNvSpPr txBox="1"/>
            <p:nvPr/>
          </p:nvSpPr>
          <p:spPr>
            <a:xfrm>
              <a:off x="8719050" y="1151327"/>
              <a:ext cx="1172507" cy="4271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Beam location</a:t>
              </a:r>
            </a:p>
            <a:p>
              <a:pPr algn="ctr"/>
              <a:r>
                <a:rPr lang="en-GB" sz="1000" dirty="0"/>
                <a:t>Pol. 2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89921B3-46FD-B4B2-AF79-D00E2B8DD7DA}"/>
                </a:ext>
              </a:extLst>
            </p:cNvPr>
            <p:cNvCxnSpPr>
              <a:cxnSpLocks/>
              <a:stCxn id="26" idx="1"/>
              <a:endCxn id="29" idx="3"/>
            </p:cNvCxnSpPr>
            <p:nvPr/>
          </p:nvCxnSpPr>
          <p:spPr>
            <a:xfrm flipH="1" flipV="1">
              <a:off x="9891557" y="1364916"/>
              <a:ext cx="598786" cy="4087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/>
          <p:cNvSpPr/>
          <p:nvPr/>
        </p:nvSpPr>
        <p:spPr>
          <a:xfrm>
            <a:off x="2649230" y="4111089"/>
            <a:ext cx="649477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/>
              <a:t>Difficult to stay below </a:t>
            </a:r>
            <a:r>
              <a:rPr lang="en-US" sz="1400" dirty="0"/>
              <a:t>the </a:t>
            </a:r>
            <a:r>
              <a:rPr lang="en-US" sz="1400" dirty="0" smtClean="0"/>
              <a:t>beam stability </a:t>
            </a:r>
            <a:r>
              <a:rPr lang="en-US" sz="1400" dirty="0"/>
              <a:t>threshold </a:t>
            </a:r>
            <a:r>
              <a:rPr lang="en-US" sz="1400" dirty="0" smtClean="0"/>
              <a:t>for Z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/>
              <a:t>Bunch-by-bunch </a:t>
            </a:r>
            <a:r>
              <a:rPr lang="en-US" sz="1400" dirty="0"/>
              <a:t>feedback system </a:t>
            </a:r>
            <a:r>
              <a:rPr lang="en-US" sz="1400" dirty="0" smtClean="0"/>
              <a:t>to be implemented</a:t>
            </a:r>
            <a:endParaRPr lang="en-US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76284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902" y="2892023"/>
            <a:ext cx="3429001" cy="156561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22" y="387300"/>
            <a:ext cx="8808777" cy="553790"/>
          </a:xfrm>
        </p:spPr>
        <p:txBody>
          <a:bodyPr/>
          <a:lstStyle/>
          <a:p>
            <a:r>
              <a:rPr lang="en-US" sz="2400" dirty="0" smtClean="0"/>
              <a:t>RF/mechanical design – choice of cavity thickness</a:t>
            </a:r>
            <a:endParaRPr lang="en-US" sz="24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362" y="2885538"/>
            <a:ext cx="2556272" cy="1574790"/>
          </a:xfrm>
          <a:prstGeom prst="rect">
            <a:avLst/>
          </a:prstGeom>
        </p:spPr>
      </p:pic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149087"/>
              </p:ext>
            </p:extLst>
          </p:nvPr>
        </p:nvGraphicFramePr>
        <p:xfrm>
          <a:off x="1802583" y="912523"/>
          <a:ext cx="4953723" cy="1804784"/>
        </p:xfrm>
        <a:graphic>
          <a:graphicData uri="http://schemas.openxmlformats.org/drawingml/2006/table">
            <a:tbl>
              <a:tblPr/>
              <a:tblGrid>
                <a:gridCol w="1880590">
                  <a:extLst>
                    <a:ext uri="{9D8B030D-6E8A-4147-A177-3AD203B41FA5}">
                      <a16:colId xmlns:a16="http://schemas.microsoft.com/office/drawing/2014/main" val="2532566407"/>
                    </a:ext>
                  </a:extLst>
                </a:gridCol>
                <a:gridCol w="407813">
                  <a:extLst>
                    <a:ext uri="{9D8B030D-6E8A-4147-A177-3AD203B41FA5}">
                      <a16:colId xmlns:a16="http://schemas.microsoft.com/office/drawing/2014/main" val="3405947580"/>
                    </a:ext>
                  </a:extLst>
                </a:gridCol>
                <a:gridCol w="444572">
                  <a:extLst>
                    <a:ext uri="{9D8B030D-6E8A-4147-A177-3AD203B41FA5}">
                      <a16:colId xmlns:a16="http://schemas.microsoft.com/office/drawing/2014/main" val="3291970639"/>
                    </a:ext>
                  </a:extLst>
                </a:gridCol>
                <a:gridCol w="468487">
                  <a:extLst>
                    <a:ext uri="{9D8B030D-6E8A-4147-A177-3AD203B41FA5}">
                      <a16:colId xmlns:a16="http://schemas.microsoft.com/office/drawing/2014/main" val="1725140600"/>
                    </a:ext>
                  </a:extLst>
                </a:gridCol>
                <a:gridCol w="584087">
                  <a:extLst>
                    <a:ext uri="{9D8B030D-6E8A-4147-A177-3AD203B41FA5}">
                      <a16:colId xmlns:a16="http://schemas.microsoft.com/office/drawing/2014/main" val="892614076"/>
                    </a:ext>
                  </a:extLst>
                </a:gridCol>
                <a:gridCol w="584087">
                  <a:extLst>
                    <a:ext uri="{9D8B030D-6E8A-4147-A177-3AD203B41FA5}">
                      <a16:colId xmlns:a16="http://schemas.microsoft.com/office/drawing/2014/main" val="3495863756"/>
                    </a:ext>
                  </a:extLst>
                </a:gridCol>
                <a:gridCol w="584087">
                  <a:extLst>
                    <a:ext uri="{9D8B030D-6E8A-4147-A177-3AD203B41FA5}">
                      <a16:colId xmlns:a16="http://schemas.microsoft.com/office/drawing/2014/main" val="1649104153"/>
                    </a:ext>
                  </a:extLst>
                </a:gridCol>
              </a:tblGrid>
              <a:tr h="1687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Parameters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LEP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LHC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UROS 1.1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CH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Quasi LHC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5618468"/>
                  </a:ext>
                </a:extLst>
              </a:tr>
              <a:tr h="159435">
                <a:tc>
                  <a:txBody>
                    <a:bodyPr/>
                    <a:lstStyle/>
                    <a:p>
                      <a:pPr algn="l" fontAlgn="t"/>
                      <a:r>
                        <a:rPr lang="fr-CH" sz="700" b="1" i="0" u="none" strike="noStrike" dirty="0" err="1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  <a:r>
                        <a:rPr lang="fr-CH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(mm)</a:t>
                      </a:r>
                      <a:endParaRPr lang="en-GB" sz="7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2.75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2.75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2.75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4.25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420331"/>
                  </a:ext>
                </a:extLst>
              </a:tr>
              <a:tr h="155639"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Tuning Sensitivity </a:t>
                      </a:r>
                      <a:r>
                        <a:rPr lang="el-GR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f/</a:t>
                      </a:r>
                      <a:r>
                        <a:rPr lang="el-GR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z </a:t>
                      </a:r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[kHz/mm]</a:t>
                      </a:r>
                      <a:endParaRPr lang="en-GB" sz="7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-40.98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-240.05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-210.91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-257.73</a:t>
                      </a:r>
                      <a:endParaRPr lang="en-GB" sz="7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-253.27</a:t>
                      </a:r>
                      <a:endParaRPr lang="en-GB" sz="7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-254.24</a:t>
                      </a:r>
                      <a:endParaRPr lang="en-GB" sz="7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812952"/>
                  </a:ext>
                </a:extLst>
              </a:tr>
              <a:tr h="155639"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Cavity Stiffness </a:t>
                      </a:r>
                      <a:r>
                        <a:rPr lang="en-GB" sz="7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Kcav</a:t>
                      </a:r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700" b="1" i="0" u="none" strike="noStrike" dirty="0" err="1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/mm]</a:t>
                      </a:r>
                      <a:endParaRPr lang="en-GB" sz="7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2.25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18.30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16.39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8.00</a:t>
                      </a:r>
                      <a:endParaRPr lang="en-GB" sz="7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11.41</a:t>
                      </a:r>
                      <a:endParaRPr lang="en-GB" sz="7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15.95</a:t>
                      </a:r>
                      <a:endParaRPr lang="en-GB" sz="7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503254"/>
                  </a:ext>
                </a:extLst>
              </a:tr>
              <a:tr h="207544"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Lorentz Force Detuning </a:t>
                      </a:r>
                      <a:r>
                        <a:rPr lang="en-GB" sz="7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coeff</a:t>
                      </a:r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. fixed ends KL [Hz/(MV/m)^2]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-2.00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-2.22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-8.05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-1.64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-0.75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-0.44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080785"/>
                  </a:ext>
                </a:extLst>
              </a:tr>
              <a:tr h="207544"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Lorentz Force Detuning </a:t>
                      </a:r>
                      <a:r>
                        <a:rPr lang="en-GB" sz="7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coeff</a:t>
                      </a:r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. free ends KL [Hz/(MV/m)^2]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-10.20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-8.31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-19.90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-18.39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-9.99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-5.86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382511"/>
                  </a:ext>
                </a:extLst>
              </a:tr>
              <a:tr h="155639"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Pressure Sensitivity fixed ends </a:t>
                      </a:r>
                      <a:r>
                        <a:rPr lang="en-GB" sz="7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Kp</a:t>
                      </a:r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[Hz/mbar</a:t>
                      </a:r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  <a:endParaRPr lang="en-GB" sz="7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20.18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-11.84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-117.05</a:t>
                      </a:r>
                      <a:endParaRPr lang="en-GB" sz="7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-26.41</a:t>
                      </a:r>
                      <a:endParaRPr lang="en-GB" sz="7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-16.49</a:t>
                      </a:r>
                      <a:endParaRPr lang="en-GB" sz="7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-11.28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808021"/>
                  </a:ext>
                </a:extLst>
              </a:tr>
              <a:tr h="155639"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Pressure Sensitivity free ends </a:t>
                      </a:r>
                      <a:r>
                        <a:rPr lang="en-GB" sz="7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Kp</a:t>
                      </a:r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[Hz/mbar</a:t>
                      </a:r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  <a:endParaRPr lang="en-GB" sz="7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62.90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51.60 </a:t>
                      </a: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21.50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184.17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135.04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95.11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021033"/>
                  </a:ext>
                </a:extLst>
              </a:tr>
              <a:tr h="207544"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Max VM stress fixed ends [MPa</a:t>
                      </a:r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] (</a:t>
                      </a:r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 bar applied</a:t>
                      </a:r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7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33.6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34.40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37.9</a:t>
                      </a:r>
                      <a:endParaRPr lang="en-GB" sz="7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27.5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622649"/>
                  </a:ext>
                </a:extLst>
              </a:tr>
              <a:tr h="207544"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Max VM stress free ends [MPa] </a:t>
                      </a:r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GB" sz="7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 bar applied</a:t>
                      </a:r>
                      <a:r>
                        <a:rPr lang="en-GB" sz="7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7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45.10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62.8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44.6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700" b="1" i="0" u="none" strike="noStrike" dirty="0" smtClean="0"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</a:rPr>
                        <a:t>33.7</a:t>
                      </a:r>
                      <a:endParaRPr lang="en-GB" sz="700" b="1" i="0" u="none" strike="noStrike" dirty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3" marR="6123" marT="612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29735"/>
                  </a:ext>
                </a:extLst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0" y="1077155"/>
            <a:ext cx="1857375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100" dirty="0" err="1" smtClean="0"/>
              <a:t>Coupled</a:t>
            </a:r>
            <a:r>
              <a:rPr lang="fr-CH" sz="1100" dirty="0" smtClean="0"/>
              <a:t> RF/</a:t>
            </a:r>
            <a:r>
              <a:rPr lang="fr-CH" sz="1100" dirty="0" err="1" smtClean="0"/>
              <a:t>mechanical</a:t>
            </a:r>
            <a:r>
              <a:rPr lang="fr-CH" sz="1100" dirty="0" smtClean="0"/>
              <a:t> simulations </a:t>
            </a:r>
            <a:r>
              <a:rPr lang="fr-CH" sz="1100" dirty="0" err="1" smtClean="0"/>
              <a:t>using</a:t>
            </a:r>
            <a:r>
              <a:rPr lang="fr-CH" sz="1100" dirty="0" smtClean="0"/>
              <a:t> CST Studio 2022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CH" sz="11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100" dirty="0" err="1" smtClean="0"/>
              <a:t>Simplified</a:t>
            </a:r>
            <a:r>
              <a:rPr lang="fr-CH" sz="1100" dirty="0" smtClean="0"/>
              <a:t> </a:t>
            </a:r>
            <a:r>
              <a:rPr lang="fr-CH" sz="1100" dirty="0" err="1" smtClean="0"/>
              <a:t>cavity</a:t>
            </a:r>
            <a:r>
              <a:rPr lang="fr-CH" sz="1100" dirty="0" smtClean="0"/>
              <a:t> </a:t>
            </a:r>
            <a:r>
              <a:rPr lang="fr-CH" sz="1100" dirty="0" err="1" smtClean="0"/>
              <a:t>shape</a:t>
            </a:r>
            <a:r>
              <a:rPr lang="fr-CH" sz="1100" dirty="0" smtClean="0"/>
              <a:t> : no RF ports, no </a:t>
            </a:r>
            <a:r>
              <a:rPr lang="fr-CH" sz="1100" dirty="0" err="1" smtClean="0"/>
              <a:t>helium</a:t>
            </a:r>
            <a:r>
              <a:rPr lang="fr-CH" sz="1100" dirty="0" smtClean="0"/>
              <a:t> tank</a:t>
            </a:r>
            <a:endParaRPr lang="en-GB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1063470" y="2906724"/>
            <a:ext cx="20724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CH" sz="800" b="1" dirty="0" smtClean="0"/>
              <a:t>UROS1.1</a:t>
            </a:r>
          </a:p>
          <a:p>
            <a:pPr algn="l"/>
            <a:r>
              <a:rPr lang="fr-CH" sz="800" b="1" dirty="0" err="1" smtClean="0"/>
              <a:t>Displacement</a:t>
            </a:r>
            <a:r>
              <a:rPr lang="fr-CH" sz="800" b="1" dirty="0" smtClean="0"/>
              <a:t> </a:t>
            </a:r>
          </a:p>
          <a:p>
            <a:pPr algn="l"/>
            <a:r>
              <a:rPr lang="fr-CH" sz="800" b="1" dirty="0" smtClean="0"/>
              <a:t>1bar </a:t>
            </a:r>
            <a:r>
              <a:rPr lang="fr-CH" sz="800" b="1" dirty="0" err="1" smtClean="0"/>
              <a:t>with</a:t>
            </a:r>
            <a:r>
              <a:rPr lang="fr-CH" sz="800" b="1" dirty="0" smtClean="0"/>
              <a:t> </a:t>
            </a:r>
            <a:r>
              <a:rPr lang="fr-CH" sz="800" b="1" dirty="0" err="1" smtClean="0"/>
              <a:t>fixed</a:t>
            </a:r>
            <a:r>
              <a:rPr lang="fr-CH" sz="800" b="1" dirty="0" smtClean="0"/>
              <a:t> ends</a:t>
            </a:r>
            <a:endParaRPr lang="en-GB" sz="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316882" y="3946103"/>
            <a:ext cx="155054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CH" sz="800" b="1" dirty="0" smtClean="0"/>
              <a:t>Quasi-LHC</a:t>
            </a:r>
          </a:p>
          <a:p>
            <a:pPr algn="l"/>
            <a:r>
              <a:rPr lang="fr-CH" sz="800" b="1" dirty="0" smtClean="0"/>
              <a:t>Von Mises stress </a:t>
            </a:r>
          </a:p>
          <a:p>
            <a:pPr algn="l"/>
            <a:r>
              <a:rPr lang="fr-CH" sz="800" b="1" dirty="0" smtClean="0"/>
              <a:t>1bar </a:t>
            </a:r>
            <a:r>
              <a:rPr lang="fr-CH" sz="800" b="1" dirty="0" err="1" smtClean="0"/>
              <a:t>with</a:t>
            </a:r>
            <a:r>
              <a:rPr lang="fr-CH" sz="800" b="1" dirty="0" smtClean="0"/>
              <a:t> </a:t>
            </a:r>
            <a:r>
              <a:rPr lang="fr-CH" sz="800" b="1" dirty="0" err="1" smtClean="0"/>
              <a:t>fixed</a:t>
            </a:r>
            <a:r>
              <a:rPr lang="fr-CH" sz="800" b="1" dirty="0" smtClean="0"/>
              <a:t> ends</a:t>
            </a:r>
            <a:endParaRPr lang="en-GB" sz="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991696" y="2823925"/>
            <a:ext cx="77806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CH" sz="900" b="1" dirty="0" smtClean="0">
                <a:solidFill>
                  <a:schemeClr val="accent5">
                    <a:lumMod val="50000"/>
                  </a:schemeClr>
                </a:solidFill>
              </a:rPr>
              <a:t>21 </a:t>
            </a:r>
            <a:r>
              <a:rPr lang="fr-CH" sz="900" b="1" dirty="0" err="1" smtClean="0">
                <a:solidFill>
                  <a:schemeClr val="accent5">
                    <a:lumMod val="50000"/>
                  </a:schemeClr>
                </a:solidFill>
              </a:rPr>
              <a:t>MPa</a:t>
            </a:r>
            <a:endParaRPr lang="en-GB" sz="9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5997028" y="3124857"/>
            <a:ext cx="158750" cy="76200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658712" y="2883593"/>
            <a:ext cx="77806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CH" sz="900" b="1" dirty="0" smtClean="0">
                <a:solidFill>
                  <a:schemeClr val="accent5">
                    <a:lumMod val="50000"/>
                  </a:schemeClr>
                </a:solidFill>
              </a:rPr>
              <a:t>0.224 mm</a:t>
            </a:r>
            <a:endParaRPr lang="en-GB" sz="9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2601945" y="3120477"/>
            <a:ext cx="158750" cy="76200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676487"/>
              </p:ext>
            </p:extLst>
          </p:nvPr>
        </p:nvGraphicFramePr>
        <p:xfrm>
          <a:off x="7773335" y="2326576"/>
          <a:ext cx="1587500" cy="621508"/>
        </p:xfrm>
        <a:graphic>
          <a:graphicData uri="http://schemas.openxmlformats.org/drawingml/2006/table">
            <a:tbl>
              <a:tblPr/>
              <a:tblGrid>
                <a:gridCol w="1587500">
                  <a:extLst>
                    <a:ext uri="{9D8B030D-6E8A-4147-A177-3AD203B41FA5}">
                      <a16:colId xmlns:a16="http://schemas.microsoft.com/office/drawing/2014/main" val="1920377869"/>
                    </a:ext>
                  </a:extLst>
                </a:gridCol>
              </a:tblGrid>
              <a:tr h="155377">
                <a:tc>
                  <a:txBody>
                    <a:bodyPr/>
                    <a:lstStyle/>
                    <a:p>
                      <a:pPr algn="l" fontAlgn="b"/>
                      <a:r>
                        <a:rPr lang="fr-CH" sz="7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  <a:r>
                        <a:rPr lang="fr-CH" sz="7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7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properties</a:t>
                      </a:r>
                      <a:r>
                        <a:rPr lang="fr-CH" sz="7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Copper (pure)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778451"/>
                  </a:ext>
                </a:extLst>
              </a:tr>
              <a:tr h="155377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Young's modulus =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 </a:t>
                      </a:r>
                      <a:r>
                        <a:rPr lang="en-GB" sz="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/mm^2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3483313"/>
                  </a:ext>
                </a:extLst>
              </a:tr>
              <a:tr h="155377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Poisson's ratio = 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259774"/>
                  </a:ext>
                </a:extLst>
              </a:tr>
              <a:tr h="155377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Density = 8930 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kg/m^3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488311"/>
                  </a:ext>
                </a:extLst>
              </a:tr>
            </a:tbl>
          </a:graphicData>
        </a:graphic>
      </p:graphicFrame>
      <p:sp>
        <p:nvSpPr>
          <p:cNvPr id="45" name="Right Brace 44"/>
          <p:cNvSpPr/>
          <p:nvPr/>
        </p:nvSpPr>
        <p:spPr>
          <a:xfrm>
            <a:off x="6796050" y="1632606"/>
            <a:ext cx="45720" cy="2971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849390" y="1659349"/>
            <a:ext cx="6934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CH" sz="600" dirty="0" smtClean="0"/>
              <a:t>Not </a:t>
            </a:r>
            <a:r>
              <a:rPr lang="fr-CH" sz="600" dirty="0" err="1" smtClean="0"/>
              <a:t>decisive</a:t>
            </a:r>
            <a:r>
              <a:rPr lang="fr-CH" sz="600" dirty="0" smtClean="0"/>
              <a:t>  in CW mode</a:t>
            </a:r>
            <a:endParaRPr lang="en-GB" sz="600" dirty="0"/>
          </a:p>
        </p:txBody>
      </p:sp>
      <p:sp>
        <p:nvSpPr>
          <p:cNvPr id="47" name="TextBox 46"/>
          <p:cNvSpPr txBox="1"/>
          <p:nvPr/>
        </p:nvSpPr>
        <p:spPr>
          <a:xfrm>
            <a:off x="6917493" y="1941259"/>
            <a:ext cx="693420" cy="18466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CH" sz="600" dirty="0" err="1"/>
              <a:t>w</a:t>
            </a:r>
            <a:r>
              <a:rPr lang="fr-CH" sz="600" dirty="0" err="1" smtClean="0"/>
              <a:t>ith</a:t>
            </a:r>
            <a:r>
              <a:rPr lang="fr-CH" sz="600" dirty="0" smtClean="0"/>
              <a:t> tuner</a:t>
            </a:r>
            <a:endParaRPr lang="en-GB" sz="600" dirty="0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6802718" y="2042181"/>
            <a:ext cx="157162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925113" y="2284159"/>
            <a:ext cx="693420" cy="18466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CH" sz="600" dirty="0" err="1"/>
              <a:t>w</a:t>
            </a:r>
            <a:r>
              <a:rPr lang="fr-CH" sz="600" dirty="0" err="1" smtClean="0"/>
              <a:t>ith</a:t>
            </a:r>
            <a:r>
              <a:rPr lang="fr-CH" sz="600" dirty="0" smtClean="0"/>
              <a:t> tuner</a:t>
            </a:r>
            <a:endParaRPr lang="en-GB" sz="600" dirty="0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6810338" y="2385081"/>
            <a:ext cx="157162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6173599" y="1079783"/>
            <a:ext cx="546848" cy="1631576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pic>
        <p:nvPicPr>
          <p:cNvPr id="53" name="Picture 52" descr="Chart, diagram, histogram&#10;&#10;Description automatically generated">
            <a:extLst>
              <a:ext uri="{FF2B5EF4-FFF2-40B4-BE49-F238E27FC236}">
                <a16:creationId xmlns:a16="http://schemas.microsoft.com/office/drawing/2014/main" id="{A2F079F6-7BA1-34AF-8DBF-C7AB7DBEF8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1977" y="834165"/>
            <a:ext cx="1512023" cy="1505622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-482600" y="4430236"/>
            <a:ext cx="1013284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 smtClean="0"/>
              <a:t>From an RF point of view, a thickness of 4.25 mm is recommended </a:t>
            </a:r>
            <a:r>
              <a:rPr lang="en-US" sz="1300" smtClean="0"/>
              <a:t>with the “Quasi-LHC” </a:t>
            </a:r>
            <a:r>
              <a:rPr lang="en-US" sz="1300" dirty="0" smtClean="0"/>
              <a:t>single cell 400 MHz cavity</a:t>
            </a:r>
            <a:endParaRPr lang="en-US" sz="13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 smtClean="0"/>
              <a:t>Manufacturing constraints and compliance with PED to be addressed to converge to the final mechanical design</a:t>
            </a:r>
          </a:p>
        </p:txBody>
      </p:sp>
    </p:spTree>
    <p:extLst>
      <p:ext uri="{BB962C8B-B14F-4D97-AF65-F5344CB8AC3E}">
        <p14:creationId xmlns:p14="http://schemas.microsoft.com/office/powerpoint/2010/main" val="89402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chemeClr val="accent5">
              <a:lumMod val="75000"/>
            </a:schemeClr>
          </a:solidFill>
          <a:prstDash val="soli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55153</TotalTime>
  <Words>3991</Words>
  <Application>Microsoft Office PowerPoint</Application>
  <PresentationFormat>On-screen Show (16:9)</PresentationFormat>
  <Paragraphs>1446</Paragraphs>
  <Slides>38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Arial</vt:lpstr>
      <vt:lpstr>Calibri</vt:lpstr>
      <vt:lpstr>Cambria Math</vt:lpstr>
      <vt:lpstr>Liberation Sans</vt:lpstr>
      <vt:lpstr>Symbol</vt:lpstr>
      <vt:lpstr>Times New Roman</vt:lpstr>
      <vt:lpstr>Wingdings</vt:lpstr>
      <vt:lpstr>Introslides</vt:lpstr>
      <vt:lpstr>Titleslides, Conclusion</vt:lpstr>
      <vt:lpstr>Content Slides - Deep Blue</vt:lpstr>
      <vt:lpstr>RF systems for FCCee</vt:lpstr>
      <vt:lpstr>RF system for FCCee</vt:lpstr>
      <vt:lpstr>3 different types of SRF cavities for the FCC-ee RF baseline</vt:lpstr>
      <vt:lpstr>PowerPoint Presentation</vt:lpstr>
      <vt:lpstr>Circumference options assuming 400.79 MHz and 90.75 km +/-100 m for FCChh</vt:lpstr>
      <vt:lpstr>RF parameters table</vt:lpstr>
      <vt:lpstr>1-cell 400 MHz cavity for Z</vt:lpstr>
      <vt:lpstr>Transverse impedance of the first dipole passband</vt:lpstr>
      <vt:lpstr>RF/mechanical design – choice of cavity thickness</vt:lpstr>
      <vt:lpstr>2-cell 400 MHz for W, H</vt:lpstr>
      <vt:lpstr>2-cell 400 MHz optimization</vt:lpstr>
      <vt:lpstr>5-cell 800 MHz for ttb and booster</vt:lpstr>
      <vt:lpstr>5-cell 800 MHz impedances</vt:lpstr>
      <vt:lpstr>RF parameters with cavity design choices</vt:lpstr>
      <vt:lpstr>Cavity performances specification</vt:lpstr>
      <vt:lpstr>Nb/Cu technology: high gradient / high Q0 challenges</vt:lpstr>
      <vt:lpstr>SRF studies with 1.3 GHz cavities </vt:lpstr>
      <vt:lpstr>Temperature mapping system for Nb/Cu cavities</vt:lpstr>
      <vt:lpstr>Temperature mapping vs optical inspection</vt:lpstr>
      <vt:lpstr>First attempt of HiPIMS coating on a 400 MHz cavity</vt:lpstr>
      <vt:lpstr>Bulk Niobium SRF technology: high gradient / high Q0 challenges</vt:lpstr>
      <vt:lpstr>Power requirements for RF Couplers</vt:lpstr>
      <vt:lpstr>RF power sources</vt:lpstr>
      <vt:lpstr>PowerPoint Presentation</vt:lpstr>
      <vt:lpstr>PowerPoint Presentation</vt:lpstr>
      <vt:lpstr>The 600 MHz RF Frequency option</vt:lpstr>
      <vt:lpstr>SWELL 2-cell 600 MHz cavity for Z, W, H</vt:lpstr>
      <vt:lpstr>Impedance and HOM damping of SWELL</vt:lpstr>
      <vt:lpstr>SWELL concept feasibility demonstration</vt:lpstr>
      <vt:lpstr>Collaboration with CNRS – LPSC on multipacting studies</vt:lpstr>
      <vt:lpstr>FCCee parameters at 600 MHz (alternative option)</vt:lpstr>
      <vt:lpstr>SRF cavities and power RF sources specification at 600 MHz</vt:lpstr>
      <vt:lpstr>Summary</vt:lpstr>
      <vt:lpstr>Thank you for your attention</vt:lpstr>
      <vt:lpstr>Why 4 → 2-cells ?</vt:lpstr>
      <vt:lpstr>PowerPoint Presentation</vt:lpstr>
      <vt:lpstr>Double frequency RF system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Franck Peauger</cp:lastModifiedBy>
  <cp:revision>2830</cp:revision>
  <cp:lastPrinted>2022-12-05T19:42:41Z</cp:lastPrinted>
  <dcterms:created xsi:type="dcterms:W3CDTF">2020-10-27T09:23:42Z</dcterms:created>
  <dcterms:modified xsi:type="dcterms:W3CDTF">2022-12-07T08:11:20Z</dcterms:modified>
</cp:coreProperties>
</file>