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6" r:id="rId4"/>
    <p:sldMasterId id="2147483712" r:id="rId5"/>
    <p:sldMasterId id="2147483724" r:id="rId6"/>
  </p:sldMasterIdLst>
  <p:notesMasterIdLst>
    <p:notesMasterId r:id="rId45"/>
  </p:notesMasterIdLst>
  <p:handoutMasterIdLst>
    <p:handoutMasterId r:id="rId46"/>
  </p:handoutMasterIdLst>
  <p:sldIdLst>
    <p:sldId id="322" r:id="rId7"/>
    <p:sldId id="301" r:id="rId8"/>
    <p:sldId id="356" r:id="rId9"/>
    <p:sldId id="339" r:id="rId10"/>
    <p:sldId id="309" r:id="rId11"/>
    <p:sldId id="308" r:id="rId12"/>
    <p:sldId id="384" r:id="rId13"/>
    <p:sldId id="378" r:id="rId14"/>
    <p:sldId id="330" r:id="rId15"/>
    <p:sldId id="379" r:id="rId16"/>
    <p:sldId id="380" r:id="rId17"/>
    <p:sldId id="381" r:id="rId18"/>
    <p:sldId id="367" r:id="rId19"/>
    <p:sldId id="365" r:id="rId20"/>
    <p:sldId id="368" r:id="rId21"/>
    <p:sldId id="390" r:id="rId22"/>
    <p:sldId id="389" r:id="rId23"/>
    <p:sldId id="391" r:id="rId24"/>
    <p:sldId id="377" r:id="rId25"/>
    <p:sldId id="392" r:id="rId26"/>
    <p:sldId id="393" r:id="rId27"/>
    <p:sldId id="394" r:id="rId28"/>
    <p:sldId id="395" r:id="rId29"/>
    <p:sldId id="396" r:id="rId30"/>
    <p:sldId id="382" r:id="rId31"/>
    <p:sldId id="387" r:id="rId32"/>
    <p:sldId id="355" r:id="rId33"/>
    <p:sldId id="383" r:id="rId34"/>
    <p:sldId id="385" r:id="rId35"/>
    <p:sldId id="369" r:id="rId36"/>
    <p:sldId id="370" r:id="rId37"/>
    <p:sldId id="386" r:id="rId38"/>
    <p:sldId id="344" r:id="rId39"/>
    <p:sldId id="373" r:id="rId40"/>
    <p:sldId id="374" r:id="rId41"/>
    <p:sldId id="375" r:id="rId42"/>
    <p:sldId id="376" r:id="rId43"/>
    <p:sldId id="388" r:id="rId44"/>
  </p:sldIdLst>
  <p:sldSz cx="9144000" cy="6858000" type="screen4x3"/>
  <p:notesSz cx="7099300" cy="10234613"/>
  <p:defaultTextStyle>
    <a:defPPr>
      <a:defRPr lang="en-US"/>
    </a:defPPr>
    <a:lvl1pPr marL="0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38617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77234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15851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54468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193085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31702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70319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08936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4" orient="horz" pos="3083" userDrawn="1">
          <p15:clr>
            <a:srgbClr val="A4A3A4"/>
          </p15:clr>
        </p15:guide>
        <p15:guide id="5" pos="232" userDrawn="1">
          <p15:clr>
            <a:srgbClr val="A4A3A4"/>
          </p15:clr>
        </p15:guide>
        <p15:guide id="8" orient="horz" pos="2074" userDrawn="1">
          <p15:clr>
            <a:srgbClr val="A4A3A4"/>
          </p15:clr>
        </p15:guide>
        <p15:guide id="11" pos="4151" userDrawn="1">
          <p15:clr>
            <a:srgbClr val="A4A3A4"/>
          </p15:clr>
        </p15:guide>
        <p15:guide id="12" pos="4082" userDrawn="1">
          <p15:clr>
            <a:srgbClr val="A4A3A4"/>
          </p15:clr>
        </p15:guide>
        <p15:guide id="13" orient="horz" pos="2160" userDrawn="1">
          <p15:clr>
            <a:srgbClr val="A4A3A4"/>
          </p15:clr>
        </p15:guide>
        <p15:guide id="14" orient="horz" pos="4111" userDrawn="1">
          <p15:clr>
            <a:srgbClr val="A4A3A4"/>
          </p15:clr>
        </p15:guide>
        <p15:guide id="15" orient="horz" pos="2765" userDrawn="1">
          <p15:clr>
            <a:srgbClr val="A4A3A4"/>
          </p15:clr>
        </p15:guide>
        <p15:guide id="16" pos="2880" userDrawn="1">
          <p15:clr>
            <a:srgbClr val="A4A3A4"/>
          </p15:clr>
        </p15:guide>
        <p15:guide id="17" pos="309" userDrawn="1">
          <p15:clr>
            <a:srgbClr val="A4A3A4"/>
          </p15:clr>
        </p15:guide>
        <p15:guide id="18" pos="5535" userDrawn="1">
          <p15:clr>
            <a:srgbClr val="A4A3A4"/>
          </p15:clr>
        </p15:guide>
        <p15:guide id="19" pos="544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00"/>
    <a:srgbClr val="D5A9D0"/>
    <a:srgbClr val="33CC33"/>
    <a:srgbClr val="FF00FF"/>
    <a:srgbClr val="009900"/>
    <a:srgbClr val="548235"/>
    <a:srgbClr val="543D29"/>
    <a:srgbClr val="FFCC00"/>
    <a:srgbClr val="A501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24" autoAdjust="0"/>
    <p:restoredTop sz="91353" autoAdjust="0"/>
  </p:normalViewPr>
  <p:slideViewPr>
    <p:cSldViewPr snapToGrid="0" showGuides="1">
      <p:cViewPr varScale="1">
        <p:scale>
          <a:sx n="63" d="100"/>
          <a:sy n="63" d="100"/>
        </p:scale>
        <p:origin x="1256" y="44"/>
      </p:cViewPr>
      <p:guideLst>
        <p:guide orient="horz" pos="1620"/>
        <p:guide pos="2160"/>
        <p:guide orient="horz" pos="3083"/>
        <p:guide pos="232"/>
        <p:guide orient="horz" pos="2074"/>
        <p:guide pos="4151"/>
        <p:guide pos="4082"/>
        <p:guide orient="horz" pos="2160"/>
        <p:guide orient="horz" pos="4111"/>
        <p:guide orient="horz" pos="2765"/>
        <p:guide pos="2880"/>
        <p:guide pos="309"/>
        <p:guide pos="5535"/>
        <p:guide pos="5442"/>
      </p:guideLst>
    </p:cSldViewPr>
  </p:slideViewPr>
  <p:outlineViewPr>
    <p:cViewPr>
      <p:scale>
        <a:sx n="33" d="100"/>
        <a:sy n="33" d="100"/>
      </p:scale>
      <p:origin x="0" y="-187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40" d="100"/>
        <a:sy n="40" d="100"/>
      </p:scale>
      <p:origin x="0" y="-248"/>
    </p:cViewPr>
  </p:sorterViewPr>
  <p:notesViewPr>
    <p:cSldViewPr snapToGrid="0" showGuides="1">
      <p:cViewPr>
        <p:scale>
          <a:sx n="100" d="100"/>
          <a:sy n="100" d="100"/>
        </p:scale>
        <p:origin x="-3396" y="-72"/>
      </p:cViewPr>
      <p:guideLst>
        <p:guide orient="horz" pos="3224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viewProps" Target="viewProps.xml"/><Relationship Id="rId8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image" Target="../media/image3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r">
              <a:defRPr sz="1400"/>
            </a:lvl1pPr>
          </a:lstStyle>
          <a:p>
            <a:fld id="{F481E118-1CEA-43E8-BD51-A8A2CBD62889}" type="datetimeFigureOut">
              <a:rPr lang="fr-FR" smtClean="0"/>
              <a:t>07/12/2022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294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r">
              <a:defRPr sz="1400"/>
            </a:lvl1pPr>
          </a:lstStyle>
          <a:p>
            <a:fld id="{7CB1C5FA-467D-48F3-9F36-205F533C0F0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1208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r">
              <a:defRPr sz="1400"/>
            </a:lvl1pPr>
          </a:lstStyle>
          <a:p>
            <a:fld id="{F0389419-4E28-4B58-9AA2-383238311FDA}" type="datetimeFigureOut">
              <a:rPr lang="fr-FR" smtClean="0"/>
              <a:t>07/12/2022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44600" y="1277938"/>
            <a:ext cx="4610100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920" tIns="47960" rIns="95920" bIns="4796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09930" y="4925410"/>
            <a:ext cx="5679440" cy="4029879"/>
          </a:xfrm>
          <a:prstGeom prst="rect">
            <a:avLst/>
          </a:prstGeom>
        </p:spPr>
        <p:txBody>
          <a:bodyPr vert="horz" lIns="95920" tIns="47960" rIns="95920" bIns="4796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r">
              <a:defRPr sz="1400"/>
            </a:lvl1pPr>
          </a:lstStyle>
          <a:p>
            <a:fld id="{39DC57ED-270C-43E3-91AA-48F4CC1938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513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38617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77234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15851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54468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193085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31702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470319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08936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C57ED-270C-43E3-91AA-48F4CC193819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92955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C57ED-270C-43E3-91AA-48F4CC193819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84124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C57ED-270C-43E3-91AA-48F4CC193819}" type="slidenum">
              <a:rPr lang="fr-FR" smtClean="0"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47710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C57ED-270C-43E3-91AA-48F4CC193819}" type="slidenum">
              <a:rPr lang="fr-FR" smtClean="0"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1018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" y="597121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6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60" y="-40641"/>
            <a:ext cx="9154160" cy="6011852"/>
          </a:xfrm>
          <a:prstGeom prst="rect">
            <a:avLst/>
          </a:prstGeom>
        </p:spPr>
      </p:pic>
      <p:pic>
        <p:nvPicPr>
          <p:cNvPr id="8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0" name="Titre 3"/>
          <p:cNvSpPr txBox="1">
            <a:spLocks/>
          </p:cNvSpPr>
          <p:nvPr userDrawn="1"/>
        </p:nvSpPr>
        <p:spPr>
          <a:xfrm>
            <a:off x="843276" y="3757134"/>
            <a:ext cx="7860672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834777" y="6158143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843277" y="4461090"/>
            <a:ext cx="6572852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8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843277" y="5122102"/>
            <a:ext cx="294201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ED1C4103-FF01-4613-BB77-A54429AC18D2}" type="datetime4">
              <a:rPr lang="fr-FR" noProof="0" smtClean="0"/>
              <a:t>20 mai 2019</a:t>
            </a:fld>
            <a:endParaRPr lang="fr-FR" noProof="0" dirty="0"/>
          </a:p>
        </p:txBody>
      </p:sp>
      <p:sp>
        <p:nvSpPr>
          <p:cNvPr id="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834777" y="5469234"/>
            <a:ext cx="294201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38894683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e d'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DDA024-CC5C-49D4-9EDE-B13C9CE4F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76952101-6F0D-4470-B900-D7C009A836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60769C5C-EDFB-44C6-A754-7FD9C1B5A1A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98242" y="1358084"/>
            <a:ext cx="1085850" cy="974725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6" name="Espace réservé pour une image  4">
            <a:extLst>
              <a:ext uri="{FF2B5EF4-FFF2-40B4-BE49-F238E27FC236}">
                <a16:creationId xmlns:a16="http://schemas.microsoft.com/office/drawing/2014/main" id="{CE83B8F1-3CFD-4C6F-B77B-684EE09D6FE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43696" y="1358084"/>
            <a:ext cx="1085850" cy="974725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81F07BDA-5AB0-410C-A329-8C06350E1E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31227" y="1358085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F95E4514-E62C-42B5-BE1E-5F1CD3D2A789}"/>
              </a:ext>
            </a:extLst>
          </p:cNvPr>
          <p:cNvCxnSpPr/>
          <p:nvPr userDrawn="1"/>
        </p:nvCxnSpPr>
        <p:spPr>
          <a:xfrm flipH="1">
            <a:off x="914402" y="2332809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5C946E34-2083-434D-8404-8F5AEE71F02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823927" y="1358085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6653795C-036F-4780-863C-5F5B75D45AC9}"/>
              </a:ext>
            </a:extLst>
          </p:cNvPr>
          <p:cNvCxnSpPr/>
          <p:nvPr userDrawn="1"/>
        </p:nvCxnSpPr>
        <p:spPr>
          <a:xfrm flipH="1">
            <a:off x="4643696" y="2332809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Espace réservé pour une image  4">
            <a:extLst>
              <a:ext uri="{FF2B5EF4-FFF2-40B4-BE49-F238E27FC236}">
                <a16:creationId xmlns:a16="http://schemas.microsoft.com/office/drawing/2014/main" id="{6076C443-2E06-4281-8B05-53A67256EEB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398242" y="2628159"/>
            <a:ext cx="1085850" cy="974725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14" name="Espace réservé pour une image  4">
            <a:extLst>
              <a:ext uri="{FF2B5EF4-FFF2-40B4-BE49-F238E27FC236}">
                <a16:creationId xmlns:a16="http://schemas.microsoft.com/office/drawing/2014/main" id="{AAFC24E1-75A5-4390-A26C-B3DE9FF20EE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643696" y="2628159"/>
            <a:ext cx="1085850" cy="974725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15" name="Espace réservé du texte 7">
            <a:extLst>
              <a:ext uri="{FF2B5EF4-FFF2-40B4-BE49-F238E27FC236}">
                <a16:creationId xmlns:a16="http://schemas.microsoft.com/office/drawing/2014/main" id="{67AD350B-6F89-4863-9328-41F1D93BBC1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31227" y="2628160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7B1C8393-42C9-4E5B-B22A-7A1C80B3392B}"/>
              </a:ext>
            </a:extLst>
          </p:cNvPr>
          <p:cNvCxnSpPr/>
          <p:nvPr userDrawn="1"/>
        </p:nvCxnSpPr>
        <p:spPr>
          <a:xfrm flipH="1">
            <a:off x="914402" y="3602884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Espace réservé du texte 7">
            <a:extLst>
              <a:ext uri="{FF2B5EF4-FFF2-40B4-BE49-F238E27FC236}">
                <a16:creationId xmlns:a16="http://schemas.microsoft.com/office/drawing/2014/main" id="{EADC8B10-F914-44B6-855C-77AEF500D41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823927" y="2634550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6674119E-EE06-45F8-B404-7D969C8F47C0}"/>
              </a:ext>
            </a:extLst>
          </p:cNvPr>
          <p:cNvCxnSpPr/>
          <p:nvPr userDrawn="1"/>
        </p:nvCxnSpPr>
        <p:spPr>
          <a:xfrm flipH="1">
            <a:off x="4643696" y="3602884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Espace réservé pour une image  4">
            <a:extLst>
              <a:ext uri="{FF2B5EF4-FFF2-40B4-BE49-F238E27FC236}">
                <a16:creationId xmlns:a16="http://schemas.microsoft.com/office/drawing/2014/main" id="{2E8B88C5-9DD3-4342-8110-493B6A4046E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398242" y="3878367"/>
            <a:ext cx="1085850" cy="974725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20" name="Espace réservé pour une image  4">
            <a:extLst>
              <a:ext uri="{FF2B5EF4-FFF2-40B4-BE49-F238E27FC236}">
                <a16:creationId xmlns:a16="http://schemas.microsoft.com/office/drawing/2014/main" id="{11DFD99F-CCC2-490B-9103-83A0C7B5BF9E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643696" y="3878367"/>
            <a:ext cx="1085850" cy="974725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21" name="Espace réservé du texte 7">
            <a:extLst>
              <a:ext uri="{FF2B5EF4-FFF2-40B4-BE49-F238E27FC236}">
                <a16:creationId xmlns:a16="http://schemas.microsoft.com/office/drawing/2014/main" id="{105DF51F-34C2-49EC-92D0-D81C49BE61D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31227" y="3878368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A75A8DBD-F5B7-405E-B653-6D5F7E42EB8D}"/>
              </a:ext>
            </a:extLst>
          </p:cNvPr>
          <p:cNvCxnSpPr/>
          <p:nvPr userDrawn="1"/>
        </p:nvCxnSpPr>
        <p:spPr>
          <a:xfrm flipH="1">
            <a:off x="914402" y="4853092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3" name="Espace réservé du texte 7">
            <a:extLst>
              <a:ext uri="{FF2B5EF4-FFF2-40B4-BE49-F238E27FC236}">
                <a16:creationId xmlns:a16="http://schemas.microsoft.com/office/drawing/2014/main" id="{A402FF8C-DB59-4608-B517-7FD56431411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823927" y="3866242"/>
            <a:ext cx="2359026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7D552D8A-671C-4599-8FC0-D56624B966E2}"/>
              </a:ext>
            </a:extLst>
          </p:cNvPr>
          <p:cNvCxnSpPr/>
          <p:nvPr userDrawn="1"/>
        </p:nvCxnSpPr>
        <p:spPr>
          <a:xfrm flipH="1">
            <a:off x="4643696" y="4853092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5" name="Espace réservé pour une image  4">
            <a:extLst>
              <a:ext uri="{FF2B5EF4-FFF2-40B4-BE49-F238E27FC236}">
                <a16:creationId xmlns:a16="http://schemas.microsoft.com/office/drawing/2014/main" id="{979E6621-7EBD-4E8A-9D3F-98667422C622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398242" y="5128574"/>
            <a:ext cx="1085850" cy="974725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26" name="Espace réservé pour une image  4">
            <a:extLst>
              <a:ext uri="{FF2B5EF4-FFF2-40B4-BE49-F238E27FC236}">
                <a16:creationId xmlns:a16="http://schemas.microsoft.com/office/drawing/2014/main" id="{4EB9FABD-311A-46B5-803C-4468714878B6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643696" y="5128574"/>
            <a:ext cx="1085850" cy="974725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27" name="Espace réservé du texte 7">
            <a:extLst>
              <a:ext uri="{FF2B5EF4-FFF2-40B4-BE49-F238E27FC236}">
                <a16:creationId xmlns:a16="http://schemas.microsoft.com/office/drawing/2014/main" id="{B039882E-C7D2-4A10-8D17-525FEF96661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31227" y="5128575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40312D7E-F5FE-4ADB-8526-4D9ED88C5C15}"/>
              </a:ext>
            </a:extLst>
          </p:cNvPr>
          <p:cNvCxnSpPr/>
          <p:nvPr userDrawn="1"/>
        </p:nvCxnSpPr>
        <p:spPr>
          <a:xfrm flipH="1">
            <a:off x="914402" y="6103299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9" name="Espace réservé du texte 7">
            <a:extLst>
              <a:ext uri="{FF2B5EF4-FFF2-40B4-BE49-F238E27FC236}">
                <a16:creationId xmlns:a16="http://schemas.microsoft.com/office/drawing/2014/main" id="{6AD72B51-7D15-4502-B762-932C85FC894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5823927" y="5128575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13D9F259-C0D9-40E4-B155-CD1D47C48F43}"/>
              </a:ext>
            </a:extLst>
          </p:cNvPr>
          <p:cNvCxnSpPr/>
          <p:nvPr userDrawn="1"/>
        </p:nvCxnSpPr>
        <p:spPr>
          <a:xfrm flipH="1">
            <a:off x="4643696" y="6103299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5188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erci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6" name="Picture 1" descr="fondCEA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7412"/>
            <a:ext cx="9144000" cy="5998464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3269974" y="2277417"/>
            <a:ext cx="4765976" cy="62477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5792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sz="3400" kern="1200" dirty="0" smtClean="0">
                <a:solidFill>
                  <a:schemeClr val="bg1"/>
                </a:solidFill>
                <a:latin typeface="Calibri"/>
                <a:ea typeface="+mn-ea"/>
                <a:cs typeface="Calibri"/>
              </a:defRPr>
            </a:lvl1pPr>
          </a:lstStyle>
          <a:p>
            <a:r>
              <a:rPr lang="fr-FR" noProof="0" dirty="0"/>
              <a:t>Merci de votre attention</a:t>
            </a:r>
          </a:p>
        </p:txBody>
      </p:sp>
      <p:sp>
        <p:nvSpPr>
          <p:cNvPr id="10" name="Espace réservé du texte 18"/>
          <p:cNvSpPr>
            <a:spLocks noGrp="1"/>
          </p:cNvSpPr>
          <p:nvPr>
            <p:ph type="body" sz="quarter" idx="10" hasCustomPrompt="1"/>
          </p:nvPr>
        </p:nvSpPr>
        <p:spPr>
          <a:xfrm>
            <a:off x="991769" y="4403563"/>
            <a:ext cx="6848148" cy="267471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1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fr-FR" sz="1000" b="1" noProof="0" dirty="0">
                <a:solidFill>
                  <a:schemeClr val="tx1"/>
                </a:solidFill>
                <a:latin typeface="Calibri"/>
                <a:cs typeface="Calibri"/>
              </a:rPr>
              <a:t>Crédits photos </a:t>
            </a:r>
            <a:r>
              <a:rPr lang="fr-FR" sz="1000" noProof="0" dirty="0">
                <a:solidFill>
                  <a:schemeClr val="tx1"/>
                </a:solidFill>
                <a:latin typeface="Calibri"/>
                <a:cs typeface="Calibri"/>
              </a:rPr>
              <a:t>:</a:t>
            </a:r>
          </a:p>
        </p:txBody>
      </p:sp>
      <p:sp>
        <p:nvSpPr>
          <p:cNvPr id="11" name="Espace réservé du texte 20"/>
          <p:cNvSpPr>
            <a:spLocks noGrp="1"/>
          </p:cNvSpPr>
          <p:nvPr>
            <p:ph type="body" sz="quarter" idx="12" hasCustomPrompt="1"/>
          </p:nvPr>
        </p:nvSpPr>
        <p:spPr>
          <a:xfrm>
            <a:off x="3269974" y="3140287"/>
            <a:ext cx="4714240" cy="405970"/>
          </a:xfrm>
        </p:spPr>
        <p:txBody>
          <a:bodyPr>
            <a:spAutoFit/>
          </a:bodyPr>
          <a:lstStyle>
            <a:lvl1pPr marL="0" indent="0">
              <a:buFontTx/>
              <a:buNone/>
              <a:defRPr lang="fr-FR" sz="2000" kern="1200" smtClean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fr-FR" sz="2000" kern="1200" noProof="0" dirty="0">
                <a:solidFill>
                  <a:schemeClr val="bg1"/>
                </a:solidFill>
                <a:latin typeface="Calibri"/>
                <a:ea typeface="+mn-ea"/>
                <a:cs typeface="Calibri"/>
              </a:rPr>
              <a:t>Mise à jour 20 mai 2019</a:t>
            </a:r>
            <a:endParaRPr lang="fr-FR" noProof="0" dirty="0"/>
          </a:p>
        </p:txBody>
      </p:sp>
      <p:sp>
        <p:nvSpPr>
          <p:cNvPr id="12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pic>
        <p:nvPicPr>
          <p:cNvPr id="13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4" name="Espace réservé du texte 12"/>
          <p:cNvSpPr>
            <a:spLocks noGrp="1"/>
          </p:cNvSpPr>
          <p:nvPr>
            <p:ph type="body" sz="quarter" idx="13" hasCustomPrompt="1"/>
          </p:nvPr>
        </p:nvSpPr>
        <p:spPr>
          <a:xfrm>
            <a:off x="3254937" y="3564234"/>
            <a:ext cx="294201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1977181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ne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6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480"/>
            <a:ext cx="9144000" cy="5998464"/>
          </a:xfrm>
          <a:prstGeom prst="rect">
            <a:avLst/>
          </a:prstGeom>
        </p:spPr>
      </p:pic>
      <p:pic>
        <p:nvPicPr>
          <p:cNvPr id="13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6" name="Titre 3"/>
          <p:cNvSpPr txBox="1">
            <a:spLocks/>
          </p:cNvSpPr>
          <p:nvPr userDrawn="1"/>
        </p:nvSpPr>
        <p:spPr>
          <a:xfrm>
            <a:off x="843276" y="3757134"/>
            <a:ext cx="7860672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843277" y="4461090"/>
            <a:ext cx="6572852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Annexes</a:t>
            </a:r>
          </a:p>
        </p:txBody>
      </p:sp>
      <p:sp>
        <p:nvSpPr>
          <p:cNvPr id="19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20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843277" y="5122102"/>
            <a:ext cx="294201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13 mai 2019</a:t>
            </a:r>
          </a:p>
        </p:txBody>
      </p:sp>
    </p:spTree>
    <p:extLst>
      <p:ext uri="{BB962C8B-B14F-4D97-AF65-F5344CB8AC3E}">
        <p14:creationId xmlns:p14="http://schemas.microsoft.com/office/powerpoint/2010/main" val="931493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2" y="597121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5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60" y="-40641"/>
            <a:ext cx="9154160" cy="6011852"/>
          </a:xfrm>
          <a:prstGeom prst="rect">
            <a:avLst/>
          </a:prstGeom>
        </p:spPr>
      </p:pic>
      <p:pic>
        <p:nvPicPr>
          <p:cNvPr id="12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5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843277" y="4461090"/>
            <a:ext cx="6572852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7" name="Titre 3"/>
          <p:cNvSpPr txBox="1">
            <a:spLocks/>
          </p:cNvSpPr>
          <p:nvPr userDrawn="1"/>
        </p:nvSpPr>
        <p:spPr>
          <a:xfrm>
            <a:off x="843276" y="3757134"/>
            <a:ext cx="7860672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843277" y="5122102"/>
            <a:ext cx="294201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B5559CBA-976B-4265-9B41-694881203DBF}" type="datetime4">
              <a:rPr lang="fr-FR" noProof="0" smtClean="0"/>
              <a:t>20 mai 2019</a:t>
            </a:fld>
            <a:endParaRPr lang="fr-FR" noProof="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5122334" y="1143001"/>
            <a:ext cx="2751138" cy="239369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" name="Espace réservé du texte 12"/>
          <p:cNvSpPr>
            <a:spLocks noGrp="1"/>
          </p:cNvSpPr>
          <p:nvPr>
            <p:ph type="body" sz="quarter" idx="14" hasCustomPrompt="1"/>
          </p:nvPr>
        </p:nvSpPr>
        <p:spPr>
          <a:xfrm>
            <a:off x="834777" y="5469234"/>
            <a:ext cx="294201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6995852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us-titre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1" descr="fondCEA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7412"/>
            <a:ext cx="9144000" cy="5998464"/>
          </a:xfrm>
          <a:prstGeom prst="rect">
            <a:avLst/>
          </a:prstGeom>
        </p:spPr>
      </p:pic>
      <p:sp>
        <p:nvSpPr>
          <p:cNvPr id="6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845677" y="4801464"/>
            <a:ext cx="1604435" cy="18004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6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4"/>
          </p:nvPr>
        </p:nvSpPr>
        <p:spPr>
          <a:xfrm>
            <a:off x="1066800" y="473604"/>
            <a:ext cx="3505200" cy="1438048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6739085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660824" y="1630411"/>
            <a:ext cx="7886700" cy="1236967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/>
            </a:lvl1pPr>
            <a:lvl2pPr>
              <a:lnSpc>
                <a:spcPct val="100000"/>
              </a:lnSpc>
              <a:spcBef>
                <a:spcPts val="0"/>
              </a:spcBef>
              <a:defRPr sz="1600"/>
            </a:lvl2pPr>
            <a:lvl3pPr>
              <a:lnSpc>
                <a:spcPct val="100000"/>
              </a:lnSpc>
              <a:spcBef>
                <a:spcPts val="0"/>
              </a:spcBef>
              <a:defRPr sz="1400"/>
            </a:lvl3pPr>
            <a:lvl4pPr marL="1676370" indent="-239481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 sz="1200"/>
            </a:lvl4pPr>
            <a:lvl5pPr marL="2155332" indent="-23948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200"/>
            </a:lvl5pPr>
          </a:lstStyle>
          <a:p>
            <a:pPr lvl="0"/>
            <a:r>
              <a:rPr lang="fr-FR" noProof="0" dirty="0"/>
              <a:t>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660825" y="1067647"/>
            <a:ext cx="7924376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3234898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DD946C-1F13-4F67-B8D1-64EF5CF71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C37902D-B358-44BD-9A3B-CD8E2882EA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87ADA7C-03B8-49D0-A935-DE3625BD6F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8065"/>
            <a:ext cx="9144000" cy="5808504"/>
          </a:xfrm>
          <a:prstGeom prst="rect">
            <a:avLst/>
          </a:prstGeom>
        </p:spPr>
      </p:pic>
      <p:sp>
        <p:nvSpPr>
          <p:cNvPr id="15" name="Titre 4">
            <a:extLst>
              <a:ext uri="{FF2B5EF4-FFF2-40B4-BE49-F238E27FC236}">
                <a16:creationId xmlns:a16="http://schemas.microsoft.com/office/drawing/2014/main" id="{72E9C4E7-2BF2-4AB8-9707-825FA5757113}"/>
              </a:ext>
            </a:extLst>
          </p:cNvPr>
          <p:cNvSpPr txBox="1">
            <a:spLocks/>
          </p:cNvSpPr>
          <p:nvPr userDrawn="1"/>
        </p:nvSpPr>
        <p:spPr>
          <a:xfrm>
            <a:off x="4572000" y="2824702"/>
            <a:ext cx="3700463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E6D00721-9CE1-4CF1-AD6A-47E2B8CCCC4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1763" y="1835150"/>
            <a:ext cx="4381500" cy="3590290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900387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gris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nd_ppt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6218"/>
            <a:ext cx="9144000" cy="6021547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845677" y="4801464"/>
            <a:ext cx="1604435" cy="18004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3"/>
          </p:nvPr>
        </p:nvSpPr>
        <p:spPr>
          <a:xfrm>
            <a:off x="738142" y="617538"/>
            <a:ext cx="3987800" cy="1244148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8465543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2" y="597121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5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60" y="-40641"/>
            <a:ext cx="9154160" cy="6011852"/>
          </a:xfrm>
          <a:prstGeom prst="rect">
            <a:avLst/>
          </a:prstGeom>
        </p:spPr>
      </p:pic>
      <p:pic>
        <p:nvPicPr>
          <p:cNvPr id="12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5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843277" y="4461090"/>
            <a:ext cx="6572852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7" name="Titre 3"/>
          <p:cNvSpPr txBox="1">
            <a:spLocks/>
          </p:cNvSpPr>
          <p:nvPr userDrawn="1"/>
        </p:nvSpPr>
        <p:spPr>
          <a:xfrm>
            <a:off x="843276" y="3757134"/>
            <a:ext cx="7860672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843277" y="5122102"/>
            <a:ext cx="294201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B5559CBA-976B-4265-9B41-694881203DBF}" type="datetime4">
              <a:rPr lang="fr-FR" noProof="0" smtClean="0"/>
              <a:t>20 mai 2019</a:t>
            </a:fld>
            <a:endParaRPr lang="fr-FR" noProof="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5122334" y="1143001"/>
            <a:ext cx="2751138" cy="239369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" name="Espace réservé du texte 12"/>
          <p:cNvSpPr>
            <a:spLocks noGrp="1"/>
          </p:cNvSpPr>
          <p:nvPr>
            <p:ph type="body" sz="quarter" idx="14" hasCustomPrompt="1"/>
          </p:nvPr>
        </p:nvSpPr>
        <p:spPr>
          <a:xfrm>
            <a:off x="834777" y="5469234"/>
            <a:ext cx="294201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857839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us-titre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1" descr="fondCEA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7412"/>
            <a:ext cx="9144000" cy="5998464"/>
          </a:xfrm>
          <a:prstGeom prst="rect">
            <a:avLst/>
          </a:prstGeom>
        </p:spPr>
      </p:pic>
      <p:sp>
        <p:nvSpPr>
          <p:cNvPr id="6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845677" y="4801464"/>
            <a:ext cx="1604435" cy="18004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6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4"/>
          </p:nvPr>
        </p:nvSpPr>
        <p:spPr>
          <a:xfrm>
            <a:off x="1066800" y="473604"/>
            <a:ext cx="3505200" cy="1438048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906679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2" y="597121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5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60" y="-40641"/>
            <a:ext cx="9154160" cy="6011852"/>
          </a:xfrm>
          <a:prstGeom prst="rect">
            <a:avLst/>
          </a:prstGeom>
        </p:spPr>
      </p:pic>
      <p:pic>
        <p:nvPicPr>
          <p:cNvPr id="12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5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843277" y="4461090"/>
            <a:ext cx="6572852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7" name="Titre 3"/>
          <p:cNvSpPr txBox="1">
            <a:spLocks/>
          </p:cNvSpPr>
          <p:nvPr userDrawn="1"/>
        </p:nvSpPr>
        <p:spPr>
          <a:xfrm>
            <a:off x="843276" y="3757134"/>
            <a:ext cx="7860672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843277" y="5122102"/>
            <a:ext cx="294201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B5559CBA-976B-4265-9B41-694881203DBF}" type="datetime4">
              <a:rPr lang="fr-FR" noProof="0" smtClean="0"/>
              <a:t>20 mai 2019</a:t>
            </a:fld>
            <a:endParaRPr lang="fr-FR" noProof="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5122334" y="1143001"/>
            <a:ext cx="2751138" cy="239369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10" name="Espace réservé du texte 12"/>
          <p:cNvSpPr>
            <a:spLocks noGrp="1"/>
          </p:cNvSpPr>
          <p:nvPr>
            <p:ph type="body" sz="quarter" idx="14" hasCustomPrompt="1"/>
          </p:nvPr>
        </p:nvSpPr>
        <p:spPr>
          <a:xfrm>
            <a:off x="834777" y="5469234"/>
            <a:ext cx="294201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420502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660824" y="1630411"/>
            <a:ext cx="7886700" cy="1236967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/>
            </a:lvl1pPr>
            <a:lvl2pPr>
              <a:lnSpc>
                <a:spcPct val="100000"/>
              </a:lnSpc>
              <a:spcBef>
                <a:spcPts val="0"/>
              </a:spcBef>
              <a:defRPr sz="1600"/>
            </a:lvl2pPr>
            <a:lvl3pPr>
              <a:lnSpc>
                <a:spcPct val="100000"/>
              </a:lnSpc>
              <a:spcBef>
                <a:spcPts val="0"/>
              </a:spcBef>
              <a:defRPr sz="1400"/>
            </a:lvl3pPr>
            <a:lvl4pPr marL="1676370" indent="-239481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 sz="1200"/>
            </a:lvl4pPr>
            <a:lvl5pPr marL="2155332" indent="-23948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200"/>
            </a:lvl5pPr>
          </a:lstStyle>
          <a:p>
            <a:pPr lvl="0"/>
            <a:r>
              <a:rPr lang="fr-FR" noProof="0" dirty="0"/>
              <a:t>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660825" y="1067647"/>
            <a:ext cx="7924376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14279643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DD946C-1F13-4F67-B8D1-64EF5CF71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C37902D-B358-44BD-9A3B-CD8E2882EA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87ADA7C-03B8-49D0-A935-DE3625BD6F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8065"/>
            <a:ext cx="9144000" cy="5808504"/>
          </a:xfrm>
          <a:prstGeom prst="rect">
            <a:avLst/>
          </a:prstGeom>
        </p:spPr>
      </p:pic>
      <p:sp>
        <p:nvSpPr>
          <p:cNvPr id="15" name="Titre 4">
            <a:extLst>
              <a:ext uri="{FF2B5EF4-FFF2-40B4-BE49-F238E27FC236}">
                <a16:creationId xmlns:a16="http://schemas.microsoft.com/office/drawing/2014/main" id="{72E9C4E7-2BF2-4AB8-9707-825FA5757113}"/>
              </a:ext>
            </a:extLst>
          </p:cNvPr>
          <p:cNvSpPr txBox="1">
            <a:spLocks/>
          </p:cNvSpPr>
          <p:nvPr userDrawn="1"/>
        </p:nvSpPr>
        <p:spPr>
          <a:xfrm>
            <a:off x="4572000" y="2824702"/>
            <a:ext cx="3700463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E6D00721-9CE1-4CF1-AD6A-47E2B8CCCC4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1763" y="1835150"/>
            <a:ext cx="4381500" cy="3590290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5484330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gris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nd_ppt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6218"/>
            <a:ext cx="9144000" cy="6021547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845677" y="4801464"/>
            <a:ext cx="1604435" cy="18004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3"/>
          </p:nvPr>
        </p:nvSpPr>
        <p:spPr>
          <a:xfrm>
            <a:off x="738142" y="617538"/>
            <a:ext cx="3987800" cy="1244148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241349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us-titre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1" descr="fondCEA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7412"/>
            <a:ext cx="9144000" cy="5998464"/>
          </a:xfrm>
          <a:prstGeom prst="rect">
            <a:avLst/>
          </a:prstGeom>
        </p:spPr>
      </p:pic>
      <p:sp>
        <p:nvSpPr>
          <p:cNvPr id="6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845677" y="4801464"/>
            <a:ext cx="1604435" cy="18004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6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4"/>
          </p:nvPr>
        </p:nvSpPr>
        <p:spPr>
          <a:xfrm>
            <a:off x="1066800" y="473604"/>
            <a:ext cx="3505200" cy="143804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52864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en-US" noProof="0" smtClean="0"/>
              <a:t>Click to edit Master title style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660824" y="1630411"/>
            <a:ext cx="7886700" cy="1236967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/>
            </a:lvl1pPr>
            <a:lvl2pPr>
              <a:lnSpc>
                <a:spcPct val="100000"/>
              </a:lnSpc>
              <a:spcBef>
                <a:spcPts val="0"/>
              </a:spcBef>
              <a:defRPr sz="1600"/>
            </a:lvl2pPr>
            <a:lvl3pPr>
              <a:lnSpc>
                <a:spcPct val="100000"/>
              </a:lnSpc>
              <a:spcBef>
                <a:spcPts val="0"/>
              </a:spcBef>
              <a:defRPr sz="1400"/>
            </a:lvl3pPr>
            <a:lvl4pPr marL="1676370" indent="-239481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 sz="1200"/>
            </a:lvl4pPr>
            <a:lvl5pPr marL="2155332" indent="-23948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200"/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fr-FR" noProof="0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660825" y="1067647"/>
            <a:ext cx="7924376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1513944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en-US" noProof="0" smtClean="0"/>
              <a:t>Click to edit Master title style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660825" y="1067647"/>
            <a:ext cx="7924376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1776974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A0520F-F2B4-4144-B2A0-D31492DE5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90C283F-3F6C-463B-B6FF-C5A1120E751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EA0235D1-1CA4-4813-8F9E-8EA6F5F924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8065"/>
            <a:ext cx="9144000" cy="5808504"/>
          </a:xfrm>
          <a:prstGeom prst="rect">
            <a:avLst/>
          </a:prstGeom>
        </p:spPr>
      </p:pic>
      <p:sp>
        <p:nvSpPr>
          <p:cNvPr id="27" name="Titre 4">
            <a:extLst>
              <a:ext uri="{FF2B5EF4-FFF2-40B4-BE49-F238E27FC236}">
                <a16:creationId xmlns:a16="http://schemas.microsoft.com/office/drawing/2014/main" id="{9EB6429C-6B7C-4EE1-B9DC-E41E0338FCE4}"/>
              </a:ext>
            </a:extLst>
          </p:cNvPr>
          <p:cNvSpPr txBox="1">
            <a:spLocks/>
          </p:cNvSpPr>
          <p:nvPr userDrawn="1"/>
        </p:nvSpPr>
        <p:spPr>
          <a:xfrm>
            <a:off x="4572000" y="2824702"/>
            <a:ext cx="3700463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9" name="Espace réservé pour une image  28">
            <a:extLst>
              <a:ext uri="{FF2B5EF4-FFF2-40B4-BE49-F238E27FC236}">
                <a16:creationId xmlns:a16="http://schemas.microsoft.com/office/drawing/2014/main" id="{00B39465-DFB6-4F0B-AD93-34B67A43F556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131444" y="1835212"/>
            <a:ext cx="1521946" cy="1950713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 dirty="0"/>
          </a:p>
        </p:txBody>
      </p:sp>
      <p:sp>
        <p:nvSpPr>
          <p:cNvPr id="31" name="Espace réservé pour une image  30">
            <a:extLst>
              <a:ext uri="{FF2B5EF4-FFF2-40B4-BE49-F238E27FC236}">
                <a16:creationId xmlns:a16="http://schemas.microsoft.com/office/drawing/2014/main" id="{05215E8A-C584-469C-8777-F84DF88AD457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752037" y="1835212"/>
            <a:ext cx="1478663" cy="1198561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 dirty="0"/>
          </a:p>
        </p:txBody>
      </p:sp>
      <p:sp>
        <p:nvSpPr>
          <p:cNvPr id="33" name="Espace réservé pour une image  32">
            <a:extLst>
              <a:ext uri="{FF2B5EF4-FFF2-40B4-BE49-F238E27FC236}">
                <a16:creationId xmlns:a16="http://schemas.microsoft.com/office/drawing/2014/main" id="{F295F236-0258-44BD-A085-BC26E990060E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3334674" y="1835151"/>
            <a:ext cx="1178590" cy="128098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35" name="Espace réservé pour une image  34">
            <a:extLst>
              <a:ext uri="{FF2B5EF4-FFF2-40B4-BE49-F238E27FC236}">
                <a16:creationId xmlns:a16="http://schemas.microsoft.com/office/drawing/2014/main" id="{10F23775-F583-446B-ADBA-A32E31D6D2FB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3328279" y="3298825"/>
            <a:ext cx="1184516" cy="1138108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37" name="Espace réservé pour une image  36">
            <a:extLst>
              <a:ext uri="{FF2B5EF4-FFF2-40B4-BE49-F238E27FC236}">
                <a16:creationId xmlns:a16="http://schemas.microsoft.com/office/drawing/2014/main" id="{CBB53359-B79D-4793-A0BA-531D16C92DB5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1757364" y="3201989"/>
            <a:ext cx="1466941" cy="583936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39" name="Espace réservé pour une image  38">
            <a:extLst>
              <a:ext uri="{FF2B5EF4-FFF2-40B4-BE49-F238E27FC236}">
                <a16:creationId xmlns:a16="http://schemas.microsoft.com/office/drawing/2014/main" id="{7629CC81-1DE8-42E7-8943-496B487C7A15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131763" y="3968619"/>
            <a:ext cx="1517650" cy="527181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 dirty="0"/>
          </a:p>
        </p:txBody>
      </p:sp>
      <p:sp>
        <p:nvSpPr>
          <p:cNvPr id="41" name="Espace réservé pour une image  40">
            <a:extLst>
              <a:ext uri="{FF2B5EF4-FFF2-40B4-BE49-F238E27FC236}">
                <a16:creationId xmlns:a16="http://schemas.microsoft.com/office/drawing/2014/main" id="{3D9A0616-6187-42B8-A49C-5704495AFA0F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131763" y="4673601"/>
            <a:ext cx="1517650" cy="605642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43" name="Espace réservé pour une image  42">
            <a:extLst>
              <a:ext uri="{FF2B5EF4-FFF2-40B4-BE49-F238E27FC236}">
                <a16:creationId xmlns:a16="http://schemas.microsoft.com/office/drawing/2014/main" id="{10BA3FEF-381F-4AA8-9215-136F5361141D}"/>
              </a:ext>
            </a:extLst>
          </p:cNvPr>
          <p:cNvSpPr>
            <a:spLocks noGrp="1" noChangeAspect="1"/>
          </p:cNvSpPr>
          <p:nvPr>
            <p:ph type="pic" sz="quarter" idx="18"/>
          </p:nvPr>
        </p:nvSpPr>
        <p:spPr>
          <a:xfrm>
            <a:off x="1752037" y="3968619"/>
            <a:ext cx="1466850" cy="1310624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45" name="Espace réservé pour une image  44">
            <a:extLst>
              <a:ext uri="{FF2B5EF4-FFF2-40B4-BE49-F238E27FC236}">
                <a16:creationId xmlns:a16="http://schemas.microsoft.com/office/drawing/2014/main" id="{8FD27BC5-345B-4477-941A-3575E8185B4F}"/>
              </a:ext>
            </a:extLst>
          </p:cNvPr>
          <p:cNvSpPr>
            <a:spLocks noGrp="1" noChangeAspect="1"/>
          </p:cNvSpPr>
          <p:nvPr>
            <p:ph type="pic" sz="quarter" idx="19"/>
          </p:nvPr>
        </p:nvSpPr>
        <p:spPr>
          <a:xfrm>
            <a:off x="3319464" y="4619627"/>
            <a:ext cx="1193800" cy="659616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5429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DD946C-1F13-4F67-B8D1-64EF5CF71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C37902D-B358-44BD-9A3B-CD8E2882EA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87ADA7C-03B8-49D0-A935-DE3625BD6F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8065"/>
            <a:ext cx="9144000" cy="5808504"/>
          </a:xfrm>
          <a:prstGeom prst="rect">
            <a:avLst/>
          </a:prstGeom>
        </p:spPr>
      </p:pic>
      <p:sp>
        <p:nvSpPr>
          <p:cNvPr id="15" name="Titre 4">
            <a:extLst>
              <a:ext uri="{FF2B5EF4-FFF2-40B4-BE49-F238E27FC236}">
                <a16:creationId xmlns:a16="http://schemas.microsoft.com/office/drawing/2014/main" id="{72E9C4E7-2BF2-4AB8-9707-825FA5757113}"/>
              </a:ext>
            </a:extLst>
          </p:cNvPr>
          <p:cNvSpPr txBox="1">
            <a:spLocks/>
          </p:cNvSpPr>
          <p:nvPr userDrawn="1"/>
        </p:nvSpPr>
        <p:spPr>
          <a:xfrm>
            <a:off x="4572000" y="2824702"/>
            <a:ext cx="3700463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E6D00721-9CE1-4CF1-AD6A-47E2B8CCCC4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1763" y="1835150"/>
            <a:ext cx="4381500" cy="359029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983850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gris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nd_ppt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6218"/>
            <a:ext cx="9144000" cy="6021547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845677" y="4801464"/>
            <a:ext cx="1604435" cy="18004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3"/>
          </p:nvPr>
        </p:nvSpPr>
        <p:spPr>
          <a:xfrm>
            <a:off x="738142" y="617538"/>
            <a:ext cx="3987800" cy="124414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49080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1"/>
          <p:cNvSpPr>
            <a:spLocks noGrp="1"/>
          </p:cNvSpPr>
          <p:nvPr>
            <p:ph type="title"/>
          </p:nvPr>
        </p:nvSpPr>
        <p:spPr>
          <a:xfrm>
            <a:off x="1107440" y="196178"/>
            <a:ext cx="8229600" cy="379192"/>
          </a:xfrm>
          <a:prstGeom prst="rect">
            <a:avLst/>
          </a:prstGeom>
        </p:spPr>
        <p:txBody>
          <a:bodyPr vert="horz" lIns="127723" tIns="50285" rIns="127723" bIns="50285" rtlCol="0" anchor="ctr">
            <a:spAutoFit/>
          </a:bodyPr>
          <a:lstStyle>
            <a:lvl1pPr>
              <a:defRPr cap="none" baseline="0"/>
            </a:lvl1pPr>
          </a:lstStyle>
          <a:p>
            <a:r>
              <a:rPr lang="en-US" noProof="0" dirty="0" smtClean="0"/>
              <a:t>Click to edit Master title style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7769147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2" y="1293436"/>
            <a:ext cx="7886700" cy="1382648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625817"/>
            <a:ext cx="9144000" cy="2340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2" y="-25706"/>
            <a:ext cx="9143999" cy="7919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8173526" y="6627317"/>
            <a:ext cx="970475" cy="235568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8466" y="-25707"/>
            <a:ext cx="970475" cy="783772"/>
          </a:xfrm>
          <a:prstGeom prst="rect">
            <a:avLst/>
          </a:prstGeom>
          <a:solidFill>
            <a:srgbClr val="C1172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67891" y="6665909"/>
            <a:ext cx="627944" cy="153888"/>
          </a:xfrm>
          <a:prstGeom prst="rect">
            <a:avLst/>
          </a:prstGeom>
        </p:spPr>
        <p:txBody>
          <a:bodyPr lIns="72000" tIns="0" rIns="72000" bIns="0">
            <a:spAutoFit/>
          </a:bodyPr>
          <a:lstStyle>
            <a:lvl1pPr>
              <a:defRPr/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25" descr="cea_logo_typo2_small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4" y="224966"/>
            <a:ext cx="612339" cy="346484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107441" y="196179"/>
            <a:ext cx="4395374" cy="379192"/>
          </a:xfrm>
          <a:prstGeom prst="rect">
            <a:avLst/>
          </a:prstGeom>
        </p:spPr>
        <p:txBody>
          <a:bodyPr vert="horz" wrap="square" lIns="127723" tIns="50285" rIns="127723" bIns="50285" rtlCol="0" anchor="ctr">
            <a:sp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5" name="Espace réservé du texte 12"/>
          <p:cNvSpPr txBox="1">
            <a:spLocks/>
          </p:cNvSpPr>
          <p:nvPr userDrawn="1"/>
        </p:nvSpPr>
        <p:spPr>
          <a:xfrm>
            <a:off x="6583143" y="6666681"/>
            <a:ext cx="1583653" cy="152349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900" b="0" kern="12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sz="1100" dirty="0" smtClean="0">
                <a:solidFill>
                  <a:schemeClr val="tx1"/>
                </a:solidFill>
              </a:rPr>
              <a:t>08/12/2022</a:t>
            </a:r>
            <a:endParaRPr lang="fr-FR" sz="11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6652" y="6635131"/>
            <a:ext cx="4132448" cy="215444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/>
          <a:p>
            <a:pPr>
              <a:lnSpc>
                <a:spcPct val="140000"/>
              </a:lnSpc>
            </a:pPr>
            <a:r>
              <a:rPr lang="en-US" sz="1000" kern="0" baseline="0" dirty="0" smtClean="0">
                <a:solidFill>
                  <a:schemeClr val="tx1"/>
                </a:solidFill>
                <a:latin typeface="+mn-lt"/>
                <a:cs typeface="Calibri"/>
              </a:rPr>
              <a:t>Booster Overview – FCCIS workshop</a:t>
            </a:r>
            <a:endParaRPr lang="fr-FR" sz="1000" kern="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E5ADE24-562B-407F-8FC7-57A51B9F009F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6758195" y="-4249"/>
            <a:ext cx="2351584" cy="794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843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4" r:id="rId2"/>
    <p:sldLayoutId id="2147483705" r:id="rId3"/>
    <p:sldLayoutId id="2147483706" r:id="rId4"/>
    <p:sldLayoutId id="2147483709" r:id="rId5"/>
    <p:sldLayoutId id="2147483710" r:id="rId6"/>
    <p:sldLayoutId id="2147483711" r:id="rId7"/>
    <p:sldLayoutId id="2147483708" r:id="rId8"/>
    <p:sldLayoutId id="2147483707" r:id="rId9"/>
    <p:sldLayoutId id="2147483732" r:id="rId10"/>
    <p:sldLayoutId id="2147483701" r:id="rId11"/>
    <p:sldLayoutId id="2147483702" r:id="rId12"/>
  </p:sldLayoutIdLst>
  <p:timing>
    <p:tnLst>
      <p:par>
        <p:cTn id="1" dur="indefinite" restart="never" nodeType="tmRoot"/>
      </p:par>
    </p:tnLst>
  </p:timing>
  <p:hf hdr="0" ftr="0"/>
  <p:txStyles>
    <p:titleStyle>
      <a:lvl1pPr marL="0" algn="l" defTabSz="957925" rtl="0" eaLnBrk="1" latinLnBrk="0" hangingPunct="1">
        <a:lnSpc>
          <a:spcPct val="80000"/>
        </a:lnSpc>
        <a:spcBef>
          <a:spcPct val="0"/>
        </a:spcBef>
        <a:buNone/>
        <a:defRPr lang="fr-FR" sz="2200" b="1" kern="1200" cap="none" baseline="0" dirty="0">
          <a:solidFill>
            <a:srgbClr val="0000FF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libri"/>
          <a:ea typeface="+mj-ea"/>
          <a:cs typeface="+mj-cs"/>
        </a:defRPr>
      </a:lvl1pPr>
    </p:titleStyle>
    <p:bodyStyle>
      <a:lvl1pPr marL="239481" indent="-239481" algn="l" defTabSz="957925" rtl="0" eaLnBrk="1" latinLnBrk="0" hangingPunct="1">
        <a:lnSpc>
          <a:spcPct val="90000"/>
        </a:lnSpc>
        <a:spcBef>
          <a:spcPts val="1048"/>
        </a:spcBef>
        <a:buClr>
          <a:srgbClr val="548235"/>
        </a:buClr>
        <a:buSzPct val="80000"/>
        <a:buFont typeface="Wingdings 3" panose="05040102010807070707" pitchFamily="18" charset="2"/>
        <a:buChar char=""/>
        <a:defRPr sz="1800" b="1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1pPr>
      <a:lvl2pPr marL="718444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6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2pPr>
      <a:lvl3pPr marL="1197407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4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3pPr>
      <a:lvl4pPr marL="1676370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4pPr>
      <a:lvl5pPr marL="2155332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5pPr>
      <a:lvl6pPr marL="2634295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258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92220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4071183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63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925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888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851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814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776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739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702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2" y="1293436"/>
            <a:ext cx="7886700" cy="1382648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625817"/>
            <a:ext cx="9144000" cy="2340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2" y="-25706"/>
            <a:ext cx="9143999" cy="7919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8173526" y="6627317"/>
            <a:ext cx="970475" cy="235568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8466" y="-25707"/>
            <a:ext cx="970475" cy="783772"/>
          </a:xfrm>
          <a:prstGeom prst="rect">
            <a:avLst/>
          </a:prstGeom>
          <a:solidFill>
            <a:srgbClr val="C1172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67891" y="6665909"/>
            <a:ext cx="627944" cy="153888"/>
          </a:xfrm>
          <a:prstGeom prst="rect">
            <a:avLst/>
          </a:prstGeom>
        </p:spPr>
        <p:txBody>
          <a:bodyPr lIns="72000" tIns="0" rIns="72000" bIns="0">
            <a:spAutoFit/>
          </a:bodyPr>
          <a:lstStyle>
            <a:lvl1pPr>
              <a:defRPr/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25" descr="cea_logo_typo2_small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4" y="224966"/>
            <a:ext cx="612339" cy="346484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107441" y="196179"/>
            <a:ext cx="4395374" cy="379192"/>
          </a:xfrm>
          <a:prstGeom prst="rect">
            <a:avLst/>
          </a:prstGeom>
        </p:spPr>
        <p:txBody>
          <a:bodyPr vert="horz" wrap="square" lIns="127723" tIns="50285" rIns="127723" bIns="50285" rtlCol="0" anchor="ctr">
            <a:sp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5" name="Espace réservé du texte 12"/>
          <p:cNvSpPr txBox="1">
            <a:spLocks/>
          </p:cNvSpPr>
          <p:nvPr userDrawn="1"/>
        </p:nvSpPr>
        <p:spPr>
          <a:xfrm>
            <a:off x="6593653" y="6666681"/>
            <a:ext cx="1583653" cy="152349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900" b="0" kern="12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r-FR" sz="1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10/02/2022</a:t>
            </a:r>
            <a:endParaRPr lang="fr-FR" sz="11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6652" y="6635131"/>
            <a:ext cx="4132448" cy="195438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/>
          <a:p>
            <a:pPr>
              <a:lnSpc>
                <a:spcPct val="140000"/>
              </a:lnSpc>
            </a:pPr>
            <a:r>
              <a:rPr lang="fr-FR" sz="1000" kern="0" dirty="0" smtClean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FCC-</a:t>
            </a:r>
            <a:r>
              <a:rPr lang="fr-FR" sz="1000" kern="0" dirty="0" err="1" smtClean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ee</a:t>
            </a:r>
            <a:r>
              <a:rPr lang="fr-FR" sz="1000" kern="0" baseline="0" dirty="0" smtClean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 </a:t>
            </a:r>
            <a:r>
              <a:rPr lang="fr-FR" sz="1000" kern="0" baseline="0" dirty="0" err="1" smtClean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tuning</a:t>
            </a:r>
            <a:endParaRPr lang="fr-FR" sz="1000" kern="0" dirty="0">
              <a:solidFill>
                <a:schemeClr val="bg1">
                  <a:lumMod val="50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5" name="ZoneTexte 4"/>
          <p:cNvSpPr txBox="1"/>
          <p:nvPr userDrawn="1"/>
        </p:nvSpPr>
        <p:spPr>
          <a:xfrm>
            <a:off x="4961466" y="6658217"/>
            <a:ext cx="687221" cy="169277"/>
          </a:xfrm>
          <a:prstGeom prst="rect">
            <a:avLst/>
          </a:prstGeom>
          <a:noFill/>
        </p:spPr>
        <p:txBody>
          <a:bodyPr wrap="none" lIns="72000" tIns="0" rIns="72000" bIns="0" rtlCol="0">
            <a:spAutoFit/>
          </a:bodyPr>
          <a:lstStyle/>
          <a:p>
            <a:r>
              <a:rPr lang="fr-FR" sz="1100" dirty="0" smtClean="0">
                <a:latin typeface="Calibri" panose="020F0502020204030204" pitchFamily="34" charset="0"/>
              </a:rPr>
              <a:t>B.</a:t>
            </a:r>
            <a:r>
              <a:rPr lang="fr-FR" sz="1100" baseline="0" dirty="0" smtClean="0">
                <a:latin typeface="Calibri" panose="020F0502020204030204" pitchFamily="34" charset="0"/>
              </a:rPr>
              <a:t> Dalena</a:t>
            </a:r>
            <a:endParaRPr lang="fr-FR" sz="11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9460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9" r:id="rId3"/>
    <p:sldLayoutId id="2147483717" r:id="rId4"/>
    <p:sldLayoutId id="2147483718" r:id="rId5"/>
  </p:sldLayoutIdLst>
  <p:timing>
    <p:tnLst>
      <p:par>
        <p:cTn id="1" dur="indefinite" restart="never" nodeType="tmRoot"/>
      </p:par>
    </p:tnLst>
  </p:timing>
  <p:hf hdr="0" ftr="0"/>
  <p:txStyles>
    <p:titleStyle>
      <a:lvl1pPr marL="0" algn="l" defTabSz="957925" rtl="0" eaLnBrk="1" latinLnBrk="0" hangingPunct="1">
        <a:lnSpc>
          <a:spcPct val="80000"/>
        </a:lnSpc>
        <a:spcBef>
          <a:spcPct val="0"/>
        </a:spcBef>
        <a:buNone/>
        <a:defRPr lang="fr-FR" sz="2200" b="1" kern="1200" cap="none" baseline="0" dirty="0">
          <a:solidFill>
            <a:schemeClr val="bg2">
              <a:lumMod val="50000"/>
            </a:schemeClr>
          </a:solidFill>
          <a:latin typeface="Calibri"/>
          <a:ea typeface="+mj-ea"/>
          <a:cs typeface="+mj-cs"/>
        </a:defRPr>
      </a:lvl1pPr>
    </p:titleStyle>
    <p:bodyStyle>
      <a:lvl1pPr marL="239481" indent="-239481" algn="l" defTabSz="957925" rtl="0" eaLnBrk="1" latinLnBrk="0" hangingPunct="1">
        <a:lnSpc>
          <a:spcPct val="90000"/>
        </a:lnSpc>
        <a:spcBef>
          <a:spcPts val="1048"/>
        </a:spcBef>
        <a:buClr>
          <a:srgbClr val="548235"/>
        </a:buClr>
        <a:buSzPct val="80000"/>
        <a:buFont typeface="Wingdings 3" panose="05040102010807070707" pitchFamily="18" charset="2"/>
        <a:buChar char=""/>
        <a:defRPr sz="1800" b="1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1pPr>
      <a:lvl2pPr marL="718444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6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2pPr>
      <a:lvl3pPr marL="1197407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4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3pPr>
      <a:lvl4pPr marL="1676370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4pPr>
      <a:lvl5pPr marL="2155332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5pPr>
      <a:lvl6pPr marL="2634295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258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92220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4071183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63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925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888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851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814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776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739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702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2" y="1293436"/>
            <a:ext cx="7886700" cy="1382648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625817"/>
            <a:ext cx="9144000" cy="2340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2" y="-25706"/>
            <a:ext cx="9143999" cy="7919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8173526" y="6627317"/>
            <a:ext cx="970475" cy="235568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8466" y="-25707"/>
            <a:ext cx="970475" cy="783772"/>
          </a:xfrm>
          <a:prstGeom prst="rect">
            <a:avLst/>
          </a:prstGeom>
          <a:solidFill>
            <a:srgbClr val="C1172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67891" y="6665909"/>
            <a:ext cx="627944" cy="153888"/>
          </a:xfrm>
          <a:prstGeom prst="rect">
            <a:avLst/>
          </a:prstGeom>
        </p:spPr>
        <p:txBody>
          <a:bodyPr lIns="72000" tIns="0" rIns="72000" bIns="0">
            <a:spAutoFit/>
          </a:bodyPr>
          <a:lstStyle>
            <a:lvl1pPr>
              <a:defRPr/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25" descr="cea_logo_typo2_small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4" y="224966"/>
            <a:ext cx="612339" cy="346484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107441" y="196179"/>
            <a:ext cx="4395374" cy="379192"/>
          </a:xfrm>
          <a:prstGeom prst="rect">
            <a:avLst/>
          </a:prstGeom>
        </p:spPr>
        <p:txBody>
          <a:bodyPr vert="horz" wrap="square" lIns="127723" tIns="50285" rIns="127723" bIns="50285" rtlCol="0" anchor="ctr">
            <a:sp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5" name="Espace réservé du texte 12"/>
          <p:cNvSpPr txBox="1">
            <a:spLocks/>
          </p:cNvSpPr>
          <p:nvPr userDrawn="1"/>
        </p:nvSpPr>
        <p:spPr>
          <a:xfrm>
            <a:off x="6593653" y="6666681"/>
            <a:ext cx="1583653" cy="152349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900" b="0" kern="12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E77F22B5-7D27-43F2-84DD-15A13BA901E0}" type="datetime4">
              <a:rPr lang="fr-FR" sz="110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7 décembre 2022</a:t>
            </a:fld>
            <a:endParaRPr lang="fr-FR" sz="11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6652" y="6635131"/>
            <a:ext cx="4132448" cy="195438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/>
          <a:p>
            <a:pPr>
              <a:lnSpc>
                <a:spcPct val="140000"/>
              </a:lnSpc>
            </a:pPr>
            <a:r>
              <a:rPr lang="fr-FR" sz="1000" kern="0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Commissariat à l’énergie atomique et aux énergies alternatives</a:t>
            </a:r>
          </a:p>
        </p:txBody>
      </p:sp>
      <p:sp>
        <p:nvSpPr>
          <p:cNvPr id="5" name="ZoneTexte 4"/>
          <p:cNvSpPr txBox="1"/>
          <p:nvPr userDrawn="1"/>
        </p:nvSpPr>
        <p:spPr>
          <a:xfrm>
            <a:off x="4961466" y="6658217"/>
            <a:ext cx="541348" cy="169277"/>
          </a:xfrm>
          <a:prstGeom prst="rect">
            <a:avLst/>
          </a:prstGeom>
          <a:noFill/>
        </p:spPr>
        <p:txBody>
          <a:bodyPr wrap="none" lIns="72000" tIns="0" rIns="72000" bIns="0" rtlCol="0">
            <a:spAutoFit/>
          </a:bodyPr>
          <a:lstStyle/>
          <a:p>
            <a:r>
              <a:rPr lang="fr-FR" sz="1100" dirty="0">
                <a:latin typeface="Calibri" panose="020F0502020204030204" pitchFamily="34" charset="0"/>
              </a:rPr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3200765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31" r:id="rId3"/>
    <p:sldLayoutId id="2147483729" r:id="rId4"/>
    <p:sldLayoutId id="2147483730" r:id="rId5"/>
  </p:sldLayoutIdLst>
  <p:hf hdr="0" ftr="0"/>
  <p:txStyles>
    <p:titleStyle>
      <a:lvl1pPr marL="0" algn="l" defTabSz="957925" rtl="0" eaLnBrk="1" latinLnBrk="0" hangingPunct="1">
        <a:lnSpc>
          <a:spcPct val="80000"/>
        </a:lnSpc>
        <a:spcBef>
          <a:spcPct val="0"/>
        </a:spcBef>
        <a:buNone/>
        <a:defRPr lang="fr-FR" sz="2200" b="1" kern="1200" cap="none" baseline="0" dirty="0">
          <a:solidFill>
            <a:schemeClr val="bg2">
              <a:lumMod val="50000"/>
            </a:schemeClr>
          </a:solidFill>
          <a:latin typeface="Calibri"/>
          <a:ea typeface="+mj-ea"/>
          <a:cs typeface="+mj-cs"/>
        </a:defRPr>
      </a:lvl1pPr>
    </p:titleStyle>
    <p:bodyStyle>
      <a:lvl1pPr marL="239481" indent="-239481" algn="l" defTabSz="957925" rtl="0" eaLnBrk="1" latinLnBrk="0" hangingPunct="1">
        <a:lnSpc>
          <a:spcPct val="90000"/>
        </a:lnSpc>
        <a:spcBef>
          <a:spcPts val="1048"/>
        </a:spcBef>
        <a:buClr>
          <a:srgbClr val="548235"/>
        </a:buClr>
        <a:buSzPct val="80000"/>
        <a:buFont typeface="Wingdings 3" panose="05040102010807070707" pitchFamily="18" charset="2"/>
        <a:buChar char="u"/>
        <a:defRPr sz="1800" b="1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1pPr>
      <a:lvl2pPr marL="718444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6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2pPr>
      <a:lvl3pPr marL="1197407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4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3pPr>
      <a:lvl4pPr marL="1676370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4pPr>
      <a:lvl5pPr marL="2155332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5pPr>
      <a:lvl6pPr marL="2634295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258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92220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4071183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63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925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888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851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814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776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739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702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jpeg"/><Relationship Id="rId5" Type="http://schemas.openxmlformats.org/officeDocument/2006/relationships/image" Target="../media/image10.tiff"/><Relationship Id="rId4" Type="http://schemas.openxmlformats.org/officeDocument/2006/relationships/image" Target="../media/image9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3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2.emf"/><Relationship Id="rId9" Type="http://schemas.openxmlformats.org/officeDocument/2006/relationships/image" Target="../media/image37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8.png"/><Relationship Id="rId4" Type="http://schemas.openxmlformats.org/officeDocument/2006/relationships/image" Target="../media/image7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indico.cern.ch/event/1064327/contributions/4888581/" TargetMode="Externa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0.png"/><Relationship Id="rId3" Type="http://schemas.openxmlformats.org/officeDocument/2006/relationships/image" Target="../media/image84.emf"/><Relationship Id="rId7" Type="http://schemas.openxmlformats.org/officeDocument/2006/relationships/image" Target="../media/image83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86.emf"/><Relationship Id="rId10" Type="http://schemas.openxmlformats.org/officeDocument/2006/relationships/image" Target="../media/image450.png"/><Relationship Id="rId4" Type="http://schemas.openxmlformats.org/officeDocument/2006/relationships/image" Target="../media/image85.emf"/><Relationship Id="rId9" Type="http://schemas.openxmlformats.org/officeDocument/2006/relationships/image" Target="../media/image44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9.emf"/><Relationship Id="rId4" Type="http://schemas.openxmlformats.org/officeDocument/2006/relationships/image" Target="../media/image88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emf"/><Relationship Id="rId2" Type="http://schemas.openxmlformats.org/officeDocument/2006/relationships/image" Target="../media/image90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10.png"/><Relationship Id="rId5" Type="http://schemas.openxmlformats.org/officeDocument/2006/relationships/image" Target="../media/image500.png"/><Relationship Id="rId4" Type="http://schemas.openxmlformats.org/officeDocument/2006/relationships/image" Target="../media/image92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4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indico.cern.ch/event/1064327/contributions/4888581/" TargetMode="Externa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indico.cern.ch/event/1064327/contributions/4888487/" TargetMode="External"/><Relationship Id="rId4" Type="http://schemas.openxmlformats.org/officeDocument/2006/relationships/image" Target="../media/image2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0.emf"/><Relationship Id="rId4" Type="http://schemas.openxmlformats.org/officeDocument/2006/relationships/image" Target="../media/image2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>
          <a:xfrm>
            <a:off x="6275918" y="5856682"/>
            <a:ext cx="470958" cy="115416"/>
          </a:xfrm>
        </p:spPr>
        <p:txBody>
          <a:bodyPr/>
          <a:lstStyle/>
          <a:p>
            <a:pPr algn="ctr"/>
            <a:fld id="{854A34C9-9A4B-6445-85E1-F779B5E87362}" type="slidenum">
              <a:rPr lang="fr-FR" sz="75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</a:t>
            </a:fld>
            <a:endParaRPr lang="fr-FR" sz="7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>
          <a:xfrm>
            <a:off x="625643" y="2895316"/>
            <a:ext cx="7859990" cy="2451953"/>
          </a:xfrm>
        </p:spPr>
        <p:txBody>
          <a:bodyPr/>
          <a:lstStyle/>
          <a:p>
            <a:r>
              <a:rPr lang="fr-FR" sz="2000" dirty="0" smtClean="0"/>
              <a:t>B</a:t>
            </a:r>
            <a:r>
              <a:rPr lang="fr-FR" sz="2000" dirty="0"/>
              <a:t>. </a:t>
            </a:r>
            <a:r>
              <a:rPr lang="fr-FR" sz="2000" dirty="0" smtClean="0"/>
              <a:t>Dalena, </a:t>
            </a:r>
            <a:r>
              <a:rPr lang="fr-FR" sz="2000" dirty="0"/>
              <a:t>A. </a:t>
            </a:r>
            <a:r>
              <a:rPr lang="fr-FR" sz="2000" dirty="0" smtClean="0"/>
              <a:t>Chance, T. Da Silva (CEA)                           </a:t>
            </a:r>
            <a:endParaRPr lang="fr-FR" sz="2000" dirty="0"/>
          </a:p>
          <a:p>
            <a:r>
              <a:rPr lang="fr-FR" sz="2000" dirty="0" smtClean="0"/>
              <a:t>A. </a:t>
            </a:r>
            <a:r>
              <a:rPr lang="fr-FR" sz="2000" dirty="0" err="1" smtClean="0"/>
              <a:t>Mashal</a:t>
            </a:r>
            <a:r>
              <a:rPr lang="fr-FR" sz="2000" dirty="0" smtClean="0"/>
              <a:t> </a:t>
            </a:r>
            <a:r>
              <a:rPr lang="fr-FR" sz="2000" dirty="0"/>
              <a:t>(IPM</a:t>
            </a:r>
            <a:r>
              <a:rPr lang="fr-FR" sz="2000" dirty="0" smtClean="0"/>
              <a:t>), </a:t>
            </a:r>
            <a:r>
              <a:rPr lang="fr-FR" sz="2000" dirty="0"/>
              <a:t>T. </a:t>
            </a:r>
            <a:r>
              <a:rPr lang="fr-FR" sz="2000" dirty="0" smtClean="0"/>
              <a:t>Raubenheimer (SLAC), F. Zimmermann (CERN) </a:t>
            </a:r>
          </a:p>
          <a:p>
            <a:endParaRPr lang="fr-FR" sz="2000" dirty="0" smtClean="0"/>
          </a:p>
          <a:p>
            <a:r>
              <a:rPr lang="fr-FR" sz="2000" dirty="0" err="1" smtClean="0"/>
              <a:t>Thanks</a:t>
            </a:r>
            <a:r>
              <a:rPr lang="fr-FR" sz="2000" dirty="0" smtClean="0"/>
              <a:t> to:</a:t>
            </a:r>
          </a:p>
          <a:p>
            <a:r>
              <a:rPr lang="fr-FR" sz="2000" dirty="0" smtClean="0"/>
              <a:t>B. </a:t>
            </a:r>
            <a:r>
              <a:rPr lang="fr-FR" sz="2000" dirty="0" err="1" smtClean="0"/>
              <a:t>Haerer</a:t>
            </a:r>
            <a:r>
              <a:rPr lang="fr-FR" sz="2000" dirty="0" smtClean="0"/>
              <a:t>, L</a:t>
            </a:r>
            <a:r>
              <a:rPr lang="fr-FR" sz="2000" dirty="0"/>
              <a:t>. Van </a:t>
            </a:r>
            <a:r>
              <a:rPr lang="fr-FR" sz="2000" dirty="0" smtClean="0"/>
              <a:t>Riesen-Haupt, T. Charles, R. Tomas, </a:t>
            </a:r>
            <a:r>
              <a:rPr lang="fr-FR" sz="2000" dirty="0"/>
              <a:t>T. </a:t>
            </a:r>
            <a:r>
              <a:rPr lang="fr-FR" sz="2000" dirty="0" smtClean="0"/>
              <a:t>Persson, </a:t>
            </a:r>
            <a:r>
              <a:rPr lang="fr-FR" sz="2000" dirty="0"/>
              <a:t> </a:t>
            </a:r>
            <a:r>
              <a:rPr lang="fr-FR" sz="2000" dirty="0" smtClean="0"/>
              <a:t>             F</a:t>
            </a:r>
            <a:r>
              <a:rPr lang="fr-FR" sz="2000" dirty="0"/>
              <a:t>. </a:t>
            </a:r>
            <a:r>
              <a:rPr lang="fr-FR" sz="2000" dirty="0" err="1"/>
              <a:t>Antoniou</a:t>
            </a:r>
            <a:r>
              <a:rPr lang="fr-FR" sz="2000" dirty="0" smtClean="0"/>
              <a:t>, O</a:t>
            </a:r>
            <a:r>
              <a:rPr lang="fr-FR" sz="2000" dirty="0"/>
              <a:t>. </a:t>
            </a:r>
            <a:r>
              <a:rPr lang="fr-FR" sz="2000" dirty="0" err="1"/>
              <a:t>Etisken</a:t>
            </a:r>
            <a:r>
              <a:rPr lang="fr-FR" sz="2000" dirty="0"/>
              <a:t>, </a:t>
            </a:r>
            <a:r>
              <a:rPr lang="fr-FR" sz="2000" dirty="0" smtClean="0"/>
              <a:t>M</a:t>
            </a:r>
            <a:r>
              <a:rPr lang="fr-FR" sz="2000" dirty="0"/>
              <a:t>. </a:t>
            </a:r>
            <a:r>
              <a:rPr lang="fr-FR" sz="2000" dirty="0" err="1" smtClean="0"/>
              <a:t>Zampetakis</a:t>
            </a:r>
            <a:r>
              <a:rPr lang="fr-FR" sz="2000" dirty="0" smtClean="0"/>
              <a:t>, S. </a:t>
            </a:r>
            <a:r>
              <a:rPr lang="fr-FR" sz="2000" dirty="0" err="1" smtClean="0"/>
              <a:t>Bettoni</a:t>
            </a:r>
            <a:r>
              <a:rPr lang="fr-FR" sz="2000" dirty="0" smtClean="0"/>
              <a:t>, M. Hofer, F. Carlier,       B. </a:t>
            </a:r>
            <a:r>
              <a:rPr lang="fr-FR" sz="2000" dirty="0" err="1" smtClean="0"/>
              <a:t>Holzer</a:t>
            </a:r>
            <a:r>
              <a:rPr lang="fr-FR" sz="2000" dirty="0" smtClean="0"/>
              <a:t>, A</a:t>
            </a:r>
            <a:r>
              <a:rPr lang="fr-FR" sz="2000" dirty="0"/>
              <a:t>. Franchi, A. </a:t>
            </a:r>
            <a:r>
              <a:rPr lang="fr-FR" sz="2000" dirty="0" smtClean="0"/>
              <a:t>Latina, K. Oide, S. </a:t>
            </a:r>
            <a:r>
              <a:rPr lang="fr-FR" sz="2000" dirty="0" err="1" smtClean="0"/>
              <a:t>Farthoukh</a:t>
            </a:r>
            <a:endParaRPr lang="fr-FR" sz="2000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3"/>
          </p:nvPr>
        </p:nvSpPr>
        <p:spPr>
          <a:xfrm>
            <a:off x="460859" y="1570539"/>
            <a:ext cx="8024774" cy="682969"/>
          </a:xfrm>
        </p:spPr>
        <p:txBody>
          <a:bodyPr/>
          <a:lstStyle/>
          <a:p>
            <a:pPr marL="0" indent="0">
              <a:buNone/>
            </a:pPr>
            <a:r>
              <a:rPr lang="fr-FR" sz="4000" dirty="0">
                <a:solidFill>
                  <a:srgbClr val="0000FF"/>
                </a:solidFill>
              </a:rPr>
              <a:t> </a:t>
            </a:r>
            <a:r>
              <a:rPr lang="en-US" sz="4000" dirty="0" smtClean="0">
                <a:solidFill>
                  <a:srgbClr val="0000FF"/>
                </a:solidFill>
              </a:rPr>
              <a:t>Booster Overview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E5ADE24-562B-407F-8FC7-57A51B9F00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796" y="165788"/>
            <a:ext cx="1437561" cy="48589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7712" y="109476"/>
            <a:ext cx="598516" cy="5985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7706" y="776315"/>
            <a:ext cx="3791867" cy="43477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1C53BEE-FC66-384F-9954-315926B231D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9162" y="6121206"/>
            <a:ext cx="1464838" cy="610623"/>
          </a:xfrm>
          <a:prstGeom prst="rect">
            <a:avLst/>
          </a:prstGeom>
        </p:spPr>
      </p:pic>
      <p:pic>
        <p:nvPicPr>
          <p:cNvPr id="11" name="Imag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5628" y="101163"/>
            <a:ext cx="618467" cy="615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59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07440" y="64156"/>
            <a:ext cx="5354659" cy="643239"/>
          </a:xfrm>
        </p:spPr>
        <p:txBody>
          <a:bodyPr/>
          <a:lstStyle/>
          <a:p>
            <a:r>
              <a:rPr lang="fr-FR" dirty="0" err="1" smtClean="0"/>
              <a:t>Dynamic</a:t>
            </a:r>
            <a:r>
              <a:rPr lang="fr-FR" dirty="0" smtClean="0"/>
              <a:t> aperture and </a:t>
            </a:r>
            <a:r>
              <a:rPr lang="fr-FR" dirty="0" err="1" smtClean="0"/>
              <a:t>momentum</a:t>
            </a:r>
            <a:r>
              <a:rPr lang="fr-FR" dirty="0" smtClean="0"/>
              <a:t> </a:t>
            </a:r>
            <a:r>
              <a:rPr lang="fr-FR" dirty="0" err="1" smtClean="0"/>
              <a:t>acceptance</a:t>
            </a:r>
            <a:r>
              <a:rPr lang="fr-FR" dirty="0" smtClean="0"/>
              <a:t> </a:t>
            </a:r>
            <a:r>
              <a:rPr lang="fr-FR" dirty="0" err="1" smtClean="0"/>
              <a:t>improvement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10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660824" y="906449"/>
            <a:ext cx="7886700" cy="682969"/>
          </a:xfrm>
        </p:spPr>
        <p:txBody>
          <a:bodyPr/>
          <a:lstStyle/>
          <a:p>
            <a:r>
              <a:rPr lang="fr-FR" b="0" dirty="0" err="1" smtClean="0">
                <a:solidFill>
                  <a:schemeClr val="tx1"/>
                </a:solidFill>
              </a:rPr>
              <a:t>Investigating</a:t>
            </a:r>
            <a:r>
              <a:rPr lang="fr-FR" b="0" dirty="0" smtClean="0">
                <a:solidFill>
                  <a:schemeClr val="tx1"/>
                </a:solidFill>
              </a:rPr>
              <a:t> alternative </a:t>
            </a:r>
            <a:r>
              <a:rPr lang="fr-FR" b="0" dirty="0" err="1" smtClean="0">
                <a:solidFill>
                  <a:schemeClr val="tx1"/>
                </a:solidFill>
              </a:rPr>
              <a:t>sextupoles</a:t>
            </a:r>
            <a:r>
              <a:rPr lang="fr-FR" b="0" dirty="0" smtClean="0">
                <a:solidFill>
                  <a:schemeClr val="tx1"/>
                </a:solidFill>
              </a:rPr>
              <a:t> </a:t>
            </a:r>
            <a:r>
              <a:rPr lang="fr-FR" b="0" dirty="0" err="1" smtClean="0">
                <a:solidFill>
                  <a:schemeClr val="tx1"/>
                </a:solidFill>
              </a:rPr>
              <a:t>schemes</a:t>
            </a:r>
            <a:r>
              <a:rPr lang="fr-FR" b="0" dirty="0" smtClean="0">
                <a:solidFill>
                  <a:schemeClr val="tx1"/>
                </a:solidFill>
              </a:rPr>
              <a:t> </a:t>
            </a:r>
            <a:r>
              <a:rPr lang="fr-FR" b="0" dirty="0" err="1" smtClean="0">
                <a:solidFill>
                  <a:schemeClr val="tx1"/>
                </a:solidFill>
              </a:rPr>
              <a:t>with</a:t>
            </a:r>
            <a:r>
              <a:rPr lang="fr-FR" b="0" dirty="0" smtClean="0">
                <a:solidFill>
                  <a:schemeClr val="tx1"/>
                </a:solidFill>
              </a:rPr>
              <a:t> 4 non-</a:t>
            </a:r>
            <a:r>
              <a:rPr lang="fr-FR" b="0" dirty="0" err="1" smtClean="0">
                <a:solidFill>
                  <a:schemeClr val="tx1"/>
                </a:solidFill>
              </a:rPr>
              <a:t>inteleaved</a:t>
            </a:r>
            <a:r>
              <a:rPr lang="fr-FR" b="0" dirty="0" smtClean="0">
                <a:solidFill>
                  <a:schemeClr val="tx1"/>
                </a:solidFill>
              </a:rPr>
              <a:t> </a:t>
            </a:r>
            <a:r>
              <a:rPr lang="fr-FR" b="0" dirty="0" err="1" smtClean="0">
                <a:solidFill>
                  <a:schemeClr val="tx1"/>
                </a:solidFill>
              </a:rPr>
              <a:t>sextupole</a:t>
            </a:r>
            <a:r>
              <a:rPr lang="fr-FR" b="0" dirty="0" smtClean="0">
                <a:solidFill>
                  <a:schemeClr val="tx1"/>
                </a:solidFill>
              </a:rPr>
              <a:t> </a:t>
            </a:r>
            <a:r>
              <a:rPr lang="fr-FR" b="0" dirty="0" err="1" smtClean="0">
                <a:solidFill>
                  <a:schemeClr val="tx1"/>
                </a:solidFill>
              </a:rPr>
              <a:t>families</a:t>
            </a:r>
            <a:r>
              <a:rPr lang="fr-FR" b="0" dirty="0" smtClean="0">
                <a:solidFill>
                  <a:schemeClr val="tx1"/>
                </a:solidFill>
              </a:rPr>
              <a:t>. </a:t>
            </a:r>
            <a:r>
              <a:rPr lang="fr-FR" b="0" dirty="0" err="1" smtClean="0">
                <a:solidFill>
                  <a:schemeClr val="tx1"/>
                </a:solidFill>
              </a:rPr>
              <a:t>Better</a:t>
            </a:r>
            <a:r>
              <a:rPr lang="fr-FR" b="0" dirty="0" smtClean="0">
                <a:solidFill>
                  <a:schemeClr val="tx1"/>
                </a:solidFill>
              </a:rPr>
              <a:t> 2</a:t>
            </a:r>
            <a:r>
              <a:rPr lang="fr-FR" b="0" baseline="30000" dirty="0" smtClean="0">
                <a:solidFill>
                  <a:schemeClr val="tx1"/>
                </a:solidFill>
              </a:rPr>
              <a:t>nd</a:t>
            </a:r>
            <a:r>
              <a:rPr lang="fr-FR" b="0" dirty="0" smtClean="0">
                <a:solidFill>
                  <a:schemeClr val="tx1"/>
                </a:solidFill>
              </a:rPr>
              <a:t> </a:t>
            </a:r>
            <a:r>
              <a:rPr lang="fr-FR" b="0" dirty="0" err="1" smtClean="0">
                <a:solidFill>
                  <a:schemeClr val="tx1"/>
                </a:solidFill>
              </a:rPr>
              <a:t>order</a:t>
            </a:r>
            <a:r>
              <a:rPr lang="fr-FR" b="0" dirty="0" smtClean="0">
                <a:solidFill>
                  <a:schemeClr val="tx1"/>
                </a:solidFill>
              </a:rPr>
              <a:t> </a:t>
            </a:r>
            <a:r>
              <a:rPr lang="fr-FR" b="0" dirty="0" err="1" smtClean="0">
                <a:solidFill>
                  <a:schemeClr val="tx1"/>
                </a:solidFill>
              </a:rPr>
              <a:t>chromaticity</a:t>
            </a:r>
            <a:r>
              <a:rPr lang="fr-FR" b="0" dirty="0" smtClean="0">
                <a:solidFill>
                  <a:schemeClr val="tx1"/>
                </a:solidFill>
              </a:rPr>
              <a:t> but </a:t>
            </a:r>
            <a:r>
              <a:rPr lang="fr-FR" b="0" dirty="0" err="1" smtClean="0">
                <a:solidFill>
                  <a:schemeClr val="tx1"/>
                </a:solidFill>
              </a:rPr>
              <a:t>higher</a:t>
            </a:r>
            <a:r>
              <a:rPr lang="fr-FR" b="0" dirty="0" smtClean="0">
                <a:solidFill>
                  <a:schemeClr val="tx1"/>
                </a:solidFill>
              </a:rPr>
              <a:t> </a:t>
            </a:r>
            <a:r>
              <a:rPr lang="fr-FR" b="0" dirty="0" err="1" smtClean="0">
                <a:solidFill>
                  <a:schemeClr val="tx1"/>
                </a:solidFill>
              </a:rPr>
              <a:t>anharmonicity</a:t>
            </a:r>
            <a:r>
              <a:rPr lang="fr-FR" b="0" dirty="0" smtClean="0">
                <a:solidFill>
                  <a:schemeClr val="tx1"/>
                </a:solidFill>
              </a:rPr>
              <a:t>.</a:t>
            </a:r>
            <a:endParaRPr lang="fr-FR" b="0" dirty="0">
              <a:solidFill>
                <a:schemeClr val="tx1"/>
              </a:solidFill>
            </a:endParaRPr>
          </a:p>
        </p:txBody>
      </p:sp>
      <p:cxnSp>
        <p:nvCxnSpPr>
          <p:cNvPr id="7" name="Connecteur droit 6"/>
          <p:cNvCxnSpPr/>
          <p:nvPr/>
        </p:nvCxnSpPr>
        <p:spPr>
          <a:xfrm flipH="1">
            <a:off x="432387" y="1975575"/>
            <a:ext cx="1" cy="429371"/>
          </a:xfrm>
          <a:prstGeom prst="line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 flipH="1">
            <a:off x="664300" y="1975575"/>
            <a:ext cx="1" cy="429371"/>
          </a:xfrm>
          <a:prstGeom prst="line">
            <a:avLst/>
          </a:prstGeom>
          <a:ln w="38100">
            <a:headEnd type="diamond" w="med" len="med"/>
            <a:tailEnd type="diamond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 flipH="1">
            <a:off x="896213" y="1975574"/>
            <a:ext cx="1" cy="429371"/>
          </a:xfrm>
          <a:prstGeom prst="line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 flipH="1">
            <a:off x="1128124" y="1975574"/>
            <a:ext cx="1" cy="429371"/>
          </a:xfrm>
          <a:prstGeom prst="line">
            <a:avLst/>
          </a:prstGeom>
          <a:ln w="38100">
            <a:headEnd type="diamond" w="med" len="med"/>
            <a:tailEnd type="diamond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 flipH="1">
            <a:off x="1360037" y="1975575"/>
            <a:ext cx="1" cy="429371"/>
          </a:xfrm>
          <a:prstGeom prst="line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 flipH="1">
            <a:off x="1591950" y="1975575"/>
            <a:ext cx="1" cy="429371"/>
          </a:xfrm>
          <a:prstGeom prst="line">
            <a:avLst/>
          </a:prstGeom>
          <a:ln w="38100">
            <a:solidFill>
              <a:srgbClr val="0000FF"/>
            </a:solidFill>
            <a:headEnd type="diamond" w="med" len="med"/>
            <a:tailEnd type="diamond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 flipH="1">
            <a:off x="1823863" y="1975574"/>
            <a:ext cx="1" cy="429371"/>
          </a:xfrm>
          <a:prstGeom prst="line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 flipH="1">
            <a:off x="2055774" y="1975574"/>
            <a:ext cx="1" cy="429371"/>
          </a:xfrm>
          <a:prstGeom prst="line">
            <a:avLst/>
          </a:prstGeom>
          <a:ln w="38100">
            <a:headEnd type="diamond" w="med" len="med"/>
            <a:tailEnd type="diamond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 flipH="1">
            <a:off x="2287685" y="1975575"/>
            <a:ext cx="1" cy="429371"/>
          </a:xfrm>
          <a:prstGeom prst="line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flipH="1">
            <a:off x="2519598" y="1975575"/>
            <a:ext cx="1" cy="429371"/>
          </a:xfrm>
          <a:prstGeom prst="line">
            <a:avLst/>
          </a:prstGeom>
          <a:ln w="38100">
            <a:solidFill>
              <a:srgbClr val="0000FF"/>
            </a:solidFill>
            <a:headEnd type="diamond" w="med" len="med"/>
            <a:tailEnd type="diamond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 flipH="1">
            <a:off x="2751511" y="1975574"/>
            <a:ext cx="1" cy="429371"/>
          </a:xfrm>
          <a:prstGeom prst="line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 flipH="1">
            <a:off x="2983422" y="1975574"/>
            <a:ext cx="1" cy="429371"/>
          </a:xfrm>
          <a:prstGeom prst="line">
            <a:avLst/>
          </a:prstGeom>
          <a:ln w="38100">
            <a:headEnd type="diamond" w="med" len="med"/>
            <a:tailEnd type="diamond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 flipH="1">
            <a:off x="3215335" y="1975575"/>
            <a:ext cx="1" cy="429371"/>
          </a:xfrm>
          <a:prstGeom prst="line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/>
        </p:nvCxnSpPr>
        <p:spPr>
          <a:xfrm flipH="1">
            <a:off x="3447248" y="1975575"/>
            <a:ext cx="1" cy="429371"/>
          </a:xfrm>
          <a:prstGeom prst="line">
            <a:avLst/>
          </a:prstGeom>
          <a:ln w="38100">
            <a:headEnd type="diamond" w="med" len="med"/>
            <a:tailEnd type="diamond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Connecteur droit 21"/>
          <p:cNvCxnSpPr/>
          <p:nvPr/>
        </p:nvCxnSpPr>
        <p:spPr>
          <a:xfrm flipH="1">
            <a:off x="3679161" y="1975574"/>
            <a:ext cx="1" cy="429371"/>
          </a:xfrm>
          <a:prstGeom prst="line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/>
        </p:nvCxnSpPr>
        <p:spPr>
          <a:xfrm flipH="1">
            <a:off x="3911072" y="1975574"/>
            <a:ext cx="1" cy="429371"/>
          </a:xfrm>
          <a:prstGeom prst="line">
            <a:avLst/>
          </a:prstGeom>
          <a:ln w="38100">
            <a:solidFill>
              <a:srgbClr val="0000FF"/>
            </a:solidFill>
            <a:headEnd type="diamond" w="med" len="med"/>
            <a:tailEnd type="diamond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>
            <a:off x="432387" y="2646638"/>
            <a:ext cx="927650" cy="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>
            <a:off x="432387" y="2703665"/>
            <a:ext cx="927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dirty="0" smtClean="0"/>
              <a:t>180°</a:t>
            </a:r>
            <a:endParaRPr lang="fr-FR" sz="1800" dirty="0"/>
          </a:p>
        </p:txBody>
      </p:sp>
      <p:cxnSp>
        <p:nvCxnSpPr>
          <p:cNvPr id="29" name="Connecteur droit 28"/>
          <p:cNvCxnSpPr/>
          <p:nvPr/>
        </p:nvCxnSpPr>
        <p:spPr>
          <a:xfrm flipH="1">
            <a:off x="4142983" y="1975573"/>
            <a:ext cx="1" cy="429371"/>
          </a:xfrm>
          <a:prstGeom prst="line">
            <a:avLst/>
          </a:pr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 flipH="1">
            <a:off x="4374896" y="1975573"/>
            <a:ext cx="1" cy="429371"/>
          </a:xfrm>
          <a:prstGeom prst="line">
            <a:avLst/>
          </a:prstGeom>
          <a:ln w="38100">
            <a:headEnd type="diamond" w="med" len="med"/>
            <a:tailEnd type="diamond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 flipH="1">
            <a:off x="4606809" y="1975572"/>
            <a:ext cx="1" cy="429371"/>
          </a:xfrm>
          <a:prstGeom prst="line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 flipH="1">
            <a:off x="4838720" y="1975572"/>
            <a:ext cx="1" cy="429371"/>
          </a:xfrm>
          <a:prstGeom prst="line">
            <a:avLst/>
          </a:prstGeom>
          <a:ln w="38100">
            <a:solidFill>
              <a:srgbClr val="0000FF"/>
            </a:solidFill>
            <a:headEnd type="diamond" w="med" len="med"/>
            <a:tailEnd type="diamond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 flipH="1">
            <a:off x="5070633" y="1975573"/>
            <a:ext cx="1" cy="429371"/>
          </a:xfrm>
          <a:prstGeom prst="line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Connecteur droit 33"/>
          <p:cNvCxnSpPr/>
          <p:nvPr/>
        </p:nvCxnSpPr>
        <p:spPr>
          <a:xfrm flipH="1">
            <a:off x="5302546" y="1975573"/>
            <a:ext cx="1" cy="429371"/>
          </a:xfrm>
          <a:prstGeom prst="line">
            <a:avLst/>
          </a:prstGeom>
          <a:ln w="38100">
            <a:solidFill>
              <a:schemeClr val="tx1"/>
            </a:solidFill>
            <a:headEnd type="diamond" w="med" len="med"/>
            <a:tailEnd type="diamond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Connecteur droit 34"/>
          <p:cNvCxnSpPr/>
          <p:nvPr/>
        </p:nvCxnSpPr>
        <p:spPr>
          <a:xfrm flipH="1">
            <a:off x="5534459" y="1975572"/>
            <a:ext cx="1" cy="429371"/>
          </a:xfrm>
          <a:prstGeom prst="line">
            <a:avLst/>
          </a:pr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Connecteur droit 35"/>
          <p:cNvCxnSpPr/>
          <p:nvPr/>
        </p:nvCxnSpPr>
        <p:spPr>
          <a:xfrm flipH="1">
            <a:off x="5766370" y="1975572"/>
            <a:ext cx="1" cy="429371"/>
          </a:xfrm>
          <a:prstGeom prst="line">
            <a:avLst/>
          </a:prstGeom>
          <a:ln w="38100">
            <a:headEnd type="diamond" w="med" len="med"/>
            <a:tailEnd type="diamond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Connecteur droit 36"/>
          <p:cNvCxnSpPr/>
          <p:nvPr/>
        </p:nvCxnSpPr>
        <p:spPr>
          <a:xfrm flipH="1">
            <a:off x="5998281" y="1975573"/>
            <a:ext cx="1" cy="429371"/>
          </a:xfrm>
          <a:prstGeom prst="line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Connecteur droit 37"/>
          <p:cNvCxnSpPr/>
          <p:nvPr/>
        </p:nvCxnSpPr>
        <p:spPr>
          <a:xfrm flipH="1">
            <a:off x="6230194" y="1975573"/>
            <a:ext cx="1" cy="429371"/>
          </a:xfrm>
          <a:prstGeom prst="line">
            <a:avLst/>
          </a:prstGeom>
          <a:ln w="38100">
            <a:solidFill>
              <a:srgbClr val="0000FF"/>
            </a:solidFill>
            <a:headEnd type="diamond" w="med" len="med"/>
            <a:tailEnd type="diamond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Connecteur droit 38"/>
          <p:cNvCxnSpPr/>
          <p:nvPr/>
        </p:nvCxnSpPr>
        <p:spPr>
          <a:xfrm flipH="1">
            <a:off x="6462107" y="1975572"/>
            <a:ext cx="1" cy="429371"/>
          </a:xfrm>
          <a:prstGeom prst="line">
            <a:avLst/>
          </a:pr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Connecteur droit 39"/>
          <p:cNvCxnSpPr/>
          <p:nvPr/>
        </p:nvCxnSpPr>
        <p:spPr>
          <a:xfrm flipH="1">
            <a:off x="6694018" y="1975572"/>
            <a:ext cx="1" cy="429371"/>
          </a:xfrm>
          <a:prstGeom prst="line">
            <a:avLst/>
          </a:prstGeom>
          <a:ln w="38100">
            <a:headEnd type="diamond" w="med" len="med"/>
            <a:tailEnd type="diamond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Connecteur droit 40"/>
          <p:cNvCxnSpPr/>
          <p:nvPr/>
        </p:nvCxnSpPr>
        <p:spPr>
          <a:xfrm flipH="1">
            <a:off x="6925931" y="1975573"/>
            <a:ext cx="1" cy="429371"/>
          </a:xfrm>
          <a:prstGeom prst="line">
            <a:avLst/>
          </a:pr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2" name="Connecteur droit 41"/>
          <p:cNvCxnSpPr/>
          <p:nvPr/>
        </p:nvCxnSpPr>
        <p:spPr>
          <a:xfrm flipH="1">
            <a:off x="7157844" y="1975573"/>
            <a:ext cx="1" cy="429371"/>
          </a:xfrm>
          <a:prstGeom prst="line">
            <a:avLst/>
          </a:prstGeom>
          <a:ln w="38100">
            <a:solidFill>
              <a:srgbClr val="0000FF"/>
            </a:solidFill>
            <a:headEnd type="diamond" w="med" len="med"/>
            <a:tailEnd type="diamond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Connecteur droit 42"/>
          <p:cNvCxnSpPr/>
          <p:nvPr/>
        </p:nvCxnSpPr>
        <p:spPr>
          <a:xfrm flipH="1">
            <a:off x="7389757" y="1975572"/>
            <a:ext cx="1" cy="429371"/>
          </a:xfrm>
          <a:prstGeom prst="line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Connecteur droit 43"/>
          <p:cNvCxnSpPr/>
          <p:nvPr/>
        </p:nvCxnSpPr>
        <p:spPr>
          <a:xfrm flipH="1">
            <a:off x="7621668" y="1975572"/>
            <a:ext cx="1" cy="429371"/>
          </a:xfrm>
          <a:prstGeom prst="line">
            <a:avLst/>
          </a:prstGeom>
          <a:ln w="38100">
            <a:headEnd type="diamond" w="med" len="med"/>
            <a:tailEnd type="diamond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Connecteur droit 46"/>
          <p:cNvCxnSpPr/>
          <p:nvPr/>
        </p:nvCxnSpPr>
        <p:spPr>
          <a:xfrm flipH="1">
            <a:off x="432386" y="3130026"/>
            <a:ext cx="1" cy="429371"/>
          </a:xfrm>
          <a:prstGeom prst="line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Connecteur droit 47"/>
          <p:cNvCxnSpPr/>
          <p:nvPr/>
        </p:nvCxnSpPr>
        <p:spPr>
          <a:xfrm flipH="1">
            <a:off x="664299" y="3130026"/>
            <a:ext cx="1" cy="429371"/>
          </a:xfrm>
          <a:prstGeom prst="line">
            <a:avLst/>
          </a:prstGeom>
          <a:ln w="38100">
            <a:headEnd type="diamond" w="med" len="med"/>
            <a:tailEnd type="diamond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Connecteur droit 48"/>
          <p:cNvCxnSpPr/>
          <p:nvPr/>
        </p:nvCxnSpPr>
        <p:spPr>
          <a:xfrm flipH="1">
            <a:off x="896212" y="3130025"/>
            <a:ext cx="1" cy="429371"/>
          </a:xfrm>
          <a:prstGeom prst="line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0" name="Connecteur droit 49"/>
          <p:cNvCxnSpPr/>
          <p:nvPr/>
        </p:nvCxnSpPr>
        <p:spPr>
          <a:xfrm flipH="1">
            <a:off x="1128123" y="3130025"/>
            <a:ext cx="1" cy="429371"/>
          </a:xfrm>
          <a:prstGeom prst="line">
            <a:avLst/>
          </a:prstGeom>
          <a:ln w="38100">
            <a:headEnd type="diamond" w="med" len="med"/>
            <a:tailEnd type="diamond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Connecteur droit 50"/>
          <p:cNvCxnSpPr/>
          <p:nvPr/>
        </p:nvCxnSpPr>
        <p:spPr>
          <a:xfrm flipH="1">
            <a:off x="1360036" y="3130026"/>
            <a:ext cx="1" cy="429371"/>
          </a:xfrm>
          <a:prstGeom prst="line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Connecteur droit 51"/>
          <p:cNvCxnSpPr/>
          <p:nvPr/>
        </p:nvCxnSpPr>
        <p:spPr>
          <a:xfrm flipH="1">
            <a:off x="1591949" y="3130026"/>
            <a:ext cx="1" cy="429371"/>
          </a:xfrm>
          <a:prstGeom prst="line">
            <a:avLst/>
          </a:prstGeom>
          <a:ln w="38100">
            <a:solidFill>
              <a:schemeClr val="tx1"/>
            </a:solidFill>
            <a:headEnd type="diamond" w="med" len="med"/>
            <a:tailEnd type="diamond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Connecteur droit 52"/>
          <p:cNvCxnSpPr/>
          <p:nvPr/>
        </p:nvCxnSpPr>
        <p:spPr>
          <a:xfrm flipH="1">
            <a:off x="1823862" y="3130025"/>
            <a:ext cx="1" cy="429371"/>
          </a:xfrm>
          <a:prstGeom prst="line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Connecteur droit 53"/>
          <p:cNvCxnSpPr/>
          <p:nvPr/>
        </p:nvCxnSpPr>
        <p:spPr>
          <a:xfrm flipH="1">
            <a:off x="2055773" y="3130025"/>
            <a:ext cx="1" cy="429371"/>
          </a:xfrm>
          <a:prstGeom prst="line">
            <a:avLst/>
          </a:prstGeom>
          <a:ln w="38100">
            <a:headEnd type="diamond" w="med" len="med"/>
            <a:tailEnd type="diamond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5" name="Connecteur droit 54"/>
          <p:cNvCxnSpPr/>
          <p:nvPr/>
        </p:nvCxnSpPr>
        <p:spPr>
          <a:xfrm flipH="1">
            <a:off x="2287684" y="3130026"/>
            <a:ext cx="1" cy="429371"/>
          </a:xfrm>
          <a:prstGeom prst="line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Connecteur droit 55"/>
          <p:cNvCxnSpPr/>
          <p:nvPr/>
        </p:nvCxnSpPr>
        <p:spPr>
          <a:xfrm flipH="1">
            <a:off x="2519597" y="3130026"/>
            <a:ext cx="1" cy="429371"/>
          </a:xfrm>
          <a:prstGeom prst="line">
            <a:avLst/>
          </a:prstGeom>
          <a:ln w="38100">
            <a:solidFill>
              <a:schemeClr val="tx1"/>
            </a:solidFill>
            <a:headEnd type="diamond" w="med" len="med"/>
            <a:tailEnd type="diamond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7" name="Connecteur droit 56"/>
          <p:cNvCxnSpPr/>
          <p:nvPr/>
        </p:nvCxnSpPr>
        <p:spPr>
          <a:xfrm flipH="1">
            <a:off x="2751510" y="3130025"/>
            <a:ext cx="1" cy="429371"/>
          </a:xfrm>
          <a:prstGeom prst="line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8" name="Connecteur droit 57"/>
          <p:cNvCxnSpPr/>
          <p:nvPr/>
        </p:nvCxnSpPr>
        <p:spPr>
          <a:xfrm flipH="1">
            <a:off x="2983421" y="3130025"/>
            <a:ext cx="1" cy="429371"/>
          </a:xfrm>
          <a:prstGeom prst="line">
            <a:avLst/>
          </a:prstGeom>
          <a:ln w="38100">
            <a:headEnd type="diamond" w="med" len="med"/>
            <a:tailEnd type="diamond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9" name="Connecteur droit 58"/>
          <p:cNvCxnSpPr/>
          <p:nvPr/>
        </p:nvCxnSpPr>
        <p:spPr>
          <a:xfrm flipH="1">
            <a:off x="3215334" y="3130026"/>
            <a:ext cx="1" cy="429371"/>
          </a:xfrm>
          <a:prstGeom prst="line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0" name="Connecteur droit 59"/>
          <p:cNvCxnSpPr/>
          <p:nvPr/>
        </p:nvCxnSpPr>
        <p:spPr>
          <a:xfrm flipH="1">
            <a:off x="3447247" y="3130026"/>
            <a:ext cx="1" cy="429371"/>
          </a:xfrm>
          <a:prstGeom prst="line">
            <a:avLst/>
          </a:prstGeom>
          <a:ln w="38100">
            <a:headEnd type="diamond" w="med" len="med"/>
            <a:tailEnd type="diamond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1" name="Connecteur droit 60"/>
          <p:cNvCxnSpPr/>
          <p:nvPr/>
        </p:nvCxnSpPr>
        <p:spPr>
          <a:xfrm flipH="1">
            <a:off x="3679160" y="3130025"/>
            <a:ext cx="1" cy="429371"/>
          </a:xfrm>
          <a:prstGeom prst="line">
            <a:avLst/>
          </a:pr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2" name="Connecteur droit 61"/>
          <p:cNvCxnSpPr/>
          <p:nvPr/>
        </p:nvCxnSpPr>
        <p:spPr>
          <a:xfrm flipH="1">
            <a:off x="3911071" y="3130025"/>
            <a:ext cx="1" cy="429371"/>
          </a:xfrm>
          <a:prstGeom prst="line">
            <a:avLst/>
          </a:prstGeom>
          <a:ln w="38100">
            <a:headEnd type="diamond" w="med" len="med"/>
            <a:tailEnd type="diamond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3" name="Connecteur droit avec flèche 62"/>
          <p:cNvCxnSpPr/>
          <p:nvPr/>
        </p:nvCxnSpPr>
        <p:spPr>
          <a:xfrm>
            <a:off x="432386" y="3801089"/>
            <a:ext cx="927650" cy="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4" name="ZoneTexte 63"/>
          <p:cNvSpPr txBox="1"/>
          <p:nvPr/>
        </p:nvSpPr>
        <p:spPr>
          <a:xfrm>
            <a:off x="432386" y="3858116"/>
            <a:ext cx="927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dirty="0" smtClean="0"/>
              <a:t>180°</a:t>
            </a:r>
            <a:endParaRPr lang="fr-FR" sz="1800" dirty="0"/>
          </a:p>
        </p:txBody>
      </p:sp>
      <p:cxnSp>
        <p:nvCxnSpPr>
          <p:cNvPr id="65" name="Connecteur droit 64"/>
          <p:cNvCxnSpPr/>
          <p:nvPr/>
        </p:nvCxnSpPr>
        <p:spPr>
          <a:xfrm flipH="1">
            <a:off x="4142982" y="3130024"/>
            <a:ext cx="1" cy="429371"/>
          </a:xfrm>
          <a:prstGeom prst="line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6" name="Connecteur droit 65"/>
          <p:cNvCxnSpPr/>
          <p:nvPr/>
        </p:nvCxnSpPr>
        <p:spPr>
          <a:xfrm flipH="1">
            <a:off x="4374895" y="3130024"/>
            <a:ext cx="1" cy="429371"/>
          </a:xfrm>
          <a:prstGeom prst="line">
            <a:avLst/>
          </a:prstGeom>
          <a:ln w="38100">
            <a:headEnd type="diamond" w="med" len="med"/>
            <a:tailEnd type="diamond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7" name="Connecteur droit 66"/>
          <p:cNvCxnSpPr/>
          <p:nvPr/>
        </p:nvCxnSpPr>
        <p:spPr>
          <a:xfrm flipH="1">
            <a:off x="4606808" y="3130023"/>
            <a:ext cx="1" cy="429371"/>
          </a:xfrm>
          <a:prstGeom prst="line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8" name="Connecteur droit 67"/>
          <p:cNvCxnSpPr/>
          <p:nvPr/>
        </p:nvCxnSpPr>
        <p:spPr>
          <a:xfrm flipH="1">
            <a:off x="4838719" y="3130023"/>
            <a:ext cx="1" cy="429371"/>
          </a:xfrm>
          <a:prstGeom prst="line">
            <a:avLst/>
          </a:prstGeom>
          <a:ln w="38100">
            <a:headEnd type="diamond" w="med" len="med"/>
            <a:tailEnd type="diamond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9" name="Connecteur droit 68"/>
          <p:cNvCxnSpPr/>
          <p:nvPr/>
        </p:nvCxnSpPr>
        <p:spPr>
          <a:xfrm flipH="1">
            <a:off x="5070632" y="3130024"/>
            <a:ext cx="1" cy="429371"/>
          </a:xfrm>
          <a:prstGeom prst="line">
            <a:avLst/>
          </a:pr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0" name="Connecteur droit 69"/>
          <p:cNvCxnSpPr/>
          <p:nvPr/>
        </p:nvCxnSpPr>
        <p:spPr>
          <a:xfrm flipH="1">
            <a:off x="5302545" y="3130024"/>
            <a:ext cx="1" cy="429371"/>
          </a:xfrm>
          <a:prstGeom prst="line">
            <a:avLst/>
          </a:prstGeom>
          <a:ln w="38100">
            <a:solidFill>
              <a:schemeClr val="tx1"/>
            </a:solidFill>
            <a:headEnd type="diamond" w="med" len="med"/>
            <a:tailEnd type="diamond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1" name="Connecteur droit 70"/>
          <p:cNvCxnSpPr/>
          <p:nvPr/>
        </p:nvCxnSpPr>
        <p:spPr>
          <a:xfrm flipH="1">
            <a:off x="5534458" y="3130023"/>
            <a:ext cx="1" cy="429371"/>
          </a:xfrm>
          <a:prstGeom prst="line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2" name="Connecteur droit 71"/>
          <p:cNvCxnSpPr/>
          <p:nvPr/>
        </p:nvCxnSpPr>
        <p:spPr>
          <a:xfrm flipH="1">
            <a:off x="5766369" y="3130023"/>
            <a:ext cx="1" cy="429371"/>
          </a:xfrm>
          <a:prstGeom prst="line">
            <a:avLst/>
          </a:prstGeom>
          <a:ln w="38100">
            <a:solidFill>
              <a:srgbClr val="0000FF"/>
            </a:solidFill>
            <a:headEnd type="diamond" w="med" len="med"/>
            <a:tailEnd type="diamond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3" name="Connecteur droit 72"/>
          <p:cNvCxnSpPr/>
          <p:nvPr/>
        </p:nvCxnSpPr>
        <p:spPr>
          <a:xfrm flipH="1">
            <a:off x="5998280" y="3130024"/>
            <a:ext cx="1" cy="429371"/>
          </a:xfrm>
          <a:prstGeom prst="line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4" name="Connecteur droit 73"/>
          <p:cNvCxnSpPr/>
          <p:nvPr/>
        </p:nvCxnSpPr>
        <p:spPr>
          <a:xfrm flipH="1">
            <a:off x="6230193" y="3130024"/>
            <a:ext cx="1" cy="429371"/>
          </a:xfrm>
          <a:prstGeom prst="line">
            <a:avLst/>
          </a:prstGeom>
          <a:ln w="38100">
            <a:solidFill>
              <a:schemeClr val="tx1"/>
            </a:solidFill>
            <a:headEnd type="diamond" w="med" len="med"/>
            <a:tailEnd type="diamond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5" name="Connecteur droit 74"/>
          <p:cNvCxnSpPr/>
          <p:nvPr/>
        </p:nvCxnSpPr>
        <p:spPr>
          <a:xfrm flipH="1">
            <a:off x="6462106" y="3130023"/>
            <a:ext cx="1" cy="429371"/>
          </a:xfrm>
          <a:prstGeom prst="line">
            <a:avLst/>
          </a:pr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6" name="Connecteur droit 75"/>
          <p:cNvCxnSpPr/>
          <p:nvPr/>
        </p:nvCxnSpPr>
        <p:spPr>
          <a:xfrm flipH="1">
            <a:off x="6694017" y="3130023"/>
            <a:ext cx="1" cy="429371"/>
          </a:xfrm>
          <a:prstGeom prst="line">
            <a:avLst/>
          </a:prstGeom>
          <a:ln w="38100">
            <a:solidFill>
              <a:srgbClr val="0000FF"/>
            </a:solidFill>
            <a:headEnd type="diamond" w="med" len="med"/>
            <a:tailEnd type="diamond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7" name="Connecteur droit 76"/>
          <p:cNvCxnSpPr/>
          <p:nvPr/>
        </p:nvCxnSpPr>
        <p:spPr>
          <a:xfrm flipH="1">
            <a:off x="6925930" y="3130024"/>
            <a:ext cx="1" cy="429371"/>
          </a:xfrm>
          <a:prstGeom prst="line">
            <a:avLst/>
          </a:pr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8" name="Connecteur droit 77"/>
          <p:cNvCxnSpPr/>
          <p:nvPr/>
        </p:nvCxnSpPr>
        <p:spPr>
          <a:xfrm flipH="1">
            <a:off x="7157843" y="3130024"/>
            <a:ext cx="1" cy="429371"/>
          </a:xfrm>
          <a:prstGeom prst="line">
            <a:avLst/>
          </a:prstGeom>
          <a:ln w="38100">
            <a:solidFill>
              <a:srgbClr val="0000FF"/>
            </a:solidFill>
            <a:headEnd type="diamond" w="med" len="med"/>
            <a:tailEnd type="diamond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9" name="Connecteur droit 78"/>
          <p:cNvCxnSpPr/>
          <p:nvPr/>
        </p:nvCxnSpPr>
        <p:spPr>
          <a:xfrm flipH="1">
            <a:off x="7389756" y="3130023"/>
            <a:ext cx="1" cy="429371"/>
          </a:xfrm>
          <a:prstGeom prst="line">
            <a:avLst/>
          </a:pr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0" name="Connecteur droit 79"/>
          <p:cNvCxnSpPr/>
          <p:nvPr/>
        </p:nvCxnSpPr>
        <p:spPr>
          <a:xfrm flipH="1">
            <a:off x="7621667" y="3130023"/>
            <a:ext cx="1" cy="429371"/>
          </a:xfrm>
          <a:prstGeom prst="line">
            <a:avLst/>
          </a:prstGeom>
          <a:ln w="38100">
            <a:headEnd type="diamond" w="med" len="med"/>
            <a:tailEnd type="diamond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1" name="ZoneTexte 80"/>
          <p:cNvSpPr txBox="1"/>
          <p:nvPr/>
        </p:nvSpPr>
        <p:spPr>
          <a:xfrm>
            <a:off x="7755901" y="2005591"/>
            <a:ext cx="1239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dirty="0" err="1" smtClean="0"/>
              <a:t>FCCee</a:t>
            </a:r>
            <a:r>
              <a:rPr lang="fr-FR" sz="1800" dirty="0" smtClean="0"/>
              <a:t> CDR</a:t>
            </a:r>
            <a:endParaRPr lang="fr-FR" sz="1800" dirty="0"/>
          </a:p>
        </p:txBody>
      </p:sp>
      <p:sp>
        <p:nvSpPr>
          <p:cNvPr id="82" name="ZoneTexte 81"/>
          <p:cNvSpPr txBox="1"/>
          <p:nvPr/>
        </p:nvSpPr>
        <p:spPr>
          <a:xfrm>
            <a:off x="7697437" y="3160042"/>
            <a:ext cx="1239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dirty="0" smtClean="0"/>
              <a:t>8 </a:t>
            </a:r>
            <a:r>
              <a:rPr lang="fr-FR" sz="1800" dirty="0" err="1" smtClean="0"/>
              <a:t>families</a:t>
            </a:r>
            <a:endParaRPr lang="fr-FR" sz="1800" dirty="0"/>
          </a:p>
        </p:txBody>
      </p:sp>
      <p:sp>
        <p:nvSpPr>
          <p:cNvPr id="83" name="ZoneTexte 82"/>
          <p:cNvSpPr txBox="1"/>
          <p:nvPr/>
        </p:nvSpPr>
        <p:spPr>
          <a:xfrm>
            <a:off x="219526" y="1624850"/>
            <a:ext cx="418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b="1" dirty="0" smtClean="0">
                <a:solidFill>
                  <a:srgbClr val="FF0000"/>
                </a:solidFill>
              </a:rPr>
              <a:t>1</a:t>
            </a:r>
            <a:endParaRPr lang="fr-FR" sz="1800" b="1" dirty="0">
              <a:solidFill>
                <a:srgbClr val="FF0000"/>
              </a:solidFill>
            </a:endParaRPr>
          </a:p>
        </p:txBody>
      </p:sp>
      <p:sp>
        <p:nvSpPr>
          <p:cNvPr id="84" name="ZoneTexte 83"/>
          <p:cNvSpPr txBox="1"/>
          <p:nvPr/>
        </p:nvSpPr>
        <p:spPr>
          <a:xfrm>
            <a:off x="1142945" y="1623765"/>
            <a:ext cx="418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b="1" dirty="0" smtClean="0">
                <a:solidFill>
                  <a:srgbClr val="FF0000"/>
                </a:solidFill>
              </a:rPr>
              <a:t>1</a:t>
            </a:r>
            <a:endParaRPr lang="fr-FR" sz="1800" b="1" dirty="0">
              <a:solidFill>
                <a:srgbClr val="FF0000"/>
              </a:solidFill>
            </a:endParaRPr>
          </a:p>
        </p:txBody>
      </p:sp>
      <p:sp>
        <p:nvSpPr>
          <p:cNvPr id="85" name="ZoneTexte 84"/>
          <p:cNvSpPr txBox="1"/>
          <p:nvPr/>
        </p:nvSpPr>
        <p:spPr>
          <a:xfrm>
            <a:off x="2562296" y="1623765"/>
            <a:ext cx="418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b="1" dirty="0" smtClean="0">
                <a:solidFill>
                  <a:srgbClr val="FF0000"/>
                </a:solidFill>
              </a:rPr>
              <a:t>1</a:t>
            </a:r>
            <a:endParaRPr lang="fr-FR" sz="1800" b="1" dirty="0">
              <a:solidFill>
                <a:srgbClr val="FF0000"/>
              </a:solidFill>
            </a:endParaRPr>
          </a:p>
        </p:txBody>
      </p:sp>
      <p:sp>
        <p:nvSpPr>
          <p:cNvPr id="86" name="ZoneTexte 85"/>
          <p:cNvSpPr txBox="1"/>
          <p:nvPr/>
        </p:nvSpPr>
        <p:spPr>
          <a:xfrm>
            <a:off x="3463245" y="1606240"/>
            <a:ext cx="418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b="1" dirty="0" smtClean="0">
                <a:solidFill>
                  <a:srgbClr val="FF0000"/>
                </a:solidFill>
              </a:rPr>
              <a:t>1</a:t>
            </a:r>
            <a:endParaRPr lang="fr-FR" sz="1800" b="1" dirty="0">
              <a:solidFill>
                <a:srgbClr val="FF0000"/>
              </a:solidFill>
            </a:endParaRPr>
          </a:p>
        </p:txBody>
      </p:sp>
      <p:sp>
        <p:nvSpPr>
          <p:cNvPr id="87" name="ZoneTexte 86"/>
          <p:cNvSpPr txBox="1"/>
          <p:nvPr/>
        </p:nvSpPr>
        <p:spPr>
          <a:xfrm>
            <a:off x="4861246" y="1602583"/>
            <a:ext cx="418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b="1" dirty="0" smtClean="0">
                <a:solidFill>
                  <a:srgbClr val="FF0000"/>
                </a:solidFill>
              </a:rPr>
              <a:t>1</a:t>
            </a:r>
            <a:endParaRPr lang="fr-FR" sz="1800" b="1" dirty="0">
              <a:solidFill>
                <a:srgbClr val="FF0000"/>
              </a:solidFill>
            </a:endParaRPr>
          </a:p>
        </p:txBody>
      </p:sp>
      <p:sp>
        <p:nvSpPr>
          <p:cNvPr id="88" name="ZoneTexte 87"/>
          <p:cNvSpPr txBox="1"/>
          <p:nvPr/>
        </p:nvSpPr>
        <p:spPr>
          <a:xfrm>
            <a:off x="5765213" y="1602583"/>
            <a:ext cx="418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b="1" dirty="0" smtClean="0">
                <a:solidFill>
                  <a:srgbClr val="FF0000"/>
                </a:solidFill>
              </a:rPr>
              <a:t>1</a:t>
            </a:r>
            <a:endParaRPr lang="fr-FR" sz="1800" b="1" dirty="0">
              <a:solidFill>
                <a:srgbClr val="FF0000"/>
              </a:solidFill>
            </a:endParaRPr>
          </a:p>
        </p:txBody>
      </p:sp>
      <p:sp>
        <p:nvSpPr>
          <p:cNvPr id="89" name="ZoneTexte 88"/>
          <p:cNvSpPr txBox="1"/>
          <p:nvPr/>
        </p:nvSpPr>
        <p:spPr>
          <a:xfrm>
            <a:off x="7165595" y="1604634"/>
            <a:ext cx="418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b="1" dirty="0" smtClean="0">
                <a:solidFill>
                  <a:srgbClr val="FF0000"/>
                </a:solidFill>
              </a:rPr>
              <a:t>1</a:t>
            </a:r>
            <a:endParaRPr lang="fr-FR" sz="1800" b="1" dirty="0">
              <a:solidFill>
                <a:srgbClr val="FF0000"/>
              </a:solidFill>
            </a:endParaRPr>
          </a:p>
        </p:txBody>
      </p:sp>
      <p:sp>
        <p:nvSpPr>
          <p:cNvPr id="90" name="ZoneTexte 89"/>
          <p:cNvSpPr txBox="1"/>
          <p:nvPr/>
        </p:nvSpPr>
        <p:spPr>
          <a:xfrm>
            <a:off x="218327" y="2738090"/>
            <a:ext cx="418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b="1" dirty="0" smtClean="0">
                <a:solidFill>
                  <a:srgbClr val="FF0000"/>
                </a:solidFill>
              </a:rPr>
              <a:t>1</a:t>
            </a:r>
            <a:endParaRPr lang="fr-FR" sz="1800" b="1" dirty="0">
              <a:solidFill>
                <a:srgbClr val="FF0000"/>
              </a:solidFill>
            </a:endParaRPr>
          </a:p>
        </p:txBody>
      </p:sp>
      <p:sp>
        <p:nvSpPr>
          <p:cNvPr id="91" name="ZoneTexte 90"/>
          <p:cNvSpPr txBox="1"/>
          <p:nvPr/>
        </p:nvSpPr>
        <p:spPr>
          <a:xfrm>
            <a:off x="1142945" y="2741285"/>
            <a:ext cx="418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b="1" dirty="0" smtClean="0">
                <a:solidFill>
                  <a:srgbClr val="FF0000"/>
                </a:solidFill>
              </a:rPr>
              <a:t>1</a:t>
            </a:r>
            <a:endParaRPr lang="fr-FR" sz="1800" b="1" dirty="0">
              <a:solidFill>
                <a:srgbClr val="FF0000"/>
              </a:solidFill>
            </a:endParaRPr>
          </a:p>
        </p:txBody>
      </p:sp>
      <p:sp>
        <p:nvSpPr>
          <p:cNvPr id="92" name="ZoneTexte 91"/>
          <p:cNvSpPr txBox="1"/>
          <p:nvPr/>
        </p:nvSpPr>
        <p:spPr>
          <a:xfrm>
            <a:off x="1630498" y="2735554"/>
            <a:ext cx="418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b="1" dirty="0" smtClean="0">
                <a:solidFill>
                  <a:srgbClr val="FF0000"/>
                </a:solidFill>
              </a:rPr>
              <a:t>2</a:t>
            </a:r>
            <a:endParaRPr lang="fr-FR" sz="1800" b="1" dirty="0">
              <a:solidFill>
                <a:srgbClr val="FF0000"/>
              </a:solidFill>
            </a:endParaRPr>
          </a:p>
        </p:txBody>
      </p:sp>
      <p:sp>
        <p:nvSpPr>
          <p:cNvPr id="93" name="ZoneTexte 92"/>
          <p:cNvSpPr txBox="1"/>
          <p:nvPr/>
        </p:nvSpPr>
        <p:spPr>
          <a:xfrm>
            <a:off x="2562295" y="2741584"/>
            <a:ext cx="418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b="1" dirty="0" smtClean="0">
                <a:solidFill>
                  <a:srgbClr val="FF0000"/>
                </a:solidFill>
              </a:rPr>
              <a:t>2</a:t>
            </a:r>
            <a:endParaRPr lang="fr-FR" sz="1800" b="1" dirty="0">
              <a:solidFill>
                <a:srgbClr val="FF0000"/>
              </a:solidFill>
            </a:endParaRPr>
          </a:p>
        </p:txBody>
      </p:sp>
      <p:sp>
        <p:nvSpPr>
          <p:cNvPr id="94" name="ZoneTexte 93"/>
          <p:cNvSpPr txBox="1"/>
          <p:nvPr/>
        </p:nvSpPr>
        <p:spPr>
          <a:xfrm>
            <a:off x="2983419" y="2733018"/>
            <a:ext cx="418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b="1" dirty="0" smtClean="0">
                <a:solidFill>
                  <a:srgbClr val="FF0000"/>
                </a:solidFill>
              </a:rPr>
              <a:t>3</a:t>
            </a:r>
            <a:endParaRPr lang="fr-FR" sz="1800" b="1" dirty="0">
              <a:solidFill>
                <a:srgbClr val="FF0000"/>
              </a:solidFill>
            </a:endParaRPr>
          </a:p>
        </p:txBody>
      </p:sp>
      <p:sp>
        <p:nvSpPr>
          <p:cNvPr id="95" name="ZoneTexte 94"/>
          <p:cNvSpPr txBox="1"/>
          <p:nvPr/>
        </p:nvSpPr>
        <p:spPr>
          <a:xfrm>
            <a:off x="3933596" y="2760691"/>
            <a:ext cx="418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b="1" dirty="0" smtClean="0">
                <a:solidFill>
                  <a:srgbClr val="FF0000"/>
                </a:solidFill>
              </a:rPr>
              <a:t>3</a:t>
            </a:r>
            <a:endParaRPr lang="fr-FR" sz="1800" b="1" dirty="0">
              <a:solidFill>
                <a:srgbClr val="FF0000"/>
              </a:solidFill>
            </a:endParaRPr>
          </a:p>
        </p:txBody>
      </p:sp>
      <p:sp>
        <p:nvSpPr>
          <p:cNvPr id="96" name="ZoneTexte 95"/>
          <p:cNvSpPr txBox="1"/>
          <p:nvPr/>
        </p:nvSpPr>
        <p:spPr>
          <a:xfrm>
            <a:off x="4405173" y="2743213"/>
            <a:ext cx="418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b="1" dirty="0" smtClean="0">
                <a:solidFill>
                  <a:srgbClr val="FF0000"/>
                </a:solidFill>
              </a:rPr>
              <a:t>4</a:t>
            </a:r>
            <a:endParaRPr lang="fr-FR" sz="1800" b="1" dirty="0">
              <a:solidFill>
                <a:srgbClr val="FF0000"/>
              </a:solidFill>
            </a:endParaRPr>
          </a:p>
        </p:txBody>
      </p:sp>
      <p:sp>
        <p:nvSpPr>
          <p:cNvPr id="97" name="ZoneTexte 96"/>
          <p:cNvSpPr txBox="1"/>
          <p:nvPr/>
        </p:nvSpPr>
        <p:spPr>
          <a:xfrm>
            <a:off x="5322712" y="2733018"/>
            <a:ext cx="418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b="1" dirty="0" smtClean="0">
                <a:solidFill>
                  <a:srgbClr val="FF0000"/>
                </a:solidFill>
              </a:rPr>
              <a:t>4</a:t>
            </a:r>
            <a:endParaRPr lang="fr-FR" sz="1800" b="1" dirty="0">
              <a:solidFill>
                <a:srgbClr val="FF0000"/>
              </a:solidFill>
            </a:endParaRPr>
          </a:p>
        </p:txBody>
      </p:sp>
      <p:sp>
        <p:nvSpPr>
          <p:cNvPr id="98" name="ZoneTexte 97"/>
          <p:cNvSpPr txBox="1"/>
          <p:nvPr/>
        </p:nvSpPr>
        <p:spPr>
          <a:xfrm>
            <a:off x="1380205" y="1632872"/>
            <a:ext cx="418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b="1" dirty="0" smtClean="0">
                <a:solidFill>
                  <a:srgbClr val="0000FF"/>
                </a:solidFill>
              </a:rPr>
              <a:t>2</a:t>
            </a:r>
            <a:endParaRPr lang="fr-FR" sz="1800" b="1" dirty="0">
              <a:solidFill>
                <a:srgbClr val="0000FF"/>
              </a:solidFill>
            </a:endParaRPr>
          </a:p>
        </p:txBody>
      </p:sp>
      <p:sp>
        <p:nvSpPr>
          <p:cNvPr id="99" name="ZoneTexte 98"/>
          <p:cNvSpPr txBox="1"/>
          <p:nvPr/>
        </p:nvSpPr>
        <p:spPr>
          <a:xfrm>
            <a:off x="2288576" y="1645023"/>
            <a:ext cx="418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b="1" dirty="0" smtClean="0">
                <a:solidFill>
                  <a:srgbClr val="0000FF"/>
                </a:solidFill>
              </a:rPr>
              <a:t>2</a:t>
            </a:r>
            <a:endParaRPr lang="fr-FR" sz="1800" b="1" dirty="0">
              <a:solidFill>
                <a:srgbClr val="0000FF"/>
              </a:solidFill>
            </a:endParaRPr>
          </a:p>
        </p:txBody>
      </p:sp>
      <p:sp>
        <p:nvSpPr>
          <p:cNvPr id="100" name="ZoneTexte 99"/>
          <p:cNvSpPr txBox="1"/>
          <p:nvPr/>
        </p:nvSpPr>
        <p:spPr>
          <a:xfrm>
            <a:off x="3707927" y="1613035"/>
            <a:ext cx="418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b="1" dirty="0" smtClean="0">
                <a:solidFill>
                  <a:srgbClr val="0000FF"/>
                </a:solidFill>
              </a:rPr>
              <a:t>2</a:t>
            </a:r>
            <a:endParaRPr lang="fr-FR" sz="1800" b="1" dirty="0">
              <a:solidFill>
                <a:srgbClr val="0000FF"/>
              </a:solidFill>
            </a:endParaRPr>
          </a:p>
        </p:txBody>
      </p:sp>
      <p:sp>
        <p:nvSpPr>
          <p:cNvPr id="101" name="ZoneTexte 100"/>
          <p:cNvSpPr txBox="1"/>
          <p:nvPr/>
        </p:nvSpPr>
        <p:spPr>
          <a:xfrm>
            <a:off x="4620799" y="1595252"/>
            <a:ext cx="418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b="1" dirty="0" smtClean="0">
                <a:solidFill>
                  <a:srgbClr val="0000FF"/>
                </a:solidFill>
              </a:rPr>
              <a:t>2</a:t>
            </a:r>
            <a:endParaRPr lang="fr-FR" sz="1800" b="1" dirty="0">
              <a:solidFill>
                <a:srgbClr val="0000FF"/>
              </a:solidFill>
            </a:endParaRPr>
          </a:p>
        </p:txBody>
      </p:sp>
      <p:sp>
        <p:nvSpPr>
          <p:cNvPr id="102" name="ZoneTexte 101"/>
          <p:cNvSpPr txBox="1"/>
          <p:nvPr/>
        </p:nvSpPr>
        <p:spPr>
          <a:xfrm>
            <a:off x="6009545" y="1588460"/>
            <a:ext cx="418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b="1" dirty="0" smtClean="0">
                <a:solidFill>
                  <a:srgbClr val="0000FF"/>
                </a:solidFill>
              </a:rPr>
              <a:t>2</a:t>
            </a:r>
            <a:endParaRPr lang="fr-FR" sz="1800" b="1" dirty="0">
              <a:solidFill>
                <a:srgbClr val="0000FF"/>
              </a:solidFill>
            </a:endParaRPr>
          </a:p>
        </p:txBody>
      </p:sp>
      <p:sp>
        <p:nvSpPr>
          <p:cNvPr id="103" name="ZoneTexte 102"/>
          <p:cNvSpPr txBox="1"/>
          <p:nvPr/>
        </p:nvSpPr>
        <p:spPr>
          <a:xfrm>
            <a:off x="6956207" y="1595252"/>
            <a:ext cx="418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b="1" dirty="0" smtClean="0">
                <a:solidFill>
                  <a:srgbClr val="0000FF"/>
                </a:solidFill>
              </a:rPr>
              <a:t>2</a:t>
            </a:r>
            <a:endParaRPr lang="fr-FR" sz="1800" b="1" dirty="0">
              <a:solidFill>
                <a:srgbClr val="0000FF"/>
              </a:solidFill>
            </a:endParaRPr>
          </a:p>
        </p:txBody>
      </p:sp>
      <p:sp>
        <p:nvSpPr>
          <p:cNvPr id="104" name="ZoneTexte 103"/>
          <p:cNvSpPr txBox="1"/>
          <p:nvPr/>
        </p:nvSpPr>
        <p:spPr>
          <a:xfrm>
            <a:off x="5536273" y="2733018"/>
            <a:ext cx="418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b="1" dirty="0" smtClean="0">
                <a:solidFill>
                  <a:srgbClr val="0000FF"/>
                </a:solidFill>
              </a:rPr>
              <a:t>5</a:t>
            </a:r>
            <a:endParaRPr lang="fr-FR" sz="1800" b="1" dirty="0">
              <a:solidFill>
                <a:srgbClr val="0000FF"/>
              </a:solidFill>
            </a:endParaRPr>
          </a:p>
        </p:txBody>
      </p:sp>
      <p:sp>
        <p:nvSpPr>
          <p:cNvPr id="105" name="ZoneTexte 104"/>
          <p:cNvSpPr txBox="1"/>
          <p:nvPr/>
        </p:nvSpPr>
        <p:spPr>
          <a:xfrm>
            <a:off x="6462100" y="2760691"/>
            <a:ext cx="418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b="1" dirty="0" smtClean="0">
                <a:solidFill>
                  <a:srgbClr val="0000FF"/>
                </a:solidFill>
              </a:rPr>
              <a:t>5</a:t>
            </a:r>
            <a:endParaRPr lang="fr-FR" sz="1800" b="1" dirty="0">
              <a:solidFill>
                <a:srgbClr val="0000FF"/>
              </a:solidFill>
            </a:endParaRPr>
          </a:p>
        </p:txBody>
      </p:sp>
      <p:sp>
        <p:nvSpPr>
          <p:cNvPr id="106" name="ZoneTexte 105"/>
          <p:cNvSpPr txBox="1"/>
          <p:nvPr/>
        </p:nvSpPr>
        <p:spPr>
          <a:xfrm>
            <a:off x="6933677" y="2760691"/>
            <a:ext cx="418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b="1" dirty="0" smtClean="0">
                <a:solidFill>
                  <a:srgbClr val="0000FF"/>
                </a:solidFill>
              </a:rPr>
              <a:t>6</a:t>
            </a:r>
            <a:endParaRPr lang="fr-FR" sz="1800" b="1" dirty="0">
              <a:solidFill>
                <a:srgbClr val="0000FF"/>
              </a:solidFill>
            </a:endParaRPr>
          </a:p>
        </p:txBody>
      </p:sp>
      <p:sp>
        <p:nvSpPr>
          <p:cNvPr id="107" name="Espace réservé du contenu 3"/>
          <p:cNvSpPr txBox="1">
            <a:spLocks/>
          </p:cNvSpPr>
          <p:nvPr/>
        </p:nvSpPr>
        <p:spPr>
          <a:xfrm>
            <a:off x="813224" y="4081449"/>
            <a:ext cx="7886700" cy="682969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 marL="239481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SzPct val="80000"/>
              <a:buFont typeface="Wingdings 3" panose="05040102010807070707" pitchFamily="18" charset="2"/>
              <a:buChar char=""/>
              <a:defRPr sz="1800" b="1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 smtClean="0">
                <a:solidFill>
                  <a:schemeClr val="tx1"/>
                </a:solidFill>
              </a:rPr>
              <a:t>Using </a:t>
            </a:r>
            <a:r>
              <a:rPr lang="en-US" b="0" dirty="0">
                <a:solidFill>
                  <a:schemeClr val="tx1"/>
                </a:solidFill>
              </a:rPr>
              <a:t>odd Defocusing </a:t>
            </a:r>
            <a:r>
              <a:rPr lang="en-US" b="0" dirty="0" err="1">
                <a:solidFill>
                  <a:schemeClr val="tx1"/>
                </a:solidFill>
              </a:rPr>
              <a:t>Sextupoles</a:t>
            </a:r>
            <a:r>
              <a:rPr lang="en-US" b="0" dirty="0">
                <a:solidFill>
                  <a:schemeClr val="tx1"/>
                </a:solidFill>
              </a:rPr>
              <a:t> families to optimize Resonance Driving </a:t>
            </a:r>
            <a:r>
              <a:rPr lang="en-US" b="0" dirty="0" smtClean="0">
                <a:solidFill>
                  <a:schemeClr val="tx1"/>
                </a:solidFill>
              </a:rPr>
              <a:t>Terms, in particular the </a:t>
            </a:r>
            <a:r>
              <a:rPr lang="en-US" b="0" dirty="0">
                <a:solidFill>
                  <a:schemeClr val="tx1"/>
                </a:solidFill>
              </a:rPr>
              <a:t>candidate terms of driving synchro-</a:t>
            </a:r>
            <a:r>
              <a:rPr lang="en-US" b="0" dirty="0" err="1">
                <a:solidFill>
                  <a:schemeClr val="tx1"/>
                </a:solidFill>
              </a:rPr>
              <a:t>betatron</a:t>
            </a:r>
            <a:r>
              <a:rPr lang="en-US" b="0" dirty="0">
                <a:solidFill>
                  <a:schemeClr val="tx1"/>
                </a:solidFill>
              </a:rPr>
              <a:t> </a:t>
            </a:r>
            <a:r>
              <a:rPr lang="en-US" b="0" dirty="0" smtClean="0">
                <a:solidFill>
                  <a:schemeClr val="tx1"/>
                </a:solidFill>
              </a:rPr>
              <a:t>resonance. </a:t>
            </a:r>
            <a:endParaRPr lang="fr-FR" b="0" dirty="0">
              <a:solidFill>
                <a:schemeClr val="tx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b="40882"/>
          <a:stretch/>
        </p:blipFill>
        <p:spPr>
          <a:xfrm>
            <a:off x="1198587" y="4749978"/>
            <a:ext cx="6967959" cy="1485722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6973927" y="6234109"/>
            <a:ext cx="1193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b="1" dirty="0" smtClean="0"/>
              <a:t>A. </a:t>
            </a:r>
            <a:r>
              <a:rPr lang="en-US" sz="1800" b="1" dirty="0" err="1" smtClean="0"/>
              <a:t>Mashal</a:t>
            </a:r>
            <a:r>
              <a:rPr lang="en-US" sz="1800" b="1" dirty="0" smtClean="0"/>
              <a:t> 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379957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7440" y="196179"/>
            <a:ext cx="4747259" cy="379192"/>
          </a:xfrm>
        </p:spPr>
        <p:txBody>
          <a:bodyPr/>
          <a:lstStyle/>
          <a:p>
            <a:r>
              <a:rPr lang="fr-FR" dirty="0" err="1" smtClean="0"/>
              <a:t>Static</a:t>
            </a:r>
            <a:r>
              <a:rPr lang="fr-FR" dirty="0" smtClean="0"/>
              <a:t> </a:t>
            </a:r>
            <a:r>
              <a:rPr lang="fr-FR" dirty="0" err="1" smtClean="0"/>
              <a:t>magnets</a:t>
            </a:r>
            <a:r>
              <a:rPr lang="fr-FR" dirty="0" smtClean="0"/>
              <a:t> imperfections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11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26" name="Groupe 29"/>
          <p:cNvGrpSpPr>
            <a:grpSpLocks noChangeAspect="1"/>
          </p:cNvGrpSpPr>
          <p:nvPr/>
        </p:nvGrpSpPr>
        <p:grpSpPr>
          <a:xfrm>
            <a:off x="5502815" y="1143441"/>
            <a:ext cx="3597396" cy="2700000"/>
            <a:chOff x="291188" y="3608661"/>
            <a:chExt cx="3837221" cy="2880000"/>
          </a:xfrm>
        </p:grpSpPr>
        <p:graphicFrame>
          <p:nvGraphicFramePr>
            <p:cNvPr id="27" name="Objet 25"/>
            <p:cNvGraphicFramePr>
              <a:graphicFrameLocks noChangeAspect="1"/>
            </p:cNvGraphicFramePr>
            <p:nvPr>
              <p:extLst/>
            </p:nvPr>
          </p:nvGraphicFramePr>
          <p:xfrm>
            <a:off x="291188" y="3608661"/>
            <a:ext cx="3837221" cy="288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16" name="Acrobat Document" r:id="rId3" imgW="2927264" imgH="2196925" progId="AcroExch.Document.2020">
                    <p:embed/>
                  </p:oleObj>
                </mc:Choice>
                <mc:Fallback>
                  <p:oleObj name="Acrobat Document" r:id="rId3" imgW="2927264" imgH="2196925" progId="AcroExch.Document.2020">
                    <p:embed/>
                    <p:pic>
                      <p:nvPicPr>
                        <p:cNvPr id="27" name="Objet 25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291188" y="3608661"/>
                          <a:ext cx="3837221" cy="2880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8" name="ZoneTexte 26"/>
            <p:cNvSpPr txBox="1"/>
            <p:nvPr/>
          </p:nvSpPr>
          <p:spPr>
            <a:xfrm>
              <a:off x="534985" y="3698244"/>
              <a:ext cx="334962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MQ offset, field err MB &amp; MB roll</a:t>
              </a:r>
            </a:p>
          </p:txBody>
        </p:sp>
      </p:grpSp>
      <p:graphicFrame>
        <p:nvGraphicFramePr>
          <p:cNvPr id="29" name="Objet 46"/>
          <p:cNvGraphicFramePr>
            <a:graphicFrameLocks noChangeAspect="1"/>
          </p:cNvGraphicFramePr>
          <p:nvPr>
            <p:extLst/>
          </p:nvPr>
        </p:nvGraphicFramePr>
        <p:xfrm>
          <a:off x="283072" y="3915112"/>
          <a:ext cx="3601388" cy="270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7" name="Acrobat Document" r:id="rId5" imgW="4122720" imgH="3090600" progId="AcroExch.Document.2020">
                  <p:embed/>
                </p:oleObj>
              </mc:Choice>
              <mc:Fallback>
                <p:oleObj name="Acrobat Document" r:id="rId5" imgW="4122720" imgH="3090600" progId="AcroExch.Document.2020">
                  <p:embed/>
                  <p:pic>
                    <p:nvPicPr>
                      <p:cNvPr id="29" name="Objet 4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83072" y="3915112"/>
                        <a:ext cx="3601388" cy="270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0" name="Groupe 34"/>
          <p:cNvGrpSpPr>
            <a:grpSpLocks noChangeAspect="1"/>
          </p:cNvGrpSpPr>
          <p:nvPr/>
        </p:nvGrpSpPr>
        <p:grpSpPr>
          <a:xfrm>
            <a:off x="5476406" y="3915112"/>
            <a:ext cx="3601388" cy="2700000"/>
            <a:chOff x="8014612" y="3604829"/>
            <a:chExt cx="3841480" cy="2880000"/>
          </a:xfrm>
        </p:grpSpPr>
        <p:graphicFrame>
          <p:nvGraphicFramePr>
            <p:cNvPr id="31" name="Objet 32"/>
            <p:cNvGraphicFramePr>
              <a:graphicFrameLocks noChangeAspect="1"/>
            </p:cNvGraphicFramePr>
            <p:nvPr>
              <p:extLst/>
            </p:nvPr>
          </p:nvGraphicFramePr>
          <p:xfrm>
            <a:off x="8014612" y="3604829"/>
            <a:ext cx="3841480" cy="288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18" name="Acrobat Document" r:id="rId7" imgW="4122720" imgH="3090600" progId="AcroExch.Document.2020">
                    <p:embed/>
                  </p:oleObj>
                </mc:Choice>
                <mc:Fallback>
                  <p:oleObj name="Acrobat Document" r:id="rId7" imgW="4122720" imgH="3090600" progId="AcroExch.Document.2020">
                    <p:embed/>
                    <p:pic>
                      <p:nvPicPr>
                        <p:cNvPr id="31" name="Objet 32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8014612" y="3604829"/>
                          <a:ext cx="3841480" cy="2880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2" name="ZoneTexte 33"/>
            <p:cNvSpPr txBox="1"/>
            <p:nvPr/>
          </p:nvSpPr>
          <p:spPr>
            <a:xfrm>
              <a:off x="8260538" y="3714727"/>
              <a:ext cx="3349626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MQ offset, field err MB &amp; MB roll, BPMs offset, MS offset</a:t>
              </a:r>
            </a:p>
          </p:txBody>
        </p:sp>
      </p:grpSp>
      <p:sp>
        <p:nvSpPr>
          <p:cNvPr id="33" name="ZoneTexte 30"/>
          <p:cNvSpPr txBox="1"/>
          <p:nvPr/>
        </p:nvSpPr>
        <p:spPr>
          <a:xfrm>
            <a:off x="498687" y="4007946"/>
            <a:ext cx="31402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MQ offset, field err MB &amp; MB roll, BPMs offset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4" name="Tableau 12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380516" y="2251015"/>
              <a:ext cx="5095890" cy="164592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547945">
                      <a:extLst>
                        <a:ext uri="{9D8B030D-6E8A-4147-A177-3AD203B41FA5}">
                          <a16:colId xmlns:a16="http://schemas.microsoft.com/office/drawing/2014/main" val="3810361100"/>
                        </a:ext>
                      </a:extLst>
                    </a:gridCol>
                    <a:gridCol w="2547945">
                      <a:extLst>
                        <a:ext uri="{9D8B030D-6E8A-4147-A177-3AD203B41FA5}">
                          <a16:colId xmlns:a16="http://schemas.microsoft.com/office/drawing/2014/main" val="4178212723"/>
                        </a:ext>
                      </a:extLst>
                    </a:gridCol>
                  </a:tblGrid>
                  <a:tr h="24836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noProof="0" dirty="0"/>
                            <a:t>Error type</a:t>
                          </a:r>
                          <a:endParaRPr lang="en-US" sz="1200" b="1" noProof="0" dirty="0"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b="1" dirty="0"/>
                            <a:t>Value</a:t>
                          </a:r>
                          <a:endParaRPr lang="fr-FR" sz="1200" b="1" dirty="0"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74737684"/>
                      </a:ext>
                    </a:extLst>
                  </a:tr>
                  <a:tr h="248361">
                    <a:tc>
                      <a:txBody>
                        <a:bodyPr/>
                        <a:lstStyle/>
                        <a:p>
                          <a:r>
                            <a:rPr lang="en-US" sz="1200" noProof="0" dirty="0"/>
                            <a:t>Dipole relative field error</a:t>
                          </a:r>
                          <a:endParaRPr lang="en-US" sz="1200" noProof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200" i="1" kern="120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1200" kern="1200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fr-FR" sz="1200" kern="1200" smtClean="0">
                                        <a:latin typeface="Cambria Math" panose="02040503050406030204" pitchFamily="18" charset="0"/>
                                      </a:rPr>
                                      <m:t>−4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sz="120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276108963"/>
                      </a:ext>
                    </a:extLst>
                  </a:tr>
                  <a:tr h="248361">
                    <a:tc>
                      <a:txBody>
                        <a:bodyPr/>
                        <a:lstStyle/>
                        <a:p>
                          <a:r>
                            <a:rPr lang="fr-FR" sz="1200" noProof="0" dirty="0"/>
                            <a:t>Main </a:t>
                          </a:r>
                          <a:r>
                            <a:rPr lang="fr-FR" sz="1200" noProof="0" dirty="0" err="1"/>
                            <a:t>dipole</a:t>
                          </a:r>
                          <a:r>
                            <a:rPr lang="fr-FR" sz="1200" noProof="0" dirty="0"/>
                            <a:t> roll</a:t>
                          </a:r>
                          <a:r>
                            <a:rPr lang="fr-FR" sz="1200" baseline="0" noProof="0" dirty="0"/>
                            <a:t> </a:t>
                          </a:r>
                          <a:r>
                            <a:rPr lang="fr-FR" sz="1200" noProof="0" dirty="0" err="1"/>
                            <a:t>error</a:t>
                          </a:r>
                          <a:endParaRPr lang="en-US" sz="1200" noProof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200" kern="1200" dirty="0"/>
                            <a:t>300 </a:t>
                          </a:r>
                          <a:r>
                            <a:rPr lang="fr-FR" sz="1200" kern="1200" dirty="0" err="1"/>
                            <a:t>mrad</a:t>
                          </a:r>
                          <a:endParaRPr lang="fr-FR" sz="120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320155129"/>
                      </a:ext>
                    </a:extLst>
                  </a:tr>
                  <a:tr h="248361">
                    <a:tc>
                      <a:txBody>
                        <a:bodyPr/>
                        <a:lstStyle/>
                        <a:p>
                          <a:r>
                            <a:rPr lang="en-US" sz="1200" noProof="0" dirty="0"/>
                            <a:t>Offset quadrupoles</a:t>
                          </a:r>
                          <a:endParaRPr lang="en-US" sz="1200" noProof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200" dirty="0"/>
                            <a:t>60,</a:t>
                          </a:r>
                          <a:r>
                            <a:rPr lang="fr-FR" sz="1200" baseline="0" dirty="0"/>
                            <a:t> 80, 90, 100, 120, 150 and 200 µm</a:t>
                          </a:r>
                          <a:endParaRPr lang="fr-FR" sz="1200" dirty="0"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41291079"/>
                      </a:ext>
                    </a:extLst>
                  </a:tr>
                  <a:tr h="248361">
                    <a:tc>
                      <a:txBody>
                        <a:bodyPr/>
                        <a:lstStyle/>
                        <a:p>
                          <a:r>
                            <a:rPr lang="fr-FR" sz="1200" noProof="0" dirty="0"/>
                            <a:t>Offset </a:t>
                          </a:r>
                          <a:r>
                            <a:rPr lang="fr-FR" sz="1200" noProof="0" dirty="0" err="1"/>
                            <a:t>BPMs</a:t>
                          </a:r>
                          <a:endParaRPr lang="en-US" sz="1200" noProof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200" kern="1200" dirty="0"/>
                            <a:t>60, 80, 100, 150</a:t>
                          </a:r>
                          <a:r>
                            <a:rPr lang="fr-FR" sz="1200" kern="1200" baseline="0" dirty="0"/>
                            <a:t> and 200 </a:t>
                          </a:r>
                          <a:r>
                            <a:rPr lang="fr-FR" sz="1200" baseline="0" dirty="0"/>
                            <a:t>µ</a:t>
                          </a:r>
                          <a:r>
                            <a:rPr lang="fr-FR" sz="1200" kern="1200" baseline="0" dirty="0"/>
                            <a:t>m</a:t>
                          </a:r>
                          <a:endParaRPr lang="fr-FR" sz="120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66451735"/>
                      </a:ext>
                    </a:extLst>
                  </a:tr>
                  <a:tr h="248361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200" noProof="0" dirty="0"/>
                            <a:t>Offset </a:t>
                          </a:r>
                          <a:r>
                            <a:rPr lang="fr-FR" sz="1200" noProof="0" dirty="0" err="1"/>
                            <a:t>sextupoles</a:t>
                          </a:r>
                          <a:endParaRPr lang="en-US" sz="1200" noProof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200" kern="1200" dirty="0"/>
                            <a:t>60, 80, 100, 120, 150</a:t>
                          </a:r>
                          <a:r>
                            <a:rPr lang="fr-FR" sz="1200" kern="1200" baseline="0" dirty="0"/>
                            <a:t> and 200 </a:t>
                          </a:r>
                          <a:r>
                            <a:rPr lang="fr-FR" sz="1200" baseline="0" dirty="0"/>
                            <a:t>µ</a:t>
                          </a:r>
                          <a:r>
                            <a:rPr lang="fr-FR" sz="1200" kern="1200" baseline="0" dirty="0"/>
                            <a:t>m</a:t>
                          </a:r>
                          <a:endParaRPr lang="fr-FR" sz="120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47650452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4" name="Tableau 1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25724969"/>
                  </p:ext>
                </p:extLst>
              </p:nvPr>
            </p:nvGraphicFramePr>
            <p:xfrm>
              <a:off x="380516" y="2251015"/>
              <a:ext cx="5095890" cy="1649603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547945">
                      <a:extLst>
                        <a:ext uri="{9D8B030D-6E8A-4147-A177-3AD203B41FA5}">
                          <a16:colId xmlns:a16="http://schemas.microsoft.com/office/drawing/2014/main" val="3810361100"/>
                        </a:ext>
                      </a:extLst>
                    </a:gridCol>
                    <a:gridCol w="2547945">
                      <a:extLst>
                        <a:ext uri="{9D8B030D-6E8A-4147-A177-3AD203B41FA5}">
                          <a16:colId xmlns:a16="http://schemas.microsoft.com/office/drawing/2014/main" val="4178212723"/>
                        </a:ext>
                      </a:extLst>
                    </a:gridCol>
                  </a:tblGrid>
                  <a:tr h="2743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noProof="0" dirty="0"/>
                            <a:t>Error type</a:t>
                          </a:r>
                          <a:endParaRPr lang="en-US" sz="1200" b="1" noProof="0" dirty="0"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1200" b="1" dirty="0"/>
                            <a:t>Value</a:t>
                          </a:r>
                          <a:endParaRPr lang="fr-FR" sz="1200" b="1" dirty="0">
                            <a:latin typeface="+mn-lt"/>
                          </a:endParaRP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74737684"/>
                      </a:ext>
                    </a:extLst>
                  </a:tr>
                  <a:tr h="278003">
                    <a:tc>
                      <a:txBody>
                        <a:bodyPr/>
                        <a:lstStyle/>
                        <a:p>
                          <a:r>
                            <a:rPr lang="en-US" sz="1200" noProof="0" dirty="0"/>
                            <a:t>Dipole relative field error</a:t>
                          </a:r>
                          <a:endParaRPr lang="en-US" sz="1200" noProof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9"/>
                          <a:stretch>
                            <a:fillRect l="-100478" t="-100000" r="-478" b="-40869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76108963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fr-FR" sz="1200" noProof="0" dirty="0"/>
                            <a:t>Main </a:t>
                          </a:r>
                          <a:r>
                            <a:rPr lang="fr-FR" sz="1200" noProof="0" dirty="0" err="1"/>
                            <a:t>dipole</a:t>
                          </a:r>
                          <a:r>
                            <a:rPr lang="fr-FR" sz="1200" noProof="0" dirty="0"/>
                            <a:t> roll</a:t>
                          </a:r>
                          <a:r>
                            <a:rPr lang="fr-FR" sz="1200" baseline="0" noProof="0" dirty="0"/>
                            <a:t> </a:t>
                          </a:r>
                          <a:r>
                            <a:rPr lang="fr-FR" sz="1200" noProof="0" dirty="0" err="1"/>
                            <a:t>error</a:t>
                          </a:r>
                          <a:endParaRPr lang="en-US" sz="1200" noProof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200" kern="1200" dirty="0"/>
                            <a:t>300 </a:t>
                          </a:r>
                          <a:r>
                            <a:rPr lang="fr-FR" sz="1200" kern="1200" dirty="0" err="1"/>
                            <a:t>mrad</a:t>
                          </a:r>
                          <a:endParaRPr lang="fr-FR" sz="120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320155129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US" sz="1200" noProof="0" dirty="0"/>
                            <a:t>Offset quadrupoles</a:t>
                          </a:r>
                          <a:endParaRPr lang="en-US" sz="1200" noProof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200" dirty="0"/>
                            <a:t>60,</a:t>
                          </a:r>
                          <a:r>
                            <a:rPr lang="fr-FR" sz="1200" baseline="0" dirty="0"/>
                            <a:t> 80, 90, 100, 120, 150 and 200 µm</a:t>
                          </a:r>
                          <a:endParaRPr lang="fr-FR" sz="1200" dirty="0">
                            <a:latin typeface="+mn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41291079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fr-FR" sz="1200" noProof="0" dirty="0"/>
                            <a:t>Offset </a:t>
                          </a:r>
                          <a:r>
                            <a:rPr lang="fr-FR" sz="1200" noProof="0" dirty="0" err="1"/>
                            <a:t>BPMs</a:t>
                          </a:r>
                          <a:endParaRPr lang="en-US" sz="1200" noProof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200" kern="1200" dirty="0"/>
                            <a:t>60, 80, 100, 150</a:t>
                          </a:r>
                          <a:r>
                            <a:rPr lang="fr-FR" sz="1200" kern="1200" baseline="0" dirty="0"/>
                            <a:t> and 200 </a:t>
                          </a:r>
                          <a:r>
                            <a:rPr lang="fr-FR" sz="1200" baseline="0" dirty="0"/>
                            <a:t>µ</a:t>
                          </a:r>
                          <a:r>
                            <a:rPr lang="fr-FR" sz="1200" kern="1200" baseline="0" dirty="0"/>
                            <a:t>m</a:t>
                          </a:r>
                          <a:endParaRPr lang="fr-FR" sz="120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66451735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200" noProof="0" dirty="0"/>
                            <a:t>Offset </a:t>
                          </a:r>
                          <a:r>
                            <a:rPr lang="fr-FR" sz="1200" noProof="0" dirty="0" err="1"/>
                            <a:t>sextupoles</a:t>
                          </a:r>
                          <a:endParaRPr lang="en-US" sz="1200" noProof="0" dirty="0">
                            <a:latin typeface="+mn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200" kern="1200" dirty="0"/>
                            <a:t>60, 80, 100, 120, 150</a:t>
                          </a:r>
                          <a:r>
                            <a:rPr lang="fr-FR" sz="1200" kern="1200" baseline="0" dirty="0"/>
                            <a:t> and 200 </a:t>
                          </a:r>
                          <a:r>
                            <a:rPr lang="fr-FR" sz="1200" baseline="0" dirty="0"/>
                            <a:t>µ</a:t>
                          </a:r>
                          <a:r>
                            <a:rPr lang="fr-FR" sz="1200" kern="1200" baseline="0" dirty="0"/>
                            <a:t>m</a:t>
                          </a:r>
                          <a:endParaRPr lang="fr-FR" sz="1200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47650452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5" name="ZoneTexte 15"/>
          <p:cNvSpPr txBox="1"/>
          <p:nvPr/>
        </p:nvSpPr>
        <p:spPr>
          <a:xfrm>
            <a:off x="2440758" y="1950422"/>
            <a:ext cx="18790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Statistics on </a:t>
            </a:r>
            <a:r>
              <a:rPr lang="en-US" sz="1400" dirty="0"/>
              <a:t>100 </a:t>
            </a:r>
            <a:r>
              <a:rPr lang="en-US" sz="1400" dirty="0" smtClean="0"/>
              <a:t>seeds </a:t>
            </a:r>
            <a:endParaRPr lang="en-US" sz="1400" dirty="0"/>
          </a:p>
        </p:txBody>
      </p:sp>
      <p:sp>
        <p:nvSpPr>
          <p:cNvPr id="36" name="Rectangle à coins arrondis 43"/>
          <p:cNvSpPr/>
          <p:nvPr/>
        </p:nvSpPr>
        <p:spPr>
          <a:xfrm>
            <a:off x="8007350" y="3562350"/>
            <a:ext cx="228600" cy="112350"/>
          </a:xfrm>
          <a:prstGeom prst="round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Arrow Connector 37"/>
          <p:cNvCxnSpPr/>
          <p:nvPr/>
        </p:nvCxnSpPr>
        <p:spPr>
          <a:xfrm flipH="1">
            <a:off x="3638962" y="3725500"/>
            <a:ext cx="4508088" cy="626462"/>
          </a:xfrm>
          <a:prstGeom prst="straightConnector1">
            <a:avLst/>
          </a:prstGeom>
          <a:ln w="19050"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à coins arrondis 43"/>
          <p:cNvSpPr/>
          <p:nvPr/>
        </p:nvSpPr>
        <p:spPr>
          <a:xfrm>
            <a:off x="2584450" y="6330950"/>
            <a:ext cx="228600" cy="112350"/>
          </a:xfrm>
          <a:prstGeom prst="round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Arrow Connector 40"/>
          <p:cNvCxnSpPr/>
          <p:nvPr/>
        </p:nvCxnSpPr>
        <p:spPr>
          <a:xfrm flipV="1">
            <a:off x="2813050" y="6387125"/>
            <a:ext cx="2663356" cy="56175"/>
          </a:xfrm>
          <a:prstGeom prst="straightConnector1">
            <a:avLst/>
          </a:prstGeom>
          <a:ln w="19050"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96420" y="1935033"/>
            <a:ext cx="1703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 smtClean="0"/>
              <a:t>Orbit correction only</a:t>
            </a:r>
            <a:endParaRPr lang="en-US" sz="1400" dirty="0"/>
          </a:p>
        </p:txBody>
      </p:sp>
      <p:sp>
        <p:nvSpPr>
          <p:cNvPr id="43" name="TextBox 42"/>
          <p:cNvSpPr txBox="1"/>
          <p:nvPr/>
        </p:nvSpPr>
        <p:spPr>
          <a:xfrm>
            <a:off x="7137400" y="774700"/>
            <a:ext cx="1686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b="1" dirty="0" smtClean="0"/>
              <a:t>Tatiana Da Silva</a:t>
            </a:r>
            <a:endParaRPr lang="en-US" sz="1800" b="1" dirty="0"/>
          </a:p>
        </p:txBody>
      </p:sp>
      <p:sp>
        <p:nvSpPr>
          <p:cNvPr id="20" name="ZoneTexte 5">
            <a:extLst>
              <a:ext uri="{FF2B5EF4-FFF2-40B4-BE49-F238E27FC236}">
                <a16:creationId xmlns:a16="http://schemas.microsoft.com/office/drawing/2014/main" id="{74D73B47-34D6-74CE-5D98-B2E3BBA84B45}"/>
              </a:ext>
            </a:extLst>
          </p:cNvPr>
          <p:cNvSpPr txBox="1"/>
          <p:nvPr/>
        </p:nvSpPr>
        <p:spPr>
          <a:xfrm>
            <a:off x="62631" y="857792"/>
            <a:ext cx="564433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/>
              <a:t> </a:t>
            </a:r>
            <a:r>
              <a:rPr lang="en-US" sz="1600" dirty="0"/>
              <a:t>Define pre-alignment tolerances of the elements and the orbit correctors specifications </a:t>
            </a:r>
            <a:r>
              <a:rPr lang="fr-FR" sz="1600" dirty="0"/>
              <a:t>+ </a:t>
            </a:r>
            <a:r>
              <a:rPr lang="fr-FR" sz="1600" dirty="0" err="1"/>
              <a:t>establish</a:t>
            </a:r>
            <a:r>
              <a:rPr lang="fr-FR" sz="1600" dirty="0"/>
              <a:t> a correction </a:t>
            </a:r>
            <a:r>
              <a:rPr lang="fr-FR" sz="1600" dirty="0" err="1" smtClean="0"/>
              <a:t>procedure</a:t>
            </a:r>
            <a:r>
              <a:rPr lang="fr-FR" sz="1600" dirty="0" smtClean="0"/>
              <a:t> </a:t>
            </a:r>
            <a:r>
              <a:rPr lang="fr-FR" sz="1600" dirty="0"/>
              <a:t>for </a:t>
            </a:r>
            <a:r>
              <a:rPr lang="fr-FR" sz="1600" dirty="0" err="1"/>
              <a:t>orbit</a:t>
            </a:r>
            <a:r>
              <a:rPr lang="fr-FR" sz="1600" dirty="0"/>
              <a:t> correction </a:t>
            </a:r>
            <a:r>
              <a:rPr lang="en-US" sz="1600" dirty="0"/>
              <a:t>for the FCC-</a:t>
            </a:r>
            <a:r>
              <a:rPr lang="en-US" sz="1600" dirty="0" err="1"/>
              <a:t>ee</a:t>
            </a:r>
            <a:r>
              <a:rPr lang="en-US" sz="1600" dirty="0"/>
              <a:t> high energy booster.</a:t>
            </a:r>
          </a:p>
        </p:txBody>
      </p:sp>
    </p:spTree>
    <p:extLst>
      <p:ext uri="{BB962C8B-B14F-4D97-AF65-F5344CB8AC3E}">
        <p14:creationId xmlns:p14="http://schemas.microsoft.com/office/powerpoint/2010/main" val="368672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7440" y="196179"/>
            <a:ext cx="5052059" cy="379192"/>
          </a:xfrm>
        </p:spPr>
        <p:txBody>
          <a:bodyPr/>
          <a:lstStyle/>
          <a:p>
            <a:r>
              <a:rPr lang="en-US" dirty="0" smtClean="0"/>
              <a:t>First pre-alignment and correctors specs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12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3101" y="3318006"/>
            <a:ext cx="41783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First specifications of the main </a:t>
            </a:r>
            <a:r>
              <a:rPr lang="en-US" sz="1600" b="1" dirty="0">
                <a:solidFill>
                  <a:srgbClr val="FF6600"/>
                </a:solidFill>
              </a:rPr>
              <a:t>magnets misalignment</a:t>
            </a:r>
            <a:r>
              <a:rPr lang="en-US" sz="1600" dirty="0"/>
              <a:t> of the High Energy Booster arcs cells </a:t>
            </a:r>
            <a:r>
              <a:rPr lang="en-US" sz="1600" b="1" dirty="0">
                <a:solidFill>
                  <a:srgbClr val="FF6600"/>
                </a:solidFill>
              </a:rPr>
              <a:t>≃ 150 </a:t>
            </a:r>
            <a:r>
              <a:rPr lang="el-GR" sz="1600" b="1" dirty="0">
                <a:solidFill>
                  <a:srgbClr val="FF6600"/>
                </a:solidFill>
              </a:rPr>
              <a:t>μ</a:t>
            </a:r>
            <a:r>
              <a:rPr lang="fr-FR" sz="1600" b="1" dirty="0">
                <a:solidFill>
                  <a:srgbClr val="FF6600"/>
                </a:solidFill>
              </a:rPr>
              <a:t>m</a:t>
            </a:r>
            <a:endParaRPr lang="en-US" sz="1600" b="1" dirty="0">
              <a:solidFill>
                <a:srgbClr val="FF66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First definition of the </a:t>
            </a:r>
            <a:r>
              <a:rPr lang="en-US" sz="1600" b="1" dirty="0">
                <a:solidFill>
                  <a:srgbClr val="FF6600"/>
                </a:solidFill>
              </a:rPr>
              <a:t>orbit correctors </a:t>
            </a:r>
            <a:r>
              <a:rPr lang="en-US" sz="1600" dirty="0"/>
              <a:t>for the booster </a:t>
            </a:r>
            <a:r>
              <a:rPr lang="en-US" sz="1600" b="1" dirty="0">
                <a:solidFill>
                  <a:srgbClr val="FF6600"/>
                </a:solidFill>
              </a:rPr>
              <a:t>≃ </a:t>
            </a:r>
            <a:r>
              <a:rPr lang="en-US" sz="1600" b="1" dirty="0" smtClean="0">
                <a:solidFill>
                  <a:srgbClr val="FF6600"/>
                </a:solidFill>
              </a:rPr>
              <a:t>20 </a:t>
            </a:r>
            <a:r>
              <a:rPr lang="en-US" sz="1600" b="1" dirty="0" err="1" smtClean="0">
                <a:solidFill>
                  <a:srgbClr val="FF6600"/>
                </a:solidFill>
              </a:rPr>
              <a:t>mT</a:t>
            </a:r>
            <a:endParaRPr lang="en-US" sz="1600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In order to preserve transverse emittances need to able to correct  also beta-beating, dispersion and coupling (</a:t>
            </a:r>
            <a:r>
              <a:rPr lang="en-US" sz="1600" b="1" dirty="0" smtClean="0"/>
              <a:t>emittance tuning</a:t>
            </a:r>
            <a:r>
              <a:rPr lang="en-US" sz="1600" dirty="0" smtClean="0"/>
              <a:t>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908519" y="6296577"/>
            <a:ext cx="1146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b="1" dirty="0" smtClean="0"/>
              <a:t>T. Da Silva</a:t>
            </a:r>
            <a:endParaRPr lang="en-US" sz="1800" b="1" dirty="0"/>
          </a:p>
        </p:txBody>
      </p:sp>
      <p:pic>
        <p:nvPicPr>
          <p:cNvPr id="8" name="Image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5027" y="972944"/>
            <a:ext cx="3312000" cy="2484000"/>
          </a:xfrm>
          <a:prstGeom prst="rect">
            <a:avLst/>
          </a:prstGeom>
        </p:spPr>
      </p:pic>
      <p:pic>
        <p:nvPicPr>
          <p:cNvPr id="9" name="Image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5027" y="3628456"/>
            <a:ext cx="3312000" cy="2484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au 16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503414" y="1184960"/>
              <a:ext cx="4807622" cy="1972822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1475698">
                      <a:extLst>
                        <a:ext uri="{9D8B030D-6E8A-4147-A177-3AD203B41FA5}">
                          <a16:colId xmlns:a16="http://schemas.microsoft.com/office/drawing/2014/main" val="629966898"/>
                        </a:ext>
                      </a:extLst>
                    </a:gridCol>
                    <a:gridCol w="977031">
                      <a:extLst>
                        <a:ext uri="{9D8B030D-6E8A-4147-A177-3AD203B41FA5}">
                          <a16:colId xmlns:a16="http://schemas.microsoft.com/office/drawing/2014/main" val="1574316205"/>
                        </a:ext>
                      </a:extLst>
                    </a:gridCol>
                    <a:gridCol w="551145">
                      <a:extLst>
                        <a:ext uri="{9D8B030D-6E8A-4147-A177-3AD203B41FA5}">
                          <a16:colId xmlns:a16="http://schemas.microsoft.com/office/drawing/2014/main" val="1917620916"/>
                        </a:ext>
                      </a:extLst>
                    </a:gridCol>
                    <a:gridCol w="914400">
                      <a:extLst>
                        <a:ext uri="{9D8B030D-6E8A-4147-A177-3AD203B41FA5}">
                          <a16:colId xmlns:a16="http://schemas.microsoft.com/office/drawing/2014/main" val="1191789958"/>
                        </a:ext>
                      </a:extLst>
                    </a:gridCol>
                    <a:gridCol w="889348">
                      <a:extLst>
                        <a:ext uri="{9D8B030D-6E8A-4147-A177-3AD203B41FA5}">
                          <a16:colId xmlns:a16="http://schemas.microsoft.com/office/drawing/2014/main" val="3895634314"/>
                        </a:ext>
                      </a:extLst>
                    </a:gridCol>
                  </a:tblGrid>
                  <a:tr h="587281">
                    <a:tc>
                      <a:txBody>
                        <a:bodyPr/>
                        <a:lstStyle>
                          <a:lvl1pPr marL="0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78963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57925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436888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915851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394814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873776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352739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831702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000" dirty="0" smtClean="0">
                              <a:latin typeface="+mn-lt"/>
                            </a:rPr>
                            <a:t>Imperfections</a:t>
                          </a:r>
                        </a:p>
                        <a:p>
                          <a:pPr algn="ctr"/>
                          <a:r>
                            <a:rPr lang="en-US" sz="1000" dirty="0" err="1" smtClean="0">
                              <a:latin typeface="+mn-lt"/>
                            </a:rPr>
                            <a:t>rms</a:t>
                          </a:r>
                          <a:r>
                            <a:rPr lang="en-US" sz="1000" dirty="0" smtClean="0">
                              <a:latin typeface="+mn-lt"/>
                            </a:rPr>
                            <a:t> value</a:t>
                          </a:r>
                          <a:endParaRPr lang="en-US" sz="1000" dirty="0"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78963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57925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436888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915851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394814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873776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352739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831702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fr-FR" sz="1000" dirty="0">
                              <a:latin typeface="+mn-lt"/>
                            </a:rPr>
                            <a:t>Case</a:t>
                          </a:r>
                          <a:endParaRPr lang="en-US" sz="1000" dirty="0"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78963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57925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436888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915851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394814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873776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352739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831702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fr-FR" sz="1000" dirty="0">
                              <a:latin typeface="+mn-lt"/>
                            </a:rPr>
                            <a:t>Plane </a:t>
                          </a:r>
                          <a:endParaRPr lang="en-US" sz="1000" dirty="0"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78963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57925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436888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915851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394814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873776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352739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831702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fr-FR" sz="1000" dirty="0">
                              <a:latin typeface="+mn-lt"/>
                            </a:rPr>
                            <a:t>3</a:t>
                          </a:r>
                          <a:r>
                            <a:rPr lang="fr-FR" sz="1000" baseline="0" dirty="0">
                              <a:latin typeface="+mn-lt"/>
                            </a:rPr>
                            <a:t> x </a:t>
                          </a:r>
                          <a:r>
                            <a:rPr lang="fr-FR" sz="1000" dirty="0" err="1">
                              <a:latin typeface="+mn-lt"/>
                            </a:rPr>
                            <a:t>Analytical</a:t>
                          </a:r>
                          <a:r>
                            <a:rPr lang="fr-FR" sz="1000" baseline="0" dirty="0">
                              <a:latin typeface="+mn-lt"/>
                            </a:rPr>
                            <a:t> RMS</a:t>
                          </a:r>
                          <a:endParaRPr lang="en-US" sz="1000" dirty="0"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78963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57925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436888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915851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394814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873776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352739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831702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fr-FR" sz="1000" dirty="0">
                              <a:latin typeface="+mn-lt"/>
                            </a:rPr>
                            <a:t>3</a:t>
                          </a:r>
                          <a:r>
                            <a:rPr lang="fr-FR" sz="1000" baseline="0" dirty="0">
                              <a:latin typeface="+mn-lt"/>
                            </a:rPr>
                            <a:t> x </a:t>
                          </a:r>
                          <a:r>
                            <a:rPr lang="fr-FR" sz="1000" dirty="0" err="1">
                              <a:latin typeface="+mn-lt"/>
                            </a:rPr>
                            <a:t>Mean</a:t>
                          </a:r>
                          <a:r>
                            <a:rPr lang="fr-FR" sz="1000" dirty="0">
                              <a:latin typeface="+mn-lt"/>
                            </a:rPr>
                            <a:t> RMS/</a:t>
                          </a:r>
                          <a:r>
                            <a:rPr lang="fr-FR" sz="1000" dirty="0" err="1">
                              <a:latin typeface="+mn-lt"/>
                            </a:rPr>
                            <a:t>seeds</a:t>
                          </a:r>
                          <a:endParaRPr lang="en-US" sz="1000" dirty="0"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00344854"/>
                      </a:ext>
                    </a:extLst>
                  </a:tr>
                  <a:tr h="346647">
                    <a:tc rowSpan="4">
                      <a:txBody>
                        <a:bodyPr/>
                        <a:lstStyle>
                          <a:lvl1pPr marL="0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78963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57925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436888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915851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394814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873776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352739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831702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fr-FR" sz="1000" baseline="0" dirty="0">
                              <a:latin typeface="+mn-lt"/>
                            </a:rPr>
                            <a:t>MQ offset = </a:t>
                          </a:r>
                          <a:r>
                            <a:rPr lang="fr-FR" sz="1000" b="1" baseline="0" dirty="0">
                              <a:latin typeface="+mn-lt"/>
                            </a:rPr>
                            <a:t>150 </a:t>
                          </a:r>
                          <a:r>
                            <a:rPr lang="fr-FR" sz="1000" b="1" dirty="0">
                              <a:latin typeface="+mn-lt"/>
                            </a:rPr>
                            <a:t>µ</a:t>
                          </a:r>
                          <a:r>
                            <a:rPr lang="en-US" sz="1000" b="1" dirty="0">
                              <a:latin typeface="+mn-lt"/>
                            </a:rPr>
                            <a:t>m</a:t>
                          </a:r>
                          <a:endParaRPr lang="fr-FR" sz="1000" b="1" baseline="0" dirty="0">
                            <a:latin typeface="+mn-lt"/>
                          </a:endParaRPr>
                        </a:p>
                        <a:p>
                          <a:pPr algn="ctr"/>
                          <a:r>
                            <a:rPr lang="fr-FR" sz="1000" baseline="0" dirty="0">
                              <a:latin typeface="+mn-lt"/>
                            </a:rPr>
                            <a:t>MB </a:t>
                          </a:r>
                          <a:r>
                            <a:rPr lang="fr-FR" sz="1000" baseline="0" dirty="0" err="1">
                              <a:latin typeface="+mn-lt"/>
                            </a:rPr>
                            <a:t>field</a:t>
                          </a:r>
                          <a:r>
                            <a:rPr lang="fr-FR" sz="1000" baseline="0" dirty="0">
                              <a:latin typeface="+mn-lt"/>
                            </a:rPr>
                            <a:t> </a:t>
                          </a:r>
                          <a:r>
                            <a:rPr lang="fr-FR" sz="1000" baseline="0" dirty="0" err="1">
                              <a:latin typeface="+mn-lt"/>
                            </a:rPr>
                            <a:t>err</a:t>
                          </a:r>
                          <a:r>
                            <a:rPr lang="fr-FR" sz="1000" baseline="0" dirty="0">
                              <a:latin typeface="+mn-lt"/>
                            </a:rPr>
                            <a:t>  =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000" b="1" i="1" kern="1200" smtClean="0">
                                      <a:solidFill>
                                        <a:schemeClr val="dk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lang="fr-FR" sz="1000" b="1" i="0" kern="1200">
                                      <a:solidFill>
                                        <a:schemeClr val="dk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𝟏𝟎</m:t>
                                  </m:r>
                                </m:e>
                                <m:sup>
                                  <m:r>
                                    <a:rPr lang="fr-FR" sz="1000" b="1" i="0" kern="1200">
                                      <a:solidFill>
                                        <a:schemeClr val="dk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−</m:t>
                                  </m:r>
                                  <m:r>
                                    <a:rPr lang="fr-FR" sz="1000" b="1" i="0" kern="1200" smtClean="0">
                                      <a:solidFill>
                                        <a:schemeClr val="dk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𝟒</m:t>
                                  </m:r>
                                </m:sup>
                              </m:sSup>
                            </m:oMath>
                          </a14:m>
                          <a:endParaRPr lang="fr-FR" sz="1000" b="1" baseline="0" dirty="0">
                            <a:latin typeface="+mn-lt"/>
                          </a:endParaRPr>
                        </a:p>
                        <a:p>
                          <a:pPr algn="ctr"/>
                          <a:r>
                            <a:rPr lang="fr-FR" sz="1000" baseline="0" dirty="0">
                              <a:latin typeface="+mn-lt"/>
                            </a:rPr>
                            <a:t>MB roll = </a:t>
                          </a:r>
                          <a:r>
                            <a:rPr lang="fr-FR" sz="1000" b="1" baseline="0" dirty="0">
                              <a:latin typeface="+mn-lt"/>
                            </a:rPr>
                            <a:t>300 </a:t>
                          </a:r>
                          <a:r>
                            <a:rPr lang="fr-FR" sz="1000" b="1" baseline="0" dirty="0" err="1">
                              <a:latin typeface="+mn-lt"/>
                            </a:rPr>
                            <a:t>mrad</a:t>
                          </a:r>
                          <a:endParaRPr lang="en-US" sz="1000" b="1" dirty="0">
                            <a:latin typeface="+mn-lt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000" baseline="0" dirty="0">
                              <a:latin typeface="+mn-lt"/>
                            </a:rPr>
                            <a:t>BPM offset = </a:t>
                          </a:r>
                          <a:r>
                            <a:rPr lang="fr-FR" sz="1000" b="1" baseline="0" dirty="0">
                              <a:latin typeface="+mn-lt"/>
                            </a:rPr>
                            <a:t>150 </a:t>
                          </a:r>
                          <a:r>
                            <a:rPr lang="fr-FR" sz="1000" b="1" dirty="0">
                              <a:latin typeface="+mn-lt"/>
                            </a:rPr>
                            <a:t>µ</a:t>
                          </a:r>
                          <a:r>
                            <a:rPr lang="en-US" sz="1000" b="1" dirty="0">
                              <a:latin typeface="+mn-lt"/>
                            </a:rPr>
                            <a:t>m</a:t>
                          </a:r>
                          <a:endParaRPr lang="fr-FR" sz="1000" b="1" baseline="0" dirty="0">
                            <a:latin typeface="+mn-lt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000" baseline="0" dirty="0">
                              <a:latin typeface="+mn-lt"/>
                            </a:rPr>
                            <a:t>MS offset = </a:t>
                          </a:r>
                          <a:r>
                            <a:rPr lang="fr-FR" sz="1000" b="1" baseline="0" dirty="0">
                              <a:latin typeface="+mn-lt"/>
                            </a:rPr>
                            <a:t>150 </a:t>
                          </a:r>
                          <a:r>
                            <a:rPr lang="fr-FR" sz="1000" b="1" dirty="0">
                              <a:latin typeface="+mn-lt"/>
                            </a:rPr>
                            <a:t>µ</a:t>
                          </a:r>
                          <a:r>
                            <a:rPr lang="en-US" sz="1000" b="1" dirty="0" smtClean="0">
                              <a:latin typeface="+mn-lt"/>
                            </a:rPr>
                            <a:t>m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b="0" baseline="0" dirty="0" smtClean="0">
                              <a:latin typeface="+mn-lt"/>
                            </a:rPr>
                            <a:t>BPM resolution = </a:t>
                          </a:r>
                          <a:r>
                            <a:rPr lang="en-US" sz="1000" b="1" baseline="0" dirty="0" smtClean="0">
                              <a:latin typeface="+mn-lt"/>
                            </a:rPr>
                            <a:t>50 </a:t>
                          </a:r>
                          <a:r>
                            <a:rPr lang="fr-FR" sz="1000" b="1" kern="1200" dirty="0" smtClean="0">
                              <a:solidFill>
                                <a:schemeClr val="dk1"/>
                              </a:solidFill>
                              <a:latin typeface="Calibri" panose="020F0502020204030204"/>
                              <a:ea typeface="+mn-ea"/>
                              <a:cs typeface="+mn-cs"/>
                            </a:rPr>
                            <a:t>µ</a:t>
                          </a:r>
                          <a:r>
                            <a:rPr lang="en-US" sz="1000" b="1" kern="1200" dirty="0" smtClean="0">
                              <a:solidFill>
                                <a:schemeClr val="dk1"/>
                              </a:solidFill>
                              <a:latin typeface="Calibri" panose="020F0502020204030204"/>
                              <a:ea typeface="+mn-ea"/>
                              <a:cs typeface="+mn-cs"/>
                            </a:rPr>
                            <a:t>m</a:t>
                          </a:r>
                          <a:r>
                            <a:rPr lang="en-US" sz="1000" b="1" baseline="0" dirty="0" smtClean="0">
                              <a:latin typeface="+mn-lt"/>
                            </a:rPr>
                            <a:t> </a:t>
                          </a:r>
                          <a:endParaRPr lang="fr-FR" sz="1000" b="1" baseline="0" dirty="0"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  <a:tc rowSpan="2">
                      <a:txBody>
                        <a:bodyPr/>
                        <a:lstStyle>
                          <a:lvl1pPr marL="0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78963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57925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436888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915851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394814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873776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352739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831702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000" dirty="0" err="1" smtClean="0">
                              <a:latin typeface="+mn-lt"/>
                            </a:rPr>
                            <a:t>Residual</a:t>
                          </a:r>
                          <a:r>
                            <a:rPr lang="fr-FR" sz="1000" baseline="0" dirty="0" smtClean="0">
                              <a:latin typeface="+mn-lt"/>
                            </a:rPr>
                            <a:t> </a:t>
                          </a:r>
                          <a:r>
                            <a:rPr lang="fr-FR" sz="1000" baseline="0" dirty="0" err="1" smtClean="0">
                              <a:latin typeface="+mn-lt"/>
                            </a:rPr>
                            <a:t>O</a:t>
                          </a:r>
                          <a:r>
                            <a:rPr lang="fr-FR" sz="1000" dirty="0" err="1" smtClean="0">
                              <a:latin typeface="+mn-lt"/>
                            </a:rPr>
                            <a:t>rbit</a:t>
                          </a:r>
                          <a:r>
                            <a:rPr lang="fr-FR" sz="1000" baseline="0" dirty="0" smtClean="0">
                              <a:latin typeface="+mn-lt"/>
                            </a:rPr>
                            <a:t> [10</a:t>
                          </a:r>
                          <a:r>
                            <a:rPr lang="fr-FR" sz="1000" baseline="30000" dirty="0" smtClean="0">
                              <a:latin typeface="+mn-lt"/>
                            </a:rPr>
                            <a:t>-6</a:t>
                          </a:r>
                          <a:r>
                            <a:rPr lang="fr-FR" sz="1000" baseline="0" dirty="0" smtClean="0">
                              <a:latin typeface="+mn-lt"/>
                            </a:rPr>
                            <a:t> m</a:t>
                          </a:r>
                          <a:r>
                            <a:rPr lang="fr-FR" sz="1000" baseline="0" dirty="0">
                              <a:latin typeface="+mn-lt"/>
                            </a:rPr>
                            <a:t>]</a:t>
                          </a:r>
                          <a:endParaRPr lang="en-US" sz="100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E7E6E6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78963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57925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436888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915851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394814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873776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352739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831702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fr-FR" sz="1000" dirty="0">
                              <a:latin typeface="+mn-lt"/>
                            </a:rPr>
                            <a:t>x</a:t>
                          </a:r>
                          <a:endParaRPr lang="en-US" sz="100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78963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57925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436888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915851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394814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873776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352739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831702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000" b="0" i="0" kern="1200" smtClean="0">
                                    <a:solidFill>
                                      <a:schemeClr val="dk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188.4</m:t>
                                </m:r>
                              </m:oMath>
                            </m:oMathPara>
                          </a14:m>
                          <a:endParaRPr lang="en-US" sz="100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78963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57925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436888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915851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394814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873776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352739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831702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000" b="0" i="1" kern="1200" smtClean="0">
                                    <a:solidFill>
                                      <a:schemeClr val="dk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112.2</m:t>
                                </m:r>
                              </m:oMath>
                            </m:oMathPara>
                          </a14:m>
                          <a:endParaRPr lang="en-US" sz="100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38344806"/>
                      </a:ext>
                    </a:extLst>
                  </a:tr>
                  <a:tr h="346647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78963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57925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436888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915851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394814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873776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352739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831702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fr-FR" sz="1000" dirty="0">
                              <a:latin typeface="+mn-lt"/>
                            </a:rPr>
                            <a:t>y</a:t>
                          </a:r>
                          <a:endParaRPr lang="en-US" sz="1000" dirty="0"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rgbClr val="E7E6E6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78963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57925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436888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915851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394814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873776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352739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831702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1000" b="0" i="1" kern="1200" smtClean="0">
                                    <a:solidFill>
                                      <a:schemeClr val="dk1"/>
                                    </a:solidFill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192</m:t>
                                </m:r>
                              </m:oMath>
                            </m:oMathPara>
                          </a14:m>
                          <a:endParaRPr lang="en-US" sz="1000" dirty="0"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rgbClr val="E7E6E6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78963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57925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436888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915851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394814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873776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352739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831702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000" b="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109.8</a:t>
                          </a:r>
                          <a:endParaRPr lang="en-US" sz="1000" dirty="0"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rgbClr val="E7E6E6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31486347"/>
                      </a:ext>
                    </a:extLst>
                  </a:tr>
                  <a:tr h="346647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>
                          <a:lvl1pPr marL="0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78963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57925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436888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915851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394814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873776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352739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831702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000" dirty="0">
                              <a:latin typeface="+mn-lt"/>
                            </a:rPr>
                            <a:t>Correctors </a:t>
                          </a:r>
                          <a:r>
                            <a:rPr lang="fr-FR" sz="1000" dirty="0" err="1" smtClean="0">
                              <a:latin typeface="+mn-lt"/>
                            </a:rPr>
                            <a:t>stengths</a:t>
                          </a:r>
                          <a:r>
                            <a:rPr lang="fr-FR" sz="1000" dirty="0" smtClean="0">
                              <a:latin typeface="+mn-lt"/>
                            </a:rPr>
                            <a:t>        [10</a:t>
                          </a:r>
                          <a:r>
                            <a:rPr lang="fr-FR" sz="1000" baseline="30000" dirty="0" smtClean="0">
                              <a:latin typeface="+mn-lt"/>
                            </a:rPr>
                            <a:t>-3</a:t>
                          </a:r>
                          <a:r>
                            <a:rPr lang="fr-FR" sz="1000" dirty="0" smtClean="0">
                              <a:latin typeface="+mn-lt"/>
                            </a:rPr>
                            <a:t> Tm</a:t>
                          </a:r>
                          <a:r>
                            <a:rPr lang="fr-FR" sz="1000" dirty="0">
                              <a:latin typeface="+mn-lt"/>
                            </a:rPr>
                            <a:t>]</a:t>
                          </a:r>
                          <a:endParaRPr lang="en-US" sz="1000" dirty="0"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rgbClr val="E7E6E6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78963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57925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436888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915851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394814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873776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352739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831702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000" dirty="0">
                              <a:latin typeface="+mn-lt"/>
                            </a:rPr>
                            <a:t>x</a:t>
                          </a:r>
                          <a:endParaRPr lang="en-US" sz="1000" dirty="0"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rgbClr val="E7E6E6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78963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57925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436888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915851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394814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873776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352739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831702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000" b="1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16.5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rgbClr val="E7E6E6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78963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57925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436888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915851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394814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873776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352739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831702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000" b="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10.8</a:t>
                          </a:r>
                          <a:endParaRPr lang="en-US" sz="1000" dirty="0"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rgbClr val="E7E6E6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61496973"/>
                      </a:ext>
                    </a:extLst>
                  </a:tr>
                  <a:tr h="345600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78963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57925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436888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915851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394814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873776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352739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831702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000" dirty="0">
                              <a:latin typeface="+mn-lt"/>
                            </a:rPr>
                            <a:t>y</a:t>
                          </a:r>
                          <a:endParaRPr lang="en-US" sz="1000" dirty="0"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78963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57925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436888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915851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394814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873776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352739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831702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000" b="1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16.8</a:t>
                          </a:r>
                          <a:endParaRPr lang="en-US" sz="1000" b="1" dirty="0"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78963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57925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436888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915851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394814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873776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352739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831702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000" b="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10.8</a:t>
                          </a:r>
                          <a:endParaRPr lang="en-US" sz="1000" dirty="0"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7100012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au 16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503414" y="1184960"/>
              <a:ext cx="4807622" cy="1972822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1475698">
                      <a:extLst>
                        <a:ext uri="{9D8B030D-6E8A-4147-A177-3AD203B41FA5}">
                          <a16:colId xmlns:a16="http://schemas.microsoft.com/office/drawing/2014/main" val="629966898"/>
                        </a:ext>
                      </a:extLst>
                    </a:gridCol>
                    <a:gridCol w="977031">
                      <a:extLst>
                        <a:ext uri="{9D8B030D-6E8A-4147-A177-3AD203B41FA5}">
                          <a16:colId xmlns:a16="http://schemas.microsoft.com/office/drawing/2014/main" val="1574316205"/>
                        </a:ext>
                      </a:extLst>
                    </a:gridCol>
                    <a:gridCol w="551145">
                      <a:extLst>
                        <a:ext uri="{9D8B030D-6E8A-4147-A177-3AD203B41FA5}">
                          <a16:colId xmlns:a16="http://schemas.microsoft.com/office/drawing/2014/main" val="1917620916"/>
                        </a:ext>
                      </a:extLst>
                    </a:gridCol>
                    <a:gridCol w="914400">
                      <a:extLst>
                        <a:ext uri="{9D8B030D-6E8A-4147-A177-3AD203B41FA5}">
                          <a16:colId xmlns:a16="http://schemas.microsoft.com/office/drawing/2014/main" val="1191789958"/>
                        </a:ext>
                      </a:extLst>
                    </a:gridCol>
                    <a:gridCol w="889348">
                      <a:extLst>
                        <a:ext uri="{9D8B030D-6E8A-4147-A177-3AD203B41FA5}">
                          <a16:colId xmlns:a16="http://schemas.microsoft.com/office/drawing/2014/main" val="3895634314"/>
                        </a:ext>
                      </a:extLst>
                    </a:gridCol>
                  </a:tblGrid>
                  <a:tr h="587281">
                    <a:tc>
                      <a:txBody>
                        <a:bodyPr/>
                        <a:lstStyle>
                          <a:lvl1pPr marL="0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78963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57925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436888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915851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394814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873776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352739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831702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000" dirty="0" smtClean="0">
                              <a:latin typeface="+mn-lt"/>
                            </a:rPr>
                            <a:t>Imperfections</a:t>
                          </a:r>
                        </a:p>
                        <a:p>
                          <a:pPr algn="ctr"/>
                          <a:r>
                            <a:rPr lang="en-US" sz="1000" dirty="0" err="1" smtClean="0">
                              <a:latin typeface="+mn-lt"/>
                            </a:rPr>
                            <a:t>rms</a:t>
                          </a:r>
                          <a:r>
                            <a:rPr lang="en-US" sz="1000" dirty="0" smtClean="0">
                              <a:latin typeface="+mn-lt"/>
                            </a:rPr>
                            <a:t> value</a:t>
                          </a:r>
                          <a:endParaRPr lang="en-US" sz="1000" dirty="0"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78963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57925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436888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915851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394814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873776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352739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831702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fr-FR" sz="1000" dirty="0">
                              <a:latin typeface="+mn-lt"/>
                            </a:rPr>
                            <a:t>Case</a:t>
                          </a:r>
                          <a:endParaRPr lang="en-US" sz="1000" dirty="0"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78963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57925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436888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915851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394814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873776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352739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831702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fr-FR" sz="1000" dirty="0">
                              <a:latin typeface="+mn-lt"/>
                            </a:rPr>
                            <a:t>Plane </a:t>
                          </a:r>
                          <a:endParaRPr lang="en-US" sz="1000" dirty="0"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78963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57925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436888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915851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394814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873776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352739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831702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fr-FR" sz="1000" dirty="0">
                              <a:latin typeface="+mn-lt"/>
                            </a:rPr>
                            <a:t>3</a:t>
                          </a:r>
                          <a:r>
                            <a:rPr lang="fr-FR" sz="1000" baseline="0" dirty="0">
                              <a:latin typeface="+mn-lt"/>
                            </a:rPr>
                            <a:t> x </a:t>
                          </a:r>
                          <a:r>
                            <a:rPr lang="fr-FR" sz="1000" dirty="0" err="1">
                              <a:latin typeface="+mn-lt"/>
                            </a:rPr>
                            <a:t>Analytical</a:t>
                          </a:r>
                          <a:r>
                            <a:rPr lang="fr-FR" sz="1000" baseline="0" dirty="0">
                              <a:latin typeface="+mn-lt"/>
                            </a:rPr>
                            <a:t> RMS</a:t>
                          </a:r>
                          <a:endParaRPr lang="en-US" sz="1000" dirty="0"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78963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57925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436888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915851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394814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873776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352739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831702" algn="l" defTabSz="957925" rtl="0" eaLnBrk="1" latinLnBrk="0" hangingPunct="1">
                            <a:defRPr sz="19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fr-FR" sz="1000" dirty="0">
                              <a:latin typeface="+mn-lt"/>
                            </a:rPr>
                            <a:t>3</a:t>
                          </a:r>
                          <a:r>
                            <a:rPr lang="fr-FR" sz="1000" baseline="0" dirty="0">
                              <a:latin typeface="+mn-lt"/>
                            </a:rPr>
                            <a:t> x </a:t>
                          </a:r>
                          <a:r>
                            <a:rPr lang="fr-FR" sz="1000" dirty="0" err="1">
                              <a:latin typeface="+mn-lt"/>
                            </a:rPr>
                            <a:t>Mean</a:t>
                          </a:r>
                          <a:r>
                            <a:rPr lang="fr-FR" sz="1000" dirty="0">
                              <a:latin typeface="+mn-lt"/>
                            </a:rPr>
                            <a:t> RMS/</a:t>
                          </a:r>
                          <a:r>
                            <a:rPr lang="fr-FR" sz="1000" dirty="0" err="1">
                              <a:latin typeface="+mn-lt"/>
                            </a:rPr>
                            <a:t>seeds</a:t>
                          </a:r>
                          <a:endParaRPr lang="en-US" sz="1000" dirty="0"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00344854"/>
                      </a:ext>
                    </a:extLst>
                  </a:tr>
                  <a:tr h="346647">
                    <a:tc row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4"/>
                          <a:stretch>
                            <a:fillRect l="-413" t="-42982" r="-228099" b="-877"/>
                          </a:stretch>
                        </a:blipFill>
                      </a:tcPr>
                    </a:tc>
                    <a:tc rowSpan="2">
                      <a:txBody>
                        <a:bodyPr/>
                        <a:lstStyle>
                          <a:lvl1pPr marL="0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78963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57925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436888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915851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394814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873776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352739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831702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000" dirty="0" err="1" smtClean="0">
                              <a:latin typeface="+mn-lt"/>
                            </a:rPr>
                            <a:t>Residual</a:t>
                          </a:r>
                          <a:r>
                            <a:rPr lang="fr-FR" sz="1000" baseline="0" dirty="0" smtClean="0">
                              <a:latin typeface="+mn-lt"/>
                            </a:rPr>
                            <a:t> </a:t>
                          </a:r>
                          <a:r>
                            <a:rPr lang="fr-FR" sz="1000" baseline="0" dirty="0" err="1" smtClean="0">
                              <a:latin typeface="+mn-lt"/>
                            </a:rPr>
                            <a:t>O</a:t>
                          </a:r>
                          <a:r>
                            <a:rPr lang="fr-FR" sz="1000" dirty="0" err="1" smtClean="0">
                              <a:latin typeface="+mn-lt"/>
                            </a:rPr>
                            <a:t>rbit</a:t>
                          </a:r>
                          <a:r>
                            <a:rPr lang="fr-FR" sz="1000" baseline="0" dirty="0" smtClean="0">
                              <a:latin typeface="+mn-lt"/>
                            </a:rPr>
                            <a:t> [10</a:t>
                          </a:r>
                          <a:r>
                            <a:rPr lang="fr-FR" sz="1000" baseline="30000" dirty="0" smtClean="0">
                              <a:latin typeface="+mn-lt"/>
                            </a:rPr>
                            <a:t>-6</a:t>
                          </a:r>
                          <a:r>
                            <a:rPr lang="fr-FR" sz="1000" baseline="0" dirty="0" smtClean="0">
                              <a:latin typeface="+mn-lt"/>
                            </a:rPr>
                            <a:t> m</a:t>
                          </a:r>
                          <a:r>
                            <a:rPr lang="fr-FR" sz="1000" baseline="0" dirty="0">
                              <a:latin typeface="+mn-lt"/>
                            </a:rPr>
                            <a:t>]</a:t>
                          </a:r>
                          <a:endParaRPr lang="en-US" sz="100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E7E6E6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78963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57925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436888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915851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394814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873776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352739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831702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fr-FR" sz="1000" dirty="0">
                              <a:latin typeface="+mn-lt"/>
                            </a:rPr>
                            <a:t>x</a:t>
                          </a:r>
                          <a:endParaRPr lang="en-US" sz="1000" dirty="0">
                            <a:latin typeface="+mn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381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4"/>
                          <a:stretch>
                            <a:fillRect l="-330000" t="-171930" r="-100000" b="-3035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4"/>
                          <a:stretch>
                            <a:fillRect l="-441781" t="-171930" r="-2740" b="-3035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38344806"/>
                      </a:ext>
                    </a:extLst>
                  </a:tr>
                  <a:tr h="346647">
                    <a:tc v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78963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57925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436888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915851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394814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873776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352739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831702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fr-FR" sz="1000" dirty="0">
                              <a:latin typeface="+mn-lt"/>
                            </a:rPr>
                            <a:t>y</a:t>
                          </a:r>
                          <a:endParaRPr lang="en-US" sz="1000" dirty="0"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rgbClr val="E7E6E6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rgbClr val="E7E6E6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4"/>
                          <a:stretch>
                            <a:fillRect l="-330000" t="-271930" r="-100000" b="-203509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78963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57925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436888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915851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394814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873776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352739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831702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000" b="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109.8</a:t>
                          </a:r>
                          <a:endParaRPr lang="en-US" sz="1000" dirty="0"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rgbClr val="E7E6E6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31486347"/>
                      </a:ext>
                    </a:extLst>
                  </a:tr>
                  <a:tr h="346647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>
                          <a:lvl1pPr marL="0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78963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57925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436888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915851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394814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873776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352739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831702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000" dirty="0">
                              <a:latin typeface="+mn-lt"/>
                            </a:rPr>
                            <a:t>Correctors </a:t>
                          </a:r>
                          <a:r>
                            <a:rPr lang="fr-FR" sz="1000" dirty="0" err="1" smtClean="0">
                              <a:latin typeface="+mn-lt"/>
                            </a:rPr>
                            <a:t>stengths</a:t>
                          </a:r>
                          <a:r>
                            <a:rPr lang="fr-FR" sz="1000" dirty="0" smtClean="0">
                              <a:latin typeface="+mn-lt"/>
                            </a:rPr>
                            <a:t>        [10</a:t>
                          </a:r>
                          <a:r>
                            <a:rPr lang="fr-FR" sz="1000" baseline="30000" dirty="0" smtClean="0">
                              <a:latin typeface="+mn-lt"/>
                            </a:rPr>
                            <a:t>-3</a:t>
                          </a:r>
                          <a:r>
                            <a:rPr lang="fr-FR" sz="1000" dirty="0" smtClean="0">
                              <a:latin typeface="+mn-lt"/>
                            </a:rPr>
                            <a:t> Tm</a:t>
                          </a:r>
                          <a:r>
                            <a:rPr lang="fr-FR" sz="1000" dirty="0">
                              <a:latin typeface="+mn-lt"/>
                            </a:rPr>
                            <a:t>]</a:t>
                          </a:r>
                          <a:endParaRPr lang="en-US" sz="1000" dirty="0"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rgbClr val="E7E6E6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78963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57925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436888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915851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394814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873776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352739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831702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000" dirty="0">
                              <a:latin typeface="+mn-lt"/>
                            </a:rPr>
                            <a:t>x</a:t>
                          </a:r>
                          <a:endParaRPr lang="en-US" sz="1000" dirty="0"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rgbClr val="E7E6E6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78963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57925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436888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915851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394814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873776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352739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831702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000" b="1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16.5</a:t>
                          </a: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rgbClr val="E7E6E6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78963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57925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436888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915851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394814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873776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352739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831702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000" b="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10.8</a:t>
                          </a:r>
                          <a:endParaRPr lang="en-US" sz="1000" dirty="0"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rgbClr val="E7E6E6">
                              <a:lumMod val="75000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61496973"/>
                      </a:ext>
                    </a:extLst>
                  </a:tr>
                  <a:tr h="345600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78963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57925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436888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915851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394814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873776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352739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831702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1000" dirty="0">
                              <a:latin typeface="+mn-lt"/>
                            </a:rPr>
                            <a:t>y</a:t>
                          </a:r>
                          <a:endParaRPr lang="en-US" sz="1000" dirty="0"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78963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57925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436888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915851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394814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873776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352739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831702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000" b="1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16.8</a:t>
                          </a:r>
                          <a:endParaRPr lang="en-US" sz="1000" b="1" dirty="0"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78963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57925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436888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915851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394814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873776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352739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831702" algn="l" defTabSz="957925" rtl="0" eaLnBrk="1" latinLnBrk="0" hangingPunct="1">
                            <a:defRPr sz="19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000" b="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10.8</a:t>
                          </a:r>
                          <a:endParaRPr lang="en-US" sz="1000" dirty="0">
                            <a:latin typeface="+mn-lt"/>
                          </a:endParaRPr>
                        </a:p>
                      </a:txBody>
                      <a:tcPr anchor="ctr"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5B9BD5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71000122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416080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Collider</a:t>
            </a:r>
            <a:r>
              <a:rPr lang="fr-FR" dirty="0" smtClean="0"/>
              <a:t> </a:t>
            </a:r>
            <a:r>
              <a:rPr lang="fr-FR" dirty="0" err="1" smtClean="0"/>
              <a:t>target</a:t>
            </a:r>
            <a:r>
              <a:rPr lang="fr-FR" dirty="0" smtClean="0"/>
              <a:t> </a:t>
            </a:r>
            <a:r>
              <a:rPr lang="fr-FR" dirty="0" err="1" smtClean="0"/>
              <a:t>parameters</a:t>
            </a:r>
            <a:endParaRPr lang="fr-FR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13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0572"/>
            <a:ext cx="9016203" cy="5065640"/>
          </a:xfrm>
          <a:prstGeom prst="rect">
            <a:avLst/>
          </a:prstGeom>
        </p:spPr>
      </p:pic>
      <p:sp>
        <p:nvSpPr>
          <p:cNvPr id="10" name="Ellipse 9"/>
          <p:cNvSpPr/>
          <p:nvPr/>
        </p:nvSpPr>
        <p:spPr>
          <a:xfrm>
            <a:off x="4123460" y="3788229"/>
            <a:ext cx="846473" cy="402337"/>
          </a:xfrm>
          <a:prstGeom prst="ellipse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/>
          <p:cNvSpPr/>
          <p:nvPr/>
        </p:nvSpPr>
        <p:spPr>
          <a:xfrm>
            <a:off x="4123459" y="2875701"/>
            <a:ext cx="846473" cy="385662"/>
          </a:xfrm>
          <a:prstGeom prst="ellipse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032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Injectors parameters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14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74" y="945717"/>
            <a:ext cx="9000000" cy="5058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48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2" y="196179"/>
            <a:ext cx="5948736" cy="379192"/>
          </a:xfrm>
        </p:spPr>
        <p:txBody>
          <a:bodyPr/>
          <a:lstStyle/>
          <a:p>
            <a:r>
              <a:rPr lang="fr-FR" dirty="0" err="1" smtClean="0"/>
              <a:t>Emittances</a:t>
            </a:r>
            <a:r>
              <a:rPr lang="fr-FR" dirty="0" smtClean="0"/>
              <a:t> </a:t>
            </a:r>
            <a:r>
              <a:rPr lang="fr-FR" dirty="0" err="1" smtClean="0"/>
              <a:t>evolution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15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402769" y="782904"/>
            <a:ext cx="8515200" cy="3514513"/>
          </a:xfrm>
        </p:spPr>
        <p:txBody>
          <a:bodyPr/>
          <a:lstStyle/>
          <a:p>
            <a:r>
              <a:rPr lang="en-US" sz="1600" dirty="0" smtClean="0">
                <a:solidFill>
                  <a:schemeClr val="tx1"/>
                </a:solidFill>
              </a:rPr>
              <a:t>We consider the </a:t>
            </a:r>
            <a:r>
              <a:rPr lang="en-US" sz="1600" dirty="0" smtClean="0">
                <a:solidFill>
                  <a:srgbClr val="FF0000"/>
                </a:solidFill>
              </a:rPr>
              <a:t>Z mode</a:t>
            </a:r>
            <a:r>
              <a:rPr lang="en-US" sz="1600" dirty="0" smtClean="0">
                <a:solidFill>
                  <a:schemeClr val="tx1"/>
                </a:solidFill>
              </a:rPr>
              <a:t>: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We accumulate in the booster for 24 s: for the emittance evolution we consider 2 cases: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1 fresh beam (the ramp begins directly after injection).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1 accumulation time of 24 s before the ramp.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We ramp from 20 GeV </a:t>
            </a:r>
            <a:r>
              <a:rPr lang="en-US" dirty="0" smtClean="0">
                <a:solidFill>
                  <a:schemeClr val="tx1"/>
                </a:solidFill>
                <a:sym typeface="Wingdings" panose="05000000000000000000" pitchFamily="2" charset="2"/>
              </a:rPr>
              <a:t>to 45.6 GeV for 0.32 s.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sym typeface="Wingdings" panose="05000000000000000000" pitchFamily="2" charset="2"/>
              </a:rPr>
              <a:t>We consider also a flat-top of 2.7 s (to get a total cycling time of 27 s) to evaluate the gain of damping at top energy.</a:t>
            </a:r>
          </a:p>
          <a:p>
            <a:r>
              <a:rPr lang="en-US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The injection is from the LINAC at 20 GeV: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sym typeface="Wingdings" panose="05000000000000000000" pitchFamily="2" charset="2"/>
              </a:rPr>
              <a:t>Normalized emittance of </a:t>
            </a:r>
            <a:r>
              <a:rPr lang="en-US" b="1" u="sng" dirty="0" smtClean="0">
                <a:solidFill>
                  <a:schemeClr val="tx1"/>
                </a:solidFill>
                <a:sym typeface="Wingdings" panose="05000000000000000000" pitchFamily="2" charset="2"/>
              </a:rPr>
              <a:t>10 µm x 10 µm</a:t>
            </a:r>
            <a:r>
              <a:rPr lang="en-US" dirty="0" smtClean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sym typeface="Wingdings" panose="05000000000000000000" pitchFamily="2" charset="2"/>
              </a:rPr>
              <a:t>Energy spread of </a:t>
            </a:r>
            <a:r>
              <a:rPr lang="en-US" b="1" u="sng" dirty="0" smtClean="0">
                <a:solidFill>
                  <a:schemeClr val="tx1"/>
                </a:solidFill>
                <a:sym typeface="Wingdings" panose="05000000000000000000" pitchFamily="2" charset="2"/>
              </a:rPr>
              <a:t>0.1%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sym typeface="Wingdings" panose="05000000000000000000" pitchFamily="2" charset="2"/>
              </a:rPr>
              <a:t>2.53e+10 particles per bunch (</a:t>
            </a:r>
            <a:r>
              <a:rPr lang="en-US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4 </a:t>
            </a:r>
            <a:r>
              <a:rPr lang="en-US" b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nC</a:t>
            </a:r>
            <a:r>
              <a:rPr lang="en-US" dirty="0" smtClean="0">
                <a:solidFill>
                  <a:schemeClr val="tx1"/>
                </a:solidFill>
                <a:sym typeface="Wingdings" panose="05000000000000000000" pitchFamily="2" charset="2"/>
              </a:rPr>
              <a:t>)</a:t>
            </a:r>
          </a:p>
          <a:p>
            <a:r>
              <a:rPr lang="en-US" sz="16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We assume a matched beam: the bunch length is deduced from the total voltage, energy spread and momentum compaction.</a:t>
            </a:r>
          </a:p>
          <a:p>
            <a:r>
              <a:rPr lang="en-US" sz="16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We consider the case with no IBS and with IBS, using MAD-X routines.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543023" y="3774196"/>
            <a:ext cx="24528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rgbClr val="0070C0"/>
                </a:solidFill>
              </a:rPr>
              <a:t>Thanks to M</a:t>
            </a:r>
            <a:r>
              <a:rPr lang="en-US" sz="1400" b="1" dirty="0">
                <a:solidFill>
                  <a:srgbClr val="0070C0"/>
                </a:solidFill>
              </a:rPr>
              <a:t>. </a:t>
            </a:r>
            <a:r>
              <a:rPr lang="fr-FR" sz="1400" b="1" dirty="0" err="1" smtClean="0">
                <a:solidFill>
                  <a:srgbClr val="0070C0"/>
                </a:solidFill>
              </a:rPr>
              <a:t>Zampetakis</a:t>
            </a:r>
            <a:r>
              <a:rPr lang="fr-FR" sz="1400" b="1" dirty="0" smtClean="0">
                <a:solidFill>
                  <a:srgbClr val="0070C0"/>
                </a:solidFill>
              </a:rPr>
              <a:t>,     </a:t>
            </a:r>
          </a:p>
          <a:p>
            <a:r>
              <a:rPr lang="fr-FR" sz="1400" b="1" dirty="0" smtClean="0">
                <a:solidFill>
                  <a:srgbClr val="0070C0"/>
                </a:solidFill>
              </a:rPr>
              <a:t>F</a:t>
            </a:r>
            <a:r>
              <a:rPr lang="fr-FR" sz="1400" b="1" dirty="0">
                <a:solidFill>
                  <a:srgbClr val="0070C0"/>
                </a:solidFill>
              </a:rPr>
              <a:t>. </a:t>
            </a:r>
            <a:r>
              <a:rPr lang="fr-FR" sz="1400" b="1" dirty="0" err="1">
                <a:solidFill>
                  <a:srgbClr val="0070C0"/>
                </a:solidFill>
              </a:rPr>
              <a:t>Antoniou</a:t>
            </a:r>
            <a:r>
              <a:rPr lang="fr-FR" sz="1400" b="1" dirty="0">
                <a:solidFill>
                  <a:srgbClr val="0070C0"/>
                </a:solidFill>
              </a:rPr>
              <a:t>, O. </a:t>
            </a:r>
            <a:r>
              <a:rPr lang="fr-FR" sz="1400" b="1" dirty="0" err="1">
                <a:solidFill>
                  <a:srgbClr val="0070C0"/>
                </a:solidFill>
              </a:rPr>
              <a:t>Etisken</a:t>
            </a:r>
            <a:r>
              <a:rPr lang="fr-FR" sz="1400" b="1" dirty="0">
                <a:solidFill>
                  <a:srgbClr val="0070C0"/>
                </a:solidFill>
              </a:rPr>
              <a:t> </a:t>
            </a:r>
            <a:r>
              <a:rPr lang="en-US" sz="1400" b="1" dirty="0" smtClean="0">
                <a:solidFill>
                  <a:srgbClr val="0070C0"/>
                </a:solidFill>
              </a:rPr>
              <a:t>for IBS</a:t>
            </a:r>
            <a:endParaRPr lang="en-US" sz="14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37226" y="2566174"/>
            <a:ext cx="31306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LINAC parameters: </a:t>
            </a:r>
            <a:r>
              <a:rPr lang="en-US" sz="1400" b="1" dirty="0" smtClean="0">
                <a:solidFill>
                  <a:srgbClr val="0070C0"/>
                </a:solidFill>
              </a:rPr>
              <a:t>S. </a:t>
            </a:r>
            <a:r>
              <a:rPr lang="en-US" sz="1400" b="1" dirty="0" err="1" smtClean="0">
                <a:solidFill>
                  <a:srgbClr val="0070C0"/>
                </a:solidFill>
              </a:rPr>
              <a:t>Bettoni</a:t>
            </a:r>
            <a:r>
              <a:rPr lang="en-US" sz="1400" b="1" dirty="0" smtClean="0">
                <a:solidFill>
                  <a:srgbClr val="0070C0"/>
                </a:solidFill>
              </a:rPr>
              <a:t>, A. Latina, </a:t>
            </a:r>
          </a:p>
          <a:p>
            <a:r>
              <a:rPr lang="en-US" sz="1400" b="1" dirty="0">
                <a:solidFill>
                  <a:srgbClr val="0070C0"/>
                </a:solidFill>
              </a:rPr>
              <a:t> </a:t>
            </a:r>
            <a:r>
              <a:rPr lang="en-US" sz="1400" b="1" dirty="0" smtClean="0">
                <a:solidFill>
                  <a:srgbClr val="0070C0"/>
                </a:solidFill>
              </a:rPr>
              <a:t>                             A. </a:t>
            </a:r>
            <a:r>
              <a:rPr lang="en-US" sz="1400" b="1" dirty="0" err="1" smtClean="0">
                <a:solidFill>
                  <a:srgbClr val="0070C0"/>
                </a:solidFill>
              </a:rPr>
              <a:t>Grudiev</a:t>
            </a:r>
            <a:r>
              <a:rPr lang="en-US" sz="1400" b="1" dirty="0">
                <a:solidFill>
                  <a:srgbClr val="0070C0"/>
                </a:solidFill>
              </a:rPr>
              <a:t>, P. Craievich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3831" y="4329315"/>
            <a:ext cx="2926086" cy="21945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0841" y="4329315"/>
            <a:ext cx="2926086" cy="219456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2770" y="4688958"/>
            <a:ext cx="261687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Normalized transverse emittance of </a:t>
            </a:r>
            <a:r>
              <a:rPr lang="en-US" sz="1400" b="1" u="sng" dirty="0" smtClean="0">
                <a:sym typeface="Wingdings" panose="05000000000000000000" pitchFamily="2" charset="2"/>
              </a:rPr>
              <a:t>50 </a:t>
            </a:r>
            <a:r>
              <a:rPr lang="en-US" sz="1400" b="1" u="sng" dirty="0">
                <a:sym typeface="Wingdings" panose="05000000000000000000" pitchFamily="2" charset="2"/>
              </a:rPr>
              <a:t>µm x </a:t>
            </a:r>
            <a:r>
              <a:rPr lang="en-US" sz="1400" b="1" u="sng" dirty="0" smtClean="0">
                <a:sym typeface="Wingdings" panose="05000000000000000000" pitchFamily="2" charset="2"/>
              </a:rPr>
              <a:t>50 </a:t>
            </a:r>
            <a:r>
              <a:rPr lang="en-US" sz="1400" b="1" u="sng" dirty="0">
                <a:sym typeface="Wingdings" panose="05000000000000000000" pitchFamily="2" charset="2"/>
              </a:rPr>
              <a:t>µm</a:t>
            </a:r>
            <a:r>
              <a:rPr lang="en-US" sz="1400" dirty="0" smtClean="0"/>
              <a:t> </a:t>
            </a:r>
          </a:p>
          <a:p>
            <a:r>
              <a:rPr lang="en-US" sz="1400" dirty="0">
                <a:sym typeface="Wingdings" panose="05000000000000000000" pitchFamily="2" charset="2"/>
              </a:rPr>
              <a:t>Energy spread of </a:t>
            </a:r>
            <a:r>
              <a:rPr lang="en-US" sz="1400" b="1" u="sng" dirty="0">
                <a:sym typeface="Wingdings" panose="05000000000000000000" pitchFamily="2" charset="2"/>
              </a:rPr>
              <a:t>0.1</a:t>
            </a:r>
            <a:r>
              <a:rPr lang="en-US" sz="1400" b="1" u="sng" dirty="0" smtClean="0">
                <a:sym typeface="Wingdings" panose="05000000000000000000" pitchFamily="2" charset="2"/>
              </a:rPr>
              <a:t>%</a:t>
            </a:r>
            <a:endParaRPr lang="en-US" sz="1400" dirty="0" smtClean="0"/>
          </a:p>
          <a:p>
            <a:r>
              <a:rPr lang="en-US" sz="1400" b="1" dirty="0" smtClean="0"/>
              <a:t>No flat-top</a:t>
            </a:r>
          </a:p>
          <a:p>
            <a:r>
              <a:rPr lang="en-US" sz="1400" dirty="0" smtClean="0"/>
              <a:t>Ramp Only</a:t>
            </a:r>
            <a:endParaRPr lang="en-US" sz="1400" dirty="0"/>
          </a:p>
        </p:txBody>
      </p:sp>
      <p:sp>
        <p:nvSpPr>
          <p:cNvPr id="9" name="Rounded Rectangle 8"/>
          <p:cNvSpPr/>
          <p:nvPr/>
        </p:nvSpPr>
        <p:spPr>
          <a:xfrm>
            <a:off x="318977" y="4297416"/>
            <a:ext cx="8676858" cy="2226464"/>
          </a:xfrm>
          <a:prstGeom prst="round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39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102" y="896938"/>
            <a:ext cx="3675920" cy="24732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07441" y="60757"/>
            <a:ext cx="4395374" cy="650036"/>
          </a:xfrm>
        </p:spPr>
        <p:txBody>
          <a:bodyPr/>
          <a:lstStyle/>
          <a:p>
            <a:r>
              <a:rPr lang="fr-FR" dirty="0" err="1" smtClean="0"/>
              <a:t>Emittance</a:t>
            </a:r>
            <a:r>
              <a:rPr lang="fr-FR" dirty="0" smtClean="0"/>
              <a:t>: </a:t>
            </a:r>
            <a:r>
              <a:rPr lang="fr-FR" dirty="0" err="1" smtClean="0"/>
              <a:t>ramp</a:t>
            </a:r>
            <a:r>
              <a:rPr lang="fr-FR" dirty="0" smtClean="0"/>
              <a:t> </a:t>
            </a:r>
            <a:r>
              <a:rPr lang="fr-FR" dirty="0" err="1"/>
              <a:t>o</a:t>
            </a:r>
            <a:r>
              <a:rPr lang="fr-FR" dirty="0" err="1" smtClean="0"/>
              <a:t>nly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10µm x 10µm; 0.1%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16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869189" y="2728467"/>
            <a:ext cx="940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b="1" dirty="0" err="1" smtClean="0"/>
              <a:t>Vrf</a:t>
            </a:r>
            <a:r>
              <a:rPr lang="en-US" sz="1200" b="1" dirty="0" smtClean="0"/>
              <a:t> = 62 MV</a:t>
            </a:r>
            <a:endParaRPr lang="en-US" sz="1200" b="1" dirty="0"/>
          </a:p>
        </p:txBody>
      </p:sp>
      <p:sp>
        <p:nvSpPr>
          <p:cNvPr id="8" name="TextBox 12"/>
          <p:cNvSpPr txBox="1"/>
          <p:nvPr/>
        </p:nvSpPr>
        <p:spPr>
          <a:xfrm>
            <a:off x="2991303" y="1033808"/>
            <a:ext cx="10186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b="1" dirty="0" err="1" smtClean="0"/>
              <a:t>Vrf</a:t>
            </a:r>
            <a:r>
              <a:rPr lang="en-US" sz="1200" b="1" dirty="0" smtClean="0"/>
              <a:t> = 140 MV</a:t>
            </a:r>
            <a:endParaRPr lang="en-US" sz="1200" b="1" dirty="0"/>
          </a:p>
        </p:txBody>
      </p:sp>
      <p:sp>
        <p:nvSpPr>
          <p:cNvPr id="9" name="TextBox 11"/>
          <p:cNvSpPr txBox="1"/>
          <p:nvPr/>
        </p:nvSpPr>
        <p:spPr>
          <a:xfrm>
            <a:off x="2128214" y="1586176"/>
            <a:ext cx="9301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 smtClean="0">
                <a:solidFill>
                  <a:srgbClr val="FF0000"/>
                </a:solidFill>
              </a:rPr>
              <a:t>Linear ramp</a:t>
            </a:r>
            <a:endParaRPr lang="en-US" sz="1200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13"/>
          <p:cNvCxnSpPr>
            <a:stCxn id="9" idx="1"/>
          </p:cNvCxnSpPr>
          <p:nvPr/>
        </p:nvCxnSpPr>
        <p:spPr>
          <a:xfrm flipH="1" flipV="1">
            <a:off x="1158332" y="1586176"/>
            <a:ext cx="969882" cy="138500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799" y="896938"/>
            <a:ext cx="3511303" cy="263347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904" y="3645507"/>
            <a:ext cx="3686868" cy="27651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799" y="3711344"/>
            <a:ext cx="3511303" cy="2633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3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924" y="950103"/>
            <a:ext cx="3675920" cy="24732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07441" y="60757"/>
            <a:ext cx="4395374" cy="650036"/>
          </a:xfrm>
        </p:spPr>
        <p:txBody>
          <a:bodyPr/>
          <a:lstStyle/>
          <a:p>
            <a:r>
              <a:rPr lang="fr-FR" dirty="0" err="1" smtClean="0"/>
              <a:t>Emittance</a:t>
            </a:r>
            <a:r>
              <a:rPr lang="fr-FR" dirty="0" smtClean="0"/>
              <a:t>: </a:t>
            </a:r>
            <a:r>
              <a:rPr lang="fr-FR" dirty="0" err="1" smtClean="0"/>
              <a:t>ramp</a:t>
            </a:r>
            <a:r>
              <a:rPr lang="fr-FR" dirty="0" smtClean="0"/>
              <a:t> </a:t>
            </a:r>
            <a:r>
              <a:rPr lang="fr-FR" dirty="0" err="1"/>
              <a:t>o</a:t>
            </a:r>
            <a:r>
              <a:rPr lang="fr-FR" dirty="0" err="1" smtClean="0"/>
              <a:t>nly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10µm x 1.0µm; 0.1%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17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771259" y="2781632"/>
            <a:ext cx="940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b="1" dirty="0" err="1" smtClean="0"/>
              <a:t>Vrf</a:t>
            </a:r>
            <a:r>
              <a:rPr lang="en-US" sz="1200" b="1" dirty="0" smtClean="0"/>
              <a:t> = 62 MV</a:t>
            </a:r>
            <a:endParaRPr lang="en-US" sz="1200" b="1" dirty="0"/>
          </a:p>
        </p:txBody>
      </p:sp>
      <p:sp>
        <p:nvSpPr>
          <p:cNvPr id="8" name="TextBox 12"/>
          <p:cNvSpPr txBox="1"/>
          <p:nvPr/>
        </p:nvSpPr>
        <p:spPr>
          <a:xfrm>
            <a:off x="2893373" y="1086973"/>
            <a:ext cx="10186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b="1" dirty="0" err="1" smtClean="0"/>
              <a:t>Vrf</a:t>
            </a:r>
            <a:r>
              <a:rPr lang="en-US" sz="1200" b="1" dirty="0" smtClean="0"/>
              <a:t> = 140 MV</a:t>
            </a:r>
            <a:endParaRPr lang="en-US" sz="1200" b="1" dirty="0"/>
          </a:p>
        </p:txBody>
      </p:sp>
      <p:sp>
        <p:nvSpPr>
          <p:cNvPr id="9" name="TextBox 11"/>
          <p:cNvSpPr txBox="1"/>
          <p:nvPr/>
        </p:nvSpPr>
        <p:spPr>
          <a:xfrm>
            <a:off x="2030284" y="1639341"/>
            <a:ext cx="9301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 smtClean="0">
                <a:solidFill>
                  <a:srgbClr val="FF0000"/>
                </a:solidFill>
              </a:rPr>
              <a:t>Linear ramp</a:t>
            </a:r>
            <a:endParaRPr lang="en-US" sz="1200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13"/>
          <p:cNvCxnSpPr>
            <a:stCxn id="9" idx="1"/>
          </p:cNvCxnSpPr>
          <p:nvPr/>
        </p:nvCxnSpPr>
        <p:spPr>
          <a:xfrm flipH="1" flipV="1">
            <a:off x="1060402" y="1639341"/>
            <a:ext cx="969882" cy="138500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9576" y="896938"/>
            <a:ext cx="3511303" cy="263347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232" y="3669423"/>
            <a:ext cx="3511303" cy="263347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9576" y="3669423"/>
            <a:ext cx="3511303" cy="2633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41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18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9" name="Imag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720" y="928837"/>
            <a:ext cx="3675920" cy="2473200"/>
          </a:xfrm>
          <a:prstGeom prst="rect">
            <a:avLst/>
          </a:prstGeom>
        </p:spPr>
      </p:pic>
      <p:sp>
        <p:nvSpPr>
          <p:cNvPr id="10" name="TextBox 7"/>
          <p:cNvSpPr txBox="1"/>
          <p:nvPr/>
        </p:nvSpPr>
        <p:spPr>
          <a:xfrm>
            <a:off x="835055" y="2760366"/>
            <a:ext cx="940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b="1" dirty="0" err="1" smtClean="0"/>
              <a:t>Vrf</a:t>
            </a:r>
            <a:r>
              <a:rPr lang="en-US" sz="1200" b="1" dirty="0" smtClean="0"/>
              <a:t> = 62 MV</a:t>
            </a:r>
            <a:endParaRPr lang="en-US" sz="1200" b="1" dirty="0"/>
          </a:p>
        </p:txBody>
      </p:sp>
      <p:sp>
        <p:nvSpPr>
          <p:cNvPr id="11" name="TextBox 12"/>
          <p:cNvSpPr txBox="1"/>
          <p:nvPr/>
        </p:nvSpPr>
        <p:spPr>
          <a:xfrm>
            <a:off x="2957169" y="1065707"/>
            <a:ext cx="10186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b="1" dirty="0" err="1" smtClean="0"/>
              <a:t>Vrf</a:t>
            </a:r>
            <a:r>
              <a:rPr lang="en-US" sz="1200" b="1" dirty="0" smtClean="0"/>
              <a:t> = 140 MV</a:t>
            </a:r>
            <a:endParaRPr lang="en-US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094080" y="1618075"/>
            <a:ext cx="9301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 smtClean="0">
                <a:solidFill>
                  <a:srgbClr val="FF0000"/>
                </a:solidFill>
              </a:rPr>
              <a:t>Linear ramp</a:t>
            </a:r>
            <a:endParaRPr lang="en-US" sz="1200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3"/>
          <p:cNvCxnSpPr>
            <a:stCxn id="12" idx="1"/>
          </p:cNvCxnSpPr>
          <p:nvPr/>
        </p:nvCxnSpPr>
        <p:spPr>
          <a:xfrm flipH="1" flipV="1">
            <a:off x="1124198" y="1618075"/>
            <a:ext cx="969882" cy="138500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3974" y="839950"/>
            <a:ext cx="3686868" cy="276515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3974" y="3656268"/>
            <a:ext cx="3686868" cy="2765151"/>
          </a:xfrm>
          <a:prstGeom prst="rect">
            <a:avLst/>
          </a:prstGeom>
        </p:spPr>
      </p:pic>
      <p:sp>
        <p:nvSpPr>
          <p:cNvPr id="17" name="Titre 1"/>
          <p:cNvSpPr>
            <a:spLocks noGrp="1"/>
          </p:cNvSpPr>
          <p:nvPr>
            <p:ph type="title"/>
          </p:nvPr>
        </p:nvSpPr>
        <p:spPr>
          <a:xfrm>
            <a:off x="1107441" y="196178"/>
            <a:ext cx="4395374" cy="388733"/>
          </a:xfrm>
        </p:spPr>
        <p:txBody>
          <a:bodyPr/>
          <a:lstStyle/>
          <a:p>
            <a:r>
              <a:rPr lang="fr-FR" dirty="0" err="1" smtClean="0"/>
              <a:t>Emittance</a:t>
            </a:r>
            <a:r>
              <a:rPr lang="fr-FR" dirty="0" smtClean="0"/>
              <a:t>: accumulation + </a:t>
            </a:r>
            <a:r>
              <a:rPr lang="fr-FR" dirty="0" err="1" smtClean="0"/>
              <a:t>ramp</a:t>
            </a:r>
            <a:r>
              <a:rPr lang="fr-FR" dirty="0" smtClean="0"/>
              <a:t> 10µm x 10µm; 0.1%</a:t>
            </a:r>
            <a:endParaRPr lang="fr-FR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720" y="3656268"/>
            <a:ext cx="3686868" cy="2765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21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07440" y="60757"/>
            <a:ext cx="5046869" cy="650036"/>
          </a:xfrm>
        </p:spPr>
        <p:txBody>
          <a:bodyPr/>
          <a:lstStyle/>
          <a:p>
            <a:r>
              <a:rPr lang="fr-FR" dirty="0" err="1" smtClean="0"/>
              <a:t>Parameter</a:t>
            </a:r>
            <a:r>
              <a:rPr lang="fr-FR" dirty="0" smtClean="0"/>
              <a:t> variation </a:t>
            </a:r>
            <a:r>
              <a:rPr lang="fr-FR" dirty="0" err="1" smtClean="0"/>
              <a:t>during</a:t>
            </a:r>
            <a:r>
              <a:rPr lang="fr-FR" dirty="0" smtClean="0"/>
              <a:t> the </a:t>
            </a:r>
            <a:r>
              <a:rPr lang="fr-FR" dirty="0" err="1" smtClean="0"/>
              <a:t>cycling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19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481191" y="1034745"/>
            <a:ext cx="7886700" cy="5299618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During the accumulation process, 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IBS processes drive the emittance evolution. 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The bunch parameters (length, emittance, size) vary from a bunch to another bunch.  Energy spread doesn’t reach equilibrium emittance at injection.</a:t>
            </a:r>
          </a:p>
          <a:p>
            <a:r>
              <a:rPr lang="en-US" b="0" dirty="0" smtClean="0">
                <a:solidFill>
                  <a:schemeClr val="tx1"/>
                </a:solidFill>
              </a:rPr>
              <a:t>If we do not modify the I2 function (with different dipole families),</a:t>
            </a:r>
            <a:r>
              <a:rPr lang="en-US" dirty="0" smtClean="0">
                <a:solidFill>
                  <a:schemeClr val="tx1"/>
                </a:solidFill>
              </a:rPr>
              <a:t> we should have a flat top of at least 2 seconds to damp the beam</a:t>
            </a:r>
            <a:r>
              <a:rPr lang="en-US" b="0" dirty="0" smtClean="0">
                <a:solidFill>
                  <a:schemeClr val="tx1"/>
                </a:solidFill>
              </a:rPr>
              <a:t> with an initial round normalized emittance of 10 µm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US" b="0" dirty="0" smtClean="0">
                <a:solidFill>
                  <a:schemeClr val="tx1"/>
                </a:solidFill>
              </a:rPr>
              <a:t>The duration of the flat top depends on the initial emittances </a:t>
            </a:r>
            <a:r>
              <a:rPr lang="en-US" dirty="0" smtClean="0">
                <a:solidFill>
                  <a:schemeClr val="tx1"/>
                </a:solidFill>
              </a:rPr>
              <a:t>1-3 s</a:t>
            </a:r>
            <a:r>
              <a:rPr lang="en-US" b="0" dirty="0" smtClean="0">
                <a:solidFill>
                  <a:schemeClr val="tx1"/>
                </a:solidFill>
              </a:rPr>
              <a:t> for </a:t>
            </a:r>
            <a:r>
              <a:rPr lang="en-US" dirty="0" smtClean="0">
                <a:solidFill>
                  <a:schemeClr val="tx1"/>
                </a:solidFill>
              </a:rPr>
              <a:t>1-50</a:t>
            </a:r>
            <a:r>
              <a:rPr lang="en-US" b="0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  <a:sym typeface="Symbol" panose="05050102010706020507" pitchFamily="18" charset="2"/>
              </a:rPr>
              <a:t>m</a:t>
            </a:r>
            <a:r>
              <a:rPr lang="en-US" b="0" dirty="0" smtClean="0">
                <a:solidFill>
                  <a:schemeClr val="tx1"/>
                </a:solidFill>
                <a:sym typeface="Symbol" panose="05050102010706020507" pitchFamily="18" charset="2"/>
              </a:rPr>
              <a:t>.</a:t>
            </a:r>
            <a:endParaRPr lang="en-US" b="0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We have assumed that the beam is matched at the entrance. </a:t>
            </a:r>
            <a:r>
              <a:rPr lang="en-US" b="0" dirty="0" smtClean="0">
                <a:solidFill>
                  <a:schemeClr val="tx1"/>
                </a:solidFill>
              </a:rPr>
              <a:t>An initial energy spread of 0.1% gives a bunch length of 7.2 mm. We could reduce a bit the initial bunch length by increasing the initial RF voltage but we are quickly limited by the maximum total RF voltage.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If we do not match the longitudinal parameters, we will have some bunch length and momentum spread breathing. </a:t>
            </a:r>
            <a:r>
              <a:rPr lang="en-US" b="0" dirty="0" smtClean="0">
                <a:solidFill>
                  <a:schemeClr val="tx1"/>
                </a:solidFill>
              </a:rPr>
              <a:t>We need to do tracking simulations to check that is not an issue.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We can lengthen the final bunch length</a:t>
            </a:r>
            <a:r>
              <a:rPr lang="en-US" b="0" dirty="0" smtClean="0">
                <a:solidFill>
                  <a:schemeClr val="tx1"/>
                </a:solidFill>
              </a:rPr>
              <a:t> by adjusting the final total voltage, to be studied.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26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2697A5-F0F8-4A0E-8802-0A9BD2BD5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5293" y="208811"/>
            <a:ext cx="7469957" cy="353929"/>
          </a:xfrm>
        </p:spPr>
        <p:txBody>
          <a:bodyPr/>
          <a:lstStyle/>
          <a:p>
            <a:r>
              <a:rPr lang="en-US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US" sz="20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4B3C8B2E-30BE-4BE3-964B-5AE8D1CCB18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ext Placeholder 7"/>
          <p:cNvSpPr txBox="1">
            <a:spLocks/>
          </p:cNvSpPr>
          <p:nvPr/>
        </p:nvSpPr>
        <p:spPr>
          <a:xfrm>
            <a:off x="478939" y="1017543"/>
            <a:ext cx="8186122" cy="5296540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0" indent="0" algn="l" defTabSz="957925" rtl="0" eaLnBrk="1" latinLnBrk="0" hangingPunct="1">
              <a:lnSpc>
                <a:spcPct val="90000"/>
              </a:lnSpc>
              <a:spcBef>
                <a:spcPts val="1048"/>
              </a:spcBef>
              <a:buClr>
                <a:srgbClr val="548235"/>
              </a:buClr>
              <a:buSzPct val="80000"/>
              <a:buFontTx/>
              <a:buNone/>
              <a:defRPr sz="1800" b="1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0" dirty="0" smtClean="0">
                <a:solidFill>
                  <a:schemeClr val="tx1"/>
                </a:solidFill>
              </a:rPr>
              <a:t>The injector complex </a:t>
            </a:r>
          </a:p>
          <a:p>
            <a:pPr lvl="1" indent="0">
              <a:buFont typeface="Calibri" panose="020F0502020204030204" pitchFamily="34" charset="0"/>
              <a:buNone/>
            </a:pPr>
            <a:r>
              <a:rPr lang="en-US" dirty="0" smtClean="0">
                <a:solidFill>
                  <a:schemeClr val="tx1"/>
                </a:solidFill>
              </a:rPr>
              <a:t>- Layout of the High Energy Booster (HEB)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b="0" dirty="0" smtClean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0" dirty="0" smtClean="0">
                <a:solidFill>
                  <a:schemeClr val="tx1"/>
                </a:solidFill>
              </a:rPr>
              <a:t>Optics design</a:t>
            </a:r>
          </a:p>
          <a:p>
            <a:pPr lvl="1" indent="0">
              <a:buFont typeface="Calibri" panose="020F0502020204030204" pitchFamily="34" charset="0"/>
              <a:buNone/>
            </a:pPr>
            <a:r>
              <a:rPr lang="en-US" dirty="0" smtClean="0">
                <a:solidFill>
                  <a:schemeClr val="tx1"/>
                </a:solidFill>
              </a:rPr>
              <a:t>- Arcs</a:t>
            </a:r>
          </a:p>
          <a:p>
            <a:pPr lvl="1" indent="0">
              <a:buFont typeface="Calibri" panose="020F0502020204030204" pitchFamily="34" charset="0"/>
              <a:buNone/>
            </a:pPr>
            <a:r>
              <a:rPr lang="en-US" dirty="0" smtClean="0">
                <a:solidFill>
                  <a:schemeClr val="tx1"/>
                </a:solidFill>
              </a:rPr>
              <a:t>- Insertions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0" dirty="0" smtClean="0">
                <a:solidFill>
                  <a:schemeClr val="tx1"/>
                </a:solidFill>
              </a:rPr>
              <a:t>Injection energy and emittances</a:t>
            </a:r>
          </a:p>
          <a:p>
            <a:pPr lvl="1" indent="0">
              <a:buFont typeface="Calibri" panose="020F0502020204030204" pitchFamily="34" charset="0"/>
              <a:buNone/>
            </a:pPr>
            <a:r>
              <a:rPr lang="en-US" dirty="0" smtClean="0">
                <a:solidFill>
                  <a:schemeClr val="tx1"/>
                </a:solidFill>
              </a:rPr>
              <a:t>- Dynamic Aperture (DA) and Momentum Acceptance (MA) </a:t>
            </a:r>
          </a:p>
          <a:p>
            <a:endParaRPr lang="en-US" b="0" dirty="0" smtClean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0" dirty="0" smtClean="0">
                <a:solidFill>
                  <a:schemeClr val="tx1"/>
                </a:solidFill>
              </a:rPr>
              <a:t>Correction of imperfections and definitions of tolerances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b="0" dirty="0" smtClean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0" dirty="0" smtClean="0">
                <a:solidFill>
                  <a:schemeClr val="tx1"/>
                </a:solidFill>
              </a:rPr>
              <a:t>Emittance evolution and booster operations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b="0" dirty="0" smtClean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0" dirty="0" smtClean="0">
                <a:solidFill>
                  <a:schemeClr val="tx1"/>
                </a:solidFill>
              </a:rPr>
              <a:t>Perspectives</a:t>
            </a:r>
          </a:p>
        </p:txBody>
      </p:sp>
    </p:spTree>
    <p:extLst>
      <p:ext uri="{BB962C8B-B14F-4D97-AF65-F5344CB8AC3E}">
        <p14:creationId xmlns:p14="http://schemas.microsoft.com/office/powerpoint/2010/main" val="19973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Alternative arc </a:t>
            </a:r>
            <a:r>
              <a:rPr lang="fr-FR" dirty="0" err="1" smtClean="0"/>
              <a:t>optics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20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Espace réservé du contenu 3"/>
              <p:cNvSpPr>
                <a:spLocks noGrp="1"/>
              </p:cNvSpPr>
              <p:nvPr>
                <p:ph idx="1"/>
              </p:nvPr>
            </p:nvSpPr>
            <p:spPr>
              <a:xfrm>
                <a:off x="660824" y="985963"/>
                <a:ext cx="7886700" cy="4282801"/>
              </a:xfrm>
            </p:spPr>
            <p:txBody>
              <a:bodyPr/>
              <a:lstStyle/>
              <a:p>
                <a:r>
                  <a:rPr lang="fr-FR" dirty="0" smtClean="0"/>
                  <a:t>Due to collective </a:t>
                </a:r>
                <a:r>
                  <a:rPr lang="fr-FR" dirty="0" err="1" smtClean="0"/>
                  <a:t>effects</a:t>
                </a:r>
                <a:r>
                  <a:rPr lang="fr-FR" dirty="0" smtClean="0"/>
                  <a:t>, </a:t>
                </a:r>
                <a:r>
                  <a:rPr lang="fr-FR" dirty="0" err="1" smtClean="0"/>
                  <a:t>we</a:t>
                </a:r>
                <a:r>
                  <a:rPr lang="fr-FR" dirty="0" smtClean="0"/>
                  <a:t> have to </a:t>
                </a:r>
                <a:r>
                  <a:rPr lang="fr-FR" dirty="0" err="1" smtClean="0"/>
                  <a:t>maintain</a:t>
                </a:r>
                <a:r>
                  <a:rPr lang="fr-FR" dirty="0" smtClean="0"/>
                  <a:t> 2 arc </a:t>
                </a:r>
                <a:r>
                  <a:rPr lang="fr-FR" dirty="0" err="1" smtClean="0"/>
                  <a:t>optics</a:t>
                </a:r>
                <a:r>
                  <a:rPr lang="fr-FR" dirty="0" smtClean="0"/>
                  <a:t> </a:t>
                </a:r>
              </a:p>
              <a:p>
                <a:pPr lvl="1"/>
                <a:r>
                  <a:rPr lang="fr-FR" dirty="0" smtClean="0"/>
                  <a:t>Z/W </a:t>
                </a:r>
                <a:r>
                  <a:rPr lang="fr-FR" dirty="0" err="1" smtClean="0"/>
                  <a:t>operations</a:t>
                </a:r>
                <a:r>
                  <a:rPr lang="fr-FR" dirty="0" smtClean="0"/>
                  <a:t> (</a:t>
                </a:r>
                <a:r>
                  <a:rPr lang="fr-FR" dirty="0" err="1" smtClean="0"/>
                  <a:t>with</a:t>
                </a:r>
                <a:r>
                  <a:rPr lang="fr-FR" dirty="0" smtClean="0"/>
                  <a:t> a </a:t>
                </a:r>
                <a:r>
                  <a:rPr lang="fr-FR" dirty="0" err="1" smtClean="0"/>
                  <a:t>momentum</a:t>
                </a:r>
                <a:r>
                  <a:rPr lang="fr-FR" dirty="0" smtClean="0"/>
                  <a:t> compaction of </a:t>
                </a:r>
                <a14:m>
                  <m:oMath xmlns:m="http://schemas.openxmlformats.org/officeDocument/2006/math">
                    <m:r>
                      <a:rPr lang="fr-FR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fr-FR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fr-FR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𝟒𝟗</m:t>
                    </m:r>
                    <m:r>
                      <a:rPr lang="fr-FR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×</m:t>
                    </m:r>
                    <m:r>
                      <a:rPr lang="fr-FR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sSup>
                      <m:sSupPr>
                        <m:ctrlPr>
                          <a:rPr lang="fr-FR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  <m:sup>
                        <m:r>
                          <a:rPr lang="fr-FR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fr-FR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p>
                    </m:sSup>
                  </m:oMath>
                </a14:m>
                <a:r>
                  <a:rPr lang="fr-FR" dirty="0" smtClean="0"/>
                  <a:t> </a:t>
                </a:r>
                <a:r>
                  <a:rPr lang="fr-FR" dirty="0" err="1" smtClean="0"/>
                  <a:t>corresponding</a:t>
                </a:r>
                <a:r>
                  <a:rPr lang="fr-FR" dirty="0" smtClean="0"/>
                  <a:t> to a FODO </a:t>
                </a:r>
                <a:r>
                  <a:rPr lang="fr-FR" dirty="0" err="1" smtClean="0"/>
                  <a:t>cell</a:t>
                </a:r>
                <a:r>
                  <a:rPr lang="fr-FR" dirty="0" smtClean="0"/>
                  <a:t> of 60 </a:t>
                </a:r>
                <a:r>
                  <a:rPr lang="fr-FR" dirty="0" err="1" smtClean="0"/>
                  <a:t>degrees</a:t>
                </a:r>
                <a:r>
                  <a:rPr lang="fr-FR" dirty="0" smtClean="0"/>
                  <a:t> and an I5 </a:t>
                </a:r>
                <a:r>
                  <a:rPr lang="fr-FR" dirty="0"/>
                  <a:t>of </a:t>
                </a:r>
                <a14:m>
                  <m:oMath xmlns:m="http://schemas.openxmlformats.org/officeDocument/2006/math">
                    <m:r>
                      <a:rPr lang="fr-FR" b="1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fr-FR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fr-FR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𝟐𝟏</m:t>
                    </m:r>
                    <m:r>
                      <a:rPr lang="fr-FR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×</m:t>
                    </m:r>
                    <m:r>
                      <a:rPr lang="fr-FR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sSup>
                      <m:sSupPr>
                        <m:ctrlPr>
                          <a:rPr lang="fr-FR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  <m:sup>
                        <m:r>
                          <a:rPr lang="fr-FR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fr-FR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𝟏𝟏</m:t>
                        </m:r>
                      </m:sup>
                    </m:sSup>
                  </m:oMath>
                </a14:m>
                <a:r>
                  <a:rPr lang="fr-FR" dirty="0" smtClean="0"/>
                  <a:t>).</a:t>
                </a:r>
              </a:p>
              <a:p>
                <a:pPr lvl="1"/>
                <a:r>
                  <a:rPr lang="fr-FR" dirty="0" smtClean="0"/>
                  <a:t>H/</a:t>
                </a:r>
                <a:r>
                  <a:rPr lang="fr-FR" dirty="0" err="1" smtClean="0"/>
                  <a:t>ttbar</a:t>
                </a:r>
                <a:r>
                  <a:rPr lang="fr-FR" dirty="0" smtClean="0"/>
                  <a:t> </a:t>
                </a:r>
                <a:r>
                  <a:rPr lang="fr-FR" dirty="0" err="1"/>
                  <a:t>operations</a:t>
                </a:r>
                <a:r>
                  <a:rPr lang="fr-FR" dirty="0"/>
                  <a:t> (</a:t>
                </a:r>
                <a:r>
                  <a:rPr lang="fr-FR" dirty="0" err="1"/>
                  <a:t>with</a:t>
                </a:r>
                <a:r>
                  <a:rPr lang="fr-FR" dirty="0"/>
                  <a:t> a </a:t>
                </a:r>
                <a:r>
                  <a:rPr lang="fr-FR" dirty="0" err="1"/>
                  <a:t>momentum</a:t>
                </a:r>
                <a:r>
                  <a:rPr lang="fr-FR" dirty="0"/>
                  <a:t> compaction of </a:t>
                </a:r>
                <a14:m>
                  <m:oMath xmlns:m="http://schemas.openxmlformats.org/officeDocument/2006/math">
                    <m:r>
                      <a:rPr lang="fr-FR" b="1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fr-FR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fr-FR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𝟕𝟑</m:t>
                    </m:r>
                    <m:r>
                      <a:rPr lang="fr-FR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×</m:t>
                    </m:r>
                    <m:r>
                      <a:rPr lang="fr-FR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sSup>
                      <m:sSupPr>
                        <m:ctrlPr>
                          <a:rPr lang="fr-FR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  <m:sup>
                        <m:r>
                          <a:rPr lang="fr-FR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fr-FR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p>
                    </m:sSup>
                  </m:oMath>
                </a14:m>
                <a:r>
                  <a:rPr lang="fr-FR" dirty="0"/>
                  <a:t> </a:t>
                </a:r>
                <a:r>
                  <a:rPr lang="fr-FR" dirty="0" err="1"/>
                  <a:t>corresponding</a:t>
                </a:r>
                <a:r>
                  <a:rPr lang="fr-FR" dirty="0"/>
                  <a:t> to a FODO </a:t>
                </a:r>
                <a:r>
                  <a:rPr lang="fr-FR" dirty="0" err="1"/>
                  <a:t>cell</a:t>
                </a:r>
                <a:r>
                  <a:rPr lang="fr-FR" dirty="0"/>
                  <a:t> of </a:t>
                </a:r>
                <a:r>
                  <a:rPr lang="fr-FR" dirty="0" smtClean="0"/>
                  <a:t>90 </a:t>
                </a:r>
                <a:r>
                  <a:rPr lang="fr-FR" dirty="0" err="1"/>
                  <a:t>degrees</a:t>
                </a:r>
                <a:r>
                  <a:rPr lang="fr-FR" dirty="0"/>
                  <a:t> and an I5 of</a:t>
                </a:r>
                <a14:m>
                  <m:oMath xmlns:m="http://schemas.openxmlformats.org/officeDocument/2006/math">
                    <m:r>
                      <a:rPr lang="fr-FR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fr-FR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fr-FR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𝟕𝟗</m:t>
                    </m:r>
                    <m:r>
                      <a:rPr lang="fr-FR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×</m:t>
                    </m:r>
                    <m:r>
                      <a:rPr lang="fr-FR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sSup>
                      <m:sSupPr>
                        <m:ctrlPr>
                          <a:rPr lang="fr-FR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  <m:sup>
                        <m:r>
                          <a:rPr lang="fr-FR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fr-FR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𝟏𝟏</m:t>
                        </m:r>
                      </m:sup>
                    </m:sSup>
                  </m:oMath>
                </a14:m>
                <a:r>
                  <a:rPr lang="fr-FR" dirty="0" smtClean="0"/>
                  <a:t>).</a:t>
                </a:r>
                <a:endParaRPr lang="fr-FR" dirty="0"/>
              </a:p>
              <a:p>
                <a:endParaRPr lang="fr-FR" dirty="0" smtClean="0"/>
              </a:p>
              <a:p>
                <a:r>
                  <a:rPr lang="fr-FR" dirty="0" smtClean="0"/>
                  <a:t>The motivation </a:t>
                </a:r>
                <a:r>
                  <a:rPr lang="fr-FR" dirty="0" err="1" smtClean="0"/>
                  <a:t>is</a:t>
                </a:r>
                <a:r>
                  <a:rPr lang="fr-FR" dirty="0" smtClean="0"/>
                  <a:t> to have an </a:t>
                </a:r>
                <a:r>
                  <a:rPr lang="fr-FR" dirty="0" err="1" smtClean="0"/>
                  <a:t>additional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knob</a:t>
                </a:r>
                <a:r>
                  <a:rPr lang="fr-FR" dirty="0" smtClean="0"/>
                  <a:t> to tune the </a:t>
                </a:r>
                <a:r>
                  <a:rPr lang="fr-FR" dirty="0" err="1" smtClean="0"/>
                  <a:t>momentum</a:t>
                </a:r>
                <a:r>
                  <a:rPr lang="fr-FR" dirty="0" smtClean="0"/>
                  <a:t> </a:t>
                </a:r>
                <a:r>
                  <a:rPr lang="fr-FR" dirty="0" smtClean="0"/>
                  <a:t>compaction </a:t>
                </a:r>
                <a:r>
                  <a:rPr lang="fr-FR" dirty="0" err="1" smtClean="0"/>
                  <a:t>during</a:t>
                </a:r>
                <a:r>
                  <a:rPr lang="fr-FR" dirty="0" smtClean="0"/>
                  <a:t> the </a:t>
                </a:r>
                <a:r>
                  <a:rPr lang="fr-FR" dirty="0" err="1" smtClean="0"/>
                  <a:t>ramp</a:t>
                </a:r>
                <a:r>
                  <a:rPr lang="fr-FR" dirty="0" smtClean="0"/>
                  <a:t>:</a:t>
                </a:r>
              </a:p>
              <a:p>
                <a:pPr lvl="1"/>
                <a:r>
                  <a:rPr lang="fr-FR" dirty="0" err="1" smtClean="0"/>
                  <a:t>We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can</a:t>
                </a:r>
                <a:r>
                  <a:rPr lang="fr-FR" dirty="0" smtClean="0"/>
                  <a:t> have a </a:t>
                </a:r>
                <a:r>
                  <a:rPr lang="fr-FR" dirty="0" err="1" smtClean="0"/>
                  <a:t>larger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momentum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comapction</a:t>
                </a:r>
                <a:r>
                  <a:rPr lang="fr-FR" dirty="0" smtClean="0"/>
                  <a:t> at injection </a:t>
                </a:r>
                <a:r>
                  <a:rPr lang="fr-FR" dirty="0" err="1" smtClean="0"/>
                  <a:t>energy</a:t>
                </a:r>
                <a:r>
                  <a:rPr lang="fr-FR" dirty="0" smtClean="0"/>
                  <a:t>: </a:t>
                </a:r>
                <a:r>
                  <a:rPr lang="fr-FR" dirty="0" err="1" smtClean="0"/>
                  <a:t>better</a:t>
                </a:r>
                <a:r>
                  <a:rPr lang="fr-FR" dirty="0" smtClean="0"/>
                  <a:t> for collective </a:t>
                </a:r>
                <a:r>
                  <a:rPr lang="fr-FR" dirty="0" err="1" smtClean="0"/>
                  <a:t>effects</a:t>
                </a:r>
                <a:r>
                  <a:rPr lang="fr-FR" dirty="0" smtClean="0"/>
                  <a:t>.</a:t>
                </a:r>
              </a:p>
              <a:p>
                <a:pPr lvl="1"/>
                <a:r>
                  <a:rPr lang="fr-FR" dirty="0" smtClean="0"/>
                  <a:t>At </a:t>
                </a:r>
                <a:r>
                  <a:rPr lang="fr-FR" dirty="0" err="1" smtClean="0"/>
                  <a:t>higher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energies</a:t>
                </a:r>
                <a:r>
                  <a:rPr lang="fr-FR" dirty="0" smtClean="0"/>
                  <a:t>, </a:t>
                </a:r>
                <a:r>
                  <a:rPr lang="fr-FR" dirty="0" err="1" smtClean="0"/>
                  <a:t>we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can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reduce</a:t>
                </a:r>
                <a:r>
                  <a:rPr lang="fr-FR" dirty="0" smtClean="0"/>
                  <a:t> the </a:t>
                </a:r>
                <a:r>
                  <a:rPr lang="fr-FR" dirty="0" err="1" smtClean="0"/>
                  <a:t>momentum</a:t>
                </a:r>
                <a:r>
                  <a:rPr lang="fr-FR" dirty="0" smtClean="0"/>
                  <a:t> compaction </a:t>
                </a:r>
                <a:r>
                  <a:rPr lang="fr-FR" dirty="0" err="1" smtClean="0"/>
                  <a:t>because</a:t>
                </a:r>
                <a:r>
                  <a:rPr lang="fr-FR" dirty="0" smtClean="0"/>
                  <a:t> collective </a:t>
                </a:r>
                <a:r>
                  <a:rPr lang="fr-FR" dirty="0" err="1" smtClean="0"/>
                  <a:t>effects</a:t>
                </a:r>
                <a:r>
                  <a:rPr lang="fr-FR" dirty="0" smtClean="0"/>
                  <a:t> are </a:t>
                </a:r>
                <a:r>
                  <a:rPr lang="fr-FR" dirty="0" err="1" smtClean="0"/>
                  <a:t>less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critical</a:t>
                </a:r>
                <a:r>
                  <a:rPr lang="fr-FR" dirty="0" smtClean="0"/>
                  <a:t> at </a:t>
                </a:r>
                <a:r>
                  <a:rPr lang="fr-FR" dirty="0" err="1" smtClean="0"/>
                  <a:t>higher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energy</a:t>
                </a:r>
                <a:r>
                  <a:rPr lang="fr-FR" dirty="0" smtClean="0"/>
                  <a:t> and </a:t>
                </a:r>
                <a:r>
                  <a:rPr lang="fr-FR" dirty="0" err="1" smtClean="0"/>
                  <a:t>we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can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get</a:t>
                </a:r>
                <a:r>
                  <a:rPr lang="fr-FR" dirty="0" smtClean="0"/>
                  <a:t> a </a:t>
                </a:r>
                <a:r>
                  <a:rPr lang="fr-FR" dirty="0" err="1" smtClean="0"/>
                  <a:t>smaller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equilibrium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emittance</a:t>
                </a:r>
                <a:r>
                  <a:rPr lang="fr-FR" dirty="0" smtClean="0"/>
                  <a:t>.</a:t>
                </a:r>
              </a:p>
              <a:p>
                <a:pPr lvl="1"/>
                <a:endParaRPr lang="fr-FR" dirty="0" smtClean="0"/>
              </a:p>
              <a:p>
                <a:r>
                  <a:rPr lang="fr-FR" dirty="0" smtClean="0"/>
                  <a:t>The alternative </a:t>
                </a:r>
                <a:r>
                  <a:rPr lang="fr-FR" dirty="0" err="1" smtClean="0"/>
                  <a:t>optics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should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be</a:t>
                </a:r>
                <a:r>
                  <a:rPr lang="fr-FR" dirty="0" smtClean="0"/>
                  <a:t> compatible </a:t>
                </a:r>
                <a:r>
                  <a:rPr lang="fr-FR" dirty="0" err="1" smtClean="0"/>
                  <a:t>with</a:t>
                </a:r>
                <a:r>
                  <a:rPr lang="fr-FR" dirty="0" smtClean="0"/>
                  <a:t> </a:t>
                </a:r>
                <a:r>
                  <a:rPr lang="fr-FR" dirty="0" err="1" smtClean="0"/>
                  <a:t>Pantaleo’s</a:t>
                </a:r>
                <a:r>
                  <a:rPr lang="fr-FR" dirty="0" smtClean="0"/>
                  <a:t> alternative arc </a:t>
                </a:r>
                <a:r>
                  <a:rPr lang="fr-FR" dirty="0" err="1" smtClean="0"/>
                  <a:t>cell</a:t>
                </a:r>
                <a:r>
                  <a:rPr lang="fr-FR" dirty="0" smtClean="0"/>
                  <a:t>.</a:t>
                </a:r>
                <a:endParaRPr lang="fr-FR" dirty="0"/>
              </a:p>
            </p:txBody>
          </p:sp>
        </mc:Choice>
        <mc:Fallback>
          <p:sp>
            <p:nvSpPr>
              <p:cNvPr id="4" name="Espace réservé du contenu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60824" y="985963"/>
                <a:ext cx="7886700" cy="4282801"/>
              </a:xfrm>
              <a:blipFill>
                <a:blip r:embed="rId2"/>
                <a:stretch>
                  <a:fillRect t="-427" b="-99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47643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Alternative </a:t>
            </a:r>
            <a:r>
              <a:rPr lang="fr-FR" dirty="0" err="1" smtClean="0"/>
              <a:t>optics</a:t>
            </a:r>
            <a:r>
              <a:rPr lang="fr-FR" dirty="0" smtClean="0"/>
              <a:t>: </a:t>
            </a:r>
            <a:r>
              <a:rPr lang="fr-FR" dirty="0" err="1" smtClean="0"/>
              <a:t>scheme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21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572730" y="3738618"/>
            <a:ext cx="7886700" cy="2621961"/>
          </a:xfrm>
        </p:spPr>
        <p:txBody>
          <a:bodyPr/>
          <a:lstStyle/>
          <a:p>
            <a:r>
              <a:rPr lang="fr-FR" b="0" dirty="0" err="1" smtClean="0"/>
              <a:t>We</a:t>
            </a:r>
            <a:r>
              <a:rPr lang="fr-FR" b="0" dirty="0" smtClean="0"/>
              <a:t> assume </a:t>
            </a:r>
            <a:r>
              <a:rPr lang="fr-FR" b="0" dirty="0" err="1" smtClean="0"/>
              <a:t>here</a:t>
            </a:r>
            <a:r>
              <a:rPr lang="fr-FR" b="0" dirty="0" smtClean="0"/>
              <a:t> a </a:t>
            </a:r>
            <a:r>
              <a:rPr lang="fr-FR" b="0" dirty="0" err="1" smtClean="0"/>
              <a:t>sequence</a:t>
            </a:r>
            <a:r>
              <a:rPr lang="fr-FR" b="0" dirty="0" smtClean="0"/>
              <a:t> of 5 90 </a:t>
            </a:r>
            <a:r>
              <a:rPr lang="fr-FR" b="0" dirty="0" err="1" smtClean="0"/>
              <a:t>degrees</a:t>
            </a:r>
            <a:r>
              <a:rPr lang="fr-FR" b="0" dirty="0" smtClean="0"/>
              <a:t> </a:t>
            </a:r>
            <a:r>
              <a:rPr lang="fr-FR" b="0" dirty="0" err="1" smtClean="0"/>
              <a:t>cells</a:t>
            </a:r>
            <a:r>
              <a:rPr lang="fr-FR" b="0" dirty="0" smtClean="0"/>
              <a:t>. </a:t>
            </a:r>
            <a:r>
              <a:rPr lang="fr-FR" b="0" dirty="0" err="1" smtClean="0"/>
              <a:t>However</a:t>
            </a:r>
            <a:r>
              <a:rPr lang="fr-FR" b="0" dirty="0" smtClean="0"/>
              <a:t>, </a:t>
            </a:r>
            <a:r>
              <a:rPr lang="fr-FR" b="0" dirty="0" err="1" smtClean="0"/>
              <a:t>this</a:t>
            </a:r>
            <a:r>
              <a:rPr lang="fr-FR" b="0" dirty="0" smtClean="0"/>
              <a:t> </a:t>
            </a:r>
            <a:r>
              <a:rPr lang="fr-FR" b="0" dirty="0" err="1" smtClean="0"/>
              <a:t>scheme</a:t>
            </a:r>
            <a:r>
              <a:rPr lang="fr-FR" b="0" dirty="0" smtClean="0"/>
              <a:t> </a:t>
            </a:r>
            <a:r>
              <a:rPr lang="fr-FR" b="0" dirty="0" err="1" smtClean="0"/>
              <a:t>should</a:t>
            </a:r>
            <a:r>
              <a:rPr lang="fr-FR" b="0" dirty="0" smtClean="0"/>
              <a:t> </a:t>
            </a:r>
            <a:r>
              <a:rPr lang="fr-FR" b="0" dirty="0" err="1" smtClean="0"/>
              <a:t>be</a:t>
            </a:r>
            <a:r>
              <a:rPr lang="fr-FR" b="0" dirty="0" smtClean="0"/>
              <a:t> compatible </a:t>
            </a:r>
            <a:r>
              <a:rPr lang="fr-FR" b="0" dirty="0" err="1" smtClean="0"/>
              <a:t>with</a:t>
            </a:r>
            <a:r>
              <a:rPr lang="fr-FR" b="0" dirty="0" smtClean="0"/>
              <a:t> </a:t>
            </a:r>
            <a:r>
              <a:rPr lang="fr-FR" b="0" dirty="0" err="1" smtClean="0"/>
              <a:t>Pantaleo’s</a:t>
            </a:r>
            <a:r>
              <a:rPr lang="fr-FR" b="0" dirty="0" smtClean="0"/>
              <a:t> </a:t>
            </a:r>
            <a:r>
              <a:rPr lang="fr-FR" b="0" dirty="0" err="1" smtClean="0"/>
              <a:t>scheme</a:t>
            </a:r>
            <a:r>
              <a:rPr lang="fr-FR" b="0" dirty="0" smtClean="0"/>
              <a:t> </a:t>
            </a:r>
            <a:r>
              <a:rPr lang="fr-FR" b="0" dirty="0" err="1" smtClean="0"/>
              <a:t>because</a:t>
            </a:r>
            <a:r>
              <a:rPr lang="fr-FR" b="0" dirty="0" smtClean="0"/>
              <a:t> </a:t>
            </a:r>
            <a:r>
              <a:rPr lang="fr-FR" b="0" dirty="0" err="1" smtClean="0"/>
              <a:t>it</a:t>
            </a:r>
            <a:r>
              <a:rPr lang="fr-FR" b="0" dirty="0" smtClean="0"/>
              <a:t> </a:t>
            </a:r>
            <a:r>
              <a:rPr lang="fr-FR" b="0" dirty="0" err="1" smtClean="0"/>
              <a:t>keeps</a:t>
            </a:r>
            <a:r>
              <a:rPr lang="fr-FR" b="0" dirty="0" smtClean="0"/>
              <a:t> –I </a:t>
            </a:r>
            <a:r>
              <a:rPr lang="fr-FR" b="0" dirty="0" err="1" smtClean="0"/>
              <a:t>cells</a:t>
            </a:r>
            <a:r>
              <a:rPr lang="fr-FR" b="0" dirty="0" smtClean="0"/>
              <a:t>. </a:t>
            </a:r>
          </a:p>
          <a:p>
            <a:r>
              <a:rPr lang="fr-FR" b="0" dirty="0" smtClean="0"/>
              <a:t>A </a:t>
            </a:r>
            <a:r>
              <a:rPr lang="fr-FR" b="0" dirty="0" err="1" smtClean="0"/>
              <a:t>betatron</a:t>
            </a:r>
            <a:r>
              <a:rPr lang="fr-FR" b="0" dirty="0"/>
              <a:t> </a:t>
            </a:r>
            <a:r>
              <a:rPr lang="fr-FR" b="0" dirty="0" err="1" smtClean="0"/>
              <a:t>wave</a:t>
            </a:r>
            <a:r>
              <a:rPr lang="fr-FR" b="0" dirty="0" smtClean="0"/>
              <a:t> </a:t>
            </a:r>
            <a:r>
              <a:rPr lang="fr-FR" b="0" dirty="0" err="1" smtClean="0"/>
              <a:t>is</a:t>
            </a:r>
            <a:r>
              <a:rPr lang="fr-FR" b="0" dirty="0" smtClean="0"/>
              <a:t> </a:t>
            </a:r>
            <a:r>
              <a:rPr lang="fr-FR" b="0" dirty="0" err="1" smtClean="0"/>
              <a:t>created</a:t>
            </a:r>
            <a:r>
              <a:rPr lang="fr-FR" b="0" dirty="0" smtClean="0"/>
              <a:t> by the first </a:t>
            </a:r>
            <a:r>
              <a:rPr lang="fr-FR" b="0" dirty="0" err="1" smtClean="0"/>
              <a:t>quadrupole</a:t>
            </a:r>
            <a:r>
              <a:rPr lang="fr-FR" b="0" dirty="0" smtClean="0"/>
              <a:t>. It </a:t>
            </a:r>
            <a:r>
              <a:rPr lang="fr-FR" b="0" dirty="0" err="1" smtClean="0"/>
              <a:t>is</a:t>
            </a:r>
            <a:r>
              <a:rPr lang="fr-FR" b="0" dirty="0" smtClean="0"/>
              <a:t> </a:t>
            </a:r>
            <a:r>
              <a:rPr lang="fr-FR" b="0" dirty="0" err="1" smtClean="0"/>
              <a:t>cancelled</a:t>
            </a:r>
            <a:r>
              <a:rPr lang="fr-FR" b="0" dirty="0" smtClean="0"/>
              <a:t> at the </a:t>
            </a:r>
            <a:r>
              <a:rPr lang="fr-FR" b="0" dirty="0" err="1" smtClean="0"/>
              <a:t>next</a:t>
            </a:r>
            <a:r>
              <a:rPr lang="fr-FR" b="0" dirty="0" smtClean="0"/>
              <a:t> </a:t>
            </a:r>
            <a:r>
              <a:rPr lang="fr-FR" b="0" dirty="0" err="1"/>
              <a:t>q</a:t>
            </a:r>
            <a:r>
              <a:rPr lang="fr-FR" b="0" dirty="0" err="1" smtClean="0"/>
              <a:t>uadrupole</a:t>
            </a:r>
            <a:r>
              <a:rPr lang="fr-FR" b="0" dirty="0" smtClean="0"/>
              <a:t>.</a:t>
            </a:r>
          </a:p>
          <a:p>
            <a:r>
              <a:rPr lang="fr-FR" b="0" dirty="0" err="1"/>
              <a:t>However</a:t>
            </a:r>
            <a:r>
              <a:rPr lang="fr-FR" b="0" dirty="0"/>
              <a:t>, the dispersion </a:t>
            </a:r>
            <a:r>
              <a:rPr lang="fr-FR" b="0" dirty="0" err="1"/>
              <a:t>wave</a:t>
            </a:r>
            <a:r>
              <a:rPr lang="fr-FR" b="0" dirty="0"/>
              <a:t> </a:t>
            </a:r>
            <a:r>
              <a:rPr lang="fr-FR" b="0" dirty="0" err="1"/>
              <a:t>is</a:t>
            </a:r>
            <a:r>
              <a:rPr lang="fr-FR" b="0" dirty="0"/>
              <a:t> not </a:t>
            </a:r>
            <a:r>
              <a:rPr lang="fr-FR" b="0" dirty="0" err="1"/>
              <a:t>cancelled</a:t>
            </a:r>
            <a:r>
              <a:rPr lang="fr-FR" b="0" dirty="0"/>
              <a:t> and the </a:t>
            </a:r>
            <a:r>
              <a:rPr lang="fr-FR" dirty="0" err="1" smtClean="0">
                <a:solidFill>
                  <a:srgbClr val="0000FF"/>
                </a:solidFill>
              </a:rPr>
              <a:t>effect</a:t>
            </a:r>
            <a:r>
              <a:rPr lang="fr-FR" dirty="0" smtClean="0">
                <a:solidFill>
                  <a:srgbClr val="0000FF"/>
                </a:solidFill>
              </a:rPr>
              <a:t> on the </a:t>
            </a:r>
            <a:r>
              <a:rPr lang="fr-FR" dirty="0" err="1" smtClean="0">
                <a:solidFill>
                  <a:srgbClr val="0000FF"/>
                </a:solidFill>
              </a:rPr>
              <a:t>momentum</a:t>
            </a:r>
            <a:r>
              <a:rPr lang="fr-FR" dirty="0" smtClean="0">
                <a:solidFill>
                  <a:srgbClr val="0000FF"/>
                </a:solidFill>
              </a:rPr>
              <a:t> compaction </a:t>
            </a:r>
            <a:r>
              <a:rPr lang="fr-FR" dirty="0" err="1" smtClean="0">
                <a:solidFill>
                  <a:srgbClr val="0000FF"/>
                </a:solidFill>
              </a:rPr>
              <a:t>is</a:t>
            </a:r>
            <a:r>
              <a:rPr lang="fr-FR" dirty="0" smtClean="0">
                <a:solidFill>
                  <a:srgbClr val="0000FF"/>
                </a:solidFill>
              </a:rPr>
              <a:t> not </a:t>
            </a:r>
            <a:r>
              <a:rPr lang="fr-FR" dirty="0" err="1" smtClean="0">
                <a:solidFill>
                  <a:srgbClr val="0000FF"/>
                </a:solidFill>
              </a:rPr>
              <a:t>zero</a:t>
            </a:r>
            <a:r>
              <a:rPr lang="fr-FR" dirty="0" smtClean="0"/>
              <a:t>. </a:t>
            </a:r>
          </a:p>
          <a:p>
            <a:r>
              <a:rPr lang="fr-FR" b="0" dirty="0" smtClean="0"/>
              <a:t>The initial </a:t>
            </a:r>
            <a:r>
              <a:rPr lang="fr-FR" b="0" dirty="0" err="1" smtClean="0"/>
              <a:t>Twiss</a:t>
            </a:r>
            <a:r>
              <a:rPr lang="fr-FR" b="0" dirty="0" smtClean="0"/>
              <a:t> </a:t>
            </a:r>
            <a:r>
              <a:rPr lang="fr-FR" b="0" dirty="0" err="1" smtClean="0"/>
              <a:t>parameters</a:t>
            </a:r>
            <a:r>
              <a:rPr lang="fr-FR" b="0" dirty="0" smtClean="0"/>
              <a:t> and the total tune of </a:t>
            </a:r>
            <a:r>
              <a:rPr lang="fr-FR" b="0" dirty="0" err="1" smtClean="0"/>
              <a:t>this</a:t>
            </a:r>
            <a:r>
              <a:rPr lang="fr-FR" b="0" dirty="0" smtClean="0"/>
              <a:t> </a:t>
            </a:r>
            <a:r>
              <a:rPr lang="fr-FR" b="0" dirty="0" err="1" smtClean="0"/>
              <a:t>sequence</a:t>
            </a:r>
            <a:r>
              <a:rPr lang="fr-FR" b="0" dirty="0" smtClean="0"/>
              <a:t> </a:t>
            </a:r>
            <a:r>
              <a:rPr lang="fr-FR" b="0" dirty="0" err="1" smtClean="0"/>
              <a:t>is</a:t>
            </a:r>
            <a:r>
              <a:rPr lang="fr-FR" b="0" dirty="0" smtClean="0"/>
              <a:t> </a:t>
            </a:r>
            <a:r>
              <a:rPr lang="fr-FR" b="0" dirty="0" err="1" smtClean="0"/>
              <a:t>conserved</a:t>
            </a:r>
            <a:endParaRPr lang="fr-FR" b="0" dirty="0" smtClean="0"/>
          </a:p>
          <a:p>
            <a:r>
              <a:rPr lang="fr-FR" dirty="0" smtClean="0">
                <a:solidFill>
                  <a:srgbClr val="0000FF"/>
                </a:solidFill>
                <a:sym typeface="Wingdings" panose="05000000000000000000" pitchFamily="2" charset="2"/>
              </a:rPr>
              <a:t>The total tunes of the arcs do not change </a:t>
            </a:r>
            <a:r>
              <a:rPr lang="fr-FR" dirty="0" err="1" smtClean="0">
                <a:solidFill>
                  <a:srgbClr val="0000FF"/>
                </a:solidFill>
                <a:sym typeface="Wingdings" panose="05000000000000000000" pitchFamily="2" charset="2"/>
              </a:rPr>
              <a:t>when</a:t>
            </a:r>
            <a:r>
              <a:rPr lang="fr-FR" dirty="0" smtClean="0">
                <a:solidFill>
                  <a:srgbClr val="0000FF"/>
                </a:solidFill>
                <a:sym typeface="Wingdings" panose="05000000000000000000" pitchFamily="2" charset="2"/>
              </a:rPr>
              <a:t> </a:t>
            </a:r>
            <a:r>
              <a:rPr lang="fr-FR" dirty="0" err="1" smtClean="0">
                <a:solidFill>
                  <a:srgbClr val="0000FF"/>
                </a:solidFill>
                <a:sym typeface="Wingdings" panose="05000000000000000000" pitchFamily="2" charset="2"/>
              </a:rPr>
              <a:t>we</a:t>
            </a:r>
            <a:r>
              <a:rPr lang="fr-FR" dirty="0" smtClean="0">
                <a:solidFill>
                  <a:srgbClr val="0000FF"/>
                </a:solidFill>
                <a:sym typeface="Wingdings" panose="05000000000000000000" pitchFamily="2" charset="2"/>
              </a:rPr>
              <a:t> </a:t>
            </a:r>
            <a:r>
              <a:rPr lang="fr-FR" dirty="0" err="1" smtClean="0">
                <a:solidFill>
                  <a:srgbClr val="0000FF"/>
                </a:solidFill>
                <a:sym typeface="Wingdings" panose="05000000000000000000" pitchFamily="2" charset="2"/>
              </a:rPr>
              <a:t>vary</a:t>
            </a:r>
            <a:r>
              <a:rPr lang="fr-FR" dirty="0" smtClean="0">
                <a:solidFill>
                  <a:srgbClr val="0000FF"/>
                </a:solidFill>
                <a:sym typeface="Wingdings" panose="05000000000000000000" pitchFamily="2" charset="2"/>
              </a:rPr>
              <a:t> the </a:t>
            </a:r>
            <a:r>
              <a:rPr lang="fr-FR" dirty="0" err="1" smtClean="0">
                <a:solidFill>
                  <a:srgbClr val="0000FF"/>
                </a:solidFill>
                <a:sym typeface="Wingdings" panose="05000000000000000000" pitchFamily="2" charset="2"/>
              </a:rPr>
              <a:t>momentum</a:t>
            </a:r>
            <a:r>
              <a:rPr lang="fr-FR" dirty="0" smtClean="0">
                <a:solidFill>
                  <a:srgbClr val="0000FF"/>
                </a:solidFill>
                <a:sym typeface="Wingdings" panose="05000000000000000000" pitchFamily="2" charset="2"/>
              </a:rPr>
              <a:t> compaction.</a:t>
            </a:r>
            <a:endParaRPr lang="fr-FR" dirty="0" smtClean="0">
              <a:solidFill>
                <a:srgbClr val="0000FF"/>
              </a:solidFill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 flipH="1">
            <a:off x="497640" y="863385"/>
            <a:ext cx="7951" cy="109728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 flipH="1">
            <a:off x="1309998" y="863385"/>
            <a:ext cx="7951" cy="1097280"/>
          </a:xfrm>
          <a:prstGeom prst="straightConnector1">
            <a:avLst/>
          </a:prstGeom>
          <a:ln w="38100">
            <a:solidFill>
              <a:srgbClr val="0000FF"/>
            </a:solidFill>
            <a:headEnd type="diamond"/>
            <a:tailEnd type="diamon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flipH="1">
            <a:off x="2122356" y="863385"/>
            <a:ext cx="7951" cy="109728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flipH="1">
            <a:off x="2934714" y="863385"/>
            <a:ext cx="7951" cy="1097280"/>
          </a:xfrm>
          <a:prstGeom prst="straightConnector1">
            <a:avLst/>
          </a:prstGeom>
          <a:ln w="38100">
            <a:solidFill>
              <a:srgbClr val="0000FF"/>
            </a:solidFill>
            <a:headEnd type="diamond"/>
            <a:tailEnd type="diamon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 flipH="1">
            <a:off x="3747072" y="863385"/>
            <a:ext cx="7951" cy="109728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 flipH="1">
            <a:off x="4559430" y="863385"/>
            <a:ext cx="7951" cy="1097280"/>
          </a:xfrm>
          <a:prstGeom prst="straightConnector1">
            <a:avLst/>
          </a:prstGeom>
          <a:ln w="38100">
            <a:solidFill>
              <a:srgbClr val="0000FF"/>
            </a:solidFill>
            <a:headEnd type="diamond"/>
            <a:tailEnd type="diamon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flipH="1">
            <a:off x="5371788" y="863385"/>
            <a:ext cx="7951" cy="109728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 flipH="1">
            <a:off x="6184146" y="863385"/>
            <a:ext cx="7951" cy="1097280"/>
          </a:xfrm>
          <a:prstGeom prst="straightConnector1">
            <a:avLst/>
          </a:prstGeom>
          <a:ln w="38100">
            <a:solidFill>
              <a:srgbClr val="0000FF"/>
            </a:solidFill>
            <a:headEnd type="diamond"/>
            <a:tailEnd type="diamon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 flipH="1">
            <a:off x="6996504" y="863385"/>
            <a:ext cx="7951" cy="109728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 flipH="1">
            <a:off x="7808862" y="863385"/>
            <a:ext cx="7951" cy="1097280"/>
          </a:xfrm>
          <a:prstGeom prst="straightConnector1">
            <a:avLst/>
          </a:prstGeom>
          <a:ln w="38100">
            <a:solidFill>
              <a:srgbClr val="0000FF"/>
            </a:solidFill>
            <a:headEnd type="diamond"/>
            <a:tailEnd type="diamon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 flipH="1">
            <a:off x="8621220" y="863385"/>
            <a:ext cx="7951" cy="109728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 flipV="1">
            <a:off x="497640" y="2370966"/>
            <a:ext cx="3257383" cy="8092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21"/>
              <p:cNvSpPr txBox="1"/>
              <p:nvPr/>
            </p:nvSpPr>
            <p:spPr>
              <a:xfrm>
                <a:off x="1396644" y="2447051"/>
                <a:ext cx="1705403" cy="2989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8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fr-FR" sz="1800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fr-FR" sz="1800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m:rPr>
                          <m:sty m:val="p"/>
                        </m:rPr>
                        <a:rPr lang="fr-FR" sz="1800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fr-FR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fr-FR" sz="1800" b="0" i="1" smtClean="0">
                          <a:latin typeface="Cambria Math" panose="02040503050406030204" pitchFamily="18" charset="0"/>
                        </a:rPr>
                        <m:t>=180°</m:t>
                      </m:r>
                    </m:oMath>
                  </m:oMathPara>
                </a14:m>
                <a:endParaRPr lang="fr-FR" sz="1800" dirty="0"/>
              </a:p>
            </p:txBody>
          </p:sp>
        </mc:Choice>
        <mc:Fallback xmlns="">
          <p:sp>
            <p:nvSpPr>
              <p:cNvPr id="22" name="ZoneTexte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6644" y="2447051"/>
                <a:ext cx="1705403" cy="298928"/>
              </a:xfrm>
              <a:prstGeom prst="rect">
                <a:avLst/>
              </a:prstGeom>
              <a:blipFill>
                <a:blip r:embed="rId2"/>
                <a:stretch>
                  <a:fillRect r="-3214" b="-2040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Connecteur droit avec flèche 22"/>
          <p:cNvCxnSpPr/>
          <p:nvPr/>
        </p:nvCxnSpPr>
        <p:spPr>
          <a:xfrm flipV="1">
            <a:off x="4567381" y="2370966"/>
            <a:ext cx="3257383" cy="8092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ZoneTexte 23"/>
              <p:cNvSpPr txBox="1"/>
              <p:nvPr/>
            </p:nvSpPr>
            <p:spPr>
              <a:xfrm>
                <a:off x="5466385" y="2447051"/>
                <a:ext cx="1618841" cy="2989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8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fr-FR" sz="1800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fr-FR" sz="18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lang="fr-FR" sz="180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fr-FR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800" i="1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fr-FR" sz="18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FR" sz="18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1800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fr-FR" sz="1800" i="1">
                          <a:latin typeface="Cambria Math" panose="02040503050406030204" pitchFamily="18" charset="0"/>
                        </a:rPr>
                        <m:t>=180</m:t>
                      </m:r>
                    </m:oMath>
                  </m:oMathPara>
                </a14:m>
                <a:endParaRPr lang="fr-FR" sz="1800" dirty="0"/>
              </a:p>
            </p:txBody>
          </p:sp>
        </mc:Choice>
        <mc:Fallback xmlns="">
          <p:sp>
            <p:nvSpPr>
              <p:cNvPr id="24" name="ZoneText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6385" y="2447051"/>
                <a:ext cx="1618841" cy="298928"/>
              </a:xfrm>
              <a:prstGeom prst="rect">
                <a:avLst/>
              </a:prstGeom>
              <a:blipFill>
                <a:blip r:embed="rId3"/>
                <a:stretch>
                  <a:fillRect l="-755" r="-3019" b="-2040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93497" y="2630316"/>
                <a:ext cx="95846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fr-FR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fr-FR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fr-FR" sz="18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fr-FR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fr-FR" sz="1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497" y="2630316"/>
                <a:ext cx="958467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/>
              <p:cNvSpPr/>
              <p:nvPr/>
            </p:nvSpPr>
            <p:spPr>
              <a:xfrm>
                <a:off x="3267838" y="2630316"/>
                <a:ext cx="95846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fr-FR" sz="1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fr-FR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fr-FR" sz="18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fr-FR" sz="1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fr-FR" sz="1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7838" y="2630316"/>
                <a:ext cx="958467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4076492" y="2627819"/>
                <a:ext cx="113916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fr-FR" sz="1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fr-FR" sz="1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fr-FR" sz="1800" b="0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fr-FR" sz="1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fr-FR" sz="18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6492" y="2627819"/>
                <a:ext cx="1139167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/>
              <p:cNvSpPr/>
              <p:nvPr/>
            </p:nvSpPr>
            <p:spPr>
              <a:xfrm>
                <a:off x="7154063" y="2627819"/>
                <a:ext cx="113916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fr-FR" sz="18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fr-FR" sz="1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fr-FR" sz="1800" b="0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fr-FR" sz="18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fr-FR" sz="18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0" name="Rectangle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4063" y="2627819"/>
                <a:ext cx="1139167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/>
              <p:cNvSpPr/>
              <p:nvPr/>
            </p:nvSpPr>
            <p:spPr>
              <a:xfrm>
                <a:off x="132945" y="3046212"/>
                <a:ext cx="8868871" cy="5890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20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lang="fr-FR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𝑘</m:t>
                    </m:r>
                    <m:r>
                      <a:rPr lang="fr-FR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≈</m:t>
                    </m:r>
                    <m:f>
                      <m:fPr>
                        <m:ctrlPr>
                          <a:rPr lang="fr-FR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fr-FR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fr-FR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rad>
                      </m:num>
                      <m:den>
                        <m:r>
                          <a:rPr lang="fr-FR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fr-FR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fr-FR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rad>
                      </m:den>
                    </m:f>
                  </m:oMath>
                </a14:m>
                <a:r>
                  <a:rPr lang="fr-FR" sz="2000" dirty="0" smtClean="0">
                    <a:solidFill>
                      <a:schemeClr val="tx1"/>
                    </a:solidFill>
                  </a:rPr>
                  <a:t> with </a:t>
                </a:r>
                <a14:m>
                  <m:oMath xmlns:m="http://schemas.openxmlformats.org/officeDocument/2006/math">
                    <m:r>
                      <a:rPr lang="fr-FR" sz="20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0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num>
                      <m:den>
                        <m:sSub>
                          <m:sSubPr>
                            <m:ctrlP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fr-FR" sz="20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fr-FR" sz="2000" b="0" i="1" smtClean="0">
                        <a:latin typeface="Cambria Math" panose="02040503050406030204" pitchFamily="18" charset="0"/>
                      </a:rPr>
                      <m:t>−1 </m:t>
                    </m:r>
                  </m:oMath>
                </a14:m>
                <a:r>
                  <a:rPr lang="fr-FR" sz="2000" dirty="0" smtClean="0">
                    <a:solidFill>
                      <a:schemeClr val="tx1"/>
                    </a:solidFill>
                  </a:rPr>
                  <a:t>where </a:t>
                </a:r>
                <a14:m>
                  <m:oMath xmlns:m="http://schemas.openxmlformats.org/officeDocument/2006/math">
                    <m:r>
                      <a:rPr lang="fr-FR" sz="2000" i="1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fr-FR" sz="2000" dirty="0" smtClean="0">
                    <a:solidFill>
                      <a:schemeClr val="tx1"/>
                    </a:solidFill>
                  </a:rPr>
                  <a:t> </a:t>
                </a:r>
                <a:r>
                  <a:rPr lang="fr-FR" sz="2000" dirty="0" err="1" smtClean="0">
                    <a:solidFill>
                      <a:schemeClr val="tx1"/>
                    </a:solidFill>
                  </a:rPr>
                  <a:t>is</a:t>
                </a:r>
                <a:r>
                  <a:rPr lang="fr-FR" sz="2000" dirty="0" smtClean="0">
                    <a:solidFill>
                      <a:schemeClr val="tx1"/>
                    </a:solidFill>
                  </a:rPr>
                  <a:t> the </a:t>
                </a:r>
                <a:r>
                  <a:rPr lang="fr-FR" sz="2000" dirty="0" err="1" smtClean="0">
                    <a:solidFill>
                      <a:schemeClr val="tx1"/>
                    </a:solidFill>
                  </a:rPr>
                  <a:t>momentum</a:t>
                </a:r>
                <a:r>
                  <a:rPr lang="fr-FR" sz="2000" dirty="0" smtClean="0">
                    <a:solidFill>
                      <a:schemeClr val="tx1"/>
                    </a:solidFill>
                  </a:rPr>
                  <a:t> compaction and 0 </a:t>
                </a:r>
                <a:r>
                  <a:rPr lang="fr-FR" sz="2000" dirty="0" err="1" smtClean="0">
                    <a:solidFill>
                      <a:schemeClr val="tx1"/>
                    </a:solidFill>
                  </a:rPr>
                  <a:t>when</a:t>
                </a:r>
                <a:r>
                  <a:rPr lang="fr-FR" sz="200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2000">
                        <a:latin typeface="Cambria Math" panose="02040503050406030204" pitchFamily="18" charset="0"/>
                      </a:rPr>
                      <m:t>Δ</m:t>
                    </m:r>
                    <m:r>
                      <a:rPr lang="fr-FR" sz="2000" i="1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fr-FR" sz="2000" dirty="0" smtClean="0">
                    <a:solidFill>
                      <a:schemeClr val="tx1"/>
                    </a:solidFill>
                  </a:rPr>
                  <a:t>=0</a:t>
                </a:r>
                <a:endParaRPr lang="fr-FR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945" y="3046212"/>
                <a:ext cx="8868871" cy="589072"/>
              </a:xfrm>
              <a:prstGeom prst="rect">
                <a:avLst/>
              </a:prstGeom>
              <a:blipFill>
                <a:blip r:embed="rId8"/>
                <a:stretch>
                  <a:fillRect r="-206" b="-208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99408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Alternative </a:t>
            </a:r>
            <a:r>
              <a:rPr lang="fr-FR" dirty="0" err="1" smtClean="0"/>
              <a:t>optics</a:t>
            </a:r>
            <a:r>
              <a:rPr lang="fr-FR" dirty="0" smtClean="0"/>
              <a:t>: </a:t>
            </a:r>
            <a:r>
              <a:rPr lang="fr-FR" dirty="0" err="1" smtClean="0"/>
              <a:t>reference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22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387" y="908433"/>
            <a:ext cx="3600000" cy="24000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2724" y="908433"/>
            <a:ext cx="3600000" cy="2400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386" y="3578227"/>
            <a:ext cx="3600000" cy="2400000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1243402" y="845165"/>
            <a:ext cx="1637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dirty="0" smtClean="0"/>
              <a:t>Arc </a:t>
            </a:r>
            <a:r>
              <a:rPr lang="fr-FR" sz="1800" dirty="0" err="1" smtClean="0"/>
              <a:t>cell</a:t>
            </a:r>
            <a:endParaRPr lang="fr-FR" sz="1800" dirty="0"/>
          </a:p>
        </p:txBody>
      </p:sp>
      <p:sp>
        <p:nvSpPr>
          <p:cNvPr id="10" name="ZoneTexte 9"/>
          <p:cNvSpPr txBox="1"/>
          <p:nvPr/>
        </p:nvSpPr>
        <p:spPr>
          <a:xfrm>
            <a:off x="5433739" y="845165"/>
            <a:ext cx="1637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dirty="0" smtClean="0"/>
              <a:t>Section 1</a:t>
            </a:r>
            <a:endParaRPr lang="fr-FR" sz="1800" dirty="0"/>
          </a:p>
        </p:txBody>
      </p:sp>
      <p:sp>
        <p:nvSpPr>
          <p:cNvPr id="11" name="ZoneTexte 10"/>
          <p:cNvSpPr txBox="1"/>
          <p:nvPr/>
        </p:nvSpPr>
        <p:spPr>
          <a:xfrm>
            <a:off x="1243402" y="3456829"/>
            <a:ext cx="1637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dirty="0" smtClean="0"/>
              <a:t>Section 2</a:t>
            </a:r>
            <a:endParaRPr lang="fr-FR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4094923" y="3760967"/>
                <a:ext cx="4900912" cy="14804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fr-FR" sz="1800" dirty="0" smtClean="0"/>
                  <a:t>Momentum compaction: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800" i="1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fr-FR" sz="1800" i="1">
                          <a:latin typeface="Cambria Math" panose="02040503050406030204" pitchFamily="18" charset="0"/>
                        </a:rPr>
                        <m:t>=0.73×</m:t>
                      </m:r>
                      <m:sSup>
                        <m:sSupPr>
                          <m:ctrlPr>
                            <a:rPr lang="fr-FR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800" i="1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FR" sz="1800" i="1">
                              <a:latin typeface="Cambria Math" panose="02040503050406030204" pitchFamily="18" charset="0"/>
                            </a:rPr>
                            <m:t>−5</m:t>
                          </m:r>
                        </m:sup>
                      </m:sSup>
                    </m:oMath>
                  </m:oMathPara>
                </a14:m>
                <a:endParaRPr lang="fr-FR" sz="1800" dirty="0" smtClean="0"/>
              </a:p>
              <a:p>
                <a:r>
                  <a:rPr lang="fr-FR" sz="1800" dirty="0" smtClean="0"/>
                  <a:t>Synchrotron </a:t>
                </a:r>
                <a:r>
                  <a:rPr lang="fr-FR" sz="1800" dirty="0" err="1" smtClean="0"/>
                  <a:t>integrate</a:t>
                </a:r>
                <a:r>
                  <a:rPr lang="fr-FR" sz="1800" dirty="0" smtClean="0"/>
                  <a:t> I5: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800" i="1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fr-FR" sz="1800" i="1"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  <m:r>
                        <a:rPr lang="fr-FR" sz="1800" i="1">
                          <a:latin typeface="Cambria Math" panose="02040503050406030204" pitchFamily="18" charset="0"/>
                        </a:rPr>
                        <m:t>=0.179×</m:t>
                      </m:r>
                      <m:sSup>
                        <m:sSupPr>
                          <m:ctrlPr>
                            <a:rPr lang="fr-FR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800" i="1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FR" sz="1800" i="1">
                              <a:latin typeface="Cambria Math" panose="02040503050406030204" pitchFamily="18" charset="0"/>
                            </a:rPr>
                            <m:t>−12</m:t>
                          </m:r>
                        </m:sup>
                      </m:sSup>
                    </m:oMath>
                  </m:oMathPara>
                </a14:m>
                <a:endParaRPr lang="fr-FR" sz="1800" dirty="0" smtClean="0"/>
              </a:p>
              <a:p>
                <a:r>
                  <a:rPr lang="fr-FR" sz="1800" dirty="0"/>
                  <a:t>90 </a:t>
                </a:r>
                <a:r>
                  <a:rPr lang="fr-FR" sz="1800" dirty="0" err="1"/>
                  <a:t>degrees</a:t>
                </a:r>
                <a:r>
                  <a:rPr lang="fr-FR" sz="1800" dirty="0"/>
                  <a:t> FODO </a:t>
                </a:r>
                <a:r>
                  <a:rPr lang="fr-FR" sz="1800" dirty="0" err="1"/>
                  <a:t>cells</a:t>
                </a:r>
                <a:endParaRPr lang="fr-FR" sz="1800" dirty="0"/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4923" y="3760967"/>
                <a:ext cx="4900912" cy="1480405"/>
              </a:xfrm>
              <a:prstGeom prst="rect">
                <a:avLst/>
              </a:prstGeom>
              <a:blipFill>
                <a:blip r:embed="rId5"/>
                <a:stretch>
                  <a:fillRect l="-1119" t="-2469" b="-576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687993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07440" y="64156"/>
            <a:ext cx="6303175" cy="643239"/>
          </a:xfrm>
        </p:spPr>
        <p:txBody>
          <a:bodyPr/>
          <a:lstStyle/>
          <a:p>
            <a:r>
              <a:rPr lang="fr-FR" dirty="0" smtClean="0"/>
              <a:t>Alternative </a:t>
            </a:r>
            <a:r>
              <a:rPr lang="fr-FR" dirty="0" err="1" smtClean="0"/>
              <a:t>optics</a:t>
            </a:r>
            <a:r>
              <a:rPr lang="fr-FR" dirty="0" smtClean="0"/>
              <a:t>: </a:t>
            </a:r>
            <a:r>
              <a:rPr lang="fr-FR" dirty="0" err="1" smtClean="0"/>
              <a:t>doubled</a:t>
            </a:r>
            <a:r>
              <a:rPr lang="fr-FR" dirty="0" smtClean="0"/>
              <a:t> </a:t>
            </a:r>
            <a:r>
              <a:rPr lang="fr-FR" dirty="0" err="1" smtClean="0"/>
              <a:t>momentum</a:t>
            </a:r>
            <a:r>
              <a:rPr lang="fr-FR" dirty="0" smtClean="0"/>
              <a:t> compaction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23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387" y="908433"/>
            <a:ext cx="3600000" cy="2399999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2724" y="908433"/>
            <a:ext cx="3600000" cy="2399999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386" y="3578227"/>
            <a:ext cx="3600000" cy="2399999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1243402" y="845165"/>
            <a:ext cx="1637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dirty="0" smtClean="0"/>
              <a:t>Arc </a:t>
            </a:r>
            <a:r>
              <a:rPr lang="fr-FR" sz="1800" dirty="0" err="1" smtClean="0"/>
              <a:t>cell</a:t>
            </a:r>
            <a:endParaRPr lang="fr-FR" sz="1800" dirty="0"/>
          </a:p>
        </p:txBody>
      </p:sp>
      <p:sp>
        <p:nvSpPr>
          <p:cNvPr id="10" name="ZoneTexte 9"/>
          <p:cNvSpPr txBox="1"/>
          <p:nvPr/>
        </p:nvSpPr>
        <p:spPr>
          <a:xfrm>
            <a:off x="5433739" y="845165"/>
            <a:ext cx="1637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dirty="0" smtClean="0"/>
              <a:t>Section 1</a:t>
            </a:r>
            <a:endParaRPr lang="fr-FR" sz="1800" dirty="0"/>
          </a:p>
        </p:txBody>
      </p:sp>
      <p:sp>
        <p:nvSpPr>
          <p:cNvPr id="11" name="ZoneTexte 10"/>
          <p:cNvSpPr txBox="1"/>
          <p:nvPr/>
        </p:nvSpPr>
        <p:spPr>
          <a:xfrm>
            <a:off x="1243402" y="3456829"/>
            <a:ext cx="1637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dirty="0" smtClean="0"/>
              <a:t>Section 2</a:t>
            </a:r>
            <a:endParaRPr lang="fr-FR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4094923" y="3760967"/>
                <a:ext cx="4900912" cy="25884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fr-FR" sz="1800" dirty="0" smtClean="0"/>
                  <a:t>Momentum compaction: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800" b="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fr-FR" sz="1800" b="0" i="1" smtClean="0">
                          <a:latin typeface="Cambria Math" panose="02040503050406030204" pitchFamily="18" charset="0"/>
                        </a:rPr>
                        <m:t>=1.39×</m:t>
                      </m:r>
                      <m:sSup>
                        <m:sSupPr>
                          <m:ctrlPr>
                            <a:rPr lang="fr-FR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sup>
                      </m:sSup>
                    </m:oMath>
                  </m:oMathPara>
                </a14:m>
                <a:endParaRPr lang="fr-FR" sz="1800" dirty="0" smtClean="0"/>
              </a:p>
              <a:p>
                <a:r>
                  <a:rPr lang="fr-FR" sz="1800" dirty="0" smtClean="0"/>
                  <a:t>Synchrotron </a:t>
                </a:r>
                <a:r>
                  <a:rPr lang="fr-FR" sz="1800" dirty="0" err="1" smtClean="0"/>
                  <a:t>integrate</a:t>
                </a:r>
                <a:r>
                  <a:rPr lang="fr-FR" sz="1800" dirty="0" smtClean="0"/>
                  <a:t> I5: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  <m:r>
                        <a:rPr lang="fr-FR" sz="1800" i="1">
                          <a:latin typeface="Cambria Math" panose="02040503050406030204" pitchFamily="18" charset="0"/>
                        </a:rPr>
                        <m:t>=1.</m:t>
                      </m:r>
                      <m:r>
                        <a:rPr lang="fr-FR" sz="1800" b="0" i="1" smtClean="0">
                          <a:latin typeface="Cambria Math" panose="02040503050406030204" pitchFamily="18" charset="0"/>
                        </a:rPr>
                        <m:t>12</m:t>
                      </m:r>
                      <m:r>
                        <a:rPr lang="fr-FR" sz="1800" i="1"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fr-FR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1800" i="1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FR" sz="18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</m:sup>
                      </m:sSup>
                    </m:oMath>
                  </m:oMathPara>
                </a14:m>
                <a:endParaRPr lang="fr-FR" sz="1800" dirty="0" smtClean="0"/>
              </a:p>
              <a:p>
                <a:r>
                  <a:rPr lang="fr-FR" sz="1800" dirty="0" err="1" smtClean="0"/>
                  <a:t>Increase</a:t>
                </a:r>
                <a:r>
                  <a:rPr lang="fr-FR" sz="1800" dirty="0" smtClean="0"/>
                  <a:t> by a factor of 6.25 of I</a:t>
                </a:r>
                <a:r>
                  <a:rPr lang="fr-FR" sz="1800" baseline="-25000" dirty="0" smtClean="0"/>
                  <a:t>5</a:t>
                </a:r>
                <a:r>
                  <a:rPr lang="fr-FR" sz="1800" dirty="0" smtClean="0"/>
                  <a:t>.</a:t>
                </a:r>
              </a:p>
              <a:p>
                <a:r>
                  <a:rPr lang="fr-FR" sz="1800" dirty="0" smtClean="0"/>
                  <a:t>The </a:t>
                </a:r>
                <a:r>
                  <a:rPr lang="fr-FR" sz="1800" dirty="0" err="1" smtClean="0"/>
                  <a:t>increase</a:t>
                </a:r>
                <a:r>
                  <a:rPr lang="fr-FR" sz="1800" dirty="0" smtClean="0"/>
                  <a:t> </a:t>
                </a:r>
                <a:r>
                  <a:rPr lang="fr-FR" sz="1800" dirty="0" err="1" smtClean="0"/>
                  <a:t>is</a:t>
                </a:r>
                <a:r>
                  <a:rPr lang="fr-FR" sz="1800" dirty="0" smtClean="0"/>
                  <a:t> a factor 3 </a:t>
                </a:r>
                <a:r>
                  <a:rPr lang="fr-FR" sz="1800" dirty="0" err="1" smtClean="0"/>
                  <a:t>with</a:t>
                </a:r>
                <a:r>
                  <a:rPr lang="fr-FR" sz="1800" dirty="0" smtClean="0"/>
                  <a:t> a 60 </a:t>
                </a:r>
                <a:r>
                  <a:rPr lang="fr-FR" sz="1800" dirty="0" err="1" smtClean="0"/>
                  <a:t>degrees</a:t>
                </a:r>
                <a:r>
                  <a:rPr lang="fr-FR" sz="1800" dirty="0" smtClean="0"/>
                  <a:t> </a:t>
                </a:r>
                <a:r>
                  <a:rPr lang="fr-FR" sz="1800" dirty="0" err="1" smtClean="0"/>
                  <a:t>lattice</a:t>
                </a:r>
                <a:r>
                  <a:rPr lang="fr-FR" sz="1800" dirty="0" smtClean="0"/>
                  <a:t>.</a:t>
                </a:r>
              </a:p>
              <a:p>
                <a:r>
                  <a:rPr lang="fr-FR" sz="1800" dirty="0" smtClean="0"/>
                  <a:t>But the long-</a:t>
                </a:r>
                <a:r>
                  <a:rPr lang="fr-FR" sz="1800" dirty="0" err="1" smtClean="0"/>
                  <a:t>cell</a:t>
                </a:r>
                <a:r>
                  <a:rPr lang="fr-FR" sz="1800" dirty="0" smtClean="0"/>
                  <a:t> 90 </a:t>
                </a:r>
                <a:r>
                  <a:rPr lang="fr-FR" sz="1800" dirty="0" err="1" smtClean="0"/>
                  <a:t>degrees</a:t>
                </a:r>
                <a:r>
                  <a:rPr lang="fr-FR" sz="1800" dirty="0" smtClean="0"/>
                  <a:t> </a:t>
                </a:r>
                <a:r>
                  <a:rPr lang="fr-FR" sz="1800" dirty="0" err="1" smtClean="0"/>
                  <a:t>optics</a:t>
                </a:r>
                <a:r>
                  <a:rPr lang="fr-FR" sz="1800" dirty="0" smtClean="0"/>
                  <a:t> has a factor 8: </a:t>
                </a:r>
                <a:r>
                  <a:rPr lang="fr-FR" sz="1800" b="1" dirty="0" smtClean="0">
                    <a:solidFill>
                      <a:srgbClr val="0000FF"/>
                    </a:solidFill>
                  </a:rPr>
                  <a:t>the </a:t>
                </a:r>
                <a:r>
                  <a:rPr lang="fr-FR" sz="1800" b="1" dirty="0" err="1" smtClean="0">
                    <a:solidFill>
                      <a:srgbClr val="0000FF"/>
                    </a:solidFill>
                  </a:rPr>
                  <a:t>equilibrium</a:t>
                </a:r>
                <a:r>
                  <a:rPr lang="fr-FR" sz="1800" b="1" dirty="0" smtClean="0">
                    <a:solidFill>
                      <a:srgbClr val="0000FF"/>
                    </a:solidFill>
                  </a:rPr>
                  <a:t> </a:t>
                </a:r>
                <a:r>
                  <a:rPr lang="fr-FR" sz="1800" b="1" dirty="0" err="1" smtClean="0">
                    <a:solidFill>
                      <a:srgbClr val="0000FF"/>
                    </a:solidFill>
                  </a:rPr>
                  <a:t>emittance</a:t>
                </a:r>
                <a:r>
                  <a:rPr lang="fr-FR" sz="1800" b="1" dirty="0" smtClean="0">
                    <a:solidFill>
                      <a:srgbClr val="0000FF"/>
                    </a:solidFill>
                  </a:rPr>
                  <a:t> </a:t>
                </a:r>
                <a:r>
                  <a:rPr lang="fr-FR" sz="1800" b="1" dirty="0" err="1" smtClean="0">
                    <a:solidFill>
                      <a:srgbClr val="0000FF"/>
                    </a:solidFill>
                  </a:rPr>
                  <a:t>is</a:t>
                </a:r>
                <a:r>
                  <a:rPr lang="fr-FR" sz="1800" b="1" dirty="0" smtClean="0">
                    <a:solidFill>
                      <a:srgbClr val="0000FF"/>
                    </a:solidFill>
                  </a:rPr>
                  <a:t> </a:t>
                </a:r>
                <a:r>
                  <a:rPr lang="fr-FR" sz="1800" b="1" dirty="0" err="1" smtClean="0">
                    <a:solidFill>
                      <a:srgbClr val="0000FF"/>
                    </a:solidFill>
                  </a:rPr>
                  <a:t>still</a:t>
                </a:r>
                <a:r>
                  <a:rPr lang="fr-FR" sz="1800" b="1" dirty="0" smtClean="0">
                    <a:solidFill>
                      <a:srgbClr val="0000FF"/>
                    </a:solidFill>
                  </a:rPr>
                  <a:t> </a:t>
                </a:r>
                <a:r>
                  <a:rPr lang="fr-FR" sz="1800" b="1" dirty="0" err="1" smtClean="0">
                    <a:solidFill>
                      <a:srgbClr val="0000FF"/>
                    </a:solidFill>
                  </a:rPr>
                  <a:t>smaller</a:t>
                </a:r>
                <a:r>
                  <a:rPr lang="fr-FR" sz="1800" b="1" dirty="0" smtClean="0">
                    <a:solidFill>
                      <a:srgbClr val="0000FF"/>
                    </a:solidFill>
                  </a:rPr>
                  <a:t>.</a:t>
                </a:r>
              </a:p>
              <a:p>
                <a:r>
                  <a:rPr lang="fr-FR" sz="1800" b="1" dirty="0" err="1" smtClean="0">
                    <a:solidFill>
                      <a:srgbClr val="FFC000"/>
                    </a:solidFill>
                  </a:rPr>
                  <a:t>Still</a:t>
                </a:r>
                <a:r>
                  <a:rPr lang="fr-FR" sz="1800" b="1" dirty="0" smtClean="0">
                    <a:solidFill>
                      <a:srgbClr val="FFC000"/>
                    </a:solidFill>
                  </a:rPr>
                  <a:t> </a:t>
                </a:r>
                <a:r>
                  <a:rPr lang="fr-FR" sz="1800" b="1" dirty="0" err="1" smtClean="0">
                    <a:solidFill>
                      <a:srgbClr val="FFC000"/>
                    </a:solidFill>
                  </a:rPr>
                  <a:t>needs</a:t>
                </a:r>
                <a:r>
                  <a:rPr lang="fr-FR" sz="1800" b="1" dirty="0" smtClean="0">
                    <a:solidFill>
                      <a:srgbClr val="FFC000"/>
                    </a:solidFill>
                  </a:rPr>
                  <a:t> more </a:t>
                </a:r>
                <a:r>
                  <a:rPr lang="fr-FR" sz="1800" b="1" dirty="0" err="1" smtClean="0">
                    <a:solidFill>
                      <a:srgbClr val="FFC000"/>
                    </a:solidFill>
                  </a:rPr>
                  <a:t>work</a:t>
                </a:r>
                <a:r>
                  <a:rPr lang="fr-FR" sz="1800" b="1" dirty="0" smtClean="0">
                    <a:solidFill>
                      <a:srgbClr val="FFC000"/>
                    </a:solidFill>
                  </a:rPr>
                  <a:t> on </a:t>
                </a:r>
                <a:r>
                  <a:rPr lang="fr-FR" sz="1800" b="1" dirty="0" err="1" smtClean="0">
                    <a:solidFill>
                      <a:srgbClr val="FFC000"/>
                    </a:solidFill>
                  </a:rPr>
                  <a:t>matching</a:t>
                </a:r>
                <a:r>
                  <a:rPr lang="fr-FR" sz="1800" b="1" dirty="0" smtClean="0">
                    <a:solidFill>
                      <a:srgbClr val="FFC000"/>
                    </a:solidFill>
                  </a:rPr>
                  <a:t> sections.</a:t>
                </a:r>
                <a:endParaRPr lang="fr-FR" sz="1800" b="1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4923" y="3760967"/>
                <a:ext cx="4900912" cy="2588401"/>
              </a:xfrm>
              <a:prstGeom prst="rect">
                <a:avLst/>
              </a:prstGeom>
              <a:blipFill>
                <a:blip r:embed="rId5"/>
                <a:stretch>
                  <a:fillRect l="-1119" t="-1412" r="-498" b="-282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280177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Alternative </a:t>
            </a:r>
            <a:r>
              <a:rPr lang="fr-FR" dirty="0" err="1" smtClean="0"/>
              <a:t>optics</a:t>
            </a:r>
            <a:r>
              <a:rPr lang="fr-FR" dirty="0" smtClean="0"/>
              <a:t>: discussion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24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660824" y="1001865"/>
            <a:ext cx="7886700" cy="5114952"/>
          </a:xfrm>
        </p:spPr>
        <p:txBody>
          <a:bodyPr/>
          <a:lstStyle/>
          <a:p>
            <a:r>
              <a:rPr lang="fr-FR" dirty="0" smtClean="0">
                <a:solidFill>
                  <a:schemeClr val="tx1"/>
                </a:solidFill>
              </a:rPr>
              <a:t>The </a:t>
            </a:r>
            <a:r>
              <a:rPr lang="fr-FR" dirty="0" err="1" smtClean="0">
                <a:solidFill>
                  <a:schemeClr val="tx1"/>
                </a:solidFill>
              </a:rPr>
              <a:t>advantages</a:t>
            </a:r>
            <a:r>
              <a:rPr lang="fr-FR" dirty="0" smtClean="0">
                <a:solidFill>
                  <a:schemeClr val="tx1"/>
                </a:solidFill>
              </a:rPr>
              <a:t> of </a:t>
            </a:r>
            <a:r>
              <a:rPr lang="fr-FR" dirty="0" err="1" smtClean="0">
                <a:solidFill>
                  <a:schemeClr val="tx1"/>
                </a:solidFill>
              </a:rPr>
              <a:t>this</a:t>
            </a:r>
            <a:r>
              <a:rPr lang="fr-FR" dirty="0" smtClean="0">
                <a:solidFill>
                  <a:schemeClr val="tx1"/>
                </a:solidFill>
              </a:rPr>
              <a:t> alternative </a:t>
            </a:r>
            <a:r>
              <a:rPr lang="fr-FR" dirty="0" err="1" smtClean="0">
                <a:solidFill>
                  <a:schemeClr val="tx1"/>
                </a:solidFill>
              </a:rPr>
              <a:t>optics</a:t>
            </a:r>
            <a:r>
              <a:rPr lang="fr-FR" dirty="0" smtClean="0">
                <a:solidFill>
                  <a:schemeClr val="tx1"/>
                </a:solidFill>
              </a:rPr>
              <a:t> are:</a:t>
            </a:r>
          </a:p>
          <a:p>
            <a:pPr lvl="1"/>
            <a:r>
              <a:rPr lang="fr-FR" b="1" dirty="0" err="1" smtClean="0">
                <a:solidFill>
                  <a:srgbClr val="0000FF"/>
                </a:solidFill>
              </a:rPr>
              <a:t>Possibility</a:t>
            </a:r>
            <a:r>
              <a:rPr lang="fr-FR" b="1" dirty="0" smtClean="0">
                <a:solidFill>
                  <a:srgbClr val="0000FF"/>
                </a:solidFill>
              </a:rPr>
              <a:t> to tune the </a:t>
            </a:r>
            <a:r>
              <a:rPr lang="fr-FR" b="1" dirty="0" err="1" smtClean="0">
                <a:solidFill>
                  <a:srgbClr val="0000FF"/>
                </a:solidFill>
              </a:rPr>
              <a:t>momentum</a:t>
            </a:r>
            <a:r>
              <a:rPr lang="fr-FR" b="1" dirty="0" smtClean="0">
                <a:solidFill>
                  <a:srgbClr val="0000FF"/>
                </a:solidFill>
              </a:rPr>
              <a:t> compaction </a:t>
            </a:r>
            <a:r>
              <a:rPr lang="fr-FR" dirty="0" err="1" smtClean="0"/>
              <a:t>during</a:t>
            </a:r>
            <a:r>
              <a:rPr lang="fr-FR" dirty="0" smtClean="0"/>
              <a:t> the </a:t>
            </a:r>
            <a:r>
              <a:rPr lang="fr-FR" dirty="0" err="1" smtClean="0"/>
              <a:t>ramp</a:t>
            </a:r>
            <a:r>
              <a:rPr lang="fr-FR" dirty="0" smtClean="0"/>
              <a:t>.</a:t>
            </a:r>
          </a:p>
          <a:p>
            <a:pPr lvl="2"/>
            <a:r>
              <a:rPr lang="fr-FR" dirty="0" err="1" smtClean="0">
                <a:solidFill>
                  <a:schemeClr val="tx1"/>
                </a:solidFill>
              </a:rPr>
              <a:t>Different</a:t>
            </a:r>
            <a:r>
              <a:rPr lang="fr-FR" dirty="0" smtClean="0">
                <a:solidFill>
                  <a:schemeClr val="tx1"/>
                </a:solidFill>
              </a:rPr>
              <a:t> I5 at injection and extraction.</a:t>
            </a:r>
          </a:p>
          <a:p>
            <a:pPr lvl="2"/>
            <a:r>
              <a:rPr lang="fr-FR" dirty="0" err="1" smtClean="0">
                <a:solidFill>
                  <a:schemeClr val="tx1"/>
                </a:solidFill>
              </a:rPr>
              <a:t>Needs</a:t>
            </a:r>
            <a:r>
              <a:rPr lang="fr-FR" dirty="0" smtClean="0">
                <a:solidFill>
                  <a:schemeClr val="tx1"/>
                </a:solidFill>
              </a:rPr>
              <a:t> to know the limitation of collective </a:t>
            </a:r>
            <a:r>
              <a:rPr lang="fr-FR" dirty="0" err="1" smtClean="0">
                <a:solidFill>
                  <a:schemeClr val="tx1"/>
                </a:solidFill>
              </a:rPr>
              <a:t>effects</a:t>
            </a:r>
            <a:r>
              <a:rPr lang="fr-FR" dirty="0" smtClean="0">
                <a:solidFill>
                  <a:schemeClr val="tx1"/>
                </a:solidFill>
              </a:rPr>
              <a:t> at injection but </a:t>
            </a:r>
            <a:r>
              <a:rPr lang="fr-FR" dirty="0" err="1" smtClean="0">
                <a:solidFill>
                  <a:schemeClr val="tx1"/>
                </a:solidFill>
              </a:rPr>
              <a:t>also</a:t>
            </a:r>
            <a:r>
              <a:rPr lang="fr-FR" dirty="0" smtClean="0">
                <a:solidFill>
                  <a:schemeClr val="tx1"/>
                </a:solidFill>
              </a:rPr>
              <a:t> at extraction to </a:t>
            </a:r>
            <a:r>
              <a:rPr lang="fr-FR" dirty="0" err="1" smtClean="0">
                <a:solidFill>
                  <a:schemeClr val="tx1"/>
                </a:solidFill>
              </a:rPr>
              <a:t>evaluate</a:t>
            </a:r>
            <a:r>
              <a:rPr lang="fr-FR" dirty="0" smtClean="0">
                <a:solidFill>
                  <a:schemeClr val="tx1"/>
                </a:solidFill>
              </a:rPr>
              <a:t> the optimum </a:t>
            </a:r>
            <a:r>
              <a:rPr lang="fr-FR" dirty="0" err="1" smtClean="0">
                <a:solidFill>
                  <a:schemeClr val="tx1"/>
                </a:solidFill>
              </a:rPr>
              <a:t>momentum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comapction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during</a:t>
            </a:r>
            <a:r>
              <a:rPr lang="fr-FR" dirty="0" smtClean="0">
                <a:solidFill>
                  <a:schemeClr val="tx1"/>
                </a:solidFill>
              </a:rPr>
              <a:t> the </a:t>
            </a:r>
            <a:r>
              <a:rPr lang="fr-FR" dirty="0" err="1" smtClean="0">
                <a:solidFill>
                  <a:schemeClr val="tx1"/>
                </a:solidFill>
              </a:rPr>
              <a:t>ramp</a:t>
            </a:r>
            <a:r>
              <a:rPr lang="fr-FR" dirty="0" smtClean="0">
                <a:solidFill>
                  <a:schemeClr val="tx1"/>
                </a:solidFill>
              </a:rPr>
              <a:t>.</a:t>
            </a:r>
          </a:p>
          <a:p>
            <a:pPr lvl="1"/>
            <a:r>
              <a:rPr lang="fr-FR" b="1" dirty="0" err="1" smtClean="0">
                <a:solidFill>
                  <a:srgbClr val="0000FF"/>
                </a:solidFill>
              </a:rPr>
              <a:t>We</a:t>
            </a:r>
            <a:r>
              <a:rPr lang="fr-FR" b="1" dirty="0" smtClean="0">
                <a:solidFill>
                  <a:srgbClr val="0000FF"/>
                </a:solidFill>
              </a:rPr>
              <a:t> </a:t>
            </a:r>
            <a:r>
              <a:rPr lang="fr-FR" b="1" dirty="0" err="1" smtClean="0">
                <a:solidFill>
                  <a:srgbClr val="0000FF"/>
                </a:solidFill>
              </a:rPr>
              <a:t>keep</a:t>
            </a:r>
            <a:r>
              <a:rPr lang="fr-FR" b="1" dirty="0" smtClean="0">
                <a:solidFill>
                  <a:srgbClr val="0000FF"/>
                </a:solidFill>
              </a:rPr>
              <a:t> the </a:t>
            </a:r>
            <a:r>
              <a:rPr lang="fr-FR" b="1" dirty="0" err="1" smtClean="0">
                <a:solidFill>
                  <a:srgbClr val="0000FF"/>
                </a:solidFill>
              </a:rPr>
              <a:t>same</a:t>
            </a:r>
            <a:r>
              <a:rPr lang="fr-FR" b="1" dirty="0" smtClean="0">
                <a:solidFill>
                  <a:srgbClr val="0000FF"/>
                </a:solidFill>
              </a:rPr>
              <a:t> </a:t>
            </a:r>
            <a:r>
              <a:rPr lang="fr-FR" b="1" dirty="0" err="1" smtClean="0">
                <a:solidFill>
                  <a:srgbClr val="0000FF"/>
                </a:solidFill>
              </a:rPr>
              <a:t>sextupole</a:t>
            </a:r>
            <a:r>
              <a:rPr lang="fr-FR" b="1" dirty="0" smtClean="0">
                <a:solidFill>
                  <a:srgbClr val="0000FF"/>
                </a:solidFill>
              </a:rPr>
              <a:t> correction </a:t>
            </a:r>
            <a:r>
              <a:rPr lang="fr-FR" b="1" dirty="0" err="1" smtClean="0">
                <a:solidFill>
                  <a:srgbClr val="0000FF"/>
                </a:solidFill>
              </a:rPr>
              <a:t>scheme</a:t>
            </a:r>
            <a:r>
              <a:rPr lang="fr-FR" b="1" dirty="0" smtClean="0">
                <a:solidFill>
                  <a:srgbClr val="0000FF"/>
                </a:solidFill>
              </a:rPr>
              <a:t> for all modes.</a:t>
            </a:r>
          </a:p>
          <a:p>
            <a:pPr lvl="2"/>
            <a:r>
              <a:rPr lang="fr-FR" dirty="0" err="1" smtClean="0">
                <a:solidFill>
                  <a:schemeClr val="tx1"/>
                </a:solidFill>
              </a:rPr>
              <a:t>We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could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add</a:t>
            </a:r>
            <a:r>
              <a:rPr lang="fr-FR" dirty="0" smtClean="0">
                <a:solidFill>
                  <a:schemeClr val="tx1"/>
                </a:solidFill>
              </a:rPr>
              <a:t> an </a:t>
            </a:r>
            <a:r>
              <a:rPr lang="fr-FR" dirty="0" err="1" smtClean="0">
                <a:solidFill>
                  <a:schemeClr val="tx1"/>
                </a:solidFill>
              </a:rPr>
              <a:t>additional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sextupole</a:t>
            </a:r>
            <a:r>
              <a:rPr lang="fr-FR" dirty="0" smtClean="0">
                <a:solidFill>
                  <a:schemeClr val="tx1"/>
                </a:solidFill>
              </a:rPr>
              <a:t> at the dispersion </a:t>
            </a:r>
            <a:r>
              <a:rPr lang="fr-FR" dirty="0" err="1" smtClean="0">
                <a:solidFill>
                  <a:schemeClr val="tx1"/>
                </a:solidFill>
              </a:rPr>
              <a:t>peak</a:t>
            </a:r>
            <a:r>
              <a:rPr lang="fr-FR" dirty="0" smtClean="0">
                <a:solidFill>
                  <a:schemeClr val="tx1"/>
                </a:solidFill>
              </a:rPr>
              <a:t> to correct the extra </a:t>
            </a:r>
            <a:r>
              <a:rPr lang="fr-FR" dirty="0" err="1" smtClean="0">
                <a:solidFill>
                  <a:schemeClr val="tx1"/>
                </a:solidFill>
              </a:rPr>
              <a:t>chromaticity</a:t>
            </a:r>
            <a:r>
              <a:rPr lang="fr-FR" dirty="0" smtClean="0">
                <a:solidFill>
                  <a:schemeClr val="tx1"/>
                </a:solidFill>
              </a:rPr>
              <a:t> due to the </a:t>
            </a:r>
            <a:r>
              <a:rPr lang="fr-FR" dirty="0" err="1" smtClean="0">
                <a:solidFill>
                  <a:schemeClr val="tx1"/>
                </a:solidFill>
              </a:rPr>
              <a:t>betatron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wave</a:t>
            </a:r>
            <a:r>
              <a:rPr lang="fr-FR" dirty="0" smtClean="0">
                <a:solidFill>
                  <a:schemeClr val="tx1"/>
                </a:solidFill>
              </a:rPr>
              <a:t> (the </a:t>
            </a:r>
            <a:r>
              <a:rPr lang="fr-FR" dirty="0" err="1" smtClean="0">
                <a:solidFill>
                  <a:schemeClr val="tx1"/>
                </a:solidFill>
              </a:rPr>
              <a:t>chromaticity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increase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is</a:t>
            </a:r>
            <a:r>
              <a:rPr lang="fr-FR" dirty="0" smtClean="0">
                <a:solidFill>
                  <a:schemeClr val="tx1"/>
                </a:solidFill>
              </a:rPr>
              <a:t> about 50% more in </a:t>
            </a:r>
            <a:r>
              <a:rPr lang="fr-FR" dirty="0" err="1" smtClean="0">
                <a:solidFill>
                  <a:schemeClr val="tx1"/>
                </a:solidFill>
              </a:rPr>
              <a:t>comparison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with</a:t>
            </a:r>
            <a:r>
              <a:rPr lang="fr-FR" dirty="0" smtClean="0">
                <a:solidFill>
                  <a:schemeClr val="tx1"/>
                </a:solidFill>
              </a:rPr>
              <a:t> the </a:t>
            </a:r>
            <a:r>
              <a:rPr lang="fr-FR" dirty="0" err="1" smtClean="0">
                <a:solidFill>
                  <a:schemeClr val="tx1"/>
                </a:solidFill>
              </a:rPr>
              <a:t>reference</a:t>
            </a:r>
            <a:r>
              <a:rPr lang="fr-FR" dirty="0" smtClean="0">
                <a:solidFill>
                  <a:schemeClr val="tx1"/>
                </a:solidFill>
              </a:rPr>
              <a:t> case). The extra </a:t>
            </a:r>
            <a:r>
              <a:rPr lang="fr-FR" dirty="0" err="1" smtClean="0">
                <a:solidFill>
                  <a:schemeClr val="tx1"/>
                </a:solidFill>
              </a:rPr>
              <a:t>sextupoles</a:t>
            </a:r>
            <a:r>
              <a:rPr lang="fr-FR" dirty="0" smtClean="0">
                <a:solidFill>
                  <a:schemeClr val="tx1"/>
                </a:solidFill>
              </a:rPr>
              <a:t> are 10 times </a:t>
            </a:r>
            <a:r>
              <a:rPr lang="fr-FR" dirty="0" err="1" smtClean="0">
                <a:solidFill>
                  <a:schemeClr val="tx1"/>
                </a:solidFill>
              </a:rPr>
              <a:t>weaker</a:t>
            </a:r>
            <a:r>
              <a:rPr lang="fr-FR" dirty="0" smtClean="0">
                <a:solidFill>
                  <a:schemeClr val="tx1"/>
                </a:solidFill>
              </a:rPr>
              <a:t> to double the </a:t>
            </a:r>
            <a:r>
              <a:rPr lang="fr-FR" dirty="0" err="1" smtClean="0">
                <a:solidFill>
                  <a:schemeClr val="tx1"/>
                </a:solidFill>
              </a:rPr>
              <a:t>momentum</a:t>
            </a:r>
            <a:r>
              <a:rPr lang="fr-FR" dirty="0" smtClean="0">
                <a:solidFill>
                  <a:schemeClr val="tx1"/>
                </a:solidFill>
              </a:rPr>
              <a:t> compaction.</a:t>
            </a:r>
          </a:p>
          <a:p>
            <a:r>
              <a:rPr lang="fr-FR" dirty="0" smtClean="0">
                <a:solidFill>
                  <a:schemeClr val="tx1"/>
                </a:solidFill>
              </a:rPr>
              <a:t>The drawbacks are:</a:t>
            </a:r>
          </a:p>
          <a:p>
            <a:pPr lvl="1"/>
            <a:r>
              <a:rPr lang="fr-FR" dirty="0" smtClean="0">
                <a:solidFill>
                  <a:schemeClr val="tx1"/>
                </a:solidFill>
              </a:rPr>
              <a:t>A </a:t>
            </a:r>
            <a:r>
              <a:rPr lang="fr-FR" dirty="0" err="1" smtClean="0">
                <a:solidFill>
                  <a:schemeClr val="tx1"/>
                </a:solidFill>
              </a:rPr>
              <a:t>larger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equilibrium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emittance</a:t>
            </a:r>
            <a:r>
              <a:rPr lang="fr-FR" dirty="0" smtClean="0">
                <a:solidFill>
                  <a:schemeClr val="tx1"/>
                </a:solidFill>
              </a:rPr>
              <a:t> in </a:t>
            </a:r>
            <a:r>
              <a:rPr lang="fr-FR" dirty="0" err="1" smtClean="0">
                <a:solidFill>
                  <a:schemeClr val="tx1"/>
                </a:solidFill>
              </a:rPr>
              <a:t>comparison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with</a:t>
            </a:r>
            <a:r>
              <a:rPr lang="fr-FR" dirty="0" smtClean="0">
                <a:solidFill>
                  <a:schemeClr val="tx1"/>
                </a:solidFill>
              </a:rPr>
              <a:t> FODO </a:t>
            </a:r>
            <a:r>
              <a:rPr lang="fr-FR" dirty="0" err="1" smtClean="0">
                <a:solidFill>
                  <a:schemeClr val="tx1"/>
                </a:solidFill>
              </a:rPr>
              <a:t>cells</a:t>
            </a:r>
            <a:r>
              <a:rPr lang="fr-FR" dirty="0" smtClean="0">
                <a:solidFill>
                  <a:schemeClr val="tx1"/>
                </a:solidFill>
              </a:rPr>
              <a:t>.</a:t>
            </a:r>
          </a:p>
          <a:p>
            <a:pPr lvl="2"/>
            <a:r>
              <a:rPr lang="fr-FR" dirty="0" err="1" smtClean="0">
                <a:solidFill>
                  <a:schemeClr val="tx1"/>
                </a:solidFill>
              </a:rPr>
              <a:t>We</a:t>
            </a:r>
            <a:r>
              <a:rPr lang="fr-FR" dirty="0" smtClean="0">
                <a:solidFill>
                  <a:schemeClr val="tx1"/>
                </a:solidFill>
              </a:rPr>
              <a:t> are </a:t>
            </a:r>
            <a:r>
              <a:rPr lang="fr-FR" dirty="0" err="1" smtClean="0">
                <a:solidFill>
                  <a:schemeClr val="tx1"/>
                </a:solidFill>
              </a:rPr>
              <a:t>still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below</a:t>
            </a:r>
            <a:r>
              <a:rPr lang="fr-FR" dirty="0" smtClean="0">
                <a:solidFill>
                  <a:schemeClr val="tx1"/>
                </a:solidFill>
              </a:rPr>
              <a:t> the </a:t>
            </a:r>
            <a:r>
              <a:rPr lang="fr-FR" dirty="0" err="1" smtClean="0">
                <a:solidFill>
                  <a:schemeClr val="tx1"/>
                </a:solidFill>
              </a:rPr>
              <a:t>equilibrium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emittance</a:t>
            </a:r>
            <a:r>
              <a:rPr lang="fr-FR" dirty="0" smtClean="0">
                <a:solidFill>
                  <a:schemeClr val="tx1"/>
                </a:solidFill>
              </a:rPr>
              <a:t> of the long 90 </a:t>
            </a:r>
            <a:r>
              <a:rPr lang="fr-FR" dirty="0" err="1" smtClean="0">
                <a:solidFill>
                  <a:schemeClr val="tx1"/>
                </a:solidFill>
              </a:rPr>
              <a:t>degrees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cells</a:t>
            </a:r>
            <a:r>
              <a:rPr lang="fr-FR" dirty="0" smtClean="0">
                <a:solidFill>
                  <a:schemeClr val="tx1"/>
                </a:solidFill>
              </a:rPr>
              <a:t>.</a:t>
            </a:r>
          </a:p>
          <a:p>
            <a:pPr lvl="2"/>
            <a:r>
              <a:rPr lang="fr-FR" dirty="0" err="1" smtClean="0">
                <a:solidFill>
                  <a:schemeClr val="tx1"/>
                </a:solidFill>
              </a:rPr>
              <a:t>We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can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reduce</a:t>
            </a:r>
            <a:r>
              <a:rPr lang="fr-FR" dirty="0" smtClean="0">
                <a:solidFill>
                  <a:schemeClr val="tx1"/>
                </a:solidFill>
              </a:rPr>
              <a:t> the </a:t>
            </a:r>
            <a:r>
              <a:rPr lang="fr-FR" dirty="0" err="1" smtClean="0">
                <a:solidFill>
                  <a:schemeClr val="tx1"/>
                </a:solidFill>
              </a:rPr>
              <a:t>imapct</a:t>
            </a:r>
            <a:r>
              <a:rPr lang="fr-FR" dirty="0" smtClean="0">
                <a:solidFill>
                  <a:schemeClr val="tx1"/>
                </a:solidFill>
              </a:rPr>
              <a:t> by </a:t>
            </a:r>
            <a:r>
              <a:rPr lang="fr-FR" dirty="0" err="1" smtClean="0">
                <a:solidFill>
                  <a:schemeClr val="tx1"/>
                </a:solidFill>
              </a:rPr>
              <a:t>decreasing</a:t>
            </a:r>
            <a:r>
              <a:rPr lang="fr-FR" dirty="0" smtClean="0">
                <a:solidFill>
                  <a:schemeClr val="tx1"/>
                </a:solidFill>
              </a:rPr>
              <a:t> the </a:t>
            </a:r>
            <a:r>
              <a:rPr lang="fr-FR" dirty="0" err="1" smtClean="0">
                <a:solidFill>
                  <a:schemeClr val="tx1"/>
                </a:solidFill>
              </a:rPr>
              <a:t>momentum</a:t>
            </a:r>
            <a:r>
              <a:rPr lang="fr-FR" dirty="0" smtClean="0">
                <a:solidFill>
                  <a:schemeClr val="tx1"/>
                </a:solidFill>
              </a:rPr>
              <a:t> compaction </a:t>
            </a:r>
            <a:r>
              <a:rPr lang="fr-FR" dirty="0" err="1" smtClean="0">
                <a:solidFill>
                  <a:schemeClr val="tx1"/>
                </a:solidFill>
              </a:rPr>
              <a:t>during</a:t>
            </a:r>
            <a:r>
              <a:rPr lang="fr-FR" dirty="0" smtClean="0">
                <a:solidFill>
                  <a:schemeClr val="tx1"/>
                </a:solidFill>
              </a:rPr>
              <a:t> the </a:t>
            </a:r>
            <a:r>
              <a:rPr lang="fr-FR" dirty="0" err="1" smtClean="0">
                <a:solidFill>
                  <a:schemeClr val="tx1"/>
                </a:solidFill>
              </a:rPr>
              <a:t>ramp</a:t>
            </a:r>
            <a:r>
              <a:rPr lang="fr-FR" dirty="0" smtClean="0">
                <a:solidFill>
                  <a:schemeClr val="tx1"/>
                </a:solidFill>
              </a:rPr>
              <a:t>.</a:t>
            </a:r>
          </a:p>
          <a:p>
            <a:pPr lvl="1"/>
            <a:r>
              <a:rPr lang="fr-FR" dirty="0" err="1" smtClean="0">
                <a:solidFill>
                  <a:schemeClr val="tx1"/>
                </a:solidFill>
              </a:rPr>
              <a:t>We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need</a:t>
            </a:r>
            <a:r>
              <a:rPr lang="fr-FR" dirty="0" smtClean="0">
                <a:solidFill>
                  <a:schemeClr val="tx1"/>
                </a:solidFill>
              </a:rPr>
              <a:t> to </a:t>
            </a:r>
            <a:r>
              <a:rPr lang="fr-FR" dirty="0" err="1" smtClean="0">
                <a:solidFill>
                  <a:schemeClr val="tx1"/>
                </a:solidFill>
              </a:rPr>
              <a:t>increase</a:t>
            </a:r>
            <a:r>
              <a:rPr lang="fr-FR" dirty="0" smtClean="0">
                <a:solidFill>
                  <a:schemeClr val="tx1"/>
                </a:solidFill>
              </a:rPr>
              <a:t> the </a:t>
            </a:r>
            <a:r>
              <a:rPr lang="fr-FR" dirty="0" err="1" smtClean="0">
                <a:solidFill>
                  <a:schemeClr val="tx1"/>
                </a:solidFill>
              </a:rPr>
              <a:t>number</a:t>
            </a:r>
            <a:r>
              <a:rPr lang="fr-FR" dirty="0" smtClean="0">
                <a:solidFill>
                  <a:schemeClr val="tx1"/>
                </a:solidFill>
              </a:rPr>
              <a:t> of </a:t>
            </a:r>
            <a:r>
              <a:rPr lang="fr-FR" dirty="0" err="1" smtClean="0">
                <a:solidFill>
                  <a:schemeClr val="tx1"/>
                </a:solidFill>
              </a:rPr>
              <a:t>quadrupole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families</a:t>
            </a:r>
            <a:r>
              <a:rPr lang="fr-FR" dirty="0" smtClean="0">
                <a:solidFill>
                  <a:schemeClr val="tx1"/>
                </a:solidFill>
              </a:rPr>
              <a:t> and </a:t>
            </a:r>
            <a:r>
              <a:rPr lang="fr-FR" dirty="0" err="1" smtClean="0">
                <a:solidFill>
                  <a:schemeClr val="tx1"/>
                </a:solidFill>
              </a:rPr>
              <a:t>thus</a:t>
            </a:r>
            <a:r>
              <a:rPr lang="fr-FR" dirty="0" smtClean="0">
                <a:solidFill>
                  <a:schemeClr val="tx1"/>
                </a:solidFill>
              </a:rPr>
              <a:t> power supplies.</a:t>
            </a:r>
          </a:p>
          <a:p>
            <a:pPr lvl="2"/>
            <a:r>
              <a:rPr lang="fr-FR" dirty="0" smtClean="0">
                <a:solidFill>
                  <a:schemeClr val="tx1"/>
                </a:solidFill>
              </a:rPr>
              <a:t>6 </a:t>
            </a:r>
            <a:r>
              <a:rPr lang="fr-FR" dirty="0" err="1" smtClean="0">
                <a:solidFill>
                  <a:schemeClr val="tx1"/>
                </a:solidFill>
              </a:rPr>
              <a:t>families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against</a:t>
            </a:r>
            <a:r>
              <a:rPr lang="fr-FR" dirty="0" smtClean="0">
                <a:solidFill>
                  <a:schemeClr val="tx1"/>
                </a:solidFill>
              </a:rPr>
              <a:t> 2 </a:t>
            </a:r>
            <a:r>
              <a:rPr lang="fr-FR" dirty="0" err="1" smtClean="0">
                <a:solidFill>
                  <a:schemeClr val="tx1"/>
                </a:solidFill>
              </a:rPr>
              <a:t>families</a:t>
            </a:r>
            <a:r>
              <a:rPr lang="fr-FR" dirty="0" smtClean="0">
                <a:solidFill>
                  <a:schemeClr val="tx1"/>
                </a:solidFill>
              </a:rPr>
              <a:t>.</a:t>
            </a:r>
          </a:p>
          <a:p>
            <a:pPr lvl="1"/>
            <a:r>
              <a:rPr lang="fr-FR" dirty="0" err="1" smtClean="0">
                <a:solidFill>
                  <a:schemeClr val="tx1"/>
                </a:solidFill>
              </a:rPr>
              <a:t>Larger</a:t>
            </a:r>
            <a:r>
              <a:rPr lang="fr-FR" dirty="0" smtClean="0">
                <a:solidFill>
                  <a:schemeClr val="tx1"/>
                </a:solidFill>
              </a:rPr>
              <a:t> maximum </a:t>
            </a:r>
            <a:r>
              <a:rPr lang="fr-FR" dirty="0" err="1" smtClean="0">
                <a:solidFill>
                  <a:schemeClr val="tx1"/>
                </a:solidFill>
              </a:rPr>
              <a:t>peak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betatron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functions</a:t>
            </a:r>
            <a:r>
              <a:rPr lang="fr-FR" dirty="0" smtClean="0">
                <a:solidFill>
                  <a:schemeClr val="tx1"/>
                </a:solidFill>
              </a:rPr>
              <a:t> in the arcs.</a:t>
            </a:r>
          </a:p>
          <a:p>
            <a:pPr lvl="2"/>
            <a:r>
              <a:rPr lang="fr-FR" dirty="0" err="1" smtClean="0">
                <a:solidFill>
                  <a:schemeClr val="tx1"/>
                </a:solidFill>
              </a:rPr>
              <a:t>Need</a:t>
            </a:r>
            <a:r>
              <a:rPr lang="fr-FR" dirty="0" smtClean="0">
                <a:solidFill>
                  <a:schemeClr val="tx1"/>
                </a:solidFill>
              </a:rPr>
              <a:t> for more </a:t>
            </a:r>
            <a:r>
              <a:rPr lang="fr-FR" dirty="0" err="1" smtClean="0">
                <a:solidFill>
                  <a:schemeClr val="tx1"/>
                </a:solidFill>
              </a:rPr>
              <a:t>work</a:t>
            </a:r>
            <a:r>
              <a:rPr lang="fr-FR" dirty="0" smtClean="0">
                <a:solidFill>
                  <a:schemeClr val="tx1"/>
                </a:solidFill>
              </a:rPr>
              <a:t> to </a:t>
            </a:r>
            <a:r>
              <a:rPr lang="fr-FR" dirty="0" err="1" smtClean="0">
                <a:solidFill>
                  <a:schemeClr val="tx1"/>
                </a:solidFill>
              </a:rPr>
              <a:t>improve</a:t>
            </a:r>
            <a:r>
              <a:rPr lang="fr-FR" dirty="0" smtClean="0">
                <a:solidFill>
                  <a:schemeClr val="tx1"/>
                </a:solidFill>
              </a:rPr>
              <a:t> the </a:t>
            </a:r>
            <a:r>
              <a:rPr lang="fr-FR" dirty="0" err="1" smtClean="0">
                <a:solidFill>
                  <a:schemeClr val="tx1"/>
                </a:solidFill>
              </a:rPr>
              <a:t>matching</a:t>
            </a:r>
            <a:r>
              <a:rPr lang="fr-FR" dirty="0" smtClean="0">
                <a:solidFill>
                  <a:schemeClr val="tx1"/>
                </a:solidFill>
              </a:rPr>
              <a:t> sections.</a:t>
            </a:r>
          </a:p>
          <a:p>
            <a:r>
              <a:rPr lang="fr-FR" dirty="0" err="1" smtClean="0">
                <a:solidFill>
                  <a:schemeClr val="tx1"/>
                </a:solidFill>
              </a:rPr>
              <a:t>We</a:t>
            </a:r>
            <a:r>
              <a:rPr lang="fr-FR" dirty="0" smtClean="0">
                <a:solidFill>
                  <a:schemeClr val="tx1"/>
                </a:solidFill>
              </a:rPr>
              <a:t> have to </a:t>
            </a:r>
            <a:r>
              <a:rPr lang="fr-FR" dirty="0" err="1" smtClean="0">
                <a:solidFill>
                  <a:schemeClr val="tx1"/>
                </a:solidFill>
              </a:rPr>
              <a:t>evaluate</a:t>
            </a:r>
            <a:r>
              <a:rPr lang="fr-FR" dirty="0" smtClean="0">
                <a:solidFill>
                  <a:schemeClr val="tx1"/>
                </a:solidFill>
              </a:rPr>
              <a:t> the impact on the </a:t>
            </a:r>
            <a:r>
              <a:rPr lang="fr-FR" dirty="0" err="1" smtClean="0">
                <a:solidFill>
                  <a:schemeClr val="tx1"/>
                </a:solidFill>
              </a:rPr>
              <a:t>dynamic</a:t>
            </a:r>
            <a:r>
              <a:rPr lang="fr-FR" dirty="0" smtClean="0">
                <a:solidFill>
                  <a:schemeClr val="tx1"/>
                </a:solidFill>
              </a:rPr>
              <a:t> aperture and </a:t>
            </a:r>
            <a:r>
              <a:rPr lang="fr-FR" dirty="0" err="1" smtClean="0">
                <a:solidFill>
                  <a:schemeClr val="tx1"/>
                </a:solidFill>
              </a:rPr>
              <a:t>momentum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acceptance</a:t>
            </a:r>
            <a:r>
              <a:rPr lang="fr-FR" dirty="0" smtClean="0">
                <a:solidFill>
                  <a:schemeClr val="tx1"/>
                </a:solidFill>
              </a:rPr>
              <a:t>.</a:t>
            </a:r>
          </a:p>
          <a:p>
            <a:endParaRPr lang="fr-FR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2220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Conclusions</a:t>
            </a:r>
            <a:endParaRPr lang="en-US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25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9321" y="840332"/>
            <a:ext cx="8455632" cy="6099837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Optics:</a:t>
            </a:r>
            <a:endParaRPr lang="en-US" b="0" dirty="0" smtClean="0">
              <a:solidFill>
                <a:srgbClr val="000000"/>
              </a:solidFill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Optimization of layout and booster positioning in the tunnel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Two options to bypass the experimental areas inside or outside detector</a:t>
            </a:r>
          </a:p>
          <a:p>
            <a:pPr lvl="1"/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Improve DA and MA</a:t>
            </a:r>
            <a:r>
              <a:rPr lang="en-US" dirty="0" smtClean="0">
                <a:solidFill>
                  <a:srgbClr val="000000"/>
                </a:solidFill>
              </a:rPr>
              <a:t> for the 90°/90° optics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Resonance </a:t>
            </a:r>
            <a:r>
              <a:rPr lang="en-US" dirty="0" err="1" smtClean="0">
                <a:solidFill>
                  <a:srgbClr val="000000"/>
                </a:solidFill>
              </a:rPr>
              <a:t>Driviting</a:t>
            </a:r>
            <a:r>
              <a:rPr lang="en-US" dirty="0" smtClean="0">
                <a:solidFill>
                  <a:srgbClr val="000000"/>
                </a:solidFill>
              </a:rPr>
              <a:t> terms optimization </a:t>
            </a:r>
          </a:p>
          <a:p>
            <a:pPr lvl="1"/>
            <a:r>
              <a:rPr lang="en-US" dirty="0" err="1" smtClean="0">
                <a:solidFill>
                  <a:srgbClr val="000000"/>
                </a:solidFill>
              </a:rPr>
              <a:t>Optimisation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strategy for </a:t>
            </a:r>
            <a:r>
              <a:rPr lang="en-US" dirty="0" err="1">
                <a:solidFill>
                  <a:srgbClr val="000000"/>
                </a:solidFill>
              </a:rPr>
              <a:t>sextupoles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families </a:t>
            </a:r>
            <a:r>
              <a:rPr lang="en-US" dirty="0">
                <a:solidFill>
                  <a:srgbClr val="000000"/>
                </a:solidFill>
              </a:rPr>
              <a:t>(MOGA</a:t>
            </a:r>
            <a:r>
              <a:rPr lang="en-US" dirty="0" smtClean="0">
                <a:solidFill>
                  <a:srgbClr val="000000"/>
                </a:solidFill>
              </a:rPr>
              <a:t>,…) ?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Improve optics design  ?</a:t>
            </a:r>
          </a:p>
          <a:p>
            <a:pPr marL="478963" lvl="1" indent="0"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HEB operation and </a:t>
            </a:r>
            <a:r>
              <a:rPr lang="en-US" dirty="0" smtClean="0">
                <a:solidFill>
                  <a:srgbClr val="0000FF"/>
                </a:solidFill>
              </a:rPr>
              <a:t>emittance evolution</a:t>
            </a:r>
            <a:endParaRPr lang="en-US" dirty="0" smtClean="0">
              <a:solidFill>
                <a:srgbClr val="000000"/>
              </a:solidFill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Optimization of cycle time at Z  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Effect of </a:t>
            </a:r>
            <a:r>
              <a:rPr lang="en-US" dirty="0" err="1" smtClean="0">
                <a:solidFill>
                  <a:srgbClr val="000000"/>
                </a:solidFill>
              </a:rPr>
              <a:t>mis</a:t>
            </a:r>
            <a:r>
              <a:rPr lang="en-US" dirty="0" smtClean="0">
                <a:solidFill>
                  <a:srgbClr val="000000"/>
                </a:solidFill>
              </a:rPr>
              <a:t>-matched beam at injection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Optimization of RF Voltage at injection and extraction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Study the 800 MHz RF system against 400 MHz + 800 MHz</a:t>
            </a: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First definition of the orbit correctors for the booster (≃ </a:t>
            </a:r>
            <a:r>
              <a:rPr lang="en-US" dirty="0" smtClean="0">
                <a:solidFill>
                  <a:srgbClr val="000000"/>
                </a:solidFill>
              </a:rPr>
              <a:t>20 </a:t>
            </a:r>
            <a:r>
              <a:rPr lang="en-US" dirty="0" err="1">
                <a:solidFill>
                  <a:srgbClr val="000000"/>
                </a:solidFill>
              </a:rPr>
              <a:t>mT</a:t>
            </a:r>
            <a:r>
              <a:rPr lang="en-US" dirty="0" smtClean="0">
                <a:solidFill>
                  <a:srgbClr val="000000"/>
                </a:solidFill>
              </a:rPr>
              <a:t>) and orbit </a:t>
            </a:r>
            <a:r>
              <a:rPr lang="en-US" dirty="0">
                <a:solidFill>
                  <a:srgbClr val="000000"/>
                </a:solidFill>
              </a:rPr>
              <a:t>correction </a:t>
            </a:r>
            <a:r>
              <a:rPr lang="en-US" dirty="0" smtClean="0">
                <a:solidFill>
                  <a:srgbClr val="000000"/>
                </a:solidFill>
              </a:rPr>
              <a:t>scheme. First </a:t>
            </a:r>
            <a:r>
              <a:rPr lang="en-US" dirty="0">
                <a:solidFill>
                  <a:srgbClr val="000000"/>
                </a:solidFill>
              </a:rPr>
              <a:t>specifications of </a:t>
            </a:r>
            <a:r>
              <a:rPr lang="en-US" dirty="0" smtClean="0">
                <a:solidFill>
                  <a:srgbClr val="000000"/>
                </a:solidFill>
              </a:rPr>
              <a:t>elements misalignment (150 </a:t>
            </a:r>
            <a:r>
              <a:rPr lang="en-US" dirty="0" err="1" smtClean="0">
                <a:solidFill>
                  <a:srgbClr val="000000"/>
                </a:solidFill>
              </a:rPr>
              <a:t>μm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Finalize the emittance tuning </a:t>
            </a:r>
            <a:r>
              <a:rPr lang="en-US" dirty="0" smtClean="0">
                <a:solidFill>
                  <a:srgbClr val="000000"/>
                </a:solidFill>
              </a:rPr>
              <a:t>studies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Integration with DA and MA and Overall Design optimization (exploiting AI)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 Finalize injection/extraction in the High Energy Booster (CERN)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An alternative optics to 60° FODO cells has been proposed.</a:t>
            </a: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18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Perspectives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26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643100" y="1763571"/>
            <a:ext cx="8198941" cy="1606299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 marL="239481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SzPct val="80000"/>
              <a:buFont typeface="Wingdings 3" panose="05040102010807070707" pitchFamily="18" charset="2"/>
              <a:buChar char=""/>
              <a:defRPr sz="1800" b="1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0" dirty="0" smtClean="0">
                <a:solidFill>
                  <a:schemeClr val="tx1"/>
                </a:solidFill>
              </a:rPr>
              <a:t> Improve DA and MA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Optimizing </a:t>
            </a:r>
            <a:r>
              <a:rPr lang="en-US" dirty="0" err="1" smtClean="0">
                <a:solidFill>
                  <a:schemeClr val="tx1"/>
                </a:solidFill>
              </a:rPr>
              <a:t>sextupoles</a:t>
            </a:r>
            <a:r>
              <a:rPr lang="en-US" dirty="0" smtClean="0">
                <a:solidFill>
                  <a:schemeClr val="tx1"/>
                </a:solidFill>
              </a:rPr>
              <a:t> families, tunes and matching of insertions</a:t>
            </a:r>
          </a:p>
          <a:p>
            <a:r>
              <a:rPr lang="en-US" sz="1600" b="0" dirty="0" smtClean="0">
                <a:solidFill>
                  <a:schemeClr val="tx1"/>
                </a:solidFill>
              </a:rPr>
              <a:t>Optimize RF Voltage at injection and extraction (for 400 MHz and 800 MHz)</a:t>
            </a:r>
          </a:p>
          <a:p>
            <a:r>
              <a:rPr lang="en-US" sz="1600" b="0" dirty="0" smtClean="0">
                <a:solidFill>
                  <a:schemeClr val="tx1"/>
                </a:solidFill>
              </a:rPr>
              <a:t>Impact of injecting a </a:t>
            </a:r>
            <a:r>
              <a:rPr lang="en-US" sz="1600" b="0" dirty="0" err="1" smtClean="0">
                <a:solidFill>
                  <a:schemeClr val="tx1"/>
                </a:solidFill>
              </a:rPr>
              <a:t>mis</a:t>
            </a:r>
            <a:r>
              <a:rPr lang="en-US" sz="1600" b="0" dirty="0" smtClean="0">
                <a:solidFill>
                  <a:schemeClr val="tx1"/>
                </a:solidFill>
              </a:rPr>
              <a:t>-matched beam (including collective effects)</a:t>
            </a:r>
          </a:p>
          <a:p>
            <a:r>
              <a:rPr lang="en-US" sz="1600" b="0" dirty="0" smtClean="0">
                <a:solidFill>
                  <a:schemeClr val="tx1"/>
                </a:solidFill>
              </a:rPr>
              <a:t>Iterate on optics and layout </a:t>
            </a:r>
          </a:p>
          <a:p>
            <a:r>
              <a:rPr lang="en-US" sz="1600" b="0" dirty="0" smtClean="0">
                <a:solidFill>
                  <a:schemeClr val="tx1"/>
                </a:solidFill>
              </a:rPr>
              <a:t>Evaluate the dynamic aperture and momentum acceptance for the alternative optics.</a:t>
            </a:r>
            <a:endParaRPr lang="en-US" sz="1600" b="0" dirty="0">
              <a:solidFill>
                <a:schemeClr val="tx1"/>
              </a:solidFill>
            </a:endParaRPr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643101" y="1402819"/>
            <a:ext cx="4955693" cy="350570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0" indent="0" algn="l" defTabSz="957925" rtl="0" eaLnBrk="1" latinLnBrk="0" hangingPunct="1">
              <a:lnSpc>
                <a:spcPct val="90000"/>
              </a:lnSpc>
              <a:spcBef>
                <a:spcPts val="1048"/>
              </a:spcBef>
              <a:buClr>
                <a:srgbClr val="548235"/>
              </a:buClr>
              <a:buSzPct val="80000"/>
              <a:buFontTx/>
              <a:buNone/>
              <a:defRPr sz="1800" b="1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chemeClr val="tx1"/>
                </a:solidFill>
              </a:rPr>
              <a:t>To establish a baseline (June 2023)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8" name="Text Placeholder 4"/>
          <p:cNvSpPr txBox="1">
            <a:spLocks/>
          </p:cNvSpPr>
          <p:nvPr/>
        </p:nvSpPr>
        <p:spPr>
          <a:xfrm>
            <a:off x="643101" y="3277696"/>
            <a:ext cx="7924376" cy="350570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0" indent="0" algn="l" defTabSz="957925" rtl="0" eaLnBrk="1" latinLnBrk="0" hangingPunct="1">
              <a:lnSpc>
                <a:spcPct val="90000"/>
              </a:lnSpc>
              <a:spcBef>
                <a:spcPts val="1048"/>
              </a:spcBef>
              <a:buClr>
                <a:srgbClr val="548235"/>
              </a:buClr>
              <a:buSzPct val="80000"/>
              <a:buFontTx/>
              <a:buNone/>
              <a:defRPr sz="1800" b="1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chemeClr val="tx1"/>
                </a:solidFill>
              </a:rPr>
              <a:t>Long term plan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643101" y="3649081"/>
            <a:ext cx="7886700" cy="1360078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 marL="239481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SzPct val="80000"/>
              <a:buFont typeface="Wingdings 3" panose="05040102010807070707" pitchFamily="18" charset="2"/>
              <a:buChar char=""/>
              <a:defRPr sz="1800" b="1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0" dirty="0" smtClean="0">
                <a:solidFill>
                  <a:schemeClr val="tx1"/>
                </a:solidFill>
              </a:rPr>
              <a:t>Finalize emittance tuning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Static and dynamic imperfections</a:t>
            </a:r>
            <a:endParaRPr lang="en-US" b="0" dirty="0" smtClean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I</a:t>
            </a:r>
            <a:r>
              <a:rPr lang="en-US" b="0" dirty="0" smtClean="0">
                <a:solidFill>
                  <a:schemeClr val="tx1"/>
                </a:solidFill>
              </a:rPr>
              <a:t>mprove overall performances/cost with AI  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sz="1600" b="0" dirty="0" smtClean="0">
                <a:solidFill>
                  <a:schemeClr val="tx1"/>
                </a:solidFill>
              </a:rPr>
              <a:t>Optimize the energy ramp and verify emittance reach (start-to-end simulations)</a:t>
            </a:r>
          </a:p>
          <a:p>
            <a:r>
              <a:rPr lang="en-US" sz="1600" b="0" dirty="0" smtClean="0">
                <a:solidFill>
                  <a:schemeClr val="tx1"/>
                </a:solidFill>
              </a:rPr>
              <a:t>Optimization of insertion sections </a:t>
            </a:r>
            <a:endParaRPr lang="en-US" sz="16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752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3269974" y="2015807"/>
            <a:ext cx="5676516" cy="1147992"/>
          </a:xfrm>
        </p:spPr>
        <p:txBody>
          <a:bodyPr/>
          <a:lstStyle/>
          <a:p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for </a:t>
            </a:r>
            <a:r>
              <a:rPr lang="fr-FR" dirty="0" err="1" smtClean="0"/>
              <a:t>your</a:t>
            </a:r>
            <a:r>
              <a:rPr lang="fr-FR" dirty="0" smtClean="0"/>
              <a:t> attention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294967295"/>
          </p:nvPr>
        </p:nvSpPr>
        <p:spPr>
          <a:xfrm>
            <a:off x="8515350" y="6665913"/>
            <a:ext cx="628650" cy="153987"/>
          </a:xfrm>
        </p:spPr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27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7955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07440" y="60757"/>
            <a:ext cx="5468289" cy="650036"/>
          </a:xfrm>
        </p:spPr>
        <p:txBody>
          <a:bodyPr/>
          <a:lstStyle/>
          <a:p>
            <a:r>
              <a:rPr lang="fr-FR" dirty="0" smtClean="0"/>
              <a:t>First </a:t>
            </a:r>
            <a:r>
              <a:rPr lang="fr-FR" dirty="0" err="1" smtClean="0"/>
              <a:t>requirements</a:t>
            </a:r>
            <a:r>
              <a:rPr lang="fr-FR" dirty="0" smtClean="0"/>
              <a:t> for beam instrumentation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28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660824" y="1009817"/>
            <a:ext cx="7886700" cy="4283955"/>
          </a:xfrm>
        </p:spPr>
        <p:txBody>
          <a:bodyPr/>
          <a:lstStyle/>
          <a:p>
            <a:r>
              <a:rPr lang="fr-FR" b="0" dirty="0" smtClean="0">
                <a:solidFill>
                  <a:schemeClr val="tx1"/>
                </a:solidFill>
              </a:rPr>
              <a:t>First </a:t>
            </a:r>
            <a:r>
              <a:rPr lang="fr-FR" b="0" dirty="0" err="1" smtClean="0">
                <a:solidFill>
                  <a:schemeClr val="tx1"/>
                </a:solidFill>
              </a:rPr>
              <a:t>tolerance</a:t>
            </a:r>
            <a:r>
              <a:rPr lang="fr-FR" b="0" dirty="0" smtClean="0">
                <a:solidFill>
                  <a:schemeClr val="tx1"/>
                </a:solidFill>
              </a:rPr>
              <a:t> </a:t>
            </a:r>
            <a:r>
              <a:rPr lang="fr-FR" b="0" dirty="0" err="1" smtClean="0">
                <a:solidFill>
                  <a:schemeClr val="tx1"/>
                </a:solidFill>
              </a:rPr>
              <a:t>studies</a:t>
            </a:r>
            <a:r>
              <a:rPr lang="fr-FR" b="0" dirty="0" smtClean="0">
                <a:solidFill>
                  <a:schemeClr val="tx1"/>
                </a:solidFill>
              </a:rPr>
              <a:t> </a:t>
            </a:r>
            <a:r>
              <a:rPr lang="fr-FR" b="0" dirty="0" err="1" smtClean="0">
                <a:solidFill>
                  <a:schemeClr val="tx1"/>
                </a:solidFill>
              </a:rPr>
              <a:t>require</a:t>
            </a:r>
            <a:r>
              <a:rPr lang="fr-FR" b="0" dirty="0" smtClean="0">
                <a:solidFill>
                  <a:schemeClr val="tx1"/>
                </a:solidFill>
              </a:rPr>
              <a:t> for 2944 </a:t>
            </a:r>
            <a:r>
              <a:rPr lang="fr-FR" b="0" dirty="0" err="1" smtClean="0">
                <a:solidFill>
                  <a:schemeClr val="tx1"/>
                </a:solidFill>
              </a:rPr>
              <a:t>BPMs</a:t>
            </a:r>
            <a:r>
              <a:rPr lang="fr-FR" b="0" dirty="0" smtClean="0">
                <a:solidFill>
                  <a:schemeClr val="tx1"/>
                </a:solidFill>
              </a:rPr>
              <a:t> in the arcs </a:t>
            </a:r>
            <a:r>
              <a:rPr lang="fr-FR" b="0" dirty="0" err="1" smtClean="0">
                <a:solidFill>
                  <a:schemeClr val="tx1"/>
                </a:solidFill>
              </a:rPr>
              <a:t>with</a:t>
            </a:r>
            <a:r>
              <a:rPr lang="fr-FR" b="0" dirty="0" smtClean="0">
                <a:solidFill>
                  <a:schemeClr val="tx1"/>
                </a:solidFill>
              </a:rPr>
              <a:t> a RMS </a:t>
            </a:r>
            <a:r>
              <a:rPr lang="fr-FR" b="0" dirty="0" err="1" smtClean="0">
                <a:solidFill>
                  <a:schemeClr val="tx1"/>
                </a:solidFill>
              </a:rPr>
              <a:t>resolution</a:t>
            </a:r>
            <a:r>
              <a:rPr lang="fr-FR" b="0" dirty="0" smtClean="0">
                <a:solidFill>
                  <a:schemeClr val="tx1"/>
                </a:solidFill>
              </a:rPr>
              <a:t> </a:t>
            </a:r>
            <a:r>
              <a:rPr lang="fr-FR" b="0" dirty="0" err="1" smtClean="0">
                <a:solidFill>
                  <a:schemeClr val="tx1"/>
                </a:solidFill>
              </a:rPr>
              <a:t>better</a:t>
            </a:r>
            <a:r>
              <a:rPr lang="fr-FR" b="0" dirty="0" smtClean="0">
                <a:solidFill>
                  <a:schemeClr val="tx1"/>
                </a:solidFill>
              </a:rPr>
              <a:t> </a:t>
            </a:r>
            <a:r>
              <a:rPr lang="fr-FR" b="0" dirty="0" err="1" smtClean="0">
                <a:solidFill>
                  <a:schemeClr val="tx1"/>
                </a:solidFill>
              </a:rPr>
              <a:t>than</a:t>
            </a:r>
            <a:r>
              <a:rPr lang="fr-FR" b="0" dirty="0" smtClean="0">
                <a:solidFill>
                  <a:schemeClr val="tx1"/>
                </a:solidFill>
              </a:rPr>
              <a:t> 50 µm.</a:t>
            </a:r>
          </a:p>
          <a:p>
            <a:endParaRPr lang="fr-FR" b="0" dirty="0" smtClean="0">
              <a:solidFill>
                <a:schemeClr val="tx1"/>
              </a:solidFill>
            </a:endParaRPr>
          </a:p>
          <a:p>
            <a:r>
              <a:rPr lang="fr-FR" b="0" dirty="0" err="1" smtClean="0">
                <a:solidFill>
                  <a:schemeClr val="tx1"/>
                </a:solidFill>
              </a:rPr>
              <a:t>We</a:t>
            </a:r>
            <a:r>
              <a:rPr lang="fr-FR" b="0" dirty="0" smtClean="0">
                <a:solidFill>
                  <a:schemeClr val="tx1"/>
                </a:solidFill>
              </a:rPr>
              <a:t> </a:t>
            </a:r>
            <a:r>
              <a:rPr lang="fr-FR" b="0" dirty="0" err="1" smtClean="0">
                <a:solidFill>
                  <a:schemeClr val="tx1"/>
                </a:solidFill>
              </a:rPr>
              <a:t>should</a:t>
            </a:r>
            <a:r>
              <a:rPr lang="fr-FR" b="0" dirty="0" smtClean="0">
                <a:solidFill>
                  <a:schemeClr val="tx1"/>
                </a:solidFill>
              </a:rPr>
              <a:t> </a:t>
            </a:r>
            <a:r>
              <a:rPr lang="fr-FR" b="0" dirty="0" err="1" smtClean="0">
                <a:solidFill>
                  <a:schemeClr val="tx1"/>
                </a:solidFill>
              </a:rPr>
              <a:t>be</a:t>
            </a:r>
            <a:r>
              <a:rPr lang="fr-FR" b="0" dirty="0" smtClean="0">
                <a:solidFill>
                  <a:schemeClr val="tx1"/>
                </a:solidFill>
              </a:rPr>
              <a:t> able to </a:t>
            </a:r>
            <a:r>
              <a:rPr lang="fr-FR" b="0" dirty="0" err="1" smtClean="0">
                <a:solidFill>
                  <a:schemeClr val="tx1"/>
                </a:solidFill>
              </a:rPr>
              <a:t>measure</a:t>
            </a:r>
            <a:r>
              <a:rPr lang="fr-FR" b="0" dirty="0" smtClean="0">
                <a:solidFill>
                  <a:schemeClr val="tx1"/>
                </a:solidFill>
              </a:rPr>
              <a:t> the </a:t>
            </a:r>
            <a:r>
              <a:rPr lang="fr-FR" b="0" dirty="0" err="1" smtClean="0">
                <a:solidFill>
                  <a:schemeClr val="tx1"/>
                </a:solidFill>
              </a:rPr>
              <a:t>current</a:t>
            </a:r>
            <a:r>
              <a:rPr lang="fr-FR" b="0" dirty="0" smtClean="0">
                <a:solidFill>
                  <a:schemeClr val="tx1"/>
                </a:solidFill>
              </a:rPr>
              <a:t> of </a:t>
            </a:r>
            <a:r>
              <a:rPr lang="fr-FR" b="0" dirty="0" err="1" smtClean="0">
                <a:solidFill>
                  <a:schemeClr val="tx1"/>
                </a:solidFill>
              </a:rPr>
              <a:t>each</a:t>
            </a:r>
            <a:r>
              <a:rPr lang="fr-FR" b="0" dirty="0" smtClean="0">
                <a:solidFill>
                  <a:schemeClr val="tx1"/>
                </a:solidFill>
              </a:rPr>
              <a:t> </a:t>
            </a:r>
            <a:r>
              <a:rPr lang="fr-FR" b="0" dirty="0" err="1" smtClean="0">
                <a:solidFill>
                  <a:schemeClr val="tx1"/>
                </a:solidFill>
              </a:rPr>
              <a:t>bunch</a:t>
            </a:r>
            <a:r>
              <a:rPr lang="fr-FR" b="0" dirty="0" smtClean="0">
                <a:solidFill>
                  <a:schemeClr val="tx1"/>
                </a:solidFill>
              </a:rPr>
              <a:t> </a:t>
            </a:r>
            <a:r>
              <a:rPr lang="fr-FR" b="0" dirty="0" err="1" smtClean="0">
                <a:solidFill>
                  <a:schemeClr val="tx1"/>
                </a:solidFill>
              </a:rPr>
              <a:t>with</a:t>
            </a:r>
            <a:r>
              <a:rPr lang="fr-FR" b="0" dirty="0" smtClean="0">
                <a:solidFill>
                  <a:schemeClr val="tx1"/>
                </a:solidFill>
              </a:rPr>
              <a:t> a </a:t>
            </a:r>
            <a:r>
              <a:rPr lang="fr-FR" b="0" dirty="0" err="1" smtClean="0">
                <a:solidFill>
                  <a:schemeClr val="tx1"/>
                </a:solidFill>
              </a:rPr>
              <a:t>precision</a:t>
            </a:r>
            <a:r>
              <a:rPr lang="fr-FR" b="0" dirty="0" smtClean="0">
                <a:solidFill>
                  <a:schemeClr val="tx1"/>
                </a:solidFill>
              </a:rPr>
              <a:t> </a:t>
            </a:r>
            <a:r>
              <a:rPr lang="fr-FR" b="0" dirty="0" err="1" smtClean="0">
                <a:solidFill>
                  <a:schemeClr val="tx1"/>
                </a:solidFill>
              </a:rPr>
              <a:t>better</a:t>
            </a:r>
            <a:r>
              <a:rPr lang="fr-FR" b="0" dirty="0" smtClean="0">
                <a:solidFill>
                  <a:schemeClr val="tx1"/>
                </a:solidFill>
              </a:rPr>
              <a:t> </a:t>
            </a:r>
            <a:r>
              <a:rPr lang="fr-FR" b="0" dirty="0" err="1" smtClean="0">
                <a:solidFill>
                  <a:schemeClr val="tx1"/>
                </a:solidFill>
              </a:rPr>
              <a:t>than</a:t>
            </a:r>
            <a:r>
              <a:rPr lang="fr-FR" b="0" dirty="0" smtClean="0">
                <a:solidFill>
                  <a:schemeClr val="tx1"/>
                </a:solidFill>
              </a:rPr>
              <a:t> 20 </a:t>
            </a:r>
            <a:r>
              <a:rPr lang="fr-FR" b="0" dirty="0" err="1" smtClean="0">
                <a:solidFill>
                  <a:schemeClr val="tx1"/>
                </a:solidFill>
              </a:rPr>
              <a:t>pC</a:t>
            </a:r>
            <a:r>
              <a:rPr lang="fr-FR" b="0" dirty="0" smtClean="0">
                <a:solidFill>
                  <a:schemeClr val="tx1"/>
                </a:solidFill>
              </a:rPr>
              <a:t> (</a:t>
            </a:r>
            <a:r>
              <a:rPr lang="fr-FR" b="0" dirty="0" err="1" smtClean="0">
                <a:solidFill>
                  <a:schemeClr val="tx1"/>
                </a:solidFill>
              </a:rPr>
              <a:t>less</a:t>
            </a:r>
            <a:r>
              <a:rPr lang="fr-FR" b="0" dirty="0" smtClean="0">
                <a:solidFill>
                  <a:schemeClr val="tx1"/>
                </a:solidFill>
              </a:rPr>
              <a:t> </a:t>
            </a:r>
            <a:r>
              <a:rPr lang="fr-FR" b="0" dirty="0" err="1" smtClean="0">
                <a:solidFill>
                  <a:schemeClr val="tx1"/>
                </a:solidFill>
              </a:rPr>
              <a:t>than</a:t>
            </a:r>
            <a:r>
              <a:rPr lang="fr-FR" b="0" dirty="0" smtClean="0">
                <a:solidFill>
                  <a:schemeClr val="tx1"/>
                </a:solidFill>
              </a:rPr>
              <a:t> 1% of the </a:t>
            </a:r>
            <a:r>
              <a:rPr lang="fr-FR" b="0" dirty="0" err="1" smtClean="0">
                <a:solidFill>
                  <a:schemeClr val="tx1"/>
                </a:solidFill>
              </a:rPr>
              <a:t>bunch</a:t>
            </a:r>
            <a:r>
              <a:rPr lang="fr-FR" b="0" dirty="0" smtClean="0">
                <a:solidFill>
                  <a:schemeClr val="tx1"/>
                </a:solidFill>
              </a:rPr>
              <a:t> charge). </a:t>
            </a:r>
          </a:p>
          <a:p>
            <a:endParaRPr lang="fr-FR" b="0" dirty="0" smtClean="0">
              <a:solidFill>
                <a:schemeClr val="tx1"/>
              </a:solidFill>
            </a:endParaRPr>
          </a:p>
          <a:p>
            <a:r>
              <a:rPr lang="fr-FR" b="0" dirty="0" err="1" smtClean="0">
                <a:solidFill>
                  <a:schemeClr val="tx1"/>
                </a:solidFill>
              </a:rPr>
              <a:t>We</a:t>
            </a:r>
            <a:r>
              <a:rPr lang="fr-FR" b="0" dirty="0" smtClean="0">
                <a:solidFill>
                  <a:schemeClr val="tx1"/>
                </a:solidFill>
              </a:rPr>
              <a:t> </a:t>
            </a:r>
            <a:r>
              <a:rPr lang="fr-FR" b="0" dirty="0" err="1" smtClean="0">
                <a:solidFill>
                  <a:schemeClr val="tx1"/>
                </a:solidFill>
              </a:rPr>
              <a:t>should</a:t>
            </a:r>
            <a:r>
              <a:rPr lang="fr-FR" b="0" dirty="0" smtClean="0">
                <a:solidFill>
                  <a:schemeClr val="tx1"/>
                </a:solidFill>
              </a:rPr>
              <a:t> </a:t>
            </a:r>
            <a:r>
              <a:rPr lang="fr-FR" b="0" dirty="0" err="1" smtClean="0">
                <a:solidFill>
                  <a:schemeClr val="tx1"/>
                </a:solidFill>
              </a:rPr>
              <a:t>be</a:t>
            </a:r>
            <a:r>
              <a:rPr lang="fr-FR" b="0" dirty="0" smtClean="0">
                <a:solidFill>
                  <a:schemeClr val="tx1"/>
                </a:solidFill>
              </a:rPr>
              <a:t> able to </a:t>
            </a:r>
            <a:r>
              <a:rPr lang="fr-FR" b="0" dirty="0" err="1" smtClean="0">
                <a:solidFill>
                  <a:schemeClr val="tx1"/>
                </a:solidFill>
              </a:rPr>
              <a:t>measure</a:t>
            </a:r>
            <a:r>
              <a:rPr lang="fr-FR" b="0" dirty="0" smtClean="0">
                <a:solidFill>
                  <a:schemeClr val="tx1"/>
                </a:solidFill>
              </a:rPr>
              <a:t> the </a:t>
            </a:r>
            <a:r>
              <a:rPr lang="fr-FR" b="0" dirty="0" err="1" smtClean="0">
                <a:solidFill>
                  <a:schemeClr val="tx1"/>
                </a:solidFill>
              </a:rPr>
              <a:t>emittance</a:t>
            </a:r>
            <a:r>
              <a:rPr lang="fr-FR" b="0" dirty="0" smtClean="0">
                <a:solidFill>
                  <a:schemeClr val="tx1"/>
                </a:solidFill>
              </a:rPr>
              <a:t> of the </a:t>
            </a:r>
            <a:r>
              <a:rPr lang="fr-FR" b="0" dirty="0" err="1" smtClean="0">
                <a:solidFill>
                  <a:schemeClr val="tx1"/>
                </a:solidFill>
              </a:rPr>
              <a:t>bunches</a:t>
            </a:r>
            <a:r>
              <a:rPr lang="fr-FR" b="0" dirty="0" smtClean="0">
                <a:solidFill>
                  <a:schemeClr val="tx1"/>
                </a:solidFill>
              </a:rPr>
              <a:t> at the extraction.</a:t>
            </a:r>
          </a:p>
          <a:p>
            <a:endParaRPr lang="fr-FR" b="0" dirty="0" smtClean="0">
              <a:solidFill>
                <a:schemeClr val="tx1"/>
              </a:solidFill>
            </a:endParaRPr>
          </a:p>
          <a:p>
            <a:r>
              <a:rPr lang="fr-FR" b="0" dirty="0" err="1" smtClean="0">
                <a:solidFill>
                  <a:schemeClr val="tx1"/>
                </a:solidFill>
              </a:rPr>
              <a:t>Because</a:t>
            </a:r>
            <a:r>
              <a:rPr lang="fr-FR" b="0" dirty="0" smtClean="0">
                <a:solidFill>
                  <a:schemeClr val="tx1"/>
                </a:solidFill>
              </a:rPr>
              <a:t> of the </a:t>
            </a:r>
            <a:r>
              <a:rPr lang="fr-FR" b="0" dirty="0" err="1" smtClean="0">
                <a:solidFill>
                  <a:schemeClr val="tx1"/>
                </a:solidFill>
              </a:rPr>
              <a:t>damping</a:t>
            </a:r>
            <a:r>
              <a:rPr lang="fr-FR" b="0" dirty="0" smtClean="0">
                <a:solidFill>
                  <a:schemeClr val="tx1"/>
                </a:solidFill>
              </a:rPr>
              <a:t> </a:t>
            </a:r>
            <a:r>
              <a:rPr lang="fr-FR" b="0" dirty="0" err="1" smtClean="0">
                <a:solidFill>
                  <a:schemeClr val="tx1"/>
                </a:solidFill>
              </a:rPr>
              <a:t>during</a:t>
            </a:r>
            <a:r>
              <a:rPr lang="fr-FR" b="0" dirty="0" smtClean="0">
                <a:solidFill>
                  <a:schemeClr val="tx1"/>
                </a:solidFill>
              </a:rPr>
              <a:t> the accumulation, the </a:t>
            </a:r>
            <a:r>
              <a:rPr lang="fr-FR" b="0" dirty="0" err="1" smtClean="0">
                <a:solidFill>
                  <a:schemeClr val="tx1"/>
                </a:solidFill>
              </a:rPr>
              <a:t>bunch</a:t>
            </a:r>
            <a:r>
              <a:rPr lang="fr-FR" b="0" dirty="0" smtClean="0">
                <a:solidFill>
                  <a:schemeClr val="tx1"/>
                </a:solidFill>
              </a:rPr>
              <a:t> </a:t>
            </a:r>
            <a:r>
              <a:rPr lang="fr-FR" b="0" dirty="0" err="1" smtClean="0">
                <a:solidFill>
                  <a:schemeClr val="tx1"/>
                </a:solidFill>
              </a:rPr>
              <a:t>properties</a:t>
            </a:r>
            <a:r>
              <a:rPr lang="fr-FR" b="0" dirty="0" smtClean="0">
                <a:solidFill>
                  <a:schemeClr val="tx1"/>
                </a:solidFill>
              </a:rPr>
              <a:t> are not the </a:t>
            </a:r>
            <a:r>
              <a:rPr lang="fr-FR" b="0" dirty="0" err="1" smtClean="0">
                <a:solidFill>
                  <a:schemeClr val="tx1"/>
                </a:solidFill>
              </a:rPr>
              <a:t>same</a:t>
            </a:r>
            <a:r>
              <a:rPr lang="fr-FR" b="0" dirty="0" smtClean="0">
                <a:solidFill>
                  <a:schemeClr val="tx1"/>
                </a:solidFill>
              </a:rPr>
              <a:t> </a:t>
            </a:r>
            <a:r>
              <a:rPr lang="fr-FR" b="0" dirty="0" err="1" smtClean="0">
                <a:solidFill>
                  <a:schemeClr val="tx1"/>
                </a:solidFill>
              </a:rPr>
              <a:t>from</a:t>
            </a:r>
            <a:r>
              <a:rPr lang="fr-FR" b="0" dirty="0" smtClean="0">
                <a:solidFill>
                  <a:schemeClr val="tx1"/>
                </a:solidFill>
              </a:rPr>
              <a:t> </a:t>
            </a:r>
            <a:r>
              <a:rPr lang="fr-FR" b="0" dirty="0" err="1" smtClean="0">
                <a:solidFill>
                  <a:schemeClr val="tx1"/>
                </a:solidFill>
              </a:rPr>
              <a:t>bunch</a:t>
            </a:r>
            <a:r>
              <a:rPr lang="fr-FR" b="0" dirty="0" smtClean="0">
                <a:solidFill>
                  <a:schemeClr val="tx1"/>
                </a:solidFill>
              </a:rPr>
              <a:t> to </a:t>
            </a:r>
            <a:r>
              <a:rPr lang="fr-FR" b="0" dirty="0" err="1" smtClean="0">
                <a:solidFill>
                  <a:schemeClr val="tx1"/>
                </a:solidFill>
              </a:rPr>
              <a:t>bunch</a:t>
            </a:r>
            <a:r>
              <a:rPr lang="fr-FR" b="0" dirty="0" smtClean="0">
                <a:solidFill>
                  <a:schemeClr val="tx1"/>
                </a:solidFill>
              </a:rPr>
              <a:t>: beam </a:t>
            </a:r>
            <a:r>
              <a:rPr lang="fr-FR" b="0" dirty="0" err="1" smtClean="0">
                <a:solidFill>
                  <a:schemeClr val="tx1"/>
                </a:solidFill>
              </a:rPr>
              <a:t>emittance</a:t>
            </a:r>
            <a:r>
              <a:rPr lang="fr-FR" b="0" dirty="0" smtClean="0">
                <a:solidFill>
                  <a:schemeClr val="tx1"/>
                </a:solidFill>
              </a:rPr>
              <a:t>, beam size and </a:t>
            </a:r>
            <a:r>
              <a:rPr lang="fr-FR" b="0" dirty="0" err="1" smtClean="0">
                <a:solidFill>
                  <a:schemeClr val="tx1"/>
                </a:solidFill>
              </a:rPr>
              <a:t>bunch</a:t>
            </a:r>
            <a:r>
              <a:rPr lang="fr-FR" b="0" dirty="0" smtClean="0">
                <a:solidFill>
                  <a:schemeClr val="tx1"/>
                </a:solidFill>
              </a:rPr>
              <a:t> </a:t>
            </a:r>
            <a:r>
              <a:rPr lang="fr-FR" b="0" dirty="0" err="1" smtClean="0">
                <a:solidFill>
                  <a:schemeClr val="tx1"/>
                </a:solidFill>
              </a:rPr>
              <a:t>length</a:t>
            </a:r>
            <a:r>
              <a:rPr lang="fr-FR" b="0" dirty="0" smtClean="0">
                <a:solidFill>
                  <a:schemeClr val="tx1"/>
                </a:solidFill>
              </a:rPr>
              <a:t> </a:t>
            </a:r>
            <a:r>
              <a:rPr lang="fr-FR" b="0" dirty="0" err="1" smtClean="0">
                <a:solidFill>
                  <a:schemeClr val="tx1"/>
                </a:solidFill>
              </a:rPr>
              <a:t>vary</a:t>
            </a:r>
            <a:r>
              <a:rPr lang="fr-FR" b="0" dirty="0" smtClean="0">
                <a:solidFill>
                  <a:schemeClr val="tx1"/>
                </a:solidFill>
              </a:rPr>
              <a:t> </a:t>
            </a:r>
            <a:r>
              <a:rPr lang="fr-FR" b="0" dirty="0" err="1" smtClean="0">
                <a:solidFill>
                  <a:schemeClr val="tx1"/>
                </a:solidFill>
              </a:rPr>
              <a:t>from</a:t>
            </a:r>
            <a:r>
              <a:rPr lang="fr-FR" b="0" dirty="0" smtClean="0">
                <a:solidFill>
                  <a:schemeClr val="tx1"/>
                </a:solidFill>
              </a:rPr>
              <a:t> </a:t>
            </a:r>
            <a:r>
              <a:rPr lang="fr-FR" b="0" dirty="0" err="1" smtClean="0">
                <a:solidFill>
                  <a:schemeClr val="tx1"/>
                </a:solidFill>
              </a:rPr>
              <a:t>bunch</a:t>
            </a:r>
            <a:r>
              <a:rPr lang="fr-FR" b="0" dirty="0" smtClean="0">
                <a:solidFill>
                  <a:schemeClr val="tx1"/>
                </a:solidFill>
              </a:rPr>
              <a:t> to </a:t>
            </a:r>
            <a:r>
              <a:rPr lang="fr-FR" b="0" dirty="0" err="1" smtClean="0">
                <a:solidFill>
                  <a:schemeClr val="tx1"/>
                </a:solidFill>
              </a:rPr>
              <a:t>bunch</a:t>
            </a:r>
            <a:r>
              <a:rPr lang="fr-FR" b="0" dirty="0" smtClean="0">
                <a:solidFill>
                  <a:schemeClr val="tx1"/>
                </a:solidFill>
              </a:rPr>
              <a:t>. </a:t>
            </a:r>
          </a:p>
          <a:p>
            <a:endParaRPr lang="fr-FR" b="0" dirty="0">
              <a:solidFill>
                <a:schemeClr val="tx1"/>
              </a:solidFill>
            </a:endParaRPr>
          </a:p>
          <a:p>
            <a:r>
              <a:rPr lang="fr-FR" b="0" dirty="0" smtClean="0">
                <a:solidFill>
                  <a:schemeClr val="tx1"/>
                </a:solidFill>
              </a:rPr>
              <a:t>At extraction, </a:t>
            </a:r>
            <a:r>
              <a:rPr lang="fr-FR" b="0" dirty="0" err="1" smtClean="0">
                <a:solidFill>
                  <a:schemeClr val="tx1"/>
                </a:solidFill>
              </a:rPr>
              <a:t>we</a:t>
            </a:r>
            <a:r>
              <a:rPr lang="fr-FR" b="0" dirty="0" smtClean="0">
                <a:solidFill>
                  <a:schemeClr val="tx1"/>
                </a:solidFill>
              </a:rPr>
              <a:t> </a:t>
            </a:r>
            <a:r>
              <a:rPr lang="fr-FR" b="0" dirty="0" err="1" smtClean="0">
                <a:solidFill>
                  <a:schemeClr val="tx1"/>
                </a:solidFill>
              </a:rPr>
              <a:t>should</a:t>
            </a:r>
            <a:r>
              <a:rPr lang="fr-FR" b="0" dirty="0" smtClean="0">
                <a:solidFill>
                  <a:schemeClr val="tx1"/>
                </a:solidFill>
              </a:rPr>
              <a:t> </a:t>
            </a:r>
            <a:r>
              <a:rPr lang="fr-FR" b="0" dirty="0" err="1" smtClean="0">
                <a:solidFill>
                  <a:schemeClr val="tx1"/>
                </a:solidFill>
              </a:rPr>
              <a:t>be</a:t>
            </a:r>
            <a:r>
              <a:rPr lang="fr-FR" b="0" dirty="0" smtClean="0">
                <a:solidFill>
                  <a:schemeClr val="tx1"/>
                </a:solidFill>
              </a:rPr>
              <a:t> at </a:t>
            </a:r>
            <a:r>
              <a:rPr lang="fr-FR" b="0" dirty="0" err="1" smtClean="0">
                <a:solidFill>
                  <a:schemeClr val="tx1"/>
                </a:solidFill>
              </a:rPr>
              <a:t>equilibrium</a:t>
            </a:r>
            <a:r>
              <a:rPr lang="fr-FR" b="0" dirty="0" smtClean="0">
                <a:solidFill>
                  <a:schemeClr val="tx1"/>
                </a:solidFill>
              </a:rPr>
              <a:t> and </a:t>
            </a:r>
            <a:r>
              <a:rPr lang="fr-FR" b="0" dirty="0" err="1" smtClean="0">
                <a:solidFill>
                  <a:schemeClr val="tx1"/>
                </a:solidFill>
              </a:rPr>
              <a:t>bunch</a:t>
            </a:r>
            <a:r>
              <a:rPr lang="fr-FR" b="0" dirty="0" smtClean="0">
                <a:solidFill>
                  <a:schemeClr val="tx1"/>
                </a:solidFill>
              </a:rPr>
              <a:t> </a:t>
            </a:r>
            <a:r>
              <a:rPr lang="fr-FR" b="0" dirty="0" err="1" smtClean="0">
                <a:solidFill>
                  <a:schemeClr val="tx1"/>
                </a:solidFill>
              </a:rPr>
              <a:t>properties</a:t>
            </a:r>
            <a:r>
              <a:rPr lang="fr-FR" b="0" dirty="0" smtClean="0">
                <a:solidFill>
                  <a:schemeClr val="tx1"/>
                </a:solidFill>
              </a:rPr>
              <a:t> </a:t>
            </a:r>
            <a:r>
              <a:rPr lang="fr-FR" b="0" dirty="0" err="1" smtClean="0">
                <a:solidFill>
                  <a:schemeClr val="tx1"/>
                </a:solidFill>
              </a:rPr>
              <a:t>should</a:t>
            </a:r>
            <a:r>
              <a:rPr lang="fr-FR" b="0" dirty="0" smtClean="0">
                <a:solidFill>
                  <a:schemeClr val="tx1"/>
                </a:solidFill>
              </a:rPr>
              <a:t> </a:t>
            </a:r>
            <a:r>
              <a:rPr lang="fr-FR" b="0" dirty="0" err="1" smtClean="0">
                <a:solidFill>
                  <a:schemeClr val="tx1"/>
                </a:solidFill>
              </a:rPr>
              <a:t>be</a:t>
            </a:r>
            <a:r>
              <a:rPr lang="fr-FR" b="0" dirty="0" smtClean="0">
                <a:solidFill>
                  <a:schemeClr val="tx1"/>
                </a:solidFill>
              </a:rPr>
              <a:t> </a:t>
            </a:r>
            <a:r>
              <a:rPr lang="fr-FR" b="0" dirty="0" err="1" smtClean="0">
                <a:solidFill>
                  <a:schemeClr val="tx1"/>
                </a:solidFill>
              </a:rPr>
              <a:t>roughly</a:t>
            </a:r>
            <a:r>
              <a:rPr lang="fr-FR" b="0" dirty="0" smtClean="0">
                <a:solidFill>
                  <a:schemeClr val="tx1"/>
                </a:solidFill>
              </a:rPr>
              <a:t> the </a:t>
            </a:r>
            <a:r>
              <a:rPr lang="fr-FR" b="0" dirty="0" err="1" smtClean="0">
                <a:solidFill>
                  <a:schemeClr val="tx1"/>
                </a:solidFill>
              </a:rPr>
              <a:t>same</a:t>
            </a:r>
            <a:r>
              <a:rPr lang="fr-FR" b="0" dirty="0" smtClean="0">
                <a:solidFill>
                  <a:schemeClr val="tx1"/>
                </a:solidFill>
              </a:rPr>
              <a:t> </a:t>
            </a:r>
            <a:r>
              <a:rPr lang="fr-FR" b="0" dirty="0" err="1" smtClean="0">
                <a:solidFill>
                  <a:schemeClr val="tx1"/>
                </a:solidFill>
              </a:rPr>
              <a:t>from</a:t>
            </a:r>
            <a:r>
              <a:rPr lang="fr-FR" b="0" dirty="0" smtClean="0">
                <a:solidFill>
                  <a:schemeClr val="tx1"/>
                </a:solidFill>
              </a:rPr>
              <a:t> </a:t>
            </a:r>
            <a:r>
              <a:rPr lang="fr-FR" b="0" dirty="0" err="1" smtClean="0">
                <a:solidFill>
                  <a:schemeClr val="tx1"/>
                </a:solidFill>
              </a:rPr>
              <a:t>bunch</a:t>
            </a:r>
            <a:r>
              <a:rPr lang="fr-FR" b="0" dirty="0" smtClean="0">
                <a:solidFill>
                  <a:schemeClr val="tx1"/>
                </a:solidFill>
              </a:rPr>
              <a:t> to </a:t>
            </a:r>
            <a:r>
              <a:rPr lang="fr-FR" b="0" dirty="0" err="1" smtClean="0">
                <a:solidFill>
                  <a:schemeClr val="tx1"/>
                </a:solidFill>
              </a:rPr>
              <a:t>bunch</a:t>
            </a:r>
            <a:r>
              <a:rPr lang="fr-FR" b="0" dirty="0" smtClean="0">
                <a:solidFill>
                  <a:schemeClr val="tx1"/>
                </a:solidFill>
              </a:rPr>
              <a:t> (</a:t>
            </a:r>
            <a:r>
              <a:rPr lang="fr-FR" b="0" dirty="0" err="1" smtClean="0">
                <a:solidFill>
                  <a:schemeClr val="tx1"/>
                </a:solidFill>
              </a:rPr>
              <a:t>especially</a:t>
            </a:r>
            <a:r>
              <a:rPr lang="fr-FR" b="0" dirty="0" smtClean="0">
                <a:solidFill>
                  <a:schemeClr val="tx1"/>
                </a:solidFill>
              </a:rPr>
              <a:t> for </a:t>
            </a:r>
            <a:r>
              <a:rPr lang="fr-FR" b="0" dirty="0" err="1" smtClean="0">
                <a:solidFill>
                  <a:schemeClr val="tx1"/>
                </a:solidFill>
              </a:rPr>
              <a:t>other</a:t>
            </a:r>
            <a:r>
              <a:rPr lang="fr-FR" b="0" dirty="0" smtClean="0">
                <a:solidFill>
                  <a:schemeClr val="tx1"/>
                </a:solidFill>
              </a:rPr>
              <a:t> modes </a:t>
            </a:r>
            <a:r>
              <a:rPr lang="fr-FR" b="0" dirty="0" err="1" smtClean="0">
                <a:solidFill>
                  <a:schemeClr val="tx1"/>
                </a:solidFill>
              </a:rPr>
              <a:t>than</a:t>
            </a:r>
            <a:r>
              <a:rPr lang="fr-FR" b="0" dirty="0" smtClean="0">
                <a:solidFill>
                  <a:schemeClr val="tx1"/>
                </a:solidFill>
              </a:rPr>
              <a:t> Z).</a:t>
            </a:r>
          </a:p>
          <a:p>
            <a:endParaRPr lang="fr-FR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24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07441" y="60757"/>
            <a:ext cx="4395374" cy="650036"/>
          </a:xfrm>
        </p:spPr>
        <p:txBody>
          <a:bodyPr/>
          <a:lstStyle/>
          <a:p>
            <a:r>
              <a:rPr lang="fr-FR" dirty="0" err="1" smtClean="0"/>
              <a:t>Emittance</a:t>
            </a:r>
            <a:r>
              <a:rPr lang="fr-FR" dirty="0" smtClean="0"/>
              <a:t>: accumulation + </a:t>
            </a:r>
            <a:r>
              <a:rPr lang="fr-FR" dirty="0" err="1" smtClean="0"/>
              <a:t>ramp</a:t>
            </a:r>
            <a:r>
              <a:rPr lang="fr-FR" dirty="0" smtClean="0"/>
              <a:t> 10µm x 1.0µm; 0.1%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29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11" name="Groupe 10"/>
          <p:cNvGrpSpPr/>
          <p:nvPr/>
        </p:nvGrpSpPr>
        <p:grpSpPr>
          <a:xfrm>
            <a:off x="147562" y="896938"/>
            <a:ext cx="3600000" cy="2472248"/>
            <a:chOff x="158012" y="923063"/>
            <a:chExt cx="3600000" cy="2472248"/>
          </a:xfrm>
        </p:grpSpPr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8012" y="923063"/>
              <a:ext cx="3600000" cy="2472248"/>
            </a:xfrm>
            <a:prstGeom prst="rect">
              <a:avLst/>
            </a:prstGeom>
          </p:spPr>
        </p:pic>
        <p:sp>
          <p:nvSpPr>
            <p:cNvPr id="7" name="TextBox 7"/>
            <p:cNvSpPr txBox="1"/>
            <p:nvPr/>
          </p:nvSpPr>
          <p:spPr>
            <a:xfrm>
              <a:off x="489403" y="2676215"/>
              <a:ext cx="9401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200" b="1" dirty="0" err="1" smtClean="0"/>
                <a:t>Vrf</a:t>
              </a:r>
              <a:r>
                <a:rPr lang="en-US" sz="1200" b="1" dirty="0" smtClean="0"/>
                <a:t> = 62 MV</a:t>
              </a:r>
              <a:endParaRPr lang="en-US" sz="1200" b="1" dirty="0"/>
            </a:p>
          </p:txBody>
        </p:sp>
        <p:sp>
          <p:nvSpPr>
            <p:cNvPr id="8" name="TextBox 12"/>
            <p:cNvSpPr txBox="1"/>
            <p:nvPr/>
          </p:nvSpPr>
          <p:spPr>
            <a:xfrm>
              <a:off x="2356820" y="987610"/>
              <a:ext cx="101867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200" b="1" dirty="0" err="1" smtClean="0"/>
                <a:t>Vrf</a:t>
              </a:r>
              <a:r>
                <a:rPr lang="en-US" sz="1200" b="1" dirty="0" smtClean="0"/>
                <a:t> = 140 MV</a:t>
              </a:r>
              <a:endParaRPr lang="en-US" sz="1200" b="1" dirty="0"/>
            </a:p>
          </p:txBody>
        </p:sp>
        <p:sp>
          <p:nvSpPr>
            <p:cNvPr id="9" name="TextBox 11"/>
            <p:cNvSpPr txBox="1"/>
            <p:nvPr/>
          </p:nvSpPr>
          <p:spPr>
            <a:xfrm>
              <a:off x="1753653" y="1612301"/>
              <a:ext cx="9301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200" dirty="0" smtClean="0">
                  <a:solidFill>
                    <a:srgbClr val="FF0000"/>
                  </a:solidFill>
                </a:rPr>
                <a:t>Linear ramp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cxnSp>
          <p:nvCxnSpPr>
            <p:cNvPr id="10" name="Straight Arrow Connector 13"/>
            <p:cNvCxnSpPr>
              <a:stCxn id="9" idx="3"/>
            </p:cNvCxnSpPr>
            <p:nvPr/>
          </p:nvCxnSpPr>
          <p:spPr>
            <a:xfrm>
              <a:off x="2683779" y="1750801"/>
              <a:ext cx="691718" cy="42254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0852" y="896938"/>
            <a:ext cx="3703024" cy="24732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562" y="3520082"/>
            <a:ext cx="3889361" cy="2473200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0852" y="3520082"/>
            <a:ext cx="3543791" cy="247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29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>
            <a:grpSpLocks noChangeAspect="1"/>
          </p:cNvGrpSpPr>
          <p:nvPr/>
        </p:nvGrpSpPr>
        <p:grpSpPr>
          <a:xfrm>
            <a:off x="294226" y="2284570"/>
            <a:ext cx="6003441" cy="1750990"/>
            <a:chOff x="294222" y="2284567"/>
            <a:chExt cx="6670490" cy="1945544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4222" y="2284567"/>
              <a:ext cx="6670490" cy="1945544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2628900" y="3869039"/>
              <a:ext cx="2413000" cy="36107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592697A5-F0F8-4A0E-8802-0A9BD2BD5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5293" y="208811"/>
            <a:ext cx="7469957" cy="353929"/>
          </a:xfrm>
        </p:spPr>
        <p:txBody>
          <a:bodyPr/>
          <a:lstStyle/>
          <a:p>
            <a:r>
              <a:rPr lang="en-US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Injectors complex</a:t>
            </a:r>
            <a:endParaRPr lang="en-US" sz="20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4B3C8B2E-30BE-4BE3-964B-5AE8D1CCB18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3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591955" y="1202251"/>
            <a:ext cx="8186122" cy="1050249"/>
          </a:xfrm>
        </p:spPr>
        <p:txBody>
          <a:bodyPr/>
          <a:lstStyle/>
          <a:p>
            <a:r>
              <a:rPr lang="en-US" sz="1600" dirty="0" smtClean="0">
                <a:solidFill>
                  <a:schemeClr val="tx1"/>
                </a:solidFill>
              </a:rPr>
              <a:t>Injection energy </a:t>
            </a:r>
            <a:r>
              <a:rPr lang="en-US" sz="1600" b="0" dirty="0" smtClean="0">
                <a:solidFill>
                  <a:schemeClr val="tx1"/>
                </a:solidFill>
              </a:rPr>
              <a:t>into the booster </a:t>
            </a:r>
            <a:r>
              <a:rPr lang="en-US" sz="1600" dirty="0" smtClean="0">
                <a:solidFill>
                  <a:schemeClr val="tx1"/>
                </a:solidFill>
              </a:rPr>
              <a:t>20 GeV </a:t>
            </a:r>
            <a:r>
              <a:rPr lang="en-US" sz="1600" b="0" dirty="0" smtClean="0">
                <a:solidFill>
                  <a:schemeClr val="tx1"/>
                </a:solidFill>
              </a:rPr>
              <a:t>(or lower ? )</a:t>
            </a:r>
          </a:p>
          <a:p>
            <a:r>
              <a:rPr lang="en-US" sz="1600" b="0" dirty="0" smtClean="0">
                <a:solidFill>
                  <a:schemeClr val="tx1"/>
                </a:solidFill>
              </a:rPr>
              <a:t>Ramping: </a:t>
            </a:r>
            <a:r>
              <a:rPr lang="en-US" sz="1600" dirty="0" smtClean="0">
                <a:solidFill>
                  <a:schemeClr val="tx1"/>
                </a:solidFill>
              </a:rPr>
              <a:t>80-100 GeV / s (&lt; 1 s )</a:t>
            </a:r>
          </a:p>
          <a:p>
            <a:r>
              <a:rPr lang="en-US" sz="1600" dirty="0" smtClean="0">
                <a:solidFill>
                  <a:schemeClr val="tx1"/>
                </a:solidFill>
              </a:rPr>
              <a:t>Alternatives</a:t>
            </a:r>
            <a:r>
              <a:rPr lang="en-US" sz="1600" b="0" dirty="0" smtClean="0">
                <a:solidFill>
                  <a:schemeClr val="tx1"/>
                </a:solidFill>
              </a:rPr>
              <a:t>: SPS as Pre Booster Ring (</a:t>
            </a:r>
            <a:r>
              <a:rPr lang="en-US" sz="1600" dirty="0" smtClean="0">
                <a:solidFill>
                  <a:schemeClr val="tx1"/>
                </a:solidFill>
              </a:rPr>
              <a:t>PRB</a:t>
            </a:r>
            <a:r>
              <a:rPr lang="en-US" sz="1600" b="0" dirty="0" smtClean="0">
                <a:solidFill>
                  <a:schemeClr val="tx1"/>
                </a:solidFill>
              </a:rPr>
              <a:t>) and a </a:t>
            </a:r>
            <a:r>
              <a:rPr lang="en-US" sz="1600" dirty="0" err="1" smtClean="0">
                <a:solidFill>
                  <a:schemeClr val="tx1"/>
                </a:solidFill>
              </a:rPr>
              <a:t>Linac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EC9ED08-5DE6-436C-A6E5-8C5FC004A0A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570" r="48124"/>
          <a:stretch/>
        </p:blipFill>
        <p:spPr>
          <a:xfrm>
            <a:off x="5813654" y="3869039"/>
            <a:ext cx="3234460" cy="261647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766" y="4449166"/>
            <a:ext cx="5721829" cy="69966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3023888" y="4518365"/>
            <a:ext cx="658820" cy="16214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c 21"/>
          <p:cNvSpPr/>
          <p:nvPr/>
        </p:nvSpPr>
        <p:spPr>
          <a:xfrm>
            <a:off x="4216963" y="3466212"/>
            <a:ext cx="2935206" cy="730103"/>
          </a:xfrm>
          <a:prstGeom prst="arc">
            <a:avLst>
              <a:gd name="adj1" fmla="val 16732843"/>
              <a:gd name="adj2" fmla="val 17106"/>
            </a:avLst>
          </a:prstGeom>
          <a:ln w="28575">
            <a:solidFill>
              <a:srgbClr val="33CC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790334" y="2460390"/>
            <a:ext cx="999241" cy="986968"/>
          </a:xfrm>
          <a:prstGeom prst="ellipse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SPS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1379" y="2667784"/>
            <a:ext cx="10543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 smtClean="0">
                <a:solidFill>
                  <a:srgbClr val="0000FF"/>
                </a:solidFill>
              </a:rPr>
              <a:t>CDR study</a:t>
            </a:r>
            <a:endParaRPr lang="en-US" sz="1600" b="1" dirty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16962" y="4658414"/>
            <a:ext cx="11635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 smtClean="0">
                <a:solidFill>
                  <a:srgbClr val="0000FF"/>
                </a:solidFill>
              </a:rPr>
              <a:t>FCCIS study</a:t>
            </a:r>
            <a:endParaRPr lang="en-US" sz="1600" b="1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31735" y="4451024"/>
            <a:ext cx="6193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 smtClean="0"/>
              <a:t>LINAC</a:t>
            </a:r>
            <a:endParaRPr lang="en-US" sz="1400" dirty="0"/>
          </a:p>
        </p:txBody>
      </p:sp>
      <p:sp>
        <p:nvSpPr>
          <p:cNvPr id="18" name="Arc 17"/>
          <p:cNvSpPr/>
          <p:nvPr/>
        </p:nvSpPr>
        <p:spPr>
          <a:xfrm rot="19342011">
            <a:off x="4273854" y="4516500"/>
            <a:ext cx="3186888" cy="730103"/>
          </a:xfrm>
          <a:prstGeom prst="arc">
            <a:avLst>
              <a:gd name="adj1" fmla="val 16732843"/>
              <a:gd name="adj2" fmla="val 17106"/>
            </a:avLst>
          </a:prstGeom>
          <a:ln w="28575">
            <a:solidFill>
              <a:srgbClr val="33CC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4"/>
          <p:cNvSpPr txBox="1"/>
          <p:nvPr/>
        </p:nvSpPr>
        <p:spPr>
          <a:xfrm>
            <a:off x="576029" y="2152613"/>
            <a:ext cx="81058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>
              <a:buFont typeface="Symbol" panose="05050102010706020507" pitchFamily="18" charset="2"/>
              <a:buChar char="Þ"/>
            </a:pPr>
            <a:r>
              <a:rPr lang="en-US" sz="1400" dirty="0" smtClean="0">
                <a:sym typeface="Symbol" panose="05050102010706020507" pitchFamily="18" charset="2"/>
              </a:rPr>
              <a:t>See “The </a:t>
            </a:r>
            <a:r>
              <a:rPr lang="en-US" sz="1400" dirty="0" err="1" smtClean="0">
                <a:sym typeface="Symbol" panose="05050102010706020507" pitchFamily="18" charset="2"/>
              </a:rPr>
              <a:t>FCCee</a:t>
            </a:r>
            <a:r>
              <a:rPr lang="en-US" sz="1400" dirty="0" smtClean="0">
                <a:sym typeface="Symbol" panose="05050102010706020507" pitchFamily="18" charset="2"/>
              </a:rPr>
              <a:t> injector complex” by P. Craievich </a:t>
            </a:r>
          </a:p>
        </p:txBody>
      </p:sp>
    </p:spTree>
    <p:extLst>
      <p:ext uri="{BB962C8B-B14F-4D97-AF65-F5344CB8AC3E}">
        <p14:creationId xmlns:p14="http://schemas.microsoft.com/office/powerpoint/2010/main" val="398104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07441" y="60757"/>
            <a:ext cx="4395374" cy="650036"/>
          </a:xfrm>
        </p:spPr>
        <p:txBody>
          <a:bodyPr/>
          <a:lstStyle/>
          <a:p>
            <a:r>
              <a:rPr lang="fr-FR" dirty="0" err="1" smtClean="0"/>
              <a:t>Emittance</a:t>
            </a:r>
            <a:r>
              <a:rPr lang="fr-FR" dirty="0" smtClean="0"/>
              <a:t>: accumulation + </a:t>
            </a:r>
            <a:r>
              <a:rPr lang="fr-FR" dirty="0" err="1" smtClean="0"/>
              <a:t>ramp</a:t>
            </a:r>
            <a:r>
              <a:rPr lang="fr-FR" dirty="0" smtClean="0"/>
              <a:t> 10µm x 10µm; 0.1%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30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0852" y="896938"/>
            <a:ext cx="3703023" cy="247320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843" y="3520082"/>
            <a:ext cx="3889361" cy="2473200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0852" y="3520082"/>
            <a:ext cx="3543791" cy="2473200"/>
          </a:xfrm>
          <a:prstGeom prst="rect">
            <a:avLst/>
          </a:prstGeom>
        </p:spPr>
      </p:pic>
      <p:grpSp>
        <p:nvGrpSpPr>
          <p:cNvPr id="18" name="Groupe 17"/>
          <p:cNvGrpSpPr/>
          <p:nvPr/>
        </p:nvGrpSpPr>
        <p:grpSpPr>
          <a:xfrm>
            <a:off x="151843" y="897890"/>
            <a:ext cx="3600000" cy="2472248"/>
            <a:chOff x="158012" y="923063"/>
            <a:chExt cx="3600000" cy="2472248"/>
          </a:xfrm>
        </p:grpSpPr>
        <p:pic>
          <p:nvPicPr>
            <p:cNvPr id="19" name="Image 1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8012" y="923063"/>
              <a:ext cx="3600000" cy="2472248"/>
            </a:xfrm>
            <a:prstGeom prst="rect">
              <a:avLst/>
            </a:prstGeom>
          </p:spPr>
        </p:pic>
        <p:sp>
          <p:nvSpPr>
            <p:cNvPr id="20" name="TextBox 7"/>
            <p:cNvSpPr txBox="1"/>
            <p:nvPr/>
          </p:nvSpPr>
          <p:spPr>
            <a:xfrm>
              <a:off x="489403" y="2676215"/>
              <a:ext cx="9401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200" b="1" dirty="0" err="1" smtClean="0"/>
                <a:t>Vrf</a:t>
              </a:r>
              <a:r>
                <a:rPr lang="en-US" sz="1200" b="1" dirty="0" smtClean="0"/>
                <a:t> = 62 MV</a:t>
              </a:r>
              <a:endParaRPr lang="en-US" sz="1200" b="1" dirty="0"/>
            </a:p>
          </p:txBody>
        </p:sp>
        <p:sp>
          <p:nvSpPr>
            <p:cNvPr id="21" name="TextBox 12"/>
            <p:cNvSpPr txBox="1"/>
            <p:nvPr/>
          </p:nvSpPr>
          <p:spPr>
            <a:xfrm>
              <a:off x="2356820" y="987610"/>
              <a:ext cx="101867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200" b="1" dirty="0" err="1" smtClean="0"/>
                <a:t>Vrf</a:t>
              </a:r>
              <a:r>
                <a:rPr lang="en-US" sz="1200" b="1" dirty="0" smtClean="0"/>
                <a:t> = 140 MV</a:t>
              </a:r>
              <a:endParaRPr lang="en-US" sz="1200" b="1" dirty="0"/>
            </a:p>
          </p:txBody>
        </p:sp>
        <p:sp>
          <p:nvSpPr>
            <p:cNvPr id="22" name="TextBox 11"/>
            <p:cNvSpPr txBox="1"/>
            <p:nvPr/>
          </p:nvSpPr>
          <p:spPr>
            <a:xfrm>
              <a:off x="1753653" y="1612301"/>
              <a:ext cx="9301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200" dirty="0" smtClean="0">
                  <a:solidFill>
                    <a:srgbClr val="FF0000"/>
                  </a:solidFill>
                </a:rPr>
                <a:t>Linear ramp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cxnSp>
          <p:nvCxnSpPr>
            <p:cNvPr id="23" name="Straight Arrow Connector 13"/>
            <p:cNvCxnSpPr>
              <a:stCxn id="22" idx="3"/>
            </p:cNvCxnSpPr>
            <p:nvPr/>
          </p:nvCxnSpPr>
          <p:spPr>
            <a:xfrm>
              <a:off x="2683779" y="1750801"/>
              <a:ext cx="691718" cy="42254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8682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843" y="896938"/>
            <a:ext cx="3675920" cy="24732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07441" y="60757"/>
            <a:ext cx="4395374" cy="650036"/>
          </a:xfrm>
        </p:spPr>
        <p:txBody>
          <a:bodyPr/>
          <a:lstStyle/>
          <a:p>
            <a:r>
              <a:rPr lang="fr-FR" dirty="0" err="1" smtClean="0"/>
              <a:t>Emittance</a:t>
            </a:r>
            <a:r>
              <a:rPr lang="fr-FR" dirty="0" smtClean="0"/>
              <a:t>: </a:t>
            </a:r>
            <a:r>
              <a:rPr lang="fr-FR" dirty="0" err="1" smtClean="0"/>
              <a:t>ramp</a:t>
            </a:r>
            <a:r>
              <a:rPr lang="fr-FR" dirty="0" smtClean="0"/>
              <a:t> </a:t>
            </a:r>
            <a:r>
              <a:rPr lang="fr-FR" dirty="0" err="1"/>
              <a:t>o</a:t>
            </a:r>
            <a:r>
              <a:rPr lang="fr-FR" dirty="0" err="1" smtClean="0"/>
              <a:t>nly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10µm x 10µm; 0.1%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31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484178" y="2728467"/>
            <a:ext cx="940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b="1" dirty="0" err="1" smtClean="0"/>
              <a:t>Vrf</a:t>
            </a:r>
            <a:r>
              <a:rPr lang="en-US" sz="1200" b="1" dirty="0" smtClean="0"/>
              <a:t> = 62 MV</a:t>
            </a:r>
            <a:endParaRPr lang="en-US" sz="1200" b="1" dirty="0"/>
          </a:p>
        </p:txBody>
      </p:sp>
      <p:sp>
        <p:nvSpPr>
          <p:cNvPr id="8" name="TextBox 12"/>
          <p:cNvSpPr txBox="1"/>
          <p:nvPr/>
        </p:nvSpPr>
        <p:spPr>
          <a:xfrm>
            <a:off x="2606292" y="1033808"/>
            <a:ext cx="10186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b="1" dirty="0" err="1" smtClean="0"/>
              <a:t>Vrf</a:t>
            </a:r>
            <a:r>
              <a:rPr lang="en-US" sz="1200" b="1" dirty="0" smtClean="0"/>
              <a:t> = 140 MV</a:t>
            </a:r>
            <a:endParaRPr lang="en-US" sz="1200" b="1" dirty="0"/>
          </a:p>
        </p:txBody>
      </p:sp>
      <p:sp>
        <p:nvSpPr>
          <p:cNvPr id="9" name="TextBox 11"/>
          <p:cNvSpPr txBox="1"/>
          <p:nvPr/>
        </p:nvSpPr>
        <p:spPr>
          <a:xfrm>
            <a:off x="1743203" y="1586176"/>
            <a:ext cx="9301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 smtClean="0">
                <a:solidFill>
                  <a:srgbClr val="FF0000"/>
                </a:solidFill>
              </a:rPr>
              <a:t>Linear ramp</a:t>
            </a:r>
            <a:endParaRPr lang="en-US" sz="1200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13"/>
          <p:cNvCxnSpPr>
            <a:stCxn id="9" idx="1"/>
          </p:cNvCxnSpPr>
          <p:nvPr/>
        </p:nvCxnSpPr>
        <p:spPr>
          <a:xfrm flipH="1" flipV="1">
            <a:off x="773321" y="1586176"/>
            <a:ext cx="969882" cy="138500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0852" y="896938"/>
            <a:ext cx="3721482" cy="24732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843" y="3520082"/>
            <a:ext cx="3963896" cy="24732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0852" y="3520082"/>
            <a:ext cx="3618325" cy="247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67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843" y="896938"/>
            <a:ext cx="3675920" cy="24732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07441" y="60757"/>
            <a:ext cx="4395374" cy="650036"/>
          </a:xfrm>
        </p:spPr>
        <p:txBody>
          <a:bodyPr/>
          <a:lstStyle/>
          <a:p>
            <a:r>
              <a:rPr lang="fr-FR" dirty="0" err="1" smtClean="0"/>
              <a:t>Emittance</a:t>
            </a:r>
            <a:r>
              <a:rPr lang="fr-FR" dirty="0" smtClean="0"/>
              <a:t>: </a:t>
            </a:r>
            <a:r>
              <a:rPr lang="fr-FR" dirty="0" err="1" smtClean="0"/>
              <a:t>ramp</a:t>
            </a:r>
            <a:r>
              <a:rPr lang="fr-FR" dirty="0" smtClean="0"/>
              <a:t> </a:t>
            </a:r>
            <a:r>
              <a:rPr lang="fr-FR" dirty="0" err="1"/>
              <a:t>o</a:t>
            </a:r>
            <a:r>
              <a:rPr lang="fr-FR" dirty="0" err="1" smtClean="0"/>
              <a:t>nly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10µm x 1.0µm; 0.1%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32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484178" y="2728467"/>
            <a:ext cx="940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b="1" dirty="0" err="1" smtClean="0"/>
              <a:t>Vrf</a:t>
            </a:r>
            <a:r>
              <a:rPr lang="en-US" sz="1200" b="1" dirty="0" smtClean="0"/>
              <a:t> = 62 MV</a:t>
            </a:r>
            <a:endParaRPr lang="en-US" sz="1200" b="1" dirty="0"/>
          </a:p>
        </p:txBody>
      </p:sp>
      <p:sp>
        <p:nvSpPr>
          <p:cNvPr id="8" name="TextBox 12"/>
          <p:cNvSpPr txBox="1"/>
          <p:nvPr/>
        </p:nvSpPr>
        <p:spPr>
          <a:xfrm>
            <a:off x="2606292" y="1033808"/>
            <a:ext cx="10186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b="1" dirty="0" err="1" smtClean="0"/>
              <a:t>Vrf</a:t>
            </a:r>
            <a:r>
              <a:rPr lang="en-US" sz="1200" b="1" dirty="0" smtClean="0"/>
              <a:t> = 140 MV</a:t>
            </a:r>
            <a:endParaRPr lang="en-US" sz="1200" b="1" dirty="0"/>
          </a:p>
        </p:txBody>
      </p:sp>
      <p:sp>
        <p:nvSpPr>
          <p:cNvPr id="9" name="TextBox 11"/>
          <p:cNvSpPr txBox="1"/>
          <p:nvPr/>
        </p:nvSpPr>
        <p:spPr>
          <a:xfrm>
            <a:off x="1743203" y="1586176"/>
            <a:ext cx="9301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 smtClean="0">
                <a:solidFill>
                  <a:srgbClr val="FF0000"/>
                </a:solidFill>
              </a:rPr>
              <a:t>Linear ramp</a:t>
            </a:r>
            <a:endParaRPr lang="en-US" sz="1200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13"/>
          <p:cNvCxnSpPr>
            <a:stCxn id="9" idx="1"/>
          </p:cNvCxnSpPr>
          <p:nvPr/>
        </p:nvCxnSpPr>
        <p:spPr>
          <a:xfrm flipH="1" flipV="1">
            <a:off x="773321" y="1586176"/>
            <a:ext cx="969882" cy="138500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0852" y="896938"/>
            <a:ext cx="3721482" cy="2473200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843" y="3520082"/>
            <a:ext cx="3963896" cy="247320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0852" y="3520082"/>
            <a:ext cx="3618325" cy="247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17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RF insertions 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33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660824" y="837591"/>
            <a:ext cx="7886700" cy="1360078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fr-FR" sz="1600" b="0" dirty="0" err="1" smtClean="0">
                <a:solidFill>
                  <a:schemeClr val="tx1"/>
                </a:solidFill>
              </a:rPr>
              <a:t>Currently</a:t>
            </a:r>
            <a:r>
              <a:rPr lang="fr-FR" sz="1600" b="0" dirty="0" smtClean="0">
                <a:solidFill>
                  <a:schemeClr val="tx1"/>
                </a:solidFill>
              </a:rPr>
              <a:t>, the </a:t>
            </a:r>
            <a:r>
              <a:rPr lang="fr-FR" sz="1600" b="0" dirty="0" err="1" smtClean="0">
                <a:solidFill>
                  <a:schemeClr val="tx1"/>
                </a:solidFill>
              </a:rPr>
              <a:t>cavities</a:t>
            </a:r>
            <a:r>
              <a:rPr lang="fr-FR" sz="1600" b="0" dirty="0" smtClean="0">
                <a:solidFill>
                  <a:schemeClr val="tx1"/>
                </a:solidFill>
              </a:rPr>
              <a:t> are </a:t>
            </a:r>
            <a:r>
              <a:rPr lang="fr-FR" sz="1600" b="0" dirty="0" err="1" smtClean="0">
                <a:solidFill>
                  <a:schemeClr val="tx1"/>
                </a:solidFill>
              </a:rPr>
              <a:t>inserted</a:t>
            </a:r>
            <a:r>
              <a:rPr lang="fr-FR" sz="1600" b="0" dirty="0" smtClean="0">
                <a:solidFill>
                  <a:schemeClr val="tx1"/>
                </a:solidFill>
              </a:rPr>
              <a:t> in the insertions H and L.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1600" b="0" dirty="0" smtClean="0">
                <a:solidFill>
                  <a:schemeClr val="tx1"/>
                </a:solidFill>
              </a:rPr>
              <a:t>The </a:t>
            </a:r>
            <a:r>
              <a:rPr lang="fr-FR" sz="1600" b="0" dirty="0" err="1" smtClean="0">
                <a:solidFill>
                  <a:schemeClr val="tx1"/>
                </a:solidFill>
              </a:rPr>
              <a:t>cell</a:t>
            </a:r>
            <a:r>
              <a:rPr lang="fr-FR" sz="1600" b="0" dirty="0" smtClean="0">
                <a:solidFill>
                  <a:schemeClr val="tx1"/>
                </a:solidFill>
              </a:rPr>
              <a:t> FODO </a:t>
            </a:r>
            <a:r>
              <a:rPr lang="fr-FR" sz="1600" b="0" dirty="0" err="1" smtClean="0">
                <a:solidFill>
                  <a:schemeClr val="tx1"/>
                </a:solidFill>
              </a:rPr>
              <a:t>length</a:t>
            </a:r>
            <a:r>
              <a:rPr lang="fr-FR" sz="1600" b="0" dirty="0" smtClean="0">
                <a:solidFill>
                  <a:schemeClr val="tx1"/>
                </a:solidFill>
              </a:rPr>
              <a:t> in the RF insertion </a:t>
            </a:r>
            <a:r>
              <a:rPr lang="fr-FR" sz="1600" b="0" dirty="0" err="1" smtClean="0">
                <a:solidFill>
                  <a:schemeClr val="tx1"/>
                </a:solidFill>
              </a:rPr>
              <a:t>is</a:t>
            </a:r>
            <a:r>
              <a:rPr lang="fr-FR" sz="1600" b="0" dirty="0" smtClean="0">
                <a:solidFill>
                  <a:schemeClr val="tx1"/>
                </a:solidFill>
              </a:rPr>
              <a:t> 104 m.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00FF"/>
                </a:solidFill>
              </a:rPr>
              <a:t>400 MHz </a:t>
            </a:r>
            <a:r>
              <a:rPr lang="fr-FR" sz="1600" b="0" dirty="0" err="1" smtClean="0">
                <a:solidFill>
                  <a:schemeClr val="tx1"/>
                </a:solidFill>
              </a:rPr>
              <a:t>cryomodule</a:t>
            </a:r>
            <a:r>
              <a:rPr lang="fr-FR" sz="1600" b="0" dirty="0" smtClean="0">
                <a:solidFill>
                  <a:schemeClr val="tx1"/>
                </a:solidFill>
              </a:rPr>
              <a:t> </a:t>
            </a:r>
            <a:r>
              <a:rPr lang="fr-FR" sz="1600" b="0" dirty="0" err="1" smtClean="0">
                <a:solidFill>
                  <a:schemeClr val="tx1"/>
                </a:solidFill>
              </a:rPr>
              <a:t>length</a:t>
            </a:r>
            <a:r>
              <a:rPr lang="fr-FR" sz="1600" b="0" dirty="0" smtClean="0">
                <a:solidFill>
                  <a:schemeClr val="tx1"/>
                </a:solidFill>
              </a:rPr>
              <a:t>: 11.4 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FF0000"/>
                </a:solidFill>
              </a:rPr>
              <a:t>800 </a:t>
            </a:r>
            <a:r>
              <a:rPr lang="fr-FR" sz="1600" dirty="0">
                <a:solidFill>
                  <a:srgbClr val="FF0000"/>
                </a:solidFill>
              </a:rPr>
              <a:t>MHz </a:t>
            </a:r>
            <a:r>
              <a:rPr lang="fr-FR" sz="1600" b="0" dirty="0" err="1">
                <a:solidFill>
                  <a:schemeClr val="tx1"/>
                </a:solidFill>
              </a:rPr>
              <a:t>cryomodule</a:t>
            </a:r>
            <a:r>
              <a:rPr lang="fr-FR" sz="1600" b="0" dirty="0">
                <a:solidFill>
                  <a:schemeClr val="tx1"/>
                </a:solidFill>
              </a:rPr>
              <a:t> </a:t>
            </a:r>
            <a:r>
              <a:rPr lang="fr-FR" sz="1600" b="0" dirty="0" err="1">
                <a:solidFill>
                  <a:schemeClr val="tx1"/>
                </a:solidFill>
              </a:rPr>
              <a:t>length</a:t>
            </a:r>
            <a:r>
              <a:rPr lang="fr-FR" sz="1600" b="0" dirty="0">
                <a:solidFill>
                  <a:schemeClr val="tx1"/>
                </a:solidFill>
              </a:rPr>
              <a:t>: </a:t>
            </a:r>
            <a:r>
              <a:rPr lang="fr-FR" sz="1600" b="0" dirty="0" smtClean="0">
                <a:solidFill>
                  <a:schemeClr val="tx1"/>
                </a:solidFill>
              </a:rPr>
              <a:t>7.5 </a:t>
            </a:r>
            <a:r>
              <a:rPr lang="fr-FR" sz="1600" b="0" dirty="0">
                <a:solidFill>
                  <a:schemeClr val="tx1"/>
                </a:solidFill>
              </a:rPr>
              <a:t>m</a:t>
            </a:r>
          </a:p>
          <a:p>
            <a:pPr>
              <a:buFont typeface="Arial" panose="020B0604020202020204" pitchFamily="34" charset="0"/>
              <a:buChar char="•"/>
            </a:pPr>
            <a:endParaRPr lang="fr-FR" sz="1600" b="0" dirty="0" smtClean="0">
              <a:solidFill>
                <a:schemeClr val="tx1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04" y="2175353"/>
            <a:ext cx="3600000" cy="2684372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5988" y="2175353"/>
            <a:ext cx="3600000" cy="2684372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4117501" y="2330398"/>
            <a:ext cx="11484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1600" b="1" dirty="0" smtClean="0"/>
              <a:t>Z mode</a:t>
            </a:r>
            <a:endParaRPr lang="fr-FR" sz="1600" b="1" dirty="0"/>
          </a:p>
        </p:txBody>
      </p:sp>
      <p:sp>
        <p:nvSpPr>
          <p:cNvPr id="10" name="ZoneTexte 9"/>
          <p:cNvSpPr txBox="1"/>
          <p:nvPr/>
        </p:nvSpPr>
        <p:spPr>
          <a:xfrm>
            <a:off x="4051875" y="2854775"/>
            <a:ext cx="11484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1600" b="1" dirty="0" smtClean="0"/>
              <a:t>W mode</a:t>
            </a:r>
            <a:endParaRPr lang="fr-FR" sz="1600" b="1" dirty="0"/>
          </a:p>
        </p:txBody>
      </p:sp>
      <p:sp>
        <p:nvSpPr>
          <p:cNvPr id="11" name="ZoneTexte 10"/>
          <p:cNvSpPr txBox="1"/>
          <p:nvPr/>
        </p:nvSpPr>
        <p:spPr>
          <a:xfrm>
            <a:off x="4117500" y="3436519"/>
            <a:ext cx="11484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1600" b="1" dirty="0" smtClean="0"/>
              <a:t>H mode</a:t>
            </a:r>
            <a:endParaRPr lang="fr-FR" sz="1600" b="1" dirty="0"/>
          </a:p>
        </p:txBody>
      </p:sp>
      <p:sp>
        <p:nvSpPr>
          <p:cNvPr id="12" name="ZoneTexte 11"/>
          <p:cNvSpPr txBox="1"/>
          <p:nvPr/>
        </p:nvSpPr>
        <p:spPr>
          <a:xfrm>
            <a:off x="4117499" y="4016817"/>
            <a:ext cx="11484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1600" b="1" dirty="0" smtClean="0"/>
              <a:t>tt mode</a:t>
            </a:r>
            <a:endParaRPr lang="fr-FR" sz="1600" b="1" dirty="0"/>
          </a:p>
        </p:txBody>
      </p:sp>
      <p:sp>
        <p:nvSpPr>
          <p:cNvPr id="13" name="ZoneTexte 12"/>
          <p:cNvSpPr txBox="1"/>
          <p:nvPr/>
        </p:nvSpPr>
        <p:spPr>
          <a:xfrm>
            <a:off x="545603" y="1879173"/>
            <a:ext cx="29846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/>
              <a:t>Insertion L</a:t>
            </a:r>
            <a:endParaRPr lang="fr-FR" sz="1600" b="1" dirty="0"/>
          </a:p>
        </p:txBody>
      </p:sp>
      <p:sp>
        <p:nvSpPr>
          <p:cNvPr id="14" name="ZoneTexte 13"/>
          <p:cNvSpPr txBox="1"/>
          <p:nvPr/>
        </p:nvSpPr>
        <p:spPr>
          <a:xfrm>
            <a:off x="5573687" y="1879173"/>
            <a:ext cx="29846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/>
              <a:t>Insertion H</a:t>
            </a:r>
            <a:endParaRPr lang="fr-FR" sz="1600" b="1" dirty="0"/>
          </a:p>
        </p:txBody>
      </p:sp>
      <p:sp>
        <p:nvSpPr>
          <p:cNvPr id="17" name="Espace réservé du contenu 3"/>
          <p:cNvSpPr txBox="1">
            <a:spLocks/>
          </p:cNvSpPr>
          <p:nvPr/>
        </p:nvSpPr>
        <p:spPr>
          <a:xfrm>
            <a:off x="237904" y="4804861"/>
            <a:ext cx="3947597" cy="1113856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239481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SzPct val="80000"/>
              <a:buFont typeface="Wingdings 3" panose="05040102010807070707" pitchFamily="18" charset="2"/>
              <a:buChar char=""/>
              <a:defRPr sz="1800" b="1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0" dirty="0" smtClean="0">
                <a:solidFill>
                  <a:schemeClr val="tx1"/>
                </a:solidFill>
              </a:rPr>
              <a:t>Z mode: 2 CM </a:t>
            </a:r>
            <a:r>
              <a:rPr lang="fr-FR" sz="1600" b="0" dirty="0" err="1" smtClean="0">
                <a:solidFill>
                  <a:schemeClr val="tx1"/>
                </a:solidFill>
              </a:rPr>
              <a:t>left</a:t>
            </a:r>
            <a:r>
              <a:rPr lang="fr-FR" sz="1600" b="0" dirty="0">
                <a:solidFill>
                  <a:schemeClr val="tx1"/>
                </a:solidFill>
              </a:rPr>
              <a:t>,</a:t>
            </a:r>
            <a:r>
              <a:rPr lang="fr-FR" sz="1600" b="0" dirty="0" smtClean="0">
                <a:solidFill>
                  <a:schemeClr val="tx1"/>
                </a:solidFill>
              </a:rPr>
              <a:t> 1 CM right of IPL</a:t>
            </a:r>
          </a:p>
          <a:p>
            <a:r>
              <a:rPr lang="fr-FR" sz="1600" b="0" dirty="0" smtClean="0">
                <a:solidFill>
                  <a:schemeClr val="tx1"/>
                </a:solidFill>
              </a:rPr>
              <a:t>W </a:t>
            </a:r>
            <a:r>
              <a:rPr lang="fr-FR" sz="1600" b="0" dirty="0">
                <a:solidFill>
                  <a:schemeClr val="tx1"/>
                </a:solidFill>
              </a:rPr>
              <a:t>mode: </a:t>
            </a:r>
            <a:r>
              <a:rPr lang="fr-FR" sz="1600" b="0" dirty="0" smtClean="0">
                <a:solidFill>
                  <a:schemeClr val="tx1"/>
                </a:solidFill>
              </a:rPr>
              <a:t>7 </a:t>
            </a:r>
            <a:r>
              <a:rPr lang="fr-FR" sz="1600" b="0" dirty="0">
                <a:solidFill>
                  <a:schemeClr val="tx1"/>
                </a:solidFill>
              </a:rPr>
              <a:t>CM </a:t>
            </a:r>
            <a:r>
              <a:rPr lang="fr-FR" sz="1600" b="0" dirty="0" err="1" smtClean="0">
                <a:solidFill>
                  <a:schemeClr val="tx1"/>
                </a:solidFill>
              </a:rPr>
              <a:t>left</a:t>
            </a:r>
            <a:r>
              <a:rPr lang="fr-FR" sz="1600" b="0" dirty="0" smtClean="0">
                <a:solidFill>
                  <a:schemeClr val="tx1"/>
                </a:solidFill>
              </a:rPr>
              <a:t>, 6 </a:t>
            </a:r>
            <a:r>
              <a:rPr lang="fr-FR" sz="1600" b="0" dirty="0">
                <a:solidFill>
                  <a:schemeClr val="tx1"/>
                </a:solidFill>
              </a:rPr>
              <a:t>CM right of </a:t>
            </a:r>
            <a:r>
              <a:rPr lang="fr-FR" sz="1600" b="0" dirty="0" smtClean="0">
                <a:solidFill>
                  <a:schemeClr val="tx1"/>
                </a:solidFill>
              </a:rPr>
              <a:t>IPL</a:t>
            </a:r>
            <a:endParaRPr lang="fr-FR" sz="1600" b="0" dirty="0">
              <a:solidFill>
                <a:schemeClr val="tx1"/>
              </a:solidFill>
            </a:endParaRPr>
          </a:p>
          <a:p>
            <a:r>
              <a:rPr lang="fr-FR" sz="1600" b="0" dirty="0" smtClean="0">
                <a:solidFill>
                  <a:schemeClr val="tx1"/>
                </a:solidFill>
              </a:rPr>
              <a:t>H </a:t>
            </a:r>
            <a:r>
              <a:rPr lang="fr-FR" sz="1600" b="0" dirty="0">
                <a:solidFill>
                  <a:schemeClr val="tx1"/>
                </a:solidFill>
              </a:rPr>
              <a:t>mode: </a:t>
            </a:r>
            <a:r>
              <a:rPr lang="fr-FR" sz="1600" b="0" dirty="0" smtClean="0">
                <a:solidFill>
                  <a:schemeClr val="tx1"/>
                </a:solidFill>
              </a:rPr>
              <a:t>17 </a:t>
            </a:r>
            <a:r>
              <a:rPr lang="fr-FR" sz="1600" b="0" dirty="0">
                <a:solidFill>
                  <a:schemeClr val="tx1"/>
                </a:solidFill>
              </a:rPr>
              <a:t>CM </a:t>
            </a:r>
            <a:r>
              <a:rPr lang="fr-FR" sz="1600" b="0" dirty="0" err="1" smtClean="0">
                <a:solidFill>
                  <a:schemeClr val="tx1"/>
                </a:solidFill>
              </a:rPr>
              <a:t>left</a:t>
            </a:r>
            <a:r>
              <a:rPr lang="fr-FR" sz="1600" b="0" dirty="0" smtClean="0">
                <a:solidFill>
                  <a:schemeClr val="tx1"/>
                </a:solidFill>
              </a:rPr>
              <a:t>, 17 </a:t>
            </a:r>
            <a:r>
              <a:rPr lang="fr-FR" sz="1600" b="0" dirty="0">
                <a:solidFill>
                  <a:schemeClr val="tx1"/>
                </a:solidFill>
              </a:rPr>
              <a:t>CM right of </a:t>
            </a:r>
            <a:r>
              <a:rPr lang="fr-FR" sz="1600" b="0" dirty="0" smtClean="0">
                <a:solidFill>
                  <a:schemeClr val="tx1"/>
                </a:solidFill>
              </a:rPr>
              <a:t>IPL</a:t>
            </a:r>
            <a:endParaRPr lang="fr-FR" sz="1600" b="0" dirty="0">
              <a:solidFill>
                <a:schemeClr val="tx1"/>
              </a:solidFill>
            </a:endParaRPr>
          </a:p>
          <a:p>
            <a:r>
              <a:rPr lang="fr-FR" sz="1600" b="0" dirty="0" smtClean="0">
                <a:solidFill>
                  <a:schemeClr val="tx1"/>
                </a:solidFill>
              </a:rPr>
              <a:t>tt </a:t>
            </a:r>
            <a:r>
              <a:rPr lang="fr-FR" sz="1600" b="0" dirty="0">
                <a:solidFill>
                  <a:schemeClr val="tx1"/>
                </a:solidFill>
              </a:rPr>
              <a:t>mode: 17 CM </a:t>
            </a:r>
            <a:r>
              <a:rPr lang="fr-FR" sz="1600" b="0" dirty="0" err="1" smtClean="0">
                <a:solidFill>
                  <a:schemeClr val="tx1"/>
                </a:solidFill>
              </a:rPr>
              <a:t>left</a:t>
            </a:r>
            <a:r>
              <a:rPr lang="fr-FR" sz="1600" b="0" dirty="0" smtClean="0">
                <a:solidFill>
                  <a:schemeClr val="tx1"/>
                </a:solidFill>
              </a:rPr>
              <a:t>, </a:t>
            </a:r>
            <a:r>
              <a:rPr lang="fr-FR" sz="1600" b="0" dirty="0">
                <a:solidFill>
                  <a:schemeClr val="tx1"/>
                </a:solidFill>
              </a:rPr>
              <a:t>17 CM right of </a:t>
            </a:r>
            <a:r>
              <a:rPr lang="fr-FR" sz="1600" b="0" dirty="0" smtClean="0">
                <a:solidFill>
                  <a:schemeClr val="tx1"/>
                </a:solidFill>
              </a:rPr>
              <a:t>IPL</a:t>
            </a:r>
            <a:endParaRPr lang="fr-FR" sz="1600" b="0" dirty="0">
              <a:solidFill>
                <a:schemeClr val="tx1"/>
              </a:solidFill>
            </a:endParaRPr>
          </a:p>
        </p:txBody>
      </p:sp>
      <p:sp>
        <p:nvSpPr>
          <p:cNvPr id="18" name="Espace réservé du contenu 3"/>
          <p:cNvSpPr txBox="1">
            <a:spLocks/>
          </p:cNvSpPr>
          <p:nvPr/>
        </p:nvSpPr>
        <p:spPr>
          <a:xfrm>
            <a:off x="5200362" y="4804860"/>
            <a:ext cx="3813971" cy="375193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239481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SzPct val="80000"/>
              <a:buFont typeface="Wingdings 3" panose="05040102010807070707" pitchFamily="18" charset="2"/>
              <a:buChar char=""/>
              <a:defRPr sz="1800" b="1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0" dirty="0" smtClean="0">
                <a:solidFill>
                  <a:schemeClr val="tx1"/>
                </a:solidFill>
              </a:rPr>
              <a:t>tt </a:t>
            </a:r>
            <a:r>
              <a:rPr lang="fr-FR" sz="1600" b="0" dirty="0">
                <a:solidFill>
                  <a:schemeClr val="tx1"/>
                </a:solidFill>
              </a:rPr>
              <a:t>mode: </a:t>
            </a:r>
            <a:r>
              <a:rPr lang="fr-FR" sz="1600" b="0" dirty="0" smtClean="0">
                <a:solidFill>
                  <a:schemeClr val="tx1"/>
                </a:solidFill>
              </a:rPr>
              <a:t>60 </a:t>
            </a:r>
            <a:r>
              <a:rPr lang="fr-FR" sz="1600" b="0" dirty="0">
                <a:solidFill>
                  <a:schemeClr val="tx1"/>
                </a:solidFill>
              </a:rPr>
              <a:t>CM </a:t>
            </a:r>
            <a:r>
              <a:rPr lang="fr-FR" sz="1600" b="0" dirty="0" err="1" smtClean="0">
                <a:solidFill>
                  <a:schemeClr val="tx1"/>
                </a:solidFill>
              </a:rPr>
              <a:t>left</a:t>
            </a:r>
            <a:r>
              <a:rPr lang="fr-FR" sz="1600" b="0" dirty="0" smtClean="0">
                <a:solidFill>
                  <a:schemeClr val="tx1"/>
                </a:solidFill>
              </a:rPr>
              <a:t>, 60 </a:t>
            </a:r>
            <a:r>
              <a:rPr lang="fr-FR" sz="1600" b="0" dirty="0">
                <a:solidFill>
                  <a:schemeClr val="tx1"/>
                </a:solidFill>
              </a:rPr>
              <a:t>CM </a:t>
            </a:r>
            <a:r>
              <a:rPr lang="fr-FR" sz="1600" b="0" dirty="0" smtClean="0">
                <a:solidFill>
                  <a:schemeClr val="tx1"/>
                </a:solidFill>
              </a:rPr>
              <a:t>right</a:t>
            </a:r>
            <a:endParaRPr lang="fr-FR" sz="1600" b="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0514" y="5910604"/>
            <a:ext cx="67658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1600" dirty="0" smtClean="0"/>
              <a:t> </a:t>
            </a:r>
            <a:r>
              <a:rPr lang="en-US" sz="1600" b="1" dirty="0" smtClean="0"/>
              <a:t>Proposal</a:t>
            </a:r>
            <a:r>
              <a:rPr lang="en-US" sz="1600" dirty="0" smtClean="0"/>
              <a:t> of the </a:t>
            </a:r>
            <a:r>
              <a:rPr lang="en-US" sz="1600" b="1" dirty="0" smtClean="0"/>
              <a:t>RF group </a:t>
            </a:r>
            <a:r>
              <a:rPr lang="en-US" sz="1600" dirty="0" smtClean="0"/>
              <a:t>to use </a:t>
            </a:r>
            <a:r>
              <a:rPr lang="en-US" sz="1600" b="1" dirty="0" smtClean="0"/>
              <a:t>800 MHz only </a:t>
            </a:r>
            <a:r>
              <a:rPr lang="en-US" sz="1600" dirty="0" smtClean="0"/>
              <a:t>for all mode of the Booster:</a:t>
            </a:r>
          </a:p>
          <a:p>
            <a:r>
              <a:rPr lang="en-US" sz="1600" dirty="0" smtClean="0"/>
              <a:t>       </a:t>
            </a:r>
            <a:r>
              <a:rPr lang="en-US" sz="1600" dirty="0" smtClean="0">
                <a:hlinkClick r:id="rId4"/>
              </a:rPr>
              <a:t>https</a:t>
            </a:r>
            <a:r>
              <a:rPr lang="en-US" sz="1600" dirty="0">
                <a:hlinkClick r:id="rId4"/>
              </a:rPr>
              <a:t>://indico.cern.ch/event/1064327/contributions/4888581</a:t>
            </a:r>
            <a:r>
              <a:rPr lang="en-US" sz="1600" dirty="0" smtClean="0">
                <a:hlinkClick r:id="rId4"/>
              </a:rPr>
              <a:t>/</a:t>
            </a:r>
            <a:r>
              <a:rPr lang="en-US" sz="1600" dirty="0" smtClean="0"/>
              <a:t> (</a:t>
            </a:r>
            <a:r>
              <a:rPr lang="en-US" sz="1600" b="1" dirty="0" smtClean="0"/>
              <a:t>F. </a:t>
            </a:r>
            <a:r>
              <a:rPr lang="en-US" sz="1600" b="1" dirty="0" err="1" smtClean="0"/>
              <a:t>Peauger</a:t>
            </a:r>
            <a:r>
              <a:rPr lang="en-US" sz="1600" dirty="0" smtClean="0"/>
              <a:t>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294560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34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107440" y="86020"/>
            <a:ext cx="5510175" cy="599509"/>
          </a:xfrm>
        </p:spPr>
        <p:txBody>
          <a:bodyPr/>
          <a:lstStyle/>
          <a:p>
            <a:r>
              <a:rPr lang="en-US" dirty="0" smtClean="0"/>
              <a:t>Possible solutions (1/3): Damping Wiggler</a:t>
            </a:r>
            <a:br>
              <a:rPr lang="en-US" dirty="0" smtClean="0"/>
            </a:br>
            <a:r>
              <a:rPr lang="en-US" sz="1800" dirty="0">
                <a:solidFill>
                  <a:schemeClr val="tx1"/>
                </a:solidFill>
              </a:rPr>
              <a:t>B. </a:t>
            </a:r>
            <a:r>
              <a:rPr lang="en-US" sz="1800" dirty="0" err="1">
                <a:solidFill>
                  <a:schemeClr val="tx1"/>
                </a:solidFill>
              </a:rPr>
              <a:t>Haerer</a:t>
            </a:r>
            <a:r>
              <a:rPr lang="en-US" sz="1800" dirty="0">
                <a:solidFill>
                  <a:schemeClr val="tx1"/>
                </a:solidFill>
              </a:rPr>
              <a:t>, T. Tydecks https://arxiv.org/abs/2111.14462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0203" y="805325"/>
            <a:ext cx="4426159" cy="167467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6256" y="749958"/>
            <a:ext cx="44149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 smtClean="0"/>
              <a:t>Target damping time 0.1 s </a:t>
            </a:r>
            <a:r>
              <a:rPr lang="en-US" sz="1600" dirty="0" smtClean="0"/>
              <a:t>(to fulfill cycle time)</a:t>
            </a:r>
          </a:p>
          <a:p>
            <a:pPr algn="just"/>
            <a:r>
              <a:rPr lang="en-US" sz="1600" dirty="0" smtClean="0"/>
              <a:t>Wigglers </a:t>
            </a:r>
            <a:r>
              <a:rPr lang="en-US" sz="1600" dirty="0"/>
              <a:t>reduce damping </a:t>
            </a:r>
            <a:r>
              <a:rPr lang="en-US" sz="1600" dirty="0" smtClean="0"/>
              <a:t>time and increase eq. emittance : </a:t>
            </a:r>
            <a:endParaRPr lang="en-US" sz="1600" dirty="0"/>
          </a:p>
          <a:p>
            <a:pPr algn="just"/>
            <a:endParaRPr lang="en-US" sz="1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1172" y="2519754"/>
            <a:ext cx="4544221" cy="161112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62468" y="4210970"/>
            <a:ext cx="2629768" cy="189551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25287" y="3397494"/>
            <a:ext cx="45852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/>
              <a:t>A </a:t>
            </a:r>
            <a:r>
              <a:rPr lang="en-US" sz="1600" b="1" dirty="0" smtClean="0"/>
              <a:t>normal conducting wigglers </a:t>
            </a:r>
            <a:r>
              <a:rPr lang="en-US" sz="1600" dirty="0" smtClean="0"/>
              <a:t>foreseen</a:t>
            </a: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lang="en-US" sz="1600" b="1" dirty="0" smtClean="0">
                <a:solidFill>
                  <a:srgbClr val="0000FF"/>
                </a:solidFill>
              </a:rPr>
              <a:t>can be further optimized </a:t>
            </a:r>
            <a:r>
              <a:rPr lang="en-US" sz="1600" dirty="0" smtClean="0"/>
              <a:t>for poles length and for number of poles </a:t>
            </a:r>
          </a:p>
          <a:p>
            <a:pPr marL="285750" indent="-285750" algn="just">
              <a:buFont typeface="Symbol" panose="05050102010706020507" pitchFamily="18" charset="2"/>
              <a:buChar char="Þ"/>
            </a:pPr>
            <a:endParaRPr lang="en-US" sz="1600" dirty="0" smtClean="0"/>
          </a:p>
          <a:p>
            <a:pPr algn="just"/>
            <a:r>
              <a:rPr lang="en-US" sz="1600" b="1" dirty="0">
                <a:solidFill>
                  <a:srgbClr val="FF0000"/>
                </a:solidFill>
              </a:rPr>
              <a:t>Hor. Emittance (60° optics) 1.7 nm @ 45.6 </a:t>
            </a:r>
            <a:r>
              <a:rPr lang="en-US" sz="1600" b="1" dirty="0" smtClean="0">
                <a:solidFill>
                  <a:srgbClr val="FF0000"/>
                </a:solidFill>
              </a:rPr>
              <a:t>GeV</a:t>
            </a:r>
            <a:endParaRPr lang="en-US" sz="1600" dirty="0" smtClean="0"/>
          </a:p>
          <a:p>
            <a:pPr algn="just"/>
            <a:r>
              <a:rPr lang="en-US" sz="1600" dirty="0" smtClean="0">
                <a:sym typeface="Symbol" panose="05050102010706020507" pitchFamily="18" charset="2"/>
              </a:rPr>
              <a:t> </a:t>
            </a:r>
            <a:r>
              <a:rPr lang="en-US" sz="1600" dirty="0" smtClean="0"/>
              <a:t>it </a:t>
            </a:r>
            <a:r>
              <a:rPr lang="en-US" sz="1600" b="1" dirty="0" smtClean="0"/>
              <a:t>should be switched off</a:t>
            </a:r>
            <a:r>
              <a:rPr lang="en-US" sz="1600" dirty="0" smtClean="0"/>
              <a:t> during acceleration or a parallel line with a fast kicker should be designed</a:t>
            </a:r>
          </a:p>
          <a:p>
            <a:pPr algn="just"/>
            <a:endParaRPr lang="en-US" sz="1600" dirty="0" smtClean="0">
              <a:sym typeface="Symbol" panose="05050102010706020507" pitchFamily="18" charset="2"/>
            </a:endParaRPr>
          </a:p>
          <a:p>
            <a:pPr algn="just"/>
            <a:r>
              <a:rPr lang="en-US" sz="1600" b="1" dirty="0" smtClean="0"/>
              <a:t>Total length</a:t>
            </a:r>
            <a:r>
              <a:rPr lang="en-US" sz="1600" dirty="0" smtClean="0"/>
              <a:t> of installed wigglers is of the &gt;</a:t>
            </a:r>
            <a:r>
              <a:rPr lang="en-US" sz="1600" b="1" dirty="0" smtClean="0"/>
              <a:t> 100 m </a:t>
            </a:r>
            <a:r>
              <a:rPr lang="en-US" sz="1600" dirty="0" smtClean="0"/>
              <a:t>in the </a:t>
            </a:r>
            <a:r>
              <a:rPr lang="en-US" sz="1600" b="1" dirty="0" smtClean="0"/>
              <a:t>same straight line</a:t>
            </a:r>
          </a:p>
          <a:p>
            <a:pPr marL="285750" indent="-285750" algn="just">
              <a:buFont typeface="Symbol" panose="05050102010706020507" pitchFamily="18" charset="2"/>
              <a:buChar char="Þ"/>
            </a:pPr>
            <a:r>
              <a:rPr lang="en-US" sz="1600" dirty="0" smtClean="0">
                <a:sym typeface="Symbol" panose="05050102010706020507" pitchFamily="18" charset="2"/>
              </a:rPr>
              <a:t>Possible stimulated </a:t>
            </a:r>
            <a:r>
              <a:rPr lang="en-US" sz="1600" b="1" dirty="0" smtClean="0">
                <a:sym typeface="Symbol" panose="05050102010706020507" pitchFamily="18" charset="2"/>
              </a:rPr>
              <a:t>additional radiation</a:t>
            </a:r>
            <a:r>
              <a:rPr lang="en-US" sz="1600" dirty="0" smtClean="0">
                <a:sym typeface="Symbol" panose="05050102010706020507" pitchFamily="18" charset="2"/>
              </a:rPr>
              <a:t> and </a:t>
            </a:r>
            <a:r>
              <a:rPr lang="en-US" sz="1600" b="1" dirty="0" smtClean="0">
                <a:sym typeface="Symbol" panose="05050102010706020507" pitchFamily="18" charset="2"/>
              </a:rPr>
              <a:t>instability</a:t>
            </a:r>
            <a:r>
              <a:rPr lang="en-US" sz="1600" dirty="0" smtClean="0">
                <a:sym typeface="Symbol" panose="05050102010706020507" pitchFamily="18" charset="2"/>
              </a:rPr>
              <a:t> </a:t>
            </a:r>
            <a:r>
              <a:rPr lang="en-US" sz="1600" dirty="0">
                <a:sym typeface="Symbol" panose="05050102010706020507" pitchFamily="18" charset="2"/>
              </a:rPr>
              <a:t>(like in FEL)</a:t>
            </a:r>
            <a:r>
              <a:rPr lang="en-US" sz="1600" dirty="0"/>
              <a:t>  </a:t>
            </a:r>
            <a:r>
              <a:rPr lang="en-US" sz="1600" dirty="0" smtClean="0">
                <a:sym typeface="Symbol" panose="05050102010706020507" pitchFamily="18" charset="2"/>
              </a:rPr>
              <a:t>to be studied</a:t>
            </a:r>
            <a:endParaRPr lang="en-US" sz="1600" dirty="0"/>
          </a:p>
        </p:txBody>
      </p:sp>
      <p:sp>
        <p:nvSpPr>
          <p:cNvPr id="12" name="Oval 11"/>
          <p:cNvSpPr/>
          <p:nvPr/>
        </p:nvSpPr>
        <p:spPr>
          <a:xfrm>
            <a:off x="8010145" y="1431235"/>
            <a:ext cx="564012" cy="41585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/>
          </p:nvPr>
        </p:nvGraphicFramePr>
        <p:xfrm>
          <a:off x="2513623" y="1625875"/>
          <a:ext cx="1447183" cy="9086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5" name="Equation" r:id="rId6" imgW="1092200" imgH="685800" progId="Equation.3">
                  <p:embed/>
                </p:oleObj>
              </mc:Choice>
              <mc:Fallback>
                <p:oleObj name="Equation" r:id="rId6" imgW="1092200" imgH="685800" progId="Equation.3">
                  <p:embed/>
                  <p:pic>
                    <p:nvPicPr>
                      <p:cNvPr id="13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3623" y="1625875"/>
                        <a:ext cx="1447183" cy="90869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768129" y="2528591"/>
                <a:ext cx="1125128" cy="72654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sz="1800" b="0" i="1" smtClean="0">
                          <a:latin typeface="Cambria Math" panose="02040503050406030204" pitchFamily="18" charset="0"/>
                        </a:rPr>
                        <m:t>= </m:t>
                      </m:r>
                      <m:nary>
                        <m:naryPr>
                          <m:chr m:val="∮"/>
                          <m:limLoc m:val="undOvr"/>
                          <m:subHide m:val="on"/>
                          <m:supHide m:val="on"/>
                          <m:ctrlPr>
                            <a:rPr lang="fr-FR" sz="1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fr-FR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1800" b="0" i="1" smtClean="0">
                                  <a:latin typeface="Cambria Math" panose="02040503050406030204" pitchFamily="18" charset="0"/>
                                </a:rPr>
                                <m:t>𝑑𝑠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fr-FR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p>
                                  <m:r>
                                    <a:rPr lang="fr-FR" sz="1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129" y="2528591"/>
                <a:ext cx="1125128" cy="72654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2587421" y="2528591"/>
                <a:ext cx="1373385" cy="72654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  <m:r>
                        <a:rPr lang="fr-FR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∮"/>
                          <m:limLoc m:val="undOvr"/>
                          <m:subHide m:val="on"/>
                          <m:supHide m:val="on"/>
                          <m:ctrlPr>
                            <a:rPr lang="fr-FR" sz="1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fr-FR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fr-FR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800" b="0" i="1" smtClean="0"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fr-FR" sz="18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num>
                            <m:den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fr-FR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fr-FR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sz="1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𝜌</m:t>
                                      </m:r>
                                    </m:e>
                                    <m:sup>
                                      <m:r>
                                        <a:rPr lang="fr-FR" sz="1800" b="0" i="1" smtClean="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p>
                                </m:e>
                              </m:d>
                            </m:den>
                          </m:f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𝑑𝑠</m:t>
                          </m:r>
                        </m:e>
                      </m:nary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7421" y="2528591"/>
                <a:ext cx="1373385" cy="726546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768129" y="1654921"/>
                <a:ext cx="1004890" cy="5657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fr-FR" sz="1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1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US" sz="1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sz="1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p>
                              <m:r>
                                <a:rPr lang="fr-FR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1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fr-FR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129" y="1654921"/>
                <a:ext cx="1004890" cy="5657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442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0878" y="86021"/>
            <a:ext cx="5783554" cy="599509"/>
          </a:xfrm>
        </p:spPr>
        <p:txBody>
          <a:bodyPr/>
          <a:lstStyle/>
          <a:p>
            <a:r>
              <a:rPr lang="en-US" dirty="0" smtClean="0"/>
              <a:t>Possible solutions (2/3): 2s at extraction energy</a:t>
            </a:r>
            <a:br>
              <a:rPr lang="en-US" dirty="0" smtClean="0"/>
            </a:br>
            <a:r>
              <a:rPr lang="en-US" sz="1800" dirty="0" smtClean="0">
                <a:solidFill>
                  <a:srgbClr val="000000"/>
                </a:solidFill>
              </a:rPr>
              <a:t>Tor Raubenheimer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35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36078" y="1126083"/>
            <a:ext cx="6054448" cy="87712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</a:t>
            </a:r>
            <a:r>
              <a:rPr lang="en-US" dirty="0" smtClean="0"/>
              <a:t>dd 2 seconds after the energy ramp at extraction energy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7174" y="1499275"/>
            <a:ext cx="2537171" cy="189091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824" y="3848060"/>
            <a:ext cx="3488610" cy="260000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43796" y="3824423"/>
            <a:ext cx="3552039" cy="264727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61534" y="2045616"/>
            <a:ext cx="39471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b="1" dirty="0" smtClean="0"/>
              <a:t>Pros</a:t>
            </a:r>
            <a:r>
              <a:rPr lang="en-US" sz="1800" dirty="0" smtClean="0"/>
              <a:t>:  no change to the optics design</a:t>
            </a:r>
          </a:p>
          <a:p>
            <a:pPr algn="l"/>
            <a:endParaRPr lang="en-US" sz="1800" dirty="0" smtClean="0"/>
          </a:p>
          <a:p>
            <a:pPr algn="l"/>
            <a:r>
              <a:rPr lang="en-US" sz="1800" b="1" dirty="0" smtClean="0"/>
              <a:t>Cons</a:t>
            </a:r>
            <a:r>
              <a:rPr lang="en-US" sz="1800" dirty="0" smtClean="0"/>
              <a:t>: small increase Booster Cycle time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07573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9814" y="60757"/>
            <a:ext cx="5736807" cy="650036"/>
          </a:xfrm>
        </p:spPr>
        <p:txBody>
          <a:bodyPr/>
          <a:lstStyle/>
          <a:p>
            <a:r>
              <a:rPr lang="en-US" dirty="0" smtClean="0"/>
              <a:t>Possible solutions (3/3): change </a:t>
            </a:r>
            <a:r>
              <a:rPr lang="en-US" dirty="0"/>
              <a:t>I2 integral </a:t>
            </a:r>
            <a:r>
              <a:rPr lang="en-US" dirty="0" smtClean="0"/>
              <a:t>&amp; ramp time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36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2834" y="760117"/>
            <a:ext cx="3067291" cy="204446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9684" y="2690912"/>
            <a:ext cx="3113590" cy="203008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4825" y="4595898"/>
            <a:ext cx="3102015" cy="203871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858427" y="3014475"/>
                <a:ext cx="2785250" cy="5277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lang="en-US" sz="160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sz="16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−2</m:t>
                      </m:r>
                      <m:f>
                        <m:fPr>
                          <m:ctrlPr>
                            <a:rPr lang="fr-FR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 −</m:t>
                          </m:r>
                          <m:sSub>
                            <m:sSubPr>
                              <m:ctrlP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  <m:t>𝑒𝑞</m:t>
                              </m:r>
                            </m:sub>
                          </m:sSub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d>
                            <m:dPr>
                              <m:ctrlP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2,</m:t>
                          </m:r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5)</m:t>
                          </m:r>
                        </m:num>
                        <m:den>
                          <m:sSub>
                            <m:sSubPr>
                              <m:ctrlP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d>
                            <m:dPr>
                              <m:ctrlP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2)</m:t>
                          </m:r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427" y="3014475"/>
                <a:ext cx="2785250" cy="52777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858427" y="3624184"/>
                <a:ext cx="2962028" cy="5282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r>
                            <a:rPr lang="en-US" sz="160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sz="16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−2</m:t>
                      </m:r>
                      <m:f>
                        <m:fPr>
                          <m:ctrlPr>
                            <a:rPr lang="fr-FR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 −</m:t>
                          </m:r>
                          <m:sSub>
                            <m:sSubPr>
                              <m:ctrlP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  <m:t>𝑒𝑞</m:t>
                              </m:r>
                            </m:sub>
                          </m:sSub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d>
                            <m:dPr>
                              <m:ctrlP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2,</m:t>
                          </m:r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5)</m:t>
                          </m:r>
                        </m:num>
                        <m:den>
                          <m:sSub>
                            <m:sSubPr>
                              <m:ctrlP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d>
                            <m:dPr>
                              <m:ctrlP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2)</m:t>
                          </m:r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427" y="3624184"/>
                <a:ext cx="2962028" cy="52822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570051" y="957504"/>
            <a:ext cx="4034246" cy="19800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/>
              <a:t>Simple model with synchrotron radiation only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 </a:t>
            </a:r>
            <a:r>
              <a:rPr lang="en-US" sz="1600" dirty="0" smtClean="0"/>
              <a:t>Injection energy </a:t>
            </a:r>
            <a:r>
              <a:rPr lang="en-US" sz="1600" dirty="0" smtClean="0">
                <a:solidFill>
                  <a:srgbClr val="0000FF"/>
                </a:solidFill>
              </a:rPr>
              <a:t>20 GeV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 Injection </a:t>
            </a:r>
            <a:r>
              <a:rPr lang="en-US" sz="1600" dirty="0" err="1" smtClean="0"/>
              <a:t>rms</a:t>
            </a:r>
            <a:r>
              <a:rPr lang="en-US" sz="1600" dirty="0" smtClean="0"/>
              <a:t> emittance </a:t>
            </a:r>
            <a:r>
              <a:rPr lang="en-US" sz="1600" b="1" dirty="0" smtClean="0">
                <a:solidFill>
                  <a:srgbClr val="0000FF"/>
                </a:solidFill>
              </a:rPr>
              <a:t>0.2-1.3 nm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 </a:t>
            </a:r>
            <a:r>
              <a:rPr lang="en-US" sz="1600" dirty="0" smtClean="0"/>
              <a:t>Energy injection + ramp + extraction ~</a:t>
            </a:r>
            <a:r>
              <a:rPr lang="en-US" sz="1600" b="1" dirty="0" smtClean="0">
                <a:solidFill>
                  <a:srgbClr val="0000FF"/>
                </a:solidFill>
              </a:rPr>
              <a:t>1.2 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 </a:t>
            </a:r>
            <a:r>
              <a:rPr lang="en-US" sz="1600" b="1" dirty="0" smtClean="0">
                <a:solidFill>
                  <a:srgbClr val="0000FF"/>
                </a:solidFill>
              </a:rPr>
              <a:t>4</a:t>
            </a:r>
            <a:r>
              <a:rPr lang="en-US" sz="1600" b="1" dirty="0" smtClean="0">
                <a:sym typeface="Symbol" panose="05050102010706020507" pitchFamily="18" charset="2"/>
              </a:rPr>
              <a:t>I2 (</a:t>
            </a:r>
            <a:r>
              <a:rPr lang="en-US" sz="1600" b="1" dirty="0" smtClean="0">
                <a:solidFill>
                  <a:srgbClr val="0000FF"/>
                </a:solidFill>
                <a:sym typeface="Symbol" panose="05050102010706020507" pitchFamily="18" charset="2"/>
              </a:rPr>
              <a:t>4</a:t>
            </a:r>
            <a:r>
              <a:rPr lang="en-US" sz="1600" b="1" dirty="0" smtClean="0">
                <a:sym typeface="Symbol" panose="05050102010706020507" pitchFamily="18" charset="2"/>
              </a:rPr>
              <a:t>I5) </a:t>
            </a:r>
            <a:r>
              <a:rPr lang="en-US" sz="1600" dirty="0" smtClean="0">
                <a:sym typeface="Symbol" panose="05050102010706020507" pitchFamily="18" charset="2"/>
              </a:rPr>
              <a:t>synchrotron radiation integrals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ym typeface="Symbol" panose="05050102010706020507" pitchFamily="18" charset="2"/>
              </a:rPr>
              <a:t> </a:t>
            </a:r>
            <a:r>
              <a:rPr lang="en-US" sz="1600" dirty="0" err="1" smtClean="0">
                <a:sym typeface="Symbol" panose="05050102010706020507" pitchFamily="18" charset="2"/>
              </a:rPr>
              <a:t>dE</a:t>
            </a:r>
            <a:r>
              <a:rPr lang="en-US" sz="1600" dirty="0" smtClean="0">
                <a:sym typeface="Symbol" panose="05050102010706020507" pitchFamily="18" charset="2"/>
              </a:rPr>
              <a:t>/</a:t>
            </a:r>
            <a:r>
              <a:rPr lang="en-US" sz="1600" dirty="0" err="1" smtClean="0">
                <a:sym typeface="Symbol" panose="05050102010706020507" pitchFamily="18" charset="2"/>
              </a:rPr>
              <a:t>dt</a:t>
            </a:r>
            <a:r>
              <a:rPr lang="en-US" sz="1600" dirty="0" smtClean="0">
                <a:sym typeface="Symbol" panose="05050102010706020507" pitchFamily="18" charset="2"/>
              </a:rPr>
              <a:t> = 40 GeV/s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i="1" dirty="0">
                <a:sym typeface="Symbol" panose="05050102010706020507" pitchFamily="18" charset="2"/>
              </a:rPr>
              <a:t> </a:t>
            </a:r>
            <a:r>
              <a:rPr lang="en-US" sz="1600" i="1" dirty="0" smtClean="0">
                <a:sym typeface="Symbol" panose="05050102010706020507" pitchFamily="18" charset="2"/>
              </a:rPr>
              <a:t>k </a:t>
            </a:r>
            <a:r>
              <a:rPr lang="en-US" sz="1600" dirty="0" smtClean="0">
                <a:sym typeface="Symbol" panose="05050102010706020507" pitchFamily="18" charset="2"/>
              </a:rPr>
              <a:t>= 210</a:t>
            </a:r>
            <a:r>
              <a:rPr lang="en-US" sz="1600" baseline="30000" dirty="0" smtClean="0">
                <a:sym typeface="Symbol" panose="05050102010706020507" pitchFamily="18" charset="2"/>
              </a:rPr>
              <a:t>-3</a:t>
            </a:r>
          </a:p>
          <a:p>
            <a:pPr algn="l"/>
            <a:endParaRPr lang="en-US" sz="1600" baseline="30000" dirty="0" smtClean="0">
              <a:sym typeface="Symbol" panose="05050102010706020507" pitchFamily="18" charset="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15059" y="4962352"/>
            <a:ext cx="516655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2 dipoles with two different curvatures,</a:t>
            </a:r>
          </a:p>
          <a:p>
            <a:r>
              <a:rPr lang="en-US" sz="1600" dirty="0"/>
              <a:t>proposed for the electron-ion collider (EIC)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Damping </a:t>
            </a:r>
            <a:r>
              <a:rPr lang="en-US" sz="1600" dirty="0"/>
              <a:t>time can be reduced by playing on the ratio between the two different fields.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28955" y="4577159"/>
            <a:ext cx="1680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Possible solution :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64173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7441" y="199577"/>
            <a:ext cx="4395374" cy="372396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2 dipoles families optics </a:t>
            </a:r>
            <a:endParaRPr lang="en-US" sz="1800" b="0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37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3317" y="1148139"/>
            <a:ext cx="480045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FF"/>
                </a:solidFill>
              </a:rPr>
              <a:t>4 </a:t>
            </a:r>
            <a:r>
              <a:rPr lang="en-US" sz="1400" dirty="0">
                <a:solidFill>
                  <a:srgbClr val="0000FF"/>
                </a:solidFill>
                <a:sym typeface="Symbol" panose="05050102010706020507" pitchFamily="18" charset="2"/>
              </a:rPr>
              <a:t> </a:t>
            </a:r>
            <a:r>
              <a:rPr lang="en-US" sz="1400" dirty="0">
                <a:solidFill>
                  <a:srgbClr val="0000FF"/>
                </a:solidFill>
              </a:rPr>
              <a:t>I2 can be obtained</a:t>
            </a:r>
            <a:r>
              <a:rPr lang="en-US" sz="1400" dirty="0"/>
              <a:t> with L2 ~5,5 m, B2~-128 G, B1 ~128 G at 20 GeV (to be compared with </a:t>
            </a:r>
            <a:r>
              <a:rPr lang="en-US" sz="1400" dirty="0" smtClean="0"/>
              <a:t>B~71 </a:t>
            </a:r>
            <a:r>
              <a:rPr lang="en-US" sz="1400" dirty="0"/>
              <a:t>G with one single magnet family),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FF"/>
                </a:solidFill>
              </a:rPr>
              <a:t>Minimum dipole field </a:t>
            </a:r>
            <a:r>
              <a:rPr lang="en-US" sz="1400" dirty="0"/>
              <a:t>at injection  </a:t>
            </a:r>
            <a:r>
              <a:rPr lang="en-US" sz="1400" dirty="0">
                <a:solidFill>
                  <a:srgbClr val="0000FF"/>
                </a:solidFill>
              </a:rPr>
              <a:t>~ 2</a:t>
            </a:r>
            <a:r>
              <a:rPr lang="en-US" sz="1400" dirty="0">
                <a:solidFill>
                  <a:srgbClr val="0000FF"/>
                </a:solidFill>
                <a:sym typeface="Symbol" panose="05050102010706020507" pitchFamily="18" charset="2"/>
              </a:rPr>
              <a:t>present lattice</a:t>
            </a:r>
            <a:r>
              <a:rPr lang="en-US" sz="1400" dirty="0">
                <a:solidFill>
                  <a:srgbClr val="0000FF"/>
                </a:solidFill>
              </a:rPr>
              <a:t> </a:t>
            </a:r>
            <a:endParaRPr lang="en-US" sz="1400" baseline="30000" dirty="0">
              <a:solidFill>
                <a:srgbClr val="0000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Momentum compaction ~1.8 10</a:t>
            </a:r>
            <a:r>
              <a:rPr lang="en-US" sz="1400" baseline="30000" dirty="0"/>
              <a:t>-5 </a:t>
            </a:r>
            <a:r>
              <a:rPr lang="en-US" sz="1400" dirty="0"/>
              <a:t> (~ 60°/60° lattice)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Variation of the path length difference below 5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Difference between the different orbits in the dipoles of 5 </a:t>
            </a:r>
            <a:r>
              <a:rPr lang="en-US" sz="1400" dirty="0" smtClean="0"/>
              <a:t>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algn="l"/>
            <a:r>
              <a:rPr lang="en-US" sz="1400" b="1" dirty="0" smtClean="0">
                <a:solidFill>
                  <a:srgbClr val="FF0000"/>
                </a:solidFill>
              </a:rPr>
              <a:t>Advantages: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 smtClean="0"/>
              <a:t>Increase I2 without damping wigglers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b="1" dirty="0" smtClean="0"/>
              <a:t>Higher dipole field at injection </a:t>
            </a:r>
            <a:r>
              <a:rPr lang="en-US" sz="1400" dirty="0" smtClean="0"/>
              <a:t>energy (useful for all modes and maybe possibility to lower injection energy)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algn="l"/>
            <a:r>
              <a:rPr lang="en-US" sz="1400" b="1" dirty="0" smtClean="0">
                <a:solidFill>
                  <a:srgbClr val="FF0000"/>
                </a:solidFill>
              </a:rPr>
              <a:t>Drawbacks: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 smtClean="0"/>
              <a:t>Different reference orbits </a:t>
            </a:r>
            <a:r>
              <a:rPr lang="en-US" sz="1400" dirty="0" smtClean="0">
                <a:sym typeface="Symbol" panose="05050102010706020507" pitchFamily="18" charset="2"/>
              </a:rPr>
              <a:t> </a:t>
            </a:r>
            <a:r>
              <a:rPr lang="en-US" sz="1400" b="1" dirty="0" smtClean="0">
                <a:solidFill>
                  <a:srgbClr val="0000FF"/>
                </a:solidFill>
                <a:sym typeface="Symbol" panose="05050102010706020507" pitchFamily="18" charset="2"/>
              </a:rPr>
              <a:t>reduction of beam stay clear?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rgbClr val="0000FF"/>
                </a:solidFill>
                <a:sym typeface="Symbol" panose="05050102010706020507" pitchFamily="18" charset="2"/>
              </a:rPr>
              <a:t>Change of path length should be followed by RF during acceleration… </a:t>
            </a:r>
            <a:r>
              <a:rPr lang="en-US" sz="1400" dirty="0" smtClean="0">
                <a:solidFill>
                  <a:srgbClr val="000000"/>
                </a:solidFill>
                <a:sym typeface="Symbol" panose="05050102010706020507" pitchFamily="18" charset="2"/>
              </a:rPr>
              <a:t>(Oide)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b="1" dirty="0" smtClean="0">
                <a:sym typeface="Symbol" panose="05050102010706020507" pitchFamily="18" charset="2"/>
              </a:rPr>
              <a:t>More synchrotron </a:t>
            </a:r>
            <a:r>
              <a:rPr lang="en-US" sz="1400" dirty="0" smtClean="0">
                <a:sym typeface="Symbol" panose="05050102010706020507" pitchFamily="18" charset="2"/>
              </a:rPr>
              <a:t>radiation and in </a:t>
            </a:r>
            <a:r>
              <a:rPr lang="en-US" sz="1400" b="1" dirty="0" smtClean="0">
                <a:sym typeface="Symbol" panose="05050102010706020507" pitchFamily="18" charset="2"/>
              </a:rPr>
              <a:t>opposite direction</a:t>
            </a:r>
            <a:r>
              <a:rPr lang="en-US" sz="1400" dirty="0" smtClean="0">
                <a:sym typeface="Symbol" panose="05050102010706020507" pitchFamily="18" charset="2"/>
              </a:rPr>
              <a:t> of foreseen absorber (at injection)  </a:t>
            </a:r>
            <a:r>
              <a:rPr lang="en-US" sz="1400" b="1" dirty="0" smtClean="0">
                <a:solidFill>
                  <a:srgbClr val="0000FF"/>
                </a:solidFill>
                <a:sym typeface="Symbol" panose="05050102010706020507" pitchFamily="18" charset="2"/>
              </a:rPr>
              <a:t>vacuum quality to be investigated</a:t>
            </a:r>
            <a:endParaRPr lang="en-US" sz="1400" b="1" dirty="0" smtClean="0">
              <a:solidFill>
                <a:srgbClr val="0000FF"/>
              </a:solidFill>
            </a:endParaRPr>
          </a:p>
        </p:txBody>
      </p:sp>
      <p:pic>
        <p:nvPicPr>
          <p:cNvPr id="9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9420" y="956173"/>
            <a:ext cx="3600000" cy="2656979"/>
          </a:xfrm>
          <a:prstGeom prst="rect">
            <a:avLst/>
          </a:prstGeom>
        </p:spPr>
      </p:pic>
      <p:pic>
        <p:nvPicPr>
          <p:cNvPr id="10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2525" y="3792080"/>
            <a:ext cx="3600000" cy="2452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36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0353" y="196179"/>
            <a:ext cx="5652588" cy="379192"/>
          </a:xfrm>
        </p:spPr>
        <p:txBody>
          <a:bodyPr/>
          <a:lstStyle/>
          <a:p>
            <a:r>
              <a:rPr lang="en-US" dirty="0" smtClean="0"/>
              <a:t>First Beam Instrumentation requirements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38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Espace réservé du contenu 3"/>
          <p:cNvSpPr>
            <a:spLocks noGrp="1"/>
          </p:cNvSpPr>
          <p:nvPr>
            <p:ph idx="1"/>
          </p:nvPr>
        </p:nvSpPr>
        <p:spPr>
          <a:xfrm>
            <a:off x="660824" y="1009817"/>
            <a:ext cx="7886700" cy="4560954"/>
          </a:xfrm>
        </p:spPr>
        <p:txBody>
          <a:bodyPr/>
          <a:lstStyle/>
          <a:p>
            <a:r>
              <a:rPr lang="en-US" b="0" dirty="0" smtClean="0">
                <a:solidFill>
                  <a:schemeClr val="tx1"/>
                </a:solidFill>
              </a:rPr>
              <a:t>First tolerance studies require for 2944 BPMs in the arcs with a RMS resolution ~ 50 µm.</a:t>
            </a:r>
          </a:p>
          <a:p>
            <a:endParaRPr lang="en-US" b="0" dirty="0" smtClean="0">
              <a:solidFill>
                <a:schemeClr val="tx1"/>
              </a:solidFill>
            </a:endParaRPr>
          </a:p>
          <a:p>
            <a:r>
              <a:rPr lang="en-US" b="0" dirty="0" smtClean="0">
                <a:solidFill>
                  <a:schemeClr val="tx1"/>
                </a:solidFill>
              </a:rPr>
              <a:t>We should be able to measure the current of each bunch with a precision better than 20 </a:t>
            </a:r>
            <a:r>
              <a:rPr lang="en-US" b="0" dirty="0" err="1" smtClean="0">
                <a:solidFill>
                  <a:schemeClr val="tx1"/>
                </a:solidFill>
              </a:rPr>
              <a:t>pC</a:t>
            </a:r>
            <a:r>
              <a:rPr lang="en-US" b="0" dirty="0" smtClean="0">
                <a:solidFill>
                  <a:schemeClr val="tx1"/>
                </a:solidFill>
              </a:rPr>
              <a:t> (less than 1% of the bunch charge). </a:t>
            </a:r>
          </a:p>
          <a:p>
            <a:endParaRPr lang="en-US" b="0" dirty="0" smtClean="0">
              <a:solidFill>
                <a:schemeClr val="tx1"/>
              </a:solidFill>
            </a:endParaRPr>
          </a:p>
          <a:p>
            <a:r>
              <a:rPr lang="en-US" b="0" dirty="0" smtClean="0">
                <a:solidFill>
                  <a:schemeClr val="tx1"/>
                </a:solidFill>
              </a:rPr>
              <a:t>We should be able to measure the emittance of the bunches at the extraction.</a:t>
            </a:r>
          </a:p>
          <a:p>
            <a:endParaRPr lang="en-US" b="0" dirty="0" smtClean="0">
              <a:solidFill>
                <a:schemeClr val="tx1"/>
              </a:solidFill>
            </a:endParaRPr>
          </a:p>
          <a:p>
            <a:r>
              <a:rPr lang="en-US" b="0" dirty="0" smtClean="0">
                <a:solidFill>
                  <a:schemeClr val="tx1"/>
                </a:solidFill>
              </a:rPr>
              <a:t>Because of the damping and IBS during the accumulation, the bunch properties are not the same from bunch to bunch: beam emittance, beam size and bunch length vary from bunch to bunch. </a:t>
            </a:r>
          </a:p>
          <a:p>
            <a:endParaRPr lang="en-US" b="0" dirty="0" smtClean="0">
              <a:solidFill>
                <a:schemeClr val="tx1"/>
              </a:solidFill>
            </a:endParaRPr>
          </a:p>
          <a:p>
            <a:r>
              <a:rPr lang="en-US" b="0" dirty="0" smtClean="0">
                <a:solidFill>
                  <a:schemeClr val="tx1"/>
                </a:solidFill>
              </a:rPr>
              <a:t>At extraction, we should be at equilibrium and bunch properties should be roughly the same from bunch to bunch (especially for other modes than Z).</a:t>
            </a:r>
          </a:p>
          <a:p>
            <a:pPr marL="0" indent="0">
              <a:buNone/>
            </a:pPr>
            <a:endParaRPr lang="en-US" b="0" dirty="0" smtClean="0">
              <a:solidFill>
                <a:schemeClr val="tx1"/>
              </a:solidFill>
            </a:endParaRPr>
          </a:p>
          <a:p>
            <a:endParaRPr lang="en-US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796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92" y="923186"/>
            <a:ext cx="4236514" cy="359166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Booster layout (after CDR)</a:t>
            </a:r>
            <a:endParaRPr lang="en-US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4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9832" y="1007034"/>
            <a:ext cx="4341831" cy="2942062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1900525" y="2106183"/>
            <a:ext cx="1345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1800" dirty="0" smtClean="0">
                <a:solidFill>
                  <a:srgbClr val="FF0000"/>
                </a:solidFill>
              </a:rPr>
              <a:t>RF section</a:t>
            </a:r>
            <a:endParaRPr lang="fr-FR" sz="1800" dirty="0">
              <a:solidFill>
                <a:srgbClr val="FF0000"/>
              </a:solidFill>
            </a:endParaRPr>
          </a:p>
        </p:txBody>
      </p:sp>
      <p:cxnSp>
        <p:nvCxnSpPr>
          <p:cNvPr id="10" name="Connecteur droit avec flèche 9"/>
          <p:cNvCxnSpPr>
            <a:stCxn id="8" idx="1"/>
          </p:cNvCxnSpPr>
          <p:nvPr/>
        </p:nvCxnSpPr>
        <p:spPr>
          <a:xfrm flipH="1" flipV="1">
            <a:off x="1092925" y="1708668"/>
            <a:ext cx="807600" cy="58218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>
            <a:stCxn id="8" idx="1"/>
          </p:cNvCxnSpPr>
          <p:nvPr/>
        </p:nvCxnSpPr>
        <p:spPr>
          <a:xfrm flipH="1">
            <a:off x="1092925" y="2290849"/>
            <a:ext cx="807600" cy="159646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>
            <a:endCxn id="19" idx="2"/>
          </p:cNvCxnSpPr>
          <p:nvPr/>
        </p:nvCxnSpPr>
        <p:spPr>
          <a:xfrm flipH="1" flipV="1">
            <a:off x="2259583" y="1506530"/>
            <a:ext cx="1963397" cy="91305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1855783" y="923187"/>
            <a:ext cx="807600" cy="583343"/>
          </a:xfrm>
          <a:prstGeom prst="rect">
            <a:avLst/>
          </a:prstGeom>
          <a:noFill/>
          <a:ln w="28575"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space réservé du contenu 3"/>
          <p:cNvSpPr>
            <a:spLocks noGrp="1"/>
          </p:cNvSpPr>
          <p:nvPr/>
        </p:nvSpPr>
        <p:spPr>
          <a:xfrm>
            <a:off x="628650" y="2810516"/>
            <a:ext cx="7886700" cy="1236967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 marL="239481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SzPct val="80000"/>
              <a:buFont typeface="Wingdings 3" panose="05040102010807070707" pitchFamily="18" charset="2"/>
              <a:buChar char=""/>
              <a:defRPr sz="1800" b="1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752DEF3-D467-4E13-99C0-5879AF66E6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8040" y="4056755"/>
            <a:ext cx="2320290" cy="237744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Espace réservé du contenu 3"/>
          <p:cNvSpPr txBox="1">
            <a:spLocks/>
          </p:cNvSpPr>
          <p:nvPr/>
        </p:nvSpPr>
        <p:spPr>
          <a:xfrm>
            <a:off x="246630" y="4530191"/>
            <a:ext cx="5911102" cy="1852520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 marL="239481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SzPct val="80000"/>
              <a:buFont typeface="Wingdings 3" panose="05040102010807070707" pitchFamily="18" charset="2"/>
              <a:buChar char=""/>
              <a:defRPr sz="1800" b="1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0" dirty="0" smtClean="0">
                <a:solidFill>
                  <a:schemeClr val="tx1"/>
                </a:solidFill>
              </a:rPr>
              <a:t>In the current booster version, </a:t>
            </a:r>
            <a:r>
              <a:rPr lang="en-US" sz="1400" dirty="0" smtClean="0">
                <a:solidFill>
                  <a:schemeClr val="tx1"/>
                </a:solidFill>
              </a:rPr>
              <a:t>cavities are located in sections H and L. </a:t>
            </a:r>
            <a:r>
              <a:rPr lang="en-US" sz="1400" b="0" dirty="0" smtClean="0">
                <a:solidFill>
                  <a:schemeClr val="tx1"/>
                </a:solidFill>
              </a:rPr>
              <a:t>Alternative all </a:t>
            </a:r>
            <a:r>
              <a:rPr lang="en-US" sz="1400" dirty="0" smtClean="0">
                <a:solidFill>
                  <a:schemeClr val="tx1"/>
                </a:solidFill>
              </a:rPr>
              <a:t>RF system </a:t>
            </a:r>
            <a:r>
              <a:rPr lang="en-US" sz="1400" b="0" dirty="0" smtClean="0">
                <a:solidFill>
                  <a:schemeClr val="tx1"/>
                </a:solidFill>
              </a:rPr>
              <a:t>of the Booster placed in </a:t>
            </a:r>
            <a:r>
              <a:rPr lang="en-US" sz="1400" dirty="0" smtClean="0">
                <a:solidFill>
                  <a:schemeClr val="tx1"/>
                </a:solidFill>
              </a:rPr>
              <a:t>H</a:t>
            </a:r>
            <a:r>
              <a:rPr lang="en-US" sz="1400" b="0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Font typeface="Wingdings 3" panose="05040102010807070707" pitchFamily="18" charset="2"/>
              <a:buNone/>
            </a:pPr>
            <a:r>
              <a:rPr lang="en-US" sz="1400" dirty="0" smtClean="0">
                <a:solidFill>
                  <a:schemeClr val="tx1"/>
                </a:solidFill>
              </a:rPr>
              <a:t>      Proposal of the RF group to use 800 MHz only for all mode of the</a:t>
            </a:r>
          </a:p>
          <a:p>
            <a:pPr marL="0" indent="0">
              <a:buFont typeface="Wingdings 3" panose="05040102010807070707" pitchFamily="18" charset="2"/>
              <a:buNone/>
            </a:pPr>
            <a:r>
              <a:rPr lang="en-US" sz="1400" dirty="0" smtClean="0">
                <a:solidFill>
                  <a:schemeClr val="tx1"/>
                </a:solidFill>
              </a:rPr>
              <a:t>      Booster: </a:t>
            </a:r>
            <a:r>
              <a:rPr lang="en-US" sz="1400" dirty="0" smtClean="0">
                <a:solidFill>
                  <a:schemeClr val="tx1"/>
                </a:solidFill>
                <a:hlinkClick r:id="rId5"/>
              </a:rPr>
              <a:t>https://indico.cern.ch/event/1064327/contributions/4888581/</a:t>
            </a:r>
            <a:endParaRPr lang="en-US" sz="1400" dirty="0" smtClean="0">
              <a:solidFill>
                <a:schemeClr val="tx1"/>
              </a:solidFill>
            </a:endParaRPr>
          </a:p>
          <a:p>
            <a:pPr marL="0" indent="0">
              <a:buFont typeface="Wingdings 3" panose="05040102010807070707" pitchFamily="18" charset="2"/>
              <a:buNone/>
            </a:pPr>
            <a:r>
              <a:rPr lang="en-US" sz="1400" dirty="0" smtClean="0">
                <a:solidFill>
                  <a:schemeClr val="tx1"/>
                </a:solidFill>
              </a:rPr>
              <a:t>      (F. </a:t>
            </a:r>
            <a:r>
              <a:rPr lang="en-US" sz="1400" dirty="0" err="1" smtClean="0">
                <a:solidFill>
                  <a:schemeClr val="tx1"/>
                </a:solidFill>
              </a:rPr>
              <a:t>Peauger</a:t>
            </a:r>
            <a:r>
              <a:rPr lang="en-US" sz="1400" dirty="0" smtClean="0">
                <a:solidFill>
                  <a:schemeClr val="tx1"/>
                </a:solidFill>
              </a:rPr>
              <a:t>)</a:t>
            </a:r>
          </a:p>
          <a:p>
            <a:r>
              <a:rPr lang="en-US" sz="1400" dirty="0" smtClean="0">
                <a:solidFill>
                  <a:schemeClr val="tx1"/>
                </a:solidFill>
              </a:rPr>
              <a:t>Bypass of the booster near the detector still under investigation.</a:t>
            </a:r>
          </a:p>
          <a:p>
            <a:r>
              <a:rPr lang="en-US" sz="1400" b="0" dirty="0" smtClean="0">
                <a:solidFill>
                  <a:schemeClr val="tx1"/>
                </a:solidFill>
              </a:rPr>
              <a:t>Booster on top of the collider. </a:t>
            </a:r>
            <a:r>
              <a:rPr lang="en-US" sz="1400" b="0" dirty="0">
                <a:solidFill>
                  <a:schemeClr val="tx1"/>
                </a:solidFill>
              </a:rPr>
              <a:t>A</a:t>
            </a:r>
            <a:r>
              <a:rPr lang="en-US" sz="1400" b="0" dirty="0" smtClean="0">
                <a:solidFill>
                  <a:schemeClr val="tx1"/>
                </a:solidFill>
              </a:rPr>
              <a:t>zimuthal offset required for integration. (see F</a:t>
            </a:r>
            <a:r>
              <a:rPr lang="en-US" sz="1400" b="0" dirty="0">
                <a:solidFill>
                  <a:schemeClr val="tx1"/>
                </a:solidFill>
              </a:rPr>
              <a:t>. </a:t>
            </a:r>
            <a:r>
              <a:rPr lang="en-US" sz="1400" b="0" dirty="0" err="1" smtClean="0">
                <a:solidFill>
                  <a:schemeClr val="tx1"/>
                </a:solidFill>
              </a:rPr>
              <a:t>Valchkova</a:t>
            </a:r>
            <a:r>
              <a:rPr lang="en-US" sz="1400" b="0" dirty="0" smtClean="0">
                <a:solidFill>
                  <a:schemeClr val="tx1"/>
                </a:solidFill>
              </a:rPr>
              <a:t> talk)</a:t>
            </a:r>
          </a:p>
        </p:txBody>
      </p:sp>
    </p:spTree>
    <p:extLst>
      <p:ext uri="{BB962C8B-B14F-4D97-AF65-F5344CB8AC3E}">
        <p14:creationId xmlns:p14="http://schemas.microsoft.com/office/powerpoint/2010/main" val="194597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7440" y="196179"/>
            <a:ext cx="8036559" cy="379192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60°/60° Optics for Z and W modes</a:t>
            </a:r>
            <a:endParaRPr lang="en-US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5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2735" y="4192291"/>
            <a:ext cx="2847372" cy="211347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956" y="4192291"/>
            <a:ext cx="2847372" cy="21134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8463" y="4192291"/>
            <a:ext cx="2847372" cy="2113472"/>
          </a:xfrm>
          <a:prstGeom prst="rect">
            <a:avLst/>
          </a:prstGeom>
        </p:spPr>
      </p:pic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8660192"/>
              </p:ext>
            </p:extLst>
          </p:nvPr>
        </p:nvGraphicFramePr>
        <p:xfrm>
          <a:off x="217465" y="1082206"/>
          <a:ext cx="4385359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323">
                  <a:extLst>
                    <a:ext uri="{9D8B030D-6E8A-4147-A177-3AD203B41FA5}">
                      <a16:colId xmlns:a16="http://schemas.microsoft.com/office/drawing/2014/main" val="1097350757"/>
                    </a:ext>
                  </a:extLst>
                </a:gridCol>
                <a:gridCol w="2143476">
                  <a:extLst>
                    <a:ext uri="{9D8B030D-6E8A-4147-A177-3AD203B41FA5}">
                      <a16:colId xmlns:a16="http://schemas.microsoft.com/office/drawing/2014/main" val="3782848766"/>
                    </a:ext>
                  </a:extLst>
                </a:gridCol>
                <a:gridCol w="538079">
                  <a:extLst>
                    <a:ext uri="{9D8B030D-6E8A-4147-A177-3AD203B41FA5}">
                      <a16:colId xmlns:a16="http://schemas.microsoft.com/office/drawing/2014/main" val="3345283099"/>
                    </a:ext>
                  </a:extLst>
                </a:gridCol>
                <a:gridCol w="842481">
                  <a:extLst>
                    <a:ext uri="{9D8B030D-6E8A-4147-A177-3AD203B41FA5}">
                      <a16:colId xmlns:a16="http://schemas.microsoft.com/office/drawing/2014/main" val="736431121"/>
                    </a:ext>
                  </a:extLst>
                </a:gridCol>
              </a:tblGrid>
              <a:tr h="239365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Magnet 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Parameter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Unit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Value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7727441"/>
                  </a:ext>
                </a:extLst>
              </a:tr>
              <a:tr h="239365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Dipole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Field at injection (20</a:t>
                      </a:r>
                      <a:r>
                        <a:rPr lang="en-US" sz="1100" baseline="0" dirty="0" smtClean="0"/>
                        <a:t> GeV</a:t>
                      </a:r>
                      <a:r>
                        <a:rPr lang="en-US" sz="1100" dirty="0" smtClean="0"/>
                        <a:t>)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G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71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2036568"/>
                  </a:ext>
                </a:extLst>
              </a:tr>
              <a:tr h="239365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Field at W energy (80 GeV)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G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284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0125213"/>
                  </a:ext>
                </a:extLst>
              </a:tr>
              <a:tr h="239365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Length </a:t>
                      </a:r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m</a:t>
                      </a:r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11.1</a:t>
                      </a:r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6655107"/>
                  </a:ext>
                </a:extLst>
              </a:tr>
              <a:tr h="239365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Quadrupole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Gradient at injection (20 GeV)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T/m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1.74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2683050"/>
                  </a:ext>
                </a:extLst>
              </a:tr>
              <a:tr h="239365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Gradient</a:t>
                      </a:r>
                      <a:r>
                        <a:rPr lang="en-US" sz="1100" baseline="0" dirty="0" smtClean="0"/>
                        <a:t> at W energy (80 GeV)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T/m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6.9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3637387"/>
                  </a:ext>
                </a:extLst>
              </a:tr>
              <a:tr h="239365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Length</a:t>
                      </a:r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m</a:t>
                      </a:r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1.5</a:t>
                      </a:r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0153097"/>
                  </a:ext>
                </a:extLst>
              </a:tr>
              <a:tr h="239365">
                <a:tc>
                  <a:txBody>
                    <a:bodyPr/>
                    <a:lstStyle/>
                    <a:p>
                      <a:r>
                        <a:rPr lang="en-US" sz="1100" dirty="0" err="1" smtClean="0"/>
                        <a:t>Sextupole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Gradient at injection (20 GeV)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T/m</a:t>
                      </a:r>
                      <a:r>
                        <a:rPr lang="en-US" sz="1100" baseline="30000" dirty="0" smtClean="0"/>
                        <a:t>2</a:t>
                      </a:r>
                      <a:endParaRPr lang="en-US" sz="1100" baseline="30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75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2696582"/>
                  </a:ext>
                </a:extLst>
              </a:tr>
              <a:tr h="239365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Gradient at W energy</a:t>
                      </a:r>
                      <a:r>
                        <a:rPr lang="en-US" sz="1100" baseline="0" dirty="0" smtClean="0"/>
                        <a:t> (80 GeV)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T</a:t>
                      </a:r>
                      <a:r>
                        <a:rPr lang="en-US" sz="1100" baseline="0" dirty="0" smtClean="0"/>
                        <a:t>/</a:t>
                      </a:r>
                      <a:r>
                        <a:rPr lang="en-US" sz="1100" dirty="0" smtClean="0"/>
                        <a:t>m</a:t>
                      </a:r>
                      <a:r>
                        <a:rPr lang="en-US" sz="1100" baseline="30000" dirty="0" smtClean="0"/>
                        <a:t>2</a:t>
                      </a:r>
                      <a:endParaRPr lang="en-US" sz="1100" baseline="300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300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2709457"/>
                  </a:ext>
                </a:extLst>
              </a:tr>
              <a:tr h="239365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Length</a:t>
                      </a:r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m</a:t>
                      </a:r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0.5</a:t>
                      </a:r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7890449"/>
                  </a:ext>
                </a:extLst>
              </a:tr>
            </a:tbl>
          </a:graphicData>
        </a:graphic>
      </p:graphicFrame>
      <p:sp>
        <p:nvSpPr>
          <p:cNvPr id="22" name="Rectangle 21"/>
          <p:cNvSpPr/>
          <p:nvPr/>
        </p:nvSpPr>
        <p:spPr>
          <a:xfrm>
            <a:off x="4652483" y="990216"/>
            <a:ext cx="42123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FODO cells of </a:t>
            </a:r>
            <a:r>
              <a:rPr lang="en-US" sz="1400" dirty="0" smtClean="0"/>
              <a:t>~52 </a:t>
            </a:r>
            <a:r>
              <a:rPr lang="en-US" sz="1400" dirty="0"/>
              <a:t>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Made of 4 dipole, 2 quadrupoles and 2 </a:t>
            </a:r>
            <a:r>
              <a:rPr lang="en-US" sz="1400" dirty="0" err="1"/>
              <a:t>sextupoles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4652483" y="2761071"/>
            <a:ext cx="15664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 smtClean="0"/>
              <a:t># dipoles = </a:t>
            </a:r>
            <a:r>
              <a:rPr lang="en-US" sz="1400" dirty="0"/>
              <a:t>2</a:t>
            </a:r>
            <a:r>
              <a:rPr lang="en-US" sz="1400" dirty="0" smtClean="0">
                <a:sym typeface="Symbol" panose="05050102010706020507" pitchFamily="18" charset="2"/>
              </a:rPr>
              <a:t>2944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4652483" y="3086789"/>
            <a:ext cx="17684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 smtClean="0"/>
              <a:t># quadrupoles = </a:t>
            </a:r>
            <a:r>
              <a:rPr lang="en-US" sz="1400" dirty="0" smtClean="0">
                <a:sym typeface="Symbol" panose="05050102010706020507" pitchFamily="18" charset="2"/>
              </a:rPr>
              <a:t>2944</a:t>
            </a:r>
            <a:endParaRPr lang="en-US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4652483" y="3434395"/>
            <a:ext cx="17935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 smtClean="0"/>
              <a:t># </a:t>
            </a:r>
            <a:r>
              <a:rPr lang="en-US" sz="1400" dirty="0" err="1" smtClean="0"/>
              <a:t>sextupoles</a:t>
            </a:r>
            <a:r>
              <a:rPr lang="en-US" sz="1400" dirty="0" smtClean="0"/>
              <a:t> = </a:t>
            </a:r>
            <a:r>
              <a:rPr lang="en-US" sz="1400" dirty="0" smtClean="0">
                <a:sym typeface="Symbol" panose="05050102010706020507" pitchFamily="18" charset="2"/>
              </a:rPr>
              <a:t>2632/6</a:t>
            </a:r>
            <a:endParaRPr lang="en-US" sz="1400" dirty="0"/>
          </a:p>
        </p:txBody>
      </p:sp>
      <p:sp>
        <p:nvSpPr>
          <p:cNvPr id="13" name="Rectangle 12"/>
          <p:cNvSpPr/>
          <p:nvPr/>
        </p:nvSpPr>
        <p:spPr>
          <a:xfrm>
            <a:off x="4652483" y="1546567"/>
            <a:ext cx="4572000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/>
              <a:t>Distance between dipoles: </a:t>
            </a:r>
            <a:r>
              <a:rPr lang="en-US" sz="1400" dirty="0" smtClean="0"/>
              <a:t>0.4 </a:t>
            </a:r>
            <a:r>
              <a:rPr lang="en-US" sz="1400" dirty="0"/>
              <a:t>m</a:t>
            </a:r>
          </a:p>
          <a:p>
            <a:r>
              <a:rPr lang="en-US" sz="1400" dirty="0"/>
              <a:t>Distance between quadrupole and </a:t>
            </a:r>
            <a:r>
              <a:rPr lang="en-US" sz="1400" dirty="0" err="1"/>
              <a:t>sextupole</a:t>
            </a:r>
            <a:r>
              <a:rPr lang="en-US" sz="1400" dirty="0"/>
              <a:t>: </a:t>
            </a:r>
            <a:r>
              <a:rPr lang="en-US" sz="1400" dirty="0" smtClean="0"/>
              <a:t>0.165 </a:t>
            </a:r>
            <a:r>
              <a:rPr lang="en-US" sz="1400" dirty="0"/>
              <a:t>m</a:t>
            </a:r>
          </a:p>
          <a:p>
            <a:r>
              <a:rPr lang="en-US" sz="1400" dirty="0"/>
              <a:t>Distance between dipole and </a:t>
            </a:r>
            <a:r>
              <a:rPr lang="en-US" sz="1400" dirty="0" err="1" smtClean="0"/>
              <a:t>sextupole</a:t>
            </a:r>
            <a:r>
              <a:rPr lang="en-US" sz="1400" dirty="0" smtClean="0"/>
              <a:t>: 0. 504 m</a:t>
            </a:r>
          </a:p>
          <a:p>
            <a:r>
              <a:rPr lang="en-US" sz="1400" dirty="0" smtClean="0"/>
              <a:t>Distance between quadrupole and dipole: 0.869 </a:t>
            </a:r>
            <a:r>
              <a:rPr lang="en-US" sz="1400" dirty="0"/>
              <a:t>m</a:t>
            </a:r>
          </a:p>
          <a:p>
            <a:r>
              <a:rPr lang="en-US" sz="1400" dirty="0" smtClean="0"/>
              <a:t>               (it includes space for </a:t>
            </a:r>
            <a:r>
              <a:rPr lang="en-US" sz="1400" dirty="0"/>
              <a:t>BPM and dipole </a:t>
            </a:r>
            <a:r>
              <a:rPr lang="en-US" sz="1400" dirty="0" smtClean="0"/>
              <a:t>correctors)</a:t>
            </a:r>
            <a:endParaRPr lang="en-US" sz="1400" dirty="0"/>
          </a:p>
        </p:txBody>
      </p:sp>
      <p:sp>
        <p:nvSpPr>
          <p:cNvPr id="7" name="Oval 6"/>
          <p:cNvSpPr/>
          <p:nvPr/>
        </p:nvSpPr>
        <p:spPr>
          <a:xfrm>
            <a:off x="3739793" y="1356189"/>
            <a:ext cx="472611" cy="26043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68315" y="3805774"/>
            <a:ext cx="81058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ym typeface="Symbol" panose="05050102010706020507" pitchFamily="18" charset="2"/>
              </a:rPr>
              <a:t> Very challenging </a:t>
            </a:r>
            <a:r>
              <a:rPr lang="en-US" sz="14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low</a:t>
            </a:r>
            <a:r>
              <a:rPr lang="en-US" sz="1400" dirty="0" smtClean="0">
                <a:sym typeface="Symbol" panose="05050102010706020507" pitchFamily="18" charset="2"/>
              </a:rPr>
              <a:t> dipole field at injection</a:t>
            </a:r>
          </a:p>
        </p:txBody>
      </p:sp>
    </p:spTree>
    <p:extLst>
      <p:ext uri="{BB962C8B-B14F-4D97-AF65-F5344CB8AC3E}">
        <p14:creationId xmlns:p14="http://schemas.microsoft.com/office/powerpoint/2010/main" val="72497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7440" y="196178"/>
            <a:ext cx="6386289" cy="379192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90°/90° Optics for H and </a:t>
            </a:r>
            <a:r>
              <a:rPr lang="en-US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ttbar</a:t>
            </a:r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modes</a:t>
            </a:r>
            <a:endParaRPr lang="en-US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6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3560" y="4253937"/>
            <a:ext cx="2847372" cy="211347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670" y="4253937"/>
            <a:ext cx="2847372" cy="211347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2850" y="4253937"/>
            <a:ext cx="2847372" cy="2113472"/>
          </a:xfrm>
          <a:prstGeom prst="rect">
            <a:avLst/>
          </a:prstGeom>
        </p:spPr>
      </p:pic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4537523"/>
              </p:ext>
            </p:extLst>
          </p:nvPr>
        </p:nvGraphicFramePr>
        <p:xfrm>
          <a:off x="207191" y="1041112"/>
          <a:ext cx="4333988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7247">
                  <a:extLst>
                    <a:ext uri="{9D8B030D-6E8A-4147-A177-3AD203B41FA5}">
                      <a16:colId xmlns:a16="http://schemas.microsoft.com/office/drawing/2014/main" val="1097350757"/>
                    </a:ext>
                  </a:extLst>
                </a:gridCol>
                <a:gridCol w="2307772">
                  <a:extLst>
                    <a:ext uri="{9D8B030D-6E8A-4147-A177-3AD203B41FA5}">
                      <a16:colId xmlns:a16="http://schemas.microsoft.com/office/drawing/2014/main" val="3782848766"/>
                    </a:ext>
                  </a:extLst>
                </a:gridCol>
                <a:gridCol w="539691">
                  <a:extLst>
                    <a:ext uri="{9D8B030D-6E8A-4147-A177-3AD203B41FA5}">
                      <a16:colId xmlns:a16="http://schemas.microsoft.com/office/drawing/2014/main" val="3345283099"/>
                    </a:ext>
                  </a:extLst>
                </a:gridCol>
                <a:gridCol w="609278">
                  <a:extLst>
                    <a:ext uri="{9D8B030D-6E8A-4147-A177-3AD203B41FA5}">
                      <a16:colId xmlns:a16="http://schemas.microsoft.com/office/drawing/2014/main" val="736431121"/>
                    </a:ext>
                  </a:extLst>
                </a:gridCol>
              </a:tblGrid>
              <a:tr h="239365"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Magnet 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Parameter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Unit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Value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7727441"/>
                  </a:ext>
                </a:extLst>
              </a:tr>
              <a:tr h="239365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Dipole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Field at injection (20</a:t>
                      </a:r>
                      <a:r>
                        <a:rPr lang="en-US" sz="1100" baseline="0" dirty="0" smtClean="0"/>
                        <a:t> GeV</a:t>
                      </a:r>
                      <a:r>
                        <a:rPr lang="en-US" sz="1100" dirty="0" smtClean="0"/>
                        <a:t>)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G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71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2036568"/>
                  </a:ext>
                </a:extLst>
              </a:tr>
              <a:tr h="239365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Field at </a:t>
                      </a:r>
                      <a:r>
                        <a:rPr lang="en-US" sz="1100" dirty="0" err="1" smtClean="0"/>
                        <a:t>ttbar</a:t>
                      </a:r>
                      <a:r>
                        <a:rPr lang="en-US" sz="1100" dirty="0" smtClean="0"/>
                        <a:t> energy (182.5 GeV)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G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650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0125213"/>
                  </a:ext>
                </a:extLst>
              </a:tr>
              <a:tr h="239365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Length </a:t>
                      </a:r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m</a:t>
                      </a:r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11.1</a:t>
                      </a:r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6655107"/>
                  </a:ext>
                </a:extLst>
              </a:tr>
              <a:tr h="239365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Quadrupole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Gradient at injection (20 GeV)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T/m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2.5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2683050"/>
                  </a:ext>
                </a:extLst>
              </a:tr>
              <a:tr h="239365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Gradient</a:t>
                      </a:r>
                      <a:r>
                        <a:rPr lang="en-US" sz="1100" baseline="0" dirty="0" smtClean="0"/>
                        <a:t> at </a:t>
                      </a:r>
                      <a:r>
                        <a:rPr lang="en-US" sz="1100" baseline="0" dirty="0" err="1" smtClean="0"/>
                        <a:t>ttbar</a:t>
                      </a:r>
                      <a:r>
                        <a:rPr lang="en-US" sz="1100" baseline="0" dirty="0" smtClean="0"/>
                        <a:t> energy (182.5 GeV)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T/m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22.5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3637387"/>
                  </a:ext>
                </a:extLst>
              </a:tr>
              <a:tr h="239365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Length</a:t>
                      </a:r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m</a:t>
                      </a:r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1.5</a:t>
                      </a:r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0153097"/>
                  </a:ext>
                </a:extLst>
              </a:tr>
              <a:tr h="239365">
                <a:tc>
                  <a:txBody>
                    <a:bodyPr/>
                    <a:lstStyle/>
                    <a:p>
                      <a:r>
                        <a:rPr lang="en-US" sz="1100" dirty="0" err="1" smtClean="0"/>
                        <a:t>Sextupole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Gradient at injection (20 GeV)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T/m</a:t>
                      </a:r>
                      <a:r>
                        <a:rPr lang="en-US" sz="1100" baseline="30000" dirty="0" smtClean="0"/>
                        <a:t>2</a:t>
                      </a:r>
                      <a:endParaRPr lang="en-US" sz="1100" baseline="30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174</a:t>
                      </a:r>
                      <a:endParaRPr lang="en-US" sz="11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2696582"/>
                  </a:ext>
                </a:extLst>
              </a:tr>
              <a:tr h="239365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Gradient at </a:t>
                      </a:r>
                      <a:r>
                        <a:rPr lang="en-US" sz="1100" dirty="0" err="1" smtClean="0"/>
                        <a:t>ttbar</a:t>
                      </a:r>
                      <a:r>
                        <a:rPr lang="en-US" sz="1100" dirty="0" smtClean="0"/>
                        <a:t> energy</a:t>
                      </a:r>
                      <a:r>
                        <a:rPr lang="en-US" sz="1100" baseline="0" dirty="0" smtClean="0"/>
                        <a:t> (182.5 GeV)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T</a:t>
                      </a:r>
                      <a:r>
                        <a:rPr lang="en-US" sz="1100" baseline="0" dirty="0" smtClean="0"/>
                        <a:t>/</a:t>
                      </a:r>
                      <a:r>
                        <a:rPr lang="en-US" sz="1100" dirty="0" smtClean="0"/>
                        <a:t>m</a:t>
                      </a:r>
                      <a:r>
                        <a:rPr lang="en-US" sz="1100" baseline="30000" dirty="0" smtClean="0"/>
                        <a:t>2</a:t>
                      </a:r>
                      <a:endParaRPr lang="en-US" sz="1100" baseline="300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1582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2709457"/>
                  </a:ext>
                </a:extLst>
              </a:tr>
              <a:tr h="239365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Length</a:t>
                      </a:r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m</a:t>
                      </a:r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0.5</a:t>
                      </a:r>
                      <a:endParaRPr lang="en-US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7890449"/>
                  </a:ext>
                </a:extLst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4703853" y="938848"/>
            <a:ext cx="42123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FODO cells of </a:t>
            </a:r>
            <a:r>
              <a:rPr lang="en-US" sz="1400" dirty="0" smtClean="0"/>
              <a:t>~52 </a:t>
            </a:r>
            <a:r>
              <a:rPr lang="en-US" sz="1400" dirty="0"/>
              <a:t>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Made of 4 dipole, 2 quadrupoles and 2 </a:t>
            </a:r>
            <a:r>
              <a:rPr lang="en-US" sz="1400" dirty="0" err="1"/>
              <a:t>sextupoles</a:t>
            </a:r>
            <a:endParaRPr lang="en-US" sz="1400" dirty="0"/>
          </a:p>
        </p:txBody>
      </p:sp>
      <p:sp>
        <p:nvSpPr>
          <p:cNvPr id="14" name="Rectangle 13"/>
          <p:cNvSpPr/>
          <p:nvPr/>
        </p:nvSpPr>
        <p:spPr>
          <a:xfrm>
            <a:off x="4703853" y="1495199"/>
            <a:ext cx="4572000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/>
              <a:t>Distance between dipoles: 0.4 m</a:t>
            </a:r>
          </a:p>
          <a:p>
            <a:r>
              <a:rPr lang="en-US" sz="1400" dirty="0"/>
              <a:t>Distance between quadrupole and </a:t>
            </a:r>
            <a:r>
              <a:rPr lang="en-US" sz="1400" dirty="0" err="1"/>
              <a:t>sextupole</a:t>
            </a:r>
            <a:r>
              <a:rPr lang="en-US" sz="1400" dirty="0"/>
              <a:t>: 0.165 m</a:t>
            </a:r>
          </a:p>
          <a:p>
            <a:r>
              <a:rPr lang="en-US" sz="1400" dirty="0"/>
              <a:t>Distance between dipole and </a:t>
            </a:r>
            <a:r>
              <a:rPr lang="en-US" sz="1400" dirty="0" err="1"/>
              <a:t>sextupole</a:t>
            </a:r>
            <a:r>
              <a:rPr lang="en-US" sz="1400" dirty="0"/>
              <a:t>: 0. 504 m</a:t>
            </a:r>
          </a:p>
          <a:p>
            <a:r>
              <a:rPr lang="en-US" sz="1400" dirty="0"/>
              <a:t>Distance between quadrupole and dipole: 0.869 m</a:t>
            </a:r>
          </a:p>
          <a:p>
            <a:r>
              <a:rPr lang="en-US" sz="1400" dirty="0"/>
              <a:t>              </a:t>
            </a:r>
            <a:r>
              <a:rPr lang="en-US" sz="1400" dirty="0" smtClean="0"/>
              <a:t>(</a:t>
            </a:r>
            <a:r>
              <a:rPr lang="en-US" sz="1400" dirty="0"/>
              <a:t>it includes  </a:t>
            </a:r>
            <a:r>
              <a:rPr lang="en-US" sz="1400" dirty="0" smtClean="0"/>
              <a:t>space for BPM </a:t>
            </a:r>
            <a:r>
              <a:rPr lang="en-US" sz="1400" dirty="0"/>
              <a:t>and dipole correctors)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703853" y="2709703"/>
            <a:ext cx="15664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 smtClean="0"/>
              <a:t># dipoles = </a:t>
            </a:r>
            <a:r>
              <a:rPr lang="en-US" sz="1400" dirty="0"/>
              <a:t>2</a:t>
            </a:r>
            <a:r>
              <a:rPr lang="en-US" sz="1400" dirty="0" smtClean="0">
                <a:sym typeface="Symbol" panose="05050102010706020507" pitchFamily="18" charset="2"/>
              </a:rPr>
              <a:t>2944</a:t>
            </a:r>
            <a:endParaRPr 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4703853" y="3035421"/>
            <a:ext cx="17684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 smtClean="0"/>
              <a:t># quadrupoles = </a:t>
            </a:r>
            <a:r>
              <a:rPr lang="en-US" sz="1400" dirty="0" smtClean="0">
                <a:sym typeface="Symbol" panose="05050102010706020507" pitchFamily="18" charset="2"/>
              </a:rPr>
              <a:t>2944</a:t>
            </a:r>
            <a:endParaRPr 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4703853" y="3383027"/>
            <a:ext cx="17935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 smtClean="0"/>
              <a:t># </a:t>
            </a:r>
            <a:r>
              <a:rPr lang="en-US" sz="1400" dirty="0" err="1" smtClean="0"/>
              <a:t>sextupoles</a:t>
            </a:r>
            <a:r>
              <a:rPr lang="en-US" sz="1400" dirty="0" smtClean="0"/>
              <a:t> = </a:t>
            </a:r>
            <a:r>
              <a:rPr lang="en-US" sz="1400" dirty="0" smtClean="0">
                <a:sym typeface="Symbol" panose="05050102010706020507" pitchFamily="18" charset="2"/>
              </a:rPr>
              <a:t>2632/4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303323" y="3730633"/>
            <a:ext cx="81058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>
              <a:buFont typeface="Symbol" panose="05050102010706020507" pitchFamily="18" charset="2"/>
              <a:buChar char="Þ"/>
            </a:pPr>
            <a:r>
              <a:rPr lang="en-US" sz="1400" dirty="0" smtClean="0">
                <a:sym typeface="Symbol" panose="05050102010706020507" pitchFamily="18" charset="2"/>
              </a:rPr>
              <a:t>Very challenging </a:t>
            </a:r>
            <a:r>
              <a:rPr lang="en-US" sz="14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low</a:t>
            </a:r>
            <a:r>
              <a:rPr lang="en-US" sz="1400" dirty="0" smtClean="0">
                <a:sym typeface="Symbol" panose="05050102010706020507" pitchFamily="18" charset="2"/>
              </a:rPr>
              <a:t> dipole field at injection   ( preliminary magnet design by </a:t>
            </a:r>
            <a:r>
              <a:rPr lang="en-US" sz="1400" b="1" dirty="0" smtClean="0">
                <a:sym typeface="Symbol" panose="05050102010706020507" pitchFamily="18" charset="2"/>
              </a:rPr>
              <a:t>J. Bauche </a:t>
            </a:r>
            <a:r>
              <a:rPr lang="en-US" sz="1400" dirty="0" smtClean="0">
                <a:sym typeface="Symbol" panose="05050102010706020507" pitchFamily="18" charset="2"/>
              </a:rPr>
              <a:t>@ FCC </a:t>
            </a:r>
            <a:r>
              <a:rPr lang="en-US" sz="1400" dirty="0">
                <a:sym typeface="Symbol" panose="05050102010706020507" pitchFamily="18" charset="2"/>
              </a:rPr>
              <a:t>week 2022 </a:t>
            </a:r>
            <a:r>
              <a:rPr lang="en-US" sz="1400" dirty="0" smtClean="0">
                <a:sym typeface="Symbol" panose="05050102010706020507" pitchFamily="18" charset="2"/>
                <a:hlinkClick r:id="rId5"/>
              </a:rPr>
              <a:t>https</a:t>
            </a:r>
            <a:r>
              <a:rPr lang="en-US" sz="1400" dirty="0">
                <a:sym typeface="Symbol" panose="05050102010706020507" pitchFamily="18" charset="2"/>
                <a:hlinkClick r:id="rId5"/>
              </a:rPr>
              <a:t>://indico.cern.ch/event/1064327/contributions/4888487</a:t>
            </a:r>
            <a:r>
              <a:rPr lang="en-US" sz="1400" dirty="0" smtClean="0">
                <a:sym typeface="Symbol" panose="05050102010706020507" pitchFamily="18" charset="2"/>
                <a:hlinkClick r:id="rId5"/>
              </a:rPr>
              <a:t>/</a:t>
            </a:r>
            <a:r>
              <a:rPr lang="en-US" sz="1400" dirty="0" smtClean="0">
                <a:sym typeface="Symbol" panose="05050102010706020507" pitchFamily="18" charset="2"/>
              </a:rPr>
              <a:t> )</a:t>
            </a:r>
          </a:p>
        </p:txBody>
      </p:sp>
      <p:sp>
        <p:nvSpPr>
          <p:cNvPr id="23" name="Oval 22"/>
          <p:cNvSpPr/>
          <p:nvPr/>
        </p:nvSpPr>
        <p:spPr>
          <a:xfrm>
            <a:off x="3883629" y="1315093"/>
            <a:ext cx="472611" cy="26043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78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Equilibrium emittances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7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458230" y="2298116"/>
          <a:ext cx="4311315" cy="1726124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109208">
                  <a:extLst>
                    <a:ext uri="{9D8B030D-6E8A-4147-A177-3AD203B41FA5}">
                      <a16:colId xmlns:a16="http://schemas.microsoft.com/office/drawing/2014/main" val="1713635308"/>
                    </a:ext>
                  </a:extLst>
                </a:gridCol>
                <a:gridCol w="1109208">
                  <a:extLst>
                    <a:ext uri="{9D8B030D-6E8A-4147-A177-3AD203B41FA5}">
                      <a16:colId xmlns:a16="http://schemas.microsoft.com/office/drawing/2014/main" val="2073938555"/>
                    </a:ext>
                  </a:extLst>
                </a:gridCol>
                <a:gridCol w="1109208">
                  <a:extLst>
                    <a:ext uri="{9D8B030D-6E8A-4147-A177-3AD203B41FA5}">
                      <a16:colId xmlns:a16="http://schemas.microsoft.com/office/drawing/2014/main" val="251040481"/>
                    </a:ext>
                  </a:extLst>
                </a:gridCol>
                <a:gridCol w="983691">
                  <a:extLst>
                    <a:ext uri="{9D8B030D-6E8A-4147-A177-3AD203B41FA5}">
                      <a16:colId xmlns:a16="http://schemas.microsoft.com/office/drawing/2014/main" val="1323715383"/>
                    </a:ext>
                  </a:extLst>
                </a:gridCol>
              </a:tblGrid>
              <a:tr h="556703">
                <a:tc>
                  <a:txBody>
                    <a:bodyPr/>
                    <a:lstStyle/>
                    <a:p>
                      <a:r>
                        <a:rPr lang="fr-FR" sz="1100" dirty="0" err="1" smtClean="0"/>
                        <a:t>Beam</a:t>
                      </a:r>
                      <a:r>
                        <a:rPr lang="fr-FR" sz="1100" baseline="0" dirty="0" smtClean="0"/>
                        <a:t> </a:t>
                      </a:r>
                      <a:r>
                        <a:rPr lang="fr-FR" sz="1100" baseline="0" dirty="0" err="1" smtClean="0"/>
                        <a:t>Energy</a:t>
                      </a:r>
                      <a:r>
                        <a:rPr lang="fr-FR" sz="1100" baseline="0" dirty="0" smtClean="0"/>
                        <a:t> [</a:t>
                      </a:r>
                      <a:r>
                        <a:rPr lang="fr-FR" sz="1100" baseline="0" dirty="0" err="1" smtClean="0"/>
                        <a:t>GeV</a:t>
                      </a:r>
                      <a:r>
                        <a:rPr lang="fr-FR" sz="1100" baseline="0" dirty="0" smtClean="0"/>
                        <a:t>]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 err="1" smtClean="0"/>
                        <a:t>Eq</a:t>
                      </a:r>
                      <a:r>
                        <a:rPr lang="fr-FR" sz="1100" dirty="0" smtClean="0"/>
                        <a:t>. </a:t>
                      </a:r>
                      <a:r>
                        <a:rPr lang="fr-FR" sz="1100" dirty="0" err="1" smtClean="0"/>
                        <a:t>Emittance</a:t>
                      </a:r>
                      <a:r>
                        <a:rPr lang="fr-FR" sz="1100" dirty="0" smtClean="0"/>
                        <a:t> [nm rad] 60°/60° 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 err="1" smtClean="0"/>
                        <a:t>Eq</a:t>
                      </a:r>
                      <a:r>
                        <a:rPr lang="fr-FR" sz="1100" dirty="0" smtClean="0"/>
                        <a:t>. </a:t>
                      </a:r>
                      <a:r>
                        <a:rPr lang="fr-FR" sz="1100" dirty="0" err="1" smtClean="0"/>
                        <a:t>Emittance</a:t>
                      </a:r>
                      <a:r>
                        <a:rPr lang="fr-FR" sz="1100" dirty="0" smtClean="0"/>
                        <a:t> [nm rad]</a:t>
                      </a:r>
                    </a:p>
                    <a:p>
                      <a:r>
                        <a:rPr lang="fr-FR" sz="1100" dirty="0" smtClean="0"/>
                        <a:t>90°/90°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 err="1" smtClean="0"/>
                        <a:t>Eq</a:t>
                      </a:r>
                      <a:r>
                        <a:rPr lang="fr-FR" sz="1100" dirty="0" smtClean="0"/>
                        <a:t>. </a:t>
                      </a:r>
                      <a:r>
                        <a:rPr lang="fr-FR" sz="1100" dirty="0" err="1" smtClean="0"/>
                        <a:t>Emittance</a:t>
                      </a:r>
                      <a:r>
                        <a:rPr lang="fr-FR" sz="1100" dirty="0" smtClean="0"/>
                        <a:t> </a:t>
                      </a:r>
                      <a:r>
                        <a:rPr lang="fr-FR" sz="1100" dirty="0" err="1" smtClean="0"/>
                        <a:t>Collider</a:t>
                      </a:r>
                      <a:endParaRPr lang="fr-FR" sz="1100" dirty="0" smtClean="0"/>
                    </a:p>
                    <a:p>
                      <a:r>
                        <a:rPr lang="fr-FR" sz="1100" dirty="0" smtClean="0"/>
                        <a:t>[nm rad]</a:t>
                      </a:r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8091889"/>
                  </a:ext>
                </a:extLst>
              </a:tr>
              <a:tr h="282941"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45.6 (Z)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0.235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0.078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0.24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2855623"/>
                  </a:ext>
                </a:extLst>
              </a:tr>
              <a:tr h="282941"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80   (W)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0.729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0.242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0.84</a:t>
                      </a:r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9992090"/>
                  </a:ext>
                </a:extLst>
              </a:tr>
              <a:tr h="282941"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120 (H)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4.229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0.545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0.63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5294348"/>
                  </a:ext>
                </a:extLst>
              </a:tr>
              <a:tr h="282941"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175 (tt)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3.540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1.172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 smtClean="0"/>
                        <a:t>1.48</a:t>
                      </a:r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8840636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80040" y="4663321"/>
            <a:ext cx="56752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Symbol" panose="05050102010706020507" pitchFamily="18" charset="2"/>
              <a:buChar char="Þ"/>
            </a:pPr>
            <a:r>
              <a:rPr lang="en-US" sz="1400" dirty="0" smtClean="0">
                <a:sym typeface="Symbol" panose="05050102010706020507" pitchFamily="18" charset="2"/>
              </a:rPr>
              <a:t>90°/90° required for H and </a:t>
            </a:r>
            <a:r>
              <a:rPr lang="en-US" sz="1400" dirty="0" err="1" smtClean="0">
                <a:sym typeface="Symbol" panose="05050102010706020507" pitchFamily="18" charset="2"/>
              </a:rPr>
              <a:t>ttbar</a:t>
            </a:r>
            <a:r>
              <a:rPr lang="en-US" sz="1400" dirty="0" smtClean="0">
                <a:sym typeface="Symbol" panose="05050102010706020507" pitchFamily="18" charset="2"/>
              </a:rPr>
              <a:t> final emittances</a:t>
            </a:r>
          </a:p>
          <a:p>
            <a:pPr marL="285750" indent="-285750" algn="l">
              <a:buFont typeface="Symbol" panose="05050102010706020507" pitchFamily="18" charset="2"/>
              <a:buChar char="Þ"/>
            </a:pPr>
            <a:r>
              <a:rPr lang="en-US" sz="1400" dirty="0" smtClean="0">
                <a:sym typeface="Symbol" panose="05050102010706020507" pitchFamily="18" charset="2"/>
              </a:rPr>
              <a:t>60°/60° retained for Z and W operation (mitigation of MI and IBS)</a:t>
            </a:r>
          </a:p>
          <a:p>
            <a:pPr marL="285750" indent="-285750" algn="l">
              <a:buFont typeface="Symbol" panose="05050102010706020507" pitchFamily="18" charset="2"/>
              <a:buChar char="Þ"/>
            </a:pPr>
            <a:r>
              <a:rPr lang="en-US" sz="1400" b="1" dirty="0" smtClean="0">
                <a:sym typeface="Symbol" panose="05050102010706020507" pitchFamily="18" charset="2"/>
              </a:rPr>
              <a:t>90°/90° 100 m cell </a:t>
            </a:r>
            <a:r>
              <a:rPr lang="en-US" sz="1400" dirty="0" smtClean="0">
                <a:sym typeface="Symbol" panose="05050102010706020507" pitchFamily="18" charset="2"/>
              </a:rPr>
              <a:t>could gain a bit in momentum compaction at Z </a:t>
            </a:r>
            <a:r>
              <a:rPr lang="en-US" sz="1400" dirty="0">
                <a:sym typeface="Symbol" panose="05050102010706020507" pitchFamily="18" charset="2"/>
              </a:rPr>
              <a:t>&amp;</a:t>
            </a:r>
            <a:r>
              <a:rPr lang="en-US" sz="1400" dirty="0" smtClean="0">
                <a:sym typeface="Symbol" panose="05050102010706020507" pitchFamily="18" charset="2"/>
              </a:rPr>
              <a:t> W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en-US" sz="1400" dirty="0">
                <a:sym typeface="Symbol" panose="05050102010706020507" pitchFamily="18" charset="2"/>
              </a:rPr>
              <a:t>Alternatives </a:t>
            </a:r>
            <a:r>
              <a:rPr lang="en-US" sz="1400" dirty="0" smtClean="0">
                <a:sym typeface="Symbol" panose="05050102010706020507" pitchFamily="18" charset="2"/>
              </a:rPr>
              <a:t>?</a:t>
            </a:r>
            <a:endParaRPr lang="en-US" sz="1400" dirty="0">
              <a:sym typeface="Symbol" panose="05050102010706020507" pitchFamily="18" charset="2"/>
            </a:endParaRPr>
          </a:p>
        </p:txBody>
      </p:sp>
      <p:sp>
        <p:nvSpPr>
          <p:cNvPr id="8" name="Oval 7"/>
          <p:cNvSpPr/>
          <p:nvPr/>
        </p:nvSpPr>
        <p:spPr>
          <a:xfrm>
            <a:off x="1434056" y="2910388"/>
            <a:ext cx="926431" cy="4812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547458" y="3459831"/>
            <a:ext cx="926431" cy="52674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4834829" y="2297628"/>
          <a:ext cx="956871" cy="17129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6871">
                  <a:extLst>
                    <a:ext uri="{9D8B030D-6E8A-4147-A177-3AD203B41FA5}">
                      <a16:colId xmlns:a16="http://schemas.microsoft.com/office/drawing/2014/main" val="1814475003"/>
                    </a:ext>
                  </a:extLst>
                </a:gridCol>
              </a:tblGrid>
              <a:tr h="592819">
                <a:tc>
                  <a:txBody>
                    <a:bodyPr/>
                    <a:lstStyle/>
                    <a:p>
                      <a:r>
                        <a:rPr lang="en-US" sz="1000" b="1" dirty="0" smtClean="0">
                          <a:solidFill>
                            <a:schemeClr val="tx1"/>
                          </a:solidFill>
                        </a:rPr>
                        <a:t>Eq. emittance Collider new [nm rad]</a:t>
                      </a:r>
                      <a:endParaRPr lang="en-US" sz="1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3468134"/>
                  </a:ext>
                </a:extLst>
              </a:tr>
              <a:tr h="250371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0.71</a:t>
                      </a:r>
                      <a:endParaRPr lang="en-US" sz="11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553097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2.16</a:t>
                      </a:r>
                      <a:endParaRPr lang="en-US" sz="1100" b="1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4925878"/>
                  </a:ext>
                </a:extLst>
              </a:tr>
              <a:tr h="293367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0.64</a:t>
                      </a:r>
                      <a:endParaRPr lang="en-US" sz="1100" b="1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1432673"/>
                  </a:ext>
                </a:extLst>
              </a:tr>
              <a:tr h="293367"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1.49</a:t>
                      </a:r>
                      <a:endParaRPr lang="en-US" sz="11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7517590"/>
                  </a:ext>
                </a:extLst>
              </a:tr>
            </a:tbl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5261" y="758770"/>
            <a:ext cx="2759802" cy="203010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835740" y="2624084"/>
            <a:ext cx="1589901" cy="1647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Cell length (m)</a:t>
            </a:r>
            <a:endParaRPr lang="en-US" sz="1100" dirty="0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8135" y="2638488"/>
            <a:ext cx="3017526" cy="201168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1022" y="4528682"/>
            <a:ext cx="3017526" cy="201168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834602" y="6341528"/>
            <a:ext cx="3834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 smtClean="0"/>
              <a:t>[m]</a:t>
            </a:r>
            <a:endParaRPr lang="en-US" sz="1100" dirty="0"/>
          </a:p>
        </p:txBody>
      </p:sp>
      <p:sp>
        <p:nvSpPr>
          <p:cNvPr id="16" name="TextBox 15"/>
          <p:cNvSpPr txBox="1"/>
          <p:nvPr/>
        </p:nvSpPr>
        <p:spPr>
          <a:xfrm>
            <a:off x="5024388" y="1985674"/>
            <a:ext cx="585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dirty="0" smtClean="0">
                <a:solidFill>
                  <a:srgbClr val="FF0000"/>
                </a:solidFill>
              </a:rPr>
              <a:t>new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1438" y="1702676"/>
            <a:ext cx="4327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Booster </a:t>
            </a:r>
            <a:r>
              <a:rPr lang="en-US" sz="1600" dirty="0" err="1"/>
              <a:t>rms</a:t>
            </a:r>
            <a:r>
              <a:rPr lang="en-US" sz="1600" dirty="0"/>
              <a:t> emittance </a:t>
            </a:r>
            <a:r>
              <a:rPr lang="en-US" sz="1600" dirty="0" smtClean="0"/>
              <a:t>at extraction ≤ </a:t>
            </a:r>
            <a:r>
              <a:rPr lang="en-US" sz="1600" dirty="0"/>
              <a:t>collider </a:t>
            </a:r>
          </a:p>
        </p:txBody>
      </p:sp>
    </p:spTree>
    <p:extLst>
      <p:ext uri="{BB962C8B-B14F-4D97-AF65-F5344CB8AC3E}">
        <p14:creationId xmlns:p14="http://schemas.microsoft.com/office/powerpoint/2010/main" val="3523110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8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982181" y="196179"/>
            <a:ext cx="5894608" cy="442648"/>
          </a:xfrm>
        </p:spPr>
        <p:txBody>
          <a:bodyPr/>
          <a:lstStyle/>
          <a:p>
            <a:r>
              <a:rPr lang="en-US" dirty="0" smtClean="0"/>
              <a:t>Injection/ extraction in the High Energy Booster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8169" y="1356734"/>
            <a:ext cx="4907666" cy="243379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728" y="4107608"/>
            <a:ext cx="4852107" cy="247060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608353" y="1001038"/>
            <a:ext cx="3037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/>
              <a:t>R. L. </a:t>
            </a:r>
            <a:r>
              <a:rPr lang="en-US" sz="1800" b="1" dirty="0" smtClean="0"/>
              <a:t>Ramjiawan &amp; E. Howling </a:t>
            </a:r>
            <a:endParaRPr lang="en-US" sz="18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425885" y="1427968"/>
            <a:ext cx="34947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Injection scheme with orbit bump and </a:t>
            </a:r>
            <a:r>
              <a:rPr lang="en-US" sz="1600" dirty="0"/>
              <a:t>thin electrostatic </a:t>
            </a:r>
            <a:r>
              <a:rPr lang="en-US" sz="1600" dirty="0" smtClean="0"/>
              <a:t>septum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Possibility to have vertical injection to be studied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425885" y="4273458"/>
            <a:ext cx="36622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Extraction scheme with 10 kickers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Room for optics optimization of both injection and extraction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02225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248" y="196179"/>
            <a:ext cx="5564823" cy="379192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 at injection (20 GeV) with multipole errors</a:t>
            </a:r>
            <a:endParaRPr lang="en-US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9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graphicFrame>
        <p:nvGraphicFramePr>
          <p:cNvPr id="6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9529479"/>
              </p:ext>
            </p:extLst>
          </p:nvPr>
        </p:nvGraphicFramePr>
        <p:xfrm>
          <a:off x="5202616" y="1054115"/>
          <a:ext cx="3548009" cy="1331265"/>
        </p:xfrm>
        <a:graphic>
          <a:graphicData uri="http://schemas.openxmlformats.org/drawingml/2006/table">
            <a:tbl>
              <a:tblPr firstRow="1" firstCol="1" bandRow="1"/>
              <a:tblGrid>
                <a:gridCol w="546536">
                  <a:extLst>
                    <a:ext uri="{9D8B030D-6E8A-4147-A177-3AD203B41FA5}">
                      <a16:colId xmlns:a16="http://schemas.microsoft.com/office/drawing/2014/main" val="2997743244"/>
                    </a:ext>
                  </a:extLst>
                </a:gridCol>
                <a:gridCol w="661098">
                  <a:extLst>
                    <a:ext uri="{9D8B030D-6E8A-4147-A177-3AD203B41FA5}">
                      <a16:colId xmlns:a16="http://schemas.microsoft.com/office/drawing/2014/main" val="1078546720"/>
                    </a:ext>
                  </a:extLst>
                </a:gridCol>
                <a:gridCol w="730197">
                  <a:extLst>
                    <a:ext uri="{9D8B030D-6E8A-4147-A177-3AD203B41FA5}">
                      <a16:colId xmlns:a16="http://schemas.microsoft.com/office/drawing/2014/main" val="2099220262"/>
                    </a:ext>
                  </a:extLst>
                </a:gridCol>
                <a:gridCol w="805089">
                  <a:extLst>
                    <a:ext uri="{9D8B030D-6E8A-4147-A177-3AD203B41FA5}">
                      <a16:colId xmlns:a16="http://schemas.microsoft.com/office/drawing/2014/main" val="3494003960"/>
                    </a:ext>
                  </a:extLst>
                </a:gridCol>
                <a:gridCol w="805089">
                  <a:extLst>
                    <a:ext uri="{9D8B030D-6E8A-4147-A177-3AD203B41FA5}">
                      <a16:colId xmlns:a16="http://schemas.microsoft.com/office/drawing/2014/main" val="1156367763"/>
                    </a:ext>
                  </a:extLst>
                </a:gridCol>
              </a:tblGrid>
              <a:tr h="156760">
                <a:tc>
                  <a:txBody>
                    <a:bodyPr/>
                    <a:lstStyle/>
                    <a:p>
                      <a:endParaRPr lang="en-US" sz="1000" kern="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CT dipole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Iron-core dipole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669871"/>
                  </a:ext>
                </a:extLst>
              </a:tr>
              <a:tr h="2601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FF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GFR=R26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FF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28Gs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FF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56Gs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FF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28Gs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FF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56Gs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8569085"/>
                  </a:ext>
                </a:extLst>
              </a:tr>
              <a:tr h="13663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B1/B0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-5.20E-04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-1.04E-04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-1.56E-03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-2.60E-04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5432435"/>
                  </a:ext>
                </a:extLst>
              </a:tr>
              <a:tr h="13663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B2/B0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4.73E-04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5.41E-04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-2.03E-03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-2.03E-04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648221"/>
                  </a:ext>
                </a:extLst>
              </a:tr>
              <a:tr h="13663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B3/B0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-7.03E-06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1.05E-04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3.52E-04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1.76E-04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3995243"/>
                  </a:ext>
                </a:extLst>
              </a:tr>
              <a:tr h="13663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B4/B0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-9.14E-04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-3.66E-04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4.57E-04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-1.83E-04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9091418"/>
                  </a:ext>
                </a:extLst>
              </a:tr>
              <a:tr h="13663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B5/B0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3.56E-05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-2.38E-05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-2.38E-05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-3.56E-05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9974330"/>
                  </a:ext>
                </a:extLst>
              </a:tr>
              <a:tr h="13663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b="1" kern="0" dirty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B6/B0</a:t>
                      </a:r>
                      <a:endParaRPr lang="en-US" sz="1000" kern="1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6.18E-04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2.16E-04</a:t>
                      </a:r>
                      <a:endParaRPr lang="en-US" sz="1000" kern="10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 dirty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-3.09E-04</a:t>
                      </a:r>
                      <a:endParaRPr lang="en-US" sz="1000" kern="1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000" b="1" kern="0" dirty="0">
                          <a:solidFill>
                            <a:srgbClr val="000000"/>
                          </a:solidFill>
                          <a:effectLst/>
                          <a:latin typeface="SimSun" panose="02010600030101010101" pitchFamily="2" charset="-122"/>
                          <a:ea typeface="SimSun" panose="02010600030101010101" pitchFamily="2" charset="-122"/>
                          <a:cs typeface="SimSun" panose="02010600030101010101" pitchFamily="2" charset="-122"/>
                        </a:rPr>
                        <a:t>9.27E-05</a:t>
                      </a:r>
                      <a:endParaRPr lang="en-US" sz="1000" kern="10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1803" marR="4180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5694227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438731" y="762848"/>
            <a:ext cx="30516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i="1" dirty="0" smtClean="0"/>
              <a:t>Courtesy of F. Zimmermann and </a:t>
            </a:r>
            <a:r>
              <a:rPr lang="en-US" sz="1400" i="1" dirty="0" err="1" smtClean="0"/>
              <a:t>Jie</a:t>
            </a:r>
            <a:r>
              <a:rPr lang="en-US" sz="1400" i="1" dirty="0" smtClean="0"/>
              <a:t> Gao</a:t>
            </a:r>
            <a:endParaRPr lang="en-US" sz="14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5704477" y="2396365"/>
            <a:ext cx="22521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/>
              <a:t>r</a:t>
            </a:r>
            <a:r>
              <a:rPr lang="en-US" sz="1400" dirty="0" smtClean="0"/>
              <a:t>elative values @ R = 26 mm</a:t>
            </a:r>
            <a:endParaRPr lang="en-US" sz="1400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402714" y="888970"/>
            <a:ext cx="4309241" cy="1365207"/>
          </a:xfrm>
        </p:spPr>
        <p:txBody>
          <a:bodyPr/>
          <a:lstStyle/>
          <a:p>
            <a:r>
              <a:rPr lang="en-US" sz="1600" b="0" dirty="0" smtClean="0">
                <a:solidFill>
                  <a:srgbClr val="0000FF"/>
                </a:solidFill>
              </a:rPr>
              <a:t>Static dipole field errors</a:t>
            </a:r>
            <a:r>
              <a:rPr lang="en-US" sz="1600" b="0" dirty="0" smtClean="0">
                <a:solidFill>
                  <a:schemeClr val="tx1"/>
                </a:solidFill>
              </a:rPr>
              <a:t>  of the CT dipole design at 56Gs considered + 10% random part </a:t>
            </a:r>
          </a:p>
          <a:p>
            <a:r>
              <a:rPr lang="en-US" sz="1600" b="0" dirty="0" smtClean="0">
                <a:solidFill>
                  <a:srgbClr val="0000FF"/>
                </a:solidFill>
              </a:rPr>
              <a:t>Dynamic </a:t>
            </a:r>
            <a:r>
              <a:rPr lang="en-US" sz="1600" b="0" dirty="0">
                <a:solidFill>
                  <a:srgbClr val="0000FF"/>
                </a:solidFill>
              </a:rPr>
              <a:t>field effect </a:t>
            </a:r>
            <a:r>
              <a:rPr lang="en-US" sz="1600" b="0" dirty="0">
                <a:solidFill>
                  <a:schemeClr val="tx1"/>
                </a:solidFill>
              </a:rPr>
              <a:t>not taken into account in this </a:t>
            </a:r>
            <a:r>
              <a:rPr lang="en-US" sz="1600" b="0" dirty="0" smtClean="0">
                <a:solidFill>
                  <a:schemeClr val="tx1"/>
                </a:solidFill>
              </a:rPr>
              <a:t>simulations: dipole and multipole reproducibility expected to be </a:t>
            </a:r>
            <a:r>
              <a:rPr lang="en-US" sz="1600" b="0" dirty="0">
                <a:solidFill>
                  <a:schemeClr val="tx1"/>
                </a:solidFill>
                <a:sym typeface="Symbol" panose="05050102010706020507" pitchFamily="18" charset="2"/>
              </a:rPr>
              <a:t></a:t>
            </a:r>
            <a:r>
              <a:rPr lang="en-US" sz="1600" dirty="0" smtClean="0">
                <a:solidFill>
                  <a:schemeClr val="tx1"/>
                </a:solidFill>
              </a:rPr>
              <a:t> 5</a:t>
            </a:r>
            <a:r>
              <a:rPr lang="en-US" sz="1600" dirty="0" smtClean="0">
                <a:solidFill>
                  <a:schemeClr val="tx1"/>
                </a:solidFill>
                <a:sym typeface="Symbol" panose="05050102010706020507" pitchFamily="18" charset="2"/>
              </a:rPr>
              <a:t></a:t>
            </a:r>
            <a:r>
              <a:rPr lang="en-US" sz="1600" dirty="0" smtClean="0">
                <a:solidFill>
                  <a:schemeClr val="tx1"/>
                </a:solidFill>
              </a:rPr>
              <a:t>10</a:t>
            </a:r>
            <a:r>
              <a:rPr lang="en-US" sz="1600" baseline="30000" dirty="0" smtClean="0">
                <a:solidFill>
                  <a:schemeClr val="tx1"/>
                </a:solidFill>
              </a:rPr>
              <a:t>-4</a:t>
            </a:r>
            <a:r>
              <a:rPr lang="en-US" sz="1600" dirty="0" smtClean="0">
                <a:solidFill>
                  <a:schemeClr val="tx1"/>
                </a:solidFill>
              </a:rPr>
              <a:t>  </a:t>
            </a:r>
            <a:endParaRPr lang="en-US" sz="1600" baseline="30000" dirty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37573" y="2932738"/>
            <a:ext cx="41525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dirty="0" smtClean="0"/>
              <a:t>91km 60°/60° optics</a:t>
            </a:r>
            <a:endParaRPr lang="en-US" sz="1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5081668" y="2880018"/>
                <a:ext cx="3551950" cy="5429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fr-FR" sz="1400" b="0" i="1" smtClean="0">
                        <a:latin typeface="Cambria Math" panose="02040503050406030204" pitchFamily="18" charset="0"/>
                      </a:rPr>
                      <m:t>=83.2</m:t>
                    </m:r>
                  </m:oMath>
                </a14:m>
                <a:r>
                  <a:rPr lang="en-US" sz="1400" dirty="0" smtClean="0"/>
                  <a:t> 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fr-FR" sz="1400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fr-FR" sz="1400" i="1">
                        <a:latin typeface="Cambria Math" panose="02040503050406030204" pitchFamily="18" charset="0"/>
                      </a:rPr>
                      <m:t>=32.2</m:t>
                    </m:r>
                  </m:oMath>
                </a14:m>
                <a:r>
                  <a:rPr lang="en-US" sz="1400" dirty="0" smtClean="0"/>
                  <a:t> 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fr-FR" sz="14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fr-FR" sz="1400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1400" dirty="0" smtClean="0"/>
                  <a:t> m</a:t>
                </a:r>
              </a:p>
              <a:p>
                <a:r>
                  <a:rPr lang="en-US" sz="1400" dirty="0"/>
                  <a:t>Geometric emittance injected 1.27 nm </a:t>
                </a: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1668" y="2880018"/>
                <a:ext cx="3551950" cy="542906"/>
              </a:xfrm>
              <a:prstGeom prst="rect">
                <a:avLst/>
              </a:prstGeom>
              <a:blipFill>
                <a:blip r:embed="rId3"/>
                <a:stretch>
                  <a:fillRect l="-515"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752" y="3364637"/>
            <a:ext cx="3488610" cy="260000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95085" y="3364637"/>
            <a:ext cx="3488610" cy="260000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37573" y="6183740"/>
            <a:ext cx="55678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 smtClean="0"/>
              <a:t>DA</a:t>
            </a:r>
            <a:r>
              <a:rPr lang="en-US" sz="1600" dirty="0" smtClean="0"/>
              <a:t> of 91km </a:t>
            </a:r>
            <a:r>
              <a:rPr lang="en-US" sz="1600" b="1" dirty="0" smtClean="0"/>
              <a:t>90°/90° optics </a:t>
            </a:r>
            <a:r>
              <a:rPr lang="en-US" sz="1600" dirty="0" smtClean="0"/>
              <a:t>is </a:t>
            </a:r>
            <a:r>
              <a:rPr lang="en-US" sz="1600" b="1" dirty="0" smtClean="0">
                <a:solidFill>
                  <a:srgbClr val="FF0000"/>
                </a:solidFill>
              </a:rPr>
              <a:t>~ 5mm </a:t>
            </a:r>
            <a:r>
              <a:rPr lang="en-US" sz="1600" dirty="0" smtClean="0"/>
              <a:t>(due to strong </a:t>
            </a:r>
            <a:r>
              <a:rPr lang="en-US" sz="1600" dirty="0" err="1" smtClean="0"/>
              <a:t>sextupoles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 rot="16200000">
            <a:off x="7817210" y="5542889"/>
            <a:ext cx="11691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 smtClean="0"/>
              <a:t>preliminary</a:t>
            </a:r>
            <a:endParaRPr lang="en-US" sz="1600" b="1" dirty="0"/>
          </a:p>
        </p:txBody>
      </p:sp>
      <p:sp>
        <p:nvSpPr>
          <p:cNvPr id="14" name="Rectangle 13"/>
          <p:cNvSpPr/>
          <p:nvPr/>
        </p:nvSpPr>
        <p:spPr>
          <a:xfrm>
            <a:off x="402714" y="2301525"/>
            <a:ext cx="47999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Dynamic Aperture defined as </a:t>
            </a:r>
          </a:p>
          <a:p>
            <a:r>
              <a:rPr lang="en-US" sz="1600" dirty="0"/>
              <a:t>Stable initial amplitude @ 4500 turns (~15% </a:t>
            </a:r>
            <a:r>
              <a:rPr lang="en-US" sz="1600" dirty="0" err="1"/>
              <a:t>tx</a:t>
            </a:r>
            <a:r>
              <a:rPr lang="en-US" sz="1600" dirty="0"/>
              <a:t> 20 GeV)</a:t>
            </a:r>
          </a:p>
        </p:txBody>
      </p:sp>
    </p:spTree>
    <p:extLst>
      <p:ext uri="{BB962C8B-B14F-4D97-AF65-F5344CB8AC3E}">
        <p14:creationId xmlns:p14="http://schemas.microsoft.com/office/powerpoint/2010/main" val="1141489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 CEA 2019 Défaut">
  <a:themeElements>
    <a:clrScheme name="CEA Défaut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92D050"/>
      </a:accent1>
      <a:accent2>
        <a:srgbClr val="008BBC"/>
      </a:accent2>
      <a:accent3>
        <a:srgbClr val="D81142"/>
      </a:accent3>
      <a:accent4>
        <a:srgbClr val="FFC000"/>
      </a:accent4>
      <a:accent5>
        <a:srgbClr val="218380"/>
      </a:accent5>
      <a:accent6>
        <a:srgbClr val="8F2D56"/>
      </a:accent6>
      <a:hlink>
        <a:srgbClr val="2E75B5"/>
      </a:hlink>
      <a:folHlink>
        <a:srgbClr val="954F72"/>
      </a:folHlink>
    </a:clrScheme>
    <a:fontScheme name="C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8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PP CEA 4-3.pptx" id="{017B0BBD-D478-416D-9408-C3E5553B88B8}" vid="{9A88B8C1-4942-46D3-9391-C2B501F07E87}"/>
    </a:ext>
  </a:extLst>
</a:theme>
</file>

<file path=ppt/theme/theme2.xml><?xml version="1.0" encoding="utf-8"?>
<a:theme xmlns:a="http://schemas.openxmlformats.org/drawingml/2006/main" name="Template CEA 2019 Clair">
  <a:themeElements>
    <a:clrScheme name="CEA Défaut 2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FFBC42"/>
      </a:accent1>
      <a:accent2>
        <a:srgbClr val="D81159"/>
      </a:accent2>
      <a:accent3>
        <a:srgbClr val="8F2D56"/>
      </a:accent3>
      <a:accent4>
        <a:srgbClr val="689B42"/>
      </a:accent4>
      <a:accent5>
        <a:srgbClr val="218380"/>
      </a:accent5>
      <a:accent6>
        <a:srgbClr val="FFD29F"/>
      </a:accent6>
      <a:hlink>
        <a:srgbClr val="2E75B5"/>
      </a:hlink>
      <a:folHlink>
        <a:srgbClr val="954F72"/>
      </a:folHlink>
    </a:clrScheme>
    <a:fontScheme name="C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8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PP CEA 4-3.pptx" id="{017B0BBD-D478-416D-9408-C3E5553B88B8}" vid="{52A1E219-64F3-4477-912D-9636D70C98A7}"/>
    </a:ext>
  </a:extLst>
</a:theme>
</file>

<file path=ppt/theme/theme3.xml><?xml version="1.0" encoding="utf-8"?>
<a:theme xmlns:a="http://schemas.openxmlformats.org/drawingml/2006/main" name="Template CEA 2019 Bleu">
  <a:themeElements>
    <a:clrScheme name="CEA Bleu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49728C"/>
      </a:accent1>
      <a:accent2>
        <a:srgbClr val="689BA6"/>
      </a:accent2>
      <a:accent3>
        <a:srgbClr val="C2F2F2"/>
      </a:accent3>
      <a:accent4>
        <a:srgbClr val="273D40"/>
      </a:accent4>
      <a:accent5>
        <a:srgbClr val="0084B4"/>
      </a:accent5>
      <a:accent6>
        <a:srgbClr val="93E2FF"/>
      </a:accent6>
      <a:hlink>
        <a:srgbClr val="2E75B5"/>
      </a:hlink>
      <a:folHlink>
        <a:srgbClr val="954F72"/>
      </a:folHlink>
    </a:clrScheme>
    <a:fontScheme name="C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8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PP CEA 4-3.pptx" id="{017B0BBD-D478-416D-9408-C3E5553B88B8}" vid="{0799EC0F-9A1D-48A9-9692-520D5CEBB494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62F2A79C4BED747976EC3AD530384C1" ma:contentTypeVersion="0" ma:contentTypeDescription="Crée un document." ma:contentTypeScope="" ma:versionID="9ea4ffbb61354172aceb879db3e2653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b09c1ba23edfaa45a5e9d385267c9b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B95E45C-96CD-4B8B-A608-7C5E76B37C4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4B0D5B4-4CC6-4497-9BFB-91C4C64EBEC9}">
  <ds:schemaRefs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66C4233-EA21-4292-B391-09F7550CF5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2019-Presentation-PPT-4-3</Template>
  <TotalTime>35094</TotalTime>
  <Words>3943</Words>
  <Application>Microsoft Office PowerPoint</Application>
  <PresentationFormat>Affichage à l'écran (4:3)</PresentationFormat>
  <Paragraphs>596</Paragraphs>
  <Slides>38</Slides>
  <Notes>4</Notes>
  <HiddenSlides>0</HiddenSlides>
  <MMClips>0</MMClips>
  <ScaleCrop>false</ScaleCrop>
  <HeadingPairs>
    <vt:vector size="8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3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38</vt:i4>
      </vt:variant>
    </vt:vector>
  </HeadingPairs>
  <TitlesOfParts>
    <vt:vector size="51" baseType="lpstr">
      <vt:lpstr>SimSun</vt:lpstr>
      <vt:lpstr>Arial</vt:lpstr>
      <vt:lpstr>Calibri</vt:lpstr>
      <vt:lpstr>Cambria Math</vt:lpstr>
      <vt:lpstr>Symbol</vt:lpstr>
      <vt:lpstr>Times New Roman</vt:lpstr>
      <vt:lpstr>Wingdings</vt:lpstr>
      <vt:lpstr>Wingdings 3</vt:lpstr>
      <vt:lpstr>Template CEA 2019 Défaut</vt:lpstr>
      <vt:lpstr>Template CEA 2019 Clair</vt:lpstr>
      <vt:lpstr>Template CEA 2019 Bleu</vt:lpstr>
      <vt:lpstr>Acrobat Document</vt:lpstr>
      <vt:lpstr>Equation</vt:lpstr>
      <vt:lpstr>Présentation PowerPoint</vt:lpstr>
      <vt:lpstr>Outline</vt:lpstr>
      <vt:lpstr>Injectors complex</vt:lpstr>
      <vt:lpstr>Booster layout (after CDR)</vt:lpstr>
      <vt:lpstr>60°/60° Optics for Z and W modes</vt:lpstr>
      <vt:lpstr>90°/90° Optics for H and ttbar modes</vt:lpstr>
      <vt:lpstr>Equilibrium emittances</vt:lpstr>
      <vt:lpstr>Injection/ extraction in the High Energy Booster</vt:lpstr>
      <vt:lpstr>DA at injection (20 GeV) with multipole errors</vt:lpstr>
      <vt:lpstr>Dynamic aperture and momentum acceptance improvement</vt:lpstr>
      <vt:lpstr>Static magnets imperfections</vt:lpstr>
      <vt:lpstr>First pre-alignment and correctors specs</vt:lpstr>
      <vt:lpstr>Collider target parameters</vt:lpstr>
      <vt:lpstr>Injectors parameters</vt:lpstr>
      <vt:lpstr>Emittances evolution</vt:lpstr>
      <vt:lpstr>Emittance: ramp only 10µm x 10µm; 0.1%</vt:lpstr>
      <vt:lpstr>Emittance: ramp only 10µm x 1.0µm; 0.1%</vt:lpstr>
      <vt:lpstr>Emittance: accumulation + ramp 10µm x 10µm; 0.1%</vt:lpstr>
      <vt:lpstr>Parameter variation during the cycling</vt:lpstr>
      <vt:lpstr>Alternative arc optics</vt:lpstr>
      <vt:lpstr>Alternative optics: scheme</vt:lpstr>
      <vt:lpstr>Alternative optics: reference</vt:lpstr>
      <vt:lpstr>Alternative optics: doubled momentum compaction</vt:lpstr>
      <vt:lpstr>Alternative optics: discussion</vt:lpstr>
      <vt:lpstr>Conclusions</vt:lpstr>
      <vt:lpstr>Perspectives</vt:lpstr>
      <vt:lpstr>Thank you for your attention</vt:lpstr>
      <vt:lpstr>First requirements for beam instrumentation</vt:lpstr>
      <vt:lpstr>Emittance: accumulation + ramp 10µm x 1.0µm; 0.1%</vt:lpstr>
      <vt:lpstr>Emittance: accumulation + ramp 10µm x 10µm; 0.1%</vt:lpstr>
      <vt:lpstr>Emittance: ramp only 10µm x 10µm; 0.1%</vt:lpstr>
      <vt:lpstr>Emittance: ramp only 10µm x 1.0µm; 0.1%</vt:lpstr>
      <vt:lpstr>RF insertions </vt:lpstr>
      <vt:lpstr>Possible solutions (1/3): Damping Wiggler B. Haerer, T. Tydecks https://arxiv.org/abs/2111.14462</vt:lpstr>
      <vt:lpstr>Possible solutions (2/3): 2s at extraction energy Tor Raubenheimer</vt:lpstr>
      <vt:lpstr>Possible solutions (3/3): change I2 integral &amp; ramp time</vt:lpstr>
      <vt:lpstr>2 dipoles families optics </vt:lpstr>
      <vt:lpstr>First Beam Instrumentation requirements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DALENA Barbara</dc:creator>
  <cp:lastModifiedBy>CHANCE Antoine</cp:lastModifiedBy>
  <cp:revision>854</cp:revision>
  <cp:lastPrinted>2018-12-05T09:44:31Z</cp:lastPrinted>
  <dcterms:created xsi:type="dcterms:W3CDTF">2020-12-11T09:01:53Z</dcterms:created>
  <dcterms:modified xsi:type="dcterms:W3CDTF">2022-12-07T14:13:05Z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0x010100362F2A79C4BED747976EC3AD530384C1</vt:lpwstr>
  </property>
  <property fmtid="{D5CDD505-2E9C-101B-9397-08002B2CF9AE}" pid="3" name="I2ICODE">
    <vt:lpwstr>WEB</vt:lpwstr>
  </property>
  <property fmtid="{D5CDD505-2E9C-101B-9397-08002B2CF9AE}" pid="4" name="WebApplicationID">
    <vt:lpwstr>3f72b11a-dedf-47a1-b48a-dfd7b45017bd</vt:lpwstr>
  </property>
  <property fmtid="{D5CDD505-2E9C-101B-9397-08002B2CF9AE}" pid="5" name="I2ISITECODE">
    <vt:lpwstr/>
  </property>
</Properties>
</file>