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5" r:id="rId1"/>
    <p:sldMasterId id="2147483648" r:id="rId2"/>
    <p:sldMasterId id="2147483650" r:id="rId3"/>
  </p:sldMasterIdLst>
  <p:notesMasterIdLst>
    <p:notesMasterId r:id="rId41"/>
  </p:notesMasterIdLst>
  <p:sldIdLst>
    <p:sldId id="263" r:id="rId4"/>
    <p:sldId id="370" r:id="rId5"/>
    <p:sldId id="371" r:id="rId6"/>
    <p:sldId id="372" r:id="rId7"/>
    <p:sldId id="373" r:id="rId8"/>
    <p:sldId id="374" r:id="rId9"/>
    <p:sldId id="375" r:id="rId10"/>
    <p:sldId id="376" r:id="rId11"/>
    <p:sldId id="377" r:id="rId12"/>
    <p:sldId id="378" r:id="rId13"/>
    <p:sldId id="379" r:id="rId14"/>
    <p:sldId id="380" r:id="rId15"/>
    <p:sldId id="381" r:id="rId16"/>
    <p:sldId id="351" r:id="rId17"/>
    <p:sldId id="353" r:id="rId18"/>
    <p:sldId id="355" r:id="rId19"/>
    <p:sldId id="256" r:id="rId20"/>
    <p:sldId id="257" r:id="rId21"/>
    <p:sldId id="382" r:id="rId22"/>
    <p:sldId id="362" r:id="rId23"/>
    <p:sldId id="259" r:id="rId24"/>
    <p:sldId id="260" r:id="rId25"/>
    <p:sldId id="369" r:id="rId26"/>
    <p:sldId id="356" r:id="rId27"/>
    <p:sldId id="363" r:id="rId28"/>
    <p:sldId id="383" r:id="rId29"/>
    <p:sldId id="357" r:id="rId30"/>
    <p:sldId id="358" r:id="rId31"/>
    <p:sldId id="359" r:id="rId32"/>
    <p:sldId id="261" r:id="rId33"/>
    <p:sldId id="262" r:id="rId34"/>
    <p:sldId id="364" r:id="rId35"/>
    <p:sldId id="365" r:id="rId36"/>
    <p:sldId id="366" r:id="rId37"/>
    <p:sldId id="367" r:id="rId38"/>
    <p:sldId id="361" r:id="rId39"/>
    <p:sldId id="274" r:id="rId40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63"/>
            <p14:sldId id="370"/>
            <p14:sldId id="371"/>
            <p14:sldId id="372"/>
            <p14:sldId id="373"/>
            <p14:sldId id="374"/>
            <p14:sldId id="375"/>
            <p14:sldId id="376"/>
            <p14:sldId id="377"/>
            <p14:sldId id="378"/>
            <p14:sldId id="379"/>
            <p14:sldId id="380"/>
            <p14:sldId id="381"/>
            <p14:sldId id="351"/>
            <p14:sldId id="353"/>
            <p14:sldId id="355"/>
            <p14:sldId id="256"/>
            <p14:sldId id="257"/>
            <p14:sldId id="382"/>
            <p14:sldId id="362"/>
            <p14:sldId id="259"/>
            <p14:sldId id="260"/>
            <p14:sldId id="369"/>
            <p14:sldId id="356"/>
            <p14:sldId id="363"/>
            <p14:sldId id="383"/>
            <p14:sldId id="357"/>
            <p14:sldId id="358"/>
            <p14:sldId id="359"/>
            <p14:sldId id="261"/>
            <p14:sldId id="262"/>
            <p14:sldId id="364"/>
            <p14:sldId id="365"/>
            <p14:sldId id="366"/>
            <p14:sldId id="367"/>
            <p14:sldId id="361"/>
            <p14:sldId id="27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124A"/>
    <a:srgbClr val="DFDFDF"/>
    <a:srgbClr val="F6FDA3"/>
    <a:srgbClr val="D4BEF7"/>
    <a:srgbClr val="B8BAFA"/>
    <a:srgbClr val="DBDBE4"/>
    <a:srgbClr val="FFE4DF"/>
    <a:srgbClr val="DAEEDB"/>
    <a:srgbClr val="EEE2FF"/>
    <a:srgbClr val="F9FD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299" autoAdjust="0"/>
    <p:restoredTop sz="94712" autoAdjust="0"/>
  </p:normalViewPr>
  <p:slideViewPr>
    <p:cSldViewPr>
      <p:cViewPr>
        <p:scale>
          <a:sx n="160" d="100"/>
          <a:sy n="160" d="100"/>
        </p:scale>
        <p:origin x="156" y="762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presProps" Target="pres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20" Type="http://schemas.openxmlformats.org/officeDocument/2006/relationships/slide" Target="slides/slide17.xml"/><Relationship Id="rId41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Workspaces\m\mmorrone_v2\FCC%20beam%20screen\FCC-ee\Input\FCC-ee_ABS1_4Marco_Z_Gaussian_fi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Power density on the FCC-ee</a:t>
            </a:r>
            <a:r>
              <a:rPr lang="en-US" baseline="0"/>
              <a:t> absorber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'modified data'!$G$1</c:f>
              <c:strCache>
                <c:ptCount val="1"/>
                <c:pt idx="0">
                  <c:v>W/mm2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'modified data'!$E$2:$E$201</c:f>
              <c:numCache>
                <c:formatCode>General</c:formatCode>
                <c:ptCount val="200"/>
                <c:pt idx="0">
                  <c:v>-3.1881900000000001</c:v>
                </c:pt>
                <c:pt idx="1">
                  <c:v>-3.1563080999999999</c:v>
                </c:pt>
                <c:pt idx="2">
                  <c:v>-3.1244262000000003</c:v>
                </c:pt>
                <c:pt idx="3">
                  <c:v>-3.0925443000000001</c:v>
                </c:pt>
                <c:pt idx="4">
                  <c:v>-3.0606624</c:v>
                </c:pt>
                <c:pt idx="5">
                  <c:v>-3.0287804999999999</c:v>
                </c:pt>
                <c:pt idx="6">
                  <c:v>-2.9968985999999997</c:v>
                </c:pt>
                <c:pt idx="7">
                  <c:v>-2.9650167000000001</c:v>
                </c:pt>
                <c:pt idx="8">
                  <c:v>-2.9331348000000004</c:v>
                </c:pt>
                <c:pt idx="9">
                  <c:v>-2.9012528999999998</c:v>
                </c:pt>
                <c:pt idx="10">
                  <c:v>-2.8693710000000001</c:v>
                </c:pt>
                <c:pt idx="11">
                  <c:v>-2.8374891</c:v>
                </c:pt>
                <c:pt idx="12">
                  <c:v>-2.8056071999999999</c:v>
                </c:pt>
                <c:pt idx="13">
                  <c:v>-2.7737253000000002</c:v>
                </c:pt>
                <c:pt idx="14">
                  <c:v>-2.7418434000000005</c:v>
                </c:pt>
                <c:pt idx="15">
                  <c:v>-2.7099614999999999</c:v>
                </c:pt>
                <c:pt idx="16">
                  <c:v>-2.6780796000000002</c:v>
                </c:pt>
                <c:pt idx="17">
                  <c:v>-2.6461976999999997</c:v>
                </c:pt>
                <c:pt idx="18">
                  <c:v>-2.6143158</c:v>
                </c:pt>
                <c:pt idx="19">
                  <c:v>-2.5824339000000003</c:v>
                </c:pt>
                <c:pt idx="20">
                  <c:v>-2.5505519999999997</c:v>
                </c:pt>
                <c:pt idx="21">
                  <c:v>-2.5186701</c:v>
                </c:pt>
                <c:pt idx="22">
                  <c:v>-2.4867881999999999</c:v>
                </c:pt>
                <c:pt idx="23">
                  <c:v>-2.4549062999999998</c:v>
                </c:pt>
                <c:pt idx="24">
                  <c:v>-2.4230244000000001</c:v>
                </c:pt>
                <c:pt idx="25">
                  <c:v>-2.3911424999999999</c:v>
                </c:pt>
                <c:pt idx="26">
                  <c:v>-2.3592605999999998</c:v>
                </c:pt>
                <c:pt idx="27">
                  <c:v>-2.3273787000000001</c:v>
                </c:pt>
                <c:pt idx="28">
                  <c:v>-2.2954968</c:v>
                </c:pt>
                <c:pt idx="29">
                  <c:v>-2.2636148999999999</c:v>
                </c:pt>
                <c:pt idx="30">
                  <c:v>-2.2317329999999997</c:v>
                </c:pt>
                <c:pt idx="31">
                  <c:v>-2.1998511000000001</c:v>
                </c:pt>
                <c:pt idx="32">
                  <c:v>-2.1679691999999999</c:v>
                </c:pt>
                <c:pt idx="33">
                  <c:v>-2.1360872999999998</c:v>
                </c:pt>
                <c:pt idx="34">
                  <c:v>-2.1042053999999997</c:v>
                </c:pt>
                <c:pt idx="35">
                  <c:v>-2.0723235</c:v>
                </c:pt>
                <c:pt idx="36">
                  <c:v>-2.0404415999999999</c:v>
                </c:pt>
                <c:pt idx="37">
                  <c:v>-2.0085597000000002</c:v>
                </c:pt>
                <c:pt idx="38">
                  <c:v>-1.9766777999999998</c:v>
                </c:pt>
                <c:pt idx="39">
                  <c:v>-1.9447959000000001</c:v>
                </c:pt>
                <c:pt idx="40">
                  <c:v>-1.912914</c:v>
                </c:pt>
                <c:pt idx="41">
                  <c:v>-1.8810320999999999</c:v>
                </c:pt>
                <c:pt idx="42">
                  <c:v>-1.8491502000000002</c:v>
                </c:pt>
                <c:pt idx="43">
                  <c:v>-1.8172683000000001</c:v>
                </c:pt>
                <c:pt idx="44">
                  <c:v>-1.7853863999999999</c:v>
                </c:pt>
                <c:pt idx="45">
                  <c:v>-1.7535045</c:v>
                </c:pt>
                <c:pt idx="46">
                  <c:v>-1.7216226000000001</c:v>
                </c:pt>
                <c:pt idx="47">
                  <c:v>-1.6897407</c:v>
                </c:pt>
                <c:pt idx="48">
                  <c:v>-1.6578588000000001</c:v>
                </c:pt>
                <c:pt idx="49">
                  <c:v>-1.6259768999999999</c:v>
                </c:pt>
                <c:pt idx="50">
                  <c:v>-1.594095</c:v>
                </c:pt>
                <c:pt idx="51">
                  <c:v>-1.5622131000000001</c:v>
                </c:pt>
                <c:pt idx="52">
                  <c:v>-1.5303312</c:v>
                </c:pt>
                <c:pt idx="53">
                  <c:v>-1.4984492999999999</c:v>
                </c:pt>
                <c:pt idx="54">
                  <c:v>-1.4665674000000002</c:v>
                </c:pt>
                <c:pt idx="55">
                  <c:v>-1.4346855000000001</c:v>
                </c:pt>
                <c:pt idx="56">
                  <c:v>-1.4028035999999999</c:v>
                </c:pt>
                <c:pt idx="57">
                  <c:v>-1.3709217000000002</c:v>
                </c:pt>
                <c:pt idx="58">
                  <c:v>-1.3390398000000001</c:v>
                </c:pt>
                <c:pt idx="59">
                  <c:v>-1.3071579</c:v>
                </c:pt>
                <c:pt idx="60">
                  <c:v>-1.2752759999999999</c:v>
                </c:pt>
                <c:pt idx="61">
                  <c:v>-1.2433940999999999</c:v>
                </c:pt>
                <c:pt idx="62">
                  <c:v>-1.2115122</c:v>
                </c:pt>
                <c:pt idx="63">
                  <c:v>-1.1796302999999999</c:v>
                </c:pt>
                <c:pt idx="64">
                  <c:v>-1.1477484</c:v>
                </c:pt>
                <c:pt idx="65">
                  <c:v>-1.1158664999999999</c:v>
                </c:pt>
                <c:pt idx="66">
                  <c:v>-1.0839846</c:v>
                </c:pt>
                <c:pt idx="67">
                  <c:v>-1.0521026999999998</c:v>
                </c:pt>
                <c:pt idx="68">
                  <c:v>-1.0202207999999999</c:v>
                </c:pt>
                <c:pt idx="69">
                  <c:v>-0.98833889999999991</c:v>
                </c:pt>
                <c:pt idx="70">
                  <c:v>-0.956457</c:v>
                </c:pt>
                <c:pt idx="71">
                  <c:v>-0.92457510000000009</c:v>
                </c:pt>
                <c:pt idx="72">
                  <c:v>-0.89269319999999996</c:v>
                </c:pt>
                <c:pt idx="73">
                  <c:v>-0.86081130000000006</c:v>
                </c:pt>
                <c:pt idx="74">
                  <c:v>-0.82892940000000004</c:v>
                </c:pt>
                <c:pt idx="75">
                  <c:v>-0.79704750000000002</c:v>
                </c:pt>
                <c:pt idx="76">
                  <c:v>-0.7651656</c:v>
                </c:pt>
                <c:pt idx="77">
                  <c:v>-0.73328370000000009</c:v>
                </c:pt>
                <c:pt idx="78">
                  <c:v>-0.70140179999999996</c:v>
                </c:pt>
                <c:pt idx="79">
                  <c:v>-0.66951990000000006</c:v>
                </c:pt>
                <c:pt idx="80">
                  <c:v>-0.63763799999999993</c:v>
                </c:pt>
                <c:pt idx="81">
                  <c:v>-0.60575610000000002</c:v>
                </c:pt>
                <c:pt idx="82">
                  <c:v>-0.5738742</c:v>
                </c:pt>
                <c:pt idx="83">
                  <c:v>-0.54199229999999998</c:v>
                </c:pt>
                <c:pt idx="84">
                  <c:v>-0.51011039999999996</c:v>
                </c:pt>
                <c:pt idx="85">
                  <c:v>-0.4782285</c:v>
                </c:pt>
                <c:pt idx="86">
                  <c:v>-0.44634659999999998</c:v>
                </c:pt>
                <c:pt idx="87">
                  <c:v>-0.41446470000000002</c:v>
                </c:pt>
                <c:pt idx="88">
                  <c:v>-0.3825828</c:v>
                </c:pt>
                <c:pt idx="89">
                  <c:v>-0.35070089999999998</c:v>
                </c:pt>
                <c:pt idx="90">
                  <c:v>-0.31881899999999996</c:v>
                </c:pt>
                <c:pt idx="91">
                  <c:v>-0.2869371</c:v>
                </c:pt>
                <c:pt idx="92">
                  <c:v>-0.25505519999999998</c:v>
                </c:pt>
                <c:pt idx="93">
                  <c:v>-0.22317329999999999</c:v>
                </c:pt>
                <c:pt idx="94">
                  <c:v>-0.1912914</c:v>
                </c:pt>
                <c:pt idx="95">
                  <c:v>-0.15940949999999998</c:v>
                </c:pt>
                <c:pt idx="96">
                  <c:v>-0.12752759999999999</c:v>
                </c:pt>
                <c:pt idx="97">
                  <c:v>-9.56457E-2</c:v>
                </c:pt>
                <c:pt idx="98">
                  <c:v>-6.3763799999999995E-2</c:v>
                </c:pt>
                <c:pt idx="99">
                  <c:v>-3.1881899999999998E-2</c:v>
                </c:pt>
                <c:pt idx="100">
                  <c:v>3.1881899999999998E-2</c:v>
                </c:pt>
                <c:pt idx="101">
                  <c:v>6.3763799999999995E-2</c:v>
                </c:pt>
                <c:pt idx="102">
                  <c:v>9.56457E-2</c:v>
                </c:pt>
                <c:pt idx="103">
                  <c:v>0.12752759999999999</c:v>
                </c:pt>
                <c:pt idx="104">
                  <c:v>0.15940949999999998</c:v>
                </c:pt>
                <c:pt idx="105">
                  <c:v>0.1912914</c:v>
                </c:pt>
                <c:pt idx="106">
                  <c:v>0.22317329999999999</c:v>
                </c:pt>
                <c:pt idx="107">
                  <c:v>0.25505519999999998</c:v>
                </c:pt>
                <c:pt idx="108">
                  <c:v>0.2869371</c:v>
                </c:pt>
                <c:pt idx="109">
                  <c:v>0.31881899999999996</c:v>
                </c:pt>
                <c:pt idx="110">
                  <c:v>0.35070089999999998</c:v>
                </c:pt>
                <c:pt idx="111">
                  <c:v>0.3825828</c:v>
                </c:pt>
                <c:pt idx="112">
                  <c:v>0.41446470000000002</c:v>
                </c:pt>
                <c:pt idx="113">
                  <c:v>0.44634659999999998</c:v>
                </c:pt>
                <c:pt idx="114">
                  <c:v>0.4782285</c:v>
                </c:pt>
                <c:pt idx="115">
                  <c:v>0.51011039999999996</c:v>
                </c:pt>
                <c:pt idx="116">
                  <c:v>0.54199229999999998</c:v>
                </c:pt>
                <c:pt idx="117">
                  <c:v>0.5738742</c:v>
                </c:pt>
                <c:pt idx="118">
                  <c:v>0.60575610000000002</c:v>
                </c:pt>
                <c:pt idx="119">
                  <c:v>0.63763799999999993</c:v>
                </c:pt>
                <c:pt idx="120">
                  <c:v>0.66951990000000006</c:v>
                </c:pt>
                <c:pt idx="121">
                  <c:v>0.70140179999999996</c:v>
                </c:pt>
                <c:pt idx="122">
                  <c:v>0.73328370000000009</c:v>
                </c:pt>
                <c:pt idx="123">
                  <c:v>0.7651656</c:v>
                </c:pt>
                <c:pt idx="124">
                  <c:v>0.79704750000000002</c:v>
                </c:pt>
                <c:pt idx="125">
                  <c:v>0.82892940000000004</c:v>
                </c:pt>
                <c:pt idx="126">
                  <c:v>0.86081130000000006</c:v>
                </c:pt>
                <c:pt idx="127">
                  <c:v>0.89269319999999996</c:v>
                </c:pt>
                <c:pt idx="128">
                  <c:v>0.92457510000000009</c:v>
                </c:pt>
                <c:pt idx="129">
                  <c:v>0.956457</c:v>
                </c:pt>
                <c:pt idx="130">
                  <c:v>0.98833889999999991</c:v>
                </c:pt>
                <c:pt idx="131">
                  <c:v>1.0202207999999999</c:v>
                </c:pt>
                <c:pt idx="132">
                  <c:v>1.0521026999999998</c:v>
                </c:pt>
                <c:pt idx="133">
                  <c:v>1.0839846</c:v>
                </c:pt>
                <c:pt idx="134">
                  <c:v>1.1158664999999999</c:v>
                </c:pt>
                <c:pt idx="135">
                  <c:v>1.1477484</c:v>
                </c:pt>
                <c:pt idx="136">
                  <c:v>1.1796302999999999</c:v>
                </c:pt>
                <c:pt idx="137">
                  <c:v>1.2115122</c:v>
                </c:pt>
                <c:pt idx="138">
                  <c:v>1.2433940999999999</c:v>
                </c:pt>
                <c:pt idx="139">
                  <c:v>1.2752759999999999</c:v>
                </c:pt>
                <c:pt idx="140">
                  <c:v>1.3071579</c:v>
                </c:pt>
                <c:pt idx="141">
                  <c:v>1.3390398000000001</c:v>
                </c:pt>
                <c:pt idx="142">
                  <c:v>1.3709217000000002</c:v>
                </c:pt>
                <c:pt idx="143">
                  <c:v>1.4028035999999999</c:v>
                </c:pt>
                <c:pt idx="144">
                  <c:v>1.4346855000000001</c:v>
                </c:pt>
                <c:pt idx="145">
                  <c:v>1.4665674000000002</c:v>
                </c:pt>
                <c:pt idx="146">
                  <c:v>1.4984492999999999</c:v>
                </c:pt>
                <c:pt idx="147">
                  <c:v>1.5303312</c:v>
                </c:pt>
                <c:pt idx="148">
                  <c:v>1.5622131000000001</c:v>
                </c:pt>
                <c:pt idx="149">
                  <c:v>1.594095</c:v>
                </c:pt>
                <c:pt idx="150">
                  <c:v>1.6259768999999999</c:v>
                </c:pt>
                <c:pt idx="151">
                  <c:v>1.6578588000000001</c:v>
                </c:pt>
                <c:pt idx="152">
                  <c:v>1.6897407</c:v>
                </c:pt>
                <c:pt idx="153">
                  <c:v>1.7216226000000001</c:v>
                </c:pt>
                <c:pt idx="154">
                  <c:v>1.7535045</c:v>
                </c:pt>
                <c:pt idx="155">
                  <c:v>1.7853863999999999</c:v>
                </c:pt>
                <c:pt idx="156">
                  <c:v>1.8172683000000001</c:v>
                </c:pt>
                <c:pt idx="157">
                  <c:v>1.8491502000000002</c:v>
                </c:pt>
                <c:pt idx="158">
                  <c:v>1.8810320999999999</c:v>
                </c:pt>
                <c:pt idx="159">
                  <c:v>1.912914</c:v>
                </c:pt>
                <c:pt idx="160">
                  <c:v>1.9447959000000001</c:v>
                </c:pt>
                <c:pt idx="161">
                  <c:v>1.9766777999999998</c:v>
                </c:pt>
                <c:pt idx="162">
                  <c:v>2.0085597000000002</c:v>
                </c:pt>
                <c:pt idx="163">
                  <c:v>2.0404415999999999</c:v>
                </c:pt>
                <c:pt idx="164">
                  <c:v>2.0723235</c:v>
                </c:pt>
                <c:pt idx="165">
                  <c:v>2.1042053999999997</c:v>
                </c:pt>
                <c:pt idx="166">
                  <c:v>2.1360872999999998</c:v>
                </c:pt>
                <c:pt idx="167">
                  <c:v>2.1679691999999999</c:v>
                </c:pt>
                <c:pt idx="168">
                  <c:v>2.1998511000000001</c:v>
                </c:pt>
                <c:pt idx="169">
                  <c:v>2.2317329999999997</c:v>
                </c:pt>
                <c:pt idx="170">
                  <c:v>2.2636148999999999</c:v>
                </c:pt>
                <c:pt idx="171">
                  <c:v>2.2954968</c:v>
                </c:pt>
                <c:pt idx="172">
                  <c:v>2.3273787000000001</c:v>
                </c:pt>
                <c:pt idx="173">
                  <c:v>2.3592605999999998</c:v>
                </c:pt>
                <c:pt idx="174">
                  <c:v>2.3911424999999999</c:v>
                </c:pt>
                <c:pt idx="175">
                  <c:v>2.4230244000000001</c:v>
                </c:pt>
                <c:pt idx="176">
                  <c:v>2.4549062999999998</c:v>
                </c:pt>
                <c:pt idx="177">
                  <c:v>2.4867881999999999</c:v>
                </c:pt>
                <c:pt idx="178">
                  <c:v>2.5186701</c:v>
                </c:pt>
                <c:pt idx="179">
                  <c:v>2.5505519999999997</c:v>
                </c:pt>
                <c:pt idx="180">
                  <c:v>2.5824339000000003</c:v>
                </c:pt>
                <c:pt idx="181">
                  <c:v>2.6143158</c:v>
                </c:pt>
                <c:pt idx="182">
                  <c:v>2.6461976999999997</c:v>
                </c:pt>
                <c:pt idx="183">
                  <c:v>2.6780796000000002</c:v>
                </c:pt>
                <c:pt idx="184">
                  <c:v>2.7099614999999999</c:v>
                </c:pt>
                <c:pt idx="185">
                  <c:v>2.7418434000000005</c:v>
                </c:pt>
                <c:pt idx="186">
                  <c:v>2.7737253000000002</c:v>
                </c:pt>
                <c:pt idx="187">
                  <c:v>2.8056071999999999</c:v>
                </c:pt>
                <c:pt idx="188">
                  <c:v>2.8374891</c:v>
                </c:pt>
                <c:pt idx="189">
                  <c:v>2.8693710000000001</c:v>
                </c:pt>
                <c:pt idx="190">
                  <c:v>2.9012528999999998</c:v>
                </c:pt>
                <c:pt idx="191">
                  <c:v>2.9331348000000004</c:v>
                </c:pt>
                <c:pt idx="192">
                  <c:v>2.9650167000000001</c:v>
                </c:pt>
                <c:pt idx="193">
                  <c:v>2.9968985999999997</c:v>
                </c:pt>
                <c:pt idx="194">
                  <c:v>3.0287804999999999</c:v>
                </c:pt>
                <c:pt idx="195">
                  <c:v>3.0606624</c:v>
                </c:pt>
                <c:pt idx="196">
                  <c:v>3.0925443000000001</c:v>
                </c:pt>
                <c:pt idx="197">
                  <c:v>3.1244262000000003</c:v>
                </c:pt>
                <c:pt idx="198">
                  <c:v>3.1563080999999999</c:v>
                </c:pt>
                <c:pt idx="199">
                  <c:v>3.1881900000000001</c:v>
                </c:pt>
              </c:numCache>
            </c:numRef>
          </c:xVal>
          <c:yVal>
            <c:numRef>
              <c:f>'modified data'!$G$2:$G$201</c:f>
              <c:numCache>
                <c:formatCode>General</c:formatCode>
                <c:ptCount val="200"/>
                <c:pt idx="0">
                  <c:v>1.01563E-2</c:v>
                </c:pt>
                <c:pt idx="1">
                  <c:v>1.1175200000000001E-2</c:v>
                </c:pt>
                <c:pt idx="2">
                  <c:v>1.1839200000000001E-2</c:v>
                </c:pt>
                <c:pt idx="3">
                  <c:v>1.2445600000000001E-2</c:v>
                </c:pt>
                <c:pt idx="4">
                  <c:v>1.2926899999999998E-2</c:v>
                </c:pt>
                <c:pt idx="5">
                  <c:v>1.4155899999999999E-2</c:v>
                </c:pt>
                <c:pt idx="6">
                  <c:v>1.4644799999999999E-2</c:v>
                </c:pt>
                <c:pt idx="7">
                  <c:v>1.5804599999999999E-2</c:v>
                </c:pt>
                <c:pt idx="8">
                  <c:v>1.60719E-2</c:v>
                </c:pt>
                <c:pt idx="9">
                  <c:v>1.6301599999999999E-2</c:v>
                </c:pt>
                <c:pt idx="10">
                  <c:v>1.8041999999999999E-2</c:v>
                </c:pt>
                <c:pt idx="11">
                  <c:v>1.8128399999999999E-2</c:v>
                </c:pt>
                <c:pt idx="12">
                  <c:v>1.8556E-2</c:v>
                </c:pt>
                <c:pt idx="13">
                  <c:v>1.9969000000000001E-2</c:v>
                </c:pt>
                <c:pt idx="14">
                  <c:v>2.27488E-2</c:v>
                </c:pt>
                <c:pt idx="15">
                  <c:v>2.3039999999999998E-2</c:v>
                </c:pt>
                <c:pt idx="16">
                  <c:v>2.4779499999999999E-2</c:v>
                </c:pt>
                <c:pt idx="17">
                  <c:v>2.6547399999999999E-2</c:v>
                </c:pt>
                <c:pt idx="18">
                  <c:v>2.6696900000000003E-2</c:v>
                </c:pt>
                <c:pt idx="19">
                  <c:v>2.9244300000000001E-2</c:v>
                </c:pt>
                <c:pt idx="20">
                  <c:v>3.0779200000000003E-2</c:v>
                </c:pt>
                <c:pt idx="21">
                  <c:v>3.3441100000000001E-2</c:v>
                </c:pt>
                <c:pt idx="22">
                  <c:v>3.3463800000000002E-2</c:v>
                </c:pt>
                <c:pt idx="23">
                  <c:v>3.5445900000000002E-2</c:v>
                </c:pt>
                <c:pt idx="24">
                  <c:v>4.1253700000000004E-2</c:v>
                </c:pt>
                <c:pt idx="25">
                  <c:v>4.1502999999999998E-2</c:v>
                </c:pt>
                <c:pt idx="26">
                  <c:v>4.4401700000000002E-2</c:v>
                </c:pt>
                <c:pt idx="27">
                  <c:v>4.6016799999999997E-2</c:v>
                </c:pt>
                <c:pt idx="28">
                  <c:v>5.14692E-2</c:v>
                </c:pt>
                <c:pt idx="29">
                  <c:v>5.3408400000000002E-2</c:v>
                </c:pt>
                <c:pt idx="30">
                  <c:v>5.6919999999999998E-2</c:v>
                </c:pt>
                <c:pt idx="31">
                  <c:v>6.4036200000000001E-2</c:v>
                </c:pt>
                <c:pt idx="32">
                  <c:v>6.7305099999999993E-2</c:v>
                </c:pt>
                <c:pt idx="33">
                  <c:v>6.9350899999999993E-2</c:v>
                </c:pt>
                <c:pt idx="34">
                  <c:v>7.4018899999999999E-2</c:v>
                </c:pt>
                <c:pt idx="35">
                  <c:v>7.64793E-2</c:v>
                </c:pt>
                <c:pt idx="36">
                  <c:v>8.3932400000000004E-2</c:v>
                </c:pt>
                <c:pt idx="37">
                  <c:v>9.2090200000000011E-2</c:v>
                </c:pt>
                <c:pt idx="38">
                  <c:v>9.5589999999999994E-2</c:v>
                </c:pt>
                <c:pt idx="39">
                  <c:v>0.109129</c:v>
                </c:pt>
                <c:pt idx="40">
                  <c:v>0.11391899999999999</c:v>
                </c:pt>
                <c:pt idx="41">
                  <c:v>0.12695200000000001</c:v>
                </c:pt>
                <c:pt idx="42">
                  <c:v>0.14113899999999999</c:v>
                </c:pt>
                <c:pt idx="43">
                  <c:v>0.14424099999999998</c:v>
                </c:pt>
                <c:pt idx="44">
                  <c:v>0.156801</c:v>
                </c:pt>
                <c:pt idx="45">
                  <c:v>0.16315100000000002</c:v>
                </c:pt>
                <c:pt idx="46">
                  <c:v>0.187391</c:v>
                </c:pt>
                <c:pt idx="47">
                  <c:v>0.20646699999999998</c:v>
                </c:pt>
                <c:pt idx="48">
                  <c:v>0.21740500000000001</c:v>
                </c:pt>
                <c:pt idx="49">
                  <c:v>0.230242</c:v>
                </c:pt>
                <c:pt idx="50">
                  <c:v>0.25130800000000003</c:v>
                </c:pt>
                <c:pt idx="51">
                  <c:v>0.27161799999999997</c:v>
                </c:pt>
                <c:pt idx="52">
                  <c:v>0.29931000000000002</c:v>
                </c:pt>
                <c:pt idx="53">
                  <c:v>0.32994599999999996</c:v>
                </c:pt>
                <c:pt idx="54">
                  <c:v>0.36724699999999999</c:v>
                </c:pt>
                <c:pt idx="55">
                  <c:v>0.41389200000000004</c:v>
                </c:pt>
                <c:pt idx="56">
                  <c:v>0.446156</c:v>
                </c:pt>
                <c:pt idx="57">
                  <c:v>0.484097</c:v>
                </c:pt>
                <c:pt idx="58">
                  <c:v>0.53946399999999994</c:v>
                </c:pt>
                <c:pt idx="59">
                  <c:v>0.59090900000000002</c:v>
                </c:pt>
                <c:pt idx="60">
                  <c:v>0.66026899999999999</c:v>
                </c:pt>
                <c:pt idx="61">
                  <c:v>0.71383600000000003</c:v>
                </c:pt>
                <c:pt idx="62">
                  <c:v>0.809473</c:v>
                </c:pt>
                <c:pt idx="63">
                  <c:v>0.89495400000000003</c:v>
                </c:pt>
                <c:pt idx="64">
                  <c:v>1.01759</c:v>
                </c:pt>
                <c:pt idx="65">
                  <c:v>1.1080099999999999</c:v>
                </c:pt>
                <c:pt idx="66">
                  <c:v>1.2080200000000001</c:v>
                </c:pt>
                <c:pt idx="67">
                  <c:v>1.3535499999999998</c:v>
                </c:pt>
                <c:pt idx="68">
                  <c:v>1.53332</c:v>
                </c:pt>
                <c:pt idx="69">
                  <c:v>1.6697599999999999</c:v>
                </c:pt>
                <c:pt idx="70">
                  <c:v>1.84738</c:v>
                </c:pt>
                <c:pt idx="71">
                  <c:v>2.0858600000000003</c:v>
                </c:pt>
                <c:pt idx="72">
                  <c:v>2.3105500000000001</c:v>
                </c:pt>
                <c:pt idx="73">
                  <c:v>2.7230500000000002</c:v>
                </c:pt>
                <c:pt idx="74">
                  <c:v>2.8919900000000003</c:v>
                </c:pt>
                <c:pt idx="75">
                  <c:v>3.2161200000000001</c:v>
                </c:pt>
                <c:pt idx="76">
                  <c:v>3.6528500000000004</c:v>
                </c:pt>
                <c:pt idx="77">
                  <c:v>4.2614700000000001</c:v>
                </c:pt>
                <c:pt idx="78">
                  <c:v>4.7176</c:v>
                </c:pt>
                <c:pt idx="79">
                  <c:v>5.2468600000000007</c:v>
                </c:pt>
                <c:pt idx="80">
                  <c:v>5.89419</c:v>
                </c:pt>
                <c:pt idx="81">
                  <c:v>6.5800699999999992</c:v>
                </c:pt>
                <c:pt idx="82">
                  <c:v>7.3806600000000007</c:v>
                </c:pt>
                <c:pt idx="83">
                  <c:v>8.1117999999999988</c:v>
                </c:pt>
                <c:pt idx="84">
                  <c:v>9.1083599999999993</c:v>
                </c:pt>
                <c:pt idx="85">
                  <c:v>10.027699999999999</c:v>
                </c:pt>
                <c:pt idx="86">
                  <c:v>11.364100000000001</c:v>
                </c:pt>
                <c:pt idx="87">
                  <c:v>12.1494</c:v>
                </c:pt>
                <c:pt idx="88">
                  <c:v>13.6752</c:v>
                </c:pt>
                <c:pt idx="89">
                  <c:v>15.204500000000001</c:v>
                </c:pt>
                <c:pt idx="90">
                  <c:v>16.030200000000001</c:v>
                </c:pt>
                <c:pt idx="91">
                  <c:v>17.610799999999998</c:v>
                </c:pt>
                <c:pt idx="92">
                  <c:v>18.459199999999999</c:v>
                </c:pt>
                <c:pt idx="93">
                  <c:v>20.0749</c:v>
                </c:pt>
                <c:pt idx="94">
                  <c:v>20.364999999999998</c:v>
                </c:pt>
                <c:pt idx="95">
                  <c:v>21.451000000000001</c:v>
                </c:pt>
                <c:pt idx="96">
                  <c:v>22.2363</c:v>
                </c:pt>
                <c:pt idx="97">
                  <c:v>23.3185</c:v>
                </c:pt>
                <c:pt idx="98">
                  <c:v>23.542300000000001</c:v>
                </c:pt>
                <c:pt idx="99">
                  <c:v>24.034600000000001</c:v>
                </c:pt>
                <c:pt idx="100">
                  <c:v>24.034600000000001</c:v>
                </c:pt>
                <c:pt idx="101">
                  <c:v>23.542300000000001</c:v>
                </c:pt>
                <c:pt idx="102">
                  <c:v>23.3185</c:v>
                </c:pt>
                <c:pt idx="103">
                  <c:v>22.2363</c:v>
                </c:pt>
                <c:pt idx="104">
                  <c:v>21.451000000000001</c:v>
                </c:pt>
                <c:pt idx="105">
                  <c:v>20.364999999999998</c:v>
                </c:pt>
                <c:pt idx="106">
                  <c:v>20.0749</c:v>
                </c:pt>
                <c:pt idx="107">
                  <c:v>18.459199999999999</c:v>
                </c:pt>
                <c:pt idx="108">
                  <c:v>17.610799999999998</c:v>
                </c:pt>
                <c:pt idx="109">
                  <c:v>16.030200000000001</c:v>
                </c:pt>
                <c:pt idx="110">
                  <c:v>15.204500000000001</c:v>
                </c:pt>
                <c:pt idx="111">
                  <c:v>13.6752</c:v>
                </c:pt>
                <c:pt idx="112">
                  <c:v>12.1494</c:v>
                </c:pt>
                <c:pt idx="113">
                  <c:v>11.364100000000001</c:v>
                </c:pt>
                <c:pt idx="114">
                  <c:v>10.027699999999999</c:v>
                </c:pt>
                <c:pt idx="115">
                  <c:v>9.1083599999999993</c:v>
                </c:pt>
                <c:pt idx="116">
                  <c:v>8.1117999999999988</c:v>
                </c:pt>
                <c:pt idx="117">
                  <c:v>7.3806600000000007</c:v>
                </c:pt>
                <c:pt idx="118">
                  <c:v>6.5800699999999992</c:v>
                </c:pt>
                <c:pt idx="119">
                  <c:v>5.89419</c:v>
                </c:pt>
                <c:pt idx="120">
                  <c:v>5.2468600000000007</c:v>
                </c:pt>
                <c:pt idx="121">
                  <c:v>4.7176</c:v>
                </c:pt>
                <c:pt idx="122">
                  <c:v>4.2614700000000001</c:v>
                </c:pt>
                <c:pt idx="123">
                  <c:v>3.6528500000000004</c:v>
                </c:pt>
                <c:pt idx="124">
                  <c:v>3.2161200000000001</c:v>
                </c:pt>
                <c:pt idx="125">
                  <c:v>2.8919900000000003</c:v>
                </c:pt>
                <c:pt idx="126">
                  <c:v>2.7230500000000002</c:v>
                </c:pt>
                <c:pt idx="127">
                  <c:v>2.3105500000000001</c:v>
                </c:pt>
                <c:pt idx="128">
                  <c:v>2.0858600000000003</c:v>
                </c:pt>
                <c:pt idx="129">
                  <c:v>1.84738</c:v>
                </c:pt>
                <c:pt idx="130">
                  <c:v>1.6697599999999999</c:v>
                </c:pt>
                <c:pt idx="131">
                  <c:v>1.53332</c:v>
                </c:pt>
                <c:pt idx="132">
                  <c:v>1.3535499999999998</c:v>
                </c:pt>
                <c:pt idx="133">
                  <c:v>1.2080200000000001</c:v>
                </c:pt>
                <c:pt idx="134">
                  <c:v>1.1080099999999999</c:v>
                </c:pt>
                <c:pt idx="135">
                  <c:v>1.01759</c:v>
                </c:pt>
                <c:pt idx="136">
                  <c:v>0.89495400000000003</c:v>
                </c:pt>
                <c:pt idx="137">
                  <c:v>0.809473</c:v>
                </c:pt>
                <c:pt idx="138">
                  <c:v>0.71383600000000003</c:v>
                </c:pt>
                <c:pt idx="139">
                  <c:v>0.66026899999999999</c:v>
                </c:pt>
                <c:pt idx="140">
                  <c:v>0.59090900000000002</c:v>
                </c:pt>
                <c:pt idx="141">
                  <c:v>0.53946399999999994</c:v>
                </c:pt>
                <c:pt idx="142">
                  <c:v>0.484097</c:v>
                </c:pt>
                <c:pt idx="143">
                  <c:v>0.446156</c:v>
                </c:pt>
                <c:pt idx="144">
                  <c:v>0.41389200000000004</c:v>
                </c:pt>
                <c:pt idx="145">
                  <c:v>0.36724699999999999</c:v>
                </c:pt>
                <c:pt idx="146">
                  <c:v>0.32994599999999996</c:v>
                </c:pt>
                <c:pt idx="147">
                  <c:v>0.29931000000000002</c:v>
                </c:pt>
                <c:pt idx="148">
                  <c:v>0.27161799999999997</c:v>
                </c:pt>
                <c:pt idx="149">
                  <c:v>0.25130800000000003</c:v>
                </c:pt>
                <c:pt idx="150">
                  <c:v>0.230242</c:v>
                </c:pt>
                <c:pt idx="151">
                  <c:v>0.21740500000000001</c:v>
                </c:pt>
                <c:pt idx="152">
                  <c:v>0.20646699999999998</c:v>
                </c:pt>
                <c:pt idx="153">
                  <c:v>0.187391</c:v>
                </c:pt>
                <c:pt idx="154">
                  <c:v>0.16315100000000002</c:v>
                </c:pt>
                <c:pt idx="155">
                  <c:v>0.156801</c:v>
                </c:pt>
                <c:pt idx="156">
                  <c:v>0.14424099999999998</c:v>
                </c:pt>
                <c:pt idx="157">
                  <c:v>0.14113899999999999</c:v>
                </c:pt>
                <c:pt idx="158">
                  <c:v>0.12695200000000001</c:v>
                </c:pt>
                <c:pt idx="159">
                  <c:v>0.11391899999999999</c:v>
                </c:pt>
                <c:pt idx="160">
                  <c:v>0.109129</c:v>
                </c:pt>
                <c:pt idx="161">
                  <c:v>9.5589999999999994E-2</c:v>
                </c:pt>
                <c:pt idx="162">
                  <c:v>9.2090200000000011E-2</c:v>
                </c:pt>
                <c:pt idx="163">
                  <c:v>8.3932400000000004E-2</c:v>
                </c:pt>
                <c:pt idx="164">
                  <c:v>7.4018899999999999E-2</c:v>
                </c:pt>
                <c:pt idx="165">
                  <c:v>7.64793E-2</c:v>
                </c:pt>
                <c:pt idx="166">
                  <c:v>6.9350899999999993E-2</c:v>
                </c:pt>
                <c:pt idx="167">
                  <c:v>6.7305099999999993E-2</c:v>
                </c:pt>
                <c:pt idx="168">
                  <c:v>6.4036200000000001E-2</c:v>
                </c:pt>
                <c:pt idx="169">
                  <c:v>5.6919999999999998E-2</c:v>
                </c:pt>
                <c:pt idx="170">
                  <c:v>5.3408400000000002E-2</c:v>
                </c:pt>
                <c:pt idx="171">
                  <c:v>5.14692E-2</c:v>
                </c:pt>
                <c:pt idx="172">
                  <c:v>4.6016799999999997E-2</c:v>
                </c:pt>
                <c:pt idx="173">
                  <c:v>4.4401700000000002E-2</c:v>
                </c:pt>
                <c:pt idx="174">
                  <c:v>4.1253700000000004E-2</c:v>
                </c:pt>
                <c:pt idx="175">
                  <c:v>4.1502999999999998E-2</c:v>
                </c:pt>
                <c:pt idx="176">
                  <c:v>3.5445900000000002E-2</c:v>
                </c:pt>
                <c:pt idx="177">
                  <c:v>3.3463800000000002E-2</c:v>
                </c:pt>
                <c:pt idx="178">
                  <c:v>3.3441100000000001E-2</c:v>
                </c:pt>
                <c:pt idx="179">
                  <c:v>3.0779200000000003E-2</c:v>
                </c:pt>
                <c:pt idx="180">
                  <c:v>2.9244300000000001E-2</c:v>
                </c:pt>
                <c:pt idx="181">
                  <c:v>2.6547399999999999E-2</c:v>
                </c:pt>
                <c:pt idx="182">
                  <c:v>2.6696900000000003E-2</c:v>
                </c:pt>
                <c:pt idx="183">
                  <c:v>2.4779499999999999E-2</c:v>
                </c:pt>
                <c:pt idx="184">
                  <c:v>2.27488E-2</c:v>
                </c:pt>
                <c:pt idx="185">
                  <c:v>2.3039999999999998E-2</c:v>
                </c:pt>
                <c:pt idx="186">
                  <c:v>1.9969000000000001E-2</c:v>
                </c:pt>
                <c:pt idx="187">
                  <c:v>1.8128399999999999E-2</c:v>
                </c:pt>
                <c:pt idx="188">
                  <c:v>1.8041999999999999E-2</c:v>
                </c:pt>
                <c:pt idx="189">
                  <c:v>1.8556E-2</c:v>
                </c:pt>
                <c:pt idx="190">
                  <c:v>1.60719E-2</c:v>
                </c:pt>
                <c:pt idx="191">
                  <c:v>1.5804599999999999E-2</c:v>
                </c:pt>
                <c:pt idx="192">
                  <c:v>1.6301599999999999E-2</c:v>
                </c:pt>
                <c:pt idx="193">
                  <c:v>1.4644799999999999E-2</c:v>
                </c:pt>
                <c:pt idx="194">
                  <c:v>1.4155899999999999E-2</c:v>
                </c:pt>
                <c:pt idx="195">
                  <c:v>1.2926899999999998E-2</c:v>
                </c:pt>
                <c:pt idx="196">
                  <c:v>1.1839200000000001E-2</c:v>
                </c:pt>
                <c:pt idx="197">
                  <c:v>1.2445600000000001E-2</c:v>
                </c:pt>
                <c:pt idx="198">
                  <c:v>1.1175200000000001E-2</c:v>
                </c:pt>
                <c:pt idx="199">
                  <c:v>1.01563E-2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1CA-42C8-8B22-49C488D9C0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30058512"/>
        <c:axId val="2030055600"/>
      </c:scatterChart>
      <c:valAx>
        <c:axId val="20300585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Distance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30055600"/>
        <c:crosses val="autoZero"/>
        <c:crossBetween val="midCat"/>
      </c:valAx>
      <c:valAx>
        <c:axId val="20300556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Power</a:t>
                </a:r>
                <a:r>
                  <a:rPr lang="en-GB" baseline="0"/>
                  <a:t> density [W/mm2]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3005851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29.11.2022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1" name="Textfeld 8">
            <a:extLst>
              <a:ext uri="{FF2B5EF4-FFF2-40B4-BE49-F238E27FC236}">
                <a16:creationId xmlns:a16="http://schemas.microsoft.com/office/drawing/2014/main" id="{601F9F30-16BA-492D-9DD9-07D93037A8D7}"/>
              </a:ext>
            </a:extLst>
          </p:cNvPr>
          <p:cNvSpPr txBox="1"/>
          <p:nvPr userDrawn="1"/>
        </p:nvSpPr>
        <p:spPr>
          <a:xfrm>
            <a:off x="4932040" y="84395"/>
            <a:ext cx="3528391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900" dirty="0">
                <a:solidFill>
                  <a:schemeClr val="bg1"/>
                </a:solidFill>
              </a:rPr>
              <a:t>Design of the FCC-</a:t>
            </a:r>
            <a:r>
              <a:rPr lang="en-GB" sz="900" dirty="0" err="1">
                <a:solidFill>
                  <a:schemeClr val="bg1"/>
                </a:solidFill>
              </a:rPr>
              <a:t>ee</a:t>
            </a:r>
            <a:r>
              <a:rPr lang="en-GB" sz="900" dirty="0">
                <a:solidFill>
                  <a:schemeClr val="bg1"/>
                </a:solidFill>
              </a:rPr>
              <a:t> collider magnets, </a:t>
            </a:r>
            <a:r>
              <a:rPr lang="en-GB" sz="900" i="1" dirty="0">
                <a:solidFill>
                  <a:schemeClr val="bg1"/>
                </a:solidFill>
              </a:rPr>
              <a:t>J. Bauche et al., TE-MSC</a:t>
            </a:r>
            <a:endParaRPr lang="de-AT" sz="900" i="1" dirty="0">
              <a:solidFill>
                <a:schemeClr val="bg1"/>
              </a:solidFill>
            </a:endParaRPr>
          </a:p>
        </p:txBody>
      </p:sp>
      <p:sp>
        <p:nvSpPr>
          <p:cNvPr id="22" name="Textfeld 10">
            <a:extLst>
              <a:ext uri="{FF2B5EF4-FFF2-40B4-BE49-F238E27FC236}">
                <a16:creationId xmlns:a16="http://schemas.microsoft.com/office/drawing/2014/main" id="{F05BE2AA-48C9-4FCB-A012-8E135BF8F224}"/>
              </a:ext>
            </a:extLst>
          </p:cNvPr>
          <p:cNvSpPr txBox="1"/>
          <p:nvPr userDrawn="1"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 Week 2021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feld 8">
            <a:extLst>
              <a:ext uri="{FF2B5EF4-FFF2-40B4-BE49-F238E27FC236}">
                <a16:creationId xmlns:a16="http://schemas.microsoft.com/office/drawing/2014/main" id="{601F9F30-16BA-492D-9DD9-07D93037A8D7}"/>
              </a:ext>
            </a:extLst>
          </p:cNvPr>
          <p:cNvSpPr txBox="1"/>
          <p:nvPr userDrawn="1"/>
        </p:nvSpPr>
        <p:spPr>
          <a:xfrm>
            <a:off x="4932040" y="84395"/>
            <a:ext cx="3528391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900" dirty="0">
                <a:solidFill>
                  <a:schemeClr val="bg1"/>
                </a:solidFill>
              </a:rPr>
              <a:t>Design of the FCC-</a:t>
            </a:r>
            <a:r>
              <a:rPr lang="en-GB" sz="900" dirty="0" err="1">
                <a:solidFill>
                  <a:schemeClr val="bg1"/>
                </a:solidFill>
              </a:rPr>
              <a:t>ee</a:t>
            </a:r>
            <a:r>
              <a:rPr lang="en-GB" sz="900" dirty="0">
                <a:solidFill>
                  <a:schemeClr val="bg1"/>
                </a:solidFill>
              </a:rPr>
              <a:t> collider magnets, </a:t>
            </a:r>
            <a:r>
              <a:rPr lang="en-GB" sz="900" i="1" dirty="0">
                <a:solidFill>
                  <a:schemeClr val="bg1"/>
                </a:solidFill>
              </a:rPr>
              <a:t>J. Bauche et al., TE-MSC</a:t>
            </a:r>
            <a:endParaRPr lang="de-AT" sz="900" i="1" dirty="0">
              <a:solidFill>
                <a:schemeClr val="bg1"/>
              </a:solidFill>
            </a:endParaRPr>
          </a:p>
        </p:txBody>
      </p:sp>
      <p:sp>
        <p:nvSpPr>
          <p:cNvPr id="8" name="Textfeld 10">
            <a:extLst>
              <a:ext uri="{FF2B5EF4-FFF2-40B4-BE49-F238E27FC236}">
                <a16:creationId xmlns:a16="http://schemas.microsoft.com/office/drawing/2014/main" id="{F05BE2AA-48C9-4FCB-A012-8E135BF8F224}"/>
              </a:ext>
            </a:extLst>
          </p:cNvPr>
          <p:cNvSpPr txBox="1"/>
          <p:nvPr userDrawn="1"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 Week 2021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12" name="Textfeld 8">
            <a:extLst>
              <a:ext uri="{FF2B5EF4-FFF2-40B4-BE49-F238E27FC236}">
                <a16:creationId xmlns:a16="http://schemas.microsoft.com/office/drawing/2014/main" id="{601F9F30-16BA-492D-9DD9-07D93037A8D7}"/>
              </a:ext>
            </a:extLst>
          </p:cNvPr>
          <p:cNvSpPr txBox="1"/>
          <p:nvPr userDrawn="1"/>
        </p:nvSpPr>
        <p:spPr>
          <a:xfrm>
            <a:off x="4932040" y="84395"/>
            <a:ext cx="3528391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900" dirty="0">
                <a:solidFill>
                  <a:schemeClr val="bg1"/>
                </a:solidFill>
              </a:rPr>
              <a:t>Design of the FCC-</a:t>
            </a:r>
            <a:r>
              <a:rPr lang="en-GB" sz="900" dirty="0" err="1">
                <a:solidFill>
                  <a:schemeClr val="bg1"/>
                </a:solidFill>
              </a:rPr>
              <a:t>ee</a:t>
            </a:r>
            <a:r>
              <a:rPr lang="en-GB" sz="900" dirty="0">
                <a:solidFill>
                  <a:schemeClr val="bg1"/>
                </a:solidFill>
              </a:rPr>
              <a:t> collider magnets, </a:t>
            </a:r>
            <a:r>
              <a:rPr lang="en-GB" sz="900" i="1" dirty="0">
                <a:solidFill>
                  <a:schemeClr val="bg1"/>
                </a:solidFill>
              </a:rPr>
              <a:t>J. Bauche et al., TE-MSC</a:t>
            </a:r>
            <a:endParaRPr lang="de-AT" sz="900" i="1" dirty="0">
              <a:solidFill>
                <a:schemeClr val="bg1"/>
              </a:solidFill>
            </a:endParaRPr>
          </a:p>
        </p:txBody>
      </p:sp>
      <p:sp>
        <p:nvSpPr>
          <p:cNvPr id="13" name="Textfeld 10">
            <a:extLst>
              <a:ext uri="{FF2B5EF4-FFF2-40B4-BE49-F238E27FC236}">
                <a16:creationId xmlns:a16="http://schemas.microsoft.com/office/drawing/2014/main" id="{F05BE2AA-48C9-4FCB-A012-8E135BF8F224}"/>
              </a:ext>
            </a:extLst>
          </p:cNvPr>
          <p:cNvSpPr txBox="1"/>
          <p:nvPr userDrawn="1"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 Week 2021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01F9F30-16BA-492D-9DD9-07D93037A8D7}"/>
              </a:ext>
            </a:extLst>
          </p:cNvPr>
          <p:cNvSpPr txBox="1"/>
          <p:nvPr userDrawn="1"/>
        </p:nvSpPr>
        <p:spPr>
          <a:xfrm>
            <a:off x="4932040" y="84395"/>
            <a:ext cx="3528391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900" dirty="0">
                <a:solidFill>
                  <a:schemeClr val="bg1"/>
                </a:solidFill>
              </a:rPr>
              <a:t>Design of the FCC-</a:t>
            </a:r>
            <a:r>
              <a:rPr lang="en-GB" sz="900" dirty="0" err="1">
                <a:solidFill>
                  <a:schemeClr val="bg1"/>
                </a:solidFill>
              </a:rPr>
              <a:t>ee</a:t>
            </a:r>
            <a:r>
              <a:rPr lang="en-GB" sz="900" dirty="0">
                <a:solidFill>
                  <a:schemeClr val="bg1"/>
                </a:solidFill>
              </a:rPr>
              <a:t> collider magnets, </a:t>
            </a:r>
            <a:r>
              <a:rPr lang="en-GB" sz="900" i="1" dirty="0">
                <a:solidFill>
                  <a:schemeClr val="bg1"/>
                </a:solidFill>
              </a:rPr>
              <a:t>J. Bauche et al., TE-MSC</a:t>
            </a:r>
            <a:endParaRPr lang="de-AT" sz="900" i="1" dirty="0">
              <a:solidFill>
                <a:schemeClr val="bg1"/>
              </a:solidFill>
            </a:endParaRPr>
          </a:p>
        </p:txBody>
      </p:sp>
      <p:sp>
        <p:nvSpPr>
          <p:cNvPr id="12" name="Textfeld 10">
            <a:extLst>
              <a:ext uri="{FF2B5EF4-FFF2-40B4-BE49-F238E27FC236}">
                <a16:creationId xmlns:a16="http://schemas.microsoft.com/office/drawing/2014/main" id="{F05BE2AA-48C9-4FCB-A012-8E135BF8F224}"/>
              </a:ext>
            </a:extLst>
          </p:cNvPr>
          <p:cNvSpPr txBox="1"/>
          <p:nvPr userDrawn="1"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 Week 2021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10" name="Textfeld 8">
            <a:extLst>
              <a:ext uri="{FF2B5EF4-FFF2-40B4-BE49-F238E27FC236}">
                <a16:creationId xmlns:a16="http://schemas.microsoft.com/office/drawing/2014/main" id="{601F9F30-16BA-492D-9DD9-07D93037A8D7}"/>
              </a:ext>
            </a:extLst>
          </p:cNvPr>
          <p:cNvSpPr txBox="1"/>
          <p:nvPr userDrawn="1"/>
        </p:nvSpPr>
        <p:spPr>
          <a:xfrm>
            <a:off x="4932040" y="84395"/>
            <a:ext cx="3528391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900" dirty="0">
                <a:solidFill>
                  <a:schemeClr val="bg1"/>
                </a:solidFill>
              </a:rPr>
              <a:t>Design of the FCC-</a:t>
            </a:r>
            <a:r>
              <a:rPr lang="en-GB" sz="900" dirty="0" err="1">
                <a:solidFill>
                  <a:schemeClr val="bg1"/>
                </a:solidFill>
              </a:rPr>
              <a:t>ee</a:t>
            </a:r>
            <a:r>
              <a:rPr lang="en-GB" sz="900" dirty="0">
                <a:solidFill>
                  <a:schemeClr val="bg1"/>
                </a:solidFill>
              </a:rPr>
              <a:t> collider magnets, </a:t>
            </a:r>
            <a:r>
              <a:rPr lang="en-GB" sz="900" i="1" dirty="0">
                <a:solidFill>
                  <a:schemeClr val="bg1"/>
                </a:solidFill>
              </a:rPr>
              <a:t>J. Bauche et al., TE-MSC</a:t>
            </a:r>
            <a:endParaRPr lang="de-AT" sz="900" i="1" dirty="0">
              <a:solidFill>
                <a:schemeClr val="bg1"/>
              </a:solidFill>
            </a:endParaRPr>
          </a:p>
        </p:txBody>
      </p:sp>
      <p:sp>
        <p:nvSpPr>
          <p:cNvPr id="12" name="Textfeld 10">
            <a:extLst>
              <a:ext uri="{FF2B5EF4-FFF2-40B4-BE49-F238E27FC236}">
                <a16:creationId xmlns:a16="http://schemas.microsoft.com/office/drawing/2014/main" id="{F05BE2AA-48C9-4FCB-A012-8E135BF8F224}"/>
              </a:ext>
            </a:extLst>
          </p:cNvPr>
          <p:cNvSpPr txBox="1"/>
          <p:nvPr userDrawn="1"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 Week 2021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604448" y="123478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4B319-3949-2B8E-A6B7-A619A00FF4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9DDEF6-3E30-3406-5601-DA007434B8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536813-658E-D6C5-1BA9-35547FC4DF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9A0D40-B329-D2EC-58E7-2BE9B0DB3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F01FCD-AA33-F0D7-B2D2-E490600C7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8F3AD-7C41-4081-96D4-8E97983907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1900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752345-7C1B-86D1-7CEC-A00FFEA3B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F8708D-50EC-4962-D4CC-026943AE83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41C5C8-D503-43C6-E6AA-799425F4C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DACC4C-E678-8E61-7084-AEF05FF2A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9A5D22-1E35-E75C-9B14-22CBD67EE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8F3AD-7C41-4081-96D4-8E97983907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5344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06150" y="97423"/>
            <a:ext cx="289479" cy="170071"/>
          </a:xfrm>
        </p:spPr>
        <p:txBody>
          <a:bodyPr/>
          <a:lstStyle>
            <a:lvl1pPr>
              <a:defRPr/>
            </a:lvl1pPr>
          </a:lstStyle>
          <a:p>
            <a:fld id="{1464A30E-3B4C-4CBA-A8BF-77A4E9E0EEB9}" type="slidenum">
              <a:rPr lang="en-US" smtClean="0"/>
              <a:pPr/>
              <a:t>‹#›</a:t>
            </a:fld>
            <a:fld id="{8D80CA40-65B2-4426-A460-82835A83BD0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6" name="Textfeld 8">
            <a:extLst>
              <a:ext uri="{FF2B5EF4-FFF2-40B4-BE49-F238E27FC236}">
                <a16:creationId xmlns:a16="http://schemas.microsoft.com/office/drawing/2014/main" id="{601F9F30-16BA-492D-9DD9-07D93037A8D7}"/>
              </a:ext>
            </a:extLst>
          </p:cNvPr>
          <p:cNvSpPr txBox="1"/>
          <p:nvPr userDrawn="1"/>
        </p:nvSpPr>
        <p:spPr>
          <a:xfrm>
            <a:off x="4283968" y="84395"/>
            <a:ext cx="4176463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sv-SE" sz="900" dirty="0">
                <a:solidFill>
                  <a:schemeClr val="bg1"/>
                </a:solidFill>
              </a:rPr>
              <a:t>Vacuum System R&amp;D Status Report</a:t>
            </a:r>
            <a:r>
              <a:rPr lang="en-GB" sz="900" dirty="0">
                <a:solidFill>
                  <a:schemeClr val="bg1"/>
                </a:solidFill>
              </a:rPr>
              <a:t> - </a:t>
            </a:r>
            <a:r>
              <a:rPr lang="en-GB" sz="900" i="1" dirty="0">
                <a:solidFill>
                  <a:schemeClr val="bg1"/>
                </a:solidFill>
              </a:rPr>
              <a:t>R. Kersevan, TE-VSC</a:t>
            </a:r>
          </a:p>
        </p:txBody>
      </p:sp>
      <p:sp>
        <p:nvSpPr>
          <p:cNvPr id="7" name="Textfeld 10">
            <a:extLst>
              <a:ext uri="{FF2B5EF4-FFF2-40B4-BE49-F238E27FC236}">
                <a16:creationId xmlns:a16="http://schemas.microsoft.com/office/drawing/2014/main" id="{F05BE2AA-48C9-4FCB-A012-8E135BF8F224}"/>
              </a:ext>
            </a:extLst>
          </p:cNvPr>
          <p:cNvSpPr txBox="1"/>
          <p:nvPr userDrawn="1"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FCCIS Workshop, 5-9 Dec 2022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  <p:sp>
        <p:nvSpPr>
          <p:cNvPr id="6" name="Textfeld 8">
            <a:extLst>
              <a:ext uri="{FF2B5EF4-FFF2-40B4-BE49-F238E27FC236}">
                <a16:creationId xmlns:a16="http://schemas.microsoft.com/office/drawing/2014/main" id="{601F9F30-16BA-492D-9DD9-07D93037A8D7}"/>
              </a:ext>
            </a:extLst>
          </p:cNvPr>
          <p:cNvSpPr txBox="1"/>
          <p:nvPr userDrawn="1"/>
        </p:nvSpPr>
        <p:spPr>
          <a:xfrm>
            <a:off x="4932040" y="84395"/>
            <a:ext cx="3528391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900" dirty="0">
                <a:solidFill>
                  <a:schemeClr val="bg1"/>
                </a:solidFill>
              </a:rPr>
              <a:t>Design of the FCC-</a:t>
            </a:r>
            <a:r>
              <a:rPr lang="en-GB" sz="900" dirty="0" err="1">
                <a:solidFill>
                  <a:schemeClr val="bg1"/>
                </a:solidFill>
              </a:rPr>
              <a:t>ee</a:t>
            </a:r>
            <a:r>
              <a:rPr lang="en-GB" sz="900" dirty="0">
                <a:solidFill>
                  <a:schemeClr val="bg1"/>
                </a:solidFill>
              </a:rPr>
              <a:t> collider magnets, </a:t>
            </a:r>
            <a:r>
              <a:rPr lang="en-GB" sz="900" i="1" dirty="0">
                <a:solidFill>
                  <a:schemeClr val="bg1"/>
                </a:solidFill>
              </a:rPr>
              <a:t>J. Bauche et al., TE-MSC</a:t>
            </a:r>
            <a:endParaRPr lang="de-AT" sz="900" i="1" dirty="0">
              <a:solidFill>
                <a:schemeClr val="bg1"/>
              </a:solidFill>
            </a:endParaRPr>
          </a:p>
        </p:txBody>
      </p:sp>
      <p:sp>
        <p:nvSpPr>
          <p:cNvPr id="7" name="Textfeld 10">
            <a:extLst>
              <a:ext uri="{FF2B5EF4-FFF2-40B4-BE49-F238E27FC236}">
                <a16:creationId xmlns:a16="http://schemas.microsoft.com/office/drawing/2014/main" id="{F05BE2AA-48C9-4FCB-A012-8E135BF8F224}"/>
              </a:ext>
            </a:extLst>
          </p:cNvPr>
          <p:cNvSpPr txBox="1"/>
          <p:nvPr userDrawn="1"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 Week 2021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7" name="Textfeld 8">
            <a:extLst>
              <a:ext uri="{FF2B5EF4-FFF2-40B4-BE49-F238E27FC236}">
                <a16:creationId xmlns:a16="http://schemas.microsoft.com/office/drawing/2014/main" id="{601F9F30-16BA-492D-9DD9-07D93037A8D7}"/>
              </a:ext>
            </a:extLst>
          </p:cNvPr>
          <p:cNvSpPr txBox="1"/>
          <p:nvPr userDrawn="1"/>
        </p:nvSpPr>
        <p:spPr>
          <a:xfrm>
            <a:off x="4932040" y="84395"/>
            <a:ext cx="3528391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900" dirty="0">
                <a:solidFill>
                  <a:schemeClr val="bg1"/>
                </a:solidFill>
              </a:rPr>
              <a:t>Design of the FCC-</a:t>
            </a:r>
            <a:r>
              <a:rPr lang="en-GB" sz="900" dirty="0" err="1">
                <a:solidFill>
                  <a:schemeClr val="bg1"/>
                </a:solidFill>
              </a:rPr>
              <a:t>ee</a:t>
            </a:r>
            <a:r>
              <a:rPr lang="en-GB" sz="900" dirty="0">
                <a:solidFill>
                  <a:schemeClr val="bg1"/>
                </a:solidFill>
              </a:rPr>
              <a:t> collider magnets, </a:t>
            </a:r>
            <a:r>
              <a:rPr lang="en-GB" sz="900" i="1" dirty="0">
                <a:solidFill>
                  <a:schemeClr val="bg1"/>
                </a:solidFill>
              </a:rPr>
              <a:t>J. Bauche et al., TE-MSC</a:t>
            </a:r>
            <a:endParaRPr lang="de-AT" sz="900" i="1" dirty="0">
              <a:solidFill>
                <a:schemeClr val="bg1"/>
              </a:solidFill>
            </a:endParaRPr>
          </a:p>
        </p:txBody>
      </p:sp>
      <p:sp>
        <p:nvSpPr>
          <p:cNvPr id="8" name="Textfeld 10">
            <a:extLst>
              <a:ext uri="{FF2B5EF4-FFF2-40B4-BE49-F238E27FC236}">
                <a16:creationId xmlns:a16="http://schemas.microsoft.com/office/drawing/2014/main" id="{F05BE2AA-48C9-4FCB-A012-8E135BF8F224}"/>
              </a:ext>
            </a:extLst>
          </p:cNvPr>
          <p:cNvSpPr txBox="1"/>
          <p:nvPr userDrawn="1"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 Week 2021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8" name="Textfeld 8">
            <a:extLst>
              <a:ext uri="{FF2B5EF4-FFF2-40B4-BE49-F238E27FC236}">
                <a16:creationId xmlns:a16="http://schemas.microsoft.com/office/drawing/2014/main" id="{601F9F30-16BA-492D-9DD9-07D93037A8D7}"/>
              </a:ext>
            </a:extLst>
          </p:cNvPr>
          <p:cNvSpPr txBox="1"/>
          <p:nvPr userDrawn="1"/>
        </p:nvSpPr>
        <p:spPr>
          <a:xfrm>
            <a:off x="4932040" y="84395"/>
            <a:ext cx="3528391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900" dirty="0">
                <a:solidFill>
                  <a:schemeClr val="bg1"/>
                </a:solidFill>
              </a:rPr>
              <a:t>Design of the FCC-</a:t>
            </a:r>
            <a:r>
              <a:rPr lang="en-GB" sz="900" dirty="0" err="1">
                <a:solidFill>
                  <a:schemeClr val="bg1"/>
                </a:solidFill>
              </a:rPr>
              <a:t>ee</a:t>
            </a:r>
            <a:r>
              <a:rPr lang="en-GB" sz="900" dirty="0">
                <a:solidFill>
                  <a:schemeClr val="bg1"/>
                </a:solidFill>
              </a:rPr>
              <a:t> collider magnets, </a:t>
            </a:r>
            <a:r>
              <a:rPr lang="en-GB" sz="900" i="1" dirty="0">
                <a:solidFill>
                  <a:schemeClr val="bg1"/>
                </a:solidFill>
              </a:rPr>
              <a:t>J. Bauche et al., TE-MSC</a:t>
            </a:r>
            <a:endParaRPr lang="de-AT" sz="900" i="1" dirty="0">
              <a:solidFill>
                <a:schemeClr val="bg1"/>
              </a:solidFill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F05BE2AA-48C9-4FCB-A012-8E135BF8F224}"/>
              </a:ext>
            </a:extLst>
          </p:cNvPr>
          <p:cNvSpPr txBox="1"/>
          <p:nvPr userDrawn="1"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 Week 2021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07087" y="4771222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  <p:sldLayoutId id="2147483669" r:id="rId12"/>
    <p:sldLayoutId id="2147483670" r:id="rId13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6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Relationship Id="rId9" Type="http://schemas.openxmlformats.org/officeDocument/2006/relationships/image" Target="../media/image7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5.png"/><Relationship Id="rId4" Type="http://schemas.openxmlformats.org/officeDocument/2006/relationships/image" Target="../media/image75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80.jpeg"/><Relationship Id="rId5" Type="http://schemas.openxmlformats.org/officeDocument/2006/relationships/image" Target="../media/image79.jpeg"/><Relationship Id="rId4" Type="http://schemas.openxmlformats.org/officeDocument/2006/relationships/image" Target="../media/image78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8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3497BF1-535F-4C7D-B075-C8FADBCE78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359" y="457014"/>
            <a:ext cx="8927274" cy="1790700"/>
          </a:xfrm>
        </p:spPr>
        <p:txBody>
          <a:bodyPr/>
          <a:lstStyle/>
          <a:p>
            <a:r>
              <a:rPr lang="en-GB" dirty="0"/>
              <a:t>Vacuum System R&amp;D Status Report</a:t>
            </a:r>
            <a:br>
              <a:rPr lang="en-US" dirty="0"/>
            </a:br>
            <a:endParaRPr lang="en-US" dirty="0"/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0C44E76C-472D-4CD1-B3E8-9FBF11960D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67644" y="2233956"/>
            <a:ext cx="6346634" cy="778379"/>
          </a:xfrm>
        </p:spPr>
        <p:txBody>
          <a:bodyPr/>
          <a:lstStyle/>
          <a:p>
            <a:endParaRPr lang="en-US" dirty="0"/>
          </a:p>
          <a:p>
            <a:r>
              <a:rPr lang="en-US" sz="1000" dirty="0"/>
              <a:t>* Reporting for the Vacuum Surfaces and Coatings group, TE Dept., CERN</a:t>
            </a:r>
          </a:p>
          <a:p>
            <a:endParaRPr lang="en-US" dirty="0"/>
          </a:p>
        </p:txBody>
      </p:sp>
      <p:sp>
        <p:nvSpPr>
          <p:cNvPr id="9" name="Untertitel 2">
            <a:extLst>
              <a:ext uri="{FF2B5EF4-FFF2-40B4-BE49-F238E27FC236}">
                <a16:creationId xmlns:a16="http://schemas.microsoft.com/office/drawing/2014/main" id="{30792579-EE02-442F-B8CA-F2FA3D9D007F}"/>
              </a:ext>
            </a:extLst>
          </p:cNvPr>
          <p:cNvSpPr txBox="1">
            <a:spLocks/>
          </p:cNvSpPr>
          <p:nvPr/>
        </p:nvSpPr>
        <p:spPr>
          <a:xfrm>
            <a:off x="1295636" y="2043582"/>
            <a:ext cx="6480720" cy="18106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R. Kersevan</a:t>
            </a:r>
            <a:r>
              <a:rPr lang="en-US" sz="800" dirty="0"/>
              <a:t> </a:t>
            </a:r>
            <a:r>
              <a:rPr lang="en-US" sz="1400" dirty="0"/>
              <a:t>*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E874EE-2AC7-5D13-A650-798C79365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</a:t>
            </a:fld>
            <a:endParaRPr lang="en-US" noProof="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4E37945-2D6C-2A94-05B0-52F60DE52166}"/>
              </a:ext>
            </a:extLst>
          </p:cNvPr>
          <p:cNvGrpSpPr/>
          <p:nvPr/>
        </p:nvGrpSpPr>
        <p:grpSpPr>
          <a:xfrm>
            <a:off x="0" y="4408714"/>
            <a:ext cx="9144000" cy="755324"/>
            <a:chOff x="0" y="4408714"/>
            <a:chExt cx="9144000" cy="75532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830CAB3-83DA-F89D-4EC0-2DD3C5A29F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4408714"/>
              <a:ext cx="9144000" cy="755324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3DA83429-1AB3-B36A-D11E-F4F510E62CD3}"/>
                </a:ext>
              </a:extLst>
            </p:cNvPr>
            <p:cNvSpPr txBox="1"/>
            <p:nvPr/>
          </p:nvSpPr>
          <p:spPr>
            <a:xfrm>
              <a:off x="179512" y="4408714"/>
              <a:ext cx="4320480" cy="738664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en-US" b="1" dirty="0"/>
            </a:p>
            <a:p>
              <a:pPr algn="ctr"/>
              <a:r>
                <a:rPr lang="en-US" sz="1500" b="1" dirty="0"/>
                <a:t>FCCIS 2022 Workshop, 5-9 Dec 2022, CERN </a:t>
              </a:r>
            </a:p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406115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0C41F4-8763-DA1B-92EE-A7DCE42E2B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p:sp>
        <p:nvSpPr>
          <p:cNvPr id="5" name="Title 7">
            <a:extLst>
              <a:ext uri="{FF2B5EF4-FFF2-40B4-BE49-F238E27FC236}">
                <a16:creationId xmlns:a16="http://schemas.microsoft.com/office/drawing/2014/main" id="{9A117998-2718-089D-E77F-53ACA00D5E0B}"/>
              </a:ext>
            </a:extLst>
          </p:cNvPr>
          <p:cNvSpPr txBox="1">
            <a:spLocks/>
          </p:cNvSpPr>
          <p:nvPr/>
        </p:nvSpPr>
        <p:spPr>
          <a:xfrm>
            <a:off x="437850" y="422556"/>
            <a:ext cx="8263350" cy="804066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/>
              <a:t>Pumping solutions</a:t>
            </a:r>
            <a:endParaRPr lang="en-US" sz="3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C584CC-083B-5B2C-CD76-B479B07551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856339"/>
            <a:ext cx="7834284" cy="4150205"/>
          </a:xfrm>
          <a:prstGeom prst="rect">
            <a:avLst/>
          </a:prstGeom>
        </p:spPr>
      </p:pic>
      <p:sp>
        <p:nvSpPr>
          <p:cNvPr id="7" name="Textfeld 8">
            <a:extLst>
              <a:ext uri="{FF2B5EF4-FFF2-40B4-BE49-F238E27FC236}">
                <a16:creationId xmlns:a16="http://schemas.microsoft.com/office/drawing/2014/main" id="{0238F343-B31E-2B77-6F84-A4492F690C2D}"/>
              </a:ext>
            </a:extLst>
          </p:cNvPr>
          <p:cNvSpPr txBox="1"/>
          <p:nvPr/>
        </p:nvSpPr>
        <p:spPr>
          <a:xfrm>
            <a:off x="4283968" y="84395"/>
            <a:ext cx="4176463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sv-SE" sz="900" dirty="0">
                <a:solidFill>
                  <a:schemeClr val="bg1"/>
                </a:solidFill>
              </a:rPr>
              <a:t>Vacuum System R&amp;D Status Report</a:t>
            </a:r>
            <a:r>
              <a:rPr lang="en-GB" sz="900" dirty="0">
                <a:solidFill>
                  <a:schemeClr val="bg1"/>
                </a:solidFill>
              </a:rPr>
              <a:t> - </a:t>
            </a:r>
            <a:r>
              <a:rPr lang="en-GB" sz="900" i="1" dirty="0">
                <a:solidFill>
                  <a:schemeClr val="bg1"/>
                </a:solidFill>
              </a:rPr>
              <a:t>R. Kersevan, TE-VSC</a:t>
            </a:r>
          </a:p>
        </p:txBody>
      </p:sp>
      <p:sp>
        <p:nvSpPr>
          <p:cNvPr id="8" name="Textfeld 10">
            <a:extLst>
              <a:ext uri="{FF2B5EF4-FFF2-40B4-BE49-F238E27FC236}">
                <a16:creationId xmlns:a16="http://schemas.microsoft.com/office/drawing/2014/main" id="{B35ADA22-533C-F3D4-B818-C29B23778350}"/>
              </a:ext>
            </a:extLst>
          </p:cNvPr>
          <p:cNvSpPr txBox="1"/>
          <p:nvPr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FCCIS Workshop, 5-9 Dec 2022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2F7A5D7-61A2-D6D9-1287-FE3C557DF7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3848" y="1116068"/>
            <a:ext cx="1260439" cy="1029839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2337387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0C41F4-8763-DA1B-92EE-A7DCE42E2B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30F063EB-9572-0478-AAB7-661223E82F40}"/>
              </a:ext>
            </a:extLst>
          </p:cNvPr>
          <p:cNvSpPr txBox="1">
            <a:spLocks/>
          </p:cNvSpPr>
          <p:nvPr/>
        </p:nvSpPr>
        <p:spPr>
          <a:xfrm>
            <a:off x="179513" y="915566"/>
            <a:ext cx="3888432" cy="4032448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We have used </a:t>
            </a:r>
            <a:r>
              <a:rPr lang="en-US" b="1" dirty="0" err="1"/>
              <a:t>Molflow</a:t>
            </a:r>
            <a:r>
              <a:rPr lang="en-US" b="1" dirty="0"/>
              <a:t>+ to calculate the PSD pressure rise at different beam doses, using the photon irradiation maps calculated by SYNRAD+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A sample 140.7 m-long section of an arc has been considered, with the two beams side by side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The orbits along 5 dipoles interleaved with 5 quadrupoles are simulated, importing the lattice files from MADX into SYNRAD+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The 3D model for B1 has 25 absorbers placed at ~ 5.6 m average spacing (avoiding quadrupoles and </a:t>
            </a:r>
            <a:r>
              <a:rPr lang="en-US" b="1" dirty="0" err="1"/>
              <a:t>sextupoles</a:t>
            </a:r>
            <a:r>
              <a:rPr lang="en-US" b="1" dirty="0"/>
              <a:t> which have tight coils), while B2 has no absorbers, and the SR fan is let impinge onto the bottom of the external winglet (see also B. Humann, this conf.)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Title 7">
            <a:extLst>
              <a:ext uri="{FF2B5EF4-FFF2-40B4-BE49-F238E27FC236}">
                <a16:creationId xmlns:a16="http://schemas.microsoft.com/office/drawing/2014/main" id="{CEA9251C-BFE1-2E21-5201-DE0CBB89A1BE}"/>
              </a:ext>
            </a:extLst>
          </p:cNvPr>
          <p:cNvSpPr txBox="1">
            <a:spLocks/>
          </p:cNvSpPr>
          <p:nvPr/>
        </p:nvSpPr>
        <p:spPr>
          <a:xfrm>
            <a:off x="437850" y="422556"/>
            <a:ext cx="8238606" cy="49301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/>
              <a:t>Pressure profiles</a:t>
            </a:r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2B20BD-DBB7-306A-A2C7-99F4589596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3419" y="670526"/>
            <a:ext cx="4750969" cy="41986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F81136-04B1-91ED-4FBC-E625243EA7B8}"/>
              </a:ext>
            </a:extLst>
          </p:cNvPr>
          <p:cNvSpPr txBox="1"/>
          <p:nvPr/>
        </p:nvSpPr>
        <p:spPr>
          <a:xfrm>
            <a:off x="6587529" y="4633825"/>
            <a:ext cx="432048" cy="483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200" b="1" dirty="0">
                <a:solidFill>
                  <a:schemeClr val="tx2"/>
                </a:solidFill>
              </a:rPr>
              <a:t>B1</a:t>
            </a:r>
            <a:endParaRPr lang="en-GB" sz="1200" b="1" dirty="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382486B-BB85-68E2-1DE1-1A0D18E8458D}"/>
              </a:ext>
            </a:extLst>
          </p:cNvPr>
          <p:cNvSpPr txBox="1"/>
          <p:nvPr/>
        </p:nvSpPr>
        <p:spPr>
          <a:xfrm>
            <a:off x="5364088" y="187108"/>
            <a:ext cx="432048" cy="4832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200" b="1" dirty="0">
                <a:solidFill>
                  <a:srgbClr val="FF0000"/>
                </a:solidFill>
              </a:rPr>
              <a:t>B2</a:t>
            </a:r>
            <a:endParaRPr lang="en-GB" sz="1200" b="1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54A6505-CFC1-8BD3-4065-A7DE3469889E}"/>
              </a:ext>
            </a:extLst>
          </p:cNvPr>
          <p:cNvCxnSpPr>
            <a:cxnSpLocks/>
          </p:cNvCxnSpPr>
          <p:nvPr/>
        </p:nvCxnSpPr>
        <p:spPr>
          <a:xfrm>
            <a:off x="5652120" y="608946"/>
            <a:ext cx="263986" cy="23461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0649C3F-1983-2D6F-284D-3CC97EECC68E}"/>
              </a:ext>
            </a:extLst>
          </p:cNvPr>
          <p:cNvCxnSpPr>
            <a:cxnSpLocks/>
          </p:cNvCxnSpPr>
          <p:nvPr/>
        </p:nvCxnSpPr>
        <p:spPr>
          <a:xfrm flipV="1">
            <a:off x="6876256" y="4659982"/>
            <a:ext cx="241498" cy="203216"/>
          </a:xfrm>
          <a:prstGeom prst="straightConnector1">
            <a:avLst/>
          </a:prstGeom>
          <a:ln w="285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8">
            <a:extLst>
              <a:ext uri="{FF2B5EF4-FFF2-40B4-BE49-F238E27FC236}">
                <a16:creationId xmlns:a16="http://schemas.microsoft.com/office/drawing/2014/main" id="{B0782422-7124-0F4F-F336-29C00BEE2D69}"/>
              </a:ext>
            </a:extLst>
          </p:cNvPr>
          <p:cNvSpPr txBox="1"/>
          <p:nvPr/>
        </p:nvSpPr>
        <p:spPr>
          <a:xfrm>
            <a:off x="4283968" y="84395"/>
            <a:ext cx="4176463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sv-SE" sz="900" dirty="0">
                <a:solidFill>
                  <a:schemeClr val="bg1"/>
                </a:solidFill>
              </a:rPr>
              <a:t>Vacuum System R&amp;D Status Report</a:t>
            </a:r>
            <a:r>
              <a:rPr lang="en-GB" sz="900" dirty="0">
                <a:solidFill>
                  <a:schemeClr val="bg1"/>
                </a:solidFill>
              </a:rPr>
              <a:t> - </a:t>
            </a:r>
            <a:r>
              <a:rPr lang="en-GB" sz="900" i="1" dirty="0">
                <a:solidFill>
                  <a:schemeClr val="bg1"/>
                </a:solidFill>
              </a:rPr>
              <a:t>R. Kersevan, TE-VSC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BBD06117-54C5-EAA6-E190-3C73BF194EB0}"/>
              </a:ext>
            </a:extLst>
          </p:cNvPr>
          <p:cNvSpPr txBox="1"/>
          <p:nvPr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FCCIS Workshop, 5-9 Dec 2022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0064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0C41F4-8763-DA1B-92EE-A7DCE42E2B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12</a:t>
            </a:fld>
            <a:endParaRPr lang="en-US" noProof="0" dirty="0"/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7242B0E6-0451-5AC9-2520-4674C3A6A788}"/>
              </a:ext>
            </a:extLst>
          </p:cNvPr>
          <p:cNvSpPr txBox="1">
            <a:spLocks/>
          </p:cNvSpPr>
          <p:nvPr/>
        </p:nvSpPr>
        <p:spPr>
          <a:xfrm>
            <a:off x="41608" y="843558"/>
            <a:ext cx="9060784" cy="2232248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We have calculated the PSD pressure profiles for 5 different beam doses, corresponding to times of 1 s, 1 h, 10 h, 100 h, 1000 h. Simulated gas: CO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On the left the case with 5x 100 (l/s) lumped pumps/beam, and no NEG-coating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On the right, the case with NEG-coating, saturated (</a:t>
            </a:r>
            <a:r>
              <a:rPr lang="en-US" b="1" dirty="0" err="1"/>
              <a:t>i.e</a:t>
            </a:r>
            <a:r>
              <a:rPr lang="en-US" b="1" dirty="0"/>
              <a:t> s=0) and with some residual sticking (</a:t>
            </a:r>
            <a:r>
              <a:rPr lang="en-US" b="1" i="1" dirty="0"/>
              <a:t>s</a:t>
            </a:r>
            <a:r>
              <a:rPr lang="en-US" b="1" dirty="0"/>
              <a:t>=0.001)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Title 7">
            <a:extLst>
              <a:ext uri="{FF2B5EF4-FFF2-40B4-BE49-F238E27FC236}">
                <a16:creationId xmlns:a16="http://schemas.microsoft.com/office/drawing/2014/main" id="{9B7AABF7-B48A-2717-C65F-CAEAC5269F71}"/>
              </a:ext>
            </a:extLst>
          </p:cNvPr>
          <p:cNvSpPr txBox="1">
            <a:spLocks/>
          </p:cNvSpPr>
          <p:nvPr/>
        </p:nvSpPr>
        <p:spPr>
          <a:xfrm>
            <a:off x="437850" y="422556"/>
            <a:ext cx="8238606" cy="49301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/>
              <a:t>Pressure profiles</a:t>
            </a:r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F0B31B3-3AB6-165D-390C-6D8B657AE8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616" y="1851422"/>
            <a:ext cx="4458385" cy="319370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49FE9FF-FCDA-6A02-52FF-91537B80EA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865726"/>
            <a:ext cx="4458384" cy="3179404"/>
          </a:xfrm>
          <a:prstGeom prst="rect">
            <a:avLst/>
          </a:prstGeom>
        </p:spPr>
      </p:pic>
      <p:sp>
        <p:nvSpPr>
          <p:cNvPr id="7" name="Textfeld 8">
            <a:extLst>
              <a:ext uri="{FF2B5EF4-FFF2-40B4-BE49-F238E27FC236}">
                <a16:creationId xmlns:a16="http://schemas.microsoft.com/office/drawing/2014/main" id="{25C64143-8ABA-2C97-F517-1520075ED27D}"/>
              </a:ext>
            </a:extLst>
          </p:cNvPr>
          <p:cNvSpPr txBox="1"/>
          <p:nvPr/>
        </p:nvSpPr>
        <p:spPr>
          <a:xfrm>
            <a:off x="4283968" y="84395"/>
            <a:ext cx="4176463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sv-SE" sz="900" dirty="0">
                <a:solidFill>
                  <a:schemeClr val="bg1"/>
                </a:solidFill>
              </a:rPr>
              <a:t>Vacuum System R&amp;D Status Report</a:t>
            </a:r>
            <a:r>
              <a:rPr lang="en-GB" sz="900" dirty="0">
                <a:solidFill>
                  <a:schemeClr val="bg1"/>
                </a:solidFill>
              </a:rPr>
              <a:t> - </a:t>
            </a:r>
            <a:r>
              <a:rPr lang="en-GB" sz="900" i="1" dirty="0">
                <a:solidFill>
                  <a:schemeClr val="bg1"/>
                </a:solidFill>
              </a:rPr>
              <a:t>R. Kersevan, TE-VSC</a:t>
            </a:r>
          </a:p>
        </p:txBody>
      </p:sp>
      <p:sp>
        <p:nvSpPr>
          <p:cNvPr id="8" name="Textfeld 10">
            <a:extLst>
              <a:ext uri="{FF2B5EF4-FFF2-40B4-BE49-F238E27FC236}">
                <a16:creationId xmlns:a16="http://schemas.microsoft.com/office/drawing/2014/main" id="{ABEA15D2-6267-1EBA-911E-5DFDFA3351AE}"/>
              </a:ext>
            </a:extLst>
          </p:cNvPr>
          <p:cNvSpPr txBox="1"/>
          <p:nvPr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FCCIS Workshop, 5-9 Dec 2022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371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0C41F4-8763-DA1B-92EE-A7DCE42E2B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13</a:t>
            </a:fld>
            <a:endParaRPr lang="en-US" noProof="0" dirty="0"/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51DA88F9-E773-E58B-DBD4-302669543E2B}"/>
              </a:ext>
            </a:extLst>
          </p:cNvPr>
          <p:cNvSpPr txBox="1">
            <a:spLocks/>
          </p:cNvSpPr>
          <p:nvPr/>
        </p:nvSpPr>
        <p:spPr>
          <a:xfrm>
            <a:off x="179512" y="699542"/>
            <a:ext cx="8964487" cy="4443958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US" b="1" dirty="0"/>
              <a:t>Design prototype vacuum chambers with and without SR absorber (~ 2 m-long) and test them at light source (KARA/KIT?)  </a:t>
            </a:r>
            <a:r>
              <a:rPr lang="en-US" b="1" dirty="0">
                <a:solidFill>
                  <a:srgbClr val="FF0000"/>
                </a:solidFill>
              </a:rPr>
              <a:t>UNDERWAY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US" b="1" dirty="0"/>
              <a:t>Test behavior of thin NEG-coating at light source   </a:t>
            </a:r>
            <a:r>
              <a:rPr lang="en-US" b="1" dirty="0">
                <a:solidFill>
                  <a:srgbClr val="FF0000"/>
                </a:solidFill>
              </a:rPr>
              <a:t>SCHEDULED EXPERIMENTS TO MEASURE NEG  REFLECTIVITY AT “BEAR” BEAMLINE, ELETTRA LIGHT SOURCE, TRIESTE, Sept-Oct 2022 </a:t>
            </a:r>
            <a:r>
              <a:rPr 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US" b="1" u="sng" dirty="0">
                <a:solidFill>
                  <a:srgbClr val="FF0000"/>
                </a:solidFill>
                <a:sym typeface="Wingdings" panose="05000000000000000000" pitchFamily="2" charset="2"/>
              </a:rPr>
              <a:t>DONE! </a:t>
            </a:r>
            <a:endParaRPr lang="en-US" b="1" u="sng" dirty="0">
              <a:solidFill>
                <a:srgbClr val="FF0000"/>
              </a:solidFill>
            </a:endParaRP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US" b="1" dirty="0"/>
              <a:t>Define deposition technique for dipolar ~ 12 m-long vacuum chambers (horizontal sputtering with mole?, other techniques?)  </a:t>
            </a:r>
            <a:r>
              <a:rPr lang="en-US" b="1" dirty="0">
                <a:solidFill>
                  <a:srgbClr val="FF0000"/>
                </a:solidFill>
              </a:rPr>
              <a:t>DESIGN OF 12 m-LONG COATING BENCHES (</a:t>
            </a:r>
            <a:r>
              <a:rPr lang="en-US" b="1" u="sng" dirty="0">
                <a:solidFill>
                  <a:srgbClr val="FF0000"/>
                </a:solidFill>
              </a:rPr>
              <a:t>SCHEDULED BUT CANCELED, LACK OF FUNDS</a:t>
            </a:r>
            <a:r>
              <a:rPr lang="en-US" b="1" dirty="0">
                <a:solidFill>
                  <a:srgbClr val="FF0000"/>
                </a:solidFill>
              </a:rPr>
              <a:t>)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US" b="1" dirty="0"/>
              <a:t>In-situ measurement of photoelectron yield at light source  </a:t>
            </a:r>
            <a:r>
              <a:rPr lang="en-US" b="1" dirty="0">
                <a:solidFill>
                  <a:srgbClr val="FF0000"/>
                </a:solidFill>
              </a:rPr>
              <a:t>CONCURRENTLY WITH No.2, DATA BEING PROCESSED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US" b="1" dirty="0"/>
              <a:t>Test other thin-films with potential application to FCC-</a:t>
            </a:r>
            <a:r>
              <a:rPr lang="en-US" b="1" dirty="0" err="1"/>
              <a:t>ee</a:t>
            </a:r>
            <a:r>
              <a:rPr lang="en-US" b="1" dirty="0"/>
              <a:t>: amorphous carbon (a-C), hydrophobic silicon films (to reduce pump down time without bakeout); test surface texturing techniques (e.g. LASE)  </a:t>
            </a:r>
            <a:r>
              <a:rPr lang="en-US" b="1" dirty="0">
                <a:solidFill>
                  <a:srgbClr val="FF0000"/>
                </a:solidFill>
              </a:rPr>
              <a:t>WILL PRODUCE SEVERAL 2m-LONG PROTOTYPES FOR KARA’s “BESTEX” TEST STAND OR OTHER FACILITY (see photos below)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US" b="1" dirty="0"/>
              <a:t>Determine material and fabrication technology of SR absorbers and bonding technique to the vacuum chamber (surface power density above 100 W/mm</a:t>
            </a:r>
            <a:r>
              <a:rPr lang="en-US" b="1" baseline="30000" dirty="0"/>
              <a:t>2</a:t>
            </a:r>
            <a:r>
              <a:rPr lang="en-US" b="1" dirty="0"/>
              <a:t> at the ttbar energy) </a:t>
            </a:r>
            <a:r>
              <a:rPr lang="en-US" b="1" dirty="0">
                <a:solidFill>
                  <a:srgbClr val="FF0000"/>
                </a:solidFill>
              </a:rPr>
              <a:t>UNDER DESIGN/PROTOTYPING &amp; THERMAL ANALYSIS, SEE NEXT SLIDES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US" b="1" dirty="0"/>
              <a:t>Design, fabricate, and test bellows with RF fingers, under elongation and misalignment conditions similar to those expected for FCC-</a:t>
            </a:r>
            <a:r>
              <a:rPr lang="en-US" b="1" dirty="0" err="1"/>
              <a:t>ee</a:t>
            </a:r>
            <a:r>
              <a:rPr lang="en-US" b="1" dirty="0"/>
              <a:t>, BPM blocks  </a:t>
            </a:r>
            <a:r>
              <a:rPr lang="en-US" b="1" dirty="0">
                <a:solidFill>
                  <a:srgbClr val="FF0000"/>
                </a:solidFill>
              </a:rPr>
              <a:t>SEVERAL DESIGN OPTIONS UNDER ANALYSIS, SEE NEXT SLIDES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US" b="1" dirty="0"/>
              <a:t>Continue collaboration with FLUKA team (see B. Humann/F. Cerutti), magnet group, tunnel integration working group, and machine optics group (plus MDI) </a:t>
            </a:r>
            <a:r>
              <a:rPr lang="en-US" b="1" dirty="0">
                <a:solidFill>
                  <a:srgbClr val="FF0000"/>
                </a:solidFill>
              </a:rPr>
              <a:t>TO BE RESUMED, IMPLEMENTING NEW 92 km LATTICES</a:t>
            </a:r>
          </a:p>
        </p:txBody>
      </p:sp>
      <p:sp>
        <p:nvSpPr>
          <p:cNvPr id="4" name="Title 7">
            <a:extLst>
              <a:ext uri="{FF2B5EF4-FFF2-40B4-BE49-F238E27FC236}">
                <a16:creationId xmlns:a16="http://schemas.microsoft.com/office/drawing/2014/main" id="{018AD793-E351-6AB4-EC82-844C28B0ADDF}"/>
              </a:ext>
            </a:extLst>
          </p:cNvPr>
          <p:cNvSpPr txBox="1">
            <a:spLocks/>
          </p:cNvSpPr>
          <p:nvPr/>
        </p:nvSpPr>
        <p:spPr>
          <a:xfrm>
            <a:off x="179512" y="278540"/>
            <a:ext cx="8784976" cy="49301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/>
              <a:t>Prototyping, experiments, as per FCC Week 2022          </a:t>
            </a:r>
            <a:r>
              <a:rPr lang="en-US" sz="1600" b="1">
                <a:solidFill>
                  <a:srgbClr val="FF0000"/>
                </a:solidFill>
              </a:rPr>
              <a:t>PRESENT STATUS/PLANS</a:t>
            </a:r>
            <a:endParaRPr lang="en-US" sz="1600" b="1" dirty="0"/>
          </a:p>
        </p:txBody>
      </p:sp>
      <p:sp>
        <p:nvSpPr>
          <p:cNvPr id="5" name="Textfeld 8">
            <a:extLst>
              <a:ext uri="{FF2B5EF4-FFF2-40B4-BE49-F238E27FC236}">
                <a16:creationId xmlns:a16="http://schemas.microsoft.com/office/drawing/2014/main" id="{4262B087-54E3-D93D-A801-B573BE5B02B6}"/>
              </a:ext>
            </a:extLst>
          </p:cNvPr>
          <p:cNvSpPr txBox="1"/>
          <p:nvPr/>
        </p:nvSpPr>
        <p:spPr>
          <a:xfrm>
            <a:off x="4283968" y="84395"/>
            <a:ext cx="4176463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sv-SE" sz="900" dirty="0">
                <a:solidFill>
                  <a:schemeClr val="bg1"/>
                </a:solidFill>
              </a:rPr>
              <a:t>Vacuum System R&amp;D Status Report</a:t>
            </a:r>
            <a:r>
              <a:rPr lang="en-GB" sz="900" dirty="0">
                <a:solidFill>
                  <a:schemeClr val="bg1"/>
                </a:solidFill>
              </a:rPr>
              <a:t> - </a:t>
            </a:r>
            <a:r>
              <a:rPr lang="en-GB" sz="900" i="1" dirty="0">
                <a:solidFill>
                  <a:schemeClr val="bg1"/>
                </a:solidFill>
              </a:rPr>
              <a:t>R. Kersevan, TE-VSC</a:t>
            </a:r>
          </a:p>
        </p:txBody>
      </p:sp>
      <p:sp>
        <p:nvSpPr>
          <p:cNvPr id="6" name="Textfeld 10">
            <a:extLst>
              <a:ext uri="{FF2B5EF4-FFF2-40B4-BE49-F238E27FC236}">
                <a16:creationId xmlns:a16="http://schemas.microsoft.com/office/drawing/2014/main" id="{203F0E6C-9942-6608-9F4A-1F03836BAC75}"/>
              </a:ext>
            </a:extLst>
          </p:cNvPr>
          <p:cNvSpPr txBox="1"/>
          <p:nvPr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FCCIS Workshop, 5-9 Dec 2022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3220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DC9679-9052-37FB-5B75-6C40652F0AD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14</a:t>
            </a:fld>
            <a:endParaRPr lang="en-US" noProof="0" dirty="0"/>
          </a:p>
        </p:txBody>
      </p:sp>
      <p:pic>
        <p:nvPicPr>
          <p:cNvPr id="3" name="Picture 2" descr="A picture containing indoor&#10;&#10;Description automatically generated">
            <a:extLst>
              <a:ext uri="{FF2B5EF4-FFF2-40B4-BE49-F238E27FC236}">
                <a16:creationId xmlns:a16="http://schemas.microsoft.com/office/drawing/2014/main" id="{198F6C7F-B2CC-189A-7354-21BF9EB9DA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35" y="1203598"/>
            <a:ext cx="3627025" cy="272026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9070A54-EAA4-4F34-D8FE-2D1CC6234917}"/>
              </a:ext>
            </a:extLst>
          </p:cNvPr>
          <p:cNvSpPr txBox="1"/>
          <p:nvPr/>
        </p:nvSpPr>
        <p:spPr>
          <a:xfrm>
            <a:off x="777460" y="4046975"/>
            <a:ext cx="301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/>
              <a:t>Cold-Spray Samples for outgassing measurements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3B7F600-5462-229F-1072-AA6DA6B185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2880" y="1203598"/>
            <a:ext cx="4083576" cy="272654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D290798-2EA7-6BBA-E756-C58C4C5D9F9C}"/>
              </a:ext>
            </a:extLst>
          </p:cNvPr>
          <p:cNvSpPr txBox="1"/>
          <p:nvPr/>
        </p:nvSpPr>
        <p:spPr>
          <a:xfrm>
            <a:off x="4988052" y="4046975"/>
            <a:ext cx="34595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/>
              <a:t>Outgassing campaign ongoing, promising results</a:t>
            </a:r>
          </a:p>
        </p:txBody>
      </p:sp>
      <p:sp>
        <p:nvSpPr>
          <p:cNvPr id="7" name="Title 7">
            <a:extLst>
              <a:ext uri="{FF2B5EF4-FFF2-40B4-BE49-F238E27FC236}">
                <a16:creationId xmlns:a16="http://schemas.microsoft.com/office/drawing/2014/main" id="{FC6A5344-484A-02C5-DD18-06AC27243E71}"/>
              </a:ext>
            </a:extLst>
          </p:cNvPr>
          <p:cNvSpPr txBox="1">
            <a:spLocks/>
          </p:cNvSpPr>
          <p:nvPr/>
        </p:nvSpPr>
        <p:spPr>
          <a:xfrm>
            <a:off x="395536" y="508646"/>
            <a:ext cx="8208912" cy="49301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Cold-Sprayed additive manufacturing: validation of vacuum compatibility</a:t>
            </a:r>
            <a:endParaRPr lang="en-US" sz="1600" b="1" dirty="0"/>
          </a:p>
        </p:txBody>
      </p:sp>
      <p:sp>
        <p:nvSpPr>
          <p:cNvPr id="8" name="Textfeld 8">
            <a:extLst>
              <a:ext uri="{FF2B5EF4-FFF2-40B4-BE49-F238E27FC236}">
                <a16:creationId xmlns:a16="http://schemas.microsoft.com/office/drawing/2014/main" id="{5DC5336C-1C0F-D452-FD1C-5FE877FE3155}"/>
              </a:ext>
            </a:extLst>
          </p:cNvPr>
          <p:cNvSpPr txBox="1"/>
          <p:nvPr/>
        </p:nvSpPr>
        <p:spPr>
          <a:xfrm>
            <a:off x="4283968" y="84395"/>
            <a:ext cx="4176463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sv-SE" sz="900" dirty="0">
                <a:solidFill>
                  <a:schemeClr val="bg1"/>
                </a:solidFill>
              </a:rPr>
              <a:t>Vacuum System R&amp;D Status Report</a:t>
            </a:r>
            <a:r>
              <a:rPr lang="en-GB" sz="900" dirty="0">
                <a:solidFill>
                  <a:schemeClr val="bg1"/>
                </a:solidFill>
              </a:rPr>
              <a:t> - </a:t>
            </a:r>
            <a:r>
              <a:rPr lang="en-GB" sz="900" i="1" dirty="0">
                <a:solidFill>
                  <a:schemeClr val="bg1"/>
                </a:solidFill>
              </a:rPr>
              <a:t>R. Kersevan, TE-VSC</a:t>
            </a:r>
          </a:p>
        </p:txBody>
      </p:sp>
      <p:sp>
        <p:nvSpPr>
          <p:cNvPr id="10" name="Textfeld 10">
            <a:extLst>
              <a:ext uri="{FF2B5EF4-FFF2-40B4-BE49-F238E27FC236}">
                <a16:creationId xmlns:a16="http://schemas.microsoft.com/office/drawing/2014/main" id="{641A6E77-17AE-E68A-C1C8-ADF5AFF5C512}"/>
              </a:ext>
            </a:extLst>
          </p:cNvPr>
          <p:cNvSpPr txBox="1"/>
          <p:nvPr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FCCIS Workshop, 5-9 Dec 2022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3557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DC9679-9052-37FB-5B75-6C40652F0AD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15</a:t>
            </a:fld>
            <a:endParaRPr lang="en-US" noProof="0" dirty="0"/>
          </a:p>
        </p:txBody>
      </p:sp>
      <p:sp>
        <p:nvSpPr>
          <p:cNvPr id="7" name="Title 7">
            <a:extLst>
              <a:ext uri="{FF2B5EF4-FFF2-40B4-BE49-F238E27FC236}">
                <a16:creationId xmlns:a16="http://schemas.microsoft.com/office/drawing/2014/main" id="{FC6A5344-484A-02C5-DD18-06AC27243E71}"/>
              </a:ext>
            </a:extLst>
          </p:cNvPr>
          <p:cNvSpPr txBox="1">
            <a:spLocks/>
          </p:cNvSpPr>
          <p:nvPr/>
        </p:nvSpPr>
        <p:spPr>
          <a:xfrm>
            <a:off x="395536" y="508646"/>
            <a:ext cx="8208912" cy="49301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Development of cold-sprayed titanium tracks for ~250 °C bake-out </a:t>
            </a:r>
            <a:endParaRPr lang="en-US" sz="1600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5C90300-8CED-BE74-C1E6-750A338F3F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028718"/>
            <a:ext cx="4104456" cy="279103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B6BD0C1-D89B-C833-50F1-389ACFC5B553}"/>
              </a:ext>
            </a:extLst>
          </p:cNvPr>
          <p:cNvSpPr txBox="1"/>
          <p:nvPr/>
        </p:nvSpPr>
        <p:spPr>
          <a:xfrm>
            <a:off x="366793" y="3926967"/>
            <a:ext cx="33085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/>
              <a:t>Development of cold-spray titanium tracks for FCC-ee vacuum chamber</a:t>
            </a:r>
          </a:p>
        </p:txBody>
      </p:sp>
      <p:pic>
        <p:nvPicPr>
          <p:cNvPr id="10" name="Picture 9" descr="A picture containing text, device&#10;&#10;Description automatically generated">
            <a:extLst>
              <a:ext uri="{FF2B5EF4-FFF2-40B4-BE49-F238E27FC236}">
                <a16:creationId xmlns:a16="http://schemas.microsoft.com/office/drawing/2014/main" id="{0A08126C-6419-9CEF-946A-91C6FF3B91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3409" y="1025914"/>
            <a:ext cx="4684944" cy="279103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A90017F-E19A-74C1-CC46-F800FFE05176}"/>
              </a:ext>
            </a:extLst>
          </p:cNvPr>
          <p:cNvSpPr txBox="1"/>
          <p:nvPr/>
        </p:nvSpPr>
        <p:spPr>
          <a:xfrm>
            <a:off x="3559214" y="4050079"/>
            <a:ext cx="5246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/>
              <a:t>Thermal testing of design suitable for prototyping;</a:t>
            </a:r>
          </a:p>
          <a:p>
            <a:pPr algn="ctr"/>
            <a:r>
              <a:rPr lang="en-GB" sz="1600" b="1" dirty="0"/>
              <a:t>Rather uniform temperature profile</a:t>
            </a:r>
          </a:p>
        </p:txBody>
      </p:sp>
      <p:sp>
        <p:nvSpPr>
          <p:cNvPr id="12" name="Title 7">
            <a:extLst>
              <a:ext uri="{FF2B5EF4-FFF2-40B4-BE49-F238E27FC236}">
                <a16:creationId xmlns:a16="http://schemas.microsoft.com/office/drawing/2014/main" id="{FDE7EFBD-41E0-C894-5BE0-88A4192C0E07}"/>
              </a:ext>
            </a:extLst>
          </p:cNvPr>
          <p:cNvSpPr txBox="1">
            <a:spLocks/>
          </p:cNvSpPr>
          <p:nvPr/>
        </p:nvSpPr>
        <p:spPr>
          <a:xfrm>
            <a:off x="430195" y="4581016"/>
            <a:ext cx="3308515" cy="49301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/>
              <a:t>Courtesy S. Rorison, CERN</a:t>
            </a:r>
          </a:p>
        </p:txBody>
      </p:sp>
      <p:sp>
        <p:nvSpPr>
          <p:cNvPr id="3" name="Textfeld 8">
            <a:extLst>
              <a:ext uri="{FF2B5EF4-FFF2-40B4-BE49-F238E27FC236}">
                <a16:creationId xmlns:a16="http://schemas.microsoft.com/office/drawing/2014/main" id="{20637BA4-95ED-5208-D74E-B9416F45FCC1}"/>
              </a:ext>
            </a:extLst>
          </p:cNvPr>
          <p:cNvSpPr txBox="1"/>
          <p:nvPr/>
        </p:nvSpPr>
        <p:spPr>
          <a:xfrm>
            <a:off x="4283968" y="84395"/>
            <a:ext cx="4176463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sv-SE" sz="900" dirty="0">
                <a:solidFill>
                  <a:schemeClr val="bg1"/>
                </a:solidFill>
              </a:rPr>
              <a:t>Vacuum System R&amp;D Status Report</a:t>
            </a:r>
            <a:r>
              <a:rPr lang="en-GB" sz="900" dirty="0">
                <a:solidFill>
                  <a:schemeClr val="bg1"/>
                </a:solidFill>
              </a:rPr>
              <a:t> - </a:t>
            </a:r>
            <a:r>
              <a:rPr lang="en-GB" sz="900" i="1" dirty="0">
                <a:solidFill>
                  <a:schemeClr val="bg1"/>
                </a:solidFill>
              </a:rPr>
              <a:t>R. Kersevan, TE-VSC</a:t>
            </a:r>
          </a:p>
        </p:txBody>
      </p:sp>
      <p:sp>
        <p:nvSpPr>
          <p:cNvPr id="4" name="Textfeld 10">
            <a:extLst>
              <a:ext uri="{FF2B5EF4-FFF2-40B4-BE49-F238E27FC236}">
                <a16:creationId xmlns:a16="http://schemas.microsoft.com/office/drawing/2014/main" id="{C98F1EEC-AE01-382F-74DA-2650B6789A28}"/>
              </a:ext>
            </a:extLst>
          </p:cNvPr>
          <p:cNvSpPr txBox="1"/>
          <p:nvPr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FCCIS Workshop, 5-9 Dec 2022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8851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DC9679-9052-37FB-5B75-6C40652F0AD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16</a:t>
            </a:fld>
            <a:endParaRPr lang="en-US" noProof="0" dirty="0"/>
          </a:p>
        </p:txBody>
      </p:sp>
      <p:sp>
        <p:nvSpPr>
          <p:cNvPr id="7" name="Title 7">
            <a:extLst>
              <a:ext uri="{FF2B5EF4-FFF2-40B4-BE49-F238E27FC236}">
                <a16:creationId xmlns:a16="http://schemas.microsoft.com/office/drawing/2014/main" id="{FC6A5344-484A-02C5-DD18-06AC27243E71}"/>
              </a:ext>
            </a:extLst>
          </p:cNvPr>
          <p:cNvSpPr txBox="1">
            <a:spLocks/>
          </p:cNvSpPr>
          <p:nvPr/>
        </p:nvSpPr>
        <p:spPr>
          <a:xfrm>
            <a:off x="179512" y="508646"/>
            <a:ext cx="8640960" cy="49301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Design of inclined SR absorber: additive manufacturing (3D laser printing)</a:t>
            </a:r>
          </a:p>
          <a:p>
            <a:pPr algn="ctr"/>
            <a:r>
              <a:rPr lang="en-US" sz="1800" b="1" dirty="0"/>
              <a:t>Implements split cooling channel with built-in swirl inserts, to increase turbulence and boost cooling efficiency (see below)</a:t>
            </a:r>
            <a:endParaRPr lang="en-US" sz="1600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EFFECD9-0662-3906-0A50-41D83903E6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811" y="1763815"/>
            <a:ext cx="2862643" cy="184560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53A8CC6-1EF7-65CF-53DD-747A8BF0D4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5648" y="1803173"/>
            <a:ext cx="2770918" cy="1806247"/>
          </a:xfrm>
          <a:prstGeom prst="rect">
            <a:avLst/>
          </a:prstGeom>
        </p:spPr>
      </p:pic>
      <p:sp>
        <p:nvSpPr>
          <p:cNvPr id="3" name="Textfeld 8">
            <a:extLst>
              <a:ext uri="{FF2B5EF4-FFF2-40B4-BE49-F238E27FC236}">
                <a16:creationId xmlns:a16="http://schemas.microsoft.com/office/drawing/2014/main" id="{437E5484-9FF1-544E-7968-A498E2294983}"/>
              </a:ext>
            </a:extLst>
          </p:cNvPr>
          <p:cNvSpPr txBox="1"/>
          <p:nvPr/>
        </p:nvSpPr>
        <p:spPr>
          <a:xfrm>
            <a:off x="4283968" y="84395"/>
            <a:ext cx="4176463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sv-SE" sz="900" dirty="0">
                <a:solidFill>
                  <a:schemeClr val="bg1"/>
                </a:solidFill>
              </a:rPr>
              <a:t>Vacuum System R&amp;D Status Report</a:t>
            </a:r>
            <a:r>
              <a:rPr lang="en-GB" sz="900" dirty="0">
                <a:solidFill>
                  <a:schemeClr val="bg1"/>
                </a:solidFill>
              </a:rPr>
              <a:t> - </a:t>
            </a:r>
            <a:r>
              <a:rPr lang="en-GB" sz="900" i="1" dirty="0">
                <a:solidFill>
                  <a:schemeClr val="bg1"/>
                </a:solidFill>
              </a:rPr>
              <a:t>R. Kersevan, TE-VSC</a:t>
            </a:r>
          </a:p>
        </p:txBody>
      </p:sp>
      <p:sp>
        <p:nvSpPr>
          <p:cNvPr id="4" name="Textfeld 10">
            <a:extLst>
              <a:ext uri="{FF2B5EF4-FFF2-40B4-BE49-F238E27FC236}">
                <a16:creationId xmlns:a16="http://schemas.microsoft.com/office/drawing/2014/main" id="{FF08183E-7B46-47A0-6D94-E21FDE68C82E}"/>
              </a:ext>
            </a:extLst>
          </p:cNvPr>
          <p:cNvSpPr txBox="1"/>
          <p:nvPr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FCCIS Workshop, 5-9 Dec 2022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29147749-EA6A-9DBF-27C3-E53C723111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7050" y="2859782"/>
            <a:ext cx="3448073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1210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B5F6848-F8BA-A243-9444-A4AED009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885811"/>
            <a:ext cx="5937160" cy="3836841"/>
          </a:xfrm>
          <a:prstGeom prst="rect">
            <a:avLst/>
          </a:prstGeom>
        </p:spPr>
      </p:pic>
      <p:sp>
        <p:nvSpPr>
          <p:cNvPr id="3" name="Title 7">
            <a:extLst>
              <a:ext uri="{FF2B5EF4-FFF2-40B4-BE49-F238E27FC236}">
                <a16:creationId xmlns:a16="http://schemas.microsoft.com/office/drawing/2014/main" id="{E35882AC-20E5-2253-EF0F-EF924DCA4C97}"/>
              </a:ext>
            </a:extLst>
          </p:cNvPr>
          <p:cNvSpPr txBox="1">
            <a:spLocks/>
          </p:cNvSpPr>
          <p:nvPr/>
        </p:nvSpPr>
        <p:spPr>
          <a:xfrm>
            <a:off x="395536" y="421989"/>
            <a:ext cx="8208912" cy="49301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Development of RF contact fingers and bellows</a:t>
            </a:r>
            <a:endParaRPr lang="en-US" sz="16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C8EC57-D061-33CA-B1D7-4B0D80C38403}"/>
              </a:ext>
            </a:extLst>
          </p:cNvPr>
          <p:cNvSpPr txBox="1"/>
          <p:nvPr/>
        </p:nvSpPr>
        <p:spPr>
          <a:xfrm>
            <a:off x="6516216" y="1419622"/>
            <a:ext cx="2703800" cy="1864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2000"/>
              </a:lnSpc>
            </a:pPr>
            <a:r>
              <a:rPr lang="en-US" sz="1400" dirty="0"/>
              <a:t>Version with contact-less RF fingers, derived from HL-LHC triplet area</a:t>
            </a:r>
          </a:p>
          <a:p>
            <a:pPr algn="l">
              <a:lnSpc>
                <a:spcPts val="2000"/>
              </a:lnSpc>
            </a:pPr>
            <a:endParaRPr lang="en-US" sz="1400" dirty="0"/>
          </a:p>
          <a:p>
            <a:pPr>
              <a:lnSpc>
                <a:spcPts val="2000"/>
              </a:lnSpc>
            </a:pPr>
            <a:r>
              <a:rPr lang="en-US" sz="1400" dirty="0"/>
              <a:t>Elliptical flanges with Shape-Memory Alloy rings</a:t>
            </a:r>
            <a:endParaRPr lang="en-GB" sz="1400" dirty="0"/>
          </a:p>
          <a:p>
            <a:pPr algn="l">
              <a:lnSpc>
                <a:spcPts val="2000"/>
              </a:lnSpc>
            </a:pPr>
            <a:endParaRPr lang="en-GB" sz="14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ECE1169-EEDA-2FE8-3D37-D9C3483ED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8F3AD-7C41-4081-96D4-8E979839077E}" type="slidenum">
              <a:rPr lang="en-GB" smtClean="0"/>
              <a:t>17</a:t>
            </a:fld>
            <a:endParaRPr lang="en-GB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14D8F632-A64B-2A58-624F-8F4882FD76D6}"/>
              </a:ext>
            </a:extLst>
          </p:cNvPr>
          <p:cNvSpPr txBox="1"/>
          <p:nvPr/>
        </p:nvSpPr>
        <p:spPr>
          <a:xfrm>
            <a:off x="4283968" y="84395"/>
            <a:ext cx="4176463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sv-SE" sz="900" dirty="0">
                <a:solidFill>
                  <a:schemeClr val="bg1"/>
                </a:solidFill>
              </a:rPr>
              <a:t>Vacuum System R&amp;D Status Report</a:t>
            </a:r>
            <a:r>
              <a:rPr lang="en-GB" sz="900" dirty="0">
                <a:solidFill>
                  <a:schemeClr val="bg1"/>
                </a:solidFill>
              </a:rPr>
              <a:t> - </a:t>
            </a:r>
            <a:r>
              <a:rPr lang="en-GB" sz="900" i="1" dirty="0">
                <a:solidFill>
                  <a:schemeClr val="bg1"/>
                </a:solidFill>
              </a:rPr>
              <a:t>R. Kersevan, TE-VSC</a:t>
            </a:r>
          </a:p>
        </p:txBody>
      </p:sp>
      <p:sp>
        <p:nvSpPr>
          <p:cNvPr id="10" name="Textfeld 10">
            <a:extLst>
              <a:ext uri="{FF2B5EF4-FFF2-40B4-BE49-F238E27FC236}">
                <a16:creationId xmlns:a16="http://schemas.microsoft.com/office/drawing/2014/main" id="{8F77D838-39FE-D191-8B57-6075BD4CF95B}"/>
              </a:ext>
            </a:extLst>
          </p:cNvPr>
          <p:cNvSpPr txBox="1"/>
          <p:nvPr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FCCIS Workshop, 5-9 Dec 2022</a:t>
            </a:r>
            <a:endParaRPr lang="de-AT" sz="900" dirty="0">
              <a:solidFill>
                <a:schemeClr val="bg1"/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170A057-B786-6A27-6DF2-210A11BD1F86}"/>
              </a:ext>
            </a:extLst>
          </p:cNvPr>
          <p:cNvCxnSpPr/>
          <p:nvPr/>
        </p:nvCxnSpPr>
        <p:spPr>
          <a:xfrm flipH="1" flipV="1">
            <a:off x="5004048" y="2283718"/>
            <a:ext cx="1584176" cy="504056"/>
          </a:xfrm>
          <a:prstGeom prst="straightConnector1">
            <a:avLst/>
          </a:prstGeom>
          <a:ln w="1905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5DF7613-4E8F-A48A-0B1A-5626D62D90D1}"/>
              </a:ext>
            </a:extLst>
          </p:cNvPr>
          <p:cNvCxnSpPr>
            <a:cxnSpLocks/>
          </p:cNvCxnSpPr>
          <p:nvPr/>
        </p:nvCxnSpPr>
        <p:spPr>
          <a:xfrm flipH="1">
            <a:off x="2843808" y="2776507"/>
            <a:ext cx="3744416" cy="659339"/>
          </a:xfrm>
          <a:prstGeom prst="straightConnector1">
            <a:avLst/>
          </a:prstGeom>
          <a:ln w="1905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45285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137D5DF-BC03-4547-C3B7-ABF147FCE4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 flipV="1">
            <a:off x="35496" y="431769"/>
            <a:ext cx="5328592" cy="288935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49AA537-1222-0423-4E78-0F9A02F981AE}"/>
              </a:ext>
            </a:extLst>
          </p:cNvPr>
          <p:cNvSpPr txBox="1"/>
          <p:nvPr/>
        </p:nvSpPr>
        <p:spPr>
          <a:xfrm>
            <a:off x="302300" y="3385854"/>
            <a:ext cx="2703800" cy="1864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2000"/>
              </a:lnSpc>
            </a:pPr>
            <a:r>
              <a:rPr lang="en-US" sz="1400" dirty="0"/>
              <a:t>Version with contact-less RF fingers, derived from HL-LHC triplet area</a:t>
            </a:r>
          </a:p>
          <a:p>
            <a:pPr algn="l">
              <a:lnSpc>
                <a:spcPts val="2000"/>
              </a:lnSpc>
            </a:pPr>
            <a:endParaRPr lang="en-US" sz="1400" dirty="0"/>
          </a:p>
          <a:p>
            <a:pPr>
              <a:lnSpc>
                <a:spcPts val="2000"/>
              </a:lnSpc>
            </a:pPr>
            <a:r>
              <a:rPr lang="en-US" sz="1400" dirty="0"/>
              <a:t>Elliptical flanges with Shape-Memory Alloy rings</a:t>
            </a:r>
            <a:endParaRPr lang="en-GB" sz="1400" dirty="0"/>
          </a:p>
          <a:p>
            <a:pPr algn="l">
              <a:lnSpc>
                <a:spcPts val="2000"/>
              </a:lnSpc>
            </a:pPr>
            <a:endParaRPr lang="en-GB" sz="1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FD093D-4FC2-D64D-A1F0-0DB5DF7BE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8F3AD-7C41-4081-96D4-8E979839077E}" type="slidenum">
              <a:rPr lang="en-GB" smtClean="0"/>
              <a:t>18</a:t>
            </a:fld>
            <a:endParaRPr lang="en-GB"/>
          </a:p>
        </p:txBody>
      </p:sp>
      <p:sp>
        <p:nvSpPr>
          <p:cNvPr id="7" name="Textfeld 8">
            <a:extLst>
              <a:ext uri="{FF2B5EF4-FFF2-40B4-BE49-F238E27FC236}">
                <a16:creationId xmlns:a16="http://schemas.microsoft.com/office/drawing/2014/main" id="{DA872668-C66E-2D65-A0FB-60901F978724}"/>
              </a:ext>
            </a:extLst>
          </p:cNvPr>
          <p:cNvSpPr txBox="1"/>
          <p:nvPr/>
        </p:nvSpPr>
        <p:spPr>
          <a:xfrm>
            <a:off x="4283968" y="84395"/>
            <a:ext cx="4176463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sv-SE" sz="900" dirty="0">
                <a:solidFill>
                  <a:schemeClr val="bg1"/>
                </a:solidFill>
              </a:rPr>
              <a:t>Vacuum System R&amp;D Status Report</a:t>
            </a:r>
            <a:r>
              <a:rPr lang="en-GB" sz="900" dirty="0">
                <a:solidFill>
                  <a:schemeClr val="bg1"/>
                </a:solidFill>
              </a:rPr>
              <a:t> - </a:t>
            </a:r>
            <a:r>
              <a:rPr lang="en-GB" sz="900" i="1" dirty="0">
                <a:solidFill>
                  <a:schemeClr val="bg1"/>
                </a:solidFill>
              </a:rPr>
              <a:t>R. Kersevan, TE-VSC</a:t>
            </a:r>
          </a:p>
        </p:txBody>
      </p:sp>
      <p:sp>
        <p:nvSpPr>
          <p:cNvPr id="8" name="Textfeld 10">
            <a:extLst>
              <a:ext uri="{FF2B5EF4-FFF2-40B4-BE49-F238E27FC236}">
                <a16:creationId xmlns:a16="http://schemas.microsoft.com/office/drawing/2014/main" id="{6204E963-0B4E-FA7B-3AD2-0E1AD2572674}"/>
              </a:ext>
            </a:extLst>
          </p:cNvPr>
          <p:cNvSpPr txBox="1"/>
          <p:nvPr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FCCIS Workshop, 5-9 Dec 2022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0E9A0B8-9772-FCC0-7BF5-3583D2A54A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8104" y="431768"/>
            <a:ext cx="3601431" cy="242801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8281414-BBC5-6A8E-70F5-B46D87ED52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2904" y="3122115"/>
            <a:ext cx="5796136" cy="1923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3385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199E4D-0E8A-DA66-B268-72CAFA0CE9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19</a:t>
            </a:fld>
            <a:endParaRPr lang="en-US" noProof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5BEAC89-A1C3-7DD9-4F3A-467A876428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1347614"/>
            <a:ext cx="4437162" cy="27363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506AF4F-50DA-A66E-FF95-BE8E69C286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5601" y="1347614"/>
            <a:ext cx="4543357" cy="273630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9976D15-EB30-54BE-F1C6-102351763E38}"/>
              </a:ext>
            </a:extLst>
          </p:cNvPr>
          <p:cNvSpPr txBox="1"/>
          <p:nvPr/>
        </p:nvSpPr>
        <p:spPr>
          <a:xfrm>
            <a:off x="1505719" y="4136560"/>
            <a:ext cx="5933877" cy="582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400" dirty="0"/>
              <a:t>Version with contact-less RF fingers, derived from HL-LHC triplet area</a:t>
            </a:r>
          </a:p>
          <a:p>
            <a:pPr algn="ctr">
              <a:lnSpc>
                <a:spcPts val="2000"/>
              </a:lnSpc>
            </a:pPr>
            <a:r>
              <a:rPr lang="en-US" sz="1400" dirty="0"/>
              <a:t>Max and min elongation case, no lateral or angular offset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343524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0C41F4-8763-DA1B-92EE-A7DCE42E2B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3" name="Textplatzhalter 3">
            <a:extLst>
              <a:ext uri="{FF2B5EF4-FFF2-40B4-BE49-F238E27FC236}">
                <a16:creationId xmlns:a16="http://schemas.microsoft.com/office/drawing/2014/main" id="{FEAF4366-A07A-918D-7D0B-3A15A3983178}"/>
              </a:ext>
            </a:extLst>
          </p:cNvPr>
          <p:cNvSpPr txBox="1">
            <a:spLocks/>
          </p:cNvSpPr>
          <p:nvPr/>
        </p:nvSpPr>
        <p:spPr>
          <a:xfrm>
            <a:off x="704725" y="1059582"/>
            <a:ext cx="7734550" cy="3312368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ts val="2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/>
              <a:t>Relevant machine and vacuum parameters</a:t>
            </a:r>
          </a:p>
          <a:p>
            <a:pPr marL="342900" indent="-342900">
              <a:lnSpc>
                <a:spcPts val="2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/>
              <a:t>Vacuum chamber cross section</a:t>
            </a:r>
          </a:p>
          <a:p>
            <a:pPr marL="342900" indent="-342900">
              <a:lnSpc>
                <a:spcPts val="2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/>
              <a:t>Synchrotron radiation spectrum, flux, power</a:t>
            </a:r>
          </a:p>
          <a:p>
            <a:pPr marL="342900" indent="-342900">
              <a:lnSpc>
                <a:spcPts val="2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/>
              <a:t>SR absorbers: yes or no?</a:t>
            </a:r>
          </a:p>
          <a:p>
            <a:pPr marL="342900" indent="-342900">
              <a:lnSpc>
                <a:spcPts val="2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/>
              <a:t>Pumping solutions</a:t>
            </a:r>
            <a:endParaRPr lang="en-US" sz="2000">
              <a:solidFill>
                <a:srgbClr val="FF0000"/>
              </a:solidFill>
            </a:endParaRPr>
          </a:p>
          <a:p>
            <a:pPr marL="342900" indent="-342900">
              <a:lnSpc>
                <a:spcPts val="2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/>
              <a:t>Pressure profiles</a:t>
            </a:r>
          </a:p>
          <a:p>
            <a:pPr marL="342900" indent="-342900">
              <a:lnSpc>
                <a:spcPts val="2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/>
              <a:t>Prototyping, experiments, future work…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endParaRPr lang="en-US"/>
          </a:p>
          <a:p>
            <a:pPr lvl="1">
              <a:lnSpc>
                <a:spcPts val="2000"/>
              </a:lnSpc>
            </a:pPr>
            <a:endParaRPr lang="en-US"/>
          </a:p>
          <a:p>
            <a:pPr lvl="1">
              <a:lnSpc>
                <a:spcPts val="2000"/>
              </a:lnSpc>
            </a:pPr>
            <a:r>
              <a:rPr lang="en-US"/>
              <a:t>	</a:t>
            </a:r>
            <a:endParaRPr lang="en-US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A90FBA6A-E40E-BFAA-2ACB-AFD958FAB70D}"/>
              </a:ext>
            </a:extLst>
          </p:cNvPr>
          <p:cNvSpPr txBox="1">
            <a:spLocks/>
          </p:cNvSpPr>
          <p:nvPr/>
        </p:nvSpPr>
        <p:spPr>
          <a:xfrm>
            <a:off x="442800" y="577800"/>
            <a:ext cx="8263350" cy="55379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Outline</a:t>
            </a:r>
            <a:endParaRPr lang="en-US" dirty="0"/>
          </a:p>
        </p:txBody>
      </p:sp>
      <p:sp>
        <p:nvSpPr>
          <p:cNvPr id="5" name="Textfeld 8">
            <a:extLst>
              <a:ext uri="{FF2B5EF4-FFF2-40B4-BE49-F238E27FC236}">
                <a16:creationId xmlns:a16="http://schemas.microsoft.com/office/drawing/2014/main" id="{50054EE3-018A-C514-8B33-DEADD0FC9B55}"/>
              </a:ext>
            </a:extLst>
          </p:cNvPr>
          <p:cNvSpPr txBox="1"/>
          <p:nvPr/>
        </p:nvSpPr>
        <p:spPr>
          <a:xfrm>
            <a:off x="4283968" y="84395"/>
            <a:ext cx="4176463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sv-SE" sz="900" dirty="0">
                <a:solidFill>
                  <a:schemeClr val="bg1"/>
                </a:solidFill>
              </a:rPr>
              <a:t>Vacuum System R&amp;D Status Report</a:t>
            </a:r>
            <a:r>
              <a:rPr lang="en-GB" sz="900" dirty="0">
                <a:solidFill>
                  <a:schemeClr val="bg1"/>
                </a:solidFill>
              </a:rPr>
              <a:t> - </a:t>
            </a:r>
            <a:r>
              <a:rPr lang="en-GB" sz="900" i="1" dirty="0">
                <a:solidFill>
                  <a:schemeClr val="bg1"/>
                </a:solidFill>
              </a:rPr>
              <a:t>R. Kersevan, TE-VSC</a:t>
            </a:r>
          </a:p>
        </p:txBody>
      </p:sp>
      <p:sp>
        <p:nvSpPr>
          <p:cNvPr id="6" name="Textfeld 10">
            <a:extLst>
              <a:ext uri="{FF2B5EF4-FFF2-40B4-BE49-F238E27FC236}">
                <a16:creationId xmlns:a16="http://schemas.microsoft.com/office/drawing/2014/main" id="{8D4C95BA-AD52-5F6E-203C-3C48B731345D}"/>
              </a:ext>
            </a:extLst>
          </p:cNvPr>
          <p:cNvSpPr txBox="1"/>
          <p:nvPr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FCCIS Workshop, 5-9 Dec 2022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0987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540CD17-811D-3BA7-F8D0-01C7A3D5A1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980" y="605762"/>
            <a:ext cx="6156176" cy="396147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D34FDE1-D62F-22E8-CEF5-1025E9FF7894}"/>
              </a:ext>
            </a:extLst>
          </p:cNvPr>
          <p:cNvSpPr txBox="1"/>
          <p:nvPr/>
        </p:nvSpPr>
        <p:spPr>
          <a:xfrm>
            <a:off x="6440200" y="2536503"/>
            <a:ext cx="2703800" cy="16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2000"/>
              </a:lnSpc>
            </a:pPr>
            <a:r>
              <a:rPr lang="en-US" sz="1400" dirty="0"/>
              <a:t>Version with RF contact fingers, derived from SUPERKEKB “comb-type” design</a:t>
            </a:r>
          </a:p>
          <a:p>
            <a:pPr algn="l">
              <a:lnSpc>
                <a:spcPts val="2000"/>
              </a:lnSpc>
            </a:pPr>
            <a:endParaRPr lang="en-US" sz="1400" dirty="0"/>
          </a:p>
          <a:p>
            <a:pPr algn="l">
              <a:lnSpc>
                <a:spcPts val="2000"/>
              </a:lnSpc>
            </a:pPr>
            <a:r>
              <a:rPr lang="en-US" sz="1400" dirty="0"/>
              <a:t>Elliptical flanges with Shape-Memory Alloy rings</a:t>
            </a:r>
            <a:endParaRPr lang="en-GB" sz="1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415CD1-A023-0D20-329F-2CC67AAF6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8F3AD-7C41-4081-96D4-8E979839077E}" type="slidenum">
              <a:rPr lang="en-GB" smtClean="0"/>
              <a:t>20</a:t>
            </a:fld>
            <a:endParaRPr lang="en-GB"/>
          </a:p>
        </p:txBody>
      </p:sp>
      <p:sp>
        <p:nvSpPr>
          <p:cNvPr id="7" name="Textfeld 8">
            <a:extLst>
              <a:ext uri="{FF2B5EF4-FFF2-40B4-BE49-F238E27FC236}">
                <a16:creationId xmlns:a16="http://schemas.microsoft.com/office/drawing/2014/main" id="{047A834C-56BC-708F-8560-BC2192DB876C}"/>
              </a:ext>
            </a:extLst>
          </p:cNvPr>
          <p:cNvSpPr txBox="1"/>
          <p:nvPr/>
        </p:nvSpPr>
        <p:spPr>
          <a:xfrm>
            <a:off x="4283968" y="84395"/>
            <a:ext cx="4176463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sv-SE" sz="900" dirty="0">
                <a:solidFill>
                  <a:schemeClr val="bg1"/>
                </a:solidFill>
              </a:rPr>
              <a:t>Vacuum System R&amp;D Status Report</a:t>
            </a:r>
            <a:r>
              <a:rPr lang="en-GB" sz="900" dirty="0">
                <a:solidFill>
                  <a:schemeClr val="bg1"/>
                </a:solidFill>
              </a:rPr>
              <a:t> - </a:t>
            </a:r>
            <a:r>
              <a:rPr lang="en-GB" sz="900" i="1" dirty="0">
                <a:solidFill>
                  <a:schemeClr val="bg1"/>
                </a:solidFill>
              </a:rPr>
              <a:t>R. Kersevan, TE-VSC</a:t>
            </a:r>
          </a:p>
        </p:txBody>
      </p:sp>
      <p:sp>
        <p:nvSpPr>
          <p:cNvPr id="8" name="Textfeld 10">
            <a:extLst>
              <a:ext uri="{FF2B5EF4-FFF2-40B4-BE49-F238E27FC236}">
                <a16:creationId xmlns:a16="http://schemas.microsoft.com/office/drawing/2014/main" id="{CD5B147E-D0BC-75AA-7443-BADD8DA64F78}"/>
              </a:ext>
            </a:extLst>
          </p:cNvPr>
          <p:cNvSpPr txBox="1"/>
          <p:nvPr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FCCIS Workshop, 5-9 Dec 2022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7014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5A75864-7E40-8E31-E7C1-D161676B67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550020"/>
            <a:ext cx="5508103" cy="404346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3193127-84B0-3481-C3BB-3FE09F0AB52B}"/>
              </a:ext>
            </a:extLst>
          </p:cNvPr>
          <p:cNvSpPr txBox="1"/>
          <p:nvPr/>
        </p:nvSpPr>
        <p:spPr>
          <a:xfrm>
            <a:off x="6440200" y="2536503"/>
            <a:ext cx="2703800" cy="16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2000"/>
              </a:lnSpc>
            </a:pPr>
            <a:r>
              <a:rPr lang="en-US" sz="1400" dirty="0"/>
              <a:t>Version with RF contact fingers, derived from SUPERKEKB “comb-type” design</a:t>
            </a:r>
          </a:p>
          <a:p>
            <a:pPr algn="l">
              <a:lnSpc>
                <a:spcPts val="2000"/>
              </a:lnSpc>
            </a:pPr>
            <a:endParaRPr lang="en-US" sz="1400" dirty="0"/>
          </a:p>
          <a:p>
            <a:pPr algn="l">
              <a:lnSpc>
                <a:spcPts val="2000"/>
              </a:lnSpc>
            </a:pPr>
            <a:r>
              <a:rPr lang="en-US" sz="1400" dirty="0"/>
              <a:t>Elliptical flanges with Shape-Memory Alloy rings</a:t>
            </a:r>
            <a:endParaRPr lang="en-GB" sz="1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963442-EC21-5DCC-7D8C-90A935889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8F3AD-7C41-4081-96D4-8E979839077E}" type="slidenum">
              <a:rPr lang="en-GB" smtClean="0"/>
              <a:t>21</a:t>
            </a:fld>
            <a:endParaRPr lang="en-GB"/>
          </a:p>
        </p:txBody>
      </p:sp>
      <p:sp>
        <p:nvSpPr>
          <p:cNvPr id="7" name="Textfeld 8">
            <a:extLst>
              <a:ext uri="{FF2B5EF4-FFF2-40B4-BE49-F238E27FC236}">
                <a16:creationId xmlns:a16="http://schemas.microsoft.com/office/drawing/2014/main" id="{03F90D82-BCAA-603B-D10A-B35B28DD4876}"/>
              </a:ext>
            </a:extLst>
          </p:cNvPr>
          <p:cNvSpPr txBox="1"/>
          <p:nvPr/>
        </p:nvSpPr>
        <p:spPr>
          <a:xfrm>
            <a:off x="4283968" y="84395"/>
            <a:ext cx="4176463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sv-SE" sz="900" dirty="0">
                <a:solidFill>
                  <a:schemeClr val="bg1"/>
                </a:solidFill>
              </a:rPr>
              <a:t>Vacuum System R&amp;D Status Report</a:t>
            </a:r>
            <a:r>
              <a:rPr lang="en-GB" sz="900" dirty="0">
                <a:solidFill>
                  <a:schemeClr val="bg1"/>
                </a:solidFill>
              </a:rPr>
              <a:t> - </a:t>
            </a:r>
            <a:r>
              <a:rPr lang="en-GB" sz="900" i="1" dirty="0">
                <a:solidFill>
                  <a:schemeClr val="bg1"/>
                </a:solidFill>
              </a:rPr>
              <a:t>R. Kersevan, TE-VSC</a:t>
            </a:r>
          </a:p>
        </p:txBody>
      </p:sp>
      <p:sp>
        <p:nvSpPr>
          <p:cNvPr id="8" name="Textfeld 10">
            <a:extLst>
              <a:ext uri="{FF2B5EF4-FFF2-40B4-BE49-F238E27FC236}">
                <a16:creationId xmlns:a16="http://schemas.microsoft.com/office/drawing/2014/main" id="{CC409AC2-223C-6B40-266F-CA9406E879D8}"/>
              </a:ext>
            </a:extLst>
          </p:cNvPr>
          <p:cNvSpPr txBox="1"/>
          <p:nvPr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FCCIS Workshop, 5-9 Dec 2022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3167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, engineering drawing&#10;&#10;Description automatically generated">
            <a:extLst>
              <a:ext uri="{FF2B5EF4-FFF2-40B4-BE49-F238E27FC236}">
                <a16:creationId xmlns:a16="http://schemas.microsoft.com/office/drawing/2014/main" id="{3832DDA7-A242-819E-9A94-63717EB877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31" t="2564" b="5331"/>
          <a:stretch/>
        </p:blipFill>
        <p:spPr>
          <a:xfrm>
            <a:off x="73755" y="483518"/>
            <a:ext cx="2592805" cy="188318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 descr="Diagram&#10;&#10;Description automatically generated with low confidence">
            <a:extLst>
              <a:ext uri="{FF2B5EF4-FFF2-40B4-BE49-F238E27FC236}">
                <a16:creationId xmlns:a16="http://schemas.microsoft.com/office/drawing/2014/main" id="{A6A29307-5DA7-BF52-8FEC-76B60B7E2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55" y="2427734"/>
            <a:ext cx="2770053" cy="259130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4A8FC7B-A46C-8EA7-66F7-6919947D77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6136" y="3291829"/>
            <a:ext cx="2736304" cy="159217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6703333-3ED4-9627-FB0F-7883F7DE86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6136" y="483518"/>
            <a:ext cx="2736304" cy="255976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8C2DED6-1CA3-B30B-C4E6-872CAF7AA78A}"/>
              </a:ext>
            </a:extLst>
          </p:cNvPr>
          <p:cNvSpPr txBox="1"/>
          <p:nvPr/>
        </p:nvSpPr>
        <p:spPr>
          <a:xfrm>
            <a:off x="2898944" y="749378"/>
            <a:ext cx="2736304" cy="2890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Version with RF contact fingers, derived from SUPERKEKB “comb-type” design;</a:t>
            </a:r>
          </a:p>
          <a:p>
            <a:pPr marL="285750" indent="-285750" algn="l">
              <a:lnSpc>
                <a:spcPts val="2000"/>
              </a:lnSpc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 algn="l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Some details (right, courtesy of  SUPERKEKB) </a:t>
            </a:r>
            <a:r>
              <a:rPr lang="en-US" sz="1400" dirty="0">
                <a:sym typeface="Wingdings" panose="05000000000000000000" pitchFamily="2" charset="2"/>
              </a:rPr>
              <a:t></a:t>
            </a:r>
            <a:endParaRPr lang="en-US" sz="1400" dirty="0"/>
          </a:p>
          <a:p>
            <a:pPr marL="285750" indent="-285750" algn="l">
              <a:lnSpc>
                <a:spcPts val="2000"/>
              </a:lnSpc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 algn="l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Very long fingers (machined or 3D printed), limited lateral movement/angular shift</a:t>
            </a:r>
            <a:endParaRPr lang="en-GB" sz="14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8E372C9-8F86-DE4B-B463-EEF5A6699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8F3AD-7C41-4081-96D4-8E979839077E}" type="slidenum">
              <a:rPr lang="en-GB" smtClean="0"/>
              <a:t>22</a:t>
            </a:fld>
            <a:endParaRPr lang="en-GB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384EB441-3271-0068-BD7E-DA89A5C2B3FA}"/>
              </a:ext>
            </a:extLst>
          </p:cNvPr>
          <p:cNvSpPr txBox="1"/>
          <p:nvPr/>
        </p:nvSpPr>
        <p:spPr>
          <a:xfrm>
            <a:off x="4283968" y="84395"/>
            <a:ext cx="4176463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sv-SE" sz="900" dirty="0">
                <a:solidFill>
                  <a:schemeClr val="bg1"/>
                </a:solidFill>
              </a:rPr>
              <a:t>Vacuum System R&amp;D Status Report</a:t>
            </a:r>
            <a:r>
              <a:rPr lang="en-GB" sz="900" dirty="0">
                <a:solidFill>
                  <a:schemeClr val="bg1"/>
                </a:solidFill>
              </a:rPr>
              <a:t> - </a:t>
            </a:r>
            <a:r>
              <a:rPr lang="en-GB" sz="900" i="1" dirty="0">
                <a:solidFill>
                  <a:schemeClr val="bg1"/>
                </a:solidFill>
              </a:rPr>
              <a:t>R. Kersevan, TE-VSC</a:t>
            </a:r>
          </a:p>
        </p:txBody>
      </p:sp>
      <p:sp>
        <p:nvSpPr>
          <p:cNvPr id="10" name="Textfeld 10">
            <a:extLst>
              <a:ext uri="{FF2B5EF4-FFF2-40B4-BE49-F238E27FC236}">
                <a16:creationId xmlns:a16="http://schemas.microsoft.com/office/drawing/2014/main" id="{3AFFA9D5-B3A8-A7D4-D076-7DD6F4E42F96}"/>
              </a:ext>
            </a:extLst>
          </p:cNvPr>
          <p:cNvSpPr txBox="1"/>
          <p:nvPr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FCCIS Workshop, 5-9 Dec 2022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1224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FCD115B-3416-46EF-FCC7-E459B84CAEC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23</a:t>
            </a:fld>
            <a:endParaRPr lang="en-US" noProof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3DB1D8E-697F-F2FD-3D6F-F0797651AF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5" y="509114"/>
            <a:ext cx="6761251" cy="3790828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7C2CA7C-1704-EA02-EBDF-D1FBBC862560}"/>
              </a:ext>
            </a:extLst>
          </p:cNvPr>
          <p:cNvSpPr txBox="1"/>
          <p:nvPr/>
        </p:nvSpPr>
        <p:spPr>
          <a:xfrm>
            <a:off x="1475655" y="4299942"/>
            <a:ext cx="6761251" cy="8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2000"/>
              </a:lnSpc>
            </a:pPr>
            <a:r>
              <a:rPr lang="en-US" sz="1400" dirty="0"/>
              <a:t>Bellows with RF contact fingers as per ESRF-EBS upgrade: we will look at it and try to adapt it to the chamber with winglets cross-section; </a:t>
            </a:r>
          </a:p>
          <a:p>
            <a:pPr algn="l">
              <a:lnSpc>
                <a:spcPts val="2000"/>
              </a:lnSpc>
            </a:pPr>
            <a:r>
              <a:rPr lang="en-US" sz="1400" dirty="0"/>
              <a:t>Impedance calculation pending</a:t>
            </a:r>
            <a:endParaRPr lang="en-GB" sz="140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79A00DA-AADA-9979-4D80-059C26B335E3}"/>
              </a:ext>
            </a:extLst>
          </p:cNvPr>
          <p:cNvSpPr/>
          <p:nvPr/>
        </p:nvSpPr>
        <p:spPr>
          <a:xfrm>
            <a:off x="2051720" y="411510"/>
            <a:ext cx="3384376" cy="504056"/>
          </a:xfrm>
          <a:prstGeom prst="ellipse">
            <a:avLst/>
          </a:prstGeom>
          <a:noFill/>
          <a:ln w="19050"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feld 8">
            <a:extLst>
              <a:ext uri="{FF2B5EF4-FFF2-40B4-BE49-F238E27FC236}">
                <a16:creationId xmlns:a16="http://schemas.microsoft.com/office/drawing/2014/main" id="{909C634F-A1EC-7234-0112-0F79A87B7B2A}"/>
              </a:ext>
            </a:extLst>
          </p:cNvPr>
          <p:cNvSpPr txBox="1"/>
          <p:nvPr/>
        </p:nvSpPr>
        <p:spPr>
          <a:xfrm>
            <a:off x="4283968" y="84395"/>
            <a:ext cx="4176463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sv-SE" sz="900" dirty="0">
                <a:solidFill>
                  <a:schemeClr val="bg1"/>
                </a:solidFill>
              </a:rPr>
              <a:t>Vacuum System R&amp;D Status Report</a:t>
            </a:r>
            <a:r>
              <a:rPr lang="en-GB" sz="900" dirty="0">
                <a:solidFill>
                  <a:schemeClr val="bg1"/>
                </a:solidFill>
              </a:rPr>
              <a:t> - </a:t>
            </a:r>
            <a:r>
              <a:rPr lang="en-GB" sz="900" i="1" dirty="0">
                <a:solidFill>
                  <a:schemeClr val="bg1"/>
                </a:solidFill>
              </a:rPr>
              <a:t>R. Kersevan, TE-VSC</a:t>
            </a:r>
          </a:p>
        </p:txBody>
      </p:sp>
      <p:sp>
        <p:nvSpPr>
          <p:cNvPr id="8" name="Textfeld 10">
            <a:extLst>
              <a:ext uri="{FF2B5EF4-FFF2-40B4-BE49-F238E27FC236}">
                <a16:creationId xmlns:a16="http://schemas.microsoft.com/office/drawing/2014/main" id="{04F8BC59-46F7-CC02-5180-E03D4CF8FA4D}"/>
              </a:ext>
            </a:extLst>
          </p:cNvPr>
          <p:cNvSpPr txBox="1"/>
          <p:nvPr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FCCIS Workshop, 5-9 Dec 2022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4191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DC9679-9052-37FB-5B75-6C40652F0AD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24</a:t>
            </a:fld>
            <a:endParaRPr lang="en-US" noProof="0" dirty="0"/>
          </a:p>
        </p:txBody>
      </p:sp>
      <p:sp>
        <p:nvSpPr>
          <p:cNvPr id="7" name="Title 7">
            <a:extLst>
              <a:ext uri="{FF2B5EF4-FFF2-40B4-BE49-F238E27FC236}">
                <a16:creationId xmlns:a16="http://schemas.microsoft.com/office/drawing/2014/main" id="{FC6A5344-484A-02C5-DD18-06AC27243E71}"/>
              </a:ext>
            </a:extLst>
          </p:cNvPr>
          <p:cNvSpPr txBox="1">
            <a:spLocks/>
          </p:cNvSpPr>
          <p:nvPr/>
        </p:nvSpPr>
        <p:spPr>
          <a:xfrm>
            <a:off x="179512" y="339502"/>
            <a:ext cx="8640960" cy="49301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Design of BPM blocks: additive manufacturing (cold spray technol.)</a:t>
            </a:r>
            <a:endParaRPr lang="en-US" sz="1600" b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3E2F7A7-CEB1-8719-BA1E-C7462FDD2B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640" y="975498"/>
            <a:ext cx="3384376" cy="238377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A40DE13-F1BA-FDBD-878E-3F56C35D77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7078" y="883785"/>
            <a:ext cx="2374868" cy="2434624"/>
          </a:xfrm>
          <a:prstGeom prst="rect">
            <a:avLst/>
          </a:prstGeom>
        </p:spPr>
      </p:pic>
      <p:pic>
        <p:nvPicPr>
          <p:cNvPr id="11" name="Picture 10" descr="A calculator on a table&#10;&#10;Description automatically generated with low confidence">
            <a:extLst>
              <a:ext uri="{FF2B5EF4-FFF2-40B4-BE49-F238E27FC236}">
                <a16:creationId xmlns:a16="http://schemas.microsoft.com/office/drawing/2014/main" id="{055602BD-FC92-E318-4B40-C29BE4E02E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40" y="2772560"/>
            <a:ext cx="2671448" cy="200358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DEE6C91-17C5-CB22-1CA6-6AF707AD5E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0551" y="3420362"/>
            <a:ext cx="2191395" cy="164354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868E133-D5F8-8B35-8975-CA238F3F666D}"/>
              </a:ext>
            </a:extLst>
          </p:cNvPr>
          <p:cNvSpPr txBox="1"/>
          <p:nvPr/>
        </p:nvSpPr>
        <p:spPr>
          <a:xfrm>
            <a:off x="611560" y="4791360"/>
            <a:ext cx="19339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Helium Leak Test tool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A8F0B12-5500-CF64-7CB4-C87615E125B6}"/>
              </a:ext>
            </a:extLst>
          </p:cNvPr>
          <p:cNvSpPr txBox="1"/>
          <p:nvPr/>
        </p:nvSpPr>
        <p:spPr>
          <a:xfrm>
            <a:off x="6215008" y="2943778"/>
            <a:ext cx="2389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Cold-sprayed samples of pure copper and various alloys for leak testing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53C9566-D9D3-583F-A76D-9B1B9E748BAE}"/>
              </a:ext>
            </a:extLst>
          </p:cNvPr>
          <p:cNvSpPr txBox="1"/>
          <p:nvPr/>
        </p:nvSpPr>
        <p:spPr>
          <a:xfrm>
            <a:off x="6584920" y="1021428"/>
            <a:ext cx="2389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Shape-Memory Alloy (SMA) collars tested for flanges</a:t>
            </a:r>
          </a:p>
          <a:p>
            <a:pPr algn="ctr"/>
            <a:r>
              <a:rPr lang="en-GB" sz="1200" b="1" dirty="0"/>
              <a:t>(reduced machining, no holes for screws)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757288ED-CEB3-38E1-079D-458E289AB76A}"/>
              </a:ext>
            </a:extLst>
          </p:cNvPr>
          <p:cNvSpPr/>
          <p:nvPr/>
        </p:nvSpPr>
        <p:spPr>
          <a:xfrm>
            <a:off x="3714271" y="2383490"/>
            <a:ext cx="1721825" cy="432048"/>
          </a:xfrm>
          <a:prstGeom prst="roundRect">
            <a:avLst/>
          </a:prstGeom>
          <a:noFill/>
          <a:ln w="19050"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feld 8">
            <a:extLst>
              <a:ext uri="{FF2B5EF4-FFF2-40B4-BE49-F238E27FC236}">
                <a16:creationId xmlns:a16="http://schemas.microsoft.com/office/drawing/2014/main" id="{857DB25C-6499-E4F7-699A-01FBD1C6E3E1}"/>
              </a:ext>
            </a:extLst>
          </p:cNvPr>
          <p:cNvSpPr txBox="1"/>
          <p:nvPr/>
        </p:nvSpPr>
        <p:spPr>
          <a:xfrm>
            <a:off x="4283968" y="84395"/>
            <a:ext cx="4176463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sv-SE" sz="900" dirty="0">
                <a:solidFill>
                  <a:schemeClr val="bg1"/>
                </a:solidFill>
              </a:rPr>
              <a:t>Vacuum System R&amp;D Status Report</a:t>
            </a:r>
            <a:r>
              <a:rPr lang="en-GB" sz="900" dirty="0">
                <a:solidFill>
                  <a:schemeClr val="bg1"/>
                </a:solidFill>
              </a:rPr>
              <a:t> - </a:t>
            </a:r>
            <a:r>
              <a:rPr lang="en-GB" sz="900" i="1" dirty="0">
                <a:solidFill>
                  <a:schemeClr val="bg1"/>
                </a:solidFill>
              </a:rPr>
              <a:t>R. Kersevan, TE-VSC</a:t>
            </a:r>
          </a:p>
        </p:txBody>
      </p:sp>
      <p:sp>
        <p:nvSpPr>
          <p:cNvPr id="5" name="Textfeld 10">
            <a:extLst>
              <a:ext uri="{FF2B5EF4-FFF2-40B4-BE49-F238E27FC236}">
                <a16:creationId xmlns:a16="http://schemas.microsoft.com/office/drawing/2014/main" id="{33EDC0A5-CBDC-4D08-BC2D-D216DE46328E}"/>
              </a:ext>
            </a:extLst>
          </p:cNvPr>
          <p:cNvSpPr txBox="1"/>
          <p:nvPr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FCCIS Workshop, 5-9 Dec 2022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3906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56974AD-A66F-431B-0B9E-4EE4B1B976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679" y="352276"/>
            <a:ext cx="2550128" cy="203769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6ADFBE4-100E-2E8B-A9CA-8041C6F45A54}"/>
              </a:ext>
            </a:extLst>
          </p:cNvPr>
          <p:cNvSpPr txBox="1"/>
          <p:nvPr/>
        </p:nvSpPr>
        <p:spPr>
          <a:xfrm>
            <a:off x="632560" y="2345842"/>
            <a:ext cx="2461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BPM – blue is pre-machining ‘as-sprayed’ cold-spray deposit.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514A626-C4F1-BCCF-2C3C-4368BA0F8B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8348" y="352276"/>
            <a:ext cx="2557208" cy="203769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4FDF5F1-12F5-1407-2FA5-F69A268C1F85}"/>
              </a:ext>
            </a:extLst>
          </p:cNvPr>
          <p:cNvSpPr txBox="1"/>
          <p:nvPr/>
        </p:nvSpPr>
        <p:spPr>
          <a:xfrm>
            <a:off x="3788347" y="2370887"/>
            <a:ext cx="271909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x4 extruded bosses are machined (yellow areas) to accommodate SMA connectors and BPM equipment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5C01E26-1669-8A0D-A463-2FFA31CF67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679" y="2692091"/>
            <a:ext cx="2990077" cy="241135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0F2E3CC-9161-9D33-42D4-ED27DF1D09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74557" y="2829038"/>
            <a:ext cx="2226819" cy="219109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892983D-B39E-408A-549F-0E4B1C6D24E9}"/>
              </a:ext>
            </a:extLst>
          </p:cNvPr>
          <p:cNvSpPr txBox="1"/>
          <p:nvPr/>
        </p:nvSpPr>
        <p:spPr>
          <a:xfrm>
            <a:off x="6187586" y="2836323"/>
            <a:ext cx="25195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Assembly and cross-sectional view of BPM equipment and SMA mini connector</a:t>
            </a:r>
          </a:p>
          <a:p>
            <a:endParaRPr lang="en-GB" sz="900" dirty="0"/>
          </a:p>
          <a:p>
            <a:r>
              <a:rPr lang="en-GB" sz="900" dirty="0"/>
              <a:t>Further work to design mechanical alignment with magnet system on-going</a:t>
            </a:r>
          </a:p>
          <a:p>
            <a:endParaRPr lang="en-GB" sz="900" dirty="0"/>
          </a:p>
          <a:p>
            <a:r>
              <a:rPr lang="en-GB" sz="900" b="1" dirty="0"/>
              <a:t>Working in close contact with BPM people (M. Wendt)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C256E248-C738-A028-B6AD-413ACB16F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8F3AD-7C41-4081-96D4-8E979839077E}" type="slidenum">
              <a:rPr lang="en-GB" smtClean="0"/>
              <a:t>25</a:t>
            </a:fld>
            <a:endParaRPr lang="en-GB"/>
          </a:p>
        </p:txBody>
      </p:sp>
      <p:sp>
        <p:nvSpPr>
          <p:cNvPr id="16" name="Textfeld 8">
            <a:extLst>
              <a:ext uri="{FF2B5EF4-FFF2-40B4-BE49-F238E27FC236}">
                <a16:creationId xmlns:a16="http://schemas.microsoft.com/office/drawing/2014/main" id="{962918F5-9B25-574A-6608-DE87292D8A6C}"/>
              </a:ext>
            </a:extLst>
          </p:cNvPr>
          <p:cNvSpPr txBox="1"/>
          <p:nvPr/>
        </p:nvSpPr>
        <p:spPr>
          <a:xfrm>
            <a:off x="4283968" y="84395"/>
            <a:ext cx="4176463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sv-SE" sz="900" dirty="0">
                <a:solidFill>
                  <a:schemeClr val="bg1"/>
                </a:solidFill>
              </a:rPr>
              <a:t>Vacuum System R&amp;D Status Report</a:t>
            </a:r>
            <a:r>
              <a:rPr lang="en-GB" sz="900" dirty="0">
                <a:solidFill>
                  <a:schemeClr val="bg1"/>
                </a:solidFill>
              </a:rPr>
              <a:t> - </a:t>
            </a:r>
            <a:r>
              <a:rPr lang="en-GB" sz="900" i="1" dirty="0">
                <a:solidFill>
                  <a:schemeClr val="bg1"/>
                </a:solidFill>
              </a:rPr>
              <a:t>R. Kersevan, TE-VSC</a:t>
            </a:r>
          </a:p>
        </p:txBody>
      </p:sp>
      <p:sp>
        <p:nvSpPr>
          <p:cNvPr id="17" name="Textfeld 10">
            <a:extLst>
              <a:ext uri="{FF2B5EF4-FFF2-40B4-BE49-F238E27FC236}">
                <a16:creationId xmlns:a16="http://schemas.microsoft.com/office/drawing/2014/main" id="{716390ED-D212-0587-EB39-8DAAB7C4EAA4}"/>
              </a:ext>
            </a:extLst>
          </p:cNvPr>
          <p:cNvSpPr txBox="1"/>
          <p:nvPr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FCCIS Workshop, 5-9 Dec 2022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21" name="Title 7">
            <a:extLst>
              <a:ext uri="{FF2B5EF4-FFF2-40B4-BE49-F238E27FC236}">
                <a16:creationId xmlns:a16="http://schemas.microsoft.com/office/drawing/2014/main" id="{FE375F8C-702C-0395-2D23-8CA9847299EE}"/>
              </a:ext>
            </a:extLst>
          </p:cNvPr>
          <p:cNvSpPr txBox="1">
            <a:spLocks/>
          </p:cNvSpPr>
          <p:nvPr/>
        </p:nvSpPr>
        <p:spPr>
          <a:xfrm>
            <a:off x="6444209" y="917953"/>
            <a:ext cx="2376264" cy="78970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ts val="1500"/>
              </a:lnSpc>
            </a:pPr>
            <a:r>
              <a:rPr lang="en-US" sz="1400" b="1" dirty="0"/>
              <a:t>Design of BPM blocks: additive manufacturing (cold spray technol.)</a:t>
            </a:r>
          </a:p>
        </p:txBody>
      </p:sp>
    </p:spTree>
    <p:extLst>
      <p:ext uri="{BB962C8B-B14F-4D97-AF65-F5344CB8AC3E}">
        <p14:creationId xmlns:p14="http://schemas.microsoft.com/office/powerpoint/2010/main" val="18911237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5C950B7-77B4-3B56-0247-03155D40330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26</a:t>
            </a:fld>
            <a:endParaRPr lang="en-US" noProof="0" dirty="0"/>
          </a:p>
        </p:txBody>
      </p:sp>
      <p:pic>
        <p:nvPicPr>
          <p:cNvPr id="3" name="Picture 2" descr="Diagram, engineering drawing&#10;&#10;Description automatically generated">
            <a:extLst>
              <a:ext uri="{FF2B5EF4-FFF2-40B4-BE49-F238E27FC236}">
                <a16:creationId xmlns:a16="http://schemas.microsoft.com/office/drawing/2014/main" id="{CFBEB245-05F6-7ED9-4CA1-F7772296B7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102579"/>
            <a:ext cx="7337054" cy="2938341"/>
          </a:xfrm>
          <a:prstGeom prst="rect">
            <a:avLst/>
          </a:prstGeom>
        </p:spPr>
      </p:pic>
      <p:sp>
        <p:nvSpPr>
          <p:cNvPr id="4" name="Title 7">
            <a:extLst>
              <a:ext uri="{FF2B5EF4-FFF2-40B4-BE49-F238E27FC236}">
                <a16:creationId xmlns:a16="http://schemas.microsoft.com/office/drawing/2014/main" id="{D20F6994-7E71-E704-B0B2-E30AE0647F2C}"/>
              </a:ext>
            </a:extLst>
          </p:cNvPr>
          <p:cNvSpPr txBox="1">
            <a:spLocks/>
          </p:cNvSpPr>
          <p:nvPr/>
        </p:nvSpPr>
        <p:spPr>
          <a:xfrm>
            <a:off x="179512" y="339502"/>
            <a:ext cx="8640960" cy="49301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Design of BPM blocks: additive manufacturing (cold spray technol.)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1568367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E07E56C3-1608-8805-AACF-E31CDA8EA0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4128" y="474399"/>
            <a:ext cx="2633565" cy="185239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DC9679-9052-37FB-5B75-6C40652F0AD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27</a:t>
            </a:fld>
            <a:endParaRPr lang="en-US" noProof="0" dirty="0"/>
          </a:p>
        </p:txBody>
      </p:sp>
      <p:sp>
        <p:nvSpPr>
          <p:cNvPr id="7" name="Title 7">
            <a:extLst>
              <a:ext uri="{FF2B5EF4-FFF2-40B4-BE49-F238E27FC236}">
                <a16:creationId xmlns:a16="http://schemas.microsoft.com/office/drawing/2014/main" id="{FC6A5344-484A-02C5-DD18-06AC27243E71}"/>
              </a:ext>
            </a:extLst>
          </p:cNvPr>
          <p:cNvSpPr txBox="1">
            <a:spLocks/>
          </p:cNvSpPr>
          <p:nvPr/>
        </p:nvSpPr>
        <p:spPr>
          <a:xfrm>
            <a:off x="213730" y="339502"/>
            <a:ext cx="8640960" cy="49301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Thermomechanical analysis SR absorbers </a:t>
            </a:r>
            <a:r>
              <a:rPr lang="en-US" sz="1400" b="1" dirty="0"/>
              <a:t>(courtesy M. Morrone, CERN)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7E27A30-6653-CA2E-0DD8-B07EF7517868}"/>
              </a:ext>
            </a:extLst>
          </p:cNvPr>
          <p:cNvSpPr txBox="1"/>
          <p:nvPr/>
        </p:nvSpPr>
        <p:spPr>
          <a:xfrm>
            <a:off x="5495068" y="0"/>
            <a:ext cx="14492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/>
              <a:t>Continuous absorber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46DC0FD-E2BD-843E-DF2B-00D16122A7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9992" y="2326794"/>
            <a:ext cx="3695835" cy="269208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7D66E1A-9FFD-4681-0516-F0888B487055}"/>
              </a:ext>
            </a:extLst>
          </p:cNvPr>
          <p:cNvSpPr txBox="1"/>
          <p:nvPr/>
        </p:nvSpPr>
        <p:spPr>
          <a:xfrm>
            <a:off x="4644008" y="1130189"/>
            <a:ext cx="12882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/>
              <a:t>Water channels:</a:t>
            </a:r>
          </a:p>
          <a:p>
            <a:pPr algn="ctr"/>
            <a:r>
              <a:rPr lang="en-GB" sz="1200" dirty="0"/>
              <a:t>2 x Ø 5 mm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1DCAE26-7EBE-AC2A-615C-E3BCF453420D}"/>
              </a:ext>
            </a:extLst>
          </p:cNvPr>
          <p:cNvSpPr txBox="1"/>
          <p:nvPr/>
        </p:nvSpPr>
        <p:spPr>
          <a:xfrm>
            <a:off x="4588233" y="1711896"/>
            <a:ext cx="12378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Symbol" panose="05050102010706020507" pitchFamily="18" charset="2"/>
              </a:rPr>
              <a:t>h</a:t>
            </a:r>
            <a:r>
              <a:rPr lang="en-GB" sz="1200" dirty="0"/>
              <a:t>= 523 W/m</a:t>
            </a:r>
            <a:r>
              <a:rPr lang="en-GB" sz="1200" baseline="30000" dirty="0"/>
              <a:t>2</a:t>
            </a:r>
            <a:r>
              <a:rPr lang="en-GB" sz="1200" dirty="0"/>
              <a:t>/K</a:t>
            </a:r>
          </a:p>
          <a:p>
            <a:r>
              <a:rPr lang="en-GB" sz="1200" dirty="0"/>
              <a:t>(</a:t>
            </a:r>
            <a:r>
              <a:rPr lang="en-GB" sz="1200" b="1" u="sng" dirty="0"/>
              <a:t>Laminar flow</a:t>
            </a:r>
            <a:r>
              <a:rPr lang="en-GB" sz="1200" dirty="0"/>
              <a:t>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2C61496-38B0-8B05-8779-1F8678AF1507}"/>
              </a:ext>
            </a:extLst>
          </p:cNvPr>
          <p:cNvSpPr txBox="1"/>
          <p:nvPr/>
        </p:nvSpPr>
        <p:spPr>
          <a:xfrm>
            <a:off x="292932" y="3515171"/>
            <a:ext cx="3486979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Longitudinal Absorber (Ref. case):</a:t>
            </a:r>
          </a:p>
          <a:p>
            <a:pPr algn="ctr"/>
            <a:r>
              <a:rPr lang="en-GB" sz="1200" b="1" dirty="0"/>
              <a:t>Thermal power: 600 W/m</a:t>
            </a:r>
          </a:p>
          <a:p>
            <a:pPr algn="ctr"/>
            <a:r>
              <a:rPr lang="en-GB" sz="1050" b="1" dirty="0"/>
              <a:t>Gaussian distribution vertically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395A0CE-BBB3-651C-D761-9B370F057B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5558" y="815641"/>
            <a:ext cx="3464353" cy="252347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extfeld 8">
            <a:extLst>
              <a:ext uri="{FF2B5EF4-FFF2-40B4-BE49-F238E27FC236}">
                <a16:creationId xmlns:a16="http://schemas.microsoft.com/office/drawing/2014/main" id="{FED1B8BF-7CC3-A56B-42D8-232CF15C3CBA}"/>
              </a:ext>
            </a:extLst>
          </p:cNvPr>
          <p:cNvSpPr txBox="1"/>
          <p:nvPr/>
        </p:nvSpPr>
        <p:spPr>
          <a:xfrm>
            <a:off x="4283968" y="84395"/>
            <a:ext cx="4176463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sv-SE" sz="900" dirty="0">
                <a:solidFill>
                  <a:schemeClr val="bg1"/>
                </a:solidFill>
              </a:rPr>
              <a:t>Vacuum System R&amp;D Status Report</a:t>
            </a:r>
            <a:r>
              <a:rPr lang="en-GB" sz="900" dirty="0">
                <a:solidFill>
                  <a:schemeClr val="bg1"/>
                </a:solidFill>
              </a:rPr>
              <a:t> - </a:t>
            </a:r>
            <a:r>
              <a:rPr lang="en-GB" sz="900" i="1" dirty="0">
                <a:solidFill>
                  <a:schemeClr val="bg1"/>
                </a:solidFill>
              </a:rPr>
              <a:t>R. Kersevan, TE-VSC</a:t>
            </a:r>
          </a:p>
        </p:txBody>
      </p:sp>
      <p:sp>
        <p:nvSpPr>
          <p:cNvPr id="4" name="Textfeld 10">
            <a:extLst>
              <a:ext uri="{FF2B5EF4-FFF2-40B4-BE49-F238E27FC236}">
                <a16:creationId xmlns:a16="http://schemas.microsoft.com/office/drawing/2014/main" id="{EFD7E884-0E07-2E80-B14F-FFD7DFC55E29}"/>
              </a:ext>
            </a:extLst>
          </p:cNvPr>
          <p:cNvSpPr txBox="1"/>
          <p:nvPr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FCCIS Workshop, 5-9 Dec 2022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4803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DC9679-9052-37FB-5B75-6C40652F0AD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28</a:t>
            </a:fld>
            <a:endParaRPr lang="en-US" noProof="0" dirty="0"/>
          </a:p>
        </p:txBody>
      </p:sp>
      <p:sp>
        <p:nvSpPr>
          <p:cNvPr id="7" name="Title 7">
            <a:extLst>
              <a:ext uri="{FF2B5EF4-FFF2-40B4-BE49-F238E27FC236}">
                <a16:creationId xmlns:a16="http://schemas.microsoft.com/office/drawing/2014/main" id="{FC6A5344-484A-02C5-DD18-06AC27243E71}"/>
              </a:ext>
            </a:extLst>
          </p:cNvPr>
          <p:cNvSpPr txBox="1">
            <a:spLocks/>
          </p:cNvSpPr>
          <p:nvPr/>
        </p:nvSpPr>
        <p:spPr>
          <a:xfrm>
            <a:off x="213730" y="339502"/>
            <a:ext cx="8640960" cy="49301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Thermomechanical analysis SR absorbers </a:t>
            </a:r>
            <a:r>
              <a:rPr lang="en-US" sz="1400" b="1" dirty="0"/>
              <a:t>(courtesy M. Morrone, CERN)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7E27A30-6653-CA2E-0DD8-B07EF7517868}"/>
              </a:ext>
            </a:extLst>
          </p:cNvPr>
          <p:cNvSpPr txBox="1"/>
          <p:nvPr/>
        </p:nvSpPr>
        <p:spPr>
          <a:xfrm>
            <a:off x="5495068" y="0"/>
            <a:ext cx="14492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/>
              <a:t>Continuous absorber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8399860-2A53-8FBF-9BDE-ECBE825120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0283" y="1008702"/>
            <a:ext cx="2918285" cy="1964448"/>
          </a:xfrm>
          <a:prstGeom prst="rect">
            <a:avLst/>
          </a:prstGeom>
        </p:spPr>
      </p:pic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AC0CD554-3175-BC01-7ED2-FB1E9BE3057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0137138"/>
              </p:ext>
            </p:extLst>
          </p:nvPr>
        </p:nvGraphicFramePr>
        <p:xfrm>
          <a:off x="-62906" y="729031"/>
          <a:ext cx="3122738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B9CF0CAE-B1B0-AE02-8C35-3FB4E432E4CA}"/>
              </a:ext>
            </a:extLst>
          </p:cNvPr>
          <p:cNvSpPr txBox="1"/>
          <p:nvPr/>
        </p:nvSpPr>
        <p:spPr>
          <a:xfrm>
            <a:off x="3349692" y="4876006"/>
            <a:ext cx="12396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Integrated power= 4.1 kW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DA1D2A7-457E-7C58-4B77-7F131E4651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7824" y="2948701"/>
            <a:ext cx="2863106" cy="192730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7F89BF2-DE24-8D16-5C65-906BFCC5C587}"/>
              </a:ext>
            </a:extLst>
          </p:cNvPr>
          <p:cNvSpPr txBox="1"/>
          <p:nvPr/>
        </p:nvSpPr>
        <p:spPr>
          <a:xfrm>
            <a:off x="279693" y="4137015"/>
            <a:ext cx="22797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u="sng" dirty="0"/>
              <a:t>Lumped absorber_V1</a:t>
            </a:r>
          </a:p>
          <a:p>
            <a:pPr algn="ctr"/>
            <a:r>
              <a:rPr lang="en-GB" sz="1600" b="1" dirty="0"/>
              <a:t>(V-groove)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F586354-25A7-6EA9-CA13-406A6EF4EC1F}"/>
              </a:ext>
            </a:extLst>
          </p:cNvPr>
          <p:cNvSpPr txBox="1"/>
          <p:nvPr/>
        </p:nvSpPr>
        <p:spPr>
          <a:xfrm>
            <a:off x="30906" y="3358416"/>
            <a:ext cx="2863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Half Gaussian applied on each </a:t>
            </a:r>
            <a:r>
              <a:rPr lang="en-GB" sz="1200" u="sng" dirty="0"/>
              <a:t>slanted</a:t>
            </a:r>
            <a:r>
              <a:rPr lang="en-GB" sz="1200" dirty="0"/>
              <a:t> side of the absorber (170 mm long)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7882B89-25C4-BB27-1FF8-657DEB2F38DC}"/>
              </a:ext>
            </a:extLst>
          </p:cNvPr>
          <p:cNvCxnSpPr>
            <a:cxnSpLocks/>
          </p:cNvCxnSpPr>
          <p:nvPr/>
        </p:nvCxnSpPr>
        <p:spPr>
          <a:xfrm>
            <a:off x="2904922" y="3591479"/>
            <a:ext cx="1622024" cy="365924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0055E43-AD7C-DD7B-4A99-AAAABCA1C02F}"/>
              </a:ext>
            </a:extLst>
          </p:cNvPr>
          <p:cNvCxnSpPr>
            <a:cxnSpLocks/>
          </p:cNvCxnSpPr>
          <p:nvPr/>
        </p:nvCxnSpPr>
        <p:spPr>
          <a:xfrm>
            <a:off x="2916044" y="3589250"/>
            <a:ext cx="1747764" cy="521584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7FFA662-FDD2-FC5D-90A3-2A4512387413}"/>
              </a:ext>
            </a:extLst>
          </p:cNvPr>
          <p:cNvCxnSpPr>
            <a:cxnSpLocks/>
          </p:cNvCxnSpPr>
          <p:nvPr/>
        </p:nvCxnSpPr>
        <p:spPr>
          <a:xfrm flipV="1">
            <a:off x="6012160" y="1559491"/>
            <a:ext cx="1709845" cy="33496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2E412566-C155-7A75-4E8A-1A547BBAB18C}"/>
              </a:ext>
            </a:extLst>
          </p:cNvPr>
          <p:cNvSpPr txBox="1"/>
          <p:nvPr/>
        </p:nvSpPr>
        <p:spPr>
          <a:xfrm>
            <a:off x="6569671" y="1365117"/>
            <a:ext cx="4797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300 mm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09FBEF75-EB8F-99A0-B76C-1487E86199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60607" y="1062229"/>
            <a:ext cx="2600605" cy="1620133"/>
          </a:xfrm>
          <a:prstGeom prst="rect">
            <a:avLst/>
          </a:prstGeom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61391FD-ECCA-68F4-6B75-9B9325C28CDE}"/>
              </a:ext>
            </a:extLst>
          </p:cNvPr>
          <p:cNvCxnSpPr>
            <a:cxnSpLocks/>
          </p:cNvCxnSpPr>
          <p:nvPr/>
        </p:nvCxnSpPr>
        <p:spPr>
          <a:xfrm flipH="1">
            <a:off x="5750283" y="1963346"/>
            <a:ext cx="1613" cy="37200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2A6F3293-80C5-36E3-66B0-2354D28052B6}"/>
              </a:ext>
            </a:extLst>
          </p:cNvPr>
          <p:cNvSpPr txBox="1"/>
          <p:nvPr/>
        </p:nvSpPr>
        <p:spPr>
          <a:xfrm>
            <a:off x="5135088" y="2013872"/>
            <a:ext cx="426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30 mm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924697F-DE76-1325-DA4D-55A77D3AFD25}"/>
              </a:ext>
            </a:extLst>
          </p:cNvPr>
          <p:cNvCxnSpPr>
            <a:cxnSpLocks/>
          </p:cNvCxnSpPr>
          <p:nvPr/>
        </p:nvCxnSpPr>
        <p:spPr>
          <a:xfrm flipV="1">
            <a:off x="6915260" y="2335347"/>
            <a:ext cx="806745" cy="16957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221DFCF1-D5DA-7BD3-792B-72743E888A53}"/>
              </a:ext>
            </a:extLst>
          </p:cNvPr>
          <p:cNvCxnSpPr>
            <a:cxnSpLocks/>
          </p:cNvCxnSpPr>
          <p:nvPr/>
        </p:nvCxnSpPr>
        <p:spPr>
          <a:xfrm>
            <a:off x="6862939" y="2088825"/>
            <a:ext cx="81407" cy="58602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07827EF-A8F0-C1D4-4FF4-9A52A2E7E18B}"/>
              </a:ext>
            </a:extLst>
          </p:cNvPr>
          <p:cNvCxnSpPr>
            <a:cxnSpLocks/>
          </p:cNvCxnSpPr>
          <p:nvPr/>
        </p:nvCxnSpPr>
        <p:spPr>
          <a:xfrm>
            <a:off x="7684346" y="1934313"/>
            <a:ext cx="81407" cy="58602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0A9390AE-27DB-8169-CAE9-4D4E62E2253F}"/>
              </a:ext>
            </a:extLst>
          </p:cNvPr>
          <p:cNvSpPr txBox="1"/>
          <p:nvPr/>
        </p:nvSpPr>
        <p:spPr>
          <a:xfrm>
            <a:off x="7046217" y="2445240"/>
            <a:ext cx="4797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170 mm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2D48B21-1D4C-0022-EA18-DC906A062C2B}"/>
              </a:ext>
            </a:extLst>
          </p:cNvPr>
          <p:cNvSpPr txBox="1"/>
          <p:nvPr/>
        </p:nvSpPr>
        <p:spPr>
          <a:xfrm>
            <a:off x="3337718" y="1364417"/>
            <a:ext cx="617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Water channel:</a:t>
            </a:r>
          </a:p>
          <a:p>
            <a:r>
              <a:rPr lang="en-GB" sz="900" dirty="0"/>
              <a:t>Ø 10 mm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0EE41E5-FC06-3CBA-85B4-AD769BDD35A2}"/>
              </a:ext>
            </a:extLst>
          </p:cNvPr>
          <p:cNvSpPr txBox="1"/>
          <p:nvPr/>
        </p:nvSpPr>
        <p:spPr>
          <a:xfrm>
            <a:off x="4306770" y="994058"/>
            <a:ext cx="714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h= 20000 W/m2/K</a:t>
            </a:r>
          </a:p>
          <a:p>
            <a:r>
              <a:rPr lang="en-GB" sz="900" dirty="0"/>
              <a:t>(</a:t>
            </a:r>
            <a:r>
              <a:rPr lang="en-GB" sz="900" b="1" u="sng" dirty="0"/>
              <a:t>Turbulent flow</a:t>
            </a:r>
            <a:r>
              <a:rPr lang="en-GB" sz="900" dirty="0"/>
              <a:t>)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DAE774EB-D6BE-FC26-12F2-80F33A1C82B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54420" y="3287881"/>
            <a:ext cx="3354084" cy="164770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5FA7CACD-A795-DB10-8F93-FB9ED282CA63}"/>
              </a:ext>
            </a:extLst>
          </p:cNvPr>
          <p:cNvSpPr txBox="1"/>
          <p:nvPr/>
        </p:nvSpPr>
        <p:spPr>
          <a:xfrm>
            <a:off x="5644474" y="4905502"/>
            <a:ext cx="22568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3.8 W power transmitted in the air (over 700 mm)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FAEF75D5-9D20-4CAB-B1EE-62EE2C7F3BE1}"/>
              </a:ext>
            </a:extLst>
          </p:cNvPr>
          <p:cNvCxnSpPr>
            <a:cxnSpLocks/>
          </p:cNvCxnSpPr>
          <p:nvPr/>
        </p:nvCxnSpPr>
        <p:spPr>
          <a:xfrm flipV="1">
            <a:off x="7358396" y="3820081"/>
            <a:ext cx="597980" cy="97242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4FF4F0A3-CB07-88E3-C4D5-A0CCB335BA00}"/>
              </a:ext>
            </a:extLst>
          </p:cNvPr>
          <p:cNvSpPr txBox="1"/>
          <p:nvPr/>
        </p:nvSpPr>
        <p:spPr>
          <a:xfrm>
            <a:off x="7765753" y="4169066"/>
            <a:ext cx="4797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700 mm</a:t>
            </a:r>
          </a:p>
        </p:txBody>
      </p:sp>
      <p:sp>
        <p:nvSpPr>
          <p:cNvPr id="3" name="Textfeld 8">
            <a:extLst>
              <a:ext uri="{FF2B5EF4-FFF2-40B4-BE49-F238E27FC236}">
                <a16:creationId xmlns:a16="http://schemas.microsoft.com/office/drawing/2014/main" id="{18194606-3076-5CDB-3DFA-7C09708EC94A}"/>
              </a:ext>
            </a:extLst>
          </p:cNvPr>
          <p:cNvSpPr txBox="1"/>
          <p:nvPr/>
        </p:nvSpPr>
        <p:spPr>
          <a:xfrm>
            <a:off x="4283968" y="84395"/>
            <a:ext cx="4176463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sv-SE" sz="900" dirty="0">
                <a:solidFill>
                  <a:schemeClr val="bg1"/>
                </a:solidFill>
              </a:rPr>
              <a:t>Vacuum System R&amp;D Status Report</a:t>
            </a:r>
            <a:r>
              <a:rPr lang="en-GB" sz="900" dirty="0">
                <a:solidFill>
                  <a:schemeClr val="bg1"/>
                </a:solidFill>
              </a:rPr>
              <a:t> - </a:t>
            </a:r>
            <a:r>
              <a:rPr lang="en-GB" sz="900" i="1" dirty="0">
                <a:solidFill>
                  <a:schemeClr val="bg1"/>
                </a:solidFill>
              </a:rPr>
              <a:t>R. Kersevan, TE-VSC</a:t>
            </a:r>
          </a:p>
        </p:txBody>
      </p:sp>
      <p:sp>
        <p:nvSpPr>
          <p:cNvPr id="4" name="Textfeld 10">
            <a:extLst>
              <a:ext uri="{FF2B5EF4-FFF2-40B4-BE49-F238E27FC236}">
                <a16:creationId xmlns:a16="http://schemas.microsoft.com/office/drawing/2014/main" id="{151EFF10-9A4E-65EE-77E9-E835C3B66E48}"/>
              </a:ext>
            </a:extLst>
          </p:cNvPr>
          <p:cNvSpPr txBox="1"/>
          <p:nvPr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FCCIS Workshop, 5-9 Dec 2022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0813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DC9679-9052-37FB-5B75-6C40652F0AD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29</a:t>
            </a:fld>
            <a:endParaRPr lang="en-US" noProof="0" dirty="0"/>
          </a:p>
        </p:txBody>
      </p:sp>
      <p:sp>
        <p:nvSpPr>
          <p:cNvPr id="7" name="Title 7">
            <a:extLst>
              <a:ext uri="{FF2B5EF4-FFF2-40B4-BE49-F238E27FC236}">
                <a16:creationId xmlns:a16="http://schemas.microsoft.com/office/drawing/2014/main" id="{FC6A5344-484A-02C5-DD18-06AC27243E71}"/>
              </a:ext>
            </a:extLst>
          </p:cNvPr>
          <p:cNvSpPr txBox="1">
            <a:spLocks/>
          </p:cNvSpPr>
          <p:nvPr/>
        </p:nvSpPr>
        <p:spPr>
          <a:xfrm>
            <a:off x="221715" y="-99683"/>
            <a:ext cx="8197552" cy="49301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Thermomechanical analysis SR absorbers </a:t>
            </a:r>
            <a:r>
              <a:rPr lang="en-US" sz="1400" b="1" dirty="0"/>
              <a:t>(courtesy M. Morrone, CERN)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83B006D-D591-9B86-EBFF-4EC99C9965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0" y="485225"/>
            <a:ext cx="3128573" cy="197764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ED553F9-E752-F493-BDE6-005706C8AA8F}"/>
              </a:ext>
            </a:extLst>
          </p:cNvPr>
          <p:cNvSpPr txBox="1"/>
          <p:nvPr/>
        </p:nvSpPr>
        <p:spPr>
          <a:xfrm>
            <a:off x="320715" y="397654"/>
            <a:ext cx="222632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Cooling efficiency analysis:</a:t>
            </a:r>
          </a:p>
          <a:p>
            <a:pPr algn="ctr"/>
            <a:r>
              <a:rPr lang="en-GB" sz="1000" dirty="0"/>
              <a:t>2 x water channels</a:t>
            </a:r>
          </a:p>
          <a:p>
            <a:pPr algn="ctr"/>
            <a:r>
              <a:rPr lang="en-GB" sz="1000" dirty="0"/>
              <a:t>Ø 5 mm (1 INLET Ø 8 mm 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625BD38-21B5-D4CF-4839-F34D20E1442E}"/>
              </a:ext>
            </a:extLst>
          </p:cNvPr>
          <p:cNvSpPr txBox="1"/>
          <p:nvPr/>
        </p:nvSpPr>
        <p:spPr>
          <a:xfrm>
            <a:off x="623599" y="1559958"/>
            <a:ext cx="16205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Symbol" panose="05050102010706020507" pitchFamily="18" charset="2"/>
              </a:rPr>
              <a:t>h</a:t>
            </a:r>
            <a:r>
              <a:rPr lang="en-GB" sz="1200" dirty="0"/>
              <a:t>= 20000 W/m</a:t>
            </a:r>
            <a:r>
              <a:rPr lang="en-GB" sz="1200" baseline="30000" dirty="0"/>
              <a:t>2</a:t>
            </a:r>
            <a:r>
              <a:rPr lang="en-GB" sz="1200" dirty="0"/>
              <a:t>/K</a:t>
            </a:r>
          </a:p>
          <a:p>
            <a:pPr algn="ctr"/>
            <a:r>
              <a:rPr lang="en-GB" sz="1200" dirty="0"/>
              <a:t>(</a:t>
            </a:r>
            <a:r>
              <a:rPr lang="en-GB" sz="1200" b="1" u="sng" dirty="0"/>
              <a:t>Turbulent flow</a:t>
            </a:r>
            <a:r>
              <a:rPr lang="en-GB" sz="1200" dirty="0"/>
              <a:t>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3CF988C-30E3-A229-C593-967CB51820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176" y="708389"/>
            <a:ext cx="2888894" cy="184012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7D86FBD-E2C1-69AF-11FD-870ACDD0BD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8338" y="815100"/>
            <a:ext cx="3137311" cy="1908889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0882DDD-241A-A4EE-9694-39073283293C}"/>
              </a:ext>
            </a:extLst>
          </p:cNvPr>
          <p:cNvCxnSpPr>
            <a:cxnSpLocks/>
          </p:cNvCxnSpPr>
          <p:nvPr/>
        </p:nvCxnSpPr>
        <p:spPr>
          <a:xfrm flipV="1">
            <a:off x="7038829" y="2139702"/>
            <a:ext cx="802324" cy="24940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50EB4F1-3AE8-E52A-C469-0340CAEB572F}"/>
              </a:ext>
            </a:extLst>
          </p:cNvPr>
          <p:cNvCxnSpPr>
            <a:cxnSpLocks/>
          </p:cNvCxnSpPr>
          <p:nvPr/>
        </p:nvCxnSpPr>
        <p:spPr>
          <a:xfrm>
            <a:off x="6914281" y="1786781"/>
            <a:ext cx="179135" cy="82649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8890B4B-9A75-5DA8-8A12-ECA374B6EA72}"/>
              </a:ext>
            </a:extLst>
          </p:cNvPr>
          <p:cNvCxnSpPr>
            <a:cxnSpLocks/>
          </p:cNvCxnSpPr>
          <p:nvPr/>
        </p:nvCxnSpPr>
        <p:spPr>
          <a:xfrm>
            <a:off x="7723779" y="1592942"/>
            <a:ext cx="178351" cy="85457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11BAFD0C-DE0C-9830-713D-2092B4D02362}"/>
              </a:ext>
            </a:extLst>
          </p:cNvPr>
          <p:cNvSpPr txBox="1"/>
          <p:nvPr/>
        </p:nvSpPr>
        <p:spPr>
          <a:xfrm>
            <a:off x="6260297" y="1134421"/>
            <a:ext cx="158639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/>
              <a:t>SR fan footprint on SR Absorber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56E1E0B-1D17-A7E7-5544-B0E400FD80D4}"/>
              </a:ext>
            </a:extLst>
          </p:cNvPr>
          <p:cNvSpPr txBox="1"/>
          <p:nvPr/>
        </p:nvSpPr>
        <p:spPr>
          <a:xfrm>
            <a:off x="2915816" y="1000039"/>
            <a:ext cx="1848159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dirty="0"/>
              <a:t>Temperature Distribution:</a:t>
            </a:r>
          </a:p>
          <a:p>
            <a:pPr algn="ctr"/>
            <a:r>
              <a:rPr lang="en-GB" sz="1000" dirty="0"/>
              <a:t>Chamber with machined slot for absorber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DA51779-1180-4A0B-A2BA-B7C91DB14CA4}"/>
              </a:ext>
            </a:extLst>
          </p:cNvPr>
          <p:cNvSpPr txBox="1"/>
          <p:nvPr/>
        </p:nvSpPr>
        <p:spPr>
          <a:xfrm>
            <a:off x="7082675" y="2359518"/>
            <a:ext cx="8194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109.2 mm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E75E216F-C105-B11A-3514-4B95EF05A5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25280" y="2782595"/>
            <a:ext cx="3472651" cy="2309436"/>
          </a:xfrm>
          <a:prstGeom prst="rect">
            <a:avLst/>
          </a:prstGeom>
          <a:ln w="3175">
            <a:solidFill>
              <a:schemeClr val="accent1"/>
            </a:solidFill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DF9C082-91B3-EFB9-DC01-3218F77544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496" y="2652813"/>
            <a:ext cx="2167279" cy="1302673"/>
          </a:xfrm>
          <a:prstGeom prst="rect">
            <a:avLst/>
          </a:prstGeom>
          <a:ln w="3175">
            <a:solidFill>
              <a:schemeClr val="accent1"/>
            </a:solidFill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3A898F5-6254-FC30-40A0-31BD29517A3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91486" y="2490687"/>
            <a:ext cx="1351454" cy="924733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9750AF33-65CF-4A32-145E-C97B7592CD2C}"/>
              </a:ext>
            </a:extLst>
          </p:cNvPr>
          <p:cNvSpPr txBox="1"/>
          <p:nvPr/>
        </p:nvSpPr>
        <p:spPr>
          <a:xfrm>
            <a:off x="35497" y="3984034"/>
            <a:ext cx="1744360" cy="1107996"/>
          </a:xfrm>
          <a:prstGeom prst="rect">
            <a:avLst/>
          </a:prstGeom>
          <a:noFill/>
          <a:ln w="31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/>
              <a:t>Power distribution applied as a gaussian fit to MC simulation data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/>
              <a:t>Integrated power is  ~ 3.1 kW over ~110 mm 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84ACF313-DAE1-A9E9-9BAC-93AF1D85A53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43355" y="2782594"/>
            <a:ext cx="3765149" cy="2309436"/>
          </a:xfrm>
          <a:prstGeom prst="rect">
            <a:avLst/>
          </a:prstGeom>
          <a:ln w="3175">
            <a:solidFill>
              <a:schemeClr val="accent1"/>
            </a:solidFill>
          </a:ln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6A7451C-4526-1CAE-C457-C9928442AE3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06500" y="3076227"/>
            <a:ext cx="1460901" cy="904947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A6A50977-9C6B-FF7A-D72A-50C125D461FB}"/>
              </a:ext>
            </a:extLst>
          </p:cNvPr>
          <p:cNvSpPr txBox="1"/>
          <p:nvPr/>
        </p:nvSpPr>
        <p:spPr>
          <a:xfrm>
            <a:off x="5661385" y="381581"/>
            <a:ext cx="30203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u="sng" dirty="0"/>
              <a:t>Local absorber V5_gaussian</a:t>
            </a:r>
          </a:p>
        </p:txBody>
      </p:sp>
      <p:sp>
        <p:nvSpPr>
          <p:cNvPr id="31" name="Arrow: Up 30">
            <a:extLst>
              <a:ext uri="{FF2B5EF4-FFF2-40B4-BE49-F238E27FC236}">
                <a16:creationId xmlns:a16="http://schemas.microsoft.com/office/drawing/2014/main" id="{D1D62BA9-E0B6-D877-5FE4-A267C6E92E43}"/>
              </a:ext>
            </a:extLst>
          </p:cNvPr>
          <p:cNvSpPr/>
          <p:nvPr/>
        </p:nvSpPr>
        <p:spPr>
          <a:xfrm rot="3420000">
            <a:off x="2302141" y="4116338"/>
            <a:ext cx="854182" cy="786903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isometricOffAxis2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extfeld 8">
            <a:extLst>
              <a:ext uri="{FF2B5EF4-FFF2-40B4-BE49-F238E27FC236}">
                <a16:creationId xmlns:a16="http://schemas.microsoft.com/office/drawing/2014/main" id="{77B70120-3D97-99FA-D37A-ED151C6BE698}"/>
              </a:ext>
            </a:extLst>
          </p:cNvPr>
          <p:cNvSpPr txBox="1"/>
          <p:nvPr/>
        </p:nvSpPr>
        <p:spPr>
          <a:xfrm>
            <a:off x="4283968" y="84395"/>
            <a:ext cx="4176463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sv-SE" sz="900" dirty="0">
                <a:solidFill>
                  <a:schemeClr val="bg1"/>
                </a:solidFill>
              </a:rPr>
              <a:t>Vacuum System R&amp;D Status Report</a:t>
            </a:r>
            <a:r>
              <a:rPr lang="en-GB" sz="900" dirty="0">
                <a:solidFill>
                  <a:schemeClr val="bg1"/>
                </a:solidFill>
              </a:rPr>
              <a:t> - </a:t>
            </a:r>
            <a:r>
              <a:rPr lang="en-GB" sz="900" i="1" dirty="0">
                <a:solidFill>
                  <a:schemeClr val="bg1"/>
                </a:solidFill>
              </a:rPr>
              <a:t>R. Kersevan, TE-VSC</a:t>
            </a:r>
          </a:p>
        </p:txBody>
      </p:sp>
      <p:sp>
        <p:nvSpPr>
          <p:cNvPr id="5" name="Textfeld 10">
            <a:extLst>
              <a:ext uri="{FF2B5EF4-FFF2-40B4-BE49-F238E27FC236}">
                <a16:creationId xmlns:a16="http://schemas.microsoft.com/office/drawing/2014/main" id="{7D7332E4-C175-1918-C0AF-491585F6FDF5}"/>
              </a:ext>
            </a:extLst>
          </p:cNvPr>
          <p:cNvSpPr txBox="1"/>
          <p:nvPr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FCCIS Workshop, 5-9 Dec 2022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253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0C41F4-8763-DA1B-92EE-A7DCE42E2B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3" name="Title 7">
            <a:extLst>
              <a:ext uri="{FF2B5EF4-FFF2-40B4-BE49-F238E27FC236}">
                <a16:creationId xmlns:a16="http://schemas.microsoft.com/office/drawing/2014/main" id="{2A4847B6-A084-1703-1FDD-1EB64C6E6E8C}"/>
              </a:ext>
            </a:extLst>
          </p:cNvPr>
          <p:cNvSpPr txBox="1">
            <a:spLocks/>
          </p:cNvSpPr>
          <p:nvPr/>
        </p:nvSpPr>
        <p:spPr>
          <a:xfrm>
            <a:off x="437850" y="422556"/>
            <a:ext cx="8263350" cy="804066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/>
              <a:t>Relevant machine and vacuum parameters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69AEFF-60B7-AD64-E101-C2D3AA6209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474" y="2067694"/>
            <a:ext cx="3392682" cy="288790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A57E1C8-0906-AA8C-EC02-12133BEBBC68}"/>
              </a:ext>
            </a:extLst>
          </p:cNvPr>
          <p:cNvSpPr txBox="1"/>
          <p:nvPr/>
        </p:nvSpPr>
        <p:spPr>
          <a:xfrm>
            <a:off x="4137511" y="2235967"/>
            <a:ext cx="4897268" cy="2808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Big variation of nominal current vs beam energy, since all machine versions are </a:t>
            </a:r>
            <a:r>
              <a:rPr lang="en-US" sz="1100" b="1" u="sng" dirty="0">
                <a:solidFill>
                  <a:srgbClr val="FF0000"/>
                </a:solidFill>
              </a:rPr>
              <a:t>limited to 50 MW of synchrotron radiation per beam</a:t>
            </a:r>
          </a:p>
          <a:p>
            <a:endParaRPr lang="en-US" sz="800" b="1" u="sng" dirty="0">
              <a:solidFill>
                <a:srgbClr val="FF0000"/>
              </a:solidFill>
            </a:endParaRPr>
          </a:p>
          <a:p>
            <a:pPr algn="ctr">
              <a:spcBef>
                <a:spcPts val="600"/>
              </a:spcBef>
            </a:pPr>
            <a:r>
              <a:rPr lang="en-US" b="1" dirty="0"/>
              <a:t>P (W) = 88.46 · E</a:t>
            </a:r>
            <a:r>
              <a:rPr lang="en-US" b="1" baseline="30000" dirty="0"/>
              <a:t>4</a:t>
            </a:r>
            <a:r>
              <a:rPr lang="en-US" b="1" dirty="0"/>
              <a:t>(GeV) · I(mA) / </a:t>
            </a:r>
            <a:r>
              <a:rPr lang="en-US" b="1" dirty="0">
                <a:latin typeface="Symbol" panose="05050102010706020507" pitchFamily="18" charset="2"/>
              </a:rPr>
              <a:t>r</a:t>
            </a:r>
            <a:r>
              <a:rPr lang="en-US" b="1" dirty="0"/>
              <a:t>(m)</a:t>
            </a:r>
            <a:endParaRPr lang="en-US" sz="800" b="1" dirty="0"/>
          </a:p>
          <a:p>
            <a:pPr algn="ctr">
              <a:spcBef>
                <a:spcPts val="600"/>
              </a:spcBef>
            </a:pPr>
            <a:r>
              <a:rPr lang="en-US" b="1" dirty="0"/>
              <a:t>F (</a:t>
            </a:r>
            <a:r>
              <a:rPr lang="en-US" b="1" dirty="0" err="1"/>
              <a:t>ph</a:t>
            </a:r>
            <a:r>
              <a:rPr lang="en-US" b="1" dirty="0"/>
              <a:t>/s) = 8.08·10</a:t>
            </a:r>
            <a:r>
              <a:rPr lang="en-US" b="1" baseline="30000" dirty="0"/>
              <a:t>17</a:t>
            </a:r>
            <a:r>
              <a:rPr lang="en-US" b="1" dirty="0"/>
              <a:t> · E(GeV) · I(mA)</a:t>
            </a:r>
          </a:p>
          <a:p>
            <a:pPr algn="ctr">
              <a:spcBef>
                <a:spcPts val="600"/>
              </a:spcBef>
            </a:pPr>
            <a:r>
              <a:rPr lang="en-US" sz="800" b="1" dirty="0"/>
              <a:t> </a:t>
            </a:r>
          </a:p>
          <a:p>
            <a:pPr>
              <a:spcBef>
                <a:spcPts val="600"/>
              </a:spcBef>
            </a:pPr>
            <a:r>
              <a:rPr lang="en-US" b="1" dirty="0"/>
              <a:t>We aim at an average pressure giving a beam-gas scattering lifetime large enough not to be detrimental to the integrated luminosity, say in the </a:t>
            </a:r>
            <a:r>
              <a:rPr lang="en-US" b="1" u="sng" dirty="0"/>
              <a:t>low 10</a:t>
            </a:r>
            <a:r>
              <a:rPr lang="en-US" b="1" u="sng" baseline="30000" dirty="0"/>
              <a:t>-9</a:t>
            </a:r>
            <a:r>
              <a:rPr lang="en-US" b="1" u="sng" dirty="0"/>
              <a:t> mbar range</a:t>
            </a:r>
            <a:r>
              <a:rPr lang="en-US" b="1" dirty="0"/>
              <a:t> or better, with a gas composition of 80~90% hydrogen, and no molecular masses above 44 (CO</a:t>
            </a:r>
            <a:r>
              <a:rPr lang="en-US" b="1" baseline="-25000" dirty="0"/>
              <a:t>2</a:t>
            </a:r>
            <a:r>
              <a:rPr lang="en-US" b="1" dirty="0"/>
              <a:t>).</a:t>
            </a:r>
          </a:p>
          <a:p>
            <a:pPr>
              <a:spcBef>
                <a:spcPts val="600"/>
              </a:spcBef>
            </a:pPr>
            <a:r>
              <a:rPr lang="en-US" b="1" dirty="0"/>
              <a:t>Typically, 80~90% H</a:t>
            </a:r>
            <a:r>
              <a:rPr lang="en-US" b="1" baseline="-25000" dirty="0"/>
              <a:t>2</a:t>
            </a:r>
            <a:r>
              <a:rPr lang="en-US" b="1" dirty="0"/>
              <a:t>, 10~20% CO+CO</a:t>
            </a:r>
            <a:r>
              <a:rPr lang="en-US" b="1" baseline="-25000" dirty="0"/>
              <a:t>2</a:t>
            </a:r>
            <a:r>
              <a:rPr lang="en-US" b="1" dirty="0"/>
              <a:t>, traces of CH</a:t>
            </a:r>
            <a:r>
              <a:rPr lang="en-US" b="1" baseline="-25000" dirty="0"/>
              <a:t>4</a:t>
            </a:r>
            <a:endParaRPr lang="en-GB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2F9E99A-DFA8-D52A-6EB0-29D5991D51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861" y="874524"/>
            <a:ext cx="2112883" cy="75664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6CFC60-BB52-8922-D7F0-9F23BD6221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5448" y="917594"/>
            <a:ext cx="3263725" cy="122058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E7D5414-B5B5-FB17-B24B-6F5D40CC00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14842" y="1166367"/>
            <a:ext cx="2350958" cy="917869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5C06C5B7-2F5A-D356-F5FF-9E5AB58BCE9C}"/>
              </a:ext>
            </a:extLst>
          </p:cNvPr>
          <p:cNvSpPr txBox="1"/>
          <p:nvPr/>
        </p:nvSpPr>
        <p:spPr>
          <a:xfrm>
            <a:off x="4283968" y="84395"/>
            <a:ext cx="4176463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sv-SE" sz="900" dirty="0">
                <a:solidFill>
                  <a:schemeClr val="bg1"/>
                </a:solidFill>
              </a:rPr>
              <a:t>Vacuum System R&amp;D Status Report</a:t>
            </a:r>
            <a:r>
              <a:rPr lang="en-GB" sz="900" dirty="0">
                <a:solidFill>
                  <a:schemeClr val="bg1"/>
                </a:solidFill>
              </a:rPr>
              <a:t> - </a:t>
            </a:r>
            <a:r>
              <a:rPr lang="en-GB" sz="900" i="1" dirty="0">
                <a:solidFill>
                  <a:schemeClr val="bg1"/>
                </a:solidFill>
              </a:rPr>
              <a:t>R. Kersevan, TE-VSC</a:t>
            </a:r>
          </a:p>
        </p:txBody>
      </p:sp>
      <p:sp>
        <p:nvSpPr>
          <p:cNvPr id="10" name="Textfeld 10">
            <a:extLst>
              <a:ext uri="{FF2B5EF4-FFF2-40B4-BE49-F238E27FC236}">
                <a16:creationId xmlns:a16="http://schemas.microsoft.com/office/drawing/2014/main" id="{6B60343D-D64A-B782-EB6D-73F2C86AB33D}"/>
              </a:ext>
            </a:extLst>
          </p:cNvPr>
          <p:cNvSpPr txBox="1"/>
          <p:nvPr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FCCIS Workshop, 5-9 Dec 2022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57293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indoor, floor, counter, table&#10;&#10;Description automatically generated">
            <a:extLst>
              <a:ext uri="{FF2B5EF4-FFF2-40B4-BE49-F238E27FC236}">
                <a16:creationId xmlns:a16="http://schemas.microsoft.com/office/drawing/2014/main" id="{32CCF095-6909-907C-710E-FCBFE6FA16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769"/>
          <a:stretch/>
        </p:blipFill>
        <p:spPr>
          <a:xfrm>
            <a:off x="58616" y="538020"/>
            <a:ext cx="3294185" cy="2105738"/>
          </a:xfrm>
          <a:prstGeom prst="rect">
            <a:avLst/>
          </a:prstGeom>
        </p:spPr>
      </p:pic>
      <p:pic>
        <p:nvPicPr>
          <p:cNvPr id="8" name="Picture 7" descr="A helmet on a table&#10;&#10;Description automatically generated with low confidence">
            <a:extLst>
              <a:ext uri="{FF2B5EF4-FFF2-40B4-BE49-F238E27FC236}">
                <a16:creationId xmlns:a16="http://schemas.microsoft.com/office/drawing/2014/main" id="{589DE48B-1841-BF04-5BB5-1D40808F926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9"/>
          <a:stretch/>
        </p:blipFill>
        <p:spPr>
          <a:xfrm>
            <a:off x="58615" y="2859782"/>
            <a:ext cx="3294185" cy="202990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7EFBC16-32FB-D131-25DD-D1C93ABD58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81148" y="1054491"/>
            <a:ext cx="4567783" cy="342583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5EBA60F-8A04-AAEA-47AC-68273405B2F3}"/>
              </a:ext>
            </a:extLst>
          </p:cNvPr>
          <p:cNvSpPr txBox="1"/>
          <p:nvPr/>
        </p:nvSpPr>
        <p:spPr>
          <a:xfrm>
            <a:off x="3441994" y="771550"/>
            <a:ext cx="20832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400" dirty="0"/>
              <a:t>We have received 50 m of chamber extrusion: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8x 5m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5x 2m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53E5040-74A5-D36F-2F26-8115FB7F3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8F3AD-7C41-4081-96D4-8E979839077E}" type="slidenum">
              <a:rPr lang="en-GB" smtClean="0"/>
              <a:t>30</a:t>
            </a:fld>
            <a:endParaRPr lang="en-GB"/>
          </a:p>
        </p:txBody>
      </p:sp>
      <p:sp>
        <p:nvSpPr>
          <p:cNvPr id="5" name="Textfeld 8">
            <a:extLst>
              <a:ext uri="{FF2B5EF4-FFF2-40B4-BE49-F238E27FC236}">
                <a16:creationId xmlns:a16="http://schemas.microsoft.com/office/drawing/2014/main" id="{10994E9D-4716-D03C-A725-86676386002B}"/>
              </a:ext>
            </a:extLst>
          </p:cNvPr>
          <p:cNvSpPr txBox="1"/>
          <p:nvPr/>
        </p:nvSpPr>
        <p:spPr>
          <a:xfrm>
            <a:off x="4283968" y="84395"/>
            <a:ext cx="4176463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sv-SE" sz="900" dirty="0">
                <a:solidFill>
                  <a:schemeClr val="bg1"/>
                </a:solidFill>
              </a:rPr>
              <a:t>Vacuum System R&amp;D Status Report</a:t>
            </a:r>
            <a:r>
              <a:rPr lang="en-GB" sz="900" dirty="0">
                <a:solidFill>
                  <a:schemeClr val="bg1"/>
                </a:solidFill>
              </a:rPr>
              <a:t> - </a:t>
            </a:r>
            <a:r>
              <a:rPr lang="en-GB" sz="900" i="1" dirty="0">
                <a:solidFill>
                  <a:schemeClr val="bg1"/>
                </a:solidFill>
              </a:rPr>
              <a:t>R. Kersevan, TE-VSC</a:t>
            </a:r>
          </a:p>
        </p:txBody>
      </p:sp>
      <p:sp>
        <p:nvSpPr>
          <p:cNvPr id="7" name="Textfeld 10">
            <a:extLst>
              <a:ext uri="{FF2B5EF4-FFF2-40B4-BE49-F238E27FC236}">
                <a16:creationId xmlns:a16="http://schemas.microsoft.com/office/drawing/2014/main" id="{431109B3-3915-1E68-1ADB-CA5D998DFAF4}"/>
              </a:ext>
            </a:extLst>
          </p:cNvPr>
          <p:cNvSpPr txBox="1"/>
          <p:nvPr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FCCIS Workshop, 5-9 Dec 2022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8809C1E-397F-8CD0-8E23-F997DFFBCB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19872" y="2383602"/>
            <a:ext cx="3332628" cy="2722916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27830713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ndoor&#10;&#10;Description automatically generated">
            <a:extLst>
              <a:ext uri="{FF2B5EF4-FFF2-40B4-BE49-F238E27FC236}">
                <a16:creationId xmlns:a16="http://schemas.microsoft.com/office/drawing/2014/main" id="{6E65D345-28E9-ABE2-995A-8BBB464ACE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96007"/>
            <a:ext cx="3231662" cy="242374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53E14F1-D10D-B4EC-C250-C2F604D96B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39623" y="513253"/>
            <a:ext cx="3017227" cy="226292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3C574D1-249C-CA5F-523F-4EE469C522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719753"/>
            <a:ext cx="3231662" cy="2423747"/>
          </a:xfrm>
          <a:prstGeom prst="rect">
            <a:avLst/>
          </a:prstGeom>
        </p:spPr>
      </p:pic>
      <p:pic>
        <p:nvPicPr>
          <p:cNvPr id="12" name="Picture 11" descr="A loaf of bread on a stove&#10;&#10;Description automatically generated with medium confidence">
            <a:extLst>
              <a:ext uri="{FF2B5EF4-FFF2-40B4-BE49-F238E27FC236}">
                <a16:creationId xmlns:a16="http://schemas.microsoft.com/office/drawing/2014/main" id="{77227C27-C389-5BAD-DED6-2FDD74B8EBE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57" r="12051"/>
          <a:stretch/>
        </p:blipFill>
        <p:spPr>
          <a:xfrm>
            <a:off x="3491880" y="136099"/>
            <a:ext cx="2723241" cy="3017227"/>
          </a:xfrm>
          <a:prstGeom prst="rect">
            <a:avLst/>
          </a:prstGeom>
        </p:spPr>
      </p:pic>
      <p:pic>
        <p:nvPicPr>
          <p:cNvPr id="14" name="Picture 13" descr="Logo&#10;&#10;Description automatically generated with low confidence">
            <a:extLst>
              <a:ext uri="{FF2B5EF4-FFF2-40B4-BE49-F238E27FC236}">
                <a16:creationId xmlns:a16="http://schemas.microsoft.com/office/drawing/2014/main" id="{A8B06954-3D7A-6ED6-9728-477AFE0676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1" y="3285211"/>
            <a:ext cx="2409092" cy="180681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58EF6B6-BBFF-03C4-854A-160414866E19}"/>
              </a:ext>
            </a:extLst>
          </p:cNvPr>
          <p:cNvSpPr txBox="1"/>
          <p:nvPr/>
        </p:nvSpPr>
        <p:spPr>
          <a:xfrm>
            <a:off x="5940152" y="3285211"/>
            <a:ext cx="30963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Wire-eroded short stubs (AP CERN), used for friction stir welding tests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Tests are promising: good penetration of the weld, with eventual trapped volumes </a:t>
            </a:r>
            <a:r>
              <a:rPr lang="en-GB" sz="1400" b="1" dirty="0"/>
              <a:t>NOT</a:t>
            </a:r>
            <a:r>
              <a:rPr lang="en-GB" sz="1400" dirty="0"/>
              <a:t> facing the vacuum side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F5A5E5D-AAA0-2CF1-A83D-6ECF5D398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8F3AD-7C41-4081-96D4-8E979839077E}" type="slidenum">
              <a:rPr lang="en-GB" smtClean="0"/>
              <a:t>31</a:t>
            </a:fld>
            <a:endParaRPr lang="en-GB"/>
          </a:p>
        </p:txBody>
      </p:sp>
      <p:sp>
        <p:nvSpPr>
          <p:cNvPr id="4" name="Textfeld 8">
            <a:extLst>
              <a:ext uri="{FF2B5EF4-FFF2-40B4-BE49-F238E27FC236}">
                <a16:creationId xmlns:a16="http://schemas.microsoft.com/office/drawing/2014/main" id="{2C990671-D4E2-3A39-6856-5B0D7339AD10}"/>
              </a:ext>
            </a:extLst>
          </p:cNvPr>
          <p:cNvSpPr txBox="1"/>
          <p:nvPr/>
        </p:nvSpPr>
        <p:spPr>
          <a:xfrm>
            <a:off x="4283968" y="84395"/>
            <a:ext cx="4176463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sv-SE" sz="900" dirty="0">
                <a:solidFill>
                  <a:schemeClr val="bg1"/>
                </a:solidFill>
              </a:rPr>
              <a:t>Vacuum System R&amp;D Status Report</a:t>
            </a:r>
            <a:r>
              <a:rPr lang="en-GB" sz="900" dirty="0">
                <a:solidFill>
                  <a:schemeClr val="bg1"/>
                </a:solidFill>
              </a:rPr>
              <a:t> - </a:t>
            </a:r>
            <a:r>
              <a:rPr lang="en-GB" sz="900" i="1" dirty="0">
                <a:solidFill>
                  <a:schemeClr val="bg1"/>
                </a:solidFill>
              </a:rPr>
              <a:t>R. Kersevan, TE-VSC</a:t>
            </a:r>
          </a:p>
        </p:txBody>
      </p:sp>
      <p:sp>
        <p:nvSpPr>
          <p:cNvPr id="6" name="Textfeld 10">
            <a:extLst>
              <a:ext uri="{FF2B5EF4-FFF2-40B4-BE49-F238E27FC236}">
                <a16:creationId xmlns:a16="http://schemas.microsoft.com/office/drawing/2014/main" id="{C07C86FA-3F50-1E99-B330-ED7583C0266A}"/>
              </a:ext>
            </a:extLst>
          </p:cNvPr>
          <p:cNvSpPr txBox="1"/>
          <p:nvPr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FCCIS Workshop, 5-9 Dec 2022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72234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83AC7F8-487C-1B0A-C3F9-54AC003984F0}"/>
              </a:ext>
            </a:extLst>
          </p:cNvPr>
          <p:cNvSpPr txBox="1"/>
          <p:nvPr/>
        </p:nvSpPr>
        <p:spPr>
          <a:xfrm>
            <a:off x="215154" y="127747"/>
            <a:ext cx="7402606" cy="1696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13" b="1" u="sng" dirty="0"/>
              <a:t>Friction Stir Welding Study</a:t>
            </a:r>
          </a:p>
          <a:p>
            <a:endParaRPr lang="en-GB" sz="1013" b="1" u="sng" dirty="0"/>
          </a:p>
          <a:p>
            <a:r>
              <a:rPr lang="en-GB" sz="1400" dirty="0"/>
              <a:t>Two Phases</a:t>
            </a:r>
          </a:p>
          <a:p>
            <a:endParaRPr lang="en-GB" sz="1400" dirty="0"/>
          </a:p>
          <a:p>
            <a:r>
              <a:rPr lang="en-GB" sz="1400" u="sng" dirty="0"/>
              <a:t>Phase 1</a:t>
            </a:r>
          </a:p>
          <a:p>
            <a:endParaRPr lang="en-GB" sz="1400" u="sng" dirty="0"/>
          </a:p>
          <a:p>
            <a:r>
              <a:rPr lang="en-GB" sz="1400" dirty="0"/>
              <a:t>6 Flanges + short chamber profiles for destructive testing to determine optimal weld parameters and refine any design issues with flange and/or chamber. </a:t>
            </a:r>
          </a:p>
        </p:txBody>
      </p:sp>
      <p:pic>
        <p:nvPicPr>
          <p:cNvPr id="6" name="Picture 5" descr="A snake on a table&#10;&#10;Description automatically generated with medium confidence">
            <a:extLst>
              <a:ext uri="{FF2B5EF4-FFF2-40B4-BE49-F238E27FC236}">
                <a16:creationId xmlns:a16="http://schemas.microsoft.com/office/drawing/2014/main" id="{4C4AED83-FAD8-4C80-5578-7CE4643D444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8" t="20000" r="10294" b="23007"/>
          <a:stretch/>
        </p:blipFill>
        <p:spPr>
          <a:xfrm>
            <a:off x="107575" y="2017059"/>
            <a:ext cx="3503638" cy="215153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5D2E272-5EA6-8F57-6358-25A5BECD41C6}"/>
              </a:ext>
            </a:extLst>
          </p:cNvPr>
          <p:cNvSpPr txBox="1"/>
          <p:nvPr/>
        </p:nvSpPr>
        <p:spPr>
          <a:xfrm>
            <a:off x="107575" y="4276165"/>
            <a:ext cx="316678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Short chamber profile made by wire-cutting (Erosion Discharge Machining)</a:t>
            </a:r>
          </a:p>
        </p:txBody>
      </p:sp>
      <p:pic>
        <p:nvPicPr>
          <p:cNvPr id="9" name="Picture 8" descr="A picture containing checker&#10;&#10;Description automatically generated">
            <a:extLst>
              <a:ext uri="{FF2B5EF4-FFF2-40B4-BE49-F238E27FC236}">
                <a16:creationId xmlns:a16="http://schemas.microsoft.com/office/drawing/2014/main" id="{5B3B5B40-8375-26E9-CE55-FEFA92F061E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84" t="7775" r="6970" b="18230"/>
          <a:stretch/>
        </p:blipFill>
        <p:spPr>
          <a:xfrm>
            <a:off x="4460005" y="2017060"/>
            <a:ext cx="2998693" cy="215157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A4021FE-370A-FE01-8838-57950531C377}"/>
              </a:ext>
            </a:extLst>
          </p:cNvPr>
          <p:cNvSpPr txBox="1"/>
          <p:nvPr/>
        </p:nvSpPr>
        <p:spPr>
          <a:xfrm>
            <a:off x="4521574" y="4222377"/>
            <a:ext cx="31667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Short chamber profile inserted into flange for Phase 1 welding tests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10D21C-8494-125B-8DBD-12C6CDAB1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8F3AD-7C41-4081-96D4-8E979839077E}" type="slidenum">
              <a:rPr lang="en-GB" smtClean="0"/>
              <a:t>32</a:t>
            </a:fld>
            <a:endParaRPr lang="en-GB"/>
          </a:p>
        </p:txBody>
      </p:sp>
      <p:sp>
        <p:nvSpPr>
          <p:cNvPr id="3" name="Textfeld 8">
            <a:extLst>
              <a:ext uri="{FF2B5EF4-FFF2-40B4-BE49-F238E27FC236}">
                <a16:creationId xmlns:a16="http://schemas.microsoft.com/office/drawing/2014/main" id="{0C58ADB9-4619-6E53-D7E4-08993C2F766E}"/>
              </a:ext>
            </a:extLst>
          </p:cNvPr>
          <p:cNvSpPr txBox="1"/>
          <p:nvPr/>
        </p:nvSpPr>
        <p:spPr>
          <a:xfrm>
            <a:off x="4283968" y="84395"/>
            <a:ext cx="4176463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sv-SE" sz="900" dirty="0">
                <a:solidFill>
                  <a:schemeClr val="bg1"/>
                </a:solidFill>
              </a:rPr>
              <a:t>Vacuum System R&amp;D Status Report</a:t>
            </a:r>
            <a:r>
              <a:rPr lang="en-GB" sz="900" dirty="0">
                <a:solidFill>
                  <a:schemeClr val="bg1"/>
                </a:solidFill>
              </a:rPr>
              <a:t> - </a:t>
            </a:r>
            <a:r>
              <a:rPr lang="en-GB" sz="900" i="1" dirty="0">
                <a:solidFill>
                  <a:schemeClr val="bg1"/>
                </a:solidFill>
              </a:rPr>
              <a:t>R. Kersevan, TE-VSC</a:t>
            </a:r>
          </a:p>
        </p:txBody>
      </p:sp>
      <p:sp>
        <p:nvSpPr>
          <p:cNvPr id="5" name="Textfeld 10">
            <a:extLst>
              <a:ext uri="{FF2B5EF4-FFF2-40B4-BE49-F238E27FC236}">
                <a16:creationId xmlns:a16="http://schemas.microsoft.com/office/drawing/2014/main" id="{2DCA2040-BC9D-BBBE-AAC7-C3662E16AAF8}"/>
              </a:ext>
            </a:extLst>
          </p:cNvPr>
          <p:cNvSpPr txBox="1"/>
          <p:nvPr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FCCIS Workshop, 5-9 Dec 2022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46366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09B7269-A6E0-B21A-ECCE-E1EAB3FEF1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112" y="323329"/>
            <a:ext cx="2974818" cy="263736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B9443DC-FADE-8891-827B-7D82E42370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2089" y="323329"/>
            <a:ext cx="2820800" cy="262435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64AF40A-8081-FE22-F842-862F92EDEC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8047" y="323329"/>
            <a:ext cx="2937353" cy="262628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C24DBE4-B88F-B0D7-CE7E-A04DF0A97FA7}"/>
              </a:ext>
            </a:extLst>
          </p:cNvPr>
          <p:cNvSpPr txBox="1"/>
          <p:nvPr/>
        </p:nvSpPr>
        <p:spPr>
          <a:xfrm>
            <a:off x="112112" y="3075806"/>
            <a:ext cx="892438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Results from Phase 1 of </a:t>
            </a:r>
            <a:r>
              <a:rPr lang="en-GB" sz="1400" b="1" dirty="0"/>
              <a:t>Friction Stir Weld </a:t>
            </a:r>
            <a:r>
              <a:rPr lang="en-GB" sz="1400" dirty="0"/>
              <a:t>(</a:t>
            </a:r>
            <a:r>
              <a:rPr lang="en-GB" sz="1400" b="1" dirty="0"/>
              <a:t>FSW</a:t>
            </a:r>
            <a:r>
              <a:rPr lang="en-GB" sz="1400" dirty="0"/>
              <a:t>) Tests:</a:t>
            </a:r>
          </a:p>
          <a:p>
            <a:endParaRPr lang="en-GB" sz="1400" dirty="0"/>
          </a:p>
          <a:p>
            <a:pPr indent="176213">
              <a:spcAft>
                <a:spcPts val="600"/>
              </a:spcAft>
            </a:pPr>
            <a:r>
              <a:rPr lang="en-GB" sz="1400" dirty="0"/>
              <a:t>Good shoulder print on part surface</a:t>
            </a:r>
          </a:p>
          <a:p>
            <a:pPr indent="176213">
              <a:spcAft>
                <a:spcPts val="600"/>
              </a:spcAft>
            </a:pPr>
            <a:r>
              <a:rPr lang="en-GB" sz="1400" dirty="0"/>
              <a:t>• Small porosities into some locations: no effect on vacuum sealing, as they are internal</a:t>
            </a:r>
          </a:p>
          <a:p>
            <a:pPr indent="176213">
              <a:spcAft>
                <a:spcPts val="600"/>
              </a:spcAft>
            </a:pPr>
            <a:r>
              <a:rPr lang="en-GB" sz="1400" dirty="0"/>
              <a:t>porosities; They probably come from the clearance between tube &amp; flange; Porosity maximum size = 0.9 mm</a:t>
            </a:r>
          </a:p>
          <a:p>
            <a:pPr indent="176213">
              <a:spcAft>
                <a:spcPts val="600"/>
              </a:spcAft>
            </a:pPr>
            <a:r>
              <a:rPr lang="en-GB" sz="1400" dirty="0"/>
              <a:t>• No residual bond between flange and tube</a:t>
            </a:r>
          </a:p>
          <a:p>
            <a:pPr indent="176213">
              <a:spcAft>
                <a:spcPts val="600"/>
              </a:spcAft>
            </a:pPr>
            <a:r>
              <a:rPr lang="en-GB" sz="1400" dirty="0"/>
              <a:t>• On cross section 3, we see copper pushed away on the internal side of the flange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1EE4AD-EB09-0766-C1BA-6ACDFBB31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8F3AD-7C41-4081-96D4-8E979839077E}" type="slidenum">
              <a:rPr lang="en-GB" smtClean="0"/>
              <a:t>33</a:t>
            </a:fld>
            <a:endParaRPr lang="en-GB"/>
          </a:p>
        </p:txBody>
      </p:sp>
      <p:sp>
        <p:nvSpPr>
          <p:cNvPr id="3" name="Textfeld 8">
            <a:extLst>
              <a:ext uri="{FF2B5EF4-FFF2-40B4-BE49-F238E27FC236}">
                <a16:creationId xmlns:a16="http://schemas.microsoft.com/office/drawing/2014/main" id="{5055C74C-023D-560A-8462-DB9E67CA2745}"/>
              </a:ext>
            </a:extLst>
          </p:cNvPr>
          <p:cNvSpPr txBox="1"/>
          <p:nvPr/>
        </p:nvSpPr>
        <p:spPr>
          <a:xfrm>
            <a:off x="4283968" y="84395"/>
            <a:ext cx="4176463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sv-SE" sz="900" dirty="0">
                <a:solidFill>
                  <a:schemeClr val="bg1"/>
                </a:solidFill>
              </a:rPr>
              <a:t>Vacuum System R&amp;D Status Report</a:t>
            </a:r>
            <a:r>
              <a:rPr lang="en-GB" sz="900" dirty="0">
                <a:solidFill>
                  <a:schemeClr val="bg1"/>
                </a:solidFill>
              </a:rPr>
              <a:t> - </a:t>
            </a:r>
            <a:r>
              <a:rPr lang="en-GB" sz="900" i="1" dirty="0">
                <a:solidFill>
                  <a:schemeClr val="bg1"/>
                </a:solidFill>
              </a:rPr>
              <a:t>R. Kersevan, TE-VSC</a:t>
            </a:r>
          </a:p>
        </p:txBody>
      </p:sp>
      <p:sp>
        <p:nvSpPr>
          <p:cNvPr id="4" name="Textfeld 10">
            <a:extLst>
              <a:ext uri="{FF2B5EF4-FFF2-40B4-BE49-F238E27FC236}">
                <a16:creationId xmlns:a16="http://schemas.microsoft.com/office/drawing/2014/main" id="{0E20C7BB-72B8-11D8-7918-72A0B401757C}"/>
              </a:ext>
            </a:extLst>
          </p:cNvPr>
          <p:cNvSpPr txBox="1"/>
          <p:nvPr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FCCIS Workshop, 5-9 Dec 2022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18619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FEFDCDD-B8D8-6139-23DD-1339A0B7E4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662064"/>
            <a:ext cx="5518514" cy="416521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7122D4A-10B4-75AB-91C0-84C71B08E695}"/>
              </a:ext>
            </a:extLst>
          </p:cNvPr>
          <p:cNvSpPr txBox="1"/>
          <p:nvPr/>
        </p:nvSpPr>
        <p:spPr>
          <a:xfrm>
            <a:off x="6012160" y="411510"/>
            <a:ext cx="3096344" cy="204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/>
              <a:t>Macroscopic inspection</a:t>
            </a:r>
          </a:p>
          <a:p>
            <a:endParaRPr lang="en-GB" sz="1200" u="sng" dirty="0"/>
          </a:p>
          <a:p>
            <a:pPr>
              <a:spcAft>
                <a:spcPts val="600"/>
              </a:spcAft>
            </a:pPr>
            <a:r>
              <a:rPr lang="en-GB" sz="1200" dirty="0"/>
              <a:t>Good shoulder print on part surface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No visible porosity on surface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Excessive penetration at the end of the weld (tool collapse, too hot)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We can modify the flange for future iterations as below: Better for us, less machining.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2A65A41-5A7B-12E9-899F-8BEFECA76E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2223" y="2546927"/>
            <a:ext cx="2771842" cy="233278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A090E16-3C26-2B39-3F68-71AFE3325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8F3AD-7C41-4081-96D4-8E979839077E}" type="slidenum">
              <a:rPr lang="en-GB" smtClean="0"/>
              <a:t>34</a:t>
            </a:fld>
            <a:endParaRPr lang="en-GB"/>
          </a:p>
        </p:txBody>
      </p:sp>
      <p:sp>
        <p:nvSpPr>
          <p:cNvPr id="3" name="Textfeld 8">
            <a:extLst>
              <a:ext uri="{FF2B5EF4-FFF2-40B4-BE49-F238E27FC236}">
                <a16:creationId xmlns:a16="http://schemas.microsoft.com/office/drawing/2014/main" id="{7BF87522-D647-0096-B95A-DC4B8DA7D8D2}"/>
              </a:ext>
            </a:extLst>
          </p:cNvPr>
          <p:cNvSpPr txBox="1"/>
          <p:nvPr/>
        </p:nvSpPr>
        <p:spPr>
          <a:xfrm>
            <a:off x="4283968" y="84395"/>
            <a:ext cx="4176463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sv-SE" sz="900" dirty="0">
                <a:solidFill>
                  <a:schemeClr val="bg1"/>
                </a:solidFill>
              </a:rPr>
              <a:t>Vacuum System R&amp;D Status Report</a:t>
            </a:r>
            <a:r>
              <a:rPr lang="en-GB" sz="900" dirty="0">
                <a:solidFill>
                  <a:schemeClr val="bg1"/>
                </a:solidFill>
              </a:rPr>
              <a:t> - </a:t>
            </a:r>
            <a:r>
              <a:rPr lang="en-GB" sz="900" i="1" dirty="0">
                <a:solidFill>
                  <a:schemeClr val="bg1"/>
                </a:solidFill>
              </a:rPr>
              <a:t>R. Kersevan, TE-VSC</a:t>
            </a:r>
          </a:p>
        </p:txBody>
      </p:sp>
      <p:sp>
        <p:nvSpPr>
          <p:cNvPr id="4" name="Textfeld 10">
            <a:extLst>
              <a:ext uri="{FF2B5EF4-FFF2-40B4-BE49-F238E27FC236}">
                <a16:creationId xmlns:a16="http://schemas.microsoft.com/office/drawing/2014/main" id="{8788039C-CD24-145F-D29B-EF01B640D124}"/>
              </a:ext>
            </a:extLst>
          </p:cNvPr>
          <p:cNvSpPr txBox="1"/>
          <p:nvPr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FCCIS Workshop, 5-9 Dec 2022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50132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able, indoor, cup, dining table&#10;&#10;Description automatically generated">
            <a:extLst>
              <a:ext uri="{FF2B5EF4-FFF2-40B4-BE49-F238E27FC236}">
                <a16:creationId xmlns:a16="http://schemas.microsoft.com/office/drawing/2014/main" id="{3C175EAE-9C49-3991-D4D4-5C1416B8F5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555526"/>
            <a:ext cx="4128458" cy="3096344"/>
          </a:xfrm>
          <a:prstGeom prst="rect">
            <a:avLst/>
          </a:prstGeom>
        </p:spPr>
      </p:pic>
      <p:pic>
        <p:nvPicPr>
          <p:cNvPr id="7" name="Picture 6" descr="A picture containing metal, grill, rack, cooked&#10;&#10;Description automatically generated">
            <a:extLst>
              <a:ext uri="{FF2B5EF4-FFF2-40B4-BE49-F238E27FC236}">
                <a16:creationId xmlns:a16="http://schemas.microsoft.com/office/drawing/2014/main" id="{2C3834C8-765D-C8F1-35EB-8B1853AF92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15255" y="1099590"/>
            <a:ext cx="4344183" cy="325813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039A717-F8AB-638A-4C18-0DDA14C1B3F0}"/>
              </a:ext>
            </a:extLst>
          </p:cNvPr>
          <p:cNvSpPr txBox="1"/>
          <p:nvPr/>
        </p:nvSpPr>
        <p:spPr>
          <a:xfrm>
            <a:off x="971600" y="3740964"/>
            <a:ext cx="33550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Longer chambers, 150mm inserted into flanges. </a:t>
            </a:r>
          </a:p>
          <a:p>
            <a:endParaRPr lang="en-GB" sz="1200" dirty="0"/>
          </a:p>
          <a:p>
            <a:r>
              <a:rPr lang="en-GB" sz="1200" dirty="0"/>
              <a:t>15 will be welded using newly-determined FSW parameters for UHV validation and other testing at CERN.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1C23E3A-D364-5498-273D-CE620CF58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8F3AD-7C41-4081-96D4-8E979839077E}" type="slidenum">
              <a:rPr lang="en-GB" smtClean="0"/>
              <a:t>35</a:t>
            </a:fld>
            <a:endParaRPr lang="en-GB"/>
          </a:p>
        </p:txBody>
      </p:sp>
      <p:sp>
        <p:nvSpPr>
          <p:cNvPr id="3" name="Textfeld 8">
            <a:extLst>
              <a:ext uri="{FF2B5EF4-FFF2-40B4-BE49-F238E27FC236}">
                <a16:creationId xmlns:a16="http://schemas.microsoft.com/office/drawing/2014/main" id="{64BCCE63-A6A0-A950-98EC-E601CE86C8F6}"/>
              </a:ext>
            </a:extLst>
          </p:cNvPr>
          <p:cNvSpPr txBox="1"/>
          <p:nvPr/>
        </p:nvSpPr>
        <p:spPr>
          <a:xfrm>
            <a:off x="4283968" y="84395"/>
            <a:ext cx="4176463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sv-SE" sz="900" dirty="0">
                <a:solidFill>
                  <a:schemeClr val="bg1"/>
                </a:solidFill>
              </a:rPr>
              <a:t>Vacuum System R&amp;D Status Report</a:t>
            </a:r>
            <a:r>
              <a:rPr lang="en-GB" sz="900" dirty="0">
                <a:solidFill>
                  <a:schemeClr val="bg1"/>
                </a:solidFill>
              </a:rPr>
              <a:t> - </a:t>
            </a:r>
            <a:r>
              <a:rPr lang="en-GB" sz="900" i="1" dirty="0">
                <a:solidFill>
                  <a:schemeClr val="bg1"/>
                </a:solidFill>
              </a:rPr>
              <a:t>R. Kersevan, TE-VSC</a:t>
            </a:r>
          </a:p>
        </p:txBody>
      </p:sp>
      <p:sp>
        <p:nvSpPr>
          <p:cNvPr id="4" name="Textfeld 10">
            <a:extLst>
              <a:ext uri="{FF2B5EF4-FFF2-40B4-BE49-F238E27FC236}">
                <a16:creationId xmlns:a16="http://schemas.microsoft.com/office/drawing/2014/main" id="{FD352225-D77E-0873-7527-18412E711588}"/>
              </a:ext>
            </a:extLst>
          </p:cNvPr>
          <p:cNvSpPr txBox="1"/>
          <p:nvPr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FCCIS Workshop, 5-9 Dec 2022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817276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DC9679-9052-37FB-5B75-6C40652F0AD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36</a:t>
            </a:fld>
            <a:endParaRPr lang="en-US" noProof="0" dirty="0"/>
          </a:p>
        </p:txBody>
      </p:sp>
      <p:sp>
        <p:nvSpPr>
          <p:cNvPr id="7" name="Title 7">
            <a:extLst>
              <a:ext uri="{FF2B5EF4-FFF2-40B4-BE49-F238E27FC236}">
                <a16:creationId xmlns:a16="http://schemas.microsoft.com/office/drawing/2014/main" id="{FC6A5344-484A-02C5-DD18-06AC27243E71}"/>
              </a:ext>
            </a:extLst>
          </p:cNvPr>
          <p:cNvSpPr txBox="1">
            <a:spLocks/>
          </p:cNvSpPr>
          <p:nvPr/>
        </p:nvSpPr>
        <p:spPr>
          <a:xfrm>
            <a:off x="179512" y="249044"/>
            <a:ext cx="8640960" cy="49301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Conclusions</a:t>
            </a:r>
            <a:endParaRPr lang="en-US" sz="16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42B85A-876B-D002-04BC-7CE5EA7099E0}"/>
              </a:ext>
            </a:extLst>
          </p:cNvPr>
          <p:cNvSpPr txBox="1"/>
          <p:nvPr/>
        </p:nvSpPr>
        <p:spPr>
          <a:xfrm>
            <a:off x="-17398" y="555526"/>
            <a:ext cx="9161398" cy="4632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15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1250" dirty="0"/>
              <a:t>The vacuum system for the FCC-</a:t>
            </a:r>
            <a:r>
              <a:rPr lang="en-US" sz="1250" dirty="0" err="1"/>
              <a:t>ee</a:t>
            </a:r>
            <a:r>
              <a:rPr lang="en-US" sz="1250" dirty="0"/>
              <a:t> arc sections has been under study since many years; we look with interest the progress on </a:t>
            </a:r>
            <a:r>
              <a:rPr lang="en-US" sz="1250" b="1" dirty="0"/>
              <a:t>SUPEKEKB vacuum commissioning </a:t>
            </a:r>
            <a:r>
              <a:rPr lang="en-US" sz="1250" dirty="0"/>
              <a:t>and troubleshooting, and </a:t>
            </a:r>
            <a:r>
              <a:rPr lang="en-US" sz="1250" b="1" dirty="0"/>
              <a:t>CEPC design</a:t>
            </a:r>
            <a:r>
              <a:rPr lang="en-US" sz="1250" dirty="0"/>
              <a:t> as well</a:t>
            </a:r>
          </a:p>
          <a:p>
            <a:pPr marL="342900" indent="-342900">
              <a:lnSpc>
                <a:spcPts val="15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1250" dirty="0"/>
              <a:t>We have come to the conclusion that the aggressive experimental program with large integrated luminosity values within a rather short amount of time (4 </a:t>
            </a:r>
            <a:r>
              <a:rPr lang="en-US" sz="1250" dirty="0" err="1"/>
              <a:t>yrs</a:t>
            </a:r>
            <a:r>
              <a:rPr lang="en-US" sz="1250" dirty="0"/>
              <a:t> for the Z-pole starting from an unconditioned machine) require two things:</a:t>
            </a:r>
          </a:p>
          <a:p>
            <a:pPr marL="742913" lvl="1" indent="-400050">
              <a:lnSpc>
                <a:spcPts val="1500"/>
              </a:lnSpc>
              <a:spcAft>
                <a:spcPts val="600"/>
              </a:spcAft>
              <a:buFont typeface="+mj-lt"/>
              <a:buAutoNum type="romanLcPeriod"/>
            </a:pPr>
            <a:r>
              <a:rPr lang="en-US" sz="1250" b="1" dirty="0"/>
              <a:t>NEG-coating of the chamber</a:t>
            </a:r>
          </a:p>
          <a:p>
            <a:pPr marL="742913" lvl="1" indent="-400050">
              <a:lnSpc>
                <a:spcPts val="1500"/>
              </a:lnSpc>
              <a:spcAft>
                <a:spcPts val="600"/>
              </a:spcAft>
              <a:buFont typeface="+mj-lt"/>
              <a:buAutoNum type="romanLcPeriod"/>
            </a:pPr>
            <a:r>
              <a:rPr lang="en-US" sz="1250" b="1" dirty="0"/>
              <a:t>Localized (“lumped”) SR absorbers</a:t>
            </a:r>
          </a:p>
          <a:p>
            <a:pPr marL="342900" indent="-342900">
              <a:lnSpc>
                <a:spcPts val="15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1250" dirty="0"/>
              <a:t>We have generated several pumping configuration scenarios, changing the number of additional pumps and the partial saturation of the NEG-coating</a:t>
            </a:r>
          </a:p>
          <a:p>
            <a:pPr marL="342900" indent="-342900">
              <a:lnSpc>
                <a:spcPts val="15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1250" dirty="0"/>
              <a:t>A series of prototypes are under advanced design and prototyping; we </a:t>
            </a:r>
            <a:r>
              <a:rPr lang="en-US" sz="1250" b="1" dirty="0">
                <a:solidFill>
                  <a:srgbClr val="FF0000"/>
                </a:solidFill>
              </a:rPr>
              <a:t>have received </a:t>
            </a:r>
            <a:r>
              <a:rPr lang="en-US" sz="1250" dirty="0"/>
              <a:t>a copper extrusion for the chamber which is weld-free and straight, with winglets; </a:t>
            </a:r>
            <a:r>
              <a:rPr lang="en-US" sz="1250" b="1" u="sng" dirty="0"/>
              <a:t>we have put ease of fabrication at industrial scale and cost-saving at the forefront of our design</a:t>
            </a:r>
            <a:r>
              <a:rPr lang="en-US" sz="1250" b="1" dirty="0"/>
              <a:t>; </a:t>
            </a:r>
            <a:r>
              <a:rPr lang="en-US" sz="1250" b="1" dirty="0">
                <a:solidFill>
                  <a:srgbClr val="FF0000"/>
                </a:solidFill>
              </a:rPr>
              <a:t>next step is metrology, to check its straightness and surface conditions</a:t>
            </a:r>
          </a:p>
          <a:p>
            <a:pPr marL="342900" indent="-342900">
              <a:lnSpc>
                <a:spcPts val="15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1250" dirty="0"/>
              <a:t>Tests on various welding techniques for connecting flanges (e.g. </a:t>
            </a:r>
            <a:r>
              <a:rPr lang="en-US" sz="1250" b="1" dirty="0"/>
              <a:t>stir-friction weld</a:t>
            </a:r>
            <a:r>
              <a:rPr lang="en-US" sz="1250" dirty="0"/>
              <a:t>.) and also of </a:t>
            </a:r>
            <a:r>
              <a:rPr lang="en-US" sz="1250" b="1" dirty="0"/>
              <a:t>additive manufacturing techniques </a:t>
            </a:r>
            <a:r>
              <a:rPr lang="en-US" sz="1250" dirty="0"/>
              <a:t>(e.g. </a:t>
            </a:r>
            <a:r>
              <a:rPr lang="en-US" sz="1250" b="1" dirty="0"/>
              <a:t>3D laser </a:t>
            </a:r>
            <a:r>
              <a:rPr lang="en-US" sz="1250" dirty="0"/>
              <a:t>and </a:t>
            </a:r>
            <a:r>
              <a:rPr lang="en-US" sz="1250" b="1" dirty="0"/>
              <a:t>cold-spray</a:t>
            </a:r>
            <a:r>
              <a:rPr lang="en-US" sz="1250" dirty="0"/>
              <a:t>) are being pursued for the flanges, BPM blocks, and SR absorbers</a:t>
            </a:r>
          </a:p>
          <a:p>
            <a:pPr marL="342900" indent="-342900">
              <a:lnSpc>
                <a:spcPts val="15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1250" dirty="0"/>
              <a:t>2m-long prototype is going to be designed and will be possibly tested with </a:t>
            </a:r>
            <a:r>
              <a:rPr lang="en-US" sz="1250" b="1" dirty="0"/>
              <a:t>SR irradiation </a:t>
            </a:r>
            <a:r>
              <a:rPr lang="en-US" sz="1250" dirty="0"/>
              <a:t>at a SR light source (BESTEX test bench at KARA/KIT?); tests will be also carried out on potential </a:t>
            </a:r>
            <a:r>
              <a:rPr lang="en-US" sz="1250" b="1" dirty="0"/>
              <a:t>e-cloud mitigation </a:t>
            </a:r>
            <a:r>
              <a:rPr lang="en-US" sz="1250" dirty="0"/>
              <a:t>techniques and </a:t>
            </a:r>
            <a:r>
              <a:rPr lang="en-US" sz="1250" b="1" dirty="0"/>
              <a:t>impedance</a:t>
            </a:r>
            <a:r>
              <a:rPr lang="en-US" sz="1250" dirty="0"/>
              <a:t> issues; </a:t>
            </a:r>
            <a:r>
              <a:rPr lang="en-US" sz="1250" b="1" dirty="0">
                <a:solidFill>
                  <a:srgbClr val="FF0000"/>
                </a:solidFill>
              </a:rPr>
              <a:t>Installation foreseen on BESTEX/KARA at KIT in H1 2023.</a:t>
            </a:r>
          </a:p>
          <a:p>
            <a:pPr marL="342900" indent="-342900">
              <a:lnSpc>
                <a:spcPts val="15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1250" strike="sngStrike" dirty="0"/>
              <a:t>Design of </a:t>
            </a:r>
            <a:r>
              <a:rPr lang="en-US" sz="1250" b="1" strike="sngStrike" dirty="0"/>
              <a:t>NEG-coating horizontal benches </a:t>
            </a:r>
            <a:r>
              <a:rPr lang="en-US" sz="1250" strike="sngStrike" dirty="0"/>
              <a:t>capable to deposit the required thin-film along ~12m-long chambers is pursued (capitalizing on technology developed for HL-LHC); </a:t>
            </a:r>
            <a:r>
              <a:rPr lang="en-US" sz="1250" b="1" dirty="0"/>
              <a:t>Tunnel integration </a:t>
            </a:r>
            <a:r>
              <a:rPr lang="en-US" sz="1250" dirty="0"/>
              <a:t>under study as well </a:t>
            </a:r>
            <a:r>
              <a:rPr lang="en-US" sz="1000" dirty="0"/>
              <a:t>(dedicated working group)</a:t>
            </a:r>
          </a:p>
          <a:p>
            <a:pPr marL="342900" indent="-342900">
              <a:lnSpc>
                <a:spcPts val="15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1250" dirty="0"/>
              <a:t>Still, </a:t>
            </a:r>
            <a:r>
              <a:rPr lang="en-US" sz="1250" b="1" dirty="0"/>
              <a:t>lots of work to do </a:t>
            </a:r>
            <a:r>
              <a:rPr lang="en-US" sz="1250" dirty="0"/>
              <a:t>on the vacuum system for the </a:t>
            </a:r>
            <a:r>
              <a:rPr lang="en-US" sz="1250" b="1" dirty="0"/>
              <a:t>full-energy booster</a:t>
            </a:r>
            <a:r>
              <a:rPr lang="en-US" sz="1250" dirty="0"/>
              <a:t>, the </a:t>
            </a:r>
            <a:r>
              <a:rPr lang="en-US" sz="1250" b="1" dirty="0"/>
              <a:t>special chambers for wigglers</a:t>
            </a:r>
            <a:r>
              <a:rPr lang="en-US" sz="1250" dirty="0"/>
              <a:t>, the </a:t>
            </a:r>
            <a:r>
              <a:rPr lang="en-US" sz="1250" b="1" dirty="0"/>
              <a:t>MDI region</a:t>
            </a:r>
            <a:r>
              <a:rPr lang="en-US" sz="1250" dirty="0"/>
              <a:t>; Also, more work on </a:t>
            </a:r>
            <a:r>
              <a:rPr lang="en-US" sz="1250" b="1" dirty="0"/>
              <a:t>modeling the new lattice</a:t>
            </a:r>
            <a:r>
              <a:rPr lang="en-US" sz="1250" dirty="0"/>
              <a:t>, and </a:t>
            </a:r>
            <a:r>
              <a:rPr lang="en-US" sz="1250" b="1" dirty="0"/>
              <a:t>passing the new geometry data to the FLUKA team</a:t>
            </a:r>
            <a:r>
              <a:rPr lang="en-US" sz="1250" dirty="0"/>
              <a:t>.</a:t>
            </a:r>
          </a:p>
        </p:txBody>
      </p:sp>
      <p:sp>
        <p:nvSpPr>
          <p:cNvPr id="3" name="Textfeld 8">
            <a:extLst>
              <a:ext uri="{FF2B5EF4-FFF2-40B4-BE49-F238E27FC236}">
                <a16:creationId xmlns:a16="http://schemas.microsoft.com/office/drawing/2014/main" id="{187BCC63-DAB2-D52C-A8EC-3209053CAD1E}"/>
              </a:ext>
            </a:extLst>
          </p:cNvPr>
          <p:cNvSpPr txBox="1"/>
          <p:nvPr/>
        </p:nvSpPr>
        <p:spPr>
          <a:xfrm>
            <a:off x="4283968" y="84395"/>
            <a:ext cx="4176463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sv-SE" sz="900" dirty="0">
                <a:solidFill>
                  <a:schemeClr val="bg1"/>
                </a:solidFill>
              </a:rPr>
              <a:t>Vacuum System R&amp;D Status Report</a:t>
            </a:r>
            <a:r>
              <a:rPr lang="en-GB" sz="900" dirty="0">
                <a:solidFill>
                  <a:schemeClr val="bg1"/>
                </a:solidFill>
              </a:rPr>
              <a:t> - </a:t>
            </a:r>
            <a:r>
              <a:rPr lang="en-GB" sz="900" i="1" dirty="0">
                <a:solidFill>
                  <a:schemeClr val="bg1"/>
                </a:solidFill>
              </a:rPr>
              <a:t>R. Kersevan, TE-VSC</a:t>
            </a:r>
          </a:p>
        </p:txBody>
      </p:sp>
      <p:sp>
        <p:nvSpPr>
          <p:cNvPr id="4" name="Textfeld 10">
            <a:extLst>
              <a:ext uri="{FF2B5EF4-FFF2-40B4-BE49-F238E27FC236}">
                <a16:creationId xmlns:a16="http://schemas.microsoft.com/office/drawing/2014/main" id="{D0899F89-D806-CC99-0243-23300A0BCF53}"/>
              </a:ext>
            </a:extLst>
          </p:cNvPr>
          <p:cNvSpPr txBox="1"/>
          <p:nvPr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FCCIS Workshop, 5-9 Dec 2022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685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0325" y="1491630"/>
            <a:ext cx="8263350" cy="1790700"/>
          </a:xfrm>
        </p:spPr>
        <p:txBody>
          <a:bodyPr/>
          <a:lstStyle/>
          <a:p>
            <a:r>
              <a:rPr lang="en-US" sz="2800"/>
              <a:t>Acknowledgments: </a:t>
            </a:r>
            <a:br>
              <a:rPr lang="en-US" sz="2800" dirty="0"/>
            </a:br>
            <a:r>
              <a:rPr lang="en-US" sz="2400" dirty="0"/>
              <a:t>Material, calculations, software support, and fruitful discussions have been provided by TE-VSC colleagues:</a:t>
            </a:r>
            <a:br>
              <a:rPr lang="en-US" sz="2400" dirty="0"/>
            </a:br>
            <a:r>
              <a:rPr lang="en-US" sz="1800" dirty="0"/>
              <a:t>S. Rorison, C. Garion, F. Santangelo, M. Morrone, P. Costa Pinto, F. Luiz,</a:t>
            </a:r>
            <a:br>
              <a:rPr lang="en-US" sz="1800" dirty="0"/>
            </a:br>
            <a:r>
              <a:rPr lang="en-US" sz="1800" dirty="0"/>
              <a:t>P. Lindquist Henriksen, M. Ady, F. Niccoli (U. Calabria)</a:t>
            </a:r>
            <a:br>
              <a:rPr lang="en-US" sz="1800" dirty="0"/>
            </a:br>
            <a:r>
              <a:rPr lang="en-US" sz="1800" dirty="0"/>
              <a:t>I also gratefully acknowledge the constant support of V. Baglin, P. Chiggiato</a:t>
            </a:r>
            <a:br>
              <a:rPr lang="en-US" sz="1800" dirty="0"/>
            </a:br>
            <a:br>
              <a:rPr lang="en-US" dirty="0"/>
            </a:br>
            <a:r>
              <a:rPr lang="en-US" dirty="0"/>
              <a:t>Thank you for your attention!</a:t>
            </a:r>
            <a:br>
              <a:rPr lang="en-US" dirty="0"/>
            </a:br>
            <a:endParaRPr lang="de-AT" dirty="0"/>
          </a:p>
        </p:txBody>
      </p:sp>
      <p:sp>
        <p:nvSpPr>
          <p:cNvPr id="8" name="Foliennummernplatzhalter 1">
            <a:extLst>
              <a:ext uri="{FF2B5EF4-FFF2-40B4-BE49-F238E27FC236}">
                <a16:creationId xmlns:a16="http://schemas.microsoft.com/office/drawing/2014/main" id="{38C1E07E-32FB-B241-A391-8BD4A6B0F32D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F1C04A-B9BB-80F4-415B-05BED3F54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37</a:t>
            </a:fld>
            <a:endParaRPr lang="en-US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7C1EF5-9CBA-B806-0265-6E6492286F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08714"/>
            <a:ext cx="9144000" cy="755324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D1D1A50C-2E07-92C0-8D18-FA23F9554702}"/>
              </a:ext>
            </a:extLst>
          </p:cNvPr>
          <p:cNvGrpSpPr/>
          <p:nvPr/>
        </p:nvGrpSpPr>
        <p:grpSpPr>
          <a:xfrm>
            <a:off x="7016" y="4408820"/>
            <a:ext cx="9144000" cy="755324"/>
            <a:chOff x="0" y="4408714"/>
            <a:chExt cx="9144000" cy="75532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B2012D7-E456-CE9C-0124-A5C6BDAB4EF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4408714"/>
              <a:ext cx="9144000" cy="755324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240E572-289F-B15B-56DF-C557BF7E683E}"/>
                </a:ext>
              </a:extLst>
            </p:cNvPr>
            <p:cNvSpPr txBox="1"/>
            <p:nvPr/>
          </p:nvSpPr>
          <p:spPr>
            <a:xfrm>
              <a:off x="179512" y="4408714"/>
              <a:ext cx="4320480" cy="738664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en-US" b="1" dirty="0"/>
            </a:p>
            <a:p>
              <a:pPr algn="ctr"/>
              <a:r>
                <a:rPr lang="en-US" sz="1500" b="1" dirty="0"/>
                <a:t>FCCIS 2022 Workshop, 5-9 Dec 2022, CERN </a:t>
              </a:r>
            </a:p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2949502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0C41F4-8763-DA1B-92EE-A7DCE42E2B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EE1CDA7D-505B-3F62-C0EF-CEAEBD1328DE}"/>
              </a:ext>
            </a:extLst>
          </p:cNvPr>
          <p:cNvSpPr txBox="1">
            <a:spLocks/>
          </p:cNvSpPr>
          <p:nvPr/>
        </p:nvSpPr>
        <p:spPr>
          <a:xfrm>
            <a:off x="488701" y="1131590"/>
            <a:ext cx="8161648" cy="3528392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00"/>
              </a:lnSpc>
              <a:spcAft>
                <a:spcPts val="600"/>
              </a:spcAft>
            </a:pPr>
            <a:r>
              <a:rPr lang="en-US" sz="1800" dirty="0"/>
              <a:t>The choice of the vacuum chamber cross section is dictated by many different effects and requirements:</a:t>
            </a:r>
          </a:p>
          <a:p>
            <a:pPr marL="285750" indent="-285750">
              <a:lnSpc>
                <a:spcPts val="2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Minimize time to condition (to speed-up integrated luminosity at Z, most difficult case, vacuum wise)</a:t>
            </a:r>
          </a:p>
          <a:p>
            <a:pPr marL="285750" indent="-285750">
              <a:lnSpc>
                <a:spcPts val="2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Minimize beam-gas scattering effects, i.e. minimize pressures and improve pumping efficiency</a:t>
            </a:r>
          </a:p>
          <a:p>
            <a:pPr marL="285750" indent="-285750">
              <a:lnSpc>
                <a:spcPts val="2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Minimize e-cloud (e+) and ion-trapping (e-) </a:t>
            </a:r>
          </a:p>
          <a:p>
            <a:pPr marL="285750" indent="-285750">
              <a:lnSpc>
                <a:spcPts val="2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Deal with large flux of Compton-scattered secondaries (at WZ, H, ttbar)</a:t>
            </a:r>
          </a:p>
          <a:p>
            <a:pPr marL="285750" indent="-285750">
              <a:lnSpc>
                <a:spcPts val="2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dirty="0"/>
              <a:t>Keep fabrication complexity to a minimum (2x </a:t>
            </a:r>
            <a:r>
              <a:rPr lang="en-GB" sz="1800" dirty="0">
                <a:solidFill>
                  <a:schemeClr val="accent5"/>
                </a:solidFill>
              </a:rPr>
              <a:t>92</a:t>
            </a:r>
            <a:r>
              <a:rPr lang="en-GB" sz="1800" dirty="0"/>
              <a:t> </a:t>
            </a:r>
            <a:r>
              <a:rPr lang="en-GB" sz="1800" strike="sngStrike" dirty="0"/>
              <a:t>98 </a:t>
            </a:r>
            <a:r>
              <a:rPr lang="en-GB" sz="1800" dirty="0"/>
              <a:t>km rings!); </a:t>
            </a:r>
          </a:p>
          <a:p>
            <a:pPr marL="285750" indent="-285750">
              <a:lnSpc>
                <a:spcPts val="2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dirty="0"/>
              <a:t>Satisfy impedance requirements (geometric and resistive-wall as well)</a:t>
            </a:r>
          </a:p>
          <a:p>
            <a:pPr>
              <a:lnSpc>
                <a:spcPts val="2000"/>
              </a:lnSpc>
            </a:pPr>
            <a:r>
              <a:rPr lang="en-GB" sz="1800" dirty="0"/>
              <a:t> </a:t>
            </a:r>
          </a:p>
        </p:txBody>
      </p:sp>
      <p:sp>
        <p:nvSpPr>
          <p:cNvPr id="4" name="Title 7">
            <a:extLst>
              <a:ext uri="{FF2B5EF4-FFF2-40B4-BE49-F238E27FC236}">
                <a16:creationId xmlns:a16="http://schemas.microsoft.com/office/drawing/2014/main" id="{A0BD133C-53FA-CA50-310E-D5D60AF79503}"/>
              </a:ext>
            </a:extLst>
          </p:cNvPr>
          <p:cNvSpPr txBox="1">
            <a:spLocks/>
          </p:cNvSpPr>
          <p:nvPr/>
        </p:nvSpPr>
        <p:spPr>
          <a:xfrm>
            <a:off x="437850" y="422556"/>
            <a:ext cx="8263350" cy="804066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/>
              <a:t>Vacuum chamber cross section</a:t>
            </a:r>
            <a:endParaRPr lang="en-US" sz="3200" dirty="0"/>
          </a:p>
        </p:txBody>
      </p:sp>
      <p:sp>
        <p:nvSpPr>
          <p:cNvPr id="5" name="Textfeld 8">
            <a:extLst>
              <a:ext uri="{FF2B5EF4-FFF2-40B4-BE49-F238E27FC236}">
                <a16:creationId xmlns:a16="http://schemas.microsoft.com/office/drawing/2014/main" id="{780D1028-DE80-902B-4EF9-73F64E0E41FF}"/>
              </a:ext>
            </a:extLst>
          </p:cNvPr>
          <p:cNvSpPr txBox="1"/>
          <p:nvPr/>
        </p:nvSpPr>
        <p:spPr>
          <a:xfrm>
            <a:off x="4283968" y="84395"/>
            <a:ext cx="4176463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sv-SE" sz="900" dirty="0">
                <a:solidFill>
                  <a:schemeClr val="bg1"/>
                </a:solidFill>
              </a:rPr>
              <a:t>Vacuum System R&amp;D Status Report</a:t>
            </a:r>
            <a:r>
              <a:rPr lang="en-GB" sz="900" dirty="0">
                <a:solidFill>
                  <a:schemeClr val="bg1"/>
                </a:solidFill>
              </a:rPr>
              <a:t> - </a:t>
            </a:r>
            <a:r>
              <a:rPr lang="en-GB" sz="900" i="1" dirty="0">
                <a:solidFill>
                  <a:schemeClr val="bg1"/>
                </a:solidFill>
              </a:rPr>
              <a:t>R. Kersevan, TE-VSC</a:t>
            </a:r>
          </a:p>
        </p:txBody>
      </p:sp>
      <p:sp>
        <p:nvSpPr>
          <p:cNvPr id="6" name="Textfeld 10">
            <a:extLst>
              <a:ext uri="{FF2B5EF4-FFF2-40B4-BE49-F238E27FC236}">
                <a16:creationId xmlns:a16="http://schemas.microsoft.com/office/drawing/2014/main" id="{4AEB128A-B1E8-2400-41B2-58552979296D}"/>
              </a:ext>
            </a:extLst>
          </p:cNvPr>
          <p:cNvSpPr txBox="1"/>
          <p:nvPr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FCCIS Workshop, 5-9 Dec 2022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3155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0C41F4-8763-DA1B-92EE-A7DCE42E2B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EB75D585-980F-BBA6-9656-7F7B133A257E}"/>
              </a:ext>
            </a:extLst>
          </p:cNvPr>
          <p:cNvSpPr txBox="1">
            <a:spLocks/>
          </p:cNvSpPr>
          <p:nvPr/>
        </p:nvSpPr>
        <p:spPr>
          <a:xfrm>
            <a:off x="29919" y="870174"/>
            <a:ext cx="8161648" cy="1887830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/>
              <a:t>For this reasons we have proposed, in the CDR, to adopt a modification of the SuperKEKB vacuum chamber cross section (*), i.e. a circular chamber with two small symmetric “winglets” in the plane of the orbit</a:t>
            </a:r>
          </a:p>
          <a:p>
            <a:pPr algn="ctr"/>
            <a:r>
              <a:rPr lang="en-US"/>
              <a:t>The diameter of the circular part is 70 mm (ID), vs 90 for SuperKEKB; vertical gap in our dipoles is 84 mm, same as the inscribed circle in the quadrupoles</a:t>
            </a:r>
          </a:p>
          <a:p>
            <a:pPr algn="ctr"/>
            <a:r>
              <a:rPr lang="en-US"/>
              <a:t>The winglets we can accommodate taking into account the 300 mm horizontal beam-beam separation and the structure of the common-yoke dipoles and quadrupoles (**) are smaller than those of SuperKEKB. In our case the horizontal width is only 120 mm</a:t>
            </a:r>
          </a:p>
          <a:p>
            <a:pPr algn="ctr"/>
            <a:endParaRPr lang="en-US"/>
          </a:p>
          <a:p>
            <a:pPr algn="ctr"/>
            <a:endParaRPr lang="en-US"/>
          </a:p>
          <a:p>
            <a:pPr algn="ctr"/>
            <a:endParaRPr lang="en-US"/>
          </a:p>
          <a:p>
            <a:pPr algn="ctr"/>
            <a:endParaRPr lang="en-US"/>
          </a:p>
          <a:p>
            <a:pPr algn="ctr"/>
            <a:endParaRPr lang="en-US"/>
          </a:p>
          <a:p>
            <a:pPr algn="ctr"/>
            <a:r>
              <a:rPr lang="en-US" sz="1000"/>
              <a:t>(*)  Y. Suetsugu, KEK</a:t>
            </a:r>
          </a:p>
          <a:p>
            <a:pPr algn="ctr"/>
            <a:r>
              <a:rPr lang="en-US" sz="1000"/>
              <a:t>(**) J. Bauche, CERN</a:t>
            </a:r>
            <a:endParaRPr lang="en-GB" dirty="0"/>
          </a:p>
        </p:txBody>
      </p:sp>
      <p:sp>
        <p:nvSpPr>
          <p:cNvPr id="4" name="Title 7">
            <a:extLst>
              <a:ext uri="{FF2B5EF4-FFF2-40B4-BE49-F238E27FC236}">
                <a16:creationId xmlns:a16="http://schemas.microsoft.com/office/drawing/2014/main" id="{ED9ED110-EFC8-D903-DEA5-180219B42F72}"/>
              </a:ext>
            </a:extLst>
          </p:cNvPr>
          <p:cNvSpPr txBox="1">
            <a:spLocks/>
          </p:cNvSpPr>
          <p:nvPr/>
        </p:nvSpPr>
        <p:spPr>
          <a:xfrm>
            <a:off x="437850" y="422556"/>
            <a:ext cx="8212499" cy="424063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/>
              <a:t>Vacuum chamber cross section</a:t>
            </a:r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6B93FF5-3A98-AB84-A811-336CF7C4CE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3003798"/>
            <a:ext cx="2586916" cy="136797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DC9F942-12C2-D674-2584-57625BD4A5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3516" y="2787774"/>
            <a:ext cx="4953664" cy="19864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751E8AD-E412-75CC-B194-242B87FC5E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6609" y="2499742"/>
            <a:ext cx="1717391" cy="1113722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6AD780D-29B7-FB32-84D3-D1F7C24C0495}"/>
              </a:ext>
            </a:extLst>
          </p:cNvPr>
          <p:cNvCxnSpPr>
            <a:cxnSpLocks/>
          </p:cNvCxnSpPr>
          <p:nvPr/>
        </p:nvCxnSpPr>
        <p:spPr>
          <a:xfrm>
            <a:off x="7893658" y="2858050"/>
            <a:ext cx="553100" cy="50405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024545F3-350D-F94B-5C89-728B7C174582}"/>
              </a:ext>
            </a:extLst>
          </p:cNvPr>
          <p:cNvSpPr txBox="1"/>
          <p:nvPr/>
        </p:nvSpPr>
        <p:spPr>
          <a:xfrm rot="2520000">
            <a:off x="7866109" y="2844392"/>
            <a:ext cx="650916" cy="477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700"/>
              </a:lnSpc>
            </a:pPr>
            <a:r>
              <a:rPr lang="en-US" sz="1000" b="1" dirty="0">
                <a:solidFill>
                  <a:schemeClr val="accent1"/>
                </a:solidFill>
              </a:rPr>
              <a:t>70 mm</a:t>
            </a:r>
            <a:endParaRPr lang="en-GB" sz="1000" b="1" dirty="0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E2C9A4-77D4-A6D0-E212-6C3CDA7D968D}"/>
              </a:ext>
            </a:extLst>
          </p:cNvPr>
          <p:cNvSpPr txBox="1"/>
          <p:nvPr/>
        </p:nvSpPr>
        <p:spPr>
          <a:xfrm>
            <a:off x="2136116" y="4696852"/>
            <a:ext cx="6396324" cy="480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n-US" sz="1200" b="1" dirty="0">
                <a:solidFill>
                  <a:srgbClr val="FF0000"/>
                </a:solidFill>
              </a:rPr>
              <a:t>Important issue with beam separation (300 mm) has been identified: difficulty to place SR absorbers, their cooling lines for internal beam (busbar);</a:t>
            </a:r>
          </a:p>
          <a:p>
            <a:pPr algn="ctr">
              <a:lnSpc>
                <a:spcPts val="1000"/>
              </a:lnSpc>
            </a:pPr>
            <a:r>
              <a:rPr lang="en-US" sz="1200" b="1" u="sng" dirty="0">
                <a:solidFill>
                  <a:srgbClr val="FF0000"/>
                </a:solidFill>
              </a:rPr>
              <a:t>Make it bigger! SEEMS FEASIBLE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AE69AA6-9388-B02D-F347-1F23EE4EE696}"/>
              </a:ext>
            </a:extLst>
          </p:cNvPr>
          <p:cNvSpPr/>
          <p:nvPr/>
        </p:nvSpPr>
        <p:spPr>
          <a:xfrm>
            <a:off x="4850013" y="2751416"/>
            <a:ext cx="504056" cy="216024"/>
          </a:xfrm>
          <a:prstGeom prst="roundRect">
            <a:avLst/>
          </a:prstGeom>
          <a:noFill/>
          <a:ln w="28575"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feld 8">
            <a:extLst>
              <a:ext uri="{FF2B5EF4-FFF2-40B4-BE49-F238E27FC236}">
                <a16:creationId xmlns:a16="http://schemas.microsoft.com/office/drawing/2014/main" id="{B2065935-4F7C-95AC-3835-FB97C549750D}"/>
              </a:ext>
            </a:extLst>
          </p:cNvPr>
          <p:cNvSpPr txBox="1"/>
          <p:nvPr/>
        </p:nvSpPr>
        <p:spPr>
          <a:xfrm>
            <a:off x="4283968" y="143375"/>
            <a:ext cx="4176463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sv-SE" sz="900" dirty="0">
                <a:solidFill>
                  <a:schemeClr val="bg1"/>
                </a:solidFill>
              </a:rPr>
              <a:t>Vacuum System R&amp;D Status Report</a:t>
            </a:r>
            <a:r>
              <a:rPr lang="en-GB" sz="900" dirty="0">
                <a:solidFill>
                  <a:schemeClr val="bg1"/>
                </a:solidFill>
              </a:rPr>
              <a:t> - </a:t>
            </a:r>
            <a:r>
              <a:rPr lang="en-GB" sz="900" i="1" dirty="0">
                <a:solidFill>
                  <a:schemeClr val="bg1"/>
                </a:solidFill>
              </a:rPr>
              <a:t>R. Kersevan, TE-VSC</a:t>
            </a:r>
          </a:p>
        </p:txBody>
      </p:sp>
      <p:sp>
        <p:nvSpPr>
          <p:cNvPr id="13" name="Textfeld 10">
            <a:extLst>
              <a:ext uri="{FF2B5EF4-FFF2-40B4-BE49-F238E27FC236}">
                <a16:creationId xmlns:a16="http://schemas.microsoft.com/office/drawing/2014/main" id="{3158D522-6A46-A238-7AE1-EF4C9DCACB2D}"/>
              </a:ext>
            </a:extLst>
          </p:cNvPr>
          <p:cNvSpPr txBox="1"/>
          <p:nvPr/>
        </p:nvSpPr>
        <p:spPr>
          <a:xfrm>
            <a:off x="1007831" y="15640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FCCIS Workshop, 5-9 Dec 2022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7672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0C41F4-8763-DA1B-92EE-A7DCE42E2B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9079EA32-6471-606D-F0E2-8BC8BBD331E9}"/>
              </a:ext>
            </a:extLst>
          </p:cNvPr>
          <p:cNvSpPr txBox="1">
            <a:spLocks/>
          </p:cNvSpPr>
          <p:nvPr/>
        </p:nvSpPr>
        <p:spPr>
          <a:xfrm>
            <a:off x="514808" y="843558"/>
            <a:ext cx="8017632" cy="1887830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If we adopt the SuperKEKB vacuum chamber cross-section then it comes natural to try and adapt also the SuperKEKB concept for the MO-type flanges, bellows, and gate valves (*). This will probably help reduce the geometric impedance budget:</a:t>
            </a:r>
          </a:p>
          <a:p>
            <a:pPr>
              <a:spcBef>
                <a:spcPts val="600"/>
              </a:spcBef>
            </a:pPr>
            <a:endParaRPr lang="en-US"/>
          </a:p>
          <a:p>
            <a:pPr>
              <a:spcBef>
                <a:spcPts val="600"/>
              </a:spcBef>
            </a:pPr>
            <a:endParaRPr lang="en-US"/>
          </a:p>
          <a:p>
            <a:pPr>
              <a:spcBef>
                <a:spcPts val="600"/>
              </a:spcBef>
            </a:pPr>
            <a:endParaRPr lang="en-US"/>
          </a:p>
          <a:p>
            <a:pPr>
              <a:spcBef>
                <a:spcPts val="600"/>
              </a:spcBef>
            </a:pPr>
            <a:endParaRPr lang="en-US"/>
          </a:p>
          <a:p>
            <a:pPr>
              <a:spcBef>
                <a:spcPts val="600"/>
              </a:spcBef>
            </a:pPr>
            <a:endParaRPr lang="en-US"/>
          </a:p>
          <a:p>
            <a:pPr>
              <a:spcBef>
                <a:spcPts val="600"/>
              </a:spcBef>
            </a:pPr>
            <a:endParaRPr lang="en-US"/>
          </a:p>
          <a:p>
            <a:r>
              <a:rPr lang="en-US"/>
              <a:t>Unfortunately we can not adopt the distributed </a:t>
            </a:r>
            <a:r>
              <a:rPr lang="en-US" u="sng"/>
              <a:t>NEG strip pumping</a:t>
            </a:r>
            <a:r>
              <a:rPr lang="en-US"/>
              <a:t> solution, since our winglets are not wide enough, only ~ </a:t>
            </a:r>
            <a:r>
              <a:rPr lang="en-US">
                <a:solidFill>
                  <a:srgbClr val="FF0000"/>
                </a:solidFill>
              </a:rPr>
              <a:t>22.5</a:t>
            </a:r>
            <a:r>
              <a:rPr lang="en-US"/>
              <a:t> </a:t>
            </a:r>
            <a:r>
              <a:rPr lang="en-US" strike="sngStrike"/>
              <a:t>25</a:t>
            </a:r>
            <a:r>
              <a:rPr lang="en-US"/>
              <a:t> mm</a:t>
            </a:r>
          </a:p>
          <a:p>
            <a:r>
              <a:rPr lang="en-US" sz="1000"/>
              <a:t>(*)  Y. Suetsugu, KEK</a:t>
            </a:r>
          </a:p>
          <a:p>
            <a:endParaRPr lang="en-GB" dirty="0"/>
          </a:p>
        </p:txBody>
      </p:sp>
      <p:sp>
        <p:nvSpPr>
          <p:cNvPr id="4" name="Title 7">
            <a:extLst>
              <a:ext uri="{FF2B5EF4-FFF2-40B4-BE49-F238E27FC236}">
                <a16:creationId xmlns:a16="http://schemas.microsoft.com/office/drawing/2014/main" id="{94D4952F-9EC5-84E2-970E-0C15E26377D2}"/>
              </a:ext>
            </a:extLst>
          </p:cNvPr>
          <p:cNvSpPr txBox="1">
            <a:spLocks/>
          </p:cNvSpPr>
          <p:nvPr/>
        </p:nvSpPr>
        <p:spPr>
          <a:xfrm>
            <a:off x="437850" y="422556"/>
            <a:ext cx="8212499" cy="424063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/>
              <a:t>Vacuum chamber cross section</a:t>
            </a:r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E4716F9-5E68-4D14-E797-569522EBF9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9087" y="1491630"/>
            <a:ext cx="6870023" cy="156951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AA3727B-4B8E-E687-CB13-6FB659DE76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7904" y="3518617"/>
            <a:ext cx="2834730" cy="142939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D25AE7C-2E6A-ACBD-3FF6-2B4D390CB7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4248" y="3401586"/>
            <a:ext cx="1584176" cy="16559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03A2993-FF6B-159F-6218-FA203495452F}"/>
              </a:ext>
            </a:extLst>
          </p:cNvPr>
          <p:cNvSpPr txBox="1"/>
          <p:nvPr/>
        </p:nvSpPr>
        <p:spPr>
          <a:xfrm>
            <a:off x="179512" y="3962024"/>
            <a:ext cx="3312368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dirty="0">
                <a:solidFill>
                  <a:srgbClr val="FF0000"/>
                </a:solidFill>
              </a:rPr>
              <a:t>We DO NOT have the space to install such distributed NEG-strip pumps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46DE77E-451B-7521-19F4-FEAC5D9A69E4}"/>
              </a:ext>
            </a:extLst>
          </p:cNvPr>
          <p:cNvSpPr/>
          <p:nvPr/>
        </p:nvSpPr>
        <p:spPr>
          <a:xfrm>
            <a:off x="437850" y="3890016"/>
            <a:ext cx="2834730" cy="1190263"/>
          </a:xfrm>
          <a:prstGeom prst="roundRect">
            <a:avLst/>
          </a:prstGeom>
          <a:noFill/>
          <a:ln w="28575"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feld 8">
            <a:extLst>
              <a:ext uri="{FF2B5EF4-FFF2-40B4-BE49-F238E27FC236}">
                <a16:creationId xmlns:a16="http://schemas.microsoft.com/office/drawing/2014/main" id="{3BAD9CD0-9D1C-2169-6572-7B159926125A}"/>
              </a:ext>
            </a:extLst>
          </p:cNvPr>
          <p:cNvSpPr txBox="1"/>
          <p:nvPr/>
        </p:nvSpPr>
        <p:spPr>
          <a:xfrm>
            <a:off x="4283968" y="84395"/>
            <a:ext cx="4176463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sv-SE" sz="900" dirty="0">
                <a:solidFill>
                  <a:schemeClr val="bg1"/>
                </a:solidFill>
              </a:rPr>
              <a:t>Vacuum System R&amp;D Status Report</a:t>
            </a:r>
            <a:r>
              <a:rPr lang="en-GB" sz="900" dirty="0">
                <a:solidFill>
                  <a:schemeClr val="bg1"/>
                </a:solidFill>
              </a:rPr>
              <a:t> - </a:t>
            </a:r>
            <a:r>
              <a:rPr lang="en-GB" sz="900" i="1" dirty="0">
                <a:solidFill>
                  <a:schemeClr val="bg1"/>
                </a:solidFill>
              </a:rPr>
              <a:t>R. Kersevan, TE-VSC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79FE8008-216B-33DF-33EA-4231C61DE0DE}"/>
              </a:ext>
            </a:extLst>
          </p:cNvPr>
          <p:cNvSpPr txBox="1"/>
          <p:nvPr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FCCIS Workshop, 5-9 Dec 2022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574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0C41F4-8763-DA1B-92EE-A7DCE42E2B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8729F8A6-90EE-399B-47FE-6D026DDA4AAF}"/>
              </a:ext>
            </a:extLst>
          </p:cNvPr>
          <p:cNvSpPr txBox="1">
            <a:spLocks/>
          </p:cNvSpPr>
          <p:nvPr/>
        </p:nvSpPr>
        <p:spPr>
          <a:xfrm>
            <a:off x="83600" y="914377"/>
            <a:ext cx="8161648" cy="1887830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SR Spectra computed with SYNRAD+ </a:t>
            </a:r>
            <a:r>
              <a:rPr lang="en-US">
                <a:solidFill>
                  <a:srgbClr val="FF0000"/>
                </a:solidFill>
              </a:rPr>
              <a:t>(note: old 98 km lattice!)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GB"/>
          </a:p>
          <a:p>
            <a:pPr>
              <a:lnSpc>
                <a:spcPts val="1500"/>
              </a:lnSpc>
              <a:spcAft>
                <a:spcPts val="300"/>
              </a:spcAft>
            </a:pPr>
            <a:r>
              <a:rPr lang="en-GB"/>
              <a:t>- Radiation projected onto</a:t>
            </a:r>
          </a:p>
          <a:p>
            <a:pPr>
              <a:lnSpc>
                <a:spcPts val="1500"/>
              </a:lnSpc>
              <a:spcAft>
                <a:spcPts val="300"/>
              </a:spcAft>
            </a:pPr>
            <a:r>
              <a:rPr lang="en-GB"/>
              <a:t>   five 14x6 cm</a:t>
            </a:r>
            <a:r>
              <a:rPr lang="en-GB" baseline="30000"/>
              <a:t>2</a:t>
            </a:r>
            <a:r>
              <a:rPr lang="en-GB"/>
              <a:t> screens;</a:t>
            </a:r>
          </a:p>
          <a:p>
            <a:pPr>
              <a:lnSpc>
                <a:spcPts val="1500"/>
              </a:lnSpc>
              <a:spcAft>
                <a:spcPts val="300"/>
              </a:spcAft>
            </a:pPr>
            <a:r>
              <a:rPr lang="en-GB"/>
              <a:t>- 1 cm-long dipole arc trajectories;</a:t>
            </a:r>
          </a:p>
          <a:p>
            <a:pPr>
              <a:lnSpc>
                <a:spcPts val="1500"/>
              </a:lnSpc>
              <a:spcAft>
                <a:spcPts val="300"/>
              </a:spcAft>
            </a:pPr>
            <a:r>
              <a:rPr lang="en-GB"/>
              <a:t>- Flux distribution shown here,</a:t>
            </a:r>
          </a:p>
          <a:p>
            <a:pPr>
              <a:lnSpc>
                <a:spcPts val="1500"/>
              </a:lnSpc>
              <a:spcAft>
                <a:spcPts val="300"/>
              </a:spcAft>
            </a:pPr>
            <a:r>
              <a:rPr lang="en-GB"/>
              <a:t>- Logarithmic scale for textures, </a:t>
            </a:r>
          </a:p>
          <a:p>
            <a:pPr>
              <a:lnSpc>
                <a:spcPts val="1500"/>
              </a:lnSpc>
              <a:spcAft>
                <a:spcPts val="300"/>
              </a:spcAft>
            </a:pPr>
            <a:r>
              <a:rPr lang="en-GB"/>
              <a:t>   6 orders of magnitude displayed;</a:t>
            </a:r>
            <a:endParaRPr lang="en-US" dirty="0"/>
          </a:p>
        </p:txBody>
      </p:sp>
      <p:sp>
        <p:nvSpPr>
          <p:cNvPr id="4" name="Title 7">
            <a:extLst>
              <a:ext uri="{FF2B5EF4-FFF2-40B4-BE49-F238E27FC236}">
                <a16:creationId xmlns:a16="http://schemas.microsoft.com/office/drawing/2014/main" id="{22426B5F-49EA-D982-E140-3F6B64C55551}"/>
              </a:ext>
            </a:extLst>
          </p:cNvPr>
          <p:cNvSpPr txBox="1">
            <a:spLocks/>
          </p:cNvSpPr>
          <p:nvPr/>
        </p:nvSpPr>
        <p:spPr>
          <a:xfrm>
            <a:off x="437850" y="422556"/>
            <a:ext cx="8212499" cy="424063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/>
              <a:t>Synchrotron radiation spectrum, flux, power</a:t>
            </a:r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E4A9C21-AF30-AF1B-B2B9-43909029FA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83" y="1259426"/>
            <a:ext cx="2831634" cy="1769772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8B05D05-692B-0D24-9D34-4814841A7D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8514" y="1258497"/>
            <a:ext cx="5807982" cy="3258137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4260FFF-1D4D-EBD3-0F7D-EEE73B5B9318}"/>
              </a:ext>
            </a:extLst>
          </p:cNvPr>
          <p:cNvSpPr txBox="1"/>
          <p:nvPr/>
        </p:nvSpPr>
        <p:spPr>
          <a:xfrm>
            <a:off x="3491880" y="4529025"/>
            <a:ext cx="5328592" cy="461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Units:  	Vertical: photons/s/(0.1% bandwidth)/m;  Range [10</a:t>
            </a:r>
            <a:r>
              <a:rPr lang="en-US" sz="1200" b="1" baseline="30000" dirty="0"/>
              <a:t>6 </a:t>
            </a:r>
            <a:r>
              <a:rPr lang="en-US" sz="1200" b="1" dirty="0"/>
              <a:t>- 2·10</a:t>
            </a:r>
            <a:r>
              <a:rPr lang="en-US" sz="1200" b="1" baseline="30000" dirty="0"/>
              <a:t>14</a:t>
            </a:r>
            <a:r>
              <a:rPr lang="en-US" sz="1200" b="1" dirty="0"/>
              <a:t>] </a:t>
            </a:r>
          </a:p>
          <a:p>
            <a:r>
              <a:rPr lang="en-US" sz="1200" b="1" dirty="0"/>
              <a:t>	Horizontal eV;  Range [4 - 5·10</a:t>
            </a:r>
            <a:r>
              <a:rPr lang="en-US" sz="1200" b="1" baseline="30000" dirty="0"/>
              <a:t>6</a:t>
            </a:r>
            <a:r>
              <a:rPr lang="en-US" sz="1200" b="1" dirty="0"/>
              <a:t>]</a:t>
            </a:r>
            <a:endParaRPr lang="en-GB" sz="12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63ACA9-3D7D-2965-3C52-D91F0D2BDED0}"/>
              </a:ext>
            </a:extLst>
          </p:cNvPr>
          <p:cNvSpPr txBox="1"/>
          <p:nvPr/>
        </p:nvSpPr>
        <p:spPr>
          <a:xfrm>
            <a:off x="3502313" y="1468715"/>
            <a:ext cx="7613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rgbClr val="FF0000"/>
                </a:solidFill>
              </a:rPr>
              <a:t>45.6 GeV</a:t>
            </a:r>
            <a:endParaRPr lang="en-GB" sz="1000" b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FB70B2-F61F-BE60-7F8F-197BBF2B3B91}"/>
              </a:ext>
            </a:extLst>
          </p:cNvPr>
          <p:cNvSpPr txBox="1"/>
          <p:nvPr/>
        </p:nvSpPr>
        <p:spPr>
          <a:xfrm>
            <a:off x="4310047" y="1735180"/>
            <a:ext cx="6887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accent1"/>
                </a:solidFill>
              </a:rPr>
              <a:t>80 GeV</a:t>
            </a:r>
            <a:endParaRPr lang="en-GB" sz="1000" b="1" dirty="0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D85AD50-F657-CE40-24BA-E12A74CAF80F}"/>
              </a:ext>
            </a:extLst>
          </p:cNvPr>
          <p:cNvSpPr txBox="1"/>
          <p:nvPr/>
        </p:nvSpPr>
        <p:spPr>
          <a:xfrm>
            <a:off x="4760698" y="1923117"/>
            <a:ext cx="6887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rgbClr val="00B050"/>
                </a:solidFill>
              </a:rPr>
              <a:t>120 GeV</a:t>
            </a:r>
            <a:endParaRPr lang="en-GB" sz="1000" b="1" dirty="0">
              <a:solidFill>
                <a:srgbClr val="00B05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2C5C72D-2E60-ED80-845C-9FB8A05AEBA2}"/>
              </a:ext>
            </a:extLst>
          </p:cNvPr>
          <p:cNvSpPr txBox="1"/>
          <p:nvPr/>
        </p:nvSpPr>
        <p:spPr>
          <a:xfrm>
            <a:off x="5258785" y="2063060"/>
            <a:ext cx="6869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175 GeV</a:t>
            </a:r>
            <a:endParaRPr lang="en-GB" sz="10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DEBA1C9-9D22-68FE-1E2B-49862FE9B5BA}"/>
              </a:ext>
            </a:extLst>
          </p:cNvPr>
          <p:cNvSpPr txBox="1"/>
          <p:nvPr/>
        </p:nvSpPr>
        <p:spPr>
          <a:xfrm>
            <a:off x="5945693" y="2291080"/>
            <a:ext cx="7865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rgbClr val="FFC000"/>
                </a:solidFill>
              </a:rPr>
              <a:t>182.5 GeV</a:t>
            </a:r>
            <a:endParaRPr lang="en-GB" sz="1000" b="1" dirty="0">
              <a:solidFill>
                <a:srgbClr val="FFC000"/>
              </a:solidFill>
            </a:endParaRP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9B37E8BC-3BD7-86AD-DD80-DEB0F8FF49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0288330"/>
              </p:ext>
            </p:extLst>
          </p:nvPr>
        </p:nvGraphicFramePr>
        <p:xfrm>
          <a:off x="3522154" y="2973901"/>
          <a:ext cx="3461339" cy="12249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1084">
                  <a:extLst>
                    <a:ext uri="{9D8B030D-6E8A-4147-A177-3AD203B41FA5}">
                      <a16:colId xmlns:a16="http://schemas.microsoft.com/office/drawing/2014/main" val="80194917"/>
                    </a:ext>
                  </a:extLst>
                </a:gridCol>
                <a:gridCol w="550529">
                  <a:extLst>
                    <a:ext uri="{9D8B030D-6E8A-4147-A177-3AD203B41FA5}">
                      <a16:colId xmlns:a16="http://schemas.microsoft.com/office/drawing/2014/main" val="2877277259"/>
                    </a:ext>
                  </a:extLst>
                </a:gridCol>
                <a:gridCol w="626579">
                  <a:extLst>
                    <a:ext uri="{9D8B030D-6E8A-4147-A177-3AD203B41FA5}">
                      <a16:colId xmlns:a16="http://schemas.microsoft.com/office/drawing/2014/main" val="2648509901"/>
                    </a:ext>
                  </a:extLst>
                </a:gridCol>
                <a:gridCol w="725036">
                  <a:extLst>
                    <a:ext uri="{9D8B030D-6E8A-4147-A177-3AD203B41FA5}">
                      <a16:colId xmlns:a16="http://schemas.microsoft.com/office/drawing/2014/main" val="954725684"/>
                    </a:ext>
                  </a:extLst>
                </a:gridCol>
                <a:gridCol w="1008111">
                  <a:extLst>
                    <a:ext uri="{9D8B030D-6E8A-4147-A177-3AD203B41FA5}">
                      <a16:colId xmlns:a16="http://schemas.microsoft.com/office/drawing/2014/main" val="1129631164"/>
                    </a:ext>
                  </a:extLst>
                </a:gridCol>
              </a:tblGrid>
              <a:tr h="461945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b="1" kern="800" dirty="0">
                          <a:effectLst/>
                          <a:latin typeface="+mn-lt"/>
                        </a:rPr>
                        <a:t>Beam Energy E(GeV)</a:t>
                      </a:r>
                      <a:endParaRPr lang="en-GB" sz="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b="1" kern="800" dirty="0">
                          <a:effectLst/>
                          <a:latin typeface="+mn-lt"/>
                        </a:rPr>
                        <a:t>Beam Current</a:t>
                      </a:r>
                      <a:endParaRPr lang="en-GB" sz="800" b="1" dirty="0">
                        <a:effectLst/>
                        <a:latin typeface="+mn-lt"/>
                      </a:endParaRPr>
                    </a:p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b="1" kern="800" dirty="0">
                          <a:effectLst/>
                          <a:latin typeface="+mn-lt"/>
                        </a:rPr>
                        <a:t>I(mA)</a:t>
                      </a:r>
                      <a:endParaRPr lang="en-GB" sz="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Critical Energy </a:t>
                      </a:r>
                      <a:endParaRPr lang="en-GB" sz="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GB" sz="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(keV)</a:t>
                      </a:r>
                      <a:endParaRPr lang="en-GB" sz="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b="1" kern="800" dirty="0">
                          <a:effectLst/>
                          <a:latin typeface="+mn-lt"/>
                        </a:rPr>
                        <a:t>Photon Flux</a:t>
                      </a:r>
                      <a:endParaRPr lang="en-GB" sz="800" b="1" dirty="0">
                        <a:effectLst/>
                        <a:latin typeface="+mn-lt"/>
                      </a:endParaRPr>
                    </a:p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b="1" kern="800" dirty="0">
                          <a:effectLst/>
                          <a:latin typeface="+mn-lt"/>
                        </a:rPr>
                        <a:t>F’(</a:t>
                      </a:r>
                      <a:r>
                        <a:rPr lang="en-GB" sz="800" b="1" kern="800" dirty="0" err="1">
                          <a:effectLst/>
                          <a:latin typeface="+mn-lt"/>
                        </a:rPr>
                        <a:t>ph</a:t>
                      </a:r>
                      <a:r>
                        <a:rPr lang="en-GB" sz="800" b="1" kern="800" dirty="0">
                          <a:effectLst/>
                          <a:latin typeface="+mn-lt"/>
                        </a:rPr>
                        <a:t>/s/m)</a:t>
                      </a:r>
                      <a:endParaRPr lang="en-GB" sz="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8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PSD Outgassing Load (mbar l/s/m)</a:t>
                      </a:r>
                    </a:p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7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@ 1</a:t>
                      </a:r>
                      <a:r>
                        <a:rPr lang="en-GB" sz="700" b="1" kern="800" dirty="0">
                          <a:effectLst/>
                          <a:latin typeface="+mn-lt"/>
                        </a:rPr>
                        <a:t>·10</a:t>
                      </a:r>
                      <a:r>
                        <a:rPr lang="en-US" sz="700" b="1" kern="800" baseline="30000" dirty="0">
                          <a:effectLst/>
                          <a:latin typeface="+mn-lt"/>
                        </a:rPr>
                        <a:t>-6</a:t>
                      </a:r>
                      <a:r>
                        <a:rPr lang="en-US" sz="7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(mol/</a:t>
                      </a:r>
                      <a:r>
                        <a:rPr lang="en-US" sz="700" b="1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ph</a:t>
                      </a:r>
                      <a:r>
                        <a:rPr lang="en-US" sz="7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)</a:t>
                      </a:r>
                      <a:endParaRPr lang="en-GB" sz="7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00042247"/>
                  </a:ext>
                </a:extLst>
              </a:tr>
              <a:tr h="152596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b="1" kern="800" dirty="0">
                          <a:effectLst/>
                          <a:latin typeface="+mn-lt"/>
                        </a:rPr>
                        <a:t>45.6</a:t>
                      </a:r>
                      <a:endParaRPr lang="en-GB" sz="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b="1" kern="800" dirty="0">
                          <a:effectLst/>
                          <a:latin typeface="+mn-lt"/>
                        </a:rPr>
                        <a:t>1390</a:t>
                      </a:r>
                      <a:endParaRPr lang="en-GB" sz="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19.5</a:t>
                      </a:r>
                      <a:endParaRPr lang="en-GB" sz="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b="1" kern="800" dirty="0">
                          <a:effectLst/>
                          <a:latin typeface="+mn-lt"/>
                        </a:rPr>
                        <a:t>7.17·10</a:t>
                      </a:r>
                      <a:r>
                        <a:rPr lang="en-GB" sz="800" b="1" kern="800" baseline="30000" dirty="0">
                          <a:effectLst/>
                          <a:latin typeface="+mn-lt"/>
                        </a:rPr>
                        <a:t>17</a:t>
                      </a:r>
                      <a:endParaRPr lang="en-GB" sz="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b="1" kern="8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2.90·10</a:t>
                      </a:r>
                      <a:r>
                        <a:rPr lang="en-GB" sz="800" b="1" kern="800" baseline="300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-8</a:t>
                      </a:r>
                      <a:endParaRPr lang="en-GB" sz="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11372201"/>
                  </a:ext>
                </a:extLst>
              </a:tr>
              <a:tr h="152596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b="1" kern="800">
                          <a:effectLst/>
                          <a:latin typeface="+mn-lt"/>
                        </a:rPr>
                        <a:t>80</a:t>
                      </a:r>
                      <a:endParaRPr lang="en-GB" sz="800" b="1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b="1" kern="800" dirty="0">
                          <a:effectLst/>
                          <a:latin typeface="+mn-lt"/>
                        </a:rPr>
                        <a:t>147</a:t>
                      </a:r>
                      <a:endParaRPr lang="en-GB" sz="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105.5</a:t>
                      </a:r>
                      <a:endParaRPr lang="en-GB" sz="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b="1" kern="800" dirty="0">
                          <a:effectLst/>
                          <a:latin typeface="+mn-lt"/>
                        </a:rPr>
                        <a:t>1.38·10</a:t>
                      </a:r>
                      <a:r>
                        <a:rPr lang="en-GB" sz="800" b="1" kern="800" baseline="30000" dirty="0">
                          <a:effectLst/>
                          <a:latin typeface="+mn-lt"/>
                        </a:rPr>
                        <a:t>17</a:t>
                      </a:r>
                      <a:endParaRPr lang="en-GB" sz="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b="1" kern="8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5.58·10</a:t>
                      </a:r>
                      <a:r>
                        <a:rPr lang="en-GB" sz="800" b="1" kern="800" baseline="300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-9</a:t>
                      </a:r>
                      <a:endParaRPr lang="en-GB" sz="800" b="1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35272583"/>
                  </a:ext>
                </a:extLst>
              </a:tr>
              <a:tr h="152596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b="1" kern="800">
                          <a:effectLst/>
                          <a:latin typeface="+mn-lt"/>
                        </a:rPr>
                        <a:t>120</a:t>
                      </a:r>
                      <a:endParaRPr lang="en-GB" sz="800" b="1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b="1" kern="800" dirty="0">
                          <a:effectLst/>
                          <a:latin typeface="+mn-lt"/>
                        </a:rPr>
                        <a:t>29</a:t>
                      </a:r>
                      <a:endParaRPr lang="en-GB" sz="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356.2</a:t>
                      </a:r>
                      <a:endParaRPr lang="en-GB" sz="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b="1" kern="800" dirty="0">
                          <a:effectLst/>
                          <a:latin typeface="+mn-lt"/>
                        </a:rPr>
                        <a:t>4.13·10</a:t>
                      </a:r>
                      <a:r>
                        <a:rPr lang="en-GB" sz="800" b="1" kern="800" baseline="30000" dirty="0">
                          <a:effectLst/>
                          <a:latin typeface="+mn-lt"/>
                        </a:rPr>
                        <a:t>16</a:t>
                      </a:r>
                      <a:endParaRPr lang="en-GB" sz="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b="1" kern="8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1.67·10</a:t>
                      </a:r>
                      <a:r>
                        <a:rPr lang="en-GB" sz="800" b="1" kern="800" baseline="300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-9</a:t>
                      </a:r>
                      <a:endParaRPr lang="en-GB" sz="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21034471"/>
                  </a:ext>
                </a:extLst>
              </a:tr>
              <a:tr h="152596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8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175</a:t>
                      </a:r>
                      <a:endParaRPr lang="en-GB" sz="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8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6.4</a:t>
                      </a:r>
                      <a:endParaRPr lang="en-GB" sz="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1104.9</a:t>
                      </a:r>
                      <a:endParaRPr lang="en-GB" sz="8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8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1.34</a:t>
                      </a:r>
                      <a:r>
                        <a:rPr lang="en-GB" sz="800" b="1" kern="800" dirty="0">
                          <a:effectLst/>
                          <a:latin typeface="+mn-lt"/>
                        </a:rPr>
                        <a:t>·10</a:t>
                      </a:r>
                      <a:r>
                        <a:rPr lang="en-GB" sz="800" b="1" kern="800" baseline="30000" dirty="0">
                          <a:effectLst/>
                          <a:latin typeface="+mn-lt"/>
                        </a:rPr>
                        <a:t>16</a:t>
                      </a:r>
                      <a:endParaRPr lang="en-GB" sz="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8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5.42</a:t>
                      </a:r>
                      <a:r>
                        <a:rPr lang="en-GB" sz="800" b="1" kern="8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·10</a:t>
                      </a:r>
                      <a:r>
                        <a:rPr lang="en-GB" sz="800" b="1" kern="800" baseline="300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-10</a:t>
                      </a:r>
                      <a:endParaRPr lang="en-GB" sz="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73064498"/>
                  </a:ext>
                </a:extLst>
              </a:tr>
              <a:tr h="152596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b="1" kern="800">
                          <a:effectLst/>
                          <a:latin typeface="+mn-lt"/>
                        </a:rPr>
                        <a:t>182.5</a:t>
                      </a:r>
                      <a:endParaRPr lang="en-GB" sz="800" b="1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b="1" kern="800" dirty="0">
                          <a:effectLst/>
                          <a:latin typeface="+mn-lt"/>
                        </a:rPr>
                        <a:t>5.4</a:t>
                      </a:r>
                      <a:endParaRPr lang="en-GB" sz="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1253.1</a:t>
                      </a:r>
                      <a:endParaRPr lang="en-GB" sz="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b="1" kern="800" dirty="0">
                          <a:effectLst/>
                          <a:latin typeface="+mn-lt"/>
                        </a:rPr>
                        <a:t>1.18·10</a:t>
                      </a:r>
                      <a:r>
                        <a:rPr lang="en-GB" sz="800" b="1" kern="800" baseline="30000" dirty="0">
                          <a:effectLst/>
                          <a:latin typeface="+mn-lt"/>
                        </a:rPr>
                        <a:t>16</a:t>
                      </a:r>
                      <a:endParaRPr lang="en-GB" sz="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b="1" kern="8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4.78·10</a:t>
                      </a:r>
                      <a:r>
                        <a:rPr lang="en-GB" sz="800" b="1" kern="800" baseline="300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-10</a:t>
                      </a:r>
                      <a:endParaRPr lang="en-GB" sz="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35536456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A56E1C3-6AB2-1653-19C2-8A235A8B9B24}"/>
              </a:ext>
            </a:extLst>
          </p:cNvPr>
          <p:cNvCxnSpPr/>
          <p:nvPr/>
        </p:nvCxnSpPr>
        <p:spPr>
          <a:xfrm>
            <a:off x="1748553" y="2506170"/>
            <a:ext cx="879231" cy="0"/>
          </a:xfrm>
          <a:prstGeom prst="line">
            <a:avLst/>
          </a:prstGeom>
          <a:ln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B1696EE-D547-3210-830B-4A3E62FC1C66}"/>
              </a:ext>
            </a:extLst>
          </p:cNvPr>
          <p:cNvCxnSpPr/>
          <p:nvPr/>
        </p:nvCxnSpPr>
        <p:spPr>
          <a:xfrm>
            <a:off x="1316505" y="2957268"/>
            <a:ext cx="879231" cy="0"/>
          </a:xfrm>
          <a:prstGeom prst="line">
            <a:avLst/>
          </a:prstGeom>
          <a:ln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1E515A3-A7A7-52CD-49ED-908EE5217933}"/>
              </a:ext>
            </a:extLst>
          </p:cNvPr>
          <p:cNvCxnSpPr>
            <a:cxnSpLocks/>
          </p:cNvCxnSpPr>
          <p:nvPr/>
        </p:nvCxnSpPr>
        <p:spPr>
          <a:xfrm flipV="1">
            <a:off x="1860024" y="2513862"/>
            <a:ext cx="332536" cy="428023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21AE3BA-CD14-52DA-8161-1721CB9C4915}"/>
              </a:ext>
            </a:extLst>
          </p:cNvPr>
          <p:cNvSpPr txBox="1"/>
          <p:nvPr/>
        </p:nvSpPr>
        <p:spPr>
          <a:xfrm>
            <a:off x="1934246" y="2655488"/>
            <a:ext cx="6770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50 m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18" name="Textfeld 8">
            <a:extLst>
              <a:ext uri="{FF2B5EF4-FFF2-40B4-BE49-F238E27FC236}">
                <a16:creationId xmlns:a16="http://schemas.microsoft.com/office/drawing/2014/main" id="{16A59F8B-F083-36C4-D716-29A71FEE9E28}"/>
              </a:ext>
            </a:extLst>
          </p:cNvPr>
          <p:cNvSpPr txBox="1"/>
          <p:nvPr/>
        </p:nvSpPr>
        <p:spPr>
          <a:xfrm>
            <a:off x="4283968" y="84395"/>
            <a:ext cx="4176463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sv-SE" sz="900" dirty="0">
                <a:solidFill>
                  <a:schemeClr val="bg1"/>
                </a:solidFill>
              </a:rPr>
              <a:t>Vacuum System R&amp;D Status Report</a:t>
            </a:r>
            <a:r>
              <a:rPr lang="en-GB" sz="900" dirty="0">
                <a:solidFill>
                  <a:schemeClr val="bg1"/>
                </a:solidFill>
              </a:rPr>
              <a:t> - </a:t>
            </a:r>
            <a:r>
              <a:rPr lang="en-GB" sz="900" i="1" dirty="0">
                <a:solidFill>
                  <a:schemeClr val="bg1"/>
                </a:solidFill>
              </a:rPr>
              <a:t>R. Kersevan, TE-VSC</a:t>
            </a:r>
          </a:p>
        </p:txBody>
      </p:sp>
      <p:sp>
        <p:nvSpPr>
          <p:cNvPr id="19" name="Textfeld 10">
            <a:extLst>
              <a:ext uri="{FF2B5EF4-FFF2-40B4-BE49-F238E27FC236}">
                <a16:creationId xmlns:a16="http://schemas.microsoft.com/office/drawing/2014/main" id="{98A36D51-B2EB-178C-285E-52351B571BFA}"/>
              </a:ext>
            </a:extLst>
          </p:cNvPr>
          <p:cNvSpPr txBox="1"/>
          <p:nvPr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FCCIS Workshop, 5-9 Dec 2022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9886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0C41F4-8763-DA1B-92EE-A7DCE42E2B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39979A2B-ADFA-965A-0C6D-0E4F07524D60}"/>
              </a:ext>
            </a:extLst>
          </p:cNvPr>
          <p:cNvSpPr txBox="1">
            <a:spLocks/>
          </p:cNvSpPr>
          <p:nvPr/>
        </p:nvSpPr>
        <p:spPr>
          <a:xfrm>
            <a:off x="565659" y="914376"/>
            <a:ext cx="8161648" cy="1058823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 dirty="0"/>
              <a:t>The high beam energy generates an extremely narrow fan of SR, swiping a strip along the external wall of the vacuum chambers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 dirty="0"/>
              <a:t>If the SR is let impinge onto the vertical wall at the end of the winglet on the external side (60 mm from the beam axis), then the average photon travels </a:t>
            </a:r>
            <a:r>
              <a:rPr lang="en-US" sz="1400" b="1" u="sng" dirty="0"/>
              <a:t>~38 m</a:t>
            </a:r>
            <a:r>
              <a:rPr lang="en-US" sz="1400" b="1" dirty="0"/>
              <a:t> before hitting the wall</a:t>
            </a:r>
          </a:p>
        </p:txBody>
      </p:sp>
      <p:sp>
        <p:nvSpPr>
          <p:cNvPr id="4" name="Title 7">
            <a:extLst>
              <a:ext uri="{FF2B5EF4-FFF2-40B4-BE49-F238E27FC236}">
                <a16:creationId xmlns:a16="http://schemas.microsoft.com/office/drawing/2014/main" id="{7E087F87-D335-723E-93C9-E0E7176213DF}"/>
              </a:ext>
            </a:extLst>
          </p:cNvPr>
          <p:cNvSpPr txBox="1">
            <a:spLocks/>
          </p:cNvSpPr>
          <p:nvPr/>
        </p:nvSpPr>
        <p:spPr>
          <a:xfrm>
            <a:off x="437850" y="422556"/>
            <a:ext cx="8212499" cy="424063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/>
              <a:t>SR absorbers: yes or no? </a:t>
            </a:r>
            <a:endParaRPr lang="en-GB" sz="1600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2FFAB39-E216-241B-A1A9-8712756F24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8314232"/>
              </p:ext>
            </p:extLst>
          </p:nvPr>
        </p:nvGraphicFramePr>
        <p:xfrm>
          <a:off x="107504" y="2470126"/>
          <a:ext cx="4961326" cy="13257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73603">
                  <a:extLst>
                    <a:ext uri="{9D8B030D-6E8A-4147-A177-3AD203B41FA5}">
                      <a16:colId xmlns:a16="http://schemas.microsoft.com/office/drawing/2014/main" val="80194917"/>
                    </a:ext>
                  </a:extLst>
                </a:gridCol>
                <a:gridCol w="753668">
                  <a:extLst>
                    <a:ext uri="{9D8B030D-6E8A-4147-A177-3AD203B41FA5}">
                      <a16:colId xmlns:a16="http://schemas.microsoft.com/office/drawing/2014/main" val="778263292"/>
                    </a:ext>
                  </a:extLst>
                </a:gridCol>
                <a:gridCol w="600953">
                  <a:extLst>
                    <a:ext uri="{9D8B030D-6E8A-4147-A177-3AD203B41FA5}">
                      <a16:colId xmlns:a16="http://schemas.microsoft.com/office/drawing/2014/main" val="2877277259"/>
                    </a:ext>
                  </a:extLst>
                </a:gridCol>
                <a:gridCol w="583516">
                  <a:extLst>
                    <a:ext uri="{9D8B030D-6E8A-4147-A177-3AD203B41FA5}">
                      <a16:colId xmlns:a16="http://schemas.microsoft.com/office/drawing/2014/main" val="2648509901"/>
                    </a:ext>
                  </a:extLst>
                </a:gridCol>
                <a:gridCol w="725487">
                  <a:extLst>
                    <a:ext uri="{9D8B030D-6E8A-4147-A177-3AD203B41FA5}">
                      <a16:colId xmlns:a16="http://schemas.microsoft.com/office/drawing/2014/main" val="954725684"/>
                    </a:ext>
                  </a:extLst>
                </a:gridCol>
                <a:gridCol w="832003">
                  <a:extLst>
                    <a:ext uri="{9D8B030D-6E8A-4147-A177-3AD203B41FA5}">
                      <a16:colId xmlns:a16="http://schemas.microsoft.com/office/drawing/2014/main" val="1432067912"/>
                    </a:ext>
                  </a:extLst>
                </a:gridCol>
                <a:gridCol w="792096">
                  <a:extLst>
                    <a:ext uri="{9D8B030D-6E8A-4147-A177-3AD203B41FA5}">
                      <a16:colId xmlns:a16="http://schemas.microsoft.com/office/drawing/2014/main" val="1129631164"/>
                    </a:ext>
                  </a:extLst>
                </a:gridCol>
              </a:tblGrid>
              <a:tr h="720080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b="1" kern="800" dirty="0">
                          <a:effectLst/>
                          <a:latin typeface="+mn-lt"/>
                        </a:rPr>
                        <a:t>Beam Energy E(GeV)</a:t>
                      </a:r>
                      <a:endParaRPr lang="en-GB" sz="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8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Natural SR Vertical Angle, 1/</a:t>
                      </a:r>
                      <a:r>
                        <a:rPr lang="en-US" sz="800" b="1" dirty="0"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</a:rPr>
                        <a:t>g (</a:t>
                      </a:r>
                      <a:r>
                        <a:rPr lang="en-US" sz="800" b="1" dirty="0" err="1"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</a:rPr>
                        <a:t>m</a:t>
                      </a:r>
                      <a:r>
                        <a:rPr lang="en-US" sz="800" b="1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rad</a:t>
                      </a:r>
                      <a:r>
                        <a:rPr lang="en-US" sz="800" b="1" dirty="0"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</a:rPr>
                        <a:t>)</a:t>
                      </a:r>
                      <a:endParaRPr lang="en-GB" sz="800" b="1" dirty="0">
                        <a:effectLst/>
                        <a:latin typeface="Symbol" panose="05050102010706020507" pitchFamily="18" charset="2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b="1" kern="800" dirty="0">
                          <a:effectLst/>
                          <a:latin typeface="+mn-lt"/>
                        </a:rPr>
                        <a:t>Vertical Fan Height at 35 m, (mm)</a:t>
                      </a:r>
                      <a:endParaRPr lang="en-GB" sz="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b="1" kern="800" dirty="0">
                          <a:effectLst/>
                          <a:latin typeface="+mn-lt"/>
                        </a:rPr>
                        <a:t>Beam Current</a:t>
                      </a:r>
                      <a:endParaRPr lang="en-GB" sz="800" b="1" dirty="0">
                        <a:effectLst/>
                        <a:latin typeface="+mn-lt"/>
                      </a:endParaRPr>
                    </a:p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b="1" kern="800" dirty="0">
                          <a:effectLst/>
                          <a:latin typeface="+mn-lt"/>
                        </a:rPr>
                        <a:t>I(mA)</a:t>
                      </a:r>
                      <a:endParaRPr lang="en-GB" sz="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b="1" kern="800" dirty="0">
                          <a:effectLst/>
                          <a:latin typeface="+mn-lt"/>
                        </a:rPr>
                        <a:t>Linear Photon Power Density (*)</a:t>
                      </a:r>
                      <a:endParaRPr lang="en-GB" sz="800" b="1" dirty="0">
                        <a:effectLst/>
                        <a:latin typeface="+mn-lt"/>
                      </a:endParaRPr>
                    </a:p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b="1" kern="800" dirty="0">
                          <a:effectLst/>
                          <a:latin typeface="+mn-lt"/>
                        </a:rPr>
                        <a:t>P’(W/m)</a:t>
                      </a:r>
                      <a:endParaRPr lang="en-GB" sz="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b="1" kern="800" dirty="0">
                          <a:effectLst/>
                          <a:latin typeface="+mn-lt"/>
                        </a:rPr>
                        <a:t>Peak Surface Photon Power Density (*)</a:t>
                      </a:r>
                      <a:endParaRPr lang="en-GB" sz="800" b="1" dirty="0">
                        <a:effectLst/>
                        <a:latin typeface="+mn-lt"/>
                      </a:endParaRPr>
                    </a:p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b="1" kern="800" dirty="0">
                          <a:effectLst/>
                          <a:latin typeface="+mn-lt"/>
                        </a:rPr>
                        <a:t>P’’(W/mm</a:t>
                      </a:r>
                      <a:r>
                        <a:rPr lang="en-GB" sz="800" b="1" kern="800" baseline="30000" dirty="0">
                          <a:effectLst/>
                          <a:latin typeface="+mn-lt"/>
                        </a:rPr>
                        <a:t>2</a:t>
                      </a:r>
                      <a:r>
                        <a:rPr lang="en-GB" sz="800" b="1" kern="800" dirty="0">
                          <a:effectLst/>
                          <a:latin typeface="+mn-lt"/>
                        </a:rPr>
                        <a:t>)</a:t>
                      </a:r>
                      <a:endParaRPr lang="en-GB" sz="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b="1" kern="800" dirty="0">
                          <a:effectLst/>
                          <a:latin typeface="+mn-lt"/>
                        </a:rPr>
                        <a:t>Peak Surface Photon Power Density (**)</a:t>
                      </a:r>
                      <a:endParaRPr lang="en-GB" sz="800" b="1" dirty="0">
                        <a:effectLst/>
                        <a:latin typeface="+mn-lt"/>
                      </a:endParaRPr>
                    </a:p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b="1" kern="800" dirty="0">
                          <a:effectLst/>
                          <a:latin typeface="+mn-lt"/>
                        </a:rPr>
                        <a:t>P’’(W/mm</a:t>
                      </a:r>
                      <a:r>
                        <a:rPr lang="en-GB" sz="800" b="1" kern="800" baseline="30000" dirty="0">
                          <a:effectLst/>
                          <a:latin typeface="+mn-lt"/>
                        </a:rPr>
                        <a:t>2</a:t>
                      </a:r>
                      <a:r>
                        <a:rPr lang="en-GB" sz="800" b="1" kern="800" dirty="0">
                          <a:effectLst/>
                          <a:latin typeface="+mn-lt"/>
                        </a:rPr>
                        <a:t>)</a:t>
                      </a:r>
                      <a:endParaRPr lang="en-GB" sz="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00042247"/>
                  </a:ext>
                </a:extLst>
              </a:tr>
              <a:tr h="151420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b="1" kern="800" dirty="0">
                          <a:effectLst/>
                          <a:latin typeface="+mn-lt"/>
                        </a:rPr>
                        <a:t>45.6</a:t>
                      </a:r>
                      <a:endParaRPr lang="en-GB" sz="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8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11.2</a:t>
                      </a:r>
                      <a:endParaRPr lang="en-GB" sz="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b="1" kern="800" dirty="0">
                          <a:effectLst/>
                          <a:latin typeface="+mn-lt"/>
                        </a:rPr>
                        <a:t>0.40</a:t>
                      </a:r>
                      <a:endParaRPr lang="en-GB" sz="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b="1" kern="800" dirty="0">
                          <a:effectLst/>
                          <a:latin typeface="+mn-lt"/>
                        </a:rPr>
                        <a:t>1390</a:t>
                      </a:r>
                      <a:endParaRPr lang="en-GB" sz="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b="1" kern="800" dirty="0">
                          <a:effectLst/>
                          <a:latin typeface="+mn-lt"/>
                        </a:rPr>
                        <a:t>~ 620</a:t>
                      </a:r>
                      <a:endParaRPr lang="en-GB" sz="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b="1" kern="800" dirty="0">
                          <a:effectLst/>
                          <a:latin typeface="+mn-lt"/>
                        </a:rPr>
                        <a:t>~ 1.4</a:t>
                      </a:r>
                      <a:endParaRPr lang="en-GB" sz="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800" b="1" kern="8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~</a:t>
                      </a:r>
                      <a:r>
                        <a:rPr lang="en-GB" sz="800" b="1" kern="8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32</a:t>
                      </a:r>
                      <a:endParaRPr lang="en-GB" sz="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11372201"/>
                  </a:ext>
                </a:extLst>
              </a:tr>
              <a:tr h="151420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b="1" kern="800">
                          <a:effectLst/>
                          <a:latin typeface="+mn-lt"/>
                        </a:rPr>
                        <a:t>80</a:t>
                      </a:r>
                      <a:endParaRPr lang="en-GB" sz="800" b="1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8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6.4</a:t>
                      </a:r>
                      <a:endParaRPr lang="en-GB" sz="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800" b="1" kern="8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en-GB" sz="800" b="1" kern="8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.22</a:t>
                      </a:r>
                      <a:endParaRPr lang="en-GB" sz="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b="1" kern="800" dirty="0">
                          <a:effectLst/>
                          <a:latin typeface="+mn-lt"/>
                        </a:rPr>
                        <a:t>147</a:t>
                      </a:r>
                      <a:endParaRPr lang="en-GB" sz="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b="1" kern="800" dirty="0">
                          <a:effectLst/>
                          <a:latin typeface="+mn-lt"/>
                        </a:rPr>
                        <a:t>“</a:t>
                      </a:r>
                      <a:endParaRPr lang="en-GB" sz="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b="1" kern="800" dirty="0">
                          <a:effectLst/>
                          <a:latin typeface="+mn-lt"/>
                        </a:rPr>
                        <a:t>~ 2.2</a:t>
                      </a:r>
                      <a:endParaRPr lang="en-GB" sz="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800" b="1" kern="8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~ 5</a:t>
                      </a:r>
                      <a:r>
                        <a:rPr lang="en-GB" sz="800" b="1" kern="8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6</a:t>
                      </a:r>
                      <a:endParaRPr lang="en-GB" sz="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35272583"/>
                  </a:ext>
                </a:extLst>
              </a:tr>
              <a:tr h="151420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b="1" kern="800">
                          <a:effectLst/>
                          <a:latin typeface="+mn-lt"/>
                        </a:rPr>
                        <a:t>120</a:t>
                      </a:r>
                      <a:endParaRPr lang="en-GB" sz="800" b="1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8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4.3</a:t>
                      </a:r>
                      <a:endParaRPr lang="en-GB" sz="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800" b="1" kern="8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en-GB" sz="800" b="1" kern="8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.15</a:t>
                      </a:r>
                      <a:endParaRPr lang="en-GB" sz="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b="1" kern="800" dirty="0">
                          <a:effectLst/>
                          <a:latin typeface="+mn-lt"/>
                        </a:rPr>
                        <a:t>29</a:t>
                      </a:r>
                      <a:endParaRPr lang="en-GB" sz="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b="1" kern="800" dirty="0">
                          <a:effectLst/>
                          <a:latin typeface="+mn-lt"/>
                        </a:rPr>
                        <a:t>“</a:t>
                      </a:r>
                      <a:endParaRPr lang="en-GB" sz="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b="1" kern="800" dirty="0">
                          <a:effectLst/>
                          <a:latin typeface="+mn-lt"/>
                        </a:rPr>
                        <a:t>~ 3.0</a:t>
                      </a:r>
                      <a:endParaRPr lang="en-GB" sz="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800" b="1" kern="8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~</a:t>
                      </a:r>
                      <a:r>
                        <a:rPr lang="en-GB" sz="800" b="1" kern="8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85</a:t>
                      </a:r>
                      <a:endParaRPr lang="en-GB" sz="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21034471"/>
                  </a:ext>
                </a:extLst>
              </a:tr>
              <a:tr h="151420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b="1" kern="800">
                          <a:effectLst/>
                          <a:latin typeface="+mn-lt"/>
                        </a:rPr>
                        <a:t>182.5</a:t>
                      </a:r>
                      <a:endParaRPr lang="en-GB" sz="800" b="1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8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2.8</a:t>
                      </a:r>
                      <a:endParaRPr lang="en-GB" sz="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800" b="1" kern="8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en-GB" sz="800" b="1" kern="8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.10</a:t>
                      </a:r>
                      <a:endParaRPr lang="en-GB" sz="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b="1" kern="800" dirty="0">
                          <a:effectLst/>
                          <a:latin typeface="+mn-lt"/>
                        </a:rPr>
                        <a:t>5.4</a:t>
                      </a:r>
                      <a:endParaRPr lang="en-GB" sz="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b="1" kern="800" dirty="0">
                          <a:effectLst/>
                          <a:latin typeface="+mn-lt"/>
                        </a:rPr>
                        <a:t>“</a:t>
                      </a:r>
                      <a:endParaRPr lang="en-GB" sz="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b="1" kern="800" dirty="0">
                          <a:effectLst/>
                          <a:latin typeface="+mn-lt"/>
                        </a:rPr>
                        <a:t>~ 4.0</a:t>
                      </a:r>
                      <a:endParaRPr lang="en-GB" sz="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800" b="1" kern="8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~</a:t>
                      </a:r>
                      <a:r>
                        <a:rPr lang="en-GB" sz="800" b="1" kern="8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115</a:t>
                      </a:r>
                      <a:endParaRPr lang="en-GB" sz="8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35536456"/>
                  </a:ext>
                </a:extLst>
              </a:tr>
            </a:tbl>
          </a:graphicData>
        </a:graphic>
      </p:graphicFrame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CCF55C8-D8C4-82E9-2D56-704719403F6F}"/>
              </a:ext>
            </a:extLst>
          </p:cNvPr>
          <p:cNvCxnSpPr/>
          <p:nvPr/>
        </p:nvCxnSpPr>
        <p:spPr>
          <a:xfrm>
            <a:off x="2192560" y="4218540"/>
            <a:ext cx="879231" cy="0"/>
          </a:xfrm>
          <a:prstGeom prst="line">
            <a:avLst/>
          </a:prstGeom>
          <a:ln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D67EA560-F9A0-6238-1B44-E616C807A830}"/>
              </a:ext>
            </a:extLst>
          </p:cNvPr>
          <p:cNvGrpSpPr/>
          <p:nvPr/>
        </p:nvGrpSpPr>
        <p:grpSpPr>
          <a:xfrm>
            <a:off x="5272196" y="2056905"/>
            <a:ext cx="3692291" cy="2963117"/>
            <a:chOff x="5272196" y="1858291"/>
            <a:chExt cx="3692291" cy="2963117"/>
          </a:xfrm>
        </p:grpSpPr>
        <p:pic>
          <p:nvPicPr>
            <p:cNvPr id="8" name="Picture 7" descr="Shape, arrow&#10;&#10;Description automatically generated">
              <a:extLst>
                <a:ext uri="{FF2B5EF4-FFF2-40B4-BE49-F238E27FC236}">
                  <a16:creationId xmlns:a16="http://schemas.microsoft.com/office/drawing/2014/main" id="{F389A4CB-8E6C-F932-0D1E-B37B1FBDC5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72196" y="1858291"/>
              <a:ext cx="3692291" cy="2963117"/>
            </a:xfrm>
            <a:prstGeom prst="rect">
              <a:avLst/>
            </a:prstGeom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EDF74C59-D8B1-5F8D-030E-85430C76013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40152" y="3342251"/>
              <a:ext cx="208456" cy="403870"/>
            </a:xfrm>
            <a:prstGeom prst="line">
              <a:avLst/>
            </a:prstGeom>
            <a:ln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06421DF8-A249-4FFA-FD78-5153C1C557E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65847" y="2201947"/>
              <a:ext cx="758481" cy="1"/>
            </a:xfrm>
            <a:prstGeom prst="line">
              <a:avLst/>
            </a:prstGeom>
            <a:ln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80B98546-EE5F-08FF-CDEE-96F752E9104D}"/>
                </a:ext>
              </a:extLst>
            </p:cNvPr>
            <p:cNvCxnSpPr>
              <a:cxnSpLocks/>
            </p:cNvCxnSpPr>
            <p:nvPr/>
          </p:nvCxnSpPr>
          <p:spPr>
            <a:xfrm>
              <a:off x="6012160" y="3634909"/>
              <a:ext cx="1979984" cy="651257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47CD18F-3C4A-1C63-4BDE-A7B5A8EB5D7F}"/>
                </a:ext>
              </a:extLst>
            </p:cNvPr>
            <p:cNvSpPr txBox="1"/>
            <p:nvPr/>
          </p:nvSpPr>
          <p:spPr>
            <a:xfrm>
              <a:off x="6517670" y="3986564"/>
              <a:ext cx="67700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</a:rPr>
                <a:t>175 mm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2A3F3E06-5F60-0AB6-F69B-F9379B93FA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56376" y="3968080"/>
              <a:ext cx="208456" cy="403870"/>
            </a:xfrm>
            <a:prstGeom prst="line">
              <a:avLst/>
            </a:prstGeom>
            <a:ln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5ABFB112-5928-7283-DBE6-C1ACE4938CC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64832" y="3276972"/>
              <a:ext cx="758481" cy="1"/>
            </a:xfrm>
            <a:prstGeom prst="line">
              <a:avLst/>
            </a:prstGeom>
            <a:ln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D7490428-B307-D3B9-1A65-282D407B286A}"/>
                </a:ext>
              </a:extLst>
            </p:cNvPr>
            <p:cNvCxnSpPr>
              <a:cxnSpLocks/>
            </p:cNvCxnSpPr>
            <p:nvPr/>
          </p:nvCxnSpPr>
          <p:spPr>
            <a:xfrm>
              <a:off x="7164016" y="2209363"/>
              <a:ext cx="1414325" cy="1067609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D87EBB6-5EB9-6D66-FE61-344ACEE928AC}"/>
                </a:ext>
              </a:extLst>
            </p:cNvPr>
            <p:cNvSpPr txBox="1"/>
            <p:nvPr/>
          </p:nvSpPr>
          <p:spPr>
            <a:xfrm>
              <a:off x="7753097" y="2555985"/>
              <a:ext cx="67700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</a:rPr>
                <a:t>300 mm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08696BC6-ADB7-2760-F9A0-8F1434BEDCF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228184" y="3000146"/>
              <a:ext cx="1435892" cy="1720798"/>
            </a:xfrm>
            <a:prstGeom prst="straightConnector1">
              <a:avLst/>
            </a:prstGeom>
            <a:ln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5BD4F446-90D3-02C6-159D-FBBA3A6A8DC5}"/>
                </a:ext>
              </a:extLst>
            </p:cNvPr>
            <p:cNvCxnSpPr/>
            <p:nvPr/>
          </p:nvCxnSpPr>
          <p:spPr>
            <a:xfrm flipH="1" flipV="1">
              <a:off x="6456089" y="3061108"/>
              <a:ext cx="1346484" cy="1659836"/>
            </a:xfrm>
            <a:prstGeom prst="straightConnector1">
              <a:avLst/>
            </a:prstGeom>
            <a:ln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5D9BAC67-9FC7-3F75-56E1-834E1000BBC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693922" y="3127544"/>
              <a:ext cx="1262454" cy="1669986"/>
            </a:xfrm>
            <a:prstGeom prst="straightConnector1">
              <a:avLst/>
            </a:prstGeom>
            <a:ln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A4030535-41DC-586D-ABDE-43BEBCEDF75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931755" y="3212384"/>
              <a:ext cx="1108651" cy="1585146"/>
            </a:xfrm>
            <a:prstGeom prst="straightConnector1">
              <a:avLst/>
            </a:prstGeom>
            <a:ln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 Placeholder 5">
            <a:extLst>
              <a:ext uri="{FF2B5EF4-FFF2-40B4-BE49-F238E27FC236}">
                <a16:creationId xmlns:a16="http://schemas.microsoft.com/office/drawing/2014/main" id="{24DB783B-A5B6-10FA-D0BD-334AA68E6D23}"/>
              </a:ext>
            </a:extLst>
          </p:cNvPr>
          <p:cNvSpPr txBox="1">
            <a:spLocks/>
          </p:cNvSpPr>
          <p:nvPr/>
        </p:nvSpPr>
        <p:spPr>
          <a:xfrm>
            <a:off x="570047" y="1989148"/>
            <a:ext cx="4694876" cy="18878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If SR absorbers like in the figure are used, 1 every ~5.6 m, then the average distance is </a:t>
            </a:r>
            <a:r>
              <a:rPr lang="en-US" u="sng" dirty="0"/>
              <a:t>~34.6 m</a:t>
            </a:r>
            <a:endParaRPr lang="en-GB" u="sng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86B02C8-113F-C405-D0E3-9CCCF1E29D36}"/>
              </a:ext>
            </a:extLst>
          </p:cNvPr>
          <p:cNvSpPr txBox="1"/>
          <p:nvPr/>
        </p:nvSpPr>
        <p:spPr>
          <a:xfrm rot="-2520000">
            <a:off x="2452508" y="4117113"/>
            <a:ext cx="1728192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700"/>
              </a:lnSpc>
            </a:pPr>
            <a:r>
              <a:rPr lang="en-US" sz="1600" dirty="0"/>
              <a:t>*On external wall</a:t>
            </a:r>
            <a:endParaRPr lang="en-GB" sz="16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5255D70-C16D-CCE2-9DD6-B9AF78AED4AB}"/>
              </a:ext>
            </a:extLst>
          </p:cNvPr>
          <p:cNvSpPr txBox="1"/>
          <p:nvPr/>
        </p:nvSpPr>
        <p:spPr>
          <a:xfrm rot="-2520000">
            <a:off x="3260226" y="4094499"/>
            <a:ext cx="1728192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700"/>
              </a:lnSpc>
            </a:pPr>
            <a:r>
              <a:rPr lang="en-US" sz="1600" dirty="0"/>
              <a:t>**On absorber</a:t>
            </a:r>
            <a:endParaRPr lang="en-GB" sz="1600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163CD12-0D4E-8286-82E6-2556E4FDC269}"/>
              </a:ext>
            </a:extLst>
          </p:cNvPr>
          <p:cNvCxnSpPr/>
          <p:nvPr/>
        </p:nvCxnSpPr>
        <p:spPr>
          <a:xfrm>
            <a:off x="5348953" y="2283718"/>
            <a:ext cx="879231" cy="0"/>
          </a:xfrm>
          <a:prstGeom prst="line">
            <a:avLst/>
          </a:prstGeom>
          <a:ln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486B20B-CCC3-F388-9A86-1D6852453780}"/>
              </a:ext>
            </a:extLst>
          </p:cNvPr>
          <p:cNvCxnSpPr>
            <a:cxnSpLocks/>
          </p:cNvCxnSpPr>
          <p:nvPr/>
        </p:nvCxnSpPr>
        <p:spPr>
          <a:xfrm flipV="1">
            <a:off x="6155424" y="2677525"/>
            <a:ext cx="936856" cy="17503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C8B6066D-DA6F-497F-E614-9BF793CDB294}"/>
              </a:ext>
            </a:extLst>
          </p:cNvPr>
          <p:cNvSpPr txBox="1"/>
          <p:nvPr/>
        </p:nvSpPr>
        <p:spPr>
          <a:xfrm>
            <a:off x="6587758" y="2752628"/>
            <a:ext cx="6770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18 mm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6C09E013-C26B-8D03-5075-167D819694D9}"/>
              </a:ext>
            </a:extLst>
          </p:cNvPr>
          <p:cNvSpPr/>
          <p:nvPr/>
        </p:nvSpPr>
        <p:spPr>
          <a:xfrm>
            <a:off x="4427984" y="3626470"/>
            <a:ext cx="518032" cy="178387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8D19B89E-9113-0BE6-5AC1-FFAF80CA6C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632" y="3827449"/>
            <a:ext cx="1879264" cy="1276565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49CF3CE8-7C83-7D74-9112-BAF8CB03226B}"/>
              </a:ext>
            </a:extLst>
          </p:cNvPr>
          <p:cNvSpPr txBox="1"/>
          <p:nvPr/>
        </p:nvSpPr>
        <p:spPr>
          <a:xfrm>
            <a:off x="7910158" y="3354411"/>
            <a:ext cx="208456" cy="48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400" dirty="0">
                <a:solidFill>
                  <a:schemeClr val="bg1"/>
                </a:solidFill>
              </a:rPr>
              <a:t>A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F7D9A52-7301-E579-D918-6F0D290E81E2}"/>
              </a:ext>
            </a:extLst>
          </p:cNvPr>
          <p:cNvSpPr txBox="1"/>
          <p:nvPr/>
        </p:nvSpPr>
        <p:spPr>
          <a:xfrm>
            <a:off x="5702803" y="2631215"/>
            <a:ext cx="208456" cy="48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400" dirty="0">
                <a:solidFill>
                  <a:schemeClr val="bg1"/>
                </a:solidFill>
              </a:rPr>
              <a:t>B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F5BCC6C-DC50-356F-84D7-20F1C058B0D5}"/>
              </a:ext>
            </a:extLst>
          </p:cNvPr>
          <p:cNvSpPr txBox="1"/>
          <p:nvPr/>
        </p:nvSpPr>
        <p:spPr>
          <a:xfrm>
            <a:off x="979168" y="4647962"/>
            <a:ext cx="208456" cy="48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F124A"/>
                </a:solidFill>
              </a:rPr>
              <a:t>A</a:t>
            </a:r>
            <a:endParaRPr lang="en-GB" sz="1000" dirty="0">
              <a:solidFill>
                <a:srgbClr val="0F124A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C9E5023-4812-5F76-6F80-BB28FAAC7844}"/>
              </a:ext>
            </a:extLst>
          </p:cNvPr>
          <p:cNvSpPr txBox="1"/>
          <p:nvPr/>
        </p:nvSpPr>
        <p:spPr>
          <a:xfrm>
            <a:off x="2305036" y="4646532"/>
            <a:ext cx="208456" cy="48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F124A"/>
                </a:solidFill>
              </a:rPr>
              <a:t>B</a:t>
            </a:r>
            <a:endParaRPr lang="en-GB" sz="1000" dirty="0">
              <a:solidFill>
                <a:srgbClr val="0F124A"/>
              </a:solidFill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AAB1553D-B364-CB76-EB87-D3F392E61C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02573" y="1887513"/>
            <a:ext cx="1181625" cy="690176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E83047B4-57BB-14A9-CE10-6AA5427D1ABD}"/>
              </a:ext>
            </a:extLst>
          </p:cNvPr>
          <p:cNvSpPr/>
          <p:nvPr/>
        </p:nvSpPr>
        <p:spPr>
          <a:xfrm>
            <a:off x="8686954" y="2156425"/>
            <a:ext cx="157759" cy="118878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F713531-AB5D-9BDC-88C1-FF98F607C9BB}"/>
              </a:ext>
            </a:extLst>
          </p:cNvPr>
          <p:cNvSpPr txBox="1"/>
          <p:nvPr/>
        </p:nvSpPr>
        <p:spPr>
          <a:xfrm>
            <a:off x="5702803" y="387562"/>
            <a:ext cx="328139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GB" sz="1400" b="1" dirty="0">
                <a:solidFill>
                  <a:schemeClr val="accent5"/>
                </a:solidFill>
              </a:rPr>
              <a:t>(note: the geometry of the absorber has been modified, see below)</a:t>
            </a:r>
          </a:p>
        </p:txBody>
      </p:sp>
      <p:sp>
        <p:nvSpPr>
          <p:cNvPr id="40" name="Textfeld 8">
            <a:extLst>
              <a:ext uri="{FF2B5EF4-FFF2-40B4-BE49-F238E27FC236}">
                <a16:creationId xmlns:a16="http://schemas.microsoft.com/office/drawing/2014/main" id="{BBCBF53B-128F-04AD-35F0-0D35A6AD9B4D}"/>
              </a:ext>
            </a:extLst>
          </p:cNvPr>
          <p:cNvSpPr txBox="1"/>
          <p:nvPr/>
        </p:nvSpPr>
        <p:spPr>
          <a:xfrm>
            <a:off x="4283968" y="84395"/>
            <a:ext cx="4176463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sv-SE" sz="900" dirty="0">
                <a:solidFill>
                  <a:schemeClr val="bg1"/>
                </a:solidFill>
              </a:rPr>
              <a:t>Vacuum System R&amp;D Status Report</a:t>
            </a:r>
            <a:r>
              <a:rPr lang="en-GB" sz="900" dirty="0">
                <a:solidFill>
                  <a:schemeClr val="bg1"/>
                </a:solidFill>
              </a:rPr>
              <a:t> - </a:t>
            </a:r>
            <a:r>
              <a:rPr lang="en-GB" sz="900" i="1" dirty="0">
                <a:solidFill>
                  <a:schemeClr val="bg1"/>
                </a:solidFill>
              </a:rPr>
              <a:t>R. Kersevan, TE-VSC</a:t>
            </a:r>
          </a:p>
        </p:txBody>
      </p:sp>
      <p:sp>
        <p:nvSpPr>
          <p:cNvPr id="41" name="Textfeld 10">
            <a:extLst>
              <a:ext uri="{FF2B5EF4-FFF2-40B4-BE49-F238E27FC236}">
                <a16:creationId xmlns:a16="http://schemas.microsoft.com/office/drawing/2014/main" id="{5E93B748-CB22-C4CA-4E42-DB024939A016}"/>
              </a:ext>
            </a:extLst>
          </p:cNvPr>
          <p:cNvSpPr txBox="1"/>
          <p:nvPr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FCCIS Workshop, 5-9 Dec 2022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7236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0C41F4-8763-DA1B-92EE-A7DCE42E2B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D934E1D2-A143-D75B-468A-9ABB51779C84}"/>
              </a:ext>
            </a:extLst>
          </p:cNvPr>
          <p:cNvSpPr txBox="1">
            <a:spLocks/>
          </p:cNvSpPr>
          <p:nvPr/>
        </p:nvSpPr>
        <p:spPr>
          <a:xfrm>
            <a:off x="179512" y="1059582"/>
            <a:ext cx="8648015" cy="3600400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b="1" dirty="0"/>
              <a:t>The </a:t>
            </a:r>
            <a:r>
              <a:rPr lang="en-US" sz="1400" b="1" dirty="0">
                <a:solidFill>
                  <a:schemeClr val="accent5"/>
                </a:solidFill>
              </a:rPr>
              <a:t>115</a:t>
            </a:r>
            <a:r>
              <a:rPr lang="en-US" sz="1400" b="1" dirty="0"/>
              <a:t> </a:t>
            </a:r>
            <a:r>
              <a:rPr lang="en-US" sz="1400" b="1" strike="dblStrike" dirty="0"/>
              <a:t>120</a:t>
            </a:r>
            <a:r>
              <a:rPr lang="en-US" sz="1400" b="1" dirty="0"/>
              <a:t> mm wide x 10 mm high winglets do not let us install a practical linear NEG strip like </a:t>
            </a:r>
            <a:r>
              <a:rPr lang="en-US" sz="1400" b="1" dirty="0" err="1"/>
              <a:t>SuperKEKB</a:t>
            </a:r>
            <a:r>
              <a:rPr lang="en-US" sz="1400" b="1" dirty="0"/>
              <a:t> has done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b="1" dirty="0"/>
              <a:t>This leaves us with only two choices: use many lumped pumps, or use </a:t>
            </a:r>
            <a:r>
              <a:rPr lang="en-US" sz="1400" b="1" u="sng" dirty="0"/>
              <a:t>NEG-coating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b="1" dirty="0"/>
              <a:t>The specific conductance of the 70 mm ID chamber with winglets is ~47 </a:t>
            </a:r>
            <a:r>
              <a:rPr lang="en-US" sz="1400" b="1" dirty="0" err="1"/>
              <a:t>l·m</a:t>
            </a:r>
            <a:r>
              <a:rPr lang="en-US" sz="1400" b="1" dirty="0"/>
              <a:t>/s (ref. LEP ~ 100 l · m/s): This means that the system is rather </a:t>
            </a:r>
            <a:r>
              <a:rPr lang="en-US" sz="1400" b="1" u="sng" dirty="0"/>
              <a:t>conductance limited</a:t>
            </a:r>
            <a:r>
              <a:rPr lang="en-US" sz="1400" b="1" dirty="0"/>
              <a:t>, and we would need to install un unreasonable number of lumped pumps in order to obtain a sufficient </a:t>
            </a:r>
            <a:r>
              <a:rPr lang="en-US" sz="1400" b="1" u="sng" dirty="0"/>
              <a:t>effective pumping speed</a:t>
            </a:r>
            <a:endParaRPr lang="en-GB" sz="1400" b="1" u="sng" dirty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b="1" dirty="0"/>
              <a:t> We plan to use NEG-coating (as thin as 150 nm, to minimize the resistive-wall impedance contribution) in order to profit from its low photon-stimulated molecular desorption (PSD) and also a rather low photoelectron yield (PEY) and secondary electron yield (SEY) as well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b="1" dirty="0"/>
              <a:t>Low PEY and SEY are mandatory for the e+ ring, in order to avoid/minimize the electron cloud effect (ECE)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b="1" dirty="0"/>
              <a:t>Even a small residual sticking coefficient </a:t>
            </a:r>
            <a:r>
              <a:rPr lang="en-GB" sz="1400" b="1" i="1" dirty="0"/>
              <a:t>s</a:t>
            </a:r>
            <a:r>
              <a:rPr lang="en-GB" sz="1400" b="1" dirty="0"/>
              <a:t> for the NEG-coating gives a large distributed pumping speed, 11.8·</a:t>
            </a:r>
            <a:r>
              <a:rPr lang="en-GB" sz="1400" b="1" i="1" dirty="0"/>
              <a:t>s</a:t>
            </a:r>
            <a:r>
              <a:rPr lang="en-GB" sz="1400" b="1" dirty="0"/>
              <a:t> (l/s/cm</a:t>
            </a:r>
            <a:r>
              <a:rPr lang="en-GB" sz="1400" b="1" baseline="30000" dirty="0"/>
              <a:t>2</a:t>
            </a:r>
            <a:r>
              <a:rPr lang="en-GB" sz="1400" b="1" dirty="0"/>
              <a:t>, CO gas), with the coated wall surface of ~ 3120 (cm</a:t>
            </a:r>
            <a:r>
              <a:rPr lang="en-GB" sz="1400" b="1" baseline="30000" dirty="0"/>
              <a:t>2</a:t>
            </a:r>
            <a:r>
              <a:rPr lang="en-GB" sz="1400" b="1" dirty="0"/>
              <a:t>/m) or 36700·</a:t>
            </a:r>
            <a:r>
              <a:rPr lang="en-GB" sz="1400" b="1" i="1" dirty="0"/>
              <a:t>s</a:t>
            </a:r>
            <a:r>
              <a:rPr lang="en-GB" sz="1400" b="1" dirty="0"/>
              <a:t> (l/s/m)</a:t>
            </a:r>
          </a:p>
        </p:txBody>
      </p:sp>
      <p:sp>
        <p:nvSpPr>
          <p:cNvPr id="4" name="Title 7">
            <a:extLst>
              <a:ext uri="{FF2B5EF4-FFF2-40B4-BE49-F238E27FC236}">
                <a16:creationId xmlns:a16="http://schemas.microsoft.com/office/drawing/2014/main" id="{3EEB7BF9-96ED-B33D-4B2A-2282482A27E9}"/>
              </a:ext>
            </a:extLst>
          </p:cNvPr>
          <p:cNvSpPr txBox="1">
            <a:spLocks/>
          </p:cNvSpPr>
          <p:nvPr/>
        </p:nvSpPr>
        <p:spPr>
          <a:xfrm>
            <a:off x="437850" y="422556"/>
            <a:ext cx="8238606" cy="49301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/>
              <a:t>Pumping solutions</a:t>
            </a:r>
            <a:endParaRPr lang="en-US" sz="3200" dirty="0"/>
          </a:p>
        </p:txBody>
      </p:sp>
      <p:sp>
        <p:nvSpPr>
          <p:cNvPr id="5" name="Textfeld 8">
            <a:extLst>
              <a:ext uri="{FF2B5EF4-FFF2-40B4-BE49-F238E27FC236}">
                <a16:creationId xmlns:a16="http://schemas.microsoft.com/office/drawing/2014/main" id="{E89796A5-AA34-7460-77E5-664B40A7B394}"/>
              </a:ext>
            </a:extLst>
          </p:cNvPr>
          <p:cNvSpPr txBox="1"/>
          <p:nvPr/>
        </p:nvSpPr>
        <p:spPr>
          <a:xfrm>
            <a:off x="4283968" y="84395"/>
            <a:ext cx="4176463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sv-SE" sz="900" dirty="0">
                <a:solidFill>
                  <a:schemeClr val="bg1"/>
                </a:solidFill>
              </a:rPr>
              <a:t>Vacuum System R&amp;D Status Report</a:t>
            </a:r>
            <a:r>
              <a:rPr lang="en-GB" sz="900" dirty="0">
                <a:solidFill>
                  <a:schemeClr val="bg1"/>
                </a:solidFill>
              </a:rPr>
              <a:t> - </a:t>
            </a:r>
            <a:r>
              <a:rPr lang="en-GB" sz="900" i="1" dirty="0">
                <a:solidFill>
                  <a:schemeClr val="bg1"/>
                </a:solidFill>
              </a:rPr>
              <a:t>R. Kersevan, TE-VSC</a:t>
            </a:r>
          </a:p>
        </p:txBody>
      </p:sp>
      <p:sp>
        <p:nvSpPr>
          <p:cNvPr id="6" name="Textfeld 10">
            <a:extLst>
              <a:ext uri="{FF2B5EF4-FFF2-40B4-BE49-F238E27FC236}">
                <a16:creationId xmlns:a16="http://schemas.microsoft.com/office/drawing/2014/main" id="{4A171B22-B91D-6D7D-4992-499FB9E3F4AC}"/>
              </a:ext>
            </a:extLst>
          </p:cNvPr>
          <p:cNvSpPr txBox="1"/>
          <p:nvPr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FCCIS Workshop, 5-9 Dec 2022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494699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29241</TotalTime>
  <Words>3700</Words>
  <Application>Microsoft Office PowerPoint</Application>
  <PresentationFormat>On-screen Show (16:9)</PresentationFormat>
  <Paragraphs>431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37</vt:i4>
      </vt:variant>
    </vt:vector>
  </HeadingPairs>
  <TitlesOfParts>
    <vt:vector size="43" baseType="lpstr">
      <vt:lpstr>Arial</vt:lpstr>
      <vt:lpstr>Calibri</vt:lpstr>
      <vt:lpstr>Symbol</vt:lpstr>
      <vt:lpstr>Introslides</vt:lpstr>
      <vt:lpstr>Titleslides, Conclusion</vt:lpstr>
      <vt:lpstr>Content Slides - Deep Blue</vt:lpstr>
      <vt:lpstr>Vacuum System R&amp;D Status Report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Acknowledgments:  Material, calculations, software support, and fruitful discussions have been provided by TE-VSC colleagues: S. Rorison, C. Garion, F. Santangelo, M. Morrone, P. Costa Pinto, F. Luiz, P. Lindquist Henriksen, M. Ady, F. Niccoli (U. Calabria) I also gratefully acknowledge the constant support of V. Baglin, P. Chiggiato  Thank you for your attention!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roberto.kersevan@cern.ch</dc:creator>
  <cp:lastModifiedBy>Roberto Kersevan</cp:lastModifiedBy>
  <cp:revision>1353</cp:revision>
  <dcterms:created xsi:type="dcterms:W3CDTF">2020-10-27T09:23:42Z</dcterms:created>
  <dcterms:modified xsi:type="dcterms:W3CDTF">2022-12-08T09:33:06Z</dcterms:modified>
</cp:coreProperties>
</file>