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  <p:sldMasterId id="2147483665" r:id="rId2"/>
  </p:sldMasterIdLst>
  <p:notesMasterIdLst>
    <p:notesMasterId r:id="rId24"/>
  </p:notesMasterIdLst>
  <p:sldIdLst>
    <p:sldId id="256" r:id="rId3"/>
    <p:sldId id="2896" r:id="rId4"/>
    <p:sldId id="2898" r:id="rId5"/>
    <p:sldId id="2906" r:id="rId6"/>
    <p:sldId id="272" r:id="rId7"/>
    <p:sldId id="2901" r:id="rId8"/>
    <p:sldId id="2899" r:id="rId9"/>
    <p:sldId id="2902" r:id="rId10"/>
    <p:sldId id="2903" r:id="rId11"/>
    <p:sldId id="2895" r:id="rId12"/>
    <p:sldId id="2904" r:id="rId13"/>
    <p:sldId id="2905" r:id="rId14"/>
    <p:sldId id="2907" r:id="rId15"/>
    <p:sldId id="310" r:id="rId16"/>
    <p:sldId id="311" r:id="rId17"/>
    <p:sldId id="312" r:id="rId18"/>
    <p:sldId id="2908" r:id="rId19"/>
    <p:sldId id="2909" r:id="rId20"/>
    <p:sldId id="2910" r:id="rId21"/>
    <p:sldId id="2912" r:id="rId22"/>
    <p:sldId id="292" r:id="rId2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ACD3BFF-B07E-4268-B7CD-F06D757FCD53}">
  <a:tblStyle styleId="{4ACD3BFF-B07E-4268-B7CD-F06D757FCD5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73321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47795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220297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27862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507568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30887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673380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236799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74875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3415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358762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027970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28433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5942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1094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61674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1554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952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slide - 3">
  <p:cSld name="Titleslide - 3">
    <p:bg>
      <p:bgPr>
        <a:solidFill>
          <a:schemeClr val="l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Ein Bild, das Zeichnung enthält.&#10;&#10;Automatisch generierte Beschreibung"/>
          <p:cNvPicPr preferRelativeResize="0"/>
          <p:nvPr/>
        </p:nvPicPr>
        <p:blipFill rotWithShape="1">
          <a:blip r:embed="rId3">
            <a:alphaModFix amt="40000"/>
          </a:blip>
          <a:srcRect/>
          <a:stretch/>
        </p:blipFill>
        <p:spPr>
          <a:xfrm>
            <a:off x="2629800" y="849150"/>
            <a:ext cx="4099482" cy="359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442800" y="2895786"/>
            <a:ext cx="826335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" name="Google Shape;19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 Images">
  <p:cSld name="6 Image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442800" y="4677984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>
            <a:spLocks noGrp="1"/>
          </p:cNvSpPr>
          <p:nvPr>
            <p:ph type="pic" idx="2"/>
          </p:nvPr>
        </p:nvSpPr>
        <p:spPr>
          <a:xfrm>
            <a:off x="467320" y="8329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12"/>
          <p:cNvSpPr>
            <a:spLocks noGrp="1"/>
          </p:cNvSpPr>
          <p:nvPr>
            <p:ph type="pic" idx="3"/>
          </p:nvPr>
        </p:nvSpPr>
        <p:spPr>
          <a:xfrm>
            <a:off x="3302794" y="8329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12"/>
          <p:cNvSpPr>
            <a:spLocks noGrp="1"/>
          </p:cNvSpPr>
          <p:nvPr>
            <p:ph type="pic" idx="4"/>
          </p:nvPr>
        </p:nvSpPr>
        <p:spPr>
          <a:xfrm>
            <a:off x="6138267" y="8329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12"/>
          <p:cNvSpPr>
            <a:spLocks noGrp="1"/>
          </p:cNvSpPr>
          <p:nvPr>
            <p:ph type="pic" idx="5"/>
          </p:nvPr>
        </p:nvSpPr>
        <p:spPr>
          <a:xfrm>
            <a:off x="467320" y="28957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Google Shape;81;p12"/>
          <p:cNvSpPr>
            <a:spLocks noGrp="1"/>
          </p:cNvSpPr>
          <p:nvPr>
            <p:ph type="pic" idx="6"/>
          </p:nvPr>
        </p:nvSpPr>
        <p:spPr>
          <a:xfrm>
            <a:off x="3302794" y="28957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12"/>
          <p:cNvSpPr>
            <a:spLocks noGrp="1"/>
          </p:cNvSpPr>
          <p:nvPr>
            <p:ph type="pic" idx="7"/>
          </p:nvPr>
        </p:nvSpPr>
        <p:spPr>
          <a:xfrm>
            <a:off x="6138267" y="28957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83" name="Google Shape;83;p12"/>
          <p:cNvSpPr txBox="1">
            <a:spLocks noGrp="1"/>
          </p:cNvSpPr>
          <p:nvPr>
            <p:ph type="body" idx="8"/>
          </p:nvPr>
        </p:nvSpPr>
        <p:spPr>
          <a:xfrm>
            <a:off x="442800" y="2625756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body" idx="9"/>
          </p:nvPr>
        </p:nvSpPr>
        <p:spPr>
          <a:xfrm>
            <a:off x="3269250" y="2625756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13"/>
          </p:nvPr>
        </p:nvSpPr>
        <p:spPr>
          <a:xfrm>
            <a:off x="6095700" y="2625756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body" idx="14"/>
          </p:nvPr>
        </p:nvSpPr>
        <p:spPr>
          <a:xfrm>
            <a:off x="3269250" y="4677984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body" idx="15"/>
          </p:nvPr>
        </p:nvSpPr>
        <p:spPr>
          <a:xfrm>
            <a:off x="6095700" y="4677984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Images">
  <p:cSld name="Title + 2 Images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" name="Google Shape;90;p13"/>
          <p:cNvSpPr>
            <a:spLocks noGrp="1"/>
          </p:cNvSpPr>
          <p:nvPr>
            <p:ph type="pic" idx="2"/>
          </p:nvPr>
        </p:nvSpPr>
        <p:spPr>
          <a:xfrm>
            <a:off x="467320" y="1428299"/>
            <a:ext cx="3954150" cy="325755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13"/>
          <p:cNvSpPr>
            <a:spLocks noGrp="1"/>
          </p:cNvSpPr>
          <p:nvPr>
            <p:ph type="pic" idx="3"/>
          </p:nvPr>
        </p:nvSpPr>
        <p:spPr>
          <a:xfrm>
            <a:off x="4715550" y="1428299"/>
            <a:ext cx="3954150" cy="325755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13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Image + Text">
  <p:cSld name="Title + Image + 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5" name="Google Shape;95;p14"/>
          <p:cNvSpPr>
            <a:spLocks noGrp="1"/>
          </p:cNvSpPr>
          <p:nvPr>
            <p:ph type="pic" idx="2"/>
          </p:nvPr>
        </p:nvSpPr>
        <p:spPr>
          <a:xfrm>
            <a:off x="467100" y="1428299"/>
            <a:ext cx="3954150" cy="2858141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14"/>
          <p:cNvSpPr txBox="1">
            <a:spLocks noGrp="1"/>
          </p:cNvSpPr>
          <p:nvPr>
            <p:ph type="body" idx="1"/>
          </p:nvPr>
        </p:nvSpPr>
        <p:spPr>
          <a:xfrm>
            <a:off x="4687200" y="1404598"/>
            <a:ext cx="40230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3"/>
          </p:nvPr>
        </p:nvSpPr>
        <p:spPr>
          <a:xfrm>
            <a:off x="4687200" y="1745550"/>
            <a:ext cx="40230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body" idx="4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2 Images + Text">
  <p:cSld name="Title + Text + 2 Images + 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2" name="Google Shape;102;p15"/>
          <p:cNvSpPr>
            <a:spLocks noGrp="1"/>
          </p:cNvSpPr>
          <p:nvPr>
            <p:ph type="pic" idx="2"/>
          </p:nvPr>
        </p:nvSpPr>
        <p:spPr>
          <a:xfrm>
            <a:off x="3303450" y="1428300"/>
            <a:ext cx="2538413" cy="1506600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442800" y="1404598"/>
            <a:ext cx="26055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body" idx="3"/>
          </p:nvPr>
        </p:nvSpPr>
        <p:spPr>
          <a:xfrm>
            <a:off x="442800" y="1745550"/>
            <a:ext cx="26055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4"/>
          </p:nvPr>
        </p:nvSpPr>
        <p:spPr>
          <a:xfrm>
            <a:off x="6095250" y="1745550"/>
            <a:ext cx="26055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>
            <a:spLocks noGrp="1"/>
          </p:cNvSpPr>
          <p:nvPr>
            <p:ph type="pic" idx="5"/>
          </p:nvPr>
        </p:nvSpPr>
        <p:spPr>
          <a:xfrm>
            <a:off x="3303450" y="3123900"/>
            <a:ext cx="2538413" cy="1506600"/>
          </a:xfrm>
          <a:prstGeom prst="rect">
            <a:avLst/>
          </a:prstGeom>
          <a:noFill/>
          <a:ln>
            <a:noFill/>
          </a:ln>
        </p:spPr>
      </p:sp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6"/>
          </p:nvPr>
        </p:nvSpPr>
        <p:spPr>
          <a:xfrm>
            <a:off x="442913" y="4623750"/>
            <a:ext cx="2605387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Image Slide">
  <p:cSld name="Full Image Slide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>
            <a:spLocks noGrp="1"/>
          </p:cNvSpPr>
          <p:nvPr>
            <p:ph type="pic" idx="2"/>
          </p:nvPr>
        </p:nvSpPr>
        <p:spPr>
          <a:xfrm>
            <a:off x="0" y="339502"/>
            <a:ext cx="9144000" cy="4803998"/>
          </a:xfrm>
          <a:prstGeom prst="rect">
            <a:avLst/>
          </a:prstGeom>
          <a:solidFill>
            <a:srgbClr val="7F7F7F">
              <a:alpha val="49803"/>
            </a:srgbClr>
          </a:solidFill>
          <a:ln>
            <a:noFill/>
          </a:ln>
        </p:spPr>
      </p:sp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0" y="3843450"/>
            <a:ext cx="9144000" cy="130005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6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16"/>
          <p:cNvSpPr txBox="1">
            <a:spLocks noGrp="1"/>
          </p:cNvSpPr>
          <p:nvPr>
            <p:ph type="body" idx="3"/>
          </p:nvPr>
        </p:nvSpPr>
        <p:spPr>
          <a:xfrm>
            <a:off x="442800" y="4569972"/>
            <a:ext cx="2598750" cy="283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sz="750" b="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sz="750" b="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sz="750" b="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/>
          <a:lstStyle/>
          <a:p>
            <a:pPr algn="l" defTabSz="685800">
              <a:lnSpc>
                <a:spcPct val="100000"/>
              </a:lnSpc>
              <a:buClrTx/>
              <a:defRPr/>
            </a:pPr>
            <a:fld id="{88A1DFE4-5FC5-43BD-BB7E-75EAD82B965F}" type="slidenum">
              <a:rPr lang="en-US" sz="1350" kern="1200" smtClean="0">
                <a:solidFill>
                  <a:srgbClr val="0C377B"/>
                </a:solidFill>
                <a:ea typeface="+mn-ea"/>
                <a:cs typeface="+mn-cs"/>
              </a:rPr>
              <a:pPr algn="l" defTabSz="685800">
                <a:lnSpc>
                  <a:spcPct val="100000"/>
                </a:lnSpc>
                <a:buClrTx/>
                <a:defRPr/>
              </a:pPr>
              <a:t>‹#›</a:t>
            </a:fld>
            <a:endParaRPr lang="en-US" sz="1350" kern="1200" dirty="0">
              <a:solidFill>
                <a:srgbClr val="0C377B"/>
              </a:solidFill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488" indent="0">
              <a:buNone/>
              <a:tabLst>
                <a:tab pos="3955401" algn="r"/>
              </a:tabLst>
              <a:defRPr/>
            </a:lvl2pPr>
            <a:lvl3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3pPr>
            <a:lvl4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4pPr>
            <a:lvl5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488" indent="0">
              <a:buNone/>
              <a:tabLst>
                <a:tab pos="3955401" algn="r"/>
              </a:tabLst>
              <a:defRPr/>
            </a:lvl2pPr>
            <a:lvl3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3pPr>
            <a:lvl4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4pPr>
            <a:lvl5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20151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oodbye Slide">
  <p:cSld name="Goodbye Slide">
    <p:bg>
      <p:bgPr>
        <a:solidFill>
          <a:schemeClr val="accent6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472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442800" y="1788663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557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75"/>
              <a:buFont typeface="Arial"/>
              <a:buNone/>
              <a:defRPr sz="3375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" name="Google Shape;2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slide - 1" type="title">
  <p:cSld name="TITLE">
    <p:bg>
      <p:bgPr>
        <a:solidFill>
          <a:schemeClr val="accent6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>
            <a:off x="442800" y="1194597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1"/>
          </p:nvPr>
        </p:nvSpPr>
        <p:spPr>
          <a:xfrm>
            <a:off x="442800" y="3206637"/>
            <a:ext cx="826335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" name="Google Shape;30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slide - 2">
  <p:cSld name="Titleslide - 2">
    <p:bg>
      <p:bgPr>
        <a:solidFill>
          <a:schemeClr val="lt1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5"/>
          <p:cNvSpPr txBox="1">
            <a:spLocks noGrp="1"/>
          </p:cNvSpPr>
          <p:nvPr>
            <p:ph type="ctrTitle"/>
          </p:nvPr>
        </p:nvSpPr>
        <p:spPr>
          <a:xfrm>
            <a:off x="442800" y="1194597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ubTitle" idx="1"/>
          </p:nvPr>
        </p:nvSpPr>
        <p:spPr>
          <a:xfrm>
            <a:off x="442800" y="3206637"/>
            <a:ext cx="826335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6" name="Google Shape;3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23006" y="94965"/>
            <a:ext cx="411774" cy="255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442800" y="1404598"/>
            <a:ext cx="40230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2"/>
          </p:nvPr>
        </p:nvSpPr>
        <p:spPr>
          <a:xfrm>
            <a:off x="442800" y="1745550"/>
            <a:ext cx="826335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2pPr>
            <a:lvl3pPr marL="1371600" lvl="2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600"/>
              <a:buFont typeface="Courier New"/>
              <a:buChar char="o"/>
              <a:defRPr sz="1600">
                <a:solidFill>
                  <a:srgbClr val="0F124A"/>
                </a:solidFill>
              </a:defRPr>
            </a:lvl3pPr>
            <a:lvl4pPr marL="1828800" lvl="3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marL="2286000" lvl="4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 preserve="1" userDrawn="1">
  <p:cSld name="1_Title + 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23006" y="94965"/>
            <a:ext cx="411774" cy="255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5302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">
  <p:cSld name="Table of conten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442800" y="1404000"/>
            <a:ext cx="4023000" cy="30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1388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2pPr>
            <a:lvl3pPr marL="1371600" lvl="2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3pPr>
            <a:lvl4pPr marL="1828800" lvl="3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4pPr>
            <a:lvl5pPr marL="2286000" lvl="4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2"/>
          </p:nvPr>
        </p:nvSpPr>
        <p:spPr>
          <a:xfrm>
            <a:off x="4687200" y="1404000"/>
            <a:ext cx="4023000" cy="30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1388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2pPr>
            <a:lvl3pPr marL="1371600" lvl="2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3pPr>
            <a:lvl4pPr marL="1828800" lvl="3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4pPr>
            <a:lvl5pPr marL="2286000" lvl="4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Opening Slide">
  <p:cSld name="Chapter Opening Slid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4180" y="339502"/>
            <a:ext cx="9144000" cy="4803998"/>
          </a:xfrm>
          <a:prstGeom prst="rect">
            <a:avLst/>
          </a:prstGeom>
          <a:solidFill>
            <a:srgbClr val="7F7F7F">
              <a:alpha val="49803"/>
            </a:srgbClr>
          </a:solidFill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557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75"/>
              <a:buFont typeface="Arial"/>
              <a:buNone/>
              <a:defRPr sz="3375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ubTitle" idx="1"/>
          </p:nvPr>
        </p:nvSpPr>
        <p:spPr>
          <a:xfrm>
            <a:off x="442800" y="2882284"/>
            <a:ext cx="826335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23377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1125">
                <a:solidFill>
                  <a:schemeClr val="lt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Text">
  <p:cSld name="Title + Text + 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442800" y="1404598"/>
            <a:ext cx="40230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442800" y="1745550"/>
            <a:ext cx="40230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3"/>
          </p:nvPr>
        </p:nvSpPr>
        <p:spPr>
          <a:xfrm>
            <a:off x="4687200" y="1745496"/>
            <a:ext cx="40230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4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17">
          <p15:clr>
            <a:srgbClr val="F26B43"/>
          </p15:clr>
        </p15:guide>
        <p15:guide id="2" pos="90">
          <p15:clr>
            <a:srgbClr val="F26B43"/>
          </p15:clr>
        </p15:guide>
        <p15:guide id="3" pos="294">
          <p15:clr>
            <a:srgbClr val="F26B43"/>
          </p15:clr>
        </p15:guide>
        <p15:guide id="4" pos="1009">
          <p15:clr>
            <a:srgbClr val="F26B43"/>
          </p15:clr>
        </p15:guide>
        <p15:guide id="5" pos="1196">
          <p15:clr>
            <a:srgbClr val="F26B43"/>
          </p15:clr>
        </p15:guide>
        <p15:guide id="6" pos="5670">
          <p15:clr>
            <a:srgbClr val="F26B43"/>
          </p15:clr>
        </p15:guide>
        <p15:guide id="7" pos="5466">
          <p15:clr>
            <a:srgbClr val="F26B43"/>
          </p15:clr>
        </p15:guide>
        <p15:guide id="8" pos="2081">
          <p15:clr>
            <a:srgbClr val="F26B43"/>
          </p15:clr>
        </p15:guide>
        <p15:guide id="9" pos="1893">
          <p15:clr>
            <a:srgbClr val="F26B43"/>
          </p15:clr>
        </p15:guide>
        <p15:guide id="10" pos="2973">
          <p15:clr>
            <a:srgbClr val="F26B43"/>
          </p15:clr>
        </p15:guide>
        <p15:guide id="11" pos="2787">
          <p15:clr>
            <a:srgbClr val="F26B43"/>
          </p15:clr>
        </p15:guide>
        <p15:guide id="12" pos="4751">
          <p15:clr>
            <a:srgbClr val="F26B43"/>
          </p15:clr>
        </p15:guide>
        <p15:guide id="13" pos="4564">
          <p15:clr>
            <a:srgbClr val="F26B43"/>
          </p15:clr>
        </p15:guide>
        <p15:guide id="14" pos="3867">
          <p15:clr>
            <a:srgbClr val="F26B43"/>
          </p15:clr>
        </p15:guide>
        <p15:guide id="15" pos="3680">
          <p15:clr>
            <a:srgbClr val="F26B43"/>
          </p15:clr>
        </p15:guide>
        <p15:guide id="16" orient="horz" pos="123">
          <p15:clr>
            <a:srgbClr val="F26B43"/>
          </p15:clr>
        </p15:guide>
        <p15:guide id="17" orient="horz" pos="200">
          <p15:clr>
            <a:srgbClr val="F26B43"/>
          </p15:clr>
        </p15:guide>
        <p15:guide id="18" orient="horz" pos="387">
          <p15:clr>
            <a:srgbClr val="F26B43"/>
          </p15:clr>
        </p15:guide>
        <p15:guide id="19" orient="horz" pos="2819">
          <p15:clr>
            <a:srgbClr val="F26B43"/>
          </p15:clr>
        </p15:guide>
        <p15:guide id="20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/>
          <p:nvPr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06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8569466" y="94965"/>
            <a:ext cx="465314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2" name="Google Shape;42;p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332BAF-D264-3F85-D197-DBC9EB0D9352}"/>
              </a:ext>
            </a:extLst>
          </p:cNvPr>
          <p:cNvSpPr txBox="1"/>
          <p:nvPr userDrawn="1"/>
        </p:nvSpPr>
        <p:spPr>
          <a:xfrm>
            <a:off x="772041" y="71873"/>
            <a:ext cx="23653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FCC IS Workshop, December 5-9, 2022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68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6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17">
          <p15:clr>
            <a:srgbClr val="F26B43"/>
          </p15:clr>
        </p15:guide>
        <p15:guide id="2" pos="90">
          <p15:clr>
            <a:srgbClr val="F26B43"/>
          </p15:clr>
        </p15:guide>
        <p15:guide id="3" pos="294">
          <p15:clr>
            <a:srgbClr val="F26B43"/>
          </p15:clr>
        </p15:guide>
        <p15:guide id="4" pos="1009">
          <p15:clr>
            <a:srgbClr val="F26B43"/>
          </p15:clr>
        </p15:guide>
        <p15:guide id="5" pos="1196">
          <p15:clr>
            <a:srgbClr val="F26B43"/>
          </p15:clr>
        </p15:guide>
        <p15:guide id="6" pos="5670">
          <p15:clr>
            <a:srgbClr val="F26B43"/>
          </p15:clr>
        </p15:guide>
        <p15:guide id="7" pos="5466">
          <p15:clr>
            <a:srgbClr val="F26B43"/>
          </p15:clr>
        </p15:guide>
        <p15:guide id="8" pos="2081">
          <p15:clr>
            <a:srgbClr val="F26B43"/>
          </p15:clr>
        </p15:guide>
        <p15:guide id="9" pos="1893">
          <p15:clr>
            <a:srgbClr val="F26B43"/>
          </p15:clr>
        </p15:guide>
        <p15:guide id="10" pos="2973">
          <p15:clr>
            <a:srgbClr val="F26B43"/>
          </p15:clr>
        </p15:guide>
        <p15:guide id="11" pos="2787">
          <p15:clr>
            <a:srgbClr val="F26B43"/>
          </p15:clr>
        </p15:guide>
        <p15:guide id="12" pos="4751">
          <p15:clr>
            <a:srgbClr val="F26B43"/>
          </p15:clr>
        </p15:guide>
        <p15:guide id="13" pos="4564">
          <p15:clr>
            <a:srgbClr val="F26B43"/>
          </p15:clr>
        </p15:guide>
        <p15:guide id="14" pos="3867">
          <p15:clr>
            <a:srgbClr val="F26B43"/>
          </p15:clr>
        </p15:guide>
        <p15:guide id="15" pos="3680">
          <p15:clr>
            <a:srgbClr val="F26B43"/>
          </p15:clr>
        </p15:guide>
        <p15:guide id="16" orient="horz" pos="123">
          <p15:clr>
            <a:srgbClr val="F26B43"/>
          </p15:clr>
        </p15:guide>
        <p15:guide id="17" orient="horz" pos="200">
          <p15:clr>
            <a:srgbClr val="F26B43"/>
          </p15:clr>
        </p15:guide>
        <p15:guide id="18" orient="horz" pos="387">
          <p15:clr>
            <a:srgbClr val="F26B43"/>
          </p15:clr>
        </p15:guide>
        <p15:guide id="19" orient="horz" pos="2819">
          <p15:clr>
            <a:srgbClr val="F26B43"/>
          </p15:clr>
        </p15:guide>
        <p15:guide id="20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>
            <a:spLocks noGrp="1"/>
          </p:cNvSpPr>
          <p:nvPr>
            <p:ph type="ctrTitle"/>
          </p:nvPr>
        </p:nvSpPr>
        <p:spPr>
          <a:xfrm>
            <a:off x="113289" y="1046081"/>
            <a:ext cx="8921490" cy="3736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 dirty="0"/>
              <a:t>FCC Arc Alignment Requirements</a:t>
            </a:r>
            <a:br>
              <a:rPr lang="en-US" dirty="0"/>
            </a:br>
            <a:r>
              <a:rPr lang="en-US" sz="2800" dirty="0"/>
              <a:t>Tor Raubenheimer</a:t>
            </a:r>
            <a:br>
              <a:rPr lang="en-US" sz="2800" dirty="0"/>
            </a:br>
            <a:r>
              <a:rPr lang="en-US" sz="2800" dirty="0"/>
              <a:t>FCC IS Workshop</a:t>
            </a:r>
            <a:br>
              <a:rPr lang="en-US" sz="2800" dirty="0"/>
            </a:br>
            <a:r>
              <a:rPr lang="en-US" sz="2800" dirty="0"/>
              <a:t>December 5-9, 2022</a:t>
            </a:r>
            <a:br>
              <a:rPr lang="en-US" sz="2800" dirty="0"/>
            </a:br>
            <a:endParaRPr dirty="0"/>
          </a:p>
        </p:txBody>
      </p:sp>
      <p:sp>
        <p:nvSpPr>
          <p:cNvPr id="127" name="Google Shape;127;p20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130" name="Google Shape;130;p20"/>
          <p:cNvSpPr/>
          <p:nvPr/>
        </p:nvSpPr>
        <p:spPr>
          <a:xfrm>
            <a:off x="6124950" y="87494"/>
            <a:ext cx="2547450" cy="1800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SPACE</a:t>
            </a:r>
            <a:r>
              <a:rPr lang="en-US" sz="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 ADDITIONAL LOGOS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 dirty="0"/>
          </a:p>
        </p:txBody>
      </p:sp>
      <p:sp>
        <p:nvSpPr>
          <p:cNvPr id="278" name="Google Shape;278;p36"/>
          <p:cNvSpPr txBox="1">
            <a:spLocks noGrp="1"/>
          </p:cNvSpPr>
          <p:nvPr>
            <p:ph type="title" idx="4294967295"/>
          </p:nvPr>
        </p:nvSpPr>
        <p:spPr>
          <a:xfrm>
            <a:off x="363175" y="577850"/>
            <a:ext cx="826293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Mechanical Alignment Challenges</a:t>
            </a:r>
            <a:endParaRPr dirty="0"/>
          </a:p>
        </p:txBody>
      </p:sp>
      <p:sp>
        <p:nvSpPr>
          <p:cNvPr id="280" name="Google Shape;280;p36"/>
          <p:cNvSpPr/>
          <p:nvPr/>
        </p:nvSpPr>
        <p:spPr>
          <a:xfrm>
            <a:off x="611560" y="2473454"/>
            <a:ext cx="1008112" cy="2880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Alignment of 100 um over 100-m or 1 cm over 10 km is SOA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Scales with length (although at short distances limited by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fiducialization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.</a:t>
            </a:r>
            <a:endParaRPr lang="en-US"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0FF63C-0AD6-53FA-7C9D-6124E9DE9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450" y="1845598"/>
            <a:ext cx="7933728" cy="18317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FFF749-7493-BFF3-E354-28FE375F52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007" y="3756190"/>
            <a:ext cx="4584152" cy="1387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22861FF-FFAD-CEC3-955D-F5DA14F2BB6D}"/>
              </a:ext>
            </a:extLst>
          </p:cNvPr>
          <p:cNvSpPr txBox="1"/>
          <p:nvPr/>
        </p:nvSpPr>
        <p:spPr>
          <a:xfrm>
            <a:off x="5615873" y="4141847"/>
            <a:ext cx="34579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G. Gassner, SLAC Alignment Network,</a:t>
            </a:r>
            <a:br>
              <a:rPr lang="en-US" dirty="0"/>
            </a:b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Tuning and Alignment Workshop</a:t>
            </a:r>
            <a:br>
              <a:rPr lang="en-US" dirty="0"/>
            </a:br>
            <a:r>
              <a:rPr lang="en-US" dirty="0"/>
              <a:t>May, 2022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411701-1A64-6193-2C17-FCDC7BD1228D}"/>
              </a:ext>
            </a:extLst>
          </p:cNvPr>
          <p:cNvSpPr/>
          <p:nvPr/>
        </p:nvSpPr>
        <p:spPr>
          <a:xfrm>
            <a:off x="3916545" y="3382471"/>
            <a:ext cx="2994053" cy="306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2C53EE-0714-29F3-91EA-3E44B3046587}"/>
              </a:ext>
            </a:extLst>
          </p:cNvPr>
          <p:cNvSpPr txBox="1"/>
          <p:nvPr/>
        </p:nvSpPr>
        <p:spPr>
          <a:xfrm>
            <a:off x="2589452" y="187735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3223656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 dirty="0"/>
          </a:p>
        </p:txBody>
      </p:sp>
      <p:sp>
        <p:nvSpPr>
          <p:cNvPr id="278" name="Google Shape;278;p36"/>
          <p:cNvSpPr txBox="1">
            <a:spLocks noGrp="1"/>
          </p:cNvSpPr>
          <p:nvPr>
            <p:ph type="title" idx="4294967295"/>
          </p:nvPr>
        </p:nvSpPr>
        <p:spPr>
          <a:xfrm>
            <a:off x="363175" y="577850"/>
            <a:ext cx="826293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Long-term Stability</a:t>
            </a:r>
            <a:endParaRPr dirty="0"/>
          </a:p>
        </p:txBody>
      </p:sp>
      <p:sp>
        <p:nvSpPr>
          <p:cNvPr id="280" name="Google Shape;280;p36"/>
          <p:cNvSpPr/>
          <p:nvPr/>
        </p:nvSpPr>
        <p:spPr>
          <a:xfrm>
            <a:off x="611560" y="2473454"/>
            <a:ext cx="1008112" cy="2880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Even if you get it, can you keep it?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1DD4C2-035F-F8D1-E9F6-F1963BC42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28" y="1634066"/>
            <a:ext cx="6604339" cy="32513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E3EEA1-367A-4942-6372-08ABCBB15094}"/>
              </a:ext>
            </a:extLst>
          </p:cNvPr>
          <p:cNvSpPr txBox="1"/>
          <p:nvPr/>
        </p:nvSpPr>
        <p:spPr>
          <a:xfrm>
            <a:off x="7687434" y="3003798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K. Oide</a:t>
            </a:r>
          </a:p>
        </p:txBody>
      </p:sp>
    </p:spTree>
    <p:extLst>
      <p:ext uri="{BB962C8B-B14F-4D97-AF65-F5344CB8AC3E}">
        <p14:creationId xmlns:p14="http://schemas.microsoft.com/office/powerpoint/2010/main" val="136520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 dirty="0"/>
          </a:p>
        </p:txBody>
      </p:sp>
      <p:sp>
        <p:nvSpPr>
          <p:cNvPr id="278" name="Google Shape;278;p36"/>
          <p:cNvSpPr txBox="1">
            <a:spLocks noGrp="1"/>
          </p:cNvSpPr>
          <p:nvPr>
            <p:ph type="title" idx="4294967295"/>
          </p:nvPr>
        </p:nvSpPr>
        <p:spPr>
          <a:xfrm>
            <a:off x="363175" y="577850"/>
            <a:ext cx="826293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Stability: long-term, mid-term, high frequency</a:t>
            </a:r>
            <a:endParaRPr dirty="0"/>
          </a:p>
        </p:txBody>
      </p:sp>
      <p:sp>
        <p:nvSpPr>
          <p:cNvPr id="280" name="Google Shape;280;p36"/>
          <p:cNvSpPr/>
          <p:nvPr/>
        </p:nvSpPr>
        <p:spPr>
          <a:xfrm>
            <a:off x="611560" y="2473454"/>
            <a:ext cx="1008112" cy="2880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Incoherent, Diffusion, &amp; Waves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V. Shiltsev proposed ATL-law 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During linear collider program</a:t>
            </a:r>
            <a:b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spent years (not hours)</a:t>
            </a:r>
            <a:b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arguing about details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measurements of wave </a:t>
            </a:r>
            <a:b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coherence, slow motion,  </a:t>
            </a:r>
            <a:r>
              <a:rPr lang="en-US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etc</a:t>
            </a:r>
            <a:endParaRPr lang="en-US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models but 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ATL is pretty </a:t>
            </a:r>
            <a:b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good for long-term motion</a:t>
            </a:r>
            <a:endParaRPr lang="en-US"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endParaRPr lang="en-US" sz="24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endParaRPr lang="en-US" sz="24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endParaRPr lang="en-US" sz="24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E3EEA1-367A-4942-6372-08ABCBB15094}"/>
              </a:ext>
            </a:extLst>
          </p:cNvPr>
          <p:cNvSpPr txBox="1"/>
          <p:nvPr/>
        </p:nvSpPr>
        <p:spPr>
          <a:xfrm>
            <a:off x="7687434" y="3003798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K. Oide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99E369-65EB-C779-481F-33B0097D0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668" y="1073404"/>
            <a:ext cx="3245017" cy="40769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2CC496-586A-205A-35AF-DEEE271CD85D}"/>
              </a:ext>
            </a:extLst>
          </p:cNvPr>
          <p:cNvSpPr txBox="1"/>
          <p:nvPr/>
        </p:nvSpPr>
        <p:spPr>
          <a:xfrm>
            <a:off x="8229600" y="1877352"/>
            <a:ext cx="9829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 Seryi &amp;</a:t>
            </a:r>
            <a:br>
              <a:rPr lang="en-US" dirty="0"/>
            </a:br>
            <a:r>
              <a:rPr lang="en-US" dirty="0"/>
              <a:t>T. </a:t>
            </a:r>
            <a:r>
              <a:rPr lang="en-US" dirty="0" err="1"/>
              <a:t>Raub</a:t>
            </a:r>
            <a:r>
              <a:rPr lang="en-US" dirty="0"/>
              <a:t>...</a:t>
            </a:r>
            <a:br>
              <a:rPr lang="en-US" dirty="0"/>
            </a:br>
            <a:r>
              <a:rPr lang="en-US" dirty="0"/>
              <a:t>2000</a:t>
            </a:r>
          </a:p>
        </p:txBody>
      </p:sp>
    </p:spTree>
    <p:extLst>
      <p:ext uri="{BB962C8B-B14F-4D97-AF65-F5344CB8AC3E}">
        <p14:creationId xmlns:p14="http://schemas.microsoft.com/office/powerpoint/2010/main" val="2617900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 dirty="0"/>
          </a:p>
        </p:txBody>
      </p:sp>
      <p:sp>
        <p:nvSpPr>
          <p:cNvPr id="278" name="Google Shape;278;p36"/>
          <p:cNvSpPr txBox="1">
            <a:spLocks noGrp="1"/>
          </p:cNvSpPr>
          <p:nvPr>
            <p:ph type="title" idx="4294967295"/>
          </p:nvPr>
        </p:nvSpPr>
        <p:spPr>
          <a:xfrm>
            <a:off x="881063" y="577850"/>
            <a:ext cx="826293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Arc Beam-Based Alignment</a:t>
            </a:r>
            <a:endParaRPr dirty="0"/>
          </a:p>
        </p:txBody>
      </p:sp>
      <p:sp>
        <p:nvSpPr>
          <p:cNvPr id="280" name="Google Shape;280;p36"/>
          <p:cNvSpPr/>
          <p:nvPr/>
        </p:nvSpPr>
        <p:spPr>
          <a:xfrm>
            <a:off x="611560" y="2473454"/>
            <a:ext cx="1008112" cy="2880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442800" y="1043398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00487E"/>
                </a:solidFill>
                <a:latin typeface="Calibri"/>
                <a:ea typeface="Calibri"/>
                <a:cs typeface="Calibri"/>
                <a:sym typeface="Calibri"/>
              </a:rPr>
              <a:t>Two challenges: absolute alignment and long-term stability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Large separation between magnets makes mechanical alignment more challenging.  100 um over 100 meters is SOA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Mechanical alignment over 90 km will be time consuming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se BBA to relax mechanical requirements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Transfer mechanical alignment challenge into a beam diagnostic challenge and sets requirements on diagnostic resolution, magnetic center variation and temperature stability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Many approaches dating back to 1980’s including quadrupole dithering, dispersion-free steering, LOCO, FICO, RCDS, PBBA, …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 also to determine timescales and how to establish alignment, e.g. trims, movers, or correctors.  Track changes 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Hourly? Daily? Monthly?</a:t>
            </a:r>
            <a:endParaRPr lang="en-US"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6411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442799" y="577800"/>
            <a:ext cx="8407585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Beam-Based Alignment Concept – Quadrupoles  </a:t>
            </a:r>
            <a:endParaRPr dirty="0"/>
          </a:p>
        </p:txBody>
      </p:sp>
      <p:sp>
        <p:nvSpPr>
          <p:cNvPr id="16" name="Google Shape;167;p25">
            <a:extLst>
              <a:ext uri="{FF2B5EF4-FFF2-40B4-BE49-F238E27FC236}">
                <a16:creationId xmlns:a16="http://schemas.microsoft.com/office/drawing/2014/main" id="{86EC951C-0078-36C7-380D-7CAF8A789D9F}"/>
              </a:ext>
            </a:extLst>
          </p:cNvPr>
          <p:cNvSpPr txBox="1">
            <a:spLocks/>
          </p:cNvSpPr>
          <p:nvPr/>
        </p:nvSpPr>
        <p:spPr>
          <a:xfrm>
            <a:off x="293615" y="1131590"/>
            <a:ext cx="8814889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600"/>
              <a:buFont typeface="Courier New"/>
              <a:buChar char="o"/>
              <a:defRPr sz="1600" b="0" i="0" u="none" strike="noStrike" cap="none">
                <a:solidFill>
                  <a:srgbClr val="0F124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Quadrupole Arc BBA techniques can have very high resolution </a:t>
            </a:r>
          </a:p>
          <a:p>
            <a:pPr marL="800100" lvl="1" indent="-3429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LOCO can be used with high precision diagnostics but not clear how errors scale with problem size and fluctuations may prevent convergence</a:t>
            </a:r>
          </a:p>
          <a:p>
            <a:pPr marL="800100" lvl="1" indent="-3429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Quad dithering </a:t>
            </a: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10 um</a:t>
            </a: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with 1 um BPM resolution at low current beam</a:t>
            </a:r>
          </a:p>
          <a:p>
            <a:pPr marL="457200" lvl="1" indent="0">
              <a:lnSpc>
                <a:spcPct val="100000"/>
              </a:lnSpc>
              <a:buClr>
                <a:srgbClr val="115CA9"/>
              </a:buClr>
              <a:buSzPts val="2400"/>
              <a:buNone/>
            </a:pP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	Requires quadrupole center does not vary with excitation </a:t>
            </a:r>
          </a:p>
          <a:p>
            <a:pPr marL="800100" lvl="1" indent="-342900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LEP achieved quadrupole alignment about 4x BPM resolution while about 5x BPM resolution was measured in SPEAR</a:t>
            </a:r>
          </a:p>
          <a:p>
            <a:pPr marL="800100" lvl="1" indent="-342900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Roughly 6000 arc quads </a:t>
            </a:r>
            <a:r>
              <a:rPr lang="en-US" sz="200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and sextupoles, </a:t>
            </a: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dithering 10 to 20 per arc paired to cancel tune and beta beating  hour per cycle</a:t>
            </a:r>
          </a:p>
          <a:p>
            <a:pPr marL="800100" lvl="1" indent="-342900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Dipole correctors correcting for 100 um errors will require &lt;10</a:t>
            </a:r>
            <a:r>
              <a:rPr lang="en-US" sz="2000" baseline="30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-4</a:t>
            </a: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 trim PS stability to limit </a:t>
            </a:r>
            <a:r>
              <a:rPr lang="en-US" sz="2000" dirty="0">
                <a:solidFill>
                  <a:srgbClr val="115CA9"/>
                </a:solidFill>
                <a:latin typeface="Symbol" panose="05050102010706020507" pitchFamily="18" charset="2"/>
                <a:ea typeface="Calibri"/>
                <a:cs typeface="Calibri"/>
                <a:sym typeface="Wingdings" panose="05000000000000000000" pitchFamily="2" charset="2"/>
              </a:rPr>
              <a:t>D</a:t>
            </a: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Y/</a:t>
            </a:r>
            <a:r>
              <a:rPr lang="en-US" sz="2000" dirty="0" err="1">
                <a:solidFill>
                  <a:srgbClr val="115CA9"/>
                </a:solidFill>
                <a:latin typeface="Symbol" panose="05050102010706020507" pitchFamily="18" charset="2"/>
                <a:ea typeface="Calibri"/>
                <a:cs typeface="Calibri"/>
                <a:sym typeface="Wingdings" panose="05000000000000000000" pitchFamily="2" charset="2"/>
              </a:rPr>
              <a:t>s</a:t>
            </a:r>
            <a:r>
              <a:rPr lang="en-US" sz="2000" baseline="-25000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Y</a:t>
            </a: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 &lt;10%</a:t>
            </a:r>
            <a:endParaRPr lang="en-US" sz="2000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</a:br>
            <a:endParaRPr lang="en-US" sz="2400" b="1" dirty="0">
              <a:solidFill>
                <a:srgbClr val="115CA9"/>
              </a:solidFill>
              <a:latin typeface="Calibri"/>
              <a:cs typeface="Calibri"/>
              <a:sym typeface="Calibri"/>
            </a:endParaRPr>
          </a:p>
          <a:p>
            <a:pPr marL="257175" indent="-257175">
              <a:lnSpc>
                <a:spcPct val="100000"/>
              </a:lnSpc>
              <a:buClr>
                <a:srgbClr val="115CA9"/>
              </a:buClr>
              <a:buSzPts val="2400"/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475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442799" y="577800"/>
            <a:ext cx="8407585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Beam-Based Alignment Concept – Sextupoles  </a:t>
            </a:r>
            <a:endParaRPr dirty="0"/>
          </a:p>
        </p:txBody>
      </p:sp>
      <p:sp>
        <p:nvSpPr>
          <p:cNvPr id="16" name="Google Shape;167;p25">
            <a:extLst>
              <a:ext uri="{FF2B5EF4-FFF2-40B4-BE49-F238E27FC236}">
                <a16:creationId xmlns:a16="http://schemas.microsoft.com/office/drawing/2014/main" id="{86EC951C-0078-36C7-380D-7CAF8A789D9F}"/>
              </a:ext>
            </a:extLst>
          </p:cNvPr>
          <p:cNvSpPr txBox="1">
            <a:spLocks/>
          </p:cNvSpPr>
          <p:nvPr/>
        </p:nvSpPr>
        <p:spPr>
          <a:xfrm>
            <a:off x="129473" y="1131590"/>
            <a:ext cx="9014527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600"/>
              <a:buFont typeface="Courier New"/>
              <a:buChar char="o"/>
              <a:defRPr sz="1600" b="0" i="0" u="none" strike="noStrike" cap="none">
                <a:solidFill>
                  <a:srgbClr val="0F124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Sextupole Arc BBA has had poorer accuracy but may be possible with higher current stored beam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Sextupole correction has been studied looking at tune shifts (horizontal position), phase shifts, and orbit shifts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Resolution in past studies is typically 5~10x worse than quadrupole alignment but it should be possible to get 10 um effective alignment with stored beam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Also might be possible to use quadrupole trim winding on sextupoles to get linear orbit response as was done at ATF and KEKB if magnetic centers stable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endParaRPr lang="en-US" sz="2000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Need to understand how to reference quadrupole to </a:t>
            </a:r>
            <a:r>
              <a:rPr lang="en-US" sz="2000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sextupole</a:t>
            </a: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to BPM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If BBA is repeated often enough </a:t>
            </a:r>
            <a:r>
              <a:rPr lang="en-US" sz="2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no need for external tracking but ….</a:t>
            </a:r>
            <a:endParaRPr lang="en-US" sz="2000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000" b="0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Wingdings" panose="05000000000000000000" pitchFamily="2" charset="2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</a:br>
            <a:endParaRPr lang="en-US" sz="2400" b="1" dirty="0">
              <a:solidFill>
                <a:srgbClr val="115CA9"/>
              </a:solidFill>
              <a:latin typeface="Calibri"/>
              <a:cs typeface="Calibri"/>
              <a:sym typeface="Calibri"/>
            </a:endParaRPr>
          </a:p>
          <a:p>
            <a:pPr marL="257175" indent="-257175">
              <a:lnSpc>
                <a:spcPct val="100000"/>
              </a:lnSpc>
              <a:buClr>
                <a:srgbClr val="115CA9"/>
              </a:buClr>
              <a:buSzPts val="2400"/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312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442799" y="577800"/>
            <a:ext cx="8407585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Trim Windings</a:t>
            </a:r>
            <a:endParaRPr dirty="0"/>
          </a:p>
        </p:txBody>
      </p:sp>
      <p:sp>
        <p:nvSpPr>
          <p:cNvPr id="16" name="Google Shape;167;p25">
            <a:extLst>
              <a:ext uri="{FF2B5EF4-FFF2-40B4-BE49-F238E27FC236}">
                <a16:creationId xmlns:a16="http://schemas.microsoft.com/office/drawing/2014/main" id="{86EC951C-0078-36C7-380D-7CAF8A789D9F}"/>
              </a:ext>
            </a:extLst>
          </p:cNvPr>
          <p:cNvSpPr txBox="1">
            <a:spLocks/>
          </p:cNvSpPr>
          <p:nvPr/>
        </p:nvSpPr>
        <p:spPr>
          <a:xfrm>
            <a:off x="293615" y="1131590"/>
            <a:ext cx="8814889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600"/>
              <a:buFont typeface="Courier New"/>
              <a:buChar char="o"/>
              <a:defRPr sz="1600" b="0" i="0" u="none" strike="noStrike" cap="none">
                <a:solidFill>
                  <a:srgbClr val="0F124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Trim windings can be used to correct for mechanical misalignments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X/Y Dipole correctors on quads plus Quad and Skew quad windings on sextupoles for effective alignment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FCC-</a:t>
            </a:r>
            <a:r>
              <a:rPr lang="en-US" sz="2000" dirty="0" err="1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ee</a:t>
            </a: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effectively has independent sextupole PS (need to verify whether strings are necessary) but quadrupoles are on strings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Also need Quadrupole trims on quads for tapering (and BBA)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Skew quadrupole trims needed on sextupoles correct for quadrupole rolls </a:t>
            </a: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Wingdings" panose="05000000000000000000" pitchFamily="2" charset="2"/>
              </a:rPr>
              <a:t> c</a:t>
            </a: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an these also be used for quadrupole excitation?</a:t>
            </a:r>
            <a:endParaRPr lang="en-US" sz="2000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Depending on required strength, (dipole) trim PS may require high stability</a:t>
            </a:r>
            <a:endParaRPr lang="en-US" sz="2400" b="1" dirty="0">
              <a:solidFill>
                <a:srgbClr val="115CA9"/>
              </a:solidFill>
              <a:latin typeface="Calibri"/>
              <a:ea typeface="Calibri"/>
              <a:cs typeface="Calibri"/>
              <a:sym typeface="Wingdings" panose="05000000000000000000" pitchFamily="2" charset="2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000" b="0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Wingdings" panose="05000000000000000000" pitchFamily="2" charset="2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</a:br>
            <a:endParaRPr lang="en-US" sz="2400" b="1" dirty="0">
              <a:solidFill>
                <a:srgbClr val="115CA9"/>
              </a:solidFill>
              <a:latin typeface="Calibri"/>
              <a:cs typeface="Calibri"/>
              <a:sym typeface="Calibri"/>
            </a:endParaRPr>
          </a:p>
          <a:p>
            <a:pPr marL="257175" indent="-257175">
              <a:lnSpc>
                <a:spcPct val="100000"/>
              </a:lnSpc>
              <a:buClr>
                <a:srgbClr val="115CA9"/>
              </a:buClr>
              <a:buSzPts val="2400"/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765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442799" y="577800"/>
            <a:ext cx="8407585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Proposed Alignment and Ground Motion model I</a:t>
            </a:r>
            <a:endParaRPr dirty="0"/>
          </a:p>
        </p:txBody>
      </p:sp>
      <p:sp>
        <p:nvSpPr>
          <p:cNvPr id="16" name="Google Shape;167;p25">
            <a:extLst>
              <a:ext uri="{FF2B5EF4-FFF2-40B4-BE49-F238E27FC236}">
                <a16:creationId xmlns:a16="http://schemas.microsoft.com/office/drawing/2014/main" id="{86EC951C-0078-36C7-380D-7CAF8A789D9F}"/>
              </a:ext>
            </a:extLst>
          </p:cNvPr>
          <p:cNvSpPr txBox="1">
            <a:spLocks/>
          </p:cNvSpPr>
          <p:nvPr/>
        </p:nvSpPr>
        <p:spPr>
          <a:xfrm>
            <a:off x="210393" y="1131590"/>
            <a:ext cx="8898111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600"/>
              <a:buFont typeface="Courier New"/>
              <a:buChar char="o"/>
              <a:defRPr sz="1600" b="0" i="0" u="none" strike="noStrike" cap="none">
                <a:solidFill>
                  <a:srgbClr val="0F124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a model that is easy to implement in MAD-X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Mechanical misalignments as a function of length scale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Slow ATL-type motion combined with waves and incoherent vibration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Include response functions for girders and supports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Use this to test BBA and feedback concepts and specify diagnostic and hardware req.</a:t>
            </a:r>
            <a:endParaRPr lang="en-US" sz="2000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000" b="0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Wingdings" panose="05000000000000000000" pitchFamily="2" charset="2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</a:br>
            <a:endParaRPr lang="en-US" sz="2400" b="1" dirty="0">
              <a:solidFill>
                <a:srgbClr val="115CA9"/>
              </a:solidFill>
              <a:latin typeface="Calibri"/>
              <a:cs typeface="Calibri"/>
              <a:sym typeface="Calibri"/>
            </a:endParaRPr>
          </a:p>
          <a:p>
            <a:pPr marL="257175" indent="-257175">
              <a:lnSpc>
                <a:spcPct val="100000"/>
              </a:lnSpc>
              <a:buClr>
                <a:srgbClr val="115CA9"/>
              </a:buClr>
              <a:buSzPts val="2400"/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FD9E7A-7BE0-67DC-103D-A1A0F2946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28" y="3366288"/>
            <a:ext cx="9165013" cy="165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4818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442799" y="577800"/>
            <a:ext cx="8624258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Proposed Alignment and Ground Motion model II</a:t>
            </a:r>
            <a:endParaRPr dirty="0"/>
          </a:p>
        </p:txBody>
      </p:sp>
      <p:sp>
        <p:nvSpPr>
          <p:cNvPr id="16" name="Google Shape;167;p25">
            <a:extLst>
              <a:ext uri="{FF2B5EF4-FFF2-40B4-BE49-F238E27FC236}">
                <a16:creationId xmlns:a16="http://schemas.microsoft.com/office/drawing/2014/main" id="{86EC951C-0078-36C7-380D-7CAF8A789D9F}"/>
              </a:ext>
            </a:extLst>
          </p:cNvPr>
          <p:cNvSpPr txBox="1">
            <a:spLocks/>
          </p:cNvSpPr>
          <p:nvPr/>
        </p:nvSpPr>
        <p:spPr>
          <a:xfrm>
            <a:off x="168946" y="1274322"/>
            <a:ext cx="8898111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600"/>
              <a:buFont typeface="Courier New"/>
              <a:buChar char="o"/>
              <a:defRPr sz="1600" b="0" i="0" u="none" strike="noStrike" cap="none">
                <a:solidFill>
                  <a:srgbClr val="0F124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 variation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Some combination of incoherent waves, plane waves, systematic variation, and ATL-type diffusion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Verify feedback, feed-forward, and BBA timescales </a:t>
            </a:r>
            <a:endParaRPr lang="en-US" sz="2000" dirty="0">
              <a:solidFill>
                <a:srgbClr val="115CA9"/>
              </a:solidFill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7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000" b="0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Wingdings" panose="05000000000000000000" pitchFamily="2" charset="2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</a:br>
            <a:endParaRPr lang="en-US" sz="2400" b="1" dirty="0">
              <a:solidFill>
                <a:srgbClr val="115CA9"/>
              </a:solidFill>
              <a:latin typeface="Calibri"/>
              <a:cs typeface="Calibri"/>
              <a:sym typeface="Calibri"/>
            </a:endParaRPr>
          </a:p>
          <a:p>
            <a:pPr marL="257175" indent="-257175">
              <a:lnSpc>
                <a:spcPct val="100000"/>
              </a:lnSpc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dirty="0"/>
              <a:t>=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A9860F-4A08-88BF-21FE-2CAB17BE3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5" y="2682998"/>
            <a:ext cx="8939559" cy="247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117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16" name="Google Shape;167;p25">
            <a:extLst>
              <a:ext uri="{FF2B5EF4-FFF2-40B4-BE49-F238E27FC236}">
                <a16:creationId xmlns:a16="http://schemas.microsoft.com/office/drawing/2014/main" id="{86EC951C-0078-36C7-380D-7CAF8A789D9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36668" y="521236"/>
            <a:ext cx="9007332" cy="438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600"/>
              <a:buFont typeface="Courier New"/>
              <a:buChar char="o"/>
              <a:defRPr sz="1600" b="0" i="0" u="none" strike="noStrike" cap="none">
                <a:solidFill>
                  <a:srgbClr val="0F124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Expectation for BBA</a:t>
            </a:r>
            <a:endParaRPr lang="en-US" sz="2000" dirty="0">
              <a:solidFill>
                <a:srgbClr val="115CA9"/>
              </a:solidFill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7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Requirements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0.1 um BPM resolution at high current for stored multi-bunch beam 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Trims on quadrupoles and sextupoles without coupling to magnetic center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Clarification on location of dipole and skew correctors is required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Correctors or movers to implement corrections (dipoles for quads and maybe quad/skew quad trims on the sextupoles)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115CA9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Timescale for correction faster than degradation</a:t>
            </a:r>
            <a:endParaRPr lang="en-US" sz="2000" b="1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000" b="0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Wingdings" panose="05000000000000000000" pitchFamily="2" charset="2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endParaRPr lang="en-US" sz="2400" b="1" dirty="0">
              <a:solidFill>
                <a:srgbClr val="115CA9"/>
              </a:solidFill>
              <a:latin typeface="Calibri"/>
              <a:cs typeface="Calibri"/>
              <a:sym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84BA48-5B57-090D-C069-12979371A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686" y="1035763"/>
            <a:ext cx="7702521" cy="15359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D9B88B-57FA-7131-D156-E894565252B3}"/>
              </a:ext>
            </a:extLst>
          </p:cNvPr>
          <p:cNvSpPr txBox="1"/>
          <p:nvPr/>
        </p:nvSpPr>
        <p:spPr>
          <a:xfrm>
            <a:off x="5834358" y="1432290"/>
            <a:ext cx="30332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How do we reference long girder to BPM?</a:t>
            </a:r>
          </a:p>
        </p:txBody>
      </p:sp>
    </p:spTree>
    <p:extLst>
      <p:ext uri="{BB962C8B-B14F-4D97-AF65-F5344CB8AC3E}">
        <p14:creationId xmlns:p14="http://schemas.microsoft.com/office/powerpoint/2010/main" val="3724569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 dirty="0"/>
          </a:p>
        </p:txBody>
      </p:sp>
      <p:sp>
        <p:nvSpPr>
          <p:cNvPr id="278" name="Google Shape;278;p36"/>
          <p:cNvSpPr txBox="1">
            <a:spLocks noGrp="1"/>
          </p:cNvSpPr>
          <p:nvPr>
            <p:ph type="title" idx="4294967295"/>
          </p:nvPr>
        </p:nvSpPr>
        <p:spPr>
          <a:xfrm>
            <a:off x="881063" y="577850"/>
            <a:ext cx="826293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Arc Alignment Challenges</a:t>
            </a:r>
            <a:endParaRPr dirty="0"/>
          </a:p>
        </p:txBody>
      </p:sp>
      <p:sp>
        <p:nvSpPr>
          <p:cNvPr id="280" name="Google Shape;280;p36"/>
          <p:cNvSpPr/>
          <p:nvPr/>
        </p:nvSpPr>
        <p:spPr>
          <a:xfrm>
            <a:off x="611560" y="2473454"/>
            <a:ext cx="1008112" cy="2880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Outline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Ground motion models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Beam-Based Alignment approaches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Movers versus correctors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Diagnostic requirements</a:t>
            </a:r>
          </a:p>
        </p:txBody>
      </p:sp>
    </p:spTree>
    <p:extLst>
      <p:ext uri="{BB962C8B-B14F-4D97-AF65-F5344CB8AC3E}">
        <p14:creationId xmlns:p14="http://schemas.microsoft.com/office/powerpoint/2010/main" val="42474525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442799" y="577800"/>
            <a:ext cx="8624258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Proposal for BBA</a:t>
            </a:r>
            <a:endParaRPr dirty="0"/>
          </a:p>
        </p:txBody>
      </p:sp>
      <p:sp>
        <p:nvSpPr>
          <p:cNvPr id="16" name="Google Shape;167;p25">
            <a:extLst>
              <a:ext uri="{FF2B5EF4-FFF2-40B4-BE49-F238E27FC236}">
                <a16:creationId xmlns:a16="http://schemas.microsoft.com/office/drawing/2014/main" id="{86EC951C-0078-36C7-380D-7CAF8A789D9F}"/>
              </a:ext>
            </a:extLst>
          </p:cNvPr>
          <p:cNvSpPr txBox="1">
            <a:spLocks/>
          </p:cNvSpPr>
          <p:nvPr/>
        </p:nvSpPr>
        <p:spPr>
          <a:xfrm>
            <a:off x="168946" y="1274322"/>
            <a:ext cx="8898111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600"/>
              <a:buFont typeface="Courier New"/>
              <a:buChar char="o"/>
              <a:defRPr sz="1600" b="0" i="0" u="none" strike="noStrike" cap="none">
                <a:solidFill>
                  <a:srgbClr val="0F124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model for results from mechanical alignment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Starting point for any BBA approach</a:t>
            </a: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115CA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ground motion and orbit feedback model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‘Fast’ motion drives orbit stability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Mid and Slow motion to understand BBA stability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115CA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 Dithering, PBBA, and LOCO as approaches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Develop BBA system that can be automated for rapidly check of alignment status – is hourly possible?  If not, what are stability requirements.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15CA9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Specify diagnostics (BPMs are already more than sufficient) and correctors</a:t>
            </a:r>
          </a:p>
          <a:p>
            <a:pPr lvl="1" indent="-457200">
              <a:lnSpc>
                <a:spcPct val="100000"/>
              </a:lnSpc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115CA9"/>
              </a:solidFill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 panose="020B0604020202020204" pitchFamily="34" charset="0"/>
              <a:buChar char="•"/>
            </a:pPr>
            <a:endParaRPr lang="en-US" sz="700" b="1" dirty="0">
              <a:solidFill>
                <a:srgbClr val="115CA9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000" b="0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Wingdings" panose="05000000000000000000" pitchFamily="2" charset="2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</a:br>
            <a:endParaRPr lang="en-US" sz="2400" b="1" dirty="0">
              <a:solidFill>
                <a:srgbClr val="115CA9"/>
              </a:solidFill>
              <a:latin typeface="Calibri"/>
              <a:cs typeface="Calibri"/>
              <a:sym typeface="Calibri"/>
            </a:endParaRPr>
          </a:p>
          <a:p>
            <a:pPr marL="257175" indent="-257175">
              <a:lnSpc>
                <a:spcPct val="100000"/>
              </a:lnSpc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4239058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56"/>
          <p:cNvSpPr txBox="1">
            <a:spLocks noGrp="1"/>
          </p:cNvSpPr>
          <p:nvPr>
            <p:ph type="ctrTitle"/>
          </p:nvPr>
        </p:nvSpPr>
        <p:spPr>
          <a:xfrm>
            <a:off x="442800" y="1788663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7969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-US"/>
              <a:t>Thank you </a:t>
            </a:r>
            <a:br>
              <a:rPr lang="en-US"/>
            </a:br>
            <a:r>
              <a:rPr lang="en-US"/>
              <a:t>for your attention.</a:t>
            </a:r>
            <a:endParaRPr/>
          </a:p>
        </p:txBody>
      </p:sp>
      <p:sp>
        <p:nvSpPr>
          <p:cNvPr id="478" name="Google Shape;478;p56"/>
          <p:cNvSpPr txBox="1"/>
          <p:nvPr/>
        </p:nvSpPr>
        <p:spPr>
          <a:xfrm>
            <a:off x="8745300" y="97423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sz="13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56"/>
          <p:cNvSpPr/>
          <p:nvPr/>
        </p:nvSpPr>
        <p:spPr>
          <a:xfrm>
            <a:off x="6124950" y="104158"/>
            <a:ext cx="2547450" cy="156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SPACE</a:t>
            </a:r>
            <a:r>
              <a:rPr lang="en-US" sz="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 ADDITIONAL LOGOS</a:t>
            </a:r>
            <a:endParaRPr/>
          </a:p>
        </p:txBody>
      </p:sp>
      <p:sp>
        <p:nvSpPr>
          <p:cNvPr id="480" name="Google Shape;480;p56"/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Name of the speaker/author</a:t>
            </a:r>
            <a:endParaRPr sz="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56"/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Date / Name of the event</a:t>
            </a:r>
            <a:endParaRPr sz="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 dirty="0"/>
          </a:p>
        </p:txBody>
      </p:sp>
      <p:sp>
        <p:nvSpPr>
          <p:cNvPr id="278" name="Google Shape;278;p36"/>
          <p:cNvSpPr txBox="1">
            <a:spLocks noGrp="1"/>
          </p:cNvSpPr>
          <p:nvPr>
            <p:ph type="title" idx="4294967295"/>
          </p:nvPr>
        </p:nvSpPr>
        <p:spPr>
          <a:xfrm>
            <a:off x="881063" y="577850"/>
            <a:ext cx="826293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Arc Tuning and Correction</a:t>
            </a:r>
            <a:endParaRPr dirty="0"/>
          </a:p>
        </p:txBody>
      </p:sp>
      <p:sp>
        <p:nvSpPr>
          <p:cNvPr id="280" name="Google Shape;280;p36"/>
          <p:cNvSpPr/>
          <p:nvPr/>
        </p:nvSpPr>
        <p:spPr>
          <a:xfrm>
            <a:off x="611560" y="2473454"/>
            <a:ext cx="1008112" cy="2880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Extensive studies on emittance tuning and dynamic aperture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Emittance tuning looks good given a ‘reasonable’ set of errors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 to develop beam-based alignment models to combine with mechanical alignment specifications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Sets requirements on diagnostics but eases installation and stability requirements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48F9E3-625F-093D-0AD0-86CE601E2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371" y="3238847"/>
            <a:ext cx="2575238" cy="180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BD34DF-5842-6E4D-5EDA-7B11F5830E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05" y="3761635"/>
            <a:ext cx="3920317" cy="10078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D31BB2-EBE0-B63B-F1D6-88E67F071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03" y="3238847"/>
            <a:ext cx="2651434" cy="186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225;p31">
            <a:extLst>
              <a:ext uri="{FF2B5EF4-FFF2-40B4-BE49-F238E27FC236}">
                <a16:creationId xmlns:a16="http://schemas.microsoft.com/office/drawing/2014/main" id="{CED5049F-07D2-5F9A-75F0-199A1DD046A4}"/>
              </a:ext>
            </a:extLst>
          </p:cNvPr>
          <p:cNvSpPr txBox="1"/>
          <p:nvPr/>
        </p:nvSpPr>
        <p:spPr>
          <a:xfrm>
            <a:off x="8041825" y="3031672"/>
            <a:ext cx="992954" cy="248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13" dirty="0">
                <a:solidFill>
                  <a:srgbClr val="0C377B"/>
                </a:solidFill>
              </a:rPr>
              <a:t>T. Charles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7786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 dirty="0"/>
          </a:p>
        </p:txBody>
      </p:sp>
      <p:sp>
        <p:nvSpPr>
          <p:cNvPr id="278" name="Google Shape;278;p36"/>
          <p:cNvSpPr txBox="1">
            <a:spLocks noGrp="1"/>
          </p:cNvSpPr>
          <p:nvPr>
            <p:ph type="title" idx="4294967295"/>
          </p:nvPr>
        </p:nvSpPr>
        <p:spPr>
          <a:xfrm>
            <a:off x="881063" y="577850"/>
            <a:ext cx="826293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Arc Tuning Approach</a:t>
            </a:r>
            <a:endParaRPr dirty="0"/>
          </a:p>
        </p:txBody>
      </p:sp>
      <p:sp>
        <p:nvSpPr>
          <p:cNvPr id="280" name="Google Shape;280;p36"/>
          <p:cNvSpPr/>
          <p:nvPr/>
        </p:nvSpPr>
        <p:spPr>
          <a:xfrm>
            <a:off x="611560" y="2473454"/>
            <a:ext cx="1008112" cy="2880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Sensitivities mainly due to sextupoles require iterative approach which does not always converge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B8738B-A947-E2AF-1D55-EFFF73FDE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66" y="1824707"/>
            <a:ext cx="8783868" cy="3322929"/>
          </a:xfrm>
          <a:prstGeom prst="rect">
            <a:avLst/>
          </a:prstGeom>
        </p:spPr>
      </p:pic>
      <p:sp>
        <p:nvSpPr>
          <p:cNvPr id="10" name="Google Shape;225;p31">
            <a:extLst>
              <a:ext uri="{FF2B5EF4-FFF2-40B4-BE49-F238E27FC236}">
                <a16:creationId xmlns:a16="http://schemas.microsoft.com/office/drawing/2014/main" id="{CED5049F-07D2-5F9A-75F0-199A1DD046A4}"/>
              </a:ext>
            </a:extLst>
          </p:cNvPr>
          <p:cNvSpPr txBox="1"/>
          <p:nvPr/>
        </p:nvSpPr>
        <p:spPr>
          <a:xfrm>
            <a:off x="7516536" y="4441565"/>
            <a:ext cx="131235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C377B"/>
                </a:solidFill>
              </a:rPr>
              <a:t>T. Charles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14887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6625" y="2476994"/>
            <a:ext cx="7397783" cy="263370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 dirty="0"/>
          </a:p>
        </p:txBody>
      </p:sp>
      <p:sp>
        <p:nvSpPr>
          <p:cNvPr id="278" name="Google Shape;278;p36"/>
          <p:cNvSpPr txBox="1">
            <a:spLocks noGrp="1"/>
          </p:cNvSpPr>
          <p:nvPr>
            <p:ph type="title" idx="4294967295"/>
          </p:nvPr>
        </p:nvSpPr>
        <p:spPr>
          <a:xfrm>
            <a:off x="881063" y="577850"/>
            <a:ext cx="826293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/>
              <a:t>FCC-ee Dynamic Aperture</a:t>
            </a:r>
            <a:endParaRPr/>
          </a:p>
        </p:txBody>
      </p:sp>
      <p:sp>
        <p:nvSpPr>
          <p:cNvPr id="280" name="Google Shape;280;p36"/>
          <p:cNvSpPr/>
          <p:nvPr/>
        </p:nvSpPr>
        <p:spPr>
          <a:xfrm>
            <a:off x="611560" y="2473454"/>
            <a:ext cx="1008112" cy="2880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Large dynamic aperture is needed for top-up injection and lifetime due to high beamstrahlung energy tails</a:t>
            </a:r>
            <a:endParaRPr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Dynamic aperture optimized with ~150 families of sextupoles</a:t>
            </a:r>
            <a:endParaRPr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Aperture is good without errors but still need to improve error correction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3BE9CE-591F-FE59-A119-51487AE72EAB}"/>
              </a:ext>
            </a:extLst>
          </p:cNvPr>
          <p:cNvSpPr txBox="1"/>
          <p:nvPr/>
        </p:nvSpPr>
        <p:spPr>
          <a:xfrm>
            <a:off x="8244408" y="4786174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K. Oide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 dirty="0"/>
          </a:p>
        </p:txBody>
      </p:sp>
      <p:sp>
        <p:nvSpPr>
          <p:cNvPr id="278" name="Google Shape;278;p36"/>
          <p:cNvSpPr txBox="1">
            <a:spLocks noGrp="1"/>
          </p:cNvSpPr>
          <p:nvPr>
            <p:ph type="title" idx="4294967295"/>
          </p:nvPr>
        </p:nvSpPr>
        <p:spPr>
          <a:xfrm>
            <a:off x="881063" y="577850"/>
            <a:ext cx="826293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Dynamic Aperture Tol. (May 2022)</a:t>
            </a:r>
            <a:endParaRPr dirty="0"/>
          </a:p>
        </p:txBody>
      </p:sp>
      <p:sp>
        <p:nvSpPr>
          <p:cNvPr id="280" name="Google Shape;280;p36"/>
          <p:cNvSpPr/>
          <p:nvPr/>
        </p:nvSpPr>
        <p:spPr>
          <a:xfrm>
            <a:off x="611560" y="2473454"/>
            <a:ext cx="1008112" cy="2880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DD0A74-6292-32E2-D821-10FA2566C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75612" y="1300213"/>
            <a:ext cx="9232160" cy="49243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1D28F5-E596-9803-CEE6-BFF51B39D10C}"/>
              </a:ext>
            </a:extLst>
          </p:cNvPr>
          <p:cNvSpPr txBox="1"/>
          <p:nvPr/>
        </p:nvSpPr>
        <p:spPr>
          <a:xfrm>
            <a:off x="4781724" y="1381125"/>
            <a:ext cx="41152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Shatilov, FCC-</a:t>
            </a:r>
            <a:r>
              <a:rPr lang="en-US" dirty="0" err="1"/>
              <a:t>ee</a:t>
            </a:r>
            <a:r>
              <a:rPr lang="en-US" dirty="0"/>
              <a:t> Tuning Workshop, May 2022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883857-4EBE-7953-D30F-1E8946C7F8ED}"/>
              </a:ext>
            </a:extLst>
          </p:cNvPr>
          <p:cNvSpPr/>
          <p:nvPr/>
        </p:nvSpPr>
        <p:spPr>
          <a:xfrm>
            <a:off x="881063" y="3271706"/>
            <a:ext cx="2675869" cy="8724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61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 dirty="0"/>
          </a:p>
        </p:txBody>
      </p:sp>
      <p:sp>
        <p:nvSpPr>
          <p:cNvPr id="278" name="Google Shape;278;p36"/>
          <p:cNvSpPr txBox="1">
            <a:spLocks noGrp="1"/>
          </p:cNvSpPr>
          <p:nvPr>
            <p:ph type="title" idx="4294967295"/>
          </p:nvPr>
        </p:nvSpPr>
        <p:spPr>
          <a:xfrm>
            <a:off x="881063" y="577850"/>
            <a:ext cx="826293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Booster Studies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A69251-C5C2-D65A-C123-4F5189039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662" y="1067486"/>
            <a:ext cx="7356557" cy="407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409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 dirty="0"/>
          </a:p>
        </p:txBody>
      </p:sp>
      <p:sp>
        <p:nvSpPr>
          <p:cNvPr id="278" name="Google Shape;278;p36"/>
          <p:cNvSpPr txBox="1">
            <a:spLocks noGrp="1"/>
          </p:cNvSpPr>
          <p:nvPr>
            <p:ph type="title" idx="4294967295"/>
          </p:nvPr>
        </p:nvSpPr>
        <p:spPr>
          <a:xfrm>
            <a:off x="881063" y="577850"/>
            <a:ext cx="826293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Tolerance Length Scales</a:t>
            </a:r>
            <a:endParaRPr dirty="0"/>
          </a:p>
        </p:txBody>
      </p:sp>
      <p:sp>
        <p:nvSpPr>
          <p:cNvPr id="280" name="Google Shape;280;p36"/>
          <p:cNvSpPr/>
          <p:nvPr/>
        </p:nvSpPr>
        <p:spPr>
          <a:xfrm>
            <a:off x="611560" y="2473454"/>
            <a:ext cx="1008112" cy="2880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The length scale for the tolerances are set by the </a:t>
            </a:r>
            <a:r>
              <a:rPr lang="en-US" sz="2400" b="1" i="0" u="none" strike="noStrike" cap="none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betatron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wavelength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 wavelength misalignments have minimal effect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endParaRPr lang="en-US" sz="20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endParaRPr lang="en-US" sz="20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endParaRPr lang="en-US" sz="20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endParaRPr lang="en-US" sz="20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If static </a:t>
            </a: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Wingdings" panose="05000000000000000000" pitchFamily="2" charset="2"/>
              </a:rPr>
              <a:t> n=0 and</a:t>
            </a:r>
            <a:b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Wingdings" panose="05000000000000000000" pitchFamily="2" charset="2"/>
              </a:rPr>
            </a:b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Wingdings" panose="05000000000000000000" pitchFamily="2" charset="2"/>
              </a:rPr>
              <a:t>resonant at </a:t>
            </a:r>
            <a:r>
              <a:rPr lang="en-US" sz="2000" dirty="0" err="1">
                <a:solidFill>
                  <a:schemeClr val="dk1"/>
                </a:solidFill>
                <a:latin typeface="Calibri"/>
                <a:cs typeface="Calibri"/>
                <a:sym typeface="Wingdings" panose="05000000000000000000" pitchFamily="2" charset="2"/>
              </a:rPr>
              <a:t>betatron</a:t>
            </a: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Wingdings" panose="05000000000000000000" pitchFamily="2" charset="2"/>
              </a:rPr>
              <a:t> wavelength</a:t>
            </a:r>
            <a:b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Wingdings" panose="05000000000000000000" pitchFamily="2" charset="2"/>
              </a:rPr>
            </a:b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Wingdings" panose="05000000000000000000" pitchFamily="2" charset="2"/>
              </a:rPr>
              <a:t>or harmonics</a:t>
            </a:r>
            <a:endParaRPr lang="en-US" sz="20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FCC-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betatron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wavelength is 400-m at Z &amp; W operation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851331-FD50-5868-BFF9-DD3BA66D9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705" y="2293935"/>
            <a:ext cx="3435358" cy="23271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31C9A7-1E3D-5059-5EC9-C0664560B6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2408880"/>
            <a:ext cx="4756394" cy="7556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7E364C-5434-F904-070E-8F3121556AEA}"/>
              </a:ext>
            </a:extLst>
          </p:cNvPr>
          <p:cNvSpPr txBox="1"/>
          <p:nvPr/>
        </p:nvSpPr>
        <p:spPr>
          <a:xfrm>
            <a:off x="5963834" y="2083262"/>
            <a:ext cx="2334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from a linac study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7ADB17-9E66-960A-4A00-4730F07BD53C}"/>
              </a:ext>
            </a:extLst>
          </p:cNvPr>
          <p:cNvSpPr txBox="1"/>
          <p:nvPr/>
        </p:nvSpPr>
        <p:spPr>
          <a:xfrm>
            <a:off x="5915128" y="3913705"/>
            <a:ext cx="13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L=</a:t>
            </a:r>
            <a:r>
              <a:rPr lang="en-US" dirty="0" err="1">
                <a:latin typeface="Symbol" panose="05050102010706020507" pitchFamily="18" charset="2"/>
              </a:rPr>
              <a:t>lb</a:t>
            </a:r>
            <a:r>
              <a:rPr lang="en-US" dirty="0">
                <a:latin typeface="Symbol" panose="05050102010706020507" pitchFamily="18" charset="2"/>
              </a:rPr>
              <a:t>;</a:t>
            </a:r>
            <a:r>
              <a:rPr lang="en-US" dirty="0"/>
              <a:t>  L = 3</a:t>
            </a:r>
            <a:r>
              <a:rPr lang="en-US" dirty="0">
                <a:latin typeface="Symbol" panose="05050102010706020507" pitchFamily="18" charset="2"/>
              </a:rPr>
              <a:t>lb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1F2220-5925-2D2D-D67F-BADFC11A0C60}"/>
              </a:ext>
            </a:extLst>
          </p:cNvPr>
          <p:cNvSpPr txBox="1"/>
          <p:nvPr/>
        </p:nvSpPr>
        <p:spPr>
          <a:xfrm>
            <a:off x="4305286" y="2355860"/>
            <a:ext cx="707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K. Oide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CB8DED-BE56-F51E-A526-674BE24B48D2}"/>
              </a:ext>
            </a:extLst>
          </p:cNvPr>
          <p:cNvCxnSpPr/>
          <p:nvPr/>
        </p:nvCxnSpPr>
        <p:spPr>
          <a:xfrm flipH="1" flipV="1">
            <a:off x="6408892" y="3333919"/>
            <a:ext cx="382492" cy="579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351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 dirty="0"/>
          </a:p>
        </p:txBody>
      </p:sp>
      <p:sp>
        <p:nvSpPr>
          <p:cNvPr id="278" name="Google Shape;278;p36"/>
          <p:cNvSpPr txBox="1">
            <a:spLocks noGrp="1"/>
          </p:cNvSpPr>
          <p:nvPr>
            <p:ph type="title" idx="4294967295"/>
          </p:nvPr>
        </p:nvSpPr>
        <p:spPr>
          <a:xfrm>
            <a:off x="881063" y="577850"/>
            <a:ext cx="826293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Alignment Length scales – Example from ESRF</a:t>
            </a:r>
            <a:endParaRPr dirty="0"/>
          </a:p>
        </p:txBody>
      </p:sp>
      <p:sp>
        <p:nvSpPr>
          <p:cNvPr id="281" name="Google Shape;281;p36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ESRF achieved excellent performance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 wavelength misalignments have minimal effect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endParaRPr lang="en-US" sz="20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endParaRPr lang="en-US" sz="20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A3EB14-8640-E53C-4802-A0191253D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910" y="1966364"/>
            <a:ext cx="3078994" cy="28776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F09F99-F1C7-ED4B-632C-B6295B7E05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6191" y="1966364"/>
            <a:ext cx="2955923" cy="27885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E59011-5468-61E9-4C6E-10E5D65CAC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1014" y="4572225"/>
            <a:ext cx="2570186" cy="4335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97A150F-BBCB-13D9-45C5-91B4C84451FC}"/>
              </a:ext>
            </a:extLst>
          </p:cNvPr>
          <p:cNvSpPr txBox="1"/>
          <p:nvPr/>
        </p:nvSpPr>
        <p:spPr>
          <a:xfrm>
            <a:off x="6934874" y="2702740"/>
            <a:ext cx="16017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ESRF upgrade</a:t>
            </a:r>
            <a:br>
              <a:rPr lang="en-US" dirty="0"/>
            </a:br>
            <a:r>
              <a:rPr lang="en-US" dirty="0"/>
              <a:t>Circ ~ 850 meters</a:t>
            </a:r>
          </a:p>
          <a:p>
            <a:r>
              <a:rPr lang="en-US" dirty="0"/>
              <a:t>X tunes ~ 70</a:t>
            </a:r>
          </a:p>
        </p:txBody>
      </p:sp>
    </p:spTree>
    <p:extLst>
      <p:ext uri="{BB962C8B-B14F-4D97-AF65-F5344CB8AC3E}">
        <p14:creationId xmlns:p14="http://schemas.microsoft.com/office/powerpoint/2010/main" val="2604325944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2097</TotalTime>
  <Words>1149</Words>
  <Application>Microsoft Office PowerPoint</Application>
  <PresentationFormat>On-screen Show (16:9)</PresentationFormat>
  <Paragraphs>181</Paragraphs>
  <Slides>21</Slides>
  <Notes>21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Courier New</vt:lpstr>
      <vt:lpstr>Symbol</vt:lpstr>
      <vt:lpstr>Arial</vt:lpstr>
      <vt:lpstr>Calibri</vt:lpstr>
      <vt:lpstr>Titleslides, Conclusion</vt:lpstr>
      <vt:lpstr>Content Slides - Deep Blue</vt:lpstr>
      <vt:lpstr>FCC Arc Alignment Requirements Tor Raubenheimer FCC IS Workshop December 5-9, 2022 </vt:lpstr>
      <vt:lpstr>FCC-ee Arc Alignment Challenges</vt:lpstr>
      <vt:lpstr>FCC-ee Arc Tuning and Correction</vt:lpstr>
      <vt:lpstr>FCC-ee Arc Tuning Approach</vt:lpstr>
      <vt:lpstr>FCC-ee Dynamic Aperture</vt:lpstr>
      <vt:lpstr>FCC-ee Dynamic Aperture Tol. (May 2022)</vt:lpstr>
      <vt:lpstr>FCC-ee Booster Studies</vt:lpstr>
      <vt:lpstr>FCC-ee Tolerance Length Scales</vt:lpstr>
      <vt:lpstr>Alignment Length scales – Example from ESRF</vt:lpstr>
      <vt:lpstr>Mechanical Alignment Challenges</vt:lpstr>
      <vt:lpstr>Long-term Stability</vt:lpstr>
      <vt:lpstr>Stability: long-term, mid-term, high frequency</vt:lpstr>
      <vt:lpstr>Arc Beam-Based Alignment</vt:lpstr>
      <vt:lpstr>Beam-Based Alignment Concept – Quadrupoles  </vt:lpstr>
      <vt:lpstr>Beam-Based Alignment Concept – Sextupoles  </vt:lpstr>
      <vt:lpstr>Trim Windings</vt:lpstr>
      <vt:lpstr>Proposed Alignment and Ground Motion model I</vt:lpstr>
      <vt:lpstr>Proposed Alignment and Ground Motion model II</vt:lpstr>
      <vt:lpstr>PowerPoint Presentation</vt:lpstr>
      <vt:lpstr>Proposal for BBA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OVERVIEW</dc:title>
  <cp:lastModifiedBy>Raubenheimer, Tor O.</cp:lastModifiedBy>
  <cp:revision>44</cp:revision>
  <dcterms:modified xsi:type="dcterms:W3CDTF">2022-12-06T13:51:08Z</dcterms:modified>
</cp:coreProperties>
</file>