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3" r:id="rId1"/>
    <p:sldMasterId id="2147483714" r:id="rId2"/>
  </p:sldMasterIdLst>
  <p:notesMasterIdLst>
    <p:notesMasterId r:id="rId29"/>
  </p:notesMasterIdLst>
  <p:handoutMasterIdLst>
    <p:handoutMasterId r:id="rId30"/>
  </p:handoutMasterIdLst>
  <p:sldIdLst>
    <p:sldId id="256" r:id="rId3"/>
    <p:sldId id="1935" r:id="rId4"/>
    <p:sldId id="1759" r:id="rId5"/>
    <p:sldId id="1908" r:id="rId6"/>
    <p:sldId id="1909" r:id="rId7"/>
    <p:sldId id="1914" r:id="rId8"/>
    <p:sldId id="1915" r:id="rId9"/>
    <p:sldId id="1919" r:id="rId10"/>
    <p:sldId id="1920" r:id="rId11"/>
    <p:sldId id="1916" r:id="rId12"/>
    <p:sldId id="1921" r:id="rId13"/>
    <p:sldId id="1922" r:id="rId14"/>
    <p:sldId id="1923" r:id="rId15"/>
    <p:sldId id="1924" r:id="rId16"/>
    <p:sldId id="1925" r:id="rId17"/>
    <p:sldId id="1926" r:id="rId18"/>
    <p:sldId id="1927" r:id="rId19"/>
    <p:sldId id="1928" r:id="rId20"/>
    <p:sldId id="1887" r:id="rId21"/>
    <p:sldId id="1933" r:id="rId22"/>
    <p:sldId id="306" r:id="rId23"/>
    <p:sldId id="1929" r:id="rId24"/>
    <p:sldId id="1930" r:id="rId25"/>
    <p:sldId id="1931" r:id="rId26"/>
    <p:sldId id="1932" r:id="rId27"/>
    <p:sldId id="1934" r:id="rId2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F31C83A8-4A90-2F4C-8A61-251FB332805A}">
          <p14:sldIdLst>
            <p14:sldId id="256"/>
            <p14:sldId id="1935"/>
            <p14:sldId id="1759"/>
            <p14:sldId id="1908"/>
            <p14:sldId id="1909"/>
            <p14:sldId id="1914"/>
            <p14:sldId id="1915"/>
            <p14:sldId id="1919"/>
            <p14:sldId id="1920"/>
            <p14:sldId id="1916"/>
            <p14:sldId id="1921"/>
            <p14:sldId id="1922"/>
            <p14:sldId id="1923"/>
            <p14:sldId id="1924"/>
            <p14:sldId id="1925"/>
            <p14:sldId id="1926"/>
            <p14:sldId id="1927"/>
            <p14:sldId id="1928"/>
            <p14:sldId id="1887"/>
            <p14:sldId id="1933"/>
            <p14:sldId id="306"/>
            <p14:sldId id="1929"/>
            <p14:sldId id="1930"/>
            <p14:sldId id="1931"/>
            <p14:sldId id="1932"/>
            <p14:sldId id="1934"/>
          </p14:sldIdLst>
        </p14:section>
        <p14:section name="Untitled Section" id="{7580621C-DC13-FB43-B5CC-0AC9A05901B0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346" userDrawn="1">
          <p15:clr>
            <a:srgbClr val="A4A3A4"/>
          </p15:clr>
        </p15:guide>
        <p15:guide id="3" orient="horz" pos="3974" userDrawn="1">
          <p15:clr>
            <a:srgbClr val="A4A3A4"/>
          </p15:clr>
        </p15:guide>
        <p15:guide id="4" orient="horz" pos="1026" userDrawn="1">
          <p15:clr>
            <a:srgbClr val="A4A3A4"/>
          </p15:clr>
        </p15:guide>
        <p15:guide id="5" pos="3840" userDrawn="1">
          <p15:clr>
            <a:srgbClr val="A4A3A4"/>
          </p15:clr>
        </p15:guide>
        <p15:guide id="6" pos="695" userDrawn="1">
          <p15:clr>
            <a:srgbClr val="A4A3A4"/>
          </p15:clr>
        </p15:guide>
        <p15:guide id="7" pos="6985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RAT Isabelle" initials="PI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51A026"/>
    <a:srgbClr val="AF007C"/>
    <a:srgbClr val="132577"/>
    <a:srgbClr val="4AB151"/>
    <a:srgbClr val="0000FF"/>
    <a:srgbClr val="1429FA"/>
    <a:srgbClr val="ED7703"/>
    <a:srgbClr val="F2F2F2"/>
    <a:srgbClr val="C3EE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500" autoAdjust="0"/>
    <p:restoredTop sz="96670" autoAdjust="0"/>
  </p:normalViewPr>
  <p:slideViewPr>
    <p:cSldViewPr showGuides="1">
      <p:cViewPr varScale="1">
        <p:scale>
          <a:sx n="93" d="100"/>
          <a:sy n="93" d="100"/>
        </p:scale>
        <p:origin x="102" y="378"/>
      </p:cViewPr>
      <p:guideLst>
        <p:guide orient="horz" pos="2160"/>
        <p:guide orient="horz" pos="346"/>
        <p:guide orient="horz" pos="3974"/>
        <p:guide orient="horz" pos="1026"/>
        <p:guide pos="3840"/>
        <p:guide pos="695"/>
        <p:guide pos="6985"/>
      </p:guideLst>
    </p:cSldViewPr>
  </p:slideViewPr>
  <p:outlineViewPr>
    <p:cViewPr>
      <p:scale>
        <a:sx n="33" d="100"/>
        <a:sy n="33" d="100"/>
      </p:scale>
      <p:origin x="0" y="-76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-110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commentAuthors" Target="commentAuthor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3453A9-2717-AA4F-815A-292CD94D0432}" type="datetimeFigureOut">
              <a:rPr lang="en-US" smtClean="0"/>
              <a:pPr/>
              <a:t>12/7/2022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7DF195-CAF6-9240-87FA-88F33FF6902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33774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80E798-53FF-4C51-A981-953463752515}" type="datetimeFigureOut">
              <a:rPr lang="fr-FR" smtClean="0"/>
              <a:pPr/>
              <a:t>07/12/2022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06CD8F-B7ED-4A05-9FB1-A01CC0EF02CC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0845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82233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06CD8F-B7ED-4A05-9FB1-A01CC0EF02CC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466933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06CD8F-B7ED-4A05-9FB1-A01CC0EF02CC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4161793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06CD8F-B7ED-4A05-9FB1-A01CC0EF02CC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2831512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85565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98001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36011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61610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96236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888521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93951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9887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76421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mple Titl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208799" cy="68688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7912" y="6196868"/>
            <a:ext cx="3034088" cy="66113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40196"/>
            <a:ext cx="2631445" cy="71780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1" y="536576"/>
            <a:ext cx="10678583" cy="2246313"/>
          </a:xfrm>
        </p:spPr>
        <p:txBody>
          <a:bodyPr anchor="b" anchorCtr="0">
            <a:noAutofit/>
          </a:bodyPr>
          <a:lstStyle>
            <a:lvl1pPr>
              <a:defRPr sz="43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42951" y="3646170"/>
            <a:ext cx="10653183" cy="2187702"/>
          </a:xfrm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buNone/>
              <a:defRPr sz="1600" b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CA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742951" y="2755012"/>
            <a:ext cx="10678583" cy="635889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4200" b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CA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1679133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US"/>
              <a:t>Click to edit Master title style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 bwMode="gray">
          <a:xfrm>
            <a:off x="970251" y="764704"/>
            <a:ext cx="10982400" cy="5400000"/>
          </a:xfrm>
        </p:spPr>
        <p:txBody>
          <a:bodyPr/>
          <a:lstStyle>
            <a:lvl1pPr>
              <a:defRPr baseline="0"/>
            </a:lvl1pPr>
            <a:lvl2pPr>
              <a:defRPr>
                <a:solidFill>
                  <a:schemeClr val="tx1"/>
                </a:solidFill>
              </a:defRPr>
            </a:lvl2pPr>
            <a:lvl4pPr>
              <a:spcBef>
                <a:spcPts val="0"/>
              </a:spcBef>
              <a:spcAft>
                <a:spcPts val="300"/>
              </a:spcAft>
              <a:buSzPct val="80000"/>
              <a:defRPr/>
            </a:lvl4pPr>
            <a:lvl5pPr>
              <a:spcAft>
                <a:spcPts val="300"/>
              </a:spcAft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/>
              <a:t>WEBINAR - 2 June 2020 l  Francesco Sette 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13977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se for importing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WEBINAR - 2 June 2020 l  Francesco Sette 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91157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SY European XF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 b="0">
                <a:solidFill>
                  <a:srgbClr val="000000"/>
                </a:solidFill>
                <a:uFillTx/>
              </a:defRPr>
            </a:pPr>
            <a:r>
              <a:rPr sz="2400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Title Text</a:t>
            </a:r>
          </a:p>
        </p:txBody>
      </p:sp>
      <p:sp>
        <p:nvSpPr>
          <p:cNvPr id="21" name="Shape 2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2pPr>
              <a:buClr>
                <a:srgbClr val="33235A"/>
              </a:buClr>
              <a:buChar char=""/>
            </a:lvl2pPr>
            <a:lvl3pPr>
              <a:buChar char=""/>
            </a:lvl3pPr>
            <a:lvl4pPr>
              <a:buClr>
                <a:srgbClr val="33235A"/>
              </a:buClr>
              <a:buChar char=""/>
              <a:defRPr>
                <a:solidFill>
                  <a:srgbClr val="14153D"/>
                </a:solidFill>
                <a:uFill>
                  <a:solidFill>
                    <a:srgbClr val="14153D"/>
                  </a:solidFill>
                </a:uFill>
              </a:defRPr>
            </a:lvl4pPr>
            <a:lvl5pPr>
              <a:buFont typeface="Arial"/>
              <a:buChar char="»"/>
              <a:defRPr>
                <a:solidFill>
                  <a:srgbClr val="14153D"/>
                </a:solidFill>
                <a:uFill>
                  <a:solidFill>
                    <a:srgbClr val="14153D"/>
                  </a:solidFill>
                </a:uFill>
              </a:defRPr>
            </a:lvl5pPr>
          </a:lstStyle>
          <a:p>
            <a:pPr lvl="0">
              <a:defRPr sz="1800">
                <a:uFillTx/>
              </a:defRPr>
            </a:pPr>
            <a:r>
              <a:rPr sz="2400">
                <a:uFill>
                  <a:solidFill/>
                </a:uFill>
              </a:rPr>
              <a:t>Body Level One</a:t>
            </a:r>
          </a:p>
          <a:p>
            <a:pPr lvl="1">
              <a:defRPr sz="1800">
                <a:uFillTx/>
              </a:defRPr>
            </a:pPr>
            <a:r>
              <a:rPr sz="2400">
                <a:uFill>
                  <a:solidFill/>
                </a:uFill>
              </a:rPr>
              <a:t>Body Level Two</a:t>
            </a:r>
          </a:p>
          <a:p>
            <a:pPr lvl="2">
              <a:defRPr sz="1800">
                <a:uFillTx/>
              </a:defRPr>
            </a:pPr>
            <a:r>
              <a:rPr sz="2400">
                <a:uFill>
                  <a:solidFill/>
                </a:u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  <a:uFillTx/>
              </a:defRPr>
            </a:pPr>
            <a:r>
              <a:rPr sz="2400">
                <a:solidFill>
                  <a:srgbClr val="14153D"/>
                </a:solidFill>
                <a:uFill>
                  <a:solidFill>
                    <a:srgbClr val="14153D"/>
                  </a:solidFill>
                </a:u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  <a:uFillTx/>
              </a:defRPr>
            </a:pPr>
            <a:r>
              <a:rPr sz="2400">
                <a:solidFill>
                  <a:srgbClr val="14153D"/>
                </a:solidFill>
                <a:uFill>
                  <a:solidFill>
                    <a:srgbClr val="14153D"/>
                  </a:solidFill>
                </a:uFill>
              </a:rPr>
              <a:t>Body Level Five</a:t>
            </a:r>
          </a:p>
        </p:txBody>
      </p:sp>
      <p:sp>
        <p:nvSpPr>
          <p:cNvPr id="22" name="Shape 22"/>
          <p:cNvSpPr>
            <a:spLocks noGrp="1"/>
          </p:cNvSpPr>
          <p:nvPr>
            <p:ph type="sldNum" sz="quarter" idx="2"/>
          </p:nvPr>
        </p:nvSpPr>
        <p:spPr>
          <a:xfrm>
            <a:off x="11530047" y="864516"/>
            <a:ext cx="221127" cy="156645"/>
          </a:xfrm>
          <a:prstGeom prst="rect">
            <a:avLst/>
          </a:prstGeom>
        </p:spPr>
        <p:txBody>
          <a:bodyPr lIns="64291" tIns="32146" rIns="64291" bIns="32146"/>
          <a:lstStyle/>
          <a:p>
            <a:pPr lvl="0"/>
            <a:fld id="{86CB4B4D-7CA3-9044-876B-883B54F8677D}" type="slidenum">
              <a:rPr/>
              <a:pPr lvl="0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031251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21346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Zweispaltig_Mater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960677" y="212646"/>
            <a:ext cx="11232000" cy="495907"/>
          </a:xfrm>
        </p:spPr>
        <p:txBody>
          <a:bodyPr/>
          <a:lstStyle/>
          <a:p>
            <a:r>
              <a:rPr lang="de-DE" dirty="0"/>
              <a:t>Folientitel, insgesamt zweizeilig</a:t>
            </a:r>
          </a:p>
        </p:txBody>
      </p:sp>
      <p:cxnSp>
        <p:nvCxnSpPr>
          <p:cNvPr id="3" name="Straight Connector 7"/>
          <p:cNvCxnSpPr/>
          <p:nvPr userDrawn="1"/>
        </p:nvCxnSpPr>
        <p:spPr>
          <a:xfrm>
            <a:off x="-36512" y="6237312"/>
            <a:ext cx="12240000" cy="0"/>
          </a:xfrm>
          <a:prstGeom prst="line">
            <a:avLst/>
          </a:prstGeom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8"/>
          <p:cNvSpPr txBox="1"/>
          <p:nvPr userDrawn="1"/>
        </p:nvSpPr>
        <p:spPr>
          <a:xfrm>
            <a:off x="2711624" y="6385964"/>
            <a:ext cx="86675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/>
              <a:t>Verleihung der Röntgen-Plakette 2019         Prof. Francesco</a:t>
            </a:r>
            <a:r>
              <a:rPr lang="de-DE" sz="1400" baseline="0"/>
              <a:t> Sette            Laudation  </a:t>
            </a:r>
            <a:r>
              <a:rPr lang="de-DE" sz="1400"/>
              <a:t>                  6.</a:t>
            </a:r>
            <a:r>
              <a:rPr lang="de-DE" sz="1400" baseline="0"/>
              <a:t> </a:t>
            </a:r>
            <a:r>
              <a:rPr lang="de-DE" sz="1400"/>
              <a:t>April 2019      Seite </a:t>
            </a:r>
            <a:fld id="{45CA02A9-122A-4EC1-BA97-78B7989080FC}" type="slidenum">
              <a:rPr lang="de-DE" sz="1400" smtClean="0"/>
              <a:t>‹#›</a:t>
            </a:fld>
            <a:endParaRPr lang="de-DE" sz="1400"/>
          </a:p>
        </p:txBody>
      </p:sp>
      <p:pic>
        <p:nvPicPr>
          <p:cNvPr id="7170" name="Picture 2" descr="C:\Users\doschh\Desktop\Gutachten Preise\Röntgenmuseum\Sette Röntgenmedaille 2019 -Laudatio\Fotos\fsette[1]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67408" y="6015060"/>
            <a:ext cx="864096" cy="74180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704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" y="934934"/>
            <a:ext cx="11580335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593963" y="6543674"/>
            <a:ext cx="7432437" cy="314326"/>
          </a:xfrm>
        </p:spPr>
        <p:txBody>
          <a:bodyPr/>
          <a:lstStyle/>
          <a:p>
            <a:r>
              <a:rPr lang="nl-NL" b="1"/>
              <a:t>X. Huang (SLAC)</a:t>
            </a:r>
            <a:endParaRPr lang="en-US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304800" y="1252728"/>
            <a:ext cx="11275563" cy="5065523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defRPr sz="2400"/>
            </a:lvl2pPr>
            <a:lvl3pPr>
              <a:buClr>
                <a:srgbClr val="981E32"/>
              </a:buClr>
              <a:defRPr sz="1800"/>
            </a:lvl3pPr>
            <a:lvl4pPr>
              <a:buClr>
                <a:srgbClr val="981E32"/>
              </a:buClr>
              <a:defRPr/>
            </a:lvl4pPr>
            <a:lvl5pPr>
              <a:buClr>
                <a:srgbClr val="981E32"/>
              </a:buCl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60722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line 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" y="934934"/>
            <a:ext cx="11580335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593963" y="6543674"/>
            <a:ext cx="4486037" cy="314326"/>
          </a:xfrm>
        </p:spPr>
        <p:txBody>
          <a:bodyPr/>
          <a:lstStyle/>
          <a:p>
            <a:r>
              <a:rPr lang="nl-NL" b="1"/>
              <a:t>X. Huang (SLAC)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4861984" y="1723840"/>
            <a:ext cx="3256453" cy="2224216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CA" dirty="0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4861984" y="4094034"/>
            <a:ext cx="3256453" cy="2224216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CA" dirty="0"/>
          </a:p>
        </p:txBody>
      </p:sp>
      <p:sp>
        <p:nvSpPr>
          <p:cNvPr id="13" name="Picture Placeholder 4"/>
          <p:cNvSpPr>
            <a:spLocks noGrp="1"/>
          </p:cNvSpPr>
          <p:nvPr>
            <p:ph type="pic" sz="quarter" idx="17"/>
          </p:nvPr>
        </p:nvSpPr>
        <p:spPr>
          <a:xfrm>
            <a:off x="8323939" y="1723840"/>
            <a:ext cx="3256453" cy="459441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>
          <a:xfrm>
            <a:off x="594785" y="1670050"/>
            <a:ext cx="4017433" cy="464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8630578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Chart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" y="934934"/>
            <a:ext cx="11580335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593963" y="6543674"/>
            <a:ext cx="4689237" cy="314326"/>
          </a:xfrm>
        </p:spPr>
        <p:txBody>
          <a:bodyPr/>
          <a:lstStyle/>
          <a:p>
            <a:r>
              <a:rPr lang="nl-NL" b="1"/>
              <a:t>X. Huang (SLAC)</a:t>
            </a:r>
            <a:endParaRPr lang="en-US" dirty="0"/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5"/>
          </p:nvPr>
        </p:nvSpPr>
        <p:spPr>
          <a:xfrm>
            <a:off x="8009467" y="1670050"/>
            <a:ext cx="3556000" cy="4648200"/>
          </a:xfrm>
        </p:spPr>
        <p:txBody>
          <a:bodyPr/>
          <a:lstStyle/>
          <a:p>
            <a:r>
              <a:rPr lang="en-US"/>
              <a:t>Click icon to add chart</a:t>
            </a:r>
            <a:endParaRPr lang="en-CA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6"/>
          </p:nvPr>
        </p:nvSpPr>
        <p:spPr>
          <a:xfrm>
            <a:off x="594784" y="1670050"/>
            <a:ext cx="7313083" cy="464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8107304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</p:spPr>
        <p:txBody>
          <a:bodyPr lIns="432000"/>
          <a:lstStyle>
            <a:lvl1pPr>
              <a:defRPr b="1" baseline="0">
                <a:solidFill>
                  <a:srgbClr val="FF0000"/>
                </a:solidFill>
              </a:defRPr>
            </a:lvl1pPr>
          </a:lstStyle>
          <a:p>
            <a:br>
              <a:rPr lang="en-CA" dirty="0"/>
            </a:br>
            <a:br>
              <a:rPr lang="en-CA" dirty="0"/>
            </a:br>
            <a:br>
              <a:rPr lang="en-CA" dirty="0"/>
            </a:br>
            <a:br>
              <a:rPr lang="en-CA" dirty="0"/>
            </a:br>
            <a:br>
              <a:rPr lang="en-CA" dirty="0"/>
            </a:br>
            <a:br>
              <a:rPr lang="en-CA" dirty="0"/>
            </a:br>
            <a:r>
              <a:rPr lang="en-CA" dirty="0"/>
              <a:t>***INSTRUCTIONS FOR APPLYING IMAGE BACKGROUNDTO SLIDE LAYOUT***</a:t>
            </a:r>
            <a:br>
              <a:rPr lang="en-CA" dirty="0"/>
            </a:br>
            <a:r>
              <a:rPr lang="en-CA" dirty="0"/>
              <a:t>STEP 1: Click icon to insert image</a:t>
            </a:r>
            <a:br>
              <a:rPr lang="en-CA" dirty="0"/>
            </a:br>
            <a:r>
              <a:rPr lang="en-CA" dirty="0"/>
              <a:t>STEP 2: Once image is inserted, right-click image, and choose ‘Send to Back’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282356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" y="934934"/>
            <a:ext cx="11580335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593963" y="6543674"/>
            <a:ext cx="7432437" cy="314326"/>
          </a:xfrm>
        </p:spPr>
        <p:txBody>
          <a:bodyPr/>
          <a:lstStyle/>
          <a:p>
            <a:r>
              <a:rPr lang="nl-NL" b="1"/>
              <a:t>X. Huang (SLAC)</a:t>
            </a:r>
            <a:endParaRPr lang="en-US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304800" y="1252728"/>
            <a:ext cx="11275563" cy="5065523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defRPr sz="2400"/>
            </a:lvl2pPr>
            <a:lvl3pPr>
              <a:buClr>
                <a:srgbClr val="981E32"/>
              </a:buClr>
              <a:defRPr sz="1800"/>
            </a:lvl3pPr>
            <a:lvl4pPr>
              <a:buClr>
                <a:srgbClr val="981E32"/>
              </a:buClr>
              <a:defRPr/>
            </a:lvl4pPr>
            <a:lvl5pPr>
              <a:buClr>
                <a:srgbClr val="981E32"/>
              </a:buCl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60296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US"/>
              <a:t>Click to edit Master title style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 bwMode="gray">
          <a:xfrm>
            <a:off x="970251" y="764704"/>
            <a:ext cx="10982400" cy="5400000"/>
          </a:xfrm>
        </p:spPr>
        <p:txBody>
          <a:bodyPr/>
          <a:lstStyle>
            <a:lvl1pPr>
              <a:defRPr baseline="0"/>
            </a:lvl1pPr>
            <a:lvl2pPr>
              <a:defRPr>
                <a:solidFill>
                  <a:schemeClr val="tx1"/>
                </a:solidFill>
              </a:defRPr>
            </a:lvl2pPr>
            <a:lvl4pPr>
              <a:spcBef>
                <a:spcPts val="0"/>
              </a:spcBef>
              <a:spcAft>
                <a:spcPts val="300"/>
              </a:spcAft>
              <a:buSzPct val="80000"/>
              <a:defRPr/>
            </a:lvl4pPr>
            <a:lvl5pPr>
              <a:spcAft>
                <a:spcPts val="300"/>
              </a:spcAft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/>
              <a:t>WEBINAR - 2 June 2020 l  Francesco Sette 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43197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 14" descr="logo_couv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96000" y="1990800"/>
            <a:ext cx="9600000" cy="2880000"/>
          </a:xfrm>
          <a:prstGeom prst="rect">
            <a:avLst/>
          </a:prstGeom>
        </p:spPr>
      </p:pic>
      <p:pic>
        <p:nvPicPr>
          <p:cNvPr id="3" name="Image 14" descr="logo_couv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296000" y="1990800"/>
            <a:ext cx="9600000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54615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 bwMode="gray">
          <a:xfrm>
            <a:off x="969600" y="126000"/>
            <a:ext cx="10982400" cy="496800"/>
          </a:xfrm>
          <a:solidFill>
            <a:schemeClr val="accent1"/>
          </a:solidFill>
        </p:spPr>
        <p:txBody>
          <a:bodyPr lIns="108000" tIns="0" rIns="108000" anchor="ctr" anchorCtr="0"/>
          <a:lstStyle>
            <a:lvl1pPr>
              <a:lnSpc>
                <a:spcPct val="85000"/>
              </a:lnSpc>
              <a:defRPr sz="2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 bwMode="gray">
          <a:xfrm>
            <a:off x="4468800" y="1098000"/>
            <a:ext cx="7483200" cy="3564000"/>
          </a:xfrm>
          <a:solidFill>
            <a:srgbClr val="4E5B99"/>
          </a:solidFill>
        </p:spPr>
        <p:txBody>
          <a:bodyPr lIns="216000" tIns="252000"/>
          <a:lstStyle>
            <a:lvl1pPr marL="0" indent="0">
              <a:spcAft>
                <a:spcPts val="300"/>
              </a:spcAft>
              <a:buFont typeface="Arial" pitchFamily="34" charset="0"/>
              <a:buNone/>
              <a:defRPr sz="2800">
                <a:solidFill>
                  <a:schemeClr val="bg1"/>
                </a:solidFill>
              </a:defRPr>
            </a:lvl1pPr>
            <a:lvl2pPr marL="0" indent="0">
              <a:spcBef>
                <a:spcPts val="400"/>
              </a:spcBef>
              <a:spcAft>
                <a:spcPts val="0"/>
              </a:spcAft>
              <a:buFont typeface="Arial" pitchFamily="34" charset="0"/>
              <a:buNone/>
              <a:defRPr sz="2600" b="1">
                <a:solidFill>
                  <a:schemeClr val="bg1"/>
                </a:solidFill>
              </a:defRPr>
            </a:lvl2pPr>
            <a:lvl3pPr marL="0" indent="0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 sz="225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SzPct val="80000"/>
              <a:buNone/>
              <a:defRPr sz="1750">
                <a:solidFill>
                  <a:schemeClr val="bg1"/>
                </a:solidFill>
              </a:defRPr>
            </a:lvl4pPr>
            <a:lvl5pPr marL="0" indent="0">
              <a:lnSpc>
                <a:spcPct val="80000"/>
              </a:lnSpc>
              <a:spcAft>
                <a:spcPts val="0"/>
              </a:spcAft>
              <a:buNone/>
              <a:defRPr sz="1500" b="1" i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 dirty="0"/>
          </a:p>
        </p:txBody>
      </p:sp>
      <p:sp>
        <p:nvSpPr>
          <p:cNvPr id="8" name="Espace réservé pour une image  7"/>
          <p:cNvSpPr>
            <a:spLocks noGrp="1"/>
          </p:cNvSpPr>
          <p:nvPr>
            <p:ph type="pic" sz="quarter" idx="13"/>
          </p:nvPr>
        </p:nvSpPr>
        <p:spPr>
          <a:xfrm>
            <a:off x="969600" y="1098000"/>
            <a:ext cx="3432000" cy="3564000"/>
          </a:xfrm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WEBINAR - 2 June 2020 l  Francesco Sette 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808652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Relationship Id="rId9" Type="http://schemas.openxmlformats.org/officeDocument/2006/relationships/image" Target="../media/image6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2429" y="129091"/>
            <a:ext cx="10804760" cy="75303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3965" y="1667866"/>
            <a:ext cx="10813225" cy="465038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3963" y="6543674"/>
            <a:ext cx="4486037" cy="31432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5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b="1"/>
              <a:t>X. Huang (SLAC)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21533" y="6318251"/>
            <a:ext cx="425243" cy="539750"/>
          </a:xfrm>
          <a:prstGeom prst="rect">
            <a:avLst/>
          </a:prstGeom>
        </p:spPr>
        <p:txBody>
          <a:bodyPr vert="horz" lIns="72000" tIns="57600" rIns="72000" bIns="45720" rtlCol="0" anchor="ctr"/>
          <a:lstStyle>
            <a:lvl1pPr algn="l">
              <a:defRPr sz="1050" b="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94905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726" r:id="rId6"/>
    <p:sldLayoutId id="2147483727" r:id="rId7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Clr>
          <a:schemeClr val="tx1"/>
        </a:buClr>
        <a:buFont typeface="Arial" pitchFamily="34" charset="0"/>
        <a:buNone/>
        <a:defRPr sz="1600" b="0" kern="1200" baseline="0">
          <a:solidFill>
            <a:schemeClr val="bg2"/>
          </a:solidFill>
          <a:latin typeface="Arial" pitchFamily="34" charset="0"/>
          <a:ea typeface="+mn-ea"/>
          <a:cs typeface="Arial" pitchFamily="34" charset="0"/>
        </a:defRPr>
      </a:lvl1pPr>
      <a:lvl2pPr marL="180000" indent="-180000" algn="l" defTabSz="914400" rtl="0" eaLnBrk="1" latinLnBrk="0" hangingPunct="1">
        <a:lnSpc>
          <a:spcPct val="120000"/>
        </a:lnSpc>
        <a:spcBef>
          <a:spcPts val="800"/>
        </a:spcBef>
        <a:spcAft>
          <a:spcPts val="0"/>
        </a:spcAft>
        <a:buClr>
          <a:schemeClr val="tx1"/>
        </a:buClr>
        <a:buSzPct val="100000"/>
        <a:buFont typeface="Arial" pitchFamily="34" charset="0"/>
        <a:buChar char="•"/>
        <a:defRPr sz="1600" kern="1200">
          <a:solidFill>
            <a:schemeClr val="bg2"/>
          </a:solidFill>
          <a:latin typeface="Arial" pitchFamily="34" charset="0"/>
          <a:ea typeface="+mn-ea"/>
          <a:cs typeface="Arial" pitchFamily="34" charset="0"/>
        </a:defRPr>
      </a:lvl2pPr>
      <a:lvl3pPr marL="504000" indent="-180000" algn="l" defTabSz="914400" rtl="0" eaLnBrk="1" latinLnBrk="0" hangingPunct="1">
        <a:lnSpc>
          <a:spcPct val="120000"/>
        </a:lnSpc>
        <a:spcBef>
          <a:spcPts val="0"/>
        </a:spcBef>
        <a:buClr>
          <a:schemeClr val="tx1"/>
        </a:buClr>
        <a:buSzPct val="100000"/>
        <a:buFont typeface="Arial" pitchFamily="34" charset="0"/>
        <a:buChar char="-"/>
        <a:defRPr sz="1600" kern="1200">
          <a:solidFill>
            <a:schemeClr val="bg2"/>
          </a:solidFill>
          <a:latin typeface="Arial" pitchFamily="34" charset="0"/>
          <a:ea typeface="+mn-ea"/>
          <a:cs typeface="Arial" pitchFamily="34" charset="0"/>
        </a:defRPr>
      </a:lvl3pPr>
      <a:lvl4pPr marL="828000" indent="-180000" algn="l" defTabSz="914400" rtl="0" eaLnBrk="1" latinLnBrk="0" hangingPunct="1">
        <a:lnSpc>
          <a:spcPct val="120000"/>
        </a:lnSpc>
        <a:spcBef>
          <a:spcPts val="0"/>
        </a:spcBef>
        <a:buClr>
          <a:schemeClr val="tx1"/>
        </a:buClr>
        <a:buSzPct val="100000"/>
        <a:buFont typeface="Arial" pitchFamily="34" charset="0"/>
        <a:buChar char="•"/>
        <a:defRPr sz="1600" kern="1200">
          <a:solidFill>
            <a:schemeClr val="bg2"/>
          </a:solidFill>
          <a:latin typeface="Arial" pitchFamily="34" charset="0"/>
          <a:ea typeface="+mn-ea"/>
          <a:cs typeface="Arial" pitchFamily="34" charset="0"/>
        </a:defRPr>
      </a:lvl4pPr>
      <a:lvl5pPr marL="1152000" indent="-180000" algn="l" defTabSz="914400" rtl="0" eaLnBrk="1" latinLnBrk="0" hangingPunct="1">
        <a:lnSpc>
          <a:spcPct val="120000"/>
        </a:lnSpc>
        <a:spcBef>
          <a:spcPts val="0"/>
        </a:spcBef>
        <a:buClr>
          <a:schemeClr val="tx1"/>
        </a:buClr>
        <a:buSzPct val="100000"/>
        <a:buFont typeface="Arial" pitchFamily="34" charset="0"/>
        <a:buChar char="-"/>
        <a:defRPr sz="16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logo_texte.jpg"/>
          <p:cNvPicPr>
            <a:picLocks noChangeAspect="1"/>
          </p:cNvPicPr>
          <p:nvPr userDrawn="1"/>
        </p:nvPicPr>
        <p:blipFill>
          <a:blip r:embed="rId9" cstate="print"/>
          <a:stretch>
            <a:fillRect/>
          </a:stretch>
        </p:blipFill>
        <p:spPr>
          <a:xfrm>
            <a:off x="9840416" y="6210000"/>
            <a:ext cx="2346176" cy="648000"/>
          </a:xfrm>
          <a:prstGeom prst="rect">
            <a:avLst/>
          </a:prstGeom>
        </p:spPr>
      </p:pic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969600" y="126000"/>
            <a:ext cx="10982400" cy="496800"/>
          </a:xfrm>
          <a:prstGeom prst="rect">
            <a:avLst/>
          </a:prstGeom>
          <a:solidFill>
            <a:schemeClr val="accent1"/>
          </a:solidFill>
        </p:spPr>
        <p:txBody>
          <a:bodyPr vert="horz" lIns="72000" tIns="0" rIns="72000" bIns="0" rtlCol="0" anchor="ctr" anchorCtr="0">
            <a:noAutofit/>
          </a:bodyPr>
          <a:lstStyle/>
          <a:p>
            <a:r>
              <a:rPr lang="fr-FR" dirty="0"/>
              <a:t>CLICK TO MODIFY THE STYLE OF THE TITLE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969600" y="764704"/>
            <a:ext cx="10982400" cy="540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dirty="0"/>
              <a:t>Click to </a:t>
            </a:r>
            <a:r>
              <a:rPr lang="fr-FR" dirty="0" err="1"/>
              <a:t>modify</a:t>
            </a:r>
            <a:r>
              <a:rPr lang="fr-FR" dirty="0"/>
              <a:t> </a:t>
            </a:r>
            <a:r>
              <a:rPr lang="fr-FR" dirty="0" err="1"/>
              <a:t>attributes</a:t>
            </a:r>
            <a:endParaRPr lang="fr-FR" dirty="0"/>
          </a:p>
          <a:p>
            <a:pPr lvl="1"/>
            <a:endParaRPr lang="fr-FR" dirty="0"/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endParaRPr lang="fr-FR" dirty="0"/>
          </a:p>
          <a:p>
            <a:pPr lvl="2"/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3"/>
            <a:r>
              <a:rPr lang="fr-FR" dirty="0" err="1"/>
              <a:t>Fourth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4"/>
            <a:r>
              <a:rPr lang="fr-FR" dirty="0" err="1"/>
              <a:t>Fifth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959429" y="6483352"/>
            <a:ext cx="8160000" cy="212489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800" b="1" cap="none" baseline="0">
                <a:solidFill>
                  <a:schemeClr val="tx2"/>
                </a:solidFill>
              </a:defRPr>
            </a:lvl1pPr>
          </a:lstStyle>
          <a:p>
            <a:r>
              <a:rPr lang="en-GB"/>
              <a:t>WEBINAR - 2 June 2020 l  Francesco Sette 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239351" y="6483438"/>
            <a:ext cx="551412" cy="2124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800" b="1">
                <a:solidFill>
                  <a:schemeClr val="tx2"/>
                </a:solidFill>
              </a:defRPr>
            </a:lvl1pPr>
          </a:lstStyle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240000" y="126000"/>
            <a:ext cx="662400" cy="496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11" name="Rectangle 10"/>
          <p:cNvSpPr/>
          <p:nvPr userDrawn="1"/>
        </p:nvSpPr>
        <p:spPr>
          <a:xfrm>
            <a:off x="240000" y="126000"/>
            <a:ext cx="662400" cy="496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</p:spTree>
    <p:extLst>
      <p:ext uri="{BB962C8B-B14F-4D97-AF65-F5344CB8AC3E}">
        <p14:creationId xmlns:p14="http://schemas.microsoft.com/office/powerpoint/2010/main" val="37499540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1600" b="1" kern="1200" cap="all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0"/>
        </a:spcBef>
        <a:spcAft>
          <a:spcPts val="1000"/>
        </a:spcAft>
        <a:buFont typeface="Arial" pitchFamily="34" charset="0"/>
        <a:buNone/>
        <a:defRPr sz="1800" b="1" kern="1200" baseline="0">
          <a:solidFill>
            <a:schemeClr val="accent6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spcBef>
          <a:spcPts val="0"/>
        </a:spcBef>
        <a:spcAft>
          <a:spcPts val="1500"/>
        </a:spcAft>
        <a:buFont typeface="Arial" pitchFamily="34" charset="0"/>
        <a:buNone/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0" algn="l" defTabSz="914400" rtl="0" eaLnBrk="1" latinLnBrk="0" hangingPunct="1">
        <a:lnSpc>
          <a:spcPct val="105000"/>
        </a:lnSpc>
        <a:spcBef>
          <a:spcPts val="0"/>
        </a:spcBef>
        <a:spcAft>
          <a:spcPts val="500"/>
        </a:spcAft>
        <a:buFont typeface="Arial" pitchFamily="34" charset="0"/>
        <a:buNone/>
        <a:defRPr sz="15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357188" indent="-174625" algn="l" defTabSz="914400" rtl="0" eaLnBrk="1" latinLnBrk="0" hangingPunct="1">
        <a:lnSpc>
          <a:spcPct val="110000"/>
        </a:lnSpc>
        <a:spcBef>
          <a:spcPts val="0"/>
        </a:spcBef>
        <a:spcAft>
          <a:spcPts val="400"/>
        </a:spcAft>
        <a:buClr>
          <a:schemeClr val="accent6"/>
        </a:buClr>
        <a:buFont typeface="Wingdings" pitchFamily="2" charset="2"/>
        <a:buChar char="l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162050" indent="-174625" algn="l" defTabSz="914400" rtl="0" eaLnBrk="1" latinLnBrk="0" hangingPunct="1">
        <a:spcBef>
          <a:spcPts val="0"/>
        </a:spcBef>
        <a:spcAft>
          <a:spcPts val="600"/>
        </a:spcAft>
        <a:buClr>
          <a:schemeClr val="accent6"/>
        </a:buClr>
        <a:buFont typeface="ITCOfficinaSans LT Book" pitchFamily="2" charset="0"/>
        <a:buChar char="&gt;"/>
        <a:defRPr sz="1200" 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884">
          <p15:clr>
            <a:srgbClr val="F26B43"/>
          </p15:clr>
        </p15:guide>
        <p15:guide id="2" pos="151">
          <p15:clr>
            <a:srgbClr val="F26B43"/>
          </p15:clr>
        </p15:guide>
        <p15:guide id="3" orient="horz" pos="482">
          <p15:clr>
            <a:srgbClr val="F26B43"/>
          </p15:clr>
        </p15:guide>
        <p15:guide id="4" pos="604">
          <p15:clr>
            <a:srgbClr val="F26B43"/>
          </p15:clr>
        </p15:guide>
        <p15:guide id="5" pos="7529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4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1271464" y="548680"/>
            <a:ext cx="9649072" cy="1008608"/>
          </a:xfrm>
          <a:noFill/>
        </p:spPr>
        <p:txBody>
          <a:bodyPr/>
          <a:lstStyle/>
          <a:p>
            <a:pPr algn="ctr"/>
            <a:r>
              <a:rPr lang="en-US" sz="2800" dirty="0">
                <a:solidFill>
                  <a:schemeClr val="bg2"/>
                </a:solidFill>
              </a:rPr>
              <a:t>ARC and Long Straight Sections beam dynamics studies</a:t>
            </a:r>
            <a:endParaRPr lang="en-CA" sz="2800" dirty="0">
              <a:solidFill>
                <a:schemeClr val="bg2"/>
              </a:solidFill>
            </a:endParaRP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742951" y="2852936"/>
            <a:ext cx="10653183" cy="1008608"/>
          </a:xfrm>
        </p:spPr>
        <p:txBody>
          <a:bodyPr/>
          <a:lstStyle/>
          <a:p>
            <a:pPr algn="ctr"/>
            <a:r>
              <a:rPr lang="en-CA" sz="2400" dirty="0">
                <a:solidFill>
                  <a:schemeClr val="bg2"/>
                </a:solidFill>
              </a:rPr>
              <a:t>Pantaleo Raimondi</a:t>
            </a:r>
          </a:p>
          <a:p>
            <a:pPr algn="ctr"/>
            <a:r>
              <a:rPr lang="en-CA" sz="2400" dirty="0">
                <a:solidFill>
                  <a:schemeClr val="bg2"/>
                </a:solidFill>
              </a:rPr>
              <a:t>SLAC National Accelerator Laboratory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2098420" y="1844824"/>
            <a:ext cx="8008937" cy="763334"/>
          </a:xfrm>
        </p:spPr>
        <p:txBody>
          <a:bodyPr/>
          <a:lstStyle/>
          <a:p>
            <a:pPr algn="ctr"/>
            <a:r>
              <a:rPr lang="en-CA" sz="2400">
                <a:solidFill>
                  <a:schemeClr val="bg2"/>
                </a:solidFill>
              </a:rPr>
              <a:t>December 7</a:t>
            </a:r>
            <a:r>
              <a:rPr lang="en-CA" sz="2400" baseline="30000">
                <a:solidFill>
                  <a:schemeClr val="bg2"/>
                </a:solidFill>
              </a:rPr>
              <a:t>th</a:t>
            </a:r>
            <a:r>
              <a:rPr lang="en-CA" sz="2400" dirty="0">
                <a:solidFill>
                  <a:schemeClr val="bg2"/>
                </a:solidFill>
              </a:rPr>
              <a:t>,2022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248102" y="6658502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solidFill>
                <a:srgbClr val="A4001D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037762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B051D2B-BD05-3568-031A-670FAE48922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48B7332-B0E3-A1C8-8DAF-0F3F6559EB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2429" y="332656"/>
            <a:ext cx="10804760" cy="549468"/>
          </a:xfrm>
        </p:spPr>
        <p:txBody>
          <a:bodyPr/>
          <a:lstStyle/>
          <a:p>
            <a:r>
              <a:rPr lang="en-US" dirty="0"/>
              <a:t>ARC lattice scaling laws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08B9F0D-F16C-087C-6EF6-487E192FEDAC}"/>
              </a:ext>
            </a:extLst>
          </p:cNvPr>
          <p:cNvSpPr txBox="1"/>
          <p:nvPr/>
        </p:nvSpPr>
        <p:spPr>
          <a:xfrm>
            <a:off x="767408" y="1628800"/>
            <a:ext cx="1094521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 general, multiplying the number of cells by a factor 2:</a:t>
            </a:r>
          </a:p>
          <a:p>
            <a:r>
              <a:rPr lang="en-US" dirty="0"/>
              <a:t>-   Emittance decreases by 2^3 (8)</a:t>
            </a:r>
          </a:p>
          <a:p>
            <a:pPr marL="285750" indent="-285750">
              <a:buFontTx/>
              <a:buChar char="-"/>
            </a:pPr>
            <a:r>
              <a:rPr lang="en-US" dirty="0"/>
              <a:t>Quadrupoles gradient doubles and number of quadrupoles double</a:t>
            </a:r>
          </a:p>
          <a:p>
            <a:pPr marL="285750" indent="-285750">
              <a:buFontTx/>
              <a:buChar char="-"/>
            </a:pPr>
            <a:r>
              <a:rPr lang="en-US" dirty="0"/>
              <a:t>Quads power consumption increases by a factor 4 (supposing twice longer quads)</a:t>
            </a:r>
          </a:p>
          <a:p>
            <a:pPr marL="285750" indent="-285750">
              <a:buFontTx/>
              <a:buChar char="-"/>
            </a:pPr>
            <a:r>
              <a:rPr lang="en-US" dirty="0" err="1"/>
              <a:t>Sextupole</a:t>
            </a:r>
            <a:r>
              <a:rPr lang="en-US" dirty="0"/>
              <a:t> gradients increase by 2^3 and number of </a:t>
            </a:r>
            <a:r>
              <a:rPr lang="en-US" dirty="0" err="1"/>
              <a:t>sextupoles</a:t>
            </a:r>
            <a:r>
              <a:rPr lang="en-US" dirty="0"/>
              <a:t> doubles</a:t>
            </a:r>
          </a:p>
          <a:p>
            <a:pPr marL="285750" indent="-285750">
              <a:buFontTx/>
              <a:buChar char="-"/>
            </a:pPr>
            <a:r>
              <a:rPr lang="en-US" dirty="0" err="1"/>
              <a:t>Sextupoles</a:t>
            </a:r>
            <a:r>
              <a:rPr lang="en-US" dirty="0"/>
              <a:t> power consumption increases by a factor 16 (supposing 8 times longer sexts)</a:t>
            </a:r>
          </a:p>
          <a:p>
            <a:pPr marL="285750" indent="-285750">
              <a:buFontTx/>
              <a:buChar char="-"/>
            </a:pPr>
            <a:r>
              <a:rPr lang="en-US" dirty="0"/>
              <a:t>EA decreases by a factor 2</a:t>
            </a:r>
          </a:p>
          <a:p>
            <a:pPr marL="285750" indent="-285750">
              <a:buFontTx/>
              <a:buChar char="-"/>
            </a:pPr>
            <a:r>
              <a:rPr lang="en-US" dirty="0"/>
              <a:t>DA decreases by a factor &gt; 2^3</a:t>
            </a:r>
          </a:p>
          <a:p>
            <a:endParaRPr lang="en-US" dirty="0"/>
          </a:p>
          <a:p>
            <a:r>
              <a:rPr lang="en-US" dirty="0"/>
              <a:t>FODO9090 with   74 cells has an EA of about +/- 3.0%</a:t>
            </a:r>
          </a:p>
          <a:p>
            <a:r>
              <a:rPr lang="en-US" dirty="0"/>
              <a:t>                           148                                        +/- 1.5%</a:t>
            </a:r>
          </a:p>
          <a:p>
            <a:r>
              <a:rPr lang="en-US" dirty="0"/>
              <a:t>                           296                                        +/- 0.75%</a:t>
            </a:r>
          </a:p>
          <a:p>
            <a:r>
              <a:rPr lang="en-US" dirty="0"/>
              <a:t>                           592                                             0.00% (runaway case)</a:t>
            </a:r>
          </a:p>
          <a:p>
            <a:pPr marL="285750" indent="-285750">
              <a:buFontTx/>
              <a:buChar char="-"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4069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B051D2B-BD05-3568-031A-670FAE48922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48B7332-B0E3-A1C8-8DAF-0F3F6559EB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2429" y="332656"/>
            <a:ext cx="10804760" cy="549468"/>
          </a:xfrm>
        </p:spPr>
        <p:txBody>
          <a:bodyPr/>
          <a:lstStyle/>
          <a:p>
            <a:r>
              <a:rPr lang="en-US" dirty="0"/>
              <a:t>ARC lattice scaling laws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08B9F0D-F16C-087C-6EF6-487E192FEDAC}"/>
              </a:ext>
            </a:extLst>
          </p:cNvPr>
          <p:cNvSpPr txBox="1"/>
          <p:nvPr/>
        </p:nvSpPr>
        <p:spPr>
          <a:xfrm>
            <a:off x="767408" y="1628800"/>
            <a:ext cx="1015312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 fact the length of magnets/</a:t>
            </a:r>
            <a:r>
              <a:rPr lang="en-US" dirty="0" err="1"/>
              <a:t>sextupoles</a:t>
            </a:r>
            <a:r>
              <a:rPr lang="en-US" dirty="0"/>
              <a:t> grows much faster then </a:t>
            </a:r>
          </a:p>
          <a:p>
            <a:r>
              <a:rPr lang="en-US" dirty="0"/>
              <a:t>linear/linear^3 and in particular the </a:t>
            </a:r>
            <a:r>
              <a:rPr lang="en-US" dirty="0" err="1"/>
              <a:t>sextupoles</a:t>
            </a:r>
            <a:r>
              <a:rPr lang="en-US" dirty="0"/>
              <a:t> reach the asymptotic limit first.</a:t>
            </a:r>
          </a:p>
          <a:p>
            <a:endParaRPr lang="en-US" dirty="0"/>
          </a:p>
          <a:p>
            <a:r>
              <a:rPr lang="en-US" dirty="0"/>
              <a:t>Sexts become longer =&gt; there is less space for the other magnets =&gt; betas and dispersion decreases =&gt; </a:t>
            </a:r>
            <a:r>
              <a:rPr lang="en-US" dirty="0" err="1"/>
              <a:t>sextupoles</a:t>
            </a:r>
            <a:r>
              <a:rPr lang="en-US" dirty="0"/>
              <a:t> need to be even longer =&gt; with 592 cells the </a:t>
            </a:r>
            <a:r>
              <a:rPr lang="en-US" dirty="0" err="1"/>
              <a:t>sextupoles</a:t>
            </a:r>
            <a:r>
              <a:rPr lang="en-US" dirty="0"/>
              <a:t> take a large fraction of all the available space</a:t>
            </a:r>
          </a:p>
          <a:p>
            <a:endParaRPr lang="en-US" dirty="0"/>
          </a:p>
          <a:p>
            <a:r>
              <a:rPr lang="en-US" dirty="0"/>
              <a:t>EBS (H7BA) is made of 32 cells, the limit for acceptable performances (DA&lt;3%, MA&lt;100sigmas) is around 40-45cells </a:t>
            </a:r>
          </a:p>
          <a:p>
            <a:r>
              <a:rPr lang="en-US" dirty="0"/>
              <a:t>Petra4 (H6BA) is made of 72cells, the limit is around 80-90cells</a:t>
            </a:r>
          </a:p>
          <a:p>
            <a:endParaRPr lang="en-US" dirty="0"/>
          </a:p>
          <a:p>
            <a:r>
              <a:rPr lang="en-US" dirty="0"/>
              <a:t>With the same SLSs criteria the limit for acceptable performances of the FODO9090 is ~100</a:t>
            </a:r>
          </a:p>
          <a:p>
            <a:endParaRPr lang="en-US" dirty="0"/>
          </a:p>
          <a:p>
            <a:r>
              <a:rPr lang="en-US" dirty="0"/>
              <a:t>The scaling laws do not depend from ring size, a 200Km ring does not allows twice the number of cells. The only difference is that it pushes a little further the asymptotic limit, since there is more space for the extremely long </a:t>
            </a:r>
            <a:r>
              <a:rPr lang="en-US" dirty="0" err="1"/>
              <a:t>sextupoles</a:t>
            </a:r>
            <a:r>
              <a:rPr lang="en-US" dirty="0"/>
              <a:t>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50735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7BC6125-00AA-77DE-74CF-182A386F93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32867"/>
            <a:ext cx="4259709" cy="3641486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B051D2B-BD05-3568-031A-670FAE48922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48B7332-B0E3-A1C8-8DAF-0F3F6559EB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2429" y="332656"/>
            <a:ext cx="10804760" cy="549468"/>
          </a:xfrm>
        </p:spPr>
        <p:txBody>
          <a:bodyPr/>
          <a:lstStyle/>
          <a:p>
            <a:r>
              <a:rPr lang="en-US" dirty="0"/>
              <a:t>ARC lattice 192 long cells made of HMBA (~80KM)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42E75F3-BC5E-4984-8DE6-8C158F72FDC8}"/>
              </a:ext>
            </a:extLst>
          </p:cNvPr>
          <p:cNvCxnSpPr/>
          <p:nvPr/>
        </p:nvCxnSpPr>
        <p:spPr>
          <a:xfrm>
            <a:off x="1373282" y="2132856"/>
            <a:ext cx="108012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34018371-6164-78D3-2F26-4EC44B0B944C}"/>
              </a:ext>
            </a:extLst>
          </p:cNvPr>
          <p:cNvSpPr txBox="1"/>
          <p:nvPr/>
        </p:nvSpPr>
        <p:spPr>
          <a:xfrm>
            <a:off x="1718417" y="2298934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-I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16BC03B-3AF7-8F5D-B86C-22C988967025}"/>
              </a:ext>
            </a:extLst>
          </p:cNvPr>
          <p:cNvSpPr txBox="1"/>
          <p:nvPr/>
        </p:nvSpPr>
        <p:spPr>
          <a:xfrm>
            <a:off x="426262" y="5225096"/>
            <a:ext cx="392251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HMBA is Anharmonic</a:t>
            </a:r>
          </a:p>
          <a:p>
            <a:r>
              <a:rPr lang="en-US" dirty="0"/>
              <a:t>R12s&amp;R34s in the –I are optimized</a:t>
            </a:r>
          </a:p>
          <a:p>
            <a:r>
              <a:rPr lang="en-US" dirty="0"/>
              <a:t>Sd1 and Sd2 are optimized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5EF8C8E0-9AF7-642F-C163-ABB7DBF9F2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48772" y="1612117"/>
            <a:ext cx="2527833" cy="4408419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69B3137D-611C-79C0-B6CA-5615AA5A69D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26679" y="1612117"/>
            <a:ext cx="2308082" cy="4486496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4CE7A4CC-39B8-2380-6682-F09AB8D6C43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518309" y="1714344"/>
            <a:ext cx="2247429" cy="4408419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6837660D-9FB5-6147-FF94-19C41B4D9F85}"/>
              </a:ext>
            </a:extLst>
          </p:cNvPr>
          <p:cNvSpPr txBox="1"/>
          <p:nvPr/>
        </p:nvSpPr>
        <p:spPr>
          <a:xfrm>
            <a:off x="816221" y="2153806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Sd1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0BE5A58-BE39-9316-0F32-3286F4773C67}"/>
              </a:ext>
            </a:extLst>
          </p:cNvPr>
          <p:cNvSpPr txBox="1"/>
          <p:nvPr/>
        </p:nvSpPr>
        <p:spPr>
          <a:xfrm>
            <a:off x="2172822" y="2348880"/>
            <a:ext cx="4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Sf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B337D2F-3867-AA13-9E7F-DAE604FB9D20}"/>
              </a:ext>
            </a:extLst>
          </p:cNvPr>
          <p:cNvSpPr txBox="1"/>
          <p:nvPr/>
        </p:nvSpPr>
        <p:spPr>
          <a:xfrm>
            <a:off x="1236718" y="2339588"/>
            <a:ext cx="4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Sf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B2798F1-9B58-4A50-7717-A139D5CB1205}"/>
              </a:ext>
            </a:extLst>
          </p:cNvPr>
          <p:cNvSpPr txBox="1"/>
          <p:nvPr/>
        </p:nvSpPr>
        <p:spPr>
          <a:xfrm>
            <a:off x="1368624" y="2806080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Sd2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3210897-D8EC-5396-E9F7-5FA4315EB283}"/>
              </a:ext>
            </a:extLst>
          </p:cNvPr>
          <p:cNvSpPr txBox="1"/>
          <p:nvPr/>
        </p:nvSpPr>
        <p:spPr>
          <a:xfrm>
            <a:off x="1919536" y="2780928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Sd2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9DE6B38-0560-BB29-4C73-1368ECB68B35}"/>
              </a:ext>
            </a:extLst>
          </p:cNvPr>
          <p:cNvSpPr txBox="1"/>
          <p:nvPr/>
        </p:nvSpPr>
        <p:spPr>
          <a:xfrm>
            <a:off x="2640187" y="2164214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Sd1</a:t>
            </a:r>
          </a:p>
        </p:txBody>
      </p:sp>
    </p:spTree>
    <p:extLst>
      <p:ext uri="{BB962C8B-B14F-4D97-AF65-F5344CB8AC3E}">
        <p14:creationId xmlns:p14="http://schemas.microsoft.com/office/powerpoint/2010/main" val="14683858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B051D2B-BD05-3568-031A-670FAE48922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48B7332-B0E3-A1C8-8DAF-0F3F6559EB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2429" y="332656"/>
            <a:ext cx="10804760" cy="549468"/>
          </a:xfrm>
        </p:spPr>
        <p:txBody>
          <a:bodyPr/>
          <a:lstStyle/>
          <a:p>
            <a:r>
              <a:rPr lang="en-US" dirty="0"/>
              <a:t>ARC lattice 192 long cells made of HMBA (~80KM)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16BC03B-3AF7-8F5D-B86C-22C988967025}"/>
              </a:ext>
            </a:extLst>
          </p:cNvPr>
          <p:cNvSpPr txBox="1"/>
          <p:nvPr/>
        </p:nvSpPr>
        <p:spPr>
          <a:xfrm>
            <a:off x="5375920" y="2251256"/>
            <a:ext cx="53817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HMBA is Achromatic up to the third order</a:t>
            </a:r>
          </a:p>
          <a:p>
            <a:r>
              <a:rPr lang="en-US" dirty="0"/>
              <a:t>HMBA breakdown is around 200 cells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7293388-F157-AB05-6303-7ED742861F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071" y="1340768"/>
            <a:ext cx="4163006" cy="366763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F76BEF9-386E-FEFE-B0DC-ECE3F298FD4F}"/>
              </a:ext>
            </a:extLst>
          </p:cNvPr>
          <p:cNvSpPr txBox="1"/>
          <p:nvPr/>
        </p:nvSpPr>
        <p:spPr>
          <a:xfrm>
            <a:off x="2433624" y="5078369"/>
            <a:ext cx="6652206" cy="1200329"/>
          </a:xfrm>
          <a:prstGeom prst="rect">
            <a:avLst/>
          </a:prstGeom>
          <a:solidFill>
            <a:srgbClr val="FFFFCC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HMBA is just a proof of principle that a A&amp;A cell can be made</a:t>
            </a:r>
          </a:p>
          <a:p>
            <a:r>
              <a:rPr lang="en-US" dirty="0"/>
              <a:t>However it is an adaption from optics developed for SLSs </a:t>
            </a:r>
          </a:p>
          <a:p>
            <a:endParaRPr lang="en-US" dirty="0"/>
          </a:p>
          <a:p>
            <a:r>
              <a:rPr lang="en-US" b="1" dirty="0"/>
              <a:t>Definitely it is not the best solution for a “standalone” ARC</a:t>
            </a:r>
          </a:p>
        </p:txBody>
      </p:sp>
    </p:spTree>
    <p:extLst>
      <p:ext uri="{BB962C8B-B14F-4D97-AF65-F5344CB8AC3E}">
        <p14:creationId xmlns:p14="http://schemas.microsoft.com/office/powerpoint/2010/main" val="3511581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B051D2B-BD05-3568-031A-670FAE48922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48B7332-B0E3-A1C8-8DAF-0F3F6559EB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2429" y="332656"/>
            <a:ext cx="10804760" cy="549468"/>
          </a:xfrm>
        </p:spPr>
        <p:txBody>
          <a:bodyPr/>
          <a:lstStyle/>
          <a:p>
            <a:r>
              <a:rPr lang="en-US" dirty="0"/>
              <a:t>FODO9090 optimization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A199A12-6BF1-4C18-566B-824E98C2FF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3352" y="1268760"/>
            <a:ext cx="4032448" cy="3290848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42E75F3-BC5E-4984-8DE6-8C158F72FDC8}"/>
              </a:ext>
            </a:extLst>
          </p:cNvPr>
          <p:cNvCxnSpPr/>
          <p:nvPr/>
        </p:nvCxnSpPr>
        <p:spPr>
          <a:xfrm>
            <a:off x="767408" y="2708920"/>
            <a:ext cx="108012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48151930-3934-B5B4-A9BA-551E69E720D4}"/>
              </a:ext>
            </a:extLst>
          </p:cNvPr>
          <p:cNvCxnSpPr/>
          <p:nvPr/>
        </p:nvCxnSpPr>
        <p:spPr>
          <a:xfrm>
            <a:off x="2135560" y="2357264"/>
            <a:ext cx="108012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34018371-6164-78D3-2F26-4EC44B0B944C}"/>
              </a:ext>
            </a:extLst>
          </p:cNvPr>
          <p:cNvSpPr txBox="1"/>
          <p:nvPr/>
        </p:nvSpPr>
        <p:spPr>
          <a:xfrm>
            <a:off x="983432" y="2910891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SF -I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6B4E1F4-7FC2-FB72-830A-B8828DBAE833}"/>
              </a:ext>
            </a:extLst>
          </p:cNvPr>
          <p:cNvSpPr txBox="1"/>
          <p:nvPr/>
        </p:nvSpPr>
        <p:spPr>
          <a:xfrm>
            <a:off x="2314853" y="2708920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SD -I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16BC03B-3AF7-8F5D-B86C-22C988967025}"/>
              </a:ext>
            </a:extLst>
          </p:cNvPr>
          <p:cNvSpPr txBox="1"/>
          <p:nvPr/>
        </p:nvSpPr>
        <p:spPr>
          <a:xfrm>
            <a:off x="4328558" y="2228671"/>
            <a:ext cx="5865708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Ultimate source of SOC is uncorrected chromaticity and</a:t>
            </a:r>
          </a:p>
          <a:p>
            <a:r>
              <a:rPr lang="en-US" dirty="0"/>
              <a:t>second order dispersion originated by the </a:t>
            </a:r>
          </a:p>
          <a:p>
            <a:r>
              <a:rPr lang="en-US" dirty="0"/>
              <a:t>quads with no nearby </a:t>
            </a:r>
            <a:r>
              <a:rPr lang="en-US" dirty="0" err="1"/>
              <a:t>sextupoles</a:t>
            </a:r>
            <a:r>
              <a:rPr lang="en-US" dirty="0"/>
              <a:t> (QWOS)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Can this effect/source be reduced?</a:t>
            </a:r>
          </a:p>
          <a:p>
            <a:endParaRPr lang="en-US" dirty="0"/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07D02865-DDEA-53FA-6992-22BAB0A31110}"/>
              </a:ext>
            </a:extLst>
          </p:cNvPr>
          <p:cNvCxnSpPr>
            <a:cxnSpLocks/>
          </p:cNvCxnSpPr>
          <p:nvPr/>
        </p:nvCxnSpPr>
        <p:spPr>
          <a:xfrm flipH="1" flipV="1">
            <a:off x="3025304" y="1700808"/>
            <a:ext cx="1270496" cy="7920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F7758FE5-FFBF-FC44-F752-F32AEA05CF1B}"/>
              </a:ext>
            </a:extLst>
          </p:cNvPr>
          <p:cNvCxnSpPr/>
          <p:nvPr/>
        </p:nvCxnSpPr>
        <p:spPr>
          <a:xfrm flipH="1" flipV="1">
            <a:off x="2711624" y="1700808"/>
            <a:ext cx="1616934" cy="7920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5442826F-08FC-0C32-4EEE-53E160AEB018}"/>
              </a:ext>
            </a:extLst>
          </p:cNvPr>
          <p:cNvCxnSpPr/>
          <p:nvPr/>
        </p:nvCxnSpPr>
        <p:spPr>
          <a:xfrm flipH="1" flipV="1">
            <a:off x="2423592" y="1700808"/>
            <a:ext cx="1872208" cy="7920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D6A1B63E-2D26-D38D-51ED-7EDFC35E9095}"/>
              </a:ext>
            </a:extLst>
          </p:cNvPr>
          <p:cNvCxnSpPr/>
          <p:nvPr/>
        </p:nvCxnSpPr>
        <p:spPr>
          <a:xfrm flipH="1" flipV="1">
            <a:off x="1668235" y="1700808"/>
            <a:ext cx="2627565" cy="7920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1DC08A47-33AE-559A-62BA-325C870D4F47}"/>
              </a:ext>
            </a:extLst>
          </p:cNvPr>
          <p:cNvCxnSpPr>
            <a:cxnSpLocks/>
          </p:cNvCxnSpPr>
          <p:nvPr/>
        </p:nvCxnSpPr>
        <p:spPr>
          <a:xfrm flipH="1" flipV="1">
            <a:off x="1343472" y="1700808"/>
            <a:ext cx="2985086" cy="7920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4AEF492B-E56D-9A28-4448-BE29F012D33E}"/>
              </a:ext>
            </a:extLst>
          </p:cNvPr>
          <p:cNvCxnSpPr>
            <a:cxnSpLocks/>
          </p:cNvCxnSpPr>
          <p:nvPr/>
        </p:nvCxnSpPr>
        <p:spPr>
          <a:xfrm flipH="1" flipV="1">
            <a:off x="1055440" y="1700808"/>
            <a:ext cx="3273118" cy="7920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83561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4DD3DA3-262C-C1CF-CF07-0E07FD3A37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929" y="1268760"/>
            <a:ext cx="4105848" cy="3429479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B051D2B-BD05-3568-031A-670FAE48922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48B7332-B0E3-A1C8-8DAF-0F3F6559EB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2429" y="332656"/>
            <a:ext cx="10804760" cy="549468"/>
          </a:xfrm>
        </p:spPr>
        <p:txBody>
          <a:bodyPr/>
          <a:lstStyle/>
          <a:p>
            <a:r>
              <a:rPr lang="en-US" dirty="0"/>
              <a:t>FODO9090 optimization  v_2a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42E75F3-BC5E-4984-8DE6-8C158F72FDC8}"/>
              </a:ext>
            </a:extLst>
          </p:cNvPr>
          <p:cNvCxnSpPr/>
          <p:nvPr/>
        </p:nvCxnSpPr>
        <p:spPr>
          <a:xfrm>
            <a:off x="767408" y="2708920"/>
            <a:ext cx="108012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48151930-3934-B5B4-A9BA-551E69E720D4}"/>
              </a:ext>
            </a:extLst>
          </p:cNvPr>
          <p:cNvCxnSpPr/>
          <p:nvPr/>
        </p:nvCxnSpPr>
        <p:spPr>
          <a:xfrm>
            <a:off x="2135560" y="2357264"/>
            <a:ext cx="108012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34018371-6164-78D3-2F26-4EC44B0B944C}"/>
              </a:ext>
            </a:extLst>
          </p:cNvPr>
          <p:cNvSpPr txBox="1"/>
          <p:nvPr/>
        </p:nvSpPr>
        <p:spPr>
          <a:xfrm>
            <a:off x="983432" y="2910891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SF -I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6B4E1F4-7FC2-FB72-830A-B8828DBAE833}"/>
              </a:ext>
            </a:extLst>
          </p:cNvPr>
          <p:cNvSpPr txBox="1"/>
          <p:nvPr/>
        </p:nvSpPr>
        <p:spPr>
          <a:xfrm>
            <a:off x="2314853" y="2708920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SD -I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16BC03B-3AF7-8F5D-B86C-22C988967025}"/>
              </a:ext>
            </a:extLst>
          </p:cNvPr>
          <p:cNvSpPr txBox="1"/>
          <p:nvPr/>
        </p:nvSpPr>
        <p:spPr>
          <a:xfrm>
            <a:off x="4893280" y="2062806"/>
            <a:ext cx="619913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Phase advance between the –I pairs has been increased, </a:t>
            </a:r>
          </a:p>
          <a:p>
            <a:r>
              <a:rPr lang="en-US" dirty="0"/>
              <a:t>this decreases the </a:t>
            </a:r>
            <a:r>
              <a:rPr lang="en-US" dirty="0" err="1"/>
              <a:t>betafunctions&amp;dispersion</a:t>
            </a:r>
            <a:r>
              <a:rPr lang="en-US" dirty="0"/>
              <a:t> on the QWOS</a:t>
            </a:r>
          </a:p>
          <a:p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9DAFD05-BEC3-785A-3C6B-687FF28BAA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4708" y="4725144"/>
            <a:ext cx="2793935" cy="196225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1C0C20F-6363-BEC0-07BA-709E33E6B85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55571" y="3280223"/>
            <a:ext cx="4001058" cy="3572374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A8211FC4-859F-8FC4-3829-E88028DF6B7B}"/>
              </a:ext>
            </a:extLst>
          </p:cNvPr>
          <p:cNvSpPr txBox="1"/>
          <p:nvPr/>
        </p:nvSpPr>
        <p:spPr>
          <a:xfrm>
            <a:off x="8747431" y="2810014"/>
            <a:ext cx="22173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EA is about +/-2.2%</a:t>
            </a:r>
          </a:p>
          <a:p>
            <a:r>
              <a:rPr lang="en-US" dirty="0"/>
              <a:t>Cell is Anharmonic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9DE1131-B79F-2A1D-6C5A-A0675FC4CA4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75968" y="3343974"/>
            <a:ext cx="3848257" cy="337960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DD2316B-8455-1F9F-65EB-0C31EA52A985}"/>
              </a:ext>
            </a:extLst>
          </p:cNvPr>
          <p:cNvSpPr txBox="1"/>
          <p:nvPr/>
        </p:nvSpPr>
        <p:spPr>
          <a:xfrm>
            <a:off x="5076793" y="5579948"/>
            <a:ext cx="1646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Original lattice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74C8C21-C6F3-2B67-90DB-800971924898}"/>
              </a:ext>
            </a:extLst>
          </p:cNvPr>
          <p:cNvSpPr txBox="1"/>
          <p:nvPr/>
        </p:nvSpPr>
        <p:spPr>
          <a:xfrm>
            <a:off x="9192344" y="5723964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Modified lattice</a:t>
            </a:r>
          </a:p>
        </p:txBody>
      </p:sp>
    </p:spTree>
    <p:extLst>
      <p:ext uri="{BB962C8B-B14F-4D97-AF65-F5344CB8AC3E}">
        <p14:creationId xmlns:p14="http://schemas.microsoft.com/office/powerpoint/2010/main" val="39408649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64304CC2-873E-D7F6-3544-85B742A35D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8979" y="1309502"/>
            <a:ext cx="4220164" cy="3353268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B051D2B-BD05-3568-031A-670FAE48922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48B7332-B0E3-A1C8-8DAF-0F3F6559EB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2429" y="332656"/>
            <a:ext cx="10804760" cy="549468"/>
          </a:xfrm>
        </p:spPr>
        <p:txBody>
          <a:bodyPr/>
          <a:lstStyle/>
          <a:p>
            <a:r>
              <a:rPr lang="en-US" dirty="0"/>
              <a:t>HFD optimization  v_5a3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42E75F3-BC5E-4984-8DE6-8C158F72FDC8}"/>
              </a:ext>
            </a:extLst>
          </p:cNvPr>
          <p:cNvCxnSpPr/>
          <p:nvPr/>
        </p:nvCxnSpPr>
        <p:spPr>
          <a:xfrm>
            <a:off x="1733571" y="2190681"/>
            <a:ext cx="108012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48151930-3934-B5B4-A9BA-551E69E720D4}"/>
              </a:ext>
            </a:extLst>
          </p:cNvPr>
          <p:cNvCxnSpPr/>
          <p:nvPr/>
        </p:nvCxnSpPr>
        <p:spPr>
          <a:xfrm>
            <a:off x="3215680" y="2204864"/>
            <a:ext cx="108012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34018371-6164-78D3-2F26-4EC44B0B944C}"/>
              </a:ext>
            </a:extLst>
          </p:cNvPr>
          <p:cNvSpPr txBox="1"/>
          <p:nvPr/>
        </p:nvSpPr>
        <p:spPr>
          <a:xfrm>
            <a:off x="1931229" y="2433394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SF -I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6B4E1F4-7FC2-FB72-830A-B8828DBAE833}"/>
              </a:ext>
            </a:extLst>
          </p:cNvPr>
          <p:cNvSpPr txBox="1"/>
          <p:nvPr/>
        </p:nvSpPr>
        <p:spPr>
          <a:xfrm>
            <a:off x="3518826" y="2315356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SD -I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16BC03B-3AF7-8F5D-B86C-22C988967025}"/>
              </a:ext>
            </a:extLst>
          </p:cNvPr>
          <p:cNvSpPr txBox="1"/>
          <p:nvPr/>
        </p:nvSpPr>
        <p:spPr>
          <a:xfrm>
            <a:off x="4695385" y="1640405"/>
            <a:ext cx="718664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Betas and dispersion have been further decreased on the QWOS by</a:t>
            </a:r>
          </a:p>
          <a:p>
            <a:r>
              <a:rPr lang="en-US" dirty="0"/>
              <a:t>splitting them.</a:t>
            </a:r>
          </a:p>
          <a:p>
            <a:r>
              <a:rPr lang="en-US" dirty="0"/>
              <a:t>Overall chromaticity is also lower, and the reductions come from less</a:t>
            </a:r>
          </a:p>
          <a:p>
            <a:r>
              <a:rPr lang="en-US" dirty="0"/>
              <a:t>chromaticity from QWOS</a:t>
            </a:r>
          </a:p>
          <a:p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8211FC4-859F-8FC4-3829-E88028DF6B7B}"/>
              </a:ext>
            </a:extLst>
          </p:cNvPr>
          <p:cNvSpPr txBox="1"/>
          <p:nvPr/>
        </p:nvSpPr>
        <p:spPr>
          <a:xfrm>
            <a:off x="9005503" y="3801814"/>
            <a:ext cx="221733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EA is about +/-3.2%</a:t>
            </a:r>
          </a:p>
          <a:p>
            <a:endParaRPr lang="en-US" dirty="0"/>
          </a:p>
          <a:p>
            <a:r>
              <a:rPr lang="en-US" dirty="0"/>
              <a:t>Cell is Anharmonic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BBA4437-49D0-E45D-3068-D6F561A232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1530" y="2986136"/>
            <a:ext cx="4058216" cy="3515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39714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EC0A87B9-408A-4976-D921-798EA20506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88897" y="2861910"/>
            <a:ext cx="4067743" cy="359142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94ED3A2-6E8B-7581-FC97-5041B83F42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76752" y="3390625"/>
            <a:ext cx="2885575" cy="248664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74DB412-17B6-5292-838D-7665B98E1AA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5360" y="1268760"/>
            <a:ext cx="4058215" cy="3464567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B051D2B-BD05-3568-031A-670FAE48922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48B7332-B0E3-A1C8-8DAF-0F3F6559EB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2429" y="332656"/>
            <a:ext cx="10804760" cy="549468"/>
          </a:xfrm>
        </p:spPr>
        <p:txBody>
          <a:bodyPr/>
          <a:lstStyle/>
          <a:p>
            <a:r>
              <a:rPr lang="en-US" dirty="0"/>
              <a:t>HFD optimization  v_11a1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42E75F3-BC5E-4984-8DE6-8C158F72FDC8}"/>
              </a:ext>
            </a:extLst>
          </p:cNvPr>
          <p:cNvCxnSpPr/>
          <p:nvPr/>
        </p:nvCxnSpPr>
        <p:spPr>
          <a:xfrm>
            <a:off x="1733571" y="2190681"/>
            <a:ext cx="108012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48151930-3934-B5B4-A9BA-551E69E720D4}"/>
              </a:ext>
            </a:extLst>
          </p:cNvPr>
          <p:cNvCxnSpPr/>
          <p:nvPr/>
        </p:nvCxnSpPr>
        <p:spPr>
          <a:xfrm>
            <a:off x="3071664" y="2204864"/>
            <a:ext cx="108012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34018371-6164-78D3-2F26-4EC44B0B944C}"/>
              </a:ext>
            </a:extLst>
          </p:cNvPr>
          <p:cNvSpPr txBox="1"/>
          <p:nvPr/>
        </p:nvSpPr>
        <p:spPr>
          <a:xfrm>
            <a:off x="1931229" y="2433394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SF -I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6B4E1F4-7FC2-FB72-830A-B8828DBAE833}"/>
              </a:ext>
            </a:extLst>
          </p:cNvPr>
          <p:cNvSpPr txBox="1"/>
          <p:nvPr/>
        </p:nvSpPr>
        <p:spPr>
          <a:xfrm>
            <a:off x="3287688" y="2315356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SD -I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16BC03B-3AF7-8F5D-B86C-22C988967025}"/>
              </a:ext>
            </a:extLst>
          </p:cNvPr>
          <p:cNvSpPr txBox="1"/>
          <p:nvPr/>
        </p:nvSpPr>
        <p:spPr>
          <a:xfrm>
            <a:off x="4695385" y="1640405"/>
            <a:ext cx="704551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Middle quad has been replaced by two quads, dipoles are 25m and</a:t>
            </a:r>
          </a:p>
          <a:p>
            <a:r>
              <a:rPr lang="en-US" dirty="0"/>
              <a:t>50m long, their respective lengths have not been optimized.</a:t>
            </a:r>
          </a:p>
          <a:p>
            <a:r>
              <a:rPr lang="en-US" dirty="0"/>
              <a:t>Betas at QWS and cell phase advance are the only optimized </a:t>
            </a:r>
          </a:p>
          <a:p>
            <a:r>
              <a:rPr lang="en-US" dirty="0"/>
              <a:t>variables.</a:t>
            </a:r>
          </a:p>
          <a:p>
            <a:r>
              <a:rPr lang="en-US" dirty="0" err="1"/>
              <a:t>Sextupoles</a:t>
            </a:r>
            <a:r>
              <a:rPr lang="en-US" dirty="0"/>
              <a:t> are 20% weaker </a:t>
            </a:r>
            <a:r>
              <a:rPr lang="en-US" dirty="0" err="1"/>
              <a:t>wrt</a:t>
            </a:r>
            <a:r>
              <a:rPr lang="en-US" dirty="0"/>
              <a:t> to FODO9090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8211FC4-859F-8FC4-3829-E88028DF6B7B}"/>
              </a:ext>
            </a:extLst>
          </p:cNvPr>
          <p:cNvSpPr txBox="1"/>
          <p:nvPr/>
        </p:nvSpPr>
        <p:spPr>
          <a:xfrm>
            <a:off x="8472264" y="5291916"/>
            <a:ext cx="28072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EA is larger than  +/-5.0%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7C285BBF-46F2-D0C5-D086-2C3651164053}"/>
              </a:ext>
            </a:extLst>
          </p:cNvPr>
          <p:cNvCxnSpPr/>
          <p:nvPr/>
        </p:nvCxnSpPr>
        <p:spPr>
          <a:xfrm flipH="1" flipV="1">
            <a:off x="3215680" y="1484784"/>
            <a:ext cx="1368152" cy="2524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8B336954-D86A-B0B6-E048-0721670B529F}"/>
              </a:ext>
            </a:extLst>
          </p:cNvPr>
          <p:cNvCxnSpPr>
            <a:cxnSpLocks/>
          </p:cNvCxnSpPr>
          <p:nvPr/>
        </p:nvCxnSpPr>
        <p:spPr>
          <a:xfrm flipH="1" flipV="1">
            <a:off x="3423857" y="1434742"/>
            <a:ext cx="1159975" cy="3025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8CF43EAD-74BC-8A78-92DE-BEEBBC84F83D}"/>
              </a:ext>
            </a:extLst>
          </p:cNvPr>
          <p:cNvSpPr txBox="1"/>
          <p:nvPr/>
        </p:nvSpPr>
        <p:spPr>
          <a:xfrm>
            <a:off x="953751" y="4797152"/>
            <a:ext cx="6798434" cy="1477328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At least for me this is the first time that I see a second order Achromat and Anharmonic cell</a:t>
            </a:r>
          </a:p>
          <a:p>
            <a:r>
              <a:rPr lang="en-US" dirty="0"/>
              <a:t>For the case shown the compatibility with the present layout has been retained (only usable when run in long/long mode).</a:t>
            </a:r>
          </a:p>
          <a:p>
            <a:r>
              <a:rPr lang="en-US" dirty="0"/>
              <a:t>It is also compatible with e-&amp;e+ rings quads pairing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2334BE5-8C71-4286-6E7A-42D063DCD94A}"/>
              </a:ext>
            </a:extLst>
          </p:cNvPr>
          <p:cNvSpPr txBox="1"/>
          <p:nvPr/>
        </p:nvSpPr>
        <p:spPr>
          <a:xfrm>
            <a:off x="5224140" y="3942008"/>
            <a:ext cx="2095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Cell is Anharmonic</a:t>
            </a:r>
          </a:p>
        </p:txBody>
      </p:sp>
    </p:spTree>
    <p:extLst>
      <p:ext uri="{BB962C8B-B14F-4D97-AF65-F5344CB8AC3E}">
        <p14:creationId xmlns:p14="http://schemas.microsoft.com/office/powerpoint/2010/main" val="1304344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74DB412-17B6-5292-838D-7665B98E1A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360" y="1268760"/>
            <a:ext cx="4058215" cy="3464567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B051D2B-BD05-3568-031A-670FAE48922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48B7332-B0E3-A1C8-8DAF-0F3F6559EB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2429" y="332656"/>
            <a:ext cx="10804760" cy="549468"/>
          </a:xfrm>
        </p:spPr>
        <p:txBody>
          <a:bodyPr/>
          <a:lstStyle/>
          <a:p>
            <a:r>
              <a:rPr lang="en-US" dirty="0"/>
              <a:t>HFD optimization  v_11b1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42E75F3-BC5E-4984-8DE6-8C158F72FDC8}"/>
              </a:ext>
            </a:extLst>
          </p:cNvPr>
          <p:cNvCxnSpPr/>
          <p:nvPr/>
        </p:nvCxnSpPr>
        <p:spPr>
          <a:xfrm>
            <a:off x="1733571" y="2190681"/>
            <a:ext cx="108012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48151930-3934-B5B4-A9BA-551E69E720D4}"/>
              </a:ext>
            </a:extLst>
          </p:cNvPr>
          <p:cNvCxnSpPr/>
          <p:nvPr/>
        </p:nvCxnSpPr>
        <p:spPr>
          <a:xfrm>
            <a:off x="3071664" y="2204864"/>
            <a:ext cx="108012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34018371-6164-78D3-2F26-4EC44B0B944C}"/>
              </a:ext>
            </a:extLst>
          </p:cNvPr>
          <p:cNvSpPr txBox="1"/>
          <p:nvPr/>
        </p:nvSpPr>
        <p:spPr>
          <a:xfrm>
            <a:off x="1931229" y="2433394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SF -I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6B4E1F4-7FC2-FB72-830A-B8828DBAE833}"/>
              </a:ext>
            </a:extLst>
          </p:cNvPr>
          <p:cNvSpPr txBox="1"/>
          <p:nvPr/>
        </p:nvSpPr>
        <p:spPr>
          <a:xfrm>
            <a:off x="3287688" y="2315356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SD -I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AF49D7E-D030-E50D-0AA8-7A6F154545EE}"/>
              </a:ext>
            </a:extLst>
          </p:cNvPr>
          <p:cNvSpPr txBox="1"/>
          <p:nvPr/>
        </p:nvSpPr>
        <p:spPr>
          <a:xfrm>
            <a:off x="159267" y="4651501"/>
            <a:ext cx="10580973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Only difference </a:t>
            </a:r>
            <a:r>
              <a:rPr lang="en-US" sz="1400" dirty="0" err="1"/>
              <a:t>wrt</a:t>
            </a:r>
            <a:r>
              <a:rPr lang="en-US" sz="1400" dirty="0"/>
              <a:t> to FODO9090 is that middle</a:t>
            </a:r>
          </a:p>
          <a:p>
            <a:r>
              <a:rPr lang="en-US" sz="1400" dirty="0"/>
              <a:t>quad-pair in the –I is split in two (distance roughly optimized)</a:t>
            </a:r>
          </a:p>
          <a:p>
            <a:r>
              <a:rPr lang="en-US" sz="1400" dirty="0"/>
              <a:t>This adds an additional degree of freedom:</a:t>
            </a:r>
          </a:p>
          <a:p>
            <a:r>
              <a:rPr lang="en-US" sz="1400" dirty="0"/>
              <a:t>Overall cell phase advances and </a:t>
            </a:r>
            <a:r>
              <a:rPr lang="en-US" sz="1400" dirty="0" err="1"/>
              <a:t>betas@sexts</a:t>
            </a:r>
            <a:r>
              <a:rPr lang="en-US" sz="1400" dirty="0"/>
              <a:t> are free parameters and can be optimized for </a:t>
            </a:r>
            <a:r>
              <a:rPr lang="en-US" sz="1400" dirty="0" err="1"/>
              <a:t>emittance&amp;beam</a:t>
            </a:r>
            <a:r>
              <a:rPr lang="en-US" sz="1400" dirty="0"/>
              <a:t> dynamics.</a:t>
            </a:r>
          </a:p>
          <a:p>
            <a:r>
              <a:rPr lang="en-US" sz="1400" dirty="0"/>
              <a:t>No sexts families are needed to improve the DA&amp;MA and LMA is maximal</a:t>
            </a:r>
          </a:p>
          <a:p>
            <a:r>
              <a:rPr lang="en-US" sz="1400" dirty="0"/>
              <a:t>The benefits should overcome the additional complexity</a:t>
            </a:r>
          </a:p>
          <a:p>
            <a:r>
              <a:rPr lang="en-US" sz="1400" dirty="0"/>
              <a:t>Very interestingly the optics naturally develops the </a:t>
            </a:r>
            <a:r>
              <a:rPr lang="en-US" sz="1400" dirty="0" err="1"/>
              <a:t>betas&amp;dispersion</a:t>
            </a:r>
            <a:r>
              <a:rPr lang="en-US" sz="1400" dirty="0"/>
              <a:t> bump at the </a:t>
            </a:r>
            <a:r>
              <a:rPr lang="en-US" sz="1400" dirty="0" err="1"/>
              <a:t>sextupole</a:t>
            </a:r>
            <a:r>
              <a:rPr lang="en-US" sz="1400" dirty="0"/>
              <a:t> locations, improving their effectiveness</a:t>
            </a:r>
          </a:p>
          <a:p>
            <a:r>
              <a:rPr lang="en-US" sz="1400" dirty="0"/>
              <a:t>This is one of the key ingredient of the H7BA lattice (EBS) leading to the need of just 6 </a:t>
            </a:r>
            <a:r>
              <a:rPr lang="en-US" sz="1400" dirty="0" err="1"/>
              <a:t>sestx</a:t>
            </a:r>
            <a:r>
              <a:rPr lang="en-US" sz="1400" dirty="0"/>
              <a:t>/cell, despite the increased complexity. </a:t>
            </a:r>
          </a:p>
          <a:p>
            <a:r>
              <a:rPr lang="en-US" sz="1400" dirty="0"/>
              <a:t>(current 7BA designs do require about 21-25 </a:t>
            </a:r>
            <a:r>
              <a:rPr lang="en-US" sz="1400" dirty="0" err="1"/>
              <a:t>sextupoles</a:t>
            </a:r>
            <a:r>
              <a:rPr lang="en-US" sz="1400" dirty="0"/>
              <a:t> and many octupoles)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3264AE19-1AD5-4273-A6BC-752F750D6F59}"/>
              </a:ext>
            </a:extLst>
          </p:cNvPr>
          <p:cNvCxnSpPr>
            <a:cxnSpLocks/>
          </p:cNvCxnSpPr>
          <p:nvPr/>
        </p:nvCxnSpPr>
        <p:spPr>
          <a:xfrm flipV="1">
            <a:off x="654705" y="1700808"/>
            <a:ext cx="407210" cy="32403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26A1F6A1-BE2A-07B7-055C-53CC4BC4CD7F}"/>
              </a:ext>
            </a:extLst>
          </p:cNvPr>
          <p:cNvCxnSpPr>
            <a:cxnSpLocks/>
          </p:cNvCxnSpPr>
          <p:nvPr/>
        </p:nvCxnSpPr>
        <p:spPr>
          <a:xfrm flipV="1">
            <a:off x="654705" y="1700808"/>
            <a:ext cx="671030" cy="32403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1F09DE61-146B-A6FA-C37C-0FD4C0397C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3440" y="1366492"/>
            <a:ext cx="4032448" cy="3290848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8CF43EAD-74BC-8A78-92DE-BEEBBC84F83D}"/>
              </a:ext>
            </a:extLst>
          </p:cNvPr>
          <p:cNvSpPr txBox="1"/>
          <p:nvPr/>
        </p:nvSpPr>
        <p:spPr>
          <a:xfrm>
            <a:off x="1975335" y="3071324"/>
            <a:ext cx="6798434" cy="646331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The Hybrid FODO (HFD) cell can be greatly optimized</a:t>
            </a:r>
          </a:p>
          <a:p>
            <a:r>
              <a:rPr lang="en-US" dirty="0"/>
              <a:t>Possibly the “breakdown” can be pushed toward 200cells</a:t>
            </a:r>
          </a:p>
        </p:txBody>
      </p:sp>
    </p:spTree>
    <p:extLst>
      <p:ext uri="{BB962C8B-B14F-4D97-AF65-F5344CB8AC3E}">
        <p14:creationId xmlns:p14="http://schemas.microsoft.com/office/powerpoint/2010/main" val="3223791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45CAAA77-4B2B-4492-A367-4E505017D1D3}"/>
              </a:ext>
            </a:extLst>
          </p:cNvPr>
          <p:cNvSpPr txBox="1"/>
          <p:nvPr/>
        </p:nvSpPr>
        <p:spPr>
          <a:xfrm>
            <a:off x="263352" y="4941168"/>
            <a:ext cx="53285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Only the linear optic between the last and first </a:t>
            </a:r>
            <a:r>
              <a:rPr lang="en-US" sz="1600" dirty="0" err="1"/>
              <a:t>sextupoles</a:t>
            </a:r>
            <a:r>
              <a:rPr lang="en-US" sz="1600" dirty="0"/>
              <a:t> </a:t>
            </a:r>
          </a:p>
          <a:p>
            <a:r>
              <a:rPr lang="en-US" sz="1600" dirty="0"/>
              <a:t>of the </a:t>
            </a:r>
            <a:r>
              <a:rPr lang="en-US" sz="1600" dirty="0" err="1"/>
              <a:t>adiacent</a:t>
            </a:r>
            <a:r>
              <a:rPr lang="en-US" sz="1600" dirty="0"/>
              <a:t> arcs is modified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52FAFBD-629E-49C2-9EDC-DCAFE2DE79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Insert Long Straight section: Transparency Conditions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2EAEACE2-FB80-4B4C-9B89-E50E9FC93894}"/>
              </a:ext>
            </a:extLst>
          </p:cNvPr>
          <p:cNvCxnSpPr>
            <a:cxnSpLocks/>
          </p:cNvCxnSpPr>
          <p:nvPr/>
        </p:nvCxnSpPr>
        <p:spPr>
          <a:xfrm>
            <a:off x="1415480" y="4725144"/>
            <a:ext cx="3024336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9A2A06AC-E297-437A-B09D-CCA5D04CA333}"/>
              </a:ext>
            </a:extLst>
          </p:cNvPr>
          <p:cNvSpPr txBox="1"/>
          <p:nvPr/>
        </p:nvSpPr>
        <p:spPr>
          <a:xfrm>
            <a:off x="5918072" y="1124744"/>
            <a:ext cx="6320691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In the middle of the cell, supposing the </a:t>
            </a:r>
            <a:r>
              <a:rPr lang="en-US" sz="1600" dirty="0" err="1"/>
              <a:t>Arc+half</a:t>
            </a:r>
            <a:r>
              <a:rPr lang="en-US" sz="1600" dirty="0"/>
              <a:t> SS being a </a:t>
            </a:r>
          </a:p>
          <a:p>
            <a:r>
              <a:rPr lang="en-US" sz="1600" dirty="0"/>
              <a:t>single pass line, the optics must satisfy these constrains:</a:t>
            </a:r>
          </a:p>
          <a:p>
            <a:endParaRPr lang="en-US" sz="1600" dirty="0"/>
          </a:p>
          <a:p>
            <a:pPr marL="342900" indent="-342900">
              <a:buFontTx/>
              <a:buAutoNum type="arabicParenR"/>
            </a:pPr>
            <a:r>
              <a:rPr lang="en-US" sz="1600" dirty="0" err="1"/>
              <a:t>dmux</a:t>
            </a:r>
            <a:r>
              <a:rPr lang="en-US" sz="1600" dirty="0"/>
              <a:t> = 0 +N      (</a:t>
            </a:r>
            <a:r>
              <a:rPr lang="en-US" sz="1600" dirty="0" err="1"/>
              <a:t>wrt</a:t>
            </a:r>
            <a:r>
              <a:rPr lang="en-US" sz="1600" dirty="0"/>
              <a:t> the standard cell)</a:t>
            </a:r>
          </a:p>
          <a:p>
            <a:r>
              <a:rPr lang="en-US" sz="1600" dirty="0"/>
              <a:t>      </a:t>
            </a:r>
            <a:r>
              <a:rPr lang="en-US" sz="1600" dirty="0" err="1"/>
              <a:t>dmuy</a:t>
            </a:r>
            <a:r>
              <a:rPr lang="en-US" sz="1600" dirty="0"/>
              <a:t> = 0 +M/2   (“/2” comes from Hamiltonian reasoning)</a:t>
            </a:r>
          </a:p>
          <a:p>
            <a:r>
              <a:rPr lang="en-US" sz="1600" dirty="0"/>
              <a:t>      </a:t>
            </a:r>
            <a:r>
              <a:rPr lang="en-US" sz="1600" dirty="0" err="1"/>
              <a:t>alphax</a:t>
            </a:r>
            <a:r>
              <a:rPr lang="en-US" sz="1600" dirty="0"/>
              <a:t>=</a:t>
            </a:r>
            <a:r>
              <a:rPr lang="en-US" sz="1600" dirty="0" err="1"/>
              <a:t>alphay</a:t>
            </a:r>
            <a:r>
              <a:rPr lang="en-US" sz="1600" dirty="0"/>
              <a:t>=</a:t>
            </a:r>
            <a:r>
              <a:rPr lang="en-US" sz="1600" dirty="0" err="1"/>
              <a:t>dpx</a:t>
            </a:r>
            <a:r>
              <a:rPr lang="en-US" sz="1600" dirty="0"/>
              <a:t>=0</a:t>
            </a:r>
          </a:p>
          <a:p>
            <a:r>
              <a:rPr lang="en-US" sz="1600" dirty="0"/>
              <a:t>These conditions ensure that the Arc periodicity is kept for</a:t>
            </a:r>
          </a:p>
          <a:p>
            <a:r>
              <a:rPr lang="en-US" sz="1600" dirty="0"/>
              <a:t>the on-energy electrons</a:t>
            </a:r>
          </a:p>
          <a:p>
            <a:endParaRPr lang="en-US" sz="1600" dirty="0"/>
          </a:p>
          <a:p>
            <a:r>
              <a:rPr lang="en-US" sz="1600" dirty="0"/>
              <a:t>2) </a:t>
            </a:r>
            <a:r>
              <a:rPr lang="en-US" sz="1600" dirty="0" err="1"/>
              <a:t>dWx</a:t>
            </a:r>
            <a:r>
              <a:rPr lang="en-US" sz="1600" dirty="0"/>
              <a:t>=</a:t>
            </a:r>
            <a:r>
              <a:rPr lang="en-US" sz="1600" dirty="0" err="1"/>
              <a:t>dWy</a:t>
            </a:r>
            <a:r>
              <a:rPr lang="en-US" sz="1600" dirty="0"/>
              <a:t>=</a:t>
            </a:r>
            <a:r>
              <a:rPr lang="en-US" sz="1600" dirty="0" err="1"/>
              <a:t>ddpx</a:t>
            </a:r>
            <a:r>
              <a:rPr lang="en-US" sz="1600" dirty="0"/>
              <a:t> = 0</a:t>
            </a:r>
          </a:p>
          <a:p>
            <a:r>
              <a:rPr lang="en-US" sz="1600" dirty="0"/>
              <a:t>The first order derivatives </a:t>
            </a:r>
            <a:r>
              <a:rPr lang="en-US" sz="1600" dirty="0" err="1"/>
              <a:t>wrt</a:t>
            </a:r>
            <a:r>
              <a:rPr lang="en-US" sz="1600" dirty="0"/>
              <a:t> energy are also set to 0,</a:t>
            </a:r>
          </a:p>
          <a:p>
            <a:r>
              <a:rPr lang="en-US" sz="1600" dirty="0"/>
              <a:t>These conditions ensure that the full periodicity is kept for</a:t>
            </a:r>
          </a:p>
          <a:p>
            <a:r>
              <a:rPr lang="en-US" sz="1600" dirty="0"/>
              <a:t>the off-energy electrons as well (at first order)</a:t>
            </a:r>
          </a:p>
          <a:p>
            <a:r>
              <a:rPr lang="en-US" sz="1600" dirty="0"/>
              <a:t>All these conditions can be achieved by properly adjusting the</a:t>
            </a:r>
          </a:p>
          <a:p>
            <a:r>
              <a:rPr lang="en-US" sz="1600" dirty="0"/>
              <a:t>linear matching</a:t>
            </a:r>
          </a:p>
          <a:p>
            <a:endParaRPr lang="en-US" sz="1600" dirty="0"/>
          </a:p>
          <a:p>
            <a:r>
              <a:rPr lang="en-US" sz="1600" dirty="0"/>
              <a:t>3) For a </a:t>
            </a:r>
            <a:r>
              <a:rPr lang="en-US" sz="1600" dirty="0" err="1"/>
              <a:t>superperiodic</a:t>
            </a:r>
            <a:r>
              <a:rPr lang="en-US" sz="1600" dirty="0"/>
              <a:t> lattice (</a:t>
            </a:r>
            <a:r>
              <a:rPr lang="en-US" sz="1600" dirty="0" err="1"/>
              <a:t>eg</a:t>
            </a:r>
            <a:r>
              <a:rPr lang="en-US" sz="1600" dirty="0"/>
              <a:t>: </a:t>
            </a:r>
            <a:r>
              <a:rPr lang="en-US" sz="1600" dirty="0" err="1"/>
              <a:t>ARCs+SSs</a:t>
            </a:r>
            <a:r>
              <a:rPr lang="en-US" sz="1600" dirty="0"/>
              <a:t>) the phase advance </a:t>
            </a:r>
          </a:p>
          <a:p>
            <a:r>
              <a:rPr lang="en-US" sz="1600" dirty="0"/>
              <a:t>    between ARCs must be far from 0 and 0.5</a:t>
            </a:r>
          </a:p>
          <a:p>
            <a:r>
              <a:rPr lang="en-US" sz="1600" dirty="0"/>
              <a:t>    (Integer part of the tunes should not be multiple of the    </a:t>
            </a:r>
            <a:r>
              <a:rPr lang="en-US" sz="1600" dirty="0" err="1"/>
              <a:t>superperiodicity</a:t>
            </a:r>
            <a:r>
              <a:rPr lang="en-US" sz="1600" dirty="0"/>
              <a:t>)</a:t>
            </a:r>
          </a:p>
          <a:p>
            <a:endParaRPr lang="en-US" sz="1600" dirty="0"/>
          </a:p>
          <a:p>
            <a:r>
              <a:rPr lang="en-US" sz="1600" dirty="0"/>
              <a:t>In general, the overall chromaticity of the section should be minimized as much as possible.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19B482E-574B-4F6E-837B-685C89DE43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368" y="1353831"/>
            <a:ext cx="5510705" cy="3279182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68ADC50E-2799-01C0-6162-E61A976C491B}"/>
              </a:ext>
            </a:extLst>
          </p:cNvPr>
          <p:cNvCxnSpPr>
            <a:cxnSpLocks/>
          </p:cNvCxnSpPr>
          <p:nvPr/>
        </p:nvCxnSpPr>
        <p:spPr>
          <a:xfrm flipH="1">
            <a:off x="2927648" y="2060848"/>
            <a:ext cx="2990425" cy="5040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EB003E8-5618-7D36-B144-C7C769549173}"/>
              </a:ext>
            </a:extLst>
          </p:cNvPr>
          <p:cNvCxnSpPr>
            <a:cxnSpLocks/>
          </p:cNvCxnSpPr>
          <p:nvPr/>
        </p:nvCxnSpPr>
        <p:spPr>
          <a:xfrm flipH="1" flipV="1">
            <a:off x="2927648" y="2636912"/>
            <a:ext cx="2990424" cy="8640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32620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11136561" y="6318251"/>
            <a:ext cx="710216" cy="539750"/>
          </a:xfrm>
        </p:spPr>
        <p:txBody>
          <a:bodyPr/>
          <a:lstStyle/>
          <a:p>
            <a:r>
              <a:rPr lang="en-US" noProof="0" dirty="0"/>
              <a:t>Page </a:t>
            </a:r>
            <a:fld id="{733122C9-A0B9-462F-8757-0847AD287B63}" type="slidenum">
              <a:rPr lang="en-US" noProof="0" smtClean="0"/>
              <a:pPr/>
              <a:t>2</a:t>
            </a:fld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437061" y="1988841"/>
            <a:ext cx="11275563" cy="1944215"/>
          </a:xfrm>
          <a:solidFill>
            <a:schemeClr val="bg1"/>
          </a:solidFill>
          <a:ln>
            <a:solidFill>
              <a:schemeClr val="tx2"/>
            </a:solidFill>
          </a:ln>
        </p:spPr>
        <p:txBody>
          <a:bodyPr>
            <a:normAutofit/>
          </a:bodyPr>
          <a:lstStyle/>
          <a:p>
            <a:r>
              <a:rPr lang="en-US" sz="2000" dirty="0">
                <a:solidFill>
                  <a:srgbClr val="132577"/>
                </a:solidFill>
              </a:rPr>
              <a:t>This work has been triggered by M Benedikt and F Zimmermann</a:t>
            </a:r>
            <a:r>
              <a:rPr lang="en-US" sz="2000">
                <a:solidFill>
                  <a:srgbClr val="132577"/>
                </a:solidFill>
              </a:rPr>
              <a:t>, they </a:t>
            </a:r>
            <a:r>
              <a:rPr lang="en-US" sz="2000" dirty="0">
                <a:solidFill>
                  <a:srgbClr val="132577"/>
                </a:solidFill>
              </a:rPr>
              <a:t>did ask me to investigate the possibility of relaxing tolerances on machine errors, specifically alignment requirements.</a:t>
            </a:r>
          </a:p>
          <a:p>
            <a:endParaRPr lang="en-US" sz="2000" dirty="0">
              <a:solidFill>
                <a:srgbClr val="132577"/>
              </a:solidFill>
            </a:endParaRPr>
          </a:p>
          <a:p>
            <a:r>
              <a:rPr lang="en-US" sz="2000" dirty="0">
                <a:solidFill>
                  <a:srgbClr val="132577"/>
                </a:solidFill>
              </a:rPr>
              <a:t>About 3 presentations (minimum) are required to explain in a reasonably analytical/exhaustive way the proposed solution to this not trivial problem.</a:t>
            </a:r>
          </a:p>
          <a:p>
            <a:endParaRPr lang="en-US" sz="2000" dirty="0">
              <a:solidFill>
                <a:srgbClr val="132577"/>
              </a:solidFill>
            </a:endParaRPr>
          </a:p>
          <a:p>
            <a:endParaRPr lang="en-US" sz="2000" dirty="0">
              <a:solidFill>
                <a:srgbClr val="132577"/>
              </a:solidFill>
            </a:endParaRPr>
          </a:p>
          <a:p>
            <a:endParaRPr lang="en-US" sz="2000" dirty="0">
              <a:solidFill>
                <a:srgbClr val="132577"/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Premise</a:t>
            </a:r>
          </a:p>
        </p:txBody>
      </p:sp>
    </p:spTree>
    <p:extLst>
      <p:ext uri="{BB962C8B-B14F-4D97-AF65-F5344CB8AC3E}">
        <p14:creationId xmlns:p14="http://schemas.microsoft.com/office/powerpoint/2010/main" val="332405429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>
                <a:ln>
                  <a:noFill/>
                </a:ln>
                <a:solidFill>
                  <a:srgbClr val="132577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Page </a:t>
            </a:r>
            <a:fld id="{733122C9-A0B9-462F-8757-0847AD287B63}" type="slidenum">
              <a:rPr kumimoji="0" lang="en-US" sz="800" b="1" i="0" u="none" strike="noStrike" kern="1200" cap="none" spc="0" normalizeH="0" baseline="0" noProof="0" smtClean="0">
                <a:ln>
                  <a:noFill/>
                </a:ln>
                <a:solidFill>
                  <a:srgbClr val="132577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800" b="1" i="0" u="none" strike="noStrike" kern="1200" cap="none" spc="0" normalizeH="0" baseline="0" noProof="0">
              <a:ln>
                <a:noFill/>
              </a:ln>
              <a:solidFill>
                <a:srgbClr val="132577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02429" y="129091"/>
            <a:ext cx="10804760" cy="526343"/>
          </a:xfrm>
        </p:spPr>
        <p:txBody>
          <a:bodyPr/>
          <a:lstStyle/>
          <a:p>
            <a:r>
              <a:rPr lang="en-US" sz="2800" dirty="0"/>
              <a:t>Petra4 examples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5839" y="3101272"/>
            <a:ext cx="6963735" cy="2271944"/>
          </a:xfrm>
          <a:prstGeom prst="rect">
            <a:avLst/>
          </a:prstGeom>
        </p:spPr>
      </p:pic>
      <p:sp>
        <p:nvSpPr>
          <p:cNvPr id="16" name="Content Placeholder 2"/>
          <p:cNvSpPr>
            <a:spLocks noGrp="1"/>
          </p:cNvSpPr>
          <p:nvPr>
            <p:ph idx="1"/>
          </p:nvPr>
        </p:nvSpPr>
        <p:spPr>
          <a:xfrm>
            <a:off x="940512" y="5554494"/>
            <a:ext cx="10310976" cy="369333"/>
          </a:xfrm>
          <a:solidFill>
            <a:schemeClr val="bg1"/>
          </a:solidFill>
          <a:ln>
            <a:solidFill>
              <a:schemeClr val="tx2"/>
            </a:solidFill>
          </a:ln>
        </p:spPr>
        <p:txBody>
          <a:bodyPr/>
          <a:lstStyle/>
          <a:p>
            <a:pPr lvl="0" defTabSz="1172121">
              <a:spcAft>
                <a:spcPts val="0"/>
              </a:spcAft>
            </a:pPr>
            <a:r>
              <a:rPr lang="en-US" b="0" dirty="0">
                <a:solidFill>
                  <a:srgbClr val="132577"/>
                </a:solidFill>
              </a:rPr>
              <a:t>TCs can be met almost independently of the optics requirements in the Long Straight Sections</a:t>
            </a:r>
          </a:p>
          <a:p>
            <a:pPr lvl="0" defTabSz="1172121">
              <a:spcAft>
                <a:spcPts val="0"/>
              </a:spcAft>
            </a:pPr>
            <a:endParaRPr lang="en-US" b="0" dirty="0">
              <a:solidFill>
                <a:srgbClr val="132577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43472" y="3995772"/>
            <a:ext cx="1838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32577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Injection section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132577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14413E1-8B0C-87C4-CD4B-6F4AD64FC1A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057" y="836712"/>
            <a:ext cx="6459559" cy="210745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97D88E5-48C2-7A42-188B-659D2FA7D598}"/>
              </a:ext>
            </a:extLst>
          </p:cNvPr>
          <p:cNvSpPr txBox="1"/>
          <p:nvPr/>
        </p:nvSpPr>
        <p:spPr>
          <a:xfrm>
            <a:off x="7968208" y="1509020"/>
            <a:ext cx="2646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Double </a:t>
            </a:r>
            <a:r>
              <a:rPr lang="en-US" dirty="0" err="1"/>
              <a:t>minibeta</a:t>
            </a:r>
            <a:r>
              <a:rPr lang="en-US" dirty="0"/>
              <a:t> section</a:t>
            </a:r>
          </a:p>
        </p:txBody>
      </p:sp>
    </p:spTree>
    <p:extLst>
      <p:ext uri="{BB962C8B-B14F-4D97-AF65-F5344CB8AC3E}">
        <p14:creationId xmlns:p14="http://schemas.microsoft.com/office/powerpoint/2010/main" val="31421137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DBD85D-613F-1B40-8CA6-4F53D430A2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Chromatic functions with insertions with TCs (petra4)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AA32B8-3DA4-7044-A625-6F4B5BCD02F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21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BBE0C9-395F-494F-AA06-33B17F1EBAC4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l Title of Presentation l Date of Presentation l Author</a:t>
            </a:r>
            <a:endParaRPr lang="fr-FR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0A95BD5-A1AC-4D8A-9A86-1D3BED5938C3}"/>
              </a:ext>
            </a:extLst>
          </p:cNvPr>
          <p:cNvSpPr txBox="1"/>
          <p:nvPr/>
        </p:nvSpPr>
        <p:spPr>
          <a:xfrm>
            <a:off x="4806379" y="4175028"/>
            <a:ext cx="7391895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With the transparency conditions everything remains periodic</a:t>
            </a:r>
          </a:p>
          <a:p>
            <a:r>
              <a:rPr lang="en-US" dirty="0"/>
              <a:t>in the arcs:</a:t>
            </a:r>
          </a:p>
          <a:p>
            <a:r>
              <a:rPr lang="en-US" dirty="0"/>
              <a:t>  </a:t>
            </a:r>
            <a:r>
              <a:rPr lang="en-US" dirty="0" err="1"/>
              <a:t>Betax</a:t>
            </a:r>
            <a:r>
              <a:rPr lang="en-US" dirty="0"/>
              <a:t> and </a:t>
            </a:r>
            <a:r>
              <a:rPr lang="en-US" dirty="0" err="1"/>
              <a:t>betay</a:t>
            </a:r>
            <a:endParaRPr lang="en-US" dirty="0"/>
          </a:p>
          <a:p>
            <a:r>
              <a:rPr lang="en-US" dirty="0"/>
              <a:t>  </a:t>
            </a:r>
            <a:r>
              <a:rPr lang="en-US" dirty="0" err="1"/>
              <a:t>Wx</a:t>
            </a:r>
            <a:r>
              <a:rPr lang="en-US" dirty="0"/>
              <a:t> and Wy with </a:t>
            </a:r>
            <a:r>
              <a:rPr lang="en-US" dirty="0" err="1"/>
              <a:t>sextupoles</a:t>
            </a:r>
            <a:r>
              <a:rPr lang="en-US" dirty="0"/>
              <a:t> off and on</a:t>
            </a:r>
          </a:p>
          <a:p>
            <a:endParaRPr lang="en-US" dirty="0"/>
          </a:p>
          <a:p>
            <a:r>
              <a:rPr lang="en-US" dirty="0"/>
              <a:t>  No </a:t>
            </a:r>
            <a:r>
              <a:rPr lang="en-US" dirty="0" err="1"/>
              <a:t>sextupoles</a:t>
            </a:r>
            <a:r>
              <a:rPr lang="en-US" dirty="0"/>
              <a:t> families are needed, however with </a:t>
            </a:r>
            <a:r>
              <a:rPr lang="en-US" dirty="0" err="1"/>
              <a:t>sextupole</a:t>
            </a:r>
            <a:r>
              <a:rPr lang="en-US" dirty="0"/>
              <a:t> families</a:t>
            </a:r>
          </a:p>
          <a:p>
            <a:r>
              <a:rPr lang="en-US" dirty="0"/>
              <a:t>  (found by MOPSO for example), the DA and MA reaches values very </a:t>
            </a:r>
          </a:p>
          <a:p>
            <a:r>
              <a:rPr lang="en-US" dirty="0"/>
              <a:t>  close to the periodic ring.</a:t>
            </a:r>
          </a:p>
          <a:p>
            <a:r>
              <a:rPr lang="en-US" dirty="0"/>
              <a:t> 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C48DA2E-4325-4B04-8992-A00581548E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0764" y="3770860"/>
            <a:ext cx="3846950" cy="276737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74C2F44-3891-4C5E-86A7-43854DDA80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57651" y="802970"/>
            <a:ext cx="4193273" cy="301706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290E435-81F8-49D1-8657-C14ECE53A4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99457" y="775657"/>
            <a:ext cx="3384376" cy="2842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2116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88203202-959D-A954-27D0-78D9A57D12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3083" y="908720"/>
            <a:ext cx="6130626" cy="4824536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B051D2B-BD05-3568-031A-670FAE48922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D36294-2849-48A8-8531-5354CF3095D2}" type="slidenum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48B7332-B0E3-A1C8-8DAF-0F3F6559EB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2429" y="332656"/>
            <a:ext cx="10804760" cy="549468"/>
          </a:xfrm>
        </p:spPr>
        <p:txBody>
          <a:bodyPr/>
          <a:lstStyle/>
          <a:p>
            <a:r>
              <a:rPr lang="en-US" dirty="0"/>
              <a:t>Long straight insertion with TCs  V_15a2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6B4E1F4-7FC2-FB72-830A-B8828DBAE833}"/>
              </a:ext>
            </a:extLst>
          </p:cNvPr>
          <p:cNvSpPr txBox="1"/>
          <p:nvPr/>
        </p:nvSpPr>
        <p:spPr>
          <a:xfrm>
            <a:off x="4219530" y="2267580"/>
            <a:ext cx="2236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Dmux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= </a:t>
            </a:r>
            <a:r>
              <a:rPr lang="en-US" dirty="0">
                <a:solidFill>
                  <a:srgbClr val="A4001D"/>
                </a:solidFill>
                <a:latin typeface="Arial"/>
              </a:rPr>
              <a:t>D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muy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= 2.0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16BC03B-3AF7-8F5D-B86C-22C988967025}"/>
              </a:ext>
            </a:extLst>
          </p:cNvPr>
          <p:cNvSpPr txBox="1"/>
          <p:nvPr/>
        </p:nvSpPr>
        <p:spPr>
          <a:xfrm>
            <a:off x="1991544" y="5836097"/>
            <a:ext cx="746883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The last SF of the left ARC pairs with the first SF of the right ARC as for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A4001D"/>
                </a:solidFill>
                <a:latin typeface="Arial"/>
              </a:rPr>
              <a:t>the “standard” SFs ARC pairs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A4001D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A4001D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21A092F1-8919-B9E1-CAD4-733BF7E75EE2}"/>
              </a:ext>
            </a:extLst>
          </p:cNvPr>
          <p:cNvCxnSpPr>
            <a:cxnSpLocks/>
          </p:cNvCxnSpPr>
          <p:nvPr/>
        </p:nvCxnSpPr>
        <p:spPr>
          <a:xfrm>
            <a:off x="3503712" y="2231461"/>
            <a:ext cx="3528392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AF2BCFE1-19DE-BD4B-CCEB-F4E197E7A48F}"/>
              </a:ext>
            </a:extLst>
          </p:cNvPr>
          <p:cNvCxnSpPr>
            <a:cxnSpLocks/>
          </p:cNvCxnSpPr>
          <p:nvPr/>
        </p:nvCxnSpPr>
        <p:spPr>
          <a:xfrm flipV="1">
            <a:off x="3279517" y="2924944"/>
            <a:ext cx="224195" cy="28597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3853ED01-4F93-2D57-19D4-6C3A84842D9A}"/>
              </a:ext>
            </a:extLst>
          </p:cNvPr>
          <p:cNvCxnSpPr>
            <a:cxnSpLocks/>
          </p:cNvCxnSpPr>
          <p:nvPr/>
        </p:nvCxnSpPr>
        <p:spPr>
          <a:xfrm flipV="1">
            <a:off x="6888088" y="2776167"/>
            <a:ext cx="288032" cy="30085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776946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E7FB47E-BBC5-6AC0-12E1-D1B9974971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375" y="1415349"/>
            <a:ext cx="5667413" cy="4533931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B051D2B-BD05-3568-031A-670FAE48922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D36294-2849-48A8-8531-5354CF3095D2}" type="slidenum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48B7332-B0E3-A1C8-8DAF-0F3F6559EB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2429" y="332656"/>
            <a:ext cx="10804760" cy="549468"/>
          </a:xfrm>
        </p:spPr>
        <p:txBody>
          <a:bodyPr/>
          <a:lstStyle/>
          <a:p>
            <a:r>
              <a:rPr lang="en-US" dirty="0"/>
              <a:t>Long straight insertion with TCs  V_15a2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6B4E1F4-7FC2-FB72-830A-B8828DBAE833}"/>
              </a:ext>
            </a:extLst>
          </p:cNvPr>
          <p:cNvSpPr txBox="1"/>
          <p:nvPr/>
        </p:nvSpPr>
        <p:spPr>
          <a:xfrm>
            <a:off x="3952915" y="2536503"/>
            <a:ext cx="3257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-I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16BC03B-3AF7-8F5D-B86C-22C988967025}"/>
              </a:ext>
            </a:extLst>
          </p:cNvPr>
          <p:cNvSpPr txBox="1"/>
          <p:nvPr/>
        </p:nvSpPr>
        <p:spPr>
          <a:xfrm>
            <a:off x="6384032" y="1558655"/>
            <a:ext cx="518457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 order to match the second order dispersion the “missing dipole” scheme does not work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The solution chosen is to have: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A4001D"/>
                </a:solidFill>
                <a:latin typeface="Arial"/>
              </a:rPr>
              <a:t> -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the </a:t>
            </a:r>
            <a:r>
              <a:rPr lang="en-US" dirty="0">
                <a:solidFill>
                  <a:srgbClr val="A4001D"/>
                </a:solidFill>
                <a:latin typeface="Arial"/>
              </a:rPr>
              <a:t>total bend angle of the DS ~ half of the nominal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- the first 3 dipoles </a:t>
            </a:r>
            <a:r>
              <a:rPr lang="en-US" dirty="0">
                <a:solidFill>
                  <a:srgbClr val="A4001D"/>
                </a:solidFill>
                <a:latin typeface="Arial"/>
              </a:rPr>
              <a:t>have a different bend angle </a:t>
            </a:r>
            <a:r>
              <a:rPr lang="en-US" dirty="0" err="1">
                <a:solidFill>
                  <a:srgbClr val="A4001D"/>
                </a:solidFill>
                <a:latin typeface="Arial"/>
              </a:rPr>
              <a:t>wrt</a:t>
            </a:r>
            <a:r>
              <a:rPr lang="en-US" dirty="0">
                <a:solidFill>
                  <a:srgbClr val="A4001D"/>
                </a:solidFill>
                <a:latin typeface="Arial"/>
              </a:rPr>
              <a:t> the last 3, the value is defined by requiring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A4001D"/>
                </a:solidFill>
                <a:latin typeface="Arial"/>
              </a:rPr>
              <a:t>t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he second order dispersion match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A4001D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A4001D"/>
                </a:solidFill>
                <a:latin typeface="Arial"/>
              </a:rPr>
              <a:t>Finally the end of the DS is at –I </a:t>
            </a:r>
            <a:r>
              <a:rPr lang="en-US" dirty="0" err="1">
                <a:solidFill>
                  <a:srgbClr val="A4001D"/>
                </a:solidFill>
                <a:latin typeface="Arial"/>
              </a:rPr>
              <a:t>wrt</a:t>
            </a:r>
            <a:r>
              <a:rPr lang="en-US" dirty="0">
                <a:solidFill>
                  <a:srgbClr val="A4001D"/>
                </a:solidFill>
                <a:latin typeface="Arial"/>
              </a:rPr>
              <a:t> last ARC SF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A4001D"/>
                </a:solidFill>
                <a:latin typeface="Arial"/>
              </a:rPr>
              <a:t>This means that if an “harmonic” </a:t>
            </a:r>
            <a:r>
              <a:rPr lang="en-US" dirty="0" err="1">
                <a:solidFill>
                  <a:srgbClr val="A4001D"/>
                </a:solidFill>
                <a:latin typeface="Arial"/>
              </a:rPr>
              <a:t>sextupoles</a:t>
            </a:r>
            <a:r>
              <a:rPr lang="en-US" dirty="0">
                <a:solidFill>
                  <a:srgbClr val="A4001D"/>
                </a:solidFill>
                <a:latin typeface="Arial"/>
              </a:rPr>
              <a:t> is placed there, there is no need of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A4001D"/>
                </a:solidFill>
                <a:latin typeface="Arial"/>
              </a:rPr>
              <a:t>the transparency condition </a:t>
            </a:r>
            <a:r>
              <a:rPr lang="en-US" dirty="0" err="1">
                <a:solidFill>
                  <a:srgbClr val="A4001D"/>
                </a:solidFill>
                <a:latin typeface="Arial"/>
              </a:rPr>
              <a:t>dmux</a:t>
            </a:r>
            <a:r>
              <a:rPr lang="en-US" dirty="0">
                <a:solidFill>
                  <a:srgbClr val="A4001D"/>
                </a:solidFill>
                <a:latin typeface="Arial"/>
              </a:rPr>
              <a:t>=</a:t>
            </a:r>
            <a:r>
              <a:rPr lang="en-US" dirty="0" err="1">
                <a:solidFill>
                  <a:srgbClr val="A4001D"/>
                </a:solidFill>
                <a:latin typeface="Arial"/>
              </a:rPr>
              <a:t>dmuy</a:t>
            </a:r>
            <a:r>
              <a:rPr lang="en-US" dirty="0">
                <a:solidFill>
                  <a:srgbClr val="A4001D"/>
                </a:solidFill>
                <a:latin typeface="Arial"/>
              </a:rPr>
              <a:t>=2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A4001D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A4001D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21A092F1-8919-B9E1-CAD4-733BF7E75EE2}"/>
              </a:ext>
            </a:extLst>
          </p:cNvPr>
          <p:cNvCxnSpPr>
            <a:cxnSpLocks/>
          </p:cNvCxnSpPr>
          <p:nvPr/>
        </p:nvCxnSpPr>
        <p:spPr>
          <a:xfrm>
            <a:off x="3071664" y="2852936"/>
            <a:ext cx="2232248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8527332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B051D2B-BD05-3568-031A-670FAE48922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D36294-2849-48A8-8531-5354CF3095D2}" type="slidenum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48B7332-B0E3-A1C8-8DAF-0F3F6559EB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2429" y="332656"/>
            <a:ext cx="10804760" cy="549468"/>
          </a:xfrm>
        </p:spPr>
        <p:txBody>
          <a:bodyPr/>
          <a:lstStyle/>
          <a:p>
            <a:r>
              <a:rPr lang="en-US" dirty="0"/>
              <a:t>Ring with Long straight insertion  v_15a2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16BC03B-3AF7-8F5D-B86C-22C988967025}"/>
              </a:ext>
            </a:extLst>
          </p:cNvPr>
          <p:cNvSpPr txBox="1"/>
          <p:nvPr/>
        </p:nvSpPr>
        <p:spPr>
          <a:xfrm>
            <a:off x="551384" y="4593901"/>
            <a:ext cx="957706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The ARC beta functions and their derivatives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wrt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energy are fully periodic.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A4001D"/>
                </a:solidFill>
                <a:latin typeface="Arial"/>
              </a:rPr>
              <a:t>They are periodic with sexts off and on by construction.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The LSS do increase the total chromaticity by a</a:t>
            </a:r>
            <a:r>
              <a:rPr lang="en-US" dirty="0">
                <a:solidFill>
                  <a:srgbClr val="A4001D"/>
                </a:solidFill>
                <a:latin typeface="Arial"/>
              </a:rPr>
              <a:t>bout 5%, the ARC </a:t>
            </a:r>
            <a:r>
              <a:rPr lang="en-US" dirty="0" err="1">
                <a:solidFill>
                  <a:srgbClr val="A4001D"/>
                </a:solidFill>
                <a:latin typeface="Arial"/>
              </a:rPr>
              <a:t>sextupoles</a:t>
            </a:r>
            <a:r>
              <a:rPr lang="en-US" dirty="0">
                <a:solidFill>
                  <a:srgbClr val="A4001D"/>
                </a:solidFill>
                <a:latin typeface="Arial"/>
              </a:rPr>
              <a:t> are rescaled correspondingly.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No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sextupole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families are needed although s</a:t>
            </a:r>
            <a:r>
              <a:rPr lang="en-US" dirty="0" err="1">
                <a:solidFill>
                  <a:srgbClr val="A4001D"/>
                </a:solidFill>
                <a:latin typeface="Arial"/>
              </a:rPr>
              <a:t>extupole</a:t>
            </a:r>
            <a:r>
              <a:rPr lang="en-US" dirty="0">
                <a:solidFill>
                  <a:srgbClr val="A4001D"/>
                </a:solidFill>
                <a:latin typeface="Arial"/>
              </a:rPr>
              <a:t> families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4001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with a moderate modulation (~5%) could further improve perf</a:t>
            </a:r>
            <a:r>
              <a:rPr lang="en-US" dirty="0" err="1">
                <a:solidFill>
                  <a:srgbClr val="A4001D"/>
                </a:solidFill>
                <a:latin typeface="Arial"/>
              </a:rPr>
              <a:t>ormances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A4001D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2B7518D-1E80-89CE-2957-9800E9E6CA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3352" y="1268761"/>
            <a:ext cx="3641204" cy="295232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1E2F725-9A08-D0B6-8D4F-D18723347F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19736" y="1340769"/>
            <a:ext cx="4096455" cy="295232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3FBE2E6-C02A-77A5-EADD-24C91130CF5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16191" y="1322625"/>
            <a:ext cx="3817963" cy="3019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079637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B051D2B-BD05-3568-031A-670FAE48922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48B7332-B0E3-A1C8-8DAF-0F3F6559EB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2429" y="332656"/>
            <a:ext cx="10804760" cy="549468"/>
          </a:xfrm>
        </p:spPr>
        <p:txBody>
          <a:bodyPr/>
          <a:lstStyle/>
          <a:p>
            <a:r>
              <a:rPr lang="en-US" dirty="0"/>
              <a:t>Ring with Long straight insertion  v_15a2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EC0A87B9-408A-4976-D921-798EA20506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9416" y="1268760"/>
            <a:ext cx="4067743" cy="3591426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8CF43EAD-74BC-8A78-92DE-BEEBBC84F83D}"/>
              </a:ext>
            </a:extLst>
          </p:cNvPr>
          <p:cNvSpPr txBox="1"/>
          <p:nvPr/>
        </p:nvSpPr>
        <p:spPr>
          <a:xfrm>
            <a:off x="2279576" y="5048016"/>
            <a:ext cx="6798434" cy="923330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The LSS insertion has a minimal impact on performances</a:t>
            </a:r>
          </a:p>
          <a:p>
            <a:r>
              <a:rPr lang="en-US" dirty="0" err="1"/>
              <a:t>Sextupoles</a:t>
            </a:r>
            <a:r>
              <a:rPr lang="en-US" dirty="0"/>
              <a:t> are about 5% stronger </a:t>
            </a:r>
            <a:r>
              <a:rPr lang="en-US" dirty="0" err="1"/>
              <a:t>wrt</a:t>
            </a:r>
            <a:r>
              <a:rPr lang="en-US" dirty="0"/>
              <a:t> ARC alone</a:t>
            </a:r>
          </a:p>
          <a:p>
            <a:r>
              <a:rPr lang="en-US" dirty="0"/>
              <a:t>(SDs: integrated Ks~0.12   SFs: integrated Ks~0.06 (</a:t>
            </a:r>
            <a:r>
              <a:rPr lang="en-US" dirty="0" err="1"/>
              <a:t>madx</a:t>
            </a:r>
            <a:r>
              <a:rPr lang="en-US" dirty="0"/>
              <a:t> units))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D8A495F-63CD-3E18-1521-1CB90284EA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35960" y="1321752"/>
            <a:ext cx="4353533" cy="353426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D8AF2A5-AC3C-BD7B-6F3D-EB1349F3E52B}"/>
              </a:ext>
            </a:extLst>
          </p:cNvPr>
          <p:cNvSpPr txBox="1"/>
          <p:nvPr/>
        </p:nvSpPr>
        <p:spPr>
          <a:xfrm>
            <a:off x="1991544" y="2420888"/>
            <a:ext cx="1159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ARC only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267C123-427A-1920-3346-D18EDE4F04A3}"/>
              </a:ext>
            </a:extLst>
          </p:cNvPr>
          <p:cNvSpPr txBox="1"/>
          <p:nvPr/>
        </p:nvSpPr>
        <p:spPr>
          <a:xfrm>
            <a:off x="6960096" y="2475639"/>
            <a:ext cx="1563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ARC + 4 LSS</a:t>
            </a:r>
          </a:p>
        </p:txBody>
      </p:sp>
    </p:spTree>
    <p:extLst>
      <p:ext uri="{BB962C8B-B14F-4D97-AF65-F5344CB8AC3E}">
        <p14:creationId xmlns:p14="http://schemas.microsoft.com/office/powerpoint/2010/main" val="1349150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11136561" y="6318251"/>
            <a:ext cx="710216" cy="539750"/>
          </a:xfrm>
        </p:spPr>
        <p:txBody>
          <a:bodyPr/>
          <a:lstStyle/>
          <a:p>
            <a:r>
              <a:rPr lang="en-US" noProof="0" dirty="0"/>
              <a:t>Page </a:t>
            </a:r>
            <a:fld id="{733122C9-A0B9-462F-8757-0847AD287B63}" type="slidenum">
              <a:rPr lang="en-US" noProof="0" smtClean="0"/>
              <a:pPr/>
              <a:t>26</a:t>
            </a:fld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solidFill>
            <a:schemeClr val="bg1"/>
          </a:solidFill>
          <a:ln>
            <a:solidFill>
              <a:schemeClr val="tx2"/>
            </a:solidFill>
          </a:ln>
        </p:spPr>
        <p:txBody>
          <a:bodyPr/>
          <a:lstStyle/>
          <a:p>
            <a:pPr marL="457200" indent="-457200">
              <a:buFont typeface="Wingdings" charset="2"/>
              <a:buChar char="Ø"/>
            </a:pPr>
            <a:r>
              <a:rPr lang="en-US" sz="2400" dirty="0">
                <a:solidFill>
                  <a:srgbClr val="132577"/>
                </a:solidFill>
              </a:rPr>
              <a:t>Highly anharmonic and second order achromatic  </a:t>
            </a:r>
            <a:r>
              <a:rPr lang="en-US" sz="2400" b="0" dirty="0">
                <a:solidFill>
                  <a:srgbClr val="132577"/>
                </a:solidFill>
              </a:rPr>
              <a:t>ARC cells can be developed with minor modification of the Oide FODO9090 cell.</a:t>
            </a:r>
          </a:p>
          <a:p>
            <a:pPr marL="457200" indent="-457200">
              <a:buFont typeface="Wingdings" charset="2"/>
              <a:buChar char="Ø"/>
            </a:pPr>
            <a:r>
              <a:rPr lang="en-US" sz="2400" dirty="0">
                <a:solidFill>
                  <a:srgbClr val="132577"/>
                </a:solidFill>
              </a:rPr>
              <a:t>Overall ring MA above +-/5% can be achieved for a ring composed of up to ~200cells</a:t>
            </a:r>
          </a:p>
          <a:p>
            <a:pPr marL="457200" indent="-457200">
              <a:buFont typeface="Wingdings" charset="2"/>
              <a:buChar char="Ø"/>
            </a:pPr>
            <a:r>
              <a:rPr lang="en-US" sz="2400" dirty="0">
                <a:solidFill>
                  <a:srgbClr val="132577"/>
                </a:solidFill>
              </a:rPr>
              <a:t>Potential use for low emittance rings and even SLSs can be conceived and should be further explored.</a:t>
            </a:r>
          </a:p>
          <a:p>
            <a:pPr marL="457200" indent="-457200">
              <a:buFont typeface="Wingdings" charset="2"/>
              <a:buChar char="Ø"/>
            </a:pPr>
            <a:r>
              <a:rPr lang="en-US" sz="2400" dirty="0">
                <a:solidFill>
                  <a:srgbClr val="132577"/>
                </a:solidFill>
              </a:rPr>
              <a:t>A very simple and analytical method to insert sections in the ARC has been described</a:t>
            </a:r>
            <a:endParaRPr lang="en-US" sz="2400" b="0" dirty="0">
              <a:solidFill>
                <a:srgbClr val="132577"/>
              </a:solidFill>
            </a:endParaRPr>
          </a:p>
          <a:p>
            <a:pPr marL="457200" indent="-457200">
              <a:buFont typeface="Wingdings" charset="2"/>
              <a:buChar char="Ø"/>
            </a:pPr>
            <a:r>
              <a:rPr lang="en-US" sz="2400" dirty="0">
                <a:solidFill>
                  <a:srgbClr val="132577"/>
                </a:solidFill>
              </a:rPr>
              <a:t>ARCs with generic straight section insertions with performances comparable to a </a:t>
            </a:r>
            <a:r>
              <a:rPr lang="en-US" sz="2400">
                <a:solidFill>
                  <a:srgbClr val="132577"/>
                </a:solidFill>
              </a:rPr>
              <a:t>fully periodic structure can </a:t>
            </a:r>
            <a:r>
              <a:rPr lang="en-US" sz="2400" dirty="0">
                <a:solidFill>
                  <a:srgbClr val="132577"/>
                </a:solidFill>
              </a:rPr>
              <a:t>be made</a:t>
            </a:r>
            <a:endParaRPr lang="en-US" sz="2400" b="0" dirty="0">
              <a:solidFill>
                <a:srgbClr val="132577"/>
              </a:solidFill>
            </a:endParaRPr>
          </a:p>
          <a:p>
            <a:pPr marL="457200" indent="-457200">
              <a:buFont typeface="Wingdings" charset="2"/>
              <a:buChar char="Ø"/>
            </a:pPr>
            <a:endParaRPr lang="en-US" sz="2400" b="0" dirty="0">
              <a:solidFill>
                <a:srgbClr val="132577"/>
              </a:solidFill>
            </a:endParaRPr>
          </a:p>
          <a:p>
            <a:pPr marL="457200" indent="-457200">
              <a:buFont typeface="Wingdings" charset="2"/>
              <a:buChar char="Ø"/>
            </a:pPr>
            <a:endParaRPr lang="en-US" sz="2600" b="0" dirty="0">
              <a:solidFill>
                <a:srgbClr val="132577"/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/>
              <a:t>Conclusions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306166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11136561" y="6318251"/>
            <a:ext cx="710216" cy="539750"/>
          </a:xfrm>
        </p:spPr>
        <p:txBody>
          <a:bodyPr/>
          <a:lstStyle/>
          <a:p>
            <a:r>
              <a:rPr lang="en-US" noProof="0" dirty="0"/>
              <a:t>Page </a:t>
            </a:r>
            <a:fld id="{733122C9-A0B9-462F-8757-0847AD287B63}" type="slidenum">
              <a:rPr lang="en-US" noProof="0" smtClean="0"/>
              <a:pPr/>
              <a:t>3</a:t>
            </a:fld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solidFill>
            <a:schemeClr val="bg1"/>
          </a:solidFill>
          <a:ln>
            <a:solidFill>
              <a:schemeClr val="tx2"/>
            </a:solidFill>
          </a:ln>
        </p:spPr>
        <p:txBody>
          <a:bodyPr/>
          <a:lstStyle/>
          <a:p>
            <a:endParaRPr lang="en-US" sz="2600" dirty="0">
              <a:solidFill>
                <a:srgbClr val="132577"/>
              </a:solidFill>
            </a:endParaRPr>
          </a:p>
          <a:p>
            <a:pPr marL="457200" indent="-457200">
              <a:buFont typeface="Wingdings" charset="2"/>
              <a:buChar char="Ø"/>
            </a:pPr>
            <a:r>
              <a:rPr lang="en-US" sz="2600" b="0" dirty="0">
                <a:solidFill>
                  <a:srgbClr val="132577"/>
                </a:solidFill>
              </a:rPr>
              <a:t>Objectives</a:t>
            </a:r>
          </a:p>
          <a:p>
            <a:pPr marL="457200" indent="-457200">
              <a:buFont typeface="Wingdings" charset="2"/>
              <a:buChar char="Ø"/>
            </a:pPr>
            <a:r>
              <a:rPr lang="en-US" sz="2600" dirty="0">
                <a:solidFill>
                  <a:srgbClr val="132577"/>
                </a:solidFill>
              </a:rPr>
              <a:t>ARC lattices &amp; beam dynamics</a:t>
            </a:r>
            <a:endParaRPr lang="en-US" sz="2600" b="0" dirty="0">
              <a:solidFill>
                <a:srgbClr val="132577"/>
              </a:solidFill>
            </a:endParaRPr>
          </a:p>
          <a:p>
            <a:pPr marL="457200" indent="-457200">
              <a:buFont typeface="Wingdings" charset="2"/>
              <a:buChar char="Ø"/>
            </a:pPr>
            <a:r>
              <a:rPr lang="en-US" sz="2600" b="0" dirty="0">
                <a:solidFill>
                  <a:srgbClr val="132577"/>
                </a:solidFill>
              </a:rPr>
              <a:t>Straight sections matching and beam dynamics</a:t>
            </a:r>
          </a:p>
          <a:p>
            <a:pPr marL="457200" indent="-457200">
              <a:buFont typeface="Wingdings" charset="2"/>
              <a:buChar char="Ø"/>
            </a:pPr>
            <a:r>
              <a:rPr lang="en-US" sz="2600" b="0" dirty="0">
                <a:solidFill>
                  <a:srgbClr val="132577"/>
                </a:solidFill>
              </a:rPr>
              <a:t>Conclusions</a:t>
            </a:r>
          </a:p>
          <a:p>
            <a:endParaRPr lang="en-US" sz="2600" b="0" dirty="0">
              <a:solidFill>
                <a:srgbClr val="132577"/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outline</a:t>
            </a:r>
          </a:p>
        </p:txBody>
      </p:sp>
    </p:spTree>
    <p:extLst>
      <p:ext uri="{BB962C8B-B14F-4D97-AF65-F5344CB8AC3E}">
        <p14:creationId xmlns:p14="http://schemas.microsoft.com/office/powerpoint/2010/main" val="1447771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11136561" y="6318251"/>
            <a:ext cx="710216" cy="539750"/>
          </a:xfrm>
        </p:spPr>
        <p:txBody>
          <a:bodyPr/>
          <a:lstStyle/>
          <a:p>
            <a:r>
              <a:rPr lang="en-US" noProof="0" dirty="0"/>
              <a:t>Page </a:t>
            </a:r>
            <a:fld id="{733122C9-A0B9-462F-8757-0847AD287B63}" type="slidenum">
              <a:rPr lang="en-US" noProof="0" smtClean="0"/>
              <a:pPr/>
              <a:t>4</a:t>
            </a:fld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solidFill>
            <a:schemeClr val="bg1"/>
          </a:solidFill>
          <a:ln>
            <a:solidFill>
              <a:schemeClr val="tx2"/>
            </a:solidFill>
          </a:ln>
        </p:spPr>
        <p:txBody>
          <a:bodyPr>
            <a:normAutofit lnSpcReduction="10000"/>
          </a:bodyPr>
          <a:lstStyle/>
          <a:p>
            <a:endParaRPr lang="en-US" sz="2600" dirty="0">
              <a:solidFill>
                <a:srgbClr val="132577"/>
              </a:solidFill>
            </a:endParaRPr>
          </a:p>
          <a:p>
            <a:pPr marL="457200" indent="-457200">
              <a:buFont typeface="Wingdings" charset="2"/>
              <a:buChar char="Ø"/>
            </a:pPr>
            <a:r>
              <a:rPr lang="en-US" sz="2600" dirty="0">
                <a:solidFill>
                  <a:srgbClr val="132577"/>
                </a:solidFill>
              </a:rPr>
              <a:t>increase DA&amp;MA and lifetimes</a:t>
            </a:r>
          </a:p>
          <a:p>
            <a:pPr marL="457200" indent="-457200">
              <a:buFont typeface="Wingdings" charset="2"/>
              <a:buChar char="Ø"/>
            </a:pPr>
            <a:r>
              <a:rPr lang="en-US" sz="2600" dirty="0">
                <a:solidFill>
                  <a:srgbClr val="132577"/>
                </a:solidFill>
              </a:rPr>
              <a:t>reduce accelerator number of components</a:t>
            </a:r>
          </a:p>
          <a:p>
            <a:pPr marL="457200" indent="-457200">
              <a:buFont typeface="Wingdings" charset="2"/>
              <a:buChar char="Ø"/>
            </a:pPr>
            <a:r>
              <a:rPr lang="en-US" sz="2600" dirty="0">
                <a:solidFill>
                  <a:srgbClr val="132577"/>
                </a:solidFill>
              </a:rPr>
              <a:t>reduce magnet families</a:t>
            </a:r>
          </a:p>
          <a:p>
            <a:pPr marL="457200" indent="-457200">
              <a:buFont typeface="Wingdings" charset="2"/>
              <a:buChar char="Ø"/>
            </a:pPr>
            <a:r>
              <a:rPr lang="en-US" sz="2600" dirty="0">
                <a:solidFill>
                  <a:srgbClr val="132577"/>
                </a:solidFill>
              </a:rPr>
              <a:t>reduce integrated gradients requirements</a:t>
            </a:r>
          </a:p>
          <a:p>
            <a:pPr marL="457200" indent="-457200">
              <a:buFont typeface="Wingdings" charset="2"/>
              <a:buChar char="Ø"/>
            </a:pPr>
            <a:r>
              <a:rPr lang="en-US" sz="2600" dirty="0">
                <a:solidFill>
                  <a:srgbClr val="132577"/>
                </a:solidFill>
              </a:rPr>
              <a:t>increase tolerances on errors (gradients &amp; misalignments)</a:t>
            </a:r>
          </a:p>
          <a:p>
            <a:pPr marL="457200" indent="-457200">
              <a:buFont typeface="Wingdings" charset="2"/>
              <a:buChar char="Ø"/>
            </a:pPr>
            <a:r>
              <a:rPr lang="en-US" sz="2600" b="0" dirty="0">
                <a:solidFill>
                  <a:srgbClr val="132577"/>
                </a:solidFill>
              </a:rPr>
              <a:t>relax requirements for tuning</a:t>
            </a:r>
          </a:p>
          <a:p>
            <a:endParaRPr lang="en-US" sz="2600" b="0" dirty="0">
              <a:solidFill>
                <a:srgbClr val="132577"/>
              </a:solidFill>
            </a:endParaRPr>
          </a:p>
          <a:p>
            <a:r>
              <a:rPr lang="en-US" sz="2600" b="0" dirty="0">
                <a:solidFill>
                  <a:srgbClr val="132577"/>
                </a:solidFill>
              </a:rPr>
              <a:t>In the following these objectives are being addressed through lattice design optimization</a:t>
            </a:r>
          </a:p>
          <a:p>
            <a:endParaRPr lang="en-US" sz="2600" b="0" dirty="0">
              <a:solidFill>
                <a:srgbClr val="132577"/>
              </a:solidFill>
            </a:endParaRPr>
          </a:p>
          <a:p>
            <a:endParaRPr lang="en-US" sz="2600" b="0" dirty="0">
              <a:solidFill>
                <a:srgbClr val="132577"/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Ultimate objectives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88545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11136561" y="6318251"/>
            <a:ext cx="710216" cy="539750"/>
          </a:xfrm>
        </p:spPr>
        <p:txBody>
          <a:bodyPr/>
          <a:lstStyle/>
          <a:p>
            <a:r>
              <a:rPr lang="en-US" noProof="0" dirty="0"/>
              <a:t>Page </a:t>
            </a:r>
            <a:fld id="{733122C9-A0B9-462F-8757-0847AD287B63}" type="slidenum">
              <a:rPr lang="en-US" noProof="0" smtClean="0"/>
              <a:pPr/>
              <a:t>5</a:t>
            </a:fld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1312912" y="1252728"/>
            <a:ext cx="8743528" cy="5065523"/>
          </a:xfrm>
          <a:solidFill>
            <a:schemeClr val="bg1"/>
          </a:solidFill>
          <a:ln>
            <a:solidFill>
              <a:schemeClr val="tx2"/>
            </a:solidFill>
          </a:ln>
        </p:spPr>
        <p:txBody>
          <a:bodyPr>
            <a:normAutofit fontScale="77500" lnSpcReduction="20000"/>
          </a:bodyPr>
          <a:lstStyle/>
          <a:p>
            <a:endParaRPr lang="en-US" sz="2600" b="0" dirty="0">
              <a:solidFill>
                <a:srgbClr val="132577"/>
              </a:solidFill>
            </a:endParaRPr>
          </a:p>
          <a:p>
            <a:r>
              <a:rPr lang="en-US" sz="3300" b="0" dirty="0">
                <a:solidFill>
                  <a:srgbClr val="132577"/>
                </a:solidFill>
              </a:rPr>
              <a:t>Modular FCC lattice design</a:t>
            </a:r>
          </a:p>
          <a:p>
            <a:endParaRPr lang="en-US" sz="2600" b="0" dirty="0">
              <a:solidFill>
                <a:srgbClr val="132577"/>
              </a:solidFill>
            </a:endParaRPr>
          </a:p>
          <a:p>
            <a:r>
              <a:rPr lang="en-US" sz="2600" dirty="0">
                <a:solidFill>
                  <a:srgbClr val="132577"/>
                </a:solidFill>
              </a:rPr>
              <a:t>      - Develop an “Ultimate ARC” lattice made by the best possible </a:t>
            </a:r>
            <a:r>
              <a:rPr lang="en-US" sz="2600" dirty="0" err="1">
                <a:solidFill>
                  <a:srgbClr val="132577"/>
                </a:solidFill>
              </a:rPr>
              <a:t>Achromat&amp;Anharmonic</a:t>
            </a:r>
            <a:r>
              <a:rPr lang="en-US" sz="2600" dirty="0">
                <a:solidFill>
                  <a:srgbClr val="132577"/>
                </a:solidFill>
              </a:rPr>
              <a:t> Cell</a:t>
            </a:r>
          </a:p>
          <a:p>
            <a:r>
              <a:rPr lang="en-US" sz="2600" dirty="0">
                <a:solidFill>
                  <a:srgbClr val="132577"/>
                </a:solidFill>
              </a:rPr>
              <a:t>      - Develop a method in order to insert straight sections with minimum impact on breaking of the ring periodicity</a:t>
            </a:r>
          </a:p>
          <a:p>
            <a:r>
              <a:rPr lang="en-US" sz="2600" b="0" dirty="0">
                <a:solidFill>
                  <a:srgbClr val="132577"/>
                </a:solidFill>
              </a:rPr>
              <a:t>      - Design the best possible </a:t>
            </a:r>
            <a:r>
              <a:rPr lang="en-US" sz="2600" b="0" dirty="0" err="1">
                <a:solidFill>
                  <a:srgbClr val="132577"/>
                </a:solidFill>
              </a:rPr>
              <a:t>Achromat&amp;Anharmonic</a:t>
            </a:r>
            <a:r>
              <a:rPr lang="en-US" sz="2600" b="0" dirty="0">
                <a:solidFill>
                  <a:srgbClr val="132577"/>
                </a:solidFill>
              </a:rPr>
              <a:t> Final Focus system that does not relies on ARC </a:t>
            </a:r>
            <a:r>
              <a:rPr lang="en-US" sz="2600" b="0" dirty="0" err="1">
                <a:solidFill>
                  <a:srgbClr val="132577"/>
                </a:solidFill>
              </a:rPr>
              <a:t>sextupoles</a:t>
            </a:r>
            <a:r>
              <a:rPr lang="en-US" sz="2600" b="0" dirty="0">
                <a:solidFill>
                  <a:srgbClr val="132577"/>
                </a:solidFill>
              </a:rPr>
              <a:t> for DA&amp;MA optimization</a:t>
            </a:r>
          </a:p>
          <a:p>
            <a:r>
              <a:rPr lang="en-US" sz="2600" b="0" dirty="0">
                <a:solidFill>
                  <a:srgbClr val="132577"/>
                </a:solidFill>
              </a:rPr>
              <a:t>      - Develop methodology and solutions to accommodate all the necessary lattice adjustments (crossing angle, LSS requirements </a:t>
            </a:r>
            <a:r>
              <a:rPr lang="en-US" sz="2600" b="0" dirty="0" err="1">
                <a:solidFill>
                  <a:srgbClr val="132577"/>
                </a:solidFill>
              </a:rPr>
              <a:t>etc</a:t>
            </a:r>
            <a:r>
              <a:rPr lang="en-US" sz="2600" b="0" dirty="0">
                <a:solidFill>
                  <a:srgbClr val="132577"/>
                </a:solidFill>
              </a:rPr>
              <a:t>) with minimal impact on beam dynamics and parameters</a:t>
            </a:r>
          </a:p>
          <a:p>
            <a:endParaRPr lang="en-US" sz="2600" dirty="0">
              <a:solidFill>
                <a:srgbClr val="132577"/>
              </a:solidFill>
            </a:endParaRPr>
          </a:p>
          <a:p>
            <a:r>
              <a:rPr lang="en-US" sz="2600" b="0" dirty="0">
                <a:solidFill>
                  <a:srgbClr val="132577"/>
                </a:solidFill>
              </a:rPr>
              <a:t>     </a:t>
            </a:r>
          </a:p>
          <a:p>
            <a:endParaRPr lang="en-US" sz="2600" b="0" dirty="0">
              <a:solidFill>
                <a:srgbClr val="132577"/>
              </a:solidFill>
            </a:endParaRPr>
          </a:p>
          <a:p>
            <a:endParaRPr lang="en-US" sz="2600" b="0" dirty="0">
              <a:solidFill>
                <a:srgbClr val="132577"/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Strategy</a:t>
            </a:r>
          </a:p>
        </p:txBody>
      </p:sp>
    </p:spTree>
    <p:extLst>
      <p:ext uri="{BB962C8B-B14F-4D97-AF65-F5344CB8AC3E}">
        <p14:creationId xmlns:p14="http://schemas.microsoft.com/office/powerpoint/2010/main" val="32044755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B051D2B-BD05-3568-031A-670FAE48922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48B7332-B0E3-A1C8-8DAF-0F3F6559EB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2429" y="332656"/>
            <a:ext cx="10804760" cy="549468"/>
          </a:xfrm>
        </p:spPr>
        <p:txBody>
          <a:bodyPr/>
          <a:lstStyle/>
          <a:p>
            <a:r>
              <a:rPr lang="en-US" dirty="0"/>
              <a:t>ARC lattice 148 long cells made of FODO9090 (~80KM)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A199A12-6BF1-4C18-566B-824E98C2FF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3352" y="1268760"/>
            <a:ext cx="4032448" cy="329084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5C6E88A-F155-7E24-C76A-1CA833EA48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7424" y="4604300"/>
            <a:ext cx="2916288" cy="1762452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42E75F3-BC5E-4984-8DE6-8C158F72FDC8}"/>
              </a:ext>
            </a:extLst>
          </p:cNvPr>
          <p:cNvCxnSpPr/>
          <p:nvPr/>
        </p:nvCxnSpPr>
        <p:spPr>
          <a:xfrm>
            <a:off x="767408" y="2708920"/>
            <a:ext cx="108012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48151930-3934-B5B4-A9BA-551E69E720D4}"/>
              </a:ext>
            </a:extLst>
          </p:cNvPr>
          <p:cNvCxnSpPr/>
          <p:nvPr/>
        </p:nvCxnSpPr>
        <p:spPr>
          <a:xfrm>
            <a:off x="2135560" y="2357264"/>
            <a:ext cx="108012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34018371-6164-78D3-2F26-4EC44B0B944C}"/>
              </a:ext>
            </a:extLst>
          </p:cNvPr>
          <p:cNvSpPr txBox="1"/>
          <p:nvPr/>
        </p:nvSpPr>
        <p:spPr>
          <a:xfrm>
            <a:off x="983432" y="2910891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SF -I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6B4E1F4-7FC2-FB72-830A-B8828DBAE833}"/>
              </a:ext>
            </a:extLst>
          </p:cNvPr>
          <p:cNvSpPr txBox="1"/>
          <p:nvPr/>
        </p:nvSpPr>
        <p:spPr>
          <a:xfrm>
            <a:off x="2314853" y="2708920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SD -I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8395A79-028B-D727-FBE3-E76B079D109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95800" y="1427129"/>
            <a:ext cx="2461084" cy="185309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39A68AFB-9D5F-5C51-A5BC-7BB100AED06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88706" y="1411134"/>
            <a:ext cx="2431630" cy="1869089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5E3AE07B-0A7C-2200-B68B-588B97C86EB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93502" y="1418228"/>
            <a:ext cx="2431631" cy="1861995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92C6D265-E0CA-A5A3-5E6A-84D4F6AB3B1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259709" y="3255867"/>
            <a:ext cx="2382513" cy="1848746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D2CE967E-B966-D469-034E-C924F095908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399712" y="4994362"/>
            <a:ext cx="2189472" cy="1700721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41C3B6E6-0A58-020D-B1BD-DE5BD131B74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783495" y="3280223"/>
            <a:ext cx="2471552" cy="1869089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429D1C40-2C88-6CB0-D1A4-84A8974AE21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875464" y="5104613"/>
            <a:ext cx="2287614" cy="1714873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916BC03B-3AF7-8F5D-B86C-22C988967025}"/>
              </a:ext>
            </a:extLst>
          </p:cNvPr>
          <p:cNvSpPr txBox="1"/>
          <p:nvPr/>
        </p:nvSpPr>
        <p:spPr>
          <a:xfrm>
            <a:off x="9508764" y="5654420"/>
            <a:ext cx="214674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FODO 9090 is</a:t>
            </a:r>
          </a:p>
          <a:p>
            <a:r>
              <a:rPr lang="en-US" dirty="0"/>
              <a:t>very anharmonic !!!</a:t>
            </a:r>
          </a:p>
          <a:p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21FC2B7-B4AE-802D-B5B1-8F953595FD4D}"/>
              </a:ext>
            </a:extLst>
          </p:cNvPr>
          <p:cNvSpPr txBox="1"/>
          <p:nvPr/>
        </p:nvSpPr>
        <p:spPr>
          <a:xfrm>
            <a:off x="8335563" y="3255867"/>
            <a:ext cx="3408475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Transverse beam dynamics checks and</a:t>
            </a:r>
          </a:p>
          <a:p>
            <a:r>
              <a:rPr lang="en-US" sz="1400" dirty="0"/>
              <a:t>rough optimization of 5 turns.</a:t>
            </a:r>
          </a:p>
          <a:p>
            <a:r>
              <a:rPr lang="en-US" sz="1400" dirty="0"/>
              <a:t>Ideally beam x/</a:t>
            </a:r>
            <a:r>
              <a:rPr lang="en-US" sz="1400" dirty="0" err="1"/>
              <a:t>xp</a:t>
            </a:r>
            <a:r>
              <a:rPr lang="en-US" sz="1400" dirty="0"/>
              <a:t>/y/</a:t>
            </a:r>
            <a:r>
              <a:rPr lang="en-US" sz="1400" dirty="0" err="1"/>
              <a:t>yp</a:t>
            </a:r>
            <a:r>
              <a:rPr lang="en-US" sz="1400" dirty="0"/>
              <a:t> should come back to initial coordinates after 5 turns </a:t>
            </a:r>
          </a:p>
          <a:p>
            <a:r>
              <a:rPr lang="en-US" sz="1400" dirty="0"/>
              <a:t>(tunes set to mux=</a:t>
            </a:r>
            <a:r>
              <a:rPr lang="en-US" sz="1400" dirty="0" err="1"/>
              <a:t>muy</a:t>
            </a:r>
            <a:r>
              <a:rPr lang="en-US" sz="1400" dirty="0"/>
              <a:t>=0.2)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5F3D99AA-4ABB-AE4D-3E79-8530F2BA0E4F}"/>
              </a:ext>
            </a:extLst>
          </p:cNvPr>
          <p:cNvCxnSpPr>
            <a:stCxn id="3" idx="1"/>
          </p:cNvCxnSpPr>
          <p:nvPr/>
        </p:nvCxnSpPr>
        <p:spPr>
          <a:xfrm flipH="1" flipV="1">
            <a:off x="6450251" y="2276872"/>
            <a:ext cx="1885312" cy="15637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16305A9-0EA1-82F3-97D2-5872E46E5724}"/>
              </a:ext>
            </a:extLst>
          </p:cNvPr>
          <p:cNvCxnSpPr>
            <a:cxnSpLocks/>
          </p:cNvCxnSpPr>
          <p:nvPr/>
        </p:nvCxnSpPr>
        <p:spPr>
          <a:xfrm flipV="1">
            <a:off x="8328248" y="2420888"/>
            <a:ext cx="380481" cy="13954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55637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B051D2B-BD05-3568-031A-670FAE48922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48B7332-B0E3-A1C8-8DAF-0F3F6559EB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2429" y="332656"/>
            <a:ext cx="10804760" cy="549468"/>
          </a:xfrm>
        </p:spPr>
        <p:txBody>
          <a:bodyPr/>
          <a:lstStyle/>
          <a:p>
            <a:r>
              <a:rPr lang="en-US" dirty="0"/>
              <a:t>ARC lattice: 148 long FODO9090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403CF15-4804-8A54-A7F9-EF6B2C4FE9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194" y="1268760"/>
            <a:ext cx="4361101" cy="382999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DDD8D96-8F20-6EE8-863D-7C3DAB92188B}"/>
              </a:ext>
            </a:extLst>
          </p:cNvPr>
          <p:cNvSpPr txBox="1"/>
          <p:nvPr/>
        </p:nvSpPr>
        <p:spPr>
          <a:xfrm>
            <a:off x="5303912" y="2636912"/>
            <a:ext cx="6750566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FODO9090 cell is only a first order Achromat</a:t>
            </a:r>
          </a:p>
          <a:p>
            <a:r>
              <a:rPr lang="en-US" dirty="0"/>
              <a:t>Placing </a:t>
            </a:r>
            <a:r>
              <a:rPr lang="en-US" dirty="0" err="1"/>
              <a:t>sextupoles</a:t>
            </a:r>
            <a:r>
              <a:rPr lang="en-US" dirty="0"/>
              <a:t> at every quads will cancel the 2</a:t>
            </a:r>
            <a:r>
              <a:rPr lang="en-US" baseline="30000" dirty="0"/>
              <a:t>nd</a:t>
            </a:r>
            <a:r>
              <a:rPr lang="en-US" dirty="0"/>
              <a:t> order </a:t>
            </a:r>
          </a:p>
          <a:p>
            <a:r>
              <a:rPr lang="en-US" dirty="0"/>
              <a:t>chromaticity (SOC) but then the cell will not be Anharmonic</a:t>
            </a:r>
          </a:p>
          <a:p>
            <a:r>
              <a:rPr lang="en-US" dirty="0"/>
              <a:t>EA (defined by the tune footprint to be contained</a:t>
            </a:r>
          </a:p>
          <a:p>
            <a:r>
              <a:rPr lang="en-US" dirty="0"/>
              <a:t>in one quadrant) is around +/-1.5%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*Chinese approach is to cancel the SOC with </a:t>
            </a:r>
            <a:r>
              <a:rPr lang="en-US" dirty="0" err="1"/>
              <a:t>sextupole</a:t>
            </a:r>
            <a:r>
              <a:rPr lang="en-US" dirty="0"/>
              <a:t> families </a:t>
            </a:r>
          </a:p>
          <a:p>
            <a:r>
              <a:rPr lang="en-US" dirty="0"/>
              <a:t>on 8 cells</a:t>
            </a:r>
          </a:p>
        </p:txBody>
      </p:sp>
    </p:spTree>
    <p:extLst>
      <p:ext uri="{BB962C8B-B14F-4D97-AF65-F5344CB8AC3E}">
        <p14:creationId xmlns:p14="http://schemas.microsoft.com/office/powerpoint/2010/main" val="39533619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FAFB82D-7C57-2D37-D7D4-A662F32E0E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360" y="1372982"/>
            <a:ext cx="3816424" cy="3291412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B051D2B-BD05-3568-031A-670FAE48922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48B7332-B0E3-A1C8-8DAF-0F3F6559EB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2429" y="332656"/>
            <a:ext cx="10804760" cy="549468"/>
          </a:xfrm>
        </p:spPr>
        <p:txBody>
          <a:bodyPr/>
          <a:lstStyle/>
          <a:p>
            <a:r>
              <a:rPr lang="en-US" dirty="0"/>
              <a:t>ARC lattice 296 short cells made of FODO9090 (~80KM)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42E75F3-BC5E-4984-8DE6-8C158F72FDC8}"/>
              </a:ext>
            </a:extLst>
          </p:cNvPr>
          <p:cNvCxnSpPr/>
          <p:nvPr/>
        </p:nvCxnSpPr>
        <p:spPr>
          <a:xfrm>
            <a:off x="767408" y="2708920"/>
            <a:ext cx="108012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48151930-3934-B5B4-A9BA-551E69E720D4}"/>
              </a:ext>
            </a:extLst>
          </p:cNvPr>
          <p:cNvCxnSpPr/>
          <p:nvPr/>
        </p:nvCxnSpPr>
        <p:spPr>
          <a:xfrm>
            <a:off x="2135560" y="2357264"/>
            <a:ext cx="108012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34018371-6164-78D3-2F26-4EC44B0B944C}"/>
              </a:ext>
            </a:extLst>
          </p:cNvPr>
          <p:cNvSpPr txBox="1"/>
          <p:nvPr/>
        </p:nvSpPr>
        <p:spPr>
          <a:xfrm>
            <a:off x="983432" y="2910891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SF -I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6B4E1F4-7FC2-FB72-830A-B8828DBAE833}"/>
              </a:ext>
            </a:extLst>
          </p:cNvPr>
          <p:cNvSpPr txBox="1"/>
          <p:nvPr/>
        </p:nvSpPr>
        <p:spPr>
          <a:xfrm>
            <a:off x="2314853" y="2708920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SD -I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16BC03B-3AF7-8F5D-B86C-22C988967025}"/>
              </a:ext>
            </a:extLst>
          </p:cNvPr>
          <p:cNvSpPr txBox="1"/>
          <p:nvPr/>
        </p:nvSpPr>
        <p:spPr>
          <a:xfrm>
            <a:off x="4386411" y="5615241"/>
            <a:ext cx="74603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FODO 9090 is not Anharmonic, some contribution comes</a:t>
            </a:r>
          </a:p>
          <a:p>
            <a:r>
              <a:rPr lang="en-US" dirty="0"/>
              <a:t>from the long </a:t>
            </a:r>
            <a:r>
              <a:rPr lang="en-US" dirty="0" err="1"/>
              <a:t>sextupole</a:t>
            </a:r>
            <a:r>
              <a:rPr lang="en-US" dirty="0"/>
              <a:t> aberration.</a:t>
            </a:r>
          </a:p>
          <a:p>
            <a:r>
              <a:rPr lang="en-US" dirty="0"/>
              <a:t>The sensitivity to the –I condition is larger </a:t>
            </a:r>
            <a:r>
              <a:rPr lang="en-US" dirty="0" err="1"/>
              <a:t>wrt</a:t>
            </a:r>
            <a:r>
              <a:rPr lang="en-US" dirty="0"/>
              <a:t> the Long-FODO9090</a:t>
            </a:r>
          </a:p>
          <a:p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3BCE5CA-CD08-763E-5338-11AA45CB5B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965" y="4820675"/>
            <a:ext cx="2189471" cy="158913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2445038-5C41-F043-911F-43A48CB7F96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76483" y="1402707"/>
            <a:ext cx="2431630" cy="1837232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B9F0CDFC-3FF9-79C3-9976-474B13AB9B6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60384" y="1372982"/>
            <a:ext cx="2414957" cy="1837233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6040A640-6A41-873A-61A8-07DFE4808C4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327612" y="1402707"/>
            <a:ext cx="2510163" cy="1944811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3EA360BA-0F29-7B9F-E8B5-1C846F58C1F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386411" y="3428999"/>
            <a:ext cx="2411062" cy="1946961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7ABDE4CA-1D82-535F-0F73-CC1683AA568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891352" y="3501008"/>
            <a:ext cx="2429310" cy="1837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28527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B051D2B-BD05-3568-031A-670FAE48922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48B7332-B0E3-A1C8-8DAF-0F3F6559EB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2429" y="332656"/>
            <a:ext cx="10804760" cy="549468"/>
          </a:xfrm>
        </p:spPr>
        <p:txBody>
          <a:bodyPr/>
          <a:lstStyle/>
          <a:p>
            <a:r>
              <a:rPr lang="en-US" dirty="0"/>
              <a:t>ARC lattice: 296 short FODO9090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DDD8D96-8F20-6EE8-863D-7C3DAB92188B}"/>
              </a:ext>
            </a:extLst>
          </p:cNvPr>
          <p:cNvSpPr txBox="1"/>
          <p:nvPr/>
        </p:nvSpPr>
        <p:spPr>
          <a:xfrm>
            <a:off x="4655840" y="2795354"/>
            <a:ext cx="51219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EA (defined by the tune footprint to be contained</a:t>
            </a:r>
          </a:p>
          <a:p>
            <a:r>
              <a:rPr lang="en-US" dirty="0"/>
              <a:t>in one quadrant) is around +/-0.75%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D94E771-221B-187B-927F-6F0CAEB8FC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600" y="1412776"/>
            <a:ext cx="3690488" cy="3216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4302018"/>
      </p:ext>
    </p:extLst>
  </p:cSld>
  <p:clrMapOvr>
    <a:masterClrMapping/>
  </p:clrMapOvr>
</p:sld>
</file>

<file path=ppt/theme/theme1.xml><?xml version="1.0" encoding="utf-8"?>
<a:theme xmlns:a="http://schemas.openxmlformats.org/drawingml/2006/main" name="SLAC_Template_PowerPoint">
  <a:themeElements>
    <a:clrScheme name="Custom 4">
      <a:dk1>
        <a:srgbClr val="A4001D"/>
      </a:dk1>
      <a:lt1>
        <a:sysClr val="window" lastClr="FFFFFF"/>
      </a:lt1>
      <a:dk2>
        <a:srgbClr val="E17000"/>
      </a:dk2>
      <a:lt2>
        <a:srgbClr val="000000"/>
      </a:lt2>
      <a:accent1>
        <a:srgbClr val="A4001D"/>
      </a:accent1>
      <a:accent2>
        <a:srgbClr val="E17000"/>
      </a:accent2>
      <a:accent3>
        <a:srgbClr val="4D4F53"/>
      </a:accent3>
      <a:accent4>
        <a:srgbClr val="545455"/>
      </a:accent4>
      <a:accent5>
        <a:srgbClr val="0099CC"/>
      </a:accent5>
      <a:accent6>
        <a:srgbClr val="69BE28"/>
      </a:accent6>
      <a:hlink>
        <a:srgbClr val="A4001D"/>
      </a:hlink>
      <a:folHlink>
        <a:srgbClr val="A4001D"/>
      </a:folHlink>
    </a:clrScheme>
    <a:fontScheme name="TH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c_template_pac.potx" id="{78792833-1B82-458F-BF8C-413FED1E0338}" vid="{2777D9AC-1853-4B0F-A5C0-F0D5C5969F69}"/>
    </a:ext>
  </a:extLst>
</a:theme>
</file>

<file path=ppt/theme/theme2.xml><?xml version="1.0" encoding="utf-8"?>
<a:theme xmlns:a="http://schemas.openxmlformats.org/drawingml/2006/main" name="ESRF-default">
  <a:themeElements>
    <a:clrScheme name="ESRF-LightBlue">
      <a:dk1>
        <a:sysClr val="windowText" lastClr="000000"/>
      </a:dk1>
      <a:lt1>
        <a:sysClr val="window" lastClr="FFFFFF"/>
      </a:lt1>
      <a:dk2>
        <a:srgbClr val="132577"/>
      </a:dk2>
      <a:lt2>
        <a:srgbClr val="51A026"/>
      </a:lt2>
      <a:accent1>
        <a:srgbClr val="132577"/>
      </a:accent1>
      <a:accent2>
        <a:srgbClr val="ED7703"/>
      </a:accent2>
      <a:accent3>
        <a:srgbClr val="F4A300"/>
      </a:accent3>
      <a:accent4>
        <a:srgbClr val="FFDD00"/>
      </a:accent4>
      <a:accent5>
        <a:srgbClr val="AF007C"/>
      </a:accent5>
      <a:accent6>
        <a:srgbClr val="0098D4"/>
      </a:accent6>
      <a:hlink>
        <a:srgbClr val="000000"/>
      </a:hlink>
      <a:folHlink>
        <a:srgbClr val="000000"/>
      </a:folHlink>
    </a:clrScheme>
    <a:fontScheme name="Solocal_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Blank.potx" id="{67C11CAC-9023-4D7C-A201-0E73168C1C5C}" vid="{657381B9-D2A2-47F3-8C63-832BC4565506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2283</TotalTime>
  <Words>1954</Words>
  <Application>Microsoft Office PowerPoint</Application>
  <PresentationFormat>Widescreen</PresentationFormat>
  <Paragraphs>273</Paragraphs>
  <Slides>26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26</vt:i4>
      </vt:variant>
    </vt:vector>
  </HeadingPairs>
  <TitlesOfParts>
    <vt:vector size="32" baseType="lpstr">
      <vt:lpstr>Arial</vt:lpstr>
      <vt:lpstr>Calibri</vt:lpstr>
      <vt:lpstr>ITCOfficinaSans LT Book</vt:lpstr>
      <vt:lpstr>Wingdings</vt:lpstr>
      <vt:lpstr>SLAC_Template_PowerPoint</vt:lpstr>
      <vt:lpstr>ESRF-default</vt:lpstr>
      <vt:lpstr>ARC and Long Straight Sections beam dynamics studies</vt:lpstr>
      <vt:lpstr>Premise</vt:lpstr>
      <vt:lpstr>outline</vt:lpstr>
      <vt:lpstr>Ultimate objectives</vt:lpstr>
      <vt:lpstr>Strategy</vt:lpstr>
      <vt:lpstr>ARC lattice 148 long cells made of FODO9090 (~80KM)</vt:lpstr>
      <vt:lpstr>ARC lattice: 148 long FODO9090</vt:lpstr>
      <vt:lpstr>ARC lattice 296 short cells made of FODO9090 (~80KM)</vt:lpstr>
      <vt:lpstr>ARC lattice: 296 short FODO9090</vt:lpstr>
      <vt:lpstr>ARC lattice scaling laws</vt:lpstr>
      <vt:lpstr>ARC lattice scaling laws</vt:lpstr>
      <vt:lpstr>ARC lattice 192 long cells made of HMBA (~80KM)</vt:lpstr>
      <vt:lpstr>ARC lattice 192 long cells made of HMBA (~80KM)</vt:lpstr>
      <vt:lpstr>FODO9090 optimization</vt:lpstr>
      <vt:lpstr>FODO9090 optimization  v_2a</vt:lpstr>
      <vt:lpstr>HFD optimization  v_5a3</vt:lpstr>
      <vt:lpstr>HFD optimization  v_11a1</vt:lpstr>
      <vt:lpstr>HFD optimization  v_11b1</vt:lpstr>
      <vt:lpstr>Insert Long Straight section: Transparency Conditions</vt:lpstr>
      <vt:lpstr>Petra4 examples</vt:lpstr>
      <vt:lpstr>Chromatic functions with insertions with TCs (petra4)</vt:lpstr>
      <vt:lpstr>Long straight insertion with TCs  V_15a2</vt:lpstr>
      <vt:lpstr>Long straight insertion with TCs  V_15a2</vt:lpstr>
      <vt:lpstr>Ring with Long straight insertion  v_15a2</vt:lpstr>
      <vt:lpstr>Ring with Long straight insertion  v_15a2</vt:lpstr>
      <vt:lpstr>Conclusions</vt:lpstr>
    </vt:vector>
  </TitlesOfParts>
  <Company>ESRF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DEMESSIEUX Laura</dc:creator>
  <cp:lastModifiedBy>Raimondi, Pantaleo</cp:lastModifiedBy>
  <cp:revision>1886</cp:revision>
  <cp:lastPrinted>2020-03-29T14:00:08Z</cp:lastPrinted>
  <dcterms:created xsi:type="dcterms:W3CDTF">2015-04-08T05:55:09Z</dcterms:created>
  <dcterms:modified xsi:type="dcterms:W3CDTF">2022-12-07T11:00:55Z</dcterms:modified>
</cp:coreProperties>
</file>