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3" r:id="rId1"/>
  </p:sldMasterIdLst>
  <p:notesMasterIdLst>
    <p:notesMasterId r:id="rId31"/>
  </p:notesMasterIdLst>
  <p:handoutMasterIdLst>
    <p:handoutMasterId r:id="rId32"/>
  </p:handoutMasterIdLst>
  <p:sldIdLst>
    <p:sldId id="256" r:id="rId2"/>
    <p:sldId id="1908" r:id="rId3"/>
    <p:sldId id="1963" r:id="rId4"/>
    <p:sldId id="1964" r:id="rId5"/>
    <p:sldId id="1936" r:id="rId6"/>
    <p:sldId id="1914" r:id="rId7"/>
    <p:sldId id="1941" r:id="rId8"/>
    <p:sldId id="1942" r:id="rId9"/>
    <p:sldId id="1944" r:id="rId10"/>
    <p:sldId id="1943" r:id="rId11"/>
    <p:sldId id="1966" r:id="rId12"/>
    <p:sldId id="1945" r:id="rId13"/>
    <p:sldId id="1949" r:id="rId14"/>
    <p:sldId id="1982" r:id="rId15"/>
    <p:sldId id="1950" r:id="rId16"/>
    <p:sldId id="1978" r:id="rId17"/>
    <p:sldId id="1968" r:id="rId18"/>
    <p:sldId id="1969" r:id="rId19"/>
    <p:sldId id="1946" r:id="rId20"/>
    <p:sldId id="1970" r:id="rId21"/>
    <p:sldId id="1973" r:id="rId22"/>
    <p:sldId id="1974" r:id="rId23"/>
    <p:sldId id="1975" r:id="rId24"/>
    <p:sldId id="1971" r:id="rId25"/>
    <p:sldId id="1972" r:id="rId26"/>
    <p:sldId id="1979" r:id="rId27"/>
    <p:sldId id="1976" r:id="rId28"/>
    <p:sldId id="1980" r:id="rId29"/>
    <p:sldId id="1934" r:id="rId3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31C83A8-4A90-2F4C-8A61-251FB332805A}">
          <p14:sldIdLst>
            <p14:sldId id="256"/>
            <p14:sldId id="1908"/>
            <p14:sldId id="1963"/>
            <p14:sldId id="1964"/>
            <p14:sldId id="1936"/>
            <p14:sldId id="1914"/>
            <p14:sldId id="1941"/>
            <p14:sldId id="1942"/>
            <p14:sldId id="1944"/>
            <p14:sldId id="1943"/>
            <p14:sldId id="1966"/>
            <p14:sldId id="1945"/>
            <p14:sldId id="1949"/>
            <p14:sldId id="1982"/>
            <p14:sldId id="1950"/>
            <p14:sldId id="1978"/>
            <p14:sldId id="1968"/>
            <p14:sldId id="1969"/>
            <p14:sldId id="1946"/>
            <p14:sldId id="1970"/>
            <p14:sldId id="1973"/>
            <p14:sldId id="1974"/>
            <p14:sldId id="1975"/>
            <p14:sldId id="1971"/>
            <p14:sldId id="1972"/>
            <p14:sldId id="1979"/>
            <p14:sldId id="1976"/>
            <p14:sldId id="1980"/>
            <p14:sldId id="1934"/>
          </p14:sldIdLst>
        </p14:section>
        <p14:section name="Untitled Section" id="{7580621C-DC13-FB43-B5CC-0AC9A05901B0}">
          <p14:sldIdLst/>
        </p14:section>
      </p14:sectionLst>
    </p:ext>
    <p:ext uri="{EFAFB233-063F-42B5-8137-9DF3F51BA10A}">
      <p15:sldGuideLst xmlns:p15="http://schemas.microsoft.com/office/powerpoint/2012/main">
        <p15:guide id="1" orient="horz" pos="2160" userDrawn="1">
          <p15:clr>
            <a:srgbClr val="A4A3A4"/>
          </p15:clr>
        </p15:guide>
        <p15:guide id="2" orient="horz" pos="346" userDrawn="1">
          <p15:clr>
            <a:srgbClr val="A4A3A4"/>
          </p15:clr>
        </p15:guide>
        <p15:guide id="3" orient="horz" pos="3974" userDrawn="1">
          <p15:clr>
            <a:srgbClr val="A4A3A4"/>
          </p15:clr>
        </p15:guide>
        <p15:guide id="4" orient="horz" pos="1026" userDrawn="1">
          <p15:clr>
            <a:srgbClr val="A4A3A4"/>
          </p15:clr>
        </p15:guide>
        <p15:guide id="5" pos="3840" userDrawn="1">
          <p15:clr>
            <a:srgbClr val="A4A3A4"/>
          </p15:clr>
        </p15:guide>
        <p15:guide id="6" pos="695" userDrawn="1">
          <p15:clr>
            <a:srgbClr val="A4A3A4"/>
          </p15:clr>
        </p15:guide>
        <p15:guide id="7" pos="698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RAT Isabelle" initials="P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007C"/>
    <a:srgbClr val="FFFFCC"/>
    <a:srgbClr val="51A026"/>
    <a:srgbClr val="132577"/>
    <a:srgbClr val="4AB151"/>
    <a:srgbClr val="0000FF"/>
    <a:srgbClr val="1429FA"/>
    <a:srgbClr val="ED7703"/>
    <a:srgbClr val="F2F2F2"/>
    <a:srgbClr val="C3E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00" autoAdjust="0"/>
    <p:restoredTop sz="87969" autoAdjust="0"/>
  </p:normalViewPr>
  <p:slideViewPr>
    <p:cSldViewPr showGuides="1">
      <p:cViewPr varScale="1">
        <p:scale>
          <a:sx n="93" d="100"/>
          <a:sy n="93" d="100"/>
        </p:scale>
        <p:origin x="102" y="90"/>
      </p:cViewPr>
      <p:guideLst>
        <p:guide orient="horz" pos="2160"/>
        <p:guide orient="horz" pos="346"/>
        <p:guide orient="horz" pos="3974"/>
        <p:guide orient="horz" pos="1026"/>
        <p:guide pos="3840"/>
        <p:guide pos="695"/>
        <p:guide pos="6985"/>
      </p:guideLst>
    </p:cSldViewPr>
  </p:slideViewPr>
  <p:outlineViewPr>
    <p:cViewPr>
      <p:scale>
        <a:sx n="33" d="100"/>
        <a:sy n="33" d="100"/>
      </p:scale>
      <p:origin x="0" y="-76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3453A9-2717-AA4F-815A-292CD94D0432}" type="datetimeFigureOut">
              <a:rPr lang="en-US" smtClean="0"/>
              <a:pPr/>
              <a:t>12/7/2022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7DF195-CAF6-9240-87FA-88F33FF6902A}" type="slidenum">
              <a:rPr lang="en-GB" smtClean="0"/>
              <a:pPr/>
              <a:t>‹#›</a:t>
            </a:fld>
            <a:endParaRPr lang="en-GB"/>
          </a:p>
        </p:txBody>
      </p:sp>
    </p:spTree>
    <p:extLst>
      <p:ext uri="{BB962C8B-B14F-4D97-AF65-F5344CB8AC3E}">
        <p14:creationId xmlns:p14="http://schemas.microsoft.com/office/powerpoint/2010/main" val="3123377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80E798-53FF-4C51-A981-953463752515}" type="datetimeFigureOut">
              <a:rPr lang="fr-FR" smtClean="0"/>
              <a:pPr/>
              <a:t>07/12/2022</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06CD8F-B7ED-4A05-9FB1-A01CC0EF02CC}" type="slidenum">
              <a:rPr lang="fr-FR" smtClean="0"/>
              <a:pPr/>
              <a:t>‹#›</a:t>
            </a:fld>
            <a:endParaRPr lang="fr-FR"/>
          </a:p>
        </p:txBody>
      </p:sp>
    </p:spTree>
    <p:extLst>
      <p:ext uri="{BB962C8B-B14F-4D97-AF65-F5344CB8AC3E}">
        <p14:creationId xmlns:p14="http://schemas.microsoft.com/office/powerpoint/2010/main" val="1340845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6</a:t>
            </a:fld>
            <a:endParaRPr lang="fr-FR"/>
          </a:p>
        </p:txBody>
      </p:sp>
    </p:spTree>
    <p:extLst>
      <p:ext uri="{BB962C8B-B14F-4D97-AF65-F5344CB8AC3E}">
        <p14:creationId xmlns:p14="http://schemas.microsoft.com/office/powerpoint/2010/main" val="298410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15</a:t>
            </a:fld>
            <a:endParaRPr lang="fr-FR"/>
          </a:p>
        </p:txBody>
      </p:sp>
    </p:spTree>
    <p:extLst>
      <p:ext uri="{BB962C8B-B14F-4D97-AF65-F5344CB8AC3E}">
        <p14:creationId xmlns:p14="http://schemas.microsoft.com/office/powerpoint/2010/main" val="16276501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16</a:t>
            </a:fld>
            <a:endParaRPr lang="fr-FR"/>
          </a:p>
        </p:txBody>
      </p:sp>
    </p:spTree>
    <p:extLst>
      <p:ext uri="{BB962C8B-B14F-4D97-AF65-F5344CB8AC3E}">
        <p14:creationId xmlns:p14="http://schemas.microsoft.com/office/powerpoint/2010/main" val="4186914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17</a:t>
            </a:fld>
            <a:endParaRPr lang="fr-FR"/>
          </a:p>
        </p:txBody>
      </p:sp>
    </p:spTree>
    <p:extLst>
      <p:ext uri="{BB962C8B-B14F-4D97-AF65-F5344CB8AC3E}">
        <p14:creationId xmlns:p14="http://schemas.microsoft.com/office/powerpoint/2010/main" val="690602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18</a:t>
            </a:fld>
            <a:endParaRPr lang="fr-FR"/>
          </a:p>
        </p:txBody>
      </p:sp>
    </p:spTree>
    <p:extLst>
      <p:ext uri="{BB962C8B-B14F-4D97-AF65-F5344CB8AC3E}">
        <p14:creationId xmlns:p14="http://schemas.microsoft.com/office/powerpoint/2010/main" val="14050075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19</a:t>
            </a:fld>
            <a:endParaRPr lang="fr-FR"/>
          </a:p>
        </p:txBody>
      </p:sp>
    </p:spTree>
    <p:extLst>
      <p:ext uri="{BB962C8B-B14F-4D97-AF65-F5344CB8AC3E}">
        <p14:creationId xmlns:p14="http://schemas.microsoft.com/office/powerpoint/2010/main" val="384955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20</a:t>
            </a:fld>
            <a:endParaRPr lang="fr-FR"/>
          </a:p>
        </p:txBody>
      </p:sp>
    </p:spTree>
    <p:extLst>
      <p:ext uri="{BB962C8B-B14F-4D97-AF65-F5344CB8AC3E}">
        <p14:creationId xmlns:p14="http://schemas.microsoft.com/office/powerpoint/2010/main" val="40697062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21</a:t>
            </a:fld>
            <a:endParaRPr lang="fr-FR"/>
          </a:p>
        </p:txBody>
      </p:sp>
    </p:spTree>
    <p:extLst>
      <p:ext uri="{BB962C8B-B14F-4D97-AF65-F5344CB8AC3E}">
        <p14:creationId xmlns:p14="http://schemas.microsoft.com/office/powerpoint/2010/main" val="39303425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22</a:t>
            </a:fld>
            <a:endParaRPr lang="fr-FR"/>
          </a:p>
        </p:txBody>
      </p:sp>
    </p:spTree>
    <p:extLst>
      <p:ext uri="{BB962C8B-B14F-4D97-AF65-F5344CB8AC3E}">
        <p14:creationId xmlns:p14="http://schemas.microsoft.com/office/powerpoint/2010/main" val="25872448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23</a:t>
            </a:fld>
            <a:endParaRPr lang="fr-FR"/>
          </a:p>
        </p:txBody>
      </p:sp>
    </p:spTree>
    <p:extLst>
      <p:ext uri="{BB962C8B-B14F-4D97-AF65-F5344CB8AC3E}">
        <p14:creationId xmlns:p14="http://schemas.microsoft.com/office/powerpoint/2010/main" val="3208698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24</a:t>
            </a:fld>
            <a:endParaRPr lang="fr-FR"/>
          </a:p>
        </p:txBody>
      </p:sp>
    </p:spTree>
    <p:extLst>
      <p:ext uri="{BB962C8B-B14F-4D97-AF65-F5344CB8AC3E}">
        <p14:creationId xmlns:p14="http://schemas.microsoft.com/office/powerpoint/2010/main" val="2543386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7</a:t>
            </a:fld>
            <a:endParaRPr lang="fr-FR"/>
          </a:p>
        </p:txBody>
      </p:sp>
    </p:spTree>
    <p:extLst>
      <p:ext uri="{BB962C8B-B14F-4D97-AF65-F5344CB8AC3E}">
        <p14:creationId xmlns:p14="http://schemas.microsoft.com/office/powerpoint/2010/main" val="42122895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25</a:t>
            </a:fld>
            <a:endParaRPr lang="fr-FR"/>
          </a:p>
        </p:txBody>
      </p:sp>
    </p:spTree>
    <p:extLst>
      <p:ext uri="{BB962C8B-B14F-4D97-AF65-F5344CB8AC3E}">
        <p14:creationId xmlns:p14="http://schemas.microsoft.com/office/powerpoint/2010/main" val="39290667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26</a:t>
            </a:fld>
            <a:endParaRPr lang="fr-FR"/>
          </a:p>
        </p:txBody>
      </p:sp>
    </p:spTree>
    <p:extLst>
      <p:ext uri="{BB962C8B-B14F-4D97-AF65-F5344CB8AC3E}">
        <p14:creationId xmlns:p14="http://schemas.microsoft.com/office/powerpoint/2010/main" val="529230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27</a:t>
            </a:fld>
            <a:endParaRPr lang="fr-FR"/>
          </a:p>
        </p:txBody>
      </p:sp>
    </p:spTree>
    <p:extLst>
      <p:ext uri="{BB962C8B-B14F-4D97-AF65-F5344CB8AC3E}">
        <p14:creationId xmlns:p14="http://schemas.microsoft.com/office/powerpoint/2010/main" val="3470542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8</a:t>
            </a:fld>
            <a:endParaRPr lang="fr-FR"/>
          </a:p>
        </p:txBody>
      </p:sp>
    </p:spTree>
    <p:extLst>
      <p:ext uri="{BB962C8B-B14F-4D97-AF65-F5344CB8AC3E}">
        <p14:creationId xmlns:p14="http://schemas.microsoft.com/office/powerpoint/2010/main" val="2935051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9</a:t>
            </a:fld>
            <a:endParaRPr lang="fr-FR"/>
          </a:p>
        </p:txBody>
      </p:sp>
    </p:spTree>
    <p:extLst>
      <p:ext uri="{BB962C8B-B14F-4D97-AF65-F5344CB8AC3E}">
        <p14:creationId xmlns:p14="http://schemas.microsoft.com/office/powerpoint/2010/main" val="4229469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10</a:t>
            </a:fld>
            <a:endParaRPr lang="fr-FR"/>
          </a:p>
        </p:txBody>
      </p:sp>
    </p:spTree>
    <p:extLst>
      <p:ext uri="{BB962C8B-B14F-4D97-AF65-F5344CB8AC3E}">
        <p14:creationId xmlns:p14="http://schemas.microsoft.com/office/powerpoint/2010/main" val="980792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11</a:t>
            </a:fld>
            <a:endParaRPr lang="fr-FR"/>
          </a:p>
        </p:txBody>
      </p:sp>
    </p:spTree>
    <p:extLst>
      <p:ext uri="{BB962C8B-B14F-4D97-AF65-F5344CB8AC3E}">
        <p14:creationId xmlns:p14="http://schemas.microsoft.com/office/powerpoint/2010/main" val="3483750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12</a:t>
            </a:fld>
            <a:endParaRPr lang="fr-FR"/>
          </a:p>
        </p:txBody>
      </p:sp>
    </p:spTree>
    <p:extLst>
      <p:ext uri="{BB962C8B-B14F-4D97-AF65-F5344CB8AC3E}">
        <p14:creationId xmlns:p14="http://schemas.microsoft.com/office/powerpoint/2010/main" val="1607977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13</a:t>
            </a:fld>
            <a:endParaRPr lang="fr-FR"/>
          </a:p>
        </p:txBody>
      </p:sp>
    </p:spTree>
    <p:extLst>
      <p:ext uri="{BB962C8B-B14F-4D97-AF65-F5344CB8AC3E}">
        <p14:creationId xmlns:p14="http://schemas.microsoft.com/office/powerpoint/2010/main" val="20817201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06CD8F-B7ED-4A05-9FB1-A01CC0EF02CC}" type="slidenum">
              <a:rPr lang="fr-FR" smtClean="0"/>
              <a:pPr/>
              <a:t>14</a:t>
            </a:fld>
            <a:endParaRPr lang="fr-FR"/>
          </a:p>
        </p:txBody>
      </p:sp>
    </p:spTree>
    <p:extLst>
      <p:ext uri="{BB962C8B-B14F-4D97-AF65-F5344CB8AC3E}">
        <p14:creationId xmlns:p14="http://schemas.microsoft.com/office/powerpoint/2010/main" val="23991174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mple Title 01">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208799" cy="68688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57912" y="6196868"/>
            <a:ext cx="3034088" cy="661133"/>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6140196"/>
            <a:ext cx="2631445" cy="717805"/>
          </a:xfrm>
          <a:prstGeom prst="rect">
            <a:avLst/>
          </a:prstGeom>
        </p:spPr>
      </p:pic>
      <p:sp>
        <p:nvSpPr>
          <p:cNvPr id="2" name="Title 1"/>
          <p:cNvSpPr>
            <a:spLocks noGrp="1"/>
          </p:cNvSpPr>
          <p:nvPr>
            <p:ph type="ctrTitle"/>
          </p:nvPr>
        </p:nvSpPr>
        <p:spPr>
          <a:xfrm>
            <a:off x="742951" y="536576"/>
            <a:ext cx="10678583" cy="2246313"/>
          </a:xfrm>
        </p:spPr>
        <p:txBody>
          <a:bodyPr anchor="b" anchorCtr="0">
            <a:noAutofit/>
          </a:bodyPr>
          <a:lstStyle>
            <a:lvl1pPr>
              <a:defRPr sz="4300" b="1">
                <a:solidFill>
                  <a:schemeClr val="bg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742951" y="3646170"/>
            <a:ext cx="10653183" cy="2187702"/>
          </a:xfrm>
        </p:spPr>
        <p:txBody>
          <a:bodyPr>
            <a:noAutofit/>
          </a:bodyPr>
          <a:lstStyle>
            <a:lvl1pPr marL="0" indent="0" algn="l">
              <a:lnSpc>
                <a:spcPct val="110000"/>
              </a:lnSpc>
              <a:buNone/>
              <a:defRPr sz="1600" b="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742951" y="2755012"/>
            <a:ext cx="10678583" cy="635889"/>
          </a:xfrm>
        </p:spPr>
        <p:txBody>
          <a:bodyPr>
            <a:noAutofit/>
          </a:bodyPr>
          <a:lstStyle>
            <a:lvl1pPr>
              <a:lnSpc>
                <a:spcPct val="100000"/>
              </a:lnSpc>
              <a:defRPr sz="4200" b="0">
                <a:solidFill>
                  <a:schemeClr val="bg1"/>
                </a:solidFill>
                <a:latin typeface="Arial" pitchFamily="34" charset="0"/>
                <a:cs typeface="Arial" pitchFamily="34" charset="0"/>
              </a:defRPr>
            </a:lvl1pPr>
          </a:lstStyle>
          <a:p>
            <a:pPr lvl="0"/>
            <a:r>
              <a:rPr lang="en-CA" dirty="0"/>
              <a:t>Click to edit Master subtitle style</a:t>
            </a:r>
          </a:p>
        </p:txBody>
      </p:sp>
    </p:spTree>
    <p:extLst>
      <p:ext uri="{BB962C8B-B14F-4D97-AF65-F5344CB8AC3E}">
        <p14:creationId xmlns:p14="http://schemas.microsoft.com/office/powerpoint/2010/main" val="1167913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12" name="Footer Placeholder 11"/>
          <p:cNvSpPr>
            <a:spLocks noGrp="1"/>
          </p:cNvSpPr>
          <p:nvPr>
            <p:ph type="ftr" sz="quarter" idx="13"/>
          </p:nvPr>
        </p:nvSpPr>
        <p:spPr>
          <a:xfrm>
            <a:off x="593963" y="6543674"/>
            <a:ext cx="7432437" cy="314326"/>
          </a:xfrm>
        </p:spPr>
        <p:txBody>
          <a:bodyPr/>
          <a:lstStyle/>
          <a:p>
            <a:r>
              <a:rPr lang="nl-NL" b="1"/>
              <a:t>X. Huang (SLAC)</a:t>
            </a:r>
            <a:endParaRPr lang="en-US" dirty="0"/>
          </a:p>
        </p:txBody>
      </p:sp>
      <p:sp>
        <p:nvSpPr>
          <p:cNvPr id="16" name="Content Placeholder 15"/>
          <p:cNvSpPr>
            <a:spLocks noGrp="1"/>
          </p:cNvSpPr>
          <p:nvPr>
            <p:ph sz="quarter" idx="14"/>
          </p:nvPr>
        </p:nvSpPr>
        <p:spPr>
          <a:xfrm>
            <a:off x="304800" y="1252728"/>
            <a:ext cx="11275563" cy="5065523"/>
          </a:xfrm>
        </p:spPr>
        <p:txBody>
          <a:bodyPr/>
          <a:lstStyle>
            <a:lvl1pPr>
              <a:buClr>
                <a:srgbClr val="981E32"/>
              </a:buClr>
              <a:defRPr/>
            </a:lvl1pPr>
            <a:lvl2pPr>
              <a:buClr>
                <a:srgbClr val="981E32"/>
              </a:buClr>
              <a:defRPr sz="2400"/>
            </a:lvl2pPr>
            <a:lvl3pPr>
              <a:buClr>
                <a:srgbClr val="981E32"/>
              </a:buClr>
              <a:defRPr sz="1800"/>
            </a:lvl3pPr>
            <a:lvl4pPr>
              <a:buClr>
                <a:srgbClr val="981E32"/>
              </a:buClr>
              <a:defRPr/>
            </a:lvl4pPr>
            <a:lvl5pPr>
              <a:buClr>
                <a:srgbClr val="981E32"/>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0722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593963" y="6543674"/>
            <a:ext cx="4486037" cy="314326"/>
          </a:xfrm>
        </p:spPr>
        <p:txBody>
          <a:bodyPr/>
          <a:lstStyle/>
          <a:p>
            <a:r>
              <a:rPr lang="nl-NL" b="1"/>
              <a:t>X. Huang (SLAC)</a:t>
            </a:r>
            <a:endParaRPr lang="en-US" dirty="0"/>
          </a:p>
        </p:txBody>
      </p:sp>
      <p:sp>
        <p:nvSpPr>
          <p:cNvPr id="5" name="Picture Placeholder 4"/>
          <p:cNvSpPr>
            <a:spLocks noGrp="1"/>
          </p:cNvSpPr>
          <p:nvPr>
            <p:ph type="pic" sz="quarter" idx="15"/>
          </p:nvPr>
        </p:nvSpPr>
        <p:spPr>
          <a:xfrm>
            <a:off x="4861984" y="1723840"/>
            <a:ext cx="3256453" cy="2224216"/>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4861984" y="4094034"/>
            <a:ext cx="3256453" cy="2224216"/>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8323939" y="1723840"/>
            <a:ext cx="3256453" cy="4594410"/>
          </a:xfrm>
        </p:spPr>
        <p:txBody>
          <a:bodyPr/>
          <a:lstStyle/>
          <a:p>
            <a:r>
              <a:rPr lang="en-US"/>
              <a:t>Click icon to add picture</a:t>
            </a:r>
            <a:endParaRPr lang="en-CA" dirty="0"/>
          </a:p>
        </p:txBody>
      </p:sp>
      <p:sp>
        <p:nvSpPr>
          <p:cNvPr id="3" name="Content Placeholder 2"/>
          <p:cNvSpPr>
            <a:spLocks noGrp="1"/>
          </p:cNvSpPr>
          <p:nvPr>
            <p:ph sz="quarter" idx="18"/>
          </p:nvPr>
        </p:nvSpPr>
        <p:spPr>
          <a:xfrm>
            <a:off x="594785" y="1670050"/>
            <a:ext cx="4017433" cy="464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Tree>
    <p:extLst>
      <p:ext uri="{BB962C8B-B14F-4D97-AF65-F5344CB8AC3E}">
        <p14:creationId xmlns:p14="http://schemas.microsoft.com/office/powerpoint/2010/main" val="3863057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593963" y="6543674"/>
            <a:ext cx="4689237" cy="314326"/>
          </a:xfrm>
        </p:spPr>
        <p:txBody>
          <a:bodyPr/>
          <a:lstStyle/>
          <a:p>
            <a:r>
              <a:rPr lang="nl-NL" b="1"/>
              <a:t>X. Huang (SLAC)</a:t>
            </a:r>
            <a:endParaRPr lang="en-US" dirty="0"/>
          </a:p>
        </p:txBody>
      </p:sp>
      <p:sp>
        <p:nvSpPr>
          <p:cNvPr id="3" name="Chart Placeholder 2"/>
          <p:cNvSpPr>
            <a:spLocks noGrp="1"/>
          </p:cNvSpPr>
          <p:nvPr>
            <p:ph type="chart" sz="quarter" idx="15"/>
          </p:nvPr>
        </p:nvSpPr>
        <p:spPr>
          <a:xfrm>
            <a:off x="8009467" y="1670050"/>
            <a:ext cx="3556000" cy="4648200"/>
          </a:xfrm>
        </p:spPr>
        <p:txBody>
          <a:bodyPr/>
          <a:lstStyle/>
          <a:p>
            <a:r>
              <a:rPr lang="en-US"/>
              <a:t>Click icon to add chart</a:t>
            </a:r>
            <a:endParaRPr lang="en-CA" dirty="0"/>
          </a:p>
        </p:txBody>
      </p:sp>
      <p:sp>
        <p:nvSpPr>
          <p:cNvPr id="5" name="Content Placeholder 4"/>
          <p:cNvSpPr>
            <a:spLocks noGrp="1"/>
          </p:cNvSpPr>
          <p:nvPr>
            <p:ph sz="quarter" idx="16"/>
          </p:nvPr>
        </p:nvSpPr>
        <p:spPr>
          <a:xfrm>
            <a:off x="594784" y="1670050"/>
            <a:ext cx="7313083" cy="464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Tree>
    <p:extLst>
      <p:ext uri="{BB962C8B-B14F-4D97-AF65-F5344CB8AC3E}">
        <p14:creationId xmlns:p14="http://schemas.microsoft.com/office/powerpoint/2010/main" val="3810730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12192000" cy="6858000"/>
          </a:xfrm>
        </p:spPr>
        <p:txBody>
          <a:bodyPr lIns="432000"/>
          <a:lstStyle>
            <a:lvl1pPr>
              <a:defRPr b="1" baseline="0">
                <a:solidFill>
                  <a:srgbClr val="FF0000"/>
                </a:solidFill>
              </a:defRPr>
            </a:lvl1pPr>
          </a:lstStyle>
          <a:p>
            <a:br>
              <a:rPr lang="en-CA" dirty="0"/>
            </a:br>
            <a:br>
              <a:rPr lang="en-CA" dirty="0"/>
            </a:br>
            <a:br>
              <a:rPr lang="en-CA" dirty="0"/>
            </a:br>
            <a:br>
              <a:rPr lang="en-CA" dirty="0"/>
            </a:br>
            <a:br>
              <a:rPr lang="en-CA" dirty="0"/>
            </a:br>
            <a:br>
              <a:rPr lang="en-CA" dirty="0"/>
            </a:br>
            <a:r>
              <a:rPr lang="en-CA" dirty="0"/>
              <a:t>***INSTRUCTIONS FOR APPLYING IMAGE BACKGROUNDTO SLIDE LAYOUT***</a:t>
            </a:r>
            <a:br>
              <a:rPr lang="en-CA" dirty="0"/>
            </a:br>
            <a:r>
              <a:rPr lang="en-CA" dirty="0"/>
              <a:t>STEP 1: Click icon to insert image</a:t>
            </a:r>
            <a:br>
              <a:rPr lang="en-CA" dirty="0"/>
            </a:br>
            <a:r>
              <a:rPr lang="en-CA" dirty="0"/>
              <a:t>STEP 2: Once image is inserted, right-click image, and choose ‘Send to Back’</a:t>
            </a:r>
          </a:p>
        </p:txBody>
      </p:sp>
      <p:sp>
        <p:nvSpPr>
          <p:cNvPr id="4" name="Title 3"/>
          <p:cNvSpPr>
            <a:spLocks noGrp="1"/>
          </p:cNvSpPr>
          <p:nvPr>
            <p:ph type="title"/>
          </p:nvPr>
        </p:nvSpPr>
        <p:spPr/>
        <p:txBody>
          <a:bodyPr/>
          <a:lstStyle/>
          <a:p>
            <a:r>
              <a:rPr lang="en-US"/>
              <a:t>Click to edit Master title style</a:t>
            </a:r>
            <a:endParaRPr lang="en-CA" dirty="0"/>
          </a:p>
        </p:txBody>
      </p:sp>
    </p:spTree>
    <p:extLst>
      <p:ext uri="{BB962C8B-B14F-4D97-AF65-F5344CB8AC3E}">
        <p14:creationId xmlns:p14="http://schemas.microsoft.com/office/powerpoint/2010/main" val="12823562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2429" y="129091"/>
            <a:ext cx="1080476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593965" y="1667866"/>
            <a:ext cx="10813225" cy="4650384"/>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93963" y="6543674"/>
            <a:ext cx="4486037" cy="314326"/>
          </a:xfrm>
          <a:prstGeom prst="rect">
            <a:avLst/>
          </a:prstGeom>
        </p:spPr>
        <p:txBody>
          <a:bodyPr vert="horz" lIns="0" tIns="0" rIns="0" bIns="0" rtlCol="0" anchor="t" anchorCtr="0"/>
          <a:lstStyle>
            <a:lvl1pPr algn="l">
              <a:defRPr sz="1050">
                <a:solidFill>
                  <a:schemeClr val="bg2"/>
                </a:solidFill>
                <a:latin typeface="Arial" pitchFamily="34" charset="0"/>
                <a:cs typeface="Arial" pitchFamily="34" charset="0"/>
              </a:defRPr>
            </a:lvl1pPr>
          </a:lstStyle>
          <a:p>
            <a:r>
              <a:rPr lang="nl-NL" b="1"/>
              <a:t>X. Huang (SLAC)</a:t>
            </a:r>
            <a:endParaRPr lang="en-US" dirty="0"/>
          </a:p>
        </p:txBody>
      </p:sp>
      <p:sp>
        <p:nvSpPr>
          <p:cNvPr id="6" name="Slide Number Placeholder 5"/>
          <p:cNvSpPr>
            <a:spLocks noGrp="1"/>
          </p:cNvSpPr>
          <p:nvPr>
            <p:ph type="sldNum" sz="quarter" idx="4"/>
          </p:nvPr>
        </p:nvSpPr>
        <p:spPr>
          <a:xfrm>
            <a:off x="11421533" y="6318251"/>
            <a:ext cx="425243" cy="539750"/>
          </a:xfrm>
          <a:prstGeom prst="rect">
            <a:avLst/>
          </a:prstGeom>
        </p:spPr>
        <p:txBody>
          <a:bodyPr vert="horz" lIns="72000" tIns="57600" rIns="72000" bIns="45720" rtlCol="0" anchor="ctr"/>
          <a:lstStyle>
            <a:lvl1pPr algn="l">
              <a:defRPr sz="1050" b="0">
                <a:solidFill>
                  <a:schemeClr val="bg2"/>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1629490570"/>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Lst>
  <p:hf hdr="0" dt="0"/>
  <p:txStyles>
    <p:titleStyle>
      <a:lvl1pPr algn="l" defTabSz="914400" rtl="0" eaLnBrk="1" latinLnBrk="0" hangingPunct="1">
        <a:spcBef>
          <a:spcPct val="0"/>
        </a:spcBef>
        <a:buNone/>
        <a:defRPr sz="2400" b="1" kern="1200">
          <a:solidFill>
            <a:schemeClr val="tx1"/>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1600" b="0" kern="1200" baseline="0">
          <a:solidFill>
            <a:schemeClr val="bg2"/>
          </a:solidFill>
          <a:latin typeface="Arial" pitchFamily="34" charset="0"/>
          <a:ea typeface="+mn-ea"/>
          <a:cs typeface="Arial" pitchFamily="34" charset="0"/>
        </a:defRPr>
      </a:lvl1pPr>
      <a:lvl2pPr marL="180000" indent="-180000" algn="l" defTabSz="914400" rtl="0" eaLnBrk="1" latinLnBrk="0" hangingPunct="1">
        <a:lnSpc>
          <a:spcPct val="120000"/>
        </a:lnSpc>
        <a:spcBef>
          <a:spcPts val="800"/>
        </a:spcBef>
        <a:spcAft>
          <a:spcPts val="0"/>
        </a:spcAft>
        <a:buClr>
          <a:schemeClr val="tx1"/>
        </a:buClr>
        <a:buSzPct val="100000"/>
        <a:buFont typeface="Arial" pitchFamily="34" charset="0"/>
        <a:buChar char="•"/>
        <a:defRPr sz="1600" kern="1200">
          <a:solidFill>
            <a:schemeClr val="bg2"/>
          </a:solidFill>
          <a:latin typeface="Arial" pitchFamily="34" charset="0"/>
          <a:ea typeface="+mn-ea"/>
          <a:cs typeface="Arial" pitchFamily="34" charset="0"/>
        </a:defRPr>
      </a:lvl2pPr>
      <a:lvl3pPr marL="504000" indent="-180000" algn="l" defTabSz="914400" rtl="0" eaLnBrk="1" latinLnBrk="0" hangingPunct="1">
        <a:lnSpc>
          <a:spcPct val="120000"/>
        </a:lnSpc>
        <a:spcBef>
          <a:spcPts val="0"/>
        </a:spcBef>
        <a:buClr>
          <a:schemeClr val="tx1"/>
        </a:buClr>
        <a:buSzPct val="100000"/>
        <a:buFont typeface="Arial" pitchFamily="34" charset="0"/>
        <a:buChar char="-"/>
        <a:defRPr sz="1600" kern="1200">
          <a:solidFill>
            <a:schemeClr val="bg2"/>
          </a:solidFill>
          <a:latin typeface="Arial" pitchFamily="34" charset="0"/>
          <a:ea typeface="+mn-ea"/>
          <a:cs typeface="Arial" pitchFamily="34" charset="0"/>
        </a:defRPr>
      </a:lvl3pPr>
      <a:lvl4pPr marL="828000" indent="-180000" algn="l" defTabSz="914400" rtl="0" eaLnBrk="1" latinLnBrk="0" hangingPunct="1">
        <a:lnSpc>
          <a:spcPct val="120000"/>
        </a:lnSpc>
        <a:spcBef>
          <a:spcPts val="0"/>
        </a:spcBef>
        <a:buClr>
          <a:schemeClr val="tx1"/>
        </a:buClr>
        <a:buSzPct val="100000"/>
        <a:buFont typeface="Arial" pitchFamily="34" charset="0"/>
        <a:buChar char="•"/>
        <a:defRPr sz="1600" kern="1200">
          <a:solidFill>
            <a:schemeClr val="bg2"/>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chemeClr val="tx1"/>
        </a:buClr>
        <a:buSzPct val="100000"/>
        <a:buFont typeface="Arial" pitchFamily="34" charset="0"/>
        <a:buChar char="-"/>
        <a:defRPr sz="16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2098740" y="548680"/>
            <a:ext cx="8340661" cy="1008608"/>
          </a:xfrm>
          <a:noFill/>
        </p:spPr>
        <p:txBody>
          <a:bodyPr/>
          <a:lstStyle/>
          <a:p>
            <a:pPr algn="ctr"/>
            <a:r>
              <a:rPr lang="en-US" sz="2800" dirty="0">
                <a:solidFill>
                  <a:schemeClr val="bg2"/>
                </a:solidFill>
              </a:rPr>
              <a:t>Final Focus beam dynamic studies</a:t>
            </a:r>
            <a:endParaRPr lang="en-CA" sz="2800" dirty="0">
              <a:solidFill>
                <a:schemeClr val="bg2"/>
              </a:solidFill>
            </a:endParaRPr>
          </a:p>
        </p:txBody>
      </p:sp>
      <p:sp>
        <p:nvSpPr>
          <p:cNvPr id="6" name="Subtitle 5"/>
          <p:cNvSpPr>
            <a:spLocks noGrp="1"/>
          </p:cNvSpPr>
          <p:nvPr>
            <p:ph type="subTitle" idx="1"/>
          </p:nvPr>
        </p:nvSpPr>
        <p:spPr>
          <a:xfrm>
            <a:off x="742951" y="2852936"/>
            <a:ext cx="10653183" cy="1008608"/>
          </a:xfrm>
        </p:spPr>
        <p:txBody>
          <a:bodyPr/>
          <a:lstStyle/>
          <a:p>
            <a:pPr algn="ctr"/>
            <a:r>
              <a:rPr lang="en-CA" sz="2400" dirty="0">
                <a:solidFill>
                  <a:schemeClr val="bg2"/>
                </a:solidFill>
              </a:rPr>
              <a:t>Pantaleo Raimondi</a:t>
            </a:r>
          </a:p>
          <a:p>
            <a:pPr algn="ctr"/>
            <a:r>
              <a:rPr lang="en-CA" sz="2400" dirty="0">
                <a:solidFill>
                  <a:schemeClr val="bg2"/>
                </a:solidFill>
              </a:rPr>
              <a:t>SLAC National Accelerator Laboratory</a:t>
            </a:r>
          </a:p>
        </p:txBody>
      </p:sp>
      <p:sp>
        <p:nvSpPr>
          <p:cNvPr id="5" name="Text Placeholder 4"/>
          <p:cNvSpPr>
            <a:spLocks noGrp="1"/>
          </p:cNvSpPr>
          <p:nvPr>
            <p:ph type="body" sz="quarter" idx="11"/>
          </p:nvPr>
        </p:nvSpPr>
        <p:spPr>
          <a:xfrm>
            <a:off x="2098420" y="1844824"/>
            <a:ext cx="8008937" cy="763334"/>
          </a:xfrm>
        </p:spPr>
        <p:txBody>
          <a:bodyPr/>
          <a:lstStyle/>
          <a:p>
            <a:pPr algn="ctr"/>
            <a:r>
              <a:rPr lang="en-CA" sz="2400" dirty="0">
                <a:solidFill>
                  <a:schemeClr val="bg2"/>
                </a:solidFill>
              </a:rPr>
              <a:t>December 7</a:t>
            </a:r>
            <a:r>
              <a:rPr lang="en-CA" sz="2400" baseline="30000" dirty="0">
                <a:solidFill>
                  <a:schemeClr val="bg2"/>
                </a:solidFill>
              </a:rPr>
              <a:t>th</a:t>
            </a:r>
            <a:r>
              <a:rPr lang="en-CA" sz="2400" dirty="0">
                <a:solidFill>
                  <a:schemeClr val="bg2"/>
                </a:solidFill>
              </a:rPr>
              <a:t>,2022</a:t>
            </a:r>
          </a:p>
        </p:txBody>
      </p:sp>
      <p:sp>
        <p:nvSpPr>
          <p:cNvPr id="3" name="TextBox 2"/>
          <p:cNvSpPr txBox="1"/>
          <p:nvPr/>
        </p:nvSpPr>
        <p:spPr>
          <a:xfrm>
            <a:off x="5248102" y="6658502"/>
            <a:ext cx="184666" cy="369332"/>
          </a:xfrm>
          <a:prstGeom prst="rect">
            <a:avLst/>
          </a:prstGeom>
          <a:noFill/>
        </p:spPr>
        <p:txBody>
          <a:bodyPr wrap="none" rtlCol="0">
            <a:spAutoFit/>
          </a:bodyPr>
          <a:lstStyle/>
          <a:p>
            <a:endParaRPr lang="en-US" dirty="0">
              <a:solidFill>
                <a:srgbClr val="A4001D"/>
              </a:solidFill>
              <a:latin typeface="Arial"/>
            </a:endParaRPr>
          </a:p>
        </p:txBody>
      </p:sp>
    </p:spTree>
    <p:extLst>
      <p:ext uri="{BB962C8B-B14F-4D97-AF65-F5344CB8AC3E}">
        <p14:creationId xmlns:p14="http://schemas.microsoft.com/office/powerpoint/2010/main" val="1803776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98A8EF6-B927-75B8-5F68-EB0908C7C9AC}"/>
              </a:ext>
            </a:extLst>
          </p:cNvPr>
          <p:cNvPicPr>
            <a:picLocks noChangeAspect="1"/>
          </p:cNvPicPr>
          <p:nvPr/>
        </p:nvPicPr>
        <p:blipFill>
          <a:blip r:embed="rId3"/>
          <a:stretch>
            <a:fillRect/>
          </a:stretch>
        </p:blipFill>
        <p:spPr>
          <a:xfrm>
            <a:off x="479376" y="1412776"/>
            <a:ext cx="5750296" cy="4752528"/>
          </a:xfrm>
          <a:prstGeom prst="rect">
            <a:avLst/>
          </a:prstGeom>
        </p:spPr>
      </p:pic>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10</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with first order chromatic correction          v_17e</a:t>
            </a:r>
          </a:p>
        </p:txBody>
      </p:sp>
      <p:sp>
        <p:nvSpPr>
          <p:cNvPr id="30" name="TextBox 29">
            <a:extLst>
              <a:ext uri="{FF2B5EF4-FFF2-40B4-BE49-F238E27FC236}">
                <a16:creationId xmlns:a16="http://schemas.microsoft.com/office/drawing/2014/main" id="{916BC03B-3AF7-8F5D-B86C-22C988967025}"/>
              </a:ext>
            </a:extLst>
          </p:cNvPr>
          <p:cNvSpPr txBox="1"/>
          <p:nvPr/>
        </p:nvSpPr>
        <p:spPr>
          <a:xfrm>
            <a:off x="6461330" y="1844824"/>
            <a:ext cx="3848169" cy="1477328"/>
          </a:xfrm>
          <a:prstGeom prst="rect">
            <a:avLst/>
          </a:prstGeom>
          <a:noFill/>
        </p:spPr>
        <p:txBody>
          <a:bodyPr wrap="none" rtlCol="0">
            <a:spAutoFit/>
          </a:bodyPr>
          <a:lstStyle/>
          <a:p>
            <a:r>
              <a:rPr lang="en-US" dirty="0" err="1"/>
              <a:t>Sextupoles</a:t>
            </a:r>
            <a:r>
              <a:rPr lang="en-US" dirty="0"/>
              <a:t> are effectively turned on</a:t>
            </a:r>
          </a:p>
          <a:p>
            <a:endParaRPr lang="en-US" dirty="0"/>
          </a:p>
          <a:p>
            <a:r>
              <a:rPr lang="en-US" dirty="0"/>
              <a:t>CCY sexts pair</a:t>
            </a:r>
          </a:p>
          <a:p>
            <a:endParaRPr lang="en-US" dirty="0"/>
          </a:p>
          <a:p>
            <a:r>
              <a:rPr lang="en-US" dirty="0"/>
              <a:t>CCX sexts pair</a:t>
            </a:r>
          </a:p>
        </p:txBody>
      </p:sp>
      <p:cxnSp>
        <p:nvCxnSpPr>
          <p:cNvPr id="9" name="Straight Arrow Connector 8">
            <a:extLst>
              <a:ext uri="{FF2B5EF4-FFF2-40B4-BE49-F238E27FC236}">
                <a16:creationId xmlns:a16="http://schemas.microsoft.com/office/drawing/2014/main" id="{38DBD228-54DC-06D8-D1C0-ACFA3CD0B9BF}"/>
              </a:ext>
            </a:extLst>
          </p:cNvPr>
          <p:cNvCxnSpPr>
            <a:cxnSpLocks/>
            <a:stCxn id="30" idx="1"/>
          </p:cNvCxnSpPr>
          <p:nvPr/>
        </p:nvCxnSpPr>
        <p:spPr>
          <a:xfrm flipH="1">
            <a:off x="2207568" y="2583488"/>
            <a:ext cx="4253762" cy="952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4C4DEE9-BBFF-E779-1417-0ABDE8A835F7}"/>
              </a:ext>
            </a:extLst>
          </p:cNvPr>
          <p:cNvCxnSpPr>
            <a:cxnSpLocks/>
            <a:stCxn id="30" idx="1"/>
          </p:cNvCxnSpPr>
          <p:nvPr/>
        </p:nvCxnSpPr>
        <p:spPr>
          <a:xfrm flipH="1">
            <a:off x="3056030" y="2583488"/>
            <a:ext cx="3405300" cy="21550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EFCB677-3F23-E1EF-2659-29A0C661BC12}"/>
              </a:ext>
            </a:extLst>
          </p:cNvPr>
          <p:cNvCxnSpPr>
            <a:cxnSpLocks/>
          </p:cNvCxnSpPr>
          <p:nvPr/>
        </p:nvCxnSpPr>
        <p:spPr>
          <a:xfrm flipH="1">
            <a:off x="4672542" y="3215209"/>
            <a:ext cx="1788788" cy="22794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872B1C77-9C75-1ED1-3E54-07A5109D416C}"/>
              </a:ext>
            </a:extLst>
          </p:cNvPr>
          <p:cNvCxnSpPr>
            <a:cxnSpLocks/>
          </p:cNvCxnSpPr>
          <p:nvPr/>
        </p:nvCxnSpPr>
        <p:spPr>
          <a:xfrm flipH="1">
            <a:off x="3913813" y="3203379"/>
            <a:ext cx="2547517" cy="2209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6807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11</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with up to Second Order Chromatic Correction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879745" y="4221088"/>
            <a:ext cx="10527443" cy="2585323"/>
          </a:xfrm>
          <a:prstGeom prst="rect">
            <a:avLst/>
          </a:prstGeom>
          <a:noFill/>
        </p:spPr>
        <p:txBody>
          <a:bodyPr wrap="square" rtlCol="0">
            <a:spAutoFit/>
          </a:bodyPr>
          <a:lstStyle/>
          <a:p>
            <a:r>
              <a:rPr lang="en-US" dirty="0"/>
              <a:t>The phase advance between the </a:t>
            </a:r>
            <a:r>
              <a:rPr lang="en-US" dirty="0" err="1"/>
              <a:t>sextupole</a:t>
            </a:r>
            <a:r>
              <a:rPr lang="en-US" dirty="0"/>
              <a:t> pairs </a:t>
            </a:r>
            <a:r>
              <a:rPr lang="en-US" dirty="0" err="1"/>
              <a:t>wrt</a:t>
            </a:r>
            <a:r>
              <a:rPr lang="en-US" dirty="0"/>
              <a:t> the IP is optimized in order to zero the second order chromaticity. Optimal value is close but not equal to 0.25, the reason is that the overall contributions (vector-like) to the FF chromaticity are not </a:t>
            </a:r>
            <a:r>
              <a:rPr lang="en-US" dirty="0" err="1"/>
              <a:t>necessarly</a:t>
            </a:r>
            <a:r>
              <a:rPr lang="en-US" dirty="0"/>
              <a:t> at 90deg </a:t>
            </a:r>
            <a:r>
              <a:rPr lang="en-US" dirty="0" err="1"/>
              <a:t>wrt</a:t>
            </a:r>
            <a:r>
              <a:rPr lang="en-US" dirty="0"/>
              <a:t> IP</a:t>
            </a:r>
          </a:p>
          <a:p>
            <a:endParaRPr lang="en-US" dirty="0"/>
          </a:p>
          <a:p>
            <a:r>
              <a:rPr lang="en-US" dirty="0"/>
              <a:t>The optimal phases are set with simple linear optics matching.</a:t>
            </a:r>
          </a:p>
          <a:p>
            <a:r>
              <a:rPr lang="en-US" dirty="0"/>
              <a:t>The present FF quadrupole complement allows the change of these phases while maintaining all the other parameters unchanged (betas, dispersions, other phases </a:t>
            </a:r>
            <a:r>
              <a:rPr lang="en-US" dirty="0" err="1"/>
              <a:t>etc</a:t>
            </a:r>
            <a:r>
              <a:rPr lang="en-US" dirty="0"/>
              <a:t>…)</a:t>
            </a:r>
          </a:p>
          <a:p>
            <a:endParaRPr lang="en-US" dirty="0"/>
          </a:p>
          <a:p>
            <a:r>
              <a:rPr lang="en-US" dirty="0"/>
              <a:t>Higher order terms (third very visible) remains</a:t>
            </a:r>
          </a:p>
        </p:txBody>
      </p:sp>
      <p:pic>
        <p:nvPicPr>
          <p:cNvPr id="4" name="Picture 3">
            <a:extLst>
              <a:ext uri="{FF2B5EF4-FFF2-40B4-BE49-F238E27FC236}">
                <a16:creationId xmlns:a16="http://schemas.microsoft.com/office/drawing/2014/main" id="{A1B8283B-4BE8-4922-466D-0A038A02B0A4}"/>
              </a:ext>
            </a:extLst>
          </p:cNvPr>
          <p:cNvPicPr>
            <a:picLocks noChangeAspect="1"/>
          </p:cNvPicPr>
          <p:nvPr/>
        </p:nvPicPr>
        <p:blipFill>
          <a:blip r:embed="rId3"/>
          <a:stretch>
            <a:fillRect/>
          </a:stretch>
        </p:blipFill>
        <p:spPr>
          <a:xfrm>
            <a:off x="1271464" y="1412776"/>
            <a:ext cx="3692855" cy="2843923"/>
          </a:xfrm>
          <a:prstGeom prst="rect">
            <a:avLst/>
          </a:prstGeom>
        </p:spPr>
      </p:pic>
      <p:pic>
        <p:nvPicPr>
          <p:cNvPr id="8" name="Picture 7">
            <a:extLst>
              <a:ext uri="{FF2B5EF4-FFF2-40B4-BE49-F238E27FC236}">
                <a16:creationId xmlns:a16="http://schemas.microsoft.com/office/drawing/2014/main" id="{4AD59123-9ACE-F2F2-1829-8AFBC341D63D}"/>
              </a:ext>
            </a:extLst>
          </p:cNvPr>
          <p:cNvPicPr>
            <a:picLocks noChangeAspect="1"/>
          </p:cNvPicPr>
          <p:nvPr/>
        </p:nvPicPr>
        <p:blipFill>
          <a:blip r:embed="rId4"/>
          <a:stretch>
            <a:fillRect/>
          </a:stretch>
        </p:blipFill>
        <p:spPr>
          <a:xfrm>
            <a:off x="6023992" y="1363592"/>
            <a:ext cx="3692856" cy="2900659"/>
          </a:xfrm>
          <a:prstGeom prst="rect">
            <a:avLst/>
          </a:prstGeom>
        </p:spPr>
      </p:pic>
    </p:spTree>
    <p:extLst>
      <p:ext uri="{BB962C8B-B14F-4D97-AF65-F5344CB8AC3E}">
        <p14:creationId xmlns:p14="http://schemas.microsoft.com/office/powerpoint/2010/main" val="3356263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4B58F70-BF3F-0FFC-BE17-71543B244A1E}"/>
              </a:ext>
            </a:extLst>
          </p:cNvPr>
          <p:cNvPicPr>
            <a:picLocks noChangeAspect="1"/>
          </p:cNvPicPr>
          <p:nvPr/>
        </p:nvPicPr>
        <p:blipFill>
          <a:blip r:embed="rId3"/>
          <a:stretch>
            <a:fillRect/>
          </a:stretch>
        </p:blipFill>
        <p:spPr>
          <a:xfrm>
            <a:off x="4017290" y="2151775"/>
            <a:ext cx="3446862" cy="2774118"/>
          </a:xfrm>
          <a:prstGeom prst="rect">
            <a:avLst/>
          </a:prstGeom>
        </p:spPr>
      </p:pic>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12</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source of 3</a:t>
            </a:r>
            <a:r>
              <a:rPr lang="en-US" baseline="30000" dirty="0"/>
              <a:t>rd</a:t>
            </a:r>
            <a:r>
              <a:rPr lang="en-US" dirty="0"/>
              <a:t>  order chromatic aberrations v_17e</a:t>
            </a:r>
          </a:p>
        </p:txBody>
      </p:sp>
      <p:sp>
        <p:nvSpPr>
          <p:cNvPr id="30" name="TextBox 29">
            <a:extLst>
              <a:ext uri="{FF2B5EF4-FFF2-40B4-BE49-F238E27FC236}">
                <a16:creationId xmlns:a16="http://schemas.microsoft.com/office/drawing/2014/main" id="{916BC03B-3AF7-8F5D-B86C-22C988967025}"/>
              </a:ext>
            </a:extLst>
          </p:cNvPr>
          <p:cNvSpPr txBox="1"/>
          <p:nvPr/>
        </p:nvSpPr>
        <p:spPr>
          <a:xfrm>
            <a:off x="210790" y="5175929"/>
            <a:ext cx="11975394" cy="1477328"/>
          </a:xfrm>
          <a:prstGeom prst="rect">
            <a:avLst/>
          </a:prstGeom>
          <a:noFill/>
        </p:spPr>
        <p:txBody>
          <a:bodyPr wrap="none" rtlCol="0">
            <a:spAutoFit/>
          </a:bodyPr>
          <a:lstStyle/>
          <a:p>
            <a:r>
              <a:rPr lang="en-US" dirty="0"/>
              <a:t>Chromatic </a:t>
            </a:r>
            <a:r>
              <a:rPr lang="en-US" dirty="0" err="1"/>
              <a:t>behaviour</a:t>
            </a:r>
            <a:r>
              <a:rPr lang="en-US" dirty="0"/>
              <a:t> for off energy beam much heavily affected by third order chromaticity</a:t>
            </a:r>
          </a:p>
          <a:p>
            <a:r>
              <a:rPr lang="en-US" dirty="0" err="1"/>
              <a:t>betas&amp;alfas</a:t>
            </a:r>
            <a:r>
              <a:rPr lang="en-US" dirty="0"/>
              <a:t> @CS are still way off (but less way off):  betay@CS~100, betax@CS~400</a:t>
            </a:r>
          </a:p>
          <a:p>
            <a:endParaRPr lang="en-US" dirty="0"/>
          </a:p>
          <a:p>
            <a:r>
              <a:rPr lang="en-US" dirty="0"/>
              <a:t>The reason is that the betafunctions on the </a:t>
            </a:r>
            <a:r>
              <a:rPr lang="en-US" dirty="0" err="1"/>
              <a:t>sextupoles</a:t>
            </a:r>
            <a:r>
              <a:rPr lang="en-US" dirty="0"/>
              <a:t> for off energy particles are lower (nominal </a:t>
            </a:r>
            <a:r>
              <a:rPr lang="en-US" dirty="0" err="1"/>
              <a:t>etay@SD</a:t>
            </a:r>
            <a:r>
              <a:rPr lang="en-US" dirty="0"/>
              <a:t>=3600), </a:t>
            </a:r>
          </a:p>
          <a:p>
            <a:r>
              <a:rPr lang="en-US" dirty="0"/>
              <a:t>so they do not correct completely the chromaticity anymore (also the relative phase </a:t>
            </a:r>
            <a:r>
              <a:rPr lang="en-US" dirty="0" err="1"/>
              <a:t>wrt</a:t>
            </a:r>
            <a:r>
              <a:rPr lang="en-US" dirty="0"/>
              <a:t> FD changes)</a:t>
            </a:r>
          </a:p>
        </p:txBody>
      </p:sp>
      <p:pic>
        <p:nvPicPr>
          <p:cNvPr id="6" name="Picture 5">
            <a:extLst>
              <a:ext uri="{FF2B5EF4-FFF2-40B4-BE49-F238E27FC236}">
                <a16:creationId xmlns:a16="http://schemas.microsoft.com/office/drawing/2014/main" id="{A16AEC7F-1D0F-B83E-0255-D4AFCDCA4B46}"/>
              </a:ext>
            </a:extLst>
          </p:cNvPr>
          <p:cNvPicPr>
            <a:picLocks noChangeAspect="1"/>
          </p:cNvPicPr>
          <p:nvPr/>
        </p:nvPicPr>
        <p:blipFill>
          <a:blip r:embed="rId4"/>
          <a:stretch>
            <a:fillRect/>
          </a:stretch>
        </p:blipFill>
        <p:spPr>
          <a:xfrm>
            <a:off x="107430" y="2204864"/>
            <a:ext cx="3848999" cy="2691350"/>
          </a:xfrm>
          <a:prstGeom prst="rect">
            <a:avLst/>
          </a:prstGeom>
        </p:spPr>
      </p:pic>
      <p:pic>
        <p:nvPicPr>
          <p:cNvPr id="9" name="Picture 8">
            <a:extLst>
              <a:ext uri="{FF2B5EF4-FFF2-40B4-BE49-F238E27FC236}">
                <a16:creationId xmlns:a16="http://schemas.microsoft.com/office/drawing/2014/main" id="{98CCECCA-9CBB-FCF8-F8AD-0BE121612545}"/>
              </a:ext>
            </a:extLst>
          </p:cNvPr>
          <p:cNvPicPr>
            <a:picLocks noChangeAspect="1"/>
          </p:cNvPicPr>
          <p:nvPr/>
        </p:nvPicPr>
        <p:blipFill>
          <a:blip r:embed="rId5"/>
          <a:stretch>
            <a:fillRect/>
          </a:stretch>
        </p:blipFill>
        <p:spPr>
          <a:xfrm>
            <a:off x="7584958" y="2151775"/>
            <a:ext cx="3889655" cy="2869418"/>
          </a:xfrm>
          <a:prstGeom prst="rect">
            <a:avLst/>
          </a:prstGeom>
        </p:spPr>
      </p:pic>
      <p:cxnSp>
        <p:nvCxnSpPr>
          <p:cNvPr id="12" name="Straight Arrow Connector 11">
            <a:extLst>
              <a:ext uri="{FF2B5EF4-FFF2-40B4-BE49-F238E27FC236}">
                <a16:creationId xmlns:a16="http://schemas.microsoft.com/office/drawing/2014/main" id="{6F092603-C7AB-9DBB-4DE3-3D888ECE6FD7}"/>
              </a:ext>
            </a:extLst>
          </p:cNvPr>
          <p:cNvCxnSpPr>
            <a:cxnSpLocks/>
          </p:cNvCxnSpPr>
          <p:nvPr/>
        </p:nvCxnSpPr>
        <p:spPr>
          <a:xfrm flipH="1" flipV="1">
            <a:off x="3310822" y="4365104"/>
            <a:ext cx="2497146" cy="1080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5CECCD3-5C4D-256F-0BEE-89062BB8BCEA}"/>
              </a:ext>
            </a:extLst>
          </p:cNvPr>
          <p:cNvCxnSpPr>
            <a:cxnSpLocks/>
          </p:cNvCxnSpPr>
          <p:nvPr/>
        </p:nvCxnSpPr>
        <p:spPr>
          <a:xfrm flipH="1" flipV="1">
            <a:off x="3310822" y="4050437"/>
            <a:ext cx="4153330" cy="1394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26B7B7EE-41B6-4BE3-411D-793F54235837}"/>
              </a:ext>
            </a:extLst>
          </p:cNvPr>
          <p:cNvSpPr/>
          <p:nvPr/>
        </p:nvSpPr>
        <p:spPr>
          <a:xfrm>
            <a:off x="1024087" y="3140968"/>
            <a:ext cx="1069069" cy="576064"/>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08EB2898-24FD-D60E-4BF1-B6DAD83D3C39}"/>
              </a:ext>
            </a:extLst>
          </p:cNvPr>
          <p:cNvCxnSpPr>
            <a:cxnSpLocks/>
          </p:cNvCxnSpPr>
          <p:nvPr/>
        </p:nvCxnSpPr>
        <p:spPr>
          <a:xfrm flipH="1" flipV="1">
            <a:off x="1920926" y="3633045"/>
            <a:ext cx="1138664" cy="2388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30C4E4-A841-A83D-5DCC-E4853E1E2B6F}"/>
              </a:ext>
            </a:extLst>
          </p:cNvPr>
          <p:cNvCxnSpPr>
            <a:cxnSpLocks/>
          </p:cNvCxnSpPr>
          <p:nvPr/>
        </p:nvCxnSpPr>
        <p:spPr>
          <a:xfrm>
            <a:off x="335360" y="3284984"/>
            <a:ext cx="11161240" cy="0"/>
          </a:xfrm>
          <a:prstGeom prst="line">
            <a:avLst/>
          </a:prstGeom>
          <a:ln>
            <a:solidFill>
              <a:srgbClr val="AF007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1240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11B92D1-57F7-2FCC-EEFA-2C1D79AE5D6A}"/>
              </a:ext>
            </a:extLst>
          </p:cNvPr>
          <p:cNvPicPr>
            <a:picLocks noChangeAspect="1"/>
          </p:cNvPicPr>
          <p:nvPr/>
        </p:nvPicPr>
        <p:blipFill>
          <a:blip r:embed="rId3"/>
          <a:stretch>
            <a:fillRect/>
          </a:stretch>
        </p:blipFill>
        <p:spPr>
          <a:xfrm>
            <a:off x="6528048" y="1411102"/>
            <a:ext cx="3982006" cy="3458058"/>
          </a:xfrm>
          <a:prstGeom prst="rect">
            <a:avLst/>
          </a:prstGeom>
        </p:spPr>
      </p:pic>
      <p:pic>
        <p:nvPicPr>
          <p:cNvPr id="4" name="Picture 3">
            <a:extLst>
              <a:ext uri="{FF2B5EF4-FFF2-40B4-BE49-F238E27FC236}">
                <a16:creationId xmlns:a16="http://schemas.microsoft.com/office/drawing/2014/main" id="{96428DDA-EC61-9EC0-812C-6175A9EF7D07}"/>
              </a:ext>
            </a:extLst>
          </p:cNvPr>
          <p:cNvPicPr>
            <a:picLocks noChangeAspect="1"/>
          </p:cNvPicPr>
          <p:nvPr/>
        </p:nvPicPr>
        <p:blipFill>
          <a:blip r:embed="rId4"/>
          <a:stretch>
            <a:fillRect/>
          </a:stretch>
        </p:blipFill>
        <p:spPr>
          <a:xfrm>
            <a:off x="844931" y="1351271"/>
            <a:ext cx="4591691" cy="3467584"/>
          </a:xfrm>
          <a:prstGeom prst="rect">
            <a:avLst/>
          </a:prstGeom>
        </p:spPr>
      </p:pic>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13</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source of 3</a:t>
            </a:r>
            <a:r>
              <a:rPr lang="en-US" baseline="30000" dirty="0"/>
              <a:t>rd</a:t>
            </a:r>
            <a:r>
              <a:rPr lang="en-US" dirty="0"/>
              <a:t>  order chromatic correction    v_17e</a:t>
            </a:r>
          </a:p>
        </p:txBody>
      </p:sp>
      <p:sp>
        <p:nvSpPr>
          <p:cNvPr id="30" name="TextBox 29">
            <a:extLst>
              <a:ext uri="{FF2B5EF4-FFF2-40B4-BE49-F238E27FC236}">
                <a16:creationId xmlns:a16="http://schemas.microsoft.com/office/drawing/2014/main" id="{916BC03B-3AF7-8F5D-B86C-22C988967025}"/>
              </a:ext>
            </a:extLst>
          </p:cNvPr>
          <p:cNvSpPr txBox="1"/>
          <p:nvPr/>
        </p:nvSpPr>
        <p:spPr>
          <a:xfrm>
            <a:off x="2407324" y="5671920"/>
            <a:ext cx="6874639" cy="923330"/>
          </a:xfrm>
          <a:prstGeom prst="rect">
            <a:avLst/>
          </a:prstGeom>
          <a:noFill/>
        </p:spPr>
        <p:txBody>
          <a:bodyPr wrap="none" rtlCol="0">
            <a:spAutoFit/>
          </a:bodyPr>
          <a:lstStyle/>
          <a:p>
            <a:r>
              <a:rPr lang="en-US" dirty="0"/>
              <a:t>SDs are not correcting all the chromaticity for off energy electrons</a:t>
            </a:r>
          </a:p>
          <a:p>
            <a:endParaRPr lang="en-US" dirty="0"/>
          </a:p>
          <a:p>
            <a:r>
              <a:rPr lang="en-US" dirty="0"/>
              <a:t>SFs do not seem to do much at all</a:t>
            </a:r>
          </a:p>
        </p:txBody>
      </p:sp>
      <p:cxnSp>
        <p:nvCxnSpPr>
          <p:cNvPr id="12" name="Straight Arrow Connector 11">
            <a:extLst>
              <a:ext uri="{FF2B5EF4-FFF2-40B4-BE49-F238E27FC236}">
                <a16:creationId xmlns:a16="http://schemas.microsoft.com/office/drawing/2014/main" id="{6F092603-C7AB-9DBB-4DE3-3D888ECE6FD7}"/>
              </a:ext>
            </a:extLst>
          </p:cNvPr>
          <p:cNvCxnSpPr>
            <a:cxnSpLocks/>
          </p:cNvCxnSpPr>
          <p:nvPr/>
        </p:nvCxnSpPr>
        <p:spPr>
          <a:xfrm flipV="1">
            <a:off x="4151784" y="4355230"/>
            <a:ext cx="4824536" cy="1882082"/>
          </a:xfrm>
          <a:prstGeom prst="straightConnector1">
            <a:avLst/>
          </a:prstGeom>
          <a:ln>
            <a:solidFill>
              <a:schemeClr val="bg2">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26B7B7EE-41B6-4BE3-411D-793F54235837}"/>
              </a:ext>
            </a:extLst>
          </p:cNvPr>
          <p:cNvSpPr/>
          <p:nvPr/>
        </p:nvSpPr>
        <p:spPr>
          <a:xfrm>
            <a:off x="2218619" y="2862188"/>
            <a:ext cx="1069069" cy="576064"/>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08EB2898-24FD-D60E-4BF1-B6DAD83D3C39}"/>
              </a:ext>
            </a:extLst>
          </p:cNvPr>
          <p:cNvCxnSpPr>
            <a:cxnSpLocks/>
          </p:cNvCxnSpPr>
          <p:nvPr/>
        </p:nvCxnSpPr>
        <p:spPr>
          <a:xfrm flipH="1" flipV="1">
            <a:off x="2711624" y="3438252"/>
            <a:ext cx="1224136" cy="2233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29CB02E0-421A-4FDE-48C5-B4BE4681287F}"/>
              </a:ext>
            </a:extLst>
          </p:cNvPr>
          <p:cNvSpPr/>
          <p:nvPr/>
        </p:nvSpPr>
        <p:spPr>
          <a:xfrm>
            <a:off x="8816036" y="4005064"/>
            <a:ext cx="736348" cy="360040"/>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97631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4BB3796-9788-6C17-24FD-9AE00893DFE2}"/>
              </a:ext>
            </a:extLst>
          </p:cNvPr>
          <p:cNvPicPr>
            <a:picLocks noChangeAspect="1"/>
          </p:cNvPicPr>
          <p:nvPr/>
        </p:nvPicPr>
        <p:blipFill>
          <a:blip r:embed="rId3"/>
          <a:stretch>
            <a:fillRect/>
          </a:stretch>
        </p:blipFill>
        <p:spPr>
          <a:xfrm>
            <a:off x="514338" y="1235030"/>
            <a:ext cx="3482113" cy="2802490"/>
          </a:xfrm>
          <a:prstGeom prst="rect">
            <a:avLst/>
          </a:prstGeom>
        </p:spPr>
      </p:pic>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14</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3rd order chromatic correction          v_17e</a:t>
            </a:r>
          </a:p>
        </p:txBody>
      </p:sp>
      <p:sp>
        <p:nvSpPr>
          <p:cNvPr id="30" name="TextBox 29">
            <a:extLst>
              <a:ext uri="{FF2B5EF4-FFF2-40B4-BE49-F238E27FC236}">
                <a16:creationId xmlns:a16="http://schemas.microsoft.com/office/drawing/2014/main" id="{916BC03B-3AF7-8F5D-B86C-22C988967025}"/>
              </a:ext>
            </a:extLst>
          </p:cNvPr>
          <p:cNvSpPr txBox="1"/>
          <p:nvPr/>
        </p:nvSpPr>
        <p:spPr>
          <a:xfrm>
            <a:off x="484802" y="4797152"/>
            <a:ext cx="10119117" cy="1754326"/>
          </a:xfrm>
          <a:prstGeom prst="rect">
            <a:avLst/>
          </a:prstGeom>
          <a:noFill/>
        </p:spPr>
        <p:txBody>
          <a:bodyPr wrap="none" rtlCol="0">
            <a:spAutoFit/>
          </a:bodyPr>
          <a:lstStyle/>
          <a:p>
            <a:r>
              <a:rPr lang="en-US" dirty="0"/>
              <a:t>Two additional weak sexts are added in the IP image points outside the –I pairs</a:t>
            </a:r>
          </a:p>
          <a:p>
            <a:r>
              <a:rPr lang="en-US" dirty="0"/>
              <a:t>They preserve the –I’s and are at </a:t>
            </a:r>
            <a:r>
              <a:rPr lang="en-US" dirty="0" err="1"/>
              <a:t>lowbeta</a:t>
            </a:r>
            <a:r>
              <a:rPr lang="en-US" dirty="0"/>
              <a:t> locations, so the do not harm the FF </a:t>
            </a:r>
            <a:r>
              <a:rPr lang="en-US" dirty="0" err="1"/>
              <a:t>anaharmonicity</a:t>
            </a:r>
            <a:endParaRPr lang="en-US" dirty="0"/>
          </a:p>
          <a:p>
            <a:endParaRPr lang="en-US" dirty="0"/>
          </a:p>
          <a:p>
            <a:r>
              <a:rPr lang="en-US" dirty="0"/>
              <a:t>For off energy electrons they are at extremely large betas locations, they successfully restore the </a:t>
            </a:r>
          </a:p>
          <a:p>
            <a:r>
              <a:rPr lang="en-US" dirty="0"/>
              <a:t>nominal betas and phase advance on the main </a:t>
            </a:r>
            <a:r>
              <a:rPr lang="en-US" dirty="0" err="1"/>
              <a:t>sextupoles</a:t>
            </a:r>
            <a:r>
              <a:rPr lang="en-US" dirty="0"/>
              <a:t> for all energies</a:t>
            </a:r>
          </a:p>
          <a:p>
            <a:r>
              <a:rPr lang="en-US" dirty="0"/>
              <a:t>The betas @ CS are nominal for all energies as well !</a:t>
            </a:r>
          </a:p>
        </p:txBody>
      </p:sp>
      <p:cxnSp>
        <p:nvCxnSpPr>
          <p:cNvPr id="9" name="Straight Arrow Connector 8">
            <a:extLst>
              <a:ext uri="{FF2B5EF4-FFF2-40B4-BE49-F238E27FC236}">
                <a16:creationId xmlns:a16="http://schemas.microsoft.com/office/drawing/2014/main" id="{38DBD228-54DC-06D8-D1C0-ACFA3CD0B9BF}"/>
              </a:ext>
            </a:extLst>
          </p:cNvPr>
          <p:cNvCxnSpPr>
            <a:cxnSpLocks/>
          </p:cNvCxnSpPr>
          <p:nvPr/>
        </p:nvCxnSpPr>
        <p:spPr>
          <a:xfrm flipV="1">
            <a:off x="1127448" y="3861048"/>
            <a:ext cx="97686" cy="2628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4C4DEE9-BBFF-E779-1417-0ABDE8A835F7}"/>
              </a:ext>
            </a:extLst>
          </p:cNvPr>
          <p:cNvCxnSpPr>
            <a:cxnSpLocks/>
          </p:cNvCxnSpPr>
          <p:nvPr/>
        </p:nvCxnSpPr>
        <p:spPr>
          <a:xfrm flipV="1">
            <a:off x="2332807" y="3875442"/>
            <a:ext cx="0" cy="3303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592CFC6-D112-91EC-B4AA-246332D3366F}"/>
              </a:ext>
            </a:extLst>
          </p:cNvPr>
          <p:cNvSpPr txBox="1"/>
          <p:nvPr/>
        </p:nvSpPr>
        <p:spPr>
          <a:xfrm>
            <a:off x="642506" y="4205760"/>
            <a:ext cx="825867" cy="369332"/>
          </a:xfrm>
          <a:prstGeom prst="rect">
            <a:avLst/>
          </a:prstGeom>
          <a:noFill/>
        </p:spPr>
        <p:txBody>
          <a:bodyPr wrap="none" rtlCol="0">
            <a:spAutoFit/>
          </a:bodyPr>
          <a:lstStyle/>
          <a:p>
            <a:r>
              <a:rPr lang="en-US" dirty="0"/>
              <a:t>SDM1</a:t>
            </a:r>
          </a:p>
        </p:txBody>
      </p:sp>
      <p:sp>
        <p:nvSpPr>
          <p:cNvPr id="13" name="TextBox 12">
            <a:extLst>
              <a:ext uri="{FF2B5EF4-FFF2-40B4-BE49-F238E27FC236}">
                <a16:creationId xmlns:a16="http://schemas.microsoft.com/office/drawing/2014/main" id="{2EA12F24-3501-34DE-A1A1-0B7D97E5F3A7}"/>
              </a:ext>
            </a:extLst>
          </p:cNvPr>
          <p:cNvSpPr txBox="1"/>
          <p:nvPr/>
        </p:nvSpPr>
        <p:spPr>
          <a:xfrm>
            <a:off x="1932697" y="4267960"/>
            <a:ext cx="800219" cy="369332"/>
          </a:xfrm>
          <a:prstGeom prst="rect">
            <a:avLst/>
          </a:prstGeom>
          <a:noFill/>
        </p:spPr>
        <p:txBody>
          <a:bodyPr wrap="none" rtlCol="0">
            <a:spAutoFit/>
          </a:bodyPr>
          <a:lstStyle/>
          <a:p>
            <a:r>
              <a:rPr lang="en-US" dirty="0"/>
              <a:t>SFM2</a:t>
            </a:r>
          </a:p>
        </p:txBody>
      </p:sp>
      <p:pic>
        <p:nvPicPr>
          <p:cNvPr id="18" name="Picture 17">
            <a:extLst>
              <a:ext uri="{FF2B5EF4-FFF2-40B4-BE49-F238E27FC236}">
                <a16:creationId xmlns:a16="http://schemas.microsoft.com/office/drawing/2014/main" id="{8A536690-D14B-A423-4A96-F123EFD42BF6}"/>
              </a:ext>
            </a:extLst>
          </p:cNvPr>
          <p:cNvPicPr>
            <a:picLocks noChangeAspect="1"/>
          </p:cNvPicPr>
          <p:nvPr/>
        </p:nvPicPr>
        <p:blipFill>
          <a:blip r:embed="rId4"/>
          <a:stretch>
            <a:fillRect/>
          </a:stretch>
        </p:blipFill>
        <p:spPr>
          <a:xfrm>
            <a:off x="4119173" y="1273133"/>
            <a:ext cx="3278330" cy="2764387"/>
          </a:xfrm>
          <a:prstGeom prst="rect">
            <a:avLst/>
          </a:prstGeom>
        </p:spPr>
      </p:pic>
      <p:pic>
        <p:nvPicPr>
          <p:cNvPr id="22" name="Picture 21">
            <a:extLst>
              <a:ext uri="{FF2B5EF4-FFF2-40B4-BE49-F238E27FC236}">
                <a16:creationId xmlns:a16="http://schemas.microsoft.com/office/drawing/2014/main" id="{5619392D-EC0E-D4F4-26EC-3983C9D86BB1}"/>
              </a:ext>
            </a:extLst>
          </p:cNvPr>
          <p:cNvPicPr>
            <a:picLocks noChangeAspect="1"/>
          </p:cNvPicPr>
          <p:nvPr/>
        </p:nvPicPr>
        <p:blipFill>
          <a:blip r:embed="rId5"/>
          <a:stretch>
            <a:fillRect/>
          </a:stretch>
        </p:blipFill>
        <p:spPr>
          <a:xfrm>
            <a:off x="7608168" y="1196752"/>
            <a:ext cx="3358698" cy="2840768"/>
          </a:xfrm>
          <a:prstGeom prst="rect">
            <a:avLst/>
          </a:prstGeom>
        </p:spPr>
      </p:pic>
      <p:cxnSp>
        <p:nvCxnSpPr>
          <p:cNvPr id="28" name="Straight Arrow Connector 27">
            <a:extLst>
              <a:ext uri="{FF2B5EF4-FFF2-40B4-BE49-F238E27FC236}">
                <a16:creationId xmlns:a16="http://schemas.microsoft.com/office/drawing/2014/main" id="{A026F561-A195-8251-FCD0-F398991EAAFA}"/>
              </a:ext>
            </a:extLst>
          </p:cNvPr>
          <p:cNvCxnSpPr/>
          <p:nvPr/>
        </p:nvCxnSpPr>
        <p:spPr>
          <a:xfrm flipV="1">
            <a:off x="1225134" y="2204864"/>
            <a:ext cx="3502714" cy="19046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E88208EC-EC36-B3A9-84AD-28924C4EF557}"/>
              </a:ext>
            </a:extLst>
          </p:cNvPr>
          <p:cNvCxnSpPr/>
          <p:nvPr/>
        </p:nvCxnSpPr>
        <p:spPr>
          <a:xfrm flipV="1">
            <a:off x="1225134" y="2291267"/>
            <a:ext cx="6970417" cy="18424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999799A-589B-B0C4-3AED-6296F7E2FD70}"/>
              </a:ext>
            </a:extLst>
          </p:cNvPr>
          <p:cNvCxnSpPr>
            <a:cxnSpLocks/>
          </p:cNvCxnSpPr>
          <p:nvPr/>
        </p:nvCxnSpPr>
        <p:spPr>
          <a:xfrm flipV="1">
            <a:off x="1566059" y="3277321"/>
            <a:ext cx="5106005" cy="2959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B6B6510F-0947-CEAB-C003-14E02C91C99E}"/>
              </a:ext>
            </a:extLst>
          </p:cNvPr>
          <p:cNvCxnSpPr>
            <a:cxnSpLocks/>
          </p:cNvCxnSpPr>
          <p:nvPr/>
        </p:nvCxnSpPr>
        <p:spPr>
          <a:xfrm flipV="1">
            <a:off x="1566059" y="3277321"/>
            <a:ext cx="8627555" cy="2959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EEF6933B-CAFC-C11F-6A28-B0A7600DB118}"/>
              </a:ext>
            </a:extLst>
          </p:cNvPr>
          <p:cNvSpPr txBox="1"/>
          <p:nvPr/>
        </p:nvSpPr>
        <p:spPr>
          <a:xfrm>
            <a:off x="9949739" y="2052371"/>
            <a:ext cx="1457450" cy="369332"/>
          </a:xfrm>
          <a:prstGeom prst="rect">
            <a:avLst/>
          </a:prstGeom>
          <a:noFill/>
        </p:spPr>
        <p:txBody>
          <a:bodyPr wrap="none" rtlCol="0">
            <a:spAutoFit/>
          </a:bodyPr>
          <a:lstStyle/>
          <a:p>
            <a:r>
              <a:rPr lang="en-US" dirty="0"/>
              <a:t>Betas @ SD</a:t>
            </a:r>
          </a:p>
        </p:txBody>
      </p:sp>
      <p:cxnSp>
        <p:nvCxnSpPr>
          <p:cNvPr id="48" name="Straight Arrow Connector 47">
            <a:extLst>
              <a:ext uri="{FF2B5EF4-FFF2-40B4-BE49-F238E27FC236}">
                <a16:creationId xmlns:a16="http://schemas.microsoft.com/office/drawing/2014/main" id="{DD421D5F-BDF5-6350-4D6E-86E7CA9A079A}"/>
              </a:ext>
            </a:extLst>
          </p:cNvPr>
          <p:cNvCxnSpPr>
            <a:cxnSpLocks/>
          </p:cNvCxnSpPr>
          <p:nvPr/>
        </p:nvCxnSpPr>
        <p:spPr>
          <a:xfrm flipH="1">
            <a:off x="9048328" y="2237037"/>
            <a:ext cx="792088" cy="1838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83BDEF78-AB97-00F4-A603-FC19A91C74D6}"/>
              </a:ext>
            </a:extLst>
          </p:cNvPr>
          <p:cNvCxnSpPr>
            <a:cxnSpLocks/>
          </p:cNvCxnSpPr>
          <p:nvPr/>
        </p:nvCxnSpPr>
        <p:spPr>
          <a:xfrm flipH="1">
            <a:off x="8616280" y="2237037"/>
            <a:ext cx="1224136" cy="542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76A3578E-57A9-0C09-13C1-7EADC906DD7E}"/>
              </a:ext>
            </a:extLst>
          </p:cNvPr>
          <p:cNvCxnSpPr>
            <a:cxnSpLocks/>
          </p:cNvCxnSpPr>
          <p:nvPr/>
        </p:nvCxnSpPr>
        <p:spPr>
          <a:xfrm flipV="1">
            <a:off x="514338" y="2348880"/>
            <a:ext cx="10766238" cy="72008"/>
          </a:xfrm>
          <a:prstGeom prst="line">
            <a:avLst/>
          </a:prstGeom>
          <a:ln>
            <a:solidFill>
              <a:srgbClr val="AF007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59544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CA5C04A-3CFD-AAAE-4EA2-21305E026E16}"/>
              </a:ext>
            </a:extLst>
          </p:cNvPr>
          <p:cNvPicPr>
            <a:picLocks noChangeAspect="1"/>
          </p:cNvPicPr>
          <p:nvPr/>
        </p:nvPicPr>
        <p:blipFill>
          <a:blip r:embed="rId3"/>
          <a:stretch>
            <a:fillRect/>
          </a:stretch>
        </p:blipFill>
        <p:spPr>
          <a:xfrm>
            <a:off x="7656508" y="1294739"/>
            <a:ext cx="3840091" cy="3238955"/>
          </a:xfrm>
          <a:prstGeom prst="rect">
            <a:avLst/>
          </a:prstGeom>
        </p:spPr>
      </p:pic>
      <p:pic>
        <p:nvPicPr>
          <p:cNvPr id="10" name="Picture 9">
            <a:extLst>
              <a:ext uri="{FF2B5EF4-FFF2-40B4-BE49-F238E27FC236}">
                <a16:creationId xmlns:a16="http://schemas.microsoft.com/office/drawing/2014/main" id="{C83E8AE5-1E07-08A2-C6A2-CDD1B8FFC788}"/>
              </a:ext>
            </a:extLst>
          </p:cNvPr>
          <p:cNvPicPr>
            <a:picLocks noChangeAspect="1"/>
          </p:cNvPicPr>
          <p:nvPr/>
        </p:nvPicPr>
        <p:blipFill>
          <a:blip r:embed="rId4"/>
          <a:stretch>
            <a:fillRect/>
          </a:stretch>
        </p:blipFill>
        <p:spPr>
          <a:xfrm>
            <a:off x="3717361" y="1340768"/>
            <a:ext cx="3818799" cy="3150070"/>
          </a:xfrm>
          <a:prstGeom prst="rect">
            <a:avLst/>
          </a:prstGeom>
        </p:spPr>
      </p:pic>
      <p:pic>
        <p:nvPicPr>
          <p:cNvPr id="4" name="Picture 3">
            <a:extLst>
              <a:ext uri="{FF2B5EF4-FFF2-40B4-BE49-F238E27FC236}">
                <a16:creationId xmlns:a16="http://schemas.microsoft.com/office/drawing/2014/main" id="{C30E27AE-34DA-95CA-3940-06FBFCF3F742}"/>
              </a:ext>
            </a:extLst>
          </p:cNvPr>
          <p:cNvPicPr>
            <a:picLocks noChangeAspect="1"/>
          </p:cNvPicPr>
          <p:nvPr/>
        </p:nvPicPr>
        <p:blipFill>
          <a:blip r:embed="rId5"/>
          <a:stretch>
            <a:fillRect/>
          </a:stretch>
        </p:blipFill>
        <p:spPr>
          <a:xfrm>
            <a:off x="191344" y="1268760"/>
            <a:ext cx="3645156" cy="3141777"/>
          </a:xfrm>
          <a:prstGeom prst="rect">
            <a:avLst/>
          </a:prstGeom>
        </p:spPr>
      </p:pic>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15</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3</a:t>
            </a:r>
            <a:r>
              <a:rPr lang="en-US" baseline="30000" dirty="0"/>
              <a:t>rd</a:t>
            </a:r>
            <a:r>
              <a:rPr lang="en-US" dirty="0"/>
              <a:t>  order chromatic correction          v_17e</a:t>
            </a:r>
          </a:p>
        </p:txBody>
      </p:sp>
      <p:sp>
        <p:nvSpPr>
          <p:cNvPr id="30" name="TextBox 29">
            <a:extLst>
              <a:ext uri="{FF2B5EF4-FFF2-40B4-BE49-F238E27FC236}">
                <a16:creationId xmlns:a16="http://schemas.microsoft.com/office/drawing/2014/main" id="{916BC03B-3AF7-8F5D-B86C-22C988967025}"/>
              </a:ext>
            </a:extLst>
          </p:cNvPr>
          <p:cNvSpPr txBox="1"/>
          <p:nvPr/>
        </p:nvSpPr>
        <p:spPr>
          <a:xfrm>
            <a:off x="484802" y="5301208"/>
            <a:ext cx="7819448" cy="1200329"/>
          </a:xfrm>
          <a:prstGeom prst="rect">
            <a:avLst/>
          </a:prstGeom>
          <a:noFill/>
        </p:spPr>
        <p:txBody>
          <a:bodyPr wrap="none" rtlCol="0">
            <a:spAutoFit/>
          </a:bodyPr>
          <a:lstStyle/>
          <a:p>
            <a:r>
              <a:rPr lang="en-US" dirty="0" err="1"/>
              <a:t>Chromaticities</a:t>
            </a:r>
            <a:r>
              <a:rPr lang="en-US" dirty="0"/>
              <a:t> are well corrected for off energy beam as well</a:t>
            </a:r>
          </a:p>
          <a:p>
            <a:endParaRPr lang="en-US" dirty="0"/>
          </a:p>
          <a:p>
            <a:endParaRPr lang="en-US" dirty="0"/>
          </a:p>
          <a:p>
            <a:r>
              <a:rPr lang="en-US" dirty="0"/>
              <a:t>The contribution of the IP-Phase </a:t>
            </a:r>
            <a:r>
              <a:rPr lang="en-US" dirty="0" err="1"/>
              <a:t>Sextupoles</a:t>
            </a:r>
            <a:r>
              <a:rPr lang="en-US" dirty="0"/>
              <a:t> for off energy beam is evident</a:t>
            </a:r>
          </a:p>
        </p:txBody>
      </p:sp>
      <p:sp>
        <p:nvSpPr>
          <p:cNvPr id="13" name="TextBox 12">
            <a:extLst>
              <a:ext uri="{FF2B5EF4-FFF2-40B4-BE49-F238E27FC236}">
                <a16:creationId xmlns:a16="http://schemas.microsoft.com/office/drawing/2014/main" id="{2EA12F24-3501-34DE-A1A1-0B7D97E5F3A7}"/>
              </a:ext>
            </a:extLst>
          </p:cNvPr>
          <p:cNvSpPr txBox="1"/>
          <p:nvPr/>
        </p:nvSpPr>
        <p:spPr>
          <a:xfrm>
            <a:off x="1932697" y="4267960"/>
            <a:ext cx="800219" cy="369332"/>
          </a:xfrm>
          <a:prstGeom prst="rect">
            <a:avLst/>
          </a:prstGeom>
          <a:noFill/>
        </p:spPr>
        <p:txBody>
          <a:bodyPr wrap="none" rtlCol="0">
            <a:spAutoFit/>
          </a:bodyPr>
          <a:lstStyle/>
          <a:p>
            <a:r>
              <a:rPr lang="en-US" dirty="0"/>
              <a:t>SFM2</a:t>
            </a:r>
          </a:p>
        </p:txBody>
      </p:sp>
      <p:cxnSp>
        <p:nvCxnSpPr>
          <p:cNvPr id="35" name="Straight Arrow Connector 34">
            <a:extLst>
              <a:ext uri="{FF2B5EF4-FFF2-40B4-BE49-F238E27FC236}">
                <a16:creationId xmlns:a16="http://schemas.microsoft.com/office/drawing/2014/main" id="{7999799A-589B-B0C4-3AED-6296F7E2FD70}"/>
              </a:ext>
            </a:extLst>
          </p:cNvPr>
          <p:cNvCxnSpPr>
            <a:cxnSpLocks/>
          </p:cNvCxnSpPr>
          <p:nvPr/>
        </p:nvCxnSpPr>
        <p:spPr>
          <a:xfrm flipV="1">
            <a:off x="3431704" y="2348880"/>
            <a:ext cx="1152128" cy="38164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B6B6510F-0947-CEAB-C003-14E02C91C99E}"/>
              </a:ext>
            </a:extLst>
          </p:cNvPr>
          <p:cNvCxnSpPr>
            <a:cxnSpLocks/>
          </p:cNvCxnSpPr>
          <p:nvPr/>
        </p:nvCxnSpPr>
        <p:spPr>
          <a:xfrm flipV="1">
            <a:off x="3597013" y="4005064"/>
            <a:ext cx="2082805" cy="2160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4402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16</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with up to Third Order Chromatic Correction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879745" y="4437112"/>
            <a:ext cx="6656415" cy="2308324"/>
          </a:xfrm>
          <a:prstGeom prst="rect">
            <a:avLst/>
          </a:prstGeom>
          <a:noFill/>
        </p:spPr>
        <p:txBody>
          <a:bodyPr wrap="square" rtlCol="0">
            <a:spAutoFit/>
          </a:bodyPr>
          <a:lstStyle/>
          <a:p>
            <a:r>
              <a:rPr lang="en-US" dirty="0"/>
              <a:t>The IP-phase SDM and SFM </a:t>
            </a:r>
            <a:r>
              <a:rPr lang="en-US" dirty="0" err="1"/>
              <a:t>sextupoles</a:t>
            </a:r>
            <a:r>
              <a:rPr lang="en-US" dirty="0"/>
              <a:t> make the FF a third order achromat (on Nov 3</a:t>
            </a:r>
            <a:r>
              <a:rPr lang="en-US" baseline="30000" dirty="0"/>
              <a:t>rd</a:t>
            </a:r>
            <a:r>
              <a:rPr lang="en-US" dirty="0"/>
              <a:t>  presentation it was shown how)</a:t>
            </a:r>
          </a:p>
          <a:p>
            <a:r>
              <a:rPr lang="en-US" dirty="0"/>
              <a:t>On this scale it is visible that a linear chromaticity different from zero has been set, it will be explained why later.</a:t>
            </a:r>
          </a:p>
          <a:p>
            <a:endParaRPr lang="en-US" dirty="0"/>
          </a:p>
          <a:p>
            <a:r>
              <a:rPr lang="en-US" dirty="0"/>
              <a:t>On a large scale are visible the remaining chromatic terms above the third and their effect on the BW</a:t>
            </a:r>
          </a:p>
          <a:p>
            <a:endParaRPr lang="en-US" dirty="0"/>
          </a:p>
        </p:txBody>
      </p:sp>
      <p:pic>
        <p:nvPicPr>
          <p:cNvPr id="6" name="Picture 5">
            <a:extLst>
              <a:ext uri="{FF2B5EF4-FFF2-40B4-BE49-F238E27FC236}">
                <a16:creationId xmlns:a16="http://schemas.microsoft.com/office/drawing/2014/main" id="{DDB1EFDE-53B0-0835-94B3-B0917144928A}"/>
              </a:ext>
            </a:extLst>
          </p:cNvPr>
          <p:cNvPicPr>
            <a:picLocks noChangeAspect="1"/>
          </p:cNvPicPr>
          <p:nvPr/>
        </p:nvPicPr>
        <p:blipFill>
          <a:blip r:embed="rId3"/>
          <a:stretch>
            <a:fillRect/>
          </a:stretch>
        </p:blipFill>
        <p:spPr>
          <a:xfrm>
            <a:off x="487975" y="1170603"/>
            <a:ext cx="2861756" cy="2893032"/>
          </a:xfrm>
          <a:prstGeom prst="rect">
            <a:avLst/>
          </a:prstGeom>
        </p:spPr>
      </p:pic>
      <p:pic>
        <p:nvPicPr>
          <p:cNvPr id="9" name="Picture 8">
            <a:extLst>
              <a:ext uri="{FF2B5EF4-FFF2-40B4-BE49-F238E27FC236}">
                <a16:creationId xmlns:a16="http://schemas.microsoft.com/office/drawing/2014/main" id="{ED6B2AA9-4AC4-4504-6AE1-90D8C5E48565}"/>
              </a:ext>
            </a:extLst>
          </p:cNvPr>
          <p:cNvPicPr>
            <a:picLocks noChangeAspect="1"/>
          </p:cNvPicPr>
          <p:nvPr/>
        </p:nvPicPr>
        <p:blipFill>
          <a:blip r:embed="rId4"/>
          <a:stretch>
            <a:fillRect/>
          </a:stretch>
        </p:blipFill>
        <p:spPr>
          <a:xfrm>
            <a:off x="3647728" y="1183037"/>
            <a:ext cx="3091084" cy="2953162"/>
          </a:xfrm>
          <a:prstGeom prst="rect">
            <a:avLst/>
          </a:prstGeom>
        </p:spPr>
      </p:pic>
      <p:pic>
        <p:nvPicPr>
          <p:cNvPr id="11" name="Picture 10">
            <a:extLst>
              <a:ext uri="{FF2B5EF4-FFF2-40B4-BE49-F238E27FC236}">
                <a16:creationId xmlns:a16="http://schemas.microsoft.com/office/drawing/2014/main" id="{F2814423-7AD1-9D74-07CA-0A6E13D02097}"/>
              </a:ext>
            </a:extLst>
          </p:cNvPr>
          <p:cNvPicPr>
            <a:picLocks noChangeAspect="1"/>
          </p:cNvPicPr>
          <p:nvPr/>
        </p:nvPicPr>
        <p:blipFill>
          <a:blip r:embed="rId5"/>
          <a:stretch>
            <a:fillRect/>
          </a:stretch>
        </p:blipFill>
        <p:spPr>
          <a:xfrm>
            <a:off x="8256240" y="882124"/>
            <a:ext cx="2852952" cy="5975876"/>
          </a:xfrm>
          <a:prstGeom prst="rect">
            <a:avLst/>
          </a:prstGeom>
        </p:spPr>
      </p:pic>
      <p:cxnSp>
        <p:nvCxnSpPr>
          <p:cNvPr id="13" name="Straight Arrow Connector 12">
            <a:extLst>
              <a:ext uri="{FF2B5EF4-FFF2-40B4-BE49-F238E27FC236}">
                <a16:creationId xmlns:a16="http://schemas.microsoft.com/office/drawing/2014/main" id="{E3070C0A-3989-D296-A992-E1FB99EA4B16}"/>
              </a:ext>
            </a:extLst>
          </p:cNvPr>
          <p:cNvCxnSpPr/>
          <p:nvPr/>
        </p:nvCxnSpPr>
        <p:spPr>
          <a:xfrm flipV="1">
            <a:off x="7464152" y="5687397"/>
            <a:ext cx="1440160" cy="3338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F936836-C586-4A2C-1D04-C80B3DC455C0}"/>
              </a:ext>
            </a:extLst>
          </p:cNvPr>
          <p:cNvCxnSpPr>
            <a:cxnSpLocks/>
          </p:cNvCxnSpPr>
          <p:nvPr/>
        </p:nvCxnSpPr>
        <p:spPr>
          <a:xfrm flipV="1">
            <a:off x="7464152" y="2542198"/>
            <a:ext cx="2088232" cy="34790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6963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17</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with up to Fourth Order Chromatic Correction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345224" y="4077072"/>
            <a:ext cx="11501551" cy="1600438"/>
          </a:xfrm>
          <a:prstGeom prst="rect">
            <a:avLst/>
          </a:prstGeom>
          <a:noFill/>
        </p:spPr>
        <p:txBody>
          <a:bodyPr wrap="square" rtlCol="0">
            <a:spAutoFit/>
          </a:bodyPr>
          <a:lstStyle/>
          <a:p>
            <a:r>
              <a:rPr lang="en-US" sz="1400" dirty="0"/>
              <a:t>By having different horizontal dispersion across the </a:t>
            </a:r>
            <a:r>
              <a:rPr lang="en-US" sz="1400" dirty="0" err="1"/>
              <a:t>sextupole</a:t>
            </a:r>
            <a:r>
              <a:rPr lang="en-US" sz="1400" dirty="0"/>
              <a:t> pairs the fourth order chromaticity is canceled.</a:t>
            </a:r>
          </a:p>
          <a:p>
            <a:r>
              <a:rPr lang="en-US" sz="1400" dirty="0"/>
              <a:t>The quantity that is optimized are the </a:t>
            </a:r>
            <a:r>
              <a:rPr lang="en-US" sz="1400" dirty="0" err="1"/>
              <a:t>etaxp</a:t>
            </a:r>
            <a:r>
              <a:rPr lang="en-US" sz="1400" dirty="0"/>
              <a:t> in the middle of the </a:t>
            </a:r>
            <a:r>
              <a:rPr lang="en-US" sz="1400" dirty="0" err="1"/>
              <a:t>CCSy</a:t>
            </a:r>
            <a:r>
              <a:rPr lang="en-US" sz="1400" dirty="0"/>
              <a:t> and </a:t>
            </a:r>
            <a:r>
              <a:rPr lang="en-US" sz="1400" dirty="0" err="1"/>
              <a:t>CCSx</a:t>
            </a:r>
            <a:r>
              <a:rPr lang="en-US" sz="1400" dirty="0"/>
              <a:t>.</a:t>
            </a:r>
          </a:p>
          <a:p>
            <a:r>
              <a:rPr lang="en-US" sz="1400" dirty="0"/>
              <a:t>Main cause of this aberration is non-linear dispersion propagating through the </a:t>
            </a:r>
            <a:r>
              <a:rPr lang="en-US" sz="1400" dirty="0" err="1"/>
              <a:t>CCsy</a:t>
            </a:r>
            <a:r>
              <a:rPr lang="en-US" sz="1400" dirty="0"/>
              <a:t>/x</a:t>
            </a:r>
          </a:p>
          <a:p>
            <a:endParaRPr lang="en-US" sz="1400" dirty="0"/>
          </a:p>
          <a:p>
            <a:r>
              <a:rPr lang="en-US" sz="1400" dirty="0"/>
              <a:t>The present FF quadrupole complement allows the change of both </a:t>
            </a:r>
            <a:r>
              <a:rPr lang="en-US" sz="1400" dirty="0" err="1"/>
              <a:t>etaxp</a:t>
            </a:r>
            <a:r>
              <a:rPr lang="en-US" sz="1400" dirty="0"/>
              <a:t> while maintaining all the other parameters unchanged</a:t>
            </a:r>
          </a:p>
          <a:p>
            <a:endParaRPr lang="en-US" sz="1400" dirty="0"/>
          </a:p>
          <a:p>
            <a:r>
              <a:rPr lang="en-US" sz="1400" dirty="0"/>
              <a:t>Remaining fifth order terms in the vertical is visible</a:t>
            </a:r>
          </a:p>
        </p:txBody>
      </p:sp>
      <p:pic>
        <p:nvPicPr>
          <p:cNvPr id="6" name="Picture 5">
            <a:extLst>
              <a:ext uri="{FF2B5EF4-FFF2-40B4-BE49-F238E27FC236}">
                <a16:creationId xmlns:a16="http://schemas.microsoft.com/office/drawing/2014/main" id="{0AA1946D-0A6E-822E-8E08-AECB30F9BC3B}"/>
              </a:ext>
            </a:extLst>
          </p:cNvPr>
          <p:cNvPicPr>
            <a:picLocks noChangeAspect="1"/>
          </p:cNvPicPr>
          <p:nvPr/>
        </p:nvPicPr>
        <p:blipFill>
          <a:blip r:embed="rId3"/>
          <a:stretch>
            <a:fillRect/>
          </a:stretch>
        </p:blipFill>
        <p:spPr>
          <a:xfrm>
            <a:off x="1092429" y="980728"/>
            <a:ext cx="3923451" cy="3066227"/>
          </a:xfrm>
          <a:prstGeom prst="rect">
            <a:avLst/>
          </a:prstGeom>
        </p:spPr>
      </p:pic>
      <p:pic>
        <p:nvPicPr>
          <p:cNvPr id="9" name="Picture 8">
            <a:extLst>
              <a:ext uri="{FF2B5EF4-FFF2-40B4-BE49-F238E27FC236}">
                <a16:creationId xmlns:a16="http://schemas.microsoft.com/office/drawing/2014/main" id="{8F372EFB-069E-0E36-B628-11CE510F2198}"/>
              </a:ext>
            </a:extLst>
          </p:cNvPr>
          <p:cNvPicPr>
            <a:picLocks noChangeAspect="1"/>
          </p:cNvPicPr>
          <p:nvPr/>
        </p:nvPicPr>
        <p:blipFill>
          <a:blip r:embed="rId4"/>
          <a:stretch>
            <a:fillRect/>
          </a:stretch>
        </p:blipFill>
        <p:spPr>
          <a:xfrm>
            <a:off x="5527429" y="980728"/>
            <a:ext cx="3952947" cy="2956741"/>
          </a:xfrm>
          <a:prstGeom prst="rect">
            <a:avLst/>
          </a:prstGeom>
        </p:spPr>
      </p:pic>
    </p:spTree>
    <p:extLst>
      <p:ext uri="{BB962C8B-B14F-4D97-AF65-F5344CB8AC3E}">
        <p14:creationId xmlns:p14="http://schemas.microsoft.com/office/powerpoint/2010/main" val="1624076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18</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with up to Fifth Order Chromatic Correction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746445" y="4721623"/>
            <a:ext cx="8589915" cy="1908215"/>
          </a:xfrm>
          <a:prstGeom prst="rect">
            <a:avLst/>
          </a:prstGeom>
          <a:noFill/>
        </p:spPr>
        <p:txBody>
          <a:bodyPr wrap="square" rtlCol="0">
            <a:spAutoFit/>
          </a:bodyPr>
          <a:lstStyle/>
          <a:p>
            <a:r>
              <a:rPr lang="en-US" dirty="0"/>
              <a:t>Two (</a:t>
            </a:r>
            <a:r>
              <a:rPr lang="en-US" dirty="0" err="1"/>
              <a:t>DECy</a:t>
            </a:r>
            <a:r>
              <a:rPr lang="en-US" dirty="0"/>
              <a:t> K4L~300 in MADX units) </a:t>
            </a:r>
            <a:r>
              <a:rPr lang="en-US" dirty="0" err="1"/>
              <a:t>decapoles</a:t>
            </a:r>
            <a:r>
              <a:rPr lang="en-US" dirty="0"/>
              <a:t> at the same location of the SDM and SFM are very powerful in order to cancel the fifth order chromaticity.</a:t>
            </a:r>
          </a:p>
          <a:p>
            <a:r>
              <a:rPr lang="en-US" dirty="0"/>
              <a:t>For the v_22c the optimal value of the </a:t>
            </a:r>
            <a:r>
              <a:rPr lang="en-US" dirty="0" err="1"/>
              <a:t>DECx</a:t>
            </a:r>
            <a:r>
              <a:rPr lang="en-US" dirty="0"/>
              <a:t> is ~zero.</a:t>
            </a:r>
          </a:p>
          <a:p>
            <a:endParaRPr lang="en-US" dirty="0"/>
          </a:p>
          <a:p>
            <a:endParaRPr lang="en-US" dirty="0"/>
          </a:p>
          <a:p>
            <a:r>
              <a:rPr lang="en-US" sz="1400" dirty="0"/>
              <a:t>*Without using the </a:t>
            </a:r>
            <a:r>
              <a:rPr lang="en-US" sz="1400" dirty="0" err="1"/>
              <a:t>decapoles</a:t>
            </a:r>
            <a:r>
              <a:rPr lang="en-US" sz="1400" dirty="0"/>
              <a:t> a reduction of the fifth order contribution could be made by overshooting the third order (SDM) correction: ~ intermediate BW between the two cases</a:t>
            </a:r>
          </a:p>
        </p:txBody>
      </p:sp>
      <p:pic>
        <p:nvPicPr>
          <p:cNvPr id="4" name="Picture 3">
            <a:extLst>
              <a:ext uri="{FF2B5EF4-FFF2-40B4-BE49-F238E27FC236}">
                <a16:creationId xmlns:a16="http://schemas.microsoft.com/office/drawing/2014/main" id="{C8655E55-A9D4-784E-2C69-8391F8D6F617}"/>
              </a:ext>
            </a:extLst>
          </p:cNvPr>
          <p:cNvPicPr>
            <a:picLocks noChangeAspect="1"/>
          </p:cNvPicPr>
          <p:nvPr/>
        </p:nvPicPr>
        <p:blipFill>
          <a:blip r:embed="rId3"/>
          <a:stretch>
            <a:fillRect/>
          </a:stretch>
        </p:blipFill>
        <p:spPr>
          <a:xfrm>
            <a:off x="479376" y="1315087"/>
            <a:ext cx="3952948" cy="3080974"/>
          </a:xfrm>
          <a:prstGeom prst="rect">
            <a:avLst/>
          </a:prstGeom>
        </p:spPr>
      </p:pic>
      <p:pic>
        <p:nvPicPr>
          <p:cNvPr id="8" name="Picture 7">
            <a:extLst>
              <a:ext uri="{FF2B5EF4-FFF2-40B4-BE49-F238E27FC236}">
                <a16:creationId xmlns:a16="http://schemas.microsoft.com/office/drawing/2014/main" id="{695FA2C3-D640-6FCE-C0D3-8E0077BF91DF}"/>
              </a:ext>
            </a:extLst>
          </p:cNvPr>
          <p:cNvPicPr>
            <a:picLocks noChangeAspect="1"/>
          </p:cNvPicPr>
          <p:nvPr/>
        </p:nvPicPr>
        <p:blipFill>
          <a:blip r:embed="rId4"/>
          <a:stretch>
            <a:fillRect/>
          </a:stretch>
        </p:blipFill>
        <p:spPr>
          <a:xfrm>
            <a:off x="4471780" y="1412776"/>
            <a:ext cx="3856468" cy="2918193"/>
          </a:xfrm>
          <a:prstGeom prst="rect">
            <a:avLst/>
          </a:prstGeom>
        </p:spPr>
      </p:pic>
    </p:spTree>
    <p:extLst>
      <p:ext uri="{BB962C8B-B14F-4D97-AF65-F5344CB8AC3E}">
        <p14:creationId xmlns:p14="http://schemas.microsoft.com/office/powerpoint/2010/main" val="3070024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BC71E51-BC02-79C4-8201-95BA4E3BAD19}"/>
              </a:ext>
            </a:extLst>
          </p:cNvPr>
          <p:cNvPicPr>
            <a:picLocks noChangeAspect="1"/>
          </p:cNvPicPr>
          <p:nvPr/>
        </p:nvPicPr>
        <p:blipFill>
          <a:blip r:embed="rId3"/>
          <a:stretch>
            <a:fillRect/>
          </a:stretch>
        </p:blipFill>
        <p:spPr>
          <a:xfrm>
            <a:off x="767408" y="1484784"/>
            <a:ext cx="4534533" cy="3381847"/>
          </a:xfrm>
          <a:prstGeom prst="rect">
            <a:avLst/>
          </a:prstGeom>
        </p:spPr>
      </p:pic>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19</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8" y="332656"/>
            <a:ext cx="11244343" cy="549468"/>
          </a:xfrm>
        </p:spPr>
        <p:txBody>
          <a:bodyPr/>
          <a:lstStyle/>
          <a:p>
            <a:r>
              <a:rPr lang="en-US" dirty="0"/>
              <a:t>Final Focus chromaticity with Fifth Order Chromatic Correction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5591944" y="2060848"/>
            <a:ext cx="5688632" cy="2031325"/>
          </a:xfrm>
          <a:prstGeom prst="rect">
            <a:avLst/>
          </a:prstGeom>
          <a:noFill/>
        </p:spPr>
        <p:txBody>
          <a:bodyPr wrap="square" rtlCol="0">
            <a:spAutoFit/>
          </a:bodyPr>
          <a:lstStyle/>
          <a:p>
            <a:r>
              <a:rPr lang="en-US" dirty="0" err="1"/>
              <a:t>Etap</a:t>
            </a:r>
            <a:r>
              <a:rPr lang="en-US" dirty="0"/>
              <a:t>@ </a:t>
            </a:r>
            <a:r>
              <a:rPr lang="en-US" dirty="0" err="1"/>
              <a:t>CCSy&amp;CCSx</a:t>
            </a:r>
            <a:r>
              <a:rPr lang="en-US" dirty="0"/>
              <a:t> is extremely beneficial and also has the “right sign” </a:t>
            </a:r>
          </a:p>
          <a:p>
            <a:endParaRPr lang="en-US" dirty="0"/>
          </a:p>
          <a:p>
            <a:r>
              <a:rPr lang="en-US" dirty="0"/>
              <a:t>Indeed the first </a:t>
            </a:r>
            <a:r>
              <a:rPr lang="en-US" dirty="0" err="1"/>
              <a:t>SDy</a:t>
            </a:r>
            <a:r>
              <a:rPr lang="en-US" dirty="0"/>
              <a:t> </a:t>
            </a:r>
            <a:r>
              <a:rPr lang="en-US" dirty="0" err="1"/>
              <a:t>sextupole</a:t>
            </a:r>
            <a:r>
              <a:rPr lang="en-US" dirty="0"/>
              <a:t> removes about 65% of the chromaticity</a:t>
            </a:r>
          </a:p>
          <a:p>
            <a:r>
              <a:rPr lang="en-US" dirty="0"/>
              <a:t>(similar for the </a:t>
            </a:r>
            <a:r>
              <a:rPr lang="en-US" dirty="0" err="1"/>
              <a:t>SFx</a:t>
            </a:r>
            <a:r>
              <a:rPr lang="en-US" dirty="0"/>
              <a:t>), so less chromaticity is propagated further in the FF</a:t>
            </a:r>
          </a:p>
        </p:txBody>
      </p:sp>
      <p:cxnSp>
        <p:nvCxnSpPr>
          <p:cNvPr id="10" name="Straight Arrow Connector 9">
            <a:extLst>
              <a:ext uri="{FF2B5EF4-FFF2-40B4-BE49-F238E27FC236}">
                <a16:creationId xmlns:a16="http://schemas.microsoft.com/office/drawing/2014/main" id="{C80882A4-6701-565B-9BBA-A70E3816E434}"/>
              </a:ext>
            </a:extLst>
          </p:cNvPr>
          <p:cNvCxnSpPr>
            <a:cxnSpLocks/>
            <a:stCxn id="30" idx="1"/>
          </p:cNvCxnSpPr>
          <p:nvPr/>
        </p:nvCxnSpPr>
        <p:spPr>
          <a:xfrm flipH="1" flipV="1">
            <a:off x="1970742" y="2839024"/>
            <a:ext cx="3621202" cy="237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BF7933F-C32F-774D-6968-B0051D493352}"/>
              </a:ext>
            </a:extLst>
          </p:cNvPr>
          <p:cNvCxnSpPr>
            <a:cxnSpLocks/>
            <a:stCxn id="30" idx="1"/>
          </p:cNvCxnSpPr>
          <p:nvPr/>
        </p:nvCxnSpPr>
        <p:spPr>
          <a:xfrm flipH="1">
            <a:off x="2495600" y="3076511"/>
            <a:ext cx="3096344" cy="8565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E4F1DDD-3166-6F8C-716B-F35457C61ED4}"/>
              </a:ext>
            </a:extLst>
          </p:cNvPr>
          <p:cNvSpPr txBox="1"/>
          <p:nvPr/>
        </p:nvSpPr>
        <p:spPr>
          <a:xfrm>
            <a:off x="345224" y="5033411"/>
            <a:ext cx="9708748" cy="1815882"/>
          </a:xfrm>
          <a:prstGeom prst="rect">
            <a:avLst/>
          </a:prstGeom>
          <a:noFill/>
        </p:spPr>
        <p:txBody>
          <a:bodyPr wrap="none" rtlCol="0">
            <a:spAutoFit/>
          </a:bodyPr>
          <a:lstStyle/>
          <a:p>
            <a:r>
              <a:rPr lang="en-US" dirty="0"/>
              <a:t>The “tuning” knobs obviously are not completely independent, although their effect are largely</a:t>
            </a:r>
          </a:p>
          <a:p>
            <a:r>
              <a:rPr lang="en-US" dirty="0"/>
              <a:t>predominant on their associated aberrations.</a:t>
            </a:r>
          </a:p>
          <a:p>
            <a:r>
              <a:rPr lang="en-US" dirty="0"/>
              <a:t>It is very straightforward to zero all the terms with the proper setting of each quantity.</a:t>
            </a:r>
          </a:p>
          <a:p>
            <a:endParaRPr lang="en-US" dirty="0"/>
          </a:p>
          <a:p>
            <a:r>
              <a:rPr lang="en-US" dirty="0">
                <a:solidFill>
                  <a:srgbClr val="002060"/>
                </a:solidFill>
              </a:rPr>
              <a:t>The zeroing has been done with MAD8, it seems valid with MADX as well,</a:t>
            </a:r>
          </a:p>
          <a:p>
            <a:r>
              <a:rPr lang="en-US" dirty="0">
                <a:solidFill>
                  <a:srgbClr val="002060"/>
                </a:solidFill>
              </a:rPr>
              <a:t>It should be checked with other codes SAD/AT </a:t>
            </a:r>
            <a:r>
              <a:rPr lang="en-US" dirty="0" err="1">
                <a:solidFill>
                  <a:srgbClr val="002060"/>
                </a:solidFill>
              </a:rPr>
              <a:t>etc</a:t>
            </a:r>
            <a:r>
              <a:rPr lang="en-US" dirty="0">
                <a:solidFill>
                  <a:srgbClr val="002060"/>
                </a:solidFill>
              </a:rPr>
              <a:t>…</a:t>
            </a:r>
          </a:p>
        </p:txBody>
      </p:sp>
    </p:spTree>
    <p:extLst>
      <p:ext uri="{BB962C8B-B14F-4D97-AF65-F5344CB8AC3E}">
        <p14:creationId xmlns:p14="http://schemas.microsoft.com/office/powerpoint/2010/main" val="2805436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2</a:t>
            </a:fld>
            <a:endParaRPr lang="en-US" noProof="0" dirty="0"/>
          </a:p>
        </p:txBody>
      </p:sp>
      <p:sp>
        <p:nvSpPr>
          <p:cNvPr id="3" name="Content Placeholder 2"/>
          <p:cNvSpPr>
            <a:spLocks noGrp="1"/>
          </p:cNvSpPr>
          <p:nvPr>
            <p:ph sz="quarter" idx="14"/>
          </p:nvPr>
        </p:nvSpPr>
        <p:spPr>
          <a:solidFill>
            <a:schemeClr val="bg1"/>
          </a:solidFill>
          <a:ln>
            <a:solidFill>
              <a:schemeClr val="tx2"/>
            </a:solidFill>
          </a:ln>
        </p:spPr>
        <p:txBody>
          <a:bodyPr>
            <a:normAutofit/>
          </a:bodyPr>
          <a:lstStyle/>
          <a:p>
            <a:endParaRPr lang="en-US" sz="2600" dirty="0">
              <a:solidFill>
                <a:srgbClr val="132577"/>
              </a:solidFill>
            </a:endParaRPr>
          </a:p>
          <a:p>
            <a:pPr marL="457200" indent="-457200">
              <a:buFont typeface="Wingdings" charset="2"/>
              <a:buChar char="Ø"/>
            </a:pPr>
            <a:r>
              <a:rPr lang="en-US" sz="2600" dirty="0">
                <a:solidFill>
                  <a:srgbClr val="132577"/>
                </a:solidFill>
              </a:rPr>
              <a:t>CEPC FF</a:t>
            </a:r>
          </a:p>
          <a:p>
            <a:pPr marL="457200" indent="-457200">
              <a:buFont typeface="Wingdings" charset="2"/>
              <a:buChar char="Ø"/>
            </a:pPr>
            <a:r>
              <a:rPr lang="en-US" sz="2600" dirty="0">
                <a:solidFill>
                  <a:srgbClr val="132577"/>
                </a:solidFill>
              </a:rPr>
              <a:t>Understanding the FF fundamentals</a:t>
            </a:r>
          </a:p>
          <a:p>
            <a:pPr marL="457200" indent="-457200">
              <a:buFont typeface="Wingdings" charset="2"/>
              <a:buChar char="Ø"/>
            </a:pPr>
            <a:r>
              <a:rPr lang="en-US" sz="2600" dirty="0">
                <a:solidFill>
                  <a:srgbClr val="132577"/>
                </a:solidFill>
              </a:rPr>
              <a:t>Define criteria for the FF design</a:t>
            </a:r>
          </a:p>
          <a:p>
            <a:pPr marL="457200" indent="-457200">
              <a:buFont typeface="Wingdings" charset="2"/>
              <a:buChar char="Ø"/>
            </a:pPr>
            <a:r>
              <a:rPr lang="en-US" sz="2600" dirty="0">
                <a:solidFill>
                  <a:srgbClr val="132577"/>
                </a:solidFill>
              </a:rPr>
              <a:t>Define all the tuning knobs for FF optimization</a:t>
            </a:r>
          </a:p>
          <a:p>
            <a:pPr marL="457200" indent="-457200">
              <a:buFont typeface="Wingdings" charset="2"/>
              <a:buChar char="Ø"/>
            </a:pPr>
            <a:r>
              <a:rPr lang="en-US" sz="2600" b="0" dirty="0">
                <a:solidFill>
                  <a:srgbClr val="132577"/>
                </a:solidFill>
              </a:rPr>
              <a:t>Insert the FF in the ARC+SS with the TC criteria</a:t>
            </a:r>
          </a:p>
          <a:p>
            <a:pPr marL="457200" indent="-457200">
              <a:buFont typeface="Wingdings" charset="2"/>
              <a:buChar char="Ø"/>
            </a:pPr>
            <a:r>
              <a:rPr lang="en-US" sz="2600" dirty="0">
                <a:solidFill>
                  <a:srgbClr val="132577"/>
                </a:solidFill>
              </a:rPr>
              <a:t>Evaluate performances</a:t>
            </a:r>
          </a:p>
          <a:p>
            <a:pPr marL="457200" indent="-457200">
              <a:buFont typeface="Wingdings" charset="2"/>
              <a:buChar char="Ø"/>
            </a:pPr>
            <a:r>
              <a:rPr lang="en-US" sz="2600" b="0" dirty="0">
                <a:solidFill>
                  <a:srgbClr val="132577"/>
                </a:solidFill>
              </a:rPr>
              <a:t>Conclusions</a:t>
            </a:r>
          </a:p>
        </p:txBody>
      </p:sp>
      <p:sp>
        <p:nvSpPr>
          <p:cNvPr id="5" name="Title 4"/>
          <p:cNvSpPr>
            <a:spLocks noGrp="1"/>
          </p:cNvSpPr>
          <p:nvPr>
            <p:ph type="title"/>
          </p:nvPr>
        </p:nvSpPr>
        <p:spPr/>
        <p:txBody>
          <a:bodyPr/>
          <a:lstStyle/>
          <a:p>
            <a:r>
              <a:rPr lang="en-US" dirty="0"/>
              <a:t>Outline</a:t>
            </a:r>
            <a:endParaRPr lang="en-US" sz="2400" dirty="0"/>
          </a:p>
        </p:txBody>
      </p:sp>
    </p:spTree>
    <p:extLst>
      <p:ext uri="{BB962C8B-B14F-4D97-AF65-F5344CB8AC3E}">
        <p14:creationId xmlns:p14="http://schemas.microsoft.com/office/powerpoint/2010/main" val="28854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20</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with Fifth Order Chromatic Correction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479376" y="4797152"/>
            <a:ext cx="11449272" cy="2031325"/>
          </a:xfrm>
          <a:prstGeom prst="rect">
            <a:avLst/>
          </a:prstGeom>
          <a:noFill/>
        </p:spPr>
        <p:txBody>
          <a:bodyPr wrap="square" rtlCol="0">
            <a:spAutoFit/>
          </a:bodyPr>
          <a:lstStyle/>
          <a:p>
            <a:r>
              <a:rPr lang="en-US" dirty="0"/>
              <a:t>- The contributions from the SDM and the </a:t>
            </a:r>
            <a:r>
              <a:rPr lang="en-US" dirty="0" err="1"/>
              <a:t>DECy</a:t>
            </a:r>
            <a:r>
              <a:rPr lang="en-US" dirty="0"/>
              <a:t> are evident when we look at the off-energy chromaticity (</a:t>
            </a:r>
            <a:r>
              <a:rPr lang="en-US" dirty="0" err="1"/>
              <a:t>DECy</a:t>
            </a:r>
            <a:r>
              <a:rPr lang="en-US" dirty="0"/>
              <a:t> is much smaller </a:t>
            </a:r>
            <a:r>
              <a:rPr lang="en-US" dirty="0" err="1"/>
              <a:t>wrt</a:t>
            </a:r>
            <a:r>
              <a:rPr lang="en-US" dirty="0"/>
              <a:t> SDM)</a:t>
            </a:r>
          </a:p>
          <a:p>
            <a:r>
              <a:rPr lang="en-US" dirty="0"/>
              <a:t>- It must be stressed that all the tuning knobs shown so far are not canceling aberrations (as might do a </a:t>
            </a:r>
            <a:r>
              <a:rPr lang="en-US" dirty="0" err="1"/>
              <a:t>sextupole</a:t>
            </a:r>
            <a:r>
              <a:rPr lang="en-US" dirty="0"/>
              <a:t> in the ARC)</a:t>
            </a:r>
          </a:p>
          <a:p>
            <a:r>
              <a:rPr lang="en-US" dirty="0">
                <a:solidFill>
                  <a:srgbClr val="002060"/>
                </a:solidFill>
              </a:rPr>
              <a:t>- The knobs values are indeed the ones that correspond to do not generate such aberrations as starting with !!!!</a:t>
            </a:r>
          </a:p>
          <a:p>
            <a:r>
              <a:rPr lang="en-US" dirty="0"/>
              <a:t>- SDM and </a:t>
            </a:r>
            <a:r>
              <a:rPr lang="en-US" dirty="0" err="1"/>
              <a:t>DECy</a:t>
            </a:r>
            <a:r>
              <a:rPr lang="en-US" dirty="0"/>
              <a:t> as well are not canceling the third and fifth order chromaticity, they are set in order to have the </a:t>
            </a:r>
            <a:r>
              <a:rPr lang="en-US" dirty="0" err="1"/>
              <a:t>SDy</a:t>
            </a:r>
            <a:r>
              <a:rPr lang="en-US" dirty="0"/>
              <a:t> pair not to generate such terms (by restoring the proper betas on the </a:t>
            </a:r>
            <a:r>
              <a:rPr lang="en-US" dirty="0" err="1"/>
              <a:t>SDy</a:t>
            </a:r>
            <a:r>
              <a:rPr lang="en-US" dirty="0"/>
              <a:t> for off energy beam)</a:t>
            </a:r>
          </a:p>
        </p:txBody>
      </p:sp>
      <p:pic>
        <p:nvPicPr>
          <p:cNvPr id="8" name="Picture 7">
            <a:extLst>
              <a:ext uri="{FF2B5EF4-FFF2-40B4-BE49-F238E27FC236}">
                <a16:creationId xmlns:a16="http://schemas.microsoft.com/office/drawing/2014/main" id="{948C81D6-1E1A-44C8-D12F-9F5A1213921E}"/>
              </a:ext>
            </a:extLst>
          </p:cNvPr>
          <p:cNvPicPr>
            <a:picLocks noChangeAspect="1"/>
          </p:cNvPicPr>
          <p:nvPr/>
        </p:nvPicPr>
        <p:blipFill>
          <a:blip r:embed="rId3"/>
          <a:stretch>
            <a:fillRect/>
          </a:stretch>
        </p:blipFill>
        <p:spPr>
          <a:xfrm>
            <a:off x="335360" y="980728"/>
            <a:ext cx="4373110" cy="3888432"/>
          </a:xfrm>
          <a:prstGeom prst="rect">
            <a:avLst/>
          </a:prstGeom>
        </p:spPr>
      </p:pic>
      <p:pic>
        <p:nvPicPr>
          <p:cNvPr id="11" name="Picture 10">
            <a:extLst>
              <a:ext uri="{FF2B5EF4-FFF2-40B4-BE49-F238E27FC236}">
                <a16:creationId xmlns:a16="http://schemas.microsoft.com/office/drawing/2014/main" id="{34610C9C-6B4C-7975-79EC-804731251EDF}"/>
              </a:ext>
            </a:extLst>
          </p:cNvPr>
          <p:cNvPicPr>
            <a:picLocks noChangeAspect="1"/>
          </p:cNvPicPr>
          <p:nvPr/>
        </p:nvPicPr>
        <p:blipFill>
          <a:blip r:embed="rId4"/>
          <a:stretch>
            <a:fillRect/>
          </a:stretch>
        </p:blipFill>
        <p:spPr>
          <a:xfrm>
            <a:off x="4871863" y="908720"/>
            <a:ext cx="4636573" cy="3816424"/>
          </a:xfrm>
          <a:prstGeom prst="rect">
            <a:avLst/>
          </a:prstGeom>
        </p:spPr>
      </p:pic>
      <p:cxnSp>
        <p:nvCxnSpPr>
          <p:cNvPr id="14" name="Straight Arrow Connector 13">
            <a:extLst>
              <a:ext uri="{FF2B5EF4-FFF2-40B4-BE49-F238E27FC236}">
                <a16:creationId xmlns:a16="http://schemas.microsoft.com/office/drawing/2014/main" id="{6BEAC593-F2AB-35F6-4369-62A99A5E53B6}"/>
              </a:ext>
            </a:extLst>
          </p:cNvPr>
          <p:cNvCxnSpPr>
            <a:cxnSpLocks/>
          </p:cNvCxnSpPr>
          <p:nvPr/>
        </p:nvCxnSpPr>
        <p:spPr>
          <a:xfrm flipV="1">
            <a:off x="3719736" y="2303468"/>
            <a:ext cx="2140863" cy="24482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272D50FE-7494-3B20-14BB-AEEB5AABBA05}"/>
              </a:ext>
            </a:extLst>
          </p:cNvPr>
          <p:cNvSpPr/>
          <p:nvPr/>
        </p:nvSpPr>
        <p:spPr>
          <a:xfrm>
            <a:off x="5663952" y="2015436"/>
            <a:ext cx="360040" cy="189428"/>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7D199D92-7909-75E3-4BA7-205F86D6F21B}"/>
              </a:ext>
            </a:extLst>
          </p:cNvPr>
          <p:cNvCxnSpPr/>
          <p:nvPr/>
        </p:nvCxnSpPr>
        <p:spPr>
          <a:xfrm flipH="1" flipV="1">
            <a:off x="6023992" y="2178268"/>
            <a:ext cx="5112568" cy="26188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7536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21</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Full ring tracking with Final Focus geometric aberrations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3771363" y="2517814"/>
            <a:ext cx="7276351" cy="2308324"/>
          </a:xfrm>
          <a:prstGeom prst="rect">
            <a:avLst/>
          </a:prstGeom>
          <a:noFill/>
        </p:spPr>
        <p:txBody>
          <a:bodyPr wrap="none" rtlCol="0">
            <a:spAutoFit/>
          </a:bodyPr>
          <a:lstStyle/>
          <a:p>
            <a:r>
              <a:rPr lang="en-US" dirty="0"/>
              <a:t>Full ring tracking in Y supposing the </a:t>
            </a:r>
            <a:r>
              <a:rPr lang="en-US" dirty="0" err="1"/>
              <a:t>SDy</a:t>
            </a:r>
            <a:r>
              <a:rPr lang="en-US" dirty="0"/>
              <a:t> </a:t>
            </a:r>
            <a:r>
              <a:rPr lang="en-US" dirty="0" err="1"/>
              <a:t>sextupoles</a:t>
            </a:r>
            <a:r>
              <a:rPr lang="en-US" dirty="0"/>
              <a:t> thin lenses</a:t>
            </a:r>
          </a:p>
          <a:p>
            <a:endParaRPr lang="en-US" dirty="0"/>
          </a:p>
          <a:p>
            <a:r>
              <a:rPr lang="en-US" dirty="0"/>
              <a:t>The detuning is not negligible but it is present also with </a:t>
            </a:r>
            <a:r>
              <a:rPr lang="en-US" dirty="0" err="1"/>
              <a:t>sextupoles</a:t>
            </a:r>
            <a:r>
              <a:rPr lang="en-US" dirty="0"/>
              <a:t> off.</a:t>
            </a:r>
          </a:p>
          <a:p>
            <a:r>
              <a:rPr lang="en-US" dirty="0"/>
              <a:t>Probably due to the dipole fringe fields coupled with the large vertical </a:t>
            </a:r>
          </a:p>
          <a:p>
            <a:r>
              <a:rPr lang="en-US" dirty="0"/>
              <a:t>betas in the </a:t>
            </a:r>
            <a:r>
              <a:rPr lang="en-US" dirty="0" err="1"/>
              <a:t>CCSy</a:t>
            </a:r>
            <a:r>
              <a:rPr lang="en-US" dirty="0"/>
              <a:t> (to be checked)</a:t>
            </a:r>
          </a:p>
          <a:p>
            <a:endParaRPr lang="en-US" dirty="0"/>
          </a:p>
          <a:p>
            <a:r>
              <a:rPr lang="en-US" dirty="0"/>
              <a:t>The horizontal has a similar behavior but on a much smaller scale,</a:t>
            </a:r>
          </a:p>
          <a:p>
            <a:r>
              <a:rPr lang="en-US" dirty="0"/>
              <a:t>It will not be shown in this presentation to save time</a:t>
            </a:r>
          </a:p>
        </p:txBody>
      </p:sp>
      <p:cxnSp>
        <p:nvCxnSpPr>
          <p:cNvPr id="10" name="Straight Arrow Connector 9">
            <a:extLst>
              <a:ext uri="{FF2B5EF4-FFF2-40B4-BE49-F238E27FC236}">
                <a16:creationId xmlns:a16="http://schemas.microsoft.com/office/drawing/2014/main" id="{C80882A4-6701-565B-9BBA-A70E3816E434}"/>
              </a:ext>
            </a:extLst>
          </p:cNvPr>
          <p:cNvCxnSpPr>
            <a:cxnSpLocks/>
          </p:cNvCxnSpPr>
          <p:nvPr/>
        </p:nvCxnSpPr>
        <p:spPr>
          <a:xfrm flipH="1" flipV="1">
            <a:off x="1559496" y="3717032"/>
            <a:ext cx="504056" cy="1656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BF7933F-C32F-774D-6968-B0051D493352}"/>
              </a:ext>
            </a:extLst>
          </p:cNvPr>
          <p:cNvCxnSpPr>
            <a:cxnSpLocks/>
          </p:cNvCxnSpPr>
          <p:nvPr/>
        </p:nvCxnSpPr>
        <p:spPr>
          <a:xfrm flipV="1">
            <a:off x="2063552" y="4257092"/>
            <a:ext cx="0" cy="1116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6D4C627-8657-4D30-24E7-8A4F9E5BE96C}"/>
              </a:ext>
            </a:extLst>
          </p:cNvPr>
          <p:cNvPicPr>
            <a:picLocks noChangeAspect="1"/>
          </p:cNvPicPr>
          <p:nvPr/>
        </p:nvPicPr>
        <p:blipFill>
          <a:blip r:embed="rId3"/>
          <a:stretch>
            <a:fillRect/>
          </a:stretch>
        </p:blipFill>
        <p:spPr>
          <a:xfrm>
            <a:off x="551384" y="1376287"/>
            <a:ext cx="2846160" cy="4941168"/>
          </a:xfrm>
          <a:prstGeom prst="rect">
            <a:avLst/>
          </a:prstGeom>
        </p:spPr>
      </p:pic>
    </p:spTree>
    <p:extLst>
      <p:ext uri="{BB962C8B-B14F-4D97-AF65-F5344CB8AC3E}">
        <p14:creationId xmlns:p14="http://schemas.microsoft.com/office/powerpoint/2010/main" val="1237069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22</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geometric aberrations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3575720" y="2204864"/>
            <a:ext cx="8618706" cy="3693319"/>
          </a:xfrm>
          <a:prstGeom prst="rect">
            <a:avLst/>
          </a:prstGeom>
          <a:noFill/>
        </p:spPr>
        <p:txBody>
          <a:bodyPr wrap="none" rtlCol="0">
            <a:spAutoFit/>
          </a:bodyPr>
          <a:lstStyle/>
          <a:p>
            <a:r>
              <a:rPr lang="en-US" dirty="0"/>
              <a:t>Full ring tracking in Y supposing the </a:t>
            </a:r>
            <a:r>
              <a:rPr lang="en-US" dirty="0" err="1"/>
              <a:t>SDy</a:t>
            </a:r>
            <a:r>
              <a:rPr lang="en-US" dirty="0"/>
              <a:t> </a:t>
            </a:r>
            <a:r>
              <a:rPr lang="en-US" dirty="0" err="1"/>
              <a:t>sextupoles</a:t>
            </a:r>
            <a:r>
              <a:rPr lang="en-US" dirty="0"/>
              <a:t> 60cm long</a:t>
            </a:r>
          </a:p>
          <a:p>
            <a:endParaRPr lang="en-US" dirty="0"/>
          </a:p>
          <a:p>
            <a:r>
              <a:rPr lang="en-US" dirty="0"/>
              <a:t>The long </a:t>
            </a:r>
            <a:r>
              <a:rPr lang="en-US" dirty="0" err="1"/>
              <a:t>sextupole</a:t>
            </a:r>
            <a:r>
              <a:rPr lang="en-US" dirty="0"/>
              <a:t> aberration has a large contribution on DA.</a:t>
            </a:r>
          </a:p>
          <a:p>
            <a:endParaRPr lang="en-US" dirty="0"/>
          </a:p>
          <a:p>
            <a:r>
              <a:rPr lang="en-US" dirty="0"/>
              <a:t>The </a:t>
            </a:r>
            <a:r>
              <a:rPr lang="en-US" dirty="0" err="1"/>
              <a:t>sextupoles</a:t>
            </a:r>
            <a:r>
              <a:rPr lang="en-US" dirty="0"/>
              <a:t> should be as short and strong as possible, ideally SC</a:t>
            </a:r>
          </a:p>
          <a:p>
            <a:endParaRPr lang="en-US" dirty="0"/>
          </a:p>
          <a:p>
            <a:r>
              <a:rPr lang="en-US" dirty="0"/>
              <a:t>The contribution from the FD fringe fields is very large as well,</a:t>
            </a:r>
          </a:p>
          <a:p>
            <a:r>
              <a:rPr lang="en-US" dirty="0"/>
              <a:t>At the moment is not included in the tracking,  it will be addressed/reduced </a:t>
            </a:r>
          </a:p>
          <a:p>
            <a:r>
              <a:rPr lang="en-US" dirty="0"/>
              <a:t>at a later time</a:t>
            </a:r>
          </a:p>
          <a:p>
            <a:endParaRPr lang="en-US" dirty="0"/>
          </a:p>
          <a:p>
            <a:endParaRPr lang="en-US" dirty="0"/>
          </a:p>
          <a:p>
            <a:r>
              <a:rPr lang="en-US" dirty="0"/>
              <a:t>Finally it has been checked that the IP-phase </a:t>
            </a:r>
            <a:r>
              <a:rPr lang="en-US" dirty="0" err="1"/>
              <a:t>sextupoles</a:t>
            </a:r>
            <a:r>
              <a:rPr lang="en-US" dirty="0"/>
              <a:t> do not affect the detuning</a:t>
            </a:r>
          </a:p>
          <a:p>
            <a:r>
              <a:rPr lang="en-US" dirty="0"/>
              <a:t>(not checked the effect on the DA)</a:t>
            </a:r>
          </a:p>
        </p:txBody>
      </p:sp>
      <p:pic>
        <p:nvPicPr>
          <p:cNvPr id="4" name="Picture 3">
            <a:extLst>
              <a:ext uri="{FF2B5EF4-FFF2-40B4-BE49-F238E27FC236}">
                <a16:creationId xmlns:a16="http://schemas.microsoft.com/office/drawing/2014/main" id="{7D2B1685-9F8A-57FA-4748-DC5FFBB91113}"/>
              </a:ext>
            </a:extLst>
          </p:cNvPr>
          <p:cNvPicPr>
            <a:picLocks noChangeAspect="1"/>
          </p:cNvPicPr>
          <p:nvPr/>
        </p:nvPicPr>
        <p:blipFill>
          <a:blip r:embed="rId3"/>
          <a:stretch>
            <a:fillRect/>
          </a:stretch>
        </p:blipFill>
        <p:spPr>
          <a:xfrm>
            <a:off x="479376" y="1152128"/>
            <a:ext cx="3078673" cy="5373216"/>
          </a:xfrm>
          <a:prstGeom prst="rect">
            <a:avLst/>
          </a:prstGeom>
        </p:spPr>
      </p:pic>
    </p:spTree>
    <p:extLst>
      <p:ext uri="{BB962C8B-B14F-4D97-AF65-F5344CB8AC3E}">
        <p14:creationId xmlns:p14="http://schemas.microsoft.com/office/powerpoint/2010/main" val="3079407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23</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geometric aberrations v_23c</a:t>
            </a:r>
          </a:p>
        </p:txBody>
      </p:sp>
      <p:pic>
        <p:nvPicPr>
          <p:cNvPr id="6" name="Picture 5">
            <a:extLst>
              <a:ext uri="{FF2B5EF4-FFF2-40B4-BE49-F238E27FC236}">
                <a16:creationId xmlns:a16="http://schemas.microsoft.com/office/drawing/2014/main" id="{D7176716-D5C8-DC00-8BA1-DC077D36CB1B}"/>
              </a:ext>
            </a:extLst>
          </p:cNvPr>
          <p:cNvPicPr>
            <a:picLocks noChangeAspect="1"/>
          </p:cNvPicPr>
          <p:nvPr/>
        </p:nvPicPr>
        <p:blipFill>
          <a:blip r:embed="rId3"/>
          <a:stretch>
            <a:fillRect/>
          </a:stretch>
        </p:blipFill>
        <p:spPr>
          <a:xfrm>
            <a:off x="479376" y="1656184"/>
            <a:ext cx="2595355" cy="4869160"/>
          </a:xfrm>
          <a:prstGeom prst="rect">
            <a:avLst/>
          </a:prstGeom>
        </p:spPr>
      </p:pic>
      <p:sp>
        <p:nvSpPr>
          <p:cNvPr id="7" name="TextBox 6">
            <a:extLst>
              <a:ext uri="{FF2B5EF4-FFF2-40B4-BE49-F238E27FC236}">
                <a16:creationId xmlns:a16="http://schemas.microsoft.com/office/drawing/2014/main" id="{678EEEA4-6C6F-81C3-2678-673FC97A5593}"/>
              </a:ext>
            </a:extLst>
          </p:cNvPr>
          <p:cNvSpPr txBox="1"/>
          <p:nvPr/>
        </p:nvSpPr>
        <p:spPr>
          <a:xfrm>
            <a:off x="549794" y="3767598"/>
            <a:ext cx="2454518" cy="646331"/>
          </a:xfrm>
          <a:prstGeom prst="rect">
            <a:avLst/>
          </a:prstGeom>
          <a:noFill/>
        </p:spPr>
        <p:txBody>
          <a:bodyPr wrap="none" rtlCol="0">
            <a:spAutoFit/>
          </a:bodyPr>
          <a:lstStyle/>
          <a:p>
            <a:r>
              <a:rPr lang="en-US" dirty="0"/>
              <a:t>R12 ~-0.3*</a:t>
            </a:r>
            <a:r>
              <a:rPr lang="en-US" dirty="0" err="1"/>
              <a:t>L_sext</a:t>
            </a:r>
            <a:endParaRPr lang="en-US" dirty="0"/>
          </a:p>
          <a:p>
            <a:r>
              <a:rPr lang="en-US" dirty="0"/>
              <a:t>between the </a:t>
            </a:r>
            <a:r>
              <a:rPr lang="en-US" dirty="0" err="1"/>
              <a:t>SDy</a:t>
            </a:r>
            <a:r>
              <a:rPr lang="en-US" dirty="0"/>
              <a:t> pair</a:t>
            </a:r>
          </a:p>
        </p:txBody>
      </p:sp>
      <p:pic>
        <p:nvPicPr>
          <p:cNvPr id="9" name="Picture 8">
            <a:extLst>
              <a:ext uri="{FF2B5EF4-FFF2-40B4-BE49-F238E27FC236}">
                <a16:creationId xmlns:a16="http://schemas.microsoft.com/office/drawing/2014/main" id="{84061AA7-15B3-F45F-770B-3946C78D047C}"/>
              </a:ext>
            </a:extLst>
          </p:cNvPr>
          <p:cNvPicPr>
            <a:picLocks noChangeAspect="1"/>
          </p:cNvPicPr>
          <p:nvPr/>
        </p:nvPicPr>
        <p:blipFill>
          <a:blip r:embed="rId4"/>
          <a:stretch>
            <a:fillRect/>
          </a:stretch>
        </p:blipFill>
        <p:spPr>
          <a:xfrm>
            <a:off x="3575720" y="1630378"/>
            <a:ext cx="2595355" cy="4899750"/>
          </a:xfrm>
          <a:prstGeom prst="rect">
            <a:avLst/>
          </a:prstGeom>
        </p:spPr>
      </p:pic>
      <p:sp>
        <p:nvSpPr>
          <p:cNvPr id="10" name="TextBox 9">
            <a:extLst>
              <a:ext uri="{FF2B5EF4-FFF2-40B4-BE49-F238E27FC236}">
                <a16:creationId xmlns:a16="http://schemas.microsoft.com/office/drawing/2014/main" id="{D95D43EE-A896-CE25-E93B-91D71A8C62CD}"/>
              </a:ext>
            </a:extLst>
          </p:cNvPr>
          <p:cNvSpPr txBox="1"/>
          <p:nvPr/>
        </p:nvSpPr>
        <p:spPr>
          <a:xfrm>
            <a:off x="3719736" y="3789040"/>
            <a:ext cx="2454518" cy="646331"/>
          </a:xfrm>
          <a:prstGeom prst="rect">
            <a:avLst/>
          </a:prstGeom>
          <a:noFill/>
        </p:spPr>
        <p:txBody>
          <a:bodyPr wrap="none" rtlCol="0">
            <a:spAutoFit/>
          </a:bodyPr>
          <a:lstStyle/>
          <a:p>
            <a:r>
              <a:rPr lang="en-US" dirty="0"/>
              <a:t>R34 ~-0.3*</a:t>
            </a:r>
            <a:r>
              <a:rPr lang="en-US" dirty="0" err="1"/>
              <a:t>L_sext</a:t>
            </a:r>
            <a:endParaRPr lang="en-US" dirty="0"/>
          </a:p>
          <a:p>
            <a:r>
              <a:rPr lang="en-US" dirty="0"/>
              <a:t>between the </a:t>
            </a:r>
            <a:r>
              <a:rPr lang="en-US" dirty="0" err="1"/>
              <a:t>SDy</a:t>
            </a:r>
            <a:r>
              <a:rPr lang="en-US" dirty="0"/>
              <a:t> pair</a:t>
            </a:r>
          </a:p>
        </p:txBody>
      </p:sp>
      <p:pic>
        <p:nvPicPr>
          <p:cNvPr id="12" name="Picture 11">
            <a:extLst>
              <a:ext uri="{FF2B5EF4-FFF2-40B4-BE49-F238E27FC236}">
                <a16:creationId xmlns:a16="http://schemas.microsoft.com/office/drawing/2014/main" id="{AFAE5DC5-ACAF-DBE1-585F-F41F58CCB878}"/>
              </a:ext>
            </a:extLst>
          </p:cNvPr>
          <p:cNvPicPr>
            <a:picLocks noChangeAspect="1"/>
          </p:cNvPicPr>
          <p:nvPr/>
        </p:nvPicPr>
        <p:blipFill>
          <a:blip r:embed="rId5"/>
          <a:stretch>
            <a:fillRect/>
          </a:stretch>
        </p:blipFill>
        <p:spPr>
          <a:xfrm>
            <a:off x="6744072" y="1686054"/>
            <a:ext cx="2428441" cy="4653136"/>
          </a:xfrm>
          <a:prstGeom prst="rect">
            <a:avLst/>
          </a:prstGeom>
        </p:spPr>
      </p:pic>
      <p:pic>
        <p:nvPicPr>
          <p:cNvPr id="14" name="Picture 13">
            <a:extLst>
              <a:ext uri="{FF2B5EF4-FFF2-40B4-BE49-F238E27FC236}">
                <a16:creationId xmlns:a16="http://schemas.microsoft.com/office/drawing/2014/main" id="{D01BFEFA-E869-A8F5-5779-36B5D3414E5B}"/>
              </a:ext>
            </a:extLst>
          </p:cNvPr>
          <p:cNvPicPr>
            <a:picLocks noChangeAspect="1"/>
          </p:cNvPicPr>
          <p:nvPr/>
        </p:nvPicPr>
        <p:blipFill>
          <a:blip r:embed="rId6"/>
          <a:stretch>
            <a:fillRect/>
          </a:stretch>
        </p:blipFill>
        <p:spPr>
          <a:xfrm>
            <a:off x="9192344" y="1800200"/>
            <a:ext cx="2585395" cy="4869160"/>
          </a:xfrm>
          <a:prstGeom prst="rect">
            <a:avLst/>
          </a:prstGeom>
        </p:spPr>
      </p:pic>
      <p:sp>
        <p:nvSpPr>
          <p:cNvPr id="15" name="TextBox 14">
            <a:extLst>
              <a:ext uri="{FF2B5EF4-FFF2-40B4-BE49-F238E27FC236}">
                <a16:creationId xmlns:a16="http://schemas.microsoft.com/office/drawing/2014/main" id="{216CFFDF-E6D5-25A8-8969-C1EFBE031AB0}"/>
              </a:ext>
            </a:extLst>
          </p:cNvPr>
          <p:cNvSpPr txBox="1"/>
          <p:nvPr/>
        </p:nvSpPr>
        <p:spPr>
          <a:xfrm>
            <a:off x="7473127" y="3927539"/>
            <a:ext cx="3467809" cy="369332"/>
          </a:xfrm>
          <a:prstGeom prst="rect">
            <a:avLst/>
          </a:prstGeom>
          <a:noFill/>
        </p:spPr>
        <p:txBody>
          <a:bodyPr wrap="none" rtlCol="0">
            <a:spAutoFit/>
          </a:bodyPr>
          <a:lstStyle/>
          <a:p>
            <a:r>
              <a:rPr lang="en-US" dirty="0"/>
              <a:t>Tracking at the IP, DA very large</a:t>
            </a:r>
          </a:p>
        </p:txBody>
      </p:sp>
    </p:spTree>
    <p:extLst>
      <p:ext uri="{BB962C8B-B14F-4D97-AF65-F5344CB8AC3E}">
        <p14:creationId xmlns:p14="http://schemas.microsoft.com/office/powerpoint/2010/main" val="1349299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24</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insertion in the ring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119336" y="4721623"/>
            <a:ext cx="8496944" cy="2031325"/>
          </a:xfrm>
          <a:prstGeom prst="rect">
            <a:avLst/>
          </a:prstGeom>
          <a:noFill/>
        </p:spPr>
        <p:txBody>
          <a:bodyPr wrap="square" rtlCol="0">
            <a:spAutoFit/>
          </a:bodyPr>
          <a:lstStyle/>
          <a:p>
            <a:r>
              <a:rPr lang="en-US" dirty="0" err="1"/>
              <a:t>alfax&amp;alfay</a:t>
            </a:r>
            <a:r>
              <a:rPr lang="en-US" dirty="0"/>
              <a:t> derivatives vs de are set in order to match the derivatives originated at the end of the FF </a:t>
            </a:r>
            <a:r>
              <a:rPr lang="en-US" dirty="0" err="1"/>
              <a:t>disp</a:t>
            </a:r>
            <a:r>
              <a:rPr lang="en-US" dirty="0"/>
              <a:t> suppressor, so the FF insertion is nearly transparent</a:t>
            </a:r>
          </a:p>
          <a:p>
            <a:r>
              <a:rPr lang="en-US" dirty="0"/>
              <a:t>This correspond to a very small “natural chromaticity” of the FF.</a:t>
            </a:r>
          </a:p>
          <a:p>
            <a:r>
              <a:rPr lang="en-US" dirty="0"/>
              <a:t>ARC </a:t>
            </a:r>
            <a:r>
              <a:rPr lang="en-US" dirty="0" err="1"/>
              <a:t>sextupoles</a:t>
            </a:r>
            <a:r>
              <a:rPr lang="en-US" dirty="0"/>
              <a:t> are readjusted to zero the total chromaticity and become about 7% stronger </a:t>
            </a:r>
            <a:r>
              <a:rPr lang="en-US" dirty="0" err="1"/>
              <a:t>wrt</a:t>
            </a:r>
            <a:r>
              <a:rPr lang="en-US" dirty="0"/>
              <a:t> to ARCS+LSS only.</a:t>
            </a:r>
          </a:p>
          <a:p>
            <a:r>
              <a:rPr lang="en-US" dirty="0"/>
              <a:t>To be noted that there is a very similar increase (~7%) when the 4 Long SS are included.</a:t>
            </a:r>
          </a:p>
        </p:txBody>
      </p:sp>
      <p:pic>
        <p:nvPicPr>
          <p:cNvPr id="8" name="Picture 7">
            <a:extLst>
              <a:ext uri="{FF2B5EF4-FFF2-40B4-BE49-F238E27FC236}">
                <a16:creationId xmlns:a16="http://schemas.microsoft.com/office/drawing/2014/main" id="{695FA2C3-D640-6FCE-C0D3-8E0077BF91DF}"/>
              </a:ext>
            </a:extLst>
          </p:cNvPr>
          <p:cNvPicPr>
            <a:picLocks noChangeAspect="1"/>
          </p:cNvPicPr>
          <p:nvPr/>
        </p:nvPicPr>
        <p:blipFill>
          <a:blip r:embed="rId3"/>
          <a:stretch>
            <a:fillRect/>
          </a:stretch>
        </p:blipFill>
        <p:spPr>
          <a:xfrm>
            <a:off x="479376" y="1548797"/>
            <a:ext cx="3856468" cy="2918193"/>
          </a:xfrm>
          <a:prstGeom prst="rect">
            <a:avLst/>
          </a:prstGeom>
        </p:spPr>
      </p:pic>
      <p:pic>
        <p:nvPicPr>
          <p:cNvPr id="6" name="Picture 5">
            <a:extLst>
              <a:ext uri="{FF2B5EF4-FFF2-40B4-BE49-F238E27FC236}">
                <a16:creationId xmlns:a16="http://schemas.microsoft.com/office/drawing/2014/main" id="{3B4384B1-E0E4-2006-A491-732156416BE0}"/>
              </a:ext>
            </a:extLst>
          </p:cNvPr>
          <p:cNvPicPr>
            <a:picLocks noChangeAspect="1"/>
          </p:cNvPicPr>
          <p:nvPr/>
        </p:nvPicPr>
        <p:blipFill>
          <a:blip r:embed="rId4"/>
          <a:stretch>
            <a:fillRect/>
          </a:stretch>
        </p:blipFill>
        <p:spPr>
          <a:xfrm>
            <a:off x="8756990" y="1239067"/>
            <a:ext cx="2811618" cy="5394914"/>
          </a:xfrm>
          <a:prstGeom prst="rect">
            <a:avLst/>
          </a:prstGeom>
        </p:spPr>
      </p:pic>
      <p:pic>
        <p:nvPicPr>
          <p:cNvPr id="9" name="Picture 8">
            <a:extLst>
              <a:ext uri="{FF2B5EF4-FFF2-40B4-BE49-F238E27FC236}">
                <a16:creationId xmlns:a16="http://schemas.microsoft.com/office/drawing/2014/main" id="{95C43478-2E20-97FE-E10D-95616B7A3764}"/>
              </a:ext>
            </a:extLst>
          </p:cNvPr>
          <p:cNvPicPr>
            <a:picLocks noChangeAspect="1"/>
          </p:cNvPicPr>
          <p:nvPr/>
        </p:nvPicPr>
        <p:blipFill>
          <a:blip r:embed="rId5"/>
          <a:stretch>
            <a:fillRect/>
          </a:stretch>
        </p:blipFill>
        <p:spPr>
          <a:xfrm>
            <a:off x="4871864" y="1761892"/>
            <a:ext cx="3291349" cy="2654313"/>
          </a:xfrm>
          <a:prstGeom prst="rect">
            <a:avLst/>
          </a:prstGeom>
        </p:spPr>
      </p:pic>
      <p:cxnSp>
        <p:nvCxnSpPr>
          <p:cNvPr id="12" name="Straight Arrow Connector 11">
            <a:extLst>
              <a:ext uri="{FF2B5EF4-FFF2-40B4-BE49-F238E27FC236}">
                <a16:creationId xmlns:a16="http://schemas.microsoft.com/office/drawing/2014/main" id="{3BAB4242-65FA-C63A-10BB-D4261F91213D}"/>
              </a:ext>
            </a:extLst>
          </p:cNvPr>
          <p:cNvCxnSpPr>
            <a:cxnSpLocks/>
          </p:cNvCxnSpPr>
          <p:nvPr/>
        </p:nvCxnSpPr>
        <p:spPr>
          <a:xfrm flipH="1" flipV="1">
            <a:off x="6672064" y="4293096"/>
            <a:ext cx="432048" cy="8640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2EE1BB7-BB77-F25C-FF0E-917832B15880}"/>
              </a:ext>
            </a:extLst>
          </p:cNvPr>
          <p:cNvCxnSpPr/>
          <p:nvPr/>
        </p:nvCxnSpPr>
        <p:spPr>
          <a:xfrm flipV="1">
            <a:off x="7104112" y="3573016"/>
            <a:ext cx="2048188" cy="15841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740A5130-4B3D-AE6A-C433-C8779AB9995F}"/>
              </a:ext>
            </a:extLst>
          </p:cNvPr>
          <p:cNvCxnSpPr>
            <a:cxnSpLocks/>
          </p:cNvCxnSpPr>
          <p:nvPr/>
        </p:nvCxnSpPr>
        <p:spPr>
          <a:xfrm>
            <a:off x="7104112" y="5157192"/>
            <a:ext cx="1512168"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04781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25D0A43-66CF-7959-4515-15367C1A3AEA}"/>
              </a:ext>
            </a:extLst>
          </p:cNvPr>
          <p:cNvPicPr>
            <a:picLocks noChangeAspect="1"/>
          </p:cNvPicPr>
          <p:nvPr/>
        </p:nvPicPr>
        <p:blipFill>
          <a:blip r:embed="rId3"/>
          <a:stretch>
            <a:fillRect/>
          </a:stretch>
        </p:blipFill>
        <p:spPr>
          <a:xfrm>
            <a:off x="8899152" y="1881406"/>
            <a:ext cx="2976646" cy="2308025"/>
          </a:xfrm>
          <a:prstGeom prst="rect">
            <a:avLst/>
          </a:prstGeom>
        </p:spPr>
      </p:pic>
      <p:pic>
        <p:nvPicPr>
          <p:cNvPr id="8" name="Picture 7">
            <a:extLst>
              <a:ext uri="{FF2B5EF4-FFF2-40B4-BE49-F238E27FC236}">
                <a16:creationId xmlns:a16="http://schemas.microsoft.com/office/drawing/2014/main" id="{8C113E2D-4B9E-20D2-49B8-F46E5E6BAC83}"/>
              </a:ext>
            </a:extLst>
          </p:cNvPr>
          <p:cNvPicPr>
            <a:picLocks noChangeAspect="1"/>
          </p:cNvPicPr>
          <p:nvPr/>
        </p:nvPicPr>
        <p:blipFill>
          <a:blip r:embed="rId4"/>
          <a:stretch>
            <a:fillRect/>
          </a:stretch>
        </p:blipFill>
        <p:spPr>
          <a:xfrm>
            <a:off x="6023992" y="1098853"/>
            <a:ext cx="2880320" cy="2600677"/>
          </a:xfrm>
          <a:prstGeom prst="rect">
            <a:avLst/>
          </a:prstGeom>
        </p:spPr>
      </p:pic>
      <p:pic>
        <p:nvPicPr>
          <p:cNvPr id="20" name="Picture 19">
            <a:extLst>
              <a:ext uri="{FF2B5EF4-FFF2-40B4-BE49-F238E27FC236}">
                <a16:creationId xmlns:a16="http://schemas.microsoft.com/office/drawing/2014/main" id="{B18C5543-776A-A53A-85FC-46CC7C7B4348}"/>
              </a:ext>
            </a:extLst>
          </p:cNvPr>
          <p:cNvPicPr>
            <a:picLocks noChangeAspect="1"/>
          </p:cNvPicPr>
          <p:nvPr/>
        </p:nvPicPr>
        <p:blipFill>
          <a:blip r:embed="rId5"/>
          <a:stretch>
            <a:fillRect/>
          </a:stretch>
        </p:blipFill>
        <p:spPr>
          <a:xfrm>
            <a:off x="6557942" y="4551282"/>
            <a:ext cx="2456954" cy="2181296"/>
          </a:xfrm>
          <a:prstGeom prst="rect">
            <a:avLst/>
          </a:prstGeom>
        </p:spPr>
      </p:pic>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25</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Ring bandwidth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741087" y="4674711"/>
            <a:ext cx="5354913" cy="1477328"/>
          </a:xfrm>
          <a:prstGeom prst="rect">
            <a:avLst/>
          </a:prstGeom>
          <a:noFill/>
        </p:spPr>
        <p:txBody>
          <a:bodyPr wrap="square" rtlCol="0">
            <a:spAutoFit/>
          </a:bodyPr>
          <a:lstStyle/>
          <a:p>
            <a:r>
              <a:rPr lang="en-US" dirty="0"/>
              <a:t>In order to improve the TCs and BW in general it would be useful to:</a:t>
            </a:r>
          </a:p>
          <a:p>
            <a:pPr marL="285750" indent="-285750">
              <a:buFontTx/>
              <a:buChar char="-"/>
            </a:pPr>
            <a:r>
              <a:rPr lang="en-US" dirty="0"/>
              <a:t>Reduce the chromatic betas</a:t>
            </a:r>
          </a:p>
          <a:p>
            <a:pPr marL="285750" indent="-285750">
              <a:buFontTx/>
              <a:buChar char="-"/>
            </a:pPr>
            <a:r>
              <a:rPr lang="en-US" dirty="0"/>
              <a:t>Match the second order dispersion </a:t>
            </a:r>
          </a:p>
          <a:p>
            <a:r>
              <a:rPr lang="en-US" dirty="0"/>
              <a:t>    (done in earlier versions, not yet for the 23c)</a:t>
            </a:r>
          </a:p>
        </p:txBody>
      </p:sp>
      <p:pic>
        <p:nvPicPr>
          <p:cNvPr id="4" name="Picture 3">
            <a:extLst>
              <a:ext uri="{FF2B5EF4-FFF2-40B4-BE49-F238E27FC236}">
                <a16:creationId xmlns:a16="http://schemas.microsoft.com/office/drawing/2014/main" id="{5EA32D08-FF98-F9FC-8A04-D6779C72F92B}"/>
              </a:ext>
            </a:extLst>
          </p:cNvPr>
          <p:cNvPicPr>
            <a:picLocks noChangeAspect="1"/>
          </p:cNvPicPr>
          <p:nvPr/>
        </p:nvPicPr>
        <p:blipFill>
          <a:blip r:embed="rId6"/>
          <a:stretch>
            <a:fillRect/>
          </a:stretch>
        </p:blipFill>
        <p:spPr>
          <a:xfrm>
            <a:off x="3431704" y="1168530"/>
            <a:ext cx="2520280" cy="2568350"/>
          </a:xfrm>
          <a:prstGeom prst="rect">
            <a:avLst/>
          </a:prstGeom>
        </p:spPr>
      </p:pic>
      <p:cxnSp>
        <p:nvCxnSpPr>
          <p:cNvPr id="13" name="Straight Arrow Connector 12">
            <a:extLst>
              <a:ext uri="{FF2B5EF4-FFF2-40B4-BE49-F238E27FC236}">
                <a16:creationId xmlns:a16="http://schemas.microsoft.com/office/drawing/2014/main" id="{26EDE9FC-97D6-5E6E-37C7-6406DB2F0B61}"/>
              </a:ext>
            </a:extLst>
          </p:cNvPr>
          <p:cNvCxnSpPr>
            <a:cxnSpLocks/>
          </p:cNvCxnSpPr>
          <p:nvPr/>
        </p:nvCxnSpPr>
        <p:spPr>
          <a:xfrm flipV="1">
            <a:off x="4727848" y="3933056"/>
            <a:ext cx="4176464" cy="17088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4237E681-544E-E5D3-525B-C2734F9328AD}"/>
              </a:ext>
            </a:extLst>
          </p:cNvPr>
          <p:cNvPicPr>
            <a:picLocks noChangeAspect="1"/>
          </p:cNvPicPr>
          <p:nvPr/>
        </p:nvPicPr>
        <p:blipFill>
          <a:blip r:embed="rId7"/>
          <a:stretch>
            <a:fillRect/>
          </a:stretch>
        </p:blipFill>
        <p:spPr>
          <a:xfrm>
            <a:off x="9195569" y="4617132"/>
            <a:ext cx="2693259" cy="1879018"/>
          </a:xfrm>
          <a:prstGeom prst="rect">
            <a:avLst/>
          </a:prstGeom>
        </p:spPr>
      </p:pic>
      <p:sp>
        <p:nvSpPr>
          <p:cNvPr id="18" name="TextBox 17">
            <a:extLst>
              <a:ext uri="{FF2B5EF4-FFF2-40B4-BE49-F238E27FC236}">
                <a16:creationId xmlns:a16="http://schemas.microsoft.com/office/drawing/2014/main" id="{686F3F89-E0F1-0D94-F7F9-C85BD9930628}"/>
              </a:ext>
            </a:extLst>
          </p:cNvPr>
          <p:cNvSpPr txBox="1"/>
          <p:nvPr/>
        </p:nvSpPr>
        <p:spPr>
          <a:xfrm>
            <a:off x="9998632" y="6242886"/>
            <a:ext cx="813043" cy="369332"/>
          </a:xfrm>
          <a:prstGeom prst="rect">
            <a:avLst/>
          </a:prstGeom>
          <a:noFill/>
        </p:spPr>
        <p:txBody>
          <a:bodyPr wrap="none" rtlCol="0">
            <a:spAutoFit/>
          </a:bodyPr>
          <a:lstStyle/>
          <a:p>
            <a:r>
              <a:rPr lang="en-US" dirty="0"/>
              <a:t>v_20d</a:t>
            </a:r>
          </a:p>
        </p:txBody>
      </p:sp>
      <p:cxnSp>
        <p:nvCxnSpPr>
          <p:cNvPr id="23" name="Straight Arrow Connector 22">
            <a:extLst>
              <a:ext uri="{FF2B5EF4-FFF2-40B4-BE49-F238E27FC236}">
                <a16:creationId xmlns:a16="http://schemas.microsoft.com/office/drawing/2014/main" id="{5D7D0833-9DE5-B4A8-AE66-33DE91CB2CC6}"/>
              </a:ext>
            </a:extLst>
          </p:cNvPr>
          <p:cNvCxnSpPr>
            <a:cxnSpLocks/>
          </p:cNvCxnSpPr>
          <p:nvPr/>
        </p:nvCxnSpPr>
        <p:spPr>
          <a:xfrm flipV="1">
            <a:off x="4727848" y="5556641"/>
            <a:ext cx="1830094" cy="846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7E679A4-3F41-6D72-42F0-CCAAD9E58D6F}"/>
              </a:ext>
            </a:extLst>
          </p:cNvPr>
          <p:cNvSpPr txBox="1"/>
          <p:nvPr/>
        </p:nvSpPr>
        <p:spPr>
          <a:xfrm>
            <a:off x="665454" y="3944280"/>
            <a:ext cx="4929555" cy="646331"/>
          </a:xfrm>
          <a:prstGeom prst="rect">
            <a:avLst/>
          </a:prstGeom>
          <a:noFill/>
        </p:spPr>
        <p:txBody>
          <a:bodyPr wrap="none" rtlCol="0">
            <a:spAutoFit/>
          </a:bodyPr>
          <a:lstStyle/>
          <a:p>
            <a:r>
              <a:rPr lang="en-US" dirty="0"/>
              <a:t>The bandwidth is obtained by just inserting the</a:t>
            </a:r>
          </a:p>
          <a:p>
            <a:r>
              <a:rPr lang="en-US" dirty="0"/>
              <a:t>FF in between the FF dispersion suppressors</a:t>
            </a:r>
          </a:p>
        </p:txBody>
      </p:sp>
      <p:pic>
        <p:nvPicPr>
          <p:cNvPr id="28" name="Picture 27">
            <a:extLst>
              <a:ext uri="{FF2B5EF4-FFF2-40B4-BE49-F238E27FC236}">
                <a16:creationId xmlns:a16="http://schemas.microsoft.com/office/drawing/2014/main" id="{96F01055-E955-F241-986C-AF8D8BB02B88}"/>
              </a:ext>
            </a:extLst>
          </p:cNvPr>
          <p:cNvPicPr>
            <a:picLocks noChangeAspect="1"/>
          </p:cNvPicPr>
          <p:nvPr/>
        </p:nvPicPr>
        <p:blipFill>
          <a:blip r:embed="rId8"/>
          <a:stretch>
            <a:fillRect/>
          </a:stretch>
        </p:blipFill>
        <p:spPr>
          <a:xfrm>
            <a:off x="273933" y="1379270"/>
            <a:ext cx="2847185" cy="2337762"/>
          </a:xfrm>
          <a:prstGeom prst="rect">
            <a:avLst/>
          </a:prstGeom>
        </p:spPr>
      </p:pic>
      <p:sp>
        <p:nvSpPr>
          <p:cNvPr id="29" name="TextBox 28">
            <a:extLst>
              <a:ext uri="{FF2B5EF4-FFF2-40B4-BE49-F238E27FC236}">
                <a16:creationId xmlns:a16="http://schemas.microsoft.com/office/drawing/2014/main" id="{52DF9544-A4EA-1FBF-71D3-2A808BB86359}"/>
              </a:ext>
            </a:extLst>
          </p:cNvPr>
          <p:cNvSpPr txBox="1"/>
          <p:nvPr/>
        </p:nvSpPr>
        <p:spPr>
          <a:xfrm>
            <a:off x="834553" y="2755510"/>
            <a:ext cx="1909497" cy="646331"/>
          </a:xfrm>
          <a:prstGeom prst="rect">
            <a:avLst/>
          </a:prstGeom>
          <a:noFill/>
        </p:spPr>
        <p:txBody>
          <a:bodyPr wrap="none" rtlCol="0">
            <a:spAutoFit/>
          </a:bodyPr>
          <a:lstStyle/>
          <a:p>
            <a:r>
              <a:rPr lang="en-US" dirty="0" err="1"/>
              <a:t>ARCs+LSS</a:t>
            </a:r>
            <a:r>
              <a:rPr lang="en-US" dirty="0"/>
              <a:t> only </a:t>
            </a:r>
          </a:p>
          <a:p>
            <a:r>
              <a:rPr lang="en-US" dirty="0"/>
              <a:t>    </a:t>
            </a:r>
            <a:r>
              <a:rPr lang="en-US" sz="1400" dirty="0"/>
              <a:t>(+/-3% scale)</a:t>
            </a:r>
          </a:p>
        </p:txBody>
      </p:sp>
      <p:sp>
        <p:nvSpPr>
          <p:cNvPr id="31" name="TextBox 30">
            <a:extLst>
              <a:ext uri="{FF2B5EF4-FFF2-40B4-BE49-F238E27FC236}">
                <a16:creationId xmlns:a16="http://schemas.microsoft.com/office/drawing/2014/main" id="{32B8A7FB-A083-0C70-3E99-21DF13BA0600}"/>
              </a:ext>
            </a:extLst>
          </p:cNvPr>
          <p:cNvSpPr txBox="1"/>
          <p:nvPr/>
        </p:nvSpPr>
        <p:spPr>
          <a:xfrm>
            <a:off x="3874953" y="2894010"/>
            <a:ext cx="1633781" cy="369332"/>
          </a:xfrm>
          <a:prstGeom prst="rect">
            <a:avLst/>
          </a:prstGeom>
          <a:noFill/>
        </p:spPr>
        <p:txBody>
          <a:bodyPr wrap="none" rtlCol="0">
            <a:spAutoFit/>
          </a:bodyPr>
          <a:lstStyle/>
          <a:p>
            <a:r>
              <a:rPr lang="en-US" dirty="0" err="1"/>
              <a:t>Arcs+LSS+FF</a:t>
            </a:r>
            <a:endParaRPr lang="en-US" dirty="0"/>
          </a:p>
        </p:txBody>
      </p:sp>
      <p:sp>
        <p:nvSpPr>
          <p:cNvPr id="32" name="TextBox 31">
            <a:extLst>
              <a:ext uri="{FF2B5EF4-FFF2-40B4-BE49-F238E27FC236}">
                <a16:creationId xmlns:a16="http://schemas.microsoft.com/office/drawing/2014/main" id="{D9AFA49E-5531-1AF5-F2F0-2BBF622CF9CD}"/>
              </a:ext>
            </a:extLst>
          </p:cNvPr>
          <p:cNvSpPr txBox="1"/>
          <p:nvPr/>
        </p:nvSpPr>
        <p:spPr>
          <a:xfrm>
            <a:off x="6694467" y="2708920"/>
            <a:ext cx="1633781" cy="584775"/>
          </a:xfrm>
          <a:prstGeom prst="rect">
            <a:avLst/>
          </a:prstGeom>
          <a:noFill/>
        </p:spPr>
        <p:txBody>
          <a:bodyPr wrap="none" rtlCol="0">
            <a:spAutoFit/>
          </a:bodyPr>
          <a:lstStyle/>
          <a:p>
            <a:r>
              <a:rPr lang="en-US" dirty="0" err="1"/>
              <a:t>Arcs+LSS+FF</a:t>
            </a:r>
            <a:endParaRPr lang="en-US" dirty="0"/>
          </a:p>
          <a:p>
            <a:r>
              <a:rPr lang="en-US" sz="1400" dirty="0"/>
              <a:t>    (+/-2.5% scale)</a:t>
            </a:r>
          </a:p>
        </p:txBody>
      </p:sp>
    </p:spTree>
    <p:extLst>
      <p:ext uri="{BB962C8B-B14F-4D97-AF65-F5344CB8AC3E}">
        <p14:creationId xmlns:p14="http://schemas.microsoft.com/office/powerpoint/2010/main" val="2186766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26</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Ring chromatic betas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314422" y="4257021"/>
            <a:ext cx="11449272" cy="584775"/>
          </a:xfrm>
          <a:prstGeom prst="rect">
            <a:avLst/>
          </a:prstGeom>
          <a:noFill/>
        </p:spPr>
        <p:txBody>
          <a:bodyPr wrap="square" rtlCol="0">
            <a:spAutoFit/>
          </a:bodyPr>
          <a:lstStyle/>
          <a:p>
            <a:r>
              <a:rPr lang="en-US" sz="1600" dirty="0"/>
              <a:t>- Betas for off energy beam are very much unchanged for the full ring at least up to de +/-2%</a:t>
            </a:r>
          </a:p>
          <a:p>
            <a:r>
              <a:rPr lang="en-US" sz="1600" dirty="0"/>
              <a:t>- Lattice is very periodic and all linear and non linear elements are periodic as well in between the FFs</a:t>
            </a:r>
          </a:p>
        </p:txBody>
      </p:sp>
      <p:pic>
        <p:nvPicPr>
          <p:cNvPr id="4" name="Picture 3">
            <a:extLst>
              <a:ext uri="{FF2B5EF4-FFF2-40B4-BE49-F238E27FC236}">
                <a16:creationId xmlns:a16="http://schemas.microsoft.com/office/drawing/2014/main" id="{D24AFBD9-498D-F618-8544-AD99E27DD838}"/>
              </a:ext>
            </a:extLst>
          </p:cNvPr>
          <p:cNvPicPr>
            <a:picLocks noChangeAspect="1"/>
          </p:cNvPicPr>
          <p:nvPr/>
        </p:nvPicPr>
        <p:blipFill>
          <a:blip r:embed="rId3"/>
          <a:stretch>
            <a:fillRect/>
          </a:stretch>
        </p:blipFill>
        <p:spPr>
          <a:xfrm>
            <a:off x="119336" y="1124743"/>
            <a:ext cx="3990572" cy="2902235"/>
          </a:xfrm>
          <a:prstGeom prst="rect">
            <a:avLst/>
          </a:prstGeom>
        </p:spPr>
      </p:pic>
      <p:pic>
        <p:nvPicPr>
          <p:cNvPr id="13" name="Picture 12">
            <a:extLst>
              <a:ext uri="{FF2B5EF4-FFF2-40B4-BE49-F238E27FC236}">
                <a16:creationId xmlns:a16="http://schemas.microsoft.com/office/drawing/2014/main" id="{4E1F54E9-7F43-48D9-9089-FBADA50D7358}"/>
              </a:ext>
            </a:extLst>
          </p:cNvPr>
          <p:cNvPicPr>
            <a:picLocks noChangeAspect="1"/>
          </p:cNvPicPr>
          <p:nvPr/>
        </p:nvPicPr>
        <p:blipFill>
          <a:blip r:embed="rId4"/>
          <a:stretch>
            <a:fillRect/>
          </a:stretch>
        </p:blipFill>
        <p:spPr>
          <a:xfrm>
            <a:off x="7968208" y="1144760"/>
            <a:ext cx="4032448" cy="2904491"/>
          </a:xfrm>
          <a:prstGeom prst="rect">
            <a:avLst/>
          </a:prstGeom>
        </p:spPr>
      </p:pic>
      <p:pic>
        <p:nvPicPr>
          <p:cNvPr id="6" name="Picture 5">
            <a:extLst>
              <a:ext uri="{FF2B5EF4-FFF2-40B4-BE49-F238E27FC236}">
                <a16:creationId xmlns:a16="http://schemas.microsoft.com/office/drawing/2014/main" id="{1F73F9CB-DDBA-79F8-3BAF-EF9B585BBAAD}"/>
              </a:ext>
            </a:extLst>
          </p:cNvPr>
          <p:cNvPicPr>
            <a:picLocks noChangeAspect="1"/>
          </p:cNvPicPr>
          <p:nvPr/>
        </p:nvPicPr>
        <p:blipFill>
          <a:blip r:embed="rId5"/>
          <a:stretch>
            <a:fillRect/>
          </a:stretch>
        </p:blipFill>
        <p:spPr>
          <a:xfrm>
            <a:off x="4151784" y="1124744"/>
            <a:ext cx="3777192" cy="2903364"/>
          </a:xfrm>
          <a:prstGeom prst="rect">
            <a:avLst/>
          </a:prstGeom>
        </p:spPr>
      </p:pic>
    </p:spTree>
    <p:extLst>
      <p:ext uri="{BB962C8B-B14F-4D97-AF65-F5344CB8AC3E}">
        <p14:creationId xmlns:p14="http://schemas.microsoft.com/office/powerpoint/2010/main" val="27174405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39DF342-0781-5EF4-899A-CD978B1CDC3D}"/>
              </a:ext>
            </a:extLst>
          </p:cNvPr>
          <p:cNvPicPr>
            <a:picLocks noChangeAspect="1"/>
          </p:cNvPicPr>
          <p:nvPr/>
        </p:nvPicPr>
        <p:blipFill>
          <a:blip r:embed="rId3"/>
          <a:stretch>
            <a:fillRect/>
          </a:stretch>
        </p:blipFill>
        <p:spPr>
          <a:xfrm>
            <a:off x="4172294" y="1341922"/>
            <a:ext cx="2939878" cy="2441828"/>
          </a:xfrm>
          <a:prstGeom prst="rect">
            <a:avLst/>
          </a:prstGeom>
        </p:spPr>
      </p:pic>
      <p:pic>
        <p:nvPicPr>
          <p:cNvPr id="9" name="Picture 8">
            <a:extLst>
              <a:ext uri="{FF2B5EF4-FFF2-40B4-BE49-F238E27FC236}">
                <a16:creationId xmlns:a16="http://schemas.microsoft.com/office/drawing/2014/main" id="{1341970C-95B2-FBA4-D88A-F18A62E16E4E}"/>
              </a:ext>
            </a:extLst>
          </p:cNvPr>
          <p:cNvPicPr>
            <a:picLocks noChangeAspect="1"/>
          </p:cNvPicPr>
          <p:nvPr/>
        </p:nvPicPr>
        <p:blipFill>
          <a:blip r:embed="rId4"/>
          <a:stretch>
            <a:fillRect/>
          </a:stretch>
        </p:blipFill>
        <p:spPr>
          <a:xfrm>
            <a:off x="8514040" y="3916471"/>
            <a:ext cx="2993788" cy="2608873"/>
          </a:xfrm>
          <a:prstGeom prst="rect">
            <a:avLst/>
          </a:prstGeom>
        </p:spPr>
      </p:pic>
      <p:pic>
        <p:nvPicPr>
          <p:cNvPr id="6" name="Picture 5">
            <a:extLst>
              <a:ext uri="{FF2B5EF4-FFF2-40B4-BE49-F238E27FC236}">
                <a16:creationId xmlns:a16="http://schemas.microsoft.com/office/drawing/2014/main" id="{62771EBF-8930-980D-514D-C443771047F9}"/>
              </a:ext>
            </a:extLst>
          </p:cNvPr>
          <p:cNvPicPr>
            <a:picLocks noChangeAspect="1"/>
          </p:cNvPicPr>
          <p:nvPr/>
        </p:nvPicPr>
        <p:blipFill>
          <a:blip r:embed="rId5"/>
          <a:stretch>
            <a:fillRect/>
          </a:stretch>
        </p:blipFill>
        <p:spPr>
          <a:xfrm>
            <a:off x="8522790" y="1216070"/>
            <a:ext cx="2884399" cy="2808891"/>
          </a:xfrm>
          <a:prstGeom prst="rect">
            <a:avLst/>
          </a:prstGeom>
        </p:spPr>
      </p:pic>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27</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FF check of full Achromaticity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191344" y="3868013"/>
            <a:ext cx="7488832" cy="2308324"/>
          </a:xfrm>
          <a:prstGeom prst="rect">
            <a:avLst/>
          </a:prstGeom>
          <a:noFill/>
        </p:spPr>
        <p:txBody>
          <a:bodyPr wrap="square" rtlCol="0">
            <a:spAutoFit/>
          </a:bodyPr>
          <a:lstStyle/>
          <a:p>
            <a:r>
              <a:rPr lang="en-US" dirty="0"/>
              <a:t>By changing the incoming betas in the FF in the</a:t>
            </a:r>
          </a:p>
          <a:p>
            <a:r>
              <a:rPr lang="en-US" dirty="0" err="1"/>
              <a:t>DS+FF_Matching</a:t>
            </a:r>
            <a:r>
              <a:rPr lang="en-US" dirty="0"/>
              <a:t> section the IPs betas do change correspondingly.</a:t>
            </a:r>
          </a:p>
          <a:p>
            <a:r>
              <a:rPr lang="en-US" dirty="0"/>
              <a:t>No change of </a:t>
            </a:r>
            <a:r>
              <a:rPr lang="en-US" dirty="0" err="1"/>
              <a:t>sextupoles</a:t>
            </a:r>
            <a:r>
              <a:rPr lang="en-US" dirty="0"/>
              <a:t> in the ARCS or FF is needed except a very small change in the ARCs to make up for the different chromaticity in the DSFFM.</a:t>
            </a:r>
          </a:p>
          <a:p>
            <a:r>
              <a:rPr lang="en-US" dirty="0"/>
              <a:t>This is not completely true because the DSFFM does not preserve the incoming </a:t>
            </a:r>
            <a:r>
              <a:rPr lang="en-US" dirty="0" err="1"/>
              <a:t>Ws</a:t>
            </a:r>
            <a:r>
              <a:rPr lang="en-US" dirty="0"/>
              <a:t> in the FF, thus generating chromatic betas. </a:t>
            </a:r>
          </a:p>
          <a:p>
            <a:r>
              <a:rPr lang="en-US" dirty="0"/>
              <a:t>This has been be improved at the DSFFM level for later versions</a:t>
            </a:r>
          </a:p>
        </p:txBody>
      </p:sp>
      <p:cxnSp>
        <p:nvCxnSpPr>
          <p:cNvPr id="13" name="Straight Arrow Connector 12">
            <a:extLst>
              <a:ext uri="{FF2B5EF4-FFF2-40B4-BE49-F238E27FC236}">
                <a16:creationId xmlns:a16="http://schemas.microsoft.com/office/drawing/2014/main" id="{26EDE9FC-97D6-5E6E-37C7-6406DB2F0B61}"/>
              </a:ext>
            </a:extLst>
          </p:cNvPr>
          <p:cNvCxnSpPr>
            <a:cxnSpLocks/>
          </p:cNvCxnSpPr>
          <p:nvPr/>
        </p:nvCxnSpPr>
        <p:spPr>
          <a:xfrm flipV="1">
            <a:off x="7189641" y="2204864"/>
            <a:ext cx="2506759" cy="20882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D7D0833-9DE5-B4A8-AE66-33DE91CB2CC6}"/>
              </a:ext>
            </a:extLst>
          </p:cNvPr>
          <p:cNvCxnSpPr>
            <a:cxnSpLocks/>
          </p:cNvCxnSpPr>
          <p:nvPr/>
        </p:nvCxnSpPr>
        <p:spPr>
          <a:xfrm>
            <a:off x="7248128" y="4365104"/>
            <a:ext cx="1440160" cy="5317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BBD6CD78-0628-C638-9229-9BD62A08AF5F}"/>
              </a:ext>
            </a:extLst>
          </p:cNvPr>
          <p:cNvPicPr>
            <a:picLocks noChangeAspect="1"/>
          </p:cNvPicPr>
          <p:nvPr/>
        </p:nvPicPr>
        <p:blipFill>
          <a:blip r:embed="rId6"/>
          <a:stretch>
            <a:fillRect/>
          </a:stretch>
        </p:blipFill>
        <p:spPr>
          <a:xfrm>
            <a:off x="479376" y="1359742"/>
            <a:ext cx="2870033" cy="2357289"/>
          </a:xfrm>
          <a:prstGeom prst="rect">
            <a:avLst/>
          </a:prstGeom>
        </p:spPr>
      </p:pic>
      <p:cxnSp>
        <p:nvCxnSpPr>
          <p:cNvPr id="19" name="Straight Arrow Connector 18">
            <a:extLst>
              <a:ext uri="{FF2B5EF4-FFF2-40B4-BE49-F238E27FC236}">
                <a16:creationId xmlns:a16="http://schemas.microsoft.com/office/drawing/2014/main" id="{19BF155D-81D7-6CC1-A605-C00644F153BA}"/>
              </a:ext>
            </a:extLst>
          </p:cNvPr>
          <p:cNvCxnSpPr>
            <a:cxnSpLocks/>
          </p:cNvCxnSpPr>
          <p:nvPr/>
        </p:nvCxnSpPr>
        <p:spPr>
          <a:xfrm>
            <a:off x="1844463" y="2708920"/>
            <a:ext cx="36754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6598334-9091-EA6E-8636-DAAD7EFCC6B2}"/>
              </a:ext>
            </a:extLst>
          </p:cNvPr>
          <p:cNvSpPr txBox="1"/>
          <p:nvPr/>
        </p:nvSpPr>
        <p:spPr>
          <a:xfrm>
            <a:off x="2855640" y="2276872"/>
            <a:ext cx="2287806" cy="369332"/>
          </a:xfrm>
          <a:prstGeom prst="rect">
            <a:avLst/>
          </a:prstGeom>
          <a:noFill/>
        </p:spPr>
        <p:txBody>
          <a:bodyPr wrap="none" rtlCol="0">
            <a:spAutoFit/>
          </a:bodyPr>
          <a:lstStyle/>
          <a:p>
            <a:r>
              <a:rPr lang="en-US" dirty="0"/>
              <a:t>2*</a:t>
            </a:r>
            <a:r>
              <a:rPr lang="en-US" dirty="0" err="1"/>
              <a:t>betax</a:t>
            </a:r>
            <a:r>
              <a:rPr lang="en-US" dirty="0"/>
              <a:t>  &amp; 0.5*</a:t>
            </a:r>
            <a:r>
              <a:rPr lang="en-US" dirty="0" err="1"/>
              <a:t>betay</a:t>
            </a:r>
            <a:endParaRPr lang="en-US" dirty="0"/>
          </a:p>
        </p:txBody>
      </p:sp>
      <p:sp>
        <p:nvSpPr>
          <p:cNvPr id="3" name="TextBox 2">
            <a:extLst>
              <a:ext uri="{FF2B5EF4-FFF2-40B4-BE49-F238E27FC236}">
                <a16:creationId xmlns:a16="http://schemas.microsoft.com/office/drawing/2014/main" id="{C5BA0E00-77F1-D563-20A2-FEDCD1CA5274}"/>
              </a:ext>
            </a:extLst>
          </p:cNvPr>
          <p:cNvSpPr txBox="1"/>
          <p:nvPr/>
        </p:nvSpPr>
        <p:spPr>
          <a:xfrm>
            <a:off x="7189641" y="2381605"/>
            <a:ext cx="2274982" cy="369332"/>
          </a:xfrm>
          <a:prstGeom prst="rect">
            <a:avLst/>
          </a:prstGeom>
          <a:noFill/>
        </p:spPr>
        <p:txBody>
          <a:bodyPr wrap="none" rtlCol="0">
            <a:spAutoFit/>
          </a:bodyPr>
          <a:lstStyle/>
          <a:p>
            <a:r>
              <a:rPr lang="en-US" dirty="0">
                <a:solidFill>
                  <a:srgbClr val="002060"/>
                </a:solidFill>
              </a:rPr>
              <a:t>2*</a:t>
            </a:r>
            <a:r>
              <a:rPr lang="en-US" dirty="0" err="1">
                <a:solidFill>
                  <a:srgbClr val="002060"/>
                </a:solidFill>
              </a:rPr>
              <a:t>betax</a:t>
            </a:r>
            <a:r>
              <a:rPr lang="en-US" dirty="0">
                <a:solidFill>
                  <a:srgbClr val="002060"/>
                </a:solidFill>
              </a:rPr>
              <a:t>*  &amp; 2*</a:t>
            </a:r>
            <a:r>
              <a:rPr lang="en-US" dirty="0" err="1">
                <a:solidFill>
                  <a:srgbClr val="002060"/>
                </a:solidFill>
              </a:rPr>
              <a:t>betay</a:t>
            </a:r>
            <a:r>
              <a:rPr lang="en-US" dirty="0">
                <a:solidFill>
                  <a:srgbClr val="002060"/>
                </a:solidFill>
              </a:rPr>
              <a:t>*</a:t>
            </a:r>
          </a:p>
        </p:txBody>
      </p:sp>
      <p:cxnSp>
        <p:nvCxnSpPr>
          <p:cNvPr id="10" name="Straight Arrow Connector 9">
            <a:extLst>
              <a:ext uri="{FF2B5EF4-FFF2-40B4-BE49-F238E27FC236}">
                <a16:creationId xmlns:a16="http://schemas.microsoft.com/office/drawing/2014/main" id="{A81AB879-6F95-D677-4D17-A692A7B5F5BB}"/>
              </a:ext>
            </a:extLst>
          </p:cNvPr>
          <p:cNvCxnSpPr/>
          <p:nvPr/>
        </p:nvCxnSpPr>
        <p:spPr>
          <a:xfrm flipV="1">
            <a:off x="5966331" y="2041216"/>
            <a:ext cx="3730069" cy="667704"/>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38242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1426D24-6A50-F163-119A-692E8C6F6859}"/>
              </a:ext>
            </a:extLst>
          </p:cNvPr>
          <p:cNvSpPr>
            <a:spLocks noGrp="1"/>
          </p:cNvSpPr>
          <p:nvPr>
            <p:ph type="sldNum" sz="quarter" idx="11"/>
          </p:nvPr>
        </p:nvSpPr>
        <p:spPr/>
        <p:txBody>
          <a:bodyPr/>
          <a:lstStyle/>
          <a:p>
            <a:fld id="{5BD36294-2849-48A8-8531-5354CF3095D2}" type="slidenum">
              <a:rPr lang="en-US" smtClean="0"/>
              <a:pPr/>
              <a:t>28</a:t>
            </a:fld>
            <a:endParaRPr lang="en-US" dirty="0"/>
          </a:p>
        </p:txBody>
      </p:sp>
      <p:sp>
        <p:nvSpPr>
          <p:cNvPr id="5" name="Title 4">
            <a:extLst>
              <a:ext uri="{FF2B5EF4-FFF2-40B4-BE49-F238E27FC236}">
                <a16:creationId xmlns:a16="http://schemas.microsoft.com/office/drawing/2014/main" id="{D51137B6-BAFD-9F39-6D01-DABDD6E82978}"/>
              </a:ext>
            </a:extLst>
          </p:cNvPr>
          <p:cNvSpPr>
            <a:spLocks noGrp="1"/>
          </p:cNvSpPr>
          <p:nvPr>
            <p:ph type="title"/>
          </p:nvPr>
        </p:nvSpPr>
        <p:spPr>
          <a:xfrm>
            <a:off x="602429" y="412538"/>
            <a:ext cx="10804760" cy="469586"/>
          </a:xfrm>
        </p:spPr>
        <p:txBody>
          <a:bodyPr/>
          <a:lstStyle/>
          <a:p>
            <a:r>
              <a:rPr lang="en-US" dirty="0"/>
              <a:t>Can we beat the competition?</a:t>
            </a:r>
          </a:p>
        </p:txBody>
      </p:sp>
      <p:pic>
        <p:nvPicPr>
          <p:cNvPr id="11" name="Picture 10">
            <a:extLst>
              <a:ext uri="{FF2B5EF4-FFF2-40B4-BE49-F238E27FC236}">
                <a16:creationId xmlns:a16="http://schemas.microsoft.com/office/drawing/2014/main" id="{416A84E7-9ED9-4F66-6E0B-C423C2865094}"/>
              </a:ext>
            </a:extLst>
          </p:cNvPr>
          <p:cNvPicPr>
            <a:picLocks noChangeAspect="1"/>
          </p:cNvPicPr>
          <p:nvPr/>
        </p:nvPicPr>
        <p:blipFill>
          <a:blip r:embed="rId2"/>
          <a:stretch>
            <a:fillRect/>
          </a:stretch>
        </p:blipFill>
        <p:spPr>
          <a:xfrm>
            <a:off x="407368" y="1176419"/>
            <a:ext cx="4176464" cy="2348405"/>
          </a:xfrm>
          <a:prstGeom prst="rect">
            <a:avLst/>
          </a:prstGeom>
        </p:spPr>
      </p:pic>
      <p:pic>
        <p:nvPicPr>
          <p:cNvPr id="13" name="Picture 12">
            <a:extLst>
              <a:ext uri="{FF2B5EF4-FFF2-40B4-BE49-F238E27FC236}">
                <a16:creationId xmlns:a16="http://schemas.microsoft.com/office/drawing/2014/main" id="{07BEF5DE-71BB-7EA7-713F-237D49333CD8}"/>
              </a:ext>
            </a:extLst>
          </p:cNvPr>
          <p:cNvPicPr>
            <a:picLocks noChangeAspect="1"/>
          </p:cNvPicPr>
          <p:nvPr/>
        </p:nvPicPr>
        <p:blipFill>
          <a:blip r:embed="rId3"/>
          <a:stretch>
            <a:fillRect/>
          </a:stretch>
        </p:blipFill>
        <p:spPr>
          <a:xfrm>
            <a:off x="87791" y="2985749"/>
            <a:ext cx="2544370" cy="1534573"/>
          </a:xfrm>
          <a:prstGeom prst="rect">
            <a:avLst/>
          </a:prstGeom>
        </p:spPr>
      </p:pic>
      <p:sp>
        <p:nvSpPr>
          <p:cNvPr id="14" name="TextBox 13">
            <a:extLst>
              <a:ext uri="{FF2B5EF4-FFF2-40B4-BE49-F238E27FC236}">
                <a16:creationId xmlns:a16="http://schemas.microsoft.com/office/drawing/2014/main" id="{E1B919F5-873D-CF02-9D10-C6B8F1A5F3F7}"/>
              </a:ext>
            </a:extLst>
          </p:cNvPr>
          <p:cNvSpPr txBox="1"/>
          <p:nvPr/>
        </p:nvSpPr>
        <p:spPr>
          <a:xfrm>
            <a:off x="4648385" y="1052736"/>
            <a:ext cx="7455823" cy="5509200"/>
          </a:xfrm>
          <a:prstGeom prst="rect">
            <a:avLst/>
          </a:prstGeom>
          <a:noFill/>
        </p:spPr>
        <p:txBody>
          <a:bodyPr wrap="square" rtlCol="0">
            <a:spAutoFit/>
          </a:bodyPr>
          <a:lstStyle/>
          <a:p>
            <a:r>
              <a:rPr lang="en-US" sz="1600" dirty="0"/>
              <a:t>- </a:t>
            </a:r>
            <a:r>
              <a:rPr lang="en-US" sz="1600" dirty="0" err="1"/>
              <a:t>Iphone</a:t>
            </a:r>
            <a:r>
              <a:rPr lang="en-US" sz="1600" dirty="0"/>
              <a:t> camera system “industrial grade” is</a:t>
            </a:r>
          </a:p>
          <a:p>
            <a:r>
              <a:rPr lang="en-US" sz="1600" dirty="0"/>
              <a:t>extremely compact efficient and cheap.</a:t>
            </a:r>
          </a:p>
          <a:p>
            <a:r>
              <a:rPr lang="en-US" sz="1600" dirty="0"/>
              <a:t>- </a:t>
            </a:r>
            <a:r>
              <a:rPr lang="en-US" sz="1600" b="1" dirty="0"/>
              <a:t>9 lenses </a:t>
            </a:r>
            <a:r>
              <a:rPr lang="en-US" sz="1600" dirty="0"/>
              <a:t>(many are special) are all what is needed to</a:t>
            </a:r>
          </a:p>
          <a:p>
            <a:r>
              <a:rPr lang="en-US" sz="1600" dirty="0"/>
              <a:t>make a nearly chromatic and aberrations free telescope.</a:t>
            </a:r>
          </a:p>
          <a:p>
            <a:endParaRPr lang="en-US" sz="1600" dirty="0"/>
          </a:p>
          <a:p>
            <a:r>
              <a:rPr lang="en-US" sz="1600" dirty="0">
                <a:solidFill>
                  <a:srgbClr val="002060"/>
                </a:solidFill>
              </a:rPr>
              <a:t>- I thought that accelerator optics could never match this, but I am not so sure anymore</a:t>
            </a:r>
          </a:p>
          <a:p>
            <a:endParaRPr lang="en-US" sz="1600" dirty="0"/>
          </a:p>
          <a:p>
            <a:r>
              <a:rPr lang="en-US" sz="1600" dirty="0"/>
              <a:t>The FF has 24 lenses.</a:t>
            </a:r>
          </a:p>
          <a:p>
            <a:r>
              <a:rPr lang="en-US" sz="1600" dirty="0"/>
              <a:t>It can be assumed the </a:t>
            </a:r>
            <a:r>
              <a:rPr lang="en-US" sz="1600" dirty="0" err="1"/>
              <a:t>sextupoles+nearby_quadrupoles</a:t>
            </a:r>
            <a:r>
              <a:rPr lang="en-US" sz="1600" dirty="0"/>
              <a:t> to be single anamorphic lens (as the “special” </a:t>
            </a:r>
            <a:r>
              <a:rPr lang="en-US" sz="1600" dirty="0" err="1"/>
              <a:t>iphone</a:t>
            </a:r>
            <a:r>
              <a:rPr lang="en-US" sz="1600" dirty="0"/>
              <a:t> lenses)</a:t>
            </a:r>
          </a:p>
          <a:p>
            <a:endParaRPr lang="en-US" sz="1600" dirty="0"/>
          </a:p>
          <a:p>
            <a:r>
              <a:rPr lang="en-US" sz="1600" dirty="0"/>
              <a:t>Considering that for </a:t>
            </a:r>
            <a:r>
              <a:rPr lang="en-US" sz="1600" dirty="0" err="1"/>
              <a:t>simplecticity</a:t>
            </a:r>
            <a:r>
              <a:rPr lang="en-US" sz="1600" dirty="0"/>
              <a:t> reasons two independent systems are needed for X and Y plane, the FF is made of:</a:t>
            </a:r>
          </a:p>
          <a:p>
            <a:endParaRPr lang="en-US" sz="1600" dirty="0"/>
          </a:p>
          <a:p>
            <a:r>
              <a:rPr lang="en-US" sz="1600" b="1" dirty="0"/>
              <a:t>12 lenses/plane  =&gt; not that far from the </a:t>
            </a:r>
            <a:r>
              <a:rPr lang="en-US" sz="1600" b="1" dirty="0" err="1"/>
              <a:t>Iphone</a:t>
            </a:r>
            <a:r>
              <a:rPr lang="en-US" sz="1600" b="1" dirty="0"/>
              <a:t>-FF !!!!</a:t>
            </a:r>
          </a:p>
          <a:p>
            <a:endParaRPr lang="en-US" sz="1600" dirty="0"/>
          </a:p>
          <a:p>
            <a:r>
              <a:rPr lang="en-US" sz="1600" dirty="0" err="1">
                <a:solidFill>
                  <a:srgbClr val="002060"/>
                </a:solidFill>
              </a:rPr>
              <a:t>Iphone</a:t>
            </a:r>
            <a:r>
              <a:rPr lang="en-US" sz="1600" dirty="0">
                <a:solidFill>
                  <a:srgbClr val="002060"/>
                </a:solidFill>
              </a:rPr>
              <a:t> camera system resolution is further improved (~factor two) with computational power reprocessing the CCD image.</a:t>
            </a:r>
          </a:p>
          <a:p>
            <a:endParaRPr lang="en-US" sz="1600" dirty="0">
              <a:solidFill>
                <a:srgbClr val="002060"/>
              </a:solidFill>
            </a:endParaRPr>
          </a:p>
          <a:p>
            <a:r>
              <a:rPr lang="en-US" sz="1600" dirty="0">
                <a:solidFill>
                  <a:srgbClr val="002060"/>
                </a:solidFill>
              </a:rPr>
              <a:t>FF aberrations can be further reduced by further global optimization of  FF+ARCs </a:t>
            </a:r>
            <a:r>
              <a:rPr lang="en-US" sz="1600" dirty="0" err="1">
                <a:solidFill>
                  <a:srgbClr val="002060"/>
                </a:solidFill>
              </a:rPr>
              <a:t>sextupoles</a:t>
            </a:r>
            <a:r>
              <a:rPr lang="en-US" sz="1600" dirty="0">
                <a:solidFill>
                  <a:srgbClr val="002060"/>
                </a:solidFill>
              </a:rPr>
              <a:t> </a:t>
            </a:r>
          </a:p>
        </p:txBody>
      </p:sp>
      <p:cxnSp>
        <p:nvCxnSpPr>
          <p:cNvPr id="16" name="Straight Arrow Connector 15">
            <a:extLst>
              <a:ext uri="{FF2B5EF4-FFF2-40B4-BE49-F238E27FC236}">
                <a16:creationId xmlns:a16="http://schemas.microsoft.com/office/drawing/2014/main" id="{FD6AA0DB-150B-8721-ACFC-7FE63C83A2D2}"/>
              </a:ext>
            </a:extLst>
          </p:cNvPr>
          <p:cNvCxnSpPr>
            <a:cxnSpLocks/>
          </p:cNvCxnSpPr>
          <p:nvPr/>
        </p:nvCxnSpPr>
        <p:spPr>
          <a:xfrm flipH="1">
            <a:off x="2632161" y="1807286"/>
            <a:ext cx="2023679" cy="4197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3852AC5-1E94-C2E2-58BB-73EA5CDB27B1}"/>
              </a:ext>
            </a:extLst>
          </p:cNvPr>
          <p:cNvCxnSpPr>
            <a:cxnSpLocks/>
          </p:cNvCxnSpPr>
          <p:nvPr/>
        </p:nvCxnSpPr>
        <p:spPr>
          <a:xfrm flipH="1">
            <a:off x="1991544" y="1916832"/>
            <a:ext cx="4176464" cy="17786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384B4F87-A9F8-9093-6701-E6E80F4F74B4}"/>
              </a:ext>
            </a:extLst>
          </p:cNvPr>
          <p:cNvPicPr>
            <a:picLocks noChangeAspect="1"/>
          </p:cNvPicPr>
          <p:nvPr/>
        </p:nvPicPr>
        <p:blipFill>
          <a:blip r:embed="rId4"/>
          <a:stretch>
            <a:fillRect/>
          </a:stretch>
        </p:blipFill>
        <p:spPr>
          <a:xfrm>
            <a:off x="1538254" y="4288705"/>
            <a:ext cx="2963698" cy="2299421"/>
          </a:xfrm>
          <a:prstGeom prst="rect">
            <a:avLst/>
          </a:prstGeom>
        </p:spPr>
      </p:pic>
      <p:cxnSp>
        <p:nvCxnSpPr>
          <p:cNvPr id="24" name="Straight Arrow Connector 23">
            <a:extLst>
              <a:ext uri="{FF2B5EF4-FFF2-40B4-BE49-F238E27FC236}">
                <a16:creationId xmlns:a16="http://schemas.microsoft.com/office/drawing/2014/main" id="{3F7EE74F-FE43-6FCD-D572-CC912701CEE8}"/>
              </a:ext>
            </a:extLst>
          </p:cNvPr>
          <p:cNvCxnSpPr>
            <a:cxnSpLocks/>
          </p:cNvCxnSpPr>
          <p:nvPr/>
        </p:nvCxnSpPr>
        <p:spPr>
          <a:xfrm flipH="1" flipV="1">
            <a:off x="1991544" y="2420888"/>
            <a:ext cx="2664296" cy="2808312"/>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228C9836-29C5-E505-01D3-39B19B9325AB}"/>
              </a:ext>
            </a:extLst>
          </p:cNvPr>
          <p:cNvCxnSpPr>
            <a:cxnSpLocks/>
          </p:cNvCxnSpPr>
          <p:nvPr/>
        </p:nvCxnSpPr>
        <p:spPr>
          <a:xfrm flipH="1">
            <a:off x="3071664" y="3306580"/>
            <a:ext cx="1584176" cy="19226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62790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29</a:t>
            </a:fld>
            <a:endParaRPr lang="en-US" noProof="0" dirty="0"/>
          </a:p>
        </p:txBody>
      </p:sp>
      <p:sp>
        <p:nvSpPr>
          <p:cNvPr id="3" name="Content Placeholder 2"/>
          <p:cNvSpPr>
            <a:spLocks noGrp="1"/>
          </p:cNvSpPr>
          <p:nvPr>
            <p:ph sz="quarter" idx="14"/>
          </p:nvPr>
        </p:nvSpPr>
        <p:spPr>
          <a:solidFill>
            <a:schemeClr val="bg1"/>
          </a:solidFill>
          <a:ln>
            <a:solidFill>
              <a:schemeClr val="tx2"/>
            </a:solidFill>
          </a:ln>
        </p:spPr>
        <p:txBody>
          <a:bodyPr>
            <a:normAutofit fontScale="92500" lnSpcReduction="20000"/>
          </a:bodyPr>
          <a:lstStyle/>
          <a:p>
            <a:pPr marL="457200" indent="-457200">
              <a:buFont typeface="Wingdings" charset="2"/>
              <a:buChar char="Ø"/>
            </a:pPr>
            <a:r>
              <a:rPr lang="en-US" sz="2400" b="0" dirty="0">
                <a:solidFill>
                  <a:srgbClr val="132577"/>
                </a:solidFill>
              </a:rPr>
              <a:t>The </a:t>
            </a:r>
            <a:r>
              <a:rPr lang="en-US" sz="2400" dirty="0">
                <a:solidFill>
                  <a:srgbClr val="132577"/>
                </a:solidFill>
              </a:rPr>
              <a:t>b</a:t>
            </a:r>
            <a:r>
              <a:rPr lang="en-US" sz="2400" b="0" dirty="0">
                <a:solidFill>
                  <a:srgbClr val="132577"/>
                </a:solidFill>
              </a:rPr>
              <a:t>eam dynamics of a dedicated FF system for a </a:t>
            </a:r>
            <a:r>
              <a:rPr lang="en-US" sz="2400" b="0" u="sng" dirty="0">
                <a:solidFill>
                  <a:srgbClr val="C00000"/>
                </a:solidFill>
              </a:rPr>
              <a:t>circular or linear collider </a:t>
            </a:r>
            <a:r>
              <a:rPr lang="en-US" sz="2400" b="0" dirty="0">
                <a:solidFill>
                  <a:srgbClr val="132577"/>
                </a:solidFill>
              </a:rPr>
              <a:t>has been extensively studied</a:t>
            </a:r>
            <a:endParaRPr lang="en-US" sz="2400" dirty="0">
              <a:solidFill>
                <a:srgbClr val="132577"/>
              </a:solidFill>
            </a:endParaRPr>
          </a:p>
          <a:p>
            <a:pPr marL="457200" indent="-457200">
              <a:buFont typeface="Wingdings" charset="2"/>
              <a:buChar char="Ø"/>
            </a:pPr>
            <a:r>
              <a:rPr lang="en-US" sz="2400" dirty="0">
                <a:solidFill>
                  <a:srgbClr val="132577"/>
                </a:solidFill>
              </a:rPr>
              <a:t>Specific contributions of chromatic aberrations have been identified and general tools to eliminate (not by compensating, but by not generating) such aberrations have been built and successfully employed</a:t>
            </a:r>
          </a:p>
          <a:p>
            <a:pPr marL="457200" indent="-457200">
              <a:buFont typeface="Wingdings" charset="2"/>
              <a:buChar char="Ø"/>
            </a:pPr>
            <a:r>
              <a:rPr lang="en-US" sz="2400" b="0" dirty="0">
                <a:solidFill>
                  <a:srgbClr val="132577"/>
                </a:solidFill>
              </a:rPr>
              <a:t>The present FF design is an achromat corrected up to the fifth order, with very small geometric aberrations</a:t>
            </a:r>
          </a:p>
          <a:p>
            <a:pPr marL="457200" indent="-457200">
              <a:buFont typeface="Wingdings" charset="2"/>
              <a:buChar char="Ø"/>
            </a:pPr>
            <a:r>
              <a:rPr lang="en-US" sz="2400" dirty="0">
                <a:solidFill>
                  <a:srgbClr val="132577"/>
                </a:solidFill>
              </a:rPr>
              <a:t>The chromatic behavior of the FF and its integration in a ring can be further understood and optimized</a:t>
            </a:r>
          </a:p>
          <a:p>
            <a:pPr marL="457200" indent="-457200">
              <a:buFont typeface="Wingdings" charset="2"/>
              <a:buChar char="Ø"/>
            </a:pPr>
            <a:r>
              <a:rPr lang="en-US" sz="2400" b="0" dirty="0">
                <a:solidFill>
                  <a:srgbClr val="132577"/>
                </a:solidFill>
              </a:rPr>
              <a:t>The geometric aberrations in general and the FD fringe fields have to be fully addressed as well. The DA off energy has not been analyzed/optimized at all.</a:t>
            </a:r>
          </a:p>
          <a:p>
            <a:pPr marL="457200" indent="-457200">
              <a:buFont typeface="Wingdings" charset="2"/>
              <a:buChar char="Ø"/>
            </a:pPr>
            <a:r>
              <a:rPr lang="en-US" sz="2400" dirty="0">
                <a:solidFill>
                  <a:srgbClr val="132577"/>
                </a:solidFill>
              </a:rPr>
              <a:t>I hope that this study be useful to the young generations of accelerator physicists in order to understand as many BD issues as possible and provide useful hints to finally design and build </a:t>
            </a:r>
            <a:r>
              <a:rPr lang="en-US" sz="2400">
                <a:solidFill>
                  <a:srgbClr val="132577"/>
                </a:solidFill>
              </a:rPr>
              <a:t>future colliders.</a:t>
            </a:r>
            <a:endParaRPr lang="en-US" sz="2400" b="0" dirty="0">
              <a:solidFill>
                <a:srgbClr val="132577"/>
              </a:solidFill>
            </a:endParaRPr>
          </a:p>
          <a:p>
            <a:pPr marL="457200" indent="-457200">
              <a:buFont typeface="Wingdings" charset="2"/>
              <a:buChar char="Ø"/>
            </a:pPr>
            <a:endParaRPr lang="en-US" sz="2400" b="0" dirty="0">
              <a:solidFill>
                <a:srgbClr val="132577"/>
              </a:solidFill>
            </a:endParaRPr>
          </a:p>
          <a:p>
            <a:pPr marL="457200" indent="-457200">
              <a:buFont typeface="Wingdings" charset="2"/>
              <a:buChar char="Ø"/>
            </a:pPr>
            <a:endParaRPr lang="en-US" sz="2600" b="0" dirty="0">
              <a:solidFill>
                <a:srgbClr val="132577"/>
              </a:solidFill>
            </a:endParaRPr>
          </a:p>
        </p:txBody>
      </p:sp>
      <p:sp>
        <p:nvSpPr>
          <p:cNvPr id="5" name="Title 4"/>
          <p:cNvSpPr>
            <a:spLocks noGrp="1"/>
          </p:cNvSpPr>
          <p:nvPr>
            <p:ph type="title"/>
          </p:nvPr>
        </p:nvSpPr>
        <p:spPr/>
        <p:txBody>
          <a:bodyPr/>
          <a:lstStyle/>
          <a:p>
            <a:r>
              <a:rPr lang="en-US" sz="2400" dirty="0"/>
              <a:t>Conclusions</a:t>
            </a:r>
          </a:p>
        </p:txBody>
      </p:sp>
    </p:spTree>
    <p:extLst>
      <p:ext uri="{BB962C8B-B14F-4D97-AF65-F5344CB8AC3E}">
        <p14:creationId xmlns:p14="http://schemas.microsoft.com/office/powerpoint/2010/main" val="330616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1FFD1C-A048-B99F-70BD-94351A866694}"/>
              </a:ext>
            </a:extLst>
          </p:cNvPr>
          <p:cNvSpPr>
            <a:spLocks noGrp="1"/>
          </p:cNvSpPr>
          <p:nvPr>
            <p:ph type="sldNum" sz="quarter" idx="11"/>
          </p:nvPr>
        </p:nvSpPr>
        <p:spPr/>
        <p:txBody>
          <a:bodyPr/>
          <a:lstStyle/>
          <a:p>
            <a:fld id="{5BD36294-2849-48A8-8531-5354CF3095D2}" type="slidenum">
              <a:rPr lang="en-US" smtClean="0"/>
              <a:pPr/>
              <a:t>3</a:t>
            </a:fld>
            <a:endParaRPr lang="en-US" dirty="0"/>
          </a:p>
        </p:txBody>
      </p:sp>
      <p:sp>
        <p:nvSpPr>
          <p:cNvPr id="5" name="Title 4">
            <a:extLst>
              <a:ext uri="{FF2B5EF4-FFF2-40B4-BE49-F238E27FC236}">
                <a16:creationId xmlns:a16="http://schemas.microsoft.com/office/drawing/2014/main" id="{3DFB2875-854C-7E62-F116-D1ACBC0FA97C}"/>
              </a:ext>
            </a:extLst>
          </p:cNvPr>
          <p:cNvSpPr>
            <a:spLocks noGrp="1"/>
          </p:cNvSpPr>
          <p:nvPr>
            <p:ph type="title"/>
          </p:nvPr>
        </p:nvSpPr>
        <p:spPr/>
        <p:txBody>
          <a:bodyPr/>
          <a:lstStyle/>
          <a:p>
            <a:r>
              <a:rPr lang="en-US" dirty="0"/>
              <a:t>CEPC Final FOCUS</a:t>
            </a:r>
          </a:p>
        </p:txBody>
      </p:sp>
      <p:pic>
        <p:nvPicPr>
          <p:cNvPr id="7" name="Picture 6">
            <a:extLst>
              <a:ext uri="{FF2B5EF4-FFF2-40B4-BE49-F238E27FC236}">
                <a16:creationId xmlns:a16="http://schemas.microsoft.com/office/drawing/2014/main" id="{E67072A6-195B-79BF-514A-A3160772E904}"/>
              </a:ext>
            </a:extLst>
          </p:cNvPr>
          <p:cNvPicPr>
            <a:picLocks noChangeAspect="1"/>
          </p:cNvPicPr>
          <p:nvPr/>
        </p:nvPicPr>
        <p:blipFill>
          <a:blip r:embed="rId2"/>
          <a:stretch>
            <a:fillRect/>
          </a:stretch>
        </p:blipFill>
        <p:spPr>
          <a:xfrm>
            <a:off x="298102" y="1743576"/>
            <a:ext cx="6125794" cy="4032448"/>
          </a:xfrm>
          <a:prstGeom prst="rect">
            <a:avLst/>
          </a:prstGeom>
        </p:spPr>
      </p:pic>
      <p:sp>
        <p:nvSpPr>
          <p:cNvPr id="8" name="TextBox 7">
            <a:extLst>
              <a:ext uri="{FF2B5EF4-FFF2-40B4-BE49-F238E27FC236}">
                <a16:creationId xmlns:a16="http://schemas.microsoft.com/office/drawing/2014/main" id="{EC2019B6-FCC1-D462-BFA6-B1E851D4BEFB}"/>
              </a:ext>
            </a:extLst>
          </p:cNvPr>
          <p:cNvSpPr txBox="1"/>
          <p:nvPr/>
        </p:nvSpPr>
        <p:spPr>
          <a:xfrm>
            <a:off x="6409709" y="4497879"/>
            <a:ext cx="5504185" cy="2031325"/>
          </a:xfrm>
          <a:prstGeom prst="rect">
            <a:avLst/>
          </a:prstGeom>
          <a:noFill/>
        </p:spPr>
        <p:txBody>
          <a:bodyPr wrap="square" rtlCol="0">
            <a:spAutoFit/>
          </a:bodyPr>
          <a:lstStyle/>
          <a:p>
            <a:r>
              <a:rPr lang="en-US" dirty="0"/>
              <a:t>CEPC FF based on the expansion/adaption to HE of the </a:t>
            </a:r>
            <a:r>
              <a:rPr lang="en-US" dirty="0" err="1"/>
              <a:t>SuperB</a:t>
            </a:r>
            <a:r>
              <a:rPr lang="en-US" dirty="0"/>
              <a:t> FF design</a:t>
            </a:r>
          </a:p>
          <a:p>
            <a:r>
              <a:rPr lang="en-US" dirty="0"/>
              <a:t>Do not know how much beyond the </a:t>
            </a:r>
            <a:r>
              <a:rPr lang="en-US" dirty="0" err="1"/>
              <a:t>SuperB</a:t>
            </a:r>
            <a:r>
              <a:rPr lang="en-US" dirty="0"/>
              <a:t> the FF optimization has progressed</a:t>
            </a:r>
          </a:p>
          <a:p>
            <a:endParaRPr lang="en-US" dirty="0"/>
          </a:p>
          <a:p>
            <a:r>
              <a:rPr lang="en-US" dirty="0"/>
              <a:t>Not known also if FF insertion in the ring is done with TCs criteria </a:t>
            </a:r>
          </a:p>
        </p:txBody>
      </p:sp>
      <p:pic>
        <p:nvPicPr>
          <p:cNvPr id="10" name="Picture 9">
            <a:extLst>
              <a:ext uri="{FF2B5EF4-FFF2-40B4-BE49-F238E27FC236}">
                <a16:creationId xmlns:a16="http://schemas.microsoft.com/office/drawing/2014/main" id="{B1A07D08-3F13-080B-7BB0-E2F5819EC910}"/>
              </a:ext>
            </a:extLst>
          </p:cNvPr>
          <p:cNvPicPr>
            <a:picLocks noChangeAspect="1"/>
          </p:cNvPicPr>
          <p:nvPr/>
        </p:nvPicPr>
        <p:blipFill>
          <a:blip r:embed="rId3"/>
          <a:stretch>
            <a:fillRect/>
          </a:stretch>
        </p:blipFill>
        <p:spPr>
          <a:xfrm>
            <a:off x="7826665" y="1772816"/>
            <a:ext cx="4020111" cy="533474"/>
          </a:xfrm>
          <a:prstGeom prst="rect">
            <a:avLst/>
          </a:prstGeom>
        </p:spPr>
      </p:pic>
      <p:sp>
        <p:nvSpPr>
          <p:cNvPr id="3" name="Content Placeholder 2">
            <a:extLst>
              <a:ext uri="{FF2B5EF4-FFF2-40B4-BE49-F238E27FC236}">
                <a16:creationId xmlns:a16="http://schemas.microsoft.com/office/drawing/2014/main" id="{F9B180F0-D145-EF0C-26DD-A52A3F9E6757}"/>
              </a:ext>
            </a:extLst>
          </p:cNvPr>
          <p:cNvSpPr>
            <a:spLocks noGrp="1"/>
          </p:cNvSpPr>
          <p:nvPr>
            <p:ph sz="quarter" idx="14"/>
          </p:nvPr>
        </p:nvSpPr>
        <p:spPr>
          <a:xfrm>
            <a:off x="6375041" y="2405787"/>
            <a:ext cx="5697623" cy="1959317"/>
          </a:xfrm>
          <a:solidFill>
            <a:schemeClr val="bg1"/>
          </a:solidFill>
          <a:ln>
            <a:solidFill>
              <a:schemeClr val="tx2"/>
            </a:solidFill>
          </a:ln>
        </p:spPr>
        <p:txBody>
          <a:bodyPr>
            <a:normAutofit fontScale="92500" lnSpcReduction="10000"/>
          </a:bodyPr>
          <a:lstStyle/>
          <a:p>
            <a:pPr marL="342900" indent="-342900">
              <a:buFont typeface="Wingdings" panose="05000000000000000000" pitchFamily="2" charset="2"/>
              <a:buChar char="Ø"/>
            </a:pPr>
            <a:r>
              <a:rPr lang="en-US" sz="1400" b="0" dirty="0" err="1">
                <a:solidFill>
                  <a:srgbClr val="132577"/>
                </a:solidFill>
              </a:rPr>
              <a:t>SuperB</a:t>
            </a:r>
            <a:r>
              <a:rPr lang="en-US" sz="1400" b="0" dirty="0">
                <a:solidFill>
                  <a:srgbClr val="132577"/>
                </a:solidFill>
              </a:rPr>
              <a:t> FF (</a:t>
            </a:r>
            <a:r>
              <a:rPr lang="en-US" sz="1400" b="0" dirty="0" err="1">
                <a:solidFill>
                  <a:srgbClr val="132577"/>
                </a:solidFill>
              </a:rPr>
              <a:t>betay</a:t>
            </a:r>
            <a:r>
              <a:rPr lang="en-US" sz="1400" b="0" dirty="0">
                <a:solidFill>
                  <a:srgbClr val="132577"/>
                </a:solidFill>
              </a:rPr>
              <a:t>*=0.2mm) was the first design that was inserted in a ring </a:t>
            </a:r>
            <a:r>
              <a:rPr lang="en-US" sz="1400" dirty="0">
                <a:solidFill>
                  <a:srgbClr val="132577"/>
                </a:solidFill>
              </a:rPr>
              <a:t>with overall ~acceptable machine performances</a:t>
            </a:r>
            <a:endParaRPr lang="en-US" sz="1400" b="0" dirty="0">
              <a:solidFill>
                <a:srgbClr val="132577"/>
              </a:solidFill>
            </a:endParaRPr>
          </a:p>
          <a:p>
            <a:pPr marL="342900" indent="-342900">
              <a:buFont typeface="Wingdings" panose="05000000000000000000" pitchFamily="2" charset="2"/>
              <a:buChar char="Ø"/>
            </a:pPr>
            <a:r>
              <a:rPr lang="en-US" sz="1400" b="0" dirty="0">
                <a:solidFill>
                  <a:srgbClr val="132577"/>
                </a:solidFill>
              </a:rPr>
              <a:t>DA was in excess of </a:t>
            </a:r>
            <a:r>
              <a:rPr lang="en-US" sz="1400" dirty="0">
                <a:solidFill>
                  <a:srgbClr val="132577"/>
                </a:solidFill>
              </a:rPr>
              <a:t>5</a:t>
            </a:r>
            <a:r>
              <a:rPr lang="en-US" sz="1400" b="0" dirty="0">
                <a:solidFill>
                  <a:srgbClr val="132577"/>
                </a:solidFill>
              </a:rPr>
              <a:t>0sigmas and </a:t>
            </a:r>
            <a:r>
              <a:rPr lang="en-US" sz="1400" dirty="0">
                <a:solidFill>
                  <a:srgbClr val="132577"/>
                </a:solidFill>
              </a:rPr>
              <a:t>MA around +/-2%</a:t>
            </a:r>
            <a:endParaRPr lang="en-US" sz="1400" b="0" dirty="0">
              <a:solidFill>
                <a:srgbClr val="132577"/>
              </a:solidFill>
            </a:endParaRPr>
          </a:p>
          <a:p>
            <a:pPr marL="342900" indent="-342900">
              <a:buFont typeface="Wingdings" panose="05000000000000000000" pitchFamily="2" charset="2"/>
              <a:buChar char="Ø"/>
            </a:pPr>
            <a:r>
              <a:rPr lang="en-US" sz="1400" dirty="0">
                <a:solidFill>
                  <a:srgbClr val="132577"/>
                </a:solidFill>
              </a:rPr>
              <a:t>The crab </a:t>
            </a:r>
            <a:r>
              <a:rPr lang="en-US" sz="1400" dirty="0" err="1">
                <a:solidFill>
                  <a:srgbClr val="132577"/>
                </a:solidFill>
              </a:rPr>
              <a:t>sextupoles</a:t>
            </a:r>
            <a:r>
              <a:rPr lang="en-US" sz="1400" dirty="0">
                <a:solidFill>
                  <a:srgbClr val="132577"/>
                </a:solidFill>
              </a:rPr>
              <a:t> (CS) in the </a:t>
            </a:r>
            <a:r>
              <a:rPr lang="en-US" sz="1400" dirty="0" err="1">
                <a:solidFill>
                  <a:srgbClr val="132577"/>
                </a:solidFill>
              </a:rPr>
              <a:t>SuperB</a:t>
            </a:r>
            <a:r>
              <a:rPr lang="en-US" sz="1400" dirty="0">
                <a:solidFill>
                  <a:srgbClr val="132577"/>
                </a:solidFill>
              </a:rPr>
              <a:t> FF were outside the FF itself. The reason was to minimize the impact on DA&amp;MA due to phase slippage between the two CS and chromatic betas at the CS</a:t>
            </a:r>
          </a:p>
          <a:p>
            <a:pPr marL="342900" indent="-342900">
              <a:buFont typeface="Wingdings" panose="05000000000000000000" pitchFamily="2" charset="2"/>
              <a:buChar char="Ø"/>
            </a:pPr>
            <a:r>
              <a:rPr lang="en-US" sz="1400" b="0" dirty="0">
                <a:solidFill>
                  <a:srgbClr val="132577"/>
                </a:solidFill>
              </a:rPr>
              <a:t>Based on these considerations a similar system has been studied and adapted to the FCC needs</a:t>
            </a:r>
          </a:p>
          <a:p>
            <a:endParaRPr lang="en-US" sz="2000" b="0" dirty="0">
              <a:solidFill>
                <a:srgbClr val="132577"/>
              </a:solidFill>
            </a:endParaRPr>
          </a:p>
          <a:p>
            <a:endParaRPr lang="en-US" sz="2600" b="0" dirty="0">
              <a:solidFill>
                <a:srgbClr val="132577"/>
              </a:solidFill>
            </a:endParaRPr>
          </a:p>
          <a:p>
            <a:endParaRPr lang="en-US" sz="2600" b="0" dirty="0">
              <a:solidFill>
                <a:srgbClr val="132577"/>
              </a:solidFill>
            </a:endParaRPr>
          </a:p>
        </p:txBody>
      </p:sp>
    </p:spTree>
    <p:extLst>
      <p:ext uri="{BB962C8B-B14F-4D97-AF65-F5344CB8AC3E}">
        <p14:creationId xmlns:p14="http://schemas.microsoft.com/office/powerpoint/2010/main" val="639531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1FFD1C-A048-B99F-70BD-94351A866694}"/>
              </a:ext>
            </a:extLst>
          </p:cNvPr>
          <p:cNvSpPr>
            <a:spLocks noGrp="1"/>
          </p:cNvSpPr>
          <p:nvPr>
            <p:ph type="sldNum" sz="quarter" idx="11"/>
          </p:nvPr>
        </p:nvSpPr>
        <p:spPr/>
        <p:txBody>
          <a:bodyPr/>
          <a:lstStyle/>
          <a:p>
            <a:fld id="{5BD36294-2849-48A8-8531-5354CF3095D2}" type="slidenum">
              <a:rPr lang="en-US" smtClean="0"/>
              <a:pPr/>
              <a:t>4</a:t>
            </a:fld>
            <a:endParaRPr lang="en-US" dirty="0"/>
          </a:p>
        </p:txBody>
      </p:sp>
      <p:sp>
        <p:nvSpPr>
          <p:cNvPr id="5" name="Title 4">
            <a:extLst>
              <a:ext uri="{FF2B5EF4-FFF2-40B4-BE49-F238E27FC236}">
                <a16:creationId xmlns:a16="http://schemas.microsoft.com/office/drawing/2014/main" id="{3DFB2875-854C-7E62-F116-D1ACBC0FA97C}"/>
              </a:ext>
            </a:extLst>
          </p:cNvPr>
          <p:cNvSpPr>
            <a:spLocks noGrp="1"/>
          </p:cNvSpPr>
          <p:nvPr>
            <p:ph type="title"/>
          </p:nvPr>
        </p:nvSpPr>
        <p:spPr/>
        <p:txBody>
          <a:bodyPr/>
          <a:lstStyle/>
          <a:p>
            <a:r>
              <a:rPr lang="en-US" dirty="0"/>
              <a:t>CEPC chromatic correction</a:t>
            </a:r>
          </a:p>
        </p:txBody>
      </p:sp>
      <p:sp>
        <p:nvSpPr>
          <p:cNvPr id="8" name="TextBox 7">
            <a:extLst>
              <a:ext uri="{FF2B5EF4-FFF2-40B4-BE49-F238E27FC236}">
                <a16:creationId xmlns:a16="http://schemas.microsoft.com/office/drawing/2014/main" id="{EC2019B6-FCC1-D462-BFA6-B1E851D4BEFB}"/>
              </a:ext>
            </a:extLst>
          </p:cNvPr>
          <p:cNvSpPr txBox="1"/>
          <p:nvPr/>
        </p:nvSpPr>
        <p:spPr>
          <a:xfrm>
            <a:off x="695400" y="5516120"/>
            <a:ext cx="11110799" cy="646331"/>
          </a:xfrm>
          <a:prstGeom prst="rect">
            <a:avLst/>
          </a:prstGeom>
          <a:noFill/>
        </p:spPr>
        <p:txBody>
          <a:bodyPr wrap="none" rtlCol="0">
            <a:spAutoFit/>
          </a:bodyPr>
          <a:lstStyle/>
          <a:p>
            <a:r>
              <a:rPr lang="en-US" dirty="0"/>
              <a:t>Chromatic correction complexity similar to the FCC</a:t>
            </a:r>
          </a:p>
          <a:p>
            <a:r>
              <a:rPr lang="en-US" dirty="0"/>
              <a:t>Probably (or forcedly) ARC </a:t>
            </a:r>
            <a:r>
              <a:rPr lang="en-US" dirty="0" err="1"/>
              <a:t>sextupoles</a:t>
            </a:r>
            <a:r>
              <a:rPr lang="en-US" dirty="0"/>
              <a:t> do a significant correction of chromatic terms originated in the FF </a:t>
            </a:r>
          </a:p>
        </p:txBody>
      </p:sp>
      <p:pic>
        <p:nvPicPr>
          <p:cNvPr id="9" name="Picture 8">
            <a:extLst>
              <a:ext uri="{FF2B5EF4-FFF2-40B4-BE49-F238E27FC236}">
                <a16:creationId xmlns:a16="http://schemas.microsoft.com/office/drawing/2014/main" id="{BE9FE1E1-CEA8-899C-47DD-12C7689B1A0B}"/>
              </a:ext>
            </a:extLst>
          </p:cNvPr>
          <p:cNvPicPr>
            <a:picLocks noChangeAspect="1"/>
          </p:cNvPicPr>
          <p:nvPr/>
        </p:nvPicPr>
        <p:blipFill>
          <a:blip r:embed="rId2"/>
          <a:stretch>
            <a:fillRect/>
          </a:stretch>
        </p:blipFill>
        <p:spPr>
          <a:xfrm>
            <a:off x="911424" y="1340768"/>
            <a:ext cx="6906592" cy="3716708"/>
          </a:xfrm>
          <a:prstGeom prst="rect">
            <a:avLst/>
          </a:prstGeom>
        </p:spPr>
      </p:pic>
      <p:pic>
        <p:nvPicPr>
          <p:cNvPr id="12" name="Picture 11">
            <a:extLst>
              <a:ext uri="{FF2B5EF4-FFF2-40B4-BE49-F238E27FC236}">
                <a16:creationId xmlns:a16="http://schemas.microsoft.com/office/drawing/2014/main" id="{757CEE2C-9475-CF92-9357-17BCB561482C}"/>
              </a:ext>
            </a:extLst>
          </p:cNvPr>
          <p:cNvPicPr>
            <a:picLocks noChangeAspect="1"/>
          </p:cNvPicPr>
          <p:nvPr/>
        </p:nvPicPr>
        <p:blipFill>
          <a:blip r:embed="rId3"/>
          <a:stretch>
            <a:fillRect/>
          </a:stretch>
        </p:blipFill>
        <p:spPr>
          <a:xfrm>
            <a:off x="8184232" y="2117883"/>
            <a:ext cx="3553321" cy="2162477"/>
          </a:xfrm>
          <a:prstGeom prst="rect">
            <a:avLst/>
          </a:prstGeom>
        </p:spPr>
      </p:pic>
    </p:spTree>
    <p:extLst>
      <p:ext uri="{BB962C8B-B14F-4D97-AF65-F5344CB8AC3E}">
        <p14:creationId xmlns:p14="http://schemas.microsoft.com/office/powerpoint/2010/main" val="2512204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11136561" y="6318251"/>
            <a:ext cx="710216" cy="539750"/>
          </a:xfrm>
        </p:spPr>
        <p:txBody>
          <a:bodyPr/>
          <a:lstStyle/>
          <a:p>
            <a:r>
              <a:rPr lang="en-US" noProof="0" dirty="0"/>
              <a:t>Page </a:t>
            </a:r>
            <a:fld id="{733122C9-A0B9-462F-8757-0847AD287B63}" type="slidenum">
              <a:rPr lang="en-US" noProof="0" smtClean="0"/>
              <a:pPr/>
              <a:t>5</a:t>
            </a:fld>
            <a:endParaRPr lang="en-US" noProof="0" dirty="0"/>
          </a:p>
        </p:txBody>
      </p:sp>
      <p:sp>
        <p:nvSpPr>
          <p:cNvPr id="3" name="Content Placeholder 2"/>
          <p:cNvSpPr>
            <a:spLocks noGrp="1"/>
          </p:cNvSpPr>
          <p:nvPr>
            <p:ph sz="quarter" idx="14"/>
          </p:nvPr>
        </p:nvSpPr>
        <p:spPr>
          <a:xfrm>
            <a:off x="1312912" y="1540760"/>
            <a:ext cx="9247584" cy="4120488"/>
          </a:xfrm>
          <a:solidFill>
            <a:schemeClr val="bg1"/>
          </a:solidFill>
          <a:ln>
            <a:solidFill>
              <a:schemeClr val="tx2"/>
            </a:solidFill>
          </a:ln>
        </p:spPr>
        <p:txBody>
          <a:bodyPr>
            <a:normAutofit fontScale="92500" lnSpcReduction="20000"/>
          </a:bodyPr>
          <a:lstStyle/>
          <a:p>
            <a:pPr marL="342900" indent="-342900">
              <a:buFont typeface="Wingdings" panose="05000000000000000000" pitchFamily="2" charset="2"/>
              <a:buChar char="Ø"/>
            </a:pPr>
            <a:r>
              <a:rPr lang="en-US" sz="2000" dirty="0">
                <a:solidFill>
                  <a:srgbClr val="132577"/>
                </a:solidFill>
              </a:rPr>
              <a:t>The FF is considered as a system that starts from the IP and ends to the ARC-DSS</a:t>
            </a:r>
          </a:p>
          <a:p>
            <a:pPr marL="342900" indent="-342900">
              <a:buFont typeface="Wingdings" panose="05000000000000000000" pitchFamily="2" charset="2"/>
              <a:buChar char="Ø"/>
            </a:pPr>
            <a:r>
              <a:rPr lang="en-US" sz="2000" dirty="0">
                <a:solidFill>
                  <a:srgbClr val="132577"/>
                </a:solidFill>
              </a:rPr>
              <a:t>FF is a telescope (in fact microscope), it matches the beam starting from the IP l</a:t>
            </a:r>
            <a:r>
              <a:rPr lang="en-US" sz="2000" b="0" dirty="0">
                <a:solidFill>
                  <a:srgbClr val="132577"/>
                </a:solidFill>
              </a:rPr>
              <a:t>ow-betas to the ARCS betas (and vice versa for the incoming side).</a:t>
            </a:r>
          </a:p>
          <a:p>
            <a:pPr marL="342900" indent="-342900">
              <a:buFont typeface="Wingdings" panose="05000000000000000000" pitchFamily="2" charset="2"/>
              <a:buChar char="Ø"/>
            </a:pPr>
            <a:r>
              <a:rPr lang="en-US" sz="2000" b="0" dirty="0">
                <a:solidFill>
                  <a:srgbClr val="132577"/>
                </a:solidFill>
              </a:rPr>
              <a:t>The FF under study re</a:t>
            </a:r>
            <a:r>
              <a:rPr lang="en-US" sz="2000" dirty="0">
                <a:solidFill>
                  <a:srgbClr val="132577"/>
                </a:solidFill>
              </a:rPr>
              <a:t>lies on being as much as possible a complete Achromat in both planes. Remains to be seen/demonstrated that this solution performs better </a:t>
            </a:r>
            <a:r>
              <a:rPr lang="en-US" sz="2000" dirty="0" err="1">
                <a:solidFill>
                  <a:srgbClr val="132577"/>
                </a:solidFill>
              </a:rPr>
              <a:t>wrt</a:t>
            </a:r>
            <a:r>
              <a:rPr lang="en-US" sz="2000" dirty="0">
                <a:solidFill>
                  <a:srgbClr val="132577"/>
                </a:solidFill>
              </a:rPr>
              <a:t> intermediate ones (</a:t>
            </a:r>
            <a:r>
              <a:rPr lang="en-US" sz="2000" dirty="0" err="1">
                <a:solidFill>
                  <a:srgbClr val="132577"/>
                </a:solidFill>
              </a:rPr>
              <a:t>e.g</a:t>
            </a:r>
            <a:r>
              <a:rPr lang="en-US" sz="2000" dirty="0">
                <a:solidFill>
                  <a:srgbClr val="132577"/>
                </a:solidFill>
              </a:rPr>
              <a:t> only vertical Achromat as present FCC design</a:t>
            </a:r>
          </a:p>
          <a:p>
            <a:pPr marL="342900" indent="-342900">
              <a:buFont typeface="Wingdings" panose="05000000000000000000" pitchFamily="2" charset="2"/>
              <a:buChar char="Ø"/>
            </a:pPr>
            <a:r>
              <a:rPr lang="en-US" sz="2000" b="0" dirty="0">
                <a:solidFill>
                  <a:srgbClr val="132577"/>
                </a:solidFill>
              </a:rPr>
              <a:t>In the following </a:t>
            </a:r>
            <a:r>
              <a:rPr lang="en-US" sz="2000" dirty="0">
                <a:solidFill>
                  <a:srgbClr val="132577"/>
                </a:solidFill>
              </a:rPr>
              <a:t>it will be described how to optimize the FF system,</a:t>
            </a:r>
          </a:p>
          <a:p>
            <a:r>
              <a:rPr lang="en-US" sz="2000" dirty="0">
                <a:solidFill>
                  <a:srgbClr val="132577"/>
                </a:solidFill>
              </a:rPr>
              <a:t>     define all the tuning knobs built </a:t>
            </a:r>
            <a:r>
              <a:rPr lang="en-US" sz="2000" u="sng" dirty="0">
                <a:solidFill>
                  <a:srgbClr val="132577"/>
                </a:solidFill>
              </a:rPr>
              <a:t>at the moment</a:t>
            </a:r>
            <a:r>
              <a:rPr lang="en-US" sz="2000" dirty="0">
                <a:solidFill>
                  <a:srgbClr val="132577"/>
                </a:solidFill>
              </a:rPr>
              <a:t> for this purpose and</a:t>
            </a:r>
          </a:p>
          <a:p>
            <a:r>
              <a:rPr lang="en-US" sz="2000" b="0" dirty="0">
                <a:solidFill>
                  <a:srgbClr val="132577"/>
                </a:solidFill>
              </a:rPr>
              <a:t>     show the effect on overall performances</a:t>
            </a:r>
          </a:p>
          <a:p>
            <a:pPr marL="342900" indent="-342900">
              <a:buFont typeface="Wingdings" panose="05000000000000000000" pitchFamily="2" charset="2"/>
              <a:buChar char="Ø"/>
            </a:pPr>
            <a:r>
              <a:rPr lang="en-US" sz="2000" b="0" dirty="0">
                <a:solidFill>
                  <a:srgbClr val="132577"/>
                </a:solidFill>
              </a:rPr>
              <a:t>Aim of the work is also to transmit as well as possible to the new generations a clear, reproducible and general method to build a </a:t>
            </a:r>
            <a:r>
              <a:rPr lang="en-US" sz="2000" dirty="0">
                <a:solidFill>
                  <a:srgbClr val="132577"/>
                </a:solidFill>
              </a:rPr>
              <a:t>generic low-beta insertion.</a:t>
            </a:r>
            <a:endParaRPr lang="en-US" sz="2000" b="0" dirty="0">
              <a:solidFill>
                <a:srgbClr val="132577"/>
              </a:solidFill>
            </a:endParaRPr>
          </a:p>
          <a:p>
            <a:pPr marL="342900" indent="-342900">
              <a:buFont typeface="Wingdings" panose="05000000000000000000" pitchFamily="2" charset="2"/>
              <a:buChar char="Ø"/>
            </a:pPr>
            <a:r>
              <a:rPr lang="en-US" sz="2000" dirty="0">
                <a:solidFill>
                  <a:srgbClr val="132577"/>
                </a:solidFill>
              </a:rPr>
              <a:t>The optics designs presented are primarily just means to describe such methodology.</a:t>
            </a:r>
            <a:endParaRPr lang="en-US" sz="2000" b="0" dirty="0">
              <a:solidFill>
                <a:srgbClr val="132577"/>
              </a:solidFill>
            </a:endParaRPr>
          </a:p>
          <a:p>
            <a:endParaRPr lang="en-US" sz="2600" b="0" dirty="0">
              <a:solidFill>
                <a:srgbClr val="132577"/>
              </a:solidFill>
            </a:endParaRPr>
          </a:p>
          <a:p>
            <a:endParaRPr lang="en-US" sz="2600" b="0" dirty="0">
              <a:solidFill>
                <a:srgbClr val="132577"/>
              </a:solidFill>
            </a:endParaRPr>
          </a:p>
        </p:txBody>
      </p:sp>
      <p:sp>
        <p:nvSpPr>
          <p:cNvPr id="5" name="Title 4"/>
          <p:cNvSpPr>
            <a:spLocks noGrp="1"/>
          </p:cNvSpPr>
          <p:nvPr>
            <p:ph type="title"/>
          </p:nvPr>
        </p:nvSpPr>
        <p:spPr/>
        <p:txBody>
          <a:bodyPr/>
          <a:lstStyle/>
          <a:p>
            <a:r>
              <a:rPr lang="en-US" sz="2400" dirty="0"/>
              <a:t>Fundamentals</a:t>
            </a:r>
          </a:p>
        </p:txBody>
      </p:sp>
    </p:spTree>
    <p:extLst>
      <p:ext uri="{BB962C8B-B14F-4D97-AF65-F5344CB8AC3E}">
        <p14:creationId xmlns:p14="http://schemas.microsoft.com/office/powerpoint/2010/main" val="4194512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C48336A-311C-9B12-B1A7-2D80373780DE}"/>
              </a:ext>
            </a:extLst>
          </p:cNvPr>
          <p:cNvPicPr>
            <a:picLocks noChangeAspect="1"/>
          </p:cNvPicPr>
          <p:nvPr/>
        </p:nvPicPr>
        <p:blipFill>
          <a:blip r:embed="rId3"/>
          <a:stretch>
            <a:fillRect/>
          </a:stretch>
        </p:blipFill>
        <p:spPr>
          <a:xfrm>
            <a:off x="407367" y="1192615"/>
            <a:ext cx="6687675" cy="5188713"/>
          </a:xfrm>
          <a:prstGeom prst="rect">
            <a:avLst/>
          </a:prstGeom>
        </p:spPr>
      </p:pic>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6</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chromatic and geometric aberration optimization v_23c</a:t>
            </a:r>
          </a:p>
        </p:txBody>
      </p:sp>
      <p:cxnSp>
        <p:nvCxnSpPr>
          <p:cNvPr id="11" name="Straight Arrow Connector 10">
            <a:extLst>
              <a:ext uri="{FF2B5EF4-FFF2-40B4-BE49-F238E27FC236}">
                <a16:creationId xmlns:a16="http://schemas.microsoft.com/office/drawing/2014/main" id="{742E75F3-BC5E-4984-8DE6-8C158F72FDC8}"/>
              </a:ext>
            </a:extLst>
          </p:cNvPr>
          <p:cNvCxnSpPr>
            <a:cxnSpLocks/>
          </p:cNvCxnSpPr>
          <p:nvPr/>
        </p:nvCxnSpPr>
        <p:spPr>
          <a:xfrm>
            <a:off x="3937551" y="4581128"/>
            <a:ext cx="93431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8151930-3934-B5B4-A9BA-551E69E720D4}"/>
              </a:ext>
            </a:extLst>
          </p:cNvPr>
          <p:cNvCxnSpPr>
            <a:cxnSpLocks/>
          </p:cNvCxnSpPr>
          <p:nvPr/>
        </p:nvCxnSpPr>
        <p:spPr>
          <a:xfrm>
            <a:off x="1982644" y="2708920"/>
            <a:ext cx="94500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018371-6164-78D3-2F26-4EC44B0B944C}"/>
              </a:ext>
            </a:extLst>
          </p:cNvPr>
          <p:cNvSpPr txBox="1"/>
          <p:nvPr/>
        </p:nvSpPr>
        <p:spPr>
          <a:xfrm>
            <a:off x="3937551" y="4165714"/>
            <a:ext cx="877163" cy="369332"/>
          </a:xfrm>
          <a:prstGeom prst="rect">
            <a:avLst/>
          </a:prstGeom>
          <a:noFill/>
        </p:spPr>
        <p:txBody>
          <a:bodyPr wrap="none" rtlCol="0">
            <a:spAutoFit/>
          </a:bodyPr>
          <a:lstStyle/>
          <a:p>
            <a:r>
              <a:rPr lang="en-US" dirty="0"/>
              <a:t>CCX -I</a:t>
            </a:r>
          </a:p>
        </p:txBody>
      </p:sp>
      <p:sp>
        <p:nvSpPr>
          <p:cNvPr id="14" name="TextBox 13">
            <a:extLst>
              <a:ext uri="{FF2B5EF4-FFF2-40B4-BE49-F238E27FC236}">
                <a16:creationId xmlns:a16="http://schemas.microsoft.com/office/drawing/2014/main" id="{16B4E1F4-7FC2-FB72-830A-B8828DBAE833}"/>
              </a:ext>
            </a:extLst>
          </p:cNvPr>
          <p:cNvSpPr txBox="1"/>
          <p:nvPr/>
        </p:nvSpPr>
        <p:spPr>
          <a:xfrm>
            <a:off x="1982644" y="2780928"/>
            <a:ext cx="872996" cy="369332"/>
          </a:xfrm>
          <a:prstGeom prst="rect">
            <a:avLst/>
          </a:prstGeom>
          <a:noFill/>
        </p:spPr>
        <p:txBody>
          <a:bodyPr wrap="none" rtlCol="0">
            <a:spAutoFit/>
          </a:bodyPr>
          <a:lstStyle/>
          <a:p>
            <a:r>
              <a:rPr lang="en-US" dirty="0"/>
              <a:t>CCY -I</a:t>
            </a:r>
          </a:p>
        </p:txBody>
      </p:sp>
      <p:sp>
        <p:nvSpPr>
          <p:cNvPr id="30" name="TextBox 29">
            <a:extLst>
              <a:ext uri="{FF2B5EF4-FFF2-40B4-BE49-F238E27FC236}">
                <a16:creationId xmlns:a16="http://schemas.microsoft.com/office/drawing/2014/main" id="{916BC03B-3AF7-8F5D-B86C-22C988967025}"/>
              </a:ext>
            </a:extLst>
          </p:cNvPr>
          <p:cNvSpPr txBox="1"/>
          <p:nvPr/>
        </p:nvSpPr>
        <p:spPr>
          <a:xfrm>
            <a:off x="7176120" y="2161887"/>
            <a:ext cx="4852610" cy="3139321"/>
          </a:xfrm>
          <a:prstGeom prst="rect">
            <a:avLst/>
          </a:prstGeom>
          <a:noFill/>
        </p:spPr>
        <p:txBody>
          <a:bodyPr wrap="none" rtlCol="0">
            <a:spAutoFit/>
          </a:bodyPr>
          <a:lstStyle/>
          <a:p>
            <a:r>
              <a:rPr lang="en-US" dirty="0"/>
              <a:t>The effect of all these elements/quantities</a:t>
            </a:r>
          </a:p>
          <a:p>
            <a:r>
              <a:rPr lang="en-US" dirty="0"/>
              <a:t>will be described, together with the results of </a:t>
            </a:r>
          </a:p>
          <a:p>
            <a:r>
              <a:rPr lang="en-US" dirty="0"/>
              <a:t>their optimization:</a:t>
            </a:r>
          </a:p>
          <a:p>
            <a:endParaRPr lang="en-US" dirty="0"/>
          </a:p>
          <a:p>
            <a:r>
              <a:rPr lang="en-US" dirty="0"/>
              <a:t>1) Main </a:t>
            </a:r>
            <a:r>
              <a:rPr lang="en-US" dirty="0" err="1"/>
              <a:t>Sextupoles</a:t>
            </a:r>
            <a:r>
              <a:rPr lang="en-US" dirty="0"/>
              <a:t> </a:t>
            </a:r>
            <a:r>
              <a:rPr lang="en-US" dirty="0" err="1"/>
              <a:t>SDy</a:t>
            </a:r>
            <a:r>
              <a:rPr lang="en-US" dirty="0"/>
              <a:t> and </a:t>
            </a:r>
            <a:r>
              <a:rPr lang="en-US" dirty="0" err="1"/>
              <a:t>SFx</a:t>
            </a:r>
            <a:endParaRPr lang="en-US" dirty="0"/>
          </a:p>
          <a:p>
            <a:r>
              <a:rPr lang="en-US" dirty="0"/>
              <a:t>2) </a:t>
            </a:r>
            <a:r>
              <a:rPr lang="en-US" dirty="0" err="1"/>
              <a:t>SDy&amp;SDx</a:t>
            </a:r>
            <a:r>
              <a:rPr lang="en-US" dirty="0"/>
              <a:t> phase advance </a:t>
            </a:r>
            <a:r>
              <a:rPr lang="en-US" dirty="0" err="1"/>
              <a:t>wrt</a:t>
            </a:r>
            <a:r>
              <a:rPr lang="en-US" dirty="0"/>
              <a:t> IP</a:t>
            </a:r>
          </a:p>
          <a:p>
            <a:r>
              <a:rPr lang="en-US" dirty="0"/>
              <a:t>3) IP-phase </a:t>
            </a:r>
            <a:r>
              <a:rPr lang="en-US" dirty="0" err="1"/>
              <a:t>sextupoles</a:t>
            </a:r>
            <a:r>
              <a:rPr lang="en-US" dirty="0"/>
              <a:t> SDM and SFM</a:t>
            </a:r>
          </a:p>
          <a:p>
            <a:r>
              <a:rPr lang="en-US" dirty="0"/>
              <a:t>4) </a:t>
            </a:r>
            <a:r>
              <a:rPr lang="en-US" dirty="0" err="1"/>
              <a:t>Etaxp</a:t>
            </a:r>
            <a:r>
              <a:rPr lang="en-US" dirty="0"/>
              <a:t>@ CCSY and CCSX</a:t>
            </a:r>
          </a:p>
          <a:p>
            <a:r>
              <a:rPr lang="en-US" dirty="0"/>
              <a:t>5) </a:t>
            </a:r>
            <a:r>
              <a:rPr lang="en-US" dirty="0" err="1"/>
              <a:t>Decapole</a:t>
            </a:r>
            <a:r>
              <a:rPr lang="en-US" dirty="0"/>
              <a:t> y (&amp;x)</a:t>
            </a:r>
          </a:p>
          <a:p>
            <a:r>
              <a:rPr lang="en-US" dirty="0"/>
              <a:t>6) Phase advance between –I </a:t>
            </a:r>
            <a:r>
              <a:rPr lang="en-US" dirty="0" err="1"/>
              <a:t>sextupole</a:t>
            </a:r>
            <a:r>
              <a:rPr lang="en-US" dirty="0"/>
              <a:t> pairs</a:t>
            </a:r>
          </a:p>
          <a:p>
            <a:pPr marL="285750" indent="-285750">
              <a:buFontTx/>
              <a:buChar char="-"/>
            </a:pPr>
            <a:endParaRPr lang="en-US" dirty="0"/>
          </a:p>
        </p:txBody>
      </p:sp>
      <p:sp>
        <p:nvSpPr>
          <p:cNvPr id="21" name="TextBox 20">
            <a:extLst>
              <a:ext uri="{FF2B5EF4-FFF2-40B4-BE49-F238E27FC236}">
                <a16:creationId xmlns:a16="http://schemas.microsoft.com/office/drawing/2014/main" id="{4191102B-CC24-71C1-5161-8D76FDED5097}"/>
              </a:ext>
            </a:extLst>
          </p:cNvPr>
          <p:cNvSpPr txBox="1"/>
          <p:nvPr/>
        </p:nvSpPr>
        <p:spPr>
          <a:xfrm>
            <a:off x="2591163" y="6450319"/>
            <a:ext cx="2514471" cy="369332"/>
          </a:xfrm>
          <a:prstGeom prst="rect">
            <a:avLst/>
          </a:prstGeom>
          <a:noFill/>
        </p:spPr>
        <p:txBody>
          <a:bodyPr wrap="none" rtlCol="0">
            <a:spAutoFit/>
          </a:bodyPr>
          <a:lstStyle/>
          <a:p>
            <a:r>
              <a:rPr lang="en-US" dirty="0"/>
              <a:t>IP nearly image points</a:t>
            </a:r>
          </a:p>
        </p:txBody>
      </p:sp>
      <p:cxnSp>
        <p:nvCxnSpPr>
          <p:cNvPr id="25" name="Straight Arrow Connector 24">
            <a:extLst>
              <a:ext uri="{FF2B5EF4-FFF2-40B4-BE49-F238E27FC236}">
                <a16:creationId xmlns:a16="http://schemas.microsoft.com/office/drawing/2014/main" id="{7AA687F7-C962-99A0-0E59-F876B23981CC}"/>
              </a:ext>
            </a:extLst>
          </p:cNvPr>
          <p:cNvCxnSpPr>
            <a:cxnSpLocks/>
            <a:stCxn id="21" idx="0"/>
          </p:cNvCxnSpPr>
          <p:nvPr/>
        </p:nvCxnSpPr>
        <p:spPr>
          <a:xfrm flipH="1" flipV="1">
            <a:off x="1703512" y="5733256"/>
            <a:ext cx="2144887" cy="7170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53A8F7D-13A8-6A5B-EB84-8192079EBB5A}"/>
              </a:ext>
            </a:extLst>
          </p:cNvPr>
          <p:cNvCxnSpPr>
            <a:cxnSpLocks/>
            <a:stCxn id="21" idx="0"/>
          </p:cNvCxnSpPr>
          <p:nvPr/>
        </p:nvCxnSpPr>
        <p:spPr>
          <a:xfrm flipH="1" flipV="1">
            <a:off x="2591163" y="5733256"/>
            <a:ext cx="1257236" cy="7170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D1B8640-9D84-6EFB-2BFC-193F2D69444C}"/>
              </a:ext>
            </a:extLst>
          </p:cNvPr>
          <p:cNvCxnSpPr>
            <a:cxnSpLocks/>
            <a:stCxn id="21" idx="0"/>
          </p:cNvCxnSpPr>
          <p:nvPr/>
        </p:nvCxnSpPr>
        <p:spPr>
          <a:xfrm flipH="1" flipV="1">
            <a:off x="3575720" y="5733256"/>
            <a:ext cx="272679" cy="7170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D6CA47C7-EBB6-C0F5-7946-C9A9EDB9C4F0}"/>
              </a:ext>
            </a:extLst>
          </p:cNvPr>
          <p:cNvCxnSpPr>
            <a:cxnSpLocks/>
            <a:stCxn id="21" idx="0"/>
          </p:cNvCxnSpPr>
          <p:nvPr/>
        </p:nvCxnSpPr>
        <p:spPr>
          <a:xfrm flipV="1">
            <a:off x="3848399" y="5733256"/>
            <a:ext cx="527733" cy="7170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37C136C1-7F35-0DE8-C314-FD98ADDD81C7}"/>
              </a:ext>
            </a:extLst>
          </p:cNvPr>
          <p:cNvSpPr txBox="1"/>
          <p:nvPr/>
        </p:nvSpPr>
        <p:spPr>
          <a:xfrm>
            <a:off x="1127448" y="4778431"/>
            <a:ext cx="962123" cy="523220"/>
          </a:xfrm>
          <a:prstGeom prst="rect">
            <a:avLst/>
          </a:prstGeom>
          <a:noFill/>
        </p:spPr>
        <p:txBody>
          <a:bodyPr wrap="none" rtlCol="0">
            <a:spAutoFit/>
          </a:bodyPr>
          <a:lstStyle/>
          <a:p>
            <a:r>
              <a:rPr lang="en-US" sz="1400" dirty="0"/>
              <a:t>IP-phase </a:t>
            </a:r>
          </a:p>
          <a:p>
            <a:r>
              <a:rPr lang="en-US" sz="1400" dirty="0"/>
              <a:t>SDM sext</a:t>
            </a:r>
          </a:p>
        </p:txBody>
      </p:sp>
      <p:sp>
        <p:nvSpPr>
          <p:cNvPr id="18" name="TextBox 17">
            <a:extLst>
              <a:ext uri="{FF2B5EF4-FFF2-40B4-BE49-F238E27FC236}">
                <a16:creationId xmlns:a16="http://schemas.microsoft.com/office/drawing/2014/main" id="{1685018E-5F49-C12D-9138-F55E126801C6}"/>
              </a:ext>
            </a:extLst>
          </p:cNvPr>
          <p:cNvSpPr txBox="1"/>
          <p:nvPr/>
        </p:nvSpPr>
        <p:spPr>
          <a:xfrm>
            <a:off x="3105078" y="4840704"/>
            <a:ext cx="941283" cy="523220"/>
          </a:xfrm>
          <a:prstGeom prst="rect">
            <a:avLst/>
          </a:prstGeom>
          <a:noFill/>
        </p:spPr>
        <p:txBody>
          <a:bodyPr wrap="none" rtlCol="0">
            <a:spAutoFit/>
          </a:bodyPr>
          <a:lstStyle/>
          <a:p>
            <a:r>
              <a:rPr lang="en-US" sz="1400" dirty="0"/>
              <a:t>IP-phase</a:t>
            </a:r>
          </a:p>
          <a:p>
            <a:r>
              <a:rPr lang="en-US" sz="1400" dirty="0"/>
              <a:t>SFM sext</a:t>
            </a:r>
          </a:p>
        </p:txBody>
      </p:sp>
      <p:cxnSp>
        <p:nvCxnSpPr>
          <p:cNvPr id="23" name="Straight Arrow Connector 22">
            <a:extLst>
              <a:ext uri="{FF2B5EF4-FFF2-40B4-BE49-F238E27FC236}">
                <a16:creationId xmlns:a16="http://schemas.microsoft.com/office/drawing/2014/main" id="{FABAF66B-BE58-8C58-59E6-9D7BF1371847}"/>
              </a:ext>
            </a:extLst>
          </p:cNvPr>
          <p:cNvCxnSpPr>
            <a:cxnSpLocks/>
          </p:cNvCxnSpPr>
          <p:nvPr/>
        </p:nvCxnSpPr>
        <p:spPr>
          <a:xfrm>
            <a:off x="1559496" y="5301651"/>
            <a:ext cx="0" cy="287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4B13021F-8A22-D796-3E9E-09C2F0A514D7}"/>
              </a:ext>
            </a:extLst>
          </p:cNvPr>
          <p:cNvCxnSpPr>
            <a:cxnSpLocks/>
          </p:cNvCxnSpPr>
          <p:nvPr/>
        </p:nvCxnSpPr>
        <p:spPr>
          <a:xfrm flipH="1">
            <a:off x="3575720" y="5301208"/>
            <a:ext cx="72008" cy="2253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CA775A3B-90A7-24AD-D1D7-1CCFA1AC25DA}"/>
              </a:ext>
            </a:extLst>
          </p:cNvPr>
          <p:cNvSpPr txBox="1"/>
          <p:nvPr/>
        </p:nvSpPr>
        <p:spPr>
          <a:xfrm>
            <a:off x="5433131" y="3789040"/>
            <a:ext cx="950901" cy="523220"/>
          </a:xfrm>
          <a:prstGeom prst="rect">
            <a:avLst/>
          </a:prstGeom>
          <a:noFill/>
        </p:spPr>
        <p:txBody>
          <a:bodyPr wrap="none" rtlCol="0">
            <a:spAutoFit/>
          </a:bodyPr>
          <a:lstStyle/>
          <a:p>
            <a:r>
              <a:rPr lang="en-US" sz="1400" dirty="0"/>
              <a:t>Crab</a:t>
            </a:r>
          </a:p>
          <a:p>
            <a:r>
              <a:rPr lang="en-US" sz="1400" dirty="0" err="1"/>
              <a:t>sextupole</a:t>
            </a:r>
            <a:endParaRPr lang="en-US" sz="1400" dirty="0"/>
          </a:p>
        </p:txBody>
      </p:sp>
      <p:sp>
        <p:nvSpPr>
          <p:cNvPr id="38" name="TextBox 37">
            <a:extLst>
              <a:ext uri="{FF2B5EF4-FFF2-40B4-BE49-F238E27FC236}">
                <a16:creationId xmlns:a16="http://schemas.microsoft.com/office/drawing/2014/main" id="{2E76AA74-0B04-3117-A89D-AA32998005E4}"/>
              </a:ext>
            </a:extLst>
          </p:cNvPr>
          <p:cNvSpPr txBox="1"/>
          <p:nvPr/>
        </p:nvSpPr>
        <p:spPr>
          <a:xfrm>
            <a:off x="984781" y="3212174"/>
            <a:ext cx="1104790" cy="307777"/>
          </a:xfrm>
          <a:prstGeom prst="rect">
            <a:avLst/>
          </a:prstGeom>
          <a:noFill/>
        </p:spPr>
        <p:txBody>
          <a:bodyPr wrap="none" rtlCol="0">
            <a:spAutoFit/>
          </a:bodyPr>
          <a:lstStyle/>
          <a:p>
            <a:r>
              <a:rPr lang="en-US" sz="1400" dirty="0"/>
              <a:t>Dmuy~0.25</a:t>
            </a:r>
          </a:p>
        </p:txBody>
      </p:sp>
      <p:cxnSp>
        <p:nvCxnSpPr>
          <p:cNvPr id="40" name="Straight Arrow Connector 39">
            <a:extLst>
              <a:ext uri="{FF2B5EF4-FFF2-40B4-BE49-F238E27FC236}">
                <a16:creationId xmlns:a16="http://schemas.microsoft.com/office/drawing/2014/main" id="{487EF1E0-FD4F-FA43-3660-8210837A1AA6}"/>
              </a:ext>
            </a:extLst>
          </p:cNvPr>
          <p:cNvCxnSpPr>
            <a:cxnSpLocks/>
          </p:cNvCxnSpPr>
          <p:nvPr/>
        </p:nvCxnSpPr>
        <p:spPr>
          <a:xfrm>
            <a:off x="984781" y="3140526"/>
            <a:ext cx="99786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B8996C9-B93B-5657-E0F5-5EC24D2DD030}"/>
              </a:ext>
            </a:extLst>
          </p:cNvPr>
          <p:cNvSpPr txBox="1"/>
          <p:nvPr/>
        </p:nvSpPr>
        <p:spPr>
          <a:xfrm>
            <a:off x="2326914" y="3933056"/>
            <a:ext cx="1104790" cy="307777"/>
          </a:xfrm>
          <a:prstGeom prst="rect">
            <a:avLst/>
          </a:prstGeom>
          <a:noFill/>
        </p:spPr>
        <p:txBody>
          <a:bodyPr wrap="none" rtlCol="0">
            <a:spAutoFit/>
          </a:bodyPr>
          <a:lstStyle/>
          <a:p>
            <a:r>
              <a:rPr lang="en-US" sz="1400" dirty="0"/>
              <a:t>Dmux~0.25</a:t>
            </a:r>
          </a:p>
        </p:txBody>
      </p:sp>
      <p:cxnSp>
        <p:nvCxnSpPr>
          <p:cNvPr id="45" name="Straight Arrow Connector 44">
            <a:extLst>
              <a:ext uri="{FF2B5EF4-FFF2-40B4-BE49-F238E27FC236}">
                <a16:creationId xmlns:a16="http://schemas.microsoft.com/office/drawing/2014/main" id="{BB478D33-39CD-889E-59A5-6B8366C35AEA}"/>
              </a:ext>
            </a:extLst>
          </p:cNvPr>
          <p:cNvCxnSpPr>
            <a:cxnSpLocks/>
          </p:cNvCxnSpPr>
          <p:nvPr/>
        </p:nvCxnSpPr>
        <p:spPr>
          <a:xfrm>
            <a:off x="984781" y="4208902"/>
            <a:ext cx="295277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4A4B9504-0B46-983E-BFD6-D68845A7FEA6}"/>
              </a:ext>
            </a:extLst>
          </p:cNvPr>
          <p:cNvSpPr txBox="1"/>
          <p:nvPr/>
        </p:nvSpPr>
        <p:spPr>
          <a:xfrm>
            <a:off x="1173437" y="6074132"/>
            <a:ext cx="962123" cy="523220"/>
          </a:xfrm>
          <a:prstGeom prst="rect">
            <a:avLst/>
          </a:prstGeom>
          <a:noFill/>
        </p:spPr>
        <p:txBody>
          <a:bodyPr wrap="none" rtlCol="0">
            <a:spAutoFit/>
          </a:bodyPr>
          <a:lstStyle/>
          <a:p>
            <a:r>
              <a:rPr lang="en-US" sz="1400" dirty="0"/>
              <a:t>IP-phase </a:t>
            </a:r>
          </a:p>
          <a:p>
            <a:r>
              <a:rPr lang="en-US" sz="1400" dirty="0" err="1"/>
              <a:t>DECy</a:t>
            </a:r>
            <a:endParaRPr lang="en-US" sz="1400" dirty="0"/>
          </a:p>
        </p:txBody>
      </p:sp>
      <p:cxnSp>
        <p:nvCxnSpPr>
          <p:cNvPr id="49" name="Straight Arrow Connector 48">
            <a:extLst>
              <a:ext uri="{FF2B5EF4-FFF2-40B4-BE49-F238E27FC236}">
                <a16:creationId xmlns:a16="http://schemas.microsoft.com/office/drawing/2014/main" id="{E89A40C2-E917-CF41-DE32-A094CACF4380}"/>
              </a:ext>
            </a:extLst>
          </p:cNvPr>
          <p:cNvCxnSpPr>
            <a:cxnSpLocks/>
          </p:cNvCxnSpPr>
          <p:nvPr/>
        </p:nvCxnSpPr>
        <p:spPr>
          <a:xfrm flipV="1">
            <a:off x="1520664" y="5824871"/>
            <a:ext cx="34382" cy="2669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4276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7</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with no Chromatic Correction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1415480" y="4840923"/>
            <a:ext cx="8838467" cy="1477328"/>
          </a:xfrm>
          <a:prstGeom prst="rect">
            <a:avLst/>
          </a:prstGeom>
          <a:noFill/>
        </p:spPr>
        <p:txBody>
          <a:bodyPr wrap="square" rtlCol="0">
            <a:spAutoFit/>
          </a:bodyPr>
          <a:lstStyle/>
          <a:p>
            <a:r>
              <a:rPr lang="en-US" dirty="0"/>
              <a:t>All </a:t>
            </a:r>
            <a:r>
              <a:rPr lang="en-US" dirty="0" err="1"/>
              <a:t>sextupoles</a:t>
            </a:r>
            <a:r>
              <a:rPr lang="en-US" dirty="0"/>
              <a:t> are off</a:t>
            </a:r>
          </a:p>
          <a:p>
            <a:endParaRPr lang="en-US" dirty="0"/>
          </a:p>
          <a:p>
            <a:r>
              <a:rPr lang="en-US" dirty="0"/>
              <a:t>FF </a:t>
            </a:r>
            <a:r>
              <a:rPr lang="en-US" dirty="0" err="1"/>
              <a:t>BandWidth</a:t>
            </a:r>
            <a:r>
              <a:rPr lang="en-US" dirty="0"/>
              <a:t> (or MA) without chromatic compensation is infinitesimal</a:t>
            </a:r>
          </a:p>
          <a:p>
            <a:endParaRPr lang="en-US" dirty="0"/>
          </a:p>
          <a:p>
            <a:r>
              <a:rPr lang="en-US" dirty="0"/>
              <a:t>On the positive side the FF is  nearly Anharmonic</a:t>
            </a:r>
          </a:p>
        </p:txBody>
      </p:sp>
      <p:pic>
        <p:nvPicPr>
          <p:cNvPr id="4" name="Picture 3">
            <a:extLst>
              <a:ext uri="{FF2B5EF4-FFF2-40B4-BE49-F238E27FC236}">
                <a16:creationId xmlns:a16="http://schemas.microsoft.com/office/drawing/2014/main" id="{33F04D71-0EB1-8E6C-E627-8BC5F0BE0999}"/>
              </a:ext>
            </a:extLst>
          </p:cNvPr>
          <p:cNvPicPr>
            <a:picLocks noChangeAspect="1"/>
          </p:cNvPicPr>
          <p:nvPr/>
        </p:nvPicPr>
        <p:blipFill>
          <a:blip r:embed="rId3"/>
          <a:stretch>
            <a:fillRect/>
          </a:stretch>
        </p:blipFill>
        <p:spPr>
          <a:xfrm>
            <a:off x="983432" y="1513953"/>
            <a:ext cx="4379033" cy="3385411"/>
          </a:xfrm>
          <a:prstGeom prst="rect">
            <a:avLst/>
          </a:prstGeom>
        </p:spPr>
      </p:pic>
      <p:pic>
        <p:nvPicPr>
          <p:cNvPr id="7" name="Picture 6">
            <a:extLst>
              <a:ext uri="{FF2B5EF4-FFF2-40B4-BE49-F238E27FC236}">
                <a16:creationId xmlns:a16="http://schemas.microsoft.com/office/drawing/2014/main" id="{89AD6769-615F-774F-B4B6-0FA1FEDD3E8C}"/>
              </a:ext>
            </a:extLst>
          </p:cNvPr>
          <p:cNvPicPr>
            <a:picLocks noChangeAspect="1"/>
          </p:cNvPicPr>
          <p:nvPr/>
        </p:nvPicPr>
        <p:blipFill>
          <a:blip r:embed="rId4"/>
          <a:stretch>
            <a:fillRect/>
          </a:stretch>
        </p:blipFill>
        <p:spPr>
          <a:xfrm>
            <a:off x="6085660" y="1733499"/>
            <a:ext cx="4379034" cy="3183530"/>
          </a:xfrm>
          <a:prstGeom prst="rect">
            <a:avLst/>
          </a:prstGeom>
        </p:spPr>
      </p:pic>
    </p:spTree>
    <p:extLst>
      <p:ext uri="{BB962C8B-B14F-4D97-AF65-F5344CB8AC3E}">
        <p14:creationId xmlns:p14="http://schemas.microsoft.com/office/powerpoint/2010/main" val="783050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8</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natural chromaticity                        v_17e</a:t>
            </a:r>
          </a:p>
        </p:txBody>
      </p:sp>
      <p:sp>
        <p:nvSpPr>
          <p:cNvPr id="30" name="TextBox 29">
            <a:extLst>
              <a:ext uri="{FF2B5EF4-FFF2-40B4-BE49-F238E27FC236}">
                <a16:creationId xmlns:a16="http://schemas.microsoft.com/office/drawing/2014/main" id="{916BC03B-3AF7-8F5D-B86C-22C988967025}"/>
              </a:ext>
            </a:extLst>
          </p:cNvPr>
          <p:cNvSpPr txBox="1"/>
          <p:nvPr/>
        </p:nvSpPr>
        <p:spPr>
          <a:xfrm>
            <a:off x="911424" y="5085184"/>
            <a:ext cx="9279143" cy="1477328"/>
          </a:xfrm>
          <a:prstGeom prst="rect">
            <a:avLst/>
          </a:prstGeom>
          <a:noFill/>
        </p:spPr>
        <p:txBody>
          <a:bodyPr wrap="none" rtlCol="0">
            <a:spAutoFit/>
          </a:bodyPr>
          <a:lstStyle/>
          <a:p>
            <a:r>
              <a:rPr lang="en-US" dirty="0"/>
              <a:t>Chromatic </a:t>
            </a:r>
            <a:r>
              <a:rPr lang="en-US" dirty="0" err="1"/>
              <a:t>behaviour</a:t>
            </a:r>
            <a:r>
              <a:rPr lang="en-US" dirty="0"/>
              <a:t> becomes evident when an off-energy beam (+- 2% in this case) </a:t>
            </a:r>
          </a:p>
          <a:p>
            <a:r>
              <a:rPr lang="en-US" dirty="0"/>
              <a:t>is propagated starting from the IP with then design betas*</a:t>
            </a:r>
          </a:p>
          <a:p>
            <a:r>
              <a:rPr lang="en-US" dirty="0"/>
              <a:t>At the end of the FF the betafunctions are way off: betay@CS~100000, betax@CS~1000</a:t>
            </a:r>
          </a:p>
          <a:p>
            <a:r>
              <a:rPr lang="en-US" dirty="0" err="1"/>
              <a:t>alfax</a:t>
            </a:r>
            <a:r>
              <a:rPr lang="en-US" dirty="0"/>
              <a:t>/y and mux/y that are also way off </a:t>
            </a:r>
          </a:p>
          <a:p>
            <a:r>
              <a:rPr lang="en-US" dirty="0"/>
              <a:t>CS placed before a complete chromatic betas/</a:t>
            </a:r>
            <a:r>
              <a:rPr lang="en-US" dirty="0" err="1"/>
              <a:t>mus</a:t>
            </a:r>
            <a:r>
              <a:rPr lang="en-US" dirty="0"/>
              <a:t> compensation will reduce/limit the MA</a:t>
            </a:r>
          </a:p>
        </p:txBody>
      </p:sp>
      <p:pic>
        <p:nvPicPr>
          <p:cNvPr id="4" name="Picture 3">
            <a:extLst>
              <a:ext uri="{FF2B5EF4-FFF2-40B4-BE49-F238E27FC236}">
                <a16:creationId xmlns:a16="http://schemas.microsoft.com/office/drawing/2014/main" id="{48C19F4B-2A76-CCEF-5208-AD96FF893C85}"/>
              </a:ext>
            </a:extLst>
          </p:cNvPr>
          <p:cNvPicPr>
            <a:picLocks noChangeAspect="1"/>
          </p:cNvPicPr>
          <p:nvPr/>
        </p:nvPicPr>
        <p:blipFill>
          <a:blip r:embed="rId3"/>
          <a:stretch>
            <a:fillRect/>
          </a:stretch>
        </p:blipFill>
        <p:spPr>
          <a:xfrm>
            <a:off x="695400" y="1603863"/>
            <a:ext cx="4020111" cy="3400900"/>
          </a:xfrm>
          <a:prstGeom prst="rect">
            <a:avLst/>
          </a:prstGeom>
        </p:spPr>
      </p:pic>
      <p:pic>
        <p:nvPicPr>
          <p:cNvPr id="7" name="Picture 6">
            <a:extLst>
              <a:ext uri="{FF2B5EF4-FFF2-40B4-BE49-F238E27FC236}">
                <a16:creationId xmlns:a16="http://schemas.microsoft.com/office/drawing/2014/main" id="{D848044C-96BF-B8F2-AE4C-F3A42A73E1C8}"/>
              </a:ext>
            </a:extLst>
          </p:cNvPr>
          <p:cNvPicPr>
            <a:picLocks noChangeAspect="1"/>
          </p:cNvPicPr>
          <p:nvPr/>
        </p:nvPicPr>
        <p:blipFill>
          <a:blip r:embed="rId4"/>
          <a:stretch>
            <a:fillRect/>
          </a:stretch>
        </p:blipFill>
        <p:spPr>
          <a:xfrm>
            <a:off x="5663952" y="1551544"/>
            <a:ext cx="4648849" cy="3439005"/>
          </a:xfrm>
          <a:prstGeom prst="rect">
            <a:avLst/>
          </a:prstGeom>
        </p:spPr>
      </p:pic>
      <p:cxnSp>
        <p:nvCxnSpPr>
          <p:cNvPr id="10" name="Straight Arrow Connector 9">
            <a:extLst>
              <a:ext uri="{FF2B5EF4-FFF2-40B4-BE49-F238E27FC236}">
                <a16:creationId xmlns:a16="http://schemas.microsoft.com/office/drawing/2014/main" id="{06EB6819-C789-3378-7D8E-0E18EC76B6E3}"/>
              </a:ext>
            </a:extLst>
          </p:cNvPr>
          <p:cNvCxnSpPr>
            <a:cxnSpLocks/>
          </p:cNvCxnSpPr>
          <p:nvPr/>
        </p:nvCxnSpPr>
        <p:spPr>
          <a:xfrm flipH="1" flipV="1">
            <a:off x="4079776" y="4509120"/>
            <a:ext cx="5472608" cy="12173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75565E9-AF0E-974F-1A24-0329E131CEA1}"/>
              </a:ext>
            </a:extLst>
          </p:cNvPr>
          <p:cNvCxnSpPr>
            <a:cxnSpLocks/>
          </p:cNvCxnSpPr>
          <p:nvPr/>
        </p:nvCxnSpPr>
        <p:spPr>
          <a:xfrm flipH="1" flipV="1">
            <a:off x="4079776" y="3526906"/>
            <a:ext cx="3456384" cy="21853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200B233-7817-6E39-6098-4A7710014413}"/>
              </a:ext>
            </a:extLst>
          </p:cNvPr>
          <p:cNvCxnSpPr>
            <a:cxnSpLocks/>
          </p:cNvCxnSpPr>
          <p:nvPr/>
        </p:nvCxnSpPr>
        <p:spPr>
          <a:xfrm flipV="1">
            <a:off x="7536160" y="3573016"/>
            <a:ext cx="2016224" cy="21392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A24E372-2D6B-ED01-C7E2-1A69935969EE}"/>
              </a:ext>
            </a:extLst>
          </p:cNvPr>
          <p:cNvCxnSpPr>
            <a:cxnSpLocks/>
          </p:cNvCxnSpPr>
          <p:nvPr/>
        </p:nvCxnSpPr>
        <p:spPr>
          <a:xfrm flipV="1">
            <a:off x="9552384" y="4509120"/>
            <a:ext cx="72008" cy="12173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4860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51D2B-BD05-3568-031A-670FAE489221}"/>
              </a:ext>
            </a:extLst>
          </p:cNvPr>
          <p:cNvSpPr>
            <a:spLocks noGrp="1"/>
          </p:cNvSpPr>
          <p:nvPr>
            <p:ph type="sldNum" sz="quarter" idx="11"/>
          </p:nvPr>
        </p:nvSpPr>
        <p:spPr/>
        <p:txBody>
          <a:bodyPr/>
          <a:lstStyle/>
          <a:p>
            <a:fld id="{5BD36294-2849-48A8-8531-5354CF3095D2}" type="slidenum">
              <a:rPr lang="en-US" smtClean="0"/>
              <a:pPr/>
              <a:t>9</a:t>
            </a:fld>
            <a:endParaRPr lang="en-US" dirty="0"/>
          </a:p>
        </p:txBody>
      </p:sp>
      <p:sp>
        <p:nvSpPr>
          <p:cNvPr id="5" name="Title 4">
            <a:extLst>
              <a:ext uri="{FF2B5EF4-FFF2-40B4-BE49-F238E27FC236}">
                <a16:creationId xmlns:a16="http://schemas.microsoft.com/office/drawing/2014/main" id="{248B7332-B0E3-A1C8-8DAF-0F3F6559EB5A}"/>
              </a:ext>
            </a:extLst>
          </p:cNvPr>
          <p:cNvSpPr>
            <a:spLocks noGrp="1"/>
          </p:cNvSpPr>
          <p:nvPr>
            <p:ph type="title"/>
          </p:nvPr>
        </p:nvSpPr>
        <p:spPr>
          <a:xfrm>
            <a:off x="602429" y="332656"/>
            <a:ext cx="10804760" cy="549468"/>
          </a:xfrm>
        </p:spPr>
        <p:txBody>
          <a:bodyPr/>
          <a:lstStyle/>
          <a:p>
            <a:r>
              <a:rPr lang="en-US" dirty="0"/>
              <a:t>Final Focus with up to First Order Chromatic Correction v_23c</a:t>
            </a:r>
          </a:p>
        </p:txBody>
      </p:sp>
      <p:sp>
        <p:nvSpPr>
          <p:cNvPr id="30" name="TextBox 29">
            <a:extLst>
              <a:ext uri="{FF2B5EF4-FFF2-40B4-BE49-F238E27FC236}">
                <a16:creationId xmlns:a16="http://schemas.microsoft.com/office/drawing/2014/main" id="{916BC03B-3AF7-8F5D-B86C-22C988967025}"/>
              </a:ext>
            </a:extLst>
          </p:cNvPr>
          <p:cNvSpPr txBox="1"/>
          <p:nvPr/>
        </p:nvSpPr>
        <p:spPr>
          <a:xfrm>
            <a:off x="879745" y="4686271"/>
            <a:ext cx="10527443" cy="1477328"/>
          </a:xfrm>
          <a:prstGeom prst="rect">
            <a:avLst/>
          </a:prstGeom>
          <a:noFill/>
        </p:spPr>
        <p:txBody>
          <a:bodyPr wrap="square" rtlCol="0">
            <a:spAutoFit/>
          </a:bodyPr>
          <a:lstStyle/>
          <a:p>
            <a:r>
              <a:rPr lang="en-US" dirty="0"/>
              <a:t>Only the main </a:t>
            </a:r>
            <a:r>
              <a:rPr lang="en-US" dirty="0" err="1"/>
              <a:t>SDy</a:t>
            </a:r>
            <a:r>
              <a:rPr lang="en-US" dirty="0"/>
              <a:t> and </a:t>
            </a:r>
            <a:r>
              <a:rPr lang="en-US" dirty="0" err="1"/>
              <a:t>SFx</a:t>
            </a:r>
            <a:r>
              <a:rPr lang="en-US" dirty="0"/>
              <a:t> pair are set in order to zero the derivatives of </a:t>
            </a:r>
            <a:r>
              <a:rPr lang="en-US" dirty="0" err="1"/>
              <a:t>alfay&amp;alfax</a:t>
            </a:r>
            <a:r>
              <a:rPr lang="en-US" dirty="0"/>
              <a:t> </a:t>
            </a:r>
            <a:r>
              <a:rPr lang="en-US" dirty="0" err="1"/>
              <a:t>wrt</a:t>
            </a:r>
            <a:r>
              <a:rPr lang="en-US" dirty="0"/>
              <a:t> energy.</a:t>
            </a:r>
          </a:p>
          <a:p>
            <a:endParaRPr lang="en-US" dirty="0"/>
          </a:p>
          <a:p>
            <a:r>
              <a:rPr lang="en-US" dirty="0"/>
              <a:t>The horizontal scale is +/-1% (not 3% as in the previous plots)</a:t>
            </a:r>
          </a:p>
          <a:p>
            <a:endParaRPr lang="en-US" dirty="0"/>
          </a:p>
          <a:p>
            <a:r>
              <a:rPr lang="en-US" dirty="0"/>
              <a:t>Higher order terms (at least second and third) remains</a:t>
            </a:r>
          </a:p>
        </p:txBody>
      </p:sp>
      <p:pic>
        <p:nvPicPr>
          <p:cNvPr id="6" name="Picture 5">
            <a:extLst>
              <a:ext uri="{FF2B5EF4-FFF2-40B4-BE49-F238E27FC236}">
                <a16:creationId xmlns:a16="http://schemas.microsoft.com/office/drawing/2014/main" id="{A7EEF384-D9E1-BAF5-A1C9-E713F7134234}"/>
              </a:ext>
            </a:extLst>
          </p:cNvPr>
          <p:cNvPicPr>
            <a:picLocks noChangeAspect="1"/>
          </p:cNvPicPr>
          <p:nvPr/>
        </p:nvPicPr>
        <p:blipFill>
          <a:blip r:embed="rId3"/>
          <a:stretch>
            <a:fillRect/>
          </a:stretch>
        </p:blipFill>
        <p:spPr>
          <a:xfrm>
            <a:off x="879746" y="1412777"/>
            <a:ext cx="3950338" cy="3036742"/>
          </a:xfrm>
          <a:prstGeom prst="rect">
            <a:avLst/>
          </a:prstGeom>
        </p:spPr>
      </p:pic>
      <p:pic>
        <p:nvPicPr>
          <p:cNvPr id="9" name="Picture 8">
            <a:extLst>
              <a:ext uri="{FF2B5EF4-FFF2-40B4-BE49-F238E27FC236}">
                <a16:creationId xmlns:a16="http://schemas.microsoft.com/office/drawing/2014/main" id="{7CC227F3-6877-29D1-5686-C1D6DA0D8838}"/>
              </a:ext>
            </a:extLst>
          </p:cNvPr>
          <p:cNvPicPr>
            <a:picLocks noChangeAspect="1"/>
          </p:cNvPicPr>
          <p:nvPr/>
        </p:nvPicPr>
        <p:blipFill>
          <a:blip r:embed="rId4"/>
          <a:stretch>
            <a:fillRect/>
          </a:stretch>
        </p:blipFill>
        <p:spPr>
          <a:xfrm>
            <a:off x="5735960" y="1412776"/>
            <a:ext cx="4422333" cy="3273495"/>
          </a:xfrm>
          <a:prstGeom prst="rect">
            <a:avLst/>
          </a:prstGeom>
        </p:spPr>
      </p:pic>
    </p:spTree>
    <p:extLst>
      <p:ext uri="{BB962C8B-B14F-4D97-AF65-F5344CB8AC3E}">
        <p14:creationId xmlns:p14="http://schemas.microsoft.com/office/powerpoint/2010/main" val="827366864"/>
      </p:ext>
    </p:extLst>
  </p:cSld>
  <p:clrMapOvr>
    <a:masterClrMapping/>
  </p:clrMapOvr>
</p:sld>
</file>

<file path=ppt/theme/theme1.xml><?xml version="1.0" encoding="utf-8"?>
<a:theme xmlns:a="http://schemas.openxmlformats.org/drawingml/2006/main" name="SLAC_Template_PowerPoint">
  <a:themeElements>
    <a:clrScheme name="Custom 4">
      <a:dk1>
        <a:srgbClr val="A4001D"/>
      </a:dk1>
      <a:lt1>
        <a:sysClr val="window" lastClr="FFFFFF"/>
      </a:lt1>
      <a:dk2>
        <a:srgbClr val="E17000"/>
      </a:dk2>
      <a:lt2>
        <a:srgbClr val="000000"/>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lac_template_pac.potx" id="{78792833-1B82-458F-BF8C-413FED1E0338}" vid="{2777D9AC-1853-4B0F-A5C0-F0D5C5969F6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3033</TotalTime>
  <Words>2473</Words>
  <Application>Microsoft Office PowerPoint</Application>
  <PresentationFormat>Widescreen</PresentationFormat>
  <Paragraphs>284</Paragraphs>
  <Slides>29</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Wingdings</vt:lpstr>
      <vt:lpstr>SLAC_Template_PowerPoint</vt:lpstr>
      <vt:lpstr>Final Focus beam dynamic studies</vt:lpstr>
      <vt:lpstr>Outline</vt:lpstr>
      <vt:lpstr>CEPC Final FOCUS</vt:lpstr>
      <vt:lpstr>CEPC chromatic correction</vt:lpstr>
      <vt:lpstr>Fundamentals</vt:lpstr>
      <vt:lpstr>Final Focus chromatic and geometric aberration optimization v_23c</vt:lpstr>
      <vt:lpstr>Final Focus with no Chromatic Correction                        v_23c</vt:lpstr>
      <vt:lpstr>Final Focus natural chromaticity                        v_17e</vt:lpstr>
      <vt:lpstr>Final Focus with up to First Order Chromatic Correction v_23c</vt:lpstr>
      <vt:lpstr>Final Focus with first order chromatic correction          v_17e</vt:lpstr>
      <vt:lpstr>Final Focus with up to Second Order Chromatic Correction v_23c</vt:lpstr>
      <vt:lpstr>Final Focus source of 3rd  order chromatic aberrations v_17e</vt:lpstr>
      <vt:lpstr>Final Focus source of 3rd  order chromatic correction    v_17e</vt:lpstr>
      <vt:lpstr>Final Focus 3rd order chromatic correction          v_17e</vt:lpstr>
      <vt:lpstr>Final Focus 3rd  order chromatic correction          v_17e</vt:lpstr>
      <vt:lpstr>Final Focus with up to Third Order Chromatic Correction v_23c</vt:lpstr>
      <vt:lpstr>Final Focus  with up to Fourth Order Chromatic Correction v_23c</vt:lpstr>
      <vt:lpstr>Final Focus  with up to Fifth Order Chromatic Correction v_23c</vt:lpstr>
      <vt:lpstr>Final Focus chromaticity with Fifth Order Chromatic Correction          v_23c</vt:lpstr>
      <vt:lpstr>Final Focus with Fifth Order Chromatic Correction          v_23c</vt:lpstr>
      <vt:lpstr>Full ring tracking with Final Focus geometric aberrations v_23c</vt:lpstr>
      <vt:lpstr>Final Focus geometric aberrations v_23c</vt:lpstr>
      <vt:lpstr>Final Focus geometric aberrations v_23c</vt:lpstr>
      <vt:lpstr>Final Focus  insertion in the ring         v_23c</vt:lpstr>
      <vt:lpstr>Ring bandwidth                                        v_23c</vt:lpstr>
      <vt:lpstr>Ring chromatic betas                                                    v_23c</vt:lpstr>
      <vt:lpstr>FF check of full Achromaticity                                  v_23c</vt:lpstr>
      <vt:lpstr>Can we beat the competition?</vt:lpstr>
      <vt:lpstr>Conclusions</vt:lpstr>
    </vt:vector>
  </TitlesOfParts>
  <Company>ESRF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DEMESSIEUX Laura</dc:creator>
  <cp:lastModifiedBy>Raimondi, Pantaleo</cp:lastModifiedBy>
  <cp:revision>1981</cp:revision>
  <cp:lastPrinted>2020-03-29T14:00:08Z</cp:lastPrinted>
  <dcterms:created xsi:type="dcterms:W3CDTF">2015-04-08T05:55:09Z</dcterms:created>
  <dcterms:modified xsi:type="dcterms:W3CDTF">2022-12-07T10:28:20Z</dcterms:modified>
</cp:coreProperties>
</file>