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068" r:id="rId3"/>
    <p:sldId id="2111" r:id="rId4"/>
    <p:sldId id="2130" r:id="rId5"/>
    <p:sldId id="2133" r:id="rId6"/>
    <p:sldId id="2132" r:id="rId7"/>
    <p:sldId id="2134" r:id="rId8"/>
    <p:sldId id="2131" r:id="rId9"/>
    <p:sldId id="2136" r:id="rId10"/>
    <p:sldId id="2137" r:id="rId11"/>
    <p:sldId id="2138" r:id="rId12"/>
    <p:sldId id="2135" r:id="rId13"/>
    <p:sldId id="2140" r:id="rId14"/>
    <p:sldId id="2139" r:id="rId15"/>
    <p:sldId id="2141" r:id="rId16"/>
    <p:sldId id="2142" r:id="rId17"/>
    <p:sldId id="2143" r:id="rId18"/>
    <p:sldId id="2144" r:id="rId19"/>
    <p:sldId id="2145" r:id="rId20"/>
    <p:sldId id="2146" r:id="rId21"/>
    <p:sldId id="2147" r:id="rId22"/>
    <p:sldId id="2148" r:id="rId23"/>
    <p:sldId id="2149" r:id="rId24"/>
    <p:sldId id="2150" r:id="rId25"/>
    <p:sldId id="2151" r:id="rId26"/>
    <p:sldId id="2152" r:id="rId27"/>
    <p:sldId id="2153" r:id="rId28"/>
    <p:sldId id="2154" r:id="rId29"/>
    <p:sldId id="2155" r:id="rId30"/>
    <p:sldId id="2129" r:id="rId31"/>
    <p:sldId id="2112" r:id="rId32"/>
    <p:sldId id="2113" r:id="rId33"/>
    <p:sldId id="2114" r:id="rId34"/>
    <p:sldId id="2069" r:id="rId35"/>
    <p:sldId id="2115" r:id="rId36"/>
    <p:sldId id="2116" r:id="rId37"/>
    <p:sldId id="2117" r:id="rId38"/>
    <p:sldId id="2118" r:id="rId39"/>
    <p:sldId id="2103" r:id="rId40"/>
    <p:sldId id="2070" r:id="rId41"/>
    <p:sldId id="2071" r:id="rId42"/>
    <p:sldId id="2074" r:id="rId43"/>
    <p:sldId id="2072" r:id="rId44"/>
    <p:sldId id="2073" r:id="rId45"/>
    <p:sldId id="2075" r:id="rId46"/>
    <p:sldId id="2076" r:id="rId47"/>
    <p:sldId id="2077" r:id="rId48"/>
    <p:sldId id="2078" r:id="rId49"/>
    <p:sldId id="2104" r:id="rId50"/>
    <p:sldId id="2079" r:id="rId51"/>
    <p:sldId id="2080" r:id="rId52"/>
    <p:sldId id="2101" r:id="rId53"/>
    <p:sldId id="2097" r:id="rId54"/>
    <p:sldId id="2098" r:id="rId55"/>
    <p:sldId id="2102" r:id="rId56"/>
    <p:sldId id="2095" r:id="rId57"/>
    <p:sldId id="2094" r:id="rId58"/>
    <p:sldId id="2099" r:id="rId59"/>
    <p:sldId id="2081" r:id="rId60"/>
    <p:sldId id="2082" r:id="rId61"/>
    <p:sldId id="2088" r:id="rId62"/>
    <p:sldId id="2089" r:id="rId63"/>
    <p:sldId id="2084" r:id="rId64"/>
    <p:sldId id="2083" r:id="rId65"/>
    <p:sldId id="2085" r:id="rId66"/>
    <p:sldId id="2087" r:id="rId67"/>
    <p:sldId id="2086" r:id="rId68"/>
    <p:sldId id="2108" r:id="rId69"/>
    <p:sldId id="2109" r:id="rId70"/>
    <p:sldId id="2110" r:id="rId71"/>
    <p:sldId id="2093" r:id="rId72"/>
    <p:sldId id="2091" r:id="rId73"/>
    <p:sldId id="2092" r:id="rId74"/>
    <p:sldId id="2100" r:id="rId75"/>
    <p:sldId id="2096" r:id="rId76"/>
    <p:sldId id="2105" r:id="rId77"/>
    <p:sldId id="2106" r:id="rId78"/>
    <p:sldId id="2107" r:id="rId79"/>
    <p:sldId id="2121" r:id="rId80"/>
    <p:sldId id="2120" r:id="rId81"/>
    <p:sldId id="2119" r:id="rId82"/>
    <p:sldId id="2122" r:id="rId83"/>
    <p:sldId id="2123" r:id="rId84"/>
    <p:sldId id="2125" r:id="rId85"/>
    <p:sldId id="2124" r:id="rId86"/>
    <p:sldId id="2126" r:id="rId87"/>
    <p:sldId id="2127" r:id="rId88"/>
    <p:sldId id="2128" r:id="rId89"/>
    <p:sldId id="257" r:id="rId9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22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F21F2-D483-373C-5FC8-08D686C1ED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647671-7B69-DC27-F7DD-EF12D74FF3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84CCB-06FE-177D-23DD-BD4F73329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5A686-C45E-98B9-5555-7B3978254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F928E-1F8D-D5DB-E7C4-8C801619C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244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977CA-E653-820E-5A63-DFEBA7279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2418B9-0E54-5B9E-F27B-C99BF84C01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311E6-717A-A3BF-ED27-DB9485629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895E41-281E-423C-6AE0-E46EDBAEC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20C87-0039-5F90-3D3D-6B90BCAA7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7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CA86A-C381-71C6-D9D3-78E710DD18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F307EA-A46D-7146-93CE-6D0B763F4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0B801-FF90-E1F7-4704-C3735901F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6EABE-5294-9A9D-37F4-1FDDBAF3B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FAE20-44FE-F7E4-744F-AF562A666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671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28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29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14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3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09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5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0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2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71976-1CEB-087D-422C-11CAC1C21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AF543-99E5-2794-58A8-C02AED9C0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94D4C-377D-2DD1-A6FD-962D9B39B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F63B9-954C-BAF1-848B-A5CEA9879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C2FB0-F3DB-D55D-69E4-DF9D7138D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1738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61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48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5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164F1-52CB-8128-1FEE-A8866CCD7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7DA931-C4E8-DB18-F25F-51D7139FC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5CD17-060D-9061-BBEE-63278B851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1E978-3E3D-15D9-F6EE-7506E90EC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76BC9-53D2-07D6-5C60-82CAFF3B8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65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83E26-F906-A4BB-26D7-397387B20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F0D29-28ED-1424-5815-8D60E828F8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10C07-0EE7-B14B-E0E4-47D14F9A7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4B7E3F-4701-3B3E-B391-66BDA74B7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565EC-8B1F-86DA-4A6D-D640A6409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7FDC5D-88B1-65BD-2519-DD57300E9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195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036E2-EC12-F328-F56E-2AA69B476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6F3CE-7148-28DB-EE40-5B9A9C970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3BDC45-BEF7-3404-C1CD-4C56AF3FF9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59E4A5-3334-B1B2-D651-AB851A0816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32CDD4-2D3E-3EB0-27FB-628B10A6F4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6B1C50-115F-7949-3CB1-DE1B03304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03977C-A8F2-B586-859E-98F71B535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0EA442-E359-7D5C-E5FD-10E5D62E3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841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588DC-67CF-8334-0ABD-4D06963F5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338A50-BD48-1AB4-F005-F3C1C202A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47763-7473-056E-70CD-889FBD6C3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F497C2-2A90-531E-A7D4-C13A80D6C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44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494B5F-A70D-CFD2-A265-4C64CBC4D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F3F547-970F-F63B-0FAD-87591D1C1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F023B-3B4F-9983-4289-78F3A7B1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82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C3AD8-B3BD-E6B7-2E06-A360EB442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D2455-E78C-A1F1-DFBD-F257B70BC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A2C07C-9DFB-749E-916C-04BAEBB198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EDD9FD-05B6-3F02-794E-073C7EE71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1E81DB-F9A3-FC4C-6997-C9EA8B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3C4A7F-0691-58CD-5FEF-062CB99F8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46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2A688-586A-4B31-E26B-DB963D1B6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2964B1-4C69-708E-6B1E-E0873C226A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1C7C96-9245-3248-9360-C314B3148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FCED62-8973-D440-78E6-6F3120D3B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B2CA0-D8B7-2144-92AC-04FD07438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4A6A03-40E5-46F6-EBEF-504741D69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855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F06B06-0596-21FC-98A3-A3318BF43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D90AE6-5188-181E-60FE-A52EB522A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99CF3-37B5-A80F-C362-9B1EBC87E5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3A28E-4831-4691-894E-D27D9EBA047B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97140-06AE-B6AE-BF3A-AB8D95348A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6C5E9-DA89-A74A-DE2D-F427E739B5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18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09/12/2022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500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9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8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8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8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8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8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8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8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2" Type="http://schemas.openxmlformats.org/officeDocument/2006/relationships/image" Target="../media/image10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C1A770-C882-4D72-850A-072F04A94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Geneva" pitchFamily="121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A777AB-7BD3-4B9B-B71A-833C2FBDB7AB}"/>
              </a:ext>
            </a:extLst>
          </p:cNvPr>
          <p:cNvSpPr txBox="1"/>
          <p:nvPr/>
        </p:nvSpPr>
        <p:spPr>
          <a:xfrm>
            <a:off x="638086" y="230762"/>
            <a:ext cx="10720803" cy="4006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FCCIS 2022 Workshop WP2,</a:t>
            </a:r>
            <a:r>
              <a:rPr lang="en-US" sz="4400" dirty="0">
                <a:solidFill>
                  <a:prstClr val="black"/>
                </a:solidFill>
                <a:latin typeface="Calibri" panose="020F0502020204030204" pitchFamily="34" charset="0"/>
                <a:ea typeface="Geneva" pitchFamily="121" charset="-128"/>
              </a:rPr>
              <a:t> 5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– </a:t>
            </a:r>
            <a:r>
              <a:rPr lang="en-US" sz="4400" dirty="0">
                <a:solidFill>
                  <a:prstClr val="black"/>
                </a:solidFill>
                <a:latin typeface="Calibri" panose="020F0502020204030204" pitchFamily="34" charset="0"/>
                <a:ea typeface="Geneva" pitchFamily="121" charset="-128"/>
              </a:rPr>
              <a:t>9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 Dec 2022  </a:t>
            </a:r>
            <a:endParaRPr lang="en-US" sz="4400" dirty="0">
              <a:solidFill>
                <a:prstClr val="black"/>
              </a:solidFill>
              <a:latin typeface="Calibri" panose="020F0502020204030204" pitchFamily="34" charset="0"/>
              <a:ea typeface="Geneva" pitchFamily="121" charset="-128"/>
            </a:endParaRPr>
          </a:p>
          <a:p>
            <a:pPr marL="0" marR="0" lvl="0" indent="0" algn="ctr" defTabSz="4572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- summaries and highlights </a:t>
            </a:r>
          </a:p>
          <a:p>
            <a:pPr marL="0" marR="0" lvl="0" indent="0" algn="ctr" defTabSz="457200" rtl="0" eaLnBrk="1" fontAlgn="base" latinLnBrk="0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40 talks in total</a:t>
            </a:r>
          </a:p>
          <a:p>
            <a:pPr marL="0" marR="0" lvl="0" indent="0" algn="ctr" defTabSz="457200" rtl="0" eaLnBrk="1" fontAlgn="base" latinLnBrk="0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Geneva" pitchFamily="121" charset="-128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Ilya Agapov, DESY</a:t>
            </a:r>
          </a:p>
          <a:p>
            <a:pPr marL="0" marR="0" lvl="0" indent="0" algn="ctr" defTabSz="457200" rtl="0" eaLnBrk="1" fontAlgn="base" latinLnBrk="0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Frank Zimmermann, CERN</a:t>
            </a:r>
          </a:p>
          <a:p>
            <a:pPr marL="0" marR="0" lvl="0" indent="0" algn="ctr" defTabSz="457200" rtl="0" eaLnBrk="1" fontAlgn="base" latinLnBrk="0" hangingPunct="1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 </a:t>
            </a:r>
          </a:p>
          <a:p>
            <a:pPr marL="0" marR="0" lvl="0" indent="0" algn="ctr" defTabSz="457200" rtl="0" eaLnBrk="1" fontAlgn="base" latinLnBrk="0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black"/>
                </a:solidFill>
                <a:latin typeface="Calibri" panose="020F0502020204030204" pitchFamily="34" charset="0"/>
                <a:ea typeface="Geneva" pitchFamily="121" charset="-128"/>
              </a:rPr>
              <a:t>9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December 2022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6E88E66-DEBB-458A-92E0-F7BE41C3B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" y="5861609"/>
            <a:ext cx="2621280" cy="928049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5677EDF0-F036-4E07-AB7F-C16B614A8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3455" y="5854210"/>
            <a:ext cx="2745185" cy="9280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08098F-2513-4E52-8326-B7C758515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598" y="3468529"/>
            <a:ext cx="1887757" cy="18877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F1716D-BE9F-4830-8580-1A571E40DA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5063" y="3370732"/>
            <a:ext cx="3529874" cy="198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83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Antoine </a:t>
            </a:r>
            <a:r>
              <a:rPr lang="en-GB" b="1" dirty="0" err="1"/>
              <a:t>Mayoux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E91821-D843-7849-D7D2-42F4CF432E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37" y="964096"/>
            <a:ext cx="11328240" cy="557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52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 err="1"/>
              <a:t>Katsunobu</a:t>
            </a:r>
            <a:r>
              <a:rPr lang="en-GB" b="1" dirty="0"/>
              <a:t> </a:t>
            </a:r>
            <a:r>
              <a:rPr lang="en-GB" b="1" dirty="0" err="1"/>
              <a:t>Oide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BAA9A1-24C2-4123-F56C-B412B991CF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25" y="655986"/>
            <a:ext cx="10521379" cy="596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49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 err="1"/>
              <a:t>Katsunobu</a:t>
            </a:r>
            <a:r>
              <a:rPr lang="en-GB" b="1" dirty="0"/>
              <a:t> </a:t>
            </a:r>
            <a:r>
              <a:rPr lang="en-GB" b="1" dirty="0" err="1"/>
              <a:t>Oide</a:t>
            </a:r>
            <a:endParaRPr lang="en-GB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08129F-D9F1-B9A0-7253-962E72404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01" y="675861"/>
            <a:ext cx="8630724" cy="569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7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 err="1"/>
              <a:t>Katsunobu</a:t>
            </a:r>
            <a:r>
              <a:rPr lang="en-GB" b="1" dirty="0"/>
              <a:t> </a:t>
            </a:r>
            <a:r>
              <a:rPr lang="en-GB" b="1" dirty="0" err="1"/>
              <a:t>Oide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1D61A7-3047-6E63-01E8-12B7376FF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17" y="1016278"/>
            <a:ext cx="9825387" cy="532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56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Dmitry </a:t>
            </a:r>
            <a:r>
              <a:rPr lang="en-GB" b="1" dirty="0" err="1"/>
              <a:t>Shatilov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A3637F-13DA-1C00-703D-70E89E7CB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539" y="725558"/>
            <a:ext cx="9105677" cy="529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36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Dmitry </a:t>
            </a:r>
            <a:r>
              <a:rPr lang="en-GB" b="1" dirty="0" err="1"/>
              <a:t>Shatilov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2F210B-4CA2-2892-69DD-9132EF712E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69" y="815009"/>
            <a:ext cx="10193047" cy="537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52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Dmitry </a:t>
            </a:r>
            <a:r>
              <a:rPr lang="en-GB" b="1" dirty="0" err="1"/>
              <a:t>Shatilov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B9BEEF-FD2A-1C40-60C3-65D9196DFD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025" y="1381539"/>
            <a:ext cx="10050361" cy="442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3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Dmitry </a:t>
            </a:r>
            <a:r>
              <a:rPr lang="en-GB" b="1" dirty="0" err="1"/>
              <a:t>Shatilov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8B41DD-E072-39F1-832F-5847B931B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975" y="974035"/>
            <a:ext cx="9736857" cy="545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05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Rogelio Tomas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C9D868-8D54-F965-CE23-FC38C444E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172" y="1053548"/>
            <a:ext cx="9655861" cy="537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16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Rogelio Tomas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5D0074-3EC4-3466-2481-DFEA3EA1C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87" y="884583"/>
            <a:ext cx="9691466" cy="534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87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Michael </a:t>
            </a:r>
            <a:r>
              <a:rPr lang="en-GB" b="1" dirty="0" err="1"/>
              <a:t>Benedikt</a:t>
            </a:r>
            <a:endParaRPr lang="en-GB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922CF8-4BC6-F70F-0D0E-4473B0A3B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46" y="765313"/>
            <a:ext cx="11965496" cy="592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38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Rogelio Tomas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A699E5-94DB-BECA-AD02-5556F32ED3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674" y="1759227"/>
            <a:ext cx="9676651" cy="363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46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Leon van </a:t>
            </a:r>
            <a:r>
              <a:rPr lang="en-GB" b="1" dirty="0" err="1"/>
              <a:t>Riesen</a:t>
            </a:r>
            <a:r>
              <a:rPr lang="en-GB" b="1" dirty="0"/>
              <a:t>-Haupt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840AF4-2C09-28B1-750E-F5C330872D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523" y="765313"/>
            <a:ext cx="9002766" cy="574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78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Leon van </a:t>
            </a:r>
            <a:r>
              <a:rPr lang="en-GB" b="1" dirty="0" err="1"/>
              <a:t>Riesen</a:t>
            </a:r>
            <a:r>
              <a:rPr lang="en-GB" b="1" dirty="0"/>
              <a:t>-Haupt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F3661F-473E-8087-970B-0D73B0ECB9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288" y="884583"/>
            <a:ext cx="9084760" cy="571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4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Stefano </a:t>
            </a:r>
            <a:r>
              <a:rPr lang="en-GB" b="1" dirty="0" err="1"/>
              <a:t>Mazzoni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BAF98E-2325-36A5-2D65-6D099595E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66" y="1023731"/>
            <a:ext cx="9995067" cy="519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78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Peter </a:t>
            </a:r>
            <a:r>
              <a:rPr lang="en-GB" b="1" dirty="0" err="1"/>
              <a:t>Kisciny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FEC66F-D520-9DDF-94B2-2352C98E8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16" y="1014884"/>
            <a:ext cx="10209016" cy="524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3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Peter </a:t>
            </a:r>
            <a:r>
              <a:rPr lang="en-GB" b="1" dirty="0" err="1"/>
              <a:t>Kisciny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EE7E78-0C14-BF99-DFDE-F436AA108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1" y="261256"/>
            <a:ext cx="7772400" cy="4826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6C7EB1-F742-269F-0434-F337CE5F8F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180" y="3921909"/>
            <a:ext cx="5179925" cy="28428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E09A40-89EE-4C1F-5DE3-6589F6AB2C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726" y="1142507"/>
            <a:ext cx="4533733" cy="251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98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Peter </a:t>
            </a:r>
            <a:r>
              <a:rPr lang="en-GB" b="1" dirty="0" err="1"/>
              <a:t>Kisciny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6E0878-130E-E249-1CFC-836A872B2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74" y="3300885"/>
            <a:ext cx="7772400" cy="35355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DC14DE-655C-719A-EB45-41633ACB3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59" y="772457"/>
            <a:ext cx="6682154" cy="338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97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K. Le Nguyen Nguyen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AA2AC9-AB69-7C94-7C6F-46E82B479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43" y="0"/>
            <a:ext cx="7772400" cy="41159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D7B51A-FE02-F896-34D9-6E3DFFB207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116" y="2208302"/>
            <a:ext cx="3264119" cy="27247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ECEC0B-E522-E58F-CBE2-5A56D04D6A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13" y="4115975"/>
            <a:ext cx="5814392" cy="269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63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Dmitry </a:t>
            </a:r>
            <a:r>
              <a:rPr lang="en-GB" b="1" dirty="0" err="1"/>
              <a:t>Shatilov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899443-271E-1B96-2F35-6CF0292AE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0" y="354534"/>
            <a:ext cx="6762976" cy="44546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3BF8CF-AF60-52F7-2FA3-9BA1FB2720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433" y="650400"/>
            <a:ext cx="5501517" cy="29433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3D0B70-6D77-0553-376A-AA58F3D347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889601"/>
            <a:ext cx="5132226" cy="29433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C359AD-1F37-A9FA-2BA6-D05D9D73D9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96" y="4864272"/>
            <a:ext cx="3766930" cy="196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41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2A0B56-3A86-E092-8C45-16225BFA3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4534"/>
            <a:ext cx="12192000" cy="61489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Raubenheimer</a:t>
            </a:r>
          </a:p>
        </p:txBody>
      </p:sp>
    </p:spTree>
    <p:extLst>
      <p:ext uri="{BB962C8B-B14F-4D97-AF65-F5344CB8AC3E}">
        <p14:creationId xmlns:p14="http://schemas.microsoft.com/office/powerpoint/2010/main" val="288168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Patrick </a:t>
            </a:r>
            <a:r>
              <a:rPr lang="en-GB" b="1" dirty="0" err="1"/>
              <a:t>Janot</a:t>
            </a:r>
            <a:endParaRPr lang="en-GB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7B5D1E-F08C-917E-A894-B8730CAA2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25" y="844826"/>
            <a:ext cx="10593750" cy="566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28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BA3653-A56C-BA4F-24C5-EAA92D007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9984"/>
            <a:ext cx="12192000" cy="60580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F26824-835A-09E7-268F-AB9E8701C23A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Raubenheimer</a:t>
            </a:r>
          </a:p>
        </p:txBody>
      </p:sp>
    </p:spTree>
    <p:extLst>
      <p:ext uri="{BB962C8B-B14F-4D97-AF65-F5344CB8AC3E}">
        <p14:creationId xmlns:p14="http://schemas.microsoft.com/office/powerpoint/2010/main" val="234786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15D775-01B3-EC13-A206-47B6120F9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8247"/>
            <a:ext cx="12192000" cy="62198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A3AE18-72D9-73B2-9EB2-587BE60200E2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Raubenheimer</a:t>
            </a:r>
          </a:p>
        </p:txBody>
      </p:sp>
    </p:spTree>
    <p:extLst>
      <p:ext uri="{BB962C8B-B14F-4D97-AF65-F5344CB8AC3E}">
        <p14:creationId xmlns:p14="http://schemas.microsoft.com/office/powerpoint/2010/main" val="329801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604A06-3DD2-A2B0-5D20-48400BC12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3587"/>
            <a:ext cx="12192000" cy="60308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91EADD-D40F-8917-F5C6-908DDD3D054E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Raubenheimer</a:t>
            </a:r>
          </a:p>
        </p:txBody>
      </p:sp>
    </p:spTree>
    <p:extLst>
      <p:ext uri="{BB962C8B-B14F-4D97-AF65-F5344CB8AC3E}">
        <p14:creationId xmlns:p14="http://schemas.microsoft.com/office/powerpoint/2010/main" val="169029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D4E0FF-77E9-5E3B-41C9-DFB1A553A2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379"/>
          <a:stretch/>
        </p:blipFill>
        <p:spPr>
          <a:xfrm>
            <a:off x="3124534" y="92310"/>
            <a:ext cx="8634868" cy="37041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F9F868-850D-ADE3-7A27-DF495C02C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6658" y="3796497"/>
            <a:ext cx="9003997" cy="31280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B8CA72-F928-1211-6E08-F010828DD5D8}"/>
              </a:ext>
            </a:extLst>
          </p:cNvPr>
          <p:cNvSpPr txBox="1"/>
          <p:nvPr/>
        </p:nvSpPr>
        <p:spPr>
          <a:xfrm>
            <a:off x="324110" y="374743"/>
            <a:ext cx="24379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alignment options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208838-C62D-B1B2-69D3-7E881201658F}"/>
              </a:ext>
            </a:extLst>
          </p:cNvPr>
          <p:cNvSpPr txBox="1"/>
          <p:nvPr/>
        </p:nvSpPr>
        <p:spPr>
          <a:xfrm>
            <a:off x="432599" y="5679233"/>
            <a:ext cx="1234156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Helene Mainaud Durand</a:t>
            </a:r>
          </a:p>
        </p:txBody>
      </p:sp>
    </p:spTree>
    <p:extLst>
      <p:ext uri="{BB962C8B-B14F-4D97-AF65-F5344CB8AC3E}">
        <p14:creationId xmlns:p14="http://schemas.microsoft.com/office/powerpoint/2010/main" val="40281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F50EFF-10FD-BD84-E968-207FF853E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909"/>
            <a:ext cx="12192000" cy="63201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751975-CB04-DC71-3465-48EC6BB58813}"/>
              </a:ext>
            </a:extLst>
          </p:cNvPr>
          <p:cNvSpPr txBox="1"/>
          <p:nvPr/>
        </p:nvSpPr>
        <p:spPr>
          <a:xfrm>
            <a:off x="432599" y="5942759"/>
            <a:ext cx="123415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Federico Carra</a:t>
            </a:r>
          </a:p>
        </p:txBody>
      </p:sp>
    </p:spTree>
    <p:extLst>
      <p:ext uri="{BB962C8B-B14F-4D97-AF65-F5344CB8AC3E}">
        <p14:creationId xmlns:p14="http://schemas.microsoft.com/office/powerpoint/2010/main" val="219134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203710-0559-F9F7-3621-799FB98AB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3269"/>
            <a:ext cx="12192000" cy="58514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3470B1-57DD-E25A-860D-C9EED09B8985}"/>
              </a:ext>
            </a:extLst>
          </p:cNvPr>
          <p:cNvSpPr txBox="1"/>
          <p:nvPr/>
        </p:nvSpPr>
        <p:spPr>
          <a:xfrm>
            <a:off x="9933060" y="180857"/>
            <a:ext cx="20626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Federico Carra</a:t>
            </a:r>
          </a:p>
        </p:txBody>
      </p:sp>
    </p:spTree>
    <p:extLst>
      <p:ext uri="{BB962C8B-B14F-4D97-AF65-F5344CB8AC3E}">
        <p14:creationId xmlns:p14="http://schemas.microsoft.com/office/powerpoint/2010/main" val="103580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7FACCC-E492-E4EC-5F63-3AF191574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8124"/>
            <a:ext cx="12192000" cy="6281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15F483-6FD1-9ED9-9778-9FC1C1E47D80}"/>
              </a:ext>
            </a:extLst>
          </p:cNvPr>
          <p:cNvSpPr txBox="1"/>
          <p:nvPr/>
        </p:nvSpPr>
        <p:spPr>
          <a:xfrm>
            <a:off x="9809073" y="71148"/>
            <a:ext cx="20626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Federico Carra</a:t>
            </a:r>
          </a:p>
        </p:txBody>
      </p:sp>
    </p:spTree>
    <p:extLst>
      <p:ext uri="{BB962C8B-B14F-4D97-AF65-F5344CB8AC3E}">
        <p14:creationId xmlns:p14="http://schemas.microsoft.com/office/powerpoint/2010/main" val="3699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EAED82-67E9-CD4B-0774-0D8BDAC5D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0870"/>
            <a:ext cx="12192000" cy="56562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EA8536-753B-2FB7-0555-1089E74DEADA}"/>
              </a:ext>
            </a:extLst>
          </p:cNvPr>
          <p:cNvSpPr txBox="1"/>
          <p:nvPr/>
        </p:nvSpPr>
        <p:spPr>
          <a:xfrm>
            <a:off x="9809073" y="71148"/>
            <a:ext cx="20626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Federico Carra</a:t>
            </a:r>
          </a:p>
        </p:txBody>
      </p:sp>
    </p:spTree>
    <p:extLst>
      <p:ext uri="{BB962C8B-B14F-4D97-AF65-F5344CB8AC3E}">
        <p14:creationId xmlns:p14="http://schemas.microsoft.com/office/powerpoint/2010/main" val="124026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CA89FF-2EEE-8F9A-92C9-D42D36807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538"/>
            <a:ext cx="12192000" cy="65649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E162C3-F01F-03BE-714F-3E3A6281EEEF}"/>
              </a:ext>
            </a:extLst>
          </p:cNvPr>
          <p:cNvSpPr txBox="1"/>
          <p:nvPr/>
        </p:nvSpPr>
        <p:spPr>
          <a:xfrm>
            <a:off x="243619" y="620962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Andrea Ciarma</a:t>
            </a:r>
          </a:p>
        </p:txBody>
      </p:sp>
    </p:spTree>
    <p:extLst>
      <p:ext uri="{BB962C8B-B14F-4D97-AF65-F5344CB8AC3E}">
        <p14:creationId xmlns:p14="http://schemas.microsoft.com/office/powerpoint/2010/main" val="330914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54D37F-3B1F-F16B-5B01-A0536A2AC6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" y="886309"/>
            <a:ext cx="11553825" cy="5829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1352BF-DDDA-F9B0-D305-566FB579C5D6}"/>
              </a:ext>
            </a:extLst>
          </p:cNvPr>
          <p:cNvSpPr txBox="1"/>
          <p:nvPr/>
        </p:nvSpPr>
        <p:spPr>
          <a:xfrm>
            <a:off x="319087" y="14239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handling of </a:t>
            </a:r>
            <a:r>
              <a:rPr lang="en-US" sz="3600" b="1" dirty="0" err="1">
                <a:solidFill>
                  <a:srgbClr val="0070C0"/>
                </a:solidFill>
              </a:rPr>
              <a:t>beamstrahlung</a:t>
            </a:r>
            <a:endParaRPr lang="en-US" sz="3600" b="1" dirty="0">
              <a:solidFill>
                <a:srgbClr val="0070C0"/>
              </a:solidFill>
            </a:endParaRP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738658-203B-A083-1FC3-4793C91EF8F2}"/>
              </a:ext>
            </a:extLst>
          </p:cNvPr>
          <p:cNvSpPr txBox="1"/>
          <p:nvPr/>
        </p:nvSpPr>
        <p:spPr>
          <a:xfrm>
            <a:off x="9376045" y="32968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Fani </a:t>
            </a:r>
            <a:r>
              <a:rPr lang="en-GB" b="1" dirty="0" err="1"/>
              <a:t>Valchkova</a:t>
            </a:r>
            <a:r>
              <a:rPr lang="en-GB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659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Patrick </a:t>
            </a:r>
            <a:r>
              <a:rPr lang="en-GB" b="1" dirty="0" err="1"/>
              <a:t>Janot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E7FA5A-C7A3-9991-7A2A-478CF21834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22" y="894523"/>
            <a:ext cx="11274590" cy="562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1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148AD4-74A7-5412-28F4-44ACDBB3E00E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booster RF integration in Point H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FD80E3-45B4-5F3B-82F5-35410145E8AA}"/>
              </a:ext>
            </a:extLst>
          </p:cNvPr>
          <p:cNvSpPr txBox="1"/>
          <p:nvPr/>
        </p:nvSpPr>
        <p:spPr>
          <a:xfrm>
            <a:off x="9376045" y="32968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Fani </a:t>
            </a:r>
            <a:r>
              <a:rPr lang="en-GB" b="1" dirty="0" err="1"/>
              <a:t>Valchkova</a:t>
            </a:r>
            <a:r>
              <a:rPr lang="en-GB" b="1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42ECE3-A563-EDBD-861D-EC2A9FD0D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7" y="781050"/>
            <a:ext cx="11572875" cy="6076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EBFFC5-7B3F-85BC-A2DF-5CAB03F74981}"/>
              </a:ext>
            </a:extLst>
          </p:cNvPr>
          <p:cNvSpPr txBox="1"/>
          <p:nvPr/>
        </p:nvSpPr>
        <p:spPr>
          <a:xfrm>
            <a:off x="6258166" y="4824542"/>
            <a:ext cx="511759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can we reduce the tunnel diameter to standard 5.5 m? </a:t>
            </a:r>
            <a:r>
              <a:rPr lang="en-GB" sz="2400" dirty="0">
                <a:solidFill>
                  <a:srgbClr val="FF0000"/>
                </a:solidFill>
              </a:rPr>
              <a:t>what happens if we change the RF frequency?</a:t>
            </a:r>
          </a:p>
        </p:txBody>
      </p:sp>
    </p:spTree>
    <p:extLst>
      <p:ext uri="{BB962C8B-B14F-4D97-AF65-F5344CB8AC3E}">
        <p14:creationId xmlns:p14="http://schemas.microsoft.com/office/powerpoint/2010/main" val="366571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A972A8-CFCB-6A73-C478-0DA79FADF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2388"/>
            <a:ext cx="12192000" cy="56532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98FBD31-A90C-2A66-A264-24A148B4F1A7}"/>
              </a:ext>
            </a:extLst>
          </p:cNvPr>
          <p:cNvSpPr txBox="1"/>
          <p:nvPr/>
        </p:nvSpPr>
        <p:spPr>
          <a:xfrm>
            <a:off x="9376045" y="32968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Franck Peauger</a:t>
            </a:r>
          </a:p>
        </p:txBody>
      </p:sp>
    </p:spTree>
    <p:extLst>
      <p:ext uri="{BB962C8B-B14F-4D97-AF65-F5344CB8AC3E}">
        <p14:creationId xmlns:p14="http://schemas.microsoft.com/office/powerpoint/2010/main" val="422835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DF0160-1111-2EA3-0E12-FFDE9243A4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85"/>
          <a:stretch/>
        </p:blipFill>
        <p:spPr>
          <a:xfrm>
            <a:off x="162202" y="1371600"/>
            <a:ext cx="12029798" cy="51938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E42C42-A7C1-E15D-2E4C-388D780671EA}"/>
              </a:ext>
            </a:extLst>
          </p:cNvPr>
          <p:cNvSpPr txBox="1"/>
          <p:nvPr/>
        </p:nvSpPr>
        <p:spPr>
          <a:xfrm>
            <a:off x="9376045" y="32968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Franck Peauger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E1BFC7-47B8-603D-886F-CD1BD3A1A33B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400 MHz Nb/Cu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70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16770D-807E-C425-89FA-06B2081EA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4569"/>
            <a:ext cx="12192000" cy="60745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6DE17D-DD13-387E-5661-8B3821E40569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Franck Peauger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7C1BB9-06FA-1182-5CD0-94F5F18332D9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400 MHz Nb/Cu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21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F38E4A4-A19F-D92F-A1AE-885F6265F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2622"/>
            <a:ext cx="12192000" cy="58165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37EF15-C862-AB67-061E-32DA413F148A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alternative 600 MHz scenario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CC2EFE-91E6-C13A-BD5F-A4398ED92272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Franck Peauger</a:t>
            </a:r>
          </a:p>
        </p:txBody>
      </p:sp>
    </p:spTree>
    <p:extLst>
      <p:ext uri="{BB962C8B-B14F-4D97-AF65-F5344CB8AC3E}">
        <p14:creationId xmlns:p14="http://schemas.microsoft.com/office/powerpoint/2010/main" val="46113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8597E7-0F74-63DE-CCA8-906606178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948"/>
            <a:ext cx="12192000" cy="63250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FB0CB8-7990-129A-D7BB-C978F8849F7E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Andrey Abramov</a:t>
            </a:r>
          </a:p>
        </p:txBody>
      </p:sp>
    </p:spTree>
    <p:extLst>
      <p:ext uri="{BB962C8B-B14F-4D97-AF65-F5344CB8AC3E}">
        <p14:creationId xmlns:p14="http://schemas.microsoft.com/office/powerpoint/2010/main" val="87409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172D97-77CF-68D8-6156-55AA4CF45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490699"/>
            <a:ext cx="12020550" cy="6124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E8E8DD-184B-61B9-7CFB-1621A46EF79E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Andrey Abramov</a:t>
            </a:r>
          </a:p>
        </p:txBody>
      </p:sp>
    </p:spTree>
    <p:extLst>
      <p:ext uri="{BB962C8B-B14F-4D97-AF65-F5344CB8AC3E}">
        <p14:creationId xmlns:p14="http://schemas.microsoft.com/office/powerpoint/2010/main" val="166046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139DF2-7A31-CB2D-BF5C-EBF5479A7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83" y="515722"/>
            <a:ext cx="10982325" cy="61055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EF9224-C3E2-4E92-64C6-6F3565E5AE81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Andrey Abramov</a:t>
            </a:r>
          </a:p>
        </p:txBody>
      </p:sp>
    </p:spTree>
    <p:extLst>
      <p:ext uri="{BB962C8B-B14F-4D97-AF65-F5344CB8AC3E}">
        <p14:creationId xmlns:p14="http://schemas.microsoft.com/office/powerpoint/2010/main" val="60084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8F03D5-617C-53F6-66AC-1397FFD59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37" y="0"/>
            <a:ext cx="7008591" cy="40832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E20C85-1A8D-92C8-4830-B5D9ABDA7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4810" y="2994098"/>
            <a:ext cx="6407190" cy="37197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59B532-7737-12DC-1F50-448579434B59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Andrea Ciarma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BAC056-86D6-05DF-836C-2CB329F341B5}"/>
              </a:ext>
            </a:extLst>
          </p:cNvPr>
          <p:cNvSpPr txBox="1"/>
          <p:nvPr/>
        </p:nvSpPr>
        <p:spPr>
          <a:xfrm>
            <a:off x="1058966" y="4983064"/>
            <a:ext cx="29806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detector occupancy for 5 min lifetime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48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91E34C-C89D-7F79-DDA5-F0935582A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81" y="805105"/>
            <a:ext cx="10887075" cy="5619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426CF5-69B3-B0BE-7EB9-E0C6B99637FD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IR mock-up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34830E-6E38-542D-7BD1-9917FE3541D5}"/>
              </a:ext>
            </a:extLst>
          </p:cNvPr>
          <p:cNvSpPr txBox="1"/>
          <p:nvPr/>
        </p:nvSpPr>
        <p:spPr>
          <a:xfrm>
            <a:off x="9376045" y="32968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Manuela Boscolo</a:t>
            </a:r>
          </a:p>
        </p:txBody>
      </p:sp>
    </p:spTree>
    <p:extLst>
      <p:ext uri="{BB962C8B-B14F-4D97-AF65-F5344CB8AC3E}">
        <p14:creationId xmlns:p14="http://schemas.microsoft.com/office/powerpoint/2010/main" val="44904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</a:t>
            </a:r>
            <a:r>
              <a:rPr lang="en-GB" b="1" dirty="0" err="1"/>
              <a:t>Raubenheimer</a:t>
            </a:r>
            <a:endParaRPr lang="en-GB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3B36FD-B542-6C3F-6A12-E23C9E5E3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9" y="590551"/>
            <a:ext cx="9672800" cy="47567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353386-8D59-7623-CA74-A90AFE652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65" y="1414629"/>
            <a:ext cx="2994355" cy="259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8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BAC30C-AA1B-3D9D-C01C-1658681AC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4" y="604960"/>
            <a:ext cx="12192000" cy="62530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82ADF9-237F-D006-A8EB-9D5143AA1654}"/>
              </a:ext>
            </a:extLst>
          </p:cNvPr>
          <p:cNvSpPr txBox="1"/>
          <p:nvPr/>
        </p:nvSpPr>
        <p:spPr>
          <a:xfrm>
            <a:off x="9532456" y="1027516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Francesco </a:t>
            </a:r>
            <a:r>
              <a:rPr lang="en-GB" b="1" dirty="0" err="1"/>
              <a:t>Fransesini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1E02CA-C152-2370-AEBF-227BAC50195D}"/>
              </a:ext>
            </a:extLst>
          </p:cNvPr>
          <p:cNvSpPr txBox="1"/>
          <p:nvPr/>
        </p:nvSpPr>
        <p:spPr>
          <a:xfrm>
            <a:off x="319088" y="4477"/>
            <a:ext cx="11872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IR mechanical model</a:t>
            </a:r>
            <a:endParaRPr lang="en-GB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77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9BF630-4946-4F14-14D4-E47C08E21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197"/>
            <a:ext cx="12192000" cy="64456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2A7D12-4AD3-3FD2-A9B0-F1CB02B341C7}"/>
              </a:ext>
            </a:extLst>
          </p:cNvPr>
          <p:cNvSpPr txBox="1"/>
          <p:nvPr/>
        </p:nvSpPr>
        <p:spPr>
          <a:xfrm>
            <a:off x="9376045" y="329684"/>
            <a:ext cx="249686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Eva Montbarbon,</a:t>
            </a:r>
          </a:p>
          <a:p>
            <a:pPr algn="ctr"/>
            <a:r>
              <a:rPr lang="en-GB" b="1" dirty="0"/>
              <a:t>Stanislas Grabon</a:t>
            </a:r>
          </a:p>
        </p:txBody>
      </p:sp>
    </p:spTree>
    <p:extLst>
      <p:ext uri="{BB962C8B-B14F-4D97-AF65-F5344CB8AC3E}">
        <p14:creationId xmlns:p14="http://schemas.microsoft.com/office/powerpoint/2010/main" val="200888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D57BB3-4048-CA45-0CEC-DAB2967A4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733425"/>
            <a:ext cx="12058650" cy="53911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7065F4-7EFD-C77F-5250-5A457507CF70}"/>
              </a:ext>
            </a:extLst>
          </p:cNvPr>
          <p:cNvSpPr txBox="1"/>
          <p:nvPr/>
        </p:nvSpPr>
        <p:spPr>
          <a:xfrm>
            <a:off x="319088" y="4477"/>
            <a:ext cx="6949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longitudinal impedance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BEFC0E-7670-AEBB-BC26-CE7F3301A161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Mauro Migliorati</a:t>
            </a:r>
          </a:p>
        </p:txBody>
      </p:sp>
    </p:spTree>
    <p:extLst>
      <p:ext uri="{BB962C8B-B14F-4D97-AF65-F5344CB8AC3E}">
        <p14:creationId xmlns:p14="http://schemas.microsoft.com/office/powerpoint/2010/main" val="383576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D8F3F6-DC73-1364-4845-F30597BD4034}"/>
              </a:ext>
            </a:extLst>
          </p:cNvPr>
          <p:cNvSpPr txBox="1"/>
          <p:nvPr/>
        </p:nvSpPr>
        <p:spPr>
          <a:xfrm>
            <a:off x="319088" y="4477"/>
            <a:ext cx="6949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transverse impedance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DB02C0-B255-D202-0691-F653DA304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828675"/>
            <a:ext cx="11982450" cy="5200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0D5F7E-C679-670E-AA8A-5E9BA7A46DFD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Mauro Migliorati</a:t>
            </a:r>
          </a:p>
        </p:txBody>
      </p:sp>
    </p:spTree>
    <p:extLst>
      <p:ext uri="{BB962C8B-B14F-4D97-AF65-F5344CB8AC3E}">
        <p14:creationId xmlns:p14="http://schemas.microsoft.com/office/powerpoint/2010/main" val="215382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C170B1-D28A-5B8D-A380-0DE547029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665"/>
            <a:ext cx="12192000" cy="64786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AE3CA3-5E26-3049-4212-9A99B6BDCAC7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Ali Rajabi</a:t>
            </a:r>
          </a:p>
        </p:txBody>
      </p:sp>
    </p:spTree>
    <p:extLst>
      <p:ext uri="{BB962C8B-B14F-4D97-AF65-F5344CB8AC3E}">
        <p14:creationId xmlns:p14="http://schemas.microsoft.com/office/powerpoint/2010/main" val="17624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467DDD-1B7E-D0EA-93D5-49088E6C3935}"/>
              </a:ext>
            </a:extLst>
          </p:cNvPr>
          <p:cNvSpPr txBox="1"/>
          <p:nvPr/>
        </p:nvSpPr>
        <p:spPr>
          <a:xfrm>
            <a:off x="319088" y="4477"/>
            <a:ext cx="50278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effect of longitudinal impedance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6DB4B2-8B98-CB6B-82F9-8D09A0C9B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8697" y="0"/>
            <a:ext cx="638210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26A2A7-D877-56C4-BDE0-84409A7ABD49}"/>
              </a:ext>
            </a:extLst>
          </p:cNvPr>
          <p:cNvSpPr txBox="1"/>
          <p:nvPr/>
        </p:nvSpPr>
        <p:spPr>
          <a:xfrm>
            <a:off x="336134" y="5747833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Yuan Zhang</a:t>
            </a:r>
          </a:p>
        </p:txBody>
      </p:sp>
    </p:spTree>
    <p:extLst>
      <p:ext uri="{BB962C8B-B14F-4D97-AF65-F5344CB8AC3E}">
        <p14:creationId xmlns:p14="http://schemas.microsoft.com/office/powerpoint/2010/main" val="259652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C292E2-D3F8-EE30-269D-6B4B5C901206}"/>
              </a:ext>
            </a:extLst>
          </p:cNvPr>
          <p:cNvSpPr txBox="1"/>
          <p:nvPr/>
        </p:nvSpPr>
        <p:spPr>
          <a:xfrm>
            <a:off x="9485961" y="199439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Yuan Zhang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C6FE65-7B5B-5CD2-2191-4512916F34C1}"/>
              </a:ext>
            </a:extLst>
          </p:cNvPr>
          <p:cNvSpPr txBox="1"/>
          <p:nvPr/>
        </p:nvSpPr>
        <p:spPr>
          <a:xfrm>
            <a:off x="319088" y="4477"/>
            <a:ext cx="9057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beam-beam with </a:t>
            </a:r>
            <a:r>
              <a:rPr lang="en-US" sz="3600" b="1" dirty="0" err="1">
                <a:solidFill>
                  <a:srgbClr val="0070C0"/>
                </a:solidFill>
              </a:rPr>
              <a:t>longit</a:t>
            </a:r>
            <a:r>
              <a:rPr lang="en-US" sz="3600" b="1" dirty="0">
                <a:solidFill>
                  <a:srgbClr val="0070C0"/>
                </a:solidFill>
              </a:rPr>
              <a:t>. &amp; </a:t>
            </a:r>
            <a:r>
              <a:rPr lang="en-US" sz="3600" b="1" dirty="0" err="1">
                <a:solidFill>
                  <a:srgbClr val="0070C0"/>
                </a:solidFill>
              </a:rPr>
              <a:t>transv</a:t>
            </a:r>
            <a:r>
              <a:rPr lang="en-US" sz="3600" b="1" dirty="0">
                <a:solidFill>
                  <a:srgbClr val="0070C0"/>
                </a:solidFill>
              </a:rPr>
              <a:t>. impedance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17E956-F154-E5D2-92C4-0FCFD0EA3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963" y="691926"/>
            <a:ext cx="10810073" cy="616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70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2E022D-20A2-F815-D28B-18724E21F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52400"/>
            <a:ext cx="11963400" cy="6553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1C55F8-1CB1-9B55-BF36-3FBE818EBF3E}"/>
              </a:ext>
            </a:extLst>
          </p:cNvPr>
          <p:cNvSpPr txBox="1"/>
          <p:nvPr/>
        </p:nvSpPr>
        <p:spPr>
          <a:xfrm>
            <a:off x="310965" y="261432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Yuan Zhang</a:t>
            </a:r>
          </a:p>
        </p:txBody>
      </p:sp>
    </p:spTree>
    <p:extLst>
      <p:ext uri="{BB962C8B-B14F-4D97-AF65-F5344CB8AC3E}">
        <p14:creationId xmlns:p14="http://schemas.microsoft.com/office/powerpoint/2010/main" val="5430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29F849-066E-A2A5-0E17-18E82D4C3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898" y="276698"/>
            <a:ext cx="10089397" cy="65813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CA4538-4E3B-EA14-4D6A-EC11ED1C168F}"/>
              </a:ext>
            </a:extLst>
          </p:cNvPr>
          <p:cNvSpPr txBox="1"/>
          <p:nvPr/>
        </p:nvSpPr>
        <p:spPr>
          <a:xfrm>
            <a:off x="9695133" y="167639"/>
            <a:ext cx="249686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Sofia Carolina </a:t>
            </a:r>
            <a:r>
              <a:rPr lang="en-GB" b="1" dirty="0" err="1"/>
              <a:t>Johannesson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7362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E15CF1-CA52-C0E8-F6A3-3FDACC02E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410" y="322842"/>
            <a:ext cx="10058399" cy="66608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7DA88D-8093-FF0A-2D23-8B0AE5187BCC}"/>
              </a:ext>
            </a:extLst>
          </p:cNvPr>
          <p:cNvSpPr txBox="1"/>
          <p:nvPr/>
        </p:nvSpPr>
        <p:spPr>
          <a:xfrm>
            <a:off x="9376045" y="329684"/>
            <a:ext cx="249686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Sofia Carolina </a:t>
            </a:r>
            <a:r>
              <a:rPr lang="en-GB" b="1" dirty="0" err="1"/>
              <a:t>Johannesson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5137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</a:t>
            </a:r>
            <a:r>
              <a:rPr lang="en-GB" b="1" dirty="0" err="1"/>
              <a:t>Raubenheimer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02A7EE-8B0A-0FAF-42B1-4F7E1B66FD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36" y="815009"/>
            <a:ext cx="10495818" cy="567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42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56ED56-08C4-E308-EEB5-DE5FFCEDF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88" y="-4384"/>
            <a:ext cx="10011905" cy="37031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738C91-3AF1-A678-A7B6-6DDA0B390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5607" y="3698733"/>
            <a:ext cx="8596393" cy="31592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B02B2F-7EBE-3754-2787-287021715504}"/>
              </a:ext>
            </a:extLst>
          </p:cNvPr>
          <p:cNvSpPr txBox="1"/>
          <p:nvPr/>
        </p:nvSpPr>
        <p:spPr>
          <a:xfrm>
            <a:off x="9252058" y="11270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Luca Sabato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5075A8-FFC1-2F0E-CC6D-9EB241073029}"/>
              </a:ext>
            </a:extLst>
          </p:cNvPr>
          <p:cNvSpPr txBox="1"/>
          <p:nvPr/>
        </p:nvSpPr>
        <p:spPr>
          <a:xfrm>
            <a:off x="108488" y="4078037"/>
            <a:ext cx="3378631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Larger bunch charge &amp;  larger spacing reduce cloud density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085850-48AA-3E5A-BBC7-D8E53BE30702}"/>
              </a:ext>
            </a:extLst>
          </p:cNvPr>
          <p:cNvSpPr txBox="1"/>
          <p:nvPr/>
        </p:nvSpPr>
        <p:spPr>
          <a:xfrm>
            <a:off x="216976" y="5468928"/>
            <a:ext cx="3378631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Behavior during injection?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44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F9ABD1-9640-58BF-4BC3-0039E0E86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35"/>
            <a:ext cx="12192000" cy="68425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F304CC-4A77-0672-BDB0-1EC8C5CF991F}"/>
              </a:ext>
            </a:extLst>
          </p:cNvPr>
          <p:cNvSpPr txBox="1"/>
          <p:nvPr/>
        </p:nvSpPr>
        <p:spPr>
          <a:xfrm>
            <a:off x="9252058" y="11270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Fatih Yaman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792E0C-043D-B96F-0D3B-1FEB00201ECD}"/>
              </a:ext>
            </a:extLst>
          </p:cNvPr>
          <p:cNvSpPr txBox="1"/>
          <p:nvPr/>
        </p:nvSpPr>
        <p:spPr>
          <a:xfrm>
            <a:off x="177936" y="4899839"/>
            <a:ext cx="337863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SEY=1.4 still OK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080687-97E4-AADD-F78A-7C392383333F}"/>
              </a:ext>
            </a:extLst>
          </p:cNvPr>
          <p:cNvSpPr txBox="1"/>
          <p:nvPr/>
        </p:nvSpPr>
        <p:spPr>
          <a:xfrm>
            <a:off x="4636118" y="4899838"/>
            <a:ext cx="461594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Can we achieve n</a:t>
            </a:r>
            <a:r>
              <a:rPr lang="en-US" sz="2400" baseline="-25000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>
                <a:solidFill>
                  <a:srgbClr val="FF0000"/>
                </a:solidFill>
              </a:rPr>
              <a:t>’&lt;10</a:t>
            </a:r>
            <a:r>
              <a:rPr lang="en-US" sz="2400" baseline="30000" dirty="0">
                <a:solidFill>
                  <a:srgbClr val="FF0000"/>
                </a:solidFill>
              </a:rPr>
              <a:t>-3 </a:t>
            </a:r>
            <a:r>
              <a:rPr lang="en-US" sz="2400" dirty="0">
                <a:solidFill>
                  <a:srgbClr val="FF0000"/>
                </a:solidFill>
              </a:rPr>
              <a:t>/ e+/m?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31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A03280-B2E8-48B7-C527-F93E6836C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6" y="805920"/>
            <a:ext cx="12218139" cy="46959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86FC962-13C3-F3EC-B351-A86DA2E716F3}"/>
                  </a:ext>
                </a:extLst>
              </p:cNvPr>
              <p:cNvSpPr txBox="1"/>
              <p:nvPr/>
            </p:nvSpPr>
            <p:spPr>
              <a:xfrm>
                <a:off x="5095411" y="5967043"/>
                <a:ext cx="428194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/>
                  <a:t>2 hours with complete solution</a:t>
                </a:r>
                <a:endParaRPr lang="en-GB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86FC962-13C3-F3EC-B351-A86DA2E71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5411" y="5967043"/>
                <a:ext cx="4281941" cy="461665"/>
              </a:xfrm>
              <a:prstGeom prst="rect">
                <a:avLst/>
              </a:prstGeom>
              <a:blipFill>
                <a:blip r:embed="rId3"/>
                <a:stretch>
                  <a:fillRect t="-10526" r="-1140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332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C368DF-0EF1-8251-6060-D4FDB30B1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0584"/>
            <a:ext cx="12192000" cy="40568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96D362-2C7E-E494-B263-14F46BEC6C6C}"/>
              </a:ext>
            </a:extLst>
          </p:cNvPr>
          <p:cNvSpPr txBox="1"/>
          <p:nvPr/>
        </p:nvSpPr>
        <p:spPr>
          <a:xfrm>
            <a:off x="9695133" y="167639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Pantaleo Raimondi</a:t>
            </a:r>
          </a:p>
        </p:txBody>
      </p:sp>
    </p:spTree>
    <p:extLst>
      <p:ext uri="{BB962C8B-B14F-4D97-AF65-F5344CB8AC3E}">
        <p14:creationId xmlns:p14="http://schemas.microsoft.com/office/powerpoint/2010/main" val="371123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E3B7C5-7EB3-7F15-BABD-D3B7244A5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795"/>
            <a:ext cx="12192000" cy="64424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A66C19-D16B-9F8F-67EB-798D134EA737}"/>
              </a:ext>
            </a:extLst>
          </p:cNvPr>
          <p:cNvSpPr txBox="1"/>
          <p:nvPr/>
        </p:nvSpPr>
        <p:spPr>
          <a:xfrm>
            <a:off x="9695133" y="167639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Pantaleo Raimondi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18F4E8-EFA6-EFF5-EE96-930BAE041612}"/>
              </a:ext>
            </a:extLst>
          </p:cNvPr>
          <p:cNvSpPr txBox="1"/>
          <p:nvPr/>
        </p:nvSpPr>
        <p:spPr>
          <a:xfrm>
            <a:off x="5641383" y="6396335"/>
            <a:ext cx="643101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This new FCC FF optics as good as the iPhone !</a:t>
            </a:r>
            <a:endParaRPr lang="en-GB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20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A7C693-5FEC-1972-9283-C64A46324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252"/>
            <a:ext cx="12192000" cy="664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7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328BDC-0463-4C96-469C-2DC597007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236"/>
            <a:ext cx="12192000" cy="64115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3FF58C-9D47-ECE0-5DFC-227C2D8F83A2}"/>
              </a:ext>
            </a:extLst>
          </p:cNvPr>
          <p:cNvSpPr txBox="1"/>
          <p:nvPr/>
        </p:nvSpPr>
        <p:spPr>
          <a:xfrm>
            <a:off x="9695133" y="167639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Pantaleo Raimondi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F25671-1B06-4247-D099-627C14E2962F}"/>
              </a:ext>
            </a:extLst>
          </p:cNvPr>
          <p:cNvSpPr txBox="1"/>
          <p:nvPr/>
        </p:nvSpPr>
        <p:spPr>
          <a:xfrm>
            <a:off x="8322590" y="6396335"/>
            <a:ext cx="374980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Solution for </a:t>
            </a:r>
            <a:r>
              <a:rPr lang="en-US" sz="2400" b="1" dirty="0" err="1">
                <a:solidFill>
                  <a:srgbClr val="FF0000"/>
                </a:solidFill>
              </a:rPr>
              <a:t>SuperKEKB</a:t>
            </a:r>
            <a:r>
              <a:rPr lang="en-US" sz="2400" b="1" dirty="0">
                <a:solidFill>
                  <a:srgbClr val="FF0000"/>
                </a:solidFill>
              </a:rPr>
              <a:t> ?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40D26C-C859-C4CB-7178-C7C955E4FACE}"/>
              </a:ext>
            </a:extLst>
          </p:cNvPr>
          <p:cNvSpPr txBox="1"/>
          <p:nvPr/>
        </p:nvSpPr>
        <p:spPr>
          <a:xfrm>
            <a:off x="0" y="6396334"/>
            <a:ext cx="374980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Implementation for FCC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0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9F4342-D81C-131F-0C56-41065BB62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433387"/>
            <a:ext cx="11944350" cy="59912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39D6EB-9479-1486-4E60-A2477552D78F}"/>
              </a:ext>
            </a:extLst>
          </p:cNvPr>
          <p:cNvSpPr txBox="1"/>
          <p:nvPr/>
        </p:nvSpPr>
        <p:spPr>
          <a:xfrm>
            <a:off x="9695133" y="64055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Kevin Andre</a:t>
            </a:r>
          </a:p>
        </p:txBody>
      </p:sp>
    </p:spTree>
    <p:extLst>
      <p:ext uri="{BB962C8B-B14F-4D97-AF65-F5344CB8AC3E}">
        <p14:creationId xmlns:p14="http://schemas.microsoft.com/office/powerpoint/2010/main" val="182289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B8B96E-5A07-F0B6-46CA-684D0E371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" y="414337"/>
            <a:ext cx="12163425" cy="60293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C2FDB9-AE41-9B76-1F60-A47CA07C2B8A}"/>
              </a:ext>
            </a:extLst>
          </p:cNvPr>
          <p:cNvSpPr txBox="1"/>
          <p:nvPr/>
        </p:nvSpPr>
        <p:spPr>
          <a:xfrm>
            <a:off x="9695133" y="64055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Kevin Andre</a:t>
            </a:r>
          </a:p>
        </p:txBody>
      </p:sp>
    </p:spTree>
    <p:extLst>
      <p:ext uri="{BB962C8B-B14F-4D97-AF65-F5344CB8AC3E}">
        <p14:creationId xmlns:p14="http://schemas.microsoft.com/office/powerpoint/2010/main" val="403407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1B7465-985E-C44C-9E02-92B86134F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77" y="248721"/>
            <a:ext cx="11753850" cy="59340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6ED4EE-CE68-103A-081E-71D3096210CD}"/>
              </a:ext>
            </a:extLst>
          </p:cNvPr>
          <p:cNvSpPr txBox="1"/>
          <p:nvPr/>
        </p:nvSpPr>
        <p:spPr>
          <a:xfrm>
            <a:off x="9695133" y="64055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Kevin Andre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A2C4D5-C1FB-1A7E-7609-50CF9E58B5FC}"/>
              </a:ext>
            </a:extLst>
          </p:cNvPr>
          <p:cNvSpPr txBox="1"/>
          <p:nvPr/>
        </p:nvSpPr>
        <p:spPr>
          <a:xfrm>
            <a:off x="-1" y="6396334"/>
            <a:ext cx="12072395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IR collimators sometimes closer to beam than primary or secondary collimators 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6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Klaus Hanke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CDED08-C434-70AB-158D-ED9C29E4C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01" y="675861"/>
            <a:ext cx="11267015" cy="60122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51A189-479C-E4DE-33D0-9209B0A22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064" y="4020396"/>
            <a:ext cx="2794572" cy="256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78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AB725B-9C9C-8FFB-AF8E-83E4AEAA3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4092" y="68262"/>
            <a:ext cx="9367908" cy="6721475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73F2F0-F81A-1C6B-01A2-F992DBD2D7DD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booster </a:t>
            </a:r>
          </a:p>
          <a:p>
            <a:r>
              <a:rPr lang="en-US" sz="3600" b="1" dirty="0">
                <a:solidFill>
                  <a:srgbClr val="0070C0"/>
                </a:solidFill>
              </a:rPr>
              <a:t>design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B9788C-9DB5-104F-30E6-8C694387AB8E}"/>
              </a:ext>
            </a:extLst>
          </p:cNvPr>
          <p:cNvSpPr txBox="1"/>
          <p:nvPr/>
        </p:nvSpPr>
        <p:spPr>
          <a:xfrm>
            <a:off x="327225" y="170471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Antoine </a:t>
            </a:r>
            <a:r>
              <a:rPr lang="en-GB" b="1" dirty="0" err="1"/>
              <a:t>Chancé</a:t>
            </a: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51D18C-DD63-F74C-FE0E-BE2553E8304C}"/>
              </a:ext>
            </a:extLst>
          </p:cNvPr>
          <p:cNvSpPr txBox="1"/>
          <p:nvPr/>
        </p:nvSpPr>
        <p:spPr>
          <a:xfrm>
            <a:off x="185980" y="2854396"/>
            <a:ext cx="2638112" cy="34163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larger dipole field errors?</a:t>
            </a:r>
          </a:p>
          <a:p>
            <a:pPr algn="ctr"/>
            <a:endParaRPr lang="en-US" sz="2400" b="1" dirty="0">
              <a:solidFill>
                <a:srgbClr val="FF0000"/>
              </a:solidFill>
            </a:endParaRP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Orbit sawtooth effect on the ramp and at top energy</a:t>
            </a:r>
          </a:p>
          <a:p>
            <a:pPr algn="ctr"/>
            <a:endParaRPr lang="en-US" sz="2400" b="1" dirty="0">
              <a:solidFill>
                <a:srgbClr val="FF0000"/>
              </a:solidFill>
            </a:endParaRP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minimum injection energy?</a:t>
            </a:r>
          </a:p>
        </p:txBody>
      </p:sp>
    </p:spTree>
    <p:extLst>
      <p:ext uri="{BB962C8B-B14F-4D97-AF65-F5344CB8AC3E}">
        <p14:creationId xmlns:p14="http://schemas.microsoft.com/office/powerpoint/2010/main" val="333829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99B605-215D-8524-4225-40E51AF31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5558"/>
            <a:ext cx="5849088" cy="4271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A65E45-2B8D-7D84-6868-BE25C6B7C3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141" b="21809"/>
          <a:stretch/>
        </p:blipFill>
        <p:spPr>
          <a:xfrm>
            <a:off x="5646090" y="-2"/>
            <a:ext cx="6545911" cy="35881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E9436D-05F4-D780-8193-47BC8D613D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843" y="3588151"/>
            <a:ext cx="4425372" cy="30776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7E30AA-8610-BACD-2AD0-586100520F3A}"/>
              </a:ext>
            </a:extLst>
          </p:cNvPr>
          <p:cNvSpPr txBox="1"/>
          <p:nvPr/>
        </p:nvSpPr>
        <p:spPr>
          <a:xfrm>
            <a:off x="319639" y="5920257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Antoine </a:t>
            </a:r>
            <a:r>
              <a:rPr lang="en-GB" b="1" dirty="0" err="1"/>
              <a:t>Chancé</a:t>
            </a: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858AA5-C196-6C80-7CB5-0EFBADC47B1F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booster cycle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48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1D834C-5E76-D4FA-9BEA-FA77D29B9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223" y="0"/>
            <a:ext cx="10327553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72F825-203C-047E-266D-349D6FE18CDC}"/>
              </a:ext>
            </a:extLst>
          </p:cNvPr>
          <p:cNvSpPr txBox="1"/>
          <p:nvPr/>
        </p:nvSpPr>
        <p:spPr>
          <a:xfrm>
            <a:off x="9440490" y="6140176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Antoine </a:t>
            </a:r>
            <a:r>
              <a:rPr lang="en-GB" b="1" dirty="0" err="1"/>
              <a:t>Chancé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4949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F63E61-556A-8A56-E31B-DB4DF676F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8713"/>
            <a:ext cx="12192000" cy="59869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DCC502-E6DB-1B03-5FD4-9C62014A169D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Michael Hofer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9A9732-4B3B-7C1F-481D-6504E7C3623C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Multipole kicker injection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53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D03278-88FC-B5DC-B1EF-07F5B82F13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78"/>
            <a:ext cx="12192000" cy="60790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C6EFB0-2EC9-C89C-D236-DC3259E5270A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Michael Hofer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A0F0FE-79E1-75ED-287D-B4F6E41B3F4C}"/>
              </a:ext>
            </a:extLst>
          </p:cNvPr>
          <p:cNvSpPr txBox="1"/>
          <p:nvPr/>
        </p:nvSpPr>
        <p:spPr>
          <a:xfrm>
            <a:off x="1224366" y="5867439"/>
            <a:ext cx="10213383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machine protection concern (kicker failure modes), impact on experiments;  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how fast can the beam be extracted?</a:t>
            </a:r>
          </a:p>
        </p:txBody>
      </p:sp>
    </p:spTree>
    <p:extLst>
      <p:ext uri="{BB962C8B-B14F-4D97-AF65-F5344CB8AC3E}">
        <p14:creationId xmlns:p14="http://schemas.microsoft.com/office/powerpoint/2010/main" val="341221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CE4AB8-D5F3-F355-2B48-11686700A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43" y="1"/>
            <a:ext cx="8150580" cy="42594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E8517B-81DA-26ED-87B6-BC068A435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352" y="3870075"/>
            <a:ext cx="5970306" cy="29879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11CCEF-A82E-8BDC-9840-90AC9137A689}"/>
              </a:ext>
            </a:extLst>
          </p:cNvPr>
          <p:cNvSpPr txBox="1"/>
          <p:nvPr/>
        </p:nvSpPr>
        <p:spPr>
          <a:xfrm>
            <a:off x="684054" y="4546864"/>
            <a:ext cx="69741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Vacuum system</a:t>
            </a:r>
          </a:p>
          <a:p>
            <a:r>
              <a:rPr lang="en-US" sz="3600" b="1" dirty="0">
                <a:solidFill>
                  <a:srgbClr val="0070C0"/>
                </a:solidFill>
              </a:rPr>
              <a:t>- bake-out, bellows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2694B0-EA77-21E8-7E31-2A56AFC06304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Roberto Kersevan</a:t>
            </a:r>
          </a:p>
        </p:txBody>
      </p:sp>
    </p:spTree>
    <p:extLst>
      <p:ext uri="{BB962C8B-B14F-4D97-AF65-F5344CB8AC3E}">
        <p14:creationId xmlns:p14="http://schemas.microsoft.com/office/powerpoint/2010/main" val="164647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0E48B7-28EC-C486-4549-150EB1EE1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295" y="657225"/>
            <a:ext cx="10202255" cy="59140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469D57-C34C-1AF2-F40B-580D5C237B6C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Vacuum system - BPMs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4FA6E1-8F44-DB4B-2DC9-CDF93DE366DD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Roberto Kersevan</a:t>
            </a:r>
          </a:p>
        </p:txBody>
      </p:sp>
    </p:spTree>
    <p:extLst>
      <p:ext uri="{BB962C8B-B14F-4D97-AF65-F5344CB8AC3E}">
        <p14:creationId xmlns:p14="http://schemas.microsoft.com/office/powerpoint/2010/main" val="118917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86CAA8-A511-0B09-EBB7-57B30132C6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10"/>
          <a:stretch/>
        </p:blipFill>
        <p:spPr>
          <a:xfrm>
            <a:off x="-13965" y="1022889"/>
            <a:ext cx="12205965" cy="53934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D3B31E-AE3E-3FD9-5F56-181CEA5B7CE9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Vacuum system – status 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F76D12-E4FB-835A-E360-F8012F36EFA8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Roberto Kersevan</a:t>
            </a:r>
          </a:p>
        </p:txBody>
      </p:sp>
    </p:spTree>
    <p:extLst>
      <p:ext uri="{BB962C8B-B14F-4D97-AF65-F5344CB8AC3E}">
        <p14:creationId xmlns:p14="http://schemas.microsoft.com/office/powerpoint/2010/main" val="274595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1D08BD-76E1-66E8-72D2-A05C26907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8557"/>
            <a:ext cx="12192000" cy="62008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7929C8-B791-221B-F46B-AD51FD41DF12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24052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3B57DC-64D4-7917-958F-54CDA457A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135"/>
            <a:ext cx="12192000" cy="64117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7BD651-A011-071E-C6F3-5667AC65B193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372553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Liam Bromiley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F0F35B-8605-1E27-727C-22834C7649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60" y="1109488"/>
            <a:ext cx="10780479" cy="557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8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D027C3-20B9-FD45-31AD-4EB337BED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198"/>
            <a:ext cx="12192000" cy="66736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4265C7-B264-8F7E-5937-5C5B2F3520E7}"/>
              </a:ext>
            </a:extLst>
          </p:cNvPr>
          <p:cNvSpPr txBox="1"/>
          <p:nvPr/>
        </p:nvSpPr>
        <p:spPr>
          <a:xfrm>
            <a:off x="9446700" y="613189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231244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E30667-7D27-DA93-D154-799D0ED3A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3266"/>
            <a:ext cx="12192000" cy="60914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719BF2-40E8-CD77-43E8-4F6BAF62364A}"/>
              </a:ext>
            </a:extLst>
          </p:cNvPr>
          <p:cNvSpPr txBox="1"/>
          <p:nvPr/>
        </p:nvSpPr>
        <p:spPr>
          <a:xfrm>
            <a:off x="0" y="1393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Bastian </a:t>
            </a:r>
            <a:r>
              <a:rPr lang="en-GB" b="1" dirty="0" err="1"/>
              <a:t>Haerer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7827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79C3C0-2F74-CF4A-BBBA-6F00F40C1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0613"/>
            <a:ext cx="12192000" cy="59967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7D0265-CB23-DE06-08F1-46FD67D9D7FB}"/>
              </a:ext>
            </a:extLst>
          </p:cNvPr>
          <p:cNvSpPr txBox="1"/>
          <p:nvPr/>
        </p:nvSpPr>
        <p:spPr>
          <a:xfrm>
            <a:off x="0" y="1393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Bastian </a:t>
            </a:r>
            <a:r>
              <a:rPr lang="en-GB" b="1" dirty="0" err="1"/>
              <a:t>Haerer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6694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DE0896-5D04-DB4D-F9C3-D5AF12518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2697"/>
            <a:ext cx="12192000" cy="62326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0AEFDD-2A1D-4B18-78C6-5AF7611FC97A}"/>
              </a:ext>
            </a:extLst>
          </p:cNvPr>
          <p:cNvSpPr txBox="1"/>
          <p:nvPr/>
        </p:nvSpPr>
        <p:spPr>
          <a:xfrm>
            <a:off x="9555188" y="0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193348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D5E2C2-C5AF-8E16-E292-0793B0429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6743"/>
            <a:ext cx="12192000" cy="61045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EB5ECA-7D1D-A1A3-AFAF-BFD3BB8E579B}"/>
              </a:ext>
            </a:extLst>
          </p:cNvPr>
          <p:cNvSpPr txBox="1"/>
          <p:nvPr/>
        </p:nvSpPr>
        <p:spPr>
          <a:xfrm>
            <a:off x="9695133" y="0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247448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40CE00-2FFF-D14A-24DC-C8FCEC818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0230"/>
            <a:ext cx="12192000" cy="62575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EC14CD-569B-CEB8-E8DA-BA9B6B962D56}"/>
              </a:ext>
            </a:extLst>
          </p:cNvPr>
          <p:cNvSpPr txBox="1"/>
          <p:nvPr/>
        </p:nvSpPr>
        <p:spPr>
          <a:xfrm>
            <a:off x="163215" y="637310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211413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932111-0C9A-301B-A8F1-8665B2745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41" y="0"/>
            <a:ext cx="11441317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583146-B20A-53D4-2596-6E61441E8DC2}"/>
              </a:ext>
            </a:extLst>
          </p:cNvPr>
          <p:cNvSpPr txBox="1"/>
          <p:nvPr/>
        </p:nvSpPr>
        <p:spPr>
          <a:xfrm>
            <a:off x="163215" y="637310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Cristobal Garcia</a:t>
            </a:r>
          </a:p>
        </p:txBody>
      </p:sp>
    </p:spTree>
    <p:extLst>
      <p:ext uri="{BB962C8B-B14F-4D97-AF65-F5344CB8AC3E}">
        <p14:creationId xmlns:p14="http://schemas.microsoft.com/office/powerpoint/2010/main" val="4986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4B55BD-D59D-4D29-F6B6-372A11888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733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83AB3F-95E6-96A7-970F-3637D7EC5366}"/>
              </a:ext>
            </a:extLst>
          </p:cNvPr>
          <p:cNvSpPr txBox="1"/>
          <p:nvPr/>
        </p:nvSpPr>
        <p:spPr>
          <a:xfrm>
            <a:off x="163215" y="637310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Cristobal Garcia</a:t>
            </a:r>
          </a:p>
        </p:txBody>
      </p:sp>
    </p:spTree>
    <p:extLst>
      <p:ext uri="{BB962C8B-B14F-4D97-AF65-F5344CB8AC3E}">
        <p14:creationId xmlns:p14="http://schemas.microsoft.com/office/powerpoint/2010/main" val="20723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person, meal, dining table&#10;&#10;Description automatically generated">
            <a:extLst>
              <a:ext uri="{FF2B5EF4-FFF2-40B4-BE49-F238E27FC236}">
                <a16:creationId xmlns:a16="http://schemas.microsoft.com/office/drawing/2014/main" id="{8DCE8BD4-2A4E-3084-C3B0-B1C102D83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51009" cy="6858000"/>
          </a:xfrm>
          <a:prstGeom prst="rect">
            <a:avLst/>
          </a:prstGeom>
        </p:spPr>
      </p:pic>
      <p:pic>
        <p:nvPicPr>
          <p:cNvPr id="7" name="Picture 6" descr="A group of people eating at a restaurant&#10;&#10;Description automatically generated">
            <a:extLst>
              <a:ext uri="{FF2B5EF4-FFF2-40B4-BE49-F238E27FC236}">
                <a16:creationId xmlns:a16="http://schemas.microsoft.com/office/drawing/2014/main" id="{A0B8CF75-2F69-43D3-D393-FD4BEBF638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5" r="4407"/>
          <a:stretch/>
        </p:blipFill>
        <p:spPr>
          <a:xfrm>
            <a:off x="3251009" y="1049866"/>
            <a:ext cx="8938617" cy="58081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2E0983-38B9-1DF0-A922-2A2B2673085F}"/>
              </a:ext>
            </a:extLst>
          </p:cNvPr>
          <p:cNvSpPr txBox="1"/>
          <p:nvPr/>
        </p:nvSpPr>
        <p:spPr>
          <a:xfrm>
            <a:off x="5418661" y="403534"/>
            <a:ext cx="2601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chemeClr val="bg1"/>
                </a:solidFill>
              </a:rPr>
              <a:t>thank you !</a:t>
            </a:r>
            <a:endParaRPr lang="en-GB" sz="4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095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Liam Bromiley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6F5F56-931E-1CED-40D4-827C716B0D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50" y="539201"/>
            <a:ext cx="11405566" cy="59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90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</TotalTime>
  <Words>409</Words>
  <Application>Microsoft Office PowerPoint</Application>
  <PresentationFormat>Widescreen</PresentationFormat>
  <Paragraphs>133</Paragraphs>
  <Slides>88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88</vt:i4>
      </vt:variant>
    </vt:vector>
  </HeadingPairs>
  <TitlesOfParts>
    <vt:vector size="95" baseType="lpstr">
      <vt:lpstr>Arial</vt:lpstr>
      <vt:lpstr>Calibri</vt:lpstr>
      <vt:lpstr>Calibri Light</vt:lpstr>
      <vt:lpstr>Cambria Math</vt:lpstr>
      <vt:lpstr>Symbol</vt:lpstr>
      <vt:lpstr>Office Theme</vt:lpstr>
      <vt:lpstr>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82</cp:revision>
  <dcterms:created xsi:type="dcterms:W3CDTF">2022-12-07T12:39:48Z</dcterms:created>
  <dcterms:modified xsi:type="dcterms:W3CDTF">2022-12-09T15:30:02Z</dcterms:modified>
</cp:coreProperties>
</file>