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8"/>
  </p:notesMasterIdLst>
  <p:sldIdLst>
    <p:sldId id="655" r:id="rId4"/>
    <p:sldId id="641" r:id="rId5"/>
    <p:sldId id="653" r:id="rId6"/>
    <p:sldId id="650" r:id="rId7"/>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655"/>
            <p14:sldId id="641"/>
            <p14:sldId id="653"/>
            <p14:sldId id="65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BA93"/>
    <a:srgbClr val="D4879A"/>
    <a:srgbClr val="A597BC"/>
    <a:srgbClr val="8DBCCA"/>
    <a:srgbClr val="F9AB67"/>
    <a:srgbClr val="000000"/>
    <a:srgbClr val="6C69BF"/>
    <a:srgbClr val="EBEBEB"/>
    <a:srgbClr val="F10913"/>
    <a:srgbClr val="68CC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132" autoAdjust="0"/>
    <p:restoredTop sz="95639" autoAdjust="0"/>
  </p:normalViewPr>
  <p:slideViewPr>
    <p:cSldViewPr snapToGrid="0">
      <p:cViewPr varScale="1">
        <p:scale>
          <a:sx n="135" d="100"/>
          <a:sy n="135" d="100"/>
        </p:scale>
        <p:origin x="1408" y="17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08.12.22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2022-12-09</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20EBF4-7E57-F197-8A1C-0B1A9236D2AA}"/>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sp>
        <p:nvSpPr>
          <p:cNvPr id="4" name="Text Placeholder 3">
            <a:extLst>
              <a:ext uri="{FF2B5EF4-FFF2-40B4-BE49-F238E27FC236}">
                <a16:creationId xmlns:a16="http://schemas.microsoft.com/office/drawing/2014/main" id="{7A91A95A-BACD-0449-1BB0-2AE0E31E9691}"/>
              </a:ext>
            </a:extLst>
          </p:cNvPr>
          <p:cNvSpPr>
            <a:spLocks noGrp="1"/>
          </p:cNvSpPr>
          <p:nvPr>
            <p:ph type="body" sz="quarter" idx="12"/>
          </p:nvPr>
        </p:nvSpPr>
        <p:spPr>
          <a:xfrm>
            <a:off x="442799" y="886116"/>
            <a:ext cx="8446677" cy="4257383"/>
          </a:xfrm>
        </p:spPr>
        <p:txBody>
          <a:bodyPr/>
          <a:lstStyle/>
          <a:p>
            <a:r>
              <a:rPr lang="en-CH" dirty="0"/>
              <a:t>T3.2: Placement optimisation</a:t>
            </a:r>
          </a:p>
          <a:p>
            <a:pPr>
              <a:spcBef>
                <a:spcPts val="788"/>
              </a:spcBef>
            </a:pPr>
            <a:r>
              <a:rPr lang="en-CH" dirty="0"/>
              <a:t>	</a:t>
            </a:r>
            <a:r>
              <a:rPr lang="en-CH" b="0" dirty="0"/>
              <a:t>- Placement PA31-1.0 analysed and documented, </a:t>
            </a:r>
            <a:r>
              <a:rPr lang="en-CH" dirty="0"/>
              <a:t>report is being completed</a:t>
            </a:r>
          </a:p>
          <a:p>
            <a:pPr>
              <a:spcBef>
                <a:spcPts val="788"/>
              </a:spcBef>
            </a:pPr>
            <a:r>
              <a:rPr lang="en-CH" b="0" dirty="0"/>
              <a:t>	- Visits with affected departments and communes in CH and FR started</a:t>
            </a:r>
          </a:p>
          <a:p>
            <a:pPr>
              <a:spcBef>
                <a:spcPts val="788"/>
              </a:spcBef>
            </a:pPr>
            <a:r>
              <a:rPr lang="en-CH" b="0" dirty="0"/>
              <a:t>	- Micro optimisation ongoing due to feedback from local stakeholders</a:t>
            </a:r>
          </a:p>
          <a:p>
            <a:pPr>
              <a:spcBef>
                <a:spcPts val="788"/>
              </a:spcBef>
            </a:pPr>
            <a:r>
              <a:rPr lang="en-CH" b="0" dirty="0"/>
              <a:t>	PA31-2.0, 2.1, 2.2, 2.3, 2.4, 2.5 </a:t>
            </a:r>
            <a:r>
              <a:rPr lang="en-CH" dirty="0"/>
              <a:t>towards a baseline variant PA31-3.0</a:t>
            </a:r>
          </a:p>
          <a:p>
            <a:r>
              <a:rPr lang="en-CH" dirty="0"/>
              <a:t>T3.3: Strategy for transnational environmental impact assessment framework</a:t>
            </a:r>
          </a:p>
          <a:p>
            <a:pPr>
              <a:spcBef>
                <a:spcPts val="788"/>
              </a:spcBef>
            </a:pPr>
            <a:r>
              <a:rPr lang="en-CH" dirty="0"/>
              <a:t>	</a:t>
            </a:r>
            <a:r>
              <a:rPr lang="en-CH" b="0" dirty="0"/>
              <a:t>- Strategy document published as deliverable</a:t>
            </a:r>
          </a:p>
          <a:p>
            <a:pPr>
              <a:spcBef>
                <a:spcPts val="788"/>
              </a:spcBef>
            </a:pPr>
            <a:r>
              <a:rPr lang="en-CH" b="0" dirty="0"/>
              <a:t>	- </a:t>
            </a:r>
            <a:r>
              <a:rPr lang="en-CH" dirty="0"/>
              <a:t>Contract with consortium for initial state analysis and permitting </a:t>
            </a:r>
            <a:r>
              <a:rPr lang="en-CH" b="0" dirty="0"/>
              <a:t>concluded</a:t>
            </a:r>
            <a:r>
              <a:rPr lang="en-CH" dirty="0"/>
              <a:t> </a:t>
            </a:r>
            <a:r>
              <a:rPr lang="en-CH" b="0" dirty="0"/>
              <a:t>and started</a:t>
            </a:r>
          </a:p>
          <a:p>
            <a:pPr>
              <a:spcBef>
                <a:spcPts val="788"/>
              </a:spcBef>
            </a:pPr>
            <a:r>
              <a:rPr lang="en-CH" b="0" dirty="0"/>
              <a:t>	Preparation for field studies has begun and field studies start in spring for 4 seasons</a:t>
            </a:r>
          </a:p>
          <a:p>
            <a:r>
              <a:rPr lang="en-CH" dirty="0"/>
              <a:t>T3.4: Strategy for managing excavated materials</a:t>
            </a:r>
          </a:p>
          <a:p>
            <a:pPr>
              <a:spcBef>
                <a:spcPts val="788"/>
              </a:spcBef>
            </a:pPr>
            <a:r>
              <a:rPr lang="en-CH" dirty="0"/>
              <a:t>	</a:t>
            </a:r>
            <a:r>
              <a:rPr lang="en-CH" b="0" dirty="0"/>
              <a:t>- </a:t>
            </a:r>
            <a:r>
              <a:rPr lang="en-CH" dirty="0"/>
              <a:t>Mining The Future competition revealed credible pathways for re-use</a:t>
            </a:r>
          </a:p>
          <a:p>
            <a:pPr>
              <a:spcBef>
                <a:spcPts val="788"/>
              </a:spcBef>
            </a:pPr>
            <a:r>
              <a:rPr lang="en-CH" dirty="0"/>
              <a:t>	- </a:t>
            </a:r>
            <a:r>
              <a:rPr lang="en-CH" b="0" dirty="0"/>
              <a:t>Presented at EU conference on Research Infrastructures (ICRI 2022, Brno, Czech republic)</a:t>
            </a:r>
          </a:p>
          <a:p>
            <a:pPr>
              <a:spcBef>
                <a:spcPts val="788"/>
              </a:spcBef>
            </a:pPr>
            <a:r>
              <a:rPr lang="en-CH" b="0" dirty="0"/>
              <a:t>	- Input from regional governments in France led to the </a:t>
            </a:r>
            <a:r>
              <a:rPr lang="en-CH" dirty="0"/>
              <a:t>development of a strategy that aims at</a:t>
            </a:r>
          </a:p>
          <a:p>
            <a:pPr>
              <a:spcBef>
                <a:spcPts val="788"/>
              </a:spcBef>
            </a:pPr>
            <a:r>
              <a:rPr lang="en-CH" dirty="0"/>
              <a:t>	local innovative re-use for creating added value for agricultural spaces and forests</a:t>
            </a:r>
          </a:p>
        </p:txBody>
      </p:sp>
      <p:sp>
        <p:nvSpPr>
          <p:cNvPr id="3" name="Title 2">
            <a:extLst>
              <a:ext uri="{FF2B5EF4-FFF2-40B4-BE49-F238E27FC236}">
                <a16:creationId xmlns:a16="http://schemas.microsoft.com/office/drawing/2014/main" id="{CA3A47BF-6660-8270-870F-D19DA74DC3A9}"/>
              </a:ext>
            </a:extLst>
          </p:cNvPr>
          <p:cNvSpPr>
            <a:spLocks noGrp="1"/>
          </p:cNvSpPr>
          <p:nvPr>
            <p:ph type="title"/>
          </p:nvPr>
        </p:nvSpPr>
        <p:spPr>
          <a:xfrm>
            <a:off x="442800" y="360980"/>
            <a:ext cx="8255201" cy="564813"/>
          </a:xfrm>
        </p:spPr>
        <p:txBody>
          <a:bodyPr/>
          <a:lstStyle/>
          <a:p>
            <a:r>
              <a:rPr lang="en-CH" dirty="0"/>
              <a:t>WP3 progress summary</a:t>
            </a:r>
          </a:p>
        </p:txBody>
      </p:sp>
    </p:spTree>
    <p:extLst>
      <p:ext uri="{BB962C8B-B14F-4D97-AF65-F5344CB8AC3E}">
        <p14:creationId xmlns:p14="http://schemas.microsoft.com/office/powerpoint/2010/main" val="2593258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E539891-42C1-D5D6-3413-B9B4943E1504}"/>
              </a:ext>
            </a:extLst>
          </p:cNvPr>
          <p:cNvPicPr>
            <a:picLocks noChangeAspect="1"/>
          </p:cNvPicPr>
          <p:nvPr/>
        </p:nvPicPr>
        <p:blipFill rotWithShape="1">
          <a:blip r:embed="rId2">
            <a:extLst>
              <a:ext uri="{28A0092B-C50C-407E-A947-70E740481C1C}">
                <a14:useLocalDpi xmlns:a14="http://schemas.microsoft.com/office/drawing/2010/main" val="0"/>
              </a:ext>
            </a:extLst>
          </a:blip>
          <a:srcRect r="15931"/>
          <a:stretch/>
        </p:blipFill>
        <p:spPr>
          <a:xfrm>
            <a:off x="6305250" y="3164459"/>
            <a:ext cx="2281031" cy="1519451"/>
          </a:xfrm>
          <a:prstGeom prst="rect">
            <a:avLst/>
          </a:prstGeom>
        </p:spPr>
      </p:pic>
      <p:pic>
        <p:nvPicPr>
          <p:cNvPr id="21" name="Picture 20">
            <a:extLst>
              <a:ext uri="{FF2B5EF4-FFF2-40B4-BE49-F238E27FC236}">
                <a16:creationId xmlns:a16="http://schemas.microsoft.com/office/drawing/2014/main" id="{D3B17ECD-0C13-2799-AD11-3C744EDB0F0F}"/>
              </a:ext>
            </a:extLst>
          </p:cNvPr>
          <p:cNvPicPr>
            <a:picLocks noChangeAspect="1"/>
          </p:cNvPicPr>
          <p:nvPr/>
        </p:nvPicPr>
        <p:blipFill rotWithShape="1">
          <a:blip r:embed="rId3">
            <a:extLst>
              <a:ext uri="{28A0092B-C50C-407E-A947-70E740481C1C}">
                <a14:useLocalDpi xmlns:a14="http://schemas.microsoft.com/office/drawing/2010/main" val="0"/>
              </a:ext>
            </a:extLst>
          </a:blip>
          <a:srcRect l="22462" t="21343" r="15217" b="21702"/>
          <a:stretch/>
        </p:blipFill>
        <p:spPr>
          <a:xfrm>
            <a:off x="6305250" y="928551"/>
            <a:ext cx="2281031" cy="1519449"/>
          </a:xfrm>
          <a:prstGeom prst="rect">
            <a:avLst/>
          </a:prstGeom>
        </p:spPr>
      </p:pic>
      <p:pic>
        <p:nvPicPr>
          <p:cNvPr id="19" name="Picture 18">
            <a:extLst>
              <a:ext uri="{FF2B5EF4-FFF2-40B4-BE49-F238E27FC236}">
                <a16:creationId xmlns:a16="http://schemas.microsoft.com/office/drawing/2014/main" id="{13C157C1-F6E7-ABFD-9F7A-BC4A40AB53E3}"/>
              </a:ext>
            </a:extLst>
          </p:cNvPr>
          <p:cNvPicPr>
            <a:picLocks noChangeAspect="1"/>
          </p:cNvPicPr>
          <p:nvPr/>
        </p:nvPicPr>
        <p:blipFill rotWithShape="1">
          <a:blip r:embed="rId4">
            <a:extLst>
              <a:ext uri="{28A0092B-C50C-407E-A947-70E740481C1C}">
                <a14:useLocalDpi xmlns:a14="http://schemas.microsoft.com/office/drawing/2010/main" val="0"/>
              </a:ext>
            </a:extLst>
          </a:blip>
          <a:srcRect b="20699"/>
          <a:stretch/>
        </p:blipFill>
        <p:spPr>
          <a:xfrm>
            <a:off x="345436" y="928551"/>
            <a:ext cx="2281031" cy="1519449"/>
          </a:xfrm>
          <a:prstGeom prst="rect">
            <a:avLst/>
          </a:prstGeom>
        </p:spPr>
      </p:pic>
      <p:sp>
        <p:nvSpPr>
          <p:cNvPr id="3" name="Slide Number Placeholder 2">
            <a:extLst>
              <a:ext uri="{FF2B5EF4-FFF2-40B4-BE49-F238E27FC236}">
                <a16:creationId xmlns:a16="http://schemas.microsoft.com/office/drawing/2014/main" id="{0D70692A-3293-6AAF-B348-0736B5A4404D}"/>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7" name="Text Placeholder 6">
            <a:extLst>
              <a:ext uri="{FF2B5EF4-FFF2-40B4-BE49-F238E27FC236}">
                <a16:creationId xmlns:a16="http://schemas.microsoft.com/office/drawing/2014/main" id="{7C708CF2-30BB-5332-485E-B161420A03EE}"/>
              </a:ext>
            </a:extLst>
          </p:cNvPr>
          <p:cNvSpPr>
            <a:spLocks noGrp="1"/>
          </p:cNvSpPr>
          <p:nvPr>
            <p:ph type="body" sz="quarter" idx="12"/>
          </p:nvPr>
        </p:nvSpPr>
        <p:spPr>
          <a:xfrm>
            <a:off x="2626467" y="928549"/>
            <a:ext cx="1770435" cy="1519451"/>
          </a:xfrm>
        </p:spPr>
        <p:txBody>
          <a:bodyPr/>
          <a:lstStyle/>
          <a:p>
            <a:pPr>
              <a:lnSpc>
                <a:spcPct val="100000"/>
              </a:lnSpc>
            </a:pPr>
            <a:r>
              <a:rPr lang="fr-FR" sz="1000" dirty="0"/>
              <a:t>Techniques classiques de mesures  </a:t>
            </a:r>
            <a:r>
              <a:rPr lang="fr-FR" sz="1000" b="0" dirty="0"/>
              <a:t>avec des relevés métriques et altimétriques, des photographies, des inventaires de la faune et de la flore, des analyses de l’eau, de l’air, du trafic routier ainsi que de la pollution sonore et lumineuse existante.</a:t>
            </a:r>
          </a:p>
        </p:txBody>
      </p:sp>
      <p:sp>
        <p:nvSpPr>
          <p:cNvPr id="6" name="Title 5">
            <a:extLst>
              <a:ext uri="{FF2B5EF4-FFF2-40B4-BE49-F238E27FC236}">
                <a16:creationId xmlns:a16="http://schemas.microsoft.com/office/drawing/2014/main" id="{08C07E83-A9DA-8BBA-CC80-85A5CFD54BE3}"/>
              </a:ext>
            </a:extLst>
          </p:cNvPr>
          <p:cNvSpPr>
            <a:spLocks noGrp="1"/>
          </p:cNvSpPr>
          <p:nvPr>
            <p:ph type="title"/>
          </p:nvPr>
        </p:nvSpPr>
        <p:spPr>
          <a:xfrm>
            <a:off x="322931" y="410951"/>
            <a:ext cx="8263350" cy="443604"/>
          </a:xfrm>
        </p:spPr>
        <p:txBody>
          <a:bodyPr/>
          <a:lstStyle/>
          <a:p>
            <a:r>
              <a:rPr lang="en-CH" sz="2400" b="1" dirty="0"/>
              <a:t>Activités prévues</a:t>
            </a:r>
          </a:p>
        </p:txBody>
      </p:sp>
      <p:sp>
        <p:nvSpPr>
          <p:cNvPr id="2" name="Text Placeholder 6">
            <a:extLst>
              <a:ext uri="{FF2B5EF4-FFF2-40B4-BE49-F238E27FC236}">
                <a16:creationId xmlns:a16="http://schemas.microsoft.com/office/drawing/2014/main" id="{9247F643-7229-9262-0033-67B0287E080A}"/>
              </a:ext>
            </a:extLst>
          </p:cNvPr>
          <p:cNvSpPr txBox="1">
            <a:spLocks/>
          </p:cNvSpPr>
          <p:nvPr/>
        </p:nvSpPr>
        <p:spPr>
          <a:xfrm>
            <a:off x="2626467" y="3164461"/>
            <a:ext cx="1678022" cy="151944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000" dirty="0"/>
              <a:t>Techniques acoustiques de cartographie du sous-sol </a:t>
            </a:r>
            <a:r>
              <a:rPr lang="fr-FR" sz="1000" b="0" dirty="0"/>
              <a:t>au moyen de camions-vibreurs et équipement similaire. Elles permettent d’obtenir une image des couches géologiques sans nécessiter de forages.</a:t>
            </a:r>
          </a:p>
        </p:txBody>
      </p:sp>
      <p:sp>
        <p:nvSpPr>
          <p:cNvPr id="4" name="Text Placeholder 6">
            <a:extLst>
              <a:ext uri="{FF2B5EF4-FFF2-40B4-BE49-F238E27FC236}">
                <a16:creationId xmlns:a16="http://schemas.microsoft.com/office/drawing/2014/main" id="{B458123C-D32E-9EA3-8F9B-A4D865FA1ACD}"/>
              </a:ext>
            </a:extLst>
          </p:cNvPr>
          <p:cNvSpPr txBox="1">
            <a:spLocks/>
          </p:cNvSpPr>
          <p:nvPr/>
        </p:nvSpPr>
        <p:spPr>
          <a:xfrm>
            <a:off x="4534815" y="928551"/>
            <a:ext cx="1770435" cy="151945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fr-FR" sz="1000" dirty="0"/>
              <a:t>Forages exploratoires de petite taille et de courte durée </a:t>
            </a:r>
            <a:r>
              <a:rPr lang="fr-FR" sz="1000" b="0" dirty="0"/>
              <a:t>lorsque des données précises devront être relevées sur la stabilité des sols, dans des zones qui représentent des défis particuliers pour l’ouvrage souterrain.</a:t>
            </a:r>
          </a:p>
        </p:txBody>
      </p:sp>
      <p:sp>
        <p:nvSpPr>
          <p:cNvPr id="5" name="Text Placeholder 6">
            <a:extLst>
              <a:ext uri="{FF2B5EF4-FFF2-40B4-BE49-F238E27FC236}">
                <a16:creationId xmlns:a16="http://schemas.microsoft.com/office/drawing/2014/main" id="{8DAEE77D-0BD8-9897-BC8A-300F116A7E87}"/>
              </a:ext>
            </a:extLst>
          </p:cNvPr>
          <p:cNvSpPr txBox="1">
            <a:spLocks/>
          </p:cNvSpPr>
          <p:nvPr/>
        </p:nvSpPr>
        <p:spPr>
          <a:xfrm>
            <a:off x="4469861" y="3164461"/>
            <a:ext cx="1835390" cy="151944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fr-FR" sz="1000" dirty="0"/>
              <a:t>Identification des opportunités et synergies </a:t>
            </a:r>
            <a:r>
              <a:rPr lang="fr-FR" sz="1000" b="0" dirty="0"/>
              <a:t>Optimiser les emplacements des sites en surface, identifier des opportunités et synergies en vue de créer des retombes pour tous.</a:t>
            </a:r>
          </a:p>
        </p:txBody>
      </p:sp>
      <p:pic>
        <p:nvPicPr>
          <p:cNvPr id="14" name="Picture 13">
            <a:extLst>
              <a:ext uri="{FF2B5EF4-FFF2-40B4-BE49-F238E27FC236}">
                <a16:creationId xmlns:a16="http://schemas.microsoft.com/office/drawing/2014/main" id="{33A6238F-29AB-81EC-CA7F-F197F5137C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436" y="3164462"/>
            <a:ext cx="2281031" cy="1519449"/>
          </a:xfrm>
          <a:prstGeom prst="rect">
            <a:avLst/>
          </a:prstGeom>
        </p:spPr>
      </p:pic>
      <p:sp>
        <p:nvSpPr>
          <p:cNvPr id="24" name="TextBox 23">
            <a:extLst>
              <a:ext uri="{FF2B5EF4-FFF2-40B4-BE49-F238E27FC236}">
                <a16:creationId xmlns:a16="http://schemas.microsoft.com/office/drawing/2014/main" id="{3CB5A8DE-0F58-323A-F50A-D158418234F8}"/>
              </a:ext>
            </a:extLst>
          </p:cNvPr>
          <p:cNvSpPr txBox="1"/>
          <p:nvPr/>
        </p:nvSpPr>
        <p:spPr>
          <a:xfrm>
            <a:off x="7715530" y="928550"/>
            <a:ext cx="870751" cy="518219"/>
          </a:xfrm>
          <a:prstGeom prst="rect">
            <a:avLst/>
          </a:prstGeom>
          <a:noFill/>
        </p:spPr>
        <p:txBody>
          <a:bodyPr wrap="none" rtlCol="0">
            <a:spAutoFit/>
          </a:bodyPr>
          <a:lstStyle/>
          <a:p>
            <a:pPr algn="l">
              <a:lnSpc>
                <a:spcPts val="3700"/>
              </a:lnSpc>
            </a:pPr>
            <a:r>
              <a:rPr lang="en-CH" sz="2400" dirty="0"/>
              <a:t>2024</a:t>
            </a:r>
          </a:p>
        </p:txBody>
      </p:sp>
      <p:sp>
        <p:nvSpPr>
          <p:cNvPr id="25" name="TextBox 24">
            <a:extLst>
              <a:ext uri="{FF2B5EF4-FFF2-40B4-BE49-F238E27FC236}">
                <a16:creationId xmlns:a16="http://schemas.microsoft.com/office/drawing/2014/main" id="{FF1591DE-C864-4C53-C451-41FE280C41EB}"/>
              </a:ext>
            </a:extLst>
          </p:cNvPr>
          <p:cNvSpPr txBox="1"/>
          <p:nvPr/>
        </p:nvSpPr>
        <p:spPr>
          <a:xfrm>
            <a:off x="1755716" y="928549"/>
            <a:ext cx="870751" cy="518219"/>
          </a:xfrm>
          <a:prstGeom prst="rect">
            <a:avLst/>
          </a:prstGeom>
          <a:noFill/>
        </p:spPr>
        <p:txBody>
          <a:bodyPr wrap="none" rtlCol="0">
            <a:spAutoFit/>
          </a:bodyPr>
          <a:lstStyle/>
          <a:p>
            <a:pPr algn="l">
              <a:lnSpc>
                <a:spcPts val="3700"/>
              </a:lnSpc>
            </a:pPr>
            <a:r>
              <a:rPr lang="en-CH" sz="2400" dirty="0">
                <a:solidFill>
                  <a:schemeClr val="bg1"/>
                </a:solidFill>
              </a:rPr>
              <a:t>2023</a:t>
            </a:r>
          </a:p>
        </p:txBody>
      </p:sp>
      <p:sp>
        <p:nvSpPr>
          <p:cNvPr id="26" name="TextBox 25">
            <a:extLst>
              <a:ext uri="{FF2B5EF4-FFF2-40B4-BE49-F238E27FC236}">
                <a16:creationId xmlns:a16="http://schemas.microsoft.com/office/drawing/2014/main" id="{6F188591-558D-2BA9-AA49-1E92A391AC10}"/>
              </a:ext>
            </a:extLst>
          </p:cNvPr>
          <p:cNvSpPr txBox="1"/>
          <p:nvPr/>
        </p:nvSpPr>
        <p:spPr>
          <a:xfrm>
            <a:off x="1755715" y="3164460"/>
            <a:ext cx="870751" cy="518219"/>
          </a:xfrm>
          <a:prstGeom prst="rect">
            <a:avLst/>
          </a:prstGeom>
          <a:noFill/>
        </p:spPr>
        <p:txBody>
          <a:bodyPr wrap="none" rtlCol="0">
            <a:spAutoFit/>
          </a:bodyPr>
          <a:lstStyle/>
          <a:p>
            <a:pPr algn="l">
              <a:lnSpc>
                <a:spcPts val="3700"/>
              </a:lnSpc>
            </a:pPr>
            <a:r>
              <a:rPr lang="en-CH" sz="2400" dirty="0">
                <a:solidFill>
                  <a:schemeClr val="bg1"/>
                </a:solidFill>
              </a:rPr>
              <a:t>2024</a:t>
            </a:r>
          </a:p>
        </p:txBody>
      </p:sp>
      <p:sp>
        <p:nvSpPr>
          <p:cNvPr id="27" name="TextBox 26">
            <a:extLst>
              <a:ext uri="{FF2B5EF4-FFF2-40B4-BE49-F238E27FC236}">
                <a16:creationId xmlns:a16="http://schemas.microsoft.com/office/drawing/2014/main" id="{61AD5A53-7764-F633-2428-582C8ADB3E26}"/>
              </a:ext>
            </a:extLst>
          </p:cNvPr>
          <p:cNvSpPr txBox="1"/>
          <p:nvPr/>
        </p:nvSpPr>
        <p:spPr>
          <a:xfrm>
            <a:off x="7287528" y="3164459"/>
            <a:ext cx="1298753" cy="518219"/>
          </a:xfrm>
          <a:prstGeom prst="rect">
            <a:avLst/>
          </a:prstGeom>
          <a:noFill/>
        </p:spPr>
        <p:txBody>
          <a:bodyPr wrap="none" rtlCol="0">
            <a:spAutoFit/>
          </a:bodyPr>
          <a:lstStyle/>
          <a:p>
            <a:pPr algn="l">
              <a:lnSpc>
                <a:spcPts val="3700"/>
              </a:lnSpc>
            </a:pPr>
            <a:r>
              <a:rPr lang="en-CH" sz="2400" dirty="0">
                <a:solidFill>
                  <a:schemeClr val="bg1"/>
                </a:solidFill>
              </a:rPr>
              <a:t>2023/24</a:t>
            </a:r>
          </a:p>
        </p:txBody>
      </p:sp>
    </p:spTree>
    <p:extLst>
      <p:ext uri="{BB962C8B-B14F-4D97-AF65-F5344CB8AC3E}">
        <p14:creationId xmlns:p14="http://schemas.microsoft.com/office/powerpoint/2010/main" val="1077982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4DC3413-3657-504F-C07F-BE62A08424BA}"/>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pic>
        <p:nvPicPr>
          <p:cNvPr id="7" name="Picture 6">
            <a:extLst>
              <a:ext uri="{FF2B5EF4-FFF2-40B4-BE49-F238E27FC236}">
                <a16:creationId xmlns:a16="http://schemas.microsoft.com/office/drawing/2014/main" id="{D22BCBED-2A3D-6473-C4FE-0FE131758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131" y="442001"/>
            <a:ext cx="5429648" cy="3053368"/>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8D37DA8D-0075-7623-D935-F7EB6A8DF7AD}"/>
              </a:ext>
            </a:extLst>
          </p:cNvPr>
          <p:cNvSpPr txBox="1"/>
          <p:nvPr/>
        </p:nvSpPr>
        <p:spPr>
          <a:xfrm>
            <a:off x="122903" y="403122"/>
            <a:ext cx="3385670" cy="461665"/>
          </a:xfrm>
          <a:prstGeom prst="rect">
            <a:avLst/>
          </a:prstGeom>
          <a:noFill/>
        </p:spPr>
        <p:txBody>
          <a:bodyPr wrap="none" rtlCol="0">
            <a:spAutoFit/>
          </a:bodyPr>
          <a:lstStyle/>
          <a:p>
            <a:pPr algn="l"/>
            <a:r>
              <a:rPr lang="en-CH" sz="2400" b="1" dirty="0"/>
              <a:t>www.fcc-faisabilite.eu</a:t>
            </a:r>
          </a:p>
        </p:txBody>
      </p:sp>
      <p:pic>
        <p:nvPicPr>
          <p:cNvPr id="10" name="Picture 9">
            <a:extLst>
              <a:ext uri="{FF2B5EF4-FFF2-40B4-BE49-F238E27FC236}">
                <a16:creationId xmlns:a16="http://schemas.microsoft.com/office/drawing/2014/main" id="{B1F8C16F-BD08-1B4F-2C23-D4CB3949AC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1318" y="2909847"/>
            <a:ext cx="3022678" cy="2148650"/>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CAA6AD52-8A48-5F22-4A75-9E1523553B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903" y="2909847"/>
            <a:ext cx="3671639" cy="2148656"/>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3DE31F28-2A0D-C65D-528D-2983EA403A7C}"/>
              </a:ext>
            </a:extLst>
          </p:cNvPr>
          <p:cNvSpPr txBox="1"/>
          <p:nvPr/>
        </p:nvSpPr>
        <p:spPr>
          <a:xfrm>
            <a:off x="187521" y="864787"/>
            <a:ext cx="2905432" cy="1077218"/>
          </a:xfrm>
          <a:prstGeom prst="rect">
            <a:avLst/>
          </a:prstGeom>
          <a:noFill/>
        </p:spPr>
        <p:txBody>
          <a:bodyPr wrap="square" rtlCol="0">
            <a:spAutoFit/>
          </a:bodyPr>
          <a:lstStyle/>
          <a:p>
            <a:pPr marL="285750" indent="-285750" algn="l">
              <a:buFont typeface="Arial" panose="020B0604020202020204" pitchFamily="34" charset="0"/>
              <a:buChar char="•"/>
            </a:pPr>
            <a:r>
              <a:rPr lang="en-CH" sz="1600" dirty="0"/>
              <a:t>Information sur l’étude</a:t>
            </a:r>
          </a:p>
          <a:p>
            <a:pPr marL="285750" indent="-285750" algn="l">
              <a:buFont typeface="Arial" panose="020B0604020202020204" pitchFamily="34" charset="0"/>
              <a:buChar char="•"/>
            </a:pPr>
            <a:r>
              <a:rPr lang="en-CH" sz="1600" dirty="0"/>
              <a:t>Questions (FAQ)</a:t>
            </a:r>
          </a:p>
          <a:p>
            <a:pPr marL="285750" indent="-285750" algn="l">
              <a:buFont typeface="Arial" panose="020B0604020202020204" pitchFamily="34" charset="0"/>
              <a:buChar char="•"/>
            </a:pPr>
            <a:r>
              <a:rPr lang="en-CH" sz="1600" dirty="0"/>
              <a:t>Calendrier</a:t>
            </a:r>
          </a:p>
          <a:p>
            <a:pPr marL="285750" indent="-285750" algn="l">
              <a:buFont typeface="Arial" panose="020B0604020202020204" pitchFamily="34" charset="0"/>
              <a:buChar char="•"/>
            </a:pPr>
            <a:r>
              <a:rPr lang="en-CH" sz="1600" dirty="0"/>
              <a:t>Formulaire de contact</a:t>
            </a:r>
          </a:p>
        </p:txBody>
      </p:sp>
    </p:spTree>
    <p:extLst>
      <p:ext uri="{BB962C8B-B14F-4D97-AF65-F5344CB8AC3E}">
        <p14:creationId xmlns:p14="http://schemas.microsoft.com/office/powerpoint/2010/main" val="280159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62B50A-AC39-C6DE-F8FD-1D35205A82AA}"/>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6" name="Title 5">
            <a:extLst>
              <a:ext uri="{FF2B5EF4-FFF2-40B4-BE49-F238E27FC236}">
                <a16:creationId xmlns:a16="http://schemas.microsoft.com/office/drawing/2014/main" id="{CF773B19-24F5-EA8E-C003-018E97C80063}"/>
              </a:ext>
            </a:extLst>
          </p:cNvPr>
          <p:cNvSpPr>
            <a:spLocks noGrp="1"/>
          </p:cNvSpPr>
          <p:nvPr>
            <p:ph type="title"/>
          </p:nvPr>
        </p:nvSpPr>
        <p:spPr>
          <a:xfrm>
            <a:off x="257449" y="479645"/>
            <a:ext cx="8263350" cy="354355"/>
          </a:xfrm>
        </p:spPr>
        <p:txBody>
          <a:bodyPr/>
          <a:lstStyle/>
          <a:p>
            <a:r>
              <a:rPr lang="en-CH" sz="2400" b="1" dirty="0"/>
              <a:t>Local innovative excavation materials re-use</a:t>
            </a:r>
          </a:p>
        </p:txBody>
      </p:sp>
      <p:pic>
        <p:nvPicPr>
          <p:cNvPr id="9" name="Picture 8">
            <a:extLst>
              <a:ext uri="{FF2B5EF4-FFF2-40B4-BE49-F238E27FC236}">
                <a16:creationId xmlns:a16="http://schemas.microsoft.com/office/drawing/2014/main" id="{22D92657-3A76-EB8E-F61B-7552F63F95CF}"/>
              </a:ext>
            </a:extLst>
          </p:cNvPr>
          <p:cNvPicPr>
            <a:picLocks noChangeAspect="1"/>
          </p:cNvPicPr>
          <p:nvPr/>
        </p:nvPicPr>
        <p:blipFill>
          <a:blip r:embed="rId2"/>
          <a:stretch>
            <a:fillRect/>
          </a:stretch>
        </p:blipFill>
        <p:spPr>
          <a:xfrm>
            <a:off x="3932617" y="1048608"/>
            <a:ext cx="5211383" cy="3799583"/>
          </a:xfrm>
          <a:prstGeom prst="rect">
            <a:avLst/>
          </a:prstGeom>
        </p:spPr>
      </p:pic>
      <p:sp>
        <p:nvSpPr>
          <p:cNvPr id="5" name="Inhaltsplatzhalter 1">
            <a:extLst>
              <a:ext uri="{FF2B5EF4-FFF2-40B4-BE49-F238E27FC236}">
                <a16:creationId xmlns:a16="http://schemas.microsoft.com/office/drawing/2014/main" id="{13B896B0-475E-D77E-E215-A775A3B41950}"/>
              </a:ext>
            </a:extLst>
          </p:cNvPr>
          <p:cNvSpPr txBox="1">
            <a:spLocks/>
          </p:cNvSpPr>
          <p:nvPr/>
        </p:nvSpPr>
        <p:spPr>
          <a:xfrm>
            <a:off x="180870" y="1048608"/>
            <a:ext cx="3843495" cy="3699213"/>
          </a:xfrm>
          <a:prstGeom prst="rect">
            <a:avLst/>
          </a:prstGeom>
        </p:spPr>
        <p:txBody>
          <a:bodyPr>
            <a:norm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9388" indent="-142875" algn="just"/>
            <a:r>
              <a:rPr lang="en-US" sz="1200" b="1" dirty="0">
                <a:solidFill>
                  <a:srgbClr val="00664D"/>
                </a:solidFill>
              </a:rPr>
              <a:t>AMBERG consortium:</a:t>
            </a:r>
            <a:r>
              <a:rPr lang="en-US" sz="1200" dirty="0"/>
              <a:t> In-situ separation (</a:t>
            </a:r>
            <a:r>
              <a:rPr lang="en-US" sz="1200" dirty="0" err="1"/>
              <a:t>crossbelt</a:t>
            </a:r>
            <a:r>
              <a:rPr lang="en-US" sz="1200" dirty="0"/>
              <a:t> elemental analyzer) and preparation for use as construction material on site (shotcrete, bio-mineral binder), onsite production of low-carbon construction elements without cement/concrete. </a:t>
            </a:r>
          </a:p>
          <a:p>
            <a:pPr marL="179388" indent="-142875" algn="just"/>
            <a:r>
              <a:rPr lang="en-US" sz="1200" b="1" dirty="0">
                <a:solidFill>
                  <a:srgbClr val="00664D"/>
                </a:solidFill>
              </a:rPr>
              <a:t>BG consortium: </a:t>
            </a:r>
            <a:r>
              <a:rPr lang="en-US" sz="1200" dirty="0"/>
              <a:t>Online-analysis and preparation of “molasse” for construction elements from sandstone, filling material for concrete, low-carbon concrete, terra cotta bricks, etc. </a:t>
            </a:r>
          </a:p>
          <a:p>
            <a:pPr marL="179388" indent="-142875" algn="just"/>
            <a:r>
              <a:rPr lang="en-US" sz="1200" b="1" dirty="0">
                <a:solidFill>
                  <a:srgbClr val="00664D"/>
                </a:solidFill>
              </a:rPr>
              <a:t>ARCADIS consortium:</a:t>
            </a:r>
            <a:r>
              <a:rPr lang="en-US" sz="1200" dirty="0"/>
              <a:t> treatment of the materials with calcium-based </a:t>
            </a:r>
            <a:r>
              <a:rPr lang="en-US" sz="1200" dirty="0" err="1"/>
              <a:t>stabiliser</a:t>
            </a:r>
            <a:r>
              <a:rPr lang="en-US" sz="1200" dirty="0"/>
              <a:t> for the production of “pressed bricks” as substitute for high carbon-footprint construction materials using mobile production facilities on site.</a:t>
            </a:r>
          </a:p>
          <a:p>
            <a:pPr marL="179388" indent="-142875" algn="just"/>
            <a:r>
              <a:rPr lang="en-US" sz="1200" b="1" dirty="0">
                <a:solidFill>
                  <a:srgbClr val="00664D"/>
                </a:solidFill>
              </a:rPr>
              <a:t>EDAPHOS consortium: </a:t>
            </a:r>
            <a:r>
              <a:rPr lang="en-US" sz="1200" dirty="0"/>
              <a:t>Combining mineral molasse material and organic material to produce fertile soil with on-site production plants by using microbiology to accelerate humus creation. Fertile soil as top layer for agricultural use, recultivation.</a:t>
            </a:r>
          </a:p>
        </p:txBody>
      </p:sp>
    </p:spTree>
    <p:extLst>
      <p:ext uri="{BB962C8B-B14F-4D97-AF65-F5344CB8AC3E}">
        <p14:creationId xmlns:p14="http://schemas.microsoft.com/office/powerpoint/2010/main" val="84642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68726</TotalTime>
  <Words>472</Words>
  <Application>Microsoft Macintosh PowerPoint</Application>
  <PresentationFormat>On-screen Show (16:9)</PresentationFormat>
  <Paragraphs>38</Paragraphs>
  <Slides>4</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4</vt:i4>
      </vt:variant>
    </vt:vector>
  </HeadingPairs>
  <TitlesOfParts>
    <vt:vector size="9" baseType="lpstr">
      <vt:lpstr>Arial</vt:lpstr>
      <vt:lpstr>Calibri</vt:lpstr>
      <vt:lpstr>Introslides</vt:lpstr>
      <vt:lpstr>Titleslides, Conclusion</vt:lpstr>
      <vt:lpstr>Content Slides - Deep Blue</vt:lpstr>
      <vt:lpstr>WP3 progress summary</vt:lpstr>
      <vt:lpstr>Activités prévues</vt:lpstr>
      <vt:lpstr>PowerPoint Presentation</vt:lpstr>
      <vt:lpstr>Local innovative excavation materials re-use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Johannes Gutleber</cp:lastModifiedBy>
  <cp:revision>3679</cp:revision>
  <cp:lastPrinted>2022-11-29T07:27:34Z</cp:lastPrinted>
  <dcterms:created xsi:type="dcterms:W3CDTF">2020-10-27T09:23:42Z</dcterms:created>
  <dcterms:modified xsi:type="dcterms:W3CDTF">2022-12-08T19:38:41Z</dcterms:modified>
</cp:coreProperties>
</file>