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5"/>
  </p:notesMasterIdLst>
  <p:sldIdLst>
    <p:sldId id="256" r:id="rId2"/>
    <p:sldId id="257" r:id="rId3"/>
    <p:sldId id="260" r:id="rId4"/>
    <p:sldId id="261" r:id="rId5"/>
    <p:sldId id="273" r:id="rId6"/>
    <p:sldId id="272" r:id="rId7"/>
    <p:sldId id="267" r:id="rId8"/>
    <p:sldId id="266" r:id="rId9"/>
    <p:sldId id="268" r:id="rId10"/>
    <p:sldId id="269" r:id="rId11"/>
    <p:sldId id="275" r:id="rId12"/>
    <p:sldId id="274" r:id="rId13"/>
    <p:sldId id="276" r:id="rId1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2243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993" autoAdjust="0"/>
    <p:restoredTop sz="94660"/>
  </p:normalViewPr>
  <p:slideViewPr>
    <p:cSldViewPr snapToGrid="0">
      <p:cViewPr varScale="1">
        <p:scale>
          <a:sx n="80" d="100"/>
          <a:sy n="80" d="100"/>
        </p:scale>
        <p:origin x="300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BD0CE09-BA6B-4863-AB2E-2ABBBA0A4503}" type="datetimeFigureOut">
              <a:rPr lang="it-IT" smtClean="0"/>
              <a:t>06/05/2024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35755B0-15FC-4D67-8690-6F893B971E0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374085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35755B0-15FC-4D67-8690-6F893B971E07}" type="slidenum">
              <a:rPr lang="it-IT" smtClean="0"/>
              <a:t>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775835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35755B0-15FC-4D67-8690-6F893B971E07}" type="slidenum">
              <a:rPr lang="it-IT" smtClean="0"/>
              <a:t>11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8004079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35755B0-15FC-4D67-8690-6F893B971E07}" type="slidenum">
              <a:rPr lang="it-IT" smtClean="0"/>
              <a:t>12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455503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35755B0-15FC-4D67-8690-6F893B971E07}" type="slidenum">
              <a:rPr lang="it-IT" smtClean="0"/>
              <a:t>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9573672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35755B0-15FC-4D67-8690-6F893B971E07}" type="slidenum">
              <a:rPr lang="it-IT" smtClean="0"/>
              <a:t>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1794964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35755B0-15FC-4D67-8690-6F893B971E07}" type="slidenum">
              <a:rPr lang="it-IT" smtClean="0"/>
              <a:t>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3134694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35755B0-15FC-4D67-8690-6F893B971E07}" type="slidenum">
              <a:rPr lang="it-IT" smtClean="0"/>
              <a:t>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7156391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35755B0-15FC-4D67-8690-6F893B971E07}" type="slidenum">
              <a:rPr lang="it-IT" smtClean="0"/>
              <a:t>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135087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35755B0-15FC-4D67-8690-6F893B971E07}" type="slidenum">
              <a:rPr lang="it-IT" smtClean="0"/>
              <a:t>8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488648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35755B0-15FC-4D67-8690-6F893B971E07}" type="slidenum">
              <a:rPr lang="it-IT" smtClean="0"/>
              <a:t>9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2265047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35755B0-15FC-4D67-8690-6F893B971E07}" type="slidenum">
              <a:rPr lang="it-IT" smtClean="0"/>
              <a:t>10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500574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17779" y="802298"/>
            <a:ext cx="8637073" cy="2541431"/>
          </a:xfrm>
        </p:spPr>
        <p:txBody>
          <a:bodyPr bIns="0" anchor="b">
            <a:normAutofit/>
          </a:bodyPr>
          <a:lstStyle>
            <a:lvl1pPr algn="l">
              <a:defRPr sz="66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17780" y="3531204"/>
            <a:ext cx="8637072" cy="977621"/>
          </a:xfrm>
        </p:spPr>
        <p:txBody>
          <a:bodyPr tIns="91440" bIns="91440">
            <a:normAutofit/>
          </a:bodyPr>
          <a:lstStyle>
            <a:lvl1pPr marL="0" indent="0" algn="l">
              <a:buNone/>
              <a:defRPr sz="1800" b="0" cap="all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9A9D3A-52D5-4851-8ED0-F0582E3C5ED3}" type="datetimeFigureOut">
              <a:rPr lang="it-IT" smtClean="0"/>
              <a:t>06/05/2024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16500" y="329307"/>
            <a:ext cx="4973915" cy="309201"/>
          </a:xfrm>
        </p:spPr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37664" y="798973"/>
            <a:ext cx="811019" cy="503578"/>
          </a:xfrm>
        </p:spPr>
        <p:txBody>
          <a:bodyPr/>
          <a:lstStyle/>
          <a:p>
            <a:fld id="{04A1C54E-C207-4808-9B62-CD7BA1226467}" type="slidenum">
              <a:rPr lang="it-IT" smtClean="0"/>
              <a:t>‹N›</a:t>
            </a:fld>
            <a:endParaRPr lang="it-IT"/>
          </a:p>
        </p:txBody>
      </p:sp>
      <p:cxnSp>
        <p:nvCxnSpPr>
          <p:cNvPr id="15" name="Straight Connector 14"/>
          <p:cNvCxnSpPr/>
          <p:nvPr/>
        </p:nvCxnSpPr>
        <p:spPr>
          <a:xfrm>
            <a:off x="2417780" y="3528542"/>
            <a:ext cx="863707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740566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9A9D3A-52D5-4851-8ED0-F0582E3C5ED3}" type="datetimeFigureOut">
              <a:rPr lang="it-IT" smtClean="0"/>
              <a:t>06/05/2024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1C54E-C207-4808-9B62-CD7BA1226467}" type="slidenum">
              <a:rPr lang="it-IT" smtClean="0"/>
              <a:t>‹N›</a:t>
            </a:fld>
            <a:endParaRPr lang="it-IT"/>
          </a:p>
        </p:txBody>
      </p:sp>
      <p:cxnSp>
        <p:nvCxnSpPr>
          <p:cNvPr id="26" name="Straight Connector 25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91877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39111" y="798973"/>
            <a:ext cx="1615742" cy="465988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44672" y="798973"/>
            <a:ext cx="7828830" cy="4659889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9A9D3A-52D5-4851-8ED0-F0582E3C5ED3}" type="datetimeFigureOut">
              <a:rPr lang="it-IT" smtClean="0"/>
              <a:t>06/05/2024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1C54E-C207-4808-9B62-CD7BA1226467}" type="slidenum">
              <a:rPr lang="it-IT" smtClean="0"/>
              <a:t>‹N›</a:t>
            </a:fld>
            <a:endParaRPr lang="it-IT"/>
          </a:p>
        </p:txBody>
      </p:sp>
      <p:cxnSp>
        <p:nvCxnSpPr>
          <p:cNvPr id="15" name="Straight Connector 14"/>
          <p:cNvCxnSpPr/>
          <p:nvPr/>
        </p:nvCxnSpPr>
        <p:spPr>
          <a:xfrm>
            <a:off x="9439111" y="798973"/>
            <a:ext cx="0" cy="4659889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354642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9A9D3A-52D5-4851-8ED0-F0582E3C5ED3}" type="datetimeFigureOut">
              <a:rPr lang="it-IT" smtClean="0"/>
              <a:t>06/05/2024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1C54E-C207-4808-9B62-CD7BA1226467}" type="slidenum">
              <a:rPr lang="it-IT" smtClean="0"/>
              <a:t>‹N›</a:t>
            </a:fld>
            <a:endParaRPr lang="it-IT"/>
          </a:p>
        </p:txBody>
      </p:sp>
      <p:cxnSp>
        <p:nvCxnSpPr>
          <p:cNvPr id="33" name="Straight Connector 32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49950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4239" y="1756130"/>
            <a:ext cx="8643154" cy="1887950"/>
          </a:xfrm>
        </p:spPr>
        <p:txBody>
          <a:bodyPr anchor="b">
            <a:normAutofit/>
          </a:bodyPr>
          <a:lstStyle>
            <a:lvl1pPr algn="l">
              <a:defRPr sz="36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4239" y="3806195"/>
            <a:ext cx="8630446" cy="1012929"/>
          </a:xfrm>
        </p:spPr>
        <p:txBody>
          <a:bodyPr tIns="91440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9A9D3A-52D5-4851-8ED0-F0582E3C5ED3}" type="datetimeFigureOut">
              <a:rPr lang="it-IT" smtClean="0"/>
              <a:t>06/05/2024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1C54E-C207-4808-9B62-CD7BA1226467}" type="slidenum">
              <a:rPr lang="it-IT" smtClean="0"/>
              <a:t>‹N›</a:t>
            </a:fld>
            <a:endParaRPr lang="it-IT"/>
          </a:p>
        </p:txBody>
      </p:sp>
      <p:cxnSp>
        <p:nvCxnSpPr>
          <p:cNvPr id="15" name="Straight Connector 14"/>
          <p:cNvCxnSpPr/>
          <p:nvPr/>
        </p:nvCxnSpPr>
        <p:spPr>
          <a:xfrm>
            <a:off x="1454239" y="3804985"/>
            <a:ext cx="8630446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203853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9217" y="804889"/>
            <a:ext cx="9605635" cy="1059305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47331" y="2010878"/>
            <a:ext cx="4645152" cy="3448595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13771" y="2017343"/>
            <a:ext cx="4645152" cy="3441520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9A9D3A-52D5-4851-8ED0-F0582E3C5ED3}" type="datetimeFigureOut">
              <a:rPr lang="it-IT" smtClean="0"/>
              <a:t>06/05/2024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1C54E-C207-4808-9B62-CD7BA1226467}" type="slidenum">
              <a:rPr lang="it-IT" smtClean="0"/>
              <a:t>‹N›</a:t>
            </a:fld>
            <a:endParaRPr lang="it-IT"/>
          </a:p>
        </p:txBody>
      </p:sp>
      <p:cxnSp>
        <p:nvCxnSpPr>
          <p:cNvPr id="35" name="Straight Connector 3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24578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191" y="804163"/>
            <a:ext cx="9607661" cy="1056319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191" y="2019549"/>
            <a:ext cx="4645152" cy="80194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47191" y="2824269"/>
            <a:ext cx="4645152" cy="2644457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12362" y="2023003"/>
            <a:ext cx="4645152" cy="80223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12362" y="2821491"/>
            <a:ext cx="4645152" cy="2637371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9A9D3A-52D5-4851-8ED0-F0582E3C5ED3}" type="datetimeFigureOut">
              <a:rPr lang="it-IT" smtClean="0"/>
              <a:t>06/05/2024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1C54E-C207-4808-9B62-CD7BA1226467}" type="slidenum">
              <a:rPr lang="it-IT" smtClean="0"/>
              <a:t>‹N›</a:t>
            </a:fld>
            <a:endParaRPr lang="it-IT"/>
          </a:p>
        </p:txBody>
      </p:sp>
      <p:cxnSp>
        <p:nvCxnSpPr>
          <p:cNvPr id="29" name="Straight Connector 28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252525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9A9D3A-52D5-4851-8ED0-F0582E3C5ED3}" type="datetimeFigureOut">
              <a:rPr lang="it-IT" smtClean="0"/>
              <a:t>06/05/2024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1C54E-C207-4808-9B62-CD7BA1226467}" type="slidenum">
              <a:rPr lang="it-IT" smtClean="0"/>
              <a:t>‹N›</a:t>
            </a:fld>
            <a:endParaRPr lang="it-IT"/>
          </a:p>
        </p:txBody>
      </p:sp>
      <p:cxnSp>
        <p:nvCxnSpPr>
          <p:cNvPr id="25" name="Straight Connector 2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108162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9A9D3A-52D5-4851-8ED0-F0582E3C5ED3}" type="datetimeFigureOut">
              <a:rPr lang="it-IT" smtClean="0"/>
              <a:t>06/05/2024</a:t>
            </a:fld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1C54E-C207-4808-9B62-CD7BA122646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751477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671" y="798973"/>
            <a:ext cx="3273099" cy="2247117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43714" y="798974"/>
            <a:ext cx="6012470" cy="4658826"/>
          </a:xfrm>
        </p:spPr>
        <p:txBody>
          <a:bodyPr anchor="ctr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44671" y="3205491"/>
            <a:ext cx="3275013" cy="2248181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9A9D3A-52D5-4851-8ED0-F0582E3C5ED3}" type="datetimeFigureOut">
              <a:rPr lang="it-IT" smtClean="0"/>
              <a:t>06/05/2024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1C54E-C207-4808-9B62-CD7BA1226467}" type="slidenum">
              <a:rPr lang="it-IT" smtClean="0"/>
              <a:t>‹N›</a:t>
            </a:fld>
            <a:endParaRPr lang="it-IT"/>
          </a:p>
        </p:txBody>
      </p:sp>
      <p:cxnSp>
        <p:nvCxnSpPr>
          <p:cNvPr id="17" name="Straight Connector 16"/>
          <p:cNvCxnSpPr/>
          <p:nvPr/>
        </p:nvCxnSpPr>
        <p:spPr>
          <a:xfrm>
            <a:off x="1448280" y="3205491"/>
            <a:ext cx="3269490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504977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7477387" y="482170"/>
            <a:ext cx="4074533" cy="5149101"/>
            <a:chOff x="7477387" y="482170"/>
            <a:chExt cx="4074533" cy="5149101"/>
          </a:xfrm>
        </p:grpSpPr>
        <p:sp>
          <p:nvSpPr>
            <p:cNvPr id="18" name="Rectangle 17"/>
            <p:cNvSpPr/>
            <p:nvPr/>
          </p:nvSpPr>
          <p:spPr bwMode="black">
            <a:xfrm>
              <a:off x="7477387" y="482170"/>
              <a:ext cx="4074533" cy="5149101"/>
            </a:xfrm>
            <a:prstGeom prst="rect">
              <a:avLst/>
            </a:prstGeom>
            <a:gradFill>
              <a:gsLst>
                <a:gs pos="0">
                  <a:srgbClr val="000001"/>
                </a:gs>
                <a:gs pos="100000">
                  <a:srgbClr val="191919"/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 bwMode="blackWhite">
            <a:xfrm>
              <a:off x="7790446" y="812506"/>
              <a:ext cx="3450289" cy="4466452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1206" y="1129513"/>
            <a:ext cx="5532328" cy="1830584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124389" y="1122542"/>
            <a:ext cx="2791171" cy="3866327"/>
          </a:xfrm>
          <a:solidFill>
            <a:schemeClr val="bg1">
              <a:lumMod val="8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50329" y="3145992"/>
            <a:ext cx="5524404" cy="2003742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447382" y="5469856"/>
            <a:ext cx="5527351" cy="320123"/>
          </a:xfrm>
        </p:spPr>
        <p:txBody>
          <a:bodyPr/>
          <a:lstStyle>
            <a:lvl1pPr algn="l">
              <a:defRPr/>
            </a:lvl1pPr>
          </a:lstStyle>
          <a:p>
            <a:fld id="{899A9D3A-52D5-4851-8ED0-F0582E3C5ED3}" type="datetimeFigureOut">
              <a:rPr lang="it-IT" smtClean="0"/>
              <a:t>06/05/2024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447382" y="318640"/>
            <a:ext cx="5541004" cy="320931"/>
          </a:xfrm>
        </p:spPr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1C54E-C207-4808-9B62-CD7BA1226467}" type="slidenum">
              <a:rPr lang="it-IT" smtClean="0"/>
              <a:t>‹N›</a:t>
            </a:fld>
            <a:endParaRPr lang="it-IT"/>
          </a:p>
        </p:txBody>
      </p:sp>
      <p:cxnSp>
        <p:nvCxnSpPr>
          <p:cNvPr id="31" name="Straight Connector 30"/>
          <p:cNvCxnSpPr/>
          <p:nvPr/>
        </p:nvCxnSpPr>
        <p:spPr>
          <a:xfrm>
            <a:off x="1447382" y="3143605"/>
            <a:ext cx="5527351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97459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2019476"/>
            <a:ext cx="12192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 bwMode="black">
          <a:xfrm>
            <a:off x="0" y="6126480"/>
            <a:ext cx="12192000" cy="7429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51579" y="804519"/>
            <a:ext cx="9603275" cy="10492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1579" y="2015732"/>
            <a:ext cx="9603275" cy="34506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9A9D3A-52D5-4851-8ED0-F0582E3C5ED3}" type="datetimeFigureOut">
              <a:rPr lang="it-IT" smtClean="0"/>
              <a:t>06/05/2024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51579" y="329307"/>
            <a:ext cx="5938836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0060" y="798973"/>
            <a:ext cx="811019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800">
                <a:solidFill>
                  <a:schemeClr val="accent1"/>
                </a:solidFill>
              </a:defRPr>
            </a:lvl1pPr>
          </a:lstStyle>
          <a:p>
            <a:fld id="{04A1C54E-C207-4808-9B62-CD7BA1226467}" type="slidenum">
              <a:rPr lang="it-IT" smtClean="0"/>
              <a:t>‹N›</a:t>
            </a:fld>
            <a:endParaRPr lang="it-IT"/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6128413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34644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0" i="0" kern="1200" cap="all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8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4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5.png"/><Relationship Id="rId3" Type="http://schemas.openxmlformats.org/officeDocument/2006/relationships/image" Target="../media/image49.png"/><Relationship Id="rId7" Type="http://schemas.openxmlformats.org/officeDocument/2006/relationships/image" Target="../media/image5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3.png"/><Relationship Id="rId5" Type="http://schemas.openxmlformats.org/officeDocument/2006/relationships/image" Target="../media/image52.png"/><Relationship Id="rId4" Type="http://schemas.openxmlformats.org/officeDocument/2006/relationships/image" Target="../media/image51.png"/><Relationship Id="rId9" Type="http://schemas.openxmlformats.org/officeDocument/2006/relationships/image" Target="../media/image5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7.png"/><Relationship Id="rId4" Type="http://schemas.openxmlformats.org/officeDocument/2006/relationships/image" Target="../media/image59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image" Target="../media/image14.png"/><Relationship Id="rId18" Type="http://schemas.openxmlformats.org/officeDocument/2006/relationships/image" Target="../media/image15.png"/><Relationship Id="rId3" Type="http://schemas.openxmlformats.org/officeDocument/2006/relationships/image" Target="../media/image410.PNG"/><Relationship Id="rId7" Type="http://schemas.openxmlformats.org/officeDocument/2006/relationships/image" Target="../media/image8.png"/><Relationship Id="rId12" Type="http://schemas.openxmlformats.org/officeDocument/2006/relationships/image" Target="../media/image13.png"/><Relationship Id="rId17" Type="http://schemas.openxmlformats.org/officeDocument/2006/relationships/image" Target="../media/image1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11" Type="http://schemas.openxmlformats.org/officeDocument/2006/relationships/image" Target="../media/image12.png"/><Relationship Id="rId5" Type="http://schemas.openxmlformats.org/officeDocument/2006/relationships/image" Target="../media/image6.png"/><Relationship Id="rId10" Type="http://schemas.openxmlformats.org/officeDocument/2006/relationships/image" Target="../media/image11.png"/><Relationship Id="rId4" Type="http://schemas.openxmlformats.org/officeDocument/2006/relationships/image" Target="../media/image5.png"/><Relationship Id="rId9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image" Target="../media/image18.png"/><Relationship Id="rId7" Type="http://schemas.openxmlformats.org/officeDocument/2006/relationships/image" Target="../media/image2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11" Type="http://schemas.openxmlformats.org/officeDocument/2006/relationships/image" Target="../media/image19.png"/><Relationship Id="rId5" Type="http://schemas.openxmlformats.org/officeDocument/2006/relationships/image" Target="../media/image20.png"/><Relationship Id="rId10" Type="http://schemas.openxmlformats.org/officeDocument/2006/relationships/image" Target="../media/image25.png"/><Relationship Id="rId4" Type="http://schemas.openxmlformats.org/officeDocument/2006/relationships/image" Target="../media/image17.png"/><Relationship Id="rId9" Type="http://schemas.openxmlformats.org/officeDocument/2006/relationships/image" Target="../media/image24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13" Type="http://schemas.openxmlformats.org/officeDocument/2006/relationships/image" Target="../media/image29.png"/><Relationship Id="rId18" Type="http://schemas.openxmlformats.org/officeDocument/2006/relationships/image" Target="../media/image33.png"/><Relationship Id="rId7" Type="http://schemas.openxmlformats.org/officeDocument/2006/relationships/image" Target="../media/image26.png"/><Relationship Id="rId12" Type="http://schemas.openxmlformats.org/officeDocument/2006/relationships/image" Target="../media/image270.png"/><Relationship Id="rId17" Type="http://schemas.openxmlformats.org/officeDocument/2006/relationships/image" Target="../media/image32.png"/><Relationship Id="rId2" Type="http://schemas.openxmlformats.org/officeDocument/2006/relationships/notesSlide" Target="../notesSlides/notesSlide5.xml"/><Relationship Id="rId16" Type="http://schemas.openxmlformats.org/officeDocument/2006/relationships/image" Target="../media/image3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0.png"/><Relationship Id="rId11" Type="http://schemas.openxmlformats.org/officeDocument/2006/relationships/image" Target="../media/image260.png"/><Relationship Id="rId15" Type="http://schemas.openxmlformats.org/officeDocument/2006/relationships/image" Target="../media/image31.png"/><Relationship Id="rId10" Type="http://schemas.openxmlformats.org/officeDocument/2006/relationships/image" Target="../media/image250.png"/><Relationship Id="rId9" Type="http://schemas.openxmlformats.org/officeDocument/2006/relationships/image" Target="../media/image28.png"/><Relationship Id="rId14" Type="http://schemas.openxmlformats.org/officeDocument/2006/relationships/image" Target="../media/image30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png"/><Relationship Id="rId13" Type="http://schemas.openxmlformats.org/officeDocument/2006/relationships/image" Target="../media/image41.png"/><Relationship Id="rId7" Type="http://schemas.openxmlformats.org/officeDocument/2006/relationships/image" Target="../media/image35.png"/><Relationship Id="rId12" Type="http://schemas.openxmlformats.org/officeDocument/2006/relationships/image" Target="../media/image4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png"/><Relationship Id="rId11" Type="http://schemas.openxmlformats.org/officeDocument/2006/relationships/image" Target="../media/image39.png"/><Relationship Id="rId10" Type="http://schemas.openxmlformats.org/officeDocument/2006/relationships/image" Target="../media/image38.png"/><Relationship Id="rId9" Type="http://schemas.openxmlformats.org/officeDocument/2006/relationships/image" Target="../media/image3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5.png"/><Relationship Id="rId5" Type="http://schemas.openxmlformats.org/officeDocument/2006/relationships/image" Target="../media/image44.png"/><Relationship Id="rId4" Type="http://schemas.openxmlformats.org/officeDocument/2006/relationships/image" Target="../media/image43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.png"/><Relationship Id="rId7" Type="http://schemas.openxmlformats.org/officeDocument/2006/relationships/image" Target="../media/image4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7.png"/><Relationship Id="rId9" Type="http://schemas.openxmlformats.org/officeDocument/2006/relationships/image" Target="../media/image5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4">
            <a:extLst>
              <a:ext uri="{FF2B5EF4-FFF2-40B4-BE49-F238E27FC236}">
                <a16:creationId xmlns:a16="http://schemas.microsoft.com/office/drawing/2014/main" id="{89BE57E3-9E7C-D638-E483-7CE17EB16AB8}"/>
              </a:ext>
            </a:extLst>
          </p:cNvPr>
          <p:cNvSpPr txBox="1"/>
          <p:nvPr/>
        </p:nvSpPr>
        <p:spPr>
          <a:xfrm>
            <a:off x="1074538" y="1158625"/>
            <a:ext cx="10042923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>
                <a:solidFill>
                  <a:srgbClr val="822434"/>
                </a:solidFill>
                <a:latin typeface="Arial"/>
                <a:cs typeface="Arial Unicode MS"/>
              </a:rPr>
              <a:t>The central role of Gauss constraint across LQC and LQG</a:t>
            </a:r>
          </a:p>
        </p:txBody>
      </p:sp>
      <p:sp>
        <p:nvSpPr>
          <p:cNvPr id="2" name="CasellaDiTesto 1">
            <a:extLst>
              <a:ext uri="{FF2B5EF4-FFF2-40B4-BE49-F238E27FC236}">
                <a16:creationId xmlns:a16="http://schemas.microsoft.com/office/drawing/2014/main" id="{0DCA7F2D-FCD3-A95A-00C2-81C67A744580}"/>
              </a:ext>
            </a:extLst>
          </p:cNvPr>
          <p:cNvSpPr txBox="1"/>
          <p:nvPr/>
        </p:nvSpPr>
        <p:spPr>
          <a:xfrm>
            <a:off x="4451408" y="2957439"/>
            <a:ext cx="328442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Matteo Bruno</a:t>
            </a:r>
          </a:p>
        </p:txBody>
      </p:sp>
      <p:cxnSp>
        <p:nvCxnSpPr>
          <p:cNvPr id="8" name="Connettore diritto 7">
            <a:extLst>
              <a:ext uri="{FF2B5EF4-FFF2-40B4-BE49-F238E27FC236}">
                <a16:creationId xmlns:a16="http://schemas.microsoft.com/office/drawing/2014/main" id="{DECA091D-173B-9CF8-ECBA-06707E1BCCC3}"/>
              </a:ext>
            </a:extLst>
          </p:cNvPr>
          <p:cNvCxnSpPr/>
          <p:nvPr/>
        </p:nvCxnSpPr>
        <p:spPr>
          <a:xfrm>
            <a:off x="1885950" y="2605175"/>
            <a:ext cx="8415338" cy="0"/>
          </a:xfrm>
          <a:prstGeom prst="line">
            <a:avLst/>
          </a:prstGeom>
          <a:ln w="38100" cmpd="dbl">
            <a:solidFill>
              <a:srgbClr val="82243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" name="Immagine 16" descr="Immagine che contiene testo, logo, Carattere, Elementi grafici">
            <a:extLst>
              <a:ext uri="{FF2B5EF4-FFF2-40B4-BE49-F238E27FC236}">
                <a16:creationId xmlns:a16="http://schemas.microsoft.com/office/drawing/2014/main" id="{92BE51B5-53D7-4A39-B756-A7620EED0CD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9745" y="5264317"/>
            <a:ext cx="3627120" cy="1506855"/>
          </a:xfrm>
          <a:prstGeom prst="rect">
            <a:avLst/>
          </a:prstGeom>
        </p:spPr>
      </p:pic>
      <p:pic>
        <p:nvPicPr>
          <p:cNvPr id="19" name="Immagine 18" descr="Immagine che contiene Elementi grafici, Carattere, grafica, logo">
            <a:extLst>
              <a:ext uri="{FF2B5EF4-FFF2-40B4-BE49-F238E27FC236}">
                <a16:creationId xmlns:a16="http://schemas.microsoft.com/office/drawing/2014/main" id="{BE21F955-5AEC-24E4-F7A6-B3120E1682F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4014" y="5649490"/>
            <a:ext cx="3079365" cy="736508"/>
          </a:xfrm>
          <a:prstGeom prst="rect">
            <a:avLst/>
          </a:prstGeom>
        </p:spPr>
      </p:pic>
      <p:sp>
        <p:nvSpPr>
          <p:cNvPr id="3" name="CasellaDiTesto 2">
            <a:extLst>
              <a:ext uri="{FF2B5EF4-FFF2-40B4-BE49-F238E27FC236}">
                <a16:creationId xmlns:a16="http://schemas.microsoft.com/office/drawing/2014/main" id="{55BCC2CE-FAF4-3B71-D355-962F61E1ECA1}"/>
              </a:ext>
            </a:extLst>
          </p:cNvPr>
          <p:cNvSpPr txBox="1"/>
          <p:nvPr/>
        </p:nvSpPr>
        <p:spPr>
          <a:xfrm>
            <a:off x="8473044" y="3515096"/>
            <a:ext cx="170410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[gr-qc] 2302.03638</a:t>
            </a:r>
          </a:p>
          <a:p>
            <a:r>
              <a:rPr lang="en-US" sz="14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[gr-qc] 2306.10934</a:t>
            </a:r>
          </a:p>
          <a:p>
            <a:r>
              <a:rPr lang="en-US" sz="14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[gr-qc] 2401.12927</a:t>
            </a:r>
          </a:p>
          <a:p>
            <a:r>
              <a:rPr lang="en-US" sz="14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[gr-qc] 2405.03019</a:t>
            </a:r>
          </a:p>
        </p:txBody>
      </p:sp>
      <p:pic>
        <p:nvPicPr>
          <p:cNvPr id="5" name="Immagine 4" descr="Immagine che contiene testo, Carattere, Elementi grafici, grafica">
            <a:extLst>
              <a:ext uri="{FF2B5EF4-FFF2-40B4-BE49-F238E27FC236}">
                <a16:creationId xmlns:a16="http://schemas.microsoft.com/office/drawing/2014/main" id="{97D5B289-48D8-A07E-FBB9-9A036EF8F33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71945" y="3598228"/>
            <a:ext cx="1843345" cy="6730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399563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CF97E058-DED6-D72E-760E-80ECBCB098A7}"/>
              </a:ext>
            </a:extLst>
          </p:cNvPr>
          <p:cNvSpPr txBox="1"/>
          <p:nvPr/>
        </p:nvSpPr>
        <p:spPr>
          <a:xfrm>
            <a:off x="178904" y="192157"/>
            <a:ext cx="1185407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3600" dirty="0" err="1">
                <a:solidFill>
                  <a:srgbClr val="82243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Cosmological</a:t>
            </a:r>
            <a:r>
              <a:rPr lang="it-IT" sz="3600" dirty="0">
                <a:solidFill>
                  <a:srgbClr val="82243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600" dirty="0" err="1">
                <a:solidFill>
                  <a:srgbClr val="82243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sector</a:t>
            </a:r>
            <a:r>
              <a:rPr lang="it-IT" sz="3600" dirty="0">
                <a:solidFill>
                  <a:srgbClr val="82243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of Loop Quantum </a:t>
            </a:r>
            <a:r>
              <a:rPr lang="it-IT" sz="3600" dirty="0" err="1">
                <a:solidFill>
                  <a:srgbClr val="82243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Gravity</a:t>
            </a:r>
            <a:endParaRPr lang="it-IT" sz="3600" dirty="0">
              <a:solidFill>
                <a:srgbClr val="82243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it-IT" sz="2400" dirty="0">
                <a:solidFill>
                  <a:srgbClr val="82243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Yang-Mills </a:t>
            </a:r>
            <a:r>
              <a:rPr lang="it-IT" sz="2400" dirty="0" err="1">
                <a:solidFill>
                  <a:srgbClr val="82243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approach</a:t>
            </a:r>
            <a:endParaRPr lang="en-US" sz="2400" dirty="0">
              <a:solidFill>
                <a:srgbClr val="82243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CasellaDiTesto 1">
                <a:extLst>
                  <a:ext uri="{FF2B5EF4-FFF2-40B4-BE49-F238E27FC236}">
                    <a16:creationId xmlns:a16="http://schemas.microsoft.com/office/drawing/2014/main" id="{022D8C11-7937-9976-A4CB-148659D35437}"/>
                  </a:ext>
                </a:extLst>
              </p:cNvPr>
              <p:cNvSpPr txBox="1"/>
              <p:nvPr/>
            </p:nvSpPr>
            <p:spPr>
              <a:xfrm>
                <a:off x="814220" y="2258584"/>
                <a:ext cx="1192186" cy="113018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m>
                        <m:mPr>
                          <m:mcs>
                            <m:mc>
                              <m:mcPr>
                                <m:count m:val="1"/>
                                <m:mcJc m:val="center"/>
                              </m:mcPr>
                            </m:mc>
                          </m:mcs>
                          <m:ctrlPr>
                            <a:rPr lang="en-US" sz="2400" i="1" smtClean="0">
                              <a:latin typeface="Cambria Math" panose="02040503050406030204" pitchFamily="18" charset="0"/>
                            </a:rPr>
                          </m:ctrlPr>
                        </m:mPr>
                        <m:mr>
                          <m:e>
                            <m:sSup>
                              <m:sSupPr>
                                <m:ctrlPr>
                                  <a:rPr lang="it-IT" sz="24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m:rPr>
                                    <m:brk m:alnAt="7"/>
                                  </m:rPr>
                                  <a:rPr lang="it-IT" sz="2400" b="0" i="1" smtClean="0">
                                    <a:latin typeface="Cambria Math" panose="02040503050406030204" pitchFamily="18" charset="0"/>
                                  </a:rPr>
                                  <m:t>𝑃</m:t>
                                </m:r>
                              </m:e>
                              <m:sup>
                                <m:r>
                                  <m:rPr>
                                    <m:brk m:alnAt="7"/>
                                  </m:rPr>
                                  <a:rPr lang="it-IT" sz="2400" b="0" i="1" smtClean="0">
                                    <a:latin typeface="Cambria Math" panose="02040503050406030204" pitchFamily="18" charset="0"/>
                                  </a:rPr>
                                  <m:t>𝑆</m:t>
                                </m:r>
                                <m:r>
                                  <a:rPr lang="it-IT" sz="2400" b="0" i="1" smtClean="0">
                                    <a:latin typeface="Cambria Math" panose="02040503050406030204" pitchFamily="18" charset="0"/>
                                  </a:rPr>
                                  <m:t>𝑝𝑖𝑛</m:t>
                                </m:r>
                              </m:sup>
                            </m:sSup>
                            <m:r>
                              <m:rPr>
                                <m:brk m:alnAt="7"/>
                              </m:rPr>
                              <a:rPr lang="it-IT" sz="2400" b="0" i="1" smtClean="0">
                                <a:latin typeface="Cambria Math" panose="02040503050406030204" pitchFamily="18" charset="0"/>
                              </a:rPr>
                              <m:t>(</m:t>
                            </m:r>
                            <m:r>
                              <m:rPr>
                                <m:sty m:val="p"/>
                              </m:rPr>
                              <a:rPr lang="it-IT" sz="2400" b="0" i="0" smtClean="0">
                                <a:latin typeface="Cambria Math" panose="02040503050406030204" pitchFamily="18" charset="0"/>
                              </a:rPr>
                              <m:t>Σ</m:t>
                            </m:r>
                            <m:r>
                              <a:rPr lang="it-IT" sz="2400" b="0" i="1" smtClean="0">
                                <a:latin typeface="Cambria Math" panose="02040503050406030204" pitchFamily="18" charset="0"/>
                              </a:rPr>
                              <m:t>)</m:t>
                            </m:r>
                          </m:e>
                        </m:mr>
                        <m:mr>
                          <m:e>
                            <m:r>
                              <a:rPr lang="en-US" sz="240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↓</m:t>
                            </m:r>
                          </m:e>
                        </m:mr>
                        <m:mr>
                          <m:e>
                            <m:sSup>
                              <m:sSupPr>
                                <m:ctrlPr>
                                  <a:rPr lang="it-IT" sz="24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it-IT" sz="2400" b="0" i="1" smtClean="0">
                                    <a:latin typeface="Cambria Math" panose="02040503050406030204" pitchFamily="18" charset="0"/>
                                  </a:rPr>
                                  <m:t>𝑃</m:t>
                                </m:r>
                              </m:e>
                              <m:sup>
                                <m:r>
                                  <a:rPr lang="it-IT" sz="2400" b="0" i="1" smtClean="0">
                                    <a:latin typeface="Cambria Math" panose="02040503050406030204" pitchFamily="18" charset="0"/>
                                  </a:rPr>
                                  <m:t>𝑆𝑂</m:t>
                                </m:r>
                              </m:sup>
                            </m:sSup>
                            <m:r>
                              <a:rPr lang="it-IT" sz="2400" b="0" i="1" smtClean="0">
                                <a:latin typeface="Cambria Math" panose="02040503050406030204" pitchFamily="18" charset="0"/>
                              </a:rPr>
                              <m:t>(</m:t>
                            </m:r>
                            <m:r>
                              <m:rPr>
                                <m:sty m:val="p"/>
                              </m:rPr>
                              <a:rPr lang="it-IT" sz="2400" b="0" i="0" smtClean="0">
                                <a:latin typeface="Cambria Math" panose="02040503050406030204" pitchFamily="18" charset="0"/>
                              </a:rPr>
                              <m:t>Σ</m:t>
                            </m:r>
                            <m:r>
                              <a:rPr lang="it-IT" sz="2400" b="0" i="1" smtClean="0">
                                <a:latin typeface="Cambria Math" panose="02040503050406030204" pitchFamily="18" charset="0"/>
                              </a:rPr>
                              <m:t>)</m:t>
                            </m:r>
                          </m:e>
                        </m:mr>
                      </m:m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2" name="CasellaDiTesto 1">
                <a:extLst>
                  <a:ext uri="{FF2B5EF4-FFF2-40B4-BE49-F238E27FC236}">
                    <a16:creationId xmlns:a16="http://schemas.microsoft.com/office/drawing/2014/main" id="{022D8C11-7937-9976-A4CB-148659D3543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4220" y="2258584"/>
                <a:ext cx="1192186" cy="1130181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CasellaDiTesto 2">
                <a:extLst>
                  <a:ext uri="{FF2B5EF4-FFF2-40B4-BE49-F238E27FC236}">
                    <a16:creationId xmlns:a16="http://schemas.microsoft.com/office/drawing/2014/main" id="{C98C749D-F3A7-F552-7DED-D48EC3775128}"/>
                  </a:ext>
                </a:extLst>
              </p:cNvPr>
              <p:cNvSpPr txBox="1"/>
              <p:nvPr/>
            </p:nvSpPr>
            <p:spPr>
              <a:xfrm>
                <a:off x="1294897" y="3467285"/>
                <a:ext cx="230832" cy="62844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m>
                        <m:mPr>
                          <m:mcs>
                            <m:mc>
                              <m:mcPr>
                                <m:count m:val="1"/>
                                <m:mcJc m:val="center"/>
                              </m:mcPr>
                            </m:mc>
                          </m:mcs>
                          <m:ctrlPr>
                            <a:rPr lang="en-US" sz="2400" i="1" smtClean="0">
                              <a:latin typeface="Cambria Math" panose="02040503050406030204" pitchFamily="18" charset="0"/>
                            </a:rPr>
                          </m:ctrlPr>
                        </m:mPr>
                        <m:mr>
                          <m:e>
                            <m:r>
                              <m:rPr>
                                <m:brk m:alnAt="7"/>
                              </m:rPr>
                              <a:rPr lang="en-US" sz="240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↓</m:t>
                            </m:r>
                          </m:e>
                        </m:mr>
                        <m:mr>
                          <m:e>
                            <m:r>
                              <m:rPr>
                                <m:sty m:val="p"/>
                              </m:rPr>
                              <a:rPr lang="it-IT" sz="2400" b="0" i="0" smtClean="0">
                                <a:latin typeface="Cambria Math" panose="02040503050406030204" pitchFamily="18" charset="0"/>
                              </a:rPr>
                              <m:t>Σ</m:t>
                            </m:r>
                          </m:e>
                        </m:mr>
                      </m:m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3" name="CasellaDiTesto 2">
                <a:extLst>
                  <a:ext uri="{FF2B5EF4-FFF2-40B4-BE49-F238E27FC236}">
                    <a16:creationId xmlns:a16="http://schemas.microsoft.com/office/drawing/2014/main" id="{C98C749D-F3A7-F552-7DED-D48EC377512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94897" y="3467285"/>
                <a:ext cx="230832" cy="628442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CasellaDiTesto 6">
                <a:extLst>
                  <a:ext uri="{FF2B5EF4-FFF2-40B4-BE49-F238E27FC236}">
                    <a16:creationId xmlns:a16="http://schemas.microsoft.com/office/drawing/2014/main" id="{38F2AAE5-897C-21CE-CA49-0E6922EC3A79}"/>
                  </a:ext>
                </a:extLst>
              </p:cNvPr>
              <p:cNvSpPr txBox="1"/>
              <p:nvPr/>
            </p:nvSpPr>
            <p:spPr>
              <a:xfrm>
                <a:off x="3600802" y="2435153"/>
                <a:ext cx="7815785" cy="37824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>
                    <a:latin typeface="Arial" panose="020B0604020202020204" pitchFamily="34" charset="0"/>
                    <a:cs typeface="Arial" panose="020B0604020202020204" pitchFamily="34" charset="0"/>
                  </a:rPr>
                  <a:t>Connection </a:t>
                </a:r>
                <a14:m>
                  <m:oMath xmlns:m="http://schemas.openxmlformats.org/officeDocument/2006/math">
                    <m:r>
                      <a:rPr lang="it-IT" b="0" i="1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𝜔</m:t>
                    </m:r>
                  </m:oMath>
                </a14:m>
                <a:r>
                  <a:rPr lang="en-US" dirty="0">
                    <a:latin typeface="Arial" panose="020B0604020202020204" pitchFamily="34" charset="0"/>
                    <a:cs typeface="Arial" panose="020B0604020202020204" pitchFamily="34" charset="0"/>
                  </a:rPr>
                  <a:t> is a 1-form on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it-IT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it-IT" i="1"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p>
                        <m:r>
                          <a:rPr lang="it-IT" i="1">
                            <a:latin typeface="Cambria Math" panose="02040503050406030204" pitchFamily="18" charset="0"/>
                          </a:rPr>
                          <m:t>𝑆𝑝𝑖𝑛</m:t>
                        </m:r>
                      </m:sup>
                    </m:sSup>
                    <m:r>
                      <a:rPr lang="it-IT" i="1">
                        <a:latin typeface="Cambria Math" panose="02040503050406030204" pitchFamily="18" charset="0"/>
                      </a:rPr>
                      <m:t>(</m:t>
                    </m:r>
                    <m:r>
                      <m:rPr>
                        <m:sty m:val="p"/>
                      </m:rPr>
                      <a:rPr lang="it-IT">
                        <a:latin typeface="Cambria Math" panose="02040503050406030204" pitchFamily="18" charset="0"/>
                      </a:rPr>
                      <m:t>Σ</m:t>
                    </m:r>
                    <m:r>
                      <a:rPr lang="it-IT" i="1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>
                    <a:latin typeface="Arial" panose="020B0604020202020204" pitchFamily="34" charset="0"/>
                    <a:cs typeface="Arial" panose="020B0604020202020204" pitchFamily="34" charset="0"/>
                  </a:rPr>
                  <a:t> with value in the Lie algebra of SU(2) </a:t>
                </a:r>
                <a:endParaRPr lang="en-US" dirty="0"/>
              </a:p>
            </p:txBody>
          </p:sp>
        </mc:Choice>
        <mc:Fallback xmlns="">
          <p:sp>
            <p:nvSpPr>
              <p:cNvPr id="7" name="CasellaDiTesto 6">
                <a:extLst>
                  <a:ext uri="{FF2B5EF4-FFF2-40B4-BE49-F238E27FC236}">
                    <a16:creationId xmlns:a16="http://schemas.microsoft.com/office/drawing/2014/main" id="{38F2AAE5-897C-21CE-CA49-0E6922EC3A7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00802" y="2435153"/>
                <a:ext cx="7815785" cy="378245"/>
              </a:xfrm>
              <a:prstGeom prst="rect">
                <a:avLst/>
              </a:prstGeom>
              <a:blipFill>
                <a:blip r:embed="rId5"/>
                <a:stretch>
                  <a:fillRect l="-702" t="-4762" r="-546" b="-2381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CasellaDiTesto 14">
                <a:extLst>
                  <a:ext uri="{FF2B5EF4-FFF2-40B4-BE49-F238E27FC236}">
                    <a16:creationId xmlns:a16="http://schemas.microsoft.com/office/drawing/2014/main" id="{542388A6-8AF8-8D62-76A2-C0D017461D94}"/>
                  </a:ext>
                </a:extLst>
              </p:cNvPr>
              <p:cNvSpPr txBox="1"/>
              <p:nvPr/>
            </p:nvSpPr>
            <p:spPr>
              <a:xfrm>
                <a:off x="3604729" y="2788080"/>
                <a:ext cx="3870373" cy="3702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>
                    <a:latin typeface="Arial" panose="020B0604020202020204" pitchFamily="34" charset="0"/>
                    <a:cs typeface="Arial" panose="020B0604020202020204" pitchFamily="34" charset="0"/>
                  </a:rPr>
                  <a:t>Dreibein</a:t>
                </a:r>
                <a:r>
                  <a:rPr lang="en-US" dirty="0"/>
                  <a:t> </a:t>
                </a:r>
                <a14:m>
                  <m:oMath xmlns:m="http://schemas.openxmlformats.org/officeDocument/2006/math">
                    <m:r>
                      <a:rPr lang="it-IT" b="0" i="1" smtClean="0">
                        <a:latin typeface="Cambria Math" panose="02040503050406030204" pitchFamily="18" charset="0"/>
                      </a:rPr>
                      <m:t>𝑒</m:t>
                    </m:r>
                  </m:oMath>
                </a14:m>
                <a:r>
                  <a:rPr lang="en-US" dirty="0">
                    <a:latin typeface="Arial" panose="020B0604020202020204" pitchFamily="34" charset="0"/>
                    <a:cs typeface="Arial" panose="020B0604020202020204" pitchFamily="34" charset="0"/>
                  </a:rPr>
                  <a:t> is a section in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it-IT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it-IT" i="1"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p>
                        <m:r>
                          <a:rPr lang="it-IT" i="1">
                            <a:latin typeface="Cambria Math" panose="02040503050406030204" pitchFamily="18" charset="0"/>
                          </a:rPr>
                          <m:t>𝑆𝑂</m:t>
                        </m:r>
                      </m:sup>
                    </m:sSup>
                    <m:r>
                      <a:rPr lang="it-IT" i="1">
                        <a:latin typeface="Cambria Math" panose="02040503050406030204" pitchFamily="18" charset="0"/>
                      </a:rPr>
                      <m:t>(</m:t>
                    </m:r>
                    <m:r>
                      <m:rPr>
                        <m:sty m:val="p"/>
                      </m:rPr>
                      <a:rPr lang="it-IT">
                        <a:latin typeface="Cambria Math" panose="02040503050406030204" pitchFamily="18" charset="0"/>
                      </a:rPr>
                      <m:t>Σ</m:t>
                    </m:r>
                    <m:r>
                      <a:rPr lang="it-IT" i="1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US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15" name="CasellaDiTesto 14">
                <a:extLst>
                  <a:ext uri="{FF2B5EF4-FFF2-40B4-BE49-F238E27FC236}">
                    <a16:creationId xmlns:a16="http://schemas.microsoft.com/office/drawing/2014/main" id="{542388A6-8AF8-8D62-76A2-C0D017461D9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04729" y="2788080"/>
                <a:ext cx="3870373" cy="370230"/>
              </a:xfrm>
              <a:prstGeom prst="rect">
                <a:avLst/>
              </a:prstGeom>
              <a:blipFill>
                <a:blip r:embed="rId6"/>
                <a:stretch>
                  <a:fillRect l="-1260" t="-8197" b="-245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" name="CasellaDiTesto 19">
            <a:extLst>
              <a:ext uri="{FF2B5EF4-FFF2-40B4-BE49-F238E27FC236}">
                <a16:creationId xmlns:a16="http://schemas.microsoft.com/office/drawing/2014/main" id="{FCEDC45C-3210-A6FF-7945-84BE351E0704}"/>
              </a:ext>
            </a:extLst>
          </p:cNvPr>
          <p:cNvSpPr txBox="1"/>
          <p:nvPr/>
        </p:nvSpPr>
        <p:spPr>
          <a:xfrm>
            <a:off x="2456344" y="2074039"/>
            <a:ext cx="253020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Yang-Mills variables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CasellaDiTesto 20">
                <a:extLst>
                  <a:ext uri="{FF2B5EF4-FFF2-40B4-BE49-F238E27FC236}">
                    <a16:creationId xmlns:a16="http://schemas.microsoft.com/office/drawing/2014/main" id="{EDD2076B-7ED2-2EB5-54DC-2BC0EE7EC7AB}"/>
                  </a:ext>
                </a:extLst>
              </p:cNvPr>
              <p:cNvSpPr txBox="1"/>
              <p:nvPr/>
            </p:nvSpPr>
            <p:spPr>
              <a:xfrm>
                <a:off x="3600803" y="3664196"/>
                <a:ext cx="4190560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>
                    <a:latin typeface="Arial" panose="020B0604020202020204" pitchFamily="34" charset="0"/>
                    <a:cs typeface="Arial" panose="020B0604020202020204" pitchFamily="34" charset="0"/>
                  </a:rPr>
                  <a:t>Connection </a:t>
                </a:r>
                <a14:m>
                  <m:oMath xmlns:m="http://schemas.openxmlformats.org/officeDocument/2006/math">
                    <m:r>
                      <a:rPr lang="it-IT" b="0" i="1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𝐴</m:t>
                    </m:r>
                  </m:oMath>
                </a14:m>
                <a:r>
                  <a:rPr lang="en-US" dirty="0">
                    <a:latin typeface="Arial" panose="020B0604020202020204" pitchFamily="34" charset="0"/>
                    <a:cs typeface="Arial" panose="020B0604020202020204" pitchFamily="34" charset="0"/>
                  </a:rPr>
                  <a:t> is the local field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it-IT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it-IT" i="1">
                            <a:latin typeface="Cambria Math" panose="02040503050406030204" pitchFamily="18" charset="0"/>
                          </a:rPr>
                          <m:t>𝐴</m:t>
                        </m:r>
                        <m:r>
                          <a:rPr lang="it-IT" i="1"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it-IT" i="1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it-IT" i="1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p>
                    <m:r>
                      <a:rPr lang="it-IT" i="1">
                        <a:latin typeface="Cambria Math" panose="02040503050406030204" pitchFamily="18" charset="0"/>
                      </a:rPr>
                      <m:t>𝜔</m:t>
                    </m:r>
                  </m:oMath>
                </a14:m>
                <a:endParaRPr lang="en-US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21" name="CasellaDiTesto 20">
                <a:extLst>
                  <a:ext uri="{FF2B5EF4-FFF2-40B4-BE49-F238E27FC236}">
                    <a16:creationId xmlns:a16="http://schemas.microsoft.com/office/drawing/2014/main" id="{EDD2076B-7ED2-2EB5-54DC-2BC0EE7EC7A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00803" y="3664196"/>
                <a:ext cx="4190560" cy="646331"/>
              </a:xfrm>
              <a:prstGeom prst="rect">
                <a:avLst/>
              </a:prstGeom>
              <a:blipFill>
                <a:blip r:embed="rId7"/>
                <a:stretch>
                  <a:fillRect l="-1310" t="-471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CasellaDiTesto 23">
                <a:extLst>
                  <a:ext uri="{FF2B5EF4-FFF2-40B4-BE49-F238E27FC236}">
                    <a16:creationId xmlns:a16="http://schemas.microsoft.com/office/drawing/2014/main" id="{C82E9EDB-9AE0-E046-6625-EB43F1C5964E}"/>
                  </a:ext>
                </a:extLst>
              </p:cNvPr>
              <p:cNvSpPr txBox="1"/>
              <p:nvPr/>
            </p:nvSpPr>
            <p:spPr>
              <a:xfrm>
                <a:off x="3604729" y="4017123"/>
                <a:ext cx="5920430" cy="38273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>
                    <a:latin typeface="Arial" panose="020B0604020202020204" pitchFamily="34" charset="0"/>
                    <a:cs typeface="Arial" panose="020B0604020202020204" pitchFamily="34" charset="0"/>
                  </a:rPr>
                  <a:t>Electric field</a:t>
                </a:r>
                <a:r>
                  <a:rPr lang="en-US" dirty="0"/>
                  <a:t> </a:t>
                </a:r>
                <a14:m>
                  <m:oMath xmlns:m="http://schemas.openxmlformats.org/officeDocument/2006/math">
                    <m:r>
                      <a:rPr lang="it-IT" b="0" i="1" smtClean="0">
                        <a:latin typeface="Cambria Math" panose="02040503050406030204" pitchFamily="18" charset="0"/>
                      </a:rPr>
                      <m:t>𝐸</m:t>
                    </m:r>
                  </m:oMath>
                </a14:m>
                <a:r>
                  <a:rPr lang="en-US" dirty="0"/>
                  <a:t> </a:t>
                </a:r>
                <a:r>
                  <a:rPr lang="en-US" dirty="0">
                    <a:latin typeface="Arial" panose="020B0604020202020204" pitchFamily="34" charset="0"/>
                    <a:cs typeface="Arial" panose="020B0604020202020204" pitchFamily="34" charset="0"/>
                  </a:rPr>
                  <a:t>is built from the </a:t>
                </a:r>
                <a:r>
                  <a:rPr lang="en-US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dreibein</a:t>
                </a:r>
                <a:r>
                  <a:rPr lang="en-US" dirty="0"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14:m>
                  <m:oMath xmlns:m="http://schemas.openxmlformats.org/officeDocument/2006/math">
                    <m:r>
                      <a:rPr lang="it-IT" i="1">
                        <a:latin typeface="Cambria Math" panose="02040503050406030204" pitchFamily="18" charset="0"/>
                      </a:rPr>
                      <m:t>𝐸</m:t>
                    </m:r>
                    <m:r>
                      <a:rPr lang="it-IT" i="1">
                        <a:latin typeface="Cambria Math" panose="02040503050406030204" pitchFamily="18" charset="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it-IT" i="1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it-IT" i="1">
                            <a:latin typeface="Cambria Math" panose="02040503050406030204" pitchFamily="18" charset="0"/>
                          </a:rPr>
                          <m:t>𝑞</m:t>
                        </m:r>
                      </m:e>
                    </m:rad>
                    <m:sSup>
                      <m:sSupPr>
                        <m:ctrlPr>
                          <a:rPr lang="it-IT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it-IT" i="1">
                            <a:latin typeface="Cambria Math" panose="02040503050406030204" pitchFamily="18" charset="0"/>
                          </a:rPr>
                          <m:t>𝑑</m:t>
                        </m:r>
                      </m:e>
                      <m:sup>
                        <m:r>
                          <a:rPr lang="it-IT" i="1"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p>
                    <m:r>
                      <a:rPr lang="it-IT" i="1">
                        <a:latin typeface="Cambria Math" panose="02040503050406030204" pitchFamily="18" charset="0"/>
                      </a:rPr>
                      <m:t>𝑥</m:t>
                    </m:r>
                    <m:r>
                      <a:rPr lang="it-IT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⊗</m:t>
                    </m:r>
                    <m:r>
                      <a:rPr lang="it-IT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𝑒</m:t>
                    </m:r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24" name="CasellaDiTesto 23">
                <a:extLst>
                  <a:ext uri="{FF2B5EF4-FFF2-40B4-BE49-F238E27FC236}">
                    <a16:creationId xmlns:a16="http://schemas.microsoft.com/office/drawing/2014/main" id="{C82E9EDB-9AE0-E046-6625-EB43F1C5964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04729" y="4017123"/>
                <a:ext cx="5920430" cy="382733"/>
              </a:xfrm>
              <a:prstGeom prst="rect">
                <a:avLst/>
              </a:prstGeom>
              <a:blipFill>
                <a:blip r:embed="rId8"/>
                <a:stretch>
                  <a:fillRect l="-823" t="-7937" b="-222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6" name="CasellaDiTesto 25">
            <a:extLst>
              <a:ext uri="{FF2B5EF4-FFF2-40B4-BE49-F238E27FC236}">
                <a16:creationId xmlns:a16="http://schemas.microsoft.com/office/drawing/2014/main" id="{DCAAC64A-7947-68E0-9556-6243A45A0CC0}"/>
              </a:ext>
            </a:extLst>
          </p:cNvPr>
          <p:cNvSpPr txBox="1"/>
          <p:nvPr/>
        </p:nvSpPr>
        <p:spPr>
          <a:xfrm>
            <a:off x="2456344" y="3303082"/>
            <a:ext cx="253020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rgbClr val="FF0000"/>
                </a:solidFill>
              </a:rPr>
              <a:t>Ashtekar variables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0" name="CasellaDiTesto 29">
                <a:extLst>
                  <a:ext uri="{FF2B5EF4-FFF2-40B4-BE49-F238E27FC236}">
                    <a16:creationId xmlns:a16="http://schemas.microsoft.com/office/drawing/2014/main" id="{BD1F9AB1-F436-D680-5443-AAFB869049EA}"/>
                  </a:ext>
                </a:extLst>
              </p:cNvPr>
              <p:cNvSpPr txBox="1"/>
              <p:nvPr/>
            </p:nvSpPr>
            <p:spPr>
              <a:xfrm>
                <a:off x="811948" y="4946525"/>
                <a:ext cx="10321019" cy="461665"/>
              </a:xfrm>
              <a:prstGeom prst="rect">
                <a:avLst/>
              </a:prstGeom>
              <a:noFill/>
              <a:ln w="19050">
                <a:solidFill>
                  <a:srgbClr val="FF0000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400" dirty="0">
                    <a:latin typeface="Arial" panose="020B0604020202020204" pitchFamily="34" charset="0"/>
                    <a:cs typeface="Arial" panose="020B0604020202020204" pitchFamily="34" charset="0"/>
                  </a:rPr>
                  <a:t>The request of homogeneity for </a:t>
                </a:r>
                <a14:m>
                  <m:oMath xmlns:m="http://schemas.openxmlformats.org/officeDocument/2006/math">
                    <m:r>
                      <a:rPr lang="it-IT" sz="2400" b="0" i="1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𝜔</m:t>
                    </m:r>
                  </m:oMath>
                </a14:m>
                <a:r>
                  <a:rPr lang="en-US" sz="2400" dirty="0">
                    <a:latin typeface="Arial" panose="020B0604020202020204" pitchFamily="34" charset="0"/>
                    <a:cs typeface="Arial" panose="020B0604020202020204" pitchFamily="34" charset="0"/>
                  </a:rPr>
                  <a:t> yields to a homogeneous geometry for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it-IT" sz="2400" b="0" i="0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Σ</m:t>
                    </m:r>
                  </m:oMath>
                </a14:m>
                <a:endParaRPr lang="en-US" sz="24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30" name="CasellaDiTesto 29">
                <a:extLst>
                  <a:ext uri="{FF2B5EF4-FFF2-40B4-BE49-F238E27FC236}">
                    <a16:creationId xmlns:a16="http://schemas.microsoft.com/office/drawing/2014/main" id="{BD1F9AB1-F436-D680-5443-AAFB869049E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1948" y="4946525"/>
                <a:ext cx="10321019" cy="461665"/>
              </a:xfrm>
              <a:prstGeom prst="rect">
                <a:avLst/>
              </a:prstGeom>
              <a:blipFill>
                <a:blip r:embed="rId9"/>
                <a:stretch>
                  <a:fillRect l="-531" t="-7595" b="-26582"/>
                </a:stretch>
              </a:blipFill>
              <a:ln w="19050"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CasellaDiTesto 8">
            <a:extLst>
              <a:ext uri="{FF2B5EF4-FFF2-40B4-BE49-F238E27FC236}">
                <a16:creationId xmlns:a16="http://schemas.microsoft.com/office/drawing/2014/main" id="{498459FD-4BA7-BAE1-A5EF-8CF5D7D780D7}"/>
              </a:ext>
            </a:extLst>
          </p:cNvPr>
          <p:cNvSpPr txBox="1"/>
          <p:nvPr/>
        </p:nvSpPr>
        <p:spPr>
          <a:xfrm>
            <a:off x="11258781" y="6426714"/>
            <a:ext cx="7542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Slide 9</a:t>
            </a:r>
          </a:p>
        </p:txBody>
      </p:sp>
      <p:sp>
        <p:nvSpPr>
          <p:cNvPr id="18" name="Rettangolo 17">
            <a:extLst>
              <a:ext uri="{FF2B5EF4-FFF2-40B4-BE49-F238E27FC236}">
                <a16:creationId xmlns:a16="http://schemas.microsoft.com/office/drawing/2014/main" id="{8CBFA7AA-C288-A9AF-7CB1-92796ABEE10A}"/>
              </a:ext>
            </a:extLst>
          </p:cNvPr>
          <p:cNvSpPr/>
          <p:nvPr/>
        </p:nvSpPr>
        <p:spPr>
          <a:xfrm>
            <a:off x="0" y="6426714"/>
            <a:ext cx="6096000" cy="431286"/>
          </a:xfrm>
          <a:prstGeom prst="rect">
            <a:avLst/>
          </a:prstGeom>
          <a:solidFill>
            <a:srgbClr val="82243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CasellaDiTesto 18">
            <a:extLst>
              <a:ext uri="{FF2B5EF4-FFF2-40B4-BE49-F238E27FC236}">
                <a16:creationId xmlns:a16="http://schemas.microsoft.com/office/drawing/2014/main" id="{72575BC2-E314-A3D3-F9C1-20C9C7FBD917}"/>
              </a:ext>
            </a:extLst>
          </p:cNvPr>
          <p:cNvSpPr txBox="1"/>
          <p:nvPr/>
        </p:nvSpPr>
        <p:spPr>
          <a:xfrm>
            <a:off x="0" y="6488468"/>
            <a:ext cx="4411902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central role of Gauss constraint across LQC and LQG</a:t>
            </a: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8193CA56-F970-846C-CC30-4BDD75CD6589}"/>
              </a:ext>
            </a:extLst>
          </p:cNvPr>
          <p:cNvSpPr txBox="1"/>
          <p:nvPr/>
        </p:nvSpPr>
        <p:spPr>
          <a:xfrm>
            <a:off x="9331559" y="1201882"/>
            <a:ext cx="204849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[</a:t>
            </a:r>
            <a:r>
              <a:rPr lang="en-US" sz="1400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Brodbeck</a:t>
            </a:r>
            <a:r>
              <a:rPr lang="en-US" sz="14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‘96]</a:t>
            </a:r>
          </a:p>
          <a:p>
            <a:r>
              <a:rPr lang="en-US" sz="14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[</a:t>
            </a:r>
            <a:r>
              <a:rPr lang="en-US" sz="1400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Bojowald</a:t>
            </a:r>
            <a:r>
              <a:rPr lang="en-US" sz="14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Kastrup ‘00]</a:t>
            </a:r>
          </a:p>
          <a:p>
            <a:r>
              <a:rPr lang="en-US" sz="14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[MB ‘24]</a:t>
            </a:r>
          </a:p>
          <a:p>
            <a:r>
              <a:rPr lang="en-US" sz="14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[MB ‘24]</a:t>
            </a:r>
          </a:p>
        </p:txBody>
      </p:sp>
    </p:spTree>
    <p:extLst>
      <p:ext uri="{BB962C8B-B14F-4D97-AF65-F5344CB8AC3E}">
        <p14:creationId xmlns:p14="http://schemas.microsoft.com/office/powerpoint/2010/main" val="102218908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CF97E058-DED6-D72E-760E-80ECBCB098A7}"/>
              </a:ext>
            </a:extLst>
          </p:cNvPr>
          <p:cNvSpPr txBox="1"/>
          <p:nvPr/>
        </p:nvSpPr>
        <p:spPr>
          <a:xfrm>
            <a:off x="178904" y="192157"/>
            <a:ext cx="1185407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3600" dirty="0" err="1">
                <a:solidFill>
                  <a:srgbClr val="82243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Cosmological</a:t>
            </a:r>
            <a:r>
              <a:rPr lang="it-IT" sz="3600" dirty="0">
                <a:solidFill>
                  <a:srgbClr val="82243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600" dirty="0" err="1">
                <a:solidFill>
                  <a:srgbClr val="82243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sector</a:t>
            </a:r>
            <a:r>
              <a:rPr lang="it-IT" sz="3600" dirty="0">
                <a:solidFill>
                  <a:srgbClr val="82243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of Loop Quantum </a:t>
            </a:r>
            <a:r>
              <a:rPr lang="it-IT" sz="3600" dirty="0" err="1">
                <a:solidFill>
                  <a:srgbClr val="82243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Gravity</a:t>
            </a:r>
            <a:endParaRPr lang="it-IT" sz="3600" dirty="0">
              <a:solidFill>
                <a:srgbClr val="82243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it-IT" sz="2400" dirty="0">
                <a:solidFill>
                  <a:srgbClr val="82243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Quantum </a:t>
            </a:r>
            <a:r>
              <a:rPr lang="it-IT" sz="2400" dirty="0" err="1">
                <a:solidFill>
                  <a:srgbClr val="82243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states</a:t>
            </a:r>
            <a:endParaRPr lang="en-US" sz="2400" dirty="0">
              <a:solidFill>
                <a:srgbClr val="82243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498459FD-4BA7-BAE1-A5EF-8CF5D7D780D7}"/>
              </a:ext>
            </a:extLst>
          </p:cNvPr>
          <p:cNvSpPr txBox="1"/>
          <p:nvPr/>
        </p:nvSpPr>
        <p:spPr>
          <a:xfrm>
            <a:off x="11258780" y="6426714"/>
            <a:ext cx="7741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Slide 10</a:t>
            </a:r>
          </a:p>
        </p:txBody>
      </p:sp>
      <p:sp>
        <p:nvSpPr>
          <p:cNvPr id="18" name="Rettangolo 17">
            <a:extLst>
              <a:ext uri="{FF2B5EF4-FFF2-40B4-BE49-F238E27FC236}">
                <a16:creationId xmlns:a16="http://schemas.microsoft.com/office/drawing/2014/main" id="{8CBFA7AA-C288-A9AF-7CB1-92796ABEE10A}"/>
              </a:ext>
            </a:extLst>
          </p:cNvPr>
          <p:cNvSpPr/>
          <p:nvPr/>
        </p:nvSpPr>
        <p:spPr>
          <a:xfrm>
            <a:off x="0" y="6426714"/>
            <a:ext cx="6096000" cy="431286"/>
          </a:xfrm>
          <a:prstGeom prst="rect">
            <a:avLst/>
          </a:prstGeom>
          <a:solidFill>
            <a:srgbClr val="82243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CasellaDiTesto 18">
            <a:extLst>
              <a:ext uri="{FF2B5EF4-FFF2-40B4-BE49-F238E27FC236}">
                <a16:creationId xmlns:a16="http://schemas.microsoft.com/office/drawing/2014/main" id="{72575BC2-E314-A3D3-F9C1-20C9C7FBD917}"/>
              </a:ext>
            </a:extLst>
          </p:cNvPr>
          <p:cNvSpPr txBox="1"/>
          <p:nvPr/>
        </p:nvSpPr>
        <p:spPr>
          <a:xfrm>
            <a:off x="0" y="6488468"/>
            <a:ext cx="4411902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central role of Gauss constraint across LQC and LQG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asellaDiTesto 3">
                <a:extLst>
                  <a:ext uri="{FF2B5EF4-FFF2-40B4-BE49-F238E27FC236}">
                    <a16:creationId xmlns:a16="http://schemas.microsoft.com/office/drawing/2014/main" id="{95DF9FB1-35E8-72FA-22D3-C26ECF69F7E1}"/>
                  </a:ext>
                </a:extLst>
              </p:cNvPr>
              <p:cNvSpPr txBox="1"/>
              <p:nvPr/>
            </p:nvSpPr>
            <p:spPr>
              <a:xfrm>
                <a:off x="611579" y="1490353"/>
                <a:ext cx="602672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>
                    <a:latin typeface="Arial" panose="020B0604020202020204" pitchFamily="34" charset="0"/>
                    <a:cs typeface="Arial" panose="020B0604020202020204" pitchFamily="34" charset="0"/>
                  </a:rPr>
                  <a:t>Configurational space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𝒜</m:t>
                    </m:r>
                    <m:r>
                      <a:rPr lang="it-IT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d>
                      <m:dPr>
                        <m:begChr m:val="{"/>
                        <m:endChr m:val="|"/>
                        <m:ctrlPr>
                          <a:rPr lang="it-IT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it-IT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𝐴</m:t>
                        </m:r>
                        <m:r>
                          <a:rPr lang="it-IT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</m:e>
                    </m:d>
                    <m:r>
                      <a:rPr lang="it-IT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it-IT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𝐴</m:t>
                    </m:r>
                    <m:r>
                      <a:rPr lang="it-IT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it-IT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it-IT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it-IT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∗</m:t>
                        </m:r>
                      </m:sup>
                    </m:sSup>
                    <m:r>
                      <a:rPr lang="it-IT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𝜔</m:t>
                    </m:r>
                    <m:r>
                      <a:rPr lang="it-IT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 </m:t>
                    </m:r>
                    <m:r>
                      <a:rPr lang="it-IT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𝜔</m:t>
                    </m:r>
                    <m:r>
                      <a:rPr lang="it-IT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it-IT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homogeneous</m:t>
                    </m:r>
                    <m:r>
                      <a:rPr lang="it-IT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}</m:t>
                    </m:r>
                  </m:oMath>
                </a14:m>
                <a:endParaRPr lang="en-US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4" name="CasellaDiTesto 3">
                <a:extLst>
                  <a:ext uri="{FF2B5EF4-FFF2-40B4-BE49-F238E27FC236}">
                    <a16:creationId xmlns:a16="http://schemas.microsoft.com/office/drawing/2014/main" id="{95DF9FB1-35E8-72FA-22D3-C26ECF69F7E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1579" y="1490353"/>
                <a:ext cx="6026728" cy="369332"/>
              </a:xfrm>
              <a:prstGeom prst="rect">
                <a:avLst/>
              </a:prstGeom>
              <a:blipFill>
                <a:blip r:embed="rId3"/>
                <a:stretch>
                  <a:fillRect l="-809" t="-8197" b="-245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CasellaDiTesto 5">
            <a:extLst>
              <a:ext uri="{FF2B5EF4-FFF2-40B4-BE49-F238E27FC236}">
                <a16:creationId xmlns:a16="http://schemas.microsoft.com/office/drawing/2014/main" id="{E87297EC-AF10-DDAD-2D0D-C02BD54628AB}"/>
              </a:ext>
            </a:extLst>
          </p:cNvPr>
          <p:cNvSpPr txBox="1"/>
          <p:nvPr/>
        </p:nvSpPr>
        <p:spPr>
          <a:xfrm>
            <a:off x="3801136" y="2142217"/>
            <a:ext cx="4609606" cy="369332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The set of constraints are the same of LQG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CasellaDiTesto 9">
                <a:extLst>
                  <a:ext uri="{FF2B5EF4-FFF2-40B4-BE49-F238E27FC236}">
                    <a16:creationId xmlns:a16="http://schemas.microsoft.com/office/drawing/2014/main" id="{66909DD2-16A1-B0A2-BFF5-7EE1AED92EFC}"/>
                  </a:ext>
                </a:extLst>
              </p:cNvPr>
              <p:cNvSpPr txBox="1"/>
              <p:nvPr/>
            </p:nvSpPr>
            <p:spPr>
              <a:xfrm>
                <a:off x="611579" y="3164774"/>
                <a:ext cx="507076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>
                    <a:latin typeface="Arial" panose="020B0604020202020204" pitchFamily="34" charset="0"/>
                    <a:cs typeface="Arial" panose="020B0604020202020204" pitchFamily="34" charset="0"/>
                  </a:rPr>
                  <a:t>Spin-network states as cylindric functions on </a:t>
                </a:r>
                <a14:m>
                  <m:oMath xmlns:m="http://schemas.openxmlformats.org/officeDocument/2006/math">
                    <m:r>
                      <a:rPr lang="it-IT" b="0" i="1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𝒜</m:t>
                    </m:r>
                  </m:oMath>
                </a14:m>
                <a:r>
                  <a:rPr lang="en-US" dirty="0">
                    <a:latin typeface="Arial" panose="020B0604020202020204" pitchFamily="34" charset="0"/>
                    <a:cs typeface="Arial" panose="020B0604020202020204" pitchFamily="34" charset="0"/>
                  </a:rPr>
                  <a:t>   </a:t>
                </a:r>
              </a:p>
            </p:txBody>
          </p:sp>
        </mc:Choice>
        <mc:Fallback xmlns="">
          <p:sp>
            <p:nvSpPr>
              <p:cNvPr id="10" name="CasellaDiTesto 9">
                <a:extLst>
                  <a:ext uri="{FF2B5EF4-FFF2-40B4-BE49-F238E27FC236}">
                    <a16:creationId xmlns:a16="http://schemas.microsoft.com/office/drawing/2014/main" id="{66909DD2-16A1-B0A2-BFF5-7EE1AED92EF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1579" y="3164774"/>
                <a:ext cx="5070764" cy="369332"/>
              </a:xfrm>
              <a:prstGeom prst="rect">
                <a:avLst/>
              </a:prstGeom>
              <a:blipFill>
                <a:blip r:embed="rId4"/>
                <a:stretch>
                  <a:fillRect l="-962" t="-8197" b="-245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CasellaDiTesto 11">
                <a:extLst>
                  <a:ext uri="{FF2B5EF4-FFF2-40B4-BE49-F238E27FC236}">
                    <a16:creationId xmlns:a16="http://schemas.microsoft.com/office/drawing/2014/main" id="{79ECC913-04F8-D01C-0FEB-87196635F04E}"/>
                  </a:ext>
                </a:extLst>
              </p:cNvPr>
              <p:cNvSpPr txBox="1"/>
              <p:nvPr/>
            </p:nvSpPr>
            <p:spPr>
              <a:xfrm>
                <a:off x="1175656" y="3675413"/>
                <a:ext cx="8965871" cy="175432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>
                    <a:latin typeface="Arial" panose="020B0604020202020204" pitchFamily="34" charset="0"/>
                    <a:cs typeface="Arial" panose="020B0604020202020204" pitchFamily="34" charset="0"/>
                  </a:rPr>
                  <a:t>Some properties analogous to the usual cosmological states naturally emerge:</a:t>
                </a:r>
              </a:p>
              <a:p>
                <a:endParaRPr lang="en-US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1200150" lvl="2" indent="-285750">
                  <a:buFont typeface="Arial" panose="020B0604020202020204" pitchFamily="34" charset="0"/>
                  <a:buChar char="•"/>
                </a:pPr>
                <a:r>
                  <a:rPr lang="en-US" dirty="0">
                    <a:latin typeface="Arial" panose="020B0604020202020204" pitchFamily="34" charset="0"/>
                    <a:cs typeface="Arial" panose="020B0604020202020204" pitchFamily="34" charset="0"/>
                  </a:rPr>
                  <a:t> the spin networks are homogeneous, namely the curves of the graph are integral curves of linear combinations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it-IT" b="0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lang="it-IT" b="0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𝜉</m:t>
                        </m:r>
                      </m:e>
                      <m:sub>
                        <m:r>
                          <a:rPr lang="it-IT" b="0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𝐼</m:t>
                        </m:r>
                      </m:sub>
                    </m:sSub>
                  </m:oMath>
                </a14:m>
                <a:r>
                  <a:rPr lang="en-US" dirty="0">
                    <a:latin typeface="Arial" panose="020B0604020202020204" pitchFamily="34" charset="0"/>
                    <a:cs typeface="Arial" panose="020B0604020202020204" pitchFamily="34" charset="0"/>
                  </a:rPr>
                  <a:t>  </a:t>
                </a:r>
              </a:p>
              <a:p>
                <a:pPr marL="1200150" lvl="2" indent="-285750">
                  <a:buFont typeface="Arial" panose="020B0604020202020204" pitchFamily="34" charset="0"/>
                  <a:buChar char="•"/>
                </a:pPr>
                <a:endParaRPr lang="en-US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1200150" lvl="2" indent="-285750">
                  <a:buFont typeface="Arial" panose="020B0604020202020204" pitchFamily="34" charset="0"/>
                  <a:buChar char="•"/>
                </a:pPr>
                <a:r>
                  <a:rPr lang="en-US" dirty="0">
                    <a:latin typeface="Arial" panose="020B0604020202020204" pitchFamily="34" charset="0"/>
                    <a:cs typeface="Arial" panose="020B0604020202020204" pitchFamily="34" charset="0"/>
                  </a:rPr>
                  <a:t> the invariant states bring pointwise holonomy</a:t>
                </a:r>
              </a:p>
            </p:txBody>
          </p:sp>
        </mc:Choice>
        <mc:Fallback xmlns="">
          <p:sp>
            <p:nvSpPr>
              <p:cNvPr id="12" name="CasellaDiTesto 11">
                <a:extLst>
                  <a:ext uri="{FF2B5EF4-FFF2-40B4-BE49-F238E27FC236}">
                    <a16:creationId xmlns:a16="http://schemas.microsoft.com/office/drawing/2014/main" id="{79ECC913-04F8-D01C-0FEB-87196635F04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75656" y="3675413"/>
                <a:ext cx="8965871" cy="1754326"/>
              </a:xfrm>
              <a:prstGeom prst="rect">
                <a:avLst/>
              </a:prstGeom>
              <a:blipFill>
                <a:blip r:embed="rId5"/>
                <a:stretch>
                  <a:fillRect l="-612" t="-2083" b="-451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52123676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4E816D15-CF2A-EE49-58D1-308D92BD89F9}"/>
              </a:ext>
            </a:extLst>
          </p:cNvPr>
          <p:cNvSpPr txBox="1"/>
          <p:nvPr/>
        </p:nvSpPr>
        <p:spPr>
          <a:xfrm>
            <a:off x="11258780" y="6426714"/>
            <a:ext cx="7741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Slide 11</a:t>
            </a:r>
          </a:p>
        </p:txBody>
      </p:sp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CF97E058-DED6-D72E-760E-80ECBCB098A7}"/>
              </a:ext>
            </a:extLst>
          </p:cNvPr>
          <p:cNvSpPr txBox="1"/>
          <p:nvPr/>
        </p:nvSpPr>
        <p:spPr>
          <a:xfrm>
            <a:off x="178904" y="192157"/>
            <a:ext cx="1185407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3600" dirty="0" err="1">
                <a:solidFill>
                  <a:srgbClr val="82243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Conclusions</a:t>
            </a:r>
            <a:endParaRPr lang="en-US" sz="3600" dirty="0">
              <a:solidFill>
                <a:srgbClr val="82243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CasellaDiTesto 16">
            <a:extLst>
              <a:ext uri="{FF2B5EF4-FFF2-40B4-BE49-F238E27FC236}">
                <a16:creationId xmlns:a16="http://schemas.microsoft.com/office/drawing/2014/main" id="{A23318F2-5A85-54C0-981F-4A0F73A248A9}"/>
              </a:ext>
            </a:extLst>
          </p:cNvPr>
          <p:cNvSpPr txBox="1"/>
          <p:nvPr/>
        </p:nvSpPr>
        <p:spPr>
          <a:xfrm>
            <a:off x="694183" y="1616111"/>
            <a:ext cx="1090126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Courier New" panose="02070309020205020404" pitchFamily="49" charset="0"/>
              <a:buChar char="o"/>
            </a:pPr>
            <a:r>
              <a:rPr lang="it-IT" sz="2400" dirty="0"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it-IT" sz="2400" dirty="0" err="1">
                <a:latin typeface="Arial" panose="020B0604020202020204" pitchFamily="34" charset="0"/>
                <a:cs typeface="Arial" panose="020B0604020202020204" pitchFamily="34" charset="0"/>
              </a:rPr>
              <a:t>diagonal</a:t>
            </a:r>
            <a:r>
              <a:rPr lang="it-IT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dirty="0" err="1">
                <a:latin typeface="Arial" panose="020B0604020202020204" pitchFamily="34" charset="0"/>
                <a:cs typeface="Arial" panose="020B0604020202020204" pitchFamily="34" charset="0"/>
              </a:rPr>
              <a:t>quantization</a:t>
            </a:r>
            <a:r>
              <a:rPr lang="it-IT" sz="2400" dirty="0">
                <a:latin typeface="Arial" panose="020B0604020202020204" pitchFamily="34" charset="0"/>
                <a:cs typeface="Arial" panose="020B0604020202020204" pitchFamily="34" charset="0"/>
              </a:rPr>
              <a:t> in LQC </a:t>
            </a:r>
            <a:r>
              <a:rPr lang="it-IT" sz="2400" dirty="0" err="1">
                <a:latin typeface="Arial" panose="020B0604020202020204" pitchFamily="34" charset="0"/>
                <a:cs typeface="Arial" panose="020B0604020202020204" pitchFamily="34" charset="0"/>
              </a:rPr>
              <a:t>is</a:t>
            </a:r>
            <a:r>
              <a:rPr lang="it-IT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dirty="0" err="1">
                <a:latin typeface="Arial" panose="020B0604020202020204" pitchFamily="34" charset="0"/>
                <a:cs typeface="Arial" panose="020B0604020202020204" pitchFamily="34" charset="0"/>
              </a:rPr>
              <a:t>quite</a:t>
            </a:r>
            <a:r>
              <a:rPr lang="it-IT" sz="2400" dirty="0">
                <a:latin typeface="Arial" panose="020B0604020202020204" pitchFamily="34" charset="0"/>
                <a:cs typeface="Arial" panose="020B0604020202020204" pitchFamily="34" charset="0"/>
              </a:rPr>
              <a:t> general </a:t>
            </a:r>
            <a:r>
              <a:rPr lang="it-IT" sz="2400" dirty="0" err="1">
                <a:latin typeface="Arial" panose="020B0604020202020204" pitchFamily="34" charset="0"/>
                <a:cs typeface="Arial" panose="020B0604020202020204" pitchFamily="34" charset="0"/>
              </a:rPr>
              <a:t>within</a:t>
            </a:r>
            <a:r>
              <a:rPr lang="it-IT" sz="2400" dirty="0">
                <a:latin typeface="Arial" panose="020B0604020202020204" pitchFamily="34" charset="0"/>
                <a:cs typeface="Arial" panose="020B0604020202020204" pitchFamily="34" charset="0"/>
              </a:rPr>
              <a:t> the </a:t>
            </a:r>
            <a:r>
              <a:rPr lang="it-IT" sz="2400" dirty="0" err="1">
                <a:latin typeface="Arial" panose="020B0604020202020204" pitchFamily="34" charset="0"/>
                <a:cs typeface="Arial" panose="020B0604020202020204" pitchFamily="34" charset="0"/>
              </a:rPr>
              <a:t>minisuperspace</a:t>
            </a:r>
            <a:r>
              <a:rPr lang="it-IT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dirty="0" err="1">
                <a:latin typeface="Arial" panose="020B0604020202020204" pitchFamily="34" charset="0"/>
                <a:cs typeface="Arial" panose="020B0604020202020204" pitchFamily="34" charset="0"/>
              </a:rPr>
              <a:t>approach</a:t>
            </a:r>
            <a:endParaRPr lang="it-IT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CasellaDiTesto 17">
            <a:extLst>
              <a:ext uri="{FF2B5EF4-FFF2-40B4-BE49-F238E27FC236}">
                <a16:creationId xmlns:a16="http://schemas.microsoft.com/office/drawing/2014/main" id="{F10A47BD-F898-EAF0-3B56-497C8939E153}"/>
              </a:ext>
            </a:extLst>
          </p:cNvPr>
          <p:cNvSpPr txBox="1"/>
          <p:nvPr/>
        </p:nvSpPr>
        <p:spPr>
          <a:xfrm>
            <a:off x="694183" y="2771004"/>
            <a:ext cx="1090126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Courier New" panose="02070309020205020404" pitchFamily="49" charset="0"/>
              <a:buChar char="o"/>
            </a:pPr>
            <a:r>
              <a:rPr lang="it-IT" sz="2400" dirty="0"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it-IT" sz="2400" dirty="0" err="1">
                <a:latin typeface="Arial" panose="020B0604020202020204" pitchFamily="34" charset="0"/>
                <a:cs typeface="Arial" panose="020B0604020202020204" pitchFamily="34" charset="0"/>
              </a:rPr>
              <a:t>Abelianization</a:t>
            </a:r>
            <a:r>
              <a:rPr lang="it-IT" sz="2400" dirty="0">
                <a:latin typeface="Arial" panose="020B0604020202020204" pitchFamily="34" charset="0"/>
                <a:cs typeface="Arial" panose="020B0604020202020204" pitchFamily="34" charset="0"/>
              </a:rPr>
              <a:t> of the quantum theory </a:t>
            </a:r>
            <a:r>
              <a:rPr lang="it-IT" sz="2400" dirty="0" err="1">
                <a:latin typeface="Arial" panose="020B0604020202020204" pitchFamily="34" charset="0"/>
                <a:cs typeface="Arial" panose="020B0604020202020204" pitchFamily="34" charset="0"/>
              </a:rPr>
              <a:t>is</a:t>
            </a:r>
            <a:r>
              <a:rPr lang="it-IT" sz="2400" dirty="0">
                <a:latin typeface="Arial" panose="020B0604020202020204" pitchFamily="34" charset="0"/>
                <a:cs typeface="Arial" panose="020B0604020202020204" pitchFamily="34" charset="0"/>
              </a:rPr>
              <a:t> a feature of the </a:t>
            </a:r>
            <a:r>
              <a:rPr lang="it-IT" sz="2400" dirty="0" err="1">
                <a:latin typeface="Arial" panose="020B0604020202020204" pitchFamily="34" charset="0"/>
                <a:cs typeface="Arial" panose="020B0604020202020204" pitchFamily="34" charset="0"/>
              </a:rPr>
              <a:t>minisuperspace</a:t>
            </a:r>
            <a:r>
              <a:rPr lang="it-IT" sz="2400" dirty="0">
                <a:latin typeface="Arial" panose="020B0604020202020204" pitchFamily="34" charset="0"/>
                <a:cs typeface="Arial" panose="020B0604020202020204" pitchFamily="34" charset="0"/>
              </a:rPr>
              <a:t>. The </a:t>
            </a:r>
            <a:r>
              <a:rPr lang="it-IT" sz="2400" dirty="0" err="1">
                <a:latin typeface="Arial" panose="020B0604020202020204" pitchFamily="34" charset="0"/>
                <a:cs typeface="Arial" panose="020B0604020202020204" pitchFamily="34" charset="0"/>
              </a:rPr>
              <a:t>three</a:t>
            </a:r>
            <a:r>
              <a:rPr lang="it-IT" sz="2400" dirty="0">
                <a:latin typeface="Arial" panose="020B0604020202020204" pitchFamily="34" charset="0"/>
                <a:cs typeface="Arial" panose="020B0604020202020204" pitchFamily="34" charset="0"/>
              </a:rPr>
              <a:t> U(1) </a:t>
            </a:r>
            <a:r>
              <a:rPr lang="it-IT" sz="2400" dirty="0" err="1">
                <a:latin typeface="Arial" panose="020B0604020202020204" pitchFamily="34" charset="0"/>
                <a:cs typeface="Arial" panose="020B0604020202020204" pitchFamily="34" charset="0"/>
              </a:rPr>
              <a:t>simmetries</a:t>
            </a:r>
            <a:r>
              <a:rPr lang="it-IT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dirty="0" err="1">
                <a:latin typeface="Arial" panose="020B0604020202020204" pitchFamily="34" charset="0"/>
                <a:cs typeface="Arial" panose="020B0604020202020204" pitchFamily="34" charset="0"/>
              </a:rPr>
              <a:t>arise</a:t>
            </a:r>
            <a:r>
              <a:rPr lang="it-IT" sz="2400" dirty="0">
                <a:latin typeface="Arial" panose="020B0604020202020204" pitchFamily="34" charset="0"/>
                <a:cs typeface="Arial" panose="020B0604020202020204" pitchFamily="34" charset="0"/>
              </a:rPr>
              <a:t> from </a:t>
            </a:r>
            <a:r>
              <a:rPr lang="it-IT" sz="2400" dirty="0" err="1">
                <a:latin typeface="Arial" panose="020B0604020202020204" pitchFamily="34" charset="0"/>
                <a:cs typeface="Arial" panose="020B0604020202020204" pitchFamily="34" charset="0"/>
              </a:rPr>
              <a:t>decomposing</a:t>
            </a:r>
            <a:r>
              <a:rPr lang="it-IT" sz="2400" dirty="0">
                <a:latin typeface="Arial" panose="020B0604020202020204" pitchFamily="34" charset="0"/>
                <a:cs typeface="Arial" panose="020B0604020202020204" pitchFamily="34" charset="0"/>
              </a:rPr>
              <a:t> the Gauss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constraint in three abelian ones</a:t>
            </a:r>
          </a:p>
        </p:txBody>
      </p:sp>
      <p:sp>
        <p:nvSpPr>
          <p:cNvPr id="2" name="CasellaDiTesto 1">
            <a:extLst>
              <a:ext uri="{FF2B5EF4-FFF2-40B4-BE49-F238E27FC236}">
                <a16:creationId xmlns:a16="http://schemas.microsoft.com/office/drawing/2014/main" id="{0EC8F226-0167-4986-883F-702886AE08CA}"/>
              </a:ext>
            </a:extLst>
          </p:cNvPr>
          <p:cNvSpPr txBox="1"/>
          <p:nvPr/>
        </p:nvSpPr>
        <p:spPr>
          <a:xfrm>
            <a:off x="694183" y="4298777"/>
            <a:ext cx="1090126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We can identify a cosmological sector with the same constraints as LQG and perform a quantization that yields spin-network states exhibiting properties akin to those in LQC  </a:t>
            </a:r>
          </a:p>
        </p:txBody>
      </p:sp>
      <p:sp>
        <p:nvSpPr>
          <p:cNvPr id="7" name="Rettangolo 6">
            <a:extLst>
              <a:ext uri="{FF2B5EF4-FFF2-40B4-BE49-F238E27FC236}">
                <a16:creationId xmlns:a16="http://schemas.microsoft.com/office/drawing/2014/main" id="{7CDA1747-16D9-9B99-ADFD-2847DA3760CE}"/>
              </a:ext>
            </a:extLst>
          </p:cNvPr>
          <p:cNvSpPr/>
          <p:nvPr/>
        </p:nvSpPr>
        <p:spPr>
          <a:xfrm>
            <a:off x="0" y="6426714"/>
            <a:ext cx="6096000" cy="431286"/>
          </a:xfrm>
          <a:prstGeom prst="rect">
            <a:avLst/>
          </a:prstGeom>
          <a:solidFill>
            <a:srgbClr val="82243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614544E4-FE26-A258-504B-A35C347D246D}"/>
              </a:ext>
            </a:extLst>
          </p:cNvPr>
          <p:cNvSpPr txBox="1"/>
          <p:nvPr/>
        </p:nvSpPr>
        <p:spPr>
          <a:xfrm>
            <a:off x="0" y="6488468"/>
            <a:ext cx="4411902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central role of Gauss constraint across LQC and LQG</a:t>
            </a:r>
          </a:p>
        </p:txBody>
      </p:sp>
    </p:spTree>
    <p:extLst>
      <p:ext uri="{BB962C8B-B14F-4D97-AF65-F5344CB8AC3E}">
        <p14:creationId xmlns:p14="http://schemas.microsoft.com/office/powerpoint/2010/main" val="418279404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4">
            <a:extLst>
              <a:ext uri="{FF2B5EF4-FFF2-40B4-BE49-F238E27FC236}">
                <a16:creationId xmlns:a16="http://schemas.microsoft.com/office/drawing/2014/main" id="{89BE57E3-9E7C-D638-E483-7CE17EB16AB8}"/>
              </a:ext>
            </a:extLst>
          </p:cNvPr>
          <p:cNvSpPr txBox="1"/>
          <p:nvPr/>
        </p:nvSpPr>
        <p:spPr>
          <a:xfrm>
            <a:off x="1072156" y="1627146"/>
            <a:ext cx="1004292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>
                <a:solidFill>
                  <a:srgbClr val="822434"/>
                </a:solidFill>
                <a:latin typeface="Arial"/>
                <a:cs typeface="Arial Unicode MS"/>
              </a:rPr>
              <a:t>Thank you for your attention</a:t>
            </a:r>
          </a:p>
        </p:txBody>
      </p:sp>
      <p:sp>
        <p:nvSpPr>
          <p:cNvPr id="2" name="CasellaDiTesto 1">
            <a:extLst>
              <a:ext uri="{FF2B5EF4-FFF2-40B4-BE49-F238E27FC236}">
                <a16:creationId xmlns:a16="http://schemas.microsoft.com/office/drawing/2014/main" id="{0DCA7F2D-FCD3-A95A-00C2-81C67A744580}"/>
              </a:ext>
            </a:extLst>
          </p:cNvPr>
          <p:cNvSpPr txBox="1"/>
          <p:nvPr/>
        </p:nvSpPr>
        <p:spPr>
          <a:xfrm>
            <a:off x="4451406" y="3165372"/>
            <a:ext cx="328442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Matteo Bruno</a:t>
            </a:r>
          </a:p>
        </p:txBody>
      </p:sp>
      <p:cxnSp>
        <p:nvCxnSpPr>
          <p:cNvPr id="8" name="Connettore diritto 7">
            <a:extLst>
              <a:ext uri="{FF2B5EF4-FFF2-40B4-BE49-F238E27FC236}">
                <a16:creationId xmlns:a16="http://schemas.microsoft.com/office/drawing/2014/main" id="{DECA091D-173B-9CF8-ECBA-06707E1BCCC3}"/>
              </a:ext>
            </a:extLst>
          </p:cNvPr>
          <p:cNvCxnSpPr/>
          <p:nvPr/>
        </p:nvCxnSpPr>
        <p:spPr>
          <a:xfrm>
            <a:off x="1885950" y="2605175"/>
            <a:ext cx="8415338" cy="0"/>
          </a:xfrm>
          <a:prstGeom prst="line">
            <a:avLst/>
          </a:prstGeom>
          <a:ln w="38100" cmpd="dbl">
            <a:solidFill>
              <a:srgbClr val="82243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5614B821-DB69-7694-DC44-17E6F25C6D95}"/>
              </a:ext>
            </a:extLst>
          </p:cNvPr>
          <p:cNvSpPr txBox="1"/>
          <p:nvPr/>
        </p:nvSpPr>
        <p:spPr>
          <a:xfrm>
            <a:off x="2215737" y="2796040"/>
            <a:ext cx="77605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b="1" dirty="0">
                <a:solidFill>
                  <a:srgbClr val="822434"/>
                </a:solidFill>
                <a:latin typeface="Arial"/>
                <a:cs typeface="Arial Unicode MS"/>
              </a:rPr>
              <a:t>The central role of Gauss constraint across LQC and LQG</a:t>
            </a: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8037882C-C235-0C4F-DE01-8B2B844E2AE2}"/>
              </a:ext>
            </a:extLst>
          </p:cNvPr>
          <p:cNvSpPr txBox="1"/>
          <p:nvPr/>
        </p:nvSpPr>
        <p:spPr>
          <a:xfrm>
            <a:off x="631785" y="5984011"/>
            <a:ext cx="24003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en-US" sz="1400" i="0" dirty="0">
                <a:solidFill>
                  <a:srgbClr val="B56347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CGM Research Group</a:t>
            </a:r>
            <a:endParaRPr lang="en-US" sz="1400" dirty="0"/>
          </a:p>
        </p:txBody>
      </p:sp>
      <p:pic>
        <p:nvPicPr>
          <p:cNvPr id="9" name="Immagine 8" descr="Immagine che contiene sfera">
            <a:extLst>
              <a:ext uri="{FF2B5EF4-FFF2-40B4-BE49-F238E27FC236}">
                <a16:creationId xmlns:a16="http://schemas.microsoft.com/office/drawing/2014/main" id="{E45ADDA6-5F53-51B0-E241-63FC10B17F2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6753" y="4213648"/>
            <a:ext cx="1770363" cy="1770363"/>
          </a:xfrm>
          <a:prstGeom prst="rect">
            <a:avLst/>
          </a:prstGeom>
        </p:spPr>
      </p:pic>
      <p:pic>
        <p:nvPicPr>
          <p:cNvPr id="18" name="Immagine 17" descr="Immagine che contiene Animali giocattolo, arte&#10;&#10;Descrizione generata automaticamente">
            <a:extLst>
              <a:ext uri="{FF2B5EF4-FFF2-40B4-BE49-F238E27FC236}">
                <a16:creationId xmlns:a16="http://schemas.microsoft.com/office/drawing/2014/main" id="{52979FE5-3CA2-1A71-0C43-E644EC2E3B5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28762" y="3930289"/>
            <a:ext cx="2316485" cy="2207610"/>
          </a:xfrm>
          <a:prstGeom prst="rect">
            <a:avLst/>
          </a:prstGeom>
        </p:spPr>
      </p:pic>
      <p:pic>
        <p:nvPicPr>
          <p:cNvPr id="11" name="Immagine 10" descr="Immagine che contiene mammifero, capra, Capre, Caprini&#10;&#10;Descrizione generata automaticamente">
            <a:extLst>
              <a:ext uri="{FF2B5EF4-FFF2-40B4-BE49-F238E27FC236}">
                <a16:creationId xmlns:a16="http://schemas.microsoft.com/office/drawing/2014/main" id="{7EB6C4CE-5354-9A97-D6F0-E3192F236C2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17175" y="6377048"/>
            <a:ext cx="470882" cy="4809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52917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4E816D15-CF2A-EE49-58D1-308D92BD89F9}"/>
              </a:ext>
            </a:extLst>
          </p:cNvPr>
          <p:cNvSpPr txBox="1"/>
          <p:nvPr/>
        </p:nvSpPr>
        <p:spPr>
          <a:xfrm>
            <a:off x="11258781" y="6426714"/>
            <a:ext cx="7542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Slide 1</a:t>
            </a:r>
          </a:p>
        </p:txBody>
      </p:sp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CF97E058-DED6-D72E-760E-80ECBCB098A7}"/>
              </a:ext>
            </a:extLst>
          </p:cNvPr>
          <p:cNvSpPr txBox="1"/>
          <p:nvPr/>
        </p:nvSpPr>
        <p:spPr>
          <a:xfrm>
            <a:off x="178904" y="192157"/>
            <a:ext cx="1185407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3600" dirty="0">
                <a:solidFill>
                  <a:srgbClr val="82243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Three points </a:t>
            </a:r>
            <a:r>
              <a:rPr lang="en-US" sz="3600" dirty="0">
                <a:solidFill>
                  <a:srgbClr val="82243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program</a:t>
            </a:r>
          </a:p>
        </p:txBody>
      </p:sp>
      <p:sp>
        <p:nvSpPr>
          <p:cNvPr id="17" name="CasellaDiTesto 16">
            <a:extLst>
              <a:ext uri="{FF2B5EF4-FFF2-40B4-BE49-F238E27FC236}">
                <a16:creationId xmlns:a16="http://schemas.microsoft.com/office/drawing/2014/main" id="{A23318F2-5A85-54C0-981F-4A0F73A248A9}"/>
              </a:ext>
            </a:extLst>
          </p:cNvPr>
          <p:cNvSpPr txBox="1"/>
          <p:nvPr/>
        </p:nvSpPr>
        <p:spPr>
          <a:xfrm>
            <a:off x="694183" y="1616111"/>
            <a:ext cx="1090126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Introduction</a:t>
            </a:r>
            <a:r>
              <a:rPr lang="it-IT" sz="2400" dirty="0">
                <a:latin typeface="Arial" panose="020B0604020202020204" pitchFamily="34" charset="0"/>
                <a:cs typeface="Arial" panose="020B0604020202020204" pitchFamily="34" charset="0"/>
              </a:rPr>
              <a:t> to nondiagonal Bianchi models     </a:t>
            </a:r>
            <a:r>
              <a:rPr lang="it-IT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[Montani, MB ‘23] </a:t>
            </a:r>
            <a:endParaRPr lang="it-IT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it-IT" dirty="0" err="1">
                <a:latin typeface="Arial" panose="020B0604020202020204" pitchFamily="34" charset="0"/>
                <a:cs typeface="Arial" panose="020B0604020202020204" pitchFamily="34" charset="0"/>
              </a:rPr>
              <a:t>Minisuperspace</a:t>
            </a: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 and </a:t>
            </a:r>
            <a:r>
              <a:rPr lang="it-IT" dirty="0" err="1">
                <a:latin typeface="Arial" panose="020B0604020202020204" pitchFamily="34" charset="0"/>
                <a:cs typeface="Arial" panose="020B0604020202020204" pitchFamily="34" charset="0"/>
              </a:rPr>
              <a:t>Ashtekar</a:t>
            </a: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dirty="0" err="1">
                <a:latin typeface="Arial" panose="020B0604020202020204" pitchFamily="34" charset="0"/>
                <a:cs typeface="Arial" panose="020B0604020202020204" pitchFamily="34" charset="0"/>
              </a:rPr>
              <a:t>variables</a:t>
            </a:r>
            <a:endParaRPr lang="it-IT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it-IT" dirty="0" err="1">
                <a:latin typeface="Arial" panose="020B0604020202020204" pitchFamily="34" charset="0"/>
                <a:cs typeface="Arial" panose="020B0604020202020204" pitchFamily="34" charset="0"/>
              </a:rPr>
              <a:t>Flux</a:t>
            </a: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quantization</a:t>
            </a: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 procedure</a:t>
            </a:r>
          </a:p>
        </p:txBody>
      </p:sp>
      <p:sp>
        <p:nvSpPr>
          <p:cNvPr id="18" name="CasellaDiTesto 17">
            <a:extLst>
              <a:ext uri="{FF2B5EF4-FFF2-40B4-BE49-F238E27FC236}">
                <a16:creationId xmlns:a16="http://schemas.microsoft.com/office/drawing/2014/main" id="{F10A47BD-F898-EAF0-3B56-497C8939E153}"/>
              </a:ext>
            </a:extLst>
          </p:cNvPr>
          <p:cNvSpPr txBox="1"/>
          <p:nvPr/>
        </p:nvSpPr>
        <p:spPr>
          <a:xfrm>
            <a:off x="696685" y="3177160"/>
            <a:ext cx="1090126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Courier New" panose="02070309020205020404" pitchFamily="49" charset="0"/>
              <a:buChar char="o"/>
            </a:pPr>
            <a:r>
              <a:rPr lang="it-IT" sz="2400" dirty="0" err="1">
                <a:latin typeface="Arial" panose="020B0604020202020204" pitchFamily="34" charset="0"/>
                <a:cs typeface="Arial" panose="020B0604020202020204" pitchFamily="34" charset="0"/>
              </a:rPr>
              <a:t>Abelianization</a:t>
            </a:r>
            <a:r>
              <a:rPr lang="it-IT" sz="2400" dirty="0">
                <a:latin typeface="Arial" panose="020B0604020202020204" pitchFamily="34" charset="0"/>
                <a:cs typeface="Arial" panose="020B0604020202020204" pitchFamily="34" charset="0"/>
              </a:rPr>
              <a:t> of the Gauss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constraint             </a:t>
            </a:r>
            <a:r>
              <a:rPr lang="it-IT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[Montani, MB ‘23] 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Gauge </a:t>
            </a:r>
            <a:r>
              <a:rPr lang="it-IT" noProof="1">
                <a:latin typeface="Arial" panose="020B0604020202020204" pitchFamily="34" charset="0"/>
                <a:cs typeface="Arial" panose="020B0604020202020204" pitchFamily="34" charset="0"/>
              </a:rPr>
              <a:t>freedom</a:t>
            </a: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 and </a:t>
            </a:r>
            <a:r>
              <a:rPr lang="it-IT" dirty="0" err="1">
                <a:latin typeface="Arial" panose="020B0604020202020204" pitchFamily="34" charset="0"/>
                <a:cs typeface="Arial" panose="020B0604020202020204" pitchFamily="34" charset="0"/>
              </a:rPr>
              <a:t>canonical</a:t>
            </a: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transformation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Revised Gauss Constraint and Quantum-level implications</a:t>
            </a:r>
          </a:p>
        </p:txBody>
      </p:sp>
      <p:sp>
        <p:nvSpPr>
          <p:cNvPr id="2" name="CasellaDiTesto 1">
            <a:extLst>
              <a:ext uri="{FF2B5EF4-FFF2-40B4-BE49-F238E27FC236}">
                <a16:creationId xmlns:a16="http://schemas.microsoft.com/office/drawing/2014/main" id="{0EC8F226-0167-4986-883F-702886AE08CA}"/>
              </a:ext>
            </a:extLst>
          </p:cNvPr>
          <p:cNvSpPr txBox="1"/>
          <p:nvPr/>
        </p:nvSpPr>
        <p:spPr>
          <a:xfrm>
            <a:off x="740228" y="4643162"/>
            <a:ext cx="1090126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Yang-Mills approach for the cosmological sector      </a:t>
            </a:r>
            <a:r>
              <a:rPr lang="en-US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[MB ‘24] [MB ‘24]</a:t>
            </a:r>
          </a:p>
        </p:txBody>
      </p:sp>
      <p:sp>
        <p:nvSpPr>
          <p:cNvPr id="7" name="Rettangolo 6">
            <a:extLst>
              <a:ext uri="{FF2B5EF4-FFF2-40B4-BE49-F238E27FC236}">
                <a16:creationId xmlns:a16="http://schemas.microsoft.com/office/drawing/2014/main" id="{7CDA1747-16D9-9B99-ADFD-2847DA3760CE}"/>
              </a:ext>
            </a:extLst>
          </p:cNvPr>
          <p:cNvSpPr/>
          <p:nvPr/>
        </p:nvSpPr>
        <p:spPr>
          <a:xfrm>
            <a:off x="0" y="6426714"/>
            <a:ext cx="6096000" cy="431286"/>
          </a:xfrm>
          <a:prstGeom prst="rect">
            <a:avLst/>
          </a:prstGeom>
          <a:solidFill>
            <a:srgbClr val="82243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614544E4-FE26-A258-504B-A35C347D246D}"/>
              </a:ext>
            </a:extLst>
          </p:cNvPr>
          <p:cNvSpPr txBox="1"/>
          <p:nvPr/>
        </p:nvSpPr>
        <p:spPr>
          <a:xfrm>
            <a:off x="0" y="6488468"/>
            <a:ext cx="4411902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central role of Gauss constraint across LQC and LQG</a:t>
            </a:r>
          </a:p>
        </p:txBody>
      </p:sp>
    </p:spTree>
    <p:extLst>
      <p:ext uri="{BB962C8B-B14F-4D97-AF65-F5344CB8AC3E}">
        <p14:creationId xmlns:p14="http://schemas.microsoft.com/office/powerpoint/2010/main" val="20906152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CF97E058-DED6-D72E-760E-80ECBCB098A7}"/>
              </a:ext>
            </a:extLst>
          </p:cNvPr>
          <p:cNvSpPr txBox="1"/>
          <p:nvPr/>
        </p:nvSpPr>
        <p:spPr>
          <a:xfrm>
            <a:off x="178904" y="192157"/>
            <a:ext cx="1185407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3600" dirty="0" err="1">
                <a:solidFill>
                  <a:srgbClr val="82243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Nondiagonal</a:t>
            </a:r>
            <a:r>
              <a:rPr lang="it-IT" sz="3600" dirty="0">
                <a:solidFill>
                  <a:srgbClr val="82243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Bianchi models</a:t>
            </a:r>
          </a:p>
          <a:p>
            <a:r>
              <a:rPr lang="it-IT" sz="2400" dirty="0" err="1">
                <a:solidFill>
                  <a:srgbClr val="82243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Minisuperspace</a:t>
            </a:r>
            <a:endParaRPr lang="en-US" sz="2400" dirty="0">
              <a:solidFill>
                <a:srgbClr val="82243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CasellaDiTesto 1">
            <a:extLst>
              <a:ext uri="{FF2B5EF4-FFF2-40B4-BE49-F238E27FC236}">
                <a16:creationId xmlns:a16="http://schemas.microsoft.com/office/drawing/2014/main" id="{A331C1E4-CE2F-55B0-E7B5-CE12FB426CCA}"/>
              </a:ext>
            </a:extLst>
          </p:cNvPr>
          <p:cNvSpPr txBox="1"/>
          <p:nvPr/>
        </p:nvSpPr>
        <p:spPr>
          <a:xfrm>
            <a:off x="528452" y="1492848"/>
            <a:ext cx="44829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Globally hyperbolic spacetime  </a:t>
            </a: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5F55FB41-5867-CE63-C488-26E93DC42EEC}"/>
              </a:ext>
            </a:extLst>
          </p:cNvPr>
          <p:cNvSpPr txBox="1"/>
          <p:nvPr/>
        </p:nvSpPr>
        <p:spPr>
          <a:xfrm>
            <a:off x="528452" y="2172703"/>
            <a:ext cx="38996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Homogeneous space    prescription</a:t>
            </a:r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9BFDD6A4-0A1A-9F57-302B-3F82D4490670}"/>
              </a:ext>
            </a:extLst>
          </p:cNvPr>
          <p:cNvSpPr txBox="1"/>
          <p:nvPr/>
        </p:nvSpPr>
        <p:spPr>
          <a:xfrm>
            <a:off x="4817158" y="4987202"/>
            <a:ext cx="33079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Metric configuration variables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CasellaDiTesto 12">
                <a:extLst>
                  <a:ext uri="{FF2B5EF4-FFF2-40B4-BE49-F238E27FC236}">
                    <a16:creationId xmlns:a16="http://schemas.microsoft.com/office/drawing/2014/main" id="{9FEBCC51-06BB-DB8C-3CCA-604AE0D74AFD}"/>
                  </a:ext>
                </a:extLst>
              </p:cNvPr>
              <p:cNvSpPr txBox="1"/>
              <p:nvPr/>
            </p:nvSpPr>
            <p:spPr>
              <a:xfrm>
                <a:off x="3754585" y="1557051"/>
                <a:ext cx="1177630" cy="55399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ℳ</m:t>
                      </m:r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ℝ</m:t>
                      </m:r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×</m:t>
                      </m:r>
                      <m:r>
                        <m:rPr>
                          <m:sty m:val="p"/>
                        </m:rPr>
                        <a:rPr lang="it-IT" b="0" i="1" smtClean="0">
                          <a:latin typeface="Cambria Math" panose="02040503050406030204" pitchFamily="18" charset="0"/>
                        </a:rPr>
                        <m:t>Σ</m:t>
                      </m:r>
                    </m:oMath>
                  </m:oMathPara>
                </a14:m>
                <a:endParaRPr lang="it-IT" b="0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13" name="CasellaDiTesto 12">
                <a:extLst>
                  <a:ext uri="{FF2B5EF4-FFF2-40B4-BE49-F238E27FC236}">
                    <a16:creationId xmlns:a16="http://schemas.microsoft.com/office/drawing/2014/main" id="{9FEBCC51-06BB-DB8C-3CCA-604AE0D74AF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54585" y="1557051"/>
                <a:ext cx="1177630" cy="553998"/>
              </a:xfrm>
              <a:prstGeom prst="rect">
                <a:avLst/>
              </a:prstGeom>
              <a:blipFill>
                <a:blip r:embed="rId3"/>
                <a:stretch>
                  <a:fillRect l="-4663" r="-466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CasellaDiTesto 14">
                <a:extLst>
                  <a:ext uri="{FF2B5EF4-FFF2-40B4-BE49-F238E27FC236}">
                    <a16:creationId xmlns:a16="http://schemas.microsoft.com/office/drawing/2014/main" id="{4B9C76A9-C9B0-E4F0-0629-5650DDEFDEC2}"/>
                  </a:ext>
                </a:extLst>
              </p:cNvPr>
              <p:cNvSpPr txBox="1"/>
              <p:nvPr/>
            </p:nvSpPr>
            <p:spPr>
              <a:xfrm>
                <a:off x="2769919" y="2219486"/>
                <a:ext cx="228600" cy="276382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it-IT" b="0" i="1" smtClean="0">
                          <a:latin typeface="Cambria Math" panose="02040503050406030204" pitchFamily="18" charset="0"/>
                        </a:rPr>
                        <m:t>Σ</m:t>
                      </m:r>
                    </m:oMath>
                  </m:oMathPara>
                </a14:m>
                <a:endParaRPr lang="it-IT" b="0" dirty="0"/>
              </a:p>
            </p:txBody>
          </p:sp>
        </mc:Choice>
        <mc:Fallback xmlns="">
          <p:sp>
            <p:nvSpPr>
              <p:cNvPr id="15" name="CasellaDiTesto 14">
                <a:extLst>
                  <a:ext uri="{FF2B5EF4-FFF2-40B4-BE49-F238E27FC236}">
                    <a16:creationId xmlns:a16="http://schemas.microsoft.com/office/drawing/2014/main" id="{4B9C76A9-C9B0-E4F0-0629-5650DDEFDEC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69919" y="2219486"/>
                <a:ext cx="228600" cy="276382"/>
              </a:xfrm>
              <a:prstGeom prst="rect">
                <a:avLst/>
              </a:prstGeom>
              <a:blipFill>
                <a:blip r:embed="rId4"/>
                <a:stretch>
                  <a:fillRect l="-13158" r="-13158" b="-1111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CasellaDiTesto 16">
                <a:extLst>
                  <a:ext uri="{FF2B5EF4-FFF2-40B4-BE49-F238E27FC236}">
                    <a16:creationId xmlns:a16="http://schemas.microsoft.com/office/drawing/2014/main" id="{9836830E-A174-A397-C825-06FB0DEDB2D2}"/>
                  </a:ext>
                </a:extLst>
              </p:cNvPr>
              <p:cNvSpPr txBox="1"/>
              <p:nvPr/>
            </p:nvSpPr>
            <p:spPr>
              <a:xfrm>
                <a:off x="6198423" y="3643669"/>
                <a:ext cx="2197076" cy="51860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𝑑</m:t>
                      </m:r>
                      <m:sSup>
                        <m:sSupPr>
                          <m:ctrlPr>
                            <a:rPr lang="it-IT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𝜔</m:t>
                          </m:r>
                        </m:e>
                        <m:sup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𝐼</m:t>
                          </m:r>
                        </m:sup>
                      </m:sSup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it-IT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sSubSup>
                        <m:sSubSupPr>
                          <m:ctrlPr>
                            <a:rPr lang="it-IT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  <m:sub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𝐽𝐾</m:t>
                          </m:r>
                        </m:sub>
                        <m:sup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𝐼</m:t>
                          </m:r>
                        </m:sup>
                      </m:sSubSup>
                      <m:sSup>
                        <m:sSupPr>
                          <m:ctrlPr>
                            <a:rPr lang="it-IT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𝜔</m:t>
                          </m:r>
                        </m:e>
                        <m:sup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𝐽</m:t>
                          </m:r>
                        </m:sup>
                      </m:sSup>
                      <m:sSup>
                        <m:sSupPr>
                          <m:ctrlPr>
                            <a:rPr lang="it-IT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𝜔</m:t>
                          </m:r>
                        </m:e>
                        <m:sup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𝐾</m:t>
                          </m:r>
                        </m:sup>
                      </m:sSup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7" name="CasellaDiTesto 16">
                <a:extLst>
                  <a:ext uri="{FF2B5EF4-FFF2-40B4-BE49-F238E27FC236}">
                    <a16:creationId xmlns:a16="http://schemas.microsoft.com/office/drawing/2014/main" id="{9836830E-A174-A397-C825-06FB0DEDB2D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98423" y="3643669"/>
                <a:ext cx="2197076" cy="518604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CasellaDiTesto 17">
                <a:extLst>
                  <a:ext uri="{FF2B5EF4-FFF2-40B4-BE49-F238E27FC236}">
                    <a16:creationId xmlns:a16="http://schemas.microsoft.com/office/drawing/2014/main" id="{6A4424C1-0C8D-5931-C371-9BBA3A935CC5}"/>
                  </a:ext>
                </a:extLst>
              </p:cNvPr>
              <p:cNvSpPr txBox="1"/>
              <p:nvPr/>
            </p:nvSpPr>
            <p:spPr>
              <a:xfrm>
                <a:off x="4428099" y="2172703"/>
                <a:ext cx="2868862" cy="36086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𝑞</m:t>
                          </m:r>
                        </m:e>
                        <m:sub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𝑖𝑗</m:t>
                          </m:r>
                        </m:sub>
                      </m:sSub>
                      <m:d>
                        <m:dPr>
                          <m:ctrlPr>
                            <a:rPr lang="it-IT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d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it-IT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𝜂</m:t>
                          </m:r>
                        </m:e>
                        <m:sub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𝐼𝐽</m:t>
                          </m:r>
                        </m:sub>
                      </m:sSub>
                      <m:d>
                        <m:dPr>
                          <m:ctrlPr>
                            <a:rPr lang="it-IT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sSubSup>
                        <m:sSubSupPr>
                          <m:ctrlPr>
                            <a:rPr lang="it-IT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𝜔</m:t>
                          </m:r>
                        </m:e>
                        <m:sub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  <m:sup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𝐼</m:t>
                          </m:r>
                        </m:sup>
                      </m:sSubSup>
                      <m:d>
                        <m:dPr>
                          <m:ctrlPr>
                            <a:rPr lang="it-IT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d>
                      <m:sSubSup>
                        <m:sSubSupPr>
                          <m:ctrlPr>
                            <a:rPr lang="it-IT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𝜔</m:t>
                          </m:r>
                        </m:e>
                        <m:sub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𝑗</m:t>
                          </m:r>
                        </m:sub>
                        <m:sup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𝐽</m:t>
                          </m:r>
                        </m:sup>
                      </m:sSubSup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8" name="CasellaDiTesto 17">
                <a:extLst>
                  <a:ext uri="{FF2B5EF4-FFF2-40B4-BE49-F238E27FC236}">
                    <a16:creationId xmlns:a16="http://schemas.microsoft.com/office/drawing/2014/main" id="{6A4424C1-0C8D-5931-C371-9BBA3A935CC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28099" y="2172703"/>
                <a:ext cx="2868862" cy="360868"/>
              </a:xfrm>
              <a:prstGeom prst="rect">
                <a:avLst/>
              </a:prstGeom>
              <a:blipFill>
                <a:blip r:embed="rId6"/>
                <a:stretch>
                  <a:fillRect l="-1699" t="-1667" r="-2548" b="-20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9" name="CasellaDiTesto 18">
            <a:extLst>
              <a:ext uri="{FF2B5EF4-FFF2-40B4-BE49-F238E27FC236}">
                <a16:creationId xmlns:a16="http://schemas.microsoft.com/office/drawing/2014/main" id="{B9702E62-1722-CF1F-328C-E0E6F3D20B7A}"/>
              </a:ext>
            </a:extLst>
          </p:cNvPr>
          <p:cNvSpPr txBox="1"/>
          <p:nvPr/>
        </p:nvSpPr>
        <p:spPr>
          <a:xfrm>
            <a:off x="5990675" y="3355298"/>
            <a:ext cx="26125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Maurer-</a:t>
            </a:r>
            <a:r>
              <a:rPr lang="en-US" dirty="0" err="1"/>
              <a:t>Cartan</a:t>
            </a:r>
            <a:r>
              <a:rPr lang="en-US" dirty="0"/>
              <a:t> equation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CasellaDiTesto 19">
                <a:extLst>
                  <a:ext uri="{FF2B5EF4-FFF2-40B4-BE49-F238E27FC236}">
                    <a16:creationId xmlns:a16="http://schemas.microsoft.com/office/drawing/2014/main" id="{A7A1D4BC-CEB4-0BFA-CD5E-738399B6DB76}"/>
                  </a:ext>
                </a:extLst>
              </p:cNvPr>
              <p:cNvSpPr txBox="1"/>
              <p:nvPr/>
            </p:nvSpPr>
            <p:spPr>
              <a:xfrm>
                <a:off x="8810995" y="3741399"/>
                <a:ext cx="1519262" cy="32060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["/>
                          <m:endChr m:val="]"/>
                          <m:ctrlPr>
                            <a:rPr lang="it-IT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𝜉</m:t>
                              </m:r>
                            </m:e>
                            <m:sub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𝐼</m:t>
                              </m:r>
                            </m:sub>
                          </m:sSub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𝜉</m:t>
                              </m:r>
                            </m:e>
                            <m:sub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𝐽</m:t>
                              </m:r>
                            </m:sub>
                          </m:sSub>
                        </m:e>
                      </m:d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=</m:t>
                      </m:r>
                      <m:sSubSup>
                        <m:sSubSupPr>
                          <m:ctrlPr>
                            <a:rPr lang="it-IT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  <m:sub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𝐼𝐽</m:t>
                          </m:r>
                        </m:sub>
                        <m:sup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𝐾</m:t>
                          </m:r>
                        </m:sup>
                      </m:sSubSup>
                      <m:sSub>
                        <m:sSubPr>
                          <m:ctrlPr>
                            <a:rPr lang="it-IT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𝜉</m:t>
                          </m:r>
                        </m:e>
                        <m:sub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𝐾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0" name="CasellaDiTesto 19">
                <a:extLst>
                  <a:ext uri="{FF2B5EF4-FFF2-40B4-BE49-F238E27FC236}">
                    <a16:creationId xmlns:a16="http://schemas.microsoft.com/office/drawing/2014/main" id="{A7A1D4BC-CEB4-0BFA-CD5E-738399B6DB7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810995" y="3741399"/>
                <a:ext cx="1519262" cy="320601"/>
              </a:xfrm>
              <a:prstGeom prst="rect">
                <a:avLst/>
              </a:prstGeom>
              <a:blipFill>
                <a:blip r:embed="rId7"/>
                <a:stretch>
                  <a:fillRect r="-400" b="-25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1" name="CasellaDiTesto 20">
            <a:extLst>
              <a:ext uri="{FF2B5EF4-FFF2-40B4-BE49-F238E27FC236}">
                <a16:creationId xmlns:a16="http://schemas.microsoft.com/office/drawing/2014/main" id="{811D7683-B16C-AC83-D90A-2758D70BBF25}"/>
              </a:ext>
            </a:extLst>
          </p:cNvPr>
          <p:cNvSpPr txBox="1"/>
          <p:nvPr/>
        </p:nvSpPr>
        <p:spPr>
          <a:xfrm>
            <a:off x="8603247" y="3402732"/>
            <a:ext cx="23988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Lie algebra generators</a:t>
            </a:r>
          </a:p>
        </p:txBody>
      </p:sp>
      <p:sp>
        <p:nvSpPr>
          <p:cNvPr id="22" name="CasellaDiTesto 21">
            <a:extLst>
              <a:ext uri="{FF2B5EF4-FFF2-40B4-BE49-F238E27FC236}">
                <a16:creationId xmlns:a16="http://schemas.microsoft.com/office/drawing/2014/main" id="{6FF1CC6B-3EB0-027B-1848-7CAB7475180D}"/>
              </a:ext>
            </a:extLst>
          </p:cNvPr>
          <p:cNvSpPr txBox="1"/>
          <p:nvPr/>
        </p:nvSpPr>
        <p:spPr>
          <a:xfrm>
            <a:off x="528452" y="2710641"/>
            <a:ext cx="54947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Nondiagonal metric decomposition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3" name="CasellaDiTesto 22">
                <a:extLst>
                  <a:ext uri="{FF2B5EF4-FFF2-40B4-BE49-F238E27FC236}">
                    <a16:creationId xmlns:a16="http://schemas.microsoft.com/office/drawing/2014/main" id="{C4838575-2716-A4F9-3BF8-7CB00D225021}"/>
                  </a:ext>
                </a:extLst>
              </p:cNvPr>
              <p:cNvSpPr txBox="1"/>
              <p:nvPr/>
            </p:nvSpPr>
            <p:spPr>
              <a:xfrm>
                <a:off x="4494881" y="2750006"/>
                <a:ext cx="1523430" cy="31233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𝜂</m:t>
                          </m:r>
                        </m:e>
                        <m:sub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𝐼𝐽</m:t>
                          </m:r>
                        </m:sub>
                      </m:sSub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it-IT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it-IT" b="0" i="0" smtClean="0">
                              <a:latin typeface="Cambria Math" panose="02040503050406030204" pitchFamily="18" charset="0"/>
                            </a:rPr>
                            <m:t>Γ</m:t>
                          </m:r>
                        </m:e>
                        <m:sub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𝐴𝐵</m:t>
                          </m:r>
                        </m:sub>
                      </m:sSub>
                      <m:sSubSup>
                        <m:sSubSupPr>
                          <m:ctrlPr>
                            <a:rPr lang="it-IT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  <m:sub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𝐼</m:t>
                          </m:r>
                        </m:sub>
                        <m:sup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𝐴</m:t>
                          </m:r>
                        </m:sup>
                      </m:sSubSup>
                      <m:sSubSup>
                        <m:sSubSupPr>
                          <m:ctrlPr>
                            <a:rPr lang="it-IT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  <m:sub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𝐽</m:t>
                          </m:r>
                        </m:sub>
                        <m:sup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𝐵</m:t>
                          </m:r>
                        </m:sup>
                      </m:sSubSup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3" name="CasellaDiTesto 22">
                <a:extLst>
                  <a:ext uri="{FF2B5EF4-FFF2-40B4-BE49-F238E27FC236}">
                    <a16:creationId xmlns:a16="http://schemas.microsoft.com/office/drawing/2014/main" id="{C4838575-2716-A4F9-3BF8-7CB00D22502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94881" y="2750006"/>
                <a:ext cx="1523430" cy="312330"/>
              </a:xfrm>
              <a:prstGeom prst="rect">
                <a:avLst/>
              </a:prstGeom>
              <a:blipFill>
                <a:blip r:embed="rId8"/>
                <a:stretch>
                  <a:fillRect l="-3600" r="-1600" b="-254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CasellaDiTesto 23">
                <a:extLst>
                  <a:ext uri="{FF2B5EF4-FFF2-40B4-BE49-F238E27FC236}">
                    <a16:creationId xmlns:a16="http://schemas.microsoft.com/office/drawing/2014/main" id="{120CBB2B-F59E-1CE6-8431-48E849008659}"/>
                  </a:ext>
                </a:extLst>
              </p:cNvPr>
              <p:cNvSpPr txBox="1"/>
              <p:nvPr/>
            </p:nvSpPr>
            <p:spPr>
              <a:xfrm>
                <a:off x="8487752" y="5029206"/>
                <a:ext cx="1824153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{</m:t>
                      </m:r>
                      <m:sSub>
                        <m:sSubPr>
                          <m:ctrlPr>
                            <a:rPr lang="it-IT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b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,</m:t>
                      </m:r>
                      <m:sSub>
                        <m:sSubPr>
                          <m:ctrlPr>
                            <a:rPr lang="it-IT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b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,</m:t>
                      </m:r>
                      <m:sSub>
                        <m:sSubPr>
                          <m:ctrlPr>
                            <a:rPr lang="it-IT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b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𝜃</m:t>
                      </m:r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𝜓</m:t>
                      </m:r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𝜙</m:t>
                      </m:r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}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4" name="CasellaDiTesto 23">
                <a:extLst>
                  <a:ext uri="{FF2B5EF4-FFF2-40B4-BE49-F238E27FC236}">
                    <a16:creationId xmlns:a16="http://schemas.microsoft.com/office/drawing/2014/main" id="{120CBB2B-F59E-1CE6-8431-48E84900865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87752" y="5029206"/>
                <a:ext cx="1824153" cy="276999"/>
              </a:xfrm>
              <a:prstGeom prst="rect">
                <a:avLst/>
              </a:prstGeom>
              <a:blipFill>
                <a:blip r:embed="rId9"/>
                <a:stretch>
                  <a:fillRect l="-4333" r="-4333" b="-422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03" name="Gruppo 102">
            <a:extLst>
              <a:ext uri="{FF2B5EF4-FFF2-40B4-BE49-F238E27FC236}">
                <a16:creationId xmlns:a16="http://schemas.microsoft.com/office/drawing/2014/main" id="{4DBDB379-EDB8-C023-BD3C-285FB35EBF0E}"/>
              </a:ext>
            </a:extLst>
          </p:cNvPr>
          <p:cNvGrpSpPr>
            <a:grpSpLocks noChangeAspect="1"/>
          </p:cNvGrpSpPr>
          <p:nvPr/>
        </p:nvGrpSpPr>
        <p:grpSpPr>
          <a:xfrm>
            <a:off x="1064307" y="3257043"/>
            <a:ext cx="2827936" cy="2727152"/>
            <a:chOff x="7489373" y="3995407"/>
            <a:chExt cx="2080700" cy="2004926"/>
          </a:xfrm>
        </p:grpSpPr>
        <p:cxnSp>
          <p:nvCxnSpPr>
            <p:cNvPr id="67" name="Connettore 2 66">
              <a:extLst>
                <a:ext uri="{FF2B5EF4-FFF2-40B4-BE49-F238E27FC236}">
                  <a16:creationId xmlns:a16="http://schemas.microsoft.com/office/drawing/2014/main" id="{1BEBDA14-41CF-0705-2FAF-C98D5E61113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096057" y="3995407"/>
              <a:ext cx="9666" cy="1490136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68" name="Connettore 2 67">
              <a:extLst>
                <a:ext uri="{FF2B5EF4-FFF2-40B4-BE49-F238E27FC236}">
                  <a16:creationId xmlns:a16="http://schemas.microsoft.com/office/drawing/2014/main" id="{1359E644-DA70-5BF5-1FF2-108CAF2FB32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549385" y="5474130"/>
              <a:ext cx="556338" cy="526203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69" name="Connettore 2 68">
              <a:extLst>
                <a:ext uri="{FF2B5EF4-FFF2-40B4-BE49-F238E27FC236}">
                  <a16:creationId xmlns:a16="http://schemas.microsoft.com/office/drawing/2014/main" id="{3286D4D8-FFAB-1D10-B9BB-BCEB0FF007F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096057" y="5474130"/>
              <a:ext cx="1474016" cy="11413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6" name="CasellaDiTesto 85">
                  <a:extLst>
                    <a:ext uri="{FF2B5EF4-FFF2-40B4-BE49-F238E27FC236}">
                      <a16:creationId xmlns:a16="http://schemas.microsoft.com/office/drawing/2014/main" id="{059E2AD1-2F7A-7B83-7C19-7FB7715950D2}"/>
                    </a:ext>
                  </a:extLst>
                </p:cNvPr>
                <p:cNvSpPr txBox="1"/>
                <p:nvPr/>
              </p:nvSpPr>
              <p:spPr>
                <a:xfrm flipH="1">
                  <a:off x="9381308" y="5496956"/>
                  <a:ext cx="140374" cy="276999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it-IT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it-IT" b="0" i="1" smtClean="0">
                                <a:latin typeface="Cambria Math" panose="02040503050406030204" pitchFamily="18" charset="0"/>
                              </a:rPr>
                              <m:t>𝜉</m:t>
                            </m:r>
                          </m:e>
                          <m:sub>
                            <m:r>
                              <a:rPr lang="it-IT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86" name="CasellaDiTesto 85">
                  <a:extLst>
                    <a:ext uri="{FF2B5EF4-FFF2-40B4-BE49-F238E27FC236}">
                      <a16:creationId xmlns:a16="http://schemas.microsoft.com/office/drawing/2014/main" id="{059E2AD1-2F7A-7B83-7C19-7FB7715950D2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 flipH="1">
                  <a:off x="9381308" y="5496956"/>
                  <a:ext cx="140374" cy="276999"/>
                </a:xfrm>
                <a:prstGeom prst="rect">
                  <a:avLst/>
                </a:prstGeom>
                <a:blipFill>
                  <a:blip r:embed="rId10"/>
                  <a:stretch>
                    <a:fillRect l="-56250" r="-3125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7" name="CasellaDiTesto 86">
                  <a:extLst>
                    <a:ext uri="{FF2B5EF4-FFF2-40B4-BE49-F238E27FC236}">
                      <a16:creationId xmlns:a16="http://schemas.microsoft.com/office/drawing/2014/main" id="{9CD57E79-46AC-8993-4838-C09055EA1053}"/>
                    </a:ext>
                  </a:extLst>
                </p:cNvPr>
                <p:cNvSpPr txBox="1"/>
                <p:nvPr/>
              </p:nvSpPr>
              <p:spPr>
                <a:xfrm>
                  <a:off x="7892131" y="4019055"/>
                  <a:ext cx="120024" cy="235449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it-IT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it-IT" b="0" i="1" smtClean="0">
                                <a:latin typeface="Cambria Math" panose="02040503050406030204" pitchFamily="18" charset="0"/>
                              </a:rPr>
                              <m:t>𝜉</m:t>
                            </m:r>
                          </m:e>
                          <m:sub>
                            <m:r>
                              <a:rPr lang="it-IT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87" name="CasellaDiTesto 86">
                  <a:extLst>
                    <a:ext uri="{FF2B5EF4-FFF2-40B4-BE49-F238E27FC236}">
                      <a16:creationId xmlns:a16="http://schemas.microsoft.com/office/drawing/2014/main" id="{9CD57E79-46AC-8993-4838-C09055EA1053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892131" y="4019055"/>
                  <a:ext cx="120024" cy="235449"/>
                </a:xfrm>
                <a:prstGeom prst="rect">
                  <a:avLst/>
                </a:prstGeom>
                <a:blipFill>
                  <a:blip r:embed="rId11"/>
                  <a:stretch>
                    <a:fillRect l="-66667" t="-1923" r="-59259" b="-19231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8" name="CasellaDiTesto 87">
                  <a:extLst>
                    <a:ext uri="{FF2B5EF4-FFF2-40B4-BE49-F238E27FC236}">
                      <a16:creationId xmlns:a16="http://schemas.microsoft.com/office/drawing/2014/main" id="{439B550B-F2F4-03B2-C72B-A92F2A00D882}"/>
                    </a:ext>
                  </a:extLst>
                </p:cNvPr>
                <p:cNvSpPr txBox="1"/>
                <p:nvPr/>
              </p:nvSpPr>
              <p:spPr>
                <a:xfrm>
                  <a:off x="7489373" y="5686933"/>
                  <a:ext cx="120024" cy="235449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it-IT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it-IT" b="0" i="1" smtClean="0">
                                <a:latin typeface="Cambria Math" panose="02040503050406030204" pitchFamily="18" charset="0"/>
                              </a:rPr>
                              <m:t>𝜉</m:t>
                            </m:r>
                          </m:e>
                          <m:sub>
                            <m:r>
                              <a:rPr lang="it-IT" b="0" i="1" smtClean="0">
                                <a:latin typeface="Cambria Math" panose="02040503050406030204" pitchFamily="18" charset="0"/>
                              </a:rPr>
                              <m:t>3</m:t>
                            </m:r>
                          </m:sub>
                        </m:sSub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88" name="CasellaDiTesto 87">
                  <a:extLst>
                    <a:ext uri="{FF2B5EF4-FFF2-40B4-BE49-F238E27FC236}">
                      <a16:creationId xmlns:a16="http://schemas.microsoft.com/office/drawing/2014/main" id="{439B550B-F2F4-03B2-C72B-A92F2A00D882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489373" y="5686933"/>
                  <a:ext cx="120024" cy="235449"/>
                </a:xfrm>
                <a:prstGeom prst="rect">
                  <a:avLst/>
                </a:prstGeom>
                <a:blipFill>
                  <a:blip r:embed="rId12"/>
                  <a:stretch>
                    <a:fillRect l="-69231" t="-1923" r="-61538" b="-19231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91" name="Connettore 2 90">
              <a:extLst>
                <a:ext uri="{FF2B5EF4-FFF2-40B4-BE49-F238E27FC236}">
                  <a16:creationId xmlns:a16="http://schemas.microsoft.com/office/drawing/2014/main" id="{D5CE880E-C2CE-C8E2-BADD-6F057B59A04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089602" y="4982273"/>
              <a:ext cx="562793" cy="514683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triangle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96" name="Connettore 2 95">
              <a:extLst>
                <a:ext uri="{FF2B5EF4-FFF2-40B4-BE49-F238E27FC236}">
                  <a16:creationId xmlns:a16="http://schemas.microsoft.com/office/drawing/2014/main" id="{171DFBF3-A2A7-116E-C40F-AC9F6F79618C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7542930" y="5164942"/>
              <a:ext cx="544881" cy="320601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triangle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98" name="Connettore 2 97">
              <a:extLst>
                <a:ext uri="{FF2B5EF4-FFF2-40B4-BE49-F238E27FC236}">
                  <a16:creationId xmlns:a16="http://schemas.microsoft.com/office/drawing/2014/main" id="{79A6F7E9-40C4-2EF5-49A0-9CE0FDC11002}"/>
                </a:ext>
              </a:extLst>
            </p:cNvPr>
            <p:cNvCxnSpPr>
              <a:cxnSpLocks/>
            </p:cNvCxnSpPr>
            <p:nvPr/>
          </p:nvCxnSpPr>
          <p:spPr>
            <a:xfrm>
              <a:off x="8100341" y="5496956"/>
              <a:ext cx="130787" cy="429134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triangle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0" name="CasellaDiTesto 99">
                  <a:extLst>
                    <a:ext uri="{FF2B5EF4-FFF2-40B4-BE49-F238E27FC236}">
                      <a16:creationId xmlns:a16="http://schemas.microsoft.com/office/drawing/2014/main" id="{1C6C0608-01FA-35C9-E33A-A31236852929}"/>
                    </a:ext>
                  </a:extLst>
                </p:cNvPr>
                <p:cNvSpPr txBox="1"/>
                <p:nvPr/>
              </p:nvSpPr>
              <p:spPr>
                <a:xfrm>
                  <a:off x="8354511" y="4767707"/>
                  <a:ext cx="276742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it-IT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it-IT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𝑎</m:t>
                            </m:r>
                          </m:e>
                          <m:sub>
                            <m:r>
                              <a:rPr lang="it-IT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100" name="CasellaDiTesto 99">
                  <a:extLst>
                    <a:ext uri="{FF2B5EF4-FFF2-40B4-BE49-F238E27FC236}">
                      <a16:creationId xmlns:a16="http://schemas.microsoft.com/office/drawing/2014/main" id="{1C6C0608-01FA-35C9-E33A-A31236852929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354511" y="4767707"/>
                  <a:ext cx="276742" cy="276999"/>
                </a:xfrm>
                <a:prstGeom prst="rect">
                  <a:avLst/>
                </a:prstGeom>
                <a:blipFill>
                  <a:blip r:embed="rId1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1" name="CasellaDiTesto 100">
                  <a:extLst>
                    <a:ext uri="{FF2B5EF4-FFF2-40B4-BE49-F238E27FC236}">
                      <a16:creationId xmlns:a16="http://schemas.microsoft.com/office/drawing/2014/main" id="{4032094D-4C8E-82D2-BF7E-1D24A9E52949}"/>
                    </a:ext>
                  </a:extLst>
                </p:cNvPr>
                <p:cNvSpPr txBox="1"/>
                <p:nvPr/>
              </p:nvSpPr>
              <p:spPr>
                <a:xfrm>
                  <a:off x="7558750" y="4906869"/>
                  <a:ext cx="282065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it-IT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it-IT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𝑎</m:t>
                            </m:r>
                          </m:e>
                          <m:sub>
                            <m:r>
                              <a:rPr lang="it-IT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101" name="CasellaDiTesto 100">
                  <a:extLst>
                    <a:ext uri="{FF2B5EF4-FFF2-40B4-BE49-F238E27FC236}">
                      <a16:creationId xmlns:a16="http://schemas.microsoft.com/office/drawing/2014/main" id="{4032094D-4C8E-82D2-BF7E-1D24A9E52949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558750" y="4906869"/>
                  <a:ext cx="282065" cy="276999"/>
                </a:xfrm>
                <a:prstGeom prst="rect">
                  <a:avLst/>
                </a:prstGeom>
                <a:blipFill>
                  <a:blip r:embed="rId17"/>
                  <a:stretch>
                    <a:fillRect l="-12766" r="-6383" b="-12766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2" name="CasellaDiTesto 101">
                  <a:extLst>
                    <a:ext uri="{FF2B5EF4-FFF2-40B4-BE49-F238E27FC236}">
                      <a16:creationId xmlns:a16="http://schemas.microsoft.com/office/drawing/2014/main" id="{C40C3B7D-1DB9-493A-739B-7A4055F2EF7B}"/>
                    </a:ext>
                  </a:extLst>
                </p:cNvPr>
                <p:cNvSpPr txBox="1"/>
                <p:nvPr/>
              </p:nvSpPr>
              <p:spPr>
                <a:xfrm>
                  <a:off x="8238026" y="5683784"/>
                  <a:ext cx="282065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it-IT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it-IT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𝑎</m:t>
                            </m:r>
                          </m:e>
                          <m:sub>
                            <m:r>
                              <a:rPr lang="it-IT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3</m:t>
                            </m:r>
                          </m:sub>
                        </m:sSub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102" name="CasellaDiTesto 101">
                  <a:extLst>
                    <a:ext uri="{FF2B5EF4-FFF2-40B4-BE49-F238E27FC236}">
                      <a16:creationId xmlns:a16="http://schemas.microsoft.com/office/drawing/2014/main" id="{C40C3B7D-1DB9-493A-739B-7A4055F2EF7B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238026" y="5683784"/>
                  <a:ext cx="282065" cy="276999"/>
                </a:xfrm>
                <a:prstGeom prst="rect">
                  <a:avLst/>
                </a:prstGeom>
                <a:blipFill>
                  <a:blip r:embed="rId18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EDA4A30A-68E9-D802-03DA-D0F6E4D60A31}"/>
              </a:ext>
            </a:extLst>
          </p:cNvPr>
          <p:cNvSpPr txBox="1"/>
          <p:nvPr/>
        </p:nvSpPr>
        <p:spPr>
          <a:xfrm>
            <a:off x="11258781" y="6426714"/>
            <a:ext cx="7542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Slide 2</a:t>
            </a:r>
          </a:p>
        </p:txBody>
      </p:sp>
      <p:sp>
        <p:nvSpPr>
          <p:cNvPr id="9" name="Rettangolo 8">
            <a:extLst>
              <a:ext uri="{FF2B5EF4-FFF2-40B4-BE49-F238E27FC236}">
                <a16:creationId xmlns:a16="http://schemas.microsoft.com/office/drawing/2014/main" id="{C094FD5C-8812-8591-5AF3-97E7A37EF650}"/>
              </a:ext>
            </a:extLst>
          </p:cNvPr>
          <p:cNvSpPr/>
          <p:nvPr/>
        </p:nvSpPr>
        <p:spPr>
          <a:xfrm>
            <a:off x="0" y="6426714"/>
            <a:ext cx="6096000" cy="431286"/>
          </a:xfrm>
          <a:prstGeom prst="rect">
            <a:avLst/>
          </a:prstGeom>
          <a:solidFill>
            <a:srgbClr val="82243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CasellaDiTesto 24">
            <a:extLst>
              <a:ext uri="{FF2B5EF4-FFF2-40B4-BE49-F238E27FC236}">
                <a16:creationId xmlns:a16="http://schemas.microsoft.com/office/drawing/2014/main" id="{19B9469A-1822-3BFA-5581-BD636A1A1F38}"/>
              </a:ext>
            </a:extLst>
          </p:cNvPr>
          <p:cNvSpPr txBox="1"/>
          <p:nvPr/>
        </p:nvSpPr>
        <p:spPr>
          <a:xfrm>
            <a:off x="0" y="6488468"/>
            <a:ext cx="4411902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central role of Gauss constraint across LQC and LQG</a:t>
            </a: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ECE9940B-BC4B-171F-2035-8360EF3F36B8}"/>
              </a:ext>
            </a:extLst>
          </p:cNvPr>
          <p:cNvSpPr txBox="1"/>
          <p:nvPr/>
        </p:nvSpPr>
        <p:spPr>
          <a:xfrm>
            <a:off x="9275602" y="1207820"/>
            <a:ext cx="198317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[Landau, </a:t>
            </a:r>
            <a:r>
              <a:rPr lang="en-US" sz="1400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Lifshits</a:t>
            </a:r>
            <a:r>
              <a:rPr lang="en-US" sz="14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‘74]</a:t>
            </a:r>
          </a:p>
          <a:p>
            <a:r>
              <a:rPr lang="en-US" sz="14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[</a:t>
            </a:r>
            <a:r>
              <a:rPr lang="en-US" sz="1400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Belinski</a:t>
            </a:r>
            <a:r>
              <a:rPr lang="en-US" sz="14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‘14]</a:t>
            </a:r>
          </a:p>
          <a:p>
            <a:r>
              <a:rPr lang="en-US" sz="14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[</a:t>
            </a:r>
            <a:r>
              <a:rPr lang="en-US" sz="1400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Montani</a:t>
            </a:r>
            <a:r>
              <a:rPr lang="en-US" sz="14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MB ‘23]</a:t>
            </a:r>
          </a:p>
        </p:txBody>
      </p:sp>
    </p:spTree>
    <p:extLst>
      <p:ext uri="{BB962C8B-B14F-4D97-AF65-F5344CB8AC3E}">
        <p14:creationId xmlns:p14="http://schemas.microsoft.com/office/powerpoint/2010/main" val="12621729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CF97E058-DED6-D72E-760E-80ECBCB098A7}"/>
              </a:ext>
            </a:extLst>
          </p:cNvPr>
          <p:cNvSpPr txBox="1"/>
          <p:nvPr/>
        </p:nvSpPr>
        <p:spPr>
          <a:xfrm>
            <a:off x="178904" y="192157"/>
            <a:ext cx="1185407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3600" dirty="0" err="1">
                <a:solidFill>
                  <a:srgbClr val="82243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Nondiagonal</a:t>
            </a:r>
            <a:r>
              <a:rPr lang="it-IT" sz="3600" dirty="0">
                <a:solidFill>
                  <a:srgbClr val="82243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Bianchi models</a:t>
            </a:r>
          </a:p>
          <a:p>
            <a:r>
              <a:rPr lang="it-IT" sz="2400" dirty="0" err="1">
                <a:solidFill>
                  <a:srgbClr val="82243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Ashtekar</a:t>
            </a:r>
            <a:r>
              <a:rPr lang="it-IT" sz="2400" dirty="0">
                <a:solidFill>
                  <a:srgbClr val="82243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dirty="0" err="1">
                <a:solidFill>
                  <a:srgbClr val="82243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variables</a:t>
            </a:r>
            <a:endParaRPr lang="en-US" sz="2400" dirty="0">
              <a:solidFill>
                <a:srgbClr val="82243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CasellaDiTesto 1">
            <a:extLst>
              <a:ext uri="{FF2B5EF4-FFF2-40B4-BE49-F238E27FC236}">
                <a16:creationId xmlns:a16="http://schemas.microsoft.com/office/drawing/2014/main" id="{8C2DD20A-60A5-8A24-9E95-F6AC3EAB04B6}"/>
              </a:ext>
            </a:extLst>
          </p:cNvPr>
          <p:cNvSpPr txBox="1"/>
          <p:nvPr/>
        </p:nvSpPr>
        <p:spPr>
          <a:xfrm>
            <a:off x="316006" y="1465729"/>
            <a:ext cx="38794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Lagrangian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2D968BF1-9C00-E10F-7447-E5D3AC7092B7}"/>
              </a:ext>
            </a:extLst>
          </p:cNvPr>
          <p:cNvSpPr txBox="1"/>
          <p:nvPr/>
        </p:nvSpPr>
        <p:spPr>
          <a:xfrm>
            <a:off x="316006" y="3398067"/>
            <a:ext cx="23868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Ashtekar connection</a:t>
            </a:r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DA3BF15F-A4D3-05AA-763A-3C9C781D49BF}"/>
              </a:ext>
            </a:extLst>
          </p:cNvPr>
          <p:cNvSpPr txBox="1"/>
          <p:nvPr/>
        </p:nvSpPr>
        <p:spPr>
          <a:xfrm>
            <a:off x="316006" y="4741666"/>
            <a:ext cx="27028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Electric field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CasellaDiTesto 12">
                <a:extLst>
                  <a:ext uri="{FF2B5EF4-FFF2-40B4-BE49-F238E27FC236}">
                    <a16:creationId xmlns:a16="http://schemas.microsoft.com/office/drawing/2014/main" id="{B67DC859-E876-E1DD-9F5A-8936C2B37094}"/>
                  </a:ext>
                </a:extLst>
              </p:cNvPr>
              <p:cNvSpPr txBox="1"/>
              <p:nvPr/>
            </p:nvSpPr>
            <p:spPr>
              <a:xfrm>
                <a:off x="534391" y="1833667"/>
                <a:ext cx="10954986" cy="129150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𝐿</m:t>
                          </m:r>
                        </m:e>
                        <m:sub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𝐴𝐷𝑀</m:t>
                          </m:r>
                        </m:sub>
                      </m:sSub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𝑁</m:t>
                      </m:r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|</m:t>
                      </m:r>
                      <m:r>
                        <m:rPr>
                          <m:sty m:val="p"/>
                        </m:rPr>
                        <a:rPr lang="it-IT" b="0" i="0" smtClean="0">
                          <a:latin typeface="Cambria Math" panose="02040503050406030204" pitchFamily="18" charset="0"/>
                        </a:rPr>
                        <m:t>det</m:t>
                      </m:r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⁡(</m:t>
                      </m:r>
                      <m:sSubSup>
                        <m:sSubSupPr>
                          <m:ctrlPr>
                            <a:rPr lang="it-IT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𝜔</m:t>
                          </m:r>
                        </m:e>
                        <m:sub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  <m:sup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𝐼</m:t>
                          </m:r>
                        </m:sup>
                      </m:sSubSup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)|</m:t>
                      </m:r>
                      <m:rad>
                        <m:radPr>
                          <m:degHide m:val="on"/>
                          <m:ctrlPr>
                            <a:rPr lang="it-IT" b="0" i="1" smtClean="0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func>
                            <m:funcPr>
                              <m:ctrlPr>
                                <a:rPr lang="it-IT" i="1"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it-IT">
                                  <a:latin typeface="Cambria Math" panose="02040503050406030204" pitchFamily="18" charset="0"/>
                                </a:rPr>
                                <m:t>det</m:t>
                              </m:r>
                            </m:fName>
                            <m:e>
                              <m:d>
                                <m:dPr>
                                  <m:ctrlPr>
                                    <a:rPr lang="it-IT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it-IT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m:rPr>
                                          <m:sty m:val="p"/>
                                        </m:rPr>
                                        <a:rPr lang="it-IT">
                                          <a:latin typeface="Cambria Math" panose="02040503050406030204" pitchFamily="18" charset="0"/>
                                        </a:rPr>
                                        <m:t>Γ</m:t>
                                      </m:r>
                                    </m:e>
                                    <m:sub>
                                      <m:r>
                                        <a:rPr lang="it-IT" i="1">
                                          <a:latin typeface="Cambria Math" panose="02040503050406030204" pitchFamily="18" charset="0"/>
                                        </a:rPr>
                                        <m:t>𝐴𝐵</m:t>
                                      </m:r>
                                    </m:sub>
                                  </m:sSub>
                                </m:e>
                              </m:d>
                            </m:e>
                          </m:func>
                        </m:e>
                      </m:rad>
                      <m:d>
                        <m:dPr>
                          <m:begChr m:val="["/>
                          <m:endChr m:val="]"/>
                          <m:ctrlPr>
                            <a:rPr lang="it-IT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acc>
                            <m:accPr>
                              <m:chr m:val="̅"/>
                              <m:ctrlPr>
                                <a:rPr lang="it-IT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e>
                          </m:acc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+</m:t>
                          </m:r>
                          <m:f>
                            <m:fPr>
                              <m:ctrlPr>
                                <a:rPr lang="it-IT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  <m:sSup>
                                <m:sSupPr>
                                  <m:ctrlPr>
                                    <a:rPr lang="it-IT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it-IT" i="1">
                                      <a:latin typeface="Cambria Math" panose="02040503050406030204" pitchFamily="18" charset="0"/>
                                    </a:rPr>
                                    <m:t>𝑁</m:t>
                                  </m:r>
                                </m:e>
                                <m:sup>
                                  <m:r>
                                    <a:rPr lang="it-IT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den>
                          </m:f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(</m:t>
                          </m:r>
                          <m:sSup>
                            <m:sSupPr>
                              <m:ctrlPr>
                                <a:rPr lang="it-IT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it-IT">
                                  <a:latin typeface="Cambria Math" panose="02040503050406030204" pitchFamily="18" charset="0"/>
                                </a:rPr>
                                <m:t>Γ</m:t>
                              </m:r>
                            </m:e>
                            <m:sup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𝐴𝐶</m:t>
                              </m:r>
                            </m:sup>
                          </m:sSup>
                          <m:sSup>
                            <m:sSupPr>
                              <m:ctrlPr>
                                <a:rPr lang="it-IT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it-IT">
                                  <a:latin typeface="Cambria Math" panose="02040503050406030204" pitchFamily="18" charset="0"/>
                                </a:rPr>
                                <m:t>Γ</m:t>
                              </m:r>
                            </m:e>
                            <m:sup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𝐵𝐷</m:t>
                              </m:r>
                            </m:sup>
                          </m:sSup>
                          <m:sSub>
                            <m:sSubPr>
                              <m:ctrlPr>
                                <a:rPr lang="it-IT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̇"/>
                                  <m:ctrlPr>
                                    <a:rPr lang="it-IT" i="1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m:rPr>
                                      <m:sty m:val="p"/>
                                    </m:rPr>
                                    <a:rPr lang="it-IT">
                                      <a:latin typeface="Cambria Math" panose="02040503050406030204" pitchFamily="18" charset="0"/>
                                    </a:rPr>
                                    <m:t>Γ</m:t>
                                  </m:r>
                                </m:e>
                              </m:acc>
                            </m:e>
                            <m:sub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𝐴𝐵</m:t>
                              </m:r>
                            </m:sub>
                          </m:sSub>
                          <m:sSub>
                            <m:sSubPr>
                              <m:ctrlPr>
                                <a:rPr lang="it-IT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̇"/>
                                  <m:ctrlPr>
                                    <a:rPr lang="it-IT" i="1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m:rPr>
                                      <m:sty m:val="p"/>
                                    </m:rPr>
                                    <a:rPr lang="it-IT">
                                      <a:latin typeface="Cambria Math" panose="02040503050406030204" pitchFamily="18" charset="0"/>
                                    </a:rPr>
                                    <m:t>Γ</m:t>
                                  </m:r>
                                </m:e>
                              </m:acc>
                            </m:e>
                            <m:sub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𝐶𝐷</m:t>
                              </m:r>
                            </m:sub>
                          </m:sSub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+2</m:t>
                          </m:r>
                          <m:sSup>
                            <m:sSupPr>
                              <m:ctrlPr>
                                <a:rPr lang="it-IT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it-IT">
                                  <a:latin typeface="Cambria Math" panose="02040503050406030204" pitchFamily="18" charset="0"/>
                                </a:rPr>
                                <m:t>Γ</m:t>
                              </m:r>
                            </m:e>
                            <m:sup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𝐴𝐵</m:t>
                              </m:r>
                            </m:sup>
                          </m:sSup>
                          <m:sSub>
                            <m:sSubPr>
                              <m:ctrlPr>
                                <a:rPr lang="it-IT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it-IT">
                                  <a:latin typeface="Cambria Math" panose="02040503050406030204" pitchFamily="18" charset="0"/>
                                </a:rPr>
                                <m:t>Γ</m:t>
                              </m:r>
                            </m:e>
                            <m:sub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𝐶𝐷</m:t>
                              </m:r>
                            </m:sub>
                          </m:sSub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𝑅</m:t>
                          </m:r>
                          <m:sSubSup>
                            <m:sSubSupPr>
                              <m:ctrlPr>
                                <a:rPr lang="it-IT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acc>
                                <m:accPr>
                                  <m:chr m:val="̇"/>
                                  <m:ctrlPr>
                                    <a:rPr lang="it-IT" i="1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m:rPr>
                                      <m:sty m:val="p"/>
                                    </m:rPr>
                                    <a:rPr lang="it-IT">
                                      <a:latin typeface="Cambria Math" panose="02040503050406030204" pitchFamily="18" charset="0"/>
                                    </a:rPr>
                                    <m:t>Λ</m:t>
                                  </m:r>
                                  <m:r>
                                    <a:rPr lang="it-IT" i="1">
                                      <a:latin typeface="Cambria Math" panose="02040503050406030204" pitchFamily="18" charset="0"/>
                                    </a:rPr>
                                    <m:t>)</m:t>
                                  </m:r>
                                </m:e>
                              </m:acc>
                            </m:e>
                            <m:sub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sub>
                            <m:sup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𝐷</m:t>
                              </m:r>
                            </m:sup>
                          </m:sSubSup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𝑅</m:t>
                          </m:r>
                          <m:sSubSup>
                            <m:sSubSupPr>
                              <m:ctrlPr>
                                <a:rPr lang="it-IT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acc>
                                <m:accPr>
                                  <m:chr m:val="̇"/>
                                  <m:ctrlPr>
                                    <a:rPr lang="it-IT" i="1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m:rPr>
                                      <m:sty m:val="p"/>
                                    </m:rPr>
                                    <a:rPr lang="it-IT">
                                      <a:latin typeface="Cambria Math" panose="02040503050406030204" pitchFamily="18" charset="0"/>
                                    </a:rPr>
                                    <m:t>Λ</m:t>
                                  </m:r>
                                  <m:r>
                                    <a:rPr lang="it-IT" i="1">
                                      <a:latin typeface="Cambria Math" panose="02040503050406030204" pitchFamily="18" charset="0"/>
                                    </a:rPr>
                                    <m:t>)</m:t>
                                  </m:r>
                                </m:e>
                              </m:acc>
                            </m:e>
                            <m:sub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sub>
                            <m:sup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𝐶</m:t>
                              </m:r>
                            </m:sup>
                          </m:sSubSup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+2(</m:t>
                          </m:r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𝑅</m:t>
                          </m:r>
                          <m:sSubSup>
                            <m:sSubSupPr>
                              <m:ctrlPr>
                                <a:rPr lang="it-IT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acc>
                                <m:accPr>
                                  <m:chr m:val="̇"/>
                                  <m:ctrlPr>
                                    <a:rPr lang="it-IT" i="1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m:rPr>
                                      <m:sty m:val="p"/>
                                    </m:rPr>
                                    <a:rPr lang="it-IT">
                                      <a:latin typeface="Cambria Math" panose="02040503050406030204" pitchFamily="18" charset="0"/>
                                    </a:rPr>
                                    <m:t>Λ</m:t>
                                  </m:r>
                                  <m:r>
                                    <a:rPr lang="it-IT" i="1">
                                      <a:latin typeface="Cambria Math" panose="02040503050406030204" pitchFamily="18" charset="0"/>
                                    </a:rPr>
                                    <m:t>)</m:t>
                                  </m:r>
                                </m:e>
                              </m:acc>
                            </m:e>
                            <m:sub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𝐶</m:t>
                              </m:r>
                            </m:sub>
                            <m:sup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sup>
                          </m:sSubSup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𝑅</m:t>
                          </m:r>
                          <m:sSubSup>
                            <m:sSubSupPr>
                              <m:ctrlPr>
                                <a:rPr lang="it-IT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acc>
                                <m:accPr>
                                  <m:chr m:val="̇"/>
                                  <m:ctrlPr>
                                    <a:rPr lang="it-IT" i="1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m:rPr>
                                      <m:sty m:val="p"/>
                                    </m:rPr>
                                    <a:rPr lang="it-IT">
                                      <a:latin typeface="Cambria Math" panose="02040503050406030204" pitchFamily="18" charset="0"/>
                                    </a:rPr>
                                    <m:t>Λ</m:t>
                                  </m:r>
                                  <m:r>
                                    <a:rPr lang="it-IT" i="1">
                                      <a:latin typeface="Cambria Math" panose="02040503050406030204" pitchFamily="18" charset="0"/>
                                    </a:rPr>
                                    <m:t>)</m:t>
                                  </m:r>
                                </m:e>
                              </m:acc>
                            </m:e>
                            <m:sub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sub>
                            <m:sup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𝐶</m:t>
                              </m:r>
                            </m:sup>
                          </m:sSubSup>
                          <m:r>
                            <m:rPr>
                              <m:nor/>
                            </m:rPr>
                            <a:rPr lang="it-IT" i="1" dirty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+2</m:t>
                          </m:r>
                          <m:sSup>
                            <m:sSupPr>
                              <m:ctrlPr>
                                <a:rPr lang="it-IT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p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sup>
                          </m:sSup>
                          <m:sSup>
                            <m:sSupPr>
                              <m:ctrlPr>
                                <a:rPr lang="it-IT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p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sup>
                          </m:sSup>
                          <m:d>
                            <m:dPr>
                              <m:ctrlPr>
                                <a:rPr lang="it-IT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Sup>
                                <m:sSubSupPr>
                                  <m:ctrlPr>
                                    <a:rPr lang="it-IT" i="1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it-IT" i="1">
                                      <a:latin typeface="Cambria Math" panose="02040503050406030204" pitchFamily="18" charset="0"/>
                                    </a:rPr>
                                    <m:t>𝑓</m:t>
                                  </m:r>
                                </m:e>
                                <m:sub>
                                  <m:r>
                                    <a:rPr lang="it-IT" i="1">
                                      <a:latin typeface="Cambria Math" panose="02040503050406030204" pitchFamily="18" charset="0"/>
                                    </a:rPr>
                                    <m:t>𝐴𝐽</m:t>
                                  </m:r>
                                </m:sub>
                                <m:sup>
                                  <m:r>
                                    <a:rPr lang="it-IT" i="1">
                                      <a:latin typeface="Cambria Math" panose="02040503050406030204" pitchFamily="18" charset="0"/>
                                    </a:rPr>
                                    <m:t>𝐼</m:t>
                                  </m:r>
                                </m:sup>
                              </m:sSubSup>
                              <m:sSubSup>
                                <m:sSubSupPr>
                                  <m:ctrlPr>
                                    <a:rPr lang="it-IT" i="1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it-IT" i="1">
                                      <a:latin typeface="Cambria Math" panose="02040503050406030204" pitchFamily="18" charset="0"/>
                                    </a:rPr>
                                    <m:t>𝑓</m:t>
                                  </m:r>
                                </m:e>
                                <m:sub>
                                  <m:r>
                                    <a:rPr lang="it-IT" i="1">
                                      <a:latin typeface="Cambria Math" panose="02040503050406030204" pitchFamily="18" charset="0"/>
                                    </a:rPr>
                                    <m:t>𝐵𝐼</m:t>
                                  </m:r>
                                </m:sub>
                                <m:sup>
                                  <m:r>
                                    <a:rPr lang="it-IT" i="1">
                                      <a:latin typeface="Cambria Math" panose="02040503050406030204" pitchFamily="18" charset="0"/>
                                    </a:rPr>
                                    <m:t>𝐽</m:t>
                                  </m:r>
                                </m:sup>
                              </m:sSubSup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sSup>
                                <m:sSupPr>
                                  <m:ctrlPr>
                                    <a:rPr lang="it-IT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it-IT" i="1">
                                      <a:latin typeface="Cambria Math" panose="02040503050406030204" pitchFamily="18" charset="0"/>
                                    </a:rPr>
                                    <m:t>𝜂</m:t>
                                  </m:r>
                                </m:e>
                                <m:sup>
                                  <m:r>
                                    <a:rPr lang="it-IT" i="1">
                                      <a:latin typeface="Cambria Math" panose="02040503050406030204" pitchFamily="18" charset="0"/>
                                    </a:rPr>
                                    <m:t>𝐼𝐽</m:t>
                                  </m:r>
                                </m:sup>
                              </m:sSup>
                              <m:sSub>
                                <m:sSubPr>
                                  <m:ctrlPr>
                                    <a:rPr lang="it-IT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it-IT" i="1">
                                      <a:latin typeface="Cambria Math" panose="02040503050406030204" pitchFamily="18" charset="0"/>
                                    </a:rPr>
                                    <m:t>𝜂</m:t>
                                  </m:r>
                                </m:e>
                                <m:sub>
                                  <m:r>
                                    <a:rPr lang="it-IT" i="1">
                                      <a:latin typeface="Cambria Math" panose="02040503050406030204" pitchFamily="18" charset="0"/>
                                    </a:rPr>
                                    <m:t>𝐾𝐿</m:t>
                                  </m:r>
                                </m:sub>
                              </m:sSub>
                              <m:sSubSup>
                                <m:sSubSupPr>
                                  <m:ctrlPr>
                                    <a:rPr lang="it-IT" i="1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it-IT" i="1">
                                      <a:latin typeface="Cambria Math" panose="02040503050406030204" pitchFamily="18" charset="0"/>
                                    </a:rPr>
                                    <m:t>𝑓</m:t>
                                  </m:r>
                                </m:e>
                                <m:sub>
                                  <m:r>
                                    <a:rPr lang="it-IT" i="1">
                                      <a:latin typeface="Cambria Math" panose="02040503050406030204" pitchFamily="18" charset="0"/>
                                    </a:rPr>
                                    <m:t>𝐴𝐼</m:t>
                                  </m:r>
                                </m:sub>
                                <m:sup>
                                  <m:r>
                                    <a:rPr lang="it-IT" i="1">
                                      <a:latin typeface="Cambria Math" panose="02040503050406030204" pitchFamily="18" charset="0"/>
                                    </a:rPr>
                                    <m:t>𝐾</m:t>
                                  </m:r>
                                </m:sup>
                              </m:sSubSup>
                              <m:sSubSup>
                                <m:sSubSupPr>
                                  <m:ctrlPr>
                                    <a:rPr lang="it-IT" i="1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it-IT" i="1">
                                      <a:latin typeface="Cambria Math" panose="02040503050406030204" pitchFamily="18" charset="0"/>
                                    </a:rPr>
                                    <m:t>𝑓</m:t>
                                  </m:r>
                                </m:e>
                                <m:sub>
                                  <m:r>
                                    <a:rPr lang="it-IT" i="1">
                                      <a:latin typeface="Cambria Math" panose="02040503050406030204" pitchFamily="18" charset="0"/>
                                    </a:rPr>
                                    <m:t>𝐵𝐽</m:t>
                                  </m:r>
                                </m:sub>
                                <m:sup>
                                  <m:r>
                                    <a:rPr lang="it-IT" i="1">
                                      <a:latin typeface="Cambria Math" panose="02040503050406030204" pitchFamily="18" charset="0"/>
                                    </a:rPr>
                                    <m:t>𝐿</m:t>
                                  </m:r>
                                </m:sup>
                              </m:sSubSup>
                            </m:e>
                          </m:d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+4</m:t>
                          </m:r>
                          <m:sSup>
                            <m:sSupPr>
                              <m:ctrlPr>
                                <a:rPr lang="it-IT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p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𝐾</m:t>
                              </m:r>
                            </m:sup>
                          </m:sSup>
                          <m:sSup>
                            <m:sSupPr>
                              <m:ctrlPr>
                                <a:rPr lang="it-IT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𝜂</m:t>
                              </m:r>
                            </m:e>
                            <m:sup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𝐼𝐽</m:t>
                              </m:r>
                            </m:sup>
                          </m:sSup>
                          <m:sSub>
                            <m:sSubPr>
                              <m:ctrlPr>
                                <a:rPr lang="it-IT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̇"/>
                                  <m:ctrlPr>
                                    <a:rPr lang="it-IT" i="1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it-IT" i="1">
                                      <a:latin typeface="Cambria Math" panose="02040503050406030204" pitchFamily="18" charset="0"/>
                                    </a:rPr>
                                    <m:t>𝜂</m:t>
                                  </m:r>
                                </m:e>
                              </m:acc>
                            </m:e>
                            <m:sub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𝐽𝐿</m:t>
                              </m:r>
                            </m:sub>
                          </m:sSub>
                          <m:sSubSup>
                            <m:sSubSupPr>
                              <m:ctrlPr>
                                <a:rPr lang="it-IT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</m:e>
                            <m:sub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𝐾𝐼</m:t>
                              </m:r>
                            </m:sub>
                            <m:sup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𝐿</m:t>
                              </m:r>
                            </m:sup>
                          </m:sSubSup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−</m:t>
                          </m:r>
                          <m:sSup>
                            <m:sSupPr>
                              <m:ctrlPr>
                                <a:rPr lang="it-IT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it-IT">
                                  <a:latin typeface="Cambria Math" panose="02040503050406030204" pitchFamily="18" charset="0"/>
                                </a:rPr>
                                <m:t>Γ</m:t>
                              </m:r>
                            </m:e>
                            <m:sup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𝐼𝐽</m:t>
                              </m:r>
                            </m:sup>
                          </m:sSup>
                          <m:sSub>
                            <m:sSubPr>
                              <m:ctrlPr>
                                <a:rPr lang="it-IT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̇"/>
                                  <m:ctrlPr>
                                    <a:rPr lang="it-IT" i="1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m:rPr>
                                      <m:sty m:val="p"/>
                                    </m:rPr>
                                    <a:rPr lang="it-IT">
                                      <a:latin typeface="Cambria Math" panose="02040503050406030204" pitchFamily="18" charset="0"/>
                                    </a:rPr>
                                    <m:t>Γ</m:t>
                                  </m:r>
                                </m:e>
                              </m:acc>
                            </m:e>
                            <m:sub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𝐼𝐽</m:t>
                              </m:r>
                            </m:sub>
                          </m:sSub>
                          <m:sSup>
                            <m:sSupPr>
                              <m:ctrlPr>
                                <a:rPr lang="it-IT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it-IT">
                                  <a:latin typeface="Cambria Math" panose="02040503050406030204" pitchFamily="18" charset="0"/>
                                </a:rPr>
                                <m:t>Γ</m:t>
                              </m:r>
                            </m:e>
                            <m:sup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𝐾𝐿</m:t>
                              </m:r>
                            </m:sup>
                          </m:sSup>
                          <m:sSub>
                            <m:sSubPr>
                              <m:ctrlPr>
                                <a:rPr lang="it-IT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̇"/>
                                  <m:ctrlPr>
                                    <a:rPr lang="it-IT" i="1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m:rPr>
                                      <m:sty m:val="p"/>
                                    </m:rPr>
                                    <a:rPr lang="it-IT">
                                      <a:latin typeface="Cambria Math" panose="02040503050406030204" pitchFamily="18" charset="0"/>
                                    </a:rPr>
                                    <m:t>Γ</m:t>
                                  </m:r>
                                </m:e>
                              </m:acc>
                            </m:e>
                            <m:sub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𝐾𝐿</m:t>
                              </m:r>
                            </m:sub>
                          </m:sSub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)</m:t>
                          </m:r>
                        </m:e>
                      </m: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3" name="CasellaDiTesto 12">
                <a:extLst>
                  <a:ext uri="{FF2B5EF4-FFF2-40B4-BE49-F238E27FC236}">
                    <a16:creationId xmlns:a16="http://schemas.microsoft.com/office/drawing/2014/main" id="{B67DC859-E876-E1DD-9F5A-8936C2B3709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4391" y="1833667"/>
                <a:ext cx="10954986" cy="1291507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CasellaDiTesto 14">
                <a:extLst>
                  <a:ext uri="{FF2B5EF4-FFF2-40B4-BE49-F238E27FC236}">
                    <a16:creationId xmlns:a16="http://schemas.microsoft.com/office/drawing/2014/main" id="{8E497DD9-6CDC-9827-5D84-07E240E5559F}"/>
                  </a:ext>
                </a:extLst>
              </p:cNvPr>
              <p:cNvSpPr txBox="1"/>
              <p:nvPr/>
            </p:nvSpPr>
            <p:spPr>
              <a:xfrm>
                <a:off x="380011" y="5140760"/>
                <a:ext cx="3603358" cy="31701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it-IT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</m:sub>
                        <m:sup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p>
                      </m:sSubSup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=|</m:t>
                      </m:r>
                      <m:r>
                        <m:rPr>
                          <m:sty m:val="p"/>
                        </m:rPr>
                        <a:rPr lang="it-IT" b="0" i="0" smtClean="0">
                          <a:latin typeface="Cambria Math" panose="02040503050406030204" pitchFamily="18" charset="0"/>
                        </a:rPr>
                        <m:t>det</m:t>
                      </m:r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⁡(</m:t>
                      </m:r>
                      <m:sSubSup>
                        <m:sSubSupPr>
                          <m:ctrlPr>
                            <a:rPr lang="it-IT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𝜔</m:t>
                          </m:r>
                        </m:e>
                        <m:sub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  <m:sup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𝐼</m:t>
                          </m:r>
                        </m:sup>
                      </m:sSubSup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)|</m:t>
                      </m:r>
                      <m:func>
                        <m:funcPr>
                          <m:ctrlPr>
                            <a:rPr lang="it-IT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it-IT" b="0" i="0" smtClean="0">
                              <a:latin typeface="Cambria Math" panose="02040503050406030204" pitchFamily="18" charset="0"/>
                            </a:rPr>
                            <m:t>sgn</m:t>
                          </m:r>
                        </m:fName>
                        <m:e>
                          <m:d>
                            <m:dPr>
                              <m:ctrlP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it-IT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it-IT" b="0" i="1" smtClean="0">
                                      <a:latin typeface="Cambria Math" panose="02040503050406030204" pitchFamily="18" charset="0"/>
                                    </a:rPr>
                                    <m:t>𝑎</m:t>
                                  </m:r>
                                </m:e>
                                <m:sub>
                                  <m:d>
                                    <m:dPr>
                                      <m:ctrlPr>
                                        <a:rPr lang="it-IT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it-IT" b="0" i="1" smtClean="0">
                                          <a:latin typeface="Cambria Math" panose="02040503050406030204" pitchFamily="18" charset="0"/>
                                        </a:rPr>
                                        <m:t>𝑎</m:t>
                                      </m:r>
                                    </m:e>
                                  </m:d>
                                </m:sub>
                              </m:sSub>
                            </m:e>
                          </m:d>
                        </m:e>
                      </m:func>
                      <m:d>
                        <m:dPr>
                          <m:begChr m:val="|"/>
                          <m:endChr m:val="|"/>
                          <m:ctrlPr>
                            <a:rPr lang="it-IT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e>
                            <m:sub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𝑏</m:t>
                              </m:r>
                            </m:sub>
                          </m:sSub>
                          <m:sSub>
                            <m:sSubPr>
                              <m:ctrlP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e>
                            <m:sub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sub>
                          </m:sSub>
                        </m:e>
                      </m:d>
                      <m:sSubSup>
                        <m:sSubSupPr>
                          <m:ctrlPr>
                            <a:rPr lang="it-IT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m:rPr>
                              <m:sty m:val="p"/>
                            </m:rPr>
                            <a:rPr lang="it-IT" b="0" i="0" smtClean="0">
                              <a:latin typeface="Cambria Math" panose="02040503050406030204" pitchFamily="18" charset="0"/>
                            </a:rPr>
                            <m:t>Λ</m:t>
                          </m:r>
                        </m:e>
                        <m:sub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</m:sub>
                        <m:sup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𝐼</m:t>
                          </m:r>
                        </m:sup>
                      </m:sSubSup>
                      <m:sSubSup>
                        <m:sSubSupPr>
                          <m:ctrlPr>
                            <a:rPr lang="it-IT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𝜉</m:t>
                          </m:r>
                        </m:e>
                        <m:sub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𝐼</m:t>
                          </m:r>
                        </m:sub>
                        <m:sup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p>
                      </m:sSubSup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5" name="CasellaDiTesto 14">
                <a:extLst>
                  <a:ext uri="{FF2B5EF4-FFF2-40B4-BE49-F238E27FC236}">
                    <a16:creationId xmlns:a16="http://schemas.microsoft.com/office/drawing/2014/main" id="{8E497DD9-6CDC-9827-5D84-07E240E5559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0011" y="5140760"/>
                <a:ext cx="3603358" cy="317010"/>
              </a:xfrm>
              <a:prstGeom prst="rect">
                <a:avLst/>
              </a:prstGeom>
              <a:blipFill>
                <a:blip r:embed="rId4"/>
                <a:stretch>
                  <a:fillRect l="-1015" r="-338" b="-25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CasellaDiTesto 16">
                <a:extLst>
                  <a:ext uri="{FF2B5EF4-FFF2-40B4-BE49-F238E27FC236}">
                    <a16:creationId xmlns:a16="http://schemas.microsoft.com/office/drawing/2014/main" id="{E380B4CF-B3B7-C5F7-EE2B-97C0EE4A3C2C}"/>
                  </a:ext>
                </a:extLst>
              </p:cNvPr>
              <p:cNvSpPr txBox="1"/>
              <p:nvPr/>
            </p:nvSpPr>
            <p:spPr>
              <a:xfrm>
                <a:off x="380011" y="3829138"/>
                <a:ext cx="9855775" cy="6163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it-IT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𝐴</m:t>
                          </m:r>
                        </m:e>
                        <m:sub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  <m:sup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𝑎</m:t>
                          </m:r>
                        </m:sup>
                      </m:sSubSup>
                      <m:r>
                        <a:rPr lang="it-IT" i="1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begChr m:val="["/>
                          <m:endChr m:val="]"/>
                          <m:ctrlPr>
                            <a:rPr lang="it-IT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it-IT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den>
                          </m:f>
                          <m:sSup>
                            <m:sSupPr>
                              <m:ctrlPr>
                                <a:rPr lang="it-IT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𝜖</m:t>
                              </m:r>
                            </m:e>
                            <m:sup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𝑎𝑏𝑐</m:t>
                              </m:r>
                            </m:sup>
                          </m:sSup>
                          <m:f>
                            <m:fPr>
                              <m:ctrlPr>
                                <a:rPr lang="it-IT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it-IT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it-IT" i="1">
                                      <a:latin typeface="Cambria Math" panose="02040503050406030204" pitchFamily="18" charset="0"/>
                                    </a:rPr>
                                    <m:t>𝑎</m:t>
                                  </m:r>
                                </m:e>
                                <m:sub>
                                  <m:r>
                                    <a:rPr lang="it-IT" i="1">
                                      <a:latin typeface="Cambria Math" panose="02040503050406030204" pitchFamily="18" charset="0"/>
                                    </a:rPr>
                                    <m:t>𝑐</m:t>
                                  </m:r>
                                </m:sub>
                              </m:sSub>
                            </m:num>
                            <m:den>
                              <m:sSub>
                                <m:sSubPr>
                                  <m:ctrlPr>
                                    <a:rPr lang="it-IT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it-IT" i="1">
                                      <a:latin typeface="Cambria Math" panose="02040503050406030204" pitchFamily="18" charset="0"/>
                                    </a:rPr>
                                    <m:t>𝑎</m:t>
                                  </m:r>
                                </m:e>
                                <m:sub>
                                  <m:r>
                                    <a:rPr lang="it-IT" i="1">
                                      <a:latin typeface="Cambria Math" panose="02040503050406030204" pitchFamily="18" charset="0"/>
                                    </a:rPr>
                                    <m:t>𝑏</m:t>
                                  </m:r>
                                </m:sub>
                              </m:sSub>
                            </m:den>
                          </m:f>
                          <m:sSubSup>
                            <m:sSubSupPr>
                              <m:ctrlPr>
                                <a:rPr lang="it-IT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m:rPr>
                                  <m:sty m:val="p"/>
                                </m:rPr>
                                <a:rPr lang="it-IT" b="0" i="0" smtClean="0">
                                  <a:latin typeface="Cambria Math" panose="02040503050406030204" pitchFamily="18" charset="0"/>
                                </a:rPr>
                                <m:t>Λ</m:t>
                              </m:r>
                            </m:e>
                            <m:sub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𝑏</m:t>
                              </m:r>
                            </m:sub>
                            <m:sup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𝐽</m:t>
                              </m:r>
                            </m:sup>
                          </m:sSubSup>
                          <m:sSubSup>
                            <m:sSubSupPr>
                              <m:ctrlPr>
                                <a:rPr lang="it-IT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e>
                            <m:sub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𝐾</m:t>
                              </m:r>
                            </m:sub>
                            <m:sup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sup>
                          </m:sSubSup>
                          <m:sSubSup>
                            <m:sSubSupPr>
                              <m:ctrlPr>
                                <a:rPr lang="it-IT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</m:e>
                            <m:sub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𝐼𝐽</m:t>
                              </m:r>
                            </m:sub>
                            <m:sup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𝐾</m:t>
                              </m:r>
                            </m:sup>
                          </m:sSubSup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−</m:t>
                          </m:r>
                          <m:f>
                            <m:fPr>
                              <m:ctrlPr>
                                <a:rPr lang="it-IT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den>
                          </m:f>
                          <m:sSup>
                            <m:sSupPr>
                              <m:ctrlPr>
                                <a:rPr lang="it-IT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𝜖</m:t>
                              </m:r>
                            </m:e>
                            <m:sup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𝑎𝑏𝑐</m:t>
                              </m:r>
                            </m:sup>
                          </m:sSup>
                          <m:f>
                            <m:fPr>
                              <m:ctrlPr>
                                <a:rPr lang="it-IT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sSub>
                                <m:sSubPr>
                                  <m:ctrlPr>
                                    <a:rPr lang="it-IT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it-IT" i="1">
                                      <a:latin typeface="Cambria Math" panose="02040503050406030204" pitchFamily="18" charset="0"/>
                                    </a:rPr>
                                    <m:t>𝑎</m:t>
                                  </m:r>
                                </m:e>
                                <m:sub>
                                  <m:r>
                                    <a:rPr lang="it-IT" i="1">
                                      <a:latin typeface="Cambria Math" panose="02040503050406030204" pitchFamily="18" charset="0"/>
                                    </a:rPr>
                                    <m:t>𝑏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it-IT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it-IT" i="1">
                                      <a:latin typeface="Cambria Math" panose="02040503050406030204" pitchFamily="18" charset="0"/>
                                    </a:rPr>
                                    <m:t>𝑎</m:t>
                                  </m:r>
                                </m:e>
                                <m:sub>
                                  <m:r>
                                    <a:rPr lang="it-IT" i="1">
                                      <a:latin typeface="Cambria Math" panose="02040503050406030204" pitchFamily="18" charset="0"/>
                                    </a:rPr>
                                    <m:t>𝑐</m:t>
                                  </m:r>
                                </m:sub>
                              </m:sSub>
                            </m:den>
                          </m:f>
                          <m:sSub>
                            <m:sSubPr>
                              <m:ctrlPr>
                                <a:rPr lang="it-IT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𝜂</m:t>
                              </m:r>
                            </m:e>
                            <m:sub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𝐼𝐽</m:t>
                              </m:r>
                            </m:sub>
                          </m:sSub>
                          <m:sSubSup>
                            <m:sSubSupPr>
                              <m:ctrlPr>
                                <a:rPr lang="it-IT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m:rPr>
                                  <m:sty m:val="p"/>
                                </m:rPr>
                                <a:rPr lang="it-IT" i="0">
                                  <a:latin typeface="Cambria Math" panose="02040503050406030204" pitchFamily="18" charset="0"/>
                                </a:rPr>
                                <m:t>Λ</m:t>
                              </m:r>
                            </m:e>
                            <m:sub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𝑏</m:t>
                              </m:r>
                            </m:sub>
                            <m:sup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𝐾</m:t>
                              </m:r>
                            </m:sup>
                          </m:sSubSup>
                          <m:sSubSup>
                            <m:sSubSupPr>
                              <m:ctrlPr>
                                <a:rPr lang="it-IT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m:rPr>
                                  <m:sty m:val="p"/>
                                </m:rPr>
                                <a:rPr lang="it-IT" i="0">
                                  <a:latin typeface="Cambria Math" panose="02040503050406030204" pitchFamily="18" charset="0"/>
                                </a:rPr>
                                <m:t>Λ</m:t>
                              </m:r>
                            </m:e>
                            <m:sub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sub>
                            <m:sup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𝐿</m:t>
                              </m:r>
                            </m:sup>
                          </m:sSubSup>
                          <m:sSubSup>
                            <m:sSubSupPr>
                              <m:ctrlPr>
                                <a:rPr lang="it-IT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</m:e>
                            <m:sub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𝐿𝐾</m:t>
                              </m:r>
                            </m:sub>
                            <m:sup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𝐽</m:t>
                              </m:r>
                            </m:sup>
                          </m:sSubSup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+</m:t>
                          </m:r>
                          <m:f>
                            <m:fPr>
                              <m:ctrlPr>
                                <a:rPr lang="it-IT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𝛾</m:t>
                              </m:r>
                            </m:num>
                            <m:den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den>
                          </m:f>
                          <m:sSub>
                            <m:sSubPr>
                              <m:ctrlPr>
                                <a:rPr lang="it-IT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e>
                            <m:sub>
                              <m:d>
                                <m:dPr>
                                  <m:ctrlPr>
                                    <a:rPr lang="it-IT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it-IT" i="1">
                                      <a:latin typeface="Cambria Math" panose="02040503050406030204" pitchFamily="18" charset="0"/>
                                    </a:rPr>
                                    <m:t>𝑎</m:t>
                                  </m:r>
                                </m:e>
                              </m:d>
                            </m:sub>
                          </m:sSub>
                          <m:sSubSup>
                            <m:sSubSupPr>
                              <m:ctrlPr>
                                <a:rPr lang="it-IT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e>
                            <m:sub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𝐿</m:t>
                              </m:r>
                            </m:sub>
                            <m:sup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sup>
                          </m:sSubSup>
                          <m:d>
                            <m:dPr>
                              <m:ctrlPr>
                                <a:rPr lang="it-IT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it-IT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it-IT" i="1">
                                      <a:latin typeface="Cambria Math" panose="02040503050406030204" pitchFamily="18" charset="0"/>
                                    </a:rPr>
                                    <m:t>𝜂</m:t>
                                  </m:r>
                                </m:e>
                                <m:sup>
                                  <m:r>
                                    <a:rPr lang="it-IT" i="1">
                                      <a:latin typeface="Cambria Math" panose="02040503050406030204" pitchFamily="18" charset="0"/>
                                    </a:rPr>
                                    <m:t>𝐿𝐽</m:t>
                                  </m:r>
                                </m:sup>
                              </m:sSup>
                              <m:sSub>
                                <m:sSubPr>
                                  <m:ctrlPr>
                                    <a:rPr lang="it-IT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acc>
                                    <m:accPr>
                                      <m:chr m:val="̇"/>
                                      <m:ctrlPr>
                                        <a:rPr lang="it-IT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it-IT" i="1">
                                          <a:latin typeface="Cambria Math" panose="02040503050406030204" pitchFamily="18" charset="0"/>
                                        </a:rPr>
                                        <m:t>𝜂</m:t>
                                      </m:r>
                                    </m:e>
                                  </m:acc>
                                </m:e>
                                <m:sub>
                                  <m:r>
                                    <a:rPr lang="it-IT" i="1">
                                      <a:latin typeface="Cambria Math" panose="02040503050406030204" pitchFamily="18" charset="0"/>
                                    </a:rPr>
                                    <m:t>𝐽𝐼</m:t>
                                  </m:r>
                                </m:sub>
                              </m:sSub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sSup>
                                <m:sSupPr>
                                  <m:ctrlPr>
                                    <a:rPr lang="it-IT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it-IT" i="1">
                                      <a:latin typeface="Cambria Math" panose="02040503050406030204" pitchFamily="18" charset="0"/>
                                    </a:rPr>
                                    <m:t>𝑁</m:t>
                                  </m:r>
                                </m:e>
                                <m:sup>
                                  <m:r>
                                    <a:rPr lang="it-IT" i="1">
                                      <a:latin typeface="Cambria Math" panose="02040503050406030204" pitchFamily="18" charset="0"/>
                                    </a:rPr>
                                    <m:t>𝐴</m:t>
                                  </m:r>
                                </m:sup>
                              </m:sSup>
                              <m:sSup>
                                <m:sSupPr>
                                  <m:ctrlPr>
                                    <a:rPr lang="it-IT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it-IT" i="1">
                                      <a:latin typeface="Cambria Math" panose="02040503050406030204" pitchFamily="18" charset="0"/>
                                    </a:rPr>
                                    <m:t>𝜂</m:t>
                                  </m:r>
                                </m:e>
                                <m:sup>
                                  <m:r>
                                    <a:rPr lang="it-IT" i="1">
                                      <a:latin typeface="Cambria Math" panose="02040503050406030204" pitchFamily="18" charset="0"/>
                                    </a:rPr>
                                    <m:t>𝐿𝐾</m:t>
                                  </m:r>
                                </m:sup>
                              </m:sSup>
                              <m:sSub>
                                <m:sSubPr>
                                  <m:ctrlPr>
                                    <a:rPr lang="it-IT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it-IT" i="1">
                                      <a:latin typeface="Cambria Math" panose="02040503050406030204" pitchFamily="18" charset="0"/>
                                    </a:rPr>
                                    <m:t>𝜂</m:t>
                                  </m:r>
                                </m:e>
                                <m:sub>
                                  <m:r>
                                    <a:rPr lang="it-IT" i="1">
                                      <a:latin typeface="Cambria Math" panose="02040503050406030204" pitchFamily="18" charset="0"/>
                                    </a:rPr>
                                    <m:t>𝐼𝐽</m:t>
                                  </m:r>
                                </m:sub>
                              </m:sSub>
                              <m:sSubSup>
                                <m:sSubSupPr>
                                  <m:ctrlPr>
                                    <a:rPr lang="it-IT" i="1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it-IT" i="1">
                                      <a:latin typeface="Cambria Math" panose="02040503050406030204" pitchFamily="18" charset="0"/>
                                    </a:rPr>
                                    <m:t>𝑓</m:t>
                                  </m:r>
                                </m:e>
                                <m:sub>
                                  <m:r>
                                    <a:rPr lang="it-IT" i="1">
                                      <a:latin typeface="Cambria Math" panose="02040503050406030204" pitchFamily="18" charset="0"/>
                                    </a:rPr>
                                    <m:t>𝐴𝐾</m:t>
                                  </m:r>
                                </m:sub>
                                <m:sup>
                                  <m:r>
                                    <a:rPr lang="it-IT" i="1">
                                      <a:latin typeface="Cambria Math" panose="02040503050406030204" pitchFamily="18" charset="0"/>
                                    </a:rPr>
                                    <m:t>𝐽</m:t>
                                  </m:r>
                                </m:sup>
                              </m:sSubSup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sSup>
                                <m:sSupPr>
                                  <m:ctrlPr>
                                    <a:rPr lang="it-IT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it-IT" i="1">
                                      <a:latin typeface="Cambria Math" panose="02040503050406030204" pitchFamily="18" charset="0"/>
                                    </a:rPr>
                                    <m:t>𝑁</m:t>
                                  </m:r>
                                </m:e>
                                <m:sup>
                                  <m:r>
                                    <a:rPr lang="it-IT" i="1">
                                      <a:latin typeface="Cambria Math" panose="02040503050406030204" pitchFamily="18" charset="0"/>
                                    </a:rPr>
                                    <m:t>𝐴</m:t>
                                  </m:r>
                                </m:sup>
                              </m:sSup>
                              <m:sSubSup>
                                <m:sSubSupPr>
                                  <m:ctrlPr>
                                    <a:rPr lang="it-IT" i="1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it-IT" i="1">
                                      <a:latin typeface="Cambria Math" panose="02040503050406030204" pitchFamily="18" charset="0"/>
                                    </a:rPr>
                                    <m:t>𝑓</m:t>
                                  </m:r>
                                </m:e>
                                <m:sub>
                                  <m:r>
                                    <a:rPr lang="it-IT" i="1">
                                      <a:latin typeface="Cambria Math" panose="02040503050406030204" pitchFamily="18" charset="0"/>
                                    </a:rPr>
                                    <m:t>𝐴𝐼</m:t>
                                  </m:r>
                                </m:sub>
                                <m:sup>
                                  <m:r>
                                    <a:rPr lang="it-IT" i="1">
                                      <a:latin typeface="Cambria Math" panose="02040503050406030204" pitchFamily="18" charset="0"/>
                                    </a:rPr>
                                    <m:t>𝐿</m:t>
                                  </m:r>
                                </m:sup>
                              </m:sSubSup>
                            </m:e>
                          </m:d>
                        </m:e>
                      </m:d>
                      <m:sSubSup>
                        <m:sSubSupPr>
                          <m:ctrlPr>
                            <a:rPr lang="it-IT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𝜔</m:t>
                          </m:r>
                        </m:e>
                        <m:sub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  <m:sup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𝐼</m:t>
                          </m:r>
                        </m:sup>
                      </m:sSubSup>
                    </m:oMath>
                  </m:oMathPara>
                </a14:m>
                <a:endParaRPr lang="en-US" i="1" dirty="0">
                  <a:latin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17" name="CasellaDiTesto 16">
                <a:extLst>
                  <a:ext uri="{FF2B5EF4-FFF2-40B4-BE49-F238E27FC236}">
                    <a16:creationId xmlns:a16="http://schemas.microsoft.com/office/drawing/2014/main" id="{E380B4CF-B3B7-C5F7-EE2B-97C0EE4A3C2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0011" y="3829138"/>
                <a:ext cx="9855775" cy="616387"/>
              </a:xfrm>
              <a:prstGeom prst="rect">
                <a:avLst/>
              </a:prstGeom>
              <a:blipFill>
                <a:blip r:embed="rId5"/>
                <a:stretch>
                  <a:fillRect b="-9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CasellaDiTesto 7">
            <a:extLst>
              <a:ext uri="{FF2B5EF4-FFF2-40B4-BE49-F238E27FC236}">
                <a16:creationId xmlns:a16="http://schemas.microsoft.com/office/drawing/2014/main" id="{8E983065-7E39-17ED-2D1E-CDAC14288672}"/>
              </a:ext>
            </a:extLst>
          </p:cNvPr>
          <p:cNvSpPr txBox="1"/>
          <p:nvPr/>
        </p:nvSpPr>
        <p:spPr>
          <a:xfrm>
            <a:off x="11258781" y="6426714"/>
            <a:ext cx="7542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Slide 3</a:t>
            </a:r>
          </a:p>
        </p:txBody>
      </p:sp>
      <p:sp>
        <p:nvSpPr>
          <p:cNvPr id="9" name="Rettangolo 8">
            <a:extLst>
              <a:ext uri="{FF2B5EF4-FFF2-40B4-BE49-F238E27FC236}">
                <a16:creationId xmlns:a16="http://schemas.microsoft.com/office/drawing/2014/main" id="{1092FBB0-EADD-EA32-B157-9CC856FB1253}"/>
              </a:ext>
            </a:extLst>
          </p:cNvPr>
          <p:cNvSpPr/>
          <p:nvPr/>
        </p:nvSpPr>
        <p:spPr>
          <a:xfrm>
            <a:off x="0" y="6426714"/>
            <a:ext cx="6096000" cy="431286"/>
          </a:xfrm>
          <a:prstGeom prst="rect">
            <a:avLst/>
          </a:prstGeom>
          <a:solidFill>
            <a:srgbClr val="82243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CasellaDiTesto 17">
            <a:extLst>
              <a:ext uri="{FF2B5EF4-FFF2-40B4-BE49-F238E27FC236}">
                <a16:creationId xmlns:a16="http://schemas.microsoft.com/office/drawing/2014/main" id="{4B50955C-D954-AD93-C7E6-7EE681257400}"/>
              </a:ext>
            </a:extLst>
          </p:cNvPr>
          <p:cNvSpPr txBox="1"/>
          <p:nvPr/>
        </p:nvSpPr>
        <p:spPr>
          <a:xfrm>
            <a:off x="0" y="6488468"/>
            <a:ext cx="4411902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central role of Gauss constraint across LQC and LQG</a:t>
            </a:r>
          </a:p>
        </p:txBody>
      </p:sp>
    </p:spTree>
    <p:extLst>
      <p:ext uri="{BB962C8B-B14F-4D97-AF65-F5344CB8AC3E}">
        <p14:creationId xmlns:p14="http://schemas.microsoft.com/office/powerpoint/2010/main" val="41937822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CF97E058-DED6-D72E-760E-80ECBCB098A7}"/>
              </a:ext>
            </a:extLst>
          </p:cNvPr>
          <p:cNvSpPr txBox="1"/>
          <p:nvPr/>
        </p:nvSpPr>
        <p:spPr>
          <a:xfrm>
            <a:off x="178904" y="192157"/>
            <a:ext cx="1185407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3600" dirty="0" err="1">
                <a:solidFill>
                  <a:srgbClr val="82243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Nondiagonal</a:t>
            </a:r>
            <a:r>
              <a:rPr lang="it-IT" sz="3600" dirty="0">
                <a:solidFill>
                  <a:srgbClr val="82243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Bianchi I model</a:t>
            </a:r>
          </a:p>
          <a:p>
            <a:r>
              <a:rPr lang="it-IT" sz="2400" dirty="0" err="1">
                <a:solidFill>
                  <a:srgbClr val="82243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Ashtekar</a:t>
            </a:r>
            <a:r>
              <a:rPr lang="it-IT" sz="2400" dirty="0">
                <a:solidFill>
                  <a:srgbClr val="82243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dirty="0" err="1">
                <a:solidFill>
                  <a:srgbClr val="82243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variables</a:t>
            </a:r>
            <a:endParaRPr lang="en-US" sz="2400" dirty="0">
              <a:solidFill>
                <a:srgbClr val="82243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CasellaDiTesto 1">
            <a:extLst>
              <a:ext uri="{FF2B5EF4-FFF2-40B4-BE49-F238E27FC236}">
                <a16:creationId xmlns:a16="http://schemas.microsoft.com/office/drawing/2014/main" id="{8C2DD20A-60A5-8A24-9E95-F6AC3EAB04B6}"/>
              </a:ext>
            </a:extLst>
          </p:cNvPr>
          <p:cNvSpPr txBox="1"/>
          <p:nvPr/>
        </p:nvSpPr>
        <p:spPr>
          <a:xfrm>
            <a:off x="316006" y="1465729"/>
            <a:ext cx="38794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Lagrangian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2D968BF1-9C00-E10F-7447-E5D3AC7092B7}"/>
              </a:ext>
            </a:extLst>
          </p:cNvPr>
          <p:cNvSpPr txBox="1"/>
          <p:nvPr/>
        </p:nvSpPr>
        <p:spPr>
          <a:xfrm>
            <a:off x="316006" y="3398067"/>
            <a:ext cx="23868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Ashtekar connection</a:t>
            </a:r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DA3BF15F-A4D3-05AA-763A-3C9C781D49BF}"/>
              </a:ext>
            </a:extLst>
          </p:cNvPr>
          <p:cNvSpPr txBox="1"/>
          <p:nvPr/>
        </p:nvSpPr>
        <p:spPr>
          <a:xfrm>
            <a:off x="316006" y="4741666"/>
            <a:ext cx="27028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Electric field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CasellaDiTesto 14">
                <a:extLst>
                  <a:ext uri="{FF2B5EF4-FFF2-40B4-BE49-F238E27FC236}">
                    <a16:creationId xmlns:a16="http://schemas.microsoft.com/office/drawing/2014/main" id="{8E497DD9-6CDC-9827-5D84-07E240E5559F}"/>
                  </a:ext>
                </a:extLst>
              </p:cNvPr>
              <p:cNvSpPr txBox="1"/>
              <p:nvPr/>
            </p:nvSpPr>
            <p:spPr>
              <a:xfrm>
                <a:off x="380011" y="5140760"/>
                <a:ext cx="3603358" cy="31701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it-IT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</m:sub>
                        <m:sup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p>
                      </m:sSubSup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=|</m:t>
                      </m:r>
                      <m:r>
                        <m:rPr>
                          <m:sty m:val="p"/>
                        </m:rPr>
                        <a:rPr lang="it-IT" b="0" i="0" smtClean="0">
                          <a:latin typeface="Cambria Math" panose="02040503050406030204" pitchFamily="18" charset="0"/>
                        </a:rPr>
                        <m:t>det</m:t>
                      </m:r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⁡(</m:t>
                      </m:r>
                      <m:sSubSup>
                        <m:sSubSupPr>
                          <m:ctrlPr>
                            <a:rPr lang="it-IT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𝜔</m:t>
                          </m:r>
                        </m:e>
                        <m:sub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  <m:sup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𝐼</m:t>
                          </m:r>
                        </m:sup>
                      </m:sSubSup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)|</m:t>
                      </m:r>
                      <m:func>
                        <m:funcPr>
                          <m:ctrlPr>
                            <a:rPr lang="it-IT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it-IT" b="0" i="0" smtClean="0">
                              <a:latin typeface="Cambria Math" panose="02040503050406030204" pitchFamily="18" charset="0"/>
                            </a:rPr>
                            <m:t>sgn</m:t>
                          </m:r>
                        </m:fName>
                        <m:e>
                          <m:d>
                            <m:dPr>
                              <m:ctrlP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it-IT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it-IT" b="0" i="1" smtClean="0">
                                      <a:latin typeface="Cambria Math" panose="02040503050406030204" pitchFamily="18" charset="0"/>
                                    </a:rPr>
                                    <m:t>𝑎</m:t>
                                  </m:r>
                                </m:e>
                                <m:sub>
                                  <m:d>
                                    <m:dPr>
                                      <m:ctrlPr>
                                        <a:rPr lang="it-IT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it-IT" b="0" i="1" smtClean="0">
                                          <a:latin typeface="Cambria Math" panose="02040503050406030204" pitchFamily="18" charset="0"/>
                                        </a:rPr>
                                        <m:t>𝑎</m:t>
                                      </m:r>
                                    </m:e>
                                  </m:d>
                                </m:sub>
                              </m:sSub>
                            </m:e>
                          </m:d>
                        </m:e>
                      </m:func>
                      <m:d>
                        <m:dPr>
                          <m:begChr m:val="|"/>
                          <m:endChr m:val="|"/>
                          <m:ctrlPr>
                            <a:rPr lang="it-IT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e>
                            <m:sub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𝑏</m:t>
                              </m:r>
                            </m:sub>
                          </m:sSub>
                          <m:sSub>
                            <m:sSubPr>
                              <m:ctrlP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e>
                            <m:sub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sub>
                          </m:sSub>
                        </m:e>
                      </m:d>
                      <m:sSubSup>
                        <m:sSubSupPr>
                          <m:ctrlPr>
                            <a:rPr lang="it-IT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m:rPr>
                              <m:sty m:val="p"/>
                            </m:rPr>
                            <a:rPr lang="it-IT" b="0" i="0" smtClean="0">
                              <a:latin typeface="Cambria Math" panose="02040503050406030204" pitchFamily="18" charset="0"/>
                            </a:rPr>
                            <m:t>Λ</m:t>
                          </m:r>
                        </m:e>
                        <m:sub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</m:sub>
                        <m:sup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𝐼</m:t>
                          </m:r>
                        </m:sup>
                      </m:sSubSup>
                      <m:sSubSup>
                        <m:sSubSupPr>
                          <m:ctrlPr>
                            <a:rPr lang="it-IT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𝜉</m:t>
                          </m:r>
                        </m:e>
                        <m:sub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𝐼</m:t>
                          </m:r>
                        </m:sub>
                        <m:sup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p>
                      </m:sSubSup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5" name="CasellaDiTesto 14">
                <a:extLst>
                  <a:ext uri="{FF2B5EF4-FFF2-40B4-BE49-F238E27FC236}">
                    <a16:creationId xmlns:a16="http://schemas.microsoft.com/office/drawing/2014/main" id="{8E497DD9-6CDC-9827-5D84-07E240E5559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0011" y="5140760"/>
                <a:ext cx="3603358" cy="317010"/>
              </a:xfrm>
              <a:prstGeom prst="rect">
                <a:avLst/>
              </a:prstGeom>
              <a:blipFill>
                <a:blip r:embed="rId3"/>
                <a:stretch>
                  <a:fillRect l="-1015" r="-338" b="-25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CasellaDiTesto 7">
            <a:extLst>
              <a:ext uri="{FF2B5EF4-FFF2-40B4-BE49-F238E27FC236}">
                <a16:creationId xmlns:a16="http://schemas.microsoft.com/office/drawing/2014/main" id="{8E983065-7E39-17ED-2D1E-CDAC14288672}"/>
              </a:ext>
            </a:extLst>
          </p:cNvPr>
          <p:cNvSpPr txBox="1"/>
          <p:nvPr/>
        </p:nvSpPr>
        <p:spPr>
          <a:xfrm>
            <a:off x="11258781" y="6426714"/>
            <a:ext cx="7542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Slide 4</a:t>
            </a:r>
          </a:p>
        </p:txBody>
      </p:sp>
      <p:sp>
        <p:nvSpPr>
          <p:cNvPr id="9" name="Rettangolo 8">
            <a:extLst>
              <a:ext uri="{FF2B5EF4-FFF2-40B4-BE49-F238E27FC236}">
                <a16:creationId xmlns:a16="http://schemas.microsoft.com/office/drawing/2014/main" id="{1092FBB0-EADD-EA32-B157-9CC856FB1253}"/>
              </a:ext>
            </a:extLst>
          </p:cNvPr>
          <p:cNvSpPr/>
          <p:nvPr/>
        </p:nvSpPr>
        <p:spPr>
          <a:xfrm>
            <a:off x="0" y="6426714"/>
            <a:ext cx="6096000" cy="431286"/>
          </a:xfrm>
          <a:prstGeom prst="rect">
            <a:avLst/>
          </a:prstGeom>
          <a:solidFill>
            <a:srgbClr val="82243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CasellaDiTesto 17">
            <a:extLst>
              <a:ext uri="{FF2B5EF4-FFF2-40B4-BE49-F238E27FC236}">
                <a16:creationId xmlns:a16="http://schemas.microsoft.com/office/drawing/2014/main" id="{4B50955C-D954-AD93-C7E6-7EE681257400}"/>
              </a:ext>
            </a:extLst>
          </p:cNvPr>
          <p:cNvSpPr txBox="1"/>
          <p:nvPr/>
        </p:nvSpPr>
        <p:spPr>
          <a:xfrm>
            <a:off x="0" y="6488468"/>
            <a:ext cx="4411902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central role of Gauss constraint across LQC and LQG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CasellaDiTesto 4">
                <a:extLst>
                  <a:ext uri="{FF2B5EF4-FFF2-40B4-BE49-F238E27FC236}">
                    <a16:creationId xmlns:a16="http://schemas.microsoft.com/office/drawing/2014/main" id="{7AC021E1-29BE-98FF-9627-420A4F41E554}"/>
                  </a:ext>
                </a:extLst>
              </p:cNvPr>
              <p:cNvSpPr txBox="1"/>
              <p:nvPr/>
            </p:nvSpPr>
            <p:spPr>
              <a:xfrm>
                <a:off x="534391" y="1833667"/>
                <a:ext cx="10954986" cy="129150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𝐿</m:t>
                          </m:r>
                        </m:e>
                        <m:sub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𝐴𝐷𝑀</m:t>
                          </m:r>
                        </m:sub>
                      </m:sSub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𝑁</m:t>
                      </m:r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|</m:t>
                      </m:r>
                      <m:r>
                        <m:rPr>
                          <m:sty m:val="p"/>
                        </m:rPr>
                        <a:rPr lang="it-IT" b="0" i="0" smtClean="0">
                          <a:latin typeface="Cambria Math" panose="02040503050406030204" pitchFamily="18" charset="0"/>
                        </a:rPr>
                        <m:t>det</m:t>
                      </m:r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⁡(</m:t>
                      </m:r>
                      <m:sSubSup>
                        <m:sSubSupPr>
                          <m:ctrlPr>
                            <a:rPr lang="it-IT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𝜔</m:t>
                          </m:r>
                        </m:e>
                        <m:sub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  <m:sup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𝐼</m:t>
                          </m:r>
                        </m:sup>
                      </m:sSubSup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)|</m:t>
                      </m:r>
                      <m:rad>
                        <m:radPr>
                          <m:degHide m:val="on"/>
                          <m:ctrlPr>
                            <a:rPr lang="it-IT" b="0" i="1" smtClean="0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func>
                            <m:funcPr>
                              <m:ctrlPr>
                                <a:rPr lang="it-IT" i="1"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it-IT">
                                  <a:latin typeface="Cambria Math" panose="02040503050406030204" pitchFamily="18" charset="0"/>
                                </a:rPr>
                                <m:t>det</m:t>
                              </m:r>
                            </m:fName>
                            <m:e>
                              <m:d>
                                <m:dPr>
                                  <m:ctrlPr>
                                    <a:rPr lang="it-IT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it-IT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m:rPr>
                                          <m:sty m:val="p"/>
                                        </m:rPr>
                                        <a:rPr lang="it-IT">
                                          <a:latin typeface="Cambria Math" panose="02040503050406030204" pitchFamily="18" charset="0"/>
                                        </a:rPr>
                                        <m:t>Γ</m:t>
                                      </m:r>
                                    </m:e>
                                    <m:sub>
                                      <m:r>
                                        <a:rPr lang="it-IT" i="1">
                                          <a:latin typeface="Cambria Math" panose="02040503050406030204" pitchFamily="18" charset="0"/>
                                        </a:rPr>
                                        <m:t>𝐴𝐵</m:t>
                                      </m:r>
                                    </m:sub>
                                  </m:sSub>
                                </m:e>
                              </m:d>
                            </m:e>
                          </m:func>
                        </m:e>
                      </m:rad>
                      <m:d>
                        <m:dPr>
                          <m:begChr m:val="["/>
                          <m:endChr m:val="]"/>
                          <m:ctrlPr>
                            <a:rPr lang="it-IT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acc>
                            <m:accPr>
                              <m:chr m:val="̅"/>
                              <m:ctrlPr>
                                <a:rPr lang="it-IT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e>
                          </m:acc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+</m:t>
                          </m:r>
                          <m:f>
                            <m:fPr>
                              <m:ctrlPr>
                                <a:rPr lang="it-IT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  <m:sSup>
                                <m:sSupPr>
                                  <m:ctrlPr>
                                    <a:rPr lang="it-IT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it-IT" i="1">
                                      <a:latin typeface="Cambria Math" panose="02040503050406030204" pitchFamily="18" charset="0"/>
                                    </a:rPr>
                                    <m:t>𝑁</m:t>
                                  </m:r>
                                </m:e>
                                <m:sup>
                                  <m:r>
                                    <a:rPr lang="it-IT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den>
                          </m:f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(</m:t>
                          </m:r>
                          <m:sSup>
                            <m:sSupPr>
                              <m:ctrlPr>
                                <a:rPr lang="it-IT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it-IT">
                                  <a:latin typeface="Cambria Math" panose="02040503050406030204" pitchFamily="18" charset="0"/>
                                </a:rPr>
                                <m:t>Γ</m:t>
                              </m:r>
                            </m:e>
                            <m:sup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𝐴𝐶</m:t>
                              </m:r>
                            </m:sup>
                          </m:sSup>
                          <m:sSup>
                            <m:sSupPr>
                              <m:ctrlPr>
                                <a:rPr lang="it-IT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it-IT">
                                  <a:latin typeface="Cambria Math" panose="02040503050406030204" pitchFamily="18" charset="0"/>
                                </a:rPr>
                                <m:t>Γ</m:t>
                              </m:r>
                            </m:e>
                            <m:sup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𝐵𝐷</m:t>
                              </m:r>
                            </m:sup>
                          </m:sSup>
                          <m:sSub>
                            <m:sSubPr>
                              <m:ctrlPr>
                                <a:rPr lang="it-IT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̇"/>
                                  <m:ctrlPr>
                                    <a:rPr lang="it-IT" i="1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m:rPr>
                                      <m:sty m:val="p"/>
                                    </m:rPr>
                                    <a:rPr lang="it-IT">
                                      <a:latin typeface="Cambria Math" panose="02040503050406030204" pitchFamily="18" charset="0"/>
                                    </a:rPr>
                                    <m:t>Γ</m:t>
                                  </m:r>
                                </m:e>
                              </m:acc>
                            </m:e>
                            <m:sub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𝐴𝐵</m:t>
                              </m:r>
                            </m:sub>
                          </m:sSub>
                          <m:sSub>
                            <m:sSubPr>
                              <m:ctrlPr>
                                <a:rPr lang="it-IT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̇"/>
                                  <m:ctrlPr>
                                    <a:rPr lang="it-IT" i="1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m:rPr>
                                      <m:sty m:val="p"/>
                                    </m:rPr>
                                    <a:rPr lang="it-IT">
                                      <a:latin typeface="Cambria Math" panose="02040503050406030204" pitchFamily="18" charset="0"/>
                                    </a:rPr>
                                    <m:t>Γ</m:t>
                                  </m:r>
                                </m:e>
                              </m:acc>
                            </m:e>
                            <m:sub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𝐶𝐷</m:t>
                              </m:r>
                            </m:sub>
                          </m:sSub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+2</m:t>
                          </m:r>
                          <m:sSup>
                            <m:sSupPr>
                              <m:ctrlPr>
                                <a:rPr lang="it-IT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it-IT">
                                  <a:latin typeface="Cambria Math" panose="02040503050406030204" pitchFamily="18" charset="0"/>
                                </a:rPr>
                                <m:t>Γ</m:t>
                              </m:r>
                            </m:e>
                            <m:sup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𝐴𝐵</m:t>
                              </m:r>
                            </m:sup>
                          </m:sSup>
                          <m:sSub>
                            <m:sSubPr>
                              <m:ctrlPr>
                                <a:rPr lang="it-IT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it-IT">
                                  <a:latin typeface="Cambria Math" panose="02040503050406030204" pitchFamily="18" charset="0"/>
                                </a:rPr>
                                <m:t>Γ</m:t>
                              </m:r>
                            </m:e>
                            <m:sub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𝐶𝐷</m:t>
                              </m:r>
                            </m:sub>
                          </m:sSub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𝑅</m:t>
                          </m:r>
                          <m:sSubSup>
                            <m:sSubSupPr>
                              <m:ctrlPr>
                                <a:rPr lang="it-IT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acc>
                                <m:accPr>
                                  <m:chr m:val="̇"/>
                                  <m:ctrlPr>
                                    <a:rPr lang="it-IT" i="1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m:rPr>
                                      <m:sty m:val="p"/>
                                    </m:rPr>
                                    <a:rPr lang="it-IT">
                                      <a:latin typeface="Cambria Math" panose="02040503050406030204" pitchFamily="18" charset="0"/>
                                    </a:rPr>
                                    <m:t>Λ</m:t>
                                  </m:r>
                                  <m:r>
                                    <a:rPr lang="it-IT" i="1">
                                      <a:latin typeface="Cambria Math" panose="02040503050406030204" pitchFamily="18" charset="0"/>
                                    </a:rPr>
                                    <m:t>)</m:t>
                                  </m:r>
                                </m:e>
                              </m:acc>
                            </m:e>
                            <m:sub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sub>
                            <m:sup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𝐷</m:t>
                              </m:r>
                            </m:sup>
                          </m:sSubSup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𝑅</m:t>
                          </m:r>
                          <m:sSubSup>
                            <m:sSubSupPr>
                              <m:ctrlPr>
                                <a:rPr lang="it-IT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acc>
                                <m:accPr>
                                  <m:chr m:val="̇"/>
                                  <m:ctrlPr>
                                    <a:rPr lang="it-IT" i="1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m:rPr>
                                      <m:sty m:val="p"/>
                                    </m:rPr>
                                    <a:rPr lang="it-IT">
                                      <a:latin typeface="Cambria Math" panose="02040503050406030204" pitchFamily="18" charset="0"/>
                                    </a:rPr>
                                    <m:t>Λ</m:t>
                                  </m:r>
                                  <m:r>
                                    <a:rPr lang="it-IT" i="1">
                                      <a:latin typeface="Cambria Math" panose="02040503050406030204" pitchFamily="18" charset="0"/>
                                    </a:rPr>
                                    <m:t>)</m:t>
                                  </m:r>
                                </m:e>
                              </m:acc>
                            </m:e>
                            <m:sub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sub>
                            <m:sup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𝐶</m:t>
                              </m:r>
                            </m:sup>
                          </m:sSubSup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+2(</m:t>
                          </m:r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𝑅</m:t>
                          </m:r>
                          <m:sSubSup>
                            <m:sSubSupPr>
                              <m:ctrlPr>
                                <a:rPr lang="it-IT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acc>
                                <m:accPr>
                                  <m:chr m:val="̇"/>
                                  <m:ctrlPr>
                                    <a:rPr lang="it-IT" i="1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m:rPr>
                                      <m:sty m:val="p"/>
                                    </m:rPr>
                                    <a:rPr lang="it-IT">
                                      <a:latin typeface="Cambria Math" panose="02040503050406030204" pitchFamily="18" charset="0"/>
                                    </a:rPr>
                                    <m:t>Λ</m:t>
                                  </m:r>
                                  <m:r>
                                    <a:rPr lang="it-IT" i="1">
                                      <a:latin typeface="Cambria Math" panose="02040503050406030204" pitchFamily="18" charset="0"/>
                                    </a:rPr>
                                    <m:t>)</m:t>
                                  </m:r>
                                </m:e>
                              </m:acc>
                            </m:e>
                            <m:sub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𝐶</m:t>
                              </m:r>
                            </m:sub>
                            <m:sup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sup>
                          </m:sSubSup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𝑅</m:t>
                          </m:r>
                          <m:sSubSup>
                            <m:sSubSupPr>
                              <m:ctrlPr>
                                <a:rPr lang="it-IT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acc>
                                <m:accPr>
                                  <m:chr m:val="̇"/>
                                  <m:ctrlPr>
                                    <a:rPr lang="it-IT" i="1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m:rPr>
                                      <m:sty m:val="p"/>
                                    </m:rPr>
                                    <a:rPr lang="it-IT">
                                      <a:latin typeface="Cambria Math" panose="02040503050406030204" pitchFamily="18" charset="0"/>
                                    </a:rPr>
                                    <m:t>Λ</m:t>
                                  </m:r>
                                  <m:r>
                                    <a:rPr lang="it-IT" i="1">
                                      <a:latin typeface="Cambria Math" panose="02040503050406030204" pitchFamily="18" charset="0"/>
                                    </a:rPr>
                                    <m:t>)</m:t>
                                  </m:r>
                                </m:e>
                              </m:acc>
                            </m:e>
                            <m:sub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sub>
                            <m:sup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𝐶</m:t>
                              </m:r>
                            </m:sup>
                          </m:sSubSup>
                          <m:r>
                            <m:rPr>
                              <m:nor/>
                            </m:rPr>
                            <a:rPr lang="it-IT" i="1" dirty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+2</m:t>
                          </m:r>
                          <m:sSup>
                            <m:sSupPr>
                              <m:ctrlPr>
                                <a:rPr lang="it-IT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p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sup>
                          </m:sSup>
                          <m:sSup>
                            <m:sSupPr>
                              <m:ctrlPr>
                                <a:rPr lang="it-IT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p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sup>
                          </m:sSup>
                          <m:d>
                            <m:dPr>
                              <m:ctrlPr>
                                <a:rPr lang="it-IT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Sup>
                                <m:sSubSupPr>
                                  <m:ctrlPr>
                                    <a:rPr lang="it-IT" i="1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it-IT" i="1">
                                      <a:latin typeface="Cambria Math" panose="02040503050406030204" pitchFamily="18" charset="0"/>
                                    </a:rPr>
                                    <m:t>𝑓</m:t>
                                  </m:r>
                                </m:e>
                                <m:sub>
                                  <m:r>
                                    <a:rPr lang="it-IT" i="1">
                                      <a:latin typeface="Cambria Math" panose="02040503050406030204" pitchFamily="18" charset="0"/>
                                    </a:rPr>
                                    <m:t>𝐴𝐽</m:t>
                                  </m:r>
                                </m:sub>
                                <m:sup>
                                  <m:r>
                                    <a:rPr lang="it-IT" i="1">
                                      <a:latin typeface="Cambria Math" panose="02040503050406030204" pitchFamily="18" charset="0"/>
                                    </a:rPr>
                                    <m:t>𝐼</m:t>
                                  </m:r>
                                </m:sup>
                              </m:sSubSup>
                              <m:sSubSup>
                                <m:sSubSupPr>
                                  <m:ctrlPr>
                                    <a:rPr lang="it-IT" i="1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it-IT" i="1">
                                      <a:latin typeface="Cambria Math" panose="02040503050406030204" pitchFamily="18" charset="0"/>
                                    </a:rPr>
                                    <m:t>𝑓</m:t>
                                  </m:r>
                                </m:e>
                                <m:sub>
                                  <m:r>
                                    <a:rPr lang="it-IT" i="1">
                                      <a:latin typeface="Cambria Math" panose="02040503050406030204" pitchFamily="18" charset="0"/>
                                    </a:rPr>
                                    <m:t>𝐵𝐼</m:t>
                                  </m:r>
                                </m:sub>
                                <m:sup>
                                  <m:r>
                                    <a:rPr lang="it-IT" i="1">
                                      <a:latin typeface="Cambria Math" panose="02040503050406030204" pitchFamily="18" charset="0"/>
                                    </a:rPr>
                                    <m:t>𝐽</m:t>
                                  </m:r>
                                </m:sup>
                              </m:sSubSup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sSup>
                                <m:sSupPr>
                                  <m:ctrlPr>
                                    <a:rPr lang="it-IT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it-IT" i="1">
                                      <a:latin typeface="Cambria Math" panose="02040503050406030204" pitchFamily="18" charset="0"/>
                                    </a:rPr>
                                    <m:t>𝜂</m:t>
                                  </m:r>
                                </m:e>
                                <m:sup>
                                  <m:r>
                                    <a:rPr lang="it-IT" i="1">
                                      <a:latin typeface="Cambria Math" panose="02040503050406030204" pitchFamily="18" charset="0"/>
                                    </a:rPr>
                                    <m:t>𝐼𝐽</m:t>
                                  </m:r>
                                </m:sup>
                              </m:sSup>
                              <m:sSub>
                                <m:sSubPr>
                                  <m:ctrlPr>
                                    <a:rPr lang="it-IT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it-IT" i="1">
                                      <a:latin typeface="Cambria Math" panose="02040503050406030204" pitchFamily="18" charset="0"/>
                                    </a:rPr>
                                    <m:t>𝜂</m:t>
                                  </m:r>
                                </m:e>
                                <m:sub>
                                  <m:r>
                                    <a:rPr lang="it-IT" i="1">
                                      <a:latin typeface="Cambria Math" panose="02040503050406030204" pitchFamily="18" charset="0"/>
                                    </a:rPr>
                                    <m:t>𝐾𝐿</m:t>
                                  </m:r>
                                </m:sub>
                              </m:sSub>
                              <m:sSubSup>
                                <m:sSubSupPr>
                                  <m:ctrlPr>
                                    <a:rPr lang="it-IT" i="1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it-IT" i="1">
                                      <a:latin typeface="Cambria Math" panose="02040503050406030204" pitchFamily="18" charset="0"/>
                                    </a:rPr>
                                    <m:t>𝑓</m:t>
                                  </m:r>
                                </m:e>
                                <m:sub>
                                  <m:r>
                                    <a:rPr lang="it-IT" i="1">
                                      <a:latin typeface="Cambria Math" panose="02040503050406030204" pitchFamily="18" charset="0"/>
                                    </a:rPr>
                                    <m:t>𝐴𝐼</m:t>
                                  </m:r>
                                </m:sub>
                                <m:sup>
                                  <m:r>
                                    <a:rPr lang="it-IT" i="1">
                                      <a:latin typeface="Cambria Math" panose="02040503050406030204" pitchFamily="18" charset="0"/>
                                    </a:rPr>
                                    <m:t>𝐾</m:t>
                                  </m:r>
                                </m:sup>
                              </m:sSubSup>
                              <m:sSubSup>
                                <m:sSubSupPr>
                                  <m:ctrlPr>
                                    <a:rPr lang="it-IT" i="1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it-IT" i="1">
                                      <a:latin typeface="Cambria Math" panose="02040503050406030204" pitchFamily="18" charset="0"/>
                                    </a:rPr>
                                    <m:t>𝑓</m:t>
                                  </m:r>
                                </m:e>
                                <m:sub>
                                  <m:r>
                                    <a:rPr lang="it-IT" i="1">
                                      <a:latin typeface="Cambria Math" panose="02040503050406030204" pitchFamily="18" charset="0"/>
                                    </a:rPr>
                                    <m:t>𝐵𝐽</m:t>
                                  </m:r>
                                </m:sub>
                                <m:sup>
                                  <m:r>
                                    <a:rPr lang="it-IT" i="1">
                                      <a:latin typeface="Cambria Math" panose="02040503050406030204" pitchFamily="18" charset="0"/>
                                    </a:rPr>
                                    <m:t>𝐿</m:t>
                                  </m:r>
                                </m:sup>
                              </m:sSubSup>
                            </m:e>
                          </m:d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+4</m:t>
                          </m:r>
                          <m:sSup>
                            <m:sSupPr>
                              <m:ctrlPr>
                                <a:rPr lang="it-IT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p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𝐾</m:t>
                              </m:r>
                            </m:sup>
                          </m:sSup>
                          <m:sSup>
                            <m:sSupPr>
                              <m:ctrlPr>
                                <a:rPr lang="it-IT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𝜂</m:t>
                              </m:r>
                            </m:e>
                            <m:sup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𝐼𝐽</m:t>
                              </m:r>
                            </m:sup>
                          </m:sSup>
                          <m:sSub>
                            <m:sSubPr>
                              <m:ctrlPr>
                                <a:rPr lang="it-IT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̇"/>
                                  <m:ctrlPr>
                                    <a:rPr lang="it-IT" i="1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it-IT" i="1">
                                      <a:latin typeface="Cambria Math" panose="02040503050406030204" pitchFamily="18" charset="0"/>
                                    </a:rPr>
                                    <m:t>𝜂</m:t>
                                  </m:r>
                                </m:e>
                              </m:acc>
                            </m:e>
                            <m:sub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𝐽𝐿</m:t>
                              </m:r>
                            </m:sub>
                          </m:sSub>
                          <m:sSubSup>
                            <m:sSubSupPr>
                              <m:ctrlPr>
                                <a:rPr lang="it-IT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</m:e>
                            <m:sub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𝐾𝐼</m:t>
                              </m:r>
                            </m:sub>
                            <m:sup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𝐿</m:t>
                              </m:r>
                            </m:sup>
                          </m:sSubSup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−</m:t>
                          </m:r>
                          <m:sSup>
                            <m:sSupPr>
                              <m:ctrlPr>
                                <a:rPr lang="it-IT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it-IT">
                                  <a:latin typeface="Cambria Math" panose="02040503050406030204" pitchFamily="18" charset="0"/>
                                </a:rPr>
                                <m:t>Γ</m:t>
                              </m:r>
                            </m:e>
                            <m:sup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𝐼𝐽</m:t>
                              </m:r>
                            </m:sup>
                          </m:sSup>
                          <m:sSub>
                            <m:sSubPr>
                              <m:ctrlPr>
                                <a:rPr lang="it-IT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̇"/>
                                  <m:ctrlPr>
                                    <a:rPr lang="it-IT" i="1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m:rPr>
                                      <m:sty m:val="p"/>
                                    </m:rPr>
                                    <a:rPr lang="it-IT">
                                      <a:latin typeface="Cambria Math" panose="02040503050406030204" pitchFamily="18" charset="0"/>
                                    </a:rPr>
                                    <m:t>Γ</m:t>
                                  </m:r>
                                </m:e>
                              </m:acc>
                            </m:e>
                            <m:sub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𝐼𝐽</m:t>
                              </m:r>
                            </m:sub>
                          </m:sSub>
                          <m:sSup>
                            <m:sSupPr>
                              <m:ctrlPr>
                                <a:rPr lang="it-IT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it-IT">
                                  <a:latin typeface="Cambria Math" panose="02040503050406030204" pitchFamily="18" charset="0"/>
                                </a:rPr>
                                <m:t>Γ</m:t>
                              </m:r>
                            </m:e>
                            <m:sup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𝐾𝐿</m:t>
                              </m:r>
                            </m:sup>
                          </m:sSup>
                          <m:sSub>
                            <m:sSubPr>
                              <m:ctrlPr>
                                <a:rPr lang="it-IT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̇"/>
                                  <m:ctrlPr>
                                    <a:rPr lang="it-IT" i="1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m:rPr>
                                      <m:sty m:val="p"/>
                                    </m:rPr>
                                    <a:rPr lang="it-IT">
                                      <a:latin typeface="Cambria Math" panose="02040503050406030204" pitchFamily="18" charset="0"/>
                                    </a:rPr>
                                    <m:t>Γ</m:t>
                                  </m:r>
                                </m:e>
                              </m:acc>
                            </m:e>
                            <m:sub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𝐾𝐿</m:t>
                              </m:r>
                            </m:sub>
                          </m:sSub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)</m:t>
                          </m:r>
                        </m:e>
                      </m: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5" name="CasellaDiTesto 4">
                <a:extLst>
                  <a:ext uri="{FF2B5EF4-FFF2-40B4-BE49-F238E27FC236}">
                    <a16:creationId xmlns:a16="http://schemas.microsoft.com/office/drawing/2014/main" id="{7AC021E1-29BE-98FF-9627-420A4F41E55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4391" y="1833667"/>
                <a:ext cx="10954986" cy="1291507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6" name="Connettore 2 5">
            <a:extLst>
              <a:ext uri="{FF2B5EF4-FFF2-40B4-BE49-F238E27FC236}">
                <a16:creationId xmlns:a16="http://schemas.microsoft.com/office/drawing/2014/main" id="{7CE80887-5864-27A5-BE4A-AF8683CFF9D5}"/>
              </a:ext>
            </a:extLst>
          </p:cNvPr>
          <p:cNvCxnSpPr>
            <a:cxnSpLocks/>
          </p:cNvCxnSpPr>
          <p:nvPr/>
        </p:nvCxnSpPr>
        <p:spPr>
          <a:xfrm>
            <a:off x="5027221" y="2708426"/>
            <a:ext cx="1510145" cy="335657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CasellaDiTesto 9">
                <a:extLst>
                  <a:ext uri="{FF2B5EF4-FFF2-40B4-BE49-F238E27FC236}">
                    <a16:creationId xmlns:a16="http://schemas.microsoft.com/office/drawing/2014/main" id="{7D1400F7-39BA-88B1-5E52-12194EE7DB43}"/>
                  </a:ext>
                </a:extLst>
              </p:cNvPr>
              <p:cNvSpPr txBox="1"/>
              <p:nvPr/>
            </p:nvSpPr>
            <p:spPr>
              <a:xfrm>
                <a:off x="6541046" y="2924827"/>
                <a:ext cx="174727" cy="27699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i="1" smtClean="0">
                          <a:ln w="0"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mbria Math" panose="02040503050406030204" pitchFamily="18" charset="0"/>
                        </a:rPr>
                        <m:t>0</m:t>
                      </m:r>
                    </m:oMath>
                  </m:oMathPara>
                </a14:m>
                <a:endParaRPr lang="en-US" dirty="0">
                  <a:ln w="0">
                    <a:noFill/>
                  </a:ln>
                  <a:solidFill>
                    <a:srgbClr val="FF0000"/>
                  </a:solidFill>
                  <a:effectLst/>
                </a:endParaRPr>
              </a:p>
            </p:txBody>
          </p:sp>
        </mc:Choice>
        <mc:Fallback xmlns="">
          <p:sp>
            <p:nvSpPr>
              <p:cNvPr id="10" name="CasellaDiTesto 9">
                <a:extLst>
                  <a:ext uri="{FF2B5EF4-FFF2-40B4-BE49-F238E27FC236}">
                    <a16:creationId xmlns:a16="http://schemas.microsoft.com/office/drawing/2014/main" id="{7D1400F7-39BA-88B1-5E52-12194EE7DB4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41046" y="2924827"/>
                <a:ext cx="174727" cy="276999"/>
              </a:xfrm>
              <a:prstGeom prst="rect">
                <a:avLst/>
              </a:prstGeom>
              <a:blipFill>
                <a:blip r:embed="rId5"/>
                <a:stretch>
                  <a:fillRect l="-31034" r="-34483" b="-8889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1" name="Connettore 2 10">
            <a:extLst>
              <a:ext uri="{FF2B5EF4-FFF2-40B4-BE49-F238E27FC236}">
                <a16:creationId xmlns:a16="http://schemas.microsoft.com/office/drawing/2014/main" id="{5BABDC11-C69E-FFF8-1C76-D08675DFF662}"/>
              </a:ext>
            </a:extLst>
          </p:cNvPr>
          <p:cNvCxnSpPr>
            <a:cxnSpLocks/>
          </p:cNvCxnSpPr>
          <p:nvPr/>
        </p:nvCxnSpPr>
        <p:spPr>
          <a:xfrm>
            <a:off x="2493818" y="2708426"/>
            <a:ext cx="2442359" cy="357319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CasellaDiTesto 11">
                <a:extLst>
                  <a:ext uri="{FF2B5EF4-FFF2-40B4-BE49-F238E27FC236}">
                    <a16:creationId xmlns:a16="http://schemas.microsoft.com/office/drawing/2014/main" id="{26376BB7-D15B-6BCF-9164-C2A424BA48D1}"/>
                  </a:ext>
                </a:extLst>
              </p:cNvPr>
              <p:cNvSpPr txBox="1"/>
              <p:nvPr/>
            </p:nvSpPr>
            <p:spPr>
              <a:xfrm>
                <a:off x="4939857" y="2946489"/>
                <a:ext cx="174727" cy="27699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i="1" smtClean="0">
                          <a:ln w="0"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mbria Math" panose="02040503050406030204" pitchFamily="18" charset="0"/>
                        </a:rPr>
                        <m:t>0</m:t>
                      </m:r>
                    </m:oMath>
                  </m:oMathPara>
                </a14:m>
                <a:endParaRPr lang="en-US" dirty="0">
                  <a:ln w="0">
                    <a:noFill/>
                  </a:ln>
                  <a:solidFill>
                    <a:srgbClr val="FF0000"/>
                  </a:solidFill>
                  <a:effectLst/>
                </a:endParaRPr>
              </a:p>
            </p:txBody>
          </p:sp>
        </mc:Choice>
        <mc:Fallback xmlns="">
          <p:sp>
            <p:nvSpPr>
              <p:cNvPr id="12" name="CasellaDiTesto 11">
                <a:extLst>
                  <a:ext uri="{FF2B5EF4-FFF2-40B4-BE49-F238E27FC236}">
                    <a16:creationId xmlns:a16="http://schemas.microsoft.com/office/drawing/2014/main" id="{26376BB7-D15B-6BCF-9164-C2A424BA48D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39857" y="2946489"/>
                <a:ext cx="174727" cy="276999"/>
              </a:xfrm>
              <a:prstGeom prst="rect">
                <a:avLst/>
              </a:prstGeom>
              <a:blipFill>
                <a:blip r:embed="rId6"/>
                <a:stretch>
                  <a:fillRect l="-31034" r="-34483" b="-8696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6" name="Connettore 2 15">
            <a:extLst>
              <a:ext uri="{FF2B5EF4-FFF2-40B4-BE49-F238E27FC236}">
                <a16:creationId xmlns:a16="http://schemas.microsoft.com/office/drawing/2014/main" id="{00004F81-2073-D2BB-AA59-FE2D0C16B8D8}"/>
              </a:ext>
            </a:extLst>
          </p:cNvPr>
          <p:cNvCxnSpPr/>
          <p:nvPr/>
        </p:nvCxnSpPr>
        <p:spPr>
          <a:xfrm flipV="1">
            <a:off x="3919364" y="2274081"/>
            <a:ext cx="380010" cy="207818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CasellaDiTesto 18">
                <a:extLst>
                  <a:ext uri="{FF2B5EF4-FFF2-40B4-BE49-F238E27FC236}">
                    <a16:creationId xmlns:a16="http://schemas.microsoft.com/office/drawing/2014/main" id="{2C8D508E-6A7C-D547-0C75-D2FB881A8435}"/>
                  </a:ext>
                </a:extLst>
              </p:cNvPr>
              <p:cNvSpPr txBox="1"/>
              <p:nvPr/>
            </p:nvSpPr>
            <p:spPr>
              <a:xfrm>
                <a:off x="4299374" y="2091953"/>
                <a:ext cx="174727" cy="27699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i="1" smtClean="0">
                          <a:ln w="0"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mbria Math" panose="02040503050406030204" pitchFamily="18" charset="0"/>
                        </a:rPr>
                        <m:t>0</m:t>
                      </m:r>
                    </m:oMath>
                  </m:oMathPara>
                </a14:m>
                <a:endParaRPr lang="en-US" dirty="0">
                  <a:ln w="0">
                    <a:noFill/>
                  </a:ln>
                  <a:solidFill>
                    <a:srgbClr val="FF0000"/>
                  </a:solidFill>
                  <a:effectLst/>
                </a:endParaRPr>
              </a:p>
            </p:txBody>
          </p:sp>
        </mc:Choice>
        <mc:Fallback xmlns="">
          <p:sp>
            <p:nvSpPr>
              <p:cNvPr id="19" name="CasellaDiTesto 18">
                <a:extLst>
                  <a:ext uri="{FF2B5EF4-FFF2-40B4-BE49-F238E27FC236}">
                    <a16:creationId xmlns:a16="http://schemas.microsoft.com/office/drawing/2014/main" id="{2C8D508E-6A7C-D547-0C75-D2FB881A843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99374" y="2091953"/>
                <a:ext cx="174727" cy="276999"/>
              </a:xfrm>
              <a:prstGeom prst="rect">
                <a:avLst/>
              </a:prstGeom>
              <a:blipFill>
                <a:blip r:embed="rId7"/>
                <a:stretch>
                  <a:fillRect l="-31034" r="-34483" b="-8696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1" name="Connettore 2 20">
            <a:extLst>
              <a:ext uri="{FF2B5EF4-FFF2-40B4-BE49-F238E27FC236}">
                <a16:creationId xmlns:a16="http://schemas.microsoft.com/office/drawing/2014/main" id="{3DB0FD69-D9E9-0FEF-C117-ED7DBEC1C906}"/>
              </a:ext>
            </a:extLst>
          </p:cNvPr>
          <p:cNvCxnSpPr>
            <a:cxnSpLocks/>
          </p:cNvCxnSpPr>
          <p:nvPr/>
        </p:nvCxnSpPr>
        <p:spPr>
          <a:xfrm>
            <a:off x="3719028" y="3986386"/>
            <a:ext cx="1510145" cy="335657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CasellaDiTesto 21">
                <a:extLst>
                  <a:ext uri="{FF2B5EF4-FFF2-40B4-BE49-F238E27FC236}">
                    <a16:creationId xmlns:a16="http://schemas.microsoft.com/office/drawing/2014/main" id="{46F0D839-FB30-176A-29AD-ABC9409D7D39}"/>
                  </a:ext>
                </a:extLst>
              </p:cNvPr>
              <p:cNvSpPr txBox="1"/>
              <p:nvPr/>
            </p:nvSpPr>
            <p:spPr>
              <a:xfrm>
                <a:off x="5232853" y="4202787"/>
                <a:ext cx="174727" cy="27699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i="1" smtClean="0">
                          <a:ln w="0"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mbria Math" panose="02040503050406030204" pitchFamily="18" charset="0"/>
                        </a:rPr>
                        <m:t>0</m:t>
                      </m:r>
                    </m:oMath>
                  </m:oMathPara>
                </a14:m>
                <a:endParaRPr lang="en-US" dirty="0">
                  <a:ln w="0">
                    <a:noFill/>
                  </a:ln>
                  <a:solidFill>
                    <a:srgbClr val="FF0000"/>
                  </a:solidFill>
                  <a:effectLst/>
                </a:endParaRPr>
              </a:p>
            </p:txBody>
          </p:sp>
        </mc:Choice>
        <mc:Fallback xmlns="">
          <p:sp>
            <p:nvSpPr>
              <p:cNvPr id="22" name="CasellaDiTesto 21">
                <a:extLst>
                  <a:ext uri="{FF2B5EF4-FFF2-40B4-BE49-F238E27FC236}">
                    <a16:creationId xmlns:a16="http://schemas.microsoft.com/office/drawing/2014/main" id="{46F0D839-FB30-176A-29AD-ABC9409D7D3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32853" y="4202787"/>
                <a:ext cx="174727" cy="276999"/>
              </a:xfrm>
              <a:prstGeom prst="rect">
                <a:avLst/>
              </a:prstGeom>
              <a:blipFill>
                <a:blip r:embed="rId8"/>
                <a:stretch>
                  <a:fillRect l="-31034" r="-34483" b="-8696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3" name="Connettore 2 22">
            <a:extLst>
              <a:ext uri="{FF2B5EF4-FFF2-40B4-BE49-F238E27FC236}">
                <a16:creationId xmlns:a16="http://schemas.microsoft.com/office/drawing/2014/main" id="{8D9ABD82-1035-A8C4-3C01-587BFBFEE965}"/>
              </a:ext>
            </a:extLst>
          </p:cNvPr>
          <p:cNvCxnSpPr>
            <a:cxnSpLocks/>
          </p:cNvCxnSpPr>
          <p:nvPr/>
        </p:nvCxnSpPr>
        <p:spPr>
          <a:xfrm>
            <a:off x="7340930" y="4013988"/>
            <a:ext cx="1510145" cy="335657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4" name="CasellaDiTesto 23">
                <a:extLst>
                  <a:ext uri="{FF2B5EF4-FFF2-40B4-BE49-F238E27FC236}">
                    <a16:creationId xmlns:a16="http://schemas.microsoft.com/office/drawing/2014/main" id="{72A4D3EF-AB67-38C9-45C6-814EF008391F}"/>
                  </a:ext>
                </a:extLst>
              </p:cNvPr>
              <p:cNvSpPr txBox="1"/>
              <p:nvPr/>
            </p:nvSpPr>
            <p:spPr>
              <a:xfrm>
                <a:off x="8854755" y="4230389"/>
                <a:ext cx="174727" cy="27699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i="1" smtClean="0">
                          <a:ln w="0"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mbria Math" panose="02040503050406030204" pitchFamily="18" charset="0"/>
                        </a:rPr>
                        <m:t>0</m:t>
                      </m:r>
                    </m:oMath>
                  </m:oMathPara>
                </a14:m>
                <a:endParaRPr lang="en-US" dirty="0">
                  <a:ln w="0">
                    <a:noFill/>
                  </a:ln>
                  <a:solidFill>
                    <a:srgbClr val="FF0000"/>
                  </a:solidFill>
                  <a:effectLst/>
                </a:endParaRPr>
              </a:p>
            </p:txBody>
          </p:sp>
        </mc:Choice>
        <mc:Fallback xmlns="">
          <p:sp>
            <p:nvSpPr>
              <p:cNvPr id="24" name="CasellaDiTesto 23">
                <a:extLst>
                  <a:ext uri="{FF2B5EF4-FFF2-40B4-BE49-F238E27FC236}">
                    <a16:creationId xmlns:a16="http://schemas.microsoft.com/office/drawing/2014/main" id="{72A4D3EF-AB67-38C9-45C6-814EF008391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854755" y="4230389"/>
                <a:ext cx="174727" cy="276999"/>
              </a:xfrm>
              <a:prstGeom prst="rect">
                <a:avLst/>
              </a:prstGeom>
              <a:blipFill>
                <a:blip r:embed="rId9"/>
                <a:stretch>
                  <a:fillRect l="-35714" r="-35714" b="-8889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5" name="Connettore 2 24">
            <a:extLst>
              <a:ext uri="{FF2B5EF4-FFF2-40B4-BE49-F238E27FC236}">
                <a16:creationId xmlns:a16="http://schemas.microsoft.com/office/drawing/2014/main" id="{2B4661B2-171E-AF18-F82A-8050EA604E6D}"/>
              </a:ext>
            </a:extLst>
          </p:cNvPr>
          <p:cNvCxnSpPr>
            <a:cxnSpLocks/>
          </p:cNvCxnSpPr>
          <p:nvPr/>
        </p:nvCxnSpPr>
        <p:spPr>
          <a:xfrm>
            <a:off x="9029482" y="4016585"/>
            <a:ext cx="631095" cy="261025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6" name="CasellaDiTesto 25">
                <a:extLst>
                  <a:ext uri="{FF2B5EF4-FFF2-40B4-BE49-F238E27FC236}">
                    <a16:creationId xmlns:a16="http://schemas.microsoft.com/office/drawing/2014/main" id="{390E0563-4541-5700-8F34-C0F994184D9D}"/>
                  </a:ext>
                </a:extLst>
              </p:cNvPr>
              <p:cNvSpPr txBox="1"/>
              <p:nvPr/>
            </p:nvSpPr>
            <p:spPr>
              <a:xfrm>
                <a:off x="9645240" y="4201167"/>
                <a:ext cx="174727" cy="27699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i="1" smtClean="0">
                          <a:ln w="0"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mbria Math" panose="02040503050406030204" pitchFamily="18" charset="0"/>
                        </a:rPr>
                        <m:t>0</m:t>
                      </m:r>
                    </m:oMath>
                  </m:oMathPara>
                </a14:m>
                <a:endParaRPr lang="en-US" dirty="0">
                  <a:ln w="0">
                    <a:noFill/>
                  </a:ln>
                  <a:solidFill>
                    <a:srgbClr val="FF0000"/>
                  </a:solidFill>
                  <a:effectLst/>
                </a:endParaRPr>
              </a:p>
            </p:txBody>
          </p:sp>
        </mc:Choice>
        <mc:Fallback xmlns="">
          <p:sp>
            <p:nvSpPr>
              <p:cNvPr id="26" name="CasellaDiTesto 25">
                <a:extLst>
                  <a:ext uri="{FF2B5EF4-FFF2-40B4-BE49-F238E27FC236}">
                    <a16:creationId xmlns:a16="http://schemas.microsoft.com/office/drawing/2014/main" id="{390E0563-4541-5700-8F34-C0F994184D9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45240" y="4201167"/>
                <a:ext cx="174727" cy="276999"/>
              </a:xfrm>
              <a:prstGeom prst="rect">
                <a:avLst/>
              </a:prstGeom>
              <a:blipFill>
                <a:blip r:embed="rId10"/>
                <a:stretch>
                  <a:fillRect l="-31034" r="-34483" b="-8696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CasellaDiTesto 3">
                <a:extLst>
                  <a:ext uri="{FF2B5EF4-FFF2-40B4-BE49-F238E27FC236}">
                    <a16:creationId xmlns:a16="http://schemas.microsoft.com/office/drawing/2014/main" id="{C158BAE3-1F6C-E0FC-4A8E-5F37CC298FC7}"/>
                  </a:ext>
                </a:extLst>
              </p:cNvPr>
              <p:cNvSpPr txBox="1"/>
              <p:nvPr/>
            </p:nvSpPr>
            <p:spPr>
              <a:xfrm>
                <a:off x="380011" y="3829138"/>
                <a:ext cx="9855775" cy="6163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it-IT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𝐴</m:t>
                          </m:r>
                        </m:e>
                        <m:sub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  <m:sup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𝑎</m:t>
                          </m:r>
                        </m:sup>
                      </m:sSubSup>
                      <m:r>
                        <a:rPr lang="it-IT" i="1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begChr m:val="["/>
                          <m:endChr m:val="]"/>
                          <m:ctrlPr>
                            <a:rPr lang="it-IT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it-IT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den>
                          </m:f>
                          <m:sSup>
                            <m:sSupPr>
                              <m:ctrlPr>
                                <a:rPr lang="it-IT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𝜖</m:t>
                              </m:r>
                            </m:e>
                            <m:sup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𝑎𝑏𝑐</m:t>
                              </m:r>
                            </m:sup>
                          </m:sSup>
                          <m:f>
                            <m:fPr>
                              <m:ctrlPr>
                                <a:rPr lang="it-IT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it-IT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it-IT" i="1">
                                      <a:latin typeface="Cambria Math" panose="02040503050406030204" pitchFamily="18" charset="0"/>
                                    </a:rPr>
                                    <m:t>𝑎</m:t>
                                  </m:r>
                                </m:e>
                                <m:sub>
                                  <m:r>
                                    <a:rPr lang="it-IT" i="1">
                                      <a:latin typeface="Cambria Math" panose="02040503050406030204" pitchFamily="18" charset="0"/>
                                    </a:rPr>
                                    <m:t>𝑐</m:t>
                                  </m:r>
                                </m:sub>
                              </m:sSub>
                            </m:num>
                            <m:den>
                              <m:sSub>
                                <m:sSubPr>
                                  <m:ctrlPr>
                                    <a:rPr lang="it-IT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it-IT" i="1">
                                      <a:latin typeface="Cambria Math" panose="02040503050406030204" pitchFamily="18" charset="0"/>
                                    </a:rPr>
                                    <m:t>𝑎</m:t>
                                  </m:r>
                                </m:e>
                                <m:sub>
                                  <m:r>
                                    <a:rPr lang="it-IT" i="1">
                                      <a:latin typeface="Cambria Math" panose="02040503050406030204" pitchFamily="18" charset="0"/>
                                    </a:rPr>
                                    <m:t>𝑏</m:t>
                                  </m:r>
                                </m:sub>
                              </m:sSub>
                            </m:den>
                          </m:f>
                          <m:sSubSup>
                            <m:sSubSupPr>
                              <m:ctrlPr>
                                <a:rPr lang="it-IT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m:rPr>
                                  <m:sty m:val="p"/>
                                </m:rPr>
                                <a:rPr lang="it-IT" b="0" i="0" smtClean="0">
                                  <a:latin typeface="Cambria Math" panose="02040503050406030204" pitchFamily="18" charset="0"/>
                                </a:rPr>
                                <m:t>Λ</m:t>
                              </m:r>
                            </m:e>
                            <m:sub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𝑏</m:t>
                              </m:r>
                            </m:sub>
                            <m:sup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𝐽</m:t>
                              </m:r>
                            </m:sup>
                          </m:sSubSup>
                          <m:sSubSup>
                            <m:sSubSupPr>
                              <m:ctrlPr>
                                <a:rPr lang="it-IT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e>
                            <m:sub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𝐾</m:t>
                              </m:r>
                            </m:sub>
                            <m:sup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sup>
                          </m:sSubSup>
                          <m:sSubSup>
                            <m:sSubSupPr>
                              <m:ctrlPr>
                                <a:rPr lang="it-IT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</m:e>
                            <m:sub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𝐼𝐽</m:t>
                              </m:r>
                            </m:sub>
                            <m:sup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𝐾</m:t>
                              </m:r>
                            </m:sup>
                          </m:sSubSup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−</m:t>
                          </m:r>
                          <m:f>
                            <m:fPr>
                              <m:ctrlPr>
                                <a:rPr lang="it-IT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den>
                          </m:f>
                          <m:sSup>
                            <m:sSupPr>
                              <m:ctrlPr>
                                <a:rPr lang="it-IT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𝜖</m:t>
                              </m:r>
                            </m:e>
                            <m:sup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𝑎𝑏𝑐</m:t>
                              </m:r>
                            </m:sup>
                          </m:sSup>
                          <m:f>
                            <m:fPr>
                              <m:ctrlPr>
                                <a:rPr lang="it-IT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sSub>
                                <m:sSubPr>
                                  <m:ctrlPr>
                                    <a:rPr lang="it-IT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it-IT" i="1">
                                      <a:latin typeface="Cambria Math" panose="02040503050406030204" pitchFamily="18" charset="0"/>
                                    </a:rPr>
                                    <m:t>𝑎</m:t>
                                  </m:r>
                                </m:e>
                                <m:sub>
                                  <m:r>
                                    <a:rPr lang="it-IT" i="1">
                                      <a:latin typeface="Cambria Math" panose="02040503050406030204" pitchFamily="18" charset="0"/>
                                    </a:rPr>
                                    <m:t>𝑏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it-IT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it-IT" i="1">
                                      <a:latin typeface="Cambria Math" panose="02040503050406030204" pitchFamily="18" charset="0"/>
                                    </a:rPr>
                                    <m:t>𝑎</m:t>
                                  </m:r>
                                </m:e>
                                <m:sub>
                                  <m:r>
                                    <a:rPr lang="it-IT" i="1">
                                      <a:latin typeface="Cambria Math" panose="02040503050406030204" pitchFamily="18" charset="0"/>
                                    </a:rPr>
                                    <m:t>𝑐</m:t>
                                  </m:r>
                                </m:sub>
                              </m:sSub>
                            </m:den>
                          </m:f>
                          <m:sSub>
                            <m:sSubPr>
                              <m:ctrlPr>
                                <a:rPr lang="it-IT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𝜂</m:t>
                              </m:r>
                            </m:e>
                            <m:sub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𝐼𝐽</m:t>
                              </m:r>
                            </m:sub>
                          </m:sSub>
                          <m:sSubSup>
                            <m:sSubSupPr>
                              <m:ctrlPr>
                                <a:rPr lang="it-IT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m:rPr>
                                  <m:sty m:val="p"/>
                                </m:rPr>
                                <a:rPr lang="it-IT" i="0">
                                  <a:latin typeface="Cambria Math" panose="02040503050406030204" pitchFamily="18" charset="0"/>
                                </a:rPr>
                                <m:t>Λ</m:t>
                              </m:r>
                            </m:e>
                            <m:sub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𝑏</m:t>
                              </m:r>
                            </m:sub>
                            <m:sup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𝐾</m:t>
                              </m:r>
                            </m:sup>
                          </m:sSubSup>
                          <m:sSubSup>
                            <m:sSubSupPr>
                              <m:ctrlPr>
                                <a:rPr lang="it-IT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m:rPr>
                                  <m:sty m:val="p"/>
                                </m:rPr>
                                <a:rPr lang="it-IT" i="0">
                                  <a:latin typeface="Cambria Math" panose="02040503050406030204" pitchFamily="18" charset="0"/>
                                </a:rPr>
                                <m:t>Λ</m:t>
                              </m:r>
                            </m:e>
                            <m:sub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sub>
                            <m:sup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𝐿</m:t>
                              </m:r>
                            </m:sup>
                          </m:sSubSup>
                          <m:sSubSup>
                            <m:sSubSupPr>
                              <m:ctrlPr>
                                <a:rPr lang="it-IT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</m:e>
                            <m:sub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𝐿𝐾</m:t>
                              </m:r>
                            </m:sub>
                            <m:sup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𝐽</m:t>
                              </m:r>
                            </m:sup>
                          </m:sSubSup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+</m:t>
                          </m:r>
                          <m:f>
                            <m:fPr>
                              <m:ctrlPr>
                                <a:rPr lang="it-IT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𝛾</m:t>
                              </m:r>
                            </m:num>
                            <m:den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den>
                          </m:f>
                          <m:sSub>
                            <m:sSubPr>
                              <m:ctrlPr>
                                <a:rPr lang="it-IT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e>
                            <m:sub>
                              <m:d>
                                <m:dPr>
                                  <m:ctrlPr>
                                    <a:rPr lang="it-IT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it-IT" i="1">
                                      <a:latin typeface="Cambria Math" panose="02040503050406030204" pitchFamily="18" charset="0"/>
                                    </a:rPr>
                                    <m:t>𝑎</m:t>
                                  </m:r>
                                </m:e>
                              </m:d>
                            </m:sub>
                          </m:sSub>
                          <m:sSubSup>
                            <m:sSubSupPr>
                              <m:ctrlPr>
                                <a:rPr lang="it-IT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e>
                            <m:sub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𝐿</m:t>
                              </m:r>
                            </m:sub>
                            <m:sup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sup>
                          </m:sSubSup>
                          <m:d>
                            <m:dPr>
                              <m:ctrlPr>
                                <a:rPr lang="it-IT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it-IT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it-IT" i="1">
                                      <a:latin typeface="Cambria Math" panose="02040503050406030204" pitchFamily="18" charset="0"/>
                                    </a:rPr>
                                    <m:t>𝜂</m:t>
                                  </m:r>
                                </m:e>
                                <m:sup>
                                  <m:r>
                                    <a:rPr lang="it-IT" i="1">
                                      <a:latin typeface="Cambria Math" panose="02040503050406030204" pitchFamily="18" charset="0"/>
                                    </a:rPr>
                                    <m:t>𝐿𝐽</m:t>
                                  </m:r>
                                </m:sup>
                              </m:sSup>
                              <m:sSub>
                                <m:sSubPr>
                                  <m:ctrlPr>
                                    <a:rPr lang="it-IT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acc>
                                    <m:accPr>
                                      <m:chr m:val="̇"/>
                                      <m:ctrlPr>
                                        <a:rPr lang="it-IT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it-IT" i="1">
                                          <a:latin typeface="Cambria Math" panose="02040503050406030204" pitchFamily="18" charset="0"/>
                                        </a:rPr>
                                        <m:t>𝜂</m:t>
                                      </m:r>
                                    </m:e>
                                  </m:acc>
                                </m:e>
                                <m:sub>
                                  <m:r>
                                    <a:rPr lang="it-IT" i="1">
                                      <a:latin typeface="Cambria Math" panose="02040503050406030204" pitchFamily="18" charset="0"/>
                                    </a:rPr>
                                    <m:t>𝐽𝐼</m:t>
                                  </m:r>
                                </m:sub>
                              </m:sSub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sSup>
                                <m:sSupPr>
                                  <m:ctrlPr>
                                    <a:rPr lang="it-IT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it-IT" i="1">
                                      <a:latin typeface="Cambria Math" panose="02040503050406030204" pitchFamily="18" charset="0"/>
                                    </a:rPr>
                                    <m:t>𝑁</m:t>
                                  </m:r>
                                </m:e>
                                <m:sup>
                                  <m:r>
                                    <a:rPr lang="it-IT" i="1">
                                      <a:latin typeface="Cambria Math" panose="02040503050406030204" pitchFamily="18" charset="0"/>
                                    </a:rPr>
                                    <m:t>𝐴</m:t>
                                  </m:r>
                                </m:sup>
                              </m:sSup>
                              <m:sSup>
                                <m:sSupPr>
                                  <m:ctrlPr>
                                    <a:rPr lang="it-IT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it-IT" i="1">
                                      <a:latin typeface="Cambria Math" panose="02040503050406030204" pitchFamily="18" charset="0"/>
                                    </a:rPr>
                                    <m:t>𝜂</m:t>
                                  </m:r>
                                </m:e>
                                <m:sup>
                                  <m:r>
                                    <a:rPr lang="it-IT" i="1">
                                      <a:latin typeface="Cambria Math" panose="02040503050406030204" pitchFamily="18" charset="0"/>
                                    </a:rPr>
                                    <m:t>𝐿𝐾</m:t>
                                  </m:r>
                                </m:sup>
                              </m:sSup>
                              <m:sSub>
                                <m:sSubPr>
                                  <m:ctrlPr>
                                    <a:rPr lang="it-IT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it-IT" i="1">
                                      <a:latin typeface="Cambria Math" panose="02040503050406030204" pitchFamily="18" charset="0"/>
                                    </a:rPr>
                                    <m:t>𝜂</m:t>
                                  </m:r>
                                </m:e>
                                <m:sub>
                                  <m:r>
                                    <a:rPr lang="it-IT" i="1">
                                      <a:latin typeface="Cambria Math" panose="02040503050406030204" pitchFamily="18" charset="0"/>
                                    </a:rPr>
                                    <m:t>𝐼𝐽</m:t>
                                  </m:r>
                                </m:sub>
                              </m:sSub>
                              <m:sSubSup>
                                <m:sSubSupPr>
                                  <m:ctrlPr>
                                    <a:rPr lang="it-IT" i="1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it-IT" i="1">
                                      <a:latin typeface="Cambria Math" panose="02040503050406030204" pitchFamily="18" charset="0"/>
                                    </a:rPr>
                                    <m:t>𝑓</m:t>
                                  </m:r>
                                </m:e>
                                <m:sub>
                                  <m:r>
                                    <a:rPr lang="it-IT" i="1">
                                      <a:latin typeface="Cambria Math" panose="02040503050406030204" pitchFamily="18" charset="0"/>
                                    </a:rPr>
                                    <m:t>𝐴𝐾</m:t>
                                  </m:r>
                                </m:sub>
                                <m:sup>
                                  <m:r>
                                    <a:rPr lang="it-IT" i="1">
                                      <a:latin typeface="Cambria Math" panose="02040503050406030204" pitchFamily="18" charset="0"/>
                                    </a:rPr>
                                    <m:t>𝐽</m:t>
                                  </m:r>
                                </m:sup>
                              </m:sSubSup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sSup>
                                <m:sSupPr>
                                  <m:ctrlPr>
                                    <a:rPr lang="it-IT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it-IT" i="1">
                                      <a:latin typeface="Cambria Math" panose="02040503050406030204" pitchFamily="18" charset="0"/>
                                    </a:rPr>
                                    <m:t>𝑁</m:t>
                                  </m:r>
                                </m:e>
                                <m:sup>
                                  <m:r>
                                    <a:rPr lang="it-IT" i="1">
                                      <a:latin typeface="Cambria Math" panose="02040503050406030204" pitchFamily="18" charset="0"/>
                                    </a:rPr>
                                    <m:t>𝐴</m:t>
                                  </m:r>
                                </m:sup>
                              </m:sSup>
                              <m:sSubSup>
                                <m:sSubSupPr>
                                  <m:ctrlPr>
                                    <a:rPr lang="it-IT" i="1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it-IT" i="1">
                                      <a:latin typeface="Cambria Math" panose="02040503050406030204" pitchFamily="18" charset="0"/>
                                    </a:rPr>
                                    <m:t>𝑓</m:t>
                                  </m:r>
                                </m:e>
                                <m:sub>
                                  <m:r>
                                    <a:rPr lang="it-IT" i="1">
                                      <a:latin typeface="Cambria Math" panose="02040503050406030204" pitchFamily="18" charset="0"/>
                                    </a:rPr>
                                    <m:t>𝐴𝐼</m:t>
                                  </m:r>
                                </m:sub>
                                <m:sup>
                                  <m:r>
                                    <a:rPr lang="it-IT" i="1">
                                      <a:latin typeface="Cambria Math" panose="02040503050406030204" pitchFamily="18" charset="0"/>
                                    </a:rPr>
                                    <m:t>𝐿</m:t>
                                  </m:r>
                                </m:sup>
                              </m:sSubSup>
                            </m:e>
                          </m:d>
                        </m:e>
                      </m:d>
                      <m:sSubSup>
                        <m:sSubSupPr>
                          <m:ctrlPr>
                            <a:rPr lang="it-IT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𝜔</m:t>
                          </m:r>
                        </m:e>
                        <m:sub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  <m:sup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𝐼</m:t>
                          </m:r>
                        </m:sup>
                      </m:sSubSup>
                    </m:oMath>
                  </m:oMathPara>
                </a14:m>
                <a:endParaRPr lang="en-US" i="1" dirty="0">
                  <a:latin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4" name="CasellaDiTesto 3">
                <a:extLst>
                  <a:ext uri="{FF2B5EF4-FFF2-40B4-BE49-F238E27FC236}">
                    <a16:creationId xmlns:a16="http://schemas.microsoft.com/office/drawing/2014/main" id="{C158BAE3-1F6C-E0FC-4A8E-5F37CC298FC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0011" y="3829138"/>
                <a:ext cx="9855775" cy="616387"/>
              </a:xfrm>
              <a:prstGeom prst="rect">
                <a:avLst/>
              </a:prstGeom>
              <a:blipFill>
                <a:blip r:embed="rId11"/>
                <a:stretch>
                  <a:fillRect b="-9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8648703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CF97E058-DED6-D72E-760E-80ECBCB098A7}"/>
              </a:ext>
            </a:extLst>
          </p:cNvPr>
          <p:cNvSpPr txBox="1"/>
          <p:nvPr/>
        </p:nvSpPr>
        <p:spPr>
          <a:xfrm>
            <a:off x="178904" y="192157"/>
            <a:ext cx="1185407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3600" dirty="0" err="1">
                <a:solidFill>
                  <a:srgbClr val="82243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Nondiagonal</a:t>
            </a:r>
            <a:r>
              <a:rPr lang="it-IT" sz="3600" dirty="0">
                <a:solidFill>
                  <a:srgbClr val="82243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Bianchi I model</a:t>
            </a:r>
          </a:p>
          <a:p>
            <a:r>
              <a:rPr lang="it-IT" sz="2400" dirty="0" err="1">
                <a:solidFill>
                  <a:srgbClr val="82243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Flux</a:t>
            </a:r>
            <a:r>
              <a:rPr lang="it-IT" sz="2400" dirty="0">
                <a:solidFill>
                  <a:srgbClr val="82243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dirty="0" err="1">
                <a:solidFill>
                  <a:srgbClr val="82243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quantization</a:t>
            </a:r>
            <a:endParaRPr lang="en-US" sz="2400" dirty="0">
              <a:solidFill>
                <a:srgbClr val="82243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24DE3FE1-4E52-1306-39A4-83C5054E53E0}"/>
              </a:ext>
            </a:extLst>
          </p:cNvPr>
          <p:cNvSpPr txBox="1"/>
          <p:nvPr/>
        </p:nvSpPr>
        <p:spPr>
          <a:xfrm>
            <a:off x="349623" y="1526241"/>
            <a:ext cx="739624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Quantization in the flux polarization as in </a:t>
            </a:r>
            <a:r>
              <a:rPr lang="en-US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[Ashtekar, Wilson-Ewing ‘09] </a:t>
            </a:r>
          </a:p>
          <a:p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The fluxes computed on the faces of the fiducial cell</a:t>
            </a:r>
          </a:p>
        </p:txBody>
      </p:sp>
      <p:grpSp>
        <p:nvGrpSpPr>
          <p:cNvPr id="104" name="Gruppo 103">
            <a:extLst>
              <a:ext uri="{FF2B5EF4-FFF2-40B4-BE49-F238E27FC236}">
                <a16:creationId xmlns:a16="http://schemas.microsoft.com/office/drawing/2014/main" id="{F0F298F7-FBD5-B9BF-F03F-9692AA061C76}"/>
              </a:ext>
            </a:extLst>
          </p:cNvPr>
          <p:cNvGrpSpPr/>
          <p:nvPr/>
        </p:nvGrpSpPr>
        <p:grpSpPr>
          <a:xfrm>
            <a:off x="538230" y="5446449"/>
            <a:ext cx="5304169" cy="369332"/>
            <a:chOff x="525098" y="4952508"/>
            <a:chExt cx="5304169" cy="369332"/>
          </a:xfrm>
        </p:grpSpPr>
        <p:sp>
          <p:nvSpPr>
            <p:cNvPr id="9" name="CasellaDiTesto 8">
              <a:extLst>
                <a:ext uri="{FF2B5EF4-FFF2-40B4-BE49-F238E27FC236}">
                  <a16:creationId xmlns:a16="http://schemas.microsoft.com/office/drawing/2014/main" id="{F7A5E1A8-B76C-5FF1-27F4-3C3F71042CAE}"/>
                </a:ext>
              </a:extLst>
            </p:cNvPr>
            <p:cNvSpPr txBox="1"/>
            <p:nvPr/>
          </p:nvSpPr>
          <p:spPr>
            <a:xfrm>
              <a:off x="525098" y="4952508"/>
              <a:ext cx="433667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latin typeface="Arial" panose="020B0604020202020204" pitchFamily="34" charset="0"/>
                  <a:cs typeface="Arial" panose="020B0604020202020204" pitchFamily="34" charset="0"/>
                </a:rPr>
                <a:t>Basis states of the Hilbert space: </a:t>
              </a: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" name="CasellaDiTesto 1">
                  <a:extLst>
                    <a:ext uri="{FF2B5EF4-FFF2-40B4-BE49-F238E27FC236}">
                      <a16:creationId xmlns:a16="http://schemas.microsoft.com/office/drawing/2014/main" id="{EBAD2CFD-37C6-F0EA-7C62-8F7C25C3B977}"/>
                    </a:ext>
                  </a:extLst>
                </p:cNvPr>
                <p:cNvSpPr txBox="1"/>
                <p:nvPr/>
              </p:nvSpPr>
              <p:spPr>
                <a:xfrm>
                  <a:off x="4049485" y="4998674"/>
                  <a:ext cx="1779782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it-IT" b="0" i="1" smtClean="0">
                            <a:latin typeface="Cambria Math" panose="02040503050406030204" pitchFamily="18" charset="0"/>
                          </a:rPr>
                          <m:t>|</m:t>
                        </m:r>
                        <m:sSub>
                          <m:sSubPr>
                            <m:ctrlPr>
                              <a:rPr lang="it-IT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it-IT" b="0" i="1" smtClean="0">
                                <a:latin typeface="Cambria Math" panose="02040503050406030204" pitchFamily="18" charset="0"/>
                              </a:rPr>
                              <m:t>𝑝</m:t>
                            </m:r>
                          </m:e>
                          <m:sub>
                            <m:r>
                              <a:rPr lang="it-IT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r>
                          <a:rPr lang="it-IT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sSub>
                          <m:sSubPr>
                            <m:ctrlPr>
                              <a:rPr lang="it-IT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it-IT" b="0" i="1" smtClean="0">
                                <a:latin typeface="Cambria Math" panose="02040503050406030204" pitchFamily="18" charset="0"/>
                              </a:rPr>
                              <m:t>𝑝</m:t>
                            </m:r>
                          </m:e>
                          <m:sub>
                            <m:r>
                              <a:rPr lang="it-IT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  <m:r>
                          <a:rPr lang="it-IT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sSub>
                          <m:sSubPr>
                            <m:ctrlPr>
                              <a:rPr lang="it-IT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it-IT" b="0" i="1" smtClean="0">
                                <a:latin typeface="Cambria Math" panose="02040503050406030204" pitchFamily="18" charset="0"/>
                              </a:rPr>
                              <m:t>𝑝</m:t>
                            </m:r>
                          </m:e>
                          <m:sub>
                            <m:r>
                              <a:rPr lang="it-IT" b="0" i="1" smtClean="0">
                                <a:latin typeface="Cambria Math" panose="02040503050406030204" pitchFamily="18" charset="0"/>
                              </a:rPr>
                              <m:t>3</m:t>
                            </m:r>
                          </m:sub>
                        </m:sSub>
                        <m:r>
                          <a:rPr lang="it-IT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it-IT" b="0" i="1" smtClean="0">
                            <a:latin typeface="Cambria Math" panose="02040503050406030204" pitchFamily="18" charset="0"/>
                          </a:rPr>
                          <m:t>𝜃</m:t>
                        </m:r>
                        <m:r>
                          <a:rPr lang="it-IT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it-IT" b="0" i="1" smtClean="0">
                            <a:latin typeface="Cambria Math" panose="02040503050406030204" pitchFamily="18" charset="0"/>
                          </a:rPr>
                          <m:t>𝜓</m:t>
                        </m:r>
                        <m:r>
                          <a:rPr lang="it-IT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it-IT" b="0" i="1" smtClean="0">
                            <a:latin typeface="Cambria Math" panose="02040503050406030204" pitchFamily="18" charset="0"/>
                          </a:rPr>
                          <m:t>𝜙</m:t>
                        </m:r>
                        <m:r>
                          <a:rPr lang="it-IT" b="0" i="1" smtClean="0">
                            <a:latin typeface="Cambria Math" panose="02040503050406030204" pitchFamily="18" charset="0"/>
                          </a:rPr>
                          <m:t>⟩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2" name="CasellaDiTesto 1">
                  <a:extLst>
                    <a:ext uri="{FF2B5EF4-FFF2-40B4-BE49-F238E27FC236}">
                      <a16:creationId xmlns:a16="http://schemas.microsoft.com/office/drawing/2014/main" id="{EBAD2CFD-37C6-F0EA-7C62-8F7C25C3B977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049485" y="4998674"/>
                  <a:ext cx="1779782" cy="276999"/>
                </a:xfrm>
                <a:prstGeom prst="rect">
                  <a:avLst/>
                </a:prstGeom>
                <a:blipFill>
                  <a:blip r:embed="rId6"/>
                  <a:stretch>
                    <a:fillRect l="-4452" t="-2222" r="-4452" b="-35556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9F7F807E-C473-BF84-F488-C112B609B3F5}"/>
              </a:ext>
            </a:extLst>
          </p:cNvPr>
          <p:cNvSpPr txBox="1"/>
          <p:nvPr/>
        </p:nvSpPr>
        <p:spPr>
          <a:xfrm>
            <a:off x="6511083" y="5142419"/>
            <a:ext cx="5545372" cy="369332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Geometric operators depend on diagonal fluxes only!</a:t>
            </a:r>
          </a:p>
        </p:txBody>
      </p:sp>
      <p:cxnSp>
        <p:nvCxnSpPr>
          <p:cNvPr id="39" name="Connettore 2 38">
            <a:extLst>
              <a:ext uri="{FF2B5EF4-FFF2-40B4-BE49-F238E27FC236}">
                <a16:creationId xmlns:a16="http://schemas.microsoft.com/office/drawing/2014/main" id="{1266C25F-D6E3-C7E0-53A6-9B74A7EA4EBF}"/>
              </a:ext>
            </a:extLst>
          </p:cNvPr>
          <p:cNvCxnSpPr>
            <a:cxnSpLocks/>
          </p:cNvCxnSpPr>
          <p:nvPr/>
        </p:nvCxnSpPr>
        <p:spPr>
          <a:xfrm flipV="1">
            <a:off x="2162177" y="2489021"/>
            <a:ext cx="0" cy="1993320"/>
          </a:xfrm>
          <a:prstGeom prst="straightConnector1">
            <a:avLst/>
          </a:prstGeom>
          <a:ln w="28575"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0" name="Connettore 2 39">
            <a:extLst>
              <a:ext uri="{FF2B5EF4-FFF2-40B4-BE49-F238E27FC236}">
                <a16:creationId xmlns:a16="http://schemas.microsoft.com/office/drawing/2014/main" id="{5C1BEFCC-E0DC-D9EF-5AE2-0708F7AFFC77}"/>
              </a:ext>
            </a:extLst>
          </p:cNvPr>
          <p:cNvCxnSpPr>
            <a:cxnSpLocks/>
          </p:cNvCxnSpPr>
          <p:nvPr/>
        </p:nvCxnSpPr>
        <p:spPr>
          <a:xfrm flipH="1">
            <a:off x="1618421" y="4468914"/>
            <a:ext cx="555129" cy="555503"/>
          </a:xfrm>
          <a:prstGeom prst="straightConnector1">
            <a:avLst/>
          </a:prstGeom>
          <a:ln w="28575"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1" name="Connettore 2 40">
            <a:extLst>
              <a:ext uri="{FF2B5EF4-FFF2-40B4-BE49-F238E27FC236}">
                <a16:creationId xmlns:a16="http://schemas.microsoft.com/office/drawing/2014/main" id="{792D581D-BC05-06B2-2236-762A4A10FD46}"/>
              </a:ext>
            </a:extLst>
          </p:cNvPr>
          <p:cNvCxnSpPr>
            <a:cxnSpLocks/>
          </p:cNvCxnSpPr>
          <p:nvPr/>
        </p:nvCxnSpPr>
        <p:spPr>
          <a:xfrm>
            <a:off x="2162177" y="4482341"/>
            <a:ext cx="1822886" cy="0"/>
          </a:xfrm>
          <a:prstGeom prst="straightConnector1">
            <a:avLst/>
          </a:prstGeom>
          <a:ln w="28575"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3" name="Connettore 2 42">
            <a:extLst>
              <a:ext uri="{FF2B5EF4-FFF2-40B4-BE49-F238E27FC236}">
                <a16:creationId xmlns:a16="http://schemas.microsoft.com/office/drawing/2014/main" id="{39D0D609-B7AE-706F-BC15-15E7133A6EBF}"/>
              </a:ext>
            </a:extLst>
          </p:cNvPr>
          <p:cNvCxnSpPr>
            <a:cxnSpLocks/>
          </p:cNvCxnSpPr>
          <p:nvPr/>
        </p:nvCxnSpPr>
        <p:spPr>
          <a:xfrm>
            <a:off x="3470682" y="3718955"/>
            <a:ext cx="461123" cy="0"/>
          </a:xfrm>
          <a:prstGeom prst="straightConnector1">
            <a:avLst/>
          </a:prstGeom>
          <a:ln w="76200">
            <a:solidFill>
              <a:srgbClr val="0070C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45" name="Gruppo 44">
            <a:extLst>
              <a:ext uri="{FF2B5EF4-FFF2-40B4-BE49-F238E27FC236}">
                <a16:creationId xmlns:a16="http://schemas.microsoft.com/office/drawing/2014/main" id="{DE85E7DE-AD3D-961D-DB8C-D7D2209B1F92}"/>
              </a:ext>
            </a:extLst>
          </p:cNvPr>
          <p:cNvGrpSpPr/>
          <p:nvPr/>
        </p:nvGrpSpPr>
        <p:grpSpPr>
          <a:xfrm>
            <a:off x="2162014" y="2975756"/>
            <a:ext cx="1506587" cy="1506586"/>
            <a:chOff x="2308544" y="1270454"/>
            <a:chExt cx="2739250" cy="2739250"/>
          </a:xfrm>
        </p:grpSpPr>
        <p:sp>
          <p:nvSpPr>
            <p:cNvPr id="48" name="Rettangolo 47">
              <a:extLst>
                <a:ext uri="{FF2B5EF4-FFF2-40B4-BE49-F238E27FC236}">
                  <a16:creationId xmlns:a16="http://schemas.microsoft.com/office/drawing/2014/main" id="{A8C28A18-DE0D-2B4E-BF0D-6F2D0F9D808B}"/>
                </a:ext>
              </a:extLst>
            </p:cNvPr>
            <p:cNvSpPr/>
            <p:nvPr/>
          </p:nvSpPr>
          <p:spPr>
            <a:xfrm>
              <a:off x="2308544" y="1988294"/>
              <a:ext cx="2021410" cy="2021410"/>
            </a:xfrm>
            <a:prstGeom prst="rect">
              <a:avLst/>
            </a:prstGeom>
            <a:noFill/>
            <a:ln w="28575">
              <a:solidFill>
                <a:schemeClr val="tx1"/>
              </a:solidFill>
              <a:prstDash val="solid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49" name="Rettangolo 48">
              <a:extLst>
                <a:ext uri="{FF2B5EF4-FFF2-40B4-BE49-F238E27FC236}">
                  <a16:creationId xmlns:a16="http://schemas.microsoft.com/office/drawing/2014/main" id="{4818A372-F5A0-F119-E19E-0EBA43316D8C}"/>
                </a:ext>
              </a:extLst>
            </p:cNvPr>
            <p:cNvSpPr/>
            <p:nvPr/>
          </p:nvSpPr>
          <p:spPr>
            <a:xfrm>
              <a:off x="3026384" y="1270454"/>
              <a:ext cx="2021410" cy="2021410"/>
            </a:xfrm>
            <a:prstGeom prst="rect">
              <a:avLst/>
            </a:prstGeom>
            <a:noFill/>
            <a:ln w="28575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cxnSp>
          <p:nvCxnSpPr>
            <p:cNvPr id="50" name="Connettore diritto 49">
              <a:extLst>
                <a:ext uri="{FF2B5EF4-FFF2-40B4-BE49-F238E27FC236}">
                  <a16:creationId xmlns:a16="http://schemas.microsoft.com/office/drawing/2014/main" id="{C792B1B7-A547-F397-0137-59651D35261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308544" y="3291864"/>
              <a:ext cx="717840" cy="71784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Connettore diritto 50">
              <a:extLst>
                <a:ext uri="{FF2B5EF4-FFF2-40B4-BE49-F238E27FC236}">
                  <a16:creationId xmlns:a16="http://schemas.microsoft.com/office/drawing/2014/main" id="{A439D02D-40C5-63DD-72BA-EC967193568E}"/>
                </a:ext>
              </a:extLst>
            </p:cNvPr>
            <p:cNvCxnSpPr/>
            <p:nvPr/>
          </p:nvCxnSpPr>
          <p:spPr>
            <a:xfrm>
              <a:off x="3026384" y="1270454"/>
              <a:ext cx="2020477" cy="0"/>
            </a:xfrm>
            <a:prstGeom prst="line">
              <a:avLst/>
            </a:prstGeom>
            <a:ln w="28575"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52" name="Connettore diritto 51">
              <a:extLst>
                <a:ext uri="{FF2B5EF4-FFF2-40B4-BE49-F238E27FC236}">
                  <a16:creationId xmlns:a16="http://schemas.microsoft.com/office/drawing/2014/main" id="{12F1740C-7AA4-725D-7844-2C737DC97D1D}"/>
                </a:ext>
              </a:extLst>
            </p:cNvPr>
            <p:cNvCxnSpPr/>
            <p:nvPr/>
          </p:nvCxnSpPr>
          <p:spPr>
            <a:xfrm>
              <a:off x="5046861" y="1270454"/>
              <a:ext cx="0" cy="2021410"/>
            </a:xfrm>
            <a:prstGeom prst="line">
              <a:avLst/>
            </a:prstGeom>
            <a:ln w="28575"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53" name="Connettore diritto 52">
              <a:extLst>
                <a:ext uri="{FF2B5EF4-FFF2-40B4-BE49-F238E27FC236}">
                  <a16:creationId xmlns:a16="http://schemas.microsoft.com/office/drawing/2014/main" id="{8D1C620B-1636-68B6-D5B0-78D56FD89E76}"/>
                </a:ext>
              </a:extLst>
            </p:cNvPr>
            <p:cNvCxnSpPr/>
            <p:nvPr/>
          </p:nvCxnSpPr>
          <p:spPr>
            <a:xfrm flipH="1">
              <a:off x="4329021" y="3291864"/>
              <a:ext cx="717840" cy="717840"/>
            </a:xfrm>
            <a:prstGeom prst="line">
              <a:avLst/>
            </a:prstGeom>
            <a:ln w="28575"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54" name="Connettore diritto 53">
              <a:extLst>
                <a:ext uri="{FF2B5EF4-FFF2-40B4-BE49-F238E27FC236}">
                  <a16:creationId xmlns:a16="http://schemas.microsoft.com/office/drawing/2014/main" id="{C1EE8209-E37D-3D4E-1780-BE6F96115682}"/>
                </a:ext>
              </a:extLst>
            </p:cNvPr>
            <p:cNvCxnSpPr/>
            <p:nvPr/>
          </p:nvCxnSpPr>
          <p:spPr>
            <a:xfrm flipH="1">
              <a:off x="4329021" y="1270454"/>
              <a:ext cx="717840" cy="717840"/>
            </a:xfrm>
            <a:prstGeom prst="line">
              <a:avLst/>
            </a:prstGeom>
            <a:ln w="28575"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55" name="Connettore diritto 54">
              <a:extLst>
                <a:ext uri="{FF2B5EF4-FFF2-40B4-BE49-F238E27FC236}">
                  <a16:creationId xmlns:a16="http://schemas.microsoft.com/office/drawing/2014/main" id="{C4FB6D2F-C553-6725-5757-B6CD06E31038}"/>
                </a:ext>
              </a:extLst>
            </p:cNvPr>
            <p:cNvCxnSpPr/>
            <p:nvPr/>
          </p:nvCxnSpPr>
          <p:spPr>
            <a:xfrm flipH="1">
              <a:off x="2308544" y="1270454"/>
              <a:ext cx="717840" cy="717840"/>
            </a:xfrm>
            <a:prstGeom prst="line">
              <a:avLst/>
            </a:prstGeom>
            <a:ln w="28575"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cxnSp>
        <p:nvCxnSpPr>
          <p:cNvPr id="46" name="Connettore 2 45">
            <a:extLst>
              <a:ext uri="{FF2B5EF4-FFF2-40B4-BE49-F238E27FC236}">
                <a16:creationId xmlns:a16="http://schemas.microsoft.com/office/drawing/2014/main" id="{620D1BDF-266A-54AB-4687-B898791EBCA2}"/>
              </a:ext>
            </a:extLst>
          </p:cNvPr>
          <p:cNvCxnSpPr/>
          <p:nvPr/>
        </p:nvCxnSpPr>
        <p:spPr>
          <a:xfrm flipV="1">
            <a:off x="2905437" y="2644583"/>
            <a:ext cx="0" cy="528579"/>
          </a:xfrm>
          <a:prstGeom prst="straightConnector1">
            <a:avLst/>
          </a:prstGeom>
          <a:ln w="76200">
            <a:solidFill>
              <a:srgbClr val="0070C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7" name="Connettore 2 46">
            <a:extLst>
              <a:ext uri="{FF2B5EF4-FFF2-40B4-BE49-F238E27FC236}">
                <a16:creationId xmlns:a16="http://schemas.microsoft.com/office/drawing/2014/main" id="{99725F37-1531-D4BF-E11E-BF9995F6E8AD}"/>
              </a:ext>
            </a:extLst>
          </p:cNvPr>
          <p:cNvCxnSpPr>
            <a:cxnSpLocks/>
          </p:cNvCxnSpPr>
          <p:nvPr/>
        </p:nvCxnSpPr>
        <p:spPr>
          <a:xfrm flipH="1">
            <a:off x="2384405" y="3891885"/>
            <a:ext cx="353818" cy="369418"/>
          </a:xfrm>
          <a:prstGeom prst="straightConnector1">
            <a:avLst/>
          </a:prstGeom>
          <a:ln w="76200">
            <a:solidFill>
              <a:srgbClr val="0070C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56" name="CasellaDiTesto 55">
                <a:extLst>
                  <a:ext uri="{FF2B5EF4-FFF2-40B4-BE49-F238E27FC236}">
                    <a16:creationId xmlns:a16="http://schemas.microsoft.com/office/drawing/2014/main" id="{6049B4B7-46DA-59DE-CB88-014CFA808C64}"/>
                  </a:ext>
                </a:extLst>
              </p:cNvPr>
              <p:cNvSpPr txBox="1"/>
              <p:nvPr/>
            </p:nvSpPr>
            <p:spPr>
              <a:xfrm>
                <a:off x="3962501" y="3544389"/>
                <a:ext cx="148188" cy="27699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𝑝</m:t>
                          </m:r>
                        </m:e>
                        <m:sub>
                          <m:r>
                            <a:rPr lang="it-IT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en-US" dirty="0">
                  <a:solidFill>
                    <a:srgbClr val="00B0F0"/>
                  </a:solidFill>
                </a:endParaRPr>
              </a:p>
            </p:txBody>
          </p:sp>
        </mc:Choice>
        <mc:Fallback xmlns="">
          <p:sp>
            <p:nvSpPr>
              <p:cNvPr id="56" name="CasellaDiTesto 55">
                <a:extLst>
                  <a:ext uri="{FF2B5EF4-FFF2-40B4-BE49-F238E27FC236}">
                    <a16:creationId xmlns:a16="http://schemas.microsoft.com/office/drawing/2014/main" id="{6049B4B7-46DA-59DE-CB88-014CFA808C6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62501" y="3544389"/>
                <a:ext cx="148188" cy="276999"/>
              </a:xfrm>
              <a:prstGeom prst="rect">
                <a:avLst/>
              </a:prstGeom>
              <a:blipFill>
                <a:blip r:embed="rId7"/>
                <a:stretch>
                  <a:fillRect l="-58333" r="-87500" b="-26087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7" name="CasellaDiTesto 56">
                <a:extLst>
                  <a:ext uri="{FF2B5EF4-FFF2-40B4-BE49-F238E27FC236}">
                    <a16:creationId xmlns:a16="http://schemas.microsoft.com/office/drawing/2014/main" id="{C0CF5D93-D5D4-E3F9-A55F-EC91016BA61D}"/>
                  </a:ext>
                </a:extLst>
              </p:cNvPr>
              <p:cNvSpPr txBox="1"/>
              <p:nvPr/>
            </p:nvSpPr>
            <p:spPr>
              <a:xfrm>
                <a:off x="2829879" y="2389502"/>
                <a:ext cx="151115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𝑝</m:t>
                          </m:r>
                        </m:e>
                        <m:sub>
                          <m:r>
                            <a:rPr lang="it-IT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57" name="CasellaDiTesto 56">
                <a:extLst>
                  <a:ext uri="{FF2B5EF4-FFF2-40B4-BE49-F238E27FC236}">
                    <a16:creationId xmlns:a16="http://schemas.microsoft.com/office/drawing/2014/main" id="{C0CF5D93-D5D4-E3F9-A55F-EC91016BA61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29879" y="2389502"/>
                <a:ext cx="151115" cy="276999"/>
              </a:xfrm>
              <a:prstGeom prst="rect">
                <a:avLst/>
              </a:prstGeom>
              <a:blipFill>
                <a:blip r:embed="rId8"/>
                <a:stretch>
                  <a:fillRect l="-56000" r="-84000" b="-2888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8" name="CasellaDiTesto 57">
                <a:extLst>
                  <a:ext uri="{FF2B5EF4-FFF2-40B4-BE49-F238E27FC236}">
                    <a16:creationId xmlns:a16="http://schemas.microsoft.com/office/drawing/2014/main" id="{4A8B752B-9EF8-3C06-2F60-0E8B0372C356}"/>
                  </a:ext>
                </a:extLst>
              </p:cNvPr>
              <p:cNvSpPr txBox="1"/>
              <p:nvPr/>
            </p:nvSpPr>
            <p:spPr>
              <a:xfrm>
                <a:off x="2309130" y="4172128"/>
                <a:ext cx="151115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𝑝</m:t>
                          </m:r>
                        </m:e>
                        <m:sub>
                          <m:r>
                            <a:rPr lang="it-IT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</m:oMath>
                  </m:oMathPara>
                </a14:m>
                <a:endParaRPr lang="en-US" dirty="0">
                  <a:solidFill>
                    <a:srgbClr val="0070C0"/>
                  </a:solidFill>
                </a:endParaRPr>
              </a:p>
            </p:txBody>
          </p:sp>
        </mc:Choice>
        <mc:Fallback xmlns="">
          <p:sp>
            <p:nvSpPr>
              <p:cNvPr id="58" name="CasellaDiTesto 57">
                <a:extLst>
                  <a:ext uri="{FF2B5EF4-FFF2-40B4-BE49-F238E27FC236}">
                    <a16:creationId xmlns:a16="http://schemas.microsoft.com/office/drawing/2014/main" id="{4A8B752B-9EF8-3C06-2F60-0E8B0372C35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09130" y="4172128"/>
                <a:ext cx="151115" cy="276999"/>
              </a:xfrm>
              <a:prstGeom prst="rect">
                <a:avLst/>
              </a:prstGeom>
              <a:blipFill>
                <a:blip r:embed="rId9"/>
                <a:stretch>
                  <a:fillRect l="-56000" r="-80000" b="-2608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9" name="CasellaDiTesto 58">
                <a:extLst>
                  <a:ext uri="{FF2B5EF4-FFF2-40B4-BE49-F238E27FC236}">
                    <a16:creationId xmlns:a16="http://schemas.microsoft.com/office/drawing/2014/main" id="{846DCAD5-4783-0164-0E73-C3F3C967E05B}"/>
                  </a:ext>
                </a:extLst>
              </p:cNvPr>
              <p:cNvSpPr txBox="1"/>
              <p:nvPr/>
            </p:nvSpPr>
            <p:spPr>
              <a:xfrm>
                <a:off x="3827176" y="4517161"/>
                <a:ext cx="138278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𝜉</m:t>
                          </m:r>
                        </m:e>
                        <m:sub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59" name="CasellaDiTesto 58">
                <a:extLst>
                  <a:ext uri="{FF2B5EF4-FFF2-40B4-BE49-F238E27FC236}">
                    <a16:creationId xmlns:a16="http://schemas.microsoft.com/office/drawing/2014/main" id="{846DCAD5-4783-0164-0E73-C3F3C967E05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27176" y="4517161"/>
                <a:ext cx="138278" cy="276999"/>
              </a:xfrm>
              <a:prstGeom prst="rect">
                <a:avLst/>
              </a:prstGeom>
              <a:blipFill>
                <a:blip r:embed="rId10"/>
                <a:stretch>
                  <a:fillRect l="-78261" t="-2222" r="-78261" b="-3555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0" name="CasellaDiTesto 59">
                <a:extLst>
                  <a:ext uri="{FF2B5EF4-FFF2-40B4-BE49-F238E27FC236}">
                    <a16:creationId xmlns:a16="http://schemas.microsoft.com/office/drawing/2014/main" id="{AF9D8EF7-5FDE-3118-B202-343E12A1597C}"/>
                  </a:ext>
                </a:extLst>
              </p:cNvPr>
              <p:cNvSpPr txBox="1"/>
              <p:nvPr/>
            </p:nvSpPr>
            <p:spPr>
              <a:xfrm>
                <a:off x="1920299" y="2452241"/>
                <a:ext cx="141205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𝜉</m:t>
                          </m:r>
                        </m:e>
                        <m:sub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60" name="CasellaDiTesto 59">
                <a:extLst>
                  <a:ext uri="{FF2B5EF4-FFF2-40B4-BE49-F238E27FC236}">
                    <a16:creationId xmlns:a16="http://schemas.microsoft.com/office/drawing/2014/main" id="{AF9D8EF7-5FDE-3118-B202-343E12A1597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20299" y="2452241"/>
                <a:ext cx="141205" cy="276999"/>
              </a:xfrm>
              <a:prstGeom prst="rect">
                <a:avLst/>
              </a:prstGeom>
              <a:blipFill>
                <a:blip r:embed="rId11"/>
                <a:stretch>
                  <a:fillRect l="-78261" t="-2174" r="-86957" b="-3260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1" name="CasellaDiTesto 60">
                <a:extLst>
                  <a:ext uri="{FF2B5EF4-FFF2-40B4-BE49-F238E27FC236}">
                    <a16:creationId xmlns:a16="http://schemas.microsoft.com/office/drawing/2014/main" id="{327E95A4-C14F-3A6A-AC8D-5082F8C19502}"/>
                  </a:ext>
                </a:extLst>
              </p:cNvPr>
              <p:cNvSpPr txBox="1"/>
              <p:nvPr/>
            </p:nvSpPr>
            <p:spPr>
              <a:xfrm>
                <a:off x="1477216" y="4645747"/>
                <a:ext cx="141205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𝜉</m:t>
                          </m:r>
                        </m:e>
                        <m:sub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61" name="CasellaDiTesto 60">
                <a:extLst>
                  <a:ext uri="{FF2B5EF4-FFF2-40B4-BE49-F238E27FC236}">
                    <a16:creationId xmlns:a16="http://schemas.microsoft.com/office/drawing/2014/main" id="{327E95A4-C14F-3A6A-AC8D-5082F8C1950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77216" y="4645747"/>
                <a:ext cx="141205" cy="276999"/>
              </a:xfrm>
              <a:prstGeom prst="rect">
                <a:avLst/>
              </a:prstGeom>
              <a:blipFill>
                <a:blip r:embed="rId12"/>
                <a:stretch>
                  <a:fillRect l="-78261" t="-2174" r="-86957" b="-3260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77" name="Connettore 2 76">
            <a:extLst>
              <a:ext uri="{FF2B5EF4-FFF2-40B4-BE49-F238E27FC236}">
                <a16:creationId xmlns:a16="http://schemas.microsoft.com/office/drawing/2014/main" id="{9EA6B68E-FA1D-E990-735F-6FBF2F2C3B76}"/>
              </a:ext>
            </a:extLst>
          </p:cNvPr>
          <p:cNvCxnSpPr>
            <a:cxnSpLocks/>
          </p:cNvCxnSpPr>
          <p:nvPr/>
        </p:nvCxnSpPr>
        <p:spPr>
          <a:xfrm flipV="1">
            <a:off x="8190304" y="1734115"/>
            <a:ext cx="0" cy="2573197"/>
          </a:xfrm>
          <a:prstGeom prst="straightConnector1">
            <a:avLst/>
          </a:prstGeom>
          <a:ln w="28575"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78" name="Connettore 2 77">
            <a:extLst>
              <a:ext uri="{FF2B5EF4-FFF2-40B4-BE49-F238E27FC236}">
                <a16:creationId xmlns:a16="http://schemas.microsoft.com/office/drawing/2014/main" id="{0F4D6663-8AAA-7E3A-7E4F-BE5815EF1BD5}"/>
              </a:ext>
            </a:extLst>
          </p:cNvPr>
          <p:cNvCxnSpPr>
            <a:cxnSpLocks/>
          </p:cNvCxnSpPr>
          <p:nvPr/>
        </p:nvCxnSpPr>
        <p:spPr>
          <a:xfrm flipH="1">
            <a:off x="7473684" y="4307312"/>
            <a:ext cx="716621" cy="717105"/>
          </a:xfrm>
          <a:prstGeom prst="straightConnector1">
            <a:avLst/>
          </a:prstGeom>
          <a:ln w="28575"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79" name="Connettore 2 78">
            <a:extLst>
              <a:ext uri="{FF2B5EF4-FFF2-40B4-BE49-F238E27FC236}">
                <a16:creationId xmlns:a16="http://schemas.microsoft.com/office/drawing/2014/main" id="{844CE432-37B8-E8B1-D1E1-F71C47F9B457}"/>
              </a:ext>
            </a:extLst>
          </p:cNvPr>
          <p:cNvCxnSpPr>
            <a:cxnSpLocks/>
          </p:cNvCxnSpPr>
          <p:nvPr/>
        </p:nvCxnSpPr>
        <p:spPr>
          <a:xfrm>
            <a:off x="8190304" y="4307312"/>
            <a:ext cx="2353181" cy="0"/>
          </a:xfrm>
          <a:prstGeom prst="straightConnector1">
            <a:avLst/>
          </a:prstGeom>
          <a:ln w="28575"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81" name="Connettore 2 80">
            <a:extLst>
              <a:ext uri="{FF2B5EF4-FFF2-40B4-BE49-F238E27FC236}">
                <a16:creationId xmlns:a16="http://schemas.microsoft.com/office/drawing/2014/main" id="{14E57C80-1D29-02CE-F605-26A02C218FC2}"/>
              </a:ext>
            </a:extLst>
          </p:cNvPr>
          <p:cNvCxnSpPr>
            <a:cxnSpLocks/>
          </p:cNvCxnSpPr>
          <p:nvPr/>
        </p:nvCxnSpPr>
        <p:spPr>
          <a:xfrm rot="20455859">
            <a:off x="9453526" y="2726756"/>
            <a:ext cx="595267" cy="0"/>
          </a:xfrm>
          <a:prstGeom prst="straightConnector1">
            <a:avLst/>
          </a:prstGeom>
          <a:ln w="76200">
            <a:solidFill>
              <a:srgbClr val="0070C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82" name="Gruppo 81">
            <a:extLst>
              <a:ext uri="{FF2B5EF4-FFF2-40B4-BE49-F238E27FC236}">
                <a16:creationId xmlns:a16="http://schemas.microsoft.com/office/drawing/2014/main" id="{01131725-C7E4-9002-C063-DA5B3CC0A6C9}"/>
              </a:ext>
            </a:extLst>
          </p:cNvPr>
          <p:cNvGrpSpPr/>
          <p:nvPr/>
        </p:nvGrpSpPr>
        <p:grpSpPr>
          <a:xfrm rot="20455859">
            <a:off x="7754249" y="1682321"/>
            <a:ext cx="1944867" cy="2372381"/>
            <a:chOff x="2576508" y="684591"/>
            <a:chExt cx="2739250" cy="3341383"/>
          </a:xfrm>
        </p:grpSpPr>
        <p:grpSp>
          <p:nvGrpSpPr>
            <p:cNvPr id="83" name="Gruppo 82">
              <a:extLst>
                <a:ext uri="{FF2B5EF4-FFF2-40B4-BE49-F238E27FC236}">
                  <a16:creationId xmlns:a16="http://schemas.microsoft.com/office/drawing/2014/main" id="{27606120-3DA7-3AD2-17E0-6924BF8C5A81}"/>
                </a:ext>
              </a:extLst>
            </p:cNvPr>
            <p:cNvGrpSpPr/>
            <p:nvPr/>
          </p:nvGrpSpPr>
          <p:grpSpPr>
            <a:xfrm>
              <a:off x="2576508" y="1286724"/>
              <a:ext cx="2739250" cy="2739250"/>
              <a:chOff x="2308544" y="1270454"/>
              <a:chExt cx="2739250" cy="2739250"/>
            </a:xfrm>
          </p:grpSpPr>
          <p:sp>
            <p:nvSpPr>
              <p:cNvPr id="86" name="Rettangolo 85">
                <a:extLst>
                  <a:ext uri="{FF2B5EF4-FFF2-40B4-BE49-F238E27FC236}">
                    <a16:creationId xmlns:a16="http://schemas.microsoft.com/office/drawing/2014/main" id="{1DBA6E35-79BF-C16A-112E-9E59692347CB}"/>
                  </a:ext>
                </a:extLst>
              </p:cNvPr>
              <p:cNvSpPr/>
              <p:nvPr/>
            </p:nvSpPr>
            <p:spPr>
              <a:xfrm>
                <a:off x="2308544" y="1988294"/>
                <a:ext cx="2021410" cy="2021410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  <a:prstDash val="solid"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87" name="Rettangolo 86">
                <a:extLst>
                  <a:ext uri="{FF2B5EF4-FFF2-40B4-BE49-F238E27FC236}">
                    <a16:creationId xmlns:a16="http://schemas.microsoft.com/office/drawing/2014/main" id="{8E50C040-8E8C-51D4-55D2-A4B40BEA61E2}"/>
                  </a:ext>
                </a:extLst>
              </p:cNvPr>
              <p:cNvSpPr/>
              <p:nvPr/>
            </p:nvSpPr>
            <p:spPr>
              <a:xfrm>
                <a:off x="3026384" y="1270454"/>
                <a:ext cx="2021410" cy="2021410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  <a:prstDash val="dash"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cxnSp>
            <p:nvCxnSpPr>
              <p:cNvPr id="88" name="Connettore diritto 87">
                <a:extLst>
                  <a:ext uri="{FF2B5EF4-FFF2-40B4-BE49-F238E27FC236}">
                    <a16:creationId xmlns:a16="http://schemas.microsoft.com/office/drawing/2014/main" id="{088813F8-55E2-24BD-E2B9-99B08335EC22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308544" y="3291864"/>
                <a:ext cx="717840" cy="717840"/>
              </a:xfrm>
              <a:prstGeom prst="line">
                <a:avLst/>
              </a:prstGeom>
              <a:ln w="28575">
                <a:solidFill>
                  <a:schemeClr val="tx1"/>
                </a:solidFill>
                <a:prstDash val="dash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9" name="Connettore diritto 88">
                <a:extLst>
                  <a:ext uri="{FF2B5EF4-FFF2-40B4-BE49-F238E27FC236}">
                    <a16:creationId xmlns:a16="http://schemas.microsoft.com/office/drawing/2014/main" id="{B38A4577-3A59-3EF3-FA46-C797710E5348}"/>
                  </a:ext>
                </a:extLst>
              </p:cNvPr>
              <p:cNvCxnSpPr/>
              <p:nvPr/>
            </p:nvCxnSpPr>
            <p:spPr>
              <a:xfrm>
                <a:off x="3026384" y="1270454"/>
                <a:ext cx="2020477" cy="0"/>
              </a:xfrm>
              <a:prstGeom prst="line">
                <a:avLst/>
              </a:prstGeom>
              <a:ln w="28575"/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90" name="Connettore diritto 89">
                <a:extLst>
                  <a:ext uri="{FF2B5EF4-FFF2-40B4-BE49-F238E27FC236}">
                    <a16:creationId xmlns:a16="http://schemas.microsoft.com/office/drawing/2014/main" id="{FCB6CAD7-1302-F847-6139-BAB369B90EFF}"/>
                  </a:ext>
                </a:extLst>
              </p:cNvPr>
              <p:cNvCxnSpPr/>
              <p:nvPr/>
            </p:nvCxnSpPr>
            <p:spPr>
              <a:xfrm>
                <a:off x="5046861" y="1270454"/>
                <a:ext cx="0" cy="2021410"/>
              </a:xfrm>
              <a:prstGeom prst="line">
                <a:avLst/>
              </a:prstGeom>
              <a:ln w="28575"/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91" name="Connettore diritto 90">
                <a:extLst>
                  <a:ext uri="{FF2B5EF4-FFF2-40B4-BE49-F238E27FC236}">
                    <a16:creationId xmlns:a16="http://schemas.microsoft.com/office/drawing/2014/main" id="{FE9C1E7A-6277-2D70-52B3-2FE063843078}"/>
                  </a:ext>
                </a:extLst>
              </p:cNvPr>
              <p:cNvCxnSpPr/>
              <p:nvPr/>
            </p:nvCxnSpPr>
            <p:spPr>
              <a:xfrm flipH="1">
                <a:off x="4329021" y="3291864"/>
                <a:ext cx="717840" cy="717840"/>
              </a:xfrm>
              <a:prstGeom prst="line">
                <a:avLst/>
              </a:prstGeom>
              <a:ln w="28575"/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92" name="Connettore diritto 91">
                <a:extLst>
                  <a:ext uri="{FF2B5EF4-FFF2-40B4-BE49-F238E27FC236}">
                    <a16:creationId xmlns:a16="http://schemas.microsoft.com/office/drawing/2014/main" id="{C0E04407-CEAB-4599-C653-C5E8FE612A10}"/>
                  </a:ext>
                </a:extLst>
              </p:cNvPr>
              <p:cNvCxnSpPr/>
              <p:nvPr/>
            </p:nvCxnSpPr>
            <p:spPr>
              <a:xfrm flipH="1">
                <a:off x="4329021" y="1270454"/>
                <a:ext cx="717840" cy="717840"/>
              </a:xfrm>
              <a:prstGeom prst="line">
                <a:avLst/>
              </a:prstGeom>
              <a:ln w="28575"/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93" name="Connettore diritto 92">
                <a:extLst>
                  <a:ext uri="{FF2B5EF4-FFF2-40B4-BE49-F238E27FC236}">
                    <a16:creationId xmlns:a16="http://schemas.microsoft.com/office/drawing/2014/main" id="{4D0E1483-19DE-CEEA-D7FC-31DBD9A114D0}"/>
                  </a:ext>
                </a:extLst>
              </p:cNvPr>
              <p:cNvCxnSpPr/>
              <p:nvPr/>
            </p:nvCxnSpPr>
            <p:spPr>
              <a:xfrm flipH="1">
                <a:off x="2308544" y="1270454"/>
                <a:ext cx="717840" cy="717840"/>
              </a:xfrm>
              <a:prstGeom prst="line">
                <a:avLst/>
              </a:prstGeom>
              <a:ln w="28575"/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</p:grpSp>
        <p:cxnSp>
          <p:nvCxnSpPr>
            <p:cNvPr id="84" name="Connettore 2 83">
              <a:extLst>
                <a:ext uri="{FF2B5EF4-FFF2-40B4-BE49-F238E27FC236}">
                  <a16:creationId xmlns:a16="http://schemas.microsoft.com/office/drawing/2014/main" id="{A7ECD38B-04EE-D422-BC58-615B2910B8F1}"/>
                </a:ext>
              </a:extLst>
            </p:cNvPr>
            <p:cNvCxnSpPr/>
            <p:nvPr/>
          </p:nvCxnSpPr>
          <p:spPr>
            <a:xfrm flipV="1">
              <a:off x="3928187" y="684591"/>
              <a:ext cx="0" cy="961053"/>
            </a:xfrm>
            <a:prstGeom prst="straightConnector1">
              <a:avLst/>
            </a:prstGeom>
            <a:ln w="76200">
              <a:solidFill>
                <a:srgbClr val="0070C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Connettore 2 84">
              <a:extLst>
                <a:ext uri="{FF2B5EF4-FFF2-40B4-BE49-F238E27FC236}">
                  <a16:creationId xmlns:a16="http://schemas.microsoft.com/office/drawing/2014/main" id="{3C2D4637-6C14-A4EF-F1B8-00A1937455C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980856" y="2952415"/>
              <a:ext cx="643306" cy="671669"/>
            </a:xfrm>
            <a:prstGeom prst="straightConnector1">
              <a:avLst/>
            </a:prstGeom>
            <a:ln w="76200">
              <a:solidFill>
                <a:srgbClr val="0070C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94" name="CasellaDiTesto 93">
                <a:extLst>
                  <a:ext uri="{FF2B5EF4-FFF2-40B4-BE49-F238E27FC236}">
                    <a16:creationId xmlns:a16="http://schemas.microsoft.com/office/drawing/2014/main" id="{2DDB6F29-CEF9-36E1-CA00-A73FBEE7D208}"/>
                  </a:ext>
                </a:extLst>
              </p:cNvPr>
              <p:cNvSpPr txBox="1">
                <a:spLocks noChangeAspect="1"/>
              </p:cNvSpPr>
              <p:nvPr/>
            </p:nvSpPr>
            <p:spPr>
              <a:xfrm>
                <a:off x="10062852" y="2427397"/>
                <a:ext cx="287066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b="0" i="1" smtClean="0">
                              <a:solidFill>
                                <a:schemeClr val="tx2">
                                  <a:lumMod val="50000"/>
                                  <a:lumOff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𝑝</m:t>
                          </m:r>
                        </m:e>
                        <m:sub>
                          <m:r>
                            <a:rPr lang="it-IT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94" name="CasellaDiTesto 93">
                <a:extLst>
                  <a:ext uri="{FF2B5EF4-FFF2-40B4-BE49-F238E27FC236}">
                    <a16:creationId xmlns:a16="http://schemas.microsoft.com/office/drawing/2014/main" id="{2DDB6F29-CEF9-36E1-CA00-A73FBEE7D20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062852" y="2427397"/>
                <a:ext cx="287066" cy="276999"/>
              </a:xfrm>
              <a:prstGeom prst="rect">
                <a:avLst/>
              </a:prstGeom>
              <a:blipFill>
                <a:blip r:embed="rId13"/>
                <a:stretch>
                  <a:fillRect l="-19149" r="-4255" b="-2608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5" name="CasellaDiTesto 94">
                <a:extLst>
                  <a:ext uri="{FF2B5EF4-FFF2-40B4-BE49-F238E27FC236}">
                    <a16:creationId xmlns:a16="http://schemas.microsoft.com/office/drawing/2014/main" id="{2FF0923A-6FEC-32EA-9E1B-51A768A4C038}"/>
                  </a:ext>
                </a:extLst>
              </p:cNvPr>
              <p:cNvSpPr txBox="1">
                <a:spLocks noChangeAspect="1"/>
              </p:cNvSpPr>
              <p:nvPr/>
            </p:nvSpPr>
            <p:spPr>
              <a:xfrm>
                <a:off x="8217456" y="1466837"/>
                <a:ext cx="292388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𝑝</m:t>
                          </m:r>
                        </m:e>
                        <m:sub>
                          <m:r>
                            <a:rPr lang="it-IT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95" name="CasellaDiTesto 94">
                <a:extLst>
                  <a:ext uri="{FF2B5EF4-FFF2-40B4-BE49-F238E27FC236}">
                    <a16:creationId xmlns:a16="http://schemas.microsoft.com/office/drawing/2014/main" id="{2FF0923A-6FEC-32EA-9E1B-51A768A4C03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17456" y="1466837"/>
                <a:ext cx="292388" cy="276999"/>
              </a:xfrm>
              <a:prstGeom prst="rect">
                <a:avLst/>
              </a:prstGeom>
              <a:blipFill>
                <a:blip r:embed="rId14"/>
                <a:stretch>
                  <a:fillRect l="-18750" r="-6250" b="-2888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6" name="CasellaDiTesto 95">
                <a:extLst>
                  <a:ext uri="{FF2B5EF4-FFF2-40B4-BE49-F238E27FC236}">
                    <a16:creationId xmlns:a16="http://schemas.microsoft.com/office/drawing/2014/main" id="{BC5AEBED-6D75-8F99-43CA-7337B9A1DFAC}"/>
                  </a:ext>
                </a:extLst>
              </p:cNvPr>
              <p:cNvSpPr txBox="1">
                <a:spLocks noChangeAspect="1"/>
              </p:cNvSpPr>
              <p:nvPr/>
            </p:nvSpPr>
            <p:spPr>
              <a:xfrm>
                <a:off x="8293833" y="3879925"/>
                <a:ext cx="292388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𝑝</m:t>
                          </m:r>
                        </m:e>
                        <m:sub>
                          <m:r>
                            <a:rPr lang="it-IT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96" name="CasellaDiTesto 95">
                <a:extLst>
                  <a:ext uri="{FF2B5EF4-FFF2-40B4-BE49-F238E27FC236}">
                    <a16:creationId xmlns:a16="http://schemas.microsoft.com/office/drawing/2014/main" id="{BC5AEBED-6D75-8F99-43CA-7337B9A1DFA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93833" y="3879925"/>
                <a:ext cx="292388" cy="276999"/>
              </a:xfrm>
              <a:prstGeom prst="rect">
                <a:avLst/>
              </a:prstGeom>
              <a:blipFill>
                <a:blip r:embed="rId15"/>
                <a:stretch>
                  <a:fillRect l="-18750" r="-4167" b="-2608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7" name="CasellaDiTesto 96">
                <a:extLst>
                  <a:ext uri="{FF2B5EF4-FFF2-40B4-BE49-F238E27FC236}">
                    <a16:creationId xmlns:a16="http://schemas.microsoft.com/office/drawing/2014/main" id="{EB85762C-0C3F-0088-A649-6570F93253B2}"/>
                  </a:ext>
                </a:extLst>
              </p:cNvPr>
              <p:cNvSpPr txBox="1">
                <a:spLocks noChangeAspect="1"/>
              </p:cNvSpPr>
              <p:nvPr/>
            </p:nvSpPr>
            <p:spPr>
              <a:xfrm>
                <a:off x="10395075" y="4350792"/>
                <a:ext cx="178504" cy="19666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𝜉</m:t>
                          </m:r>
                        </m:e>
                        <m:sub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97" name="CasellaDiTesto 96">
                <a:extLst>
                  <a:ext uri="{FF2B5EF4-FFF2-40B4-BE49-F238E27FC236}">
                    <a16:creationId xmlns:a16="http://schemas.microsoft.com/office/drawing/2014/main" id="{EB85762C-0C3F-0088-A649-6570F93253B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395075" y="4350792"/>
                <a:ext cx="178504" cy="196669"/>
              </a:xfrm>
              <a:prstGeom prst="rect">
                <a:avLst/>
              </a:prstGeom>
              <a:blipFill>
                <a:blip r:embed="rId16"/>
                <a:stretch>
                  <a:fillRect l="-60000" t="-6250" r="-40000" b="-9062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8" name="CasellaDiTesto 97">
                <a:extLst>
                  <a:ext uri="{FF2B5EF4-FFF2-40B4-BE49-F238E27FC236}">
                    <a16:creationId xmlns:a16="http://schemas.microsoft.com/office/drawing/2014/main" id="{2A7CECAA-4A8C-92A7-7587-2D26DB317C37}"/>
                  </a:ext>
                </a:extLst>
              </p:cNvPr>
              <p:cNvSpPr txBox="1">
                <a:spLocks noChangeAspect="1"/>
              </p:cNvSpPr>
              <p:nvPr/>
            </p:nvSpPr>
            <p:spPr>
              <a:xfrm>
                <a:off x="7941941" y="1692900"/>
                <a:ext cx="182283" cy="19666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𝜉</m:t>
                          </m:r>
                        </m:e>
                        <m:sub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98" name="CasellaDiTesto 97">
                <a:extLst>
                  <a:ext uri="{FF2B5EF4-FFF2-40B4-BE49-F238E27FC236}">
                    <a16:creationId xmlns:a16="http://schemas.microsoft.com/office/drawing/2014/main" id="{2A7CECAA-4A8C-92A7-7587-2D26DB317C3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41941" y="1692900"/>
                <a:ext cx="182283" cy="196669"/>
              </a:xfrm>
              <a:prstGeom prst="rect">
                <a:avLst/>
              </a:prstGeom>
              <a:blipFill>
                <a:blip r:embed="rId17"/>
                <a:stretch>
                  <a:fillRect l="-60000" t="-6250" r="-40000" b="-9062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9" name="CasellaDiTesto 98">
                <a:extLst>
                  <a:ext uri="{FF2B5EF4-FFF2-40B4-BE49-F238E27FC236}">
                    <a16:creationId xmlns:a16="http://schemas.microsoft.com/office/drawing/2014/main" id="{D739C5C4-D240-3086-51E9-BC917FC45DF7}"/>
                  </a:ext>
                </a:extLst>
              </p:cNvPr>
              <p:cNvSpPr txBox="1">
                <a:spLocks noChangeAspect="1"/>
              </p:cNvSpPr>
              <p:nvPr/>
            </p:nvSpPr>
            <p:spPr>
              <a:xfrm>
                <a:off x="7360540" y="4662401"/>
                <a:ext cx="182283" cy="19666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𝜉</m:t>
                          </m:r>
                        </m:e>
                        <m:sub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99" name="CasellaDiTesto 98">
                <a:extLst>
                  <a:ext uri="{FF2B5EF4-FFF2-40B4-BE49-F238E27FC236}">
                    <a16:creationId xmlns:a16="http://schemas.microsoft.com/office/drawing/2014/main" id="{D739C5C4-D240-3086-51E9-BC917FC45DF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60540" y="4662401"/>
                <a:ext cx="182283" cy="196669"/>
              </a:xfrm>
              <a:prstGeom prst="rect">
                <a:avLst/>
              </a:prstGeom>
              <a:blipFill>
                <a:blip r:embed="rId18"/>
                <a:stretch>
                  <a:fillRect l="-60000" t="-3125" r="-43333" b="-9062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1" name="Freccia a destra 100">
            <a:extLst>
              <a:ext uri="{FF2B5EF4-FFF2-40B4-BE49-F238E27FC236}">
                <a16:creationId xmlns:a16="http://schemas.microsoft.com/office/drawing/2014/main" id="{E37F01C0-315E-D40D-4B4A-7FCB88213C6A}"/>
              </a:ext>
            </a:extLst>
          </p:cNvPr>
          <p:cNvSpPr/>
          <p:nvPr/>
        </p:nvSpPr>
        <p:spPr>
          <a:xfrm>
            <a:off x="4738861" y="3343896"/>
            <a:ext cx="2407882" cy="477492"/>
          </a:xfrm>
          <a:prstGeom prst="rightArrow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102" name="CasellaDiTesto 101">
            <a:extLst>
              <a:ext uri="{FF2B5EF4-FFF2-40B4-BE49-F238E27FC236}">
                <a16:creationId xmlns:a16="http://schemas.microsoft.com/office/drawing/2014/main" id="{0E8C2CCD-6C70-C677-7BD9-294439774A23}"/>
              </a:ext>
            </a:extLst>
          </p:cNvPr>
          <p:cNvSpPr txBox="1"/>
          <p:nvPr/>
        </p:nvSpPr>
        <p:spPr>
          <a:xfrm>
            <a:off x="5468673" y="3439106"/>
            <a:ext cx="201673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Rotation</a:t>
            </a: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63865120-E3C3-824A-6254-E59B9DCA0495}"/>
              </a:ext>
            </a:extLst>
          </p:cNvPr>
          <p:cNvSpPr txBox="1"/>
          <p:nvPr/>
        </p:nvSpPr>
        <p:spPr>
          <a:xfrm>
            <a:off x="11258781" y="6426714"/>
            <a:ext cx="7542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Slide 5</a:t>
            </a:r>
          </a:p>
        </p:txBody>
      </p:sp>
      <p:sp>
        <p:nvSpPr>
          <p:cNvPr id="7" name="Rettangolo 6">
            <a:extLst>
              <a:ext uri="{FF2B5EF4-FFF2-40B4-BE49-F238E27FC236}">
                <a16:creationId xmlns:a16="http://schemas.microsoft.com/office/drawing/2014/main" id="{D6DA47C5-E52E-A819-DD72-160EE91AA795}"/>
              </a:ext>
            </a:extLst>
          </p:cNvPr>
          <p:cNvSpPr/>
          <p:nvPr/>
        </p:nvSpPr>
        <p:spPr>
          <a:xfrm>
            <a:off x="0" y="6426714"/>
            <a:ext cx="6096000" cy="431286"/>
          </a:xfrm>
          <a:prstGeom prst="rect">
            <a:avLst/>
          </a:prstGeom>
          <a:solidFill>
            <a:srgbClr val="82243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CasellaDiTesto 16">
            <a:extLst>
              <a:ext uri="{FF2B5EF4-FFF2-40B4-BE49-F238E27FC236}">
                <a16:creationId xmlns:a16="http://schemas.microsoft.com/office/drawing/2014/main" id="{C966BF8D-B448-46EC-680A-288DFB519D6E}"/>
              </a:ext>
            </a:extLst>
          </p:cNvPr>
          <p:cNvSpPr txBox="1"/>
          <p:nvPr/>
        </p:nvSpPr>
        <p:spPr>
          <a:xfrm>
            <a:off x="0" y="6488468"/>
            <a:ext cx="4411902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central role of Gauss constraint across LQC and LQG</a:t>
            </a: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EB26A36A-3556-26F0-EBEA-9251E236E29F}"/>
              </a:ext>
            </a:extLst>
          </p:cNvPr>
          <p:cNvSpPr txBox="1"/>
          <p:nvPr/>
        </p:nvSpPr>
        <p:spPr>
          <a:xfrm>
            <a:off x="10038398" y="1741067"/>
            <a:ext cx="206943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Credits: Beatrice Gorga</a:t>
            </a:r>
          </a:p>
        </p:txBody>
      </p:sp>
    </p:spTree>
    <p:extLst>
      <p:ext uri="{BB962C8B-B14F-4D97-AF65-F5344CB8AC3E}">
        <p14:creationId xmlns:p14="http://schemas.microsoft.com/office/powerpoint/2010/main" val="186628507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CF97E058-DED6-D72E-760E-80ECBCB098A7}"/>
              </a:ext>
            </a:extLst>
          </p:cNvPr>
          <p:cNvSpPr txBox="1"/>
          <p:nvPr/>
        </p:nvSpPr>
        <p:spPr>
          <a:xfrm>
            <a:off x="178904" y="192157"/>
            <a:ext cx="1185407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3600" dirty="0" err="1">
                <a:solidFill>
                  <a:srgbClr val="82243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Abelianization</a:t>
            </a:r>
            <a:r>
              <a:rPr lang="it-IT" sz="3600" dirty="0">
                <a:solidFill>
                  <a:srgbClr val="82243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of the Gauss </a:t>
            </a:r>
            <a:r>
              <a:rPr lang="it-IT" sz="3600" dirty="0" err="1">
                <a:solidFill>
                  <a:srgbClr val="82243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constraint</a:t>
            </a:r>
            <a:endParaRPr lang="it-IT" sz="3600" dirty="0">
              <a:solidFill>
                <a:srgbClr val="82243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it-IT" sz="2400" dirty="0">
                <a:solidFill>
                  <a:srgbClr val="82243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Gauge </a:t>
            </a:r>
            <a:r>
              <a:rPr lang="it-IT" sz="2400" dirty="0" err="1">
                <a:solidFill>
                  <a:srgbClr val="82243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freedom</a:t>
            </a:r>
            <a:endParaRPr lang="en-US" sz="2400" dirty="0">
              <a:solidFill>
                <a:srgbClr val="82243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CasellaDiTesto 1">
            <a:extLst>
              <a:ext uri="{FF2B5EF4-FFF2-40B4-BE49-F238E27FC236}">
                <a16:creationId xmlns:a16="http://schemas.microsoft.com/office/drawing/2014/main" id="{9988FC14-301E-BB6A-B5D9-AD2C5C2C322D}"/>
              </a:ext>
            </a:extLst>
          </p:cNvPr>
          <p:cNvSpPr txBox="1"/>
          <p:nvPr/>
        </p:nvSpPr>
        <p:spPr>
          <a:xfrm>
            <a:off x="396688" y="2077571"/>
            <a:ext cx="65860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M.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Bojowald’s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suggestion in </a:t>
            </a:r>
            <a:r>
              <a:rPr lang="en-US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[</a:t>
            </a:r>
            <a:r>
              <a:rPr lang="en-US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Bojowald</a:t>
            </a:r>
            <a:r>
              <a:rPr lang="en-US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’00, ‘13] </a:t>
            </a:r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8D4EDF95-58D7-5C9D-CC36-F86CB1F580F6}"/>
              </a:ext>
            </a:extLst>
          </p:cNvPr>
          <p:cNvSpPr txBox="1"/>
          <p:nvPr/>
        </p:nvSpPr>
        <p:spPr>
          <a:xfrm>
            <a:off x="9708776" y="1411941"/>
            <a:ext cx="1546412" cy="1200329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Mismatch in the number of degrees of freedom</a:t>
            </a:r>
            <a:r>
              <a:rPr lang="en-US" dirty="0"/>
              <a:t>!</a:t>
            </a:r>
          </a:p>
        </p:txBody>
      </p:sp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1D1621A2-70CF-AC88-6B1F-F701C19639E3}"/>
              </a:ext>
            </a:extLst>
          </p:cNvPr>
          <p:cNvSpPr txBox="1"/>
          <p:nvPr/>
        </p:nvSpPr>
        <p:spPr>
          <a:xfrm>
            <a:off x="2000992" y="4061361"/>
            <a:ext cx="68223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Recover the gauge freedom adding a rotation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CasellaDiTesto 7">
                <a:extLst>
                  <a:ext uri="{FF2B5EF4-FFF2-40B4-BE49-F238E27FC236}">
                    <a16:creationId xmlns:a16="http://schemas.microsoft.com/office/drawing/2014/main" id="{BF232D6D-E17E-684C-9FCD-EBC55842E515}"/>
                  </a:ext>
                </a:extLst>
              </p:cNvPr>
              <p:cNvSpPr txBox="1"/>
              <p:nvPr/>
            </p:nvSpPr>
            <p:spPr>
              <a:xfrm>
                <a:off x="1494497" y="1514627"/>
                <a:ext cx="1848407" cy="402995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2400" b="0" i="1" smtClean="0">
                              <a:latin typeface="Cambria Math" panose="02040503050406030204" pitchFamily="18" charset="0"/>
                            </a:rPr>
                            <m:t>𝐺</m:t>
                          </m:r>
                        </m:e>
                        <m:sub>
                          <m:r>
                            <a:rPr lang="it-IT" sz="2400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</m:sub>
                      </m:sSub>
                      <m:sSub>
                        <m:sSubPr>
                          <m:ctrlPr>
                            <a:rPr lang="it-IT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2400" b="0" i="1" smtClean="0">
                              <a:latin typeface="Cambria Math" panose="02040503050406030204" pitchFamily="18" charset="0"/>
                            </a:rPr>
                            <m:t>|</m:t>
                          </m:r>
                        </m:e>
                        <m:sub>
                          <m:sSub>
                            <m:sSubPr>
                              <m:ctrlPr>
                                <a:rPr lang="it-IT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℘</m:t>
                              </m:r>
                            </m:e>
                            <m:sub>
                              <m:r>
                                <a:rPr lang="it-IT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𝑀𝑡</m:t>
                              </m:r>
                            </m:sub>
                          </m:sSub>
                        </m:sub>
                      </m:sSub>
                      <m:r>
                        <a:rPr lang="it-IT" sz="2400" b="0" i="1" smtClean="0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8" name="CasellaDiTesto 7">
                <a:extLst>
                  <a:ext uri="{FF2B5EF4-FFF2-40B4-BE49-F238E27FC236}">
                    <a16:creationId xmlns:a16="http://schemas.microsoft.com/office/drawing/2014/main" id="{BF232D6D-E17E-684C-9FCD-EBC55842E51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94497" y="1514627"/>
                <a:ext cx="1848407" cy="402995"/>
              </a:xfrm>
              <a:prstGeom prst="rect">
                <a:avLst/>
              </a:prstGeom>
              <a:blipFill>
                <a:blip r:embed="rId6"/>
                <a:stretch>
                  <a:fillRect b="-2388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CasellaDiTesto 14">
                <a:extLst>
                  <a:ext uri="{FF2B5EF4-FFF2-40B4-BE49-F238E27FC236}">
                    <a16:creationId xmlns:a16="http://schemas.microsoft.com/office/drawing/2014/main" id="{55490DC0-79C1-162D-CB37-7F4FED2A4B6B}"/>
                  </a:ext>
                </a:extLst>
              </p:cNvPr>
              <p:cNvSpPr txBox="1"/>
              <p:nvPr/>
            </p:nvSpPr>
            <p:spPr>
              <a:xfrm>
                <a:off x="4914900" y="1526241"/>
                <a:ext cx="4622997" cy="30174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℘</m:t>
                          </m:r>
                        </m:e>
                        <m:sub>
                          <m:r>
                            <a:rPr lang="it-IT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𝑀𝑡</m:t>
                          </m:r>
                        </m:sub>
                      </m:sSub>
                      <m:r>
                        <a:rPr lang="it-IT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={</m:t>
                      </m:r>
                      <m:sSub>
                        <m:sSubPr>
                          <m:ctrlPr>
                            <a:rPr lang="it-IT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𝑎</m:t>
                          </m:r>
                        </m:e>
                        <m:sub>
                          <m:r>
                            <a:rPr lang="it-IT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it-IT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,</m:t>
                      </m:r>
                      <m:sSub>
                        <m:sSubPr>
                          <m:ctrlPr>
                            <a:rPr lang="it-IT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𝑎</m:t>
                          </m:r>
                        </m:e>
                        <m:sub>
                          <m:r>
                            <a:rPr lang="it-IT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it-IT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,</m:t>
                      </m:r>
                      <m:sSub>
                        <m:sSubPr>
                          <m:ctrlPr>
                            <a:rPr lang="it-IT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𝑎</m:t>
                          </m:r>
                        </m:e>
                        <m:sub>
                          <m:r>
                            <a:rPr lang="it-IT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r>
                        <a:rPr lang="it-IT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,</m:t>
                      </m:r>
                      <m:r>
                        <a:rPr lang="it-IT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𝜃</m:t>
                      </m:r>
                      <m:r>
                        <a:rPr lang="it-IT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,</m:t>
                      </m:r>
                      <m:r>
                        <a:rPr lang="it-IT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𝜓</m:t>
                      </m:r>
                      <m:r>
                        <a:rPr lang="it-IT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,</m:t>
                      </m:r>
                      <m:r>
                        <a:rPr lang="it-IT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𝜙</m:t>
                      </m:r>
                      <m:r>
                        <a:rPr lang="it-IT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,</m:t>
                      </m:r>
                      <m:sSub>
                        <m:sSubPr>
                          <m:ctrlPr>
                            <a:rPr lang="it-IT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</m:e>
                        <m:sub>
                          <m:r>
                            <a:rPr lang="it-IT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it-IT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,</m:t>
                      </m:r>
                      <m:sSub>
                        <m:sSubPr>
                          <m:ctrlPr>
                            <a:rPr lang="it-IT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</m:e>
                        <m:sub>
                          <m:r>
                            <a:rPr lang="it-IT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it-IT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,</m:t>
                      </m:r>
                      <m:sSub>
                        <m:sSubPr>
                          <m:ctrlPr>
                            <a:rPr lang="it-IT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</m:e>
                        <m:sub>
                          <m:r>
                            <a:rPr lang="it-IT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r>
                        <a:rPr lang="it-IT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,</m:t>
                      </m:r>
                      <m:sSub>
                        <m:sSubPr>
                          <m:ctrlPr>
                            <a:rPr lang="it-IT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</m:e>
                        <m:sub>
                          <m:r>
                            <a:rPr lang="it-IT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𝜃</m:t>
                          </m:r>
                        </m:sub>
                      </m:sSub>
                      <m:r>
                        <a:rPr lang="it-IT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,</m:t>
                      </m:r>
                      <m:sSub>
                        <m:sSubPr>
                          <m:ctrlPr>
                            <a:rPr lang="it-IT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</m:e>
                        <m:sub>
                          <m:r>
                            <a:rPr lang="it-IT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𝜓</m:t>
                          </m:r>
                        </m:sub>
                      </m:sSub>
                      <m:r>
                        <a:rPr lang="it-IT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,</m:t>
                      </m:r>
                      <m:sSub>
                        <m:sSubPr>
                          <m:ctrlPr>
                            <a:rPr lang="it-IT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</m:e>
                        <m:sub>
                          <m:r>
                            <a:rPr lang="it-IT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𝜙</m:t>
                          </m:r>
                        </m:sub>
                      </m:sSub>
                      <m:r>
                        <a:rPr lang="it-IT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}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5" name="CasellaDiTesto 14">
                <a:extLst>
                  <a:ext uri="{FF2B5EF4-FFF2-40B4-BE49-F238E27FC236}">
                    <a16:creationId xmlns:a16="http://schemas.microsoft.com/office/drawing/2014/main" id="{55490DC0-79C1-162D-CB37-7F4FED2A4B6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14900" y="1526241"/>
                <a:ext cx="4622997" cy="301749"/>
              </a:xfrm>
              <a:prstGeom prst="rect">
                <a:avLst/>
              </a:prstGeom>
              <a:blipFill>
                <a:blip r:embed="rId7"/>
                <a:stretch>
                  <a:fillRect l="-791" r="-1318" b="-28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CasellaDiTesto 16">
                <a:extLst>
                  <a:ext uri="{FF2B5EF4-FFF2-40B4-BE49-F238E27FC236}">
                    <a16:creationId xmlns:a16="http://schemas.microsoft.com/office/drawing/2014/main" id="{3E06FD58-D6C4-A526-D1D1-217AD3C90A8F}"/>
                  </a:ext>
                </a:extLst>
              </p:cNvPr>
              <p:cNvSpPr txBox="1"/>
              <p:nvPr/>
            </p:nvSpPr>
            <p:spPr>
              <a:xfrm>
                <a:off x="1392382" y="2650188"/>
                <a:ext cx="2266261" cy="29290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it-IT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𝐴</m:t>
                          </m:r>
                        </m:e>
                        <m:sub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  <m:sup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</m:sup>
                      </m:sSubSup>
                      <m:d>
                        <m:dPr>
                          <m:ctrlPr>
                            <a:rPr lang="it-IT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d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=</m:t>
                      </m:r>
                      <m:sSubSup>
                        <m:sSubSupPr>
                          <m:ctrlPr>
                            <a:rPr lang="it-IT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𝜙</m:t>
                          </m:r>
                        </m:e>
                        <m:sub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𝐼</m:t>
                          </m:r>
                        </m:sub>
                        <m:sup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</m:sup>
                      </m:sSubSup>
                      <m:d>
                        <m:dPr>
                          <m:ctrlPr>
                            <a:rPr lang="it-IT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sSubSup>
                        <m:sSubSupPr>
                          <m:ctrlPr>
                            <a:rPr lang="it-IT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𝜔</m:t>
                          </m:r>
                        </m:e>
                        <m:sub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  <m:sup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𝐼</m:t>
                          </m:r>
                        </m:sup>
                      </m:sSubSup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7" name="CasellaDiTesto 16">
                <a:extLst>
                  <a:ext uri="{FF2B5EF4-FFF2-40B4-BE49-F238E27FC236}">
                    <a16:creationId xmlns:a16="http://schemas.microsoft.com/office/drawing/2014/main" id="{3E06FD58-D6C4-A526-D1D1-217AD3C90A8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92382" y="2650188"/>
                <a:ext cx="2266261" cy="292901"/>
              </a:xfrm>
              <a:prstGeom prst="rect">
                <a:avLst/>
              </a:prstGeom>
              <a:blipFill>
                <a:blip r:embed="rId8"/>
                <a:stretch>
                  <a:fillRect l="-1882" t="-2083" r="-3226" b="-3125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CasellaDiTesto 17">
                <a:extLst>
                  <a:ext uri="{FF2B5EF4-FFF2-40B4-BE49-F238E27FC236}">
                    <a16:creationId xmlns:a16="http://schemas.microsoft.com/office/drawing/2014/main" id="{9FDE76B8-9809-4609-040C-C90A9E08A888}"/>
                  </a:ext>
                </a:extLst>
              </p:cNvPr>
              <p:cNvSpPr txBox="1"/>
              <p:nvPr/>
            </p:nvSpPr>
            <p:spPr>
              <a:xfrm>
                <a:off x="1392382" y="3210093"/>
                <a:ext cx="3303981" cy="29213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it-IT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</m:sub>
                        <m:sup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p>
                      </m:sSubSup>
                      <m:d>
                        <m:dPr>
                          <m:ctrlPr>
                            <a:rPr lang="it-IT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d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=|</m:t>
                      </m:r>
                      <m:r>
                        <m:rPr>
                          <m:sty m:val="p"/>
                        </m:rPr>
                        <a:rPr lang="it-IT" b="0" i="0" smtClean="0">
                          <a:latin typeface="Cambria Math" panose="02040503050406030204" pitchFamily="18" charset="0"/>
                        </a:rPr>
                        <m:t>det</m:t>
                      </m:r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⁡(</m:t>
                      </m:r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𝜔</m:t>
                      </m:r>
                      <m:d>
                        <m:dPr>
                          <m:ctrlPr>
                            <a:rPr lang="it-IT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d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)|</m:t>
                      </m:r>
                      <m:sSubSup>
                        <m:sSubSupPr>
                          <m:ctrlPr>
                            <a:rPr lang="it-IT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</m:e>
                        <m:sub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</m:sub>
                        <m:sup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𝐼</m:t>
                          </m:r>
                        </m:sup>
                      </m:sSubSup>
                      <m:d>
                        <m:dPr>
                          <m:ctrlPr>
                            <a:rPr lang="it-IT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sSubSup>
                        <m:sSubSupPr>
                          <m:ctrlPr>
                            <a:rPr lang="it-IT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𝜉</m:t>
                          </m:r>
                        </m:e>
                        <m:sub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𝐼</m:t>
                          </m:r>
                        </m:sub>
                        <m:sup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p>
                      </m:sSubSup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8" name="CasellaDiTesto 17">
                <a:extLst>
                  <a:ext uri="{FF2B5EF4-FFF2-40B4-BE49-F238E27FC236}">
                    <a16:creationId xmlns:a16="http://schemas.microsoft.com/office/drawing/2014/main" id="{9FDE76B8-9809-4609-040C-C90A9E08A88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92382" y="3210093"/>
                <a:ext cx="3303981" cy="292131"/>
              </a:xfrm>
              <a:prstGeom prst="rect">
                <a:avLst/>
              </a:prstGeom>
              <a:blipFill>
                <a:blip r:embed="rId9"/>
                <a:stretch>
                  <a:fillRect l="-1292" t="-6250" r="-2214" b="-3125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CasellaDiTesto 18">
                <a:extLst>
                  <a:ext uri="{FF2B5EF4-FFF2-40B4-BE49-F238E27FC236}">
                    <a16:creationId xmlns:a16="http://schemas.microsoft.com/office/drawing/2014/main" id="{161E5009-66EE-C7AD-C45C-07F22CE2D2E0}"/>
                  </a:ext>
                </a:extLst>
              </p:cNvPr>
              <p:cNvSpPr txBox="1"/>
              <p:nvPr/>
            </p:nvSpPr>
            <p:spPr>
              <a:xfrm rot="10800000">
                <a:off x="4717217" y="2650188"/>
                <a:ext cx="395365" cy="88428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{"/>
                          <m:endChr m:val=""/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en-US" i="1" smtClean="0">
                                  <a:latin typeface="Cambria Math" panose="02040503050406030204" pitchFamily="18" charset="0"/>
                                </a:rPr>
                              </m:ctrlPr>
                            </m:eqArrPr>
                            <m:e/>
                            <m:e/>
                            <m:e/>
                          </m:eqArr>
                        </m:e>
                      </m: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9" name="CasellaDiTesto 18">
                <a:extLst>
                  <a:ext uri="{FF2B5EF4-FFF2-40B4-BE49-F238E27FC236}">
                    <a16:creationId xmlns:a16="http://schemas.microsoft.com/office/drawing/2014/main" id="{161E5009-66EE-C7AD-C45C-07F22CE2D2E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0800000">
                <a:off x="4717217" y="2650188"/>
                <a:ext cx="395365" cy="884281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CasellaDiTesto 19">
                <a:extLst>
                  <a:ext uri="{FF2B5EF4-FFF2-40B4-BE49-F238E27FC236}">
                    <a16:creationId xmlns:a16="http://schemas.microsoft.com/office/drawing/2014/main" id="{A0C15811-BA2F-BA42-0496-464F4BBCBF58}"/>
                  </a:ext>
                </a:extLst>
              </p:cNvPr>
              <p:cNvSpPr txBox="1"/>
              <p:nvPr/>
            </p:nvSpPr>
            <p:spPr>
              <a:xfrm>
                <a:off x="5268041" y="2943089"/>
                <a:ext cx="1514261" cy="28809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𝐺</m:t>
                          </m:r>
                        </m:e>
                        <m:sub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</m:sub>
                      </m:sSub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it-IT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𝜖</m:t>
                          </m:r>
                        </m:e>
                        <m:sub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𝑎𝑏𝑐</m:t>
                          </m:r>
                        </m:sub>
                      </m:sSub>
                      <m:sSubSup>
                        <m:sSubSupPr>
                          <m:ctrlPr>
                            <a:rPr lang="it-IT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𝜙</m:t>
                          </m:r>
                        </m:e>
                        <m:sub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𝐼</m:t>
                          </m:r>
                        </m:sub>
                        <m:sup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𝑏</m:t>
                          </m:r>
                        </m:sup>
                      </m:sSubSup>
                      <m:sSubSup>
                        <m:sSubSupPr>
                          <m:ctrlPr>
                            <a:rPr lang="it-IT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</m:e>
                        <m:sub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𝑐</m:t>
                          </m:r>
                        </m:sub>
                        <m:sup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𝐼</m:t>
                          </m:r>
                        </m:sup>
                      </m:sSubSup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0" name="CasellaDiTesto 19">
                <a:extLst>
                  <a:ext uri="{FF2B5EF4-FFF2-40B4-BE49-F238E27FC236}">
                    <a16:creationId xmlns:a16="http://schemas.microsoft.com/office/drawing/2014/main" id="{A0C15811-BA2F-BA42-0496-464F4BBCBF5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68041" y="2943089"/>
                <a:ext cx="1514261" cy="288092"/>
              </a:xfrm>
              <a:prstGeom prst="rect">
                <a:avLst/>
              </a:prstGeom>
              <a:blipFill>
                <a:blip r:embed="rId11"/>
                <a:stretch>
                  <a:fillRect l="-3213" t="-2128" r="-803" b="-3191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CasellaDiTesto 20">
                <a:extLst>
                  <a:ext uri="{FF2B5EF4-FFF2-40B4-BE49-F238E27FC236}">
                    <a16:creationId xmlns:a16="http://schemas.microsoft.com/office/drawing/2014/main" id="{15D4BB1C-15B6-6E5C-E009-B5D20D56C25A}"/>
                  </a:ext>
                </a:extLst>
              </p:cNvPr>
              <p:cNvSpPr txBox="1"/>
              <p:nvPr/>
            </p:nvSpPr>
            <p:spPr>
              <a:xfrm>
                <a:off x="3044372" y="4541168"/>
                <a:ext cx="6413038" cy="30174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℘</m:t>
                          </m:r>
                        </m:e>
                        <m:sub>
                          <m:acc>
                            <m:accPr>
                              <m:chr m:val="̅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it-IT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𝑀𝑡</m:t>
                              </m:r>
                            </m:e>
                          </m:acc>
                        </m:sub>
                      </m:sSub>
                      <m:r>
                        <a:rPr lang="it-IT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={</m:t>
                      </m:r>
                      <m:sSub>
                        <m:sSubPr>
                          <m:ctrlPr>
                            <a:rPr lang="it-IT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𝑎</m:t>
                          </m:r>
                        </m:e>
                        <m:sub>
                          <m:r>
                            <a:rPr lang="it-IT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it-IT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,</m:t>
                      </m:r>
                      <m:sSub>
                        <m:sSubPr>
                          <m:ctrlPr>
                            <a:rPr lang="it-IT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𝑎</m:t>
                          </m:r>
                        </m:e>
                        <m:sub>
                          <m:r>
                            <a:rPr lang="it-IT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it-IT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,</m:t>
                      </m:r>
                      <m:sSub>
                        <m:sSubPr>
                          <m:ctrlPr>
                            <a:rPr lang="it-IT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𝑎</m:t>
                          </m:r>
                        </m:e>
                        <m:sub>
                          <m:r>
                            <a:rPr lang="it-IT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r>
                        <a:rPr lang="it-IT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,</m:t>
                      </m:r>
                      <m:r>
                        <a:rPr lang="it-IT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𝜃</m:t>
                      </m:r>
                      <m:r>
                        <a:rPr lang="it-IT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,</m:t>
                      </m:r>
                      <m:r>
                        <a:rPr lang="it-IT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𝜓</m:t>
                      </m:r>
                      <m:r>
                        <a:rPr lang="it-IT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,</m:t>
                      </m:r>
                      <m:r>
                        <a:rPr lang="it-IT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𝜙</m:t>
                      </m:r>
                      <m:r>
                        <a:rPr lang="it-IT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,</m:t>
                      </m:r>
                      <m:r>
                        <a:rPr lang="it-IT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𝛼</m:t>
                      </m:r>
                      <m:r>
                        <a:rPr lang="it-IT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,</m:t>
                      </m:r>
                      <m:r>
                        <a:rPr lang="it-IT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𝛽</m:t>
                      </m:r>
                      <m:r>
                        <a:rPr lang="it-IT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,</m:t>
                      </m:r>
                      <m:r>
                        <a:rPr lang="it-IT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𝛾</m:t>
                      </m:r>
                      <m:r>
                        <a:rPr lang="it-IT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,</m:t>
                      </m:r>
                      <m:sSub>
                        <m:sSubPr>
                          <m:ctrlPr>
                            <a:rPr lang="it-IT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</m:e>
                        <m:sub>
                          <m:r>
                            <a:rPr lang="it-IT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it-IT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,</m:t>
                      </m:r>
                      <m:sSub>
                        <m:sSubPr>
                          <m:ctrlPr>
                            <a:rPr lang="it-IT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</m:e>
                        <m:sub>
                          <m:r>
                            <a:rPr lang="it-IT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it-IT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,</m:t>
                      </m:r>
                      <m:sSub>
                        <m:sSubPr>
                          <m:ctrlPr>
                            <a:rPr lang="it-IT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</m:e>
                        <m:sub>
                          <m:r>
                            <a:rPr lang="it-IT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r>
                        <a:rPr lang="it-IT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,</m:t>
                      </m:r>
                      <m:sSub>
                        <m:sSubPr>
                          <m:ctrlPr>
                            <a:rPr lang="it-IT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</m:e>
                        <m:sub>
                          <m:r>
                            <a:rPr lang="it-IT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𝜃</m:t>
                          </m:r>
                        </m:sub>
                      </m:sSub>
                      <m:r>
                        <a:rPr lang="it-IT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,</m:t>
                      </m:r>
                      <m:sSub>
                        <m:sSubPr>
                          <m:ctrlPr>
                            <a:rPr lang="it-IT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</m:e>
                        <m:sub>
                          <m:r>
                            <a:rPr lang="it-IT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𝜓</m:t>
                          </m:r>
                        </m:sub>
                      </m:sSub>
                      <m:r>
                        <a:rPr lang="it-IT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,</m:t>
                      </m:r>
                      <m:sSub>
                        <m:sSubPr>
                          <m:ctrlPr>
                            <a:rPr lang="it-IT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</m:e>
                        <m:sub>
                          <m:r>
                            <a:rPr lang="it-IT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𝜙</m:t>
                          </m:r>
                        </m:sub>
                      </m:sSub>
                      <m:r>
                        <a:rPr lang="it-IT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,</m:t>
                      </m:r>
                      <m:sSub>
                        <m:sSubPr>
                          <m:ctrlPr>
                            <a:rPr lang="it-IT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</m:e>
                        <m:sub>
                          <m:r>
                            <a:rPr lang="it-IT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𝛼</m:t>
                          </m:r>
                        </m:sub>
                      </m:sSub>
                      <m:r>
                        <a:rPr lang="it-IT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,</m:t>
                      </m:r>
                      <m:sSub>
                        <m:sSubPr>
                          <m:ctrlPr>
                            <a:rPr lang="it-IT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</m:e>
                        <m:sub>
                          <m:r>
                            <a:rPr lang="it-IT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</m:sub>
                      </m:sSub>
                      <m:r>
                        <a:rPr lang="it-IT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,</m:t>
                      </m:r>
                      <m:sSub>
                        <m:sSubPr>
                          <m:ctrlPr>
                            <a:rPr lang="it-IT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</m:e>
                        <m:sub>
                          <m:r>
                            <a:rPr lang="it-IT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𝛾</m:t>
                          </m:r>
                        </m:sub>
                      </m:sSub>
                      <m:r>
                        <a:rPr lang="it-IT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}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1" name="CasellaDiTesto 20">
                <a:extLst>
                  <a:ext uri="{FF2B5EF4-FFF2-40B4-BE49-F238E27FC236}">
                    <a16:creationId xmlns:a16="http://schemas.microsoft.com/office/drawing/2014/main" id="{15D4BB1C-15B6-6E5C-E009-B5D20D56C25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44372" y="4541168"/>
                <a:ext cx="6413038" cy="301749"/>
              </a:xfrm>
              <a:prstGeom prst="rect">
                <a:avLst/>
              </a:prstGeom>
              <a:blipFill>
                <a:blip r:embed="rId12"/>
                <a:stretch>
                  <a:fillRect t="-2041" r="-285" b="-2857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" name="CasellaDiTesto 21">
            <a:extLst>
              <a:ext uri="{FF2B5EF4-FFF2-40B4-BE49-F238E27FC236}">
                <a16:creationId xmlns:a16="http://schemas.microsoft.com/office/drawing/2014/main" id="{80E776BE-0C92-C8CA-9383-B244E404A280}"/>
              </a:ext>
            </a:extLst>
          </p:cNvPr>
          <p:cNvSpPr txBox="1"/>
          <p:nvPr/>
        </p:nvSpPr>
        <p:spPr>
          <a:xfrm>
            <a:off x="3930773" y="5275121"/>
            <a:ext cx="3729976" cy="3806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Three abelian constraints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3" name="CasellaDiTesto 22">
                <a:extLst>
                  <a:ext uri="{FF2B5EF4-FFF2-40B4-BE49-F238E27FC236}">
                    <a16:creationId xmlns:a16="http://schemas.microsoft.com/office/drawing/2014/main" id="{1C413DBA-C16E-AACA-07F6-B6FA5C5585A9}"/>
                  </a:ext>
                </a:extLst>
              </p:cNvPr>
              <p:cNvSpPr txBox="1"/>
              <p:nvPr/>
            </p:nvSpPr>
            <p:spPr>
              <a:xfrm>
                <a:off x="6782302" y="4947405"/>
                <a:ext cx="888192" cy="102566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{"/>
                          <m:endChr m:val=""/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en-US" i="1" smtClean="0">
                                  <a:latin typeface="Cambria Math" panose="02040503050406030204" pitchFamily="18" charset="0"/>
                                </a:rPr>
                              </m:ctrlPr>
                            </m:eqArrPr>
                            <m:e>
                              <m:sSub>
                                <m:sSubPr>
                                  <m:ctrlPr>
                                    <a:rPr lang="it-IT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it-IT" b="0" i="1" smtClean="0">
                                      <a:latin typeface="Cambria Math" panose="02040503050406030204" pitchFamily="18" charset="0"/>
                                    </a:rPr>
                                    <m:t>𝜋</m:t>
                                  </m:r>
                                </m:e>
                                <m:sub>
                                  <m:r>
                                    <a:rPr lang="it-IT" b="0" i="1" smtClean="0">
                                      <a:latin typeface="Cambria Math" panose="02040503050406030204" pitchFamily="18" charset="0"/>
                                    </a:rPr>
                                    <m:t>𝛼</m:t>
                                  </m:r>
                                </m:sub>
                              </m:sSub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=0</m:t>
                              </m:r>
                            </m:e>
                            <m:e>
                              <m:sSub>
                                <m:sSubPr>
                                  <m:ctrlPr>
                                    <a:rPr lang="it-IT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it-IT" b="0" i="1" smtClean="0">
                                      <a:latin typeface="Cambria Math" panose="02040503050406030204" pitchFamily="18" charset="0"/>
                                    </a:rPr>
                                    <m:t>𝜋</m:t>
                                  </m:r>
                                </m:e>
                                <m:sub>
                                  <m:r>
                                    <a:rPr lang="it-IT" b="0" i="1" smtClean="0">
                                      <a:latin typeface="Cambria Math" panose="02040503050406030204" pitchFamily="18" charset="0"/>
                                    </a:rPr>
                                    <m:t>𝛽</m:t>
                                  </m:r>
                                </m:sub>
                              </m:sSub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=0</m:t>
                              </m:r>
                            </m:e>
                            <m:e>
                              <m:sSub>
                                <m:sSubPr>
                                  <m:ctrlPr>
                                    <a:rPr lang="it-IT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it-IT" b="0" i="1" smtClean="0">
                                      <a:latin typeface="Cambria Math" panose="02040503050406030204" pitchFamily="18" charset="0"/>
                                    </a:rPr>
                                    <m:t>𝜋</m:t>
                                  </m:r>
                                </m:e>
                                <m:sub>
                                  <m:r>
                                    <a:rPr lang="it-IT" b="0" i="1" smtClean="0">
                                      <a:latin typeface="Cambria Math" panose="02040503050406030204" pitchFamily="18" charset="0"/>
                                    </a:rPr>
                                    <m:t>𝛾</m:t>
                                  </m:r>
                                </m:sub>
                              </m:sSub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=0</m:t>
                              </m:r>
                            </m:e>
                          </m:eqArr>
                        </m:e>
                      </m: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3" name="CasellaDiTesto 22">
                <a:extLst>
                  <a:ext uri="{FF2B5EF4-FFF2-40B4-BE49-F238E27FC236}">
                    <a16:creationId xmlns:a16="http://schemas.microsoft.com/office/drawing/2014/main" id="{1C413DBA-C16E-AACA-07F6-B6FA5C5585A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82302" y="4947405"/>
                <a:ext cx="888192" cy="1025665"/>
              </a:xfrm>
              <a:prstGeom prst="rect">
                <a:avLst/>
              </a:prstGeom>
              <a:blipFill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CasellaDiTesto 2">
            <a:extLst>
              <a:ext uri="{FF2B5EF4-FFF2-40B4-BE49-F238E27FC236}">
                <a16:creationId xmlns:a16="http://schemas.microsoft.com/office/drawing/2014/main" id="{34F322F5-C0C1-AD8B-DF69-7A76E7839B82}"/>
              </a:ext>
            </a:extLst>
          </p:cNvPr>
          <p:cNvSpPr txBox="1"/>
          <p:nvPr/>
        </p:nvSpPr>
        <p:spPr>
          <a:xfrm>
            <a:off x="11258781" y="6426714"/>
            <a:ext cx="7542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Slide 6</a:t>
            </a:r>
          </a:p>
        </p:txBody>
      </p:sp>
      <p:sp>
        <p:nvSpPr>
          <p:cNvPr id="24" name="Rettangolo 23">
            <a:extLst>
              <a:ext uri="{FF2B5EF4-FFF2-40B4-BE49-F238E27FC236}">
                <a16:creationId xmlns:a16="http://schemas.microsoft.com/office/drawing/2014/main" id="{93BAF847-E649-964E-D6F9-66A69F3DB9F2}"/>
              </a:ext>
            </a:extLst>
          </p:cNvPr>
          <p:cNvSpPr/>
          <p:nvPr/>
        </p:nvSpPr>
        <p:spPr>
          <a:xfrm>
            <a:off x="0" y="6426714"/>
            <a:ext cx="6096000" cy="431286"/>
          </a:xfrm>
          <a:prstGeom prst="rect">
            <a:avLst/>
          </a:prstGeom>
          <a:solidFill>
            <a:srgbClr val="82243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CasellaDiTesto 24">
            <a:extLst>
              <a:ext uri="{FF2B5EF4-FFF2-40B4-BE49-F238E27FC236}">
                <a16:creationId xmlns:a16="http://schemas.microsoft.com/office/drawing/2014/main" id="{07148EF6-9107-CF1A-FD78-F88C0A7282DF}"/>
              </a:ext>
            </a:extLst>
          </p:cNvPr>
          <p:cNvSpPr txBox="1"/>
          <p:nvPr/>
        </p:nvSpPr>
        <p:spPr>
          <a:xfrm>
            <a:off x="0" y="6488468"/>
            <a:ext cx="4411902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central role of Gauss constraint across LQC and LQG</a:t>
            </a:r>
          </a:p>
        </p:txBody>
      </p:sp>
    </p:spTree>
    <p:extLst>
      <p:ext uri="{BB962C8B-B14F-4D97-AF65-F5344CB8AC3E}">
        <p14:creationId xmlns:p14="http://schemas.microsoft.com/office/powerpoint/2010/main" val="204817912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CF97E058-DED6-D72E-760E-80ECBCB098A7}"/>
              </a:ext>
            </a:extLst>
          </p:cNvPr>
          <p:cNvSpPr txBox="1"/>
          <p:nvPr/>
        </p:nvSpPr>
        <p:spPr>
          <a:xfrm>
            <a:off x="178904" y="192157"/>
            <a:ext cx="1185407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3600" dirty="0" err="1">
                <a:solidFill>
                  <a:srgbClr val="82243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Abelianization</a:t>
            </a:r>
            <a:r>
              <a:rPr lang="it-IT" sz="3600" dirty="0">
                <a:solidFill>
                  <a:srgbClr val="82243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of the Gauss </a:t>
            </a:r>
            <a:r>
              <a:rPr lang="it-IT" sz="3600" dirty="0" err="1">
                <a:solidFill>
                  <a:srgbClr val="82243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constraint</a:t>
            </a:r>
            <a:endParaRPr lang="it-IT" sz="3600" dirty="0">
              <a:solidFill>
                <a:srgbClr val="82243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it-IT" sz="2400" dirty="0" err="1">
                <a:solidFill>
                  <a:srgbClr val="82243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Canonical</a:t>
            </a:r>
            <a:r>
              <a:rPr lang="it-IT" sz="2400" dirty="0">
                <a:solidFill>
                  <a:srgbClr val="82243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dirty="0" err="1">
                <a:solidFill>
                  <a:srgbClr val="82243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transformation</a:t>
            </a:r>
            <a:endParaRPr lang="en-US" sz="2400" dirty="0">
              <a:solidFill>
                <a:srgbClr val="82243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CasellaDiTesto 1">
                <a:extLst>
                  <a:ext uri="{FF2B5EF4-FFF2-40B4-BE49-F238E27FC236}">
                    <a16:creationId xmlns:a16="http://schemas.microsoft.com/office/drawing/2014/main" id="{18581409-D748-732C-3073-9B8FF81E7C12}"/>
                  </a:ext>
                </a:extLst>
              </p:cNvPr>
              <p:cNvSpPr txBox="1"/>
              <p:nvPr/>
            </p:nvSpPr>
            <p:spPr>
              <a:xfrm>
                <a:off x="488858" y="1587857"/>
                <a:ext cx="9695335" cy="6466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>
                    <a:latin typeface="Arial" panose="020B0604020202020204" pitchFamily="34" charset="0"/>
                    <a:cs typeface="Arial" panose="020B0604020202020204" pitchFamily="34" charset="0"/>
                  </a:rPr>
                  <a:t>Lie condition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it-IT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it-IT" i="1">
                            <a:latin typeface="Cambria Math" panose="02040503050406030204" pitchFamily="18" charset="0"/>
                          </a:rPr>
                          <m:t>𝜙</m:t>
                        </m:r>
                      </m:e>
                      <m:sub>
                        <m:r>
                          <a:rPr lang="it-IT" i="1">
                            <a:latin typeface="Cambria Math" panose="02040503050406030204" pitchFamily="18" charset="0"/>
                          </a:rPr>
                          <m:t>𝐼</m:t>
                        </m:r>
                      </m:sub>
                      <m:sup>
                        <m:r>
                          <a:rPr lang="it-IT" i="1">
                            <a:latin typeface="Cambria Math" panose="02040503050406030204" pitchFamily="18" charset="0"/>
                          </a:rPr>
                          <m:t>𝑎</m:t>
                        </m:r>
                      </m:sup>
                    </m:sSubSup>
                    <m:r>
                      <a:rPr lang="it-IT" i="1">
                        <a:latin typeface="Cambria Math" panose="02040503050406030204" pitchFamily="18" charset="0"/>
                      </a:rPr>
                      <m:t>𝑑</m:t>
                    </m:r>
                    <m:sSubSup>
                      <m:sSubSupPr>
                        <m:ctrlPr>
                          <a:rPr lang="it-IT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it-IT" i="1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it-IT" i="1">
                            <a:latin typeface="Cambria Math" panose="02040503050406030204" pitchFamily="18" charset="0"/>
                          </a:rPr>
                          <m:t>𝑎</m:t>
                        </m:r>
                      </m:sub>
                      <m:sup>
                        <m:r>
                          <a:rPr lang="it-IT" i="1">
                            <a:latin typeface="Cambria Math" panose="02040503050406030204" pitchFamily="18" charset="0"/>
                          </a:rPr>
                          <m:t>𝐼</m:t>
                        </m:r>
                      </m:sup>
                    </m:sSubSup>
                    <m:r>
                      <a:rPr lang="it-IT" i="1">
                        <a:latin typeface="Cambria Math" panose="02040503050406030204" pitchFamily="18" charset="0"/>
                      </a:rPr>
                      <m:t>−</m:t>
                    </m:r>
                    <m:sSub>
                      <m:sSubPr>
                        <m:ctrlPr>
                          <a:rPr lang="it-IT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i="1">
                            <a:latin typeface="Cambria Math" panose="02040503050406030204" pitchFamily="18" charset="0"/>
                          </a:rPr>
                          <m:t>𝜋</m:t>
                        </m:r>
                      </m:e>
                      <m:sub>
                        <m:r>
                          <a:rPr lang="it-IT" i="1"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</m:sSub>
                    <m:r>
                      <a:rPr lang="it-IT" i="1">
                        <a:latin typeface="Cambria Math" panose="02040503050406030204" pitchFamily="18" charset="0"/>
                      </a:rPr>
                      <m:t>𝑑</m:t>
                    </m:r>
                    <m:sSub>
                      <m:sSubPr>
                        <m:ctrlPr>
                          <a:rPr lang="it-IT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i="1">
                            <a:latin typeface="Cambria Math" panose="02040503050406030204" pitchFamily="18" charset="0"/>
                          </a:rPr>
                          <m:t>𝑞</m:t>
                        </m:r>
                      </m:e>
                      <m:sub>
                        <m:r>
                          <a:rPr lang="it-IT" i="1"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</m:sSub>
                    <m:r>
                      <a:rPr lang="it-IT" i="1"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r>
                  <a:rPr lang="en-US" dirty="0">
                    <a:latin typeface="Arial" panose="020B0604020202020204" pitchFamily="34" charset="0"/>
                    <a:cs typeface="Arial" panose="020B0604020202020204" pitchFamily="34" charset="0"/>
                  </a:rPr>
                  <a:t> provides, perturbative in configurational variables, a linear dependence between Gauss constraint and gauge momenta </a:t>
                </a:r>
              </a:p>
            </p:txBody>
          </p:sp>
        </mc:Choice>
        <mc:Fallback xmlns="">
          <p:sp>
            <p:nvSpPr>
              <p:cNvPr id="2" name="CasellaDiTesto 1">
                <a:extLst>
                  <a:ext uri="{FF2B5EF4-FFF2-40B4-BE49-F238E27FC236}">
                    <a16:creationId xmlns:a16="http://schemas.microsoft.com/office/drawing/2014/main" id="{18581409-D748-732C-3073-9B8FF81E7C1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8858" y="1587857"/>
                <a:ext cx="9695335" cy="646652"/>
              </a:xfrm>
              <a:prstGeom prst="rect">
                <a:avLst/>
              </a:prstGeom>
              <a:blipFill>
                <a:blip r:embed="rId3"/>
                <a:stretch>
                  <a:fillRect l="-503" t="-3738" b="-1401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CasellaDiTesto 2">
                <a:extLst>
                  <a:ext uri="{FF2B5EF4-FFF2-40B4-BE49-F238E27FC236}">
                    <a16:creationId xmlns:a16="http://schemas.microsoft.com/office/drawing/2014/main" id="{93C25D2F-3532-42FB-3A33-BDB4DC26B50A}"/>
                  </a:ext>
                </a:extLst>
              </p:cNvPr>
              <p:cNvSpPr txBox="1"/>
              <p:nvPr/>
            </p:nvSpPr>
            <p:spPr>
              <a:xfrm>
                <a:off x="837774" y="2654072"/>
                <a:ext cx="9766891" cy="123040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i="1" dirty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Ansatz</a:t>
                </a:r>
                <a:r>
                  <a:rPr lang="en-US" i="1" dirty="0">
                    <a:latin typeface="Arial" panose="020B0604020202020204" pitchFamily="34" charset="0"/>
                    <a:cs typeface="Arial" panose="020B0604020202020204" pitchFamily="34" charset="0"/>
                  </a:rPr>
                  <a:t>  </a:t>
                </a:r>
              </a:p>
              <a:p>
                <a:r>
                  <a:rPr lang="en-US" i="1" dirty="0">
                    <a:latin typeface="Arial" panose="020B0604020202020204" pitchFamily="34" charset="0"/>
                    <a:cs typeface="Arial" panose="020B0604020202020204" pitchFamily="34" charset="0"/>
                  </a:rPr>
                  <a:t>                </a:t>
                </a:r>
                <a:r>
                  <a:rPr lang="en-US" sz="2400" dirty="0">
                    <a:latin typeface="Arial" panose="020B0604020202020204" pitchFamily="34" charset="0"/>
                    <a:cs typeface="Arial" panose="020B0604020202020204" pitchFamily="34" charset="0"/>
                  </a:rPr>
                  <a:t>Gauss constraint is linear in the gauge momenta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it-IT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sz="2400" i="1">
                            <a:latin typeface="Cambria Math" panose="02040503050406030204" pitchFamily="18" charset="0"/>
                          </a:rPr>
                          <m:t>𝐺</m:t>
                        </m:r>
                      </m:e>
                      <m:sub>
                        <m:r>
                          <a:rPr lang="it-IT" sz="2400" i="1">
                            <a:latin typeface="Cambria Math" panose="02040503050406030204" pitchFamily="18" charset="0"/>
                          </a:rPr>
                          <m:t>𝑎</m:t>
                        </m:r>
                      </m:sub>
                    </m:sSub>
                    <m:r>
                      <a:rPr lang="it-IT" sz="2400" i="1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it-IT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sz="2400" i="1">
                            <a:latin typeface="Cambria Math" panose="02040503050406030204" pitchFamily="18" charset="0"/>
                          </a:rPr>
                          <m:t>𝐿</m:t>
                        </m:r>
                      </m:e>
                      <m:sub>
                        <m:r>
                          <a:rPr lang="it-IT" sz="2400" i="1">
                            <a:latin typeface="Cambria Math" panose="02040503050406030204" pitchFamily="18" charset="0"/>
                          </a:rPr>
                          <m:t>𝑎𝑔</m:t>
                        </m:r>
                      </m:sub>
                    </m:sSub>
                    <m:sSub>
                      <m:sSubPr>
                        <m:ctrlPr>
                          <a:rPr lang="it-IT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sz="2400" i="1">
                            <a:latin typeface="Cambria Math" panose="02040503050406030204" pitchFamily="18" charset="0"/>
                          </a:rPr>
                          <m:t>𝜋</m:t>
                        </m:r>
                      </m:e>
                      <m:sub>
                        <m:r>
                          <a:rPr lang="it-IT" sz="2400" i="1">
                            <a:latin typeface="Cambria Math" panose="02040503050406030204" pitchFamily="18" charset="0"/>
                          </a:rPr>
                          <m:t>𝑔</m:t>
                        </m:r>
                      </m:sub>
                    </m:sSub>
                  </m:oMath>
                </a14:m>
                <a:endParaRPr lang="en-US" sz="2400" dirty="0"/>
              </a:p>
              <a:p>
                <a:endParaRPr lang="en-US" sz="2400" i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3" name="CasellaDiTesto 2">
                <a:extLst>
                  <a:ext uri="{FF2B5EF4-FFF2-40B4-BE49-F238E27FC236}">
                    <a16:creationId xmlns:a16="http://schemas.microsoft.com/office/drawing/2014/main" id="{93C25D2F-3532-42FB-3A33-BDB4DC26B50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7774" y="2654072"/>
                <a:ext cx="9766891" cy="1230401"/>
              </a:xfrm>
              <a:prstGeom prst="rect">
                <a:avLst/>
              </a:prstGeom>
              <a:blipFill>
                <a:blip r:embed="rId4"/>
                <a:stretch>
                  <a:fillRect l="-936" t="-346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CasellaDiTesto 6">
            <a:extLst>
              <a:ext uri="{FF2B5EF4-FFF2-40B4-BE49-F238E27FC236}">
                <a16:creationId xmlns:a16="http://schemas.microsoft.com/office/drawing/2014/main" id="{A4644967-C0D9-1EE2-2D77-99613963028D}"/>
              </a:ext>
            </a:extLst>
          </p:cNvPr>
          <p:cNvSpPr txBox="1"/>
          <p:nvPr/>
        </p:nvSpPr>
        <p:spPr>
          <a:xfrm>
            <a:off x="488858" y="4156338"/>
            <a:ext cx="45827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System of 9 independent equations </a:t>
            </a:r>
            <a:r>
              <a:rPr lang="en-US" dirty="0"/>
              <a:t> </a:t>
            </a:r>
          </a:p>
        </p:txBody>
      </p:sp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C34822CA-A651-5199-8D5C-8CE8231850EA}"/>
              </a:ext>
            </a:extLst>
          </p:cNvPr>
          <p:cNvSpPr txBox="1"/>
          <p:nvPr/>
        </p:nvSpPr>
        <p:spPr>
          <a:xfrm>
            <a:off x="7463869" y="4318561"/>
            <a:ext cx="1162773" cy="923330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Admits a unique solution!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CasellaDiTesto 18">
                <a:extLst>
                  <a:ext uri="{FF2B5EF4-FFF2-40B4-BE49-F238E27FC236}">
                    <a16:creationId xmlns:a16="http://schemas.microsoft.com/office/drawing/2014/main" id="{2EF54F4C-A83A-5A4B-667A-0AF66DC2F958}"/>
                  </a:ext>
                </a:extLst>
              </p:cNvPr>
              <p:cNvSpPr txBox="1"/>
              <p:nvPr/>
            </p:nvSpPr>
            <p:spPr>
              <a:xfrm>
                <a:off x="4411902" y="4006484"/>
                <a:ext cx="2132892" cy="64793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𝜖</m:t>
                          </m:r>
                        </m:e>
                        <m:sub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𝑎𝑏𝑐</m:t>
                          </m:r>
                        </m:sub>
                      </m:sSub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it-IT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𝐿</m:t>
                          </m:r>
                        </m:e>
                        <m:sub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𝑎𝑔</m:t>
                          </m:r>
                        </m:sub>
                      </m:sSub>
                      <m:sSubSup>
                        <m:sSubSupPr>
                          <m:ctrlPr>
                            <a:rPr lang="it-IT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d>
                            <m:dPr>
                              <m:ctrlP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it-IT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it-IT" b="0" i="1" smtClean="0">
                                      <a:latin typeface="Cambria Math" panose="02040503050406030204" pitchFamily="18" charset="0"/>
                                    </a:rPr>
                                    <m:t>𝑂</m:t>
                                  </m:r>
                                </m:e>
                                <m:sup>
                                  <m:r>
                                    <a:rPr lang="it-IT" b="0" i="1" smtClean="0"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</m:sup>
                              </m:sSup>
                            </m:e>
                          </m:d>
                        </m:e>
                        <m:sub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</m:sub>
                        <m:sup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𝑐</m:t>
                          </m:r>
                        </m:sup>
                      </m:sSubSup>
                      <m:f>
                        <m:fPr>
                          <m:ctrlPr>
                            <a:rPr lang="it-IT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𝜕</m:t>
                          </m:r>
                          <m:sSubSup>
                            <m:sSubSupPr>
                              <m:ctrlP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𝑂</m:t>
                              </m:r>
                            </m:e>
                            <m:sub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𝑏</m:t>
                              </m:r>
                            </m:sub>
                            <m:sup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</m:sup>
                          </m:sSubSup>
                        </m:num>
                        <m:den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𝜕</m:t>
                          </m:r>
                          <m:sSub>
                            <m:sSubPr>
                              <m:ctrlP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𝑞</m:t>
                              </m:r>
                            </m:e>
                            <m:sub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𝑔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9" name="CasellaDiTesto 18">
                <a:extLst>
                  <a:ext uri="{FF2B5EF4-FFF2-40B4-BE49-F238E27FC236}">
                    <a16:creationId xmlns:a16="http://schemas.microsoft.com/office/drawing/2014/main" id="{2EF54F4C-A83A-5A4B-667A-0AF66DC2F95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11902" y="4006484"/>
                <a:ext cx="2132892" cy="647934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CasellaDiTesto 20">
                <a:extLst>
                  <a:ext uri="{FF2B5EF4-FFF2-40B4-BE49-F238E27FC236}">
                    <a16:creationId xmlns:a16="http://schemas.microsoft.com/office/drawing/2014/main" id="{61331B7D-DBC0-4638-FADF-9931CF82F773}"/>
                  </a:ext>
                </a:extLst>
              </p:cNvPr>
              <p:cNvSpPr txBox="1"/>
              <p:nvPr/>
            </p:nvSpPr>
            <p:spPr>
              <a:xfrm>
                <a:off x="1427927" y="5097210"/>
                <a:ext cx="4351576" cy="75796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𝐿</m:t>
                          </m:r>
                        </m:e>
                        <m:sub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𝑎𝑔</m:t>
                          </m:r>
                        </m:sub>
                      </m:sSub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it-IT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3"/>
                                    <m:mcJc m:val="center"/>
                                  </m:mcPr>
                                </m:mc>
                              </m:mcs>
                              <m:ctrlPr>
                                <a:rPr lang="it-IT" i="1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it-IT" i="1"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func>
                                  <m:funcPr>
                                    <m:ctrlPr>
                                      <a:rPr lang="it-IT" i="1">
                                        <a:latin typeface="Cambria Math" panose="02040503050406030204" pitchFamily="18" charset="0"/>
                                      </a:rPr>
                                    </m:ctrlPr>
                                  </m:funcPr>
                                  <m:fName>
                                    <m:r>
                                      <m:rPr>
                                        <m:sty m:val="p"/>
                                        <m:brk m:alnAt="7"/>
                                      </m:rPr>
                                      <a:rPr lang="it-IT">
                                        <a:latin typeface="Cambria Math" panose="02040503050406030204" pitchFamily="18" charset="0"/>
                                      </a:rPr>
                                      <m:t>c</m:t>
                                    </m:r>
                                    <m:r>
                                      <m:rPr>
                                        <m:sty m:val="p"/>
                                      </m:rPr>
                                      <a:rPr lang="it-IT">
                                        <a:latin typeface="Cambria Math" panose="02040503050406030204" pitchFamily="18" charset="0"/>
                                      </a:rPr>
                                      <m:t>sc</m:t>
                                    </m:r>
                                  </m:fName>
                                  <m:e>
                                    <m:r>
                                      <m:rPr>
                                        <m:brk m:alnAt="7"/>
                                      </m:rPr>
                                      <a:rPr lang="it-IT" i="1">
                                        <a:latin typeface="Cambria Math" panose="02040503050406030204" pitchFamily="18" charset="0"/>
                                      </a:rPr>
                                      <m:t>𝛽</m:t>
                                    </m:r>
                                  </m:e>
                                </m:func>
                                <m:func>
                                  <m:funcPr>
                                    <m:ctrlPr>
                                      <a:rPr lang="it-IT" i="1">
                                        <a:latin typeface="Cambria Math" panose="02040503050406030204" pitchFamily="18" charset="0"/>
                                      </a:rPr>
                                    </m:ctrlPr>
                                  </m:funcPr>
                                  <m:fName>
                                    <m:r>
                                      <m:rPr>
                                        <m:sty m:val="p"/>
                                        <m:brk m:alnAt="7"/>
                                      </m:rPr>
                                      <a:rPr lang="it-IT">
                                        <a:latin typeface="Cambria Math" panose="02040503050406030204" pitchFamily="18" charset="0"/>
                                      </a:rPr>
                                      <m:t>c</m:t>
                                    </m:r>
                                    <m:r>
                                      <m:rPr>
                                        <m:sty m:val="p"/>
                                      </m:rPr>
                                      <a:rPr lang="it-IT">
                                        <a:latin typeface="Cambria Math" panose="02040503050406030204" pitchFamily="18" charset="0"/>
                                      </a:rPr>
                                      <m:t>os</m:t>
                                    </m:r>
                                  </m:fName>
                                  <m:e>
                                    <m:r>
                                      <m:rPr>
                                        <m:brk m:alnAt="7"/>
                                      </m:rPr>
                                      <a:rPr lang="it-IT" i="1">
                                        <a:latin typeface="Cambria Math" panose="02040503050406030204" pitchFamily="18" charset="0"/>
                                      </a:rPr>
                                      <m:t>𝛾</m:t>
                                    </m:r>
                                  </m:e>
                                </m:func>
                              </m:e>
                              <m:e>
                                <m:func>
                                  <m:funcPr>
                                    <m:ctrlPr>
                                      <a:rPr lang="it-IT" i="1">
                                        <a:latin typeface="Cambria Math" panose="02040503050406030204" pitchFamily="18" charset="0"/>
                                      </a:rPr>
                                    </m:ctrlPr>
                                  </m:funcPr>
                                  <m:fName>
                                    <m:r>
                                      <m:rPr>
                                        <m:sty m:val="p"/>
                                      </m:rPr>
                                      <a:rPr lang="it-IT">
                                        <a:latin typeface="Cambria Math" panose="02040503050406030204" pitchFamily="18" charset="0"/>
                                      </a:rPr>
                                      <m:t>sin</m:t>
                                    </m:r>
                                  </m:fName>
                                  <m:e>
                                    <m:r>
                                      <a:rPr lang="it-IT" i="1">
                                        <a:latin typeface="Cambria Math" panose="02040503050406030204" pitchFamily="18" charset="0"/>
                                      </a:rPr>
                                      <m:t>𝛾</m:t>
                                    </m:r>
                                  </m:e>
                                </m:func>
                              </m:e>
                              <m:e>
                                <m:func>
                                  <m:funcPr>
                                    <m:ctrlPr>
                                      <a:rPr lang="it-IT" i="1">
                                        <a:latin typeface="Cambria Math" panose="02040503050406030204" pitchFamily="18" charset="0"/>
                                      </a:rPr>
                                    </m:ctrlPr>
                                  </m:funcPr>
                                  <m:fName>
                                    <m:r>
                                      <m:rPr>
                                        <m:sty m:val="p"/>
                                      </m:rPr>
                                      <a:rPr lang="it-IT">
                                        <a:latin typeface="Cambria Math" panose="02040503050406030204" pitchFamily="18" charset="0"/>
                                      </a:rPr>
                                      <m:t>cot</m:t>
                                    </m:r>
                                  </m:fName>
                                  <m:e>
                                    <m:r>
                                      <a:rPr lang="it-IT" i="1">
                                        <a:latin typeface="Cambria Math" panose="02040503050406030204" pitchFamily="18" charset="0"/>
                                      </a:rPr>
                                      <m:t>𝛽</m:t>
                                    </m:r>
                                    <m:func>
                                      <m:funcPr>
                                        <m:ctrlPr>
                                          <a:rPr lang="it-IT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funcPr>
                                      <m:fName>
                                        <m:r>
                                          <m:rPr>
                                            <m:sty m:val="p"/>
                                          </m:rPr>
                                          <a:rPr lang="it-IT">
                                            <a:latin typeface="Cambria Math" panose="02040503050406030204" pitchFamily="18" charset="0"/>
                                          </a:rPr>
                                          <m:t>cos</m:t>
                                        </m:r>
                                      </m:fName>
                                      <m:e>
                                        <m:r>
                                          <a:rPr lang="it-IT" i="1">
                                            <a:latin typeface="Cambria Math" panose="02040503050406030204" pitchFamily="18" charset="0"/>
                                          </a:rPr>
                                          <m:t>𝛾</m:t>
                                        </m:r>
                                      </m:e>
                                    </m:func>
                                  </m:e>
                                </m:func>
                              </m:e>
                            </m:mr>
                            <m:mr>
                              <m:e>
                                <m:func>
                                  <m:funcPr>
                                    <m:ctrlPr>
                                      <a:rPr lang="it-IT" i="1">
                                        <a:latin typeface="Cambria Math" panose="02040503050406030204" pitchFamily="18" charset="0"/>
                                      </a:rPr>
                                    </m:ctrlPr>
                                  </m:funcPr>
                                  <m:fName>
                                    <m:r>
                                      <m:rPr>
                                        <m:sty m:val="p"/>
                                      </m:rPr>
                                      <a:rPr lang="it-IT">
                                        <a:latin typeface="Cambria Math" panose="02040503050406030204" pitchFamily="18" charset="0"/>
                                      </a:rPr>
                                      <m:t>csc</m:t>
                                    </m:r>
                                  </m:fName>
                                  <m:e>
                                    <m:r>
                                      <a:rPr lang="it-IT" i="1">
                                        <a:latin typeface="Cambria Math" panose="02040503050406030204" pitchFamily="18" charset="0"/>
                                      </a:rPr>
                                      <m:t>𝛽</m:t>
                                    </m:r>
                                    <m:func>
                                      <m:funcPr>
                                        <m:ctrlPr>
                                          <a:rPr lang="it-IT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funcPr>
                                      <m:fName>
                                        <m:r>
                                          <m:rPr>
                                            <m:sty m:val="p"/>
                                          </m:rPr>
                                          <a:rPr lang="it-IT">
                                            <a:latin typeface="Cambria Math" panose="02040503050406030204" pitchFamily="18" charset="0"/>
                                          </a:rPr>
                                          <m:t>sin</m:t>
                                        </m:r>
                                      </m:fName>
                                      <m:e>
                                        <m:r>
                                          <a:rPr lang="it-IT" i="1">
                                            <a:latin typeface="Cambria Math" panose="02040503050406030204" pitchFamily="18" charset="0"/>
                                          </a:rPr>
                                          <m:t>𝛾</m:t>
                                        </m:r>
                                      </m:e>
                                    </m:func>
                                  </m:e>
                                </m:func>
                              </m:e>
                              <m:e>
                                <m:func>
                                  <m:funcPr>
                                    <m:ctrlPr>
                                      <a:rPr lang="it-IT" i="1">
                                        <a:latin typeface="Cambria Math" panose="02040503050406030204" pitchFamily="18" charset="0"/>
                                      </a:rPr>
                                    </m:ctrlPr>
                                  </m:funcPr>
                                  <m:fName>
                                    <m:r>
                                      <m:rPr>
                                        <m:sty m:val="p"/>
                                      </m:rPr>
                                      <a:rPr lang="it-IT">
                                        <a:latin typeface="Cambria Math" panose="02040503050406030204" pitchFamily="18" charset="0"/>
                                      </a:rPr>
                                      <m:t>cos</m:t>
                                    </m:r>
                                  </m:fName>
                                  <m:e>
                                    <m:r>
                                      <a:rPr lang="it-IT" i="1">
                                        <a:latin typeface="Cambria Math" panose="02040503050406030204" pitchFamily="18" charset="0"/>
                                      </a:rPr>
                                      <m:t>𝛾</m:t>
                                    </m:r>
                                  </m:e>
                                </m:func>
                              </m:e>
                              <m:e>
                                <m:r>
                                  <a:rPr lang="it-IT" i="1"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func>
                                  <m:funcPr>
                                    <m:ctrlPr>
                                      <a:rPr lang="it-IT" i="1">
                                        <a:latin typeface="Cambria Math" panose="02040503050406030204" pitchFamily="18" charset="0"/>
                                      </a:rPr>
                                    </m:ctrlPr>
                                  </m:funcPr>
                                  <m:fName>
                                    <m:r>
                                      <m:rPr>
                                        <m:sty m:val="p"/>
                                      </m:rPr>
                                      <a:rPr lang="it-IT">
                                        <a:latin typeface="Cambria Math" panose="02040503050406030204" pitchFamily="18" charset="0"/>
                                      </a:rPr>
                                      <m:t>cot</m:t>
                                    </m:r>
                                  </m:fName>
                                  <m:e>
                                    <m:r>
                                      <a:rPr lang="it-IT" i="1">
                                        <a:latin typeface="Cambria Math" panose="02040503050406030204" pitchFamily="18" charset="0"/>
                                      </a:rPr>
                                      <m:t>𝛽</m:t>
                                    </m:r>
                                    <m:func>
                                      <m:funcPr>
                                        <m:ctrlPr>
                                          <a:rPr lang="it-IT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funcPr>
                                      <m:fName>
                                        <m:r>
                                          <m:rPr>
                                            <m:sty m:val="p"/>
                                          </m:rPr>
                                          <a:rPr lang="it-IT">
                                            <a:latin typeface="Cambria Math" panose="02040503050406030204" pitchFamily="18" charset="0"/>
                                          </a:rPr>
                                          <m:t>sin</m:t>
                                        </m:r>
                                      </m:fName>
                                      <m:e>
                                        <m:r>
                                          <a:rPr lang="it-IT" i="1">
                                            <a:latin typeface="Cambria Math" panose="02040503050406030204" pitchFamily="18" charset="0"/>
                                          </a:rPr>
                                          <m:t>𝛾</m:t>
                                        </m:r>
                                      </m:e>
                                    </m:func>
                                  </m:e>
                                </m:func>
                              </m:e>
                            </m:mr>
                            <m:mr>
                              <m:e>
                                <m:r>
                                  <a:rPr lang="it-IT" i="1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it-IT" i="1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it-IT" i="1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1" name="CasellaDiTesto 20">
                <a:extLst>
                  <a:ext uri="{FF2B5EF4-FFF2-40B4-BE49-F238E27FC236}">
                    <a16:creationId xmlns:a16="http://schemas.microsoft.com/office/drawing/2014/main" id="{61331B7D-DBC0-4638-FADF-9931CF82F77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27927" y="5097210"/>
                <a:ext cx="4351576" cy="757964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CasellaDiTesto 8">
            <a:extLst>
              <a:ext uri="{FF2B5EF4-FFF2-40B4-BE49-F238E27FC236}">
                <a16:creationId xmlns:a16="http://schemas.microsoft.com/office/drawing/2014/main" id="{E027E53E-5078-9D29-F9E6-5EF68FCA0167}"/>
              </a:ext>
            </a:extLst>
          </p:cNvPr>
          <p:cNvSpPr txBox="1"/>
          <p:nvPr/>
        </p:nvSpPr>
        <p:spPr>
          <a:xfrm>
            <a:off x="11258781" y="6426714"/>
            <a:ext cx="7542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Slide 7</a:t>
            </a:r>
          </a:p>
        </p:txBody>
      </p:sp>
      <p:sp>
        <p:nvSpPr>
          <p:cNvPr id="22" name="Rettangolo 21">
            <a:extLst>
              <a:ext uri="{FF2B5EF4-FFF2-40B4-BE49-F238E27FC236}">
                <a16:creationId xmlns:a16="http://schemas.microsoft.com/office/drawing/2014/main" id="{C5D3D628-1C8F-C830-79B7-FFE9340CC918}"/>
              </a:ext>
            </a:extLst>
          </p:cNvPr>
          <p:cNvSpPr/>
          <p:nvPr/>
        </p:nvSpPr>
        <p:spPr>
          <a:xfrm>
            <a:off x="0" y="6426714"/>
            <a:ext cx="6096000" cy="431286"/>
          </a:xfrm>
          <a:prstGeom prst="rect">
            <a:avLst/>
          </a:prstGeom>
          <a:solidFill>
            <a:srgbClr val="82243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CasellaDiTesto 22">
            <a:extLst>
              <a:ext uri="{FF2B5EF4-FFF2-40B4-BE49-F238E27FC236}">
                <a16:creationId xmlns:a16="http://schemas.microsoft.com/office/drawing/2014/main" id="{44D6803C-688A-1B20-B256-06CD38D6032C}"/>
              </a:ext>
            </a:extLst>
          </p:cNvPr>
          <p:cNvSpPr txBox="1"/>
          <p:nvPr/>
        </p:nvSpPr>
        <p:spPr>
          <a:xfrm>
            <a:off x="0" y="6488468"/>
            <a:ext cx="4411902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central role of Gauss constraint across LQC and LQG</a:t>
            </a:r>
          </a:p>
        </p:txBody>
      </p:sp>
    </p:spTree>
    <p:extLst>
      <p:ext uri="{BB962C8B-B14F-4D97-AF65-F5344CB8AC3E}">
        <p14:creationId xmlns:p14="http://schemas.microsoft.com/office/powerpoint/2010/main" val="216223566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CF97E058-DED6-D72E-760E-80ECBCB098A7}"/>
              </a:ext>
            </a:extLst>
          </p:cNvPr>
          <p:cNvSpPr txBox="1"/>
          <p:nvPr/>
        </p:nvSpPr>
        <p:spPr>
          <a:xfrm>
            <a:off x="178904" y="192157"/>
            <a:ext cx="1185407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3600" dirty="0" err="1">
                <a:solidFill>
                  <a:srgbClr val="82243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Abelianization</a:t>
            </a:r>
            <a:r>
              <a:rPr lang="it-IT" sz="3600" dirty="0">
                <a:solidFill>
                  <a:srgbClr val="82243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of the Gauss </a:t>
            </a:r>
            <a:r>
              <a:rPr lang="it-IT" sz="3600" dirty="0" err="1">
                <a:solidFill>
                  <a:srgbClr val="82243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constraint</a:t>
            </a:r>
            <a:endParaRPr lang="it-IT" sz="3600" dirty="0">
              <a:solidFill>
                <a:srgbClr val="82243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it-IT" sz="2400" dirty="0">
                <a:solidFill>
                  <a:srgbClr val="82243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it-IT" sz="2400" dirty="0" err="1">
                <a:solidFill>
                  <a:srgbClr val="82243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Abelian</a:t>
            </a:r>
            <a:r>
              <a:rPr lang="it-IT" sz="2400" dirty="0">
                <a:solidFill>
                  <a:srgbClr val="82243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dirty="0" err="1">
                <a:solidFill>
                  <a:srgbClr val="82243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contraints</a:t>
            </a:r>
            <a:endParaRPr lang="en-US" sz="2400" dirty="0">
              <a:solidFill>
                <a:srgbClr val="82243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6F4F87EF-7A9F-C00C-BF27-BC34E767BE85}"/>
              </a:ext>
            </a:extLst>
          </p:cNvPr>
          <p:cNvSpPr txBox="1"/>
          <p:nvPr/>
        </p:nvSpPr>
        <p:spPr>
          <a:xfrm>
            <a:off x="356260" y="3158836"/>
            <a:ext cx="999308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The Gauss constraint is recast into three abelian constraints, namely the gauge momenta</a:t>
            </a:r>
          </a:p>
          <a:p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This feature holds at the quantum level</a:t>
            </a:r>
          </a:p>
        </p:txBody>
      </p:sp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BB439714-A089-230B-F068-037DBA5BE9DA}"/>
              </a:ext>
            </a:extLst>
          </p:cNvPr>
          <p:cNvSpPr txBox="1"/>
          <p:nvPr/>
        </p:nvSpPr>
        <p:spPr>
          <a:xfrm>
            <a:off x="2701507" y="5444882"/>
            <a:ext cx="6808863" cy="369332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The Hilbert space previously defined is the gauge-invariant one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CasellaDiTesto 1">
                <a:extLst>
                  <a:ext uri="{FF2B5EF4-FFF2-40B4-BE49-F238E27FC236}">
                    <a16:creationId xmlns:a16="http://schemas.microsoft.com/office/drawing/2014/main" id="{4FB149A6-2E65-93BD-6F65-B5E29D31EBB1}"/>
                  </a:ext>
                </a:extLst>
              </p:cNvPr>
              <p:cNvSpPr txBox="1"/>
              <p:nvPr/>
            </p:nvSpPr>
            <p:spPr>
              <a:xfrm>
                <a:off x="2210350" y="1583432"/>
                <a:ext cx="6899581" cy="120488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2400" b="0" i="1" smtClean="0">
                              <a:latin typeface="Cambria Math" panose="02040503050406030204" pitchFamily="18" charset="0"/>
                            </a:rPr>
                            <m:t>𝐺</m:t>
                          </m:r>
                        </m:e>
                        <m:sub>
                          <m:r>
                            <a:rPr lang="it-IT" sz="2400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</m:sub>
                      </m:sSub>
                      <m:r>
                        <a:rPr lang="it-IT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it-IT" sz="2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3"/>
                                    <m:mcJc m:val="center"/>
                                  </m:mcPr>
                                </m:mc>
                              </m:mcs>
                              <m:ctrlPr>
                                <a:rPr lang="it-IT" sz="2400" i="1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it-IT" sz="2400" i="1"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func>
                                  <m:funcPr>
                                    <m:ctrlPr>
                                      <a:rPr lang="it-IT" sz="2400" i="1">
                                        <a:latin typeface="Cambria Math" panose="02040503050406030204" pitchFamily="18" charset="0"/>
                                      </a:rPr>
                                    </m:ctrlPr>
                                  </m:funcPr>
                                  <m:fName>
                                    <m:r>
                                      <m:rPr>
                                        <m:sty m:val="p"/>
                                        <m:brk m:alnAt="7"/>
                                      </m:rPr>
                                      <a:rPr lang="it-IT" sz="2400">
                                        <a:latin typeface="Cambria Math" panose="02040503050406030204" pitchFamily="18" charset="0"/>
                                      </a:rPr>
                                      <m:t>c</m:t>
                                    </m:r>
                                    <m:r>
                                      <m:rPr>
                                        <m:sty m:val="p"/>
                                      </m:rPr>
                                      <a:rPr lang="it-IT" sz="2400">
                                        <a:latin typeface="Cambria Math" panose="02040503050406030204" pitchFamily="18" charset="0"/>
                                      </a:rPr>
                                      <m:t>sc</m:t>
                                    </m:r>
                                  </m:fName>
                                  <m:e>
                                    <m:r>
                                      <m:rPr>
                                        <m:brk m:alnAt="7"/>
                                      </m:rPr>
                                      <a:rPr lang="it-IT" sz="2400" i="1">
                                        <a:latin typeface="Cambria Math" panose="02040503050406030204" pitchFamily="18" charset="0"/>
                                      </a:rPr>
                                      <m:t>𝛽</m:t>
                                    </m:r>
                                  </m:e>
                                </m:func>
                                <m:func>
                                  <m:funcPr>
                                    <m:ctrlPr>
                                      <a:rPr lang="it-IT" sz="2400" i="1">
                                        <a:latin typeface="Cambria Math" panose="02040503050406030204" pitchFamily="18" charset="0"/>
                                      </a:rPr>
                                    </m:ctrlPr>
                                  </m:funcPr>
                                  <m:fName>
                                    <m:r>
                                      <m:rPr>
                                        <m:sty m:val="p"/>
                                        <m:brk m:alnAt="7"/>
                                      </m:rPr>
                                      <a:rPr lang="it-IT" sz="2400">
                                        <a:latin typeface="Cambria Math" panose="02040503050406030204" pitchFamily="18" charset="0"/>
                                      </a:rPr>
                                      <m:t>c</m:t>
                                    </m:r>
                                    <m:r>
                                      <m:rPr>
                                        <m:sty m:val="p"/>
                                      </m:rPr>
                                      <a:rPr lang="it-IT" sz="2400">
                                        <a:latin typeface="Cambria Math" panose="02040503050406030204" pitchFamily="18" charset="0"/>
                                      </a:rPr>
                                      <m:t>os</m:t>
                                    </m:r>
                                  </m:fName>
                                  <m:e>
                                    <m:r>
                                      <m:rPr>
                                        <m:brk m:alnAt="7"/>
                                      </m:rPr>
                                      <a:rPr lang="it-IT" sz="2400" i="1">
                                        <a:latin typeface="Cambria Math" panose="02040503050406030204" pitchFamily="18" charset="0"/>
                                      </a:rPr>
                                      <m:t>𝛾</m:t>
                                    </m:r>
                                  </m:e>
                                </m:func>
                                <m:sSub>
                                  <m:sSubPr>
                                    <m:ctrlPr>
                                      <a:rPr lang="it-IT" sz="24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it-IT" sz="2400" b="0" i="1" smtClean="0">
                                        <a:latin typeface="Cambria Math" panose="02040503050406030204" pitchFamily="18" charset="0"/>
                                      </a:rPr>
                                      <m:t>𝜋</m:t>
                                    </m:r>
                                  </m:e>
                                  <m:sub>
                                    <m:r>
                                      <a:rPr lang="it-IT" sz="2400" b="0" i="1" smtClean="0">
                                        <a:latin typeface="Cambria Math" panose="02040503050406030204" pitchFamily="18" charset="0"/>
                                      </a:rPr>
                                      <m:t>𝛼</m:t>
                                    </m:r>
                                  </m:sub>
                                </m:sSub>
                              </m:e>
                              <m:e>
                                <m:func>
                                  <m:funcPr>
                                    <m:ctrlPr>
                                      <a:rPr lang="it-IT" sz="2400" i="1">
                                        <a:latin typeface="Cambria Math" panose="02040503050406030204" pitchFamily="18" charset="0"/>
                                      </a:rPr>
                                    </m:ctrlPr>
                                  </m:funcPr>
                                  <m:fName>
                                    <m:r>
                                      <m:rPr>
                                        <m:sty m:val="p"/>
                                      </m:rPr>
                                      <a:rPr lang="it-IT" sz="2400">
                                        <a:latin typeface="Cambria Math" panose="02040503050406030204" pitchFamily="18" charset="0"/>
                                      </a:rPr>
                                      <m:t>sin</m:t>
                                    </m:r>
                                  </m:fName>
                                  <m:e>
                                    <m:r>
                                      <a:rPr lang="it-IT" sz="2400" i="1">
                                        <a:latin typeface="Cambria Math" panose="02040503050406030204" pitchFamily="18" charset="0"/>
                                      </a:rPr>
                                      <m:t>𝛾</m:t>
                                    </m:r>
                                  </m:e>
                                </m:func>
                                <m:sSub>
                                  <m:sSubPr>
                                    <m:ctrlPr>
                                      <a:rPr lang="it-IT" sz="24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it-IT" sz="2400" b="0" i="1" smtClean="0">
                                        <a:latin typeface="Cambria Math" panose="02040503050406030204" pitchFamily="18" charset="0"/>
                                      </a:rPr>
                                      <m:t>𝜋</m:t>
                                    </m:r>
                                  </m:e>
                                  <m:sub>
                                    <m:r>
                                      <a:rPr lang="it-IT" sz="2400" b="0" i="1" smtClean="0">
                                        <a:latin typeface="Cambria Math" panose="02040503050406030204" pitchFamily="18" charset="0"/>
                                      </a:rPr>
                                      <m:t>𝛽</m:t>
                                    </m:r>
                                  </m:sub>
                                </m:sSub>
                              </m:e>
                              <m:e>
                                <m:func>
                                  <m:funcPr>
                                    <m:ctrlPr>
                                      <a:rPr lang="it-IT" sz="2400" i="1">
                                        <a:latin typeface="Cambria Math" panose="02040503050406030204" pitchFamily="18" charset="0"/>
                                      </a:rPr>
                                    </m:ctrlPr>
                                  </m:funcPr>
                                  <m:fName>
                                    <m:r>
                                      <m:rPr>
                                        <m:sty m:val="p"/>
                                      </m:rPr>
                                      <a:rPr lang="it-IT" sz="2400">
                                        <a:latin typeface="Cambria Math" panose="02040503050406030204" pitchFamily="18" charset="0"/>
                                      </a:rPr>
                                      <m:t>cot</m:t>
                                    </m:r>
                                  </m:fName>
                                  <m:e>
                                    <m:r>
                                      <a:rPr lang="it-IT" sz="2400" i="1">
                                        <a:latin typeface="Cambria Math" panose="02040503050406030204" pitchFamily="18" charset="0"/>
                                      </a:rPr>
                                      <m:t>𝛽</m:t>
                                    </m:r>
                                    <m:func>
                                      <m:funcPr>
                                        <m:ctrlPr>
                                          <a:rPr lang="it-IT" sz="24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funcPr>
                                      <m:fName>
                                        <m:r>
                                          <m:rPr>
                                            <m:sty m:val="p"/>
                                          </m:rPr>
                                          <a:rPr lang="it-IT" sz="2400">
                                            <a:latin typeface="Cambria Math" panose="02040503050406030204" pitchFamily="18" charset="0"/>
                                          </a:rPr>
                                          <m:t>cos</m:t>
                                        </m:r>
                                      </m:fName>
                                      <m:e>
                                        <m:r>
                                          <a:rPr lang="it-IT" sz="2400" i="1">
                                            <a:latin typeface="Cambria Math" panose="02040503050406030204" pitchFamily="18" charset="0"/>
                                          </a:rPr>
                                          <m:t>𝛾</m:t>
                                        </m:r>
                                      </m:e>
                                    </m:func>
                                  </m:e>
                                </m:func>
                                <m:sSub>
                                  <m:sSubPr>
                                    <m:ctrlPr>
                                      <a:rPr lang="it-IT" sz="24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it-IT" sz="2400" b="0" i="1" smtClean="0">
                                        <a:latin typeface="Cambria Math" panose="02040503050406030204" pitchFamily="18" charset="0"/>
                                      </a:rPr>
                                      <m:t>𝜋</m:t>
                                    </m:r>
                                  </m:e>
                                  <m:sub>
                                    <m:r>
                                      <a:rPr lang="it-IT" sz="2400" b="0" i="1" smtClean="0">
                                        <a:latin typeface="Cambria Math" panose="02040503050406030204" pitchFamily="18" charset="0"/>
                                      </a:rPr>
                                      <m:t>𝛾</m:t>
                                    </m:r>
                                  </m:sub>
                                </m:sSub>
                              </m:e>
                            </m:mr>
                            <m:mr>
                              <m:e>
                                <m:func>
                                  <m:funcPr>
                                    <m:ctrlPr>
                                      <a:rPr lang="it-IT" sz="2400" i="1">
                                        <a:latin typeface="Cambria Math" panose="02040503050406030204" pitchFamily="18" charset="0"/>
                                      </a:rPr>
                                    </m:ctrlPr>
                                  </m:funcPr>
                                  <m:fName>
                                    <m:r>
                                      <m:rPr>
                                        <m:sty m:val="p"/>
                                      </m:rPr>
                                      <a:rPr lang="it-IT" sz="2400">
                                        <a:latin typeface="Cambria Math" panose="02040503050406030204" pitchFamily="18" charset="0"/>
                                      </a:rPr>
                                      <m:t>csc</m:t>
                                    </m:r>
                                  </m:fName>
                                  <m:e>
                                    <m:r>
                                      <a:rPr lang="it-IT" sz="2400" i="1">
                                        <a:latin typeface="Cambria Math" panose="02040503050406030204" pitchFamily="18" charset="0"/>
                                      </a:rPr>
                                      <m:t>𝛽</m:t>
                                    </m:r>
                                    <m:func>
                                      <m:funcPr>
                                        <m:ctrlPr>
                                          <a:rPr lang="it-IT" sz="24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funcPr>
                                      <m:fName>
                                        <m:r>
                                          <m:rPr>
                                            <m:sty m:val="p"/>
                                          </m:rPr>
                                          <a:rPr lang="it-IT" sz="2400">
                                            <a:latin typeface="Cambria Math" panose="02040503050406030204" pitchFamily="18" charset="0"/>
                                          </a:rPr>
                                          <m:t>sin</m:t>
                                        </m:r>
                                      </m:fName>
                                      <m:e>
                                        <m:r>
                                          <a:rPr lang="it-IT" sz="2400" i="1">
                                            <a:latin typeface="Cambria Math" panose="02040503050406030204" pitchFamily="18" charset="0"/>
                                          </a:rPr>
                                          <m:t>𝛾</m:t>
                                        </m:r>
                                      </m:e>
                                    </m:func>
                                    <m:sSub>
                                      <m:sSubPr>
                                        <m:ctrlPr>
                                          <a:rPr lang="it-IT" sz="2400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it-IT" sz="2400" b="0" i="1" smtClean="0">
                                            <a:latin typeface="Cambria Math" panose="02040503050406030204" pitchFamily="18" charset="0"/>
                                          </a:rPr>
                                          <m:t>𝜋</m:t>
                                        </m:r>
                                      </m:e>
                                      <m:sub>
                                        <m:r>
                                          <a:rPr lang="it-IT" sz="2400" b="0" i="1" smtClean="0">
                                            <a:latin typeface="Cambria Math" panose="02040503050406030204" pitchFamily="18" charset="0"/>
                                          </a:rPr>
                                          <m:t>𝛼</m:t>
                                        </m:r>
                                      </m:sub>
                                    </m:sSub>
                                  </m:e>
                                </m:func>
                              </m:e>
                              <m:e>
                                <m:func>
                                  <m:funcPr>
                                    <m:ctrlPr>
                                      <a:rPr lang="it-IT" sz="2400" i="1">
                                        <a:latin typeface="Cambria Math" panose="02040503050406030204" pitchFamily="18" charset="0"/>
                                      </a:rPr>
                                    </m:ctrlPr>
                                  </m:funcPr>
                                  <m:fName>
                                    <m:r>
                                      <m:rPr>
                                        <m:sty m:val="p"/>
                                      </m:rPr>
                                      <a:rPr lang="it-IT" sz="2400">
                                        <a:latin typeface="Cambria Math" panose="02040503050406030204" pitchFamily="18" charset="0"/>
                                      </a:rPr>
                                      <m:t>cos</m:t>
                                    </m:r>
                                  </m:fName>
                                  <m:e>
                                    <m:r>
                                      <a:rPr lang="it-IT" sz="2400" b="0" i="1" smtClean="0">
                                        <a:latin typeface="Cambria Math" panose="02040503050406030204" pitchFamily="18" charset="0"/>
                                      </a:rPr>
                                      <m:t>𝛾</m:t>
                                    </m:r>
                                  </m:e>
                                </m:func>
                                <m:sSub>
                                  <m:sSubPr>
                                    <m:ctrlPr>
                                      <a:rPr lang="it-IT" sz="24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it-IT" sz="2400" b="0" i="1" smtClean="0">
                                        <a:latin typeface="Cambria Math" panose="02040503050406030204" pitchFamily="18" charset="0"/>
                                      </a:rPr>
                                      <m:t>𝜋</m:t>
                                    </m:r>
                                  </m:e>
                                  <m:sub>
                                    <m:r>
                                      <a:rPr lang="it-IT" sz="2400" b="0" i="1" smtClean="0">
                                        <a:latin typeface="Cambria Math" panose="02040503050406030204" pitchFamily="18" charset="0"/>
                                      </a:rPr>
                                      <m:t>𝛽</m:t>
                                    </m:r>
                                  </m:sub>
                                </m:sSub>
                              </m:e>
                              <m:e>
                                <m:r>
                                  <a:rPr lang="it-IT" sz="2400" i="1"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func>
                                  <m:funcPr>
                                    <m:ctrlPr>
                                      <a:rPr lang="it-IT" sz="2400" i="1">
                                        <a:latin typeface="Cambria Math" panose="02040503050406030204" pitchFamily="18" charset="0"/>
                                      </a:rPr>
                                    </m:ctrlPr>
                                  </m:funcPr>
                                  <m:fName>
                                    <m:r>
                                      <m:rPr>
                                        <m:sty m:val="p"/>
                                      </m:rPr>
                                      <a:rPr lang="it-IT" sz="2400">
                                        <a:latin typeface="Cambria Math" panose="02040503050406030204" pitchFamily="18" charset="0"/>
                                      </a:rPr>
                                      <m:t>cot</m:t>
                                    </m:r>
                                  </m:fName>
                                  <m:e>
                                    <m:r>
                                      <a:rPr lang="it-IT" sz="2400" i="1">
                                        <a:latin typeface="Cambria Math" panose="02040503050406030204" pitchFamily="18" charset="0"/>
                                      </a:rPr>
                                      <m:t>𝛽</m:t>
                                    </m:r>
                                    <m:func>
                                      <m:funcPr>
                                        <m:ctrlPr>
                                          <a:rPr lang="it-IT" sz="24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funcPr>
                                      <m:fName>
                                        <m:r>
                                          <m:rPr>
                                            <m:sty m:val="p"/>
                                          </m:rPr>
                                          <a:rPr lang="it-IT" sz="2400">
                                            <a:latin typeface="Cambria Math" panose="02040503050406030204" pitchFamily="18" charset="0"/>
                                          </a:rPr>
                                          <m:t>sin</m:t>
                                        </m:r>
                                      </m:fName>
                                      <m:e>
                                        <m:r>
                                          <a:rPr lang="it-IT" sz="2400" i="1">
                                            <a:latin typeface="Cambria Math" panose="02040503050406030204" pitchFamily="18" charset="0"/>
                                          </a:rPr>
                                          <m:t>𝛾</m:t>
                                        </m:r>
                                      </m:e>
                                    </m:func>
                                  </m:e>
                                </m:func>
                                <m:sSub>
                                  <m:sSubPr>
                                    <m:ctrlPr>
                                      <a:rPr lang="it-IT" sz="24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it-IT" sz="2400" b="0" i="1" smtClean="0">
                                        <a:latin typeface="Cambria Math" panose="02040503050406030204" pitchFamily="18" charset="0"/>
                                      </a:rPr>
                                      <m:t>𝜋</m:t>
                                    </m:r>
                                  </m:e>
                                  <m:sub>
                                    <m:r>
                                      <a:rPr lang="it-IT" sz="2400" b="0" i="1" smtClean="0">
                                        <a:latin typeface="Cambria Math" panose="02040503050406030204" pitchFamily="18" charset="0"/>
                                      </a:rPr>
                                      <m:t>𝛾</m:t>
                                    </m:r>
                                  </m:sub>
                                </m:sSub>
                              </m:e>
                            </m:mr>
                            <m:mr>
                              <m:e>
                                <m:r>
                                  <a:rPr lang="it-IT" sz="2400" i="1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it-IT" sz="2400" i="1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  <m:e>
                                <m:sSub>
                                  <m:sSubPr>
                                    <m:ctrlPr>
                                      <a:rPr lang="it-IT" sz="24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it-IT" sz="2400" b="0" i="1" smtClean="0">
                                        <a:latin typeface="Cambria Math" panose="02040503050406030204" pitchFamily="18" charset="0"/>
                                      </a:rPr>
                                      <m:t>𝜋</m:t>
                                    </m:r>
                                  </m:e>
                                  <m:sub>
                                    <m:r>
                                      <a:rPr lang="it-IT" sz="2400" b="0" i="1" smtClean="0">
                                        <a:latin typeface="Cambria Math" panose="02040503050406030204" pitchFamily="18" charset="0"/>
                                      </a:rPr>
                                      <m:t>𝛾</m:t>
                                    </m:r>
                                  </m:sub>
                                </m:sSub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2" name="CasellaDiTesto 1">
                <a:extLst>
                  <a:ext uri="{FF2B5EF4-FFF2-40B4-BE49-F238E27FC236}">
                    <a16:creationId xmlns:a16="http://schemas.microsoft.com/office/drawing/2014/main" id="{4FB149A6-2E65-93BD-6F65-B5E29D31EBB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10350" y="1583432"/>
                <a:ext cx="6899581" cy="1204882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CasellaDiTesto 2">
                <a:extLst>
                  <a:ext uri="{FF2B5EF4-FFF2-40B4-BE49-F238E27FC236}">
                    <a16:creationId xmlns:a16="http://schemas.microsoft.com/office/drawing/2014/main" id="{1CFEE793-6749-674E-0AC2-521810929839}"/>
                  </a:ext>
                </a:extLst>
              </p:cNvPr>
              <p:cNvSpPr txBox="1"/>
              <p:nvPr/>
            </p:nvSpPr>
            <p:spPr>
              <a:xfrm>
                <a:off x="4588687" y="3758581"/>
                <a:ext cx="2687146" cy="31521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̂"/>
                              <m:ctrlPr>
                                <a:rPr lang="en-US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𝐺</m:t>
                              </m:r>
                            </m:e>
                          </m:acc>
                        </m:e>
                        <m:sub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</m:sub>
                      </m:sSub>
                      <m:d>
                        <m:dPr>
                          <m:begChr m:val="|"/>
                          <m:endChr m:val="⟩"/>
                          <m:ctrlPr>
                            <a:rPr lang="it-IT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it-IT" b="0" i="0" smtClean="0">
                              <a:latin typeface="Cambria Math" panose="02040503050406030204" pitchFamily="18" charset="0"/>
                            </a:rPr>
                            <m:t>Ψ</m:t>
                          </m:r>
                        </m:e>
                      </m:d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=0  </m:t>
                      </m:r>
                      <m:r>
                        <a:rPr lang="it-IT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⟺  </m:t>
                      </m:r>
                      <m:sSub>
                        <m:sSubPr>
                          <m:ctrlPr>
                            <a:rPr lang="it-IT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̂"/>
                              <m:ctrlPr>
                                <a:rPr lang="it-IT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it-IT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𝜋</m:t>
                              </m:r>
                            </m:e>
                          </m:acc>
                        </m:e>
                        <m:sub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𝑔</m:t>
                          </m:r>
                        </m:sub>
                      </m:sSub>
                      <m:d>
                        <m:dPr>
                          <m:begChr m:val="|"/>
                          <m:endChr m:val="⟩"/>
                          <m:ctrlPr>
                            <a:rPr lang="it-IT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it-IT" b="0" i="0" smtClean="0">
                              <a:latin typeface="Cambria Math" panose="02040503050406030204" pitchFamily="18" charset="0"/>
                            </a:rPr>
                            <m:t>Ψ</m:t>
                          </m:r>
                        </m:e>
                      </m:d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" name="CasellaDiTesto 2">
                <a:extLst>
                  <a:ext uri="{FF2B5EF4-FFF2-40B4-BE49-F238E27FC236}">
                    <a16:creationId xmlns:a16="http://schemas.microsoft.com/office/drawing/2014/main" id="{1CFEE793-6749-674E-0AC2-52181092983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8687" y="3758581"/>
                <a:ext cx="2687146" cy="315214"/>
              </a:xfrm>
              <a:prstGeom prst="rect">
                <a:avLst/>
              </a:prstGeom>
              <a:blipFill>
                <a:blip r:embed="rId7"/>
                <a:stretch>
                  <a:fillRect l="-1814" t="-17647" r="-1587" b="-2156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CasellaDiTesto 6">
                <a:extLst>
                  <a:ext uri="{FF2B5EF4-FFF2-40B4-BE49-F238E27FC236}">
                    <a16:creationId xmlns:a16="http://schemas.microsoft.com/office/drawing/2014/main" id="{B433504F-379C-5C84-34A7-CA43EEC73D6B}"/>
                  </a:ext>
                </a:extLst>
              </p:cNvPr>
              <p:cNvSpPr txBox="1"/>
              <p:nvPr/>
            </p:nvSpPr>
            <p:spPr>
              <a:xfrm>
                <a:off x="3453063" y="4276055"/>
                <a:ext cx="6307368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it-IT" b="0" i="0" smtClean="0">
                          <a:latin typeface="Cambria Math" panose="02040503050406030204" pitchFamily="18" charset="0"/>
                        </a:rPr>
                        <m:t>Ψ</m:t>
                      </m:r>
                      <m:d>
                        <m:dPr>
                          <m:ctrlPr>
                            <a:rPr lang="it-IT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e>
                            <m:sub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e>
                            <m:sub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e>
                            <m:sub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b>
                          </m:sSub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𝜃</m:t>
                              </m:r>
                            </m:e>
                            <m:sub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𝜃</m:t>
                              </m:r>
                            </m:e>
                            <m:sub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𝜃</m:t>
                              </m:r>
                            </m:e>
                            <m:sub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b>
                          </m:sSub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𝛼</m:t>
                          </m:r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𝛽</m:t>
                          </m:r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𝛾</m:t>
                          </m:r>
                        </m:e>
                      </m:d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𝜑</m:t>
                      </m:r>
                      <m:d>
                        <m:dPr>
                          <m:ctrlPr>
                            <a:rPr lang="it-IT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𝛼</m:t>
                          </m:r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𝛽</m:t>
                          </m:r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𝛾</m:t>
                          </m:r>
                        </m:e>
                      </m:d>
                      <m:r>
                        <m:rPr>
                          <m:sty m:val="p"/>
                        </m:rPr>
                        <a:rPr lang="it-IT" b="0" i="0" smtClean="0">
                          <a:latin typeface="Cambria Math" panose="02040503050406030204" pitchFamily="18" charset="0"/>
                        </a:rPr>
                        <m:t>Φ</m:t>
                      </m:r>
                      <m:r>
                        <a:rPr lang="it-IT" b="0" i="0" smtClean="0">
                          <a:latin typeface="Cambria Math" panose="02040503050406030204" pitchFamily="18" charset="0"/>
                        </a:rPr>
                        <m:t>(</m:t>
                      </m:r>
                      <m:sSub>
                        <m:sSubPr>
                          <m:ctrlPr>
                            <a:rPr lang="it-IT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𝑝</m:t>
                          </m:r>
                        </m:e>
                        <m:sub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it-IT" i="1">
                          <a:latin typeface="Cambria Math" panose="02040503050406030204" pitchFamily="18" charset="0"/>
                        </a:rPr>
                        <m:t>,</m:t>
                      </m:r>
                      <m:sSub>
                        <m:sSubPr>
                          <m:ctrlPr>
                            <a:rPr lang="it-IT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𝑝</m:t>
                          </m:r>
                        </m:e>
                        <m:sub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it-IT" i="1">
                          <a:latin typeface="Cambria Math" panose="02040503050406030204" pitchFamily="18" charset="0"/>
                        </a:rPr>
                        <m:t>,</m:t>
                      </m:r>
                      <m:sSub>
                        <m:sSubPr>
                          <m:ctrlPr>
                            <a:rPr lang="it-IT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𝑝</m:t>
                          </m:r>
                        </m:e>
                        <m:sub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r>
                        <a:rPr lang="it-IT" i="1">
                          <a:latin typeface="Cambria Math" panose="02040503050406030204" pitchFamily="18" charset="0"/>
                        </a:rPr>
                        <m:t>,</m:t>
                      </m:r>
                      <m:sSub>
                        <m:sSubPr>
                          <m:ctrlPr>
                            <a:rPr lang="it-IT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𝜃</m:t>
                          </m:r>
                        </m:e>
                        <m:sub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it-IT" i="1">
                          <a:latin typeface="Cambria Math" panose="02040503050406030204" pitchFamily="18" charset="0"/>
                        </a:rPr>
                        <m:t>,</m:t>
                      </m:r>
                      <m:sSub>
                        <m:sSubPr>
                          <m:ctrlPr>
                            <a:rPr lang="it-IT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𝜃</m:t>
                          </m:r>
                        </m:e>
                        <m:sub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it-IT" i="1">
                          <a:latin typeface="Cambria Math" panose="02040503050406030204" pitchFamily="18" charset="0"/>
                        </a:rPr>
                        <m:t>,</m:t>
                      </m:r>
                      <m:sSub>
                        <m:sSubPr>
                          <m:ctrlPr>
                            <a:rPr lang="it-IT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𝜃</m:t>
                          </m:r>
                        </m:e>
                        <m:sub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7" name="CasellaDiTesto 6">
                <a:extLst>
                  <a:ext uri="{FF2B5EF4-FFF2-40B4-BE49-F238E27FC236}">
                    <a16:creationId xmlns:a16="http://schemas.microsoft.com/office/drawing/2014/main" id="{B433504F-379C-5C84-34A7-CA43EEC73D6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53063" y="4276055"/>
                <a:ext cx="6307368" cy="276999"/>
              </a:xfrm>
              <a:prstGeom prst="rect">
                <a:avLst/>
              </a:prstGeom>
              <a:blipFill>
                <a:blip r:embed="rId8"/>
                <a:stretch>
                  <a:fillRect l="-386" r="-966" b="-3478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CasellaDiTesto 7">
            <a:extLst>
              <a:ext uri="{FF2B5EF4-FFF2-40B4-BE49-F238E27FC236}">
                <a16:creationId xmlns:a16="http://schemas.microsoft.com/office/drawing/2014/main" id="{77743911-DFB1-456B-8A65-6B8819033C75}"/>
              </a:ext>
            </a:extLst>
          </p:cNvPr>
          <p:cNvSpPr txBox="1"/>
          <p:nvPr/>
        </p:nvSpPr>
        <p:spPr>
          <a:xfrm>
            <a:off x="356259" y="4233720"/>
            <a:ext cx="30968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The wavefunction factorizes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CasellaDiTesto 14">
                <a:extLst>
                  <a:ext uri="{FF2B5EF4-FFF2-40B4-BE49-F238E27FC236}">
                    <a16:creationId xmlns:a16="http://schemas.microsoft.com/office/drawing/2014/main" id="{9C6E9411-3489-12CF-CC20-E8F97BAE65E7}"/>
                  </a:ext>
                </a:extLst>
              </p:cNvPr>
              <p:cNvSpPr txBox="1"/>
              <p:nvPr/>
            </p:nvSpPr>
            <p:spPr>
              <a:xfrm>
                <a:off x="4241615" y="4823259"/>
                <a:ext cx="2626553" cy="29956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̂"/>
                              <m:ctrlPr>
                                <a:rPr lang="it-IT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it-IT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𝜋</m:t>
                              </m:r>
                            </m:e>
                          </m:acc>
                        </m:e>
                        <m:sub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𝑔</m:t>
                          </m:r>
                        </m:sub>
                      </m:sSub>
                      <m:d>
                        <m:dPr>
                          <m:begChr m:val="|"/>
                          <m:endChr m:val="⟩"/>
                          <m:ctrlPr>
                            <a:rPr lang="it-IT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it-IT">
                              <a:latin typeface="Cambria Math" panose="02040503050406030204" pitchFamily="18" charset="0"/>
                            </a:rPr>
                            <m:t>Ψ</m:t>
                          </m:r>
                        </m:e>
                      </m:d>
                      <m:r>
                        <a:rPr lang="it-IT" i="1">
                          <a:latin typeface="Cambria Math" panose="02040503050406030204" pitchFamily="18" charset="0"/>
                        </a:rPr>
                        <m:t>=0</m:t>
                      </m:r>
                      <m:r>
                        <a:rPr lang="it-IT" b="0" i="0" smtClean="0">
                          <a:latin typeface="Cambria Math" panose="02040503050406030204" pitchFamily="18" charset="0"/>
                        </a:rPr>
                        <m:t>  </m:t>
                      </m:r>
                      <m:r>
                        <a:rPr lang="it-IT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⇒  </m:t>
                      </m:r>
                      <m:r>
                        <a:rPr lang="it-IT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𝜑</m:t>
                      </m:r>
                      <m:r>
                        <a:rPr lang="it-IT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it-IT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𝑐𝑜𝑛𝑠𝑡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5" name="CasellaDiTesto 14">
                <a:extLst>
                  <a:ext uri="{FF2B5EF4-FFF2-40B4-BE49-F238E27FC236}">
                    <a16:creationId xmlns:a16="http://schemas.microsoft.com/office/drawing/2014/main" id="{9C6E9411-3489-12CF-CC20-E8F97BAE65E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41615" y="4823259"/>
                <a:ext cx="2626553" cy="299569"/>
              </a:xfrm>
              <a:prstGeom prst="rect">
                <a:avLst/>
              </a:prstGeom>
              <a:blipFill>
                <a:blip r:embed="rId9"/>
                <a:stretch>
                  <a:fillRect l="-928" t="-20408" r="-1392" b="-244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9" name="CasellaDiTesto 18">
            <a:extLst>
              <a:ext uri="{FF2B5EF4-FFF2-40B4-BE49-F238E27FC236}">
                <a16:creationId xmlns:a16="http://schemas.microsoft.com/office/drawing/2014/main" id="{20053718-0CE7-3393-7FD9-ACF052BA3495}"/>
              </a:ext>
            </a:extLst>
          </p:cNvPr>
          <p:cNvSpPr txBox="1"/>
          <p:nvPr/>
        </p:nvSpPr>
        <p:spPr>
          <a:xfrm>
            <a:off x="9981649" y="1583432"/>
            <a:ext cx="1616301" cy="1200329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From a SU(2) symmetry, </a:t>
            </a:r>
          </a:p>
          <a:p>
            <a:pPr algn="ct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three U(1) appear!</a:t>
            </a:r>
          </a:p>
        </p:txBody>
      </p:sp>
      <p:sp>
        <p:nvSpPr>
          <p:cNvPr id="18" name="CasellaDiTesto 17">
            <a:extLst>
              <a:ext uri="{FF2B5EF4-FFF2-40B4-BE49-F238E27FC236}">
                <a16:creationId xmlns:a16="http://schemas.microsoft.com/office/drawing/2014/main" id="{135C125F-967F-01E5-3BC0-A3149D477A42}"/>
              </a:ext>
            </a:extLst>
          </p:cNvPr>
          <p:cNvSpPr txBox="1"/>
          <p:nvPr/>
        </p:nvSpPr>
        <p:spPr>
          <a:xfrm>
            <a:off x="11258781" y="6426714"/>
            <a:ext cx="7542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Slide 8</a:t>
            </a:r>
          </a:p>
        </p:txBody>
      </p:sp>
      <p:sp>
        <p:nvSpPr>
          <p:cNvPr id="21" name="Rettangolo 20">
            <a:extLst>
              <a:ext uri="{FF2B5EF4-FFF2-40B4-BE49-F238E27FC236}">
                <a16:creationId xmlns:a16="http://schemas.microsoft.com/office/drawing/2014/main" id="{C89F0EF0-D65D-7F63-FACE-9041D947364B}"/>
              </a:ext>
            </a:extLst>
          </p:cNvPr>
          <p:cNvSpPr/>
          <p:nvPr/>
        </p:nvSpPr>
        <p:spPr>
          <a:xfrm>
            <a:off x="0" y="6426714"/>
            <a:ext cx="6096000" cy="431286"/>
          </a:xfrm>
          <a:prstGeom prst="rect">
            <a:avLst/>
          </a:prstGeom>
          <a:solidFill>
            <a:srgbClr val="82243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CasellaDiTesto 21">
            <a:extLst>
              <a:ext uri="{FF2B5EF4-FFF2-40B4-BE49-F238E27FC236}">
                <a16:creationId xmlns:a16="http://schemas.microsoft.com/office/drawing/2014/main" id="{D75FE0B5-C9DC-AC4F-1453-11E31C0F478B}"/>
              </a:ext>
            </a:extLst>
          </p:cNvPr>
          <p:cNvSpPr txBox="1"/>
          <p:nvPr/>
        </p:nvSpPr>
        <p:spPr>
          <a:xfrm>
            <a:off x="0" y="6488468"/>
            <a:ext cx="4411902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central role of Gauss constraint across LQC and LQG</a:t>
            </a:r>
          </a:p>
        </p:txBody>
      </p:sp>
    </p:spTree>
    <p:extLst>
      <p:ext uri="{BB962C8B-B14F-4D97-AF65-F5344CB8AC3E}">
        <p14:creationId xmlns:p14="http://schemas.microsoft.com/office/powerpoint/2010/main" val="1207717433"/>
      </p:ext>
    </p:extLst>
  </p:cSld>
  <p:clrMapOvr>
    <a:masterClrMapping/>
  </p:clrMapOvr>
</p:sld>
</file>

<file path=ppt/theme/theme1.xml><?xml version="1.0" encoding="utf-8"?>
<a:theme xmlns:a="http://schemas.openxmlformats.org/drawingml/2006/main" name="Raccolta">
  <a:themeElements>
    <a:clrScheme name="Raccolta">
      <a:dk1>
        <a:sysClr val="windowText" lastClr="000000"/>
      </a:dk1>
      <a:lt1>
        <a:sysClr val="window" lastClr="FFFFFF"/>
      </a:lt1>
      <a:dk2>
        <a:srgbClr val="454545"/>
      </a:dk2>
      <a:lt2>
        <a:srgbClr val="DFDBD5"/>
      </a:lt2>
      <a:accent1>
        <a:srgbClr val="B71E42"/>
      </a:accent1>
      <a:accent2>
        <a:srgbClr val="DE478E"/>
      </a:accent2>
      <a:accent3>
        <a:srgbClr val="BC72F0"/>
      </a:accent3>
      <a:accent4>
        <a:srgbClr val="795FAF"/>
      </a:accent4>
      <a:accent5>
        <a:srgbClr val="586EA6"/>
      </a:accent5>
      <a:accent6>
        <a:srgbClr val="6892A0"/>
      </a:accent6>
      <a:hlink>
        <a:srgbClr val="FA2B5C"/>
      </a:hlink>
      <a:folHlink>
        <a:srgbClr val="BC658E"/>
      </a:folHlink>
    </a:clrScheme>
    <a:fontScheme name="Raccolta">
      <a:majorFont>
        <a:latin typeface="Gill Sans MT" panose="020B0502020104020203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accolta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43000" r="43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allery" id="{BBFCD31E-59A1-489D-B089-A3EAD7CAE12E}" vid="{F5E91637-A7B6-4E27-B710-77DA7014EE1E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Gallery</Template>
  <TotalTime>2074</TotalTime>
  <Words>1048</Words>
  <Application>Microsoft Office PowerPoint</Application>
  <PresentationFormat>Widescreen</PresentationFormat>
  <Paragraphs>184</Paragraphs>
  <Slides>13</Slides>
  <Notes>11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7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13</vt:i4>
      </vt:variant>
    </vt:vector>
  </HeadingPairs>
  <TitlesOfParts>
    <vt:vector size="21" baseType="lpstr">
      <vt:lpstr>Aptos</vt:lpstr>
      <vt:lpstr>Arial</vt:lpstr>
      <vt:lpstr>Cambria Math</vt:lpstr>
      <vt:lpstr>Courier New</vt:lpstr>
      <vt:lpstr>Gill Sans MT</vt:lpstr>
      <vt:lpstr>Roboto</vt:lpstr>
      <vt:lpstr>Times New Roman</vt:lpstr>
      <vt:lpstr>Raccolta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Matteo Bruno</dc:creator>
  <cp:lastModifiedBy>Matteo Bruno</cp:lastModifiedBy>
  <cp:revision>70</cp:revision>
  <dcterms:created xsi:type="dcterms:W3CDTF">2024-04-15T19:00:36Z</dcterms:created>
  <dcterms:modified xsi:type="dcterms:W3CDTF">2024-05-07T03:16:03Z</dcterms:modified>
</cp:coreProperties>
</file>