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60" r:id="rId3"/>
    <p:sldId id="261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7" d="100"/>
          <a:sy n="57" d="100"/>
        </p:scale>
        <p:origin x="9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57600" cy="57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4B6AE-5750-4CFB-BD75-080522B908BB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24851-0F9A-44D3-8D20-3DE6257591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259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Lift factor (4.2 K vs 20 K) 1.6 at 5 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24851-0F9A-44D3-8D20-3DE6257591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44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41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917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99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096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26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74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765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33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01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735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10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1376B-81D9-4F17-AD81-B6A6E9A06B76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7D0ED-E2E3-4F7E-AAAA-5C758B73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833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882" y="2344237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IFAST Video Meeting, 18/10/2022</a:t>
            </a:r>
            <a:endParaRPr lang="en-GB" b="1" dirty="0">
              <a:solidFill>
                <a:schemeClr val="accent5"/>
              </a:solidFill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90" y="176532"/>
            <a:ext cx="1934880" cy="10998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71584" y="3645074"/>
            <a:ext cx="2814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A. Ballarino, CERN</a:t>
            </a:r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9856" y="171972"/>
            <a:ext cx="1219200" cy="11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67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044" y="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Update on </a:t>
            </a:r>
            <a:r>
              <a:rPr lang="en-US" b="1" dirty="0" err="1" smtClean="0">
                <a:solidFill>
                  <a:schemeClr val="accent5"/>
                </a:solidFill>
              </a:rPr>
              <a:t>HiTAT</a:t>
            </a:r>
            <a:r>
              <a:rPr lang="en-US" b="1" dirty="0" smtClean="0">
                <a:solidFill>
                  <a:schemeClr val="accent5"/>
                </a:solidFill>
              </a:rPr>
              <a:t> Workshop 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996" y="1712891"/>
            <a:ext cx="10986371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Selected dates</a:t>
            </a:r>
            <a:r>
              <a:rPr lang="en-US" dirty="0" smtClean="0"/>
              <a:t>: 9-10 March (preferred) or 16-17 March</a:t>
            </a:r>
          </a:p>
          <a:p>
            <a:pPr marL="0" indent="0">
              <a:buNone/>
            </a:pPr>
            <a:r>
              <a:rPr lang="en-US" b="1" dirty="0" smtClean="0"/>
              <a:t>Location</a:t>
            </a:r>
            <a:r>
              <a:rPr lang="en-US" dirty="0" smtClean="0"/>
              <a:t>: CERN or nearby, e.g. </a:t>
            </a:r>
            <a:r>
              <a:rPr lang="en-US" dirty="0" err="1" smtClean="0"/>
              <a:t>Archamps</a:t>
            </a:r>
            <a:r>
              <a:rPr lang="en-US" dirty="0" smtClean="0"/>
              <a:t>. If at CERN, a number of rooms will be reserved in the CERN hostel </a:t>
            </a:r>
          </a:p>
          <a:p>
            <a:pPr marL="0" indent="0">
              <a:buNone/>
            </a:pPr>
            <a:r>
              <a:rPr lang="en-US" b="1" dirty="0" smtClean="0"/>
              <a:t>Workshop announcement</a:t>
            </a:r>
            <a:r>
              <a:rPr lang="en-US" dirty="0" smtClean="0"/>
              <a:t>: before end of November 2022 </a:t>
            </a:r>
          </a:p>
          <a:p>
            <a:pPr marL="0" indent="0">
              <a:buNone/>
            </a:pPr>
            <a:r>
              <a:rPr lang="en-US" b="1" dirty="0" smtClean="0"/>
              <a:t>Draft program </a:t>
            </a:r>
            <a:r>
              <a:rPr lang="en-US" dirty="0" smtClean="0"/>
              <a:t>in preparation. Focus is on REBCO tape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 smtClean="0"/>
              <a:t>First da</a:t>
            </a:r>
            <a:r>
              <a:rPr lang="en-US" dirty="0" smtClean="0"/>
              <a:t>y: conductor and cables (including characterization) </a:t>
            </a:r>
          </a:p>
          <a:p>
            <a:pPr marL="0" indent="0">
              <a:buNone/>
              <a:tabLst>
                <a:tab pos="914400" algn="l"/>
              </a:tabLst>
            </a:pPr>
            <a:r>
              <a:rPr lang="en-US" dirty="0"/>
              <a:t>	</a:t>
            </a:r>
            <a:r>
              <a:rPr lang="en-US" dirty="0" smtClean="0"/>
              <a:t>Social dinner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 smtClean="0"/>
              <a:t>Second day</a:t>
            </a:r>
            <a:r>
              <a:rPr lang="en-US" dirty="0" smtClean="0"/>
              <a:t>: magnets and associated technology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521896" y="1039660"/>
            <a:ext cx="24597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A. Ballarino, L. Rossi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72556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044" y="2256555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Specification of REBCO Tape </a:t>
            </a:r>
            <a:endParaRPr lang="en-GB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5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931" y="-356839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HTS tape for the IFAST CCT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71255"/>
            <a:ext cx="11952250" cy="653461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600" b="1" dirty="0">
                <a:solidFill>
                  <a:schemeClr val="accent5"/>
                </a:solidFill>
              </a:rPr>
              <a:t>G</a:t>
            </a:r>
            <a:r>
              <a:rPr lang="en-US" sz="4600" b="1" dirty="0" smtClean="0">
                <a:solidFill>
                  <a:schemeClr val="accent5"/>
                </a:solidFill>
              </a:rPr>
              <a:t>eometry</a:t>
            </a:r>
          </a:p>
          <a:p>
            <a:pPr marL="0" indent="0">
              <a:buNone/>
            </a:pPr>
            <a:r>
              <a:rPr lang="en-US" sz="4000" dirty="0" smtClean="0"/>
              <a:t>4 mm width</a:t>
            </a:r>
          </a:p>
          <a:p>
            <a:pPr marL="0" indent="0">
              <a:buNone/>
            </a:pPr>
            <a:r>
              <a:rPr lang="en-US" sz="4000" dirty="0" smtClean="0"/>
              <a:t>2</a:t>
            </a:r>
            <a:r>
              <a:rPr lang="en-US" sz="4000" dirty="0" smtClean="0">
                <a:sym typeface="Symbol" panose="05050102010706020507" pitchFamily="18" charset="2"/>
              </a:rPr>
              <a:t>20 </a:t>
            </a:r>
            <a:r>
              <a:rPr lang="en-US" sz="4000" smtClean="0">
                <a:sym typeface="Symbol" panose="05050102010706020507" pitchFamily="18" charset="2"/>
              </a:rPr>
              <a:t></a:t>
            </a:r>
            <a:r>
              <a:rPr lang="en-US" sz="4000" smtClean="0">
                <a:sym typeface="Symbol" panose="05050102010706020507" pitchFamily="18" charset="2"/>
              </a:rPr>
              <a:t>m</a:t>
            </a:r>
            <a:r>
              <a:rPr lang="en-US" sz="4000" smtClean="0">
                <a:sym typeface="Symbol" panose="05050102010706020507" pitchFamily="18" charset="2"/>
              </a:rPr>
              <a:t>/40 </a:t>
            </a:r>
            <a:r>
              <a:rPr lang="en-US" sz="4000" dirty="0" smtClean="0">
                <a:sym typeface="Symbol" panose="05050102010706020507" pitchFamily="18" charset="2"/>
              </a:rPr>
              <a:t>m </a:t>
            </a:r>
            <a:r>
              <a:rPr lang="en-US" sz="4000" dirty="0" smtClean="0">
                <a:sym typeface="Symbol" panose="05050102010706020507" pitchFamily="18" charset="2"/>
              </a:rPr>
              <a:t>of </a:t>
            </a:r>
            <a:r>
              <a:rPr lang="en-US" sz="4000" dirty="0" smtClean="0">
                <a:sym typeface="Symbol" panose="05050102010706020507" pitchFamily="18" charset="2"/>
              </a:rPr>
              <a:t>Cu on both sides</a:t>
            </a:r>
          </a:p>
          <a:p>
            <a:pPr marL="0" indent="0">
              <a:buNone/>
            </a:pPr>
            <a:r>
              <a:rPr lang="en-US" sz="4000" dirty="0" smtClean="0">
                <a:sym typeface="Symbol" panose="05050102010706020507" pitchFamily="18" charset="2"/>
              </a:rPr>
              <a:t>40-50 m substrate</a:t>
            </a:r>
          </a:p>
          <a:p>
            <a:pPr marL="0" indent="0">
              <a:buNone/>
            </a:pPr>
            <a:endParaRPr lang="en-US" sz="400" dirty="0" smtClean="0">
              <a:solidFill>
                <a:schemeClr val="accent5"/>
              </a:solidFill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sz="4600" b="1" dirty="0" smtClean="0">
                <a:solidFill>
                  <a:schemeClr val="accent5"/>
                </a:solidFill>
                <a:sym typeface="Symbol" panose="05050102010706020507" pitchFamily="18" charset="2"/>
              </a:rPr>
              <a:t>Unit length </a:t>
            </a:r>
          </a:p>
          <a:p>
            <a:pPr marL="0" indent="0">
              <a:buNone/>
            </a:pPr>
            <a:r>
              <a:rPr lang="en-US" sz="4000" dirty="0" smtClean="0">
                <a:sym typeface="Symbol" panose="05050102010706020507" pitchFamily="18" charset="2"/>
              </a:rPr>
              <a:t>50 m or multiples</a:t>
            </a:r>
            <a:endParaRPr lang="en-US" sz="4000" dirty="0" smtClean="0"/>
          </a:p>
          <a:p>
            <a:pPr marL="0" indent="0">
              <a:buNone/>
            </a:pPr>
            <a:endParaRPr lang="en-US" sz="400" dirty="0"/>
          </a:p>
          <a:p>
            <a:pPr marL="0" indent="0">
              <a:buNone/>
            </a:pPr>
            <a:r>
              <a:rPr lang="en-US" sz="4600" b="1" dirty="0">
                <a:solidFill>
                  <a:schemeClr val="accent5"/>
                </a:solidFill>
              </a:rPr>
              <a:t>E</a:t>
            </a:r>
            <a:r>
              <a:rPr lang="en-US" sz="4600" b="1" dirty="0" smtClean="0">
                <a:solidFill>
                  <a:schemeClr val="accent5"/>
                </a:solidFill>
              </a:rPr>
              <a:t>lectrical properties</a:t>
            </a:r>
          </a:p>
          <a:p>
            <a:pPr marL="0" indent="0">
              <a:buNone/>
            </a:pPr>
            <a:r>
              <a:rPr lang="en-US" sz="4000" dirty="0" smtClean="0"/>
              <a:t>Critical current </a:t>
            </a:r>
            <a:r>
              <a:rPr lang="en-US" sz="4000" dirty="0" smtClean="0">
                <a:sym typeface="Symbol" panose="05050102010706020507" pitchFamily="18" charset="2"/>
              </a:rPr>
              <a:t> 65</a:t>
            </a:r>
            <a:r>
              <a:rPr lang="en-US" sz="4000" dirty="0" smtClean="0"/>
              <a:t>0 A @ 20 K and 5 T (B any direction) - 10 K of temperature margin </a:t>
            </a:r>
          </a:p>
          <a:p>
            <a:pPr marL="0" indent="0">
              <a:buNone/>
            </a:pPr>
            <a:r>
              <a:rPr lang="en-US" sz="4000" dirty="0" smtClean="0"/>
              <a:t>Critical current </a:t>
            </a:r>
            <a:r>
              <a:rPr lang="en-US" sz="4000" dirty="0" smtClean="0">
                <a:sym typeface="Symbol" panose="05050102010706020507" pitchFamily="18" charset="2"/>
              </a:rPr>
              <a:t> 800 A @ 10 K and 5 T (B any direction) – Operating conditions</a:t>
            </a:r>
            <a:endParaRPr lang="en-US" sz="4000" dirty="0" smtClean="0"/>
          </a:p>
          <a:p>
            <a:pPr marL="0" indent="0">
              <a:buNone/>
            </a:pPr>
            <a:endParaRPr lang="en-US" sz="400" dirty="0"/>
          </a:p>
          <a:p>
            <a:pPr marL="0" indent="0">
              <a:buNone/>
            </a:pPr>
            <a:r>
              <a:rPr lang="en-US" sz="4600" b="1" dirty="0" smtClean="0">
                <a:solidFill>
                  <a:schemeClr val="accent5"/>
                </a:solidFill>
              </a:rPr>
              <a:t>Mechanical properties</a:t>
            </a:r>
          </a:p>
          <a:p>
            <a:pPr marL="0" indent="0">
              <a:buNone/>
            </a:pPr>
            <a:r>
              <a:rPr lang="en-US" sz="4000" dirty="0" smtClean="0"/>
              <a:t>Axial tensile strength </a:t>
            </a:r>
            <a:r>
              <a:rPr lang="en-US" sz="4000" dirty="0" smtClean="0">
                <a:sym typeface="Symbol" panose="05050102010706020507" pitchFamily="18" charset="2"/>
              </a:rPr>
              <a:t> 400 MPa (</a:t>
            </a:r>
            <a:r>
              <a:rPr lang="en-US" sz="4000" dirty="0">
                <a:sym typeface="Symbol" panose="05050102010706020507" pitchFamily="18" charset="2"/>
              </a:rPr>
              <a:t>z</a:t>
            </a:r>
            <a:r>
              <a:rPr lang="en-US" sz="4000" dirty="0" smtClean="0">
                <a:sym typeface="Symbol" panose="05050102010706020507" pitchFamily="18" charset="2"/>
              </a:rPr>
              <a:t>ero </a:t>
            </a:r>
            <a:r>
              <a:rPr lang="en-US" sz="4000" dirty="0" err="1" smtClean="0">
                <a:sym typeface="Symbol" panose="05050102010706020507" pitchFamily="18" charset="2"/>
              </a:rPr>
              <a:t>Ic</a:t>
            </a:r>
            <a:r>
              <a:rPr lang="en-US" sz="4000" dirty="0" smtClean="0">
                <a:sym typeface="Symbol" panose="05050102010706020507" pitchFamily="18" charset="2"/>
              </a:rPr>
              <a:t> reduction)</a:t>
            </a:r>
          </a:p>
          <a:p>
            <a:pPr marL="0" indent="0">
              <a:buNone/>
            </a:pPr>
            <a:r>
              <a:rPr lang="en-US" sz="4000" dirty="0" smtClean="0">
                <a:sym typeface="Symbol" panose="05050102010706020507" pitchFamily="18" charset="2"/>
              </a:rPr>
              <a:t>Minimum bending diameter: </a:t>
            </a:r>
            <a:r>
              <a:rPr lang="en-US" sz="4000" dirty="0" smtClean="0">
                <a:sym typeface="Symbol" panose="05050102010706020507" pitchFamily="18" charset="2"/>
              </a:rPr>
              <a:t>40 </a:t>
            </a:r>
            <a:r>
              <a:rPr lang="en-US" sz="4000" dirty="0" smtClean="0">
                <a:sym typeface="Symbol" panose="05050102010706020507" pitchFamily="18" charset="2"/>
              </a:rPr>
              <a:t>mm (zero </a:t>
            </a:r>
            <a:r>
              <a:rPr lang="en-US" sz="4000" dirty="0" err="1" smtClean="0">
                <a:sym typeface="Symbol" panose="05050102010706020507" pitchFamily="18" charset="2"/>
              </a:rPr>
              <a:t>Ic</a:t>
            </a:r>
            <a:r>
              <a:rPr lang="en-US" sz="4000" dirty="0" smtClean="0">
                <a:sym typeface="Symbol" panose="05050102010706020507" pitchFamily="18" charset="2"/>
              </a:rPr>
              <a:t> reduction)</a:t>
            </a:r>
            <a:endParaRPr lang="en-US" sz="4000" dirty="0"/>
          </a:p>
          <a:p>
            <a:pPr marL="0" indent="0">
              <a:buNone/>
            </a:pPr>
            <a:endParaRPr lang="en-US" sz="400" dirty="0" smtClean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en-US" sz="4600" b="1" dirty="0" smtClean="0">
                <a:solidFill>
                  <a:schemeClr val="accent5"/>
                </a:solidFill>
              </a:rPr>
              <a:t>Total quantity</a:t>
            </a:r>
            <a:endParaRPr lang="en-US" sz="4600" dirty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en-US" sz="4000" dirty="0" smtClean="0"/>
              <a:t>3 km</a:t>
            </a:r>
          </a:p>
          <a:p>
            <a:pPr marL="0" indent="0">
              <a:buNone/>
            </a:pPr>
            <a:endParaRPr lang="en-GB" sz="400" dirty="0" smtClean="0"/>
          </a:p>
          <a:p>
            <a:pPr marL="0" indent="0">
              <a:buNone/>
            </a:pPr>
            <a:r>
              <a:rPr lang="en-US" sz="4600" b="1" dirty="0" smtClean="0">
                <a:solidFill>
                  <a:schemeClr val="accent5"/>
                </a:solidFill>
              </a:rPr>
              <a:t>Cable</a:t>
            </a:r>
            <a:r>
              <a:rPr lang="en-US" sz="3700" dirty="0" smtClean="0"/>
              <a:t>: </a:t>
            </a:r>
            <a:r>
              <a:rPr lang="en-US" sz="4000" dirty="0" smtClean="0"/>
              <a:t>two tapes co-wound. Operational current </a:t>
            </a:r>
            <a:r>
              <a:rPr lang="en-US" sz="4000" dirty="0" smtClean="0">
                <a:sym typeface="Symbol" panose="05050102010706020507" pitchFamily="18" charset="2"/>
              </a:rPr>
              <a:t> 1100 A</a:t>
            </a:r>
          </a:p>
          <a:p>
            <a:pPr marL="0" indent="0">
              <a:buNone/>
            </a:pPr>
            <a:endParaRPr lang="en-US" sz="4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sz="4600" b="1" dirty="0" smtClean="0">
                <a:solidFill>
                  <a:schemeClr val="accent5"/>
                </a:solidFill>
                <a:sym typeface="Symbol" panose="05050102010706020507" pitchFamily="18" charset="2"/>
              </a:rPr>
              <a:t>Potential suppliers</a:t>
            </a:r>
            <a:r>
              <a:rPr lang="en-US" sz="3700" dirty="0" smtClean="0">
                <a:sym typeface="Symbol" panose="05050102010706020507" pitchFamily="18" charset="2"/>
              </a:rPr>
              <a:t>: </a:t>
            </a:r>
            <a:r>
              <a:rPr lang="en-US" sz="4000" dirty="0" err="1" smtClean="0">
                <a:sym typeface="Symbol" panose="05050102010706020507" pitchFamily="18" charset="2"/>
              </a:rPr>
              <a:t>SuperPower</a:t>
            </a:r>
            <a:r>
              <a:rPr lang="en-US" sz="4000" dirty="0" smtClean="0">
                <a:sym typeface="Symbol" panose="05050102010706020507" pitchFamily="18" charset="2"/>
              </a:rPr>
              <a:t>, </a:t>
            </a:r>
            <a:r>
              <a:rPr lang="en-US" sz="4000" dirty="0" err="1" smtClean="0">
                <a:sym typeface="Symbol" panose="05050102010706020507" pitchFamily="18" charset="2"/>
              </a:rPr>
              <a:t>Theva</a:t>
            </a:r>
            <a:r>
              <a:rPr lang="en-US" sz="4000" dirty="0" smtClean="0">
                <a:sym typeface="Symbol" panose="05050102010706020507" pitchFamily="18" charset="2"/>
              </a:rPr>
              <a:t>, </a:t>
            </a:r>
            <a:r>
              <a:rPr lang="en-US" sz="4000" dirty="0" err="1" smtClean="0">
                <a:sym typeface="Symbol" panose="05050102010706020507" pitchFamily="18" charset="2"/>
              </a:rPr>
              <a:t>Shangai</a:t>
            </a:r>
            <a:r>
              <a:rPr lang="en-US" sz="4000" dirty="0" smtClean="0">
                <a:sym typeface="Symbol" panose="05050102010706020507" pitchFamily="18" charset="2"/>
              </a:rPr>
              <a:t> Superconductors, </a:t>
            </a:r>
            <a:r>
              <a:rPr lang="en-US" sz="4000" dirty="0" smtClean="0">
                <a:sym typeface="Symbol" panose="05050102010706020507" pitchFamily="18" charset="2"/>
              </a:rPr>
              <a:t>Fujikura, </a:t>
            </a:r>
            <a:r>
              <a:rPr lang="en-US" sz="4000" dirty="0" err="1" smtClean="0">
                <a:sym typeface="Symbol" panose="05050102010706020507" pitchFamily="18" charset="2"/>
              </a:rPr>
              <a:t>SuperOx</a:t>
            </a:r>
            <a:r>
              <a:rPr lang="en-US" sz="4000" dirty="0" smtClean="0">
                <a:sym typeface="Symbol" panose="05050102010706020507" pitchFamily="18" charset="2"/>
              </a:rPr>
              <a:t> (Japan)</a:t>
            </a:r>
            <a:endParaRPr lang="en-US" sz="4000" dirty="0"/>
          </a:p>
          <a:p>
            <a:pPr marL="0" indent="0">
              <a:buNone/>
            </a:pPr>
            <a:endParaRPr lang="en-US" sz="37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590349" y="1102382"/>
            <a:ext cx="49486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Requirements </a:t>
            </a:r>
            <a:r>
              <a:rPr lang="en-US" dirty="0" smtClean="0"/>
              <a:t>based </a:t>
            </a:r>
            <a:r>
              <a:rPr lang="en-US" dirty="0" smtClean="0"/>
              <a:t>on presentation of</a:t>
            </a:r>
          </a:p>
          <a:p>
            <a:r>
              <a:rPr lang="en-US" dirty="0" smtClean="0"/>
              <a:t> </a:t>
            </a:r>
            <a:r>
              <a:rPr lang="en-US" dirty="0"/>
              <a:t>E</a:t>
            </a:r>
            <a:r>
              <a:rPr lang="en-US" dirty="0" smtClean="0"/>
              <a:t>. De </a:t>
            </a:r>
            <a:r>
              <a:rPr lang="en-US" dirty="0" err="1"/>
              <a:t>M</a:t>
            </a:r>
            <a:r>
              <a:rPr lang="en-US" dirty="0" err="1" smtClean="0"/>
              <a:t>atteis</a:t>
            </a:r>
            <a:r>
              <a:rPr lang="en-US" dirty="0" smtClean="0"/>
              <a:t> and L. Rossi on 27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September</a:t>
            </a:r>
            <a:r>
              <a:rPr lang="it-IT" dirty="0"/>
              <a:t> 2022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1449" y="6488668"/>
            <a:ext cx="2480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Ballarino, 18/10/2022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60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337" y="-225889"/>
            <a:ext cx="1141699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Critical current of </a:t>
            </a:r>
            <a:r>
              <a:rPr lang="en-US" b="1" dirty="0" err="1" smtClean="0">
                <a:solidFill>
                  <a:schemeClr val="accent5"/>
                </a:solidFill>
              </a:rPr>
              <a:t>SuperPower</a:t>
            </a:r>
            <a:r>
              <a:rPr lang="en-US" b="1" dirty="0" smtClean="0">
                <a:solidFill>
                  <a:schemeClr val="accent5"/>
                </a:solidFill>
              </a:rPr>
              <a:t> tape (4 mm width)</a:t>
            </a:r>
            <a:endParaRPr lang="en-GB" b="1" dirty="0">
              <a:solidFill>
                <a:schemeClr val="accent5"/>
              </a:solidFill>
            </a:endParaRPr>
          </a:p>
        </p:txBody>
      </p:sp>
      <p:pic>
        <p:nvPicPr>
          <p:cNvPr id="1026" name="Picture 2" descr="Fig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60100"/>
            <a:ext cx="5999356" cy="428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g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906" y="1283155"/>
            <a:ext cx="6265094" cy="435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s://www.superpower-inc.com/img/logo-superpower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358" y="5870219"/>
            <a:ext cx="2269808" cy="46386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8073483" y="1527717"/>
            <a:ext cx="11151" cy="35460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48830" y="1579756"/>
            <a:ext cx="3716" cy="33936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711449" y="6488668"/>
            <a:ext cx="2480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Ballarino, 18/10/2022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763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337" y="-225889"/>
            <a:ext cx="1141699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Critical current of REBCO tapes (4 mm width)</a:t>
            </a:r>
            <a:endParaRPr lang="en-GB" b="1" dirty="0">
              <a:solidFill>
                <a:schemeClr val="accent5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149070" y="927812"/>
            <a:ext cx="7597095" cy="5026940"/>
            <a:chOff x="2149070" y="927812"/>
            <a:chExt cx="7597095" cy="5026940"/>
          </a:xfrm>
        </p:grpSpPr>
        <p:pic>
          <p:nvPicPr>
            <p:cNvPr id="4" name="Picture 3" descr="C:\Users\gisucci\cernbox\Documents\Material_PhD\Notes\Reports\Draft internal note\Images and tables\Tsuchiya_Ic_17vs21.pn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9070" y="927812"/>
              <a:ext cx="7597095" cy="502694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" name="Straight Connector 5"/>
            <p:cNvCxnSpPr/>
            <p:nvPr/>
          </p:nvCxnSpPr>
          <p:spPr>
            <a:xfrm>
              <a:off x="4471639" y="1416205"/>
              <a:ext cx="44606" cy="393638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3791415" y="6010507"/>
            <a:ext cx="4037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G. </a:t>
            </a:r>
            <a:r>
              <a:rPr lang="en-US" dirty="0" err="1" smtClean="0"/>
              <a:t>Succi</a:t>
            </a:r>
            <a:r>
              <a:rPr lang="en-US" dirty="0" smtClean="0"/>
              <a:t> et al</a:t>
            </a:r>
            <a:r>
              <a:rPr lang="en-US" dirty="0"/>
              <a:t>., EDMS  </a:t>
            </a:r>
            <a:r>
              <a:rPr lang="en-US" dirty="0" err="1"/>
              <a:t>EDMS</a:t>
            </a:r>
            <a:r>
              <a:rPr lang="en-US" dirty="0"/>
              <a:t> </a:t>
            </a:r>
            <a:r>
              <a:rPr lang="en-US" dirty="0" err="1"/>
              <a:t>Nr</a:t>
            </a:r>
            <a:r>
              <a:rPr lang="en-US" dirty="0"/>
              <a:t>: 2747837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711449" y="6488668"/>
            <a:ext cx="2480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Ballarino, 18/10/2022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117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309</Words>
  <Application>Microsoft Office PowerPoint</Application>
  <PresentationFormat>Widescreen</PresentationFormat>
  <Paragraphs>46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Office Theme</vt:lpstr>
      <vt:lpstr>IFAST Video Meeting, 18/10/2022</vt:lpstr>
      <vt:lpstr>Update on HiTAT Workshop </vt:lpstr>
      <vt:lpstr>Specification of REBCO Tape </vt:lpstr>
      <vt:lpstr>HTS tape for the IFAST CCT</vt:lpstr>
      <vt:lpstr>Critical current of SuperPower tape (4 mm width)</vt:lpstr>
      <vt:lpstr>Critical current of REBCO tapes (4 mm width)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specification of the HTS tape for the IFAST CCT</dc:title>
  <dc:creator>Ballarino</dc:creator>
  <cp:lastModifiedBy>Ballarino</cp:lastModifiedBy>
  <cp:revision>41</cp:revision>
  <dcterms:created xsi:type="dcterms:W3CDTF">2022-04-13T10:18:37Z</dcterms:created>
  <dcterms:modified xsi:type="dcterms:W3CDTF">2022-10-18T08:11:12Z</dcterms:modified>
</cp:coreProperties>
</file>