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</p:sldIdLst>
  <p:sldSz cy="5143500" cx="9144000"/>
  <p:notesSz cx="6858000" cy="9144000"/>
  <p:embeddedFontLst>
    <p:embeddedFont>
      <p:font typeface="Raleway"/>
      <p:regular r:id="rId40"/>
      <p:bold r:id="rId41"/>
      <p:italic r:id="rId42"/>
      <p:boldItalic r:id="rId43"/>
    </p:embeddedFont>
    <p:embeddedFont>
      <p:font typeface="Lato"/>
      <p:regular r:id="rId44"/>
      <p:bold r:id="rId45"/>
      <p:italic r:id="rId46"/>
      <p:boldItalic r:id="rId47"/>
    </p:embeddedFont>
    <p:embeddedFont>
      <p:font typeface="Gill Sans"/>
      <p:regular r:id="rId48"/>
      <p:bold r:id="rId4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50" roundtripDataSignature="AMtx7miA+1TWRJ3wCxXzhp4IqT5+uxaFx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Raleway-regular.fntdata"/><Relationship Id="rId42" Type="http://schemas.openxmlformats.org/officeDocument/2006/relationships/font" Target="fonts/Raleway-italic.fntdata"/><Relationship Id="rId41" Type="http://schemas.openxmlformats.org/officeDocument/2006/relationships/font" Target="fonts/Raleway-bold.fntdata"/><Relationship Id="rId44" Type="http://schemas.openxmlformats.org/officeDocument/2006/relationships/font" Target="fonts/Lato-regular.fntdata"/><Relationship Id="rId43" Type="http://schemas.openxmlformats.org/officeDocument/2006/relationships/font" Target="fonts/Raleway-boldItalic.fntdata"/><Relationship Id="rId46" Type="http://schemas.openxmlformats.org/officeDocument/2006/relationships/font" Target="fonts/Lato-italic.fntdata"/><Relationship Id="rId45" Type="http://schemas.openxmlformats.org/officeDocument/2006/relationships/font" Target="fonts/Lato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font" Target="fonts/GillSans-regular.fntdata"/><Relationship Id="rId47" Type="http://schemas.openxmlformats.org/officeDocument/2006/relationships/font" Target="fonts/Lato-boldItalic.fntdata"/><Relationship Id="rId49" Type="http://schemas.openxmlformats.org/officeDocument/2006/relationships/font" Target="fonts/GillSans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50" Type="http://customschemas.google.com/relationships/presentationmetadata" Target="meta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4" name="Google Shape;84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g25356075365_0_4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2" name="Google Shape;332;g25356075365_0_4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g25356075365_0_3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1" name="Google Shape;391;g25356075365_0_3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g25356075365_0_6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53" name="Google Shape;453;g25356075365_0_6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g25356075365_0_5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9" name="Google Shape;459;g25356075365_0_5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7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g25356075365_0_6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9" name="Google Shape;479;g25356075365_0_6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7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g253a7dca025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9" name="Google Shape;489;g253a7dca025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2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p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4" name="Google Shape;504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8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Google Shape;509;g25356075365_0_6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10" name="Google Shape;510;g25356075365_0_6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8" name="Shape 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Google Shape;579;g25356075365_0_8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80" name="Google Shape;580;g25356075365_0_8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1" name="Shape 6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" name="Google Shape;632;g25356075365_0_8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33" name="Google Shape;633;g25356075365_0_8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1" name="Google Shape;101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1" name="Shape 6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" name="Google Shape;652;g25356075365_0_9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53" name="Google Shape;653;g25356075365_0_9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6" name="Shape 6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" name="Google Shape;667;g25356075365_0_10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68" name="Google Shape;668;g25356075365_0_10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1" name="Shape 6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2" name="Google Shape;682;p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83" name="Google Shape;683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3" name="Shape 7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" name="Google Shape;724;g25356075365_0_10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25" name="Google Shape;725;g25356075365_0_10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9" name="Shape 7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0" name="Google Shape;730;g25356075365_0_11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31" name="Google Shape;731;g25356075365_0_11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4" name="Shape 7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" name="Google Shape;745;p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46" name="Google Shape;746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0" name="Shape 7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1" name="Google Shape;751;p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52" name="Google Shape;752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1" name="Shape 8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2" name="Google Shape;832;p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33" name="Google Shape;833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2" name="Shape 8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3" name="Google Shape;883;p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84" name="Google Shape;884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4" name="Shape 9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5" name="Google Shape;905;p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06" name="Google Shape;906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8" name="Google Shape;108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0" name="Shape 9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" name="Google Shape;921;p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22" name="Google Shape;922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4" name="Shape 9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5" name="Google Shape;945;g253a7dca025_0_1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6" name="Google Shape;946;g253a7dca025_0_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0" name="Shape 9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1" name="Google Shape;951;p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52" name="Google Shape;952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8" name="Shape 9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9" name="Google Shape;959;p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60" name="Google Shape;960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8" name="Shape 9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9" name="Google Shape;969;p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70" name="Google Shape;970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25356075365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4" name="Google Shape;114;g25356075365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25356075365_0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3" name="Google Shape;143;g25356075365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25356075365_0_1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8" name="Google Shape;168;g25356075365_0_1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25356075365_0_1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6" name="Google Shape;196;g25356075365_0_1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25356075365_0_2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8" name="Google Shape;248;g25356075365_0_2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25356075365_0_3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5" name="Google Shape;285;g25356075365_0_3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3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" name="Google Shape;11;p2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" name="Google Shape;13;p2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" name="Google Shape;14;p23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5" name="Google Shape;15;p23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6" name="Google Shape;16;p2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32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3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6" name="Google Shape;76;p3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77" name="Google Shape;77;p32"/>
          <p:cNvSpPr txBox="1"/>
          <p:nvPr>
            <p:ph hasCustomPrompt="1"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32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9" name="Google Shape;79;p3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3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24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19" name="Google Shape;19;p2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Google Shape;20;p2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" name="Google Shape;21;p24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p2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5" name="Google Shape;25;p2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2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" name="Google Shape;27;p2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8" name="Google Shape;28;p25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29" name="Google Shape;29;p25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2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oogle Shape;32;p2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3" name="Google Shape;33;p2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" name="Google Shape;34;p2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5" name="Google Shape;35;p26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Google Shape;36;p2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9" name="Google Shape;39;p2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0" name="Google Shape;40;p2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1" name="Google Shape;41;p2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2" name="Google Shape;42;p27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43" name="Google Shape;43;p27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4" name="Google Shape;44;p27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5" name="Google Shape;45;p2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8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8" name="Google Shape;48;p28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9" name="Google Shape;49;p2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" name="Google Shape;50;p2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1" name="Google Shape;51;p28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52" name="Google Shape;52;p2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29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5" name="Google Shape;55;p2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6" name="Google Shape;56;p2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" name="Google Shape;57;p2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58" name="Google Shape;58;p29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59" name="Google Shape;59;p29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0" name="Google Shape;60;p2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0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3" name="Google Shape;63;p30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30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5" name="Google Shape;65;p30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6" name="Google Shape;66;p30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67" name="Google Shape;67;p30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8" name="Google Shape;68;p30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9" name="Google Shape;69;p3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31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72" name="Google Shape;72;p3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treamlin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i="0" sz="28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i="0" sz="28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i="0" sz="28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i="0" sz="28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i="0" sz="28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i="0" sz="28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i="0" sz="28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i="0" sz="28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i="0" sz="2800" u="none" cap="none" strike="noStrike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b="0" i="0" sz="13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b="0" i="0" sz="11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b="0" i="0" sz="11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b="0" i="0" sz="11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b="0" i="0" sz="11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b="0" i="0" sz="11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b="0" i="0" sz="11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b="0" i="0" sz="11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b="0" i="0" sz="11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2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png"/><Relationship Id="rId4" Type="http://schemas.openxmlformats.org/officeDocument/2006/relationships/image" Target="../media/image3.png"/><Relationship Id="rId5" Type="http://schemas.openxmlformats.org/officeDocument/2006/relationships/image" Target="../media/image2.png"/><Relationship Id="rId6" Type="http://schemas.openxmlformats.org/officeDocument/2006/relationships/image" Target="../media/image4.png"/><Relationship Id="rId7" Type="http://schemas.openxmlformats.org/officeDocument/2006/relationships/image" Target="../media/image1.png"/><Relationship Id="rId8" Type="http://schemas.openxmlformats.org/officeDocument/2006/relationships/image" Target="../media/image10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12.png"/><Relationship Id="rId6" Type="http://schemas.openxmlformats.org/officeDocument/2006/relationships/image" Target="../media/image5.png"/><Relationship Id="rId7" Type="http://schemas.openxmlformats.org/officeDocument/2006/relationships/image" Target="../media/image1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12.png"/><Relationship Id="rId6" Type="http://schemas.openxmlformats.org/officeDocument/2006/relationships/image" Target="../media/image5.png"/><Relationship Id="rId7" Type="http://schemas.openxmlformats.org/officeDocument/2006/relationships/image" Target="../media/image10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9.png"/><Relationship Id="rId4" Type="http://schemas.openxmlformats.org/officeDocument/2006/relationships/image" Target="../media/image1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1.gif"/><Relationship Id="rId4" Type="http://schemas.openxmlformats.org/officeDocument/2006/relationships/image" Target="../media/image1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1.png"/><Relationship Id="rId4" Type="http://schemas.openxmlformats.org/officeDocument/2006/relationships/image" Target="../media/image38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1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1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8.png"/><Relationship Id="rId4" Type="http://schemas.openxmlformats.org/officeDocument/2006/relationships/image" Target="../media/image2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5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4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9.png"/><Relationship Id="rId4" Type="http://schemas.openxmlformats.org/officeDocument/2006/relationships/image" Target="../media/image23.jp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1.png"/><Relationship Id="rId4" Type="http://schemas.openxmlformats.org/officeDocument/2006/relationships/image" Target="../media/image4.png"/><Relationship Id="rId5" Type="http://schemas.openxmlformats.org/officeDocument/2006/relationships/image" Target="../media/image10.png"/><Relationship Id="rId6" Type="http://schemas.openxmlformats.org/officeDocument/2006/relationships/hyperlink" Target="https://mode-collaboration.github.io/" TargetMode="External"/><Relationship Id="rId7" Type="http://schemas.openxmlformats.org/officeDocument/2006/relationships/hyperlink" Target="https://mode-collaboration.github.io/" TargetMode="External"/><Relationship Id="rId8" Type="http://schemas.openxmlformats.org/officeDocument/2006/relationships/hyperlink" Target="https://www.sciencedirect.com/science/article/pii/S2405428323000047" TargetMode="Externa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1" Type="http://schemas.openxmlformats.org/officeDocument/2006/relationships/image" Target="../media/image25.png"/><Relationship Id="rId10" Type="http://schemas.openxmlformats.org/officeDocument/2006/relationships/image" Target="../media/image49.png"/><Relationship Id="rId13" Type="http://schemas.openxmlformats.org/officeDocument/2006/relationships/image" Target="../media/image42.png"/><Relationship Id="rId12" Type="http://schemas.openxmlformats.org/officeDocument/2006/relationships/image" Target="../media/image32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7.png"/><Relationship Id="rId4" Type="http://schemas.openxmlformats.org/officeDocument/2006/relationships/image" Target="../media/image19.png"/><Relationship Id="rId9" Type="http://schemas.openxmlformats.org/officeDocument/2006/relationships/image" Target="../media/image28.png"/><Relationship Id="rId14" Type="http://schemas.openxmlformats.org/officeDocument/2006/relationships/image" Target="../media/image37.png"/><Relationship Id="rId5" Type="http://schemas.openxmlformats.org/officeDocument/2006/relationships/image" Target="../media/image21.png"/><Relationship Id="rId6" Type="http://schemas.openxmlformats.org/officeDocument/2006/relationships/image" Target="../media/image9.png"/><Relationship Id="rId7" Type="http://schemas.openxmlformats.org/officeDocument/2006/relationships/image" Target="../media/image16.png"/><Relationship Id="rId8" Type="http://schemas.openxmlformats.org/officeDocument/2006/relationships/image" Target="../media/image24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9.png"/><Relationship Id="rId4" Type="http://schemas.openxmlformats.org/officeDocument/2006/relationships/image" Target="../media/image30.png"/><Relationship Id="rId5" Type="http://schemas.openxmlformats.org/officeDocument/2006/relationships/image" Target="../media/image46.png"/><Relationship Id="rId6" Type="http://schemas.openxmlformats.org/officeDocument/2006/relationships/image" Target="../media/image43.png"/></Relationships>
</file>

<file path=ppt/slides/_rels/slide28.xml.rels><?xml version="1.0" encoding="UTF-8" standalone="yes"?><Relationships xmlns="http://schemas.openxmlformats.org/package/2006/relationships"><Relationship Id="rId10" Type="http://schemas.openxmlformats.org/officeDocument/2006/relationships/image" Target="../media/image39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40.png"/><Relationship Id="rId4" Type="http://schemas.openxmlformats.org/officeDocument/2006/relationships/image" Target="../media/image33.png"/><Relationship Id="rId9" Type="http://schemas.openxmlformats.org/officeDocument/2006/relationships/image" Target="../media/image34.png"/><Relationship Id="rId5" Type="http://schemas.openxmlformats.org/officeDocument/2006/relationships/image" Target="../media/image54.png"/><Relationship Id="rId6" Type="http://schemas.openxmlformats.org/officeDocument/2006/relationships/image" Target="../media/image20.png"/><Relationship Id="rId7" Type="http://schemas.openxmlformats.org/officeDocument/2006/relationships/image" Target="../media/image36.png"/><Relationship Id="rId8" Type="http://schemas.openxmlformats.org/officeDocument/2006/relationships/image" Target="../media/image9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47.png"/><Relationship Id="rId4" Type="http://schemas.openxmlformats.org/officeDocument/2006/relationships/image" Target="../media/image9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9.png"/><Relationship Id="rId4" Type="http://schemas.openxmlformats.org/officeDocument/2006/relationships/image" Target="../media/image55.png"/><Relationship Id="rId5" Type="http://schemas.openxmlformats.org/officeDocument/2006/relationships/image" Target="../media/image44.png"/><Relationship Id="rId6" Type="http://schemas.openxmlformats.org/officeDocument/2006/relationships/image" Target="../media/image19.png"/><Relationship Id="rId7" Type="http://schemas.openxmlformats.org/officeDocument/2006/relationships/image" Target="../media/image45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58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50.png"/><Relationship Id="rId4" Type="http://schemas.openxmlformats.org/officeDocument/2006/relationships/image" Target="../media/image51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9.png"/><Relationship Id="rId4" Type="http://schemas.openxmlformats.org/officeDocument/2006/relationships/image" Target="../media/image53.png"/><Relationship Id="rId5" Type="http://schemas.openxmlformats.org/officeDocument/2006/relationships/image" Target="../media/image52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png"/><Relationship Id="rId4" Type="http://schemas.openxmlformats.org/officeDocument/2006/relationships/hyperlink" Target="https://www.sciencedirect.com/science/article/pii/S2405428323000047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12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1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12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1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12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1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12.png"/><Relationship Id="rId6" Type="http://schemas.openxmlformats.org/officeDocument/2006/relationships/image" Target="../media/image5.png"/><Relationship Id="rId7" Type="http://schemas.openxmlformats.org/officeDocument/2006/relationships/image" Target="../media/image1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12.png"/><Relationship Id="rId6" Type="http://schemas.openxmlformats.org/officeDocument/2006/relationships/image" Target="../media/image5.png"/><Relationship Id="rId7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"/>
          <p:cNvSpPr txBox="1"/>
          <p:nvPr>
            <p:ph type="ctrTitle"/>
          </p:nvPr>
        </p:nvSpPr>
        <p:spPr>
          <a:xfrm>
            <a:off x="1144350" y="1134725"/>
            <a:ext cx="7688100" cy="16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</a:pPr>
            <a:r>
              <a:rPr lang="fr" sz="3800">
                <a:latin typeface="Gill Sans"/>
                <a:ea typeface="Gill Sans"/>
                <a:cs typeface="Gill Sans"/>
                <a:sym typeface="Gill Sans"/>
              </a:rPr>
              <a:t>Detector optimization in Muon Scattering Tomography </a:t>
            </a:r>
            <a:endParaRPr sz="3800"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87" name="Google Shape;87;p1"/>
          <p:cNvSpPr txBox="1"/>
          <p:nvPr>
            <p:ph idx="1" type="subTitle"/>
          </p:nvPr>
        </p:nvSpPr>
        <p:spPr>
          <a:xfrm>
            <a:off x="1938700" y="2438625"/>
            <a:ext cx="70602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rPr b="1" lang="fr" sz="1812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Maxime Lagrange</a:t>
            </a:r>
            <a:r>
              <a:rPr lang="fr" sz="1812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 on behalf of the </a:t>
            </a:r>
            <a:r>
              <a:rPr b="1" lang="fr" sz="1812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TomOpt authors</a:t>
            </a:r>
            <a:r>
              <a:rPr lang="fr" sz="1812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*</a:t>
            </a:r>
            <a:endParaRPr sz="1812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88" name="Google Shape;88;p1"/>
          <p:cNvSpPr txBox="1"/>
          <p:nvPr>
            <p:ph idx="1" type="subTitle"/>
          </p:nvPr>
        </p:nvSpPr>
        <p:spPr>
          <a:xfrm>
            <a:off x="3044750" y="2883375"/>
            <a:ext cx="58743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88"/>
              <a:buNone/>
            </a:pPr>
            <a:r>
              <a:rPr lang="fr" sz="1800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rPr>
              <a:t>Muographers2023 -  International workshop on muography, June 19-22 2023 Naples</a:t>
            </a:r>
            <a:endParaRPr sz="3012">
              <a:solidFill>
                <a:schemeClr val="dk1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89" name="Google Shape;89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9144000" cy="966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373496" y="65658"/>
            <a:ext cx="1516414" cy="835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527775" y="65635"/>
            <a:ext cx="1172297" cy="835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"/>
          <p:cNvPicPr preferRelativeResize="0"/>
          <p:nvPr/>
        </p:nvPicPr>
        <p:blipFill rotWithShape="1">
          <a:blip r:embed="rId6">
            <a:alphaModFix/>
          </a:blip>
          <a:srcRect b="26419" l="15814" r="21228" t="21502"/>
          <a:stretch/>
        </p:blipFill>
        <p:spPr>
          <a:xfrm>
            <a:off x="7470725" y="65613"/>
            <a:ext cx="1010200" cy="835575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"/>
          <p:cNvSpPr txBox="1"/>
          <p:nvPr/>
        </p:nvSpPr>
        <p:spPr>
          <a:xfrm>
            <a:off x="3308775" y="3613800"/>
            <a:ext cx="56103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fr" sz="14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*</a:t>
            </a:r>
            <a:r>
              <a:rPr b="1" i="1" lang="fr">
                <a:latin typeface="Gill Sans"/>
                <a:ea typeface="Gill Sans"/>
                <a:cs typeface="Gill Sans"/>
                <a:sym typeface="Gill Sans"/>
              </a:rPr>
              <a:t>G.Strong</a:t>
            </a:r>
            <a:r>
              <a:rPr b="1" baseline="30000" i="1" lang="fr">
                <a:latin typeface="Gill Sans"/>
                <a:ea typeface="Gill Sans"/>
                <a:cs typeface="Gill Sans"/>
                <a:sym typeface="Gill Sans"/>
              </a:rPr>
              <a:t>1</a:t>
            </a:r>
            <a:r>
              <a:rPr b="1" i="1" lang="fr">
                <a:latin typeface="Gill Sans"/>
                <a:ea typeface="Gill Sans"/>
                <a:cs typeface="Gill Sans"/>
                <a:sym typeface="Gill Sans"/>
              </a:rPr>
              <a:t>, T. Dorigo</a:t>
            </a:r>
            <a:r>
              <a:rPr b="1" baseline="30000" i="1" lang="fr">
                <a:latin typeface="Gill Sans"/>
                <a:ea typeface="Gill Sans"/>
                <a:cs typeface="Gill Sans"/>
                <a:sym typeface="Gill Sans"/>
              </a:rPr>
              <a:t>1</a:t>
            </a:r>
            <a:r>
              <a:rPr b="1" i="1" lang="fr">
                <a:latin typeface="Gill Sans"/>
                <a:ea typeface="Gill Sans"/>
                <a:cs typeface="Gill Sans"/>
                <a:sym typeface="Gill Sans"/>
              </a:rPr>
              <a:t>, P. Vischia</a:t>
            </a:r>
            <a:r>
              <a:rPr b="1" baseline="30000" i="1" lang="fr">
                <a:latin typeface="Gill Sans"/>
                <a:ea typeface="Gill Sans"/>
                <a:cs typeface="Gill Sans"/>
                <a:sym typeface="Gill Sans"/>
              </a:rPr>
              <a:t>2</a:t>
            </a:r>
            <a:r>
              <a:rPr b="1" i="1" lang="fr">
                <a:latin typeface="Gill Sans"/>
                <a:ea typeface="Gill Sans"/>
                <a:cs typeface="Gill Sans"/>
                <a:sym typeface="Gill Sans"/>
              </a:rPr>
              <a:t>, A. Giammanco</a:t>
            </a:r>
            <a:r>
              <a:rPr b="1" baseline="30000" i="1" lang="fr">
                <a:latin typeface="Gill Sans"/>
                <a:ea typeface="Gill Sans"/>
                <a:cs typeface="Gill Sans"/>
                <a:sym typeface="Gill Sans"/>
              </a:rPr>
              <a:t>3</a:t>
            </a:r>
            <a:r>
              <a:rPr b="1" i="1" lang="fr">
                <a:latin typeface="Gill Sans"/>
                <a:ea typeface="Gill Sans"/>
                <a:cs typeface="Gill Sans"/>
                <a:sym typeface="Gill Sans"/>
              </a:rPr>
              <a:t>, H. Zaraket</a:t>
            </a:r>
            <a:r>
              <a:rPr b="1" baseline="30000" i="1" lang="fr">
                <a:latin typeface="Gill Sans"/>
                <a:ea typeface="Gill Sans"/>
                <a:cs typeface="Gill Sans"/>
                <a:sym typeface="Gill Sans"/>
              </a:rPr>
              <a:t>4</a:t>
            </a:r>
            <a:r>
              <a:rPr b="1" i="1" lang="fr">
                <a:latin typeface="Gill Sans"/>
                <a:ea typeface="Gill Sans"/>
                <a:cs typeface="Gill Sans"/>
                <a:sym typeface="Gill Sans"/>
              </a:rPr>
              <a:t>, M. Lagrange</a:t>
            </a:r>
            <a:r>
              <a:rPr b="1" baseline="30000" i="1" lang="fr">
                <a:latin typeface="Gill Sans"/>
                <a:ea typeface="Gill Sans"/>
                <a:cs typeface="Gill Sans"/>
                <a:sym typeface="Gill Sans"/>
              </a:rPr>
              <a:t>3</a:t>
            </a:r>
            <a:r>
              <a:rPr b="1" i="1" lang="fr">
                <a:latin typeface="Gill Sans"/>
                <a:ea typeface="Gill Sans"/>
                <a:cs typeface="Gill Sans"/>
                <a:sym typeface="Gill Sans"/>
              </a:rPr>
              <a:t>, F. Bury</a:t>
            </a:r>
            <a:r>
              <a:rPr b="1" baseline="30000" i="1" lang="fr">
                <a:latin typeface="Gill Sans"/>
                <a:ea typeface="Gill Sans"/>
                <a:cs typeface="Gill Sans"/>
                <a:sym typeface="Gill Sans"/>
              </a:rPr>
              <a:t>5</a:t>
            </a:r>
            <a:r>
              <a:rPr b="1" i="1" lang="fr">
                <a:latin typeface="Gill Sans"/>
                <a:ea typeface="Gill Sans"/>
                <a:cs typeface="Gill Sans"/>
                <a:sym typeface="Gill Sans"/>
              </a:rPr>
              <a:t>, </a:t>
            </a:r>
            <a:r>
              <a:rPr b="1" i="1" lang="fr">
                <a:solidFill>
                  <a:srgbClr val="1F2328"/>
                </a:solidFill>
                <a:latin typeface="Gill Sans"/>
                <a:ea typeface="Gill Sans"/>
                <a:cs typeface="Gill Sans"/>
                <a:sym typeface="Gill Sans"/>
              </a:rPr>
              <a:t>F. Nardi</a:t>
            </a:r>
            <a:r>
              <a:rPr b="1" baseline="30000" i="1" lang="fr">
                <a:solidFill>
                  <a:srgbClr val="1F2328"/>
                </a:solidFill>
                <a:latin typeface="Gill Sans"/>
                <a:ea typeface="Gill Sans"/>
                <a:cs typeface="Gill Sans"/>
                <a:sym typeface="Gill Sans"/>
              </a:rPr>
              <a:t>1</a:t>
            </a:r>
            <a:r>
              <a:rPr b="1" i="1" lang="fr">
                <a:solidFill>
                  <a:srgbClr val="1F2328"/>
                </a:solidFill>
                <a:latin typeface="Gill Sans"/>
                <a:ea typeface="Gill Sans"/>
                <a:cs typeface="Gill Sans"/>
                <a:sym typeface="Gill Sans"/>
              </a:rPr>
              <a:t>, A. Orio</a:t>
            </a:r>
            <a:r>
              <a:rPr b="1" baseline="30000" i="1" lang="fr">
                <a:solidFill>
                  <a:srgbClr val="1F2328"/>
                </a:solidFill>
                <a:latin typeface="Gill Sans"/>
                <a:ea typeface="Gill Sans"/>
                <a:cs typeface="Gill Sans"/>
                <a:sym typeface="Gill Sans"/>
              </a:rPr>
              <a:t>6</a:t>
            </a:r>
            <a:r>
              <a:rPr b="1" i="1" lang="fr">
                <a:solidFill>
                  <a:srgbClr val="1F2328"/>
                </a:solidFill>
                <a:latin typeface="Gill Sans"/>
                <a:ea typeface="Gill Sans"/>
                <a:cs typeface="Gill Sans"/>
                <a:sym typeface="Gill Sans"/>
              </a:rPr>
              <a:t>, M. Lamparth</a:t>
            </a:r>
            <a:r>
              <a:rPr b="1" baseline="30000" i="1" lang="fr">
                <a:solidFill>
                  <a:srgbClr val="1F2328"/>
                </a:solidFill>
                <a:latin typeface="Gill Sans"/>
                <a:ea typeface="Gill Sans"/>
                <a:cs typeface="Gill Sans"/>
                <a:sym typeface="Gill Sans"/>
              </a:rPr>
              <a:t>7</a:t>
            </a:r>
            <a:r>
              <a:rPr b="1" i="1" lang="fr">
                <a:solidFill>
                  <a:srgbClr val="1F2328"/>
                </a:solidFill>
                <a:latin typeface="Gill Sans"/>
                <a:ea typeface="Gill Sans"/>
                <a:cs typeface="Gill Sans"/>
                <a:sym typeface="Gill Sans"/>
              </a:rPr>
              <a:t>, A. Bordignon</a:t>
            </a:r>
            <a:r>
              <a:rPr b="1" baseline="30000" i="1" lang="fr">
                <a:solidFill>
                  <a:srgbClr val="1F2328"/>
                </a:solidFill>
                <a:latin typeface="Gill Sans"/>
                <a:ea typeface="Gill Sans"/>
                <a:cs typeface="Gill Sans"/>
                <a:sym typeface="Gill Sans"/>
              </a:rPr>
              <a:t>1</a:t>
            </a:r>
            <a:r>
              <a:rPr b="1" i="1" lang="fr">
                <a:solidFill>
                  <a:srgbClr val="1F2328"/>
                </a:solidFill>
                <a:latin typeface="Gill Sans"/>
                <a:ea typeface="Gill Sans"/>
                <a:cs typeface="Gill Sans"/>
                <a:sym typeface="Gill Sans"/>
              </a:rPr>
              <a:t>, M. Safieldin</a:t>
            </a:r>
            <a:r>
              <a:rPr b="1" baseline="30000" i="1" lang="fr">
                <a:solidFill>
                  <a:srgbClr val="1F2328"/>
                </a:solidFill>
                <a:latin typeface="Gill Sans"/>
                <a:ea typeface="Gill Sans"/>
                <a:cs typeface="Gill Sans"/>
                <a:sym typeface="Gill Sans"/>
              </a:rPr>
              <a:t>3</a:t>
            </a:r>
            <a:r>
              <a:rPr b="1" i="1" lang="fr">
                <a:solidFill>
                  <a:srgbClr val="1F2328"/>
                </a:solidFill>
                <a:latin typeface="Gill Sans"/>
                <a:ea typeface="Gill Sans"/>
                <a:cs typeface="Gill Sans"/>
                <a:sym typeface="Gill Sans"/>
              </a:rPr>
              <a:t>, J. Kieseler</a:t>
            </a:r>
            <a:r>
              <a:rPr b="1" baseline="30000" i="1" lang="fr">
                <a:solidFill>
                  <a:srgbClr val="1F2328"/>
                </a:solidFill>
                <a:latin typeface="Gill Sans"/>
                <a:ea typeface="Gill Sans"/>
                <a:cs typeface="Gill Sans"/>
                <a:sym typeface="Gill Sans"/>
              </a:rPr>
              <a:t>1</a:t>
            </a:r>
            <a:endParaRPr b="1" baseline="30000" i="0" sz="1400" u="none" cap="none" strike="noStrike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94" name="Google Shape;94;p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688213" y="93372"/>
            <a:ext cx="1048925" cy="780150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"/>
          <p:cNvSpPr txBox="1"/>
          <p:nvPr/>
        </p:nvSpPr>
        <p:spPr>
          <a:xfrm>
            <a:off x="3669750" y="4389800"/>
            <a:ext cx="52749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baseline="30000" i="1" lang="fr" sz="14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1</a:t>
            </a:r>
            <a:r>
              <a:rPr b="0" i="1" lang="fr" sz="14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INFN-Padova, </a:t>
            </a:r>
            <a:r>
              <a:rPr baseline="30000" i="1" lang="fr">
                <a:latin typeface="Gill Sans"/>
                <a:ea typeface="Gill Sans"/>
                <a:cs typeface="Gill Sans"/>
                <a:sym typeface="Gill Sans"/>
              </a:rPr>
              <a:t>2</a:t>
            </a:r>
            <a:r>
              <a:rPr i="1" lang="fr">
                <a:latin typeface="Gill Sans"/>
                <a:ea typeface="Gill Sans"/>
                <a:cs typeface="Gill Sans"/>
                <a:sym typeface="Gill Sans"/>
              </a:rPr>
              <a:t>Universidad de Oviedo and ICTEA, </a:t>
            </a:r>
            <a:r>
              <a:rPr baseline="30000" i="1" lang="fr">
                <a:latin typeface="Gill Sans"/>
                <a:ea typeface="Gill Sans"/>
                <a:cs typeface="Gill Sans"/>
                <a:sym typeface="Gill Sans"/>
              </a:rPr>
              <a:t>3</a:t>
            </a:r>
            <a:r>
              <a:rPr i="1" lang="fr">
                <a:latin typeface="Gill Sans"/>
                <a:ea typeface="Gill Sans"/>
                <a:cs typeface="Gill Sans"/>
                <a:sym typeface="Gill Sans"/>
              </a:rPr>
              <a:t>Université catholique de Louvain, </a:t>
            </a:r>
            <a:r>
              <a:rPr b="0" baseline="30000" i="1" lang="fr" sz="14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4</a:t>
            </a:r>
            <a:r>
              <a:rPr b="0" i="1" lang="fr" sz="14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Lebanese University, </a:t>
            </a:r>
            <a:r>
              <a:rPr baseline="30000" i="1" lang="fr">
                <a:latin typeface="Gill Sans"/>
                <a:ea typeface="Gill Sans"/>
                <a:cs typeface="Gill Sans"/>
                <a:sym typeface="Gill Sans"/>
              </a:rPr>
              <a:t>5</a:t>
            </a:r>
            <a:r>
              <a:rPr i="1" lang="fr">
                <a:latin typeface="Gill Sans"/>
                <a:ea typeface="Gill Sans"/>
                <a:cs typeface="Gill Sans"/>
                <a:sym typeface="Gill Sans"/>
              </a:rPr>
              <a:t>University of Bristol,</a:t>
            </a:r>
            <a:endParaRPr i="1"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i="1" lang="fr">
                <a:latin typeface="Gill Sans"/>
                <a:ea typeface="Gill Sans"/>
                <a:cs typeface="Gill Sans"/>
                <a:sym typeface="Gill Sans"/>
              </a:rPr>
              <a:t> </a:t>
            </a:r>
            <a:r>
              <a:rPr baseline="30000" i="1" lang="fr">
                <a:latin typeface="Gill Sans"/>
                <a:ea typeface="Gill Sans"/>
                <a:cs typeface="Gill Sans"/>
                <a:sym typeface="Gill Sans"/>
              </a:rPr>
              <a:t>6</a:t>
            </a:r>
            <a:r>
              <a:rPr i="1" lang="fr">
                <a:latin typeface="Gill Sans"/>
                <a:ea typeface="Gill Sans"/>
                <a:cs typeface="Gill Sans"/>
                <a:sym typeface="Gill Sans"/>
              </a:rPr>
              <a:t>Muon systems, </a:t>
            </a:r>
            <a:r>
              <a:rPr baseline="30000" i="1" lang="fr">
                <a:latin typeface="Gill Sans"/>
                <a:ea typeface="Gill Sans"/>
                <a:cs typeface="Gill Sans"/>
                <a:sym typeface="Gill Sans"/>
              </a:rPr>
              <a:t>7</a:t>
            </a:r>
            <a:r>
              <a:rPr b="0" i="1" lang="fr" sz="14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Technical University of</a:t>
            </a:r>
            <a:r>
              <a:rPr i="1" lang="fr">
                <a:latin typeface="Gill Sans"/>
                <a:ea typeface="Gill Sans"/>
                <a:cs typeface="Gill Sans"/>
                <a:sym typeface="Gill Sans"/>
              </a:rPr>
              <a:t> </a:t>
            </a:r>
            <a:r>
              <a:rPr b="0" i="1" lang="fr" sz="14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Munich </a:t>
            </a:r>
            <a:endParaRPr b="0" i="0" sz="14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6" name="Google Shape;96;p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pic>
        <p:nvPicPr>
          <p:cNvPr id="97" name="Google Shape;97;p1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32924" y="69300"/>
            <a:ext cx="718925" cy="828300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"/>
          <p:cNvSpPr txBox="1"/>
          <p:nvPr/>
        </p:nvSpPr>
        <p:spPr>
          <a:xfrm>
            <a:off x="44025" y="4749850"/>
            <a:ext cx="3477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100">
                <a:latin typeface="Gill Sans"/>
                <a:ea typeface="Gill Sans"/>
                <a:cs typeface="Gill Sans"/>
                <a:sym typeface="Gill Sans"/>
              </a:rPr>
              <a:t>Contact</a:t>
            </a:r>
            <a:r>
              <a:rPr lang="fr" sz="1100">
                <a:latin typeface="Gill Sans"/>
                <a:ea typeface="Gill Sans"/>
                <a:cs typeface="Gill Sans"/>
                <a:sym typeface="Gill Sans"/>
              </a:rPr>
              <a:t>: </a:t>
            </a:r>
            <a:r>
              <a:rPr i="1" lang="fr" sz="900">
                <a:latin typeface="Gill Sans"/>
                <a:ea typeface="Gill Sans"/>
                <a:cs typeface="Gill Sans"/>
                <a:sym typeface="Gill Sans"/>
              </a:rPr>
              <a:t>maximelagrange98@gmail.com</a:t>
            </a:r>
            <a:endParaRPr i="1" sz="900"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4" name="Google Shape;334;g25356075365_0_4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163" y="1056000"/>
            <a:ext cx="5161024" cy="3798325"/>
          </a:xfrm>
          <a:prstGeom prst="rect">
            <a:avLst/>
          </a:prstGeom>
          <a:noFill/>
          <a:ln>
            <a:noFill/>
          </a:ln>
        </p:spPr>
      </p:pic>
      <p:sp>
        <p:nvSpPr>
          <p:cNvPr id="335" name="Google Shape;335;g25356075365_0_444"/>
          <p:cNvSpPr txBox="1"/>
          <p:nvPr>
            <p:ph type="title"/>
          </p:nvPr>
        </p:nvSpPr>
        <p:spPr>
          <a:xfrm>
            <a:off x="0" y="0"/>
            <a:ext cx="71049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ct val="179487"/>
              <a:buNone/>
            </a:pPr>
            <a:r>
              <a:rPr lang="fr">
                <a:latin typeface="Gill Sans"/>
                <a:ea typeface="Gill Sans"/>
                <a:cs typeface="Gill Sans"/>
                <a:sym typeface="Gill Sans"/>
              </a:rPr>
              <a:t>TomOpt: differentiable optimisation</a:t>
            </a:r>
            <a:endParaRPr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t/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36" name="Google Shape;336;g25356075365_0_444"/>
          <p:cNvSpPr txBox="1"/>
          <p:nvPr/>
        </p:nvSpPr>
        <p:spPr>
          <a:xfrm>
            <a:off x="6168175" y="655775"/>
            <a:ext cx="2554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Gill Sans"/>
                <a:ea typeface="Gill Sans"/>
                <a:cs typeface="Gill Sans"/>
                <a:sym typeface="Gill Sans"/>
              </a:rPr>
              <a:t>Initial </a:t>
            </a: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detector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 </a:t>
            </a: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configuration</a:t>
            </a:r>
            <a:endParaRPr b="1"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337" name="Google Shape;337;g25356075365_0_444"/>
          <p:cNvGrpSpPr/>
          <p:nvPr/>
        </p:nvGrpSpPr>
        <p:grpSpPr>
          <a:xfrm>
            <a:off x="2944225" y="2636175"/>
            <a:ext cx="346200" cy="400200"/>
            <a:chOff x="6532600" y="1220975"/>
            <a:chExt cx="346200" cy="400200"/>
          </a:xfrm>
        </p:grpSpPr>
        <p:sp>
          <p:nvSpPr>
            <p:cNvPr id="338" name="Google Shape;338;g25356075365_0_444"/>
            <p:cNvSpPr/>
            <p:nvPr/>
          </p:nvSpPr>
          <p:spPr>
            <a:xfrm>
              <a:off x="6567750" y="1303175"/>
              <a:ext cx="220800" cy="235800"/>
            </a:xfrm>
            <a:prstGeom prst="ellipse">
              <a:avLst/>
            </a:prstGeom>
            <a:solidFill>
              <a:srgbClr val="FF99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/>
                <a:t> </a:t>
              </a:r>
              <a:endParaRPr/>
            </a:p>
          </p:txBody>
        </p:sp>
        <p:sp>
          <p:nvSpPr>
            <p:cNvPr id="339" name="Google Shape;339;g25356075365_0_444"/>
            <p:cNvSpPr txBox="1"/>
            <p:nvPr/>
          </p:nvSpPr>
          <p:spPr>
            <a:xfrm>
              <a:off x="6532600" y="1220975"/>
              <a:ext cx="3462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>
                  <a:latin typeface="Lato"/>
                  <a:ea typeface="Lato"/>
                  <a:cs typeface="Lato"/>
                  <a:sym typeface="Lato"/>
                </a:rPr>
                <a:t>1</a:t>
              </a:r>
              <a:endParaRPr>
                <a:latin typeface="Lato"/>
                <a:ea typeface="Lato"/>
                <a:cs typeface="Lato"/>
                <a:sym typeface="Lato"/>
              </a:endParaRPr>
            </a:p>
          </p:txBody>
        </p:sp>
      </p:grpSp>
      <p:grpSp>
        <p:nvGrpSpPr>
          <p:cNvPr id="340" name="Google Shape;340;g25356075365_0_444"/>
          <p:cNvGrpSpPr/>
          <p:nvPr/>
        </p:nvGrpSpPr>
        <p:grpSpPr>
          <a:xfrm>
            <a:off x="5860650" y="655775"/>
            <a:ext cx="346200" cy="400200"/>
            <a:chOff x="6532600" y="1220975"/>
            <a:chExt cx="346200" cy="400200"/>
          </a:xfrm>
        </p:grpSpPr>
        <p:sp>
          <p:nvSpPr>
            <p:cNvPr id="341" name="Google Shape;341;g25356075365_0_444"/>
            <p:cNvSpPr/>
            <p:nvPr/>
          </p:nvSpPr>
          <p:spPr>
            <a:xfrm>
              <a:off x="6567750" y="1303175"/>
              <a:ext cx="220800" cy="235800"/>
            </a:xfrm>
            <a:prstGeom prst="ellipse">
              <a:avLst/>
            </a:prstGeom>
            <a:solidFill>
              <a:srgbClr val="FF99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/>
                <a:t> </a:t>
              </a:r>
              <a:endParaRPr/>
            </a:p>
          </p:txBody>
        </p:sp>
        <p:sp>
          <p:nvSpPr>
            <p:cNvPr id="342" name="Google Shape;342;g25356075365_0_444"/>
            <p:cNvSpPr txBox="1"/>
            <p:nvPr/>
          </p:nvSpPr>
          <p:spPr>
            <a:xfrm>
              <a:off x="6532600" y="1220975"/>
              <a:ext cx="3462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>
                  <a:latin typeface="Lato"/>
                  <a:ea typeface="Lato"/>
                  <a:cs typeface="Lato"/>
                  <a:sym typeface="Lato"/>
                </a:rPr>
                <a:t>1</a:t>
              </a:r>
              <a:endParaRPr>
                <a:latin typeface="Lato"/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343" name="Google Shape;343;g25356075365_0_444"/>
          <p:cNvSpPr txBox="1"/>
          <p:nvPr/>
        </p:nvSpPr>
        <p:spPr>
          <a:xfrm>
            <a:off x="1042600" y="591138"/>
            <a:ext cx="30012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700">
                <a:latin typeface="Gill Sans"/>
                <a:ea typeface="Gill Sans"/>
                <a:cs typeface="Gill Sans"/>
                <a:sym typeface="Gill Sans"/>
              </a:rPr>
              <a:t>TomOpt iteration routine</a:t>
            </a:r>
            <a:endParaRPr b="1" sz="1700"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344" name="Google Shape;344;g25356075365_0_4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51324" y="64088"/>
            <a:ext cx="1460499" cy="360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5" name="Google Shape;345;g25356075365_0_444"/>
          <p:cNvPicPr preferRelativeResize="0"/>
          <p:nvPr/>
        </p:nvPicPr>
        <p:blipFill rotWithShape="1">
          <a:blip r:embed="rId5">
            <a:alphaModFix/>
          </a:blip>
          <a:srcRect b="-3" l="0" r="0" t="65396"/>
          <a:stretch/>
        </p:blipFill>
        <p:spPr>
          <a:xfrm>
            <a:off x="6481050" y="64100"/>
            <a:ext cx="831226" cy="319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346" name="Google Shape;346;g25356075365_0_44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917500" y="2125"/>
            <a:ext cx="489875" cy="484500"/>
          </a:xfrm>
          <a:prstGeom prst="rect">
            <a:avLst/>
          </a:prstGeom>
          <a:noFill/>
          <a:ln>
            <a:noFill/>
          </a:ln>
        </p:spPr>
      </p:pic>
      <p:sp>
        <p:nvSpPr>
          <p:cNvPr id="347" name="Google Shape;347;g25356075365_0_444"/>
          <p:cNvSpPr/>
          <p:nvPr/>
        </p:nvSpPr>
        <p:spPr>
          <a:xfrm>
            <a:off x="988050" y="1302425"/>
            <a:ext cx="220800" cy="235800"/>
          </a:xfrm>
          <a:prstGeom prst="ellipse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 </a:t>
            </a:r>
            <a:endParaRPr/>
          </a:p>
        </p:txBody>
      </p:sp>
      <p:sp>
        <p:nvSpPr>
          <p:cNvPr id="348" name="Google Shape;348;g25356075365_0_444"/>
          <p:cNvSpPr txBox="1"/>
          <p:nvPr/>
        </p:nvSpPr>
        <p:spPr>
          <a:xfrm>
            <a:off x="952900" y="1220225"/>
            <a:ext cx="346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Lato"/>
                <a:ea typeface="Lato"/>
                <a:cs typeface="Lato"/>
                <a:sym typeface="Lato"/>
              </a:rPr>
              <a:t>2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49" name="Google Shape;349;g25356075365_0_444"/>
          <p:cNvSpPr/>
          <p:nvPr/>
        </p:nvSpPr>
        <p:spPr>
          <a:xfrm>
            <a:off x="5895800" y="1138200"/>
            <a:ext cx="220800" cy="235800"/>
          </a:xfrm>
          <a:prstGeom prst="ellipse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 </a:t>
            </a:r>
            <a:endParaRPr/>
          </a:p>
        </p:txBody>
      </p:sp>
      <p:sp>
        <p:nvSpPr>
          <p:cNvPr id="350" name="Google Shape;350;g25356075365_0_444"/>
          <p:cNvSpPr txBox="1"/>
          <p:nvPr/>
        </p:nvSpPr>
        <p:spPr>
          <a:xfrm>
            <a:off x="5860650" y="1056000"/>
            <a:ext cx="346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Lato"/>
                <a:ea typeface="Lato"/>
                <a:cs typeface="Lato"/>
                <a:sym typeface="Lato"/>
              </a:rPr>
              <a:t>2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51" name="Google Shape;351;g25356075365_0_444"/>
          <p:cNvSpPr txBox="1"/>
          <p:nvPr/>
        </p:nvSpPr>
        <p:spPr>
          <a:xfrm>
            <a:off x="6246500" y="1056000"/>
            <a:ext cx="25545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Cosmic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 muon </a:t>
            </a: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source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 sampled from literature</a:t>
            </a:r>
            <a:endParaRPr b="1"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352" name="Google Shape;352;g25356075365_0_444"/>
          <p:cNvGrpSpPr/>
          <p:nvPr/>
        </p:nvGrpSpPr>
        <p:grpSpPr>
          <a:xfrm>
            <a:off x="925350" y="2267950"/>
            <a:ext cx="346200" cy="400200"/>
            <a:chOff x="925350" y="2267950"/>
            <a:chExt cx="346200" cy="400200"/>
          </a:xfrm>
        </p:grpSpPr>
        <p:sp>
          <p:nvSpPr>
            <p:cNvPr id="353" name="Google Shape;353;g25356075365_0_444"/>
            <p:cNvSpPr/>
            <p:nvPr/>
          </p:nvSpPr>
          <p:spPr>
            <a:xfrm>
              <a:off x="960500" y="2350150"/>
              <a:ext cx="220800" cy="235800"/>
            </a:xfrm>
            <a:prstGeom prst="ellipse">
              <a:avLst/>
            </a:prstGeom>
            <a:solidFill>
              <a:srgbClr val="CC4125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/>
                <a:t> </a:t>
              </a:r>
              <a:endParaRPr/>
            </a:p>
          </p:txBody>
        </p:sp>
        <p:sp>
          <p:nvSpPr>
            <p:cNvPr id="354" name="Google Shape;354;g25356075365_0_444"/>
            <p:cNvSpPr txBox="1"/>
            <p:nvPr/>
          </p:nvSpPr>
          <p:spPr>
            <a:xfrm>
              <a:off x="925350" y="2267950"/>
              <a:ext cx="3462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>
                  <a:solidFill>
                    <a:srgbClr val="B7B7B7"/>
                  </a:solidFill>
                  <a:latin typeface="Lato"/>
                  <a:ea typeface="Lato"/>
                  <a:cs typeface="Lato"/>
                  <a:sym typeface="Lato"/>
                </a:rPr>
                <a:t>3</a:t>
              </a:r>
              <a:endParaRPr>
                <a:solidFill>
                  <a:srgbClr val="B7B7B7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355" name="Google Shape;355;g25356075365_0_444"/>
          <p:cNvSpPr txBox="1"/>
          <p:nvPr/>
        </p:nvSpPr>
        <p:spPr>
          <a:xfrm>
            <a:off x="6168175" y="1595200"/>
            <a:ext cx="25545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Gill Sans"/>
                <a:ea typeface="Gill Sans"/>
                <a:cs typeface="Gill Sans"/>
                <a:sym typeface="Gill Sans"/>
              </a:rPr>
              <a:t>Muon </a:t>
            </a: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detection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 and </a:t>
            </a: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propagation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 through </a:t>
            </a: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matter</a:t>
            </a:r>
            <a:endParaRPr b="1"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356" name="Google Shape;356;g25356075365_0_444"/>
          <p:cNvGrpSpPr/>
          <p:nvPr/>
        </p:nvGrpSpPr>
        <p:grpSpPr>
          <a:xfrm>
            <a:off x="5860650" y="1595200"/>
            <a:ext cx="346200" cy="400200"/>
            <a:chOff x="925350" y="2267950"/>
            <a:chExt cx="346200" cy="400200"/>
          </a:xfrm>
        </p:grpSpPr>
        <p:sp>
          <p:nvSpPr>
            <p:cNvPr id="357" name="Google Shape;357;g25356075365_0_444"/>
            <p:cNvSpPr/>
            <p:nvPr/>
          </p:nvSpPr>
          <p:spPr>
            <a:xfrm>
              <a:off x="960500" y="2350150"/>
              <a:ext cx="220800" cy="235800"/>
            </a:xfrm>
            <a:prstGeom prst="ellipse">
              <a:avLst/>
            </a:prstGeom>
            <a:solidFill>
              <a:srgbClr val="CC4125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/>
                <a:t> </a:t>
              </a:r>
              <a:endParaRPr/>
            </a:p>
          </p:txBody>
        </p:sp>
        <p:sp>
          <p:nvSpPr>
            <p:cNvPr id="358" name="Google Shape;358;g25356075365_0_444"/>
            <p:cNvSpPr txBox="1"/>
            <p:nvPr/>
          </p:nvSpPr>
          <p:spPr>
            <a:xfrm>
              <a:off x="925350" y="2267950"/>
              <a:ext cx="3462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>
                  <a:solidFill>
                    <a:srgbClr val="B7B7B7"/>
                  </a:solidFill>
                  <a:latin typeface="Lato"/>
                  <a:ea typeface="Lato"/>
                  <a:cs typeface="Lato"/>
                  <a:sym typeface="Lato"/>
                </a:rPr>
                <a:t>3</a:t>
              </a:r>
              <a:endParaRPr>
                <a:solidFill>
                  <a:srgbClr val="B7B7B7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359" name="Google Shape;359;g25356075365_0_444"/>
          <p:cNvSpPr/>
          <p:nvPr/>
        </p:nvSpPr>
        <p:spPr>
          <a:xfrm>
            <a:off x="731550" y="3577600"/>
            <a:ext cx="220800" cy="235800"/>
          </a:xfrm>
          <a:prstGeom prst="ellipse">
            <a:avLst/>
          </a:prstGeom>
          <a:solidFill>
            <a:srgbClr val="7F6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 </a:t>
            </a:r>
            <a:endParaRPr/>
          </a:p>
        </p:txBody>
      </p:sp>
      <p:sp>
        <p:nvSpPr>
          <p:cNvPr id="360" name="Google Shape;360;g25356075365_0_444"/>
          <p:cNvSpPr/>
          <p:nvPr/>
        </p:nvSpPr>
        <p:spPr>
          <a:xfrm>
            <a:off x="5895800" y="2310500"/>
            <a:ext cx="220800" cy="235800"/>
          </a:xfrm>
          <a:prstGeom prst="ellipse">
            <a:avLst/>
          </a:prstGeom>
          <a:solidFill>
            <a:srgbClr val="7F6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 </a:t>
            </a:r>
            <a:endParaRPr/>
          </a:p>
        </p:txBody>
      </p:sp>
      <p:sp>
        <p:nvSpPr>
          <p:cNvPr id="361" name="Google Shape;361;g25356075365_0_444"/>
          <p:cNvSpPr txBox="1"/>
          <p:nvPr/>
        </p:nvSpPr>
        <p:spPr>
          <a:xfrm>
            <a:off x="696400" y="3495400"/>
            <a:ext cx="346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Lato"/>
                <a:ea typeface="Lato"/>
                <a:cs typeface="Lato"/>
                <a:sym typeface="Lato"/>
              </a:rPr>
              <a:t>4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62" name="Google Shape;362;g25356075365_0_444"/>
          <p:cNvSpPr txBox="1"/>
          <p:nvPr/>
        </p:nvSpPr>
        <p:spPr>
          <a:xfrm>
            <a:off x="5860650" y="2228300"/>
            <a:ext cx="346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Lato"/>
                <a:ea typeface="Lato"/>
                <a:cs typeface="Lato"/>
                <a:sym typeface="Lato"/>
              </a:rPr>
              <a:t>4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63" name="Google Shape;363;g25356075365_0_444"/>
          <p:cNvSpPr txBox="1"/>
          <p:nvPr/>
        </p:nvSpPr>
        <p:spPr>
          <a:xfrm>
            <a:off x="6168175" y="2240975"/>
            <a:ext cx="2554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Gill Sans"/>
                <a:ea typeface="Gill Sans"/>
                <a:cs typeface="Gill Sans"/>
                <a:sym typeface="Gill Sans"/>
              </a:rPr>
              <a:t>Volume </a:t>
            </a: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prediction</a:t>
            </a:r>
            <a:endParaRPr b="1"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64" name="Google Shape;364;g25356075365_0_444"/>
          <p:cNvSpPr/>
          <p:nvPr/>
        </p:nvSpPr>
        <p:spPr>
          <a:xfrm>
            <a:off x="2779175" y="4270800"/>
            <a:ext cx="220800" cy="235800"/>
          </a:xfrm>
          <a:prstGeom prst="ellipse">
            <a:avLst/>
          </a:prstGeom>
          <a:solidFill>
            <a:srgbClr val="3D85C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 </a:t>
            </a:r>
            <a:endParaRPr/>
          </a:p>
        </p:txBody>
      </p:sp>
      <p:sp>
        <p:nvSpPr>
          <p:cNvPr id="365" name="Google Shape;365;g25356075365_0_444"/>
          <p:cNvSpPr txBox="1"/>
          <p:nvPr/>
        </p:nvSpPr>
        <p:spPr>
          <a:xfrm>
            <a:off x="2734975" y="4188600"/>
            <a:ext cx="346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Lato"/>
                <a:ea typeface="Lato"/>
                <a:cs typeface="Lato"/>
                <a:sym typeface="Lato"/>
              </a:rPr>
              <a:t>5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grpSp>
        <p:nvGrpSpPr>
          <p:cNvPr id="366" name="Google Shape;366;g25356075365_0_444"/>
          <p:cNvGrpSpPr/>
          <p:nvPr/>
        </p:nvGrpSpPr>
        <p:grpSpPr>
          <a:xfrm>
            <a:off x="5860650" y="2685700"/>
            <a:ext cx="346200" cy="400200"/>
            <a:chOff x="5860650" y="2685700"/>
            <a:chExt cx="346200" cy="400200"/>
          </a:xfrm>
        </p:grpSpPr>
        <p:sp>
          <p:nvSpPr>
            <p:cNvPr id="367" name="Google Shape;367;g25356075365_0_444"/>
            <p:cNvSpPr/>
            <p:nvPr/>
          </p:nvSpPr>
          <p:spPr>
            <a:xfrm>
              <a:off x="5895800" y="2767900"/>
              <a:ext cx="220800" cy="235800"/>
            </a:xfrm>
            <a:prstGeom prst="ellipse">
              <a:avLst/>
            </a:prstGeom>
            <a:solidFill>
              <a:srgbClr val="3D85C6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/>
                <a:t> </a:t>
              </a:r>
              <a:endParaRPr/>
            </a:p>
          </p:txBody>
        </p:sp>
        <p:sp>
          <p:nvSpPr>
            <p:cNvPr id="368" name="Google Shape;368;g25356075365_0_444"/>
            <p:cNvSpPr txBox="1"/>
            <p:nvPr/>
          </p:nvSpPr>
          <p:spPr>
            <a:xfrm>
              <a:off x="5860650" y="2685700"/>
              <a:ext cx="3462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>
                  <a:latin typeface="Lato"/>
                  <a:ea typeface="Lato"/>
                  <a:cs typeface="Lato"/>
                  <a:sym typeface="Lato"/>
                </a:rPr>
                <a:t>5</a:t>
              </a:r>
              <a:endParaRPr>
                <a:latin typeface="Lato"/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369" name="Google Shape;369;g25356075365_0_444"/>
          <p:cNvSpPr txBox="1"/>
          <p:nvPr/>
        </p:nvSpPr>
        <p:spPr>
          <a:xfrm>
            <a:off x="6206850" y="2685700"/>
            <a:ext cx="2554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Loss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 </a:t>
            </a: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function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 computation</a:t>
            </a:r>
            <a:endParaRPr b="1"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370" name="Google Shape;370;g25356075365_0_444"/>
          <p:cNvGrpSpPr/>
          <p:nvPr/>
        </p:nvGrpSpPr>
        <p:grpSpPr>
          <a:xfrm>
            <a:off x="5860650" y="3143100"/>
            <a:ext cx="346200" cy="400200"/>
            <a:chOff x="5860650" y="2685700"/>
            <a:chExt cx="346200" cy="400200"/>
          </a:xfrm>
        </p:grpSpPr>
        <p:sp>
          <p:nvSpPr>
            <p:cNvPr id="371" name="Google Shape;371;g25356075365_0_444"/>
            <p:cNvSpPr/>
            <p:nvPr/>
          </p:nvSpPr>
          <p:spPr>
            <a:xfrm>
              <a:off x="5895800" y="2767900"/>
              <a:ext cx="220800" cy="235800"/>
            </a:xfrm>
            <a:prstGeom prst="ellipse">
              <a:avLst/>
            </a:prstGeom>
            <a:solidFill>
              <a:srgbClr val="3D85C6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/>
                <a:t> </a:t>
              </a:r>
              <a:endParaRPr/>
            </a:p>
          </p:txBody>
        </p:sp>
        <p:sp>
          <p:nvSpPr>
            <p:cNvPr id="372" name="Google Shape;372;g25356075365_0_444"/>
            <p:cNvSpPr txBox="1"/>
            <p:nvPr/>
          </p:nvSpPr>
          <p:spPr>
            <a:xfrm>
              <a:off x="5860650" y="2685700"/>
              <a:ext cx="3462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>
                  <a:latin typeface="Lato"/>
                  <a:ea typeface="Lato"/>
                  <a:cs typeface="Lato"/>
                  <a:sym typeface="Lato"/>
                </a:rPr>
                <a:t>6</a:t>
              </a:r>
              <a:endParaRPr>
                <a:latin typeface="Lato"/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373" name="Google Shape;373;g25356075365_0_444"/>
          <p:cNvSpPr txBox="1"/>
          <p:nvPr/>
        </p:nvSpPr>
        <p:spPr>
          <a:xfrm>
            <a:off x="6206850" y="3130425"/>
            <a:ext cx="2866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Gill Sans"/>
                <a:ea typeface="Gill Sans"/>
                <a:cs typeface="Gill Sans"/>
                <a:sym typeface="Gill Sans"/>
              </a:rPr>
              <a:t>Gradient-descent</a:t>
            </a: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 optimisation</a:t>
            </a:r>
            <a:endParaRPr b="1"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374" name="Google Shape;374;g25356075365_0_444"/>
          <p:cNvGrpSpPr/>
          <p:nvPr/>
        </p:nvGrpSpPr>
        <p:grpSpPr>
          <a:xfrm>
            <a:off x="3738150" y="4169400"/>
            <a:ext cx="346200" cy="400200"/>
            <a:chOff x="5860650" y="2685700"/>
            <a:chExt cx="346200" cy="400200"/>
          </a:xfrm>
        </p:grpSpPr>
        <p:sp>
          <p:nvSpPr>
            <p:cNvPr id="375" name="Google Shape;375;g25356075365_0_444"/>
            <p:cNvSpPr/>
            <p:nvPr/>
          </p:nvSpPr>
          <p:spPr>
            <a:xfrm>
              <a:off x="5895800" y="2767900"/>
              <a:ext cx="220800" cy="235800"/>
            </a:xfrm>
            <a:prstGeom prst="ellipse">
              <a:avLst/>
            </a:prstGeom>
            <a:solidFill>
              <a:srgbClr val="3D85C6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/>
                <a:t> </a:t>
              </a:r>
              <a:endParaRPr/>
            </a:p>
          </p:txBody>
        </p:sp>
        <p:sp>
          <p:nvSpPr>
            <p:cNvPr id="376" name="Google Shape;376;g25356075365_0_444"/>
            <p:cNvSpPr txBox="1"/>
            <p:nvPr/>
          </p:nvSpPr>
          <p:spPr>
            <a:xfrm>
              <a:off x="5860650" y="2685700"/>
              <a:ext cx="3462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>
                  <a:latin typeface="Lato"/>
                  <a:ea typeface="Lato"/>
                  <a:cs typeface="Lato"/>
                  <a:sym typeface="Lato"/>
                </a:rPr>
                <a:t>6</a:t>
              </a:r>
              <a:endParaRPr>
                <a:latin typeface="Lato"/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377" name="Google Shape;377;g25356075365_0_44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cxnSp>
        <p:nvCxnSpPr>
          <p:cNvPr id="378" name="Google Shape;378;g25356075365_0_444"/>
          <p:cNvCxnSpPr/>
          <p:nvPr/>
        </p:nvCxnSpPr>
        <p:spPr>
          <a:xfrm flipH="1" rot="10800000">
            <a:off x="6276900" y="1003750"/>
            <a:ext cx="2385900" cy="4500"/>
          </a:xfrm>
          <a:prstGeom prst="straightConnector1">
            <a:avLst/>
          </a:prstGeom>
          <a:noFill/>
          <a:ln cap="flat" cmpd="sng" w="19050">
            <a:solidFill>
              <a:srgbClr val="E69138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79" name="Google Shape;379;g25356075365_0_444"/>
          <p:cNvCxnSpPr/>
          <p:nvPr/>
        </p:nvCxnSpPr>
        <p:spPr>
          <a:xfrm flipH="1" rot="10800000">
            <a:off x="6252475" y="3061950"/>
            <a:ext cx="2385900" cy="4500"/>
          </a:xfrm>
          <a:prstGeom prst="straightConnector1">
            <a:avLst/>
          </a:prstGeom>
          <a:noFill/>
          <a:ln cap="flat" cmpd="sng" w="19050">
            <a:solidFill>
              <a:srgbClr val="3D85C6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380" name="Google Shape;380;g25356075365_0_444"/>
          <p:cNvGrpSpPr/>
          <p:nvPr/>
        </p:nvGrpSpPr>
        <p:grpSpPr>
          <a:xfrm>
            <a:off x="5833050" y="3781650"/>
            <a:ext cx="3273600" cy="507900"/>
            <a:chOff x="5847300" y="3970950"/>
            <a:chExt cx="3273600" cy="507900"/>
          </a:xfrm>
        </p:grpSpPr>
        <p:sp>
          <p:nvSpPr>
            <p:cNvPr id="381" name="Google Shape;381;g25356075365_0_444"/>
            <p:cNvSpPr txBox="1"/>
            <p:nvPr/>
          </p:nvSpPr>
          <p:spPr>
            <a:xfrm>
              <a:off x="5847300" y="3970950"/>
              <a:ext cx="3273600" cy="507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 sz="2100">
                  <a:solidFill>
                    <a:schemeClr val="accent1"/>
                  </a:solidFill>
                  <a:latin typeface="Gill Sans"/>
                  <a:ea typeface="Gill Sans"/>
                  <a:cs typeface="Gill Sans"/>
                  <a:sym typeface="Gill Sans"/>
                </a:rPr>
                <a:t>𝑥</a:t>
              </a:r>
              <a:r>
                <a:rPr baseline="30000" lang="fr" sz="2100">
                  <a:solidFill>
                    <a:schemeClr val="accent1"/>
                  </a:solidFill>
                  <a:latin typeface="Gill Sans"/>
                  <a:ea typeface="Gill Sans"/>
                  <a:cs typeface="Gill Sans"/>
                  <a:sym typeface="Gill Sans"/>
                </a:rPr>
                <a:t>(𝑘+1)</a:t>
              </a:r>
              <a:r>
                <a:rPr lang="fr" sz="2100">
                  <a:solidFill>
                    <a:schemeClr val="accent1"/>
                  </a:solidFill>
                  <a:latin typeface="Gill Sans"/>
                  <a:ea typeface="Gill Sans"/>
                  <a:cs typeface="Gill Sans"/>
                  <a:sym typeface="Gill Sans"/>
                </a:rPr>
                <a:t> = 𝑥</a:t>
              </a:r>
              <a:r>
                <a:rPr baseline="30000" lang="fr" sz="2100">
                  <a:solidFill>
                    <a:schemeClr val="accent1"/>
                  </a:solidFill>
                  <a:latin typeface="Gill Sans"/>
                  <a:ea typeface="Gill Sans"/>
                  <a:cs typeface="Gill Sans"/>
                  <a:sym typeface="Gill Sans"/>
                </a:rPr>
                <a:t>(𝑘)</a:t>
              </a:r>
              <a:r>
                <a:rPr lang="fr" sz="2100">
                  <a:solidFill>
                    <a:schemeClr val="accent1"/>
                  </a:solidFill>
                  <a:latin typeface="Gill Sans"/>
                  <a:ea typeface="Gill Sans"/>
                  <a:cs typeface="Gill Sans"/>
                  <a:sym typeface="Gill Sans"/>
                </a:rPr>
                <a:t> + 𝜂 . ∇</a:t>
              </a:r>
              <a:r>
                <a:rPr baseline="-25000" lang="fr" sz="2100">
                  <a:solidFill>
                    <a:schemeClr val="accent1"/>
                  </a:solidFill>
                  <a:latin typeface="Gill Sans"/>
                  <a:ea typeface="Gill Sans"/>
                  <a:cs typeface="Gill Sans"/>
                  <a:sym typeface="Gill Sans"/>
                </a:rPr>
                <a:t>𝑥</a:t>
              </a:r>
              <a:r>
                <a:rPr lang="fr" sz="2100">
                  <a:solidFill>
                    <a:schemeClr val="accent1"/>
                  </a:solidFill>
                  <a:latin typeface="Gill Sans"/>
                  <a:ea typeface="Gill Sans"/>
                  <a:cs typeface="Gill Sans"/>
                  <a:sym typeface="Gill Sans"/>
                </a:rPr>
                <a:t> </a:t>
              </a:r>
              <a:r>
                <a:rPr lang="fr" sz="2100">
                  <a:solidFill>
                    <a:srgbClr val="666666"/>
                  </a:solidFill>
                  <a:latin typeface="Gill Sans"/>
                  <a:ea typeface="Gill Sans"/>
                  <a:cs typeface="Gill Sans"/>
                  <a:sym typeface="Gill Sans"/>
                </a:rPr>
                <a:t>ℒ( </a:t>
              </a:r>
              <a:r>
                <a:rPr lang="fr" sz="2100">
                  <a:solidFill>
                    <a:schemeClr val="accent1"/>
                  </a:solidFill>
                  <a:latin typeface="Gill Sans"/>
                  <a:ea typeface="Gill Sans"/>
                  <a:cs typeface="Gill Sans"/>
                  <a:sym typeface="Gill Sans"/>
                </a:rPr>
                <a:t>𝑥</a:t>
              </a:r>
              <a:r>
                <a:rPr baseline="30000" lang="fr" sz="2100">
                  <a:solidFill>
                    <a:schemeClr val="accent1"/>
                  </a:solidFill>
                  <a:latin typeface="Gill Sans"/>
                  <a:ea typeface="Gill Sans"/>
                  <a:cs typeface="Gill Sans"/>
                  <a:sym typeface="Gill Sans"/>
                </a:rPr>
                <a:t>(𝑘) </a:t>
              </a:r>
              <a:r>
                <a:rPr lang="fr" sz="2100">
                  <a:solidFill>
                    <a:srgbClr val="666666"/>
                  </a:solidFill>
                  <a:latin typeface="Gill Sans"/>
                  <a:ea typeface="Gill Sans"/>
                  <a:cs typeface="Gill Sans"/>
                  <a:sym typeface="Gill Sans"/>
                </a:rPr>
                <a:t>)</a:t>
              </a:r>
              <a:endParaRPr sz="1500">
                <a:solidFill>
                  <a:srgbClr val="666666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382" name="Google Shape;382;g25356075365_0_444"/>
            <p:cNvSpPr/>
            <p:nvPr/>
          </p:nvSpPr>
          <p:spPr>
            <a:xfrm>
              <a:off x="7608550" y="4045225"/>
              <a:ext cx="1152600" cy="425400"/>
            </a:xfrm>
            <a:prstGeom prst="rect">
              <a:avLst/>
            </a:prstGeom>
            <a:noFill/>
            <a:ln cap="flat" cmpd="sng" w="19050">
              <a:solidFill>
                <a:srgbClr val="3D85C6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3" name="Google Shape;383;g25356075365_0_444"/>
            <p:cNvSpPr/>
            <p:nvPr/>
          </p:nvSpPr>
          <p:spPr>
            <a:xfrm>
              <a:off x="6656550" y="4045225"/>
              <a:ext cx="416400" cy="425400"/>
            </a:xfrm>
            <a:prstGeom prst="rect">
              <a:avLst/>
            </a:prstGeom>
            <a:noFill/>
            <a:ln cap="flat" cmpd="sng" w="19050">
              <a:solidFill>
                <a:srgbClr val="E6913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4" name="Google Shape;384;g25356075365_0_444"/>
            <p:cNvSpPr/>
            <p:nvPr/>
          </p:nvSpPr>
          <p:spPr>
            <a:xfrm>
              <a:off x="5847300" y="4045225"/>
              <a:ext cx="596100" cy="425400"/>
            </a:xfrm>
            <a:prstGeom prst="rect">
              <a:avLst/>
            </a:prstGeom>
            <a:noFill/>
            <a:ln cap="flat" cmpd="sng" w="19050">
              <a:solidFill>
                <a:srgbClr val="6AA84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6AA84F"/>
                </a:solidFill>
              </a:endParaRPr>
            </a:p>
          </p:txBody>
        </p:sp>
      </p:grpSp>
      <p:sp>
        <p:nvSpPr>
          <p:cNvPr id="385" name="Google Shape;385;g25356075365_0_444"/>
          <p:cNvSpPr txBox="1"/>
          <p:nvPr/>
        </p:nvSpPr>
        <p:spPr>
          <a:xfrm>
            <a:off x="5310350" y="4370175"/>
            <a:ext cx="11271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>
                <a:solidFill>
                  <a:srgbClr val="6AA84F"/>
                </a:solidFill>
                <a:latin typeface="Gill Sans"/>
                <a:ea typeface="Gill Sans"/>
                <a:cs typeface="Gill Sans"/>
                <a:sym typeface="Gill Sans"/>
              </a:rPr>
              <a:t>Updated</a:t>
            </a:r>
            <a:r>
              <a:rPr lang="fr">
                <a:solidFill>
                  <a:srgbClr val="6AA84F"/>
                </a:solidFill>
                <a:latin typeface="Gill Sans"/>
                <a:ea typeface="Gill Sans"/>
                <a:cs typeface="Gill Sans"/>
                <a:sym typeface="Gill Sans"/>
              </a:rPr>
              <a:t> </a:t>
            </a:r>
            <a:endParaRPr>
              <a:solidFill>
                <a:srgbClr val="6AA84F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6AA84F"/>
                </a:solidFill>
                <a:latin typeface="Gill Sans"/>
                <a:ea typeface="Gill Sans"/>
                <a:cs typeface="Gill Sans"/>
                <a:sym typeface="Gill Sans"/>
              </a:rPr>
              <a:t>parameter</a:t>
            </a:r>
            <a:endParaRPr>
              <a:solidFill>
                <a:srgbClr val="6AA84F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86" name="Google Shape;386;g25356075365_0_444"/>
          <p:cNvSpPr txBox="1"/>
          <p:nvPr/>
        </p:nvSpPr>
        <p:spPr>
          <a:xfrm>
            <a:off x="6383088" y="4395525"/>
            <a:ext cx="9633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>
                <a:solidFill>
                  <a:srgbClr val="E69138"/>
                </a:solidFill>
                <a:latin typeface="Gill Sans"/>
                <a:ea typeface="Gill Sans"/>
                <a:cs typeface="Gill Sans"/>
                <a:sym typeface="Gill Sans"/>
              </a:rPr>
              <a:t>Initial</a:t>
            </a:r>
            <a:r>
              <a:rPr lang="fr">
                <a:solidFill>
                  <a:srgbClr val="E69138"/>
                </a:solidFill>
                <a:latin typeface="Gill Sans"/>
                <a:ea typeface="Gill Sans"/>
                <a:cs typeface="Gill Sans"/>
                <a:sym typeface="Gill Sans"/>
              </a:rPr>
              <a:t> </a:t>
            </a:r>
            <a:endParaRPr>
              <a:solidFill>
                <a:srgbClr val="E69138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E69138"/>
                </a:solidFill>
                <a:latin typeface="Gill Sans"/>
                <a:ea typeface="Gill Sans"/>
                <a:cs typeface="Gill Sans"/>
                <a:sym typeface="Gill Sans"/>
              </a:rPr>
              <a:t>parameter</a:t>
            </a:r>
            <a:endParaRPr>
              <a:solidFill>
                <a:srgbClr val="E69138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87" name="Google Shape;387;g25356075365_0_444"/>
          <p:cNvSpPr txBox="1"/>
          <p:nvPr/>
        </p:nvSpPr>
        <p:spPr>
          <a:xfrm>
            <a:off x="7346388" y="4344775"/>
            <a:ext cx="1761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>
                <a:solidFill>
                  <a:srgbClr val="3D85C6"/>
                </a:solidFill>
                <a:latin typeface="Gill Sans"/>
                <a:ea typeface="Gill Sans"/>
                <a:cs typeface="Gill Sans"/>
                <a:sym typeface="Gill Sans"/>
              </a:rPr>
              <a:t>Loss</a:t>
            </a:r>
            <a:r>
              <a:rPr lang="fr">
                <a:solidFill>
                  <a:srgbClr val="3D85C6"/>
                </a:solidFill>
                <a:latin typeface="Gill Sans"/>
                <a:ea typeface="Gill Sans"/>
                <a:cs typeface="Gill Sans"/>
                <a:sym typeface="Gill Sans"/>
              </a:rPr>
              <a:t> </a:t>
            </a:r>
            <a:endParaRPr>
              <a:solidFill>
                <a:srgbClr val="3D85C6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3D85C6"/>
                </a:solidFill>
                <a:latin typeface="Gill Sans"/>
                <a:ea typeface="Gill Sans"/>
                <a:cs typeface="Gill Sans"/>
                <a:sym typeface="Gill Sans"/>
              </a:rPr>
              <a:t>gradient</a:t>
            </a:r>
            <a:endParaRPr>
              <a:solidFill>
                <a:srgbClr val="3D85C6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388" name="Google Shape;388;g25356075365_0_44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20224" y="2015325"/>
            <a:ext cx="718925" cy="828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3" name="Google Shape;393;g25356075365_0_39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163" y="1056000"/>
            <a:ext cx="5161024" cy="3798325"/>
          </a:xfrm>
          <a:prstGeom prst="rect">
            <a:avLst/>
          </a:prstGeom>
          <a:noFill/>
          <a:ln>
            <a:noFill/>
          </a:ln>
        </p:spPr>
      </p:pic>
      <p:sp>
        <p:nvSpPr>
          <p:cNvPr id="394" name="Google Shape;394;g25356075365_0_393"/>
          <p:cNvSpPr txBox="1"/>
          <p:nvPr>
            <p:ph type="title"/>
          </p:nvPr>
        </p:nvSpPr>
        <p:spPr>
          <a:xfrm>
            <a:off x="0" y="0"/>
            <a:ext cx="71049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ct val="179487"/>
              <a:buNone/>
            </a:pPr>
            <a:r>
              <a:rPr lang="fr">
                <a:latin typeface="Gill Sans"/>
                <a:ea typeface="Gill Sans"/>
                <a:cs typeface="Gill Sans"/>
                <a:sym typeface="Gill Sans"/>
              </a:rPr>
              <a:t>TomOpt: differentiable optimisation</a:t>
            </a:r>
            <a:endParaRPr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t/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95" name="Google Shape;395;g25356075365_0_393"/>
          <p:cNvSpPr txBox="1"/>
          <p:nvPr/>
        </p:nvSpPr>
        <p:spPr>
          <a:xfrm>
            <a:off x="6168175" y="655775"/>
            <a:ext cx="2554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Gill Sans"/>
                <a:ea typeface="Gill Sans"/>
                <a:cs typeface="Gill Sans"/>
                <a:sym typeface="Gill Sans"/>
              </a:rPr>
              <a:t>Initial </a:t>
            </a: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detector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 </a:t>
            </a: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configuration</a:t>
            </a:r>
            <a:endParaRPr b="1"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396" name="Google Shape;396;g25356075365_0_393"/>
          <p:cNvGrpSpPr/>
          <p:nvPr/>
        </p:nvGrpSpPr>
        <p:grpSpPr>
          <a:xfrm>
            <a:off x="2944225" y="2636175"/>
            <a:ext cx="346200" cy="400200"/>
            <a:chOff x="6532600" y="1220975"/>
            <a:chExt cx="346200" cy="400200"/>
          </a:xfrm>
        </p:grpSpPr>
        <p:sp>
          <p:nvSpPr>
            <p:cNvPr id="397" name="Google Shape;397;g25356075365_0_393"/>
            <p:cNvSpPr/>
            <p:nvPr/>
          </p:nvSpPr>
          <p:spPr>
            <a:xfrm>
              <a:off x="6567750" y="1303175"/>
              <a:ext cx="220800" cy="235800"/>
            </a:xfrm>
            <a:prstGeom prst="ellipse">
              <a:avLst/>
            </a:prstGeom>
            <a:solidFill>
              <a:srgbClr val="FF99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/>
                <a:t> </a:t>
              </a:r>
              <a:endParaRPr/>
            </a:p>
          </p:txBody>
        </p:sp>
        <p:sp>
          <p:nvSpPr>
            <p:cNvPr id="398" name="Google Shape;398;g25356075365_0_393"/>
            <p:cNvSpPr txBox="1"/>
            <p:nvPr/>
          </p:nvSpPr>
          <p:spPr>
            <a:xfrm>
              <a:off x="6532600" y="1220975"/>
              <a:ext cx="3462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>
                  <a:latin typeface="Lato"/>
                  <a:ea typeface="Lato"/>
                  <a:cs typeface="Lato"/>
                  <a:sym typeface="Lato"/>
                </a:rPr>
                <a:t>1</a:t>
              </a:r>
              <a:endParaRPr>
                <a:latin typeface="Lato"/>
                <a:ea typeface="Lato"/>
                <a:cs typeface="Lato"/>
                <a:sym typeface="Lato"/>
              </a:endParaRPr>
            </a:p>
          </p:txBody>
        </p:sp>
      </p:grpSp>
      <p:grpSp>
        <p:nvGrpSpPr>
          <p:cNvPr id="399" name="Google Shape;399;g25356075365_0_393"/>
          <p:cNvGrpSpPr/>
          <p:nvPr/>
        </p:nvGrpSpPr>
        <p:grpSpPr>
          <a:xfrm>
            <a:off x="5860650" y="655775"/>
            <a:ext cx="346200" cy="400200"/>
            <a:chOff x="6532600" y="1220975"/>
            <a:chExt cx="346200" cy="400200"/>
          </a:xfrm>
        </p:grpSpPr>
        <p:sp>
          <p:nvSpPr>
            <p:cNvPr id="400" name="Google Shape;400;g25356075365_0_393"/>
            <p:cNvSpPr/>
            <p:nvPr/>
          </p:nvSpPr>
          <p:spPr>
            <a:xfrm>
              <a:off x="6567750" y="1303175"/>
              <a:ext cx="220800" cy="235800"/>
            </a:xfrm>
            <a:prstGeom prst="ellipse">
              <a:avLst/>
            </a:prstGeom>
            <a:solidFill>
              <a:srgbClr val="FF99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/>
                <a:t> </a:t>
              </a:r>
              <a:endParaRPr/>
            </a:p>
          </p:txBody>
        </p:sp>
        <p:sp>
          <p:nvSpPr>
            <p:cNvPr id="401" name="Google Shape;401;g25356075365_0_393"/>
            <p:cNvSpPr txBox="1"/>
            <p:nvPr/>
          </p:nvSpPr>
          <p:spPr>
            <a:xfrm>
              <a:off x="6532600" y="1220975"/>
              <a:ext cx="3462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>
                  <a:latin typeface="Lato"/>
                  <a:ea typeface="Lato"/>
                  <a:cs typeface="Lato"/>
                  <a:sym typeface="Lato"/>
                </a:rPr>
                <a:t>1</a:t>
              </a:r>
              <a:endParaRPr>
                <a:latin typeface="Lato"/>
                <a:ea typeface="Lato"/>
                <a:cs typeface="Lato"/>
                <a:sym typeface="Lato"/>
              </a:endParaRPr>
            </a:p>
          </p:txBody>
        </p:sp>
      </p:grpSp>
      <p:pic>
        <p:nvPicPr>
          <p:cNvPr id="402" name="Google Shape;402;g25356075365_0_39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51324" y="64088"/>
            <a:ext cx="1460499" cy="360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3" name="Google Shape;403;g25356075365_0_393"/>
          <p:cNvPicPr preferRelativeResize="0"/>
          <p:nvPr/>
        </p:nvPicPr>
        <p:blipFill rotWithShape="1">
          <a:blip r:embed="rId5">
            <a:alphaModFix/>
          </a:blip>
          <a:srcRect b="-3" l="0" r="0" t="65396"/>
          <a:stretch/>
        </p:blipFill>
        <p:spPr>
          <a:xfrm>
            <a:off x="6481050" y="64100"/>
            <a:ext cx="831226" cy="319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404" name="Google Shape;404;g25356075365_0_39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917500" y="2125"/>
            <a:ext cx="489875" cy="484500"/>
          </a:xfrm>
          <a:prstGeom prst="rect">
            <a:avLst/>
          </a:prstGeom>
          <a:noFill/>
          <a:ln>
            <a:noFill/>
          </a:ln>
        </p:spPr>
      </p:pic>
      <p:sp>
        <p:nvSpPr>
          <p:cNvPr id="405" name="Google Shape;405;g25356075365_0_393"/>
          <p:cNvSpPr/>
          <p:nvPr/>
        </p:nvSpPr>
        <p:spPr>
          <a:xfrm>
            <a:off x="988050" y="1302425"/>
            <a:ext cx="220800" cy="235800"/>
          </a:xfrm>
          <a:prstGeom prst="ellipse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 </a:t>
            </a:r>
            <a:endParaRPr/>
          </a:p>
        </p:txBody>
      </p:sp>
      <p:sp>
        <p:nvSpPr>
          <p:cNvPr id="406" name="Google Shape;406;g25356075365_0_393"/>
          <p:cNvSpPr txBox="1"/>
          <p:nvPr/>
        </p:nvSpPr>
        <p:spPr>
          <a:xfrm>
            <a:off x="952900" y="1220225"/>
            <a:ext cx="346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Lato"/>
                <a:ea typeface="Lato"/>
                <a:cs typeface="Lato"/>
                <a:sym typeface="Lato"/>
              </a:rPr>
              <a:t>2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07" name="Google Shape;407;g25356075365_0_393"/>
          <p:cNvSpPr/>
          <p:nvPr/>
        </p:nvSpPr>
        <p:spPr>
          <a:xfrm>
            <a:off x="5895800" y="1138200"/>
            <a:ext cx="220800" cy="235800"/>
          </a:xfrm>
          <a:prstGeom prst="ellipse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 </a:t>
            </a:r>
            <a:endParaRPr/>
          </a:p>
        </p:txBody>
      </p:sp>
      <p:sp>
        <p:nvSpPr>
          <p:cNvPr id="408" name="Google Shape;408;g25356075365_0_393"/>
          <p:cNvSpPr txBox="1"/>
          <p:nvPr/>
        </p:nvSpPr>
        <p:spPr>
          <a:xfrm>
            <a:off x="5860650" y="1056000"/>
            <a:ext cx="346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Lato"/>
                <a:ea typeface="Lato"/>
                <a:cs typeface="Lato"/>
                <a:sym typeface="Lato"/>
              </a:rPr>
              <a:t>2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09" name="Google Shape;409;g25356075365_0_393"/>
          <p:cNvSpPr txBox="1"/>
          <p:nvPr/>
        </p:nvSpPr>
        <p:spPr>
          <a:xfrm>
            <a:off x="6246500" y="1056000"/>
            <a:ext cx="25545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Cosmic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 muon </a:t>
            </a: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source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 sampled from literature</a:t>
            </a:r>
            <a:endParaRPr b="1"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410" name="Google Shape;410;g25356075365_0_393"/>
          <p:cNvGrpSpPr/>
          <p:nvPr/>
        </p:nvGrpSpPr>
        <p:grpSpPr>
          <a:xfrm>
            <a:off x="925350" y="2267950"/>
            <a:ext cx="346200" cy="400200"/>
            <a:chOff x="925350" y="2267950"/>
            <a:chExt cx="346200" cy="400200"/>
          </a:xfrm>
        </p:grpSpPr>
        <p:sp>
          <p:nvSpPr>
            <p:cNvPr id="411" name="Google Shape;411;g25356075365_0_393"/>
            <p:cNvSpPr/>
            <p:nvPr/>
          </p:nvSpPr>
          <p:spPr>
            <a:xfrm>
              <a:off x="960500" y="2350150"/>
              <a:ext cx="220800" cy="235800"/>
            </a:xfrm>
            <a:prstGeom prst="ellipse">
              <a:avLst/>
            </a:prstGeom>
            <a:solidFill>
              <a:srgbClr val="CC4125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/>
                <a:t> </a:t>
              </a:r>
              <a:endParaRPr/>
            </a:p>
          </p:txBody>
        </p:sp>
        <p:sp>
          <p:nvSpPr>
            <p:cNvPr id="412" name="Google Shape;412;g25356075365_0_393"/>
            <p:cNvSpPr txBox="1"/>
            <p:nvPr/>
          </p:nvSpPr>
          <p:spPr>
            <a:xfrm>
              <a:off x="925350" y="2267950"/>
              <a:ext cx="3462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>
                  <a:solidFill>
                    <a:srgbClr val="B7B7B7"/>
                  </a:solidFill>
                  <a:latin typeface="Lato"/>
                  <a:ea typeface="Lato"/>
                  <a:cs typeface="Lato"/>
                  <a:sym typeface="Lato"/>
                </a:rPr>
                <a:t>3</a:t>
              </a:r>
              <a:endParaRPr>
                <a:solidFill>
                  <a:srgbClr val="B7B7B7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413" name="Google Shape;413;g25356075365_0_393"/>
          <p:cNvSpPr txBox="1"/>
          <p:nvPr/>
        </p:nvSpPr>
        <p:spPr>
          <a:xfrm>
            <a:off x="6168175" y="1595200"/>
            <a:ext cx="25545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Gill Sans"/>
                <a:ea typeface="Gill Sans"/>
                <a:cs typeface="Gill Sans"/>
                <a:sym typeface="Gill Sans"/>
              </a:rPr>
              <a:t>Muon </a:t>
            </a: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detection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 and </a:t>
            </a: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propagation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 through </a:t>
            </a: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matter</a:t>
            </a:r>
            <a:endParaRPr b="1"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414" name="Google Shape;414;g25356075365_0_393"/>
          <p:cNvGrpSpPr/>
          <p:nvPr/>
        </p:nvGrpSpPr>
        <p:grpSpPr>
          <a:xfrm>
            <a:off x="5860650" y="1595200"/>
            <a:ext cx="346200" cy="400200"/>
            <a:chOff x="925350" y="2267950"/>
            <a:chExt cx="346200" cy="400200"/>
          </a:xfrm>
        </p:grpSpPr>
        <p:sp>
          <p:nvSpPr>
            <p:cNvPr id="415" name="Google Shape;415;g25356075365_0_393"/>
            <p:cNvSpPr/>
            <p:nvPr/>
          </p:nvSpPr>
          <p:spPr>
            <a:xfrm>
              <a:off x="960500" y="2350150"/>
              <a:ext cx="220800" cy="235800"/>
            </a:xfrm>
            <a:prstGeom prst="ellipse">
              <a:avLst/>
            </a:prstGeom>
            <a:solidFill>
              <a:srgbClr val="CC4125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/>
                <a:t> </a:t>
              </a:r>
              <a:endParaRPr/>
            </a:p>
          </p:txBody>
        </p:sp>
        <p:sp>
          <p:nvSpPr>
            <p:cNvPr id="416" name="Google Shape;416;g25356075365_0_393"/>
            <p:cNvSpPr txBox="1"/>
            <p:nvPr/>
          </p:nvSpPr>
          <p:spPr>
            <a:xfrm>
              <a:off x="925350" y="2267950"/>
              <a:ext cx="3462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>
                  <a:solidFill>
                    <a:srgbClr val="B7B7B7"/>
                  </a:solidFill>
                  <a:latin typeface="Lato"/>
                  <a:ea typeface="Lato"/>
                  <a:cs typeface="Lato"/>
                  <a:sym typeface="Lato"/>
                </a:rPr>
                <a:t>3</a:t>
              </a:r>
              <a:endParaRPr>
                <a:solidFill>
                  <a:srgbClr val="B7B7B7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417" name="Google Shape;417;g25356075365_0_393"/>
          <p:cNvSpPr/>
          <p:nvPr/>
        </p:nvSpPr>
        <p:spPr>
          <a:xfrm>
            <a:off x="731550" y="3577600"/>
            <a:ext cx="220800" cy="235800"/>
          </a:xfrm>
          <a:prstGeom prst="ellipse">
            <a:avLst/>
          </a:prstGeom>
          <a:solidFill>
            <a:srgbClr val="7F6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 </a:t>
            </a:r>
            <a:endParaRPr/>
          </a:p>
        </p:txBody>
      </p:sp>
      <p:sp>
        <p:nvSpPr>
          <p:cNvPr id="418" name="Google Shape;418;g25356075365_0_393"/>
          <p:cNvSpPr/>
          <p:nvPr/>
        </p:nvSpPr>
        <p:spPr>
          <a:xfrm>
            <a:off x="5895800" y="2310500"/>
            <a:ext cx="220800" cy="235800"/>
          </a:xfrm>
          <a:prstGeom prst="ellipse">
            <a:avLst/>
          </a:prstGeom>
          <a:solidFill>
            <a:srgbClr val="7F6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 </a:t>
            </a:r>
            <a:endParaRPr/>
          </a:p>
        </p:txBody>
      </p:sp>
      <p:sp>
        <p:nvSpPr>
          <p:cNvPr id="419" name="Google Shape;419;g25356075365_0_393"/>
          <p:cNvSpPr txBox="1"/>
          <p:nvPr/>
        </p:nvSpPr>
        <p:spPr>
          <a:xfrm>
            <a:off x="696400" y="3495400"/>
            <a:ext cx="346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Lato"/>
                <a:ea typeface="Lato"/>
                <a:cs typeface="Lato"/>
                <a:sym typeface="Lato"/>
              </a:rPr>
              <a:t>4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20" name="Google Shape;420;g25356075365_0_393"/>
          <p:cNvSpPr txBox="1"/>
          <p:nvPr/>
        </p:nvSpPr>
        <p:spPr>
          <a:xfrm>
            <a:off x="5860650" y="2228300"/>
            <a:ext cx="346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Lato"/>
                <a:ea typeface="Lato"/>
                <a:cs typeface="Lato"/>
                <a:sym typeface="Lato"/>
              </a:rPr>
              <a:t>4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21" name="Google Shape;421;g25356075365_0_393"/>
          <p:cNvSpPr txBox="1"/>
          <p:nvPr/>
        </p:nvSpPr>
        <p:spPr>
          <a:xfrm>
            <a:off x="6168175" y="2240975"/>
            <a:ext cx="2554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Gill Sans"/>
                <a:ea typeface="Gill Sans"/>
                <a:cs typeface="Gill Sans"/>
                <a:sym typeface="Gill Sans"/>
              </a:rPr>
              <a:t>Volume </a:t>
            </a: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prediction</a:t>
            </a:r>
            <a:endParaRPr b="1"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422" name="Google Shape;422;g25356075365_0_393"/>
          <p:cNvSpPr/>
          <p:nvPr/>
        </p:nvSpPr>
        <p:spPr>
          <a:xfrm>
            <a:off x="2779175" y="4270800"/>
            <a:ext cx="220800" cy="235800"/>
          </a:xfrm>
          <a:prstGeom prst="ellipse">
            <a:avLst/>
          </a:prstGeom>
          <a:solidFill>
            <a:srgbClr val="3D85C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 </a:t>
            </a:r>
            <a:endParaRPr/>
          </a:p>
        </p:txBody>
      </p:sp>
      <p:sp>
        <p:nvSpPr>
          <p:cNvPr id="423" name="Google Shape;423;g25356075365_0_393"/>
          <p:cNvSpPr txBox="1"/>
          <p:nvPr/>
        </p:nvSpPr>
        <p:spPr>
          <a:xfrm>
            <a:off x="2734975" y="4188600"/>
            <a:ext cx="346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Lato"/>
                <a:ea typeface="Lato"/>
                <a:cs typeface="Lato"/>
                <a:sym typeface="Lato"/>
              </a:rPr>
              <a:t>5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grpSp>
        <p:nvGrpSpPr>
          <p:cNvPr id="424" name="Google Shape;424;g25356075365_0_393"/>
          <p:cNvGrpSpPr/>
          <p:nvPr/>
        </p:nvGrpSpPr>
        <p:grpSpPr>
          <a:xfrm>
            <a:off x="5860650" y="2685700"/>
            <a:ext cx="346200" cy="400200"/>
            <a:chOff x="5860650" y="2685700"/>
            <a:chExt cx="346200" cy="400200"/>
          </a:xfrm>
        </p:grpSpPr>
        <p:sp>
          <p:nvSpPr>
            <p:cNvPr id="425" name="Google Shape;425;g25356075365_0_393"/>
            <p:cNvSpPr/>
            <p:nvPr/>
          </p:nvSpPr>
          <p:spPr>
            <a:xfrm>
              <a:off x="5895800" y="2767900"/>
              <a:ext cx="220800" cy="235800"/>
            </a:xfrm>
            <a:prstGeom prst="ellipse">
              <a:avLst/>
            </a:prstGeom>
            <a:solidFill>
              <a:srgbClr val="3D85C6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/>
                <a:t> </a:t>
              </a:r>
              <a:endParaRPr/>
            </a:p>
          </p:txBody>
        </p:sp>
        <p:sp>
          <p:nvSpPr>
            <p:cNvPr id="426" name="Google Shape;426;g25356075365_0_393"/>
            <p:cNvSpPr txBox="1"/>
            <p:nvPr/>
          </p:nvSpPr>
          <p:spPr>
            <a:xfrm>
              <a:off x="5860650" y="2685700"/>
              <a:ext cx="3462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>
                  <a:latin typeface="Lato"/>
                  <a:ea typeface="Lato"/>
                  <a:cs typeface="Lato"/>
                  <a:sym typeface="Lato"/>
                </a:rPr>
                <a:t>5</a:t>
              </a:r>
              <a:endParaRPr>
                <a:latin typeface="Lato"/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427" name="Google Shape;427;g25356075365_0_393"/>
          <p:cNvSpPr txBox="1"/>
          <p:nvPr/>
        </p:nvSpPr>
        <p:spPr>
          <a:xfrm>
            <a:off x="6206850" y="2685700"/>
            <a:ext cx="2554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Loss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 </a:t>
            </a: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function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 computation</a:t>
            </a:r>
            <a:endParaRPr b="1"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428" name="Google Shape;428;g25356075365_0_393"/>
          <p:cNvGrpSpPr/>
          <p:nvPr/>
        </p:nvGrpSpPr>
        <p:grpSpPr>
          <a:xfrm>
            <a:off x="5860650" y="3143100"/>
            <a:ext cx="346200" cy="400200"/>
            <a:chOff x="5860650" y="2685700"/>
            <a:chExt cx="346200" cy="400200"/>
          </a:xfrm>
        </p:grpSpPr>
        <p:sp>
          <p:nvSpPr>
            <p:cNvPr id="429" name="Google Shape;429;g25356075365_0_393"/>
            <p:cNvSpPr/>
            <p:nvPr/>
          </p:nvSpPr>
          <p:spPr>
            <a:xfrm>
              <a:off x="5895800" y="2767900"/>
              <a:ext cx="220800" cy="235800"/>
            </a:xfrm>
            <a:prstGeom prst="ellipse">
              <a:avLst/>
            </a:prstGeom>
            <a:solidFill>
              <a:srgbClr val="3D85C6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/>
                <a:t> </a:t>
              </a:r>
              <a:endParaRPr/>
            </a:p>
          </p:txBody>
        </p:sp>
        <p:sp>
          <p:nvSpPr>
            <p:cNvPr id="430" name="Google Shape;430;g25356075365_0_393"/>
            <p:cNvSpPr txBox="1"/>
            <p:nvPr/>
          </p:nvSpPr>
          <p:spPr>
            <a:xfrm>
              <a:off x="5860650" y="2685700"/>
              <a:ext cx="3462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>
                  <a:latin typeface="Lato"/>
                  <a:ea typeface="Lato"/>
                  <a:cs typeface="Lato"/>
                  <a:sym typeface="Lato"/>
                </a:rPr>
                <a:t>6</a:t>
              </a:r>
              <a:endParaRPr>
                <a:latin typeface="Lato"/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431" name="Google Shape;431;g25356075365_0_393"/>
          <p:cNvSpPr txBox="1"/>
          <p:nvPr/>
        </p:nvSpPr>
        <p:spPr>
          <a:xfrm>
            <a:off x="6206850" y="3130425"/>
            <a:ext cx="2866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Gill Sans"/>
                <a:ea typeface="Gill Sans"/>
                <a:cs typeface="Gill Sans"/>
                <a:sym typeface="Gill Sans"/>
              </a:rPr>
              <a:t>Gradient-descent</a:t>
            </a: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 optimisation</a:t>
            </a:r>
            <a:endParaRPr b="1"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432" name="Google Shape;432;g25356075365_0_393"/>
          <p:cNvGrpSpPr/>
          <p:nvPr/>
        </p:nvGrpSpPr>
        <p:grpSpPr>
          <a:xfrm>
            <a:off x="3738150" y="4169400"/>
            <a:ext cx="346200" cy="400200"/>
            <a:chOff x="5860650" y="2685700"/>
            <a:chExt cx="346200" cy="400200"/>
          </a:xfrm>
        </p:grpSpPr>
        <p:sp>
          <p:nvSpPr>
            <p:cNvPr id="433" name="Google Shape;433;g25356075365_0_393"/>
            <p:cNvSpPr/>
            <p:nvPr/>
          </p:nvSpPr>
          <p:spPr>
            <a:xfrm>
              <a:off x="5895800" y="2767900"/>
              <a:ext cx="220800" cy="235800"/>
            </a:xfrm>
            <a:prstGeom prst="ellipse">
              <a:avLst/>
            </a:prstGeom>
            <a:solidFill>
              <a:srgbClr val="3D85C6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/>
                <a:t> </a:t>
              </a:r>
              <a:endParaRPr/>
            </a:p>
          </p:txBody>
        </p:sp>
        <p:sp>
          <p:nvSpPr>
            <p:cNvPr id="434" name="Google Shape;434;g25356075365_0_393"/>
            <p:cNvSpPr txBox="1"/>
            <p:nvPr/>
          </p:nvSpPr>
          <p:spPr>
            <a:xfrm>
              <a:off x="5860650" y="2685700"/>
              <a:ext cx="3462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>
                  <a:latin typeface="Lato"/>
                  <a:ea typeface="Lato"/>
                  <a:cs typeface="Lato"/>
                  <a:sym typeface="Lato"/>
                </a:rPr>
                <a:t>6</a:t>
              </a:r>
              <a:endParaRPr>
                <a:latin typeface="Lato"/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435" name="Google Shape;435;g25356075365_0_39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436" name="Google Shape;436;g25356075365_0_393"/>
          <p:cNvSpPr txBox="1"/>
          <p:nvPr/>
        </p:nvSpPr>
        <p:spPr>
          <a:xfrm>
            <a:off x="1042600" y="591138"/>
            <a:ext cx="30012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700">
                <a:latin typeface="Gill Sans"/>
                <a:ea typeface="Gill Sans"/>
                <a:cs typeface="Gill Sans"/>
                <a:sym typeface="Gill Sans"/>
              </a:rPr>
              <a:t>TomOpt iteration routine</a:t>
            </a:r>
            <a:endParaRPr b="1" sz="1700"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437" name="Google Shape;437;g25356075365_0_393"/>
          <p:cNvGrpSpPr/>
          <p:nvPr/>
        </p:nvGrpSpPr>
        <p:grpSpPr>
          <a:xfrm>
            <a:off x="5860650" y="3600500"/>
            <a:ext cx="346200" cy="400200"/>
            <a:chOff x="5860650" y="2685700"/>
            <a:chExt cx="346200" cy="400200"/>
          </a:xfrm>
        </p:grpSpPr>
        <p:sp>
          <p:nvSpPr>
            <p:cNvPr id="438" name="Google Shape;438;g25356075365_0_393"/>
            <p:cNvSpPr/>
            <p:nvPr/>
          </p:nvSpPr>
          <p:spPr>
            <a:xfrm>
              <a:off x="5895800" y="2767900"/>
              <a:ext cx="220800" cy="235800"/>
            </a:xfrm>
            <a:prstGeom prst="ellipse">
              <a:avLst/>
            </a:prstGeom>
            <a:solidFill>
              <a:srgbClr val="B45F06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/>
                <a:t> </a:t>
              </a:r>
              <a:endParaRPr/>
            </a:p>
          </p:txBody>
        </p:sp>
        <p:sp>
          <p:nvSpPr>
            <p:cNvPr id="439" name="Google Shape;439;g25356075365_0_393"/>
            <p:cNvSpPr txBox="1"/>
            <p:nvPr/>
          </p:nvSpPr>
          <p:spPr>
            <a:xfrm>
              <a:off x="5860650" y="2685700"/>
              <a:ext cx="3462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>
                  <a:latin typeface="Lato"/>
                  <a:ea typeface="Lato"/>
                  <a:cs typeface="Lato"/>
                  <a:sym typeface="Lato"/>
                </a:rPr>
                <a:t>7</a:t>
              </a:r>
              <a:endParaRPr>
                <a:latin typeface="Lato"/>
                <a:ea typeface="Lato"/>
                <a:cs typeface="Lato"/>
                <a:sym typeface="Lato"/>
              </a:endParaRPr>
            </a:p>
          </p:txBody>
        </p:sp>
      </p:grpSp>
      <p:grpSp>
        <p:nvGrpSpPr>
          <p:cNvPr id="440" name="Google Shape;440;g25356075365_0_393"/>
          <p:cNvGrpSpPr/>
          <p:nvPr/>
        </p:nvGrpSpPr>
        <p:grpSpPr>
          <a:xfrm>
            <a:off x="2833525" y="1456200"/>
            <a:ext cx="346200" cy="400200"/>
            <a:chOff x="5860650" y="2685700"/>
            <a:chExt cx="346200" cy="400200"/>
          </a:xfrm>
        </p:grpSpPr>
        <p:sp>
          <p:nvSpPr>
            <p:cNvPr id="441" name="Google Shape;441;g25356075365_0_393"/>
            <p:cNvSpPr/>
            <p:nvPr/>
          </p:nvSpPr>
          <p:spPr>
            <a:xfrm>
              <a:off x="5895800" y="2767900"/>
              <a:ext cx="220800" cy="235800"/>
            </a:xfrm>
            <a:prstGeom prst="ellipse">
              <a:avLst/>
            </a:prstGeom>
            <a:solidFill>
              <a:srgbClr val="B45F06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/>
                <a:t> </a:t>
              </a:r>
              <a:endParaRPr/>
            </a:p>
          </p:txBody>
        </p:sp>
        <p:sp>
          <p:nvSpPr>
            <p:cNvPr id="442" name="Google Shape;442;g25356075365_0_393"/>
            <p:cNvSpPr txBox="1"/>
            <p:nvPr/>
          </p:nvSpPr>
          <p:spPr>
            <a:xfrm>
              <a:off x="5860650" y="2685700"/>
              <a:ext cx="3462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>
                  <a:latin typeface="Lato"/>
                  <a:ea typeface="Lato"/>
                  <a:cs typeface="Lato"/>
                  <a:sym typeface="Lato"/>
                </a:rPr>
                <a:t>7</a:t>
              </a:r>
              <a:endParaRPr>
                <a:latin typeface="Lato"/>
                <a:ea typeface="Lato"/>
                <a:cs typeface="Lato"/>
                <a:sym typeface="Lato"/>
              </a:endParaRPr>
            </a:p>
          </p:txBody>
        </p:sp>
      </p:grpSp>
      <p:cxnSp>
        <p:nvCxnSpPr>
          <p:cNvPr id="443" name="Google Shape;443;g25356075365_0_393"/>
          <p:cNvCxnSpPr/>
          <p:nvPr/>
        </p:nvCxnSpPr>
        <p:spPr>
          <a:xfrm rot="5400000">
            <a:off x="2804500" y="1595425"/>
            <a:ext cx="1225200" cy="707400"/>
          </a:xfrm>
          <a:prstGeom prst="curvedConnector3">
            <a:avLst>
              <a:gd fmla="val 8303" name="adj1"/>
            </a:avLst>
          </a:prstGeom>
          <a:noFill/>
          <a:ln cap="flat" cmpd="sng" w="28575">
            <a:solidFill>
              <a:srgbClr val="B45F06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44" name="Google Shape;444;g25356075365_0_393"/>
          <p:cNvSpPr txBox="1"/>
          <p:nvPr/>
        </p:nvSpPr>
        <p:spPr>
          <a:xfrm>
            <a:off x="6206850" y="3600500"/>
            <a:ext cx="2866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Gill Sans"/>
                <a:ea typeface="Gill Sans"/>
                <a:cs typeface="Gill Sans"/>
                <a:sym typeface="Gill Sans"/>
              </a:rPr>
              <a:t>Modified geometry used at step    </a:t>
            </a:r>
            <a:endParaRPr b="1"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445" name="Google Shape;445;g25356075365_0_393"/>
          <p:cNvGrpSpPr/>
          <p:nvPr/>
        </p:nvGrpSpPr>
        <p:grpSpPr>
          <a:xfrm>
            <a:off x="8637550" y="3600500"/>
            <a:ext cx="346200" cy="400200"/>
            <a:chOff x="6532600" y="1220975"/>
            <a:chExt cx="346200" cy="400200"/>
          </a:xfrm>
        </p:grpSpPr>
        <p:sp>
          <p:nvSpPr>
            <p:cNvPr id="446" name="Google Shape;446;g25356075365_0_393"/>
            <p:cNvSpPr/>
            <p:nvPr/>
          </p:nvSpPr>
          <p:spPr>
            <a:xfrm>
              <a:off x="6567750" y="1303175"/>
              <a:ext cx="220800" cy="235800"/>
            </a:xfrm>
            <a:prstGeom prst="ellipse">
              <a:avLst/>
            </a:prstGeom>
            <a:solidFill>
              <a:srgbClr val="FF99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/>
                <a:t> </a:t>
              </a:r>
              <a:endParaRPr/>
            </a:p>
          </p:txBody>
        </p:sp>
        <p:sp>
          <p:nvSpPr>
            <p:cNvPr id="447" name="Google Shape;447;g25356075365_0_393"/>
            <p:cNvSpPr txBox="1"/>
            <p:nvPr/>
          </p:nvSpPr>
          <p:spPr>
            <a:xfrm>
              <a:off x="6532600" y="1220975"/>
              <a:ext cx="3462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>
                  <a:latin typeface="Lato"/>
                  <a:ea typeface="Lato"/>
                  <a:cs typeface="Lato"/>
                  <a:sym typeface="Lato"/>
                </a:rPr>
                <a:t>1</a:t>
              </a:r>
              <a:endParaRPr>
                <a:latin typeface="Lato"/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448" name="Google Shape;448;g25356075365_0_393"/>
          <p:cNvSpPr txBox="1"/>
          <p:nvPr/>
        </p:nvSpPr>
        <p:spPr>
          <a:xfrm>
            <a:off x="5990225" y="4198650"/>
            <a:ext cx="2677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49" name="Google Shape;449;g25356075365_0_393"/>
          <p:cNvSpPr txBox="1"/>
          <p:nvPr/>
        </p:nvSpPr>
        <p:spPr>
          <a:xfrm>
            <a:off x="5389100" y="4233250"/>
            <a:ext cx="3791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Repeat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 until </a:t>
            </a: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Loss function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 </a:t>
            </a: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minimum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 is found</a:t>
            </a:r>
            <a:endParaRPr b="1"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450" name="Google Shape;450;g25356075365_0_39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20224" y="2015325"/>
            <a:ext cx="718925" cy="828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g25356075365_0_602"/>
          <p:cNvSpPr txBox="1"/>
          <p:nvPr>
            <p:ph type="title"/>
          </p:nvPr>
        </p:nvSpPr>
        <p:spPr>
          <a:xfrm>
            <a:off x="727800" y="1812450"/>
            <a:ext cx="7688400" cy="15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fr" sz="3100">
                <a:latin typeface="Gill Sans"/>
                <a:ea typeface="Gill Sans"/>
                <a:cs typeface="Gill Sans"/>
                <a:sym typeface="Gill Sans"/>
              </a:rPr>
              <a:t>II - TomOpt demonstration</a:t>
            </a:r>
            <a:endParaRPr sz="3100"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456" name="Google Shape;456;g25356075365_0_60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1" name="Google Shape;461;g25356075365_0_588"/>
          <p:cNvPicPr preferRelativeResize="0"/>
          <p:nvPr/>
        </p:nvPicPr>
        <p:blipFill rotWithShape="1">
          <a:blip r:embed="rId3">
            <a:alphaModFix/>
          </a:blip>
          <a:srcRect b="2522" l="0" r="0" t="60323"/>
          <a:stretch/>
        </p:blipFill>
        <p:spPr>
          <a:xfrm>
            <a:off x="2000250" y="3232526"/>
            <a:ext cx="5143499" cy="1910923"/>
          </a:xfrm>
          <a:prstGeom prst="rect">
            <a:avLst/>
          </a:prstGeom>
          <a:noFill/>
          <a:ln>
            <a:noFill/>
          </a:ln>
        </p:spPr>
      </p:pic>
      <p:sp>
        <p:nvSpPr>
          <p:cNvPr id="462" name="Google Shape;462;g25356075365_0_58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pic>
        <p:nvPicPr>
          <p:cNvPr id="463" name="Google Shape;463;g25356075365_0_588"/>
          <p:cNvPicPr preferRelativeResize="0"/>
          <p:nvPr/>
        </p:nvPicPr>
        <p:blipFill rotWithShape="1">
          <a:blip r:embed="rId3">
            <a:alphaModFix/>
          </a:blip>
          <a:srcRect b="57515" l="0" r="0" t="0"/>
          <a:stretch/>
        </p:blipFill>
        <p:spPr>
          <a:xfrm>
            <a:off x="2000250" y="926925"/>
            <a:ext cx="5143499" cy="2185149"/>
          </a:xfrm>
          <a:prstGeom prst="rect">
            <a:avLst/>
          </a:prstGeom>
          <a:noFill/>
          <a:ln>
            <a:noFill/>
          </a:ln>
        </p:spPr>
      </p:pic>
      <p:sp>
        <p:nvSpPr>
          <p:cNvPr id="464" name="Google Shape;464;g25356075365_0_588"/>
          <p:cNvSpPr txBox="1"/>
          <p:nvPr/>
        </p:nvSpPr>
        <p:spPr>
          <a:xfrm>
            <a:off x="46575" y="1625663"/>
            <a:ext cx="1926300" cy="7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>
                <a:solidFill>
                  <a:srgbClr val="666666"/>
                </a:solidFill>
                <a:latin typeface="Gill Sans"/>
                <a:ea typeface="Gill Sans"/>
                <a:cs typeface="Gill Sans"/>
                <a:sym typeface="Gill Sans"/>
              </a:rPr>
              <a:t>Loss function </a:t>
            </a:r>
            <a:endParaRPr sz="1600">
              <a:solidFill>
                <a:srgbClr val="666666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2100">
                <a:solidFill>
                  <a:srgbClr val="666666"/>
                </a:solidFill>
                <a:latin typeface="Gill Sans"/>
                <a:ea typeface="Gill Sans"/>
                <a:cs typeface="Gill Sans"/>
                <a:sym typeface="Gill Sans"/>
              </a:rPr>
              <a:t>ℒ</a:t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465" name="Google Shape;465;g25356075365_0_588"/>
          <p:cNvSpPr txBox="1"/>
          <p:nvPr/>
        </p:nvSpPr>
        <p:spPr>
          <a:xfrm>
            <a:off x="73950" y="3287300"/>
            <a:ext cx="19263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600">
                <a:solidFill>
                  <a:srgbClr val="666666"/>
                </a:solidFill>
                <a:latin typeface="Gill Sans"/>
                <a:ea typeface="Gill Sans"/>
                <a:cs typeface="Gill Sans"/>
                <a:sym typeface="Gill Sans"/>
              </a:rPr>
              <a:t>Upper</a:t>
            </a:r>
            <a:r>
              <a:rPr lang="fr" sz="1600">
                <a:solidFill>
                  <a:srgbClr val="666666"/>
                </a:solidFill>
                <a:latin typeface="Gill Sans"/>
                <a:ea typeface="Gill Sans"/>
                <a:cs typeface="Gill Sans"/>
                <a:sym typeface="Gill Sans"/>
              </a:rPr>
              <a:t> panels vertical </a:t>
            </a:r>
            <a:r>
              <a:rPr b="1" lang="fr" sz="1600">
                <a:solidFill>
                  <a:srgbClr val="666666"/>
                </a:solidFill>
                <a:latin typeface="Gill Sans"/>
                <a:ea typeface="Gill Sans"/>
                <a:cs typeface="Gill Sans"/>
                <a:sym typeface="Gill Sans"/>
              </a:rPr>
              <a:t>placement</a:t>
            </a:r>
            <a:endParaRPr b="1" sz="1600"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466" name="Google Shape;466;g25356075365_0_588"/>
          <p:cNvSpPr txBox="1"/>
          <p:nvPr/>
        </p:nvSpPr>
        <p:spPr>
          <a:xfrm>
            <a:off x="73950" y="4253500"/>
            <a:ext cx="19263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600">
                <a:solidFill>
                  <a:srgbClr val="666666"/>
                </a:solidFill>
                <a:latin typeface="Gill Sans"/>
                <a:ea typeface="Gill Sans"/>
                <a:cs typeface="Gill Sans"/>
                <a:sym typeface="Gill Sans"/>
              </a:rPr>
              <a:t>Lower</a:t>
            </a:r>
            <a:r>
              <a:rPr lang="fr" sz="1600">
                <a:solidFill>
                  <a:srgbClr val="666666"/>
                </a:solidFill>
                <a:latin typeface="Gill Sans"/>
                <a:ea typeface="Gill Sans"/>
                <a:cs typeface="Gill Sans"/>
                <a:sym typeface="Gill Sans"/>
              </a:rPr>
              <a:t> panels vertical </a:t>
            </a:r>
            <a:r>
              <a:rPr b="1" lang="fr" sz="1600">
                <a:solidFill>
                  <a:srgbClr val="666666"/>
                </a:solidFill>
                <a:latin typeface="Gill Sans"/>
                <a:ea typeface="Gill Sans"/>
                <a:cs typeface="Gill Sans"/>
                <a:sym typeface="Gill Sans"/>
              </a:rPr>
              <a:t>placement</a:t>
            </a:r>
            <a:endParaRPr b="1" sz="1600"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467" name="Google Shape;467;g25356075365_0_588"/>
          <p:cNvSpPr txBox="1"/>
          <p:nvPr/>
        </p:nvSpPr>
        <p:spPr>
          <a:xfrm>
            <a:off x="6056950" y="4295100"/>
            <a:ext cx="21204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>
                <a:solidFill>
                  <a:srgbClr val="666666"/>
                </a:solidFill>
                <a:latin typeface="Gill Sans"/>
                <a:ea typeface="Gill Sans"/>
                <a:cs typeface="Gill Sans"/>
                <a:sym typeface="Gill Sans"/>
              </a:rPr>
              <a:t>panels </a:t>
            </a:r>
            <a:r>
              <a:rPr b="1" lang="fr" sz="1600">
                <a:solidFill>
                  <a:srgbClr val="666666"/>
                </a:solidFill>
                <a:latin typeface="Gill Sans"/>
                <a:ea typeface="Gill Sans"/>
                <a:cs typeface="Gill Sans"/>
                <a:sym typeface="Gill Sans"/>
              </a:rPr>
              <a:t>span</a:t>
            </a:r>
            <a:r>
              <a:rPr lang="fr" sz="1600">
                <a:solidFill>
                  <a:srgbClr val="666666"/>
                </a:solidFill>
                <a:latin typeface="Gill Sans"/>
                <a:ea typeface="Gill Sans"/>
                <a:cs typeface="Gill Sans"/>
                <a:sym typeface="Gill Sans"/>
              </a:rPr>
              <a:t> and </a:t>
            </a:r>
            <a:r>
              <a:rPr b="1" lang="fr" sz="1600">
                <a:solidFill>
                  <a:srgbClr val="666666"/>
                </a:solidFill>
                <a:latin typeface="Gill Sans"/>
                <a:ea typeface="Gill Sans"/>
                <a:cs typeface="Gill Sans"/>
                <a:sym typeface="Gill Sans"/>
              </a:rPr>
              <a:t>horizontal</a:t>
            </a:r>
            <a:r>
              <a:rPr lang="fr" sz="1600">
                <a:solidFill>
                  <a:srgbClr val="666666"/>
                </a:solidFill>
                <a:latin typeface="Gill Sans"/>
                <a:ea typeface="Gill Sans"/>
                <a:cs typeface="Gill Sans"/>
                <a:sym typeface="Gill Sans"/>
              </a:rPr>
              <a:t> placement</a:t>
            </a:r>
            <a:endParaRPr sz="1600"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468" name="Google Shape;468;g25356075365_0_588"/>
          <p:cNvSpPr txBox="1"/>
          <p:nvPr/>
        </p:nvSpPr>
        <p:spPr>
          <a:xfrm>
            <a:off x="3944200" y="2340900"/>
            <a:ext cx="2834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>
                <a:solidFill>
                  <a:srgbClr val="FF0000"/>
                </a:solidFill>
                <a:latin typeface="Gill Sans"/>
                <a:ea typeface="Gill Sans"/>
                <a:cs typeface="Gill Sans"/>
                <a:sym typeface="Gill Sans"/>
              </a:rPr>
              <a:t>Sub-optimal initial geometry</a:t>
            </a:r>
            <a:endParaRPr sz="1800">
              <a:solidFill>
                <a:srgbClr val="FF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469" name="Google Shape;469;g25356075365_0_588"/>
          <p:cNvSpPr/>
          <p:nvPr/>
        </p:nvSpPr>
        <p:spPr>
          <a:xfrm>
            <a:off x="4751050" y="3199925"/>
            <a:ext cx="1220700" cy="1943700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0" name="Google Shape;470;g25356075365_0_588"/>
          <p:cNvSpPr txBox="1"/>
          <p:nvPr/>
        </p:nvSpPr>
        <p:spPr>
          <a:xfrm>
            <a:off x="7249675" y="2547975"/>
            <a:ext cx="2120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>
                <a:latin typeface="Gill Sans"/>
                <a:ea typeface="Gill Sans"/>
                <a:cs typeface="Gill Sans"/>
                <a:sym typeface="Gill Sans"/>
              </a:rPr>
              <a:t>Volume of interest</a:t>
            </a:r>
            <a:endParaRPr sz="1600">
              <a:latin typeface="Gill Sans"/>
              <a:ea typeface="Gill Sans"/>
              <a:cs typeface="Gill Sans"/>
              <a:sym typeface="Gill Sans"/>
            </a:endParaRPr>
          </a:p>
        </p:txBody>
      </p:sp>
      <p:cxnSp>
        <p:nvCxnSpPr>
          <p:cNvPr id="471" name="Google Shape;471;g25356075365_0_588"/>
          <p:cNvCxnSpPr>
            <a:stCxn id="470" idx="1"/>
          </p:cNvCxnSpPr>
          <p:nvPr/>
        </p:nvCxnSpPr>
        <p:spPr>
          <a:xfrm flipH="1">
            <a:off x="5726575" y="2763525"/>
            <a:ext cx="1523100" cy="704700"/>
          </a:xfrm>
          <a:prstGeom prst="curvedConnector3">
            <a:avLst>
              <a:gd fmla="val 50000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72" name="Google Shape;472;g25356075365_0_588"/>
          <p:cNvCxnSpPr/>
          <p:nvPr/>
        </p:nvCxnSpPr>
        <p:spPr>
          <a:xfrm rot="5400000">
            <a:off x="5141675" y="3456525"/>
            <a:ext cx="984900" cy="869400"/>
          </a:xfrm>
          <a:prstGeom prst="curvedConnector3">
            <a:avLst>
              <a:gd fmla="val 50000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473" name="Google Shape;473;g25356075365_0_588"/>
          <p:cNvSpPr txBox="1"/>
          <p:nvPr/>
        </p:nvSpPr>
        <p:spPr>
          <a:xfrm>
            <a:off x="7377350" y="425650"/>
            <a:ext cx="1484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474" name="Google Shape;474;g25356075365_0_58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0275" y="984000"/>
            <a:ext cx="1771650" cy="533400"/>
          </a:xfrm>
          <a:prstGeom prst="rect">
            <a:avLst/>
          </a:prstGeom>
          <a:noFill/>
          <a:ln>
            <a:noFill/>
          </a:ln>
        </p:spPr>
      </p:pic>
      <p:sp>
        <p:nvSpPr>
          <p:cNvPr id="475" name="Google Shape;475;g25356075365_0_588"/>
          <p:cNvSpPr txBox="1"/>
          <p:nvPr>
            <p:ph type="title"/>
          </p:nvPr>
        </p:nvSpPr>
        <p:spPr>
          <a:xfrm>
            <a:off x="0" y="-49275"/>
            <a:ext cx="85677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ct val="179487"/>
              <a:buNone/>
            </a:pPr>
            <a:r>
              <a:rPr lang="fr">
                <a:latin typeface="Gill Sans"/>
                <a:ea typeface="Gill Sans"/>
                <a:cs typeface="Gill Sans"/>
                <a:sym typeface="Gill Sans"/>
              </a:rPr>
              <a:t>TomOpt: X</a:t>
            </a:r>
            <a:r>
              <a:rPr baseline="-25000" lang="fr">
                <a:latin typeface="Gill Sans"/>
                <a:ea typeface="Gill Sans"/>
                <a:cs typeface="Gill Sans"/>
                <a:sym typeface="Gill Sans"/>
              </a:rPr>
              <a:t>0 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inference performance driven 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optimisation</a:t>
            </a:r>
            <a:endParaRPr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t/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476" name="Google Shape;476;g25356075365_0_588"/>
          <p:cNvSpPr txBox="1"/>
          <p:nvPr/>
        </p:nvSpPr>
        <p:spPr>
          <a:xfrm>
            <a:off x="7249675" y="952675"/>
            <a:ext cx="19716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30 free parameters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:</a:t>
            </a:r>
            <a:endParaRPr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Gill Sans"/>
              <a:ea typeface="Gill Sans"/>
              <a:cs typeface="Gill Sans"/>
              <a:sym typeface="Gill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Gill Sans"/>
              <a:buChar char="-"/>
            </a:pPr>
            <a:r>
              <a:rPr lang="fr">
                <a:latin typeface="Gill Sans"/>
                <a:ea typeface="Gill Sans"/>
                <a:cs typeface="Gill Sans"/>
                <a:sym typeface="Gill Sans"/>
              </a:rPr>
              <a:t>x,y,z position</a:t>
            </a:r>
            <a:endParaRPr>
              <a:latin typeface="Gill Sans"/>
              <a:ea typeface="Gill Sans"/>
              <a:cs typeface="Gill Sans"/>
              <a:sym typeface="Gill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Gill Sans"/>
              <a:buChar char="-"/>
            </a:pPr>
            <a:r>
              <a:rPr lang="fr">
                <a:latin typeface="Gill Sans"/>
                <a:ea typeface="Gill Sans"/>
                <a:cs typeface="Gill Sans"/>
                <a:sym typeface="Gill Sans"/>
              </a:rPr>
              <a:t>xy span</a:t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0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g25356075365_0_60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grpSp>
        <p:nvGrpSpPr>
          <p:cNvPr id="482" name="Google Shape;482;g25356075365_0_609"/>
          <p:cNvGrpSpPr/>
          <p:nvPr/>
        </p:nvGrpSpPr>
        <p:grpSpPr>
          <a:xfrm>
            <a:off x="1898408" y="493176"/>
            <a:ext cx="5347183" cy="4650333"/>
            <a:chOff x="2136225" y="689400"/>
            <a:chExt cx="5143500" cy="4322674"/>
          </a:xfrm>
        </p:grpSpPr>
        <p:pic>
          <p:nvPicPr>
            <p:cNvPr id="483" name="Google Shape;483;g25356075365_0_609"/>
            <p:cNvPicPr preferRelativeResize="0"/>
            <p:nvPr/>
          </p:nvPicPr>
          <p:blipFill rotWithShape="1">
            <a:blip r:embed="rId3">
              <a:alphaModFix/>
            </a:blip>
            <a:srcRect b="0" l="0" r="0" t="60047"/>
            <a:stretch/>
          </p:blipFill>
          <p:spPr>
            <a:xfrm>
              <a:off x="2136225" y="2957125"/>
              <a:ext cx="5143500" cy="205494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84" name="Google Shape;484;g25356075365_0_609"/>
            <p:cNvPicPr preferRelativeResize="0"/>
            <p:nvPr/>
          </p:nvPicPr>
          <p:blipFill rotWithShape="1">
            <a:blip r:embed="rId3">
              <a:alphaModFix/>
            </a:blip>
            <a:srcRect b="55910" l="0" r="0" t="0"/>
            <a:stretch/>
          </p:blipFill>
          <p:spPr>
            <a:xfrm>
              <a:off x="2136225" y="689400"/>
              <a:ext cx="5143500" cy="2267724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485" name="Google Shape;485;g25356075365_0_60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0275" y="984000"/>
            <a:ext cx="1771650" cy="533400"/>
          </a:xfrm>
          <a:prstGeom prst="rect">
            <a:avLst/>
          </a:prstGeom>
          <a:noFill/>
          <a:ln>
            <a:noFill/>
          </a:ln>
        </p:spPr>
      </p:pic>
      <p:sp>
        <p:nvSpPr>
          <p:cNvPr id="486" name="Google Shape;486;g25356075365_0_609"/>
          <p:cNvSpPr txBox="1"/>
          <p:nvPr>
            <p:ph type="title"/>
          </p:nvPr>
        </p:nvSpPr>
        <p:spPr>
          <a:xfrm>
            <a:off x="0" y="-49275"/>
            <a:ext cx="81789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ct val="179487"/>
              <a:buNone/>
            </a:pPr>
            <a:r>
              <a:rPr lang="fr">
                <a:latin typeface="Gill Sans"/>
                <a:ea typeface="Gill Sans"/>
                <a:cs typeface="Gill Sans"/>
                <a:sym typeface="Gill Sans"/>
              </a:rPr>
              <a:t>TomOpt: X</a:t>
            </a:r>
            <a:r>
              <a:rPr baseline="-25000" lang="fr">
                <a:latin typeface="Gill Sans"/>
                <a:ea typeface="Gill Sans"/>
                <a:cs typeface="Gill Sans"/>
                <a:sym typeface="Gill Sans"/>
              </a:rPr>
              <a:t>0 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inference performance driven optimisation</a:t>
            </a:r>
            <a:endParaRPr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t/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0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g253a7dca025_0_6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492" name="Google Shape;492;g253a7dca025_0_62"/>
          <p:cNvSpPr txBox="1"/>
          <p:nvPr/>
        </p:nvSpPr>
        <p:spPr>
          <a:xfrm>
            <a:off x="7377350" y="425650"/>
            <a:ext cx="1484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493" name="Google Shape;493;g253a7dca025_0_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0275" y="984000"/>
            <a:ext cx="1771650" cy="533400"/>
          </a:xfrm>
          <a:prstGeom prst="rect">
            <a:avLst/>
          </a:prstGeom>
          <a:noFill/>
          <a:ln>
            <a:noFill/>
          </a:ln>
        </p:spPr>
      </p:pic>
      <p:sp>
        <p:nvSpPr>
          <p:cNvPr id="494" name="Google Shape;494;g253a7dca025_0_62"/>
          <p:cNvSpPr txBox="1"/>
          <p:nvPr>
            <p:ph type="title"/>
          </p:nvPr>
        </p:nvSpPr>
        <p:spPr>
          <a:xfrm>
            <a:off x="0" y="-49275"/>
            <a:ext cx="87594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ct val="179487"/>
              <a:buNone/>
            </a:pPr>
            <a:r>
              <a:rPr lang="fr">
                <a:latin typeface="Gill Sans"/>
                <a:ea typeface="Gill Sans"/>
                <a:cs typeface="Gill Sans"/>
                <a:sym typeface="Gill Sans"/>
              </a:rPr>
              <a:t>TomOpt: X</a:t>
            </a:r>
            <a:r>
              <a:rPr baseline="-25000" lang="fr">
                <a:latin typeface="Gill Sans"/>
                <a:ea typeface="Gill Sans"/>
                <a:cs typeface="Gill Sans"/>
                <a:sym typeface="Gill Sans"/>
              </a:rPr>
              <a:t>0 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inference performance 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driven 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optimisation</a:t>
            </a:r>
            <a:endParaRPr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t/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495" name="Google Shape;495;g253a7dca025_0_62"/>
          <p:cNvGrpSpPr/>
          <p:nvPr/>
        </p:nvGrpSpPr>
        <p:grpSpPr>
          <a:xfrm>
            <a:off x="2065671" y="523431"/>
            <a:ext cx="5078217" cy="4619909"/>
            <a:chOff x="2164325" y="980375"/>
            <a:chExt cx="4315276" cy="3685902"/>
          </a:xfrm>
        </p:grpSpPr>
        <p:pic>
          <p:nvPicPr>
            <p:cNvPr id="496" name="Google Shape;496;g253a7dca025_0_62"/>
            <p:cNvPicPr preferRelativeResize="0"/>
            <p:nvPr/>
          </p:nvPicPr>
          <p:blipFill rotWithShape="1">
            <a:blip r:embed="rId4">
              <a:alphaModFix/>
            </a:blip>
            <a:srcRect b="58681" l="0" r="0" t="0"/>
            <a:stretch/>
          </p:blipFill>
          <p:spPr>
            <a:xfrm>
              <a:off x="2164325" y="980375"/>
              <a:ext cx="4315275" cy="17830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97" name="Google Shape;497;g253a7dca025_0_62"/>
            <p:cNvPicPr preferRelativeResize="0"/>
            <p:nvPr/>
          </p:nvPicPr>
          <p:blipFill rotWithShape="1">
            <a:blip r:embed="rId4">
              <a:alphaModFix/>
            </a:blip>
            <a:srcRect b="460" l="0" r="0" t="60186"/>
            <a:stretch/>
          </p:blipFill>
          <p:spPr>
            <a:xfrm>
              <a:off x="2164325" y="2968075"/>
              <a:ext cx="4315275" cy="16982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98" name="Google Shape;498;g253a7dca025_0_62"/>
            <p:cNvPicPr preferRelativeResize="0"/>
            <p:nvPr/>
          </p:nvPicPr>
          <p:blipFill rotWithShape="1">
            <a:blip r:embed="rId4">
              <a:alphaModFix/>
            </a:blip>
            <a:srcRect b="55414" l="13382" r="0" t="41111"/>
            <a:stretch/>
          </p:blipFill>
          <p:spPr>
            <a:xfrm>
              <a:off x="2741850" y="2763400"/>
              <a:ext cx="3737751" cy="149924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99" name="Google Shape;499;g253a7dca025_0_62"/>
          <p:cNvSpPr txBox="1"/>
          <p:nvPr/>
        </p:nvSpPr>
        <p:spPr>
          <a:xfrm>
            <a:off x="107750" y="3171975"/>
            <a:ext cx="20367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38761D"/>
                </a:solidFill>
                <a:latin typeface="Gill Sans"/>
                <a:ea typeface="Gill Sans"/>
                <a:cs typeface="Gill Sans"/>
                <a:sym typeface="Gill Sans"/>
              </a:rPr>
              <a:t>z placement grants </a:t>
            </a:r>
            <a:r>
              <a:rPr b="1" lang="fr">
                <a:solidFill>
                  <a:srgbClr val="38761D"/>
                </a:solidFill>
                <a:latin typeface="Gill Sans"/>
                <a:ea typeface="Gill Sans"/>
                <a:cs typeface="Gill Sans"/>
                <a:sym typeface="Gill Sans"/>
              </a:rPr>
              <a:t>optimal</a:t>
            </a:r>
            <a:r>
              <a:rPr lang="fr">
                <a:solidFill>
                  <a:srgbClr val="38761D"/>
                </a:solidFill>
                <a:latin typeface="Gill Sans"/>
                <a:ea typeface="Gill Sans"/>
                <a:cs typeface="Gill Sans"/>
                <a:sym typeface="Gill Sans"/>
              </a:rPr>
              <a:t> </a:t>
            </a:r>
            <a:r>
              <a:rPr b="1" lang="fr">
                <a:solidFill>
                  <a:srgbClr val="38761D"/>
                </a:solidFill>
                <a:latin typeface="Gill Sans"/>
                <a:ea typeface="Gill Sans"/>
                <a:cs typeface="Gill Sans"/>
                <a:sym typeface="Gill Sans"/>
              </a:rPr>
              <a:t>angular</a:t>
            </a:r>
            <a:r>
              <a:rPr lang="fr">
                <a:solidFill>
                  <a:srgbClr val="38761D"/>
                </a:solidFill>
                <a:latin typeface="Gill Sans"/>
                <a:ea typeface="Gill Sans"/>
                <a:cs typeface="Gill Sans"/>
                <a:sym typeface="Gill Sans"/>
              </a:rPr>
              <a:t> </a:t>
            </a:r>
            <a:r>
              <a:rPr b="1" lang="fr">
                <a:solidFill>
                  <a:srgbClr val="38761D"/>
                </a:solidFill>
                <a:latin typeface="Gill Sans"/>
                <a:ea typeface="Gill Sans"/>
                <a:cs typeface="Gill Sans"/>
                <a:sym typeface="Gill Sans"/>
              </a:rPr>
              <a:t>resolution</a:t>
            </a:r>
            <a:endParaRPr b="1">
              <a:solidFill>
                <a:srgbClr val="38761D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500" name="Google Shape;500;g253a7dca025_0_62"/>
          <p:cNvSpPr txBox="1"/>
          <p:nvPr/>
        </p:nvSpPr>
        <p:spPr>
          <a:xfrm>
            <a:off x="5905350" y="4255200"/>
            <a:ext cx="25911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>
                <a:solidFill>
                  <a:srgbClr val="38761D"/>
                </a:solidFill>
                <a:latin typeface="Gill Sans"/>
                <a:ea typeface="Gill Sans"/>
                <a:cs typeface="Gill Sans"/>
                <a:sym typeface="Gill Sans"/>
              </a:rPr>
              <a:t>Panels</a:t>
            </a:r>
            <a:r>
              <a:rPr lang="fr">
                <a:solidFill>
                  <a:srgbClr val="38761D"/>
                </a:solidFill>
                <a:latin typeface="Gill Sans"/>
                <a:ea typeface="Gill Sans"/>
                <a:cs typeface="Gill Sans"/>
                <a:sym typeface="Gill Sans"/>
              </a:rPr>
              <a:t> now </a:t>
            </a:r>
            <a:r>
              <a:rPr b="1" lang="fr">
                <a:solidFill>
                  <a:srgbClr val="38761D"/>
                </a:solidFill>
                <a:latin typeface="Gill Sans"/>
                <a:ea typeface="Gill Sans"/>
                <a:cs typeface="Gill Sans"/>
                <a:sym typeface="Gill Sans"/>
              </a:rPr>
              <a:t>cover</a:t>
            </a:r>
            <a:r>
              <a:rPr lang="fr">
                <a:solidFill>
                  <a:srgbClr val="38761D"/>
                </a:solidFill>
                <a:latin typeface="Gill Sans"/>
                <a:ea typeface="Gill Sans"/>
                <a:cs typeface="Gill Sans"/>
                <a:sym typeface="Gill Sans"/>
              </a:rPr>
              <a:t> the whole </a:t>
            </a:r>
            <a:r>
              <a:rPr b="1" lang="fr">
                <a:solidFill>
                  <a:srgbClr val="38761D"/>
                </a:solidFill>
                <a:latin typeface="Gill Sans"/>
                <a:ea typeface="Gill Sans"/>
                <a:cs typeface="Gill Sans"/>
                <a:sym typeface="Gill Sans"/>
              </a:rPr>
              <a:t>volume of interest</a:t>
            </a:r>
            <a:endParaRPr b="1">
              <a:solidFill>
                <a:srgbClr val="38761D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501" name="Google Shape;501;g253a7dca025_0_62"/>
          <p:cNvSpPr txBox="1"/>
          <p:nvPr/>
        </p:nvSpPr>
        <p:spPr>
          <a:xfrm>
            <a:off x="107750" y="4189500"/>
            <a:ext cx="2036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FF0000"/>
                </a:solidFill>
                <a:latin typeface="Gill Sans"/>
                <a:ea typeface="Gill Sans"/>
                <a:cs typeface="Gill Sans"/>
                <a:sym typeface="Gill Sans"/>
              </a:rPr>
              <a:t>Acceptance is not ideal</a:t>
            </a:r>
            <a:endParaRPr b="1">
              <a:solidFill>
                <a:srgbClr val="FF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5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p15"/>
          <p:cNvSpPr txBox="1"/>
          <p:nvPr>
            <p:ph type="title"/>
          </p:nvPr>
        </p:nvSpPr>
        <p:spPr>
          <a:xfrm>
            <a:off x="727800" y="1812450"/>
            <a:ext cx="7688400" cy="15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fr" sz="3120"/>
              <a:t>III - </a:t>
            </a:r>
            <a:r>
              <a:rPr lang="fr" sz="3120">
                <a:solidFill>
                  <a:srgbClr val="FFFFFF"/>
                </a:solidFill>
              </a:rPr>
              <a:t>Momentum measurement module </a:t>
            </a:r>
            <a:endParaRPr b="1" sz="3120">
              <a:solidFill>
                <a:srgbClr val="FFFFFF"/>
              </a:solidFill>
            </a:endParaRPr>
          </a:p>
        </p:txBody>
      </p:sp>
      <p:sp>
        <p:nvSpPr>
          <p:cNvPr id="507" name="Google Shape;507;p1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g25356075365_0_628"/>
          <p:cNvSpPr txBox="1"/>
          <p:nvPr>
            <p:ph type="title"/>
          </p:nvPr>
        </p:nvSpPr>
        <p:spPr>
          <a:xfrm>
            <a:off x="0" y="0"/>
            <a:ext cx="531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ct val="179487"/>
              <a:buNone/>
            </a:pPr>
            <a:r>
              <a:rPr lang="fr">
                <a:latin typeface="Gill Sans"/>
                <a:ea typeface="Gill Sans"/>
                <a:cs typeface="Gill Sans"/>
                <a:sym typeface="Gill Sans"/>
              </a:rPr>
              <a:t>Momentum measurement module</a:t>
            </a:r>
            <a:endParaRPr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t/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513" name="Google Shape;513;g25356075365_0_62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pic>
        <p:nvPicPr>
          <p:cNvPr id="514" name="Google Shape;514;g25356075365_0_6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4063" y="962275"/>
            <a:ext cx="1771650" cy="533400"/>
          </a:xfrm>
          <a:prstGeom prst="rect">
            <a:avLst/>
          </a:prstGeom>
          <a:noFill/>
          <a:ln>
            <a:noFill/>
          </a:ln>
        </p:spPr>
      </p:pic>
      <p:sp>
        <p:nvSpPr>
          <p:cNvPr id="515" name="Google Shape;515;g25356075365_0_628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 </a:t>
            </a:r>
            <a:endParaRPr/>
          </a:p>
        </p:txBody>
      </p:sp>
      <p:sp>
        <p:nvSpPr>
          <p:cNvPr id="516" name="Google Shape;516;g25356075365_0_628"/>
          <p:cNvSpPr txBox="1"/>
          <p:nvPr/>
        </p:nvSpPr>
        <p:spPr>
          <a:xfrm>
            <a:off x="7845825" y="2143450"/>
            <a:ext cx="11571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300">
                <a:solidFill>
                  <a:srgbClr val="FF0000"/>
                </a:solidFill>
                <a:latin typeface="Gill Sans"/>
                <a:ea typeface="Gill Sans"/>
                <a:cs typeface="Gill Sans"/>
                <a:sym typeface="Gill Sans"/>
              </a:rPr>
              <a:t>Detection</a:t>
            </a:r>
            <a:r>
              <a:rPr lang="fr" sz="1300">
                <a:solidFill>
                  <a:srgbClr val="FF0000"/>
                </a:solidFill>
                <a:latin typeface="Gill Sans"/>
                <a:ea typeface="Gill Sans"/>
                <a:cs typeface="Gill Sans"/>
                <a:sym typeface="Gill Sans"/>
              </a:rPr>
              <a:t> </a:t>
            </a:r>
            <a:endParaRPr sz="1300">
              <a:solidFill>
                <a:srgbClr val="FF0000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300">
                <a:solidFill>
                  <a:srgbClr val="FF0000"/>
                </a:solidFill>
                <a:latin typeface="Gill Sans"/>
                <a:ea typeface="Gill Sans"/>
                <a:cs typeface="Gill Sans"/>
                <a:sym typeface="Gill Sans"/>
              </a:rPr>
              <a:t>planes</a:t>
            </a:r>
            <a:endParaRPr sz="1300">
              <a:solidFill>
                <a:srgbClr val="FF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517" name="Google Shape;517;g25356075365_0_628"/>
          <p:cNvSpPr txBox="1"/>
          <p:nvPr/>
        </p:nvSpPr>
        <p:spPr>
          <a:xfrm>
            <a:off x="7845824" y="3202950"/>
            <a:ext cx="10155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300">
                <a:solidFill>
                  <a:srgbClr val="666666"/>
                </a:solidFill>
                <a:latin typeface="Gill Sans"/>
                <a:ea typeface="Gill Sans"/>
                <a:cs typeface="Gill Sans"/>
                <a:sym typeface="Gill Sans"/>
              </a:rPr>
              <a:t>Passive </a:t>
            </a:r>
            <a:endParaRPr sz="1300">
              <a:solidFill>
                <a:srgbClr val="666666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300">
                <a:solidFill>
                  <a:srgbClr val="666666"/>
                </a:solidFill>
                <a:latin typeface="Gill Sans"/>
                <a:ea typeface="Gill Sans"/>
                <a:cs typeface="Gill Sans"/>
                <a:sym typeface="Gill Sans"/>
              </a:rPr>
              <a:t>scatterer</a:t>
            </a:r>
            <a:endParaRPr b="1" sz="1300">
              <a:solidFill>
                <a:srgbClr val="666666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518" name="Google Shape;518;g25356075365_0_628"/>
          <p:cNvSpPr txBox="1"/>
          <p:nvPr/>
        </p:nvSpPr>
        <p:spPr>
          <a:xfrm>
            <a:off x="5690538" y="1222750"/>
            <a:ext cx="4716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2700">
                <a:latin typeface="Lato"/>
                <a:ea typeface="Lato"/>
                <a:cs typeface="Lato"/>
                <a:sym typeface="Lato"/>
              </a:rPr>
              <a:t>𝜇</a:t>
            </a:r>
            <a:endParaRPr sz="2700">
              <a:latin typeface="Lato"/>
              <a:ea typeface="Lato"/>
              <a:cs typeface="Lato"/>
              <a:sym typeface="Lato"/>
            </a:endParaRPr>
          </a:p>
        </p:txBody>
      </p:sp>
      <p:grpSp>
        <p:nvGrpSpPr>
          <p:cNvPr id="519" name="Google Shape;519;g25356075365_0_628"/>
          <p:cNvGrpSpPr/>
          <p:nvPr/>
        </p:nvGrpSpPr>
        <p:grpSpPr>
          <a:xfrm>
            <a:off x="4888625" y="1072150"/>
            <a:ext cx="3306250" cy="3978038"/>
            <a:chOff x="3543075" y="586000"/>
            <a:chExt cx="3306250" cy="3978038"/>
          </a:xfrm>
        </p:grpSpPr>
        <p:cxnSp>
          <p:nvCxnSpPr>
            <p:cNvPr id="520" name="Google Shape;520;g25356075365_0_628"/>
            <p:cNvCxnSpPr/>
            <p:nvPr/>
          </p:nvCxnSpPr>
          <p:spPr>
            <a:xfrm>
              <a:off x="3543112" y="1921750"/>
              <a:ext cx="2788200" cy="0"/>
            </a:xfrm>
            <a:prstGeom prst="straightConnector1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21" name="Google Shape;521;g25356075365_0_628"/>
            <p:cNvCxnSpPr/>
            <p:nvPr/>
          </p:nvCxnSpPr>
          <p:spPr>
            <a:xfrm>
              <a:off x="3543075" y="2951822"/>
              <a:ext cx="2788200" cy="0"/>
            </a:xfrm>
            <a:prstGeom prst="straightConnector1">
              <a:avLst/>
            </a:prstGeom>
            <a:noFill/>
            <a:ln cap="flat" cmpd="sng" w="228600">
              <a:solidFill>
                <a:srgbClr val="ACACAC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22" name="Google Shape;522;g25356075365_0_628"/>
            <p:cNvCxnSpPr/>
            <p:nvPr/>
          </p:nvCxnSpPr>
          <p:spPr>
            <a:xfrm>
              <a:off x="3543112" y="2768020"/>
              <a:ext cx="2788200" cy="0"/>
            </a:xfrm>
            <a:prstGeom prst="straightConnector1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23" name="Google Shape;523;g25356075365_0_628"/>
            <p:cNvCxnSpPr/>
            <p:nvPr/>
          </p:nvCxnSpPr>
          <p:spPr>
            <a:xfrm>
              <a:off x="3543112" y="3355606"/>
              <a:ext cx="2788200" cy="0"/>
            </a:xfrm>
            <a:prstGeom prst="straightConnector1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24" name="Google Shape;524;g25356075365_0_628"/>
            <p:cNvCxnSpPr/>
            <p:nvPr/>
          </p:nvCxnSpPr>
          <p:spPr>
            <a:xfrm>
              <a:off x="3543112" y="4077275"/>
              <a:ext cx="2788200" cy="0"/>
            </a:xfrm>
            <a:prstGeom prst="straightConnector1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25" name="Google Shape;525;g25356075365_0_628"/>
            <p:cNvCxnSpPr/>
            <p:nvPr/>
          </p:nvCxnSpPr>
          <p:spPr>
            <a:xfrm>
              <a:off x="3543075" y="3153720"/>
              <a:ext cx="2788200" cy="0"/>
            </a:xfrm>
            <a:prstGeom prst="straightConnector1">
              <a:avLst/>
            </a:prstGeom>
            <a:noFill/>
            <a:ln cap="flat" cmpd="sng" w="228600">
              <a:solidFill>
                <a:srgbClr val="ACACAC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26" name="Google Shape;526;g25356075365_0_628"/>
            <p:cNvCxnSpPr/>
            <p:nvPr/>
          </p:nvCxnSpPr>
          <p:spPr>
            <a:xfrm>
              <a:off x="4073458" y="1314312"/>
              <a:ext cx="1006800" cy="1535400"/>
            </a:xfrm>
            <a:prstGeom prst="straightConnector1">
              <a:avLst/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grpSp>
          <p:nvGrpSpPr>
            <p:cNvPr id="527" name="Google Shape;527;g25356075365_0_628"/>
            <p:cNvGrpSpPr/>
            <p:nvPr/>
          </p:nvGrpSpPr>
          <p:grpSpPr>
            <a:xfrm>
              <a:off x="4993767" y="2845399"/>
              <a:ext cx="886351" cy="432824"/>
              <a:chOff x="6518975" y="526935"/>
              <a:chExt cx="449513" cy="744195"/>
            </a:xfrm>
          </p:grpSpPr>
          <p:cxnSp>
            <p:nvCxnSpPr>
              <p:cNvPr id="528" name="Google Shape;528;g25356075365_0_628"/>
              <p:cNvCxnSpPr/>
              <p:nvPr/>
            </p:nvCxnSpPr>
            <p:spPr>
              <a:xfrm rot="973212">
                <a:off x="6535781" y="541119"/>
                <a:ext cx="120288" cy="143532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29" name="Google Shape;529;g25356075365_0_628"/>
              <p:cNvCxnSpPr/>
              <p:nvPr/>
            </p:nvCxnSpPr>
            <p:spPr>
              <a:xfrm rot="964899">
                <a:off x="6610220" y="724032"/>
                <a:ext cx="207937" cy="138913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30" name="Google Shape;530;g25356075365_0_628"/>
              <p:cNvCxnSpPr/>
              <p:nvPr/>
            </p:nvCxnSpPr>
            <p:spPr>
              <a:xfrm rot="900665">
                <a:off x="6779783" y="893692"/>
                <a:ext cx="55597" cy="106565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31" name="Google Shape;531;g25356075365_0_628"/>
              <p:cNvCxnSpPr/>
              <p:nvPr/>
            </p:nvCxnSpPr>
            <p:spPr>
              <a:xfrm rot="984514">
                <a:off x="6809850" y="1019598"/>
                <a:ext cx="101952" cy="55597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532" name="Google Shape;532;g25356075365_0_628"/>
              <p:cNvCxnSpPr/>
              <p:nvPr/>
            </p:nvCxnSpPr>
            <p:spPr>
              <a:xfrm rot="960795">
                <a:off x="6876238" y="1093697"/>
                <a:ext cx="69601" cy="171264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  <p:cxnSp>
          <p:nvCxnSpPr>
            <p:cNvPr id="533" name="Google Shape;533;g25356075365_0_628"/>
            <p:cNvCxnSpPr/>
            <p:nvPr/>
          </p:nvCxnSpPr>
          <p:spPr>
            <a:xfrm>
              <a:off x="5784213" y="3254238"/>
              <a:ext cx="236100" cy="1309800"/>
            </a:xfrm>
            <a:prstGeom prst="straightConnector1">
              <a:avLst/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534" name="Google Shape;534;g25356075365_0_628"/>
            <p:cNvSpPr/>
            <p:nvPr/>
          </p:nvSpPr>
          <p:spPr>
            <a:xfrm>
              <a:off x="4277038" y="1794538"/>
              <a:ext cx="208200" cy="254400"/>
            </a:xfrm>
            <a:prstGeom prst="mathMultiply">
              <a:avLst>
                <a:gd fmla="val 7594" name="adj1"/>
              </a:avLst>
            </a:prstGeom>
            <a:solidFill>
              <a:srgbClr val="6AA84F"/>
            </a:solidFill>
            <a:ln cap="flat" cmpd="sng" w="9525">
              <a:solidFill>
                <a:srgbClr val="6AA84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5" name="Google Shape;535;g25356075365_0_628"/>
            <p:cNvSpPr/>
            <p:nvPr/>
          </p:nvSpPr>
          <p:spPr>
            <a:xfrm>
              <a:off x="5728688" y="3228388"/>
              <a:ext cx="208200" cy="254400"/>
            </a:xfrm>
            <a:prstGeom prst="mathMultiply">
              <a:avLst>
                <a:gd fmla="val 7594" name="adj1"/>
              </a:avLst>
            </a:prstGeom>
            <a:solidFill>
              <a:srgbClr val="6AA84F"/>
            </a:solidFill>
            <a:ln cap="flat" cmpd="sng" w="9525">
              <a:solidFill>
                <a:srgbClr val="6AA84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6" name="Google Shape;536;g25356075365_0_628"/>
            <p:cNvSpPr/>
            <p:nvPr/>
          </p:nvSpPr>
          <p:spPr>
            <a:xfrm>
              <a:off x="5936888" y="3943188"/>
              <a:ext cx="208200" cy="254400"/>
            </a:xfrm>
            <a:prstGeom prst="mathMultiply">
              <a:avLst>
                <a:gd fmla="val 7594" name="adj1"/>
              </a:avLst>
            </a:prstGeom>
            <a:solidFill>
              <a:srgbClr val="6AA84F"/>
            </a:solidFill>
            <a:ln cap="flat" cmpd="sng" w="9525">
              <a:solidFill>
                <a:srgbClr val="6AA84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7" name="Google Shape;537;g25356075365_0_628"/>
            <p:cNvSpPr/>
            <p:nvPr/>
          </p:nvSpPr>
          <p:spPr>
            <a:xfrm>
              <a:off x="4956563" y="2640813"/>
              <a:ext cx="208200" cy="254400"/>
            </a:xfrm>
            <a:prstGeom prst="mathMultiply">
              <a:avLst>
                <a:gd fmla="val 7594" name="adj1"/>
              </a:avLst>
            </a:prstGeom>
            <a:solidFill>
              <a:srgbClr val="6AA84F"/>
            </a:solidFill>
            <a:ln cap="flat" cmpd="sng" w="9525">
              <a:solidFill>
                <a:srgbClr val="6AA84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8" name="Google Shape;538;g25356075365_0_628"/>
            <p:cNvSpPr/>
            <p:nvPr/>
          </p:nvSpPr>
          <p:spPr>
            <a:xfrm>
              <a:off x="4227600" y="1747575"/>
              <a:ext cx="397500" cy="362400"/>
            </a:xfrm>
            <a:prstGeom prst="ellipse">
              <a:avLst/>
            </a:prstGeom>
            <a:noFill/>
            <a:ln cap="flat" cmpd="sng" w="19050">
              <a:solidFill>
                <a:srgbClr val="1F2328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539" name="Google Shape;539;g25356075365_0_628"/>
            <p:cNvGrpSpPr/>
            <p:nvPr/>
          </p:nvGrpSpPr>
          <p:grpSpPr>
            <a:xfrm>
              <a:off x="5536818" y="586000"/>
              <a:ext cx="1312507" cy="1103100"/>
              <a:chOff x="4955168" y="598750"/>
              <a:chExt cx="1312507" cy="1103100"/>
            </a:xfrm>
          </p:grpSpPr>
          <p:sp>
            <p:nvSpPr>
              <p:cNvPr id="540" name="Google Shape;540;g25356075365_0_628"/>
              <p:cNvSpPr/>
              <p:nvPr/>
            </p:nvSpPr>
            <p:spPr>
              <a:xfrm>
                <a:off x="4955175" y="598750"/>
                <a:ext cx="1312500" cy="1103100"/>
              </a:xfrm>
              <a:prstGeom prst="ellipse">
                <a:avLst/>
              </a:prstGeom>
              <a:noFill/>
              <a:ln cap="flat" cmpd="sng" w="19050">
                <a:solidFill>
                  <a:srgbClr val="1F2328"/>
                </a:solidFill>
                <a:prstDash val="dash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541" name="Google Shape;541;g25356075365_0_628"/>
              <p:cNvCxnSpPr>
                <a:stCxn id="540" idx="2"/>
                <a:endCxn id="540" idx="6"/>
              </p:cNvCxnSpPr>
              <p:nvPr/>
            </p:nvCxnSpPr>
            <p:spPr>
              <a:xfrm>
                <a:off x="4955175" y="1150300"/>
                <a:ext cx="1312500" cy="0"/>
              </a:xfrm>
              <a:prstGeom prst="straightConnector1">
                <a:avLst/>
              </a:prstGeom>
              <a:noFill/>
              <a:ln cap="flat" cmpd="sng" w="76200">
                <a:solidFill>
                  <a:srgbClr val="FF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542" name="Google Shape;542;g25356075365_0_628"/>
              <p:cNvSpPr/>
              <p:nvPr/>
            </p:nvSpPr>
            <p:spPr>
              <a:xfrm>
                <a:off x="4955168" y="863940"/>
                <a:ext cx="510300" cy="572700"/>
              </a:xfrm>
              <a:prstGeom prst="mathMultiply">
                <a:avLst>
                  <a:gd fmla="val 7594" name="adj1"/>
                </a:avLst>
              </a:prstGeom>
              <a:solidFill>
                <a:srgbClr val="6AA84F"/>
              </a:solidFill>
              <a:ln cap="flat" cmpd="sng" w="9525">
                <a:solidFill>
                  <a:srgbClr val="6AA84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500"/>
              </a:p>
            </p:txBody>
          </p:sp>
          <p:cxnSp>
            <p:nvCxnSpPr>
              <p:cNvPr id="543" name="Google Shape;543;g25356075365_0_628"/>
              <p:cNvCxnSpPr/>
              <p:nvPr/>
            </p:nvCxnSpPr>
            <p:spPr>
              <a:xfrm>
                <a:off x="5654775" y="598750"/>
                <a:ext cx="538800" cy="8025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2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</p:grpSp>
        <p:cxnSp>
          <p:nvCxnSpPr>
            <p:cNvPr id="544" name="Google Shape;544;g25356075365_0_628"/>
            <p:cNvCxnSpPr>
              <a:stCxn id="538" idx="7"/>
              <a:endCxn id="540" idx="2"/>
            </p:cNvCxnSpPr>
            <p:nvPr/>
          </p:nvCxnSpPr>
          <p:spPr>
            <a:xfrm rot="-5400000">
              <a:off x="4720337" y="984197"/>
              <a:ext cx="663000" cy="969900"/>
            </a:xfrm>
            <a:prstGeom prst="curvedConnector2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545" name="Google Shape;545;g25356075365_0_628"/>
          <p:cNvSpPr txBox="1"/>
          <p:nvPr/>
        </p:nvSpPr>
        <p:spPr>
          <a:xfrm>
            <a:off x="6570400" y="572700"/>
            <a:ext cx="2122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Lato"/>
                <a:ea typeface="Lato"/>
                <a:cs typeface="Lato"/>
                <a:sym typeface="Lato"/>
              </a:rPr>
              <a:t>Spatial resolution </a:t>
            </a:r>
            <a:r>
              <a:rPr b="1" lang="fr">
                <a:latin typeface="Lato"/>
                <a:ea typeface="Lato"/>
                <a:cs typeface="Lato"/>
                <a:sym typeface="Lato"/>
              </a:rPr>
              <a:t>error</a:t>
            </a:r>
            <a:endParaRPr b="1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546" name="Google Shape;546;g25356075365_0_6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8725" y="1017488"/>
            <a:ext cx="1771650" cy="5334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47" name="Google Shape;547;g25356075365_0_628"/>
          <p:cNvCxnSpPr/>
          <p:nvPr/>
        </p:nvCxnSpPr>
        <p:spPr>
          <a:xfrm>
            <a:off x="327442" y="2300613"/>
            <a:ext cx="2822400" cy="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548" name="Google Shape;548;g25356075365_0_628"/>
          <p:cNvGrpSpPr/>
          <p:nvPr/>
        </p:nvGrpSpPr>
        <p:grpSpPr>
          <a:xfrm>
            <a:off x="327442" y="2518272"/>
            <a:ext cx="2822400" cy="175971"/>
            <a:chOff x="448992" y="2619497"/>
            <a:chExt cx="2822400" cy="175971"/>
          </a:xfrm>
        </p:grpSpPr>
        <p:cxnSp>
          <p:nvCxnSpPr>
            <p:cNvPr id="549" name="Google Shape;549;g25356075365_0_628"/>
            <p:cNvCxnSpPr/>
            <p:nvPr/>
          </p:nvCxnSpPr>
          <p:spPr>
            <a:xfrm>
              <a:off x="448992" y="2704837"/>
              <a:ext cx="2822400" cy="0"/>
            </a:xfrm>
            <a:prstGeom prst="straightConnector1">
              <a:avLst/>
            </a:prstGeom>
            <a:noFill/>
            <a:ln cap="flat" cmpd="sng" w="152400">
              <a:solidFill>
                <a:srgbClr val="ACACAC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50" name="Google Shape;550;g25356075365_0_628"/>
            <p:cNvCxnSpPr/>
            <p:nvPr/>
          </p:nvCxnSpPr>
          <p:spPr>
            <a:xfrm>
              <a:off x="448992" y="2619497"/>
              <a:ext cx="2822400" cy="0"/>
            </a:xfrm>
            <a:prstGeom prst="straightConnector1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51" name="Google Shape;551;g25356075365_0_628"/>
            <p:cNvCxnSpPr/>
            <p:nvPr/>
          </p:nvCxnSpPr>
          <p:spPr>
            <a:xfrm>
              <a:off x="448992" y="2795469"/>
              <a:ext cx="2822400" cy="0"/>
            </a:xfrm>
            <a:prstGeom prst="straightConnector1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cxnSp>
        <p:nvCxnSpPr>
          <p:cNvPr id="552" name="Google Shape;552;g25356075365_0_628"/>
          <p:cNvCxnSpPr/>
          <p:nvPr/>
        </p:nvCxnSpPr>
        <p:spPr>
          <a:xfrm>
            <a:off x="327450" y="4058213"/>
            <a:ext cx="2822400" cy="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53" name="Google Shape;553;g25356075365_0_628"/>
          <p:cNvSpPr txBox="1"/>
          <p:nvPr/>
        </p:nvSpPr>
        <p:spPr>
          <a:xfrm>
            <a:off x="481950" y="736588"/>
            <a:ext cx="2788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554" name="Google Shape;554;g25356075365_0_628"/>
          <p:cNvSpPr txBox="1"/>
          <p:nvPr/>
        </p:nvSpPr>
        <p:spPr>
          <a:xfrm>
            <a:off x="53375" y="754800"/>
            <a:ext cx="3309600" cy="116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600">
                <a:latin typeface="Gill Sans"/>
                <a:ea typeface="Gill Sans"/>
                <a:cs typeface="Gill Sans"/>
                <a:sym typeface="Gill Sans"/>
              </a:rPr>
              <a:t>Setup</a:t>
            </a:r>
            <a:r>
              <a:rPr lang="fr" sz="1600">
                <a:latin typeface="Gill Sans"/>
                <a:ea typeface="Gill Sans"/>
                <a:cs typeface="Gill Sans"/>
                <a:sym typeface="Gill Sans"/>
              </a:rPr>
              <a:t>:</a:t>
            </a:r>
            <a:endParaRPr sz="1600"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Gill Sans"/>
              <a:ea typeface="Gill Sans"/>
              <a:cs typeface="Gill Sans"/>
              <a:sym typeface="Gill Sans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Gill Sans"/>
              <a:buChar char="-"/>
            </a:pPr>
            <a:r>
              <a:rPr lang="fr" sz="1600">
                <a:latin typeface="Gill Sans"/>
                <a:ea typeface="Gill Sans"/>
                <a:cs typeface="Gill Sans"/>
                <a:sym typeface="Gill Sans"/>
              </a:rPr>
              <a:t>4 </a:t>
            </a:r>
            <a:r>
              <a:rPr lang="fr" sz="1600">
                <a:solidFill>
                  <a:srgbClr val="666666"/>
                </a:solidFill>
                <a:latin typeface="Gill Sans"/>
                <a:ea typeface="Gill Sans"/>
                <a:cs typeface="Gill Sans"/>
                <a:sym typeface="Gill Sans"/>
              </a:rPr>
              <a:t>lead absorbers</a:t>
            </a:r>
            <a:r>
              <a:rPr lang="fr" sz="1600">
                <a:latin typeface="Gill Sans"/>
                <a:ea typeface="Gill Sans"/>
                <a:cs typeface="Gill Sans"/>
                <a:sym typeface="Gill Sans"/>
              </a:rPr>
              <a:t> (10cm thick)</a:t>
            </a:r>
            <a:endParaRPr sz="1600">
              <a:latin typeface="Gill Sans"/>
              <a:ea typeface="Gill Sans"/>
              <a:cs typeface="Gill Sans"/>
              <a:sym typeface="Gill Sans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Font typeface="Gill Sans"/>
              <a:buChar char="-"/>
            </a:pPr>
            <a:r>
              <a:rPr lang="fr" sz="1600">
                <a:latin typeface="Gill Sans"/>
                <a:ea typeface="Gill Sans"/>
                <a:cs typeface="Gill Sans"/>
                <a:sym typeface="Gill Sans"/>
              </a:rPr>
              <a:t>10 </a:t>
            </a:r>
            <a:r>
              <a:rPr lang="fr" sz="1600">
                <a:solidFill>
                  <a:srgbClr val="FF0000"/>
                </a:solidFill>
                <a:latin typeface="Gill Sans"/>
                <a:ea typeface="Gill Sans"/>
                <a:cs typeface="Gill Sans"/>
                <a:sym typeface="Gill Sans"/>
              </a:rPr>
              <a:t>detection planes</a:t>
            </a:r>
            <a:endParaRPr sz="1600">
              <a:solidFill>
                <a:srgbClr val="FF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555" name="Google Shape;555;g25356075365_0_628"/>
          <p:cNvGrpSpPr/>
          <p:nvPr/>
        </p:nvGrpSpPr>
        <p:grpSpPr>
          <a:xfrm>
            <a:off x="327442" y="2911885"/>
            <a:ext cx="2822400" cy="175971"/>
            <a:chOff x="448992" y="2619497"/>
            <a:chExt cx="2822400" cy="175971"/>
          </a:xfrm>
        </p:grpSpPr>
        <p:cxnSp>
          <p:nvCxnSpPr>
            <p:cNvPr id="556" name="Google Shape;556;g25356075365_0_628"/>
            <p:cNvCxnSpPr/>
            <p:nvPr/>
          </p:nvCxnSpPr>
          <p:spPr>
            <a:xfrm>
              <a:off x="448992" y="2704837"/>
              <a:ext cx="2822400" cy="0"/>
            </a:xfrm>
            <a:prstGeom prst="straightConnector1">
              <a:avLst/>
            </a:prstGeom>
            <a:noFill/>
            <a:ln cap="flat" cmpd="sng" w="152400">
              <a:solidFill>
                <a:srgbClr val="ACACAC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57" name="Google Shape;557;g25356075365_0_628"/>
            <p:cNvCxnSpPr/>
            <p:nvPr/>
          </p:nvCxnSpPr>
          <p:spPr>
            <a:xfrm>
              <a:off x="448992" y="2619497"/>
              <a:ext cx="2822400" cy="0"/>
            </a:xfrm>
            <a:prstGeom prst="straightConnector1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58" name="Google Shape;558;g25356075365_0_628"/>
            <p:cNvCxnSpPr/>
            <p:nvPr/>
          </p:nvCxnSpPr>
          <p:spPr>
            <a:xfrm>
              <a:off x="448992" y="2795469"/>
              <a:ext cx="2822400" cy="0"/>
            </a:xfrm>
            <a:prstGeom prst="straightConnector1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559" name="Google Shape;559;g25356075365_0_628"/>
          <p:cNvGrpSpPr/>
          <p:nvPr/>
        </p:nvGrpSpPr>
        <p:grpSpPr>
          <a:xfrm>
            <a:off x="327442" y="3305522"/>
            <a:ext cx="2822400" cy="175971"/>
            <a:chOff x="448992" y="2619497"/>
            <a:chExt cx="2822400" cy="175971"/>
          </a:xfrm>
        </p:grpSpPr>
        <p:cxnSp>
          <p:nvCxnSpPr>
            <p:cNvPr id="560" name="Google Shape;560;g25356075365_0_628"/>
            <p:cNvCxnSpPr/>
            <p:nvPr/>
          </p:nvCxnSpPr>
          <p:spPr>
            <a:xfrm>
              <a:off x="448992" y="2704837"/>
              <a:ext cx="2822400" cy="0"/>
            </a:xfrm>
            <a:prstGeom prst="straightConnector1">
              <a:avLst/>
            </a:prstGeom>
            <a:noFill/>
            <a:ln cap="flat" cmpd="sng" w="152400">
              <a:solidFill>
                <a:srgbClr val="ACACAC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61" name="Google Shape;561;g25356075365_0_628"/>
            <p:cNvCxnSpPr/>
            <p:nvPr/>
          </p:nvCxnSpPr>
          <p:spPr>
            <a:xfrm>
              <a:off x="448992" y="2619497"/>
              <a:ext cx="2822400" cy="0"/>
            </a:xfrm>
            <a:prstGeom prst="straightConnector1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62" name="Google Shape;562;g25356075365_0_628"/>
            <p:cNvCxnSpPr/>
            <p:nvPr/>
          </p:nvCxnSpPr>
          <p:spPr>
            <a:xfrm>
              <a:off x="448992" y="2795469"/>
              <a:ext cx="2822400" cy="0"/>
            </a:xfrm>
            <a:prstGeom prst="straightConnector1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563" name="Google Shape;563;g25356075365_0_628"/>
          <p:cNvGrpSpPr/>
          <p:nvPr/>
        </p:nvGrpSpPr>
        <p:grpSpPr>
          <a:xfrm>
            <a:off x="327442" y="3699135"/>
            <a:ext cx="2822400" cy="175971"/>
            <a:chOff x="448992" y="2619497"/>
            <a:chExt cx="2822400" cy="175971"/>
          </a:xfrm>
        </p:grpSpPr>
        <p:cxnSp>
          <p:nvCxnSpPr>
            <p:cNvPr id="564" name="Google Shape;564;g25356075365_0_628"/>
            <p:cNvCxnSpPr/>
            <p:nvPr/>
          </p:nvCxnSpPr>
          <p:spPr>
            <a:xfrm>
              <a:off x="448992" y="2704837"/>
              <a:ext cx="2822400" cy="0"/>
            </a:xfrm>
            <a:prstGeom prst="straightConnector1">
              <a:avLst/>
            </a:prstGeom>
            <a:noFill/>
            <a:ln cap="flat" cmpd="sng" w="152400">
              <a:solidFill>
                <a:srgbClr val="ACACAC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65" name="Google Shape;565;g25356075365_0_628"/>
            <p:cNvCxnSpPr/>
            <p:nvPr/>
          </p:nvCxnSpPr>
          <p:spPr>
            <a:xfrm>
              <a:off x="448992" y="2619497"/>
              <a:ext cx="2822400" cy="0"/>
            </a:xfrm>
            <a:prstGeom prst="straightConnector1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66" name="Google Shape;566;g25356075365_0_628"/>
            <p:cNvCxnSpPr/>
            <p:nvPr/>
          </p:nvCxnSpPr>
          <p:spPr>
            <a:xfrm>
              <a:off x="448992" y="2795469"/>
              <a:ext cx="2822400" cy="0"/>
            </a:xfrm>
            <a:prstGeom prst="straightConnector1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cxnSp>
        <p:nvCxnSpPr>
          <p:cNvPr id="567" name="Google Shape;567;g25356075365_0_628"/>
          <p:cNvCxnSpPr/>
          <p:nvPr/>
        </p:nvCxnSpPr>
        <p:spPr>
          <a:xfrm>
            <a:off x="3431225" y="2270375"/>
            <a:ext cx="0" cy="216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stealth"/>
            <a:tailEnd len="med" w="med" type="stealth"/>
          </a:ln>
        </p:spPr>
      </p:cxnSp>
      <p:sp>
        <p:nvSpPr>
          <p:cNvPr id="568" name="Google Shape;568;g25356075365_0_628"/>
          <p:cNvSpPr txBox="1"/>
          <p:nvPr/>
        </p:nvSpPr>
        <p:spPr>
          <a:xfrm>
            <a:off x="3431225" y="2178725"/>
            <a:ext cx="993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Gill Sans"/>
                <a:ea typeface="Gill Sans"/>
                <a:cs typeface="Gill Sans"/>
                <a:sym typeface="Gill Sans"/>
              </a:rPr>
              <a:t>10 cm</a:t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569" name="Google Shape;569;g25356075365_0_628"/>
          <p:cNvGrpSpPr/>
          <p:nvPr/>
        </p:nvGrpSpPr>
        <p:grpSpPr>
          <a:xfrm>
            <a:off x="3250150" y="3490100"/>
            <a:ext cx="129125" cy="595500"/>
            <a:chOff x="3250150" y="3490100"/>
            <a:chExt cx="129125" cy="595500"/>
          </a:xfrm>
        </p:grpSpPr>
        <p:cxnSp>
          <p:nvCxnSpPr>
            <p:cNvPr id="570" name="Google Shape;570;g25356075365_0_628"/>
            <p:cNvCxnSpPr/>
            <p:nvPr/>
          </p:nvCxnSpPr>
          <p:spPr>
            <a:xfrm rot="10800000">
              <a:off x="3379150" y="3490100"/>
              <a:ext cx="0" cy="5946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71" name="Google Shape;571;g25356075365_0_628"/>
            <p:cNvCxnSpPr/>
            <p:nvPr/>
          </p:nvCxnSpPr>
          <p:spPr>
            <a:xfrm>
              <a:off x="3250275" y="3492275"/>
              <a:ext cx="129000" cy="9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72" name="Google Shape;572;g25356075365_0_628"/>
            <p:cNvCxnSpPr/>
            <p:nvPr/>
          </p:nvCxnSpPr>
          <p:spPr>
            <a:xfrm>
              <a:off x="3250150" y="4084700"/>
              <a:ext cx="129000" cy="9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grpSp>
        <p:nvGrpSpPr>
          <p:cNvPr id="573" name="Google Shape;573;g25356075365_0_628"/>
          <p:cNvGrpSpPr/>
          <p:nvPr/>
        </p:nvGrpSpPr>
        <p:grpSpPr>
          <a:xfrm rot="10800000">
            <a:off x="4407250" y="2397510"/>
            <a:ext cx="129125" cy="2262960"/>
            <a:chOff x="3250150" y="3490100"/>
            <a:chExt cx="129125" cy="595500"/>
          </a:xfrm>
        </p:grpSpPr>
        <p:cxnSp>
          <p:nvCxnSpPr>
            <p:cNvPr id="574" name="Google Shape;574;g25356075365_0_628"/>
            <p:cNvCxnSpPr/>
            <p:nvPr/>
          </p:nvCxnSpPr>
          <p:spPr>
            <a:xfrm rot="10800000">
              <a:off x="3379150" y="3490100"/>
              <a:ext cx="0" cy="5946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75" name="Google Shape;575;g25356075365_0_628"/>
            <p:cNvCxnSpPr/>
            <p:nvPr/>
          </p:nvCxnSpPr>
          <p:spPr>
            <a:xfrm>
              <a:off x="3250275" y="3492275"/>
              <a:ext cx="129000" cy="9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576" name="Google Shape;576;g25356075365_0_628"/>
            <p:cNvCxnSpPr/>
            <p:nvPr/>
          </p:nvCxnSpPr>
          <p:spPr>
            <a:xfrm>
              <a:off x="3250150" y="4084700"/>
              <a:ext cx="129000" cy="9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cxnSp>
        <p:nvCxnSpPr>
          <p:cNvPr id="577" name="Google Shape;577;g25356075365_0_628"/>
          <p:cNvCxnSpPr/>
          <p:nvPr/>
        </p:nvCxnSpPr>
        <p:spPr>
          <a:xfrm flipH="1" rot="10800000">
            <a:off x="3386000" y="3455725"/>
            <a:ext cx="1026600" cy="330600"/>
          </a:xfrm>
          <a:prstGeom prst="curvedConnector3">
            <a:avLst>
              <a:gd fmla="val 50000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1" name="Shape 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Google Shape;582;g25356075365_0_811"/>
          <p:cNvSpPr/>
          <p:nvPr/>
        </p:nvSpPr>
        <p:spPr>
          <a:xfrm>
            <a:off x="6809325" y="2761425"/>
            <a:ext cx="1771500" cy="513000"/>
          </a:xfrm>
          <a:prstGeom prst="rect">
            <a:avLst/>
          </a:prstGeom>
          <a:solidFill>
            <a:srgbClr val="E9EDEE">
              <a:alpha val="6456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3" name="Google Shape;583;g25356075365_0_811"/>
          <p:cNvSpPr/>
          <p:nvPr/>
        </p:nvSpPr>
        <p:spPr>
          <a:xfrm>
            <a:off x="610050" y="2712200"/>
            <a:ext cx="1771500" cy="513000"/>
          </a:xfrm>
          <a:prstGeom prst="rect">
            <a:avLst/>
          </a:prstGeom>
          <a:solidFill>
            <a:srgbClr val="E9EDEE">
              <a:alpha val="6456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4" name="Google Shape;584;g25356075365_0_811"/>
          <p:cNvSpPr/>
          <p:nvPr/>
        </p:nvSpPr>
        <p:spPr>
          <a:xfrm>
            <a:off x="3757250" y="2712200"/>
            <a:ext cx="1771500" cy="513000"/>
          </a:xfrm>
          <a:prstGeom prst="rect">
            <a:avLst/>
          </a:prstGeom>
          <a:solidFill>
            <a:srgbClr val="E9EDEE">
              <a:alpha val="6456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5" name="Google Shape;585;g25356075365_0_811"/>
          <p:cNvSpPr txBox="1"/>
          <p:nvPr>
            <p:ph type="title"/>
          </p:nvPr>
        </p:nvSpPr>
        <p:spPr>
          <a:xfrm>
            <a:off x="0" y="0"/>
            <a:ext cx="8094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ct val="179487"/>
              <a:buNone/>
            </a:pPr>
            <a:r>
              <a:rPr lang="fr">
                <a:latin typeface="Gill Sans"/>
                <a:ea typeface="Gill Sans"/>
                <a:cs typeface="Gill Sans"/>
                <a:sym typeface="Gill Sans"/>
              </a:rPr>
              <a:t>Momentum measurement module: </a:t>
            </a:r>
            <a:r>
              <a:rPr b="0" lang="fr">
                <a:latin typeface="Gill Sans"/>
                <a:ea typeface="Gill Sans"/>
                <a:cs typeface="Gill Sans"/>
                <a:sym typeface="Gill Sans"/>
              </a:rPr>
              <a:t>input variables</a:t>
            </a:r>
            <a:endParaRPr b="0"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t/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586" name="Google Shape;586;g25356075365_0_81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pic>
        <p:nvPicPr>
          <p:cNvPr id="587" name="Google Shape;587;g25356075365_0_8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0275" y="984000"/>
            <a:ext cx="1771650" cy="533400"/>
          </a:xfrm>
          <a:prstGeom prst="rect">
            <a:avLst/>
          </a:prstGeom>
          <a:noFill/>
          <a:ln>
            <a:noFill/>
          </a:ln>
        </p:spPr>
      </p:pic>
      <p:sp>
        <p:nvSpPr>
          <p:cNvPr id="588" name="Google Shape;588;g25356075365_0_811"/>
          <p:cNvSpPr txBox="1"/>
          <p:nvPr/>
        </p:nvSpPr>
        <p:spPr>
          <a:xfrm>
            <a:off x="3713600" y="832575"/>
            <a:ext cx="18588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600">
                <a:latin typeface="Gill Sans"/>
                <a:ea typeface="Gill Sans"/>
                <a:cs typeface="Gill Sans"/>
                <a:sym typeface="Gill Sans"/>
              </a:rPr>
              <a:t>Scattering angle</a:t>
            </a:r>
            <a:endParaRPr b="1" sz="1600"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589" name="Google Shape;589;g25356075365_0_811"/>
          <p:cNvGrpSpPr/>
          <p:nvPr/>
        </p:nvGrpSpPr>
        <p:grpSpPr>
          <a:xfrm>
            <a:off x="207075" y="1712213"/>
            <a:ext cx="2976575" cy="2431063"/>
            <a:chOff x="359650" y="1696113"/>
            <a:chExt cx="2976575" cy="2431063"/>
          </a:xfrm>
        </p:grpSpPr>
        <p:sp>
          <p:nvSpPr>
            <p:cNvPr id="590" name="Google Shape;590;g25356075365_0_811"/>
            <p:cNvSpPr/>
            <p:nvPr/>
          </p:nvSpPr>
          <p:spPr>
            <a:xfrm>
              <a:off x="2059997" y="3486625"/>
              <a:ext cx="180328" cy="212692"/>
            </a:xfrm>
            <a:custGeom>
              <a:rect b="b" l="l" r="r" t="t"/>
              <a:pathLst>
                <a:path extrusionOk="0" h="15720" w="19235">
                  <a:moveTo>
                    <a:pt x="0" y="15720"/>
                  </a:moveTo>
                  <a:cubicBezTo>
                    <a:pt x="8120" y="14096"/>
                    <a:pt x="16614" y="7855"/>
                    <a:pt x="19235" y="0"/>
                  </a:cubicBezTo>
                </a:path>
              </a:pathLst>
            </a:custGeom>
            <a:noFill/>
            <a:ln cap="flat" cmpd="sng" w="19050">
              <a:solidFill>
                <a:srgbClr val="FF0000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591" name="Google Shape;591;g25356075365_0_811"/>
            <p:cNvSpPr/>
            <p:nvPr/>
          </p:nvSpPr>
          <p:spPr>
            <a:xfrm>
              <a:off x="1532903" y="3028675"/>
              <a:ext cx="115410" cy="134288"/>
            </a:xfrm>
            <a:custGeom>
              <a:rect b="b" l="l" r="r" t="t"/>
              <a:pathLst>
                <a:path extrusionOk="0" h="15720" w="19235">
                  <a:moveTo>
                    <a:pt x="0" y="15720"/>
                  </a:moveTo>
                  <a:cubicBezTo>
                    <a:pt x="8120" y="14096"/>
                    <a:pt x="16614" y="7855"/>
                    <a:pt x="19235" y="0"/>
                  </a:cubicBezTo>
                </a:path>
              </a:pathLst>
            </a:custGeom>
            <a:noFill/>
            <a:ln cap="flat" cmpd="sng" w="19050">
              <a:solidFill>
                <a:srgbClr val="FF0000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592" name="Google Shape;592;g25356075365_0_811"/>
            <p:cNvSpPr txBox="1"/>
            <p:nvPr/>
          </p:nvSpPr>
          <p:spPr>
            <a:xfrm>
              <a:off x="2115525" y="3634575"/>
              <a:ext cx="1220700" cy="492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 sz="2000">
                  <a:solidFill>
                    <a:srgbClr val="FF0000"/>
                  </a:solidFill>
                  <a:latin typeface="Gill Sans"/>
                  <a:ea typeface="Gill Sans"/>
                  <a:cs typeface="Gill Sans"/>
                  <a:sym typeface="Gill Sans"/>
                </a:rPr>
                <a:t>𝜽</a:t>
              </a:r>
              <a:r>
                <a:rPr baseline="-25000" lang="fr" sz="2000">
                  <a:solidFill>
                    <a:srgbClr val="FF0000"/>
                  </a:solidFill>
                  <a:latin typeface="Gill Sans"/>
                  <a:ea typeface="Gill Sans"/>
                  <a:cs typeface="Gill Sans"/>
                  <a:sym typeface="Gill Sans"/>
                </a:rPr>
                <a:t>deflection, 1</a:t>
              </a:r>
              <a:endParaRPr baseline="-25000" sz="2000">
                <a:solidFill>
                  <a:srgbClr val="FF0000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593" name="Google Shape;593;g25356075365_0_811"/>
            <p:cNvSpPr txBox="1"/>
            <p:nvPr/>
          </p:nvSpPr>
          <p:spPr>
            <a:xfrm>
              <a:off x="1532900" y="2452850"/>
              <a:ext cx="1220700" cy="492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 sz="2000">
                  <a:solidFill>
                    <a:srgbClr val="FF0000"/>
                  </a:solidFill>
                  <a:latin typeface="Gill Sans"/>
                  <a:ea typeface="Gill Sans"/>
                  <a:cs typeface="Gill Sans"/>
                  <a:sym typeface="Gill Sans"/>
                </a:rPr>
                <a:t>𝜽</a:t>
              </a:r>
              <a:r>
                <a:rPr baseline="-25000" lang="fr" sz="2000">
                  <a:solidFill>
                    <a:srgbClr val="FF0000"/>
                  </a:solidFill>
                  <a:latin typeface="Gill Sans"/>
                  <a:ea typeface="Gill Sans"/>
                  <a:cs typeface="Gill Sans"/>
                  <a:sym typeface="Gill Sans"/>
                </a:rPr>
                <a:t>deflection, 0</a:t>
              </a:r>
              <a:endParaRPr baseline="-25000" sz="2000">
                <a:solidFill>
                  <a:srgbClr val="FF0000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grpSp>
          <p:nvGrpSpPr>
            <p:cNvPr id="594" name="Google Shape;594;g25356075365_0_811"/>
            <p:cNvGrpSpPr/>
            <p:nvPr/>
          </p:nvGrpSpPr>
          <p:grpSpPr>
            <a:xfrm>
              <a:off x="359650" y="1696113"/>
              <a:ext cx="2307254" cy="2403050"/>
              <a:chOff x="2912150" y="1687063"/>
              <a:chExt cx="2307254" cy="2403050"/>
            </a:xfrm>
          </p:grpSpPr>
          <p:sp>
            <p:nvSpPr>
              <p:cNvPr id="595" name="Google Shape;595;g25356075365_0_811"/>
              <p:cNvSpPr/>
              <p:nvPr/>
            </p:nvSpPr>
            <p:spPr>
              <a:xfrm>
                <a:off x="2912150" y="1687063"/>
                <a:ext cx="208200" cy="254400"/>
              </a:xfrm>
              <a:prstGeom prst="mathMultiply">
                <a:avLst>
                  <a:gd fmla="val 7594" name="adj1"/>
                </a:avLst>
              </a:prstGeom>
              <a:solidFill>
                <a:srgbClr val="6AA84F"/>
              </a:solidFill>
              <a:ln cap="flat" cmpd="sng" w="9525">
                <a:solidFill>
                  <a:srgbClr val="6AA84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96" name="Google Shape;596;g25356075365_0_811"/>
              <p:cNvSpPr/>
              <p:nvPr/>
            </p:nvSpPr>
            <p:spPr>
              <a:xfrm>
                <a:off x="4363800" y="3120913"/>
                <a:ext cx="208200" cy="254400"/>
              </a:xfrm>
              <a:prstGeom prst="mathMultiply">
                <a:avLst>
                  <a:gd fmla="val 7594" name="adj1"/>
                </a:avLst>
              </a:prstGeom>
              <a:solidFill>
                <a:srgbClr val="6AA84F"/>
              </a:solidFill>
              <a:ln cap="flat" cmpd="sng" w="9525">
                <a:solidFill>
                  <a:srgbClr val="6AA84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97" name="Google Shape;597;g25356075365_0_811"/>
              <p:cNvSpPr/>
              <p:nvPr/>
            </p:nvSpPr>
            <p:spPr>
              <a:xfrm>
                <a:off x="4572000" y="3835713"/>
                <a:ext cx="208200" cy="254400"/>
              </a:xfrm>
              <a:prstGeom prst="mathMultiply">
                <a:avLst>
                  <a:gd fmla="val 7594" name="adj1"/>
                </a:avLst>
              </a:prstGeom>
              <a:solidFill>
                <a:srgbClr val="6AA84F"/>
              </a:solidFill>
              <a:ln cap="flat" cmpd="sng" w="9525">
                <a:solidFill>
                  <a:srgbClr val="6AA84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598" name="Google Shape;598;g25356075365_0_811"/>
              <p:cNvSpPr/>
              <p:nvPr/>
            </p:nvSpPr>
            <p:spPr>
              <a:xfrm>
                <a:off x="3591675" y="2533338"/>
                <a:ext cx="208200" cy="254400"/>
              </a:xfrm>
              <a:prstGeom prst="mathMultiply">
                <a:avLst>
                  <a:gd fmla="val 7594" name="adj1"/>
                </a:avLst>
              </a:prstGeom>
              <a:solidFill>
                <a:srgbClr val="6AA84F"/>
              </a:solidFill>
              <a:ln cap="flat" cmpd="sng" w="9525">
                <a:solidFill>
                  <a:srgbClr val="6AA84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599" name="Google Shape;599;g25356075365_0_811"/>
              <p:cNvCxnSpPr/>
              <p:nvPr/>
            </p:nvCxnSpPr>
            <p:spPr>
              <a:xfrm>
                <a:off x="3022954" y="1822063"/>
                <a:ext cx="664500" cy="82290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2"/>
                </a:solidFill>
                <a:prstDash val="dash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00" name="Google Shape;600;g25356075365_0_811"/>
              <p:cNvCxnSpPr/>
              <p:nvPr/>
            </p:nvCxnSpPr>
            <p:spPr>
              <a:xfrm>
                <a:off x="4476004" y="3245988"/>
                <a:ext cx="192000" cy="67530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2"/>
                </a:solidFill>
                <a:prstDash val="dash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01" name="Google Shape;601;g25356075365_0_811"/>
              <p:cNvCxnSpPr/>
              <p:nvPr/>
            </p:nvCxnSpPr>
            <p:spPr>
              <a:xfrm>
                <a:off x="3687454" y="2644963"/>
                <a:ext cx="743400" cy="56430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2"/>
                </a:solidFill>
                <a:prstDash val="dash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02" name="Google Shape;602;g25356075365_0_811"/>
              <p:cNvCxnSpPr/>
              <p:nvPr/>
            </p:nvCxnSpPr>
            <p:spPr>
              <a:xfrm>
                <a:off x="3693379" y="2644963"/>
                <a:ext cx="664500" cy="82290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2"/>
                </a:solidFill>
                <a:prstDash val="dot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03" name="Google Shape;603;g25356075365_0_811"/>
              <p:cNvCxnSpPr/>
              <p:nvPr/>
            </p:nvCxnSpPr>
            <p:spPr>
              <a:xfrm>
                <a:off x="4476004" y="3245988"/>
                <a:ext cx="743400" cy="56430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2"/>
                </a:solidFill>
                <a:prstDash val="dot"/>
                <a:round/>
                <a:headEnd len="med" w="med" type="none"/>
                <a:tailEnd len="med" w="med" type="none"/>
              </a:ln>
            </p:spPr>
          </p:cxnSp>
        </p:grpSp>
      </p:grpSp>
      <p:sp>
        <p:nvSpPr>
          <p:cNvPr id="604" name="Google Shape;604;g25356075365_0_811"/>
          <p:cNvSpPr txBox="1"/>
          <p:nvPr/>
        </p:nvSpPr>
        <p:spPr>
          <a:xfrm>
            <a:off x="661213" y="854888"/>
            <a:ext cx="18588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600">
                <a:latin typeface="Gill Sans"/>
                <a:ea typeface="Gill Sans"/>
                <a:cs typeface="Gill Sans"/>
                <a:sym typeface="Gill Sans"/>
              </a:rPr>
              <a:t>Deflection angles</a:t>
            </a:r>
            <a:endParaRPr b="1" sz="1600"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605" name="Google Shape;605;g25356075365_0_811"/>
          <p:cNvGrpSpPr/>
          <p:nvPr/>
        </p:nvGrpSpPr>
        <p:grpSpPr>
          <a:xfrm>
            <a:off x="3395838" y="1696113"/>
            <a:ext cx="3313825" cy="2403050"/>
            <a:chOff x="3517875" y="1696113"/>
            <a:chExt cx="3313825" cy="2403050"/>
          </a:xfrm>
        </p:grpSpPr>
        <p:grpSp>
          <p:nvGrpSpPr>
            <p:cNvPr id="606" name="Google Shape;606;g25356075365_0_811"/>
            <p:cNvGrpSpPr/>
            <p:nvPr/>
          </p:nvGrpSpPr>
          <p:grpSpPr>
            <a:xfrm>
              <a:off x="3517875" y="1696113"/>
              <a:ext cx="2250254" cy="2403050"/>
              <a:chOff x="2912150" y="1687063"/>
              <a:chExt cx="2250254" cy="2403050"/>
            </a:xfrm>
          </p:grpSpPr>
          <p:sp>
            <p:nvSpPr>
              <p:cNvPr id="607" name="Google Shape;607;g25356075365_0_811"/>
              <p:cNvSpPr/>
              <p:nvPr/>
            </p:nvSpPr>
            <p:spPr>
              <a:xfrm>
                <a:off x="2912150" y="1687063"/>
                <a:ext cx="208200" cy="254400"/>
              </a:xfrm>
              <a:prstGeom prst="mathMultiply">
                <a:avLst>
                  <a:gd fmla="val 7594" name="adj1"/>
                </a:avLst>
              </a:prstGeom>
              <a:solidFill>
                <a:srgbClr val="6AA84F"/>
              </a:solidFill>
              <a:ln cap="flat" cmpd="sng" w="9525">
                <a:solidFill>
                  <a:srgbClr val="6AA84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8" name="Google Shape;608;g25356075365_0_811"/>
              <p:cNvSpPr/>
              <p:nvPr/>
            </p:nvSpPr>
            <p:spPr>
              <a:xfrm>
                <a:off x="4363800" y="3120913"/>
                <a:ext cx="208200" cy="254400"/>
              </a:xfrm>
              <a:prstGeom prst="mathMultiply">
                <a:avLst>
                  <a:gd fmla="val 7594" name="adj1"/>
                </a:avLst>
              </a:prstGeom>
              <a:solidFill>
                <a:srgbClr val="6AA84F"/>
              </a:solidFill>
              <a:ln cap="flat" cmpd="sng" w="9525">
                <a:solidFill>
                  <a:srgbClr val="6AA84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09" name="Google Shape;609;g25356075365_0_811"/>
              <p:cNvSpPr/>
              <p:nvPr/>
            </p:nvSpPr>
            <p:spPr>
              <a:xfrm>
                <a:off x="4572000" y="3835713"/>
                <a:ext cx="208200" cy="254400"/>
              </a:xfrm>
              <a:prstGeom prst="mathMultiply">
                <a:avLst>
                  <a:gd fmla="val 7594" name="adj1"/>
                </a:avLst>
              </a:prstGeom>
              <a:solidFill>
                <a:srgbClr val="6AA84F"/>
              </a:solidFill>
              <a:ln cap="flat" cmpd="sng" w="9525">
                <a:solidFill>
                  <a:srgbClr val="6AA84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610" name="Google Shape;610;g25356075365_0_811"/>
              <p:cNvSpPr/>
              <p:nvPr/>
            </p:nvSpPr>
            <p:spPr>
              <a:xfrm>
                <a:off x="3591675" y="2533338"/>
                <a:ext cx="208200" cy="254400"/>
              </a:xfrm>
              <a:prstGeom prst="mathMultiply">
                <a:avLst>
                  <a:gd fmla="val 7594" name="adj1"/>
                </a:avLst>
              </a:prstGeom>
              <a:solidFill>
                <a:srgbClr val="6AA84F"/>
              </a:solidFill>
              <a:ln cap="flat" cmpd="sng" w="9525">
                <a:solidFill>
                  <a:srgbClr val="6AA84F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611" name="Google Shape;611;g25356075365_0_811"/>
              <p:cNvCxnSpPr/>
              <p:nvPr/>
            </p:nvCxnSpPr>
            <p:spPr>
              <a:xfrm>
                <a:off x="3022954" y="1822063"/>
                <a:ext cx="664500" cy="82290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2"/>
                </a:solidFill>
                <a:prstDash val="dot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12" name="Google Shape;612;g25356075365_0_811"/>
              <p:cNvCxnSpPr/>
              <p:nvPr/>
            </p:nvCxnSpPr>
            <p:spPr>
              <a:xfrm>
                <a:off x="4476004" y="3245988"/>
                <a:ext cx="192000" cy="67530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2"/>
                </a:solidFill>
                <a:prstDash val="dash"/>
                <a:round/>
                <a:headEnd len="med" w="med" type="none"/>
                <a:tailEnd len="med" w="med" type="none"/>
              </a:ln>
            </p:spPr>
          </p:cxnSp>
          <p:cxnSp>
            <p:nvCxnSpPr>
              <p:cNvPr id="613" name="Google Shape;613;g25356075365_0_811"/>
              <p:cNvCxnSpPr/>
              <p:nvPr/>
            </p:nvCxnSpPr>
            <p:spPr>
              <a:xfrm>
                <a:off x="4497904" y="3245988"/>
                <a:ext cx="664500" cy="82290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2"/>
                </a:solidFill>
                <a:prstDash val="dot"/>
                <a:round/>
                <a:headEnd len="med" w="med" type="none"/>
                <a:tailEnd len="med" w="med" type="none"/>
              </a:ln>
            </p:spPr>
          </p:cxnSp>
        </p:grpSp>
        <p:sp>
          <p:nvSpPr>
            <p:cNvPr id="614" name="Google Shape;614;g25356075365_0_811"/>
            <p:cNvSpPr/>
            <p:nvPr/>
          </p:nvSpPr>
          <p:spPr>
            <a:xfrm>
              <a:off x="5264123" y="3699327"/>
              <a:ext cx="198986" cy="161641"/>
            </a:xfrm>
            <a:custGeom>
              <a:rect b="b" l="l" r="r" t="t"/>
              <a:pathLst>
                <a:path extrusionOk="0" h="15720" w="19235">
                  <a:moveTo>
                    <a:pt x="0" y="15720"/>
                  </a:moveTo>
                  <a:cubicBezTo>
                    <a:pt x="8120" y="14096"/>
                    <a:pt x="16614" y="7855"/>
                    <a:pt x="19235" y="0"/>
                  </a:cubicBezTo>
                </a:path>
              </a:pathLst>
            </a:custGeom>
            <a:noFill/>
            <a:ln cap="flat" cmpd="sng" w="19050">
              <a:solidFill>
                <a:srgbClr val="FF0000"/>
              </a:solidFill>
              <a:prstDash val="solid"/>
              <a:round/>
              <a:headEnd len="med" w="med" type="none"/>
              <a:tailEnd len="med" w="med" type="none"/>
            </a:ln>
          </p:spPr>
        </p:sp>
        <p:sp>
          <p:nvSpPr>
            <p:cNvPr id="615" name="Google Shape;615;g25356075365_0_811"/>
            <p:cNvSpPr txBox="1"/>
            <p:nvPr/>
          </p:nvSpPr>
          <p:spPr>
            <a:xfrm>
              <a:off x="5463100" y="3298825"/>
              <a:ext cx="1368600" cy="492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 sz="2000">
                  <a:solidFill>
                    <a:srgbClr val="FF0000"/>
                  </a:solidFill>
                  <a:latin typeface="Gill Sans"/>
                  <a:ea typeface="Gill Sans"/>
                  <a:cs typeface="Gill Sans"/>
                  <a:sym typeface="Gill Sans"/>
                </a:rPr>
                <a:t>𝚫</a:t>
              </a:r>
              <a:r>
                <a:rPr lang="fr" sz="2000">
                  <a:solidFill>
                    <a:srgbClr val="FF0000"/>
                  </a:solidFill>
                  <a:latin typeface="Gill Sans"/>
                  <a:ea typeface="Gill Sans"/>
                  <a:cs typeface="Gill Sans"/>
                  <a:sym typeface="Gill Sans"/>
                </a:rPr>
                <a:t>𝜽</a:t>
              </a:r>
              <a:r>
                <a:rPr baseline="-25000" lang="fr" sz="2000">
                  <a:solidFill>
                    <a:srgbClr val="FF0000"/>
                  </a:solidFill>
                  <a:latin typeface="Gill Sans"/>
                  <a:ea typeface="Gill Sans"/>
                  <a:cs typeface="Gill Sans"/>
                  <a:sym typeface="Gill Sans"/>
                </a:rPr>
                <a:t>scattering</a:t>
              </a:r>
              <a:endParaRPr baseline="-25000" sz="2000">
                <a:solidFill>
                  <a:srgbClr val="FF0000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</p:grpSp>
      <p:sp>
        <p:nvSpPr>
          <p:cNvPr id="616" name="Google Shape;616;g25356075365_0_811"/>
          <p:cNvSpPr/>
          <p:nvPr/>
        </p:nvSpPr>
        <p:spPr>
          <a:xfrm>
            <a:off x="6551225" y="1808538"/>
            <a:ext cx="208200" cy="254400"/>
          </a:xfrm>
          <a:prstGeom prst="mathMultiply">
            <a:avLst>
              <a:gd fmla="val 7594" name="adj1"/>
            </a:avLst>
          </a:prstGeom>
          <a:solidFill>
            <a:srgbClr val="6AA84F"/>
          </a:solidFill>
          <a:ln cap="flat" cmpd="sng" w="952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7" name="Google Shape;617;g25356075365_0_811"/>
          <p:cNvSpPr/>
          <p:nvPr/>
        </p:nvSpPr>
        <p:spPr>
          <a:xfrm>
            <a:off x="8371450" y="3144888"/>
            <a:ext cx="208200" cy="254400"/>
          </a:xfrm>
          <a:prstGeom prst="mathMultiply">
            <a:avLst>
              <a:gd fmla="val 7594" name="adj1"/>
            </a:avLst>
          </a:prstGeom>
          <a:solidFill>
            <a:srgbClr val="6AA84F"/>
          </a:solidFill>
          <a:ln cap="flat" cmpd="sng" w="952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8" name="Google Shape;618;g25356075365_0_811"/>
          <p:cNvSpPr/>
          <p:nvPr/>
        </p:nvSpPr>
        <p:spPr>
          <a:xfrm>
            <a:off x="8044600" y="4087513"/>
            <a:ext cx="208200" cy="254400"/>
          </a:xfrm>
          <a:prstGeom prst="mathMultiply">
            <a:avLst>
              <a:gd fmla="val 7594" name="adj1"/>
            </a:avLst>
          </a:prstGeom>
          <a:solidFill>
            <a:srgbClr val="6AA84F"/>
          </a:solidFill>
          <a:ln cap="flat" cmpd="sng" w="952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9" name="Google Shape;619;g25356075365_0_811"/>
          <p:cNvSpPr/>
          <p:nvPr/>
        </p:nvSpPr>
        <p:spPr>
          <a:xfrm>
            <a:off x="7119575" y="2612538"/>
            <a:ext cx="208200" cy="254400"/>
          </a:xfrm>
          <a:prstGeom prst="mathMultiply">
            <a:avLst>
              <a:gd fmla="val 7594" name="adj1"/>
            </a:avLst>
          </a:prstGeom>
          <a:solidFill>
            <a:srgbClr val="6AA84F"/>
          </a:solidFill>
          <a:ln cap="flat" cmpd="sng" w="952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620" name="Google Shape;620;g25356075365_0_811"/>
          <p:cNvCxnSpPr/>
          <p:nvPr/>
        </p:nvCxnSpPr>
        <p:spPr>
          <a:xfrm>
            <a:off x="6769275" y="1832300"/>
            <a:ext cx="1851600" cy="2190900"/>
          </a:xfrm>
          <a:prstGeom prst="straightConnector1">
            <a:avLst/>
          </a:prstGeom>
          <a:noFill/>
          <a:ln cap="flat" cmpd="sng" w="19050">
            <a:solidFill>
              <a:srgbClr val="1155CC"/>
            </a:solidFill>
            <a:prstDash val="dot"/>
            <a:round/>
            <a:headEnd len="med" w="med" type="none"/>
            <a:tailEnd len="med" w="med" type="none"/>
          </a:ln>
        </p:spPr>
      </p:cxnSp>
      <p:sp>
        <p:nvSpPr>
          <p:cNvPr id="621" name="Google Shape;621;g25356075365_0_811"/>
          <p:cNvSpPr txBox="1"/>
          <p:nvPr/>
        </p:nvSpPr>
        <p:spPr>
          <a:xfrm>
            <a:off x="7066900" y="1886175"/>
            <a:ext cx="1858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solidFill>
                  <a:srgbClr val="1155CC"/>
                </a:solidFill>
                <a:latin typeface="Gill Sans"/>
                <a:ea typeface="Gill Sans"/>
                <a:cs typeface="Gill Sans"/>
                <a:sym typeface="Gill Sans"/>
              </a:rPr>
              <a:t>Linear fit</a:t>
            </a:r>
            <a:endParaRPr>
              <a:solidFill>
                <a:srgbClr val="1155CC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cxnSp>
        <p:nvCxnSpPr>
          <p:cNvPr id="622" name="Google Shape;622;g25356075365_0_811"/>
          <p:cNvCxnSpPr/>
          <p:nvPr/>
        </p:nvCxnSpPr>
        <p:spPr>
          <a:xfrm flipH="1">
            <a:off x="8187550" y="3277100"/>
            <a:ext cx="288900" cy="2658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23" name="Google Shape;623;g25356075365_0_811"/>
          <p:cNvCxnSpPr/>
          <p:nvPr/>
        </p:nvCxnSpPr>
        <p:spPr>
          <a:xfrm flipH="1">
            <a:off x="7214900" y="2571750"/>
            <a:ext cx="199200" cy="1794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24" name="Google Shape;624;g25356075365_0_811"/>
          <p:cNvCxnSpPr/>
          <p:nvPr/>
        </p:nvCxnSpPr>
        <p:spPr>
          <a:xfrm flipH="1">
            <a:off x="6654750" y="1828825"/>
            <a:ext cx="128400" cy="1158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25" name="Google Shape;625;g25356075365_0_811"/>
          <p:cNvCxnSpPr/>
          <p:nvPr/>
        </p:nvCxnSpPr>
        <p:spPr>
          <a:xfrm flipH="1">
            <a:off x="8142375" y="3906075"/>
            <a:ext cx="374700" cy="3270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26" name="Google Shape;626;g25356075365_0_811"/>
          <p:cNvSpPr txBox="1"/>
          <p:nvPr/>
        </p:nvSpPr>
        <p:spPr>
          <a:xfrm>
            <a:off x="6831700" y="854900"/>
            <a:ext cx="18588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600">
                <a:latin typeface="Gill Sans"/>
                <a:ea typeface="Gill Sans"/>
                <a:cs typeface="Gill Sans"/>
                <a:sym typeface="Gill Sans"/>
              </a:rPr>
              <a:t>Fit residuals r</a:t>
            </a:r>
            <a:endParaRPr b="1" sz="1600"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627" name="Google Shape;627;g25356075365_0_811"/>
          <p:cNvSpPr txBox="1"/>
          <p:nvPr/>
        </p:nvSpPr>
        <p:spPr>
          <a:xfrm>
            <a:off x="6484900" y="1432100"/>
            <a:ext cx="3468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>
                <a:solidFill>
                  <a:srgbClr val="FF0000"/>
                </a:solidFill>
                <a:latin typeface="Gill Sans"/>
                <a:ea typeface="Gill Sans"/>
                <a:cs typeface="Gill Sans"/>
                <a:sym typeface="Gill Sans"/>
              </a:rPr>
              <a:t>r</a:t>
            </a:r>
            <a:r>
              <a:rPr baseline="-25000" lang="fr" sz="1600">
                <a:solidFill>
                  <a:srgbClr val="FF0000"/>
                </a:solidFill>
                <a:latin typeface="Gill Sans"/>
                <a:ea typeface="Gill Sans"/>
                <a:cs typeface="Gill Sans"/>
                <a:sym typeface="Gill Sans"/>
              </a:rPr>
              <a:t>0</a:t>
            </a:r>
            <a:endParaRPr baseline="-25000" sz="1600">
              <a:solidFill>
                <a:srgbClr val="FF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628" name="Google Shape;628;g25356075365_0_811"/>
          <p:cNvSpPr txBox="1"/>
          <p:nvPr/>
        </p:nvSpPr>
        <p:spPr>
          <a:xfrm>
            <a:off x="7414100" y="2250325"/>
            <a:ext cx="3468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>
                <a:solidFill>
                  <a:srgbClr val="FF0000"/>
                </a:solidFill>
                <a:latin typeface="Gill Sans"/>
                <a:ea typeface="Gill Sans"/>
                <a:cs typeface="Gill Sans"/>
                <a:sym typeface="Gill Sans"/>
              </a:rPr>
              <a:t>r</a:t>
            </a:r>
            <a:r>
              <a:rPr baseline="-25000" lang="fr" sz="1600">
                <a:solidFill>
                  <a:srgbClr val="FF0000"/>
                </a:solidFill>
                <a:latin typeface="Gill Sans"/>
                <a:ea typeface="Gill Sans"/>
                <a:cs typeface="Gill Sans"/>
                <a:sym typeface="Gill Sans"/>
              </a:rPr>
              <a:t>1</a:t>
            </a:r>
            <a:endParaRPr baseline="-25000" sz="1600">
              <a:solidFill>
                <a:srgbClr val="FF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629" name="Google Shape;629;g25356075365_0_811"/>
          <p:cNvSpPr txBox="1"/>
          <p:nvPr/>
        </p:nvSpPr>
        <p:spPr>
          <a:xfrm>
            <a:off x="7786425" y="3188775"/>
            <a:ext cx="3468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>
                <a:solidFill>
                  <a:srgbClr val="FF0000"/>
                </a:solidFill>
                <a:latin typeface="Gill Sans"/>
                <a:ea typeface="Gill Sans"/>
                <a:cs typeface="Gill Sans"/>
                <a:sym typeface="Gill Sans"/>
              </a:rPr>
              <a:t>r</a:t>
            </a:r>
            <a:r>
              <a:rPr baseline="-25000" lang="fr" sz="1600">
                <a:solidFill>
                  <a:srgbClr val="FF0000"/>
                </a:solidFill>
                <a:latin typeface="Gill Sans"/>
                <a:ea typeface="Gill Sans"/>
                <a:cs typeface="Gill Sans"/>
                <a:sym typeface="Gill Sans"/>
              </a:rPr>
              <a:t>2</a:t>
            </a:r>
            <a:endParaRPr baseline="-25000" sz="1600">
              <a:solidFill>
                <a:srgbClr val="FF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630" name="Google Shape;630;g25356075365_0_811"/>
          <p:cNvSpPr txBox="1"/>
          <p:nvPr/>
        </p:nvSpPr>
        <p:spPr>
          <a:xfrm>
            <a:off x="8274075" y="4023425"/>
            <a:ext cx="3468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>
                <a:solidFill>
                  <a:srgbClr val="FF0000"/>
                </a:solidFill>
                <a:latin typeface="Gill Sans"/>
                <a:ea typeface="Gill Sans"/>
                <a:cs typeface="Gill Sans"/>
                <a:sym typeface="Gill Sans"/>
              </a:rPr>
              <a:t>r</a:t>
            </a:r>
            <a:r>
              <a:rPr baseline="-25000" lang="fr" sz="1600">
                <a:solidFill>
                  <a:srgbClr val="FF0000"/>
                </a:solidFill>
                <a:latin typeface="Gill Sans"/>
                <a:ea typeface="Gill Sans"/>
                <a:cs typeface="Gill Sans"/>
                <a:sym typeface="Gill Sans"/>
              </a:rPr>
              <a:t>3</a:t>
            </a:r>
            <a:endParaRPr baseline="-25000" sz="1600">
              <a:solidFill>
                <a:srgbClr val="FF0000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4" name="Shape 6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" name="Google Shape;635;g25356075365_0_891"/>
          <p:cNvSpPr/>
          <p:nvPr/>
        </p:nvSpPr>
        <p:spPr>
          <a:xfrm>
            <a:off x="6046050" y="749150"/>
            <a:ext cx="2871300" cy="1317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Inference method</a:t>
            </a:r>
            <a:endParaRPr b="1"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636" name="Google Shape;636;g25356075365_0_891"/>
          <p:cNvSpPr/>
          <p:nvPr/>
        </p:nvSpPr>
        <p:spPr>
          <a:xfrm>
            <a:off x="226650" y="721575"/>
            <a:ext cx="2871300" cy="13179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Input variable</a:t>
            </a:r>
            <a:endParaRPr b="1"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637" name="Google Shape;637;g25356075365_0_891"/>
          <p:cNvSpPr txBox="1"/>
          <p:nvPr>
            <p:ph type="title"/>
          </p:nvPr>
        </p:nvSpPr>
        <p:spPr>
          <a:xfrm>
            <a:off x="0" y="0"/>
            <a:ext cx="8232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ct val="179487"/>
              <a:buNone/>
            </a:pPr>
            <a:r>
              <a:rPr lang="fr">
                <a:latin typeface="Gill Sans"/>
                <a:ea typeface="Gill Sans"/>
                <a:cs typeface="Gill Sans"/>
                <a:sym typeface="Gill Sans"/>
              </a:rPr>
              <a:t>Momentum inference: </a:t>
            </a:r>
            <a:r>
              <a:rPr b="0" lang="fr">
                <a:latin typeface="Gill Sans"/>
                <a:ea typeface="Gill Sans"/>
                <a:cs typeface="Gill Sans"/>
                <a:sym typeface="Gill Sans"/>
              </a:rPr>
              <a:t>Scattering formula regression</a:t>
            </a:r>
            <a:endParaRPr b="0"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t/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638" name="Google Shape;638;g25356075365_0_89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639" name="Google Shape;639;g25356075365_0_891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 </a:t>
            </a:r>
            <a:endParaRPr/>
          </a:p>
        </p:txBody>
      </p:sp>
      <p:pic>
        <p:nvPicPr>
          <p:cNvPr id="640" name="Google Shape;640;g25356075365_0_891"/>
          <p:cNvPicPr preferRelativeResize="0"/>
          <p:nvPr/>
        </p:nvPicPr>
        <p:blipFill rotWithShape="1">
          <a:blip r:embed="rId3">
            <a:alphaModFix/>
          </a:blip>
          <a:srcRect b="0" l="8878" r="9965" t="0"/>
          <a:stretch/>
        </p:blipFill>
        <p:spPr>
          <a:xfrm>
            <a:off x="0" y="2114025"/>
            <a:ext cx="9144003" cy="268472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41" name="Google Shape;641;g25356075365_0_891"/>
          <p:cNvGrpSpPr/>
          <p:nvPr/>
        </p:nvGrpSpPr>
        <p:grpSpPr>
          <a:xfrm>
            <a:off x="441000" y="1099975"/>
            <a:ext cx="2559000" cy="854275"/>
            <a:chOff x="956575" y="1110950"/>
            <a:chExt cx="2559000" cy="854275"/>
          </a:xfrm>
        </p:grpSpPr>
        <p:sp>
          <p:nvSpPr>
            <p:cNvPr id="642" name="Google Shape;642;g25356075365_0_891"/>
            <p:cNvSpPr txBox="1"/>
            <p:nvPr/>
          </p:nvSpPr>
          <p:spPr>
            <a:xfrm>
              <a:off x="956575" y="1110950"/>
              <a:ext cx="25590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fr">
                  <a:latin typeface="Gill Sans"/>
                  <a:ea typeface="Gill Sans"/>
                  <a:cs typeface="Gill Sans"/>
                  <a:sym typeface="Gill Sans"/>
                </a:rPr>
                <a:t>4 s</a:t>
              </a:r>
              <a:r>
                <a:rPr b="0" i="0" lang="fr" sz="1400" u="none" cap="none" strike="noStrike">
                  <a:solidFill>
                    <a:srgbClr val="000000"/>
                  </a:solidFill>
                  <a:latin typeface="Gill Sans"/>
                  <a:ea typeface="Gill Sans"/>
                  <a:cs typeface="Gill Sans"/>
                  <a:sym typeface="Gill Sans"/>
                </a:rPr>
                <a:t>cattering angle measurement</a:t>
              </a:r>
              <a:endParaRPr b="0" i="0" sz="14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643" name="Google Shape;643;g25356075365_0_891"/>
            <p:cNvSpPr/>
            <p:nvPr/>
          </p:nvSpPr>
          <p:spPr>
            <a:xfrm>
              <a:off x="1075850" y="1596225"/>
              <a:ext cx="638100" cy="369000"/>
            </a:xfrm>
            <a:prstGeom prst="ellipse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44" name="Google Shape;644;g25356075365_0_891"/>
          <p:cNvGrpSpPr/>
          <p:nvPr/>
        </p:nvGrpSpPr>
        <p:grpSpPr>
          <a:xfrm>
            <a:off x="6175850" y="1158163"/>
            <a:ext cx="2582700" cy="881312"/>
            <a:chOff x="6175850" y="1158163"/>
            <a:chExt cx="2582700" cy="881312"/>
          </a:xfrm>
        </p:grpSpPr>
        <p:grpSp>
          <p:nvGrpSpPr>
            <p:cNvPr id="645" name="Google Shape;645;g25356075365_0_891"/>
            <p:cNvGrpSpPr/>
            <p:nvPr/>
          </p:nvGrpSpPr>
          <p:grpSpPr>
            <a:xfrm>
              <a:off x="6175850" y="1158163"/>
              <a:ext cx="2582700" cy="813800"/>
              <a:chOff x="3655525" y="1761600"/>
              <a:chExt cx="2582700" cy="813800"/>
            </a:xfrm>
          </p:grpSpPr>
          <p:pic>
            <p:nvPicPr>
              <p:cNvPr id="646" name="Google Shape;646;g25356075365_0_891" title="[0,0,0,&quot;https://www.codecogs.com/eqnedit.php?latex=%20p%20%3D%20%5Cfrac%7B13.6%20MeV%7D%7B%5Ctheta_%7BRMS%7D%7D%5Csqrt%7B%5Cfrac%7Bx%7D%7BX_0%7D%7D#0&quot;]"/>
              <p:cNvPicPr preferRelativeResize="0"/>
              <p:nvPr/>
            </p:nvPicPr>
            <p:blipFill rotWithShape="1">
              <a:blip r:embed="rId4">
                <a:alphaModFix/>
              </a:blip>
              <a:srcRect b="0" l="0" r="0" t="0"/>
              <a:stretch/>
            </p:blipFill>
            <p:spPr>
              <a:xfrm>
                <a:off x="4107275" y="2130900"/>
                <a:ext cx="1574799" cy="4445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647" name="Google Shape;647;g25356075365_0_891"/>
              <p:cNvSpPr txBox="1"/>
              <p:nvPr/>
            </p:nvSpPr>
            <p:spPr>
              <a:xfrm>
                <a:off x="3655525" y="1761600"/>
                <a:ext cx="2582700" cy="3849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300"/>
                  <a:buFont typeface="Arial"/>
                  <a:buNone/>
                </a:pPr>
                <a:r>
                  <a:rPr b="0" i="0" lang="fr" sz="1300" u="none" cap="none" strike="noStrike">
                    <a:solidFill>
                      <a:srgbClr val="000000"/>
                    </a:solidFill>
                    <a:latin typeface="Gill Sans"/>
                    <a:ea typeface="Gill Sans"/>
                    <a:cs typeface="Gill Sans"/>
                    <a:sym typeface="Gill Sans"/>
                  </a:rPr>
                  <a:t>Multiple Coulomb scattering model</a:t>
                </a:r>
                <a:endParaRPr b="0" i="0" sz="1300" u="none" cap="none" strike="noStrike">
                  <a:solidFill>
                    <a:srgbClr val="000000"/>
                  </a:solidFill>
                  <a:latin typeface="Gill Sans"/>
                  <a:ea typeface="Gill Sans"/>
                  <a:cs typeface="Gill Sans"/>
                  <a:sym typeface="Gill Sans"/>
                </a:endParaRPr>
              </a:p>
            </p:txBody>
          </p:sp>
        </p:grpSp>
        <p:sp>
          <p:nvSpPr>
            <p:cNvPr id="648" name="Google Shape;648;g25356075365_0_891"/>
            <p:cNvSpPr/>
            <p:nvPr/>
          </p:nvSpPr>
          <p:spPr>
            <a:xfrm>
              <a:off x="7016525" y="1670475"/>
              <a:ext cx="638100" cy="369000"/>
            </a:xfrm>
            <a:prstGeom prst="ellipse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49" name="Google Shape;649;g25356075365_0_891"/>
          <p:cNvSpPr txBox="1"/>
          <p:nvPr/>
        </p:nvSpPr>
        <p:spPr>
          <a:xfrm>
            <a:off x="3238050" y="1157325"/>
            <a:ext cx="26679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700">
                <a:solidFill>
                  <a:srgbClr val="FF0000"/>
                </a:solidFill>
                <a:latin typeface="Gill Sans"/>
                <a:ea typeface="Gill Sans"/>
                <a:cs typeface="Gill Sans"/>
                <a:sym typeface="Gill Sans"/>
              </a:rPr>
              <a:t>Perfect spatial resolution</a:t>
            </a:r>
            <a:endParaRPr sz="1700">
              <a:solidFill>
                <a:srgbClr val="FF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650" name="Google Shape;650;g25356075365_0_891"/>
          <p:cNvSpPr txBox="1"/>
          <p:nvPr/>
        </p:nvSpPr>
        <p:spPr>
          <a:xfrm>
            <a:off x="617375" y="1521200"/>
            <a:ext cx="1954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Lato"/>
                <a:ea typeface="Lato"/>
                <a:cs typeface="Lato"/>
                <a:sym typeface="Lato"/>
              </a:rPr>
              <a:t>𝜟</a:t>
            </a:r>
            <a:r>
              <a:rPr lang="fr">
                <a:latin typeface="Lato"/>
                <a:ea typeface="Lato"/>
                <a:cs typeface="Lato"/>
                <a:sym typeface="Lato"/>
              </a:rPr>
              <a:t>𝜽</a:t>
            </a:r>
            <a:r>
              <a:rPr baseline="-25000" lang="fr">
                <a:latin typeface="Lato"/>
                <a:ea typeface="Lato"/>
                <a:cs typeface="Lato"/>
                <a:sym typeface="Lato"/>
              </a:rPr>
              <a:t>RMS</a:t>
            </a:r>
            <a:r>
              <a:rPr lang="fr">
                <a:latin typeface="Lato"/>
                <a:ea typeface="Lato"/>
                <a:cs typeface="Lato"/>
                <a:sym typeface="Lato"/>
              </a:rPr>
              <a:t> = ¼ 𝛴 </a:t>
            </a:r>
            <a:r>
              <a:rPr lang="fr">
                <a:latin typeface="Lato"/>
                <a:ea typeface="Lato"/>
                <a:cs typeface="Lato"/>
                <a:sym typeface="Lato"/>
              </a:rPr>
              <a:t>𝜟𝜽</a:t>
            </a:r>
            <a:r>
              <a:rPr baseline="-25000" lang="fr">
                <a:latin typeface="Lato"/>
                <a:ea typeface="Lato"/>
                <a:cs typeface="Lato"/>
                <a:sym typeface="Lato"/>
              </a:rPr>
              <a:t>i</a:t>
            </a:r>
            <a:endParaRPr baseline="-250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fr" sz="2100">
                <a:latin typeface="Gill Sans"/>
                <a:ea typeface="Gill Sans"/>
                <a:cs typeface="Gill Sans"/>
                <a:sym typeface="Gill Sans"/>
              </a:rPr>
              <a:t>  </a:t>
            </a:r>
            <a:r>
              <a:rPr lang="fr" sz="2100">
                <a:latin typeface="Gill Sans"/>
                <a:ea typeface="Gill Sans"/>
                <a:cs typeface="Gill Sans"/>
                <a:sym typeface="Gill Sans"/>
              </a:rPr>
              <a:t>I - Introduction to TomOpt concept</a:t>
            </a:r>
            <a:endParaRPr sz="2100"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t/>
            </a:r>
            <a:endParaRPr sz="2100"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fr" sz="2100">
                <a:latin typeface="Gill Sans"/>
                <a:ea typeface="Gill Sans"/>
                <a:cs typeface="Gill Sans"/>
                <a:sym typeface="Gill Sans"/>
              </a:rPr>
              <a:t> II - TomOpt demonstration</a:t>
            </a:r>
            <a:endParaRPr sz="2100"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t/>
            </a:r>
            <a:endParaRPr sz="2100"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fr" sz="2100">
                <a:latin typeface="Gill Sans"/>
                <a:ea typeface="Gill Sans"/>
                <a:cs typeface="Gill Sans"/>
                <a:sym typeface="Gill Sans"/>
              </a:rPr>
              <a:t>III - TomOpt and momentum estimation</a:t>
            </a:r>
            <a:endParaRPr sz="2100"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t/>
            </a:r>
            <a:endParaRPr sz="2100"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fr" sz="2100">
                <a:latin typeface="Gill Sans"/>
                <a:ea typeface="Gill Sans"/>
                <a:cs typeface="Gill Sans"/>
                <a:sym typeface="Gill Sans"/>
              </a:rPr>
              <a:t>IV - Conclusion</a:t>
            </a:r>
            <a:endParaRPr sz="2100"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04" name="Google Shape;104;p3"/>
          <p:cNvSpPr txBox="1"/>
          <p:nvPr>
            <p:ph type="title"/>
          </p:nvPr>
        </p:nvSpPr>
        <p:spPr>
          <a:xfrm>
            <a:off x="322500" y="113975"/>
            <a:ext cx="7835100" cy="65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fr">
                <a:latin typeface="Gill Sans"/>
                <a:ea typeface="Gill Sans"/>
                <a:cs typeface="Gill Sans"/>
                <a:sym typeface="Gill Sans"/>
              </a:rPr>
              <a:t>OUTLINE</a:t>
            </a:r>
            <a:endParaRPr b="1"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05" name="Google Shape;105;p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4" name="Shape 6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" name="Google Shape;655;g25356075365_0_959"/>
          <p:cNvSpPr txBox="1"/>
          <p:nvPr>
            <p:ph type="title"/>
          </p:nvPr>
        </p:nvSpPr>
        <p:spPr>
          <a:xfrm>
            <a:off x="0" y="0"/>
            <a:ext cx="8232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ct val="179487"/>
              <a:buNone/>
            </a:pPr>
            <a:r>
              <a:rPr lang="fr">
                <a:latin typeface="Gill Sans"/>
                <a:ea typeface="Gill Sans"/>
                <a:cs typeface="Gill Sans"/>
                <a:sym typeface="Gill Sans"/>
              </a:rPr>
              <a:t>Momentum inference: </a:t>
            </a:r>
            <a:r>
              <a:rPr b="0" lang="fr">
                <a:latin typeface="Gill Sans"/>
                <a:ea typeface="Gill Sans"/>
                <a:cs typeface="Gill Sans"/>
                <a:sym typeface="Gill Sans"/>
              </a:rPr>
              <a:t>DNN</a:t>
            </a:r>
            <a:r>
              <a:rPr b="0" lang="fr">
                <a:latin typeface="Gill Sans"/>
                <a:ea typeface="Gill Sans"/>
                <a:cs typeface="Gill Sans"/>
                <a:sym typeface="Gill Sans"/>
              </a:rPr>
              <a:t> regression</a:t>
            </a:r>
            <a:endParaRPr b="0"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t/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656" name="Google Shape;656;g25356075365_0_95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657" name="Google Shape;657;g25356075365_0_959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 </a:t>
            </a:r>
            <a:endParaRPr/>
          </a:p>
        </p:txBody>
      </p:sp>
      <p:sp>
        <p:nvSpPr>
          <p:cNvPr id="658" name="Google Shape;658;g25356075365_0_959"/>
          <p:cNvSpPr txBox="1"/>
          <p:nvPr/>
        </p:nvSpPr>
        <p:spPr>
          <a:xfrm>
            <a:off x="3238050" y="1157325"/>
            <a:ext cx="26679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700">
                <a:solidFill>
                  <a:srgbClr val="FF0000"/>
                </a:solidFill>
                <a:latin typeface="Gill Sans"/>
                <a:ea typeface="Gill Sans"/>
                <a:cs typeface="Gill Sans"/>
                <a:sym typeface="Gill Sans"/>
              </a:rPr>
              <a:t>Perfect spatial resolution</a:t>
            </a:r>
            <a:endParaRPr sz="1700">
              <a:solidFill>
                <a:srgbClr val="FF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659" name="Google Shape;659;g25356075365_0_959"/>
          <p:cNvGrpSpPr/>
          <p:nvPr/>
        </p:nvGrpSpPr>
        <p:grpSpPr>
          <a:xfrm>
            <a:off x="226650" y="721575"/>
            <a:ext cx="2871300" cy="1317900"/>
            <a:chOff x="226650" y="721575"/>
            <a:chExt cx="2871300" cy="1317900"/>
          </a:xfrm>
        </p:grpSpPr>
        <p:sp>
          <p:nvSpPr>
            <p:cNvPr id="660" name="Google Shape;660;g25356075365_0_959"/>
            <p:cNvSpPr/>
            <p:nvPr/>
          </p:nvSpPr>
          <p:spPr>
            <a:xfrm>
              <a:off x="226650" y="721575"/>
              <a:ext cx="2871300" cy="1317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fr" sz="1700">
                  <a:latin typeface="Gill Sans"/>
                  <a:ea typeface="Gill Sans"/>
                  <a:cs typeface="Gill Sans"/>
                  <a:sym typeface="Gill Sans"/>
                </a:rPr>
                <a:t>Input variable</a:t>
              </a:r>
              <a:endParaRPr b="1" sz="1700"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661" name="Google Shape;661;g25356075365_0_959"/>
            <p:cNvSpPr txBox="1"/>
            <p:nvPr/>
          </p:nvSpPr>
          <p:spPr>
            <a:xfrm>
              <a:off x="420750" y="1095525"/>
              <a:ext cx="2483100" cy="8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-323850" lvl="0" marL="457200" rtl="0" algn="l">
                <a:spcBef>
                  <a:spcPts val="0"/>
                </a:spcBef>
                <a:spcAft>
                  <a:spcPts val="0"/>
                </a:spcAft>
                <a:buSzPts val="1500"/>
                <a:buFont typeface="Gill Sans"/>
                <a:buChar char="-"/>
              </a:pPr>
              <a:r>
                <a:rPr lang="fr" sz="1500">
                  <a:latin typeface="Gill Sans"/>
                  <a:ea typeface="Gill Sans"/>
                  <a:cs typeface="Gill Sans"/>
                  <a:sym typeface="Gill Sans"/>
                </a:rPr>
                <a:t>8 </a:t>
              </a:r>
              <a:r>
                <a:rPr b="1" lang="fr" sz="1500">
                  <a:latin typeface="Gill Sans"/>
                  <a:ea typeface="Gill Sans"/>
                  <a:cs typeface="Gill Sans"/>
                  <a:sym typeface="Gill Sans"/>
                </a:rPr>
                <a:t>deflection</a:t>
              </a:r>
              <a:r>
                <a:rPr lang="fr" sz="1500">
                  <a:latin typeface="Gill Sans"/>
                  <a:ea typeface="Gill Sans"/>
                  <a:cs typeface="Gill Sans"/>
                  <a:sym typeface="Gill Sans"/>
                </a:rPr>
                <a:t> angles</a:t>
              </a:r>
              <a:endParaRPr sz="1500">
                <a:latin typeface="Gill Sans"/>
                <a:ea typeface="Gill Sans"/>
                <a:cs typeface="Gill Sans"/>
                <a:sym typeface="Gill Sans"/>
              </a:endParaRPr>
            </a:p>
            <a:p>
              <a:pPr indent="-323850" lvl="0" marL="457200" rtl="0" algn="l">
                <a:spcBef>
                  <a:spcPts val="0"/>
                </a:spcBef>
                <a:spcAft>
                  <a:spcPts val="0"/>
                </a:spcAft>
                <a:buSzPts val="1500"/>
                <a:buFont typeface="Gill Sans"/>
                <a:buChar char="-"/>
              </a:pPr>
              <a:r>
                <a:rPr lang="fr" sz="1500">
                  <a:latin typeface="Gill Sans"/>
                  <a:ea typeface="Gill Sans"/>
                  <a:cs typeface="Gill Sans"/>
                  <a:sym typeface="Gill Sans"/>
                </a:rPr>
                <a:t>10 </a:t>
              </a:r>
              <a:r>
                <a:rPr b="1" lang="fr" sz="1500">
                  <a:latin typeface="Gill Sans"/>
                  <a:ea typeface="Gill Sans"/>
                  <a:cs typeface="Gill Sans"/>
                  <a:sym typeface="Gill Sans"/>
                </a:rPr>
                <a:t>residuals</a:t>
              </a:r>
              <a:r>
                <a:rPr lang="fr" sz="1500">
                  <a:latin typeface="Gill Sans"/>
                  <a:ea typeface="Gill Sans"/>
                  <a:cs typeface="Gill Sans"/>
                  <a:sym typeface="Gill Sans"/>
                </a:rPr>
                <a:t> </a:t>
              </a:r>
              <a:endParaRPr sz="1500">
                <a:latin typeface="Gill Sans"/>
                <a:ea typeface="Gill Sans"/>
                <a:cs typeface="Gill Sans"/>
                <a:sym typeface="Gill Sans"/>
              </a:endParaRPr>
            </a:p>
            <a:p>
              <a:pPr indent="-323850" lvl="0" marL="457200" rtl="0" algn="l">
                <a:spcBef>
                  <a:spcPts val="0"/>
                </a:spcBef>
                <a:spcAft>
                  <a:spcPts val="0"/>
                </a:spcAft>
                <a:buSzPts val="1500"/>
                <a:buFont typeface="Gill Sans"/>
                <a:buChar char="-"/>
              </a:pPr>
              <a:r>
                <a:rPr lang="fr" sz="1500">
                  <a:latin typeface="Gill Sans"/>
                  <a:ea typeface="Gill Sans"/>
                  <a:cs typeface="Gill Sans"/>
                  <a:sym typeface="Gill Sans"/>
                </a:rPr>
                <a:t>4 </a:t>
              </a:r>
              <a:r>
                <a:rPr b="1" lang="fr" sz="1500">
                  <a:latin typeface="Gill Sans"/>
                  <a:ea typeface="Gill Sans"/>
                  <a:cs typeface="Gill Sans"/>
                  <a:sym typeface="Gill Sans"/>
                </a:rPr>
                <a:t>scattering</a:t>
              </a:r>
              <a:r>
                <a:rPr lang="fr" sz="1500">
                  <a:latin typeface="Gill Sans"/>
                  <a:ea typeface="Gill Sans"/>
                  <a:cs typeface="Gill Sans"/>
                  <a:sym typeface="Gill Sans"/>
                </a:rPr>
                <a:t> angles</a:t>
              </a:r>
              <a:endParaRPr sz="1300">
                <a:latin typeface="Lato"/>
                <a:ea typeface="Lato"/>
                <a:cs typeface="Lato"/>
                <a:sym typeface="Lato"/>
              </a:endParaRPr>
            </a:p>
          </p:txBody>
        </p:sp>
      </p:grpSp>
      <p:grpSp>
        <p:nvGrpSpPr>
          <p:cNvPr id="662" name="Google Shape;662;g25356075365_0_959"/>
          <p:cNvGrpSpPr/>
          <p:nvPr/>
        </p:nvGrpSpPr>
        <p:grpSpPr>
          <a:xfrm>
            <a:off x="6046050" y="721563"/>
            <a:ext cx="2871300" cy="1317900"/>
            <a:chOff x="6046050" y="721563"/>
            <a:chExt cx="2871300" cy="1317900"/>
          </a:xfrm>
        </p:grpSpPr>
        <p:sp>
          <p:nvSpPr>
            <p:cNvPr id="663" name="Google Shape;663;g25356075365_0_959"/>
            <p:cNvSpPr/>
            <p:nvPr/>
          </p:nvSpPr>
          <p:spPr>
            <a:xfrm>
              <a:off x="6046050" y="721563"/>
              <a:ext cx="2871300" cy="1317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fr" sz="1700">
                  <a:latin typeface="Gill Sans"/>
                  <a:ea typeface="Gill Sans"/>
                  <a:cs typeface="Gill Sans"/>
                  <a:sym typeface="Gill Sans"/>
                </a:rPr>
                <a:t>Inference method</a:t>
              </a:r>
              <a:endParaRPr b="1" sz="1700"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664" name="Google Shape;664;g25356075365_0_959"/>
            <p:cNvSpPr txBox="1"/>
            <p:nvPr/>
          </p:nvSpPr>
          <p:spPr>
            <a:xfrm>
              <a:off x="6099300" y="1072225"/>
              <a:ext cx="2764800" cy="8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-323850" lvl="0" marL="457200" rtl="0" algn="l">
                <a:spcBef>
                  <a:spcPts val="0"/>
                </a:spcBef>
                <a:spcAft>
                  <a:spcPts val="0"/>
                </a:spcAft>
                <a:buSzPts val="1500"/>
                <a:buFont typeface="Gill Sans"/>
                <a:buChar char="-"/>
              </a:pPr>
              <a:r>
                <a:rPr b="1" lang="fr" sz="1500">
                  <a:latin typeface="Gill Sans"/>
                  <a:ea typeface="Gill Sans"/>
                  <a:cs typeface="Gill Sans"/>
                  <a:sym typeface="Gill Sans"/>
                </a:rPr>
                <a:t>DNN</a:t>
              </a:r>
              <a:endParaRPr b="1" sz="1500">
                <a:latin typeface="Gill Sans"/>
                <a:ea typeface="Gill Sans"/>
                <a:cs typeface="Gill Sans"/>
                <a:sym typeface="Gill Sans"/>
              </a:endParaRPr>
            </a:p>
            <a:p>
              <a:pPr indent="-323850" lvl="0" marL="457200" rtl="0" algn="l">
                <a:spcBef>
                  <a:spcPts val="0"/>
                </a:spcBef>
                <a:spcAft>
                  <a:spcPts val="0"/>
                </a:spcAft>
                <a:buSzPts val="1500"/>
                <a:buFont typeface="Gill Sans"/>
                <a:buChar char="-"/>
              </a:pPr>
              <a:r>
                <a:rPr lang="fr" sz="1500">
                  <a:latin typeface="Gill Sans"/>
                  <a:ea typeface="Gill Sans"/>
                  <a:cs typeface="Gill Sans"/>
                  <a:sym typeface="Gill Sans"/>
                </a:rPr>
                <a:t>Three 64 neurons layers</a:t>
              </a:r>
              <a:endParaRPr sz="1500">
                <a:latin typeface="Gill Sans"/>
                <a:ea typeface="Gill Sans"/>
                <a:cs typeface="Gill Sans"/>
                <a:sym typeface="Gill Sans"/>
              </a:endParaRPr>
            </a:p>
            <a:p>
              <a:pPr indent="-323850" lvl="0" marL="457200" rtl="0" algn="l">
                <a:spcBef>
                  <a:spcPts val="0"/>
                </a:spcBef>
                <a:spcAft>
                  <a:spcPts val="0"/>
                </a:spcAft>
                <a:buSzPts val="1500"/>
                <a:buFont typeface="Gill Sans"/>
                <a:buChar char="-"/>
              </a:pPr>
              <a:r>
                <a:rPr lang="fr" sz="1500">
                  <a:latin typeface="Gill Sans"/>
                  <a:ea typeface="Gill Sans"/>
                  <a:cs typeface="Gill Sans"/>
                  <a:sym typeface="Gill Sans"/>
                </a:rPr>
                <a:t>Infer on log(𝑝)</a:t>
              </a:r>
              <a:endParaRPr sz="1500">
                <a:latin typeface="Gill Sans"/>
                <a:ea typeface="Gill Sans"/>
                <a:cs typeface="Gill Sans"/>
                <a:sym typeface="Gill Sans"/>
              </a:endParaRPr>
            </a:p>
          </p:txBody>
        </p:sp>
      </p:grpSp>
      <p:pic>
        <p:nvPicPr>
          <p:cNvPr id="665" name="Google Shape;665;g25356075365_0_959"/>
          <p:cNvPicPr preferRelativeResize="0"/>
          <p:nvPr/>
        </p:nvPicPr>
        <p:blipFill rotWithShape="1">
          <a:blip r:embed="rId3">
            <a:alphaModFix/>
          </a:blip>
          <a:srcRect b="0" l="9079" r="10001" t="0"/>
          <a:stretch/>
        </p:blipFill>
        <p:spPr>
          <a:xfrm>
            <a:off x="0" y="2136350"/>
            <a:ext cx="9144003" cy="2692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9" name="Shape 6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" name="Google Shape;670;g25356075365_0_1021"/>
          <p:cNvSpPr txBox="1"/>
          <p:nvPr>
            <p:ph type="title"/>
          </p:nvPr>
        </p:nvSpPr>
        <p:spPr>
          <a:xfrm>
            <a:off x="0" y="0"/>
            <a:ext cx="8232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ct val="179487"/>
              <a:buNone/>
            </a:pPr>
            <a:r>
              <a:rPr lang="fr">
                <a:latin typeface="Gill Sans"/>
                <a:ea typeface="Gill Sans"/>
                <a:cs typeface="Gill Sans"/>
                <a:sym typeface="Gill Sans"/>
              </a:rPr>
              <a:t>Momentum inference: </a:t>
            </a:r>
            <a:r>
              <a:rPr b="0" lang="fr">
                <a:latin typeface="Gill Sans"/>
                <a:ea typeface="Gill Sans"/>
                <a:cs typeface="Gill Sans"/>
                <a:sym typeface="Gill Sans"/>
              </a:rPr>
              <a:t>DNN regression</a:t>
            </a:r>
            <a:endParaRPr b="0"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t/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671" name="Google Shape;671;g25356075365_0_102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672" name="Google Shape;672;g25356075365_0_1021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 </a:t>
            </a:r>
            <a:endParaRPr/>
          </a:p>
        </p:txBody>
      </p:sp>
      <p:sp>
        <p:nvSpPr>
          <p:cNvPr id="673" name="Google Shape;673;g25356075365_0_1021"/>
          <p:cNvSpPr txBox="1"/>
          <p:nvPr/>
        </p:nvSpPr>
        <p:spPr>
          <a:xfrm>
            <a:off x="3238050" y="1157325"/>
            <a:ext cx="26679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700">
                <a:solidFill>
                  <a:srgbClr val="FF0000"/>
                </a:solidFill>
                <a:latin typeface="Gill Sans"/>
                <a:ea typeface="Gill Sans"/>
                <a:cs typeface="Gill Sans"/>
                <a:sym typeface="Gill Sans"/>
              </a:rPr>
              <a:t>2mm</a:t>
            </a:r>
            <a:r>
              <a:rPr lang="fr" sz="1700">
                <a:solidFill>
                  <a:srgbClr val="FF0000"/>
                </a:solidFill>
                <a:latin typeface="Gill Sans"/>
                <a:ea typeface="Gill Sans"/>
                <a:cs typeface="Gill Sans"/>
                <a:sym typeface="Gill Sans"/>
              </a:rPr>
              <a:t> spatial resolution</a:t>
            </a:r>
            <a:endParaRPr sz="1700">
              <a:solidFill>
                <a:srgbClr val="FF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674" name="Google Shape;674;g25356075365_0_1021"/>
          <p:cNvPicPr preferRelativeResize="0"/>
          <p:nvPr/>
        </p:nvPicPr>
        <p:blipFill rotWithShape="1">
          <a:blip r:embed="rId3">
            <a:alphaModFix/>
          </a:blip>
          <a:srcRect b="0" l="8770" r="10100" t="0"/>
          <a:stretch/>
        </p:blipFill>
        <p:spPr>
          <a:xfrm>
            <a:off x="0" y="2160600"/>
            <a:ext cx="9144003" cy="268550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75" name="Google Shape;675;g25356075365_0_1021"/>
          <p:cNvGrpSpPr/>
          <p:nvPr/>
        </p:nvGrpSpPr>
        <p:grpSpPr>
          <a:xfrm>
            <a:off x="226650" y="721575"/>
            <a:ext cx="2871300" cy="1317900"/>
            <a:chOff x="226650" y="721575"/>
            <a:chExt cx="2871300" cy="1317900"/>
          </a:xfrm>
        </p:grpSpPr>
        <p:sp>
          <p:nvSpPr>
            <p:cNvPr id="676" name="Google Shape;676;g25356075365_0_1021"/>
            <p:cNvSpPr/>
            <p:nvPr/>
          </p:nvSpPr>
          <p:spPr>
            <a:xfrm>
              <a:off x="226650" y="721575"/>
              <a:ext cx="2871300" cy="1317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fr" sz="1700">
                  <a:latin typeface="Gill Sans"/>
                  <a:ea typeface="Gill Sans"/>
                  <a:cs typeface="Gill Sans"/>
                  <a:sym typeface="Gill Sans"/>
                </a:rPr>
                <a:t>Input variable</a:t>
              </a:r>
              <a:endParaRPr b="1" sz="1700"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677" name="Google Shape;677;g25356075365_0_1021"/>
            <p:cNvSpPr txBox="1"/>
            <p:nvPr/>
          </p:nvSpPr>
          <p:spPr>
            <a:xfrm>
              <a:off x="420750" y="1095525"/>
              <a:ext cx="2483100" cy="8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-323850" lvl="0" marL="457200" rtl="0" algn="l">
                <a:spcBef>
                  <a:spcPts val="0"/>
                </a:spcBef>
                <a:spcAft>
                  <a:spcPts val="0"/>
                </a:spcAft>
                <a:buSzPts val="1500"/>
                <a:buFont typeface="Gill Sans"/>
                <a:buChar char="-"/>
              </a:pPr>
              <a:r>
                <a:rPr lang="fr" sz="1500">
                  <a:latin typeface="Gill Sans"/>
                  <a:ea typeface="Gill Sans"/>
                  <a:cs typeface="Gill Sans"/>
                  <a:sym typeface="Gill Sans"/>
                </a:rPr>
                <a:t>8 </a:t>
              </a:r>
              <a:r>
                <a:rPr b="1" lang="fr" sz="1500">
                  <a:latin typeface="Gill Sans"/>
                  <a:ea typeface="Gill Sans"/>
                  <a:cs typeface="Gill Sans"/>
                  <a:sym typeface="Gill Sans"/>
                </a:rPr>
                <a:t>deflection</a:t>
              </a:r>
              <a:r>
                <a:rPr lang="fr" sz="1500">
                  <a:latin typeface="Gill Sans"/>
                  <a:ea typeface="Gill Sans"/>
                  <a:cs typeface="Gill Sans"/>
                  <a:sym typeface="Gill Sans"/>
                </a:rPr>
                <a:t> angles</a:t>
              </a:r>
              <a:endParaRPr sz="1500">
                <a:latin typeface="Gill Sans"/>
                <a:ea typeface="Gill Sans"/>
                <a:cs typeface="Gill Sans"/>
                <a:sym typeface="Gill Sans"/>
              </a:endParaRPr>
            </a:p>
            <a:p>
              <a:pPr indent="-323850" lvl="0" marL="457200" rtl="0" algn="l">
                <a:spcBef>
                  <a:spcPts val="0"/>
                </a:spcBef>
                <a:spcAft>
                  <a:spcPts val="0"/>
                </a:spcAft>
                <a:buSzPts val="1500"/>
                <a:buFont typeface="Gill Sans"/>
                <a:buChar char="-"/>
              </a:pPr>
              <a:r>
                <a:rPr lang="fr" sz="1500">
                  <a:latin typeface="Gill Sans"/>
                  <a:ea typeface="Gill Sans"/>
                  <a:cs typeface="Gill Sans"/>
                  <a:sym typeface="Gill Sans"/>
                </a:rPr>
                <a:t>10 </a:t>
              </a:r>
              <a:r>
                <a:rPr b="1" lang="fr" sz="1500">
                  <a:latin typeface="Gill Sans"/>
                  <a:ea typeface="Gill Sans"/>
                  <a:cs typeface="Gill Sans"/>
                  <a:sym typeface="Gill Sans"/>
                </a:rPr>
                <a:t>residuals</a:t>
              </a:r>
              <a:r>
                <a:rPr lang="fr" sz="1500">
                  <a:latin typeface="Gill Sans"/>
                  <a:ea typeface="Gill Sans"/>
                  <a:cs typeface="Gill Sans"/>
                  <a:sym typeface="Gill Sans"/>
                </a:rPr>
                <a:t> </a:t>
              </a:r>
              <a:endParaRPr sz="1500">
                <a:latin typeface="Gill Sans"/>
                <a:ea typeface="Gill Sans"/>
                <a:cs typeface="Gill Sans"/>
                <a:sym typeface="Gill Sans"/>
              </a:endParaRPr>
            </a:p>
            <a:p>
              <a:pPr indent="-323850" lvl="0" marL="457200" rtl="0" algn="l">
                <a:spcBef>
                  <a:spcPts val="0"/>
                </a:spcBef>
                <a:spcAft>
                  <a:spcPts val="0"/>
                </a:spcAft>
                <a:buSzPts val="1500"/>
                <a:buFont typeface="Gill Sans"/>
                <a:buChar char="-"/>
              </a:pPr>
              <a:r>
                <a:rPr lang="fr" sz="1500">
                  <a:latin typeface="Gill Sans"/>
                  <a:ea typeface="Gill Sans"/>
                  <a:cs typeface="Gill Sans"/>
                  <a:sym typeface="Gill Sans"/>
                </a:rPr>
                <a:t>4 </a:t>
              </a:r>
              <a:r>
                <a:rPr b="1" lang="fr" sz="1500">
                  <a:latin typeface="Gill Sans"/>
                  <a:ea typeface="Gill Sans"/>
                  <a:cs typeface="Gill Sans"/>
                  <a:sym typeface="Gill Sans"/>
                </a:rPr>
                <a:t>scattering</a:t>
              </a:r>
              <a:r>
                <a:rPr lang="fr" sz="1500">
                  <a:latin typeface="Gill Sans"/>
                  <a:ea typeface="Gill Sans"/>
                  <a:cs typeface="Gill Sans"/>
                  <a:sym typeface="Gill Sans"/>
                </a:rPr>
                <a:t> angles</a:t>
              </a:r>
              <a:endParaRPr sz="1300">
                <a:latin typeface="Lato"/>
                <a:ea typeface="Lato"/>
                <a:cs typeface="Lato"/>
                <a:sym typeface="Lato"/>
              </a:endParaRPr>
            </a:p>
          </p:txBody>
        </p:sp>
      </p:grpSp>
      <p:grpSp>
        <p:nvGrpSpPr>
          <p:cNvPr id="678" name="Google Shape;678;g25356075365_0_1021"/>
          <p:cNvGrpSpPr/>
          <p:nvPr/>
        </p:nvGrpSpPr>
        <p:grpSpPr>
          <a:xfrm>
            <a:off x="6046050" y="721563"/>
            <a:ext cx="2871300" cy="1317900"/>
            <a:chOff x="6046050" y="721563"/>
            <a:chExt cx="2871300" cy="1317900"/>
          </a:xfrm>
        </p:grpSpPr>
        <p:sp>
          <p:nvSpPr>
            <p:cNvPr id="679" name="Google Shape;679;g25356075365_0_1021"/>
            <p:cNvSpPr/>
            <p:nvPr/>
          </p:nvSpPr>
          <p:spPr>
            <a:xfrm>
              <a:off x="6046050" y="721563"/>
              <a:ext cx="2871300" cy="13179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fr" sz="1700">
                  <a:latin typeface="Gill Sans"/>
                  <a:ea typeface="Gill Sans"/>
                  <a:cs typeface="Gill Sans"/>
                  <a:sym typeface="Gill Sans"/>
                </a:rPr>
                <a:t>Inference method</a:t>
              </a:r>
              <a:endParaRPr b="1" sz="1700"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680" name="Google Shape;680;g25356075365_0_1021"/>
            <p:cNvSpPr txBox="1"/>
            <p:nvPr/>
          </p:nvSpPr>
          <p:spPr>
            <a:xfrm>
              <a:off x="6099300" y="1072225"/>
              <a:ext cx="2764800" cy="87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-323850" lvl="0" marL="457200" rtl="0" algn="l">
                <a:spcBef>
                  <a:spcPts val="0"/>
                </a:spcBef>
                <a:spcAft>
                  <a:spcPts val="0"/>
                </a:spcAft>
                <a:buSzPts val="1500"/>
                <a:buFont typeface="Gill Sans"/>
                <a:buChar char="-"/>
              </a:pPr>
              <a:r>
                <a:rPr b="1" lang="fr" sz="1500">
                  <a:latin typeface="Gill Sans"/>
                  <a:ea typeface="Gill Sans"/>
                  <a:cs typeface="Gill Sans"/>
                  <a:sym typeface="Gill Sans"/>
                </a:rPr>
                <a:t>DNN</a:t>
              </a:r>
              <a:endParaRPr b="1" sz="1500">
                <a:latin typeface="Gill Sans"/>
                <a:ea typeface="Gill Sans"/>
                <a:cs typeface="Gill Sans"/>
                <a:sym typeface="Gill Sans"/>
              </a:endParaRPr>
            </a:p>
            <a:p>
              <a:pPr indent="-323850" lvl="0" marL="457200" rtl="0" algn="l">
                <a:spcBef>
                  <a:spcPts val="0"/>
                </a:spcBef>
                <a:spcAft>
                  <a:spcPts val="0"/>
                </a:spcAft>
                <a:buSzPts val="1500"/>
                <a:buFont typeface="Gill Sans"/>
                <a:buChar char="-"/>
              </a:pPr>
              <a:r>
                <a:rPr lang="fr" sz="1500">
                  <a:latin typeface="Gill Sans"/>
                  <a:ea typeface="Gill Sans"/>
                  <a:cs typeface="Gill Sans"/>
                  <a:sym typeface="Gill Sans"/>
                </a:rPr>
                <a:t>Three 64 neurons layers</a:t>
              </a:r>
              <a:endParaRPr sz="1500">
                <a:latin typeface="Gill Sans"/>
                <a:ea typeface="Gill Sans"/>
                <a:cs typeface="Gill Sans"/>
                <a:sym typeface="Gill Sans"/>
              </a:endParaRPr>
            </a:p>
            <a:p>
              <a:pPr indent="-323850" lvl="0" marL="457200" rtl="0" algn="l">
                <a:spcBef>
                  <a:spcPts val="0"/>
                </a:spcBef>
                <a:spcAft>
                  <a:spcPts val="0"/>
                </a:spcAft>
                <a:buSzPts val="1500"/>
                <a:buFont typeface="Gill Sans"/>
                <a:buChar char="-"/>
              </a:pPr>
              <a:r>
                <a:rPr lang="fr" sz="1500">
                  <a:latin typeface="Gill Sans"/>
                  <a:ea typeface="Gill Sans"/>
                  <a:cs typeface="Gill Sans"/>
                  <a:sym typeface="Gill Sans"/>
                </a:rPr>
                <a:t>Infer on log(𝑝)</a:t>
              </a:r>
              <a:endParaRPr sz="1500">
                <a:latin typeface="Gill Sans"/>
                <a:ea typeface="Gill Sans"/>
                <a:cs typeface="Gill Sans"/>
                <a:sym typeface="Gill Sans"/>
              </a:endParaRPr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4" name="Shape 6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5" name="Google Shape;685;p17"/>
          <p:cNvSpPr txBox="1"/>
          <p:nvPr>
            <p:ph type="title"/>
          </p:nvPr>
        </p:nvSpPr>
        <p:spPr>
          <a:xfrm>
            <a:off x="102150" y="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fr">
                <a:latin typeface="Gill Sans"/>
                <a:ea typeface="Gill Sans"/>
                <a:cs typeface="Gill Sans"/>
                <a:sym typeface="Gill Sans"/>
              </a:rPr>
              <a:t>Question TomOpt will answer</a:t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686" name="Google Shape;686;p17"/>
          <p:cNvSpPr txBox="1"/>
          <p:nvPr>
            <p:ph idx="1" type="body"/>
          </p:nvPr>
        </p:nvSpPr>
        <p:spPr>
          <a:xfrm>
            <a:off x="148425" y="579975"/>
            <a:ext cx="5030700" cy="36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300"/>
              <a:buNone/>
            </a:pPr>
            <a:r>
              <a:rPr i="1" lang="fr" sz="1302">
                <a:latin typeface="Gill Sans"/>
                <a:ea typeface="Gill Sans"/>
                <a:cs typeface="Gill Sans"/>
                <a:sym typeface="Gill Sans"/>
              </a:rPr>
              <a:t>Is it worth it to add a muon energy spectrometer to the detector?</a:t>
            </a:r>
            <a:endParaRPr i="1" sz="1302"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687" name="Google Shape;687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3900" y="1128750"/>
            <a:ext cx="1476375" cy="147600"/>
          </a:xfrm>
          <a:prstGeom prst="rect">
            <a:avLst/>
          </a:prstGeom>
          <a:noFill/>
          <a:ln>
            <a:noFill/>
          </a:ln>
        </p:spPr>
      </p:pic>
      <p:sp>
        <p:nvSpPr>
          <p:cNvPr id="688" name="Google Shape;688;p17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fr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89" name="Google Shape;689;p17"/>
          <p:cNvGrpSpPr/>
          <p:nvPr/>
        </p:nvGrpSpPr>
        <p:grpSpPr>
          <a:xfrm>
            <a:off x="637842" y="1128809"/>
            <a:ext cx="2426897" cy="3855980"/>
            <a:chOff x="637838" y="1388000"/>
            <a:chExt cx="2091612" cy="3596325"/>
          </a:xfrm>
        </p:grpSpPr>
        <p:pic>
          <p:nvPicPr>
            <p:cNvPr id="690" name="Google Shape;690;p17"/>
            <p:cNvPicPr preferRelativeResize="0"/>
            <p:nvPr/>
          </p:nvPicPr>
          <p:blipFill rotWithShape="1">
            <a:blip r:embed="rId4">
              <a:alphaModFix/>
            </a:blip>
            <a:srcRect b="7629" l="2592" r="3130" t="0"/>
            <a:stretch/>
          </p:blipFill>
          <p:spPr>
            <a:xfrm>
              <a:off x="749350" y="1904812"/>
              <a:ext cx="1868575" cy="2123726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691" name="Google Shape;691;p17"/>
            <p:cNvCxnSpPr/>
            <p:nvPr/>
          </p:nvCxnSpPr>
          <p:spPr>
            <a:xfrm flipH="1" rot="10800000">
              <a:off x="637850" y="1692113"/>
              <a:ext cx="2091600" cy="5100"/>
            </a:xfrm>
            <a:prstGeom prst="straightConnector1">
              <a:avLst/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92" name="Google Shape;692;p17"/>
            <p:cNvCxnSpPr/>
            <p:nvPr/>
          </p:nvCxnSpPr>
          <p:spPr>
            <a:xfrm flipH="1" rot="10800000">
              <a:off x="637850" y="1540063"/>
              <a:ext cx="2091600" cy="5100"/>
            </a:xfrm>
            <a:prstGeom prst="straightConnector1">
              <a:avLst/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93" name="Google Shape;693;p17"/>
            <p:cNvCxnSpPr/>
            <p:nvPr/>
          </p:nvCxnSpPr>
          <p:spPr>
            <a:xfrm flipH="1" rot="10800000">
              <a:off x="637850" y="1388000"/>
              <a:ext cx="2091600" cy="5100"/>
            </a:xfrm>
            <a:prstGeom prst="straightConnector1">
              <a:avLst/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94" name="Google Shape;694;p17"/>
            <p:cNvCxnSpPr/>
            <p:nvPr/>
          </p:nvCxnSpPr>
          <p:spPr>
            <a:xfrm flipH="1" rot="10800000">
              <a:off x="637838" y="4236125"/>
              <a:ext cx="2091600" cy="5100"/>
            </a:xfrm>
            <a:prstGeom prst="straightConnector1">
              <a:avLst/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95" name="Google Shape;695;p17"/>
            <p:cNvCxnSpPr/>
            <p:nvPr/>
          </p:nvCxnSpPr>
          <p:spPr>
            <a:xfrm flipH="1" rot="10800000">
              <a:off x="637838" y="4091350"/>
              <a:ext cx="2091600" cy="5100"/>
            </a:xfrm>
            <a:prstGeom prst="straightConnector1">
              <a:avLst/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96" name="Google Shape;696;p17"/>
            <p:cNvCxnSpPr/>
            <p:nvPr/>
          </p:nvCxnSpPr>
          <p:spPr>
            <a:xfrm flipH="1" rot="10800000">
              <a:off x="637838" y="4298050"/>
              <a:ext cx="2091600" cy="5100"/>
            </a:xfrm>
            <a:prstGeom prst="straightConnector1">
              <a:avLst/>
            </a:prstGeom>
            <a:noFill/>
            <a:ln cap="flat" cmpd="sng" w="76200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97" name="Google Shape;697;p17"/>
            <p:cNvCxnSpPr/>
            <p:nvPr/>
          </p:nvCxnSpPr>
          <p:spPr>
            <a:xfrm flipH="1" rot="10800000">
              <a:off x="637838" y="4359975"/>
              <a:ext cx="2091600" cy="5100"/>
            </a:xfrm>
            <a:prstGeom prst="straightConnector1">
              <a:avLst/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98" name="Google Shape;698;p17"/>
            <p:cNvCxnSpPr/>
            <p:nvPr/>
          </p:nvCxnSpPr>
          <p:spPr>
            <a:xfrm flipH="1" rot="10800000">
              <a:off x="637838" y="4483825"/>
              <a:ext cx="2091600" cy="5100"/>
            </a:xfrm>
            <a:prstGeom prst="straightConnector1">
              <a:avLst/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699" name="Google Shape;699;p17"/>
            <p:cNvCxnSpPr/>
            <p:nvPr/>
          </p:nvCxnSpPr>
          <p:spPr>
            <a:xfrm flipH="1" rot="10800000">
              <a:off x="637838" y="4545750"/>
              <a:ext cx="2091600" cy="5100"/>
            </a:xfrm>
            <a:prstGeom prst="straightConnector1">
              <a:avLst/>
            </a:prstGeom>
            <a:noFill/>
            <a:ln cap="flat" cmpd="sng" w="76200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00" name="Google Shape;700;p17"/>
            <p:cNvCxnSpPr/>
            <p:nvPr/>
          </p:nvCxnSpPr>
          <p:spPr>
            <a:xfrm flipH="1" rot="10800000">
              <a:off x="637838" y="4607675"/>
              <a:ext cx="2091600" cy="5100"/>
            </a:xfrm>
            <a:prstGeom prst="straightConnector1">
              <a:avLst/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01" name="Google Shape;701;p17"/>
            <p:cNvCxnSpPr/>
            <p:nvPr/>
          </p:nvCxnSpPr>
          <p:spPr>
            <a:xfrm flipH="1" rot="10800000">
              <a:off x="637838" y="4731525"/>
              <a:ext cx="2091600" cy="5100"/>
            </a:xfrm>
            <a:prstGeom prst="straightConnector1">
              <a:avLst/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02" name="Google Shape;702;p17"/>
            <p:cNvCxnSpPr/>
            <p:nvPr/>
          </p:nvCxnSpPr>
          <p:spPr>
            <a:xfrm flipH="1" rot="10800000">
              <a:off x="637838" y="4793450"/>
              <a:ext cx="2091600" cy="5100"/>
            </a:xfrm>
            <a:prstGeom prst="straightConnector1">
              <a:avLst/>
            </a:prstGeom>
            <a:noFill/>
            <a:ln cap="flat" cmpd="sng" w="76200">
              <a:solidFill>
                <a:srgbClr val="999999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03" name="Google Shape;703;p17"/>
            <p:cNvCxnSpPr/>
            <p:nvPr/>
          </p:nvCxnSpPr>
          <p:spPr>
            <a:xfrm flipH="1" rot="10800000">
              <a:off x="637838" y="4855375"/>
              <a:ext cx="2091600" cy="5100"/>
            </a:xfrm>
            <a:prstGeom prst="straightConnector1">
              <a:avLst/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04" name="Google Shape;704;p17"/>
            <p:cNvCxnSpPr/>
            <p:nvPr/>
          </p:nvCxnSpPr>
          <p:spPr>
            <a:xfrm flipH="1" rot="10800000">
              <a:off x="637838" y="4979225"/>
              <a:ext cx="2091600" cy="5100"/>
            </a:xfrm>
            <a:prstGeom prst="straightConnector1">
              <a:avLst/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705" name="Google Shape;705;p17"/>
          <p:cNvGrpSpPr/>
          <p:nvPr/>
        </p:nvGrpSpPr>
        <p:grpSpPr>
          <a:xfrm>
            <a:off x="5322200" y="1190628"/>
            <a:ext cx="3495487" cy="3484522"/>
            <a:chOff x="4988825" y="1276353"/>
            <a:chExt cx="3495487" cy="3484522"/>
          </a:xfrm>
        </p:grpSpPr>
        <p:pic>
          <p:nvPicPr>
            <p:cNvPr id="706" name="Google Shape;706;p17"/>
            <p:cNvPicPr preferRelativeResize="0"/>
            <p:nvPr/>
          </p:nvPicPr>
          <p:blipFill rotWithShape="1">
            <a:blip r:embed="rId4">
              <a:alphaModFix/>
            </a:blip>
            <a:srcRect b="7629" l="2592" r="3130" t="0"/>
            <a:stretch/>
          </p:blipFill>
          <p:spPr>
            <a:xfrm>
              <a:off x="5671726" y="1846781"/>
              <a:ext cx="2129770" cy="2343751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707" name="Google Shape;707;p17"/>
            <p:cNvCxnSpPr/>
            <p:nvPr/>
          </p:nvCxnSpPr>
          <p:spPr>
            <a:xfrm flipH="1" rot="10800000">
              <a:off x="5544640" y="1611973"/>
              <a:ext cx="2384100" cy="5700"/>
            </a:xfrm>
            <a:prstGeom prst="straightConnector1">
              <a:avLst/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08" name="Google Shape;708;p17"/>
            <p:cNvCxnSpPr/>
            <p:nvPr/>
          </p:nvCxnSpPr>
          <p:spPr>
            <a:xfrm flipH="1" rot="10800000">
              <a:off x="5544640" y="1444170"/>
              <a:ext cx="2384100" cy="5700"/>
            </a:xfrm>
            <a:prstGeom prst="straightConnector1">
              <a:avLst/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09" name="Google Shape;709;p17"/>
            <p:cNvCxnSpPr/>
            <p:nvPr/>
          </p:nvCxnSpPr>
          <p:spPr>
            <a:xfrm flipH="1" rot="10800000">
              <a:off x="5544640" y="1276353"/>
              <a:ext cx="2384100" cy="5700"/>
            </a:xfrm>
            <a:prstGeom prst="straightConnector1">
              <a:avLst/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10" name="Google Shape;710;p17"/>
            <p:cNvCxnSpPr/>
            <p:nvPr/>
          </p:nvCxnSpPr>
          <p:spPr>
            <a:xfrm flipH="1" rot="10800000">
              <a:off x="5544640" y="4755175"/>
              <a:ext cx="2384100" cy="5700"/>
            </a:xfrm>
            <a:prstGeom prst="straightConnector1">
              <a:avLst/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11" name="Google Shape;711;p17"/>
            <p:cNvCxnSpPr/>
            <p:nvPr/>
          </p:nvCxnSpPr>
          <p:spPr>
            <a:xfrm flipH="1" rot="10800000">
              <a:off x="5544640" y="4587372"/>
              <a:ext cx="2384100" cy="5700"/>
            </a:xfrm>
            <a:prstGeom prst="straightConnector1">
              <a:avLst/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12" name="Google Shape;712;p17"/>
            <p:cNvCxnSpPr/>
            <p:nvPr/>
          </p:nvCxnSpPr>
          <p:spPr>
            <a:xfrm flipH="1" rot="10800000">
              <a:off x="5544640" y="4419555"/>
              <a:ext cx="2384100" cy="5700"/>
            </a:xfrm>
            <a:prstGeom prst="straightConnector1">
              <a:avLst/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13" name="Google Shape;713;p17"/>
            <p:cNvCxnSpPr/>
            <p:nvPr/>
          </p:nvCxnSpPr>
          <p:spPr>
            <a:xfrm flipH="1" rot="-5400000">
              <a:off x="3590675" y="3015837"/>
              <a:ext cx="2802000" cy="5700"/>
            </a:xfrm>
            <a:prstGeom prst="straightConnector1">
              <a:avLst/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14" name="Google Shape;714;p17"/>
            <p:cNvCxnSpPr/>
            <p:nvPr/>
          </p:nvCxnSpPr>
          <p:spPr>
            <a:xfrm flipH="1" rot="-5400000">
              <a:off x="3763972" y="3015837"/>
              <a:ext cx="2802000" cy="5700"/>
            </a:xfrm>
            <a:prstGeom prst="straightConnector1">
              <a:avLst/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15" name="Google Shape;715;p17"/>
            <p:cNvCxnSpPr/>
            <p:nvPr/>
          </p:nvCxnSpPr>
          <p:spPr>
            <a:xfrm flipH="1" rot="-5400000">
              <a:off x="3937283" y="3015837"/>
              <a:ext cx="2802000" cy="5700"/>
            </a:xfrm>
            <a:prstGeom prst="straightConnector1">
              <a:avLst/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16" name="Google Shape;716;p17"/>
            <p:cNvCxnSpPr/>
            <p:nvPr/>
          </p:nvCxnSpPr>
          <p:spPr>
            <a:xfrm flipH="1" rot="-5400000">
              <a:off x="6733854" y="3015837"/>
              <a:ext cx="2802000" cy="5700"/>
            </a:xfrm>
            <a:prstGeom prst="straightConnector1">
              <a:avLst/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17" name="Google Shape;717;p17"/>
            <p:cNvCxnSpPr/>
            <p:nvPr/>
          </p:nvCxnSpPr>
          <p:spPr>
            <a:xfrm flipH="1" rot="-5400000">
              <a:off x="6907151" y="3015837"/>
              <a:ext cx="2802000" cy="5700"/>
            </a:xfrm>
            <a:prstGeom prst="straightConnector1">
              <a:avLst/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718" name="Google Shape;718;p17"/>
            <p:cNvCxnSpPr/>
            <p:nvPr/>
          </p:nvCxnSpPr>
          <p:spPr>
            <a:xfrm flipH="1" rot="-5400000">
              <a:off x="7080462" y="3015837"/>
              <a:ext cx="2802000" cy="5700"/>
            </a:xfrm>
            <a:prstGeom prst="straightConnector1">
              <a:avLst/>
            </a:prstGeom>
            <a:noFill/>
            <a:ln cap="flat" cmpd="sng" w="3810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719" name="Google Shape;719;p17"/>
          <p:cNvSpPr txBox="1"/>
          <p:nvPr/>
        </p:nvSpPr>
        <p:spPr>
          <a:xfrm>
            <a:off x="3064750" y="3775900"/>
            <a:ext cx="11073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200"/>
              <a:buFont typeface="Arial"/>
              <a:buNone/>
            </a:pPr>
            <a:r>
              <a:rPr b="0" i="0" lang="fr" sz="72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}</a:t>
            </a:r>
            <a:endParaRPr b="0" i="0" sz="72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20" name="Google Shape;720;p17"/>
          <p:cNvSpPr txBox="1"/>
          <p:nvPr/>
        </p:nvSpPr>
        <p:spPr>
          <a:xfrm>
            <a:off x="3560075" y="4065550"/>
            <a:ext cx="14763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fr" sz="14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momentum measurement module</a:t>
            </a:r>
            <a:endParaRPr b="0" i="0" sz="1400" u="none" cap="none" strike="noStrike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721" name="Google Shape;721;p17"/>
          <p:cNvSpPr txBox="1"/>
          <p:nvPr/>
        </p:nvSpPr>
        <p:spPr>
          <a:xfrm>
            <a:off x="3982775" y="2474875"/>
            <a:ext cx="6309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i="0" lang="fr" sz="23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OR</a:t>
            </a:r>
            <a:endParaRPr b="1" i="0" sz="23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22" name="Google Shape;722;p1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6" name="Shape 7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" name="Google Shape;727;g25356075365_0_1014"/>
          <p:cNvSpPr txBox="1"/>
          <p:nvPr>
            <p:ph type="title"/>
          </p:nvPr>
        </p:nvSpPr>
        <p:spPr>
          <a:xfrm>
            <a:off x="727800" y="1812450"/>
            <a:ext cx="7688400" cy="15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fr" sz="3120"/>
              <a:t>IV - </a:t>
            </a:r>
            <a:r>
              <a:rPr lang="fr" sz="3120">
                <a:solidFill>
                  <a:srgbClr val="FFFFFF"/>
                </a:solidFill>
              </a:rPr>
              <a:t>Conclusion</a:t>
            </a:r>
            <a:endParaRPr b="1" sz="3120">
              <a:solidFill>
                <a:srgbClr val="FFFFFF"/>
              </a:solidFill>
            </a:endParaRPr>
          </a:p>
        </p:txBody>
      </p:sp>
      <p:sp>
        <p:nvSpPr>
          <p:cNvPr id="728" name="Google Shape;728;g25356075365_0_101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2" name="Shape 7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" name="Google Shape;733;g25356075365_0_1173"/>
          <p:cNvSpPr txBox="1"/>
          <p:nvPr>
            <p:ph type="title"/>
          </p:nvPr>
        </p:nvSpPr>
        <p:spPr>
          <a:xfrm>
            <a:off x="0" y="0"/>
            <a:ext cx="25224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ct val="179487"/>
              <a:buNone/>
            </a:pPr>
            <a:r>
              <a:rPr lang="fr">
                <a:latin typeface="Gill Sans"/>
                <a:ea typeface="Gill Sans"/>
                <a:cs typeface="Gill Sans"/>
                <a:sym typeface="Gill Sans"/>
              </a:rPr>
              <a:t>CONCLUSION</a:t>
            </a:r>
            <a:endParaRPr b="0"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t/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734" name="Google Shape;734;g25356075365_0_117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pic>
        <p:nvPicPr>
          <p:cNvPr id="735" name="Google Shape;735;g25356075365_0_11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0275" y="984000"/>
            <a:ext cx="1771650" cy="533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36" name="Google Shape;736;g25356075365_0_1173"/>
          <p:cNvPicPr preferRelativeResize="0"/>
          <p:nvPr/>
        </p:nvPicPr>
        <p:blipFill rotWithShape="1">
          <a:blip r:embed="rId4">
            <a:alphaModFix/>
          </a:blip>
          <a:srcRect b="26419" l="15814" r="21228" t="21502"/>
          <a:stretch/>
        </p:blipFill>
        <p:spPr>
          <a:xfrm>
            <a:off x="7359096" y="4323524"/>
            <a:ext cx="984604" cy="762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37" name="Google Shape;737;g25356075365_0_117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02150" y="4326887"/>
            <a:ext cx="700709" cy="755564"/>
          </a:xfrm>
          <a:prstGeom prst="rect">
            <a:avLst/>
          </a:prstGeom>
          <a:noFill/>
          <a:ln>
            <a:noFill/>
          </a:ln>
        </p:spPr>
      </p:pic>
      <p:sp>
        <p:nvSpPr>
          <p:cNvPr id="738" name="Google Shape;738;g25356075365_0_1173"/>
          <p:cNvSpPr txBox="1"/>
          <p:nvPr/>
        </p:nvSpPr>
        <p:spPr>
          <a:xfrm>
            <a:off x="164250" y="581100"/>
            <a:ext cx="84615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●"/>
            </a:pP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TomOpt optimises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 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detector configuration for </a:t>
            </a: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specific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 Muon Scattering Tomography </a:t>
            </a: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tasks</a:t>
            </a:r>
            <a:endParaRPr b="1"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Gill Sans"/>
              <a:ea typeface="Gill Sans"/>
              <a:cs typeface="Gill Sans"/>
              <a:sym typeface="Gill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●"/>
            </a:pP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TomOpt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 offers a </a:t>
            </a: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fully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 </a:t>
            </a: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differentiable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 MST </a:t>
            </a: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simulation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 </a:t>
            </a: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pipeline</a:t>
            </a:r>
            <a:endParaRPr b="1"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Gill Sans"/>
              <a:ea typeface="Gill Sans"/>
              <a:cs typeface="Gill Sans"/>
              <a:sym typeface="Gill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●"/>
            </a:pP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 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As long as differentiability is preserved, it can be </a:t>
            </a: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adapted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 to </a:t>
            </a: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any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 MST </a:t>
            </a: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experiment</a:t>
            </a:r>
            <a:endParaRPr b="1"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739" name="Google Shape;739;g25356075365_0_1173"/>
          <p:cNvSpPr txBox="1"/>
          <p:nvPr/>
        </p:nvSpPr>
        <p:spPr>
          <a:xfrm>
            <a:off x="240275" y="2396825"/>
            <a:ext cx="8461500" cy="16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●"/>
            </a:pP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Open source release 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of the software</a:t>
            </a:r>
            <a:endParaRPr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Gill Sans"/>
              <a:ea typeface="Gill Sans"/>
              <a:cs typeface="Gill Sans"/>
              <a:sym typeface="Gill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Gill Sans"/>
              <a:buChar char="●"/>
            </a:pP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Publication incoming!</a:t>
            </a:r>
            <a:endParaRPr b="1"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Gill Sans"/>
              <a:ea typeface="Gill Sans"/>
              <a:cs typeface="Gill Sans"/>
              <a:sym typeface="Gill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●"/>
            </a:pP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Include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 </a:t>
            </a: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momentum measurement sub-detector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 in the optimisation chain</a:t>
            </a:r>
            <a:endParaRPr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Gill Sans"/>
              <a:ea typeface="Gill Sans"/>
              <a:cs typeface="Gill Sans"/>
              <a:sym typeface="Gill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Gill Sans"/>
              <a:buChar char="●"/>
            </a:pPr>
            <a:r>
              <a:rPr lang="fr">
                <a:latin typeface="Gill Sans"/>
                <a:ea typeface="Gill Sans"/>
                <a:cs typeface="Gill Sans"/>
                <a:sym typeface="Gill Sans"/>
              </a:rPr>
              <a:t>Don’t hesitate to contact us!</a:t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740" name="Google Shape;740;g25356075365_0_1173"/>
          <p:cNvSpPr txBox="1"/>
          <p:nvPr>
            <p:ph type="title"/>
          </p:nvPr>
        </p:nvSpPr>
        <p:spPr>
          <a:xfrm>
            <a:off x="0" y="1843188"/>
            <a:ext cx="25224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ct val="179487"/>
              <a:buNone/>
            </a:pPr>
            <a:r>
              <a:rPr lang="fr">
                <a:latin typeface="Gill Sans"/>
                <a:ea typeface="Gill Sans"/>
                <a:cs typeface="Gill Sans"/>
                <a:sym typeface="Gill Sans"/>
              </a:rPr>
              <a:t>In the future</a:t>
            </a:r>
            <a:endParaRPr b="0"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t/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741" name="Google Shape;741;g25356075365_0_1173"/>
          <p:cNvSpPr txBox="1"/>
          <p:nvPr/>
        </p:nvSpPr>
        <p:spPr>
          <a:xfrm>
            <a:off x="1440425" y="4124700"/>
            <a:ext cx="5289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Check out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 related </a:t>
            </a:r>
            <a:r>
              <a:rPr b="1" lang="fr" u="sng">
                <a:solidFill>
                  <a:schemeClr val="hlink"/>
                </a:solidFill>
                <a:latin typeface="Gill Sans"/>
                <a:ea typeface="Gill Sans"/>
                <a:cs typeface="Gill Sans"/>
                <a:sym typeface="Gill Sans"/>
                <a:hlinkClick r:id="rId6"/>
              </a:rPr>
              <a:t>MODE</a:t>
            </a:r>
            <a:r>
              <a:rPr lang="fr" u="sng">
                <a:solidFill>
                  <a:schemeClr val="hlink"/>
                </a:solidFill>
                <a:latin typeface="Gill Sans"/>
                <a:ea typeface="Gill Sans"/>
                <a:cs typeface="Gill Sans"/>
                <a:sym typeface="Gill Sans"/>
                <a:hlinkClick r:id="rId7"/>
              </a:rPr>
              <a:t> collaboration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 work:</a:t>
            </a:r>
            <a:endParaRPr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742" name="Google Shape;742;g25356075365_0_1173"/>
          <p:cNvSpPr txBox="1"/>
          <p:nvPr/>
        </p:nvSpPr>
        <p:spPr>
          <a:xfrm>
            <a:off x="1137450" y="4559250"/>
            <a:ext cx="60828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11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8"/>
              </a:rPr>
              <a:t>“Toward the end-to-end optimization of particle physics instruments with differentiable programming”</a:t>
            </a:r>
            <a:r>
              <a:rPr i="1" lang="fr" sz="1100"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fr" sz="1100">
                <a:latin typeface="Lato"/>
                <a:ea typeface="Lato"/>
                <a:cs typeface="Lato"/>
                <a:sym typeface="Lato"/>
              </a:rPr>
              <a:t>T. Dorigo, A. Giammanco, P. Vischia (editors) </a:t>
            </a:r>
            <a:endParaRPr sz="12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43" name="Google Shape;743;g25356075365_0_1173"/>
          <p:cNvSpPr txBox="1"/>
          <p:nvPr/>
        </p:nvSpPr>
        <p:spPr>
          <a:xfrm>
            <a:off x="4792850" y="4769638"/>
            <a:ext cx="3477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100">
                <a:latin typeface="Gill Sans"/>
                <a:ea typeface="Gill Sans"/>
                <a:cs typeface="Gill Sans"/>
                <a:sym typeface="Gill Sans"/>
              </a:rPr>
              <a:t>Contact</a:t>
            </a:r>
            <a:r>
              <a:rPr lang="fr" sz="1100">
                <a:latin typeface="Gill Sans"/>
                <a:ea typeface="Gill Sans"/>
                <a:cs typeface="Gill Sans"/>
                <a:sym typeface="Gill Sans"/>
              </a:rPr>
              <a:t>: </a:t>
            </a:r>
            <a:r>
              <a:rPr i="1" lang="fr" sz="900">
                <a:latin typeface="Gill Sans"/>
                <a:ea typeface="Gill Sans"/>
                <a:cs typeface="Gill Sans"/>
                <a:sym typeface="Gill Sans"/>
              </a:rPr>
              <a:t>maximelagrange98@gmail.com</a:t>
            </a:r>
            <a:endParaRPr i="1" sz="900"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7" name="Shape 7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" name="Google Shape;748;p18"/>
          <p:cNvSpPr txBox="1"/>
          <p:nvPr>
            <p:ph type="title"/>
          </p:nvPr>
        </p:nvSpPr>
        <p:spPr>
          <a:xfrm>
            <a:off x="727800" y="1812450"/>
            <a:ext cx="7688400" cy="15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fr" sz="3120"/>
              <a:t>BACKUP SLIDES</a:t>
            </a:r>
            <a:endParaRPr b="1" sz="3120">
              <a:solidFill>
                <a:srgbClr val="FFFFFF"/>
              </a:solidFill>
            </a:endParaRPr>
          </a:p>
        </p:txBody>
      </p:sp>
      <p:sp>
        <p:nvSpPr>
          <p:cNvPr id="749" name="Google Shape;749;p1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3" name="Shape 7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4" name="Google Shape;754;p11"/>
          <p:cNvSpPr txBox="1"/>
          <p:nvPr>
            <p:ph type="title"/>
          </p:nvPr>
        </p:nvSpPr>
        <p:spPr>
          <a:xfrm>
            <a:off x="0" y="0"/>
            <a:ext cx="34488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fr">
                <a:latin typeface="Gill Sans"/>
                <a:ea typeface="Gill Sans"/>
                <a:cs typeface="Gill Sans"/>
                <a:sym typeface="Gill Sans"/>
              </a:rPr>
              <a:t>Hardware parameters</a:t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755" name="Google Shape;755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819725" y="2467349"/>
            <a:ext cx="2527525" cy="11153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56" name="Google Shape;756;p11"/>
          <p:cNvCxnSpPr/>
          <p:nvPr/>
        </p:nvCxnSpPr>
        <p:spPr>
          <a:xfrm flipH="1" rot="10800000">
            <a:off x="4320514" y="1714065"/>
            <a:ext cx="3543300" cy="5100"/>
          </a:xfrm>
          <a:prstGeom prst="straightConnector1">
            <a:avLst/>
          </a:prstGeom>
          <a:noFill/>
          <a:ln cap="flat" cmpd="sng" w="19050">
            <a:solidFill>
              <a:srgbClr val="1155CC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57" name="Google Shape;757;p11"/>
          <p:cNvCxnSpPr/>
          <p:nvPr/>
        </p:nvCxnSpPr>
        <p:spPr>
          <a:xfrm flipH="1" rot="-10799325">
            <a:off x="4568998" y="2005572"/>
            <a:ext cx="3054000" cy="51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58" name="Google Shape;758;p11"/>
          <p:cNvCxnSpPr/>
          <p:nvPr/>
        </p:nvCxnSpPr>
        <p:spPr>
          <a:xfrm>
            <a:off x="4568999" y="3588814"/>
            <a:ext cx="30696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59" name="Google Shape;759;p11"/>
          <p:cNvCxnSpPr/>
          <p:nvPr/>
        </p:nvCxnSpPr>
        <p:spPr>
          <a:xfrm flipH="1" rot="10800000">
            <a:off x="4341834" y="3870433"/>
            <a:ext cx="3537900" cy="78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60" name="Google Shape;760;p11"/>
          <p:cNvCxnSpPr/>
          <p:nvPr/>
        </p:nvCxnSpPr>
        <p:spPr>
          <a:xfrm rot="10800000">
            <a:off x="4579560" y="2024621"/>
            <a:ext cx="5400" cy="15783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61" name="Google Shape;761;p11"/>
          <p:cNvCxnSpPr/>
          <p:nvPr/>
        </p:nvCxnSpPr>
        <p:spPr>
          <a:xfrm rot="10800000">
            <a:off x="7631405" y="2011341"/>
            <a:ext cx="5400" cy="15783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62" name="Google Shape;762;p11"/>
          <p:cNvCxnSpPr/>
          <p:nvPr/>
        </p:nvCxnSpPr>
        <p:spPr>
          <a:xfrm rot="10800000">
            <a:off x="4313614" y="1718965"/>
            <a:ext cx="6900" cy="21924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763" name="Google Shape;763;p11"/>
          <p:cNvCxnSpPr/>
          <p:nvPr/>
        </p:nvCxnSpPr>
        <p:spPr>
          <a:xfrm rot="10800000">
            <a:off x="7872590" y="1718083"/>
            <a:ext cx="6000" cy="214680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764" name="Google Shape;764;p11"/>
          <p:cNvGrpSpPr/>
          <p:nvPr/>
        </p:nvGrpSpPr>
        <p:grpSpPr>
          <a:xfrm>
            <a:off x="3563144" y="1305707"/>
            <a:ext cx="3947838" cy="3720539"/>
            <a:chOff x="3563144" y="1305707"/>
            <a:chExt cx="3947838" cy="3720539"/>
          </a:xfrm>
        </p:grpSpPr>
        <p:grpSp>
          <p:nvGrpSpPr>
            <p:cNvPr id="765" name="Google Shape;765;p11"/>
            <p:cNvGrpSpPr/>
            <p:nvPr/>
          </p:nvGrpSpPr>
          <p:grpSpPr>
            <a:xfrm>
              <a:off x="4599795" y="1705454"/>
              <a:ext cx="2911187" cy="3320792"/>
              <a:chOff x="4599795" y="1705454"/>
              <a:chExt cx="2911187" cy="3320792"/>
            </a:xfrm>
          </p:grpSpPr>
          <p:cxnSp>
            <p:nvCxnSpPr>
              <p:cNvPr id="766" name="Google Shape;766;p11"/>
              <p:cNvCxnSpPr/>
              <p:nvPr/>
            </p:nvCxnSpPr>
            <p:spPr>
              <a:xfrm rot="10800000">
                <a:off x="5629972" y="3019407"/>
                <a:ext cx="752700" cy="56940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2"/>
                </a:solidFill>
                <a:prstDash val="dot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767" name="Google Shape;767;p11"/>
              <p:cNvCxnSpPr/>
              <p:nvPr/>
            </p:nvCxnSpPr>
            <p:spPr>
              <a:xfrm>
                <a:off x="4599795" y="2527194"/>
                <a:ext cx="1036800" cy="50340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2"/>
                </a:solidFill>
                <a:prstDash val="dot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768" name="Google Shape;768;p11"/>
              <p:cNvCxnSpPr/>
              <p:nvPr/>
            </p:nvCxnSpPr>
            <p:spPr>
              <a:xfrm rot="-8338017">
                <a:off x="5345671" y="2896983"/>
                <a:ext cx="729786" cy="589016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2"/>
                </a:solidFill>
                <a:prstDash val="dot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769" name="Google Shape;769;p11"/>
              <p:cNvCxnSpPr/>
              <p:nvPr/>
            </p:nvCxnSpPr>
            <p:spPr>
              <a:xfrm rot="2214644">
                <a:off x="4911756" y="1956854"/>
                <a:ext cx="1010040" cy="51810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2"/>
                </a:solidFill>
                <a:prstDash val="dot"/>
                <a:round/>
                <a:headEnd len="sm" w="sm" type="none"/>
                <a:tailEnd len="sm" w="sm" type="none"/>
              </a:ln>
            </p:spPr>
          </p:cxnSp>
          <p:grpSp>
            <p:nvGrpSpPr>
              <p:cNvPr id="770" name="Google Shape;770;p11"/>
              <p:cNvGrpSpPr/>
              <p:nvPr/>
            </p:nvGrpSpPr>
            <p:grpSpPr>
              <a:xfrm>
                <a:off x="5147563" y="3532242"/>
                <a:ext cx="2363419" cy="1494005"/>
                <a:chOff x="5147563" y="3532242"/>
                <a:chExt cx="2363419" cy="1494005"/>
              </a:xfrm>
            </p:grpSpPr>
            <p:cxnSp>
              <p:nvCxnSpPr>
                <p:cNvPr id="771" name="Google Shape;771;p11"/>
                <p:cNvCxnSpPr/>
                <p:nvPr/>
              </p:nvCxnSpPr>
              <p:spPr>
                <a:xfrm>
                  <a:off x="6374882" y="3586860"/>
                  <a:ext cx="1136100" cy="88740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772" name="Google Shape;772;p11"/>
                <p:cNvCxnSpPr/>
                <p:nvPr/>
              </p:nvCxnSpPr>
              <p:spPr>
                <a:xfrm rot="2461375">
                  <a:off x="5313577" y="3859811"/>
                  <a:ext cx="1101071" cy="917771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773" name="Google Shape;773;p11"/>
                <p:cNvCxnSpPr/>
                <p:nvPr/>
              </p:nvCxnSpPr>
              <p:spPr>
                <a:xfrm rot="-559264">
                  <a:off x="5717951" y="3539567"/>
                  <a:ext cx="100021" cy="119749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774" name="Google Shape;774;p11"/>
                <p:cNvCxnSpPr/>
                <p:nvPr/>
              </p:nvCxnSpPr>
              <p:spPr>
                <a:xfrm rot="4820186">
                  <a:off x="5719074" y="3538415"/>
                  <a:ext cx="98295" cy="122017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775" name="Google Shape;775;p11"/>
                <p:cNvCxnSpPr/>
                <p:nvPr/>
              </p:nvCxnSpPr>
              <p:spPr>
                <a:xfrm rot="-559264">
                  <a:off x="5751280" y="3812368"/>
                  <a:ext cx="100021" cy="119749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776" name="Google Shape;776;p11"/>
                <p:cNvCxnSpPr/>
                <p:nvPr/>
              </p:nvCxnSpPr>
              <p:spPr>
                <a:xfrm rot="4820186">
                  <a:off x="5752404" y="3811216"/>
                  <a:ext cx="98295" cy="122017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777" name="Google Shape;777;p11"/>
                <p:cNvCxnSpPr/>
                <p:nvPr/>
              </p:nvCxnSpPr>
              <p:spPr>
                <a:xfrm rot="-559264">
                  <a:off x="6357306" y="3539567"/>
                  <a:ext cx="100021" cy="119749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778" name="Google Shape;778;p11"/>
                <p:cNvCxnSpPr/>
                <p:nvPr/>
              </p:nvCxnSpPr>
              <p:spPr>
                <a:xfrm rot="4820186">
                  <a:off x="6358430" y="3538415"/>
                  <a:ext cx="98295" cy="122017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779" name="Google Shape;779;p11"/>
                <p:cNvCxnSpPr/>
                <p:nvPr/>
              </p:nvCxnSpPr>
              <p:spPr>
                <a:xfrm rot="-559264">
                  <a:off x="6696436" y="3812368"/>
                  <a:ext cx="100021" cy="119749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780" name="Google Shape;780;p11"/>
                <p:cNvCxnSpPr/>
                <p:nvPr/>
              </p:nvCxnSpPr>
              <p:spPr>
                <a:xfrm rot="4820186">
                  <a:off x="6697560" y="3811216"/>
                  <a:ext cx="98295" cy="122017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</p:grpSp>
        <p:grpSp>
          <p:nvGrpSpPr>
            <p:cNvPr id="781" name="Google Shape;781;p11"/>
            <p:cNvGrpSpPr/>
            <p:nvPr/>
          </p:nvGrpSpPr>
          <p:grpSpPr>
            <a:xfrm>
              <a:off x="3563144" y="1305707"/>
              <a:ext cx="1824817" cy="1287831"/>
              <a:chOff x="3563144" y="1305707"/>
              <a:chExt cx="1824817" cy="1287831"/>
            </a:xfrm>
          </p:grpSpPr>
          <p:cxnSp>
            <p:nvCxnSpPr>
              <p:cNvPr id="782" name="Google Shape;782;p11"/>
              <p:cNvCxnSpPr/>
              <p:nvPr/>
            </p:nvCxnSpPr>
            <p:spPr>
              <a:xfrm>
                <a:off x="3563144" y="2023853"/>
                <a:ext cx="1022400" cy="49650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783" name="Google Shape;783;p11"/>
              <p:cNvCxnSpPr/>
              <p:nvPr/>
            </p:nvCxnSpPr>
            <p:spPr>
              <a:xfrm>
                <a:off x="5000492" y="1305707"/>
                <a:ext cx="175500" cy="39720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784" name="Google Shape;784;p11"/>
              <p:cNvCxnSpPr/>
              <p:nvPr/>
            </p:nvCxnSpPr>
            <p:spPr>
              <a:xfrm rot="-559264">
                <a:off x="5128589" y="1657453"/>
                <a:ext cx="100021" cy="119749"/>
              </a:xfrm>
              <a:prstGeom prst="straightConnector1">
                <a:avLst/>
              </a:prstGeom>
              <a:noFill/>
              <a:ln cap="flat" cmpd="sng" w="1905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785" name="Google Shape;785;p11"/>
              <p:cNvCxnSpPr/>
              <p:nvPr/>
            </p:nvCxnSpPr>
            <p:spPr>
              <a:xfrm rot="4820186">
                <a:off x="5129713" y="1656301"/>
                <a:ext cx="98295" cy="122017"/>
              </a:xfrm>
              <a:prstGeom prst="straightConnector1">
                <a:avLst/>
              </a:prstGeom>
              <a:noFill/>
              <a:ln cap="flat" cmpd="sng" w="1905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786" name="Google Shape;786;p11"/>
              <p:cNvCxnSpPr/>
              <p:nvPr/>
            </p:nvCxnSpPr>
            <p:spPr>
              <a:xfrm rot="-559264">
                <a:off x="5269290" y="1957488"/>
                <a:ext cx="100021" cy="119749"/>
              </a:xfrm>
              <a:prstGeom prst="straightConnector1">
                <a:avLst/>
              </a:prstGeom>
              <a:noFill/>
              <a:ln cap="flat" cmpd="sng" w="1905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787" name="Google Shape;787;p11"/>
              <p:cNvCxnSpPr/>
              <p:nvPr/>
            </p:nvCxnSpPr>
            <p:spPr>
              <a:xfrm rot="4820186">
                <a:off x="5270413" y="1956336"/>
                <a:ext cx="98295" cy="122017"/>
              </a:xfrm>
              <a:prstGeom prst="straightConnector1">
                <a:avLst/>
              </a:prstGeom>
              <a:noFill/>
              <a:ln cap="flat" cmpd="sng" w="1905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788" name="Google Shape;788;p11"/>
              <p:cNvCxnSpPr/>
              <p:nvPr/>
            </p:nvCxnSpPr>
            <p:spPr>
              <a:xfrm rot="-559264">
                <a:off x="4272388" y="2328430"/>
                <a:ext cx="100021" cy="119749"/>
              </a:xfrm>
              <a:prstGeom prst="straightConnector1">
                <a:avLst/>
              </a:prstGeom>
              <a:noFill/>
              <a:ln cap="flat" cmpd="sng" w="1905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789" name="Google Shape;789;p11"/>
              <p:cNvCxnSpPr/>
              <p:nvPr/>
            </p:nvCxnSpPr>
            <p:spPr>
              <a:xfrm rot="4820186">
                <a:off x="4273512" y="2327278"/>
                <a:ext cx="98295" cy="122017"/>
              </a:xfrm>
              <a:prstGeom prst="straightConnector1">
                <a:avLst/>
              </a:prstGeom>
              <a:noFill/>
              <a:ln cap="flat" cmpd="sng" w="1905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790" name="Google Shape;790;p11"/>
              <p:cNvCxnSpPr/>
              <p:nvPr/>
            </p:nvCxnSpPr>
            <p:spPr>
              <a:xfrm rot="-559264">
                <a:off x="4544801" y="2466463"/>
                <a:ext cx="100021" cy="119749"/>
              </a:xfrm>
              <a:prstGeom prst="straightConnector1">
                <a:avLst/>
              </a:prstGeom>
              <a:noFill/>
              <a:ln cap="flat" cmpd="sng" w="1905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791" name="Google Shape;791;p11"/>
              <p:cNvCxnSpPr/>
              <p:nvPr/>
            </p:nvCxnSpPr>
            <p:spPr>
              <a:xfrm rot="4820186">
                <a:off x="4545925" y="2465311"/>
                <a:ext cx="98295" cy="122017"/>
              </a:xfrm>
              <a:prstGeom prst="straightConnector1">
                <a:avLst/>
              </a:prstGeom>
              <a:noFill/>
              <a:ln cap="flat" cmpd="sng" w="19050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cxnSp>
            <p:nvCxnSpPr>
              <p:cNvPr id="792" name="Google Shape;792;p11"/>
              <p:cNvCxnSpPr/>
              <p:nvPr/>
            </p:nvCxnSpPr>
            <p:spPr>
              <a:xfrm>
                <a:off x="5185116" y="1717514"/>
                <a:ext cx="144600" cy="305400"/>
              </a:xfrm>
              <a:prstGeom prst="straightConnector1">
                <a:avLst/>
              </a:prstGeom>
              <a:noFill/>
              <a:ln cap="flat" cmpd="sng" w="19050">
                <a:solidFill>
                  <a:schemeClr val="dk2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</p:grpSp>
      <p:cxnSp>
        <p:nvCxnSpPr>
          <p:cNvPr id="793" name="Google Shape;793;p11"/>
          <p:cNvCxnSpPr/>
          <p:nvPr/>
        </p:nvCxnSpPr>
        <p:spPr>
          <a:xfrm>
            <a:off x="6047081" y="1717333"/>
            <a:ext cx="99000" cy="0"/>
          </a:xfrm>
          <a:prstGeom prst="straightConnector1">
            <a:avLst/>
          </a:prstGeom>
          <a:noFill/>
          <a:ln cap="flat" cmpd="sng" w="2857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794" name="Google Shape;794;p11"/>
          <p:cNvGrpSpPr/>
          <p:nvPr/>
        </p:nvGrpSpPr>
        <p:grpSpPr>
          <a:xfrm>
            <a:off x="8178786" y="3188130"/>
            <a:ext cx="798203" cy="822794"/>
            <a:chOff x="8315286" y="3252517"/>
            <a:chExt cx="798203" cy="822794"/>
          </a:xfrm>
        </p:grpSpPr>
        <p:cxnSp>
          <p:nvCxnSpPr>
            <p:cNvPr id="795" name="Google Shape;795;p11"/>
            <p:cNvCxnSpPr/>
            <p:nvPr/>
          </p:nvCxnSpPr>
          <p:spPr>
            <a:xfrm>
              <a:off x="8511389" y="3337681"/>
              <a:ext cx="5700" cy="5181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triangle"/>
              <a:tailEnd len="sm" w="sm" type="none"/>
            </a:ln>
          </p:spPr>
        </p:cxnSp>
        <p:cxnSp>
          <p:nvCxnSpPr>
            <p:cNvPr id="796" name="Google Shape;796;p11"/>
            <p:cNvCxnSpPr/>
            <p:nvPr/>
          </p:nvCxnSpPr>
          <p:spPr>
            <a:xfrm rot="5400000">
              <a:off x="8778425" y="3594605"/>
              <a:ext cx="5400" cy="5280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triangle"/>
              <a:tailEnd len="sm" w="sm" type="none"/>
            </a:ln>
          </p:spPr>
        </p:cxnSp>
        <p:pic>
          <p:nvPicPr>
            <p:cNvPr id="797" name="Google Shape;797;p11" title="[0,0,0,&quot;https://www.codecogs.com/eqnedit.php?latex=%20x%20#0&quot;]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9014377" y="3985736"/>
              <a:ext cx="99112" cy="895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98" name="Google Shape;798;p11" title="[0,0,0,&quot;https://www.codecogs.com/eqnedit.php?latex=%20z%20#0&quot;]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8315286" y="3252517"/>
              <a:ext cx="99112" cy="103143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799" name="Google Shape;799;p1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23900" y="1128750"/>
            <a:ext cx="1476375" cy="147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00" name="Google Shape;800;p11" title="[0,0,0,&quot;https://www.codecogs.com/eqnedit.php?latex=%5Cmu#0&quot;]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759975" y="1833325"/>
            <a:ext cx="183108" cy="22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01" name="Google Shape;801;p11" title="[0,0,0,&quot;https://www.codecogs.com/eqnedit.php?latex=%5Cmu#0&quot;]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4819725" y="1092050"/>
            <a:ext cx="183108" cy="221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02" name="Google Shape;802;p11"/>
          <p:cNvGrpSpPr/>
          <p:nvPr/>
        </p:nvGrpSpPr>
        <p:grpSpPr>
          <a:xfrm>
            <a:off x="189950" y="979300"/>
            <a:ext cx="8673554" cy="763200"/>
            <a:chOff x="189950" y="979300"/>
            <a:chExt cx="8673554" cy="763200"/>
          </a:xfrm>
        </p:grpSpPr>
        <p:pic>
          <p:nvPicPr>
            <p:cNvPr id="803" name="Google Shape;803;p11" title="[0,0,0,&quot;https://www.codecogs.com/eqnedit.php?latex=N#0&quot;]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2588113" y="1128750"/>
              <a:ext cx="240865" cy="2007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04" name="Google Shape;804;p11" title="[0,0,0,&quot;https://www.codecogs.com/eqnedit.php?latex=%20N%3D8#0&quot;]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8315275" y="1594900"/>
              <a:ext cx="548229" cy="1476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05" name="Google Shape;805;p11"/>
            <p:cNvSpPr txBox="1"/>
            <p:nvPr/>
          </p:nvSpPr>
          <p:spPr>
            <a:xfrm>
              <a:off x="189950" y="979300"/>
              <a:ext cx="1847700" cy="615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i="0" lang="fr" sz="1400" u="none" cap="none" strike="noStrike">
                  <a:solidFill>
                    <a:srgbClr val="000000"/>
                  </a:solidFill>
                  <a:latin typeface="Gill Sans"/>
                  <a:ea typeface="Gill Sans"/>
                  <a:cs typeface="Gill Sans"/>
                  <a:sym typeface="Gill Sans"/>
                </a:rPr>
                <a:t>Number</a:t>
              </a:r>
              <a:r>
                <a:rPr b="0" i="0" lang="fr" sz="1400" u="none" cap="none" strike="noStrike">
                  <a:solidFill>
                    <a:srgbClr val="000000"/>
                  </a:solidFill>
                  <a:latin typeface="Gill Sans"/>
                  <a:ea typeface="Gill Sans"/>
                  <a:cs typeface="Gill Sans"/>
                  <a:sym typeface="Gill Sans"/>
                </a:rPr>
                <a:t> of detection planes</a:t>
              </a:r>
              <a:endParaRPr b="0" i="0" sz="14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</p:grpSp>
      <p:grpSp>
        <p:nvGrpSpPr>
          <p:cNvPr id="806" name="Google Shape;806;p11"/>
          <p:cNvGrpSpPr/>
          <p:nvPr/>
        </p:nvGrpSpPr>
        <p:grpSpPr>
          <a:xfrm>
            <a:off x="189950" y="1144678"/>
            <a:ext cx="7522246" cy="909647"/>
            <a:chOff x="189950" y="1144678"/>
            <a:chExt cx="7522246" cy="909647"/>
          </a:xfrm>
        </p:grpSpPr>
        <p:sp>
          <p:nvSpPr>
            <p:cNvPr id="807" name="Google Shape;807;p11"/>
            <p:cNvSpPr txBox="1"/>
            <p:nvPr/>
          </p:nvSpPr>
          <p:spPr>
            <a:xfrm>
              <a:off x="6816996" y="1144678"/>
              <a:ext cx="8952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fr" sz="1400" u="none" cap="none" strike="noStrike">
                  <a:solidFill>
                    <a:srgbClr val="1155CC"/>
                  </a:solidFill>
                  <a:latin typeface="Arial"/>
                  <a:ea typeface="Arial"/>
                  <a:cs typeface="Arial"/>
                  <a:sym typeface="Arial"/>
                </a:rPr>
                <a:t>Plane i</a:t>
              </a:r>
              <a:endParaRPr b="0" i="0" sz="1400" u="none" cap="none" strike="noStrike">
                <a:solidFill>
                  <a:srgbClr val="1155CC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808" name="Google Shape;808;p11"/>
            <p:cNvGrpSpPr/>
            <p:nvPr/>
          </p:nvGrpSpPr>
          <p:grpSpPr>
            <a:xfrm>
              <a:off x="189950" y="1447348"/>
              <a:ext cx="6287683" cy="606977"/>
              <a:chOff x="189950" y="1447348"/>
              <a:chExt cx="6287683" cy="606977"/>
            </a:xfrm>
          </p:grpSpPr>
          <p:pic>
            <p:nvPicPr>
              <p:cNvPr id="809" name="Google Shape;809;p11" title="[0,0,0,&quot;https://www.codecogs.com/eqnedit.php?latex=x_i%2C%20y_i%2C%20z_i#0&quot;]"/>
              <p:cNvPicPr preferRelativeResize="0"/>
              <p:nvPr/>
            </p:nvPicPr>
            <p:blipFill rotWithShape="1">
              <a:blip r:embed="rId10">
                <a:alphaModFix/>
              </a:blip>
              <a:srcRect b="0" l="0" r="0" t="0"/>
              <a:stretch/>
            </p:blipFill>
            <p:spPr>
              <a:xfrm>
                <a:off x="2532900" y="1785775"/>
                <a:ext cx="779693" cy="160525"/>
              </a:xfrm>
              <a:prstGeom prst="rect">
                <a:avLst/>
              </a:prstGeom>
              <a:noFill/>
              <a:ln>
                <a:noFill/>
              </a:ln>
            </p:spPr>
          </p:pic>
          <p:cxnSp>
            <p:nvCxnSpPr>
              <p:cNvPr id="810" name="Google Shape;810;p11"/>
              <p:cNvCxnSpPr/>
              <p:nvPr/>
            </p:nvCxnSpPr>
            <p:spPr>
              <a:xfrm rot="5400000">
                <a:off x="6038792" y="1717446"/>
                <a:ext cx="115500" cy="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6AA84F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pic>
            <p:nvPicPr>
              <p:cNvPr id="811" name="Google Shape;811;p11" title="[0,0,0,&quot;https://www.codecogs.com/eqnedit.php?latex=x_i%2C%20y_i%2C%20z_i#0&quot;]"/>
              <p:cNvPicPr preferRelativeResize="0"/>
              <p:nvPr/>
            </p:nvPicPr>
            <p:blipFill rotWithShape="1">
              <a:blip r:embed="rId10">
                <a:alphaModFix/>
              </a:blip>
              <a:srcRect b="0" l="0" r="0" t="0"/>
              <a:stretch/>
            </p:blipFill>
            <p:spPr>
              <a:xfrm>
                <a:off x="5706623" y="1447348"/>
                <a:ext cx="771010" cy="155759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812" name="Google Shape;812;p11"/>
              <p:cNvSpPr txBox="1"/>
              <p:nvPr/>
            </p:nvSpPr>
            <p:spPr>
              <a:xfrm>
                <a:off x="189950" y="1654125"/>
                <a:ext cx="1435800" cy="400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1" i="0" lang="fr" sz="1400" u="none" cap="none" strike="noStrike">
                    <a:solidFill>
                      <a:srgbClr val="000000"/>
                    </a:solidFill>
                    <a:latin typeface="Lato"/>
                    <a:ea typeface="Lato"/>
                    <a:cs typeface="Lato"/>
                    <a:sym typeface="Lato"/>
                  </a:rPr>
                  <a:t>Placement</a:t>
                </a:r>
                <a:endParaRPr b="1" i="0" sz="1400" u="none" cap="none" strike="noStrike">
                  <a:solidFill>
                    <a:srgbClr val="000000"/>
                  </a:solidFill>
                  <a:latin typeface="Lato"/>
                  <a:ea typeface="Lato"/>
                  <a:cs typeface="Lato"/>
                  <a:sym typeface="Lato"/>
                </a:endParaRPr>
              </a:p>
            </p:txBody>
          </p:sp>
        </p:grpSp>
      </p:grpSp>
      <p:grpSp>
        <p:nvGrpSpPr>
          <p:cNvPr id="813" name="Google Shape;813;p11"/>
          <p:cNvGrpSpPr/>
          <p:nvPr/>
        </p:nvGrpSpPr>
        <p:grpSpPr>
          <a:xfrm>
            <a:off x="189950" y="687280"/>
            <a:ext cx="7668295" cy="1901945"/>
            <a:chOff x="189950" y="687280"/>
            <a:chExt cx="7668295" cy="1901945"/>
          </a:xfrm>
        </p:grpSpPr>
        <p:pic>
          <p:nvPicPr>
            <p:cNvPr id="814" name="Google Shape;814;p11" title="[0,0,0,&quot;https://www.codecogs.com/eqnedit.php?latex=%20dx%2C%20dy%20#0&quot;]"/>
            <p:cNvPicPr preferRelativeResize="0"/>
            <p:nvPr/>
          </p:nvPicPr>
          <p:blipFill rotWithShape="1">
            <a:blip r:embed="rId11">
              <a:alphaModFix/>
            </a:blip>
            <a:srcRect b="0" l="0" r="0" t="0"/>
            <a:stretch/>
          </p:blipFill>
          <p:spPr>
            <a:xfrm>
              <a:off x="2532902" y="2288775"/>
              <a:ext cx="550488" cy="20070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815" name="Google Shape;815;p11"/>
            <p:cNvCxnSpPr/>
            <p:nvPr/>
          </p:nvCxnSpPr>
          <p:spPr>
            <a:xfrm>
              <a:off x="4288845" y="967469"/>
              <a:ext cx="3569400" cy="0"/>
            </a:xfrm>
            <a:prstGeom prst="straightConnector1">
              <a:avLst/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med" w="med" type="triangle"/>
              <a:tailEnd len="med" w="med" type="triangle"/>
            </a:ln>
          </p:spPr>
        </p:cxnSp>
        <p:pic>
          <p:nvPicPr>
            <p:cNvPr id="816" name="Google Shape;816;p11" title="[0,0,0,&quot;https://www.codecogs.com/eqnedit.php?latex=%20dx%20#0&quot;]"/>
            <p:cNvPicPr preferRelativeResize="0"/>
            <p:nvPr/>
          </p:nvPicPr>
          <p:blipFill rotWithShape="1">
            <a:blip r:embed="rId12">
              <a:alphaModFix/>
            </a:blip>
            <a:srcRect b="0" l="0" r="0" t="0"/>
            <a:stretch/>
          </p:blipFill>
          <p:spPr>
            <a:xfrm>
              <a:off x="5895173" y="687280"/>
              <a:ext cx="222232" cy="15575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17" name="Google Shape;817;p11"/>
            <p:cNvSpPr txBox="1"/>
            <p:nvPr/>
          </p:nvSpPr>
          <p:spPr>
            <a:xfrm>
              <a:off x="189950" y="2189025"/>
              <a:ext cx="16716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i="0" lang="fr" sz="1400" u="none" cap="none" strike="noStrike">
                  <a:solidFill>
                    <a:srgbClr val="000000"/>
                  </a:solidFill>
                  <a:latin typeface="Lato"/>
                  <a:ea typeface="Lato"/>
                  <a:cs typeface="Lato"/>
                  <a:sym typeface="Lato"/>
                </a:rPr>
                <a:t>Dimension</a:t>
              </a:r>
              <a:endParaRPr b="1" i="0" sz="14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grpSp>
        <p:nvGrpSpPr>
          <p:cNvPr id="818" name="Google Shape;818;p11"/>
          <p:cNvGrpSpPr/>
          <p:nvPr/>
        </p:nvGrpSpPr>
        <p:grpSpPr>
          <a:xfrm>
            <a:off x="189950" y="992902"/>
            <a:ext cx="5736997" cy="2100798"/>
            <a:chOff x="189950" y="992902"/>
            <a:chExt cx="5736997" cy="2100798"/>
          </a:xfrm>
        </p:grpSpPr>
        <p:pic>
          <p:nvPicPr>
            <p:cNvPr id="819" name="Google Shape;819;p11" title="[0,0,0,&quot;https://www.codecogs.com/eqnedit.php?latex=%20%5Csigma_%7Bx%2Cy%7D#0&quot;]"/>
            <p:cNvPicPr preferRelativeResize="0"/>
            <p:nvPr/>
          </p:nvPicPr>
          <p:blipFill rotWithShape="1">
            <a:blip r:embed="rId13">
              <a:alphaModFix/>
            </a:blip>
            <a:srcRect b="0" l="0" r="0" t="0"/>
            <a:stretch/>
          </p:blipFill>
          <p:spPr>
            <a:xfrm>
              <a:off x="2532900" y="2793250"/>
              <a:ext cx="412850" cy="2007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20" name="Google Shape;820;p11"/>
            <p:cNvSpPr/>
            <p:nvPr/>
          </p:nvSpPr>
          <p:spPr>
            <a:xfrm flipH="1" rot="-6645757">
              <a:off x="5235743" y="1120922"/>
              <a:ext cx="633009" cy="561521"/>
            </a:xfrm>
            <a:prstGeom prst="arc">
              <a:avLst>
                <a:gd fmla="val 16200000" name="adj1"/>
                <a:gd fmla="val 20549467" name="adj2"/>
              </a:avLst>
            </a:prstGeom>
            <a:noFill/>
            <a:ln cap="flat" cmpd="sng" w="28575">
              <a:solidFill>
                <a:srgbClr val="E6913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1" name="Google Shape;821;p11"/>
            <p:cNvSpPr/>
            <p:nvPr/>
          </p:nvSpPr>
          <p:spPr>
            <a:xfrm rot="6645757">
              <a:off x="4473179" y="1101827"/>
              <a:ext cx="633009" cy="579850"/>
            </a:xfrm>
            <a:prstGeom prst="arc">
              <a:avLst>
                <a:gd fmla="val 16200000" name="adj1"/>
                <a:gd fmla="val 20327467" name="adj2"/>
              </a:avLst>
            </a:prstGeom>
            <a:noFill/>
            <a:ln cap="flat" cmpd="sng" w="28575">
              <a:solidFill>
                <a:srgbClr val="E6913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2" name="Google Shape;822;p11"/>
            <p:cNvSpPr/>
            <p:nvPr/>
          </p:nvSpPr>
          <p:spPr>
            <a:xfrm rot="-5400000">
              <a:off x="4982825" y="1425929"/>
              <a:ext cx="379500" cy="236100"/>
            </a:xfrm>
            <a:prstGeom prst="arc">
              <a:avLst>
                <a:gd fmla="val 19004316" name="adj1"/>
                <a:gd fmla="val 2811321" name="adj2"/>
              </a:avLst>
            </a:prstGeom>
            <a:noFill/>
            <a:ln cap="flat" cmpd="sng" w="28575">
              <a:solidFill>
                <a:srgbClr val="E6913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3" name="Google Shape;823;p11"/>
            <p:cNvSpPr txBox="1"/>
            <p:nvPr/>
          </p:nvSpPr>
          <p:spPr>
            <a:xfrm>
              <a:off x="189950" y="2693500"/>
              <a:ext cx="19008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i="0" lang="fr" sz="1400" u="none" cap="none" strike="noStrike">
                  <a:solidFill>
                    <a:srgbClr val="000000"/>
                  </a:solidFill>
                  <a:latin typeface="Lato"/>
                  <a:ea typeface="Lato"/>
                  <a:cs typeface="Lato"/>
                  <a:sym typeface="Lato"/>
                </a:rPr>
                <a:t>Spatial resolution</a:t>
              </a:r>
              <a:endParaRPr b="1" i="0" sz="14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grpSp>
        <p:nvGrpSpPr>
          <p:cNvPr id="824" name="Google Shape;824;p11"/>
          <p:cNvGrpSpPr/>
          <p:nvPr/>
        </p:nvGrpSpPr>
        <p:grpSpPr>
          <a:xfrm>
            <a:off x="189950" y="3197975"/>
            <a:ext cx="2507825" cy="400200"/>
            <a:chOff x="189950" y="3197975"/>
            <a:chExt cx="2507825" cy="400200"/>
          </a:xfrm>
        </p:grpSpPr>
        <p:pic>
          <p:nvPicPr>
            <p:cNvPr id="825" name="Google Shape;825;p11" title="[0,0,0,&quot;https://www.codecogs.com/eqnedit.php?latex=%5Cepsilon#0&quot;]"/>
            <p:cNvPicPr preferRelativeResize="0"/>
            <p:nvPr/>
          </p:nvPicPr>
          <p:blipFill rotWithShape="1">
            <a:blip r:embed="rId14">
              <a:alphaModFix/>
            </a:blip>
            <a:srcRect b="0" l="0" r="0" t="0"/>
            <a:stretch/>
          </p:blipFill>
          <p:spPr>
            <a:xfrm>
              <a:off x="2588125" y="3324274"/>
              <a:ext cx="109650" cy="1476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26" name="Google Shape;826;p11"/>
            <p:cNvSpPr txBox="1"/>
            <p:nvPr/>
          </p:nvSpPr>
          <p:spPr>
            <a:xfrm>
              <a:off x="189950" y="3197975"/>
              <a:ext cx="9819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i="0" lang="fr" sz="1400" u="none" cap="none" strike="noStrike">
                  <a:solidFill>
                    <a:srgbClr val="000000"/>
                  </a:solidFill>
                  <a:latin typeface="Lato"/>
                  <a:ea typeface="Lato"/>
                  <a:cs typeface="Lato"/>
                  <a:sym typeface="Lato"/>
                </a:rPr>
                <a:t>Efficiency</a:t>
              </a:r>
              <a:endParaRPr b="1" i="0" sz="14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grpSp>
        <p:nvGrpSpPr>
          <p:cNvPr id="827" name="Google Shape;827;p11"/>
          <p:cNvGrpSpPr/>
          <p:nvPr/>
        </p:nvGrpSpPr>
        <p:grpSpPr>
          <a:xfrm>
            <a:off x="189950" y="3702450"/>
            <a:ext cx="3570025" cy="831300"/>
            <a:chOff x="189950" y="3702450"/>
            <a:chExt cx="3570025" cy="831300"/>
          </a:xfrm>
        </p:grpSpPr>
        <p:sp>
          <p:nvSpPr>
            <p:cNvPr id="828" name="Google Shape;828;p11"/>
            <p:cNvSpPr txBox="1"/>
            <p:nvPr/>
          </p:nvSpPr>
          <p:spPr>
            <a:xfrm>
              <a:off x="189950" y="3702450"/>
              <a:ext cx="12993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i="0" lang="fr" sz="1400" u="none" cap="none" strike="noStrike">
                  <a:solidFill>
                    <a:srgbClr val="000000"/>
                  </a:solidFill>
                  <a:latin typeface="Lato"/>
                  <a:ea typeface="Lato"/>
                  <a:cs typeface="Lato"/>
                  <a:sym typeface="Lato"/>
                </a:rPr>
                <a:t>Technology</a:t>
              </a:r>
              <a:endParaRPr b="1" i="0" sz="14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829" name="Google Shape;829;p11"/>
            <p:cNvSpPr txBox="1"/>
            <p:nvPr/>
          </p:nvSpPr>
          <p:spPr>
            <a:xfrm>
              <a:off x="2460675" y="3702450"/>
              <a:ext cx="1299300" cy="831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fr" sz="1400" u="none" cap="none" strike="noStrike">
                  <a:solidFill>
                    <a:srgbClr val="000000"/>
                  </a:solidFill>
                  <a:latin typeface="Lato"/>
                  <a:ea typeface="Lato"/>
                  <a:cs typeface="Lato"/>
                  <a:sym typeface="Lato"/>
                </a:rPr>
                <a:t>RPC’s</a:t>
              </a:r>
              <a:endParaRPr b="0" i="0" sz="14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fr" sz="1400" u="none" cap="none" strike="noStrike">
                  <a:solidFill>
                    <a:srgbClr val="000000"/>
                  </a:solidFill>
                  <a:latin typeface="Lato"/>
                  <a:ea typeface="Lato"/>
                  <a:cs typeface="Lato"/>
                  <a:sym typeface="Lato"/>
                </a:rPr>
                <a:t>Scintillators</a:t>
              </a:r>
              <a:endParaRPr b="0" i="0" sz="14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endParaRPr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fr" sz="1400" u="none" cap="none" strike="noStrike">
                  <a:solidFill>
                    <a:srgbClr val="000000"/>
                  </a:solidFill>
                  <a:latin typeface="Lato"/>
                  <a:ea typeface="Lato"/>
                  <a:cs typeface="Lato"/>
                  <a:sym typeface="Lato"/>
                </a:rPr>
                <a:t>MicroMegas</a:t>
              </a:r>
              <a:endParaRPr b="0" i="0" sz="14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830" name="Google Shape;830;p1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4" name="Shape 8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5" name="Google Shape;835;p13"/>
          <p:cNvSpPr txBox="1"/>
          <p:nvPr>
            <p:ph type="title"/>
          </p:nvPr>
        </p:nvSpPr>
        <p:spPr>
          <a:xfrm>
            <a:off x="62425" y="0"/>
            <a:ext cx="4307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fr">
                <a:latin typeface="Gill Sans"/>
                <a:ea typeface="Gill Sans"/>
                <a:cs typeface="Gill Sans"/>
                <a:sym typeface="Gill Sans"/>
              </a:rPr>
              <a:t>Software parameters</a:t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836" name="Google Shape;836;p13"/>
          <p:cNvSpPr txBox="1"/>
          <p:nvPr>
            <p:ph idx="1" type="body"/>
          </p:nvPr>
        </p:nvSpPr>
        <p:spPr>
          <a:xfrm>
            <a:off x="179175" y="496500"/>
            <a:ext cx="43071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300"/>
              <a:buNone/>
            </a:pP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1 - Reconstruction algorithm 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(POCA, ASR, Maximum Likelihood, Binned Clustered Algorithm, etc..)</a:t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837" name="Google Shape;837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4375" y="1107575"/>
            <a:ext cx="1476375" cy="147600"/>
          </a:xfrm>
          <a:prstGeom prst="rect">
            <a:avLst/>
          </a:prstGeom>
          <a:noFill/>
          <a:ln>
            <a:noFill/>
          </a:ln>
        </p:spPr>
      </p:pic>
      <p:sp>
        <p:nvSpPr>
          <p:cNvPr id="838" name="Google Shape;838;p13"/>
          <p:cNvSpPr txBox="1"/>
          <p:nvPr>
            <p:ph idx="1" type="body"/>
          </p:nvPr>
        </p:nvSpPr>
        <p:spPr>
          <a:xfrm>
            <a:off x="4116000" y="3121325"/>
            <a:ext cx="1976400" cy="37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935"/>
              <a:buNone/>
            </a:pPr>
            <a:r>
              <a:rPr b="1" lang="fr" sz="1305">
                <a:latin typeface="Gill Sans"/>
                <a:ea typeface="Gill Sans"/>
                <a:cs typeface="Gill Sans"/>
                <a:sym typeface="Gill Sans"/>
              </a:rPr>
              <a:t>II - Material classifiers</a:t>
            </a:r>
            <a:endParaRPr sz="1305"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839" name="Google Shape;839;p13"/>
          <p:cNvGrpSpPr/>
          <p:nvPr/>
        </p:nvGrpSpPr>
        <p:grpSpPr>
          <a:xfrm>
            <a:off x="3397175" y="657313"/>
            <a:ext cx="5746826" cy="2422835"/>
            <a:chOff x="3397175" y="657313"/>
            <a:chExt cx="5746826" cy="2422835"/>
          </a:xfrm>
        </p:grpSpPr>
        <p:grpSp>
          <p:nvGrpSpPr>
            <p:cNvPr id="840" name="Google Shape;840;p13"/>
            <p:cNvGrpSpPr/>
            <p:nvPr/>
          </p:nvGrpSpPr>
          <p:grpSpPr>
            <a:xfrm>
              <a:off x="5999250" y="657313"/>
              <a:ext cx="3144751" cy="2422835"/>
              <a:chOff x="3158350" y="815663"/>
              <a:chExt cx="3144751" cy="2422835"/>
            </a:xfrm>
          </p:grpSpPr>
          <p:pic>
            <p:nvPicPr>
              <p:cNvPr id="841" name="Google Shape;841;p13"/>
              <p:cNvPicPr preferRelativeResize="0"/>
              <p:nvPr/>
            </p:nvPicPr>
            <p:blipFill rotWithShape="1">
              <a:blip r:embed="rId4">
                <a:alphaModFix/>
              </a:blip>
              <a:srcRect b="15497" l="0" r="0" t="0"/>
              <a:stretch/>
            </p:blipFill>
            <p:spPr>
              <a:xfrm>
                <a:off x="3158350" y="1224498"/>
                <a:ext cx="3144751" cy="20140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842" name="Google Shape;842;p13"/>
              <p:cNvSpPr txBox="1"/>
              <p:nvPr/>
            </p:nvSpPr>
            <p:spPr>
              <a:xfrm>
                <a:off x="3797263" y="815663"/>
                <a:ext cx="1866900" cy="831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1" i="0" lang="fr" sz="1400" u="none" cap="none" strike="noStrike">
                    <a:solidFill>
                      <a:srgbClr val="000000"/>
                    </a:solidFill>
                    <a:latin typeface="Gill Sans"/>
                    <a:ea typeface="Gill Sans"/>
                    <a:cs typeface="Gill Sans"/>
                    <a:sym typeface="Gill Sans"/>
                  </a:rPr>
                  <a:t>b - Angle Statistic Reconstruction</a:t>
                </a:r>
                <a:endParaRPr b="1" i="0" sz="1400" u="none" cap="none" strike="noStrike">
                  <a:solidFill>
                    <a:srgbClr val="000000"/>
                  </a:solidFill>
                  <a:latin typeface="Gill Sans"/>
                  <a:ea typeface="Gill Sans"/>
                  <a:cs typeface="Gill Sans"/>
                  <a:sym typeface="Gill Sans"/>
                </a:endParaRPr>
              </a:p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1" i="0" lang="fr" sz="1400" u="none" cap="none" strike="noStrike">
                    <a:solidFill>
                      <a:srgbClr val="000000"/>
                    </a:solidFill>
                    <a:latin typeface="Gill Sans"/>
                    <a:ea typeface="Gill Sans"/>
                    <a:cs typeface="Gill Sans"/>
                    <a:sym typeface="Gill Sans"/>
                  </a:rPr>
                  <a:t>algorithm (ASR)</a:t>
                </a:r>
                <a:endParaRPr b="1" i="0" sz="1400" u="none" cap="none" strike="noStrike">
                  <a:solidFill>
                    <a:srgbClr val="000000"/>
                  </a:solidFill>
                  <a:latin typeface="Gill Sans"/>
                  <a:ea typeface="Gill Sans"/>
                  <a:cs typeface="Gill Sans"/>
                  <a:sym typeface="Gill Sans"/>
                </a:endParaRPr>
              </a:p>
            </p:txBody>
          </p:sp>
        </p:grpSp>
        <p:grpSp>
          <p:nvGrpSpPr>
            <p:cNvPr id="843" name="Google Shape;843;p13"/>
            <p:cNvGrpSpPr/>
            <p:nvPr/>
          </p:nvGrpSpPr>
          <p:grpSpPr>
            <a:xfrm>
              <a:off x="3397175" y="838725"/>
              <a:ext cx="2726550" cy="2232025"/>
              <a:chOff x="3397175" y="838725"/>
              <a:chExt cx="2726550" cy="2232025"/>
            </a:xfrm>
          </p:grpSpPr>
          <p:pic>
            <p:nvPicPr>
              <p:cNvPr id="844" name="Google Shape;844;p13"/>
              <p:cNvPicPr preferRelativeResize="0"/>
              <p:nvPr/>
            </p:nvPicPr>
            <p:blipFill rotWithShape="1">
              <a:blip r:embed="rId5">
                <a:alphaModFix/>
              </a:blip>
              <a:srcRect b="16638" l="0" r="13934" t="0"/>
              <a:stretch/>
            </p:blipFill>
            <p:spPr>
              <a:xfrm>
                <a:off x="3397175" y="1069200"/>
                <a:ext cx="2726550" cy="200155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845" name="Google Shape;845;p13"/>
              <p:cNvSpPr txBox="1"/>
              <p:nvPr/>
            </p:nvSpPr>
            <p:spPr>
              <a:xfrm>
                <a:off x="4010763" y="838725"/>
                <a:ext cx="1866900" cy="615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1" i="0" lang="fr" sz="1400" u="none" cap="none" strike="noStrike">
                    <a:solidFill>
                      <a:srgbClr val="000000"/>
                    </a:solidFill>
                    <a:latin typeface="Gill Sans"/>
                    <a:ea typeface="Gill Sans"/>
                    <a:cs typeface="Gill Sans"/>
                    <a:sym typeface="Gill Sans"/>
                  </a:rPr>
                  <a:t>a - Point Of Closest Approach (POCA)</a:t>
                </a:r>
                <a:endParaRPr b="1" i="0" sz="1400" u="none" cap="none" strike="noStrike">
                  <a:solidFill>
                    <a:srgbClr val="000000"/>
                  </a:solidFill>
                  <a:latin typeface="Gill Sans"/>
                  <a:ea typeface="Gill Sans"/>
                  <a:cs typeface="Gill Sans"/>
                  <a:sym typeface="Gill Sans"/>
                </a:endParaRPr>
              </a:p>
            </p:txBody>
          </p:sp>
        </p:grpSp>
      </p:grpSp>
      <p:pic>
        <p:nvPicPr>
          <p:cNvPr id="846" name="Google Shape;846;p13"/>
          <p:cNvPicPr preferRelativeResize="0"/>
          <p:nvPr/>
        </p:nvPicPr>
        <p:blipFill rotWithShape="1">
          <a:blip r:embed="rId6">
            <a:alphaModFix/>
          </a:blip>
          <a:srcRect b="3699" l="19698" r="23583" t="5175"/>
          <a:stretch/>
        </p:blipFill>
        <p:spPr>
          <a:xfrm>
            <a:off x="4378625" y="3491525"/>
            <a:ext cx="1414451" cy="14992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47" name="Google Shape;847;p13"/>
          <p:cNvGrpSpPr/>
          <p:nvPr/>
        </p:nvGrpSpPr>
        <p:grpSpPr>
          <a:xfrm>
            <a:off x="6037079" y="3352991"/>
            <a:ext cx="2546311" cy="1689567"/>
            <a:chOff x="3397163" y="3383900"/>
            <a:chExt cx="2667132" cy="1759599"/>
          </a:xfrm>
        </p:grpSpPr>
        <p:pic>
          <p:nvPicPr>
            <p:cNvPr id="848" name="Google Shape;848;p13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3397163" y="3383900"/>
              <a:ext cx="2667132" cy="175959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49" name="Google Shape;849;p13"/>
            <p:cNvSpPr/>
            <p:nvPr/>
          </p:nvSpPr>
          <p:spPr>
            <a:xfrm>
              <a:off x="4454425" y="4362450"/>
              <a:ext cx="552600" cy="572700"/>
            </a:xfrm>
            <a:prstGeom prst="ellipse">
              <a:avLst/>
            </a:prstGeom>
            <a:noFill/>
            <a:ln cap="flat" cmpd="sng" w="28575">
              <a:solidFill>
                <a:srgbClr val="B6D7A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0" name="Google Shape;850;p13"/>
            <p:cNvSpPr/>
            <p:nvPr/>
          </p:nvSpPr>
          <p:spPr>
            <a:xfrm>
              <a:off x="4538525" y="3814775"/>
              <a:ext cx="333600" cy="328500"/>
            </a:xfrm>
            <a:prstGeom prst="ellipse">
              <a:avLst/>
            </a:prstGeom>
            <a:noFill/>
            <a:ln cap="flat" cmpd="sng" w="2857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1" name="Google Shape;851;p13"/>
            <p:cNvSpPr txBox="1"/>
            <p:nvPr/>
          </p:nvSpPr>
          <p:spPr>
            <a:xfrm>
              <a:off x="4924425" y="4143275"/>
              <a:ext cx="480900" cy="416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fr" sz="1400" u="none" cap="none" strike="noStrike">
                  <a:solidFill>
                    <a:srgbClr val="D9EAD3"/>
                  </a:solidFill>
                  <a:latin typeface="Lato"/>
                  <a:ea typeface="Lato"/>
                  <a:cs typeface="Lato"/>
                  <a:sym typeface="Lato"/>
                </a:rPr>
                <a:t>Fe</a:t>
              </a:r>
              <a:endParaRPr b="0" i="0" sz="1400" u="none" cap="none" strike="noStrike">
                <a:solidFill>
                  <a:srgbClr val="D9EAD3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  <p:sp>
          <p:nvSpPr>
            <p:cNvPr id="852" name="Google Shape;852;p13"/>
            <p:cNvSpPr txBox="1"/>
            <p:nvPr/>
          </p:nvSpPr>
          <p:spPr>
            <a:xfrm>
              <a:off x="4953000" y="3600375"/>
              <a:ext cx="480900" cy="416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fr" sz="1400" u="none" cap="none" strike="noStrike">
                  <a:solidFill>
                    <a:schemeClr val="accent3"/>
                  </a:solidFill>
                  <a:latin typeface="Lato"/>
                  <a:ea typeface="Lato"/>
                  <a:cs typeface="Lato"/>
                  <a:sym typeface="Lato"/>
                </a:rPr>
                <a:t>Pb</a:t>
              </a:r>
              <a:endParaRPr b="0" i="0" sz="1400" u="none" cap="none" strike="noStrike">
                <a:solidFill>
                  <a:schemeClr val="accent3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grpSp>
        <p:nvGrpSpPr>
          <p:cNvPr id="853" name="Google Shape;853;p13"/>
          <p:cNvGrpSpPr/>
          <p:nvPr/>
        </p:nvGrpSpPr>
        <p:grpSpPr>
          <a:xfrm>
            <a:off x="490750" y="1107575"/>
            <a:ext cx="1550200" cy="1905600"/>
            <a:chOff x="490750" y="1107575"/>
            <a:chExt cx="1550200" cy="1905600"/>
          </a:xfrm>
        </p:grpSpPr>
        <p:sp>
          <p:nvSpPr>
            <p:cNvPr id="854" name="Google Shape;854;p13"/>
            <p:cNvSpPr txBox="1"/>
            <p:nvPr/>
          </p:nvSpPr>
          <p:spPr>
            <a:xfrm>
              <a:off x="1096250" y="1107575"/>
              <a:ext cx="9447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i="0" lang="fr" sz="1400" u="none" cap="none" strike="noStrike">
                  <a:solidFill>
                    <a:srgbClr val="666666"/>
                  </a:solidFill>
                  <a:latin typeface="Gill Sans"/>
                  <a:ea typeface="Gill Sans"/>
                  <a:cs typeface="Gill Sans"/>
                  <a:sym typeface="Gill Sans"/>
                </a:rPr>
                <a:t>INPUT</a:t>
              </a:r>
              <a:endParaRPr b="1" i="0" sz="1400" u="none" cap="none" strike="noStrike">
                <a:solidFill>
                  <a:srgbClr val="666666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grpSp>
          <p:nvGrpSpPr>
            <p:cNvPr id="855" name="Google Shape;855;p13"/>
            <p:cNvGrpSpPr/>
            <p:nvPr/>
          </p:nvGrpSpPr>
          <p:grpSpPr>
            <a:xfrm>
              <a:off x="490750" y="1496868"/>
              <a:ext cx="1333274" cy="1516307"/>
              <a:chOff x="490750" y="1496868"/>
              <a:chExt cx="1333274" cy="1516307"/>
            </a:xfrm>
          </p:grpSpPr>
          <p:sp>
            <p:nvSpPr>
              <p:cNvPr id="856" name="Google Shape;856;p13"/>
              <p:cNvSpPr txBox="1"/>
              <p:nvPr/>
            </p:nvSpPr>
            <p:spPr>
              <a:xfrm>
                <a:off x="490750" y="1871088"/>
                <a:ext cx="1206600" cy="585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300"/>
                  <a:buFont typeface="Arial"/>
                  <a:buNone/>
                </a:pPr>
                <a:r>
                  <a:rPr b="0" i="0" lang="fr" sz="1300" u="none" cap="none" strike="noStrike">
                    <a:solidFill>
                      <a:srgbClr val="6AA84F"/>
                    </a:solidFill>
                    <a:latin typeface="Gill Sans"/>
                    <a:ea typeface="Gill Sans"/>
                    <a:cs typeface="Gill Sans"/>
                    <a:sym typeface="Gill Sans"/>
                  </a:rPr>
                  <a:t>muon tracks</a:t>
                </a:r>
                <a:endParaRPr b="0" i="0" sz="1300" u="none" cap="none" strike="noStrike">
                  <a:solidFill>
                    <a:srgbClr val="6AA84F"/>
                  </a:solidFill>
                  <a:latin typeface="Gill Sans"/>
                  <a:ea typeface="Gill Sans"/>
                  <a:cs typeface="Gill Sans"/>
                  <a:sym typeface="Gill Sans"/>
                </a:endParaRPr>
              </a:p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300"/>
                  <a:buFont typeface="Arial"/>
                  <a:buNone/>
                </a:pPr>
                <a:r>
                  <a:rPr b="0" i="0" lang="fr" sz="1300" u="none" cap="none" strike="noStrike">
                    <a:solidFill>
                      <a:srgbClr val="FF0000"/>
                    </a:solidFill>
                    <a:latin typeface="Gill Sans"/>
                    <a:ea typeface="Gill Sans"/>
                    <a:cs typeface="Gill Sans"/>
                    <a:sym typeface="Gill Sans"/>
                  </a:rPr>
                  <a:t>hits</a:t>
                </a:r>
                <a:endParaRPr b="0" i="0" sz="1300" u="none" cap="none" strike="noStrike">
                  <a:solidFill>
                    <a:srgbClr val="FF0000"/>
                  </a:solidFill>
                  <a:latin typeface="Gill Sans"/>
                  <a:ea typeface="Gill Sans"/>
                  <a:cs typeface="Gill Sans"/>
                  <a:sym typeface="Gill Sans"/>
                </a:endParaRPr>
              </a:p>
            </p:txBody>
          </p:sp>
          <p:cxnSp>
            <p:nvCxnSpPr>
              <p:cNvPr id="857" name="Google Shape;857;p13"/>
              <p:cNvCxnSpPr/>
              <p:nvPr/>
            </p:nvCxnSpPr>
            <p:spPr>
              <a:xfrm>
                <a:off x="1666294" y="1496868"/>
                <a:ext cx="99600" cy="66690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93C47D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grpSp>
            <p:nvGrpSpPr>
              <p:cNvPr id="858" name="Google Shape;858;p13"/>
              <p:cNvGrpSpPr/>
              <p:nvPr/>
            </p:nvGrpSpPr>
            <p:grpSpPr>
              <a:xfrm>
                <a:off x="1668549" y="1586072"/>
                <a:ext cx="126900" cy="127500"/>
                <a:chOff x="6576099" y="3662547"/>
                <a:chExt cx="126900" cy="127500"/>
              </a:xfrm>
            </p:grpSpPr>
            <p:cxnSp>
              <p:nvCxnSpPr>
                <p:cNvPr id="859" name="Google Shape;859;p13"/>
                <p:cNvCxnSpPr/>
                <p:nvPr/>
              </p:nvCxnSpPr>
              <p:spPr>
                <a:xfrm rot="-560544">
                  <a:off x="6592510" y="3669431"/>
                  <a:ext cx="94250" cy="113731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860" name="Google Shape;860;p13"/>
                <p:cNvCxnSpPr/>
                <p:nvPr/>
              </p:nvCxnSpPr>
              <p:spPr>
                <a:xfrm rot="4842987">
                  <a:off x="6592128" y="3669812"/>
                  <a:ext cx="94842" cy="11309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cxnSp>
            <p:nvCxnSpPr>
              <p:cNvPr id="861" name="Google Shape;861;p13"/>
              <p:cNvCxnSpPr/>
              <p:nvPr/>
            </p:nvCxnSpPr>
            <p:spPr>
              <a:xfrm flipH="1">
                <a:off x="1613500" y="2341475"/>
                <a:ext cx="152400" cy="67170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93C47D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grpSp>
            <p:nvGrpSpPr>
              <p:cNvPr id="862" name="Google Shape;862;p13"/>
              <p:cNvGrpSpPr/>
              <p:nvPr/>
            </p:nvGrpSpPr>
            <p:grpSpPr>
              <a:xfrm>
                <a:off x="1648111" y="1770860"/>
                <a:ext cx="126900" cy="127500"/>
                <a:chOff x="6576099" y="3662547"/>
                <a:chExt cx="126900" cy="127500"/>
              </a:xfrm>
            </p:grpSpPr>
            <p:cxnSp>
              <p:nvCxnSpPr>
                <p:cNvPr id="863" name="Google Shape;863;p13"/>
                <p:cNvCxnSpPr/>
                <p:nvPr/>
              </p:nvCxnSpPr>
              <p:spPr>
                <a:xfrm rot="-560544">
                  <a:off x="6592510" y="3669431"/>
                  <a:ext cx="94250" cy="113731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864" name="Google Shape;864;p13"/>
                <p:cNvCxnSpPr/>
                <p:nvPr/>
              </p:nvCxnSpPr>
              <p:spPr>
                <a:xfrm rot="4842987">
                  <a:off x="6592128" y="3669812"/>
                  <a:ext cx="94842" cy="11309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grpSp>
            <p:nvGrpSpPr>
              <p:cNvPr id="865" name="Google Shape;865;p13"/>
              <p:cNvGrpSpPr/>
              <p:nvPr/>
            </p:nvGrpSpPr>
            <p:grpSpPr>
              <a:xfrm>
                <a:off x="1697124" y="1963760"/>
                <a:ext cx="126900" cy="127500"/>
                <a:chOff x="6576099" y="3662547"/>
                <a:chExt cx="126900" cy="127500"/>
              </a:xfrm>
            </p:grpSpPr>
            <p:cxnSp>
              <p:nvCxnSpPr>
                <p:cNvPr id="866" name="Google Shape;866;p13"/>
                <p:cNvCxnSpPr/>
                <p:nvPr/>
              </p:nvCxnSpPr>
              <p:spPr>
                <a:xfrm rot="-560544">
                  <a:off x="6592510" y="3669431"/>
                  <a:ext cx="94250" cy="113731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867" name="Google Shape;867;p13"/>
                <p:cNvCxnSpPr/>
                <p:nvPr/>
              </p:nvCxnSpPr>
              <p:spPr>
                <a:xfrm rot="4842987">
                  <a:off x="6592128" y="3669812"/>
                  <a:ext cx="94842" cy="11309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grpSp>
            <p:nvGrpSpPr>
              <p:cNvPr id="868" name="Google Shape;868;p13"/>
              <p:cNvGrpSpPr/>
              <p:nvPr/>
            </p:nvGrpSpPr>
            <p:grpSpPr>
              <a:xfrm>
                <a:off x="1626174" y="2388460"/>
                <a:ext cx="126900" cy="127500"/>
                <a:chOff x="6576099" y="3662547"/>
                <a:chExt cx="126900" cy="127500"/>
              </a:xfrm>
            </p:grpSpPr>
            <p:cxnSp>
              <p:nvCxnSpPr>
                <p:cNvPr id="869" name="Google Shape;869;p13"/>
                <p:cNvCxnSpPr/>
                <p:nvPr/>
              </p:nvCxnSpPr>
              <p:spPr>
                <a:xfrm rot="-560544">
                  <a:off x="6592510" y="3669431"/>
                  <a:ext cx="94250" cy="113731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870" name="Google Shape;870;p13"/>
                <p:cNvCxnSpPr/>
                <p:nvPr/>
              </p:nvCxnSpPr>
              <p:spPr>
                <a:xfrm rot="4842987">
                  <a:off x="6592128" y="3669812"/>
                  <a:ext cx="94842" cy="11309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grpSp>
            <p:nvGrpSpPr>
              <p:cNvPr id="871" name="Google Shape;871;p13"/>
              <p:cNvGrpSpPr/>
              <p:nvPr/>
            </p:nvGrpSpPr>
            <p:grpSpPr>
              <a:xfrm>
                <a:off x="1652574" y="2613547"/>
                <a:ext cx="126900" cy="127500"/>
                <a:chOff x="6576099" y="3662547"/>
                <a:chExt cx="126900" cy="127500"/>
              </a:xfrm>
            </p:grpSpPr>
            <p:cxnSp>
              <p:nvCxnSpPr>
                <p:cNvPr id="872" name="Google Shape;872;p13"/>
                <p:cNvCxnSpPr/>
                <p:nvPr/>
              </p:nvCxnSpPr>
              <p:spPr>
                <a:xfrm rot="-560544">
                  <a:off x="6592510" y="3669431"/>
                  <a:ext cx="94250" cy="113731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873" name="Google Shape;873;p13"/>
                <p:cNvCxnSpPr/>
                <p:nvPr/>
              </p:nvCxnSpPr>
              <p:spPr>
                <a:xfrm rot="4842987">
                  <a:off x="6592128" y="3669812"/>
                  <a:ext cx="94842" cy="11309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  <p:grpSp>
            <p:nvGrpSpPr>
              <p:cNvPr id="874" name="Google Shape;874;p13"/>
              <p:cNvGrpSpPr/>
              <p:nvPr/>
            </p:nvGrpSpPr>
            <p:grpSpPr>
              <a:xfrm>
                <a:off x="1541949" y="2838622"/>
                <a:ext cx="126900" cy="127500"/>
                <a:chOff x="6576099" y="3662547"/>
                <a:chExt cx="126900" cy="127500"/>
              </a:xfrm>
            </p:grpSpPr>
            <p:cxnSp>
              <p:nvCxnSpPr>
                <p:cNvPr id="875" name="Google Shape;875;p13"/>
                <p:cNvCxnSpPr/>
                <p:nvPr/>
              </p:nvCxnSpPr>
              <p:spPr>
                <a:xfrm rot="-560544">
                  <a:off x="6592510" y="3669431"/>
                  <a:ext cx="94250" cy="113731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cxnSp>
              <p:nvCxnSpPr>
                <p:cNvPr id="876" name="Google Shape;876;p13"/>
                <p:cNvCxnSpPr/>
                <p:nvPr/>
              </p:nvCxnSpPr>
              <p:spPr>
                <a:xfrm rot="4842987">
                  <a:off x="6592128" y="3669812"/>
                  <a:ext cx="94842" cy="113090"/>
                </a:xfrm>
                <a:prstGeom prst="straightConnector1">
                  <a:avLst/>
                </a:prstGeom>
                <a:noFill/>
                <a:ln cap="flat" cmpd="sng" w="19050">
                  <a:solidFill>
                    <a:srgbClr val="FF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</p:grpSp>
        </p:grpSp>
      </p:grpSp>
      <p:sp>
        <p:nvSpPr>
          <p:cNvPr id="877" name="Google Shape;877;p13"/>
          <p:cNvSpPr/>
          <p:nvPr/>
        </p:nvSpPr>
        <p:spPr>
          <a:xfrm>
            <a:off x="2418225" y="2111325"/>
            <a:ext cx="652500" cy="2001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8" name="Google Shape;878;p13"/>
          <p:cNvSpPr/>
          <p:nvPr/>
        </p:nvSpPr>
        <p:spPr>
          <a:xfrm>
            <a:off x="5870525" y="4097725"/>
            <a:ext cx="652500" cy="2001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9" name="Google Shape;879;p13"/>
          <p:cNvSpPr txBox="1"/>
          <p:nvPr/>
        </p:nvSpPr>
        <p:spPr>
          <a:xfrm>
            <a:off x="293600" y="3353000"/>
            <a:ext cx="3145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1" i="0" lang="fr" sz="12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Typical MST reconstruction parameters</a:t>
            </a:r>
            <a:endParaRPr b="0" i="0" sz="1200" u="none" cap="none" strike="noStrike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880" name="Google Shape;880;p13"/>
          <p:cNvSpPr txBox="1"/>
          <p:nvPr/>
        </p:nvSpPr>
        <p:spPr>
          <a:xfrm>
            <a:off x="293600" y="3782125"/>
            <a:ext cx="25008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Gill Sans"/>
              <a:buChar char="-"/>
            </a:pPr>
            <a:r>
              <a:rPr b="0" i="0" lang="fr" sz="14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Cuts on scattering angles</a:t>
            </a:r>
            <a:endParaRPr b="0" i="0" sz="1400" u="none" cap="none" strike="noStrike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Gill Sans"/>
              <a:buChar char="-"/>
            </a:pPr>
            <a:r>
              <a:rPr b="0" i="0" lang="fr" sz="14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Noise reduction sensitivity</a:t>
            </a:r>
            <a:endParaRPr b="0" i="0" sz="1400" u="none" cap="none" strike="noStrike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881" name="Google Shape;881;p1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5" name="Shape 8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6" name="Google Shape;886;p16"/>
          <p:cNvSpPr txBox="1"/>
          <p:nvPr>
            <p:ph type="title"/>
          </p:nvPr>
        </p:nvSpPr>
        <p:spPr>
          <a:xfrm>
            <a:off x="0" y="0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fr">
                <a:latin typeface="Gill Sans"/>
                <a:ea typeface="Gill Sans"/>
                <a:cs typeface="Gill Sans"/>
                <a:sym typeface="Gill Sans"/>
              </a:rPr>
              <a:t>Muon momentum measurement</a:t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887" name="Google Shape;887;p16"/>
          <p:cNvPicPr preferRelativeResize="0"/>
          <p:nvPr/>
        </p:nvPicPr>
        <p:blipFill rotWithShape="1">
          <a:blip r:embed="rId3">
            <a:alphaModFix/>
          </a:blip>
          <a:srcRect b="3993" l="0" r="0" t="0"/>
          <a:stretch/>
        </p:blipFill>
        <p:spPr>
          <a:xfrm>
            <a:off x="90025" y="2677425"/>
            <a:ext cx="3705225" cy="23841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88" name="Google Shape;888;p16"/>
          <p:cNvGrpSpPr/>
          <p:nvPr/>
        </p:nvGrpSpPr>
        <p:grpSpPr>
          <a:xfrm>
            <a:off x="6147250" y="554100"/>
            <a:ext cx="2924649" cy="4552525"/>
            <a:chOff x="6147250" y="554100"/>
            <a:chExt cx="2924649" cy="4552525"/>
          </a:xfrm>
        </p:grpSpPr>
        <p:pic>
          <p:nvPicPr>
            <p:cNvPr id="889" name="Google Shape;889;p1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6147250" y="554100"/>
              <a:ext cx="2924649" cy="233182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90" name="Google Shape;890;p16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6358350" y="2849050"/>
              <a:ext cx="2545975" cy="2257575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891" name="Google Shape;891;p16"/>
          <p:cNvGrpSpPr/>
          <p:nvPr/>
        </p:nvGrpSpPr>
        <p:grpSpPr>
          <a:xfrm>
            <a:off x="3748350" y="4010913"/>
            <a:ext cx="2582700" cy="813800"/>
            <a:chOff x="3655525" y="1761600"/>
            <a:chExt cx="2582700" cy="813800"/>
          </a:xfrm>
        </p:grpSpPr>
        <p:pic>
          <p:nvPicPr>
            <p:cNvPr id="892" name="Google Shape;892;p16" title="[0,0,0,&quot;https://www.codecogs.com/eqnedit.php?latex=%20p%20%3D%20%5Cfrac%7B13.6%20MeV%7D%7B%5Ctheta_%7BRMS%7D%7D%5Csqrt%7B%5Cfrac%7Bx%7D%7BX_0%7D%7D#0&quot;]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4107275" y="2130900"/>
              <a:ext cx="1574799" cy="4445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93" name="Google Shape;893;p16"/>
            <p:cNvSpPr txBox="1"/>
            <p:nvPr/>
          </p:nvSpPr>
          <p:spPr>
            <a:xfrm>
              <a:off x="3655525" y="1761600"/>
              <a:ext cx="2582700" cy="384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Arial"/>
                <a:buNone/>
              </a:pPr>
              <a:r>
                <a:rPr b="0" i="0" lang="fr" sz="1300" u="none" cap="none" strike="noStrike">
                  <a:solidFill>
                    <a:srgbClr val="000000"/>
                  </a:solidFill>
                  <a:latin typeface="Gill Sans"/>
                  <a:ea typeface="Gill Sans"/>
                  <a:cs typeface="Gill Sans"/>
                  <a:sym typeface="Gill Sans"/>
                </a:rPr>
                <a:t>Multiple Coulomb scattering model</a:t>
              </a:r>
              <a:endParaRPr b="0" i="0" sz="13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</p:grpSp>
      <p:grpSp>
        <p:nvGrpSpPr>
          <p:cNvPr id="894" name="Google Shape;894;p16"/>
          <p:cNvGrpSpPr/>
          <p:nvPr/>
        </p:nvGrpSpPr>
        <p:grpSpPr>
          <a:xfrm>
            <a:off x="3888075" y="2914237"/>
            <a:ext cx="2352000" cy="908875"/>
            <a:chOff x="3795250" y="664925"/>
            <a:chExt cx="2352000" cy="908875"/>
          </a:xfrm>
        </p:grpSpPr>
        <p:pic>
          <p:nvPicPr>
            <p:cNvPr id="895" name="Google Shape;895;p16" title="[0,0,0,&quot;https://www.codecogs.com/eqnedit.php?latex=%5Ctheta_%7BRMS%7D%20%3D%20%5Cfrac%7B1%7D%7B3%7D(%5Ctheta_1%5E2%20%2B%5Ctheta_2%5E2%20%2B%5Ctheta_3%5E2)#0&quot;]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3863450" y="1129300"/>
              <a:ext cx="2171700" cy="4445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96" name="Google Shape;896;p16"/>
            <p:cNvSpPr txBox="1"/>
            <p:nvPr/>
          </p:nvSpPr>
          <p:spPr>
            <a:xfrm>
              <a:off x="3795250" y="664925"/>
              <a:ext cx="23520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fr" sz="1400" u="none" cap="none" strike="noStrike">
                  <a:solidFill>
                    <a:srgbClr val="000000"/>
                  </a:solidFill>
                  <a:latin typeface="Gill Sans"/>
                  <a:ea typeface="Gill Sans"/>
                  <a:cs typeface="Gill Sans"/>
                  <a:sym typeface="Gill Sans"/>
                </a:rPr>
                <a:t>Scattering angle measurement</a:t>
              </a:r>
              <a:endParaRPr b="0" i="0" sz="14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</p:grpSp>
      <p:pic>
        <p:nvPicPr>
          <p:cNvPr id="897" name="Google Shape;897;p16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723900" y="1128750"/>
            <a:ext cx="1476375" cy="1476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98" name="Google Shape;898;p16"/>
          <p:cNvGrpSpPr/>
          <p:nvPr/>
        </p:nvGrpSpPr>
        <p:grpSpPr>
          <a:xfrm>
            <a:off x="344475" y="853625"/>
            <a:ext cx="2468100" cy="974938"/>
            <a:chOff x="344475" y="853625"/>
            <a:chExt cx="2468100" cy="974938"/>
          </a:xfrm>
        </p:grpSpPr>
        <p:sp>
          <p:nvSpPr>
            <p:cNvPr id="899" name="Google Shape;899;p16"/>
            <p:cNvSpPr txBox="1"/>
            <p:nvPr/>
          </p:nvSpPr>
          <p:spPr>
            <a:xfrm>
              <a:off x="344475" y="853625"/>
              <a:ext cx="24681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0" lang="fr" sz="1400" u="none" cap="none" strike="noStrike">
                  <a:solidFill>
                    <a:srgbClr val="000000"/>
                  </a:solidFill>
                  <a:latin typeface="Gill Sans"/>
                  <a:ea typeface="Gill Sans"/>
                  <a:cs typeface="Gill Sans"/>
                  <a:sym typeface="Gill Sans"/>
                </a:rPr>
                <a:t>Muon </a:t>
              </a:r>
              <a:r>
                <a:rPr b="1" i="0" lang="fr" sz="1400" u="none" cap="none" strike="noStrike">
                  <a:solidFill>
                    <a:srgbClr val="000000"/>
                  </a:solidFill>
                  <a:latin typeface="Gill Sans"/>
                  <a:ea typeface="Gill Sans"/>
                  <a:cs typeface="Gill Sans"/>
                  <a:sym typeface="Gill Sans"/>
                </a:rPr>
                <a:t>scattering amplitude</a:t>
              </a:r>
              <a:endParaRPr b="1" i="0" sz="14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pic>
          <p:nvPicPr>
            <p:cNvPr id="900" name="Google Shape;900;p16" title="[0,0,0,&quot;https://www.codecogs.com/eqnedit.php?latex=%5Cpropto%5Cfrac%7B1%7D%7Bp%7D%5Csqrt%7B%5Cfrac%7Bx%7D%7BX_0%7D%7D#0&quot;]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1197525" y="1384063"/>
              <a:ext cx="762000" cy="4445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901" name="Google Shape;901;p16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3607575" y="698325"/>
            <a:ext cx="2442100" cy="1979100"/>
          </a:xfrm>
          <a:prstGeom prst="rect">
            <a:avLst/>
          </a:prstGeom>
          <a:noFill/>
          <a:ln>
            <a:noFill/>
          </a:ln>
        </p:spPr>
      </p:pic>
      <p:sp>
        <p:nvSpPr>
          <p:cNvPr id="902" name="Google Shape;902;p16"/>
          <p:cNvSpPr/>
          <p:nvPr/>
        </p:nvSpPr>
        <p:spPr>
          <a:xfrm>
            <a:off x="273513" y="880875"/>
            <a:ext cx="2610000" cy="1075800"/>
          </a:xfrm>
          <a:prstGeom prst="roundRect">
            <a:avLst>
              <a:gd fmla="val 16667" name="adj"/>
            </a:avLst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3" name="Google Shape;903;p1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7" name="Shape 9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8" name="Google Shape;908;p10"/>
          <p:cNvSpPr txBox="1"/>
          <p:nvPr>
            <p:ph type="title"/>
          </p:nvPr>
        </p:nvSpPr>
        <p:spPr>
          <a:xfrm>
            <a:off x="0" y="0"/>
            <a:ext cx="4032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fr">
                <a:latin typeface="Gill Sans"/>
                <a:ea typeface="Gill Sans"/>
                <a:cs typeface="Gill Sans"/>
                <a:sym typeface="Gill Sans"/>
              </a:rPr>
              <a:t>Parameter space in MST</a:t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909" name="Google Shape;909;p10"/>
          <p:cNvSpPr txBox="1"/>
          <p:nvPr>
            <p:ph idx="1" type="body"/>
          </p:nvPr>
        </p:nvSpPr>
        <p:spPr>
          <a:xfrm>
            <a:off x="4719775" y="784275"/>
            <a:ext cx="4326900" cy="21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b="1" lang="fr" sz="1616">
                <a:latin typeface="Gill Sans"/>
                <a:ea typeface="Gill Sans"/>
                <a:cs typeface="Gill Sans"/>
                <a:sym typeface="Gill Sans"/>
              </a:rPr>
              <a:t>H</a:t>
            </a:r>
            <a:r>
              <a:rPr b="1" lang="fr" sz="1600">
                <a:latin typeface="Gill Sans"/>
                <a:ea typeface="Gill Sans"/>
                <a:cs typeface="Gill Sans"/>
                <a:sym typeface="Gill Sans"/>
              </a:rPr>
              <a:t>ardware</a:t>
            </a:r>
            <a:endParaRPr sz="1600">
              <a:latin typeface="Gill Sans"/>
              <a:ea typeface="Gill Sans"/>
              <a:cs typeface="Gill Sans"/>
              <a:sym typeface="Gill Sans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600"/>
              <a:buChar char="-"/>
            </a:pPr>
            <a:r>
              <a:rPr lang="fr" sz="1600">
                <a:latin typeface="Gill Sans"/>
                <a:ea typeface="Gill Sans"/>
                <a:cs typeface="Gill Sans"/>
                <a:sym typeface="Gill Sans"/>
              </a:rPr>
              <a:t>Tracking system </a:t>
            </a:r>
            <a:r>
              <a:rPr b="1" lang="fr" sz="1600">
                <a:latin typeface="Gill Sans"/>
                <a:ea typeface="Gill Sans"/>
                <a:cs typeface="Gill Sans"/>
                <a:sym typeface="Gill Sans"/>
              </a:rPr>
              <a:t>technology</a:t>
            </a:r>
            <a:r>
              <a:rPr lang="fr" sz="1600">
                <a:latin typeface="Gill Sans"/>
                <a:ea typeface="Gill Sans"/>
                <a:cs typeface="Gill Sans"/>
                <a:sym typeface="Gill Sans"/>
              </a:rPr>
              <a:t> (RPC’s, scintillators, micromegas, drift tubes, etc..)</a:t>
            </a:r>
            <a:endParaRPr sz="1600">
              <a:latin typeface="Gill Sans"/>
              <a:ea typeface="Gill Sans"/>
              <a:cs typeface="Gill Sans"/>
              <a:sym typeface="Gill Sans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b="1" lang="fr" sz="1600">
                <a:latin typeface="Gill Sans"/>
                <a:ea typeface="Gill Sans"/>
                <a:cs typeface="Gill Sans"/>
                <a:sym typeface="Gill Sans"/>
              </a:rPr>
              <a:t>Spatial</a:t>
            </a:r>
            <a:r>
              <a:rPr lang="fr" sz="1600">
                <a:latin typeface="Gill Sans"/>
                <a:ea typeface="Gill Sans"/>
                <a:cs typeface="Gill Sans"/>
                <a:sym typeface="Gill Sans"/>
              </a:rPr>
              <a:t> </a:t>
            </a:r>
            <a:r>
              <a:rPr b="1" lang="fr" sz="1600">
                <a:latin typeface="Gill Sans"/>
                <a:ea typeface="Gill Sans"/>
                <a:cs typeface="Gill Sans"/>
                <a:sym typeface="Gill Sans"/>
              </a:rPr>
              <a:t>resolution</a:t>
            </a:r>
            <a:endParaRPr b="1" sz="1600">
              <a:latin typeface="Gill Sans"/>
              <a:ea typeface="Gill Sans"/>
              <a:cs typeface="Gill Sans"/>
              <a:sym typeface="Gill Sans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Gill Sans"/>
              <a:buChar char="-"/>
            </a:pPr>
            <a:r>
              <a:rPr b="1" lang="fr" sz="1600">
                <a:latin typeface="Gill Sans"/>
                <a:ea typeface="Gill Sans"/>
                <a:cs typeface="Gill Sans"/>
                <a:sym typeface="Gill Sans"/>
              </a:rPr>
              <a:t>Efficiency</a:t>
            </a:r>
            <a:endParaRPr b="1" sz="1600">
              <a:latin typeface="Gill Sans"/>
              <a:ea typeface="Gill Sans"/>
              <a:cs typeface="Gill Sans"/>
              <a:sym typeface="Gill Sans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-"/>
            </a:pPr>
            <a:r>
              <a:rPr b="1" lang="fr" sz="1600">
                <a:latin typeface="Gill Sans"/>
                <a:ea typeface="Gill Sans"/>
                <a:cs typeface="Gill Sans"/>
                <a:sym typeface="Gill Sans"/>
              </a:rPr>
              <a:t>Tracking system </a:t>
            </a:r>
            <a:r>
              <a:rPr lang="fr" sz="1600">
                <a:latin typeface="Gill Sans"/>
                <a:ea typeface="Gill Sans"/>
                <a:cs typeface="Gill Sans"/>
                <a:sym typeface="Gill Sans"/>
              </a:rPr>
              <a:t>(# planes, dimensions, geometry)</a:t>
            </a:r>
            <a:endParaRPr sz="1600"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910" name="Google Shape;910;p10"/>
          <p:cNvSpPr txBox="1"/>
          <p:nvPr>
            <p:ph idx="1" type="body"/>
          </p:nvPr>
        </p:nvSpPr>
        <p:spPr>
          <a:xfrm>
            <a:off x="4719775" y="3424750"/>
            <a:ext cx="3863700" cy="123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b="1" lang="fr" sz="1500">
                <a:latin typeface="Gill Sans"/>
                <a:ea typeface="Gill Sans"/>
                <a:cs typeface="Gill Sans"/>
                <a:sym typeface="Gill Sans"/>
              </a:rPr>
              <a:t>Software </a:t>
            </a:r>
            <a:endParaRPr b="1" sz="1500">
              <a:latin typeface="Gill Sans"/>
              <a:ea typeface="Gill Sans"/>
              <a:cs typeface="Gill Sans"/>
              <a:sym typeface="Gill Sans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500"/>
              <a:buFont typeface="Gill Sans"/>
              <a:buChar char="-"/>
            </a:pPr>
            <a:r>
              <a:rPr b="1" lang="fr" sz="1500">
                <a:latin typeface="Gill Sans"/>
                <a:ea typeface="Gill Sans"/>
                <a:cs typeface="Gill Sans"/>
                <a:sym typeface="Gill Sans"/>
              </a:rPr>
              <a:t>Reconstruction algorithms</a:t>
            </a:r>
            <a:endParaRPr b="1" sz="1500">
              <a:latin typeface="Gill Sans"/>
              <a:ea typeface="Gill Sans"/>
              <a:cs typeface="Gill Sans"/>
              <a:sym typeface="Gill Sans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Font typeface="Gill Sans"/>
              <a:buChar char="-"/>
            </a:pPr>
            <a:r>
              <a:rPr b="1" lang="fr" sz="1500">
                <a:latin typeface="Gill Sans"/>
                <a:ea typeface="Gill Sans"/>
                <a:cs typeface="Gill Sans"/>
                <a:sym typeface="Gill Sans"/>
              </a:rPr>
              <a:t>Material classifiers</a:t>
            </a:r>
            <a:endParaRPr b="1" sz="1500">
              <a:latin typeface="Gill Sans"/>
              <a:ea typeface="Gill Sans"/>
              <a:cs typeface="Gill Sans"/>
              <a:sym typeface="Gill Sans"/>
            </a:endParaRPr>
          </a:p>
          <a:p>
            <a:pPr indent="-3238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500"/>
              <a:buFont typeface="Gill Sans"/>
              <a:buChar char="-"/>
            </a:pPr>
            <a:r>
              <a:rPr b="1" lang="fr" sz="1500">
                <a:latin typeface="Gill Sans"/>
                <a:ea typeface="Gill Sans"/>
                <a:cs typeface="Gill Sans"/>
                <a:sym typeface="Gill Sans"/>
              </a:rPr>
              <a:t>Image recognition, clustering</a:t>
            </a:r>
            <a:endParaRPr b="1" sz="1500"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300"/>
              <a:buNone/>
            </a:pPr>
            <a:r>
              <a:t/>
            </a:r>
            <a:endParaRPr b="1"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911" name="Google Shape;911;p10"/>
          <p:cNvGrpSpPr/>
          <p:nvPr/>
        </p:nvGrpSpPr>
        <p:grpSpPr>
          <a:xfrm>
            <a:off x="191475" y="784271"/>
            <a:ext cx="4163228" cy="4011831"/>
            <a:chOff x="4981025" y="1318771"/>
            <a:chExt cx="3851275" cy="3569880"/>
          </a:xfrm>
        </p:grpSpPr>
        <p:pic>
          <p:nvPicPr>
            <p:cNvPr id="912" name="Google Shape;912;p10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981025" y="1318771"/>
              <a:ext cx="3851275" cy="3569880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913" name="Google Shape;913;p10"/>
            <p:cNvGrpSpPr/>
            <p:nvPr/>
          </p:nvGrpSpPr>
          <p:grpSpPr>
            <a:xfrm>
              <a:off x="5979250" y="1771300"/>
              <a:ext cx="776013" cy="700350"/>
              <a:chOff x="5826875" y="2279950"/>
              <a:chExt cx="776013" cy="700350"/>
            </a:xfrm>
          </p:grpSpPr>
          <p:sp>
            <p:nvSpPr>
              <p:cNvPr id="914" name="Google Shape;914;p10"/>
              <p:cNvSpPr/>
              <p:nvPr/>
            </p:nvSpPr>
            <p:spPr>
              <a:xfrm>
                <a:off x="5826875" y="2596300"/>
                <a:ext cx="395400" cy="384000"/>
              </a:xfrm>
              <a:prstGeom prst="ellipse">
                <a:avLst/>
              </a:prstGeom>
              <a:noFill/>
              <a:ln cap="flat" cmpd="sng" w="28575">
                <a:solidFill>
                  <a:srgbClr val="FF000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5" name="Google Shape;915;p10"/>
              <p:cNvSpPr txBox="1"/>
              <p:nvPr/>
            </p:nvSpPr>
            <p:spPr>
              <a:xfrm>
                <a:off x="6041288" y="2279950"/>
                <a:ext cx="561600" cy="356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rPr b="0" i="0" lang="fr" sz="1400" u="none" cap="none" strike="noStrike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MST</a:t>
                </a:r>
                <a:endParaRPr b="0" i="0" sz="14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pic>
        <p:nvPicPr>
          <p:cNvPr id="916" name="Google Shape;916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628075" y="1202725"/>
            <a:ext cx="1808850" cy="1061325"/>
          </a:xfrm>
          <a:prstGeom prst="rect">
            <a:avLst/>
          </a:prstGeom>
          <a:noFill/>
          <a:ln>
            <a:noFill/>
          </a:ln>
        </p:spPr>
      </p:pic>
      <p:sp>
        <p:nvSpPr>
          <p:cNvPr id="917" name="Google Shape;917;p10"/>
          <p:cNvSpPr txBox="1"/>
          <p:nvPr/>
        </p:nvSpPr>
        <p:spPr>
          <a:xfrm>
            <a:off x="2756275" y="929025"/>
            <a:ext cx="12285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fr" sz="1400" u="none" cap="none" strike="noStrike">
                <a:solidFill>
                  <a:srgbClr val="6D9EEB"/>
                </a:solidFill>
                <a:latin typeface="Arial"/>
                <a:ea typeface="Arial"/>
                <a:cs typeface="Arial"/>
                <a:sym typeface="Arial"/>
              </a:rPr>
              <a:t>LHC-type experiments</a:t>
            </a:r>
            <a:endParaRPr b="0" i="0" sz="1400" u="none" cap="none" strike="noStrike">
              <a:solidFill>
                <a:srgbClr val="6D9EE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8" name="Google Shape;918;p10"/>
          <p:cNvSpPr/>
          <p:nvPr/>
        </p:nvSpPr>
        <p:spPr>
          <a:xfrm>
            <a:off x="2695476" y="620024"/>
            <a:ext cx="1228500" cy="1233600"/>
          </a:xfrm>
          <a:prstGeom prst="ellipse">
            <a:avLst/>
          </a:prstGeom>
          <a:noFill/>
          <a:ln cap="flat" cmpd="sng" w="28575">
            <a:solidFill>
              <a:srgbClr val="6D9EE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9" name="Google Shape;919;p1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5"/>
          <p:cNvSpPr txBox="1"/>
          <p:nvPr>
            <p:ph type="title"/>
          </p:nvPr>
        </p:nvSpPr>
        <p:spPr>
          <a:xfrm>
            <a:off x="727800" y="1812450"/>
            <a:ext cx="7688400" cy="15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fr" sz="3100">
                <a:latin typeface="Gill Sans"/>
                <a:ea typeface="Gill Sans"/>
                <a:cs typeface="Gill Sans"/>
                <a:sym typeface="Gill Sans"/>
              </a:rPr>
              <a:t>I - Introduction to TomOpt</a:t>
            </a:r>
            <a:endParaRPr sz="3100"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11" name="Google Shape;111;p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3" name="Shape 9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4" name="Google Shape;924;p14"/>
          <p:cNvSpPr txBox="1"/>
          <p:nvPr>
            <p:ph type="title"/>
          </p:nvPr>
        </p:nvSpPr>
        <p:spPr>
          <a:xfrm>
            <a:off x="0" y="0"/>
            <a:ext cx="47079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fr">
                <a:latin typeface="Gill Sans"/>
                <a:ea typeface="Gill Sans"/>
                <a:cs typeface="Gill Sans"/>
                <a:sym typeface="Gill Sans"/>
              </a:rPr>
              <a:t>Detector parameters and cost</a:t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925" name="Google Shape;925;p14"/>
          <p:cNvSpPr txBox="1"/>
          <p:nvPr/>
        </p:nvSpPr>
        <p:spPr>
          <a:xfrm>
            <a:off x="304800" y="640025"/>
            <a:ext cx="5953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1" lang="fr" sz="14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Given its design and technology choices, how to estimate detector cost?</a:t>
            </a:r>
            <a:endParaRPr b="0" i="1" sz="1400" u="none" cap="none" strike="noStrike">
              <a:solidFill>
                <a:srgbClr val="66666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26" name="Google Shape;926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3900" y="1128750"/>
            <a:ext cx="1476375" cy="147600"/>
          </a:xfrm>
          <a:prstGeom prst="rect">
            <a:avLst/>
          </a:prstGeom>
          <a:noFill/>
          <a:ln>
            <a:noFill/>
          </a:ln>
        </p:spPr>
      </p:pic>
      <p:sp>
        <p:nvSpPr>
          <p:cNvPr id="927" name="Google Shape;927;p14"/>
          <p:cNvSpPr txBox="1"/>
          <p:nvPr/>
        </p:nvSpPr>
        <p:spPr>
          <a:xfrm>
            <a:off x="1820075" y="-2023925"/>
            <a:ext cx="3873000" cy="16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fr" sz="14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Global cost c(θ, φ) can be expressed as a function of local cost parameters θ</a:t>
            </a:r>
            <a:endParaRPr b="0" i="0" sz="14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fr" sz="14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and a set of parameters φ describing the overall detector conception such as</a:t>
            </a:r>
            <a:endParaRPr b="0" i="0" sz="14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fr" sz="14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rPr>
              <a:t>number and size of detector modules and their respective positions</a:t>
            </a:r>
            <a:endParaRPr b="0" i="0" sz="14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grpSp>
        <p:nvGrpSpPr>
          <p:cNvPr id="928" name="Google Shape;928;p14"/>
          <p:cNvGrpSpPr/>
          <p:nvPr/>
        </p:nvGrpSpPr>
        <p:grpSpPr>
          <a:xfrm>
            <a:off x="304800" y="1107550"/>
            <a:ext cx="2452500" cy="3722425"/>
            <a:chOff x="503825" y="1151825"/>
            <a:chExt cx="2452500" cy="3722425"/>
          </a:xfrm>
        </p:grpSpPr>
        <p:sp>
          <p:nvSpPr>
            <p:cNvPr id="929" name="Google Shape;929;p14"/>
            <p:cNvSpPr/>
            <p:nvPr/>
          </p:nvSpPr>
          <p:spPr>
            <a:xfrm>
              <a:off x="910975" y="1151825"/>
              <a:ext cx="1638300" cy="969300"/>
            </a:xfrm>
            <a:prstGeom prst="roundRect">
              <a:avLst>
                <a:gd fmla="val 16667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i="0" lang="fr" sz="1400" u="none" cap="none" strike="noStrike">
                  <a:solidFill>
                    <a:srgbClr val="000000"/>
                  </a:solidFill>
                  <a:latin typeface="Gill Sans"/>
                  <a:ea typeface="Gill Sans"/>
                  <a:cs typeface="Gill Sans"/>
                  <a:sym typeface="Gill Sans"/>
                </a:rPr>
                <a:t>Local cost 𝛾</a:t>
              </a:r>
              <a:endParaRPr b="1" i="0" sz="14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930" name="Google Shape;930;p14"/>
            <p:cNvSpPr txBox="1"/>
            <p:nvPr/>
          </p:nvSpPr>
          <p:spPr>
            <a:xfrm>
              <a:off x="503825" y="1489775"/>
              <a:ext cx="2452500" cy="615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1" lang="fr" sz="1400" u="none" cap="none" strike="noStrike">
                  <a:solidFill>
                    <a:srgbClr val="000000"/>
                  </a:solidFill>
                  <a:latin typeface="Gill Sans"/>
                  <a:ea typeface="Gill Sans"/>
                  <a:cs typeface="Gill Sans"/>
                  <a:sym typeface="Gill Sans"/>
                </a:rPr>
                <a:t>Cost specific to the</a:t>
              </a:r>
              <a:endParaRPr b="0" i="1" sz="14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1" lang="fr" sz="1400" u="none" cap="none" strike="noStrike">
                  <a:solidFill>
                    <a:srgbClr val="000000"/>
                  </a:solidFill>
                  <a:latin typeface="Gill Sans"/>
                  <a:ea typeface="Gill Sans"/>
                  <a:cs typeface="Gill Sans"/>
                  <a:sym typeface="Gill Sans"/>
                </a:rPr>
                <a:t> technology used</a:t>
              </a:r>
              <a:endParaRPr b="0" i="1" sz="14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pic>
          <p:nvPicPr>
            <p:cNvPr id="931" name="Google Shape;931;p14"/>
            <p:cNvPicPr preferRelativeResize="0"/>
            <p:nvPr/>
          </p:nvPicPr>
          <p:blipFill rotWithShape="1">
            <a:blip r:embed="rId4">
              <a:alphaModFix/>
            </a:blip>
            <a:srcRect b="0" l="60347" r="0" t="0"/>
            <a:stretch/>
          </p:blipFill>
          <p:spPr>
            <a:xfrm>
              <a:off x="910969" y="2184300"/>
              <a:ext cx="1638199" cy="21341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32" name="Google Shape;932;p14"/>
            <p:cNvSpPr txBox="1"/>
            <p:nvPr/>
          </p:nvSpPr>
          <p:spPr>
            <a:xfrm>
              <a:off x="669125" y="4381650"/>
              <a:ext cx="2121900" cy="492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0" i="0" lang="fr" sz="1000" u="none" cap="none" strike="noStrike">
                  <a:solidFill>
                    <a:srgbClr val="000000"/>
                  </a:solidFill>
                  <a:latin typeface="Gill Sans"/>
                  <a:ea typeface="Gill Sans"/>
                  <a:cs typeface="Gill Sans"/>
                  <a:sym typeface="Gill Sans"/>
                </a:rPr>
                <a:t>Sealed RPC prototype in development at UCLouvain</a:t>
              </a:r>
              <a:endParaRPr b="0" i="0" sz="10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</p:grpSp>
      <p:grpSp>
        <p:nvGrpSpPr>
          <p:cNvPr id="933" name="Google Shape;933;p14"/>
          <p:cNvGrpSpPr/>
          <p:nvPr/>
        </p:nvGrpSpPr>
        <p:grpSpPr>
          <a:xfrm>
            <a:off x="6257988" y="1144025"/>
            <a:ext cx="2524812" cy="3738025"/>
            <a:chOff x="2791013" y="1136225"/>
            <a:chExt cx="2524812" cy="3738025"/>
          </a:xfrm>
        </p:grpSpPr>
        <p:sp>
          <p:nvSpPr>
            <p:cNvPr id="934" name="Google Shape;934;p14"/>
            <p:cNvSpPr/>
            <p:nvPr/>
          </p:nvSpPr>
          <p:spPr>
            <a:xfrm>
              <a:off x="2791025" y="1136225"/>
              <a:ext cx="2524800" cy="969300"/>
            </a:xfrm>
            <a:prstGeom prst="roundRect">
              <a:avLst>
                <a:gd fmla="val 16667" name="adj"/>
              </a:avLst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1" i="0" lang="fr" sz="1400" u="none" cap="none" strike="noStrike">
                  <a:solidFill>
                    <a:srgbClr val="000000"/>
                  </a:solidFill>
                  <a:latin typeface="Gill Sans"/>
                  <a:ea typeface="Gill Sans"/>
                  <a:cs typeface="Gill Sans"/>
                  <a:sym typeface="Gill Sans"/>
                </a:rPr>
                <a:t>Global cost C(𝛄,𝜑)</a:t>
              </a:r>
              <a:endParaRPr b="1" i="0" sz="14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pic>
          <p:nvPicPr>
            <p:cNvPr id="935" name="Google Shape;935;p14"/>
            <p:cNvPicPr preferRelativeResize="0"/>
            <p:nvPr/>
          </p:nvPicPr>
          <p:blipFill rotWithShape="1">
            <a:blip r:embed="rId4">
              <a:alphaModFix/>
            </a:blip>
            <a:srcRect b="0" l="0" r="40635" t="0"/>
            <a:stretch/>
          </p:blipFill>
          <p:spPr>
            <a:xfrm>
              <a:off x="2791013" y="2176425"/>
              <a:ext cx="2452625" cy="21341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36" name="Google Shape;936;p14"/>
            <p:cNvSpPr txBox="1"/>
            <p:nvPr/>
          </p:nvSpPr>
          <p:spPr>
            <a:xfrm>
              <a:off x="2992463" y="4381650"/>
              <a:ext cx="2121900" cy="492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0" i="0" lang="fr" sz="1000" u="none" cap="none" strike="noStrike">
                  <a:solidFill>
                    <a:srgbClr val="000000"/>
                  </a:solidFill>
                  <a:latin typeface="Gill Sans"/>
                  <a:ea typeface="Gill Sans"/>
                  <a:cs typeface="Gill Sans"/>
                  <a:sym typeface="Gill Sans"/>
                </a:rPr>
                <a:t>Portable muoscope in</a:t>
              </a:r>
              <a:endParaRPr b="0" i="0" sz="10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b="0" i="0" lang="fr" sz="1000" u="none" cap="none" strike="noStrike">
                  <a:solidFill>
                    <a:srgbClr val="000000"/>
                  </a:solidFill>
                  <a:latin typeface="Gill Sans"/>
                  <a:ea typeface="Gill Sans"/>
                  <a:cs typeface="Gill Sans"/>
                  <a:sym typeface="Gill Sans"/>
                </a:rPr>
                <a:t> development at UCLouvain</a:t>
              </a:r>
              <a:endParaRPr b="0" i="0" sz="10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937" name="Google Shape;937;p14"/>
            <p:cNvSpPr txBox="1"/>
            <p:nvPr/>
          </p:nvSpPr>
          <p:spPr>
            <a:xfrm>
              <a:off x="3050588" y="1489775"/>
              <a:ext cx="1933500" cy="615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b="0" i="1" lang="fr" sz="1400" u="none" cap="none" strike="noStrike">
                  <a:solidFill>
                    <a:srgbClr val="000000"/>
                  </a:solidFill>
                  <a:latin typeface="Gill Sans"/>
                  <a:ea typeface="Gill Sans"/>
                  <a:cs typeface="Gill Sans"/>
                  <a:sym typeface="Gill Sans"/>
                </a:rPr>
                <a:t>Describe overall detector conception</a:t>
              </a:r>
              <a:endParaRPr b="0" i="1" sz="1400" u="none" cap="none" strike="noStrike">
                <a:solidFill>
                  <a:srgbClr val="000000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938" name="Google Shape;938;p14"/>
          <p:cNvSpPr txBox="1"/>
          <p:nvPr/>
        </p:nvSpPr>
        <p:spPr>
          <a:xfrm>
            <a:off x="2924175" y="1276350"/>
            <a:ext cx="24525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fr" sz="14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Local cost 𝛾</a:t>
            </a:r>
            <a:endParaRPr b="0" i="0" sz="1400" u="none" cap="none" strike="noStrike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939" name="Google Shape;939;p14" title="[0,0,0,&quot;https://www.codecogs.com/eqnedit.php?latex=%5Cgamma_%7Btechnology%7D%20%3D%20%5Cgamma(x)#0&quot;]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074300" y="1724888"/>
            <a:ext cx="2236151" cy="328850"/>
          </a:xfrm>
          <a:prstGeom prst="rect">
            <a:avLst/>
          </a:prstGeom>
          <a:noFill/>
          <a:ln>
            <a:noFill/>
          </a:ln>
        </p:spPr>
      </p:pic>
      <p:sp>
        <p:nvSpPr>
          <p:cNvPr id="940" name="Google Shape;940;p14"/>
          <p:cNvSpPr txBox="1"/>
          <p:nvPr/>
        </p:nvSpPr>
        <p:spPr>
          <a:xfrm>
            <a:off x="3074300" y="2376525"/>
            <a:ext cx="24525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i="0" lang="fr" sz="1400" u="none" cap="none" strike="noStrike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rPr>
              <a:t>with        the performance properties of the given technology e.g time, spatial resolution, efficiency</a:t>
            </a:r>
            <a:endParaRPr i="0" sz="1400" u="none" cap="none" strike="noStrike">
              <a:solidFill>
                <a:srgbClr val="000000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941" name="Google Shape;941;p14" title="[0,0,0,&quot;https://www.codecogs.com/eqnedit.php?latex=x#0&quot;]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572099" y="2524113"/>
            <a:ext cx="103450" cy="95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42" name="Google Shape;942;p14" title="[0,0,0,&quot;https://www.codecogs.com/eqnedit.php?latex=%5Cgamma%20%5C%3A%5B%5C%3Am%5E%7B-2%7D.readout%5E%7B-1%7D%5C%3A%5D#0&quot;]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074287" y="3746000"/>
            <a:ext cx="2367719" cy="328850"/>
          </a:xfrm>
          <a:prstGeom prst="rect">
            <a:avLst/>
          </a:prstGeom>
          <a:noFill/>
          <a:ln>
            <a:noFill/>
          </a:ln>
        </p:spPr>
      </p:pic>
      <p:sp>
        <p:nvSpPr>
          <p:cNvPr id="943" name="Google Shape;943;p1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7" name="Shape 9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8" name="Google Shape;948;g253a7dca025_0_102"/>
          <p:cNvPicPr preferRelativeResize="0"/>
          <p:nvPr/>
        </p:nvPicPr>
        <p:blipFill rotWithShape="1">
          <a:blip r:embed="rId3">
            <a:alphaModFix/>
          </a:blip>
          <a:srcRect b="3567" l="0" r="0" t="0"/>
          <a:stretch/>
        </p:blipFill>
        <p:spPr>
          <a:xfrm>
            <a:off x="589999" y="68650"/>
            <a:ext cx="7517799" cy="5074799"/>
          </a:xfrm>
          <a:prstGeom prst="rect">
            <a:avLst/>
          </a:prstGeom>
          <a:noFill/>
          <a:ln>
            <a:noFill/>
          </a:ln>
        </p:spPr>
      </p:pic>
      <p:sp>
        <p:nvSpPr>
          <p:cNvPr id="949" name="Google Shape;949;g253a7dca025_0_10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3" name="Shape 9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4" name="Google Shape;954;p19"/>
          <p:cNvSpPr txBox="1"/>
          <p:nvPr>
            <p:ph type="title"/>
          </p:nvPr>
        </p:nvSpPr>
        <p:spPr>
          <a:xfrm>
            <a:off x="0" y="0"/>
            <a:ext cx="1437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fr"/>
              <a:t>TomOpt</a:t>
            </a:r>
            <a:endParaRPr b="1"/>
          </a:p>
        </p:txBody>
      </p:sp>
      <p:pic>
        <p:nvPicPr>
          <p:cNvPr id="955" name="Google Shape;955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1700" y="1087975"/>
            <a:ext cx="3984150" cy="3590526"/>
          </a:xfrm>
          <a:prstGeom prst="rect">
            <a:avLst/>
          </a:prstGeom>
          <a:noFill/>
          <a:ln>
            <a:noFill/>
          </a:ln>
        </p:spPr>
      </p:pic>
      <p:pic>
        <p:nvPicPr>
          <p:cNvPr id="956" name="Google Shape;956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238800" y="850825"/>
            <a:ext cx="3478041" cy="3903125"/>
          </a:xfrm>
          <a:prstGeom prst="rect">
            <a:avLst/>
          </a:prstGeom>
          <a:noFill/>
          <a:ln>
            <a:noFill/>
          </a:ln>
        </p:spPr>
      </p:pic>
      <p:sp>
        <p:nvSpPr>
          <p:cNvPr id="957" name="Google Shape;957;p1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1" name="Shape 9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" name="Google Shape;962;p20"/>
          <p:cNvSpPr txBox="1"/>
          <p:nvPr>
            <p:ph type="title"/>
          </p:nvPr>
        </p:nvSpPr>
        <p:spPr>
          <a:xfrm>
            <a:off x="53175" y="-43425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fr"/>
              <a:t>TomOpt</a:t>
            </a:r>
            <a:endParaRPr b="1"/>
          </a:p>
        </p:txBody>
      </p:sp>
      <p:pic>
        <p:nvPicPr>
          <p:cNvPr id="963" name="Google Shape;963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04975" y="0"/>
            <a:ext cx="7439025" cy="57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64" name="Google Shape;964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221825" y="242725"/>
            <a:ext cx="3725350" cy="4658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65" name="Google Shape;965;p2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156025" y="242725"/>
            <a:ext cx="2162819" cy="4658049"/>
          </a:xfrm>
          <a:prstGeom prst="rect">
            <a:avLst/>
          </a:prstGeom>
          <a:noFill/>
          <a:ln>
            <a:noFill/>
          </a:ln>
        </p:spPr>
      </p:pic>
      <p:pic>
        <p:nvPicPr>
          <p:cNvPr id="966" name="Google Shape;966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3900" y="1128750"/>
            <a:ext cx="1476375" cy="147600"/>
          </a:xfrm>
          <a:prstGeom prst="rect">
            <a:avLst/>
          </a:prstGeom>
          <a:noFill/>
          <a:ln>
            <a:noFill/>
          </a:ln>
        </p:spPr>
      </p:pic>
      <p:sp>
        <p:nvSpPr>
          <p:cNvPr id="967" name="Google Shape;967;p2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1" name="Shape 9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" name="Google Shape;972;p21"/>
          <p:cNvSpPr txBox="1"/>
          <p:nvPr>
            <p:ph type="title"/>
          </p:nvPr>
        </p:nvSpPr>
        <p:spPr>
          <a:xfrm>
            <a:off x="41325" y="4355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b="1" lang="fr"/>
              <a:t>TomOpt</a:t>
            </a:r>
            <a:endParaRPr b="1"/>
          </a:p>
        </p:txBody>
      </p:sp>
      <p:pic>
        <p:nvPicPr>
          <p:cNvPr id="973" name="Google Shape;973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03100" y="766175"/>
            <a:ext cx="2952325" cy="3454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4" name="Google Shape;974;p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70325" y="766175"/>
            <a:ext cx="5932763" cy="3454525"/>
          </a:xfrm>
          <a:prstGeom prst="rect">
            <a:avLst/>
          </a:prstGeom>
          <a:noFill/>
          <a:ln>
            <a:noFill/>
          </a:ln>
        </p:spPr>
      </p:pic>
      <p:sp>
        <p:nvSpPr>
          <p:cNvPr id="975" name="Google Shape;975;p2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Google Shape;116;g25356075365_0_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0300" y="965500"/>
            <a:ext cx="1771650" cy="533400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g25356075365_0_10"/>
          <p:cNvSpPr/>
          <p:nvPr/>
        </p:nvSpPr>
        <p:spPr>
          <a:xfrm>
            <a:off x="567775" y="1008250"/>
            <a:ext cx="3244200" cy="1803300"/>
          </a:xfrm>
          <a:prstGeom prst="roundRect">
            <a:avLst>
              <a:gd fmla="val 16667" name="adj"/>
            </a:avLst>
          </a:prstGeom>
          <a:solidFill>
            <a:srgbClr val="E6913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Detector parameters 𝑥</a:t>
            </a:r>
            <a:endParaRPr b="1"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18" name="Google Shape;118;g25356075365_0_10"/>
          <p:cNvSpPr txBox="1"/>
          <p:nvPr>
            <p:ph type="title"/>
          </p:nvPr>
        </p:nvSpPr>
        <p:spPr>
          <a:xfrm>
            <a:off x="0" y="0"/>
            <a:ext cx="71049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ct val="179487"/>
              <a:buNone/>
            </a:pPr>
            <a:r>
              <a:rPr lang="fr">
                <a:latin typeface="Gill Sans"/>
                <a:ea typeface="Gill Sans"/>
                <a:cs typeface="Gill Sans"/>
                <a:sym typeface="Gill Sans"/>
              </a:rPr>
              <a:t>Optimizing a detector for a desired task</a:t>
            </a:r>
            <a:endParaRPr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t/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19" name="Google Shape;119;g25356075365_0_10"/>
          <p:cNvSpPr txBox="1"/>
          <p:nvPr>
            <p:ph idx="1" type="body"/>
          </p:nvPr>
        </p:nvSpPr>
        <p:spPr>
          <a:xfrm>
            <a:off x="0" y="3063825"/>
            <a:ext cx="51699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fr" sz="1500">
                <a:latin typeface="Gill Sans"/>
                <a:ea typeface="Gill Sans"/>
                <a:cs typeface="Gill Sans"/>
                <a:sym typeface="Gill Sans"/>
              </a:rPr>
              <a:t>M</a:t>
            </a:r>
            <a:r>
              <a:rPr lang="fr" sz="1500">
                <a:latin typeface="Gill Sans"/>
                <a:ea typeface="Gill Sans"/>
                <a:cs typeface="Gill Sans"/>
                <a:sym typeface="Gill Sans"/>
              </a:rPr>
              <a:t>inimizing </a:t>
            </a:r>
            <a:r>
              <a:rPr b="1" lang="fr" sz="1500">
                <a:latin typeface="Gill Sans"/>
                <a:ea typeface="Gill Sans"/>
                <a:cs typeface="Gill Sans"/>
                <a:sym typeface="Gill Sans"/>
              </a:rPr>
              <a:t>cost</a:t>
            </a:r>
            <a:r>
              <a:rPr lang="fr" sz="1500">
                <a:latin typeface="Gill Sans"/>
                <a:ea typeface="Gill Sans"/>
                <a:cs typeface="Gill Sans"/>
                <a:sym typeface="Gill Sans"/>
              </a:rPr>
              <a:t>, </a:t>
            </a:r>
            <a:r>
              <a:rPr b="1" lang="fr" sz="1500">
                <a:latin typeface="Gill Sans"/>
                <a:ea typeface="Gill Sans"/>
                <a:cs typeface="Gill Sans"/>
                <a:sym typeface="Gill Sans"/>
              </a:rPr>
              <a:t>constraints </a:t>
            </a:r>
            <a:r>
              <a:rPr lang="fr" sz="1500">
                <a:latin typeface="Gill Sans"/>
                <a:ea typeface="Gill Sans"/>
                <a:cs typeface="Gill Sans"/>
                <a:sym typeface="Gill Sans"/>
              </a:rPr>
              <a:t>and</a:t>
            </a:r>
            <a:r>
              <a:rPr b="1" lang="fr" sz="1500">
                <a:latin typeface="Gill Sans"/>
                <a:ea typeface="Gill Sans"/>
                <a:cs typeface="Gill Sans"/>
                <a:sym typeface="Gill Sans"/>
              </a:rPr>
              <a:t> error on </a:t>
            </a:r>
            <a:r>
              <a:rPr b="1" lang="fr" sz="1500">
                <a:latin typeface="Gill Sans"/>
                <a:ea typeface="Gill Sans"/>
                <a:cs typeface="Gill Sans"/>
                <a:sym typeface="Gill Sans"/>
              </a:rPr>
              <a:t>prediction</a:t>
            </a:r>
            <a:endParaRPr sz="1500"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120" name="Google Shape;120;g25356075365_0_10"/>
          <p:cNvGrpSpPr/>
          <p:nvPr/>
        </p:nvGrpSpPr>
        <p:grpSpPr>
          <a:xfrm>
            <a:off x="567752" y="3691675"/>
            <a:ext cx="3244200" cy="948300"/>
            <a:chOff x="567752" y="3691675"/>
            <a:chExt cx="3244200" cy="948300"/>
          </a:xfrm>
        </p:grpSpPr>
        <p:sp>
          <p:nvSpPr>
            <p:cNvPr id="121" name="Google Shape;121;g25356075365_0_10"/>
            <p:cNvSpPr/>
            <p:nvPr/>
          </p:nvSpPr>
          <p:spPr>
            <a:xfrm>
              <a:off x="567752" y="3691675"/>
              <a:ext cx="3244200" cy="948300"/>
            </a:xfrm>
            <a:prstGeom prst="roundRect">
              <a:avLst>
                <a:gd fmla="val 16667" name="adj"/>
              </a:avLst>
            </a:prstGeom>
            <a:solidFill>
              <a:srgbClr val="2995AE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fr">
                  <a:latin typeface="Gill Sans"/>
                  <a:ea typeface="Gill Sans"/>
                  <a:cs typeface="Gill Sans"/>
                  <a:sym typeface="Gill Sans"/>
                </a:rPr>
                <a:t>Loss function </a:t>
              </a:r>
              <a:r>
                <a:rPr b="1" lang="fr" sz="1600">
                  <a:latin typeface="Gill Sans"/>
                  <a:ea typeface="Gill Sans"/>
                  <a:cs typeface="Gill Sans"/>
                  <a:sym typeface="Gill Sans"/>
                </a:rPr>
                <a:t>ℒ</a:t>
              </a:r>
              <a:r>
                <a:rPr b="1" lang="fr" sz="1600">
                  <a:latin typeface="Lato"/>
                  <a:ea typeface="Lato"/>
                  <a:cs typeface="Lato"/>
                  <a:sym typeface="Lato"/>
                </a:rPr>
                <a:t>( 𝑥 )</a:t>
              </a:r>
              <a:endParaRPr b="1" sz="1000"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122" name="Google Shape;122;g25356075365_0_10"/>
            <p:cNvSpPr/>
            <p:nvPr/>
          </p:nvSpPr>
          <p:spPr>
            <a:xfrm>
              <a:off x="664325" y="4168425"/>
              <a:ext cx="1242856" cy="400200"/>
            </a:xfrm>
            <a:prstGeom prst="roundRect">
              <a:avLst>
                <a:gd fmla="val 16667" name="adj"/>
              </a:avLst>
            </a:prstGeom>
            <a:solidFill>
              <a:srgbClr val="B6D7A8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>
                  <a:latin typeface="Gill Sans"/>
                  <a:ea typeface="Gill Sans"/>
                  <a:cs typeface="Gill Sans"/>
                  <a:sym typeface="Gill Sans"/>
                </a:rPr>
                <a:t>Error</a:t>
              </a:r>
              <a:endParaRPr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123" name="Google Shape;123;g25356075365_0_10"/>
            <p:cNvSpPr/>
            <p:nvPr/>
          </p:nvSpPr>
          <p:spPr>
            <a:xfrm>
              <a:off x="2120049" y="4188225"/>
              <a:ext cx="1599723" cy="360600"/>
            </a:xfrm>
            <a:prstGeom prst="roundRect">
              <a:avLst>
                <a:gd fmla="val 16667" name="adj"/>
              </a:avLst>
            </a:prstGeom>
            <a:solidFill>
              <a:srgbClr val="EA9999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>
                  <a:latin typeface="Gill Sans"/>
                  <a:ea typeface="Gill Sans"/>
                  <a:cs typeface="Gill Sans"/>
                  <a:sym typeface="Gill Sans"/>
                </a:rPr>
                <a:t>Cost &amp; constraints</a:t>
              </a:r>
              <a:endParaRPr>
                <a:latin typeface="Gill Sans"/>
                <a:ea typeface="Gill Sans"/>
                <a:cs typeface="Gill Sans"/>
                <a:sym typeface="Gill Sans"/>
              </a:endParaRPr>
            </a:p>
          </p:txBody>
        </p:sp>
      </p:grpSp>
      <p:grpSp>
        <p:nvGrpSpPr>
          <p:cNvPr id="124" name="Google Shape;124;g25356075365_0_10"/>
          <p:cNvGrpSpPr/>
          <p:nvPr/>
        </p:nvGrpSpPr>
        <p:grpSpPr>
          <a:xfrm>
            <a:off x="631838" y="1609325"/>
            <a:ext cx="3116278" cy="1037775"/>
            <a:chOff x="502363" y="3717750"/>
            <a:chExt cx="3116278" cy="1037775"/>
          </a:xfrm>
        </p:grpSpPr>
        <p:sp>
          <p:nvSpPr>
            <p:cNvPr id="125" name="Google Shape;125;g25356075365_0_10"/>
            <p:cNvSpPr/>
            <p:nvPr/>
          </p:nvSpPr>
          <p:spPr>
            <a:xfrm>
              <a:off x="502363" y="3717750"/>
              <a:ext cx="1499100" cy="423000"/>
            </a:xfrm>
            <a:prstGeom prst="roundRect">
              <a:avLst>
                <a:gd fmla="val 16667" name="adj"/>
              </a:avLst>
            </a:prstGeom>
            <a:solidFill>
              <a:srgbClr val="FCE5CD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>
                  <a:latin typeface="Gill Sans"/>
                  <a:ea typeface="Gill Sans"/>
                  <a:cs typeface="Gill Sans"/>
                  <a:sym typeface="Gill Sans"/>
                </a:rPr>
                <a:t>Position</a:t>
              </a:r>
              <a:endParaRPr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126" name="Google Shape;126;g25356075365_0_10"/>
            <p:cNvSpPr/>
            <p:nvPr/>
          </p:nvSpPr>
          <p:spPr>
            <a:xfrm>
              <a:off x="502363" y="4332525"/>
              <a:ext cx="1499100" cy="423000"/>
            </a:xfrm>
            <a:prstGeom prst="roundRect">
              <a:avLst>
                <a:gd fmla="val 16667" name="adj"/>
              </a:avLst>
            </a:prstGeom>
            <a:solidFill>
              <a:srgbClr val="FCE5CD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>
                  <a:latin typeface="Gill Sans"/>
                  <a:ea typeface="Gill Sans"/>
                  <a:cs typeface="Gill Sans"/>
                  <a:sym typeface="Gill Sans"/>
                </a:rPr>
                <a:t>Spatial resolution</a:t>
              </a:r>
              <a:endParaRPr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127" name="Google Shape;127;g25356075365_0_10"/>
            <p:cNvSpPr/>
            <p:nvPr/>
          </p:nvSpPr>
          <p:spPr>
            <a:xfrm>
              <a:off x="2119540" y="4332525"/>
              <a:ext cx="1499100" cy="423000"/>
            </a:xfrm>
            <a:prstGeom prst="roundRect">
              <a:avLst>
                <a:gd fmla="val 16667" name="adj"/>
              </a:avLst>
            </a:prstGeom>
            <a:solidFill>
              <a:srgbClr val="FCE5CD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>
                  <a:latin typeface="Gill Sans"/>
                  <a:ea typeface="Gill Sans"/>
                  <a:cs typeface="Gill Sans"/>
                  <a:sym typeface="Gill Sans"/>
                </a:rPr>
                <a:t>Span</a:t>
              </a:r>
              <a:endParaRPr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128" name="Google Shape;128;g25356075365_0_10"/>
            <p:cNvSpPr/>
            <p:nvPr/>
          </p:nvSpPr>
          <p:spPr>
            <a:xfrm>
              <a:off x="2102552" y="3717750"/>
              <a:ext cx="1499100" cy="423000"/>
            </a:xfrm>
            <a:prstGeom prst="roundRect">
              <a:avLst>
                <a:gd fmla="val 16667" name="adj"/>
              </a:avLst>
            </a:prstGeom>
            <a:solidFill>
              <a:srgbClr val="FCE5CD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>
                  <a:latin typeface="Gill Sans"/>
                  <a:ea typeface="Gill Sans"/>
                  <a:cs typeface="Gill Sans"/>
                  <a:sym typeface="Gill Sans"/>
                </a:rPr>
                <a:t>Efficiency</a:t>
              </a:r>
              <a:endParaRPr>
                <a:latin typeface="Gill Sans"/>
                <a:ea typeface="Gill Sans"/>
                <a:cs typeface="Gill Sans"/>
                <a:sym typeface="Gill Sans"/>
              </a:endParaRPr>
            </a:p>
          </p:txBody>
        </p:sp>
      </p:grpSp>
      <p:sp>
        <p:nvSpPr>
          <p:cNvPr id="129" name="Google Shape;129;g25356075365_0_10"/>
          <p:cNvSpPr txBox="1"/>
          <p:nvPr/>
        </p:nvSpPr>
        <p:spPr>
          <a:xfrm>
            <a:off x="1181475" y="534400"/>
            <a:ext cx="2238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500">
                <a:solidFill>
                  <a:srgbClr val="666666"/>
                </a:solidFill>
                <a:latin typeface="Gill Sans"/>
                <a:ea typeface="Gill Sans"/>
                <a:cs typeface="Gill Sans"/>
                <a:sym typeface="Gill Sans"/>
              </a:rPr>
              <a:t>What</a:t>
            </a:r>
            <a:r>
              <a:rPr lang="fr" sz="1500">
                <a:solidFill>
                  <a:srgbClr val="666666"/>
                </a:solidFill>
                <a:latin typeface="Gill Sans"/>
                <a:ea typeface="Gill Sans"/>
                <a:cs typeface="Gill Sans"/>
                <a:sym typeface="Gill Sans"/>
              </a:rPr>
              <a:t> to </a:t>
            </a:r>
            <a:r>
              <a:rPr b="1" lang="fr" sz="1500">
                <a:solidFill>
                  <a:srgbClr val="666666"/>
                </a:solidFill>
                <a:latin typeface="Gill Sans"/>
                <a:ea typeface="Gill Sans"/>
                <a:cs typeface="Gill Sans"/>
                <a:sym typeface="Gill Sans"/>
              </a:rPr>
              <a:t>act </a:t>
            </a:r>
            <a:r>
              <a:rPr lang="fr" sz="1500">
                <a:solidFill>
                  <a:srgbClr val="666666"/>
                </a:solidFill>
                <a:latin typeface="Gill Sans"/>
                <a:ea typeface="Gill Sans"/>
                <a:cs typeface="Gill Sans"/>
                <a:sym typeface="Gill Sans"/>
              </a:rPr>
              <a:t>on?</a:t>
            </a:r>
            <a:endParaRPr sz="1500">
              <a:solidFill>
                <a:srgbClr val="666666"/>
              </a:solidFill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30" name="Google Shape;130;g25356075365_0_10"/>
          <p:cNvSpPr txBox="1"/>
          <p:nvPr>
            <p:ph idx="1" type="body"/>
          </p:nvPr>
        </p:nvSpPr>
        <p:spPr>
          <a:xfrm>
            <a:off x="4894825" y="530650"/>
            <a:ext cx="5566200" cy="4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b="1" lang="fr" sz="1500">
                <a:latin typeface="Gill Sans"/>
                <a:ea typeface="Gill Sans"/>
                <a:cs typeface="Gill Sans"/>
                <a:sym typeface="Gill Sans"/>
              </a:rPr>
              <a:t>Optimization</a:t>
            </a:r>
            <a:r>
              <a:rPr lang="fr" sz="1500">
                <a:latin typeface="Gill Sans"/>
                <a:ea typeface="Gill Sans"/>
                <a:cs typeface="Gill Sans"/>
                <a:sym typeface="Gill Sans"/>
              </a:rPr>
              <a:t> becomes a </a:t>
            </a:r>
            <a:r>
              <a:rPr b="1" lang="fr" sz="1500">
                <a:latin typeface="Gill Sans"/>
                <a:ea typeface="Gill Sans"/>
                <a:cs typeface="Gill Sans"/>
                <a:sym typeface="Gill Sans"/>
              </a:rPr>
              <a:t>minimization</a:t>
            </a:r>
            <a:r>
              <a:rPr lang="fr" sz="1500">
                <a:latin typeface="Gill Sans"/>
                <a:ea typeface="Gill Sans"/>
                <a:cs typeface="Gill Sans"/>
                <a:sym typeface="Gill Sans"/>
              </a:rPr>
              <a:t> problem</a:t>
            </a:r>
            <a:endParaRPr sz="1500"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31" name="Google Shape;131;g25356075365_0_10"/>
          <p:cNvSpPr txBox="1"/>
          <p:nvPr/>
        </p:nvSpPr>
        <p:spPr>
          <a:xfrm>
            <a:off x="6245300" y="1000725"/>
            <a:ext cx="15999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2000">
                <a:latin typeface="Lato"/>
                <a:ea typeface="Lato"/>
                <a:cs typeface="Lato"/>
                <a:sym typeface="Lato"/>
              </a:rPr>
              <a:t>𝑚𝑖𝑛 </a:t>
            </a:r>
            <a:r>
              <a:rPr lang="fr" sz="2000">
                <a:latin typeface="Gill Sans"/>
                <a:ea typeface="Gill Sans"/>
                <a:cs typeface="Gill Sans"/>
                <a:sym typeface="Gill Sans"/>
              </a:rPr>
              <a:t>ℒ</a:t>
            </a:r>
            <a:r>
              <a:rPr lang="fr" sz="2000">
                <a:latin typeface="Lato"/>
                <a:ea typeface="Lato"/>
                <a:cs typeface="Lato"/>
                <a:sym typeface="Lato"/>
              </a:rPr>
              <a:t>( 𝑥 )</a:t>
            </a:r>
            <a:endParaRPr sz="20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32" name="Google Shape;132;g25356075365_0_10"/>
          <p:cNvSpPr txBox="1"/>
          <p:nvPr>
            <p:ph idx="1" type="body"/>
          </p:nvPr>
        </p:nvSpPr>
        <p:spPr>
          <a:xfrm>
            <a:off x="4756925" y="1725863"/>
            <a:ext cx="4493400" cy="81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fr" sz="1500">
                <a:latin typeface="Gill Sans"/>
                <a:ea typeface="Gill Sans"/>
                <a:cs typeface="Gill Sans"/>
                <a:sym typeface="Gill Sans"/>
              </a:rPr>
              <a:t>“Finding the local-</a:t>
            </a:r>
            <a:r>
              <a:rPr b="1" lang="fr" sz="1500">
                <a:latin typeface="Gill Sans"/>
                <a:ea typeface="Gill Sans"/>
                <a:cs typeface="Gill Sans"/>
                <a:sym typeface="Gill Sans"/>
              </a:rPr>
              <a:t>minimum</a:t>
            </a:r>
            <a:r>
              <a:rPr lang="fr" sz="1500">
                <a:latin typeface="Gill Sans"/>
                <a:ea typeface="Gill Sans"/>
                <a:cs typeface="Gill Sans"/>
                <a:sym typeface="Gill Sans"/>
              </a:rPr>
              <a:t> of a </a:t>
            </a:r>
            <a:r>
              <a:rPr b="1" lang="fr" sz="1500">
                <a:latin typeface="Gill Sans"/>
                <a:ea typeface="Gill Sans"/>
                <a:cs typeface="Gill Sans"/>
                <a:sym typeface="Gill Sans"/>
              </a:rPr>
              <a:t>differentiable</a:t>
            </a:r>
            <a:r>
              <a:rPr lang="fr" sz="1500">
                <a:latin typeface="Gill Sans"/>
                <a:ea typeface="Gill Sans"/>
                <a:cs typeface="Gill Sans"/>
                <a:sym typeface="Gill Sans"/>
              </a:rPr>
              <a:t> </a:t>
            </a:r>
            <a:r>
              <a:rPr b="1" lang="fr" sz="1500">
                <a:latin typeface="Gill Sans"/>
                <a:ea typeface="Gill Sans"/>
                <a:cs typeface="Gill Sans"/>
                <a:sym typeface="Gill Sans"/>
              </a:rPr>
              <a:t>function</a:t>
            </a:r>
            <a:r>
              <a:rPr lang="fr" sz="1500">
                <a:latin typeface="Gill Sans"/>
                <a:ea typeface="Gill Sans"/>
                <a:cs typeface="Gill Sans"/>
                <a:sym typeface="Gill Sans"/>
              </a:rPr>
              <a:t>” </a:t>
            </a:r>
            <a:endParaRPr sz="1500"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33" name="Google Shape;133;g25356075365_0_10"/>
          <p:cNvSpPr txBox="1"/>
          <p:nvPr/>
        </p:nvSpPr>
        <p:spPr>
          <a:xfrm>
            <a:off x="5333650" y="2769900"/>
            <a:ext cx="3273600" cy="63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fr" sz="1500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rPr>
              <a:t>Iterative </a:t>
            </a:r>
            <a:r>
              <a:rPr b="1" lang="fr" sz="1500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rPr>
              <a:t>gradient-descent</a:t>
            </a:r>
            <a:r>
              <a:rPr lang="fr" sz="1500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rPr>
              <a:t> algorithm:</a:t>
            </a:r>
            <a:endParaRPr sz="1500">
              <a:solidFill>
                <a:schemeClr val="accent1"/>
              </a:solidFill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34" name="Google Shape;134;g25356075365_0_10"/>
          <p:cNvSpPr txBox="1"/>
          <p:nvPr/>
        </p:nvSpPr>
        <p:spPr>
          <a:xfrm>
            <a:off x="5648900" y="3872200"/>
            <a:ext cx="3273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2100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rPr>
              <a:t>𝑥</a:t>
            </a:r>
            <a:r>
              <a:rPr baseline="30000" lang="fr" sz="2100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rPr>
              <a:t>(𝑘+1)</a:t>
            </a:r>
            <a:r>
              <a:rPr lang="fr" sz="2100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rPr>
              <a:t> = 𝑥</a:t>
            </a:r>
            <a:r>
              <a:rPr baseline="30000" lang="fr" sz="2100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rPr>
              <a:t>(𝑘)</a:t>
            </a:r>
            <a:r>
              <a:rPr lang="fr" sz="2100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rPr>
              <a:t> + 𝜂 . ∇</a:t>
            </a:r>
            <a:r>
              <a:rPr baseline="-25000" lang="fr" sz="2100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rPr>
              <a:t>𝑥</a:t>
            </a:r>
            <a:r>
              <a:rPr lang="fr" sz="2100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rPr>
              <a:t> </a:t>
            </a:r>
            <a:r>
              <a:rPr lang="fr" sz="2100">
                <a:solidFill>
                  <a:srgbClr val="666666"/>
                </a:solidFill>
                <a:latin typeface="Gill Sans"/>
                <a:ea typeface="Gill Sans"/>
                <a:cs typeface="Gill Sans"/>
                <a:sym typeface="Gill Sans"/>
              </a:rPr>
              <a:t>ℒ( </a:t>
            </a:r>
            <a:r>
              <a:rPr lang="fr" sz="2100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rPr>
              <a:t>𝑥</a:t>
            </a:r>
            <a:r>
              <a:rPr baseline="30000" lang="fr" sz="2100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rPr>
              <a:t>(𝑘) </a:t>
            </a:r>
            <a:r>
              <a:rPr lang="fr" sz="2100">
                <a:solidFill>
                  <a:srgbClr val="666666"/>
                </a:solidFill>
                <a:latin typeface="Gill Sans"/>
                <a:ea typeface="Gill Sans"/>
                <a:cs typeface="Gill Sans"/>
                <a:sym typeface="Gill Sans"/>
              </a:rPr>
              <a:t>)</a:t>
            </a:r>
            <a:endParaRPr sz="1500">
              <a:solidFill>
                <a:srgbClr val="666666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35" name="Google Shape;135;g25356075365_0_10"/>
          <p:cNvSpPr txBox="1"/>
          <p:nvPr/>
        </p:nvSpPr>
        <p:spPr>
          <a:xfrm>
            <a:off x="5333650" y="3371345"/>
            <a:ext cx="3273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 sz="1500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rPr>
              <a:t>at iteration </a:t>
            </a:r>
            <a:r>
              <a:rPr lang="fr" sz="1800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rPr>
              <a:t>𝑘</a:t>
            </a:r>
            <a:r>
              <a:rPr lang="fr" sz="1500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rPr>
              <a:t>: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36" name="Google Shape;136;g25356075365_0_1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grpSp>
        <p:nvGrpSpPr>
          <p:cNvPr id="137" name="Google Shape;137;g25356075365_0_10"/>
          <p:cNvGrpSpPr/>
          <p:nvPr/>
        </p:nvGrpSpPr>
        <p:grpSpPr>
          <a:xfrm>
            <a:off x="5916075" y="3851875"/>
            <a:ext cx="2714475" cy="1243750"/>
            <a:chOff x="5916075" y="3851875"/>
            <a:chExt cx="2714475" cy="1243750"/>
          </a:xfrm>
        </p:grpSpPr>
        <p:sp>
          <p:nvSpPr>
            <p:cNvPr id="138" name="Google Shape;138;g25356075365_0_10"/>
            <p:cNvSpPr/>
            <p:nvPr/>
          </p:nvSpPr>
          <p:spPr>
            <a:xfrm>
              <a:off x="7391250" y="3851875"/>
              <a:ext cx="1239300" cy="555000"/>
            </a:xfrm>
            <a:prstGeom prst="rect">
              <a:avLst/>
            </a:prstGeom>
            <a:noFill/>
            <a:ln cap="flat" cmpd="sng" w="1905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" name="Google Shape;139;g25356075365_0_10"/>
            <p:cNvSpPr/>
            <p:nvPr/>
          </p:nvSpPr>
          <p:spPr>
            <a:xfrm>
              <a:off x="5916075" y="4540625"/>
              <a:ext cx="2714400" cy="555000"/>
            </a:xfrm>
            <a:prstGeom prst="rect">
              <a:avLst/>
            </a:prstGeom>
            <a:noFill/>
            <a:ln cap="flat" cmpd="sng" w="1905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 sz="1500">
                  <a:solidFill>
                    <a:schemeClr val="accent1"/>
                  </a:solidFill>
                  <a:latin typeface="Gill Sans"/>
                  <a:ea typeface="Gill Sans"/>
                  <a:cs typeface="Gill Sans"/>
                  <a:sym typeface="Gill Sans"/>
                </a:rPr>
                <a:t>Requires a </a:t>
              </a:r>
              <a:r>
                <a:rPr b="1" lang="fr" sz="1500">
                  <a:solidFill>
                    <a:schemeClr val="accent1"/>
                  </a:solidFill>
                  <a:latin typeface="Gill Sans"/>
                  <a:ea typeface="Gill Sans"/>
                  <a:cs typeface="Gill Sans"/>
                  <a:sym typeface="Gill Sans"/>
                </a:rPr>
                <a:t>fully differentiable simulation pipeline</a:t>
              </a:r>
              <a:endParaRPr b="1" sz="1500">
                <a:solidFill>
                  <a:schemeClr val="accent1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</p:grpSp>
      <p:sp>
        <p:nvSpPr>
          <p:cNvPr id="140" name="Google Shape;140;g25356075365_0_10"/>
          <p:cNvSpPr txBox="1"/>
          <p:nvPr/>
        </p:nvSpPr>
        <p:spPr>
          <a:xfrm>
            <a:off x="0" y="4777650"/>
            <a:ext cx="60828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6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4"/>
              </a:rPr>
              <a:t>“Toward the end-to-end optimization of particle physics instruments with differentiable programming”</a:t>
            </a:r>
            <a:r>
              <a:rPr i="1" lang="fr" sz="600"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fr" sz="600">
                <a:latin typeface="Lato"/>
                <a:ea typeface="Lato"/>
                <a:cs typeface="Lato"/>
                <a:sym typeface="Lato"/>
              </a:rPr>
              <a:t>T. Dorigo, A. Giammanco, P. Vischia (editors) MODE Collaboration</a:t>
            </a:r>
            <a:endParaRPr sz="7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25356075365_0_64"/>
          <p:cNvSpPr txBox="1"/>
          <p:nvPr>
            <p:ph type="title"/>
          </p:nvPr>
        </p:nvSpPr>
        <p:spPr>
          <a:xfrm>
            <a:off x="0" y="0"/>
            <a:ext cx="71049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ct val="179487"/>
              <a:buNone/>
            </a:pPr>
            <a:r>
              <a:rPr lang="fr">
                <a:latin typeface="Gill Sans"/>
                <a:ea typeface="Gill Sans"/>
                <a:cs typeface="Gill Sans"/>
                <a:sym typeface="Gill Sans"/>
              </a:rPr>
              <a:t>TomOpt: differentiable optimisation</a:t>
            </a:r>
            <a:endParaRPr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t/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146" name="Google Shape;146;g25356075365_0_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163" y="1056000"/>
            <a:ext cx="5161024" cy="3798325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g25356075365_0_64"/>
          <p:cNvSpPr txBox="1"/>
          <p:nvPr/>
        </p:nvSpPr>
        <p:spPr>
          <a:xfrm>
            <a:off x="6168175" y="655775"/>
            <a:ext cx="2554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Gill Sans"/>
                <a:ea typeface="Gill Sans"/>
                <a:cs typeface="Gill Sans"/>
                <a:sym typeface="Gill Sans"/>
              </a:rPr>
              <a:t>Initial </a:t>
            </a: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detector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 </a:t>
            </a: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configuration</a:t>
            </a:r>
            <a:endParaRPr b="1"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148" name="Google Shape;148;g25356075365_0_64"/>
          <p:cNvGrpSpPr/>
          <p:nvPr/>
        </p:nvGrpSpPr>
        <p:grpSpPr>
          <a:xfrm>
            <a:off x="2944225" y="2636175"/>
            <a:ext cx="346200" cy="400200"/>
            <a:chOff x="6532600" y="1220975"/>
            <a:chExt cx="346200" cy="400200"/>
          </a:xfrm>
        </p:grpSpPr>
        <p:sp>
          <p:nvSpPr>
            <p:cNvPr id="149" name="Google Shape;149;g25356075365_0_64"/>
            <p:cNvSpPr/>
            <p:nvPr/>
          </p:nvSpPr>
          <p:spPr>
            <a:xfrm>
              <a:off x="6567750" y="1303175"/>
              <a:ext cx="220800" cy="235800"/>
            </a:xfrm>
            <a:prstGeom prst="ellipse">
              <a:avLst/>
            </a:prstGeom>
            <a:solidFill>
              <a:srgbClr val="FF99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/>
                <a:t> </a:t>
              </a:r>
              <a:endParaRPr/>
            </a:p>
          </p:txBody>
        </p:sp>
        <p:sp>
          <p:nvSpPr>
            <p:cNvPr id="150" name="Google Shape;150;g25356075365_0_64"/>
            <p:cNvSpPr txBox="1"/>
            <p:nvPr/>
          </p:nvSpPr>
          <p:spPr>
            <a:xfrm>
              <a:off x="6532600" y="1220975"/>
              <a:ext cx="3462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>
                  <a:latin typeface="Lato"/>
                  <a:ea typeface="Lato"/>
                  <a:cs typeface="Lato"/>
                  <a:sym typeface="Lato"/>
                </a:rPr>
                <a:t>1</a:t>
              </a:r>
              <a:endParaRPr>
                <a:latin typeface="Lato"/>
                <a:ea typeface="Lato"/>
                <a:cs typeface="Lato"/>
                <a:sym typeface="Lato"/>
              </a:endParaRPr>
            </a:p>
          </p:txBody>
        </p:sp>
      </p:grpSp>
      <p:grpSp>
        <p:nvGrpSpPr>
          <p:cNvPr id="151" name="Google Shape;151;g25356075365_0_64"/>
          <p:cNvGrpSpPr/>
          <p:nvPr/>
        </p:nvGrpSpPr>
        <p:grpSpPr>
          <a:xfrm>
            <a:off x="5860650" y="655775"/>
            <a:ext cx="346200" cy="400200"/>
            <a:chOff x="6532600" y="1220975"/>
            <a:chExt cx="346200" cy="400200"/>
          </a:xfrm>
        </p:grpSpPr>
        <p:sp>
          <p:nvSpPr>
            <p:cNvPr id="152" name="Google Shape;152;g25356075365_0_64"/>
            <p:cNvSpPr/>
            <p:nvPr/>
          </p:nvSpPr>
          <p:spPr>
            <a:xfrm>
              <a:off x="6567750" y="1303175"/>
              <a:ext cx="220800" cy="235800"/>
            </a:xfrm>
            <a:prstGeom prst="ellipse">
              <a:avLst/>
            </a:prstGeom>
            <a:solidFill>
              <a:srgbClr val="FF99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/>
                <a:t> </a:t>
              </a:r>
              <a:endParaRPr/>
            </a:p>
          </p:txBody>
        </p:sp>
        <p:sp>
          <p:nvSpPr>
            <p:cNvPr id="153" name="Google Shape;153;g25356075365_0_64"/>
            <p:cNvSpPr txBox="1"/>
            <p:nvPr/>
          </p:nvSpPr>
          <p:spPr>
            <a:xfrm>
              <a:off x="6532600" y="1220975"/>
              <a:ext cx="3462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>
                  <a:latin typeface="Lato"/>
                  <a:ea typeface="Lato"/>
                  <a:cs typeface="Lato"/>
                  <a:sym typeface="Lato"/>
                </a:rPr>
                <a:t>1</a:t>
              </a:r>
              <a:endParaRPr>
                <a:latin typeface="Lato"/>
                <a:ea typeface="Lato"/>
                <a:cs typeface="Lato"/>
                <a:sym typeface="Lato"/>
              </a:endParaRPr>
            </a:p>
          </p:txBody>
        </p:sp>
      </p:grpSp>
      <p:pic>
        <p:nvPicPr>
          <p:cNvPr id="154" name="Google Shape;154;g25356075365_0_6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51324" y="64088"/>
            <a:ext cx="1460499" cy="360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g25356075365_0_64"/>
          <p:cNvPicPr preferRelativeResize="0"/>
          <p:nvPr/>
        </p:nvPicPr>
        <p:blipFill rotWithShape="1">
          <a:blip r:embed="rId5">
            <a:alphaModFix/>
          </a:blip>
          <a:srcRect b="-3" l="0" r="0" t="65396"/>
          <a:stretch/>
        </p:blipFill>
        <p:spPr>
          <a:xfrm>
            <a:off x="6481050" y="64100"/>
            <a:ext cx="831226" cy="319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g25356075365_0_6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917500" y="2125"/>
            <a:ext cx="489875" cy="484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g25356075365_0_64"/>
          <p:cNvSpPr txBox="1"/>
          <p:nvPr/>
        </p:nvSpPr>
        <p:spPr>
          <a:xfrm>
            <a:off x="6010075" y="1111400"/>
            <a:ext cx="28707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-"/>
            </a:pPr>
            <a:r>
              <a:rPr lang="fr">
                <a:latin typeface="Gill Sans"/>
                <a:ea typeface="Gill Sans"/>
                <a:cs typeface="Gill Sans"/>
                <a:sym typeface="Gill Sans"/>
              </a:rPr>
              <a:t>P</a:t>
            </a: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ositions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 x,y,z</a:t>
            </a:r>
            <a:endParaRPr>
              <a:latin typeface="Gill Sans"/>
              <a:ea typeface="Gill Sans"/>
              <a:cs typeface="Gill Sans"/>
              <a:sym typeface="Gill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-"/>
            </a:pPr>
            <a:r>
              <a:rPr lang="fr">
                <a:latin typeface="Gill Sans"/>
                <a:ea typeface="Gill Sans"/>
                <a:cs typeface="Gill Sans"/>
                <a:sym typeface="Gill Sans"/>
              </a:rPr>
              <a:t>Spatial </a:t>
            </a: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resolution</a:t>
            </a:r>
            <a:endParaRPr b="1">
              <a:latin typeface="Gill Sans"/>
              <a:ea typeface="Gill Sans"/>
              <a:cs typeface="Gill Sans"/>
              <a:sym typeface="Gill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Gill Sans"/>
              <a:buChar char="-"/>
            </a:pP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Efficiency</a:t>
            </a:r>
            <a:endParaRPr b="1">
              <a:latin typeface="Gill Sans"/>
              <a:ea typeface="Gill Sans"/>
              <a:cs typeface="Gill Sans"/>
              <a:sym typeface="Gill Sans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-"/>
            </a:pP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Span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 dx, dy</a:t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158" name="Google Shape;158;g25356075365_0_6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130138" y="2636175"/>
            <a:ext cx="1008825" cy="1660175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g25356075365_0_64"/>
          <p:cNvSpPr txBox="1"/>
          <p:nvPr/>
        </p:nvSpPr>
        <p:spPr>
          <a:xfrm>
            <a:off x="8159100" y="3146163"/>
            <a:ext cx="9849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Gill Sans"/>
                <a:ea typeface="Gill Sans"/>
                <a:cs typeface="Gill Sans"/>
                <a:sym typeface="Gill Sans"/>
              </a:rPr>
              <a:t>Volume of interest</a:t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60" name="Google Shape;160;g25356075365_0_64"/>
          <p:cNvSpPr txBox="1"/>
          <p:nvPr/>
        </p:nvSpPr>
        <p:spPr>
          <a:xfrm>
            <a:off x="5646750" y="3266163"/>
            <a:ext cx="2663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Gill Sans"/>
                <a:ea typeface="Gill Sans"/>
                <a:cs typeface="Gill Sans"/>
                <a:sym typeface="Gill Sans"/>
              </a:rPr>
              <a:t>Detector panels</a:t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cxnSp>
        <p:nvCxnSpPr>
          <p:cNvPr id="161" name="Google Shape;161;g25356075365_0_64"/>
          <p:cNvCxnSpPr/>
          <p:nvPr/>
        </p:nvCxnSpPr>
        <p:spPr>
          <a:xfrm flipH="1" rot="10800000">
            <a:off x="6580775" y="2861425"/>
            <a:ext cx="393000" cy="333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162" name="Google Shape;162;g25356075365_0_64"/>
          <p:cNvCxnSpPr/>
          <p:nvPr/>
        </p:nvCxnSpPr>
        <p:spPr>
          <a:xfrm rot="10800000">
            <a:off x="6596225" y="3774075"/>
            <a:ext cx="393000" cy="333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stealth"/>
            <a:tailEnd len="med" w="med" type="none"/>
          </a:ln>
        </p:spPr>
      </p:cxnSp>
      <p:sp>
        <p:nvSpPr>
          <p:cNvPr id="163" name="Google Shape;163;g25356075365_0_6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164" name="Google Shape;164;g25356075365_0_64"/>
          <p:cNvSpPr txBox="1"/>
          <p:nvPr/>
        </p:nvSpPr>
        <p:spPr>
          <a:xfrm>
            <a:off x="1042600" y="591138"/>
            <a:ext cx="30012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700">
                <a:latin typeface="Gill Sans"/>
                <a:ea typeface="Gill Sans"/>
                <a:cs typeface="Gill Sans"/>
                <a:sym typeface="Gill Sans"/>
              </a:rPr>
              <a:t>TomOpt iteration routine</a:t>
            </a:r>
            <a:endParaRPr b="1" sz="1700"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165" name="Google Shape;165;g25356075365_0_6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20224" y="2015325"/>
            <a:ext cx="718925" cy="828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Google Shape;170;g25356075365_0_1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163" y="1056000"/>
            <a:ext cx="5161024" cy="3798325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g25356075365_0_144"/>
          <p:cNvSpPr txBox="1"/>
          <p:nvPr>
            <p:ph type="title"/>
          </p:nvPr>
        </p:nvSpPr>
        <p:spPr>
          <a:xfrm>
            <a:off x="0" y="0"/>
            <a:ext cx="71049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ct val="179487"/>
              <a:buNone/>
            </a:pPr>
            <a:r>
              <a:rPr lang="fr">
                <a:latin typeface="Gill Sans"/>
                <a:ea typeface="Gill Sans"/>
                <a:cs typeface="Gill Sans"/>
                <a:sym typeface="Gill Sans"/>
              </a:rPr>
              <a:t>TomOpt: differentiable optimisation</a:t>
            </a:r>
            <a:endParaRPr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t/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172" name="Google Shape;172;g25356075365_0_144"/>
          <p:cNvSpPr txBox="1"/>
          <p:nvPr/>
        </p:nvSpPr>
        <p:spPr>
          <a:xfrm>
            <a:off x="6168175" y="655775"/>
            <a:ext cx="2554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Gill Sans"/>
                <a:ea typeface="Gill Sans"/>
                <a:cs typeface="Gill Sans"/>
                <a:sym typeface="Gill Sans"/>
              </a:rPr>
              <a:t>Initial </a:t>
            </a: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detector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 </a:t>
            </a: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configuration</a:t>
            </a:r>
            <a:endParaRPr b="1"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173" name="Google Shape;173;g25356075365_0_144"/>
          <p:cNvGrpSpPr/>
          <p:nvPr/>
        </p:nvGrpSpPr>
        <p:grpSpPr>
          <a:xfrm>
            <a:off x="2944225" y="2636175"/>
            <a:ext cx="346200" cy="400200"/>
            <a:chOff x="6532600" y="1220975"/>
            <a:chExt cx="346200" cy="400200"/>
          </a:xfrm>
        </p:grpSpPr>
        <p:sp>
          <p:nvSpPr>
            <p:cNvPr id="174" name="Google Shape;174;g25356075365_0_144"/>
            <p:cNvSpPr/>
            <p:nvPr/>
          </p:nvSpPr>
          <p:spPr>
            <a:xfrm>
              <a:off x="6567750" y="1303175"/>
              <a:ext cx="220800" cy="235800"/>
            </a:xfrm>
            <a:prstGeom prst="ellipse">
              <a:avLst/>
            </a:prstGeom>
            <a:solidFill>
              <a:srgbClr val="FF99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/>
                <a:t> </a:t>
              </a:r>
              <a:endParaRPr/>
            </a:p>
          </p:txBody>
        </p:sp>
        <p:sp>
          <p:nvSpPr>
            <p:cNvPr id="175" name="Google Shape;175;g25356075365_0_144"/>
            <p:cNvSpPr txBox="1"/>
            <p:nvPr/>
          </p:nvSpPr>
          <p:spPr>
            <a:xfrm>
              <a:off x="6532600" y="1220975"/>
              <a:ext cx="3462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>
                  <a:latin typeface="Lato"/>
                  <a:ea typeface="Lato"/>
                  <a:cs typeface="Lato"/>
                  <a:sym typeface="Lato"/>
                </a:rPr>
                <a:t>1</a:t>
              </a:r>
              <a:endParaRPr>
                <a:latin typeface="Lato"/>
                <a:ea typeface="Lato"/>
                <a:cs typeface="Lato"/>
                <a:sym typeface="Lato"/>
              </a:endParaRPr>
            </a:p>
          </p:txBody>
        </p:sp>
      </p:grpSp>
      <p:grpSp>
        <p:nvGrpSpPr>
          <p:cNvPr id="176" name="Google Shape;176;g25356075365_0_144"/>
          <p:cNvGrpSpPr/>
          <p:nvPr/>
        </p:nvGrpSpPr>
        <p:grpSpPr>
          <a:xfrm>
            <a:off x="5860650" y="655775"/>
            <a:ext cx="346200" cy="400200"/>
            <a:chOff x="6532600" y="1220975"/>
            <a:chExt cx="346200" cy="400200"/>
          </a:xfrm>
        </p:grpSpPr>
        <p:sp>
          <p:nvSpPr>
            <p:cNvPr id="177" name="Google Shape;177;g25356075365_0_144"/>
            <p:cNvSpPr/>
            <p:nvPr/>
          </p:nvSpPr>
          <p:spPr>
            <a:xfrm>
              <a:off x="6567750" y="1303175"/>
              <a:ext cx="220800" cy="235800"/>
            </a:xfrm>
            <a:prstGeom prst="ellipse">
              <a:avLst/>
            </a:prstGeom>
            <a:solidFill>
              <a:srgbClr val="FF99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/>
                <a:t> </a:t>
              </a:r>
              <a:endParaRPr/>
            </a:p>
          </p:txBody>
        </p:sp>
        <p:sp>
          <p:nvSpPr>
            <p:cNvPr id="178" name="Google Shape;178;g25356075365_0_144"/>
            <p:cNvSpPr txBox="1"/>
            <p:nvPr/>
          </p:nvSpPr>
          <p:spPr>
            <a:xfrm>
              <a:off x="6532600" y="1220975"/>
              <a:ext cx="3462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>
                  <a:latin typeface="Lato"/>
                  <a:ea typeface="Lato"/>
                  <a:cs typeface="Lato"/>
                  <a:sym typeface="Lato"/>
                </a:rPr>
                <a:t>1</a:t>
              </a:r>
              <a:endParaRPr>
                <a:latin typeface="Lato"/>
                <a:ea typeface="Lato"/>
                <a:cs typeface="Lato"/>
                <a:sym typeface="Lato"/>
              </a:endParaRPr>
            </a:p>
          </p:txBody>
        </p:sp>
      </p:grpSp>
      <p:pic>
        <p:nvPicPr>
          <p:cNvPr id="179" name="Google Shape;179;g25356075365_0_1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51324" y="64088"/>
            <a:ext cx="1460499" cy="360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g25356075365_0_144"/>
          <p:cNvPicPr preferRelativeResize="0"/>
          <p:nvPr/>
        </p:nvPicPr>
        <p:blipFill rotWithShape="1">
          <a:blip r:embed="rId5">
            <a:alphaModFix/>
          </a:blip>
          <a:srcRect b="-3" l="0" r="0" t="65396"/>
          <a:stretch/>
        </p:blipFill>
        <p:spPr>
          <a:xfrm>
            <a:off x="6481050" y="64100"/>
            <a:ext cx="831226" cy="319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g25356075365_0_14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917500" y="2125"/>
            <a:ext cx="489875" cy="484500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g25356075365_0_144"/>
          <p:cNvSpPr/>
          <p:nvPr/>
        </p:nvSpPr>
        <p:spPr>
          <a:xfrm>
            <a:off x="988050" y="1302425"/>
            <a:ext cx="220800" cy="235800"/>
          </a:xfrm>
          <a:prstGeom prst="ellipse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 </a:t>
            </a:r>
            <a:endParaRPr/>
          </a:p>
        </p:txBody>
      </p:sp>
      <p:sp>
        <p:nvSpPr>
          <p:cNvPr id="183" name="Google Shape;183;g25356075365_0_144"/>
          <p:cNvSpPr txBox="1"/>
          <p:nvPr/>
        </p:nvSpPr>
        <p:spPr>
          <a:xfrm>
            <a:off x="952900" y="1220225"/>
            <a:ext cx="346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Lato"/>
                <a:ea typeface="Lato"/>
                <a:cs typeface="Lato"/>
                <a:sym typeface="Lato"/>
              </a:rPr>
              <a:t>2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4" name="Google Shape;184;g25356075365_0_144"/>
          <p:cNvSpPr/>
          <p:nvPr/>
        </p:nvSpPr>
        <p:spPr>
          <a:xfrm>
            <a:off x="5895800" y="1138200"/>
            <a:ext cx="220800" cy="235800"/>
          </a:xfrm>
          <a:prstGeom prst="ellipse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 </a:t>
            </a:r>
            <a:endParaRPr/>
          </a:p>
        </p:txBody>
      </p:sp>
      <p:sp>
        <p:nvSpPr>
          <p:cNvPr id="185" name="Google Shape;185;g25356075365_0_144"/>
          <p:cNvSpPr txBox="1"/>
          <p:nvPr/>
        </p:nvSpPr>
        <p:spPr>
          <a:xfrm>
            <a:off x="5860650" y="1056000"/>
            <a:ext cx="346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Lato"/>
                <a:ea typeface="Lato"/>
                <a:cs typeface="Lato"/>
                <a:sym typeface="Lato"/>
              </a:rPr>
              <a:t>2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6" name="Google Shape;186;g25356075365_0_144"/>
          <p:cNvSpPr txBox="1"/>
          <p:nvPr/>
        </p:nvSpPr>
        <p:spPr>
          <a:xfrm>
            <a:off x="6246500" y="1056000"/>
            <a:ext cx="25545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Cosmic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 muon </a:t>
            </a: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source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 sampled from 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literature</a:t>
            </a:r>
            <a:endParaRPr b="1"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187" name="Google Shape;187;g25356075365_0_144"/>
          <p:cNvGrpSpPr/>
          <p:nvPr/>
        </p:nvGrpSpPr>
        <p:grpSpPr>
          <a:xfrm>
            <a:off x="7040575" y="2108888"/>
            <a:ext cx="1087138" cy="2199912"/>
            <a:chOff x="6540825" y="2153888"/>
            <a:chExt cx="1087138" cy="2199912"/>
          </a:xfrm>
        </p:grpSpPr>
        <p:pic>
          <p:nvPicPr>
            <p:cNvPr id="188" name="Google Shape;188;g25356075365_0_144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6619138" y="2693625"/>
              <a:ext cx="1008825" cy="1660175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89" name="Google Shape;189;g25356075365_0_144"/>
            <p:cNvCxnSpPr/>
            <p:nvPr/>
          </p:nvCxnSpPr>
          <p:spPr>
            <a:xfrm>
              <a:off x="6785475" y="2396600"/>
              <a:ext cx="356400" cy="7824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90" name="Google Shape;190;g25356075365_0_144"/>
            <p:cNvSpPr txBox="1"/>
            <p:nvPr/>
          </p:nvSpPr>
          <p:spPr>
            <a:xfrm>
              <a:off x="6540825" y="2153888"/>
              <a:ext cx="6381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>
                  <a:latin typeface="Lato"/>
                  <a:ea typeface="Lato"/>
                  <a:cs typeface="Lato"/>
                  <a:sym typeface="Lato"/>
                </a:rPr>
                <a:t>𝝁</a:t>
              </a:r>
              <a:endParaRPr>
                <a:latin typeface="Lato"/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191" name="Google Shape;191;g25356075365_0_14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192" name="Google Shape;192;g25356075365_0_144"/>
          <p:cNvSpPr txBox="1"/>
          <p:nvPr/>
        </p:nvSpPr>
        <p:spPr>
          <a:xfrm>
            <a:off x="1042600" y="591138"/>
            <a:ext cx="30012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700">
                <a:latin typeface="Gill Sans"/>
                <a:ea typeface="Gill Sans"/>
                <a:cs typeface="Gill Sans"/>
                <a:sym typeface="Gill Sans"/>
              </a:rPr>
              <a:t>TomOpt iteration routine</a:t>
            </a:r>
            <a:endParaRPr b="1" sz="1700"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193" name="Google Shape;193;g25356075365_0_14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20224" y="2015325"/>
            <a:ext cx="718925" cy="828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8" name="Google Shape;198;g25356075365_0_1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163" y="1056000"/>
            <a:ext cx="5161024" cy="3798325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g25356075365_0_194"/>
          <p:cNvSpPr txBox="1"/>
          <p:nvPr>
            <p:ph type="title"/>
          </p:nvPr>
        </p:nvSpPr>
        <p:spPr>
          <a:xfrm>
            <a:off x="0" y="0"/>
            <a:ext cx="71049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ct val="179487"/>
              <a:buNone/>
            </a:pPr>
            <a:r>
              <a:rPr lang="fr">
                <a:latin typeface="Gill Sans"/>
                <a:ea typeface="Gill Sans"/>
                <a:cs typeface="Gill Sans"/>
                <a:sym typeface="Gill Sans"/>
              </a:rPr>
              <a:t>TomOpt: differentiable optimisation</a:t>
            </a:r>
            <a:endParaRPr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t/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00" name="Google Shape;200;g25356075365_0_194"/>
          <p:cNvSpPr txBox="1"/>
          <p:nvPr/>
        </p:nvSpPr>
        <p:spPr>
          <a:xfrm>
            <a:off x="6168175" y="655775"/>
            <a:ext cx="2554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Gill Sans"/>
                <a:ea typeface="Gill Sans"/>
                <a:cs typeface="Gill Sans"/>
                <a:sym typeface="Gill Sans"/>
              </a:rPr>
              <a:t>Initial </a:t>
            </a: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detector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 </a:t>
            </a: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configuration</a:t>
            </a:r>
            <a:endParaRPr b="1"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201" name="Google Shape;201;g25356075365_0_194"/>
          <p:cNvGrpSpPr/>
          <p:nvPr/>
        </p:nvGrpSpPr>
        <p:grpSpPr>
          <a:xfrm>
            <a:off x="2944225" y="2636175"/>
            <a:ext cx="346200" cy="400200"/>
            <a:chOff x="6532600" y="1220975"/>
            <a:chExt cx="346200" cy="400200"/>
          </a:xfrm>
        </p:grpSpPr>
        <p:sp>
          <p:nvSpPr>
            <p:cNvPr id="202" name="Google Shape;202;g25356075365_0_194"/>
            <p:cNvSpPr/>
            <p:nvPr/>
          </p:nvSpPr>
          <p:spPr>
            <a:xfrm>
              <a:off x="6567750" y="1303175"/>
              <a:ext cx="220800" cy="235800"/>
            </a:xfrm>
            <a:prstGeom prst="ellipse">
              <a:avLst/>
            </a:prstGeom>
            <a:solidFill>
              <a:srgbClr val="FF99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/>
                <a:t> </a:t>
              </a:r>
              <a:endParaRPr/>
            </a:p>
          </p:txBody>
        </p:sp>
        <p:sp>
          <p:nvSpPr>
            <p:cNvPr id="203" name="Google Shape;203;g25356075365_0_194"/>
            <p:cNvSpPr txBox="1"/>
            <p:nvPr/>
          </p:nvSpPr>
          <p:spPr>
            <a:xfrm>
              <a:off x="6532600" y="1220975"/>
              <a:ext cx="3462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>
                  <a:latin typeface="Lato"/>
                  <a:ea typeface="Lato"/>
                  <a:cs typeface="Lato"/>
                  <a:sym typeface="Lato"/>
                </a:rPr>
                <a:t>1</a:t>
              </a:r>
              <a:endParaRPr>
                <a:latin typeface="Lato"/>
                <a:ea typeface="Lato"/>
                <a:cs typeface="Lato"/>
                <a:sym typeface="Lato"/>
              </a:endParaRPr>
            </a:p>
          </p:txBody>
        </p:sp>
      </p:grpSp>
      <p:grpSp>
        <p:nvGrpSpPr>
          <p:cNvPr id="204" name="Google Shape;204;g25356075365_0_194"/>
          <p:cNvGrpSpPr/>
          <p:nvPr/>
        </p:nvGrpSpPr>
        <p:grpSpPr>
          <a:xfrm>
            <a:off x="5860650" y="655775"/>
            <a:ext cx="346200" cy="400200"/>
            <a:chOff x="6532600" y="1220975"/>
            <a:chExt cx="346200" cy="400200"/>
          </a:xfrm>
        </p:grpSpPr>
        <p:sp>
          <p:nvSpPr>
            <p:cNvPr id="205" name="Google Shape;205;g25356075365_0_194"/>
            <p:cNvSpPr/>
            <p:nvPr/>
          </p:nvSpPr>
          <p:spPr>
            <a:xfrm>
              <a:off x="6567750" y="1303175"/>
              <a:ext cx="220800" cy="235800"/>
            </a:xfrm>
            <a:prstGeom prst="ellipse">
              <a:avLst/>
            </a:prstGeom>
            <a:solidFill>
              <a:srgbClr val="FF99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/>
                <a:t> </a:t>
              </a:r>
              <a:endParaRPr/>
            </a:p>
          </p:txBody>
        </p:sp>
        <p:sp>
          <p:nvSpPr>
            <p:cNvPr id="206" name="Google Shape;206;g25356075365_0_194"/>
            <p:cNvSpPr txBox="1"/>
            <p:nvPr/>
          </p:nvSpPr>
          <p:spPr>
            <a:xfrm>
              <a:off x="6532600" y="1220975"/>
              <a:ext cx="3462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>
                  <a:latin typeface="Lato"/>
                  <a:ea typeface="Lato"/>
                  <a:cs typeface="Lato"/>
                  <a:sym typeface="Lato"/>
                </a:rPr>
                <a:t>1</a:t>
              </a:r>
              <a:endParaRPr>
                <a:latin typeface="Lato"/>
                <a:ea typeface="Lato"/>
                <a:cs typeface="Lato"/>
                <a:sym typeface="Lato"/>
              </a:endParaRPr>
            </a:p>
          </p:txBody>
        </p:sp>
      </p:grpSp>
      <p:pic>
        <p:nvPicPr>
          <p:cNvPr id="207" name="Google Shape;207;g25356075365_0_19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51324" y="64088"/>
            <a:ext cx="1460499" cy="360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" name="Google Shape;208;g25356075365_0_194"/>
          <p:cNvPicPr preferRelativeResize="0"/>
          <p:nvPr/>
        </p:nvPicPr>
        <p:blipFill rotWithShape="1">
          <a:blip r:embed="rId5">
            <a:alphaModFix/>
          </a:blip>
          <a:srcRect b="-3" l="0" r="0" t="65396"/>
          <a:stretch/>
        </p:blipFill>
        <p:spPr>
          <a:xfrm>
            <a:off x="6481050" y="64100"/>
            <a:ext cx="831226" cy="319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" name="Google Shape;209;g25356075365_0_19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917500" y="2125"/>
            <a:ext cx="489875" cy="484500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g25356075365_0_194"/>
          <p:cNvSpPr/>
          <p:nvPr/>
        </p:nvSpPr>
        <p:spPr>
          <a:xfrm>
            <a:off x="988050" y="1302425"/>
            <a:ext cx="220800" cy="235800"/>
          </a:xfrm>
          <a:prstGeom prst="ellipse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 </a:t>
            </a:r>
            <a:endParaRPr/>
          </a:p>
        </p:txBody>
      </p:sp>
      <p:sp>
        <p:nvSpPr>
          <p:cNvPr id="211" name="Google Shape;211;g25356075365_0_194"/>
          <p:cNvSpPr txBox="1"/>
          <p:nvPr/>
        </p:nvSpPr>
        <p:spPr>
          <a:xfrm>
            <a:off x="952900" y="1220225"/>
            <a:ext cx="346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Lato"/>
                <a:ea typeface="Lato"/>
                <a:cs typeface="Lato"/>
                <a:sym typeface="Lato"/>
              </a:rPr>
              <a:t>2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2" name="Google Shape;212;g25356075365_0_194"/>
          <p:cNvSpPr/>
          <p:nvPr/>
        </p:nvSpPr>
        <p:spPr>
          <a:xfrm>
            <a:off x="5895800" y="1138200"/>
            <a:ext cx="220800" cy="235800"/>
          </a:xfrm>
          <a:prstGeom prst="ellipse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 </a:t>
            </a:r>
            <a:endParaRPr/>
          </a:p>
        </p:txBody>
      </p:sp>
      <p:sp>
        <p:nvSpPr>
          <p:cNvPr id="213" name="Google Shape;213;g25356075365_0_194"/>
          <p:cNvSpPr txBox="1"/>
          <p:nvPr/>
        </p:nvSpPr>
        <p:spPr>
          <a:xfrm>
            <a:off x="5860650" y="1056000"/>
            <a:ext cx="346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Lato"/>
                <a:ea typeface="Lato"/>
                <a:cs typeface="Lato"/>
                <a:sym typeface="Lato"/>
              </a:rPr>
              <a:t>2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4" name="Google Shape;214;g25356075365_0_194"/>
          <p:cNvSpPr txBox="1"/>
          <p:nvPr/>
        </p:nvSpPr>
        <p:spPr>
          <a:xfrm>
            <a:off x="6246500" y="1056000"/>
            <a:ext cx="25545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Cosmic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 muon </a:t>
            </a: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source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 sampled from literature</a:t>
            </a:r>
            <a:endParaRPr b="1"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215" name="Google Shape;215;g25356075365_0_194"/>
          <p:cNvGrpSpPr/>
          <p:nvPr/>
        </p:nvGrpSpPr>
        <p:grpSpPr>
          <a:xfrm>
            <a:off x="925350" y="2267950"/>
            <a:ext cx="346200" cy="400200"/>
            <a:chOff x="925350" y="2267950"/>
            <a:chExt cx="346200" cy="400200"/>
          </a:xfrm>
        </p:grpSpPr>
        <p:sp>
          <p:nvSpPr>
            <p:cNvPr id="216" name="Google Shape;216;g25356075365_0_194"/>
            <p:cNvSpPr/>
            <p:nvPr/>
          </p:nvSpPr>
          <p:spPr>
            <a:xfrm>
              <a:off x="960500" y="2350150"/>
              <a:ext cx="220800" cy="235800"/>
            </a:xfrm>
            <a:prstGeom prst="ellipse">
              <a:avLst/>
            </a:prstGeom>
            <a:solidFill>
              <a:srgbClr val="CC4125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/>
                <a:t> </a:t>
              </a:r>
              <a:endParaRPr/>
            </a:p>
          </p:txBody>
        </p:sp>
        <p:sp>
          <p:nvSpPr>
            <p:cNvPr id="217" name="Google Shape;217;g25356075365_0_194"/>
            <p:cNvSpPr txBox="1"/>
            <p:nvPr/>
          </p:nvSpPr>
          <p:spPr>
            <a:xfrm>
              <a:off x="925350" y="2267950"/>
              <a:ext cx="3462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>
                  <a:solidFill>
                    <a:srgbClr val="B7B7B7"/>
                  </a:solidFill>
                  <a:latin typeface="Lato"/>
                  <a:ea typeface="Lato"/>
                  <a:cs typeface="Lato"/>
                  <a:sym typeface="Lato"/>
                </a:rPr>
                <a:t>3</a:t>
              </a:r>
              <a:endParaRPr>
                <a:solidFill>
                  <a:srgbClr val="B7B7B7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218" name="Google Shape;218;g25356075365_0_194"/>
          <p:cNvSpPr txBox="1"/>
          <p:nvPr/>
        </p:nvSpPr>
        <p:spPr>
          <a:xfrm>
            <a:off x="6168175" y="1595200"/>
            <a:ext cx="25545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Gill Sans"/>
                <a:ea typeface="Gill Sans"/>
                <a:cs typeface="Gill Sans"/>
                <a:sym typeface="Gill Sans"/>
              </a:rPr>
              <a:t>Muon </a:t>
            </a: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detection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 and </a:t>
            </a: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propagation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 through </a:t>
            </a: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matter</a:t>
            </a:r>
            <a:endParaRPr b="1"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219" name="Google Shape;219;g25356075365_0_194"/>
          <p:cNvGrpSpPr/>
          <p:nvPr/>
        </p:nvGrpSpPr>
        <p:grpSpPr>
          <a:xfrm>
            <a:off x="5860650" y="1595200"/>
            <a:ext cx="346200" cy="400200"/>
            <a:chOff x="925350" y="2267950"/>
            <a:chExt cx="346200" cy="400200"/>
          </a:xfrm>
        </p:grpSpPr>
        <p:sp>
          <p:nvSpPr>
            <p:cNvPr id="220" name="Google Shape;220;g25356075365_0_194"/>
            <p:cNvSpPr/>
            <p:nvPr/>
          </p:nvSpPr>
          <p:spPr>
            <a:xfrm>
              <a:off x="960500" y="2350150"/>
              <a:ext cx="220800" cy="235800"/>
            </a:xfrm>
            <a:prstGeom prst="ellipse">
              <a:avLst/>
            </a:prstGeom>
            <a:solidFill>
              <a:srgbClr val="CC4125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/>
                <a:t> </a:t>
              </a:r>
              <a:endParaRPr/>
            </a:p>
          </p:txBody>
        </p:sp>
        <p:sp>
          <p:nvSpPr>
            <p:cNvPr id="221" name="Google Shape;221;g25356075365_0_194"/>
            <p:cNvSpPr txBox="1"/>
            <p:nvPr/>
          </p:nvSpPr>
          <p:spPr>
            <a:xfrm>
              <a:off x="925350" y="2267950"/>
              <a:ext cx="3462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>
                  <a:solidFill>
                    <a:srgbClr val="B7B7B7"/>
                  </a:solidFill>
                  <a:latin typeface="Lato"/>
                  <a:ea typeface="Lato"/>
                  <a:cs typeface="Lato"/>
                  <a:sym typeface="Lato"/>
                </a:rPr>
                <a:t>3</a:t>
              </a:r>
              <a:endParaRPr>
                <a:solidFill>
                  <a:srgbClr val="B7B7B7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grpSp>
        <p:nvGrpSpPr>
          <p:cNvPr id="222" name="Google Shape;222;g25356075365_0_194"/>
          <p:cNvGrpSpPr/>
          <p:nvPr/>
        </p:nvGrpSpPr>
        <p:grpSpPr>
          <a:xfrm>
            <a:off x="5763075" y="2108888"/>
            <a:ext cx="2383188" cy="2337013"/>
            <a:chOff x="5244775" y="2153888"/>
            <a:chExt cx="2383188" cy="2337013"/>
          </a:xfrm>
        </p:grpSpPr>
        <p:pic>
          <p:nvPicPr>
            <p:cNvPr id="223" name="Google Shape;223;g25356075365_0_194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6619138" y="2693625"/>
              <a:ext cx="1008825" cy="1660175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224" name="Google Shape;224;g25356075365_0_194"/>
            <p:cNvCxnSpPr/>
            <p:nvPr/>
          </p:nvCxnSpPr>
          <p:spPr>
            <a:xfrm>
              <a:off x="6785475" y="2396600"/>
              <a:ext cx="356400" cy="7824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225" name="Google Shape;225;g25356075365_0_194"/>
            <p:cNvCxnSpPr/>
            <p:nvPr/>
          </p:nvCxnSpPr>
          <p:spPr>
            <a:xfrm>
              <a:off x="7290100" y="3896600"/>
              <a:ext cx="148200" cy="5943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26" name="Google Shape;226;g25356075365_0_194"/>
            <p:cNvSpPr/>
            <p:nvPr/>
          </p:nvSpPr>
          <p:spPr>
            <a:xfrm>
              <a:off x="6836363" y="2668150"/>
              <a:ext cx="120600" cy="139200"/>
            </a:xfrm>
            <a:prstGeom prst="mathMultiply">
              <a:avLst>
                <a:gd fmla="val 6649" name="adj1"/>
              </a:avLst>
            </a:prstGeom>
            <a:solidFill>
              <a:srgbClr val="6AA84F"/>
            </a:solidFill>
            <a:ln cap="flat" cmpd="sng" w="9525">
              <a:solidFill>
                <a:srgbClr val="6AA84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7" name="Google Shape;227;g25356075365_0_194"/>
            <p:cNvSpPr/>
            <p:nvPr/>
          </p:nvSpPr>
          <p:spPr>
            <a:xfrm>
              <a:off x="6984288" y="2790425"/>
              <a:ext cx="120600" cy="139200"/>
            </a:xfrm>
            <a:prstGeom prst="mathMultiply">
              <a:avLst>
                <a:gd fmla="val 6649" name="adj1"/>
              </a:avLst>
            </a:prstGeom>
            <a:solidFill>
              <a:srgbClr val="6AA84F"/>
            </a:solidFill>
            <a:ln cap="flat" cmpd="sng" w="9525">
              <a:solidFill>
                <a:srgbClr val="6AA84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" name="Google Shape;228;g25356075365_0_194"/>
            <p:cNvSpPr/>
            <p:nvPr/>
          </p:nvSpPr>
          <p:spPr>
            <a:xfrm>
              <a:off x="6969838" y="2929625"/>
              <a:ext cx="120600" cy="139200"/>
            </a:xfrm>
            <a:prstGeom prst="mathMultiply">
              <a:avLst>
                <a:gd fmla="val 6649" name="adj1"/>
              </a:avLst>
            </a:prstGeom>
            <a:solidFill>
              <a:srgbClr val="6AA84F"/>
            </a:solidFill>
            <a:ln cap="flat" cmpd="sng" w="9525">
              <a:solidFill>
                <a:srgbClr val="6AA84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g25356075365_0_194"/>
            <p:cNvSpPr/>
            <p:nvPr/>
          </p:nvSpPr>
          <p:spPr>
            <a:xfrm>
              <a:off x="7090438" y="3036375"/>
              <a:ext cx="120600" cy="139200"/>
            </a:xfrm>
            <a:prstGeom prst="mathMultiply">
              <a:avLst>
                <a:gd fmla="val 6649" name="adj1"/>
              </a:avLst>
            </a:prstGeom>
            <a:solidFill>
              <a:srgbClr val="6AA84F"/>
            </a:solidFill>
            <a:ln cap="flat" cmpd="sng" w="9525">
              <a:solidFill>
                <a:srgbClr val="6AA84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" name="Google Shape;230;g25356075365_0_194"/>
            <p:cNvSpPr/>
            <p:nvPr/>
          </p:nvSpPr>
          <p:spPr>
            <a:xfrm>
              <a:off x="7211038" y="3905875"/>
              <a:ext cx="120600" cy="139200"/>
            </a:xfrm>
            <a:prstGeom prst="mathMultiply">
              <a:avLst>
                <a:gd fmla="val 6649" name="adj1"/>
              </a:avLst>
            </a:prstGeom>
            <a:solidFill>
              <a:srgbClr val="6AA84F"/>
            </a:solidFill>
            <a:ln cap="flat" cmpd="sng" w="9525">
              <a:solidFill>
                <a:srgbClr val="6AA84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" name="Google Shape;231;g25356075365_0_194"/>
            <p:cNvSpPr/>
            <p:nvPr/>
          </p:nvSpPr>
          <p:spPr>
            <a:xfrm>
              <a:off x="7312263" y="4018875"/>
              <a:ext cx="120600" cy="139200"/>
            </a:xfrm>
            <a:prstGeom prst="mathMultiply">
              <a:avLst>
                <a:gd fmla="val 6649" name="adj1"/>
              </a:avLst>
            </a:prstGeom>
            <a:solidFill>
              <a:srgbClr val="6AA84F"/>
            </a:solidFill>
            <a:ln cap="flat" cmpd="sng" w="9525">
              <a:solidFill>
                <a:srgbClr val="6AA84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" name="Google Shape;232;g25356075365_0_194"/>
            <p:cNvSpPr/>
            <p:nvPr/>
          </p:nvSpPr>
          <p:spPr>
            <a:xfrm>
              <a:off x="7298613" y="4158075"/>
              <a:ext cx="120600" cy="139200"/>
            </a:xfrm>
            <a:prstGeom prst="mathMultiply">
              <a:avLst>
                <a:gd fmla="val 6649" name="adj1"/>
              </a:avLst>
            </a:prstGeom>
            <a:solidFill>
              <a:srgbClr val="6AA84F"/>
            </a:solidFill>
            <a:ln cap="flat" cmpd="sng" w="9525">
              <a:solidFill>
                <a:srgbClr val="6AA84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" name="Google Shape;233;g25356075365_0_194"/>
            <p:cNvSpPr/>
            <p:nvPr/>
          </p:nvSpPr>
          <p:spPr>
            <a:xfrm>
              <a:off x="7358963" y="4250925"/>
              <a:ext cx="120600" cy="139200"/>
            </a:xfrm>
            <a:prstGeom prst="mathMultiply">
              <a:avLst>
                <a:gd fmla="val 6649" name="adj1"/>
              </a:avLst>
            </a:prstGeom>
            <a:solidFill>
              <a:srgbClr val="6AA84F"/>
            </a:solidFill>
            <a:ln cap="flat" cmpd="sng" w="9525">
              <a:solidFill>
                <a:srgbClr val="6AA84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234" name="Google Shape;234;g25356075365_0_194"/>
            <p:cNvCxnSpPr/>
            <p:nvPr/>
          </p:nvCxnSpPr>
          <p:spPr>
            <a:xfrm>
              <a:off x="7141875" y="3175575"/>
              <a:ext cx="51000" cy="1572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ot"/>
              <a:round/>
              <a:headEnd len="med" w="med" type="none"/>
              <a:tailEnd len="med" w="med" type="none"/>
            </a:ln>
          </p:spPr>
        </p:cxnSp>
        <p:cxnSp>
          <p:nvCxnSpPr>
            <p:cNvPr id="235" name="Google Shape;235;g25356075365_0_194"/>
            <p:cNvCxnSpPr/>
            <p:nvPr/>
          </p:nvCxnSpPr>
          <p:spPr>
            <a:xfrm>
              <a:off x="7192875" y="3332775"/>
              <a:ext cx="55500" cy="1110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ot"/>
              <a:round/>
              <a:headEnd len="med" w="med" type="none"/>
              <a:tailEnd len="med" w="med" type="none"/>
            </a:ln>
          </p:spPr>
        </p:cxnSp>
        <p:cxnSp>
          <p:nvCxnSpPr>
            <p:cNvPr id="236" name="Google Shape;236;g25356075365_0_194"/>
            <p:cNvCxnSpPr/>
            <p:nvPr/>
          </p:nvCxnSpPr>
          <p:spPr>
            <a:xfrm>
              <a:off x="7248375" y="3443775"/>
              <a:ext cx="18300" cy="1296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ot"/>
              <a:round/>
              <a:headEnd len="med" w="med" type="none"/>
              <a:tailEnd len="med" w="med" type="none"/>
            </a:ln>
          </p:spPr>
        </p:cxnSp>
        <p:cxnSp>
          <p:nvCxnSpPr>
            <p:cNvPr id="237" name="Google Shape;237;g25356075365_0_194"/>
            <p:cNvCxnSpPr/>
            <p:nvPr/>
          </p:nvCxnSpPr>
          <p:spPr>
            <a:xfrm flipH="1">
              <a:off x="7266750" y="3575725"/>
              <a:ext cx="300" cy="1278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ot"/>
              <a:round/>
              <a:headEnd len="med" w="med" type="none"/>
              <a:tailEnd len="med" w="med" type="none"/>
            </a:ln>
          </p:spPr>
        </p:cxnSp>
        <p:cxnSp>
          <p:nvCxnSpPr>
            <p:cNvPr id="238" name="Google Shape;238;g25356075365_0_194"/>
            <p:cNvCxnSpPr/>
            <p:nvPr/>
          </p:nvCxnSpPr>
          <p:spPr>
            <a:xfrm>
              <a:off x="7266675" y="3703550"/>
              <a:ext cx="28200" cy="1959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dot"/>
              <a:round/>
              <a:headEnd len="med" w="med" type="none"/>
              <a:tailEnd len="med" w="med" type="none"/>
            </a:ln>
          </p:spPr>
        </p:cxnSp>
        <p:sp>
          <p:nvSpPr>
            <p:cNvPr id="239" name="Google Shape;239;g25356075365_0_194"/>
            <p:cNvSpPr txBox="1"/>
            <p:nvPr/>
          </p:nvSpPr>
          <p:spPr>
            <a:xfrm>
              <a:off x="5244775" y="2647150"/>
              <a:ext cx="1406400" cy="615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fr">
                  <a:solidFill>
                    <a:srgbClr val="6AA84F"/>
                  </a:solidFill>
                  <a:latin typeface="Gill Sans"/>
                  <a:ea typeface="Gill Sans"/>
                  <a:cs typeface="Gill Sans"/>
                  <a:sym typeface="Gill Sans"/>
                </a:rPr>
                <a:t>Reconstructed Hits</a:t>
              </a:r>
              <a:endParaRPr b="1">
                <a:solidFill>
                  <a:srgbClr val="6AA84F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240" name="Google Shape;240;g25356075365_0_194"/>
            <p:cNvSpPr txBox="1"/>
            <p:nvPr/>
          </p:nvSpPr>
          <p:spPr>
            <a:xfrm>
              <a:off x="5281525" y="3319375"/>
              <a:ext cx="13329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fr">
                  <a:solidFill>
                    <a:schemeClr val="dk2"/>
                  </a:solidFill>
                  <a:latin typeface="Gill Sans"/>
                  <a:ea typeface="Gill Sans"/>
                  <a:cs typeface="Gill Sans"/>
                  <a:sym typeface="Gill Sans"/>
                </a:rPr>
                <a:t>Propagation</a:t>
              </a:r>
              <a:endParaRPr b="1">
                <a:solidFill>
                  <a:schemeClr val="dk2"/>
                </a:solidFill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241" name="Google Shape;241;g25356075365_0_194"/>
            <p:cNvSpPr txBox="1"/>
            <p:nvPr/>
          </p:nvSpPr>
          <p:spPr>
            <a:xfrm>
              <a:off x="6540825" y="2153888"/>
              <a:ext cx="6381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>
                  <a:latin typeface="Lato"/>
                  <a:ea typeface="Lato"/>
                  <a:cs typeface="Lato"/>
                  <a:sym typeface="Lato"/>
                </a:rPr>
                <a:t>𝝁</a:t>
              </a:r>
              <a:endParaRPr>
                <a:latin typeface="Lato"/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242" name="Google Shape;242;g25356075365_0_19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243" name="Google Shape;243;g25356075365_0_194"/>
          <p:cNvSpPr txBox="1"/>
          <p:nvPr/>
        </p:nvSpPr>
        <p:spPr>
          <a:xfrm>
            <a:off x="1042600" y="591138"/>
            <a:ext cx="30012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700">
                <a:latin typeface="Gill Sans"/>
                <a:ea typeface="Gill Sans"/>
                <a:cs typeface="Gill Sans"/>
                <a:sym typeface="Gill Sans"/>
              </a:rPr>
              <a:t>TomOpt iteration routine</a:t>
            </a:r>
            <a:endParaRPr b="1" sz="1700"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244" name="Google Shape;244;g25356075365_0_19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20224" y="2015325"/>
            <a:ext cx="718925" cy="828300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g25356075365_0_194"/>
          <p:cNvSpPr txBox="1"/>
          <p:nvPr/>
        </p:nvSpPr>
        <p:spPr>
          <a:xfrm>
            <a:off x="5973030" y="4445900"/>
            <a:ext cx="29448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Gill Sans"/>
                <a:ea typeface="Gill Sans"/>
                <a:cs typeface="Gill Sans"/>
                <a:sym typeface="Gill Sans"/>
              </a:rPr>
              <a:t>Custom made </a:t>
            </a:r>
            <a:r>
              <a:rPr b="1" lang="fr">
                <a:solidFill>
                  <a:srgbClr val="FF0000"/>
                </a:solidFill>
                <a:latin typeface="Gill Sans"/>
                <a:ea typeface="Gill Sans"/>
                <a:cs typeface="Gill Sans"/>
                <a:sym typeface="Gill Sans"/>
              </a:rPr>
              <a:t>d</a:t>
            </a:r>
            <a:r>
              <a:rPr b="1" lang="fr">
                <a:solidFill>
                  <a:srgbClr val="FF0000"/>
                </a:solidFill>
                <a:latin typeface="Gill Sans"/>
                <a:ea typeface="Gill Sans"/>
                <a:cs typeface="Gill Sans"/>
                <a:sym typeface="Gill Sans"/>
              </a:rPr>
              <a:t>ifferentiable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 muon </a:t>
            </a: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detection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 and </a:t>
            </a: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propagation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 models</a:t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0" name="Google Shape;250;g25356075365_0_2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163" y="1056000"/>
            <a:ext cx="5161024" cy="3798325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g25356075365_0_287"/>
          <p:cNvSpPr txBox="1"/>
          <p:nvPr>
            <p:ph type="title"/>
          </p:nvPr>
        </p:nvSpPr>
        <p:spPr>
          <a:xfrm>
            <a:off x="0" y="0"/>
            <a:ext cx="71049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ct val="179487"/>
              <a:buNone/>
            </a:pPr>
            <a:r>
              <a:rPr lang="fr">
                <a:latin typeface="Gill Sans"/>
                <a:ea typeface="Gill Sans"/>
                <a:cs typeface="Gill Sans"/>
                <a:sym typeface="Gill Sans"/>
              </a:rPr>
              <a:t>TomOpt: differentiable optimisation</a:t>
            </a:r>
            <a:endParaRPr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t/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52" name="Google Shape;252;g25356075365_0_287"/>
          <p:cNvSpPr txBox="1"/>
          <p:nvPr/>
        </p:nvSpPr>
        <p:spPr>
          <a:xfrm>
            <a:off x="6168175" y="655775"/>
            <a:ext cx="2554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Gill Sans"/>
                <a:ea typeface="Gill Sans"/>
                <a:cs typeface="Gill Sans"/>
                <a:sym typeface="Gill Sans"/>
              </a:rPr>
              <a:t>Initial </a:t>
            </a: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detector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 </a:t>
            </a: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configuration</a:t>
            </a:r>
            <a:endParaRPr b="1"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253" name="Google Shape;253;g25356075365_0_287"/>
          <p:cNvGrpSpPr/>
          <p:nvPr/>
        </p:nvGrpSpPr>
        <p:grpSpPr>
          <a:xfrm>
            <a:off x="2944225" y="2636175"/>
            <a:ext cx="346200" cy="400200"/>
            <a:chOff x="6532600" y="1220975"/>
            <a:chExt cx="346200" cy="400200"/>
          </a:xfrm>
        </p:grpSpPr>
        <p:sp>
          <p:nvSpPr>
            <p:cNvPr id="254" name="Google Shape;254;g25356075365_0_287"/>
            <p:cNvSpPr/>
            <p:nvPr/>
          </p:nvSpPr>
          <p:spPr>
            <a:xfrm>
              <a:off x="6567750" y="1303175"/>
              <a:ext cx="220800" cy="235800"/>
            </a:xfrm>
            <a:prstGeom prst="ellipse">
              <a:avLst/>
            </a:prstGeom>
            <a:solidFill>
              <a:srgbClr val="FF99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/>
                <a:t> </a:t>
              </a:r>
              <a:endParaRPr/>
            </a:p>
          </p:txBody>
        </p:sp>
        <p:sp>
          <p:nvSpPr>
            <p:cNvPr id="255" name="Google Shape;255;g25356075365_0_287"/>
            <p:cNvSpPr txBox="1"/>
            <p:nvPr/>
          </p:nvSpPr>
          <p:spPr>
            <a:xfrm>
              <a:off x="6532600" y="1220975"/>
              <a:ext cx="3462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>
                  <a:latin typeface="Lato"/>
                  <a:ea typeface="Lato"/>
                  <a:cs typeface="Lato"/>
                  <a:sym typeface="Lato"/>
                </a:rPr>
                <a:t>1</a:t>
              </a:r>
              <a:endParaRPr>
                <a:latin typeface="Lato"/>
                <a:ea typeface="Lato"/>
                <a:cs typeface="Lato"/>
                <a:sym typeface="Lato"/>
              </a:endParaRPr>
            </a:p>
          </p:txBody>
        </p:sp>
      </p:grpSp>
      <p:grpSp>
        <p:nvGrpSpPr>
          <p:cNvPr id="256" name="Google Shape;256;g25356075365_0_287"/>
          <p:cNvGrpSpPr/>
          <p:nvPr/>
        </p:nvGrpSpPr>
        <p:grpSpPr>
          <a:xfrm>
            <a:off x="5860650" y="655775"/>
            <a:ext cx="346200" cy="400200"/>
            <a:chOff x="6532600" y="1220975"/>
            <a:chExt cx="346200" cy="400200"/>
          </a:xfrm>
        </p:grpSpPr>
        <p:sp>
          <p:nvSpPr>
            <p:cNvPr id="257" name="Google Shape;257;g25356075365_0_287"/>
            <p:cNvSpPr/>
            <p:nvPr/>
          </p:nvSpPr>
          <p:spPr>
            <a:xfrm>
              <a:off x="6567750" y="1303175"/>
              <a:ext cx="220800" cy="235800"/>
            </a:xfrm>
            <a:prstGeom prst="ellipse">
              <a:avLst/>
            </a:prstGeom>
            <a:solidFill>
              <a:srgbClr val="FF99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/>
                <a:t> </a:t>
              </a:r>
              <a:endParaRPr/>
            </a:p>
          </p:txBody>
        </p:sp>
        <p:sp>
          <p:nvSpPr>
            <p:cNvPr id="258" name="Google Shape;258;g25356075365_0_287"/>
            <p:cNvSpPr txBox="1"/>
            <p:nvPr/>
          </p:nvSpPr>
          <p:spPr>
            <a:xfrm>
              <a:off x="6532600" y="1220975"/>
              <a:ext cx="3462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>
                  <a:latin typeface="Lato"/>
                  <a:ea typeface="Lato"/>
                  <a:cs typeface="Lato"/>
                  <a:sym typeface="Lato"/>
                </a:rPr>
                <a:t>1</a:t>
              </a:r>
              <a:endParaRPr>
                <a:latin typeface="Lato"/>
                <a:ea typeface="Lato"/>
                <a:cs typeface="Lato"/>
                <a:sym typeface="Lato"/>
              </a:endParaRPr>
            </a:p>
          </p:txBody>
        </p:sp>
      </p:grpSp>
      <p:pic>
        <p:nvPicPr>
          <p:cNvPr id="259" name="Google Shape;259;g25356075365_0_28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51324" y="64088"/>
            <a:ext cx="1460499" cy="360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0" name="Google Shape;260;g25356075365_0_287"/>
          <p:cNvPicPr preferRelativeResize="0"/>
          <p:nvPr/>
        </p:nvPicPr>
        <p:blipFill rotWithShape="1">
          <a:blip r:embed="rId5">
            <a:alphaModFix/>
          </a:blip>
          <a:srcRect b="-3" l="0" r="0" t="65396"/>
          <a:stretch/>
        </p:blipFill>
        <p:spPr>
          <a:xfrm>
            <a:off x="6481050" y="64100"/>
            <a:ext cx="831226" cy="319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61" name="Google Shape;261;g25356075365_0_28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917500" y="2125"/>
            <a:ext cx="489875" cy="484500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Google Shape;262;g25356075365_0_287"/>
          <p:cNvSpPr/>
          <p:nvPr/>
        </p:nvSpPr>
        <p:spPr>
          <a:xfrm>
            <a:off x="988050" y="1302425"/>
            <a:ext cx="220800" cy="235800"/>
          </a:xfrm>
          <a:prstGeom prst="ellipse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 </a:t>
            </a:r>
            <a:endParaRPr/>
          </a:p>
        </p:txBody>
      </p:sp>
      <p:sp>
        <p:nvSpPr>
          <p:cNvPr id="263" name="Google Shape;263;g25356075365_0_287"/>
          <p:cNvSpPr txBox="1"/>
          <p:nvPr/>
        </p:nvSpPr>
        <p:spPr>
          <a:xfrm>
            <a:off x="952900" y="1220225"/>
            <a:ext cx="346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Lato"/>
                <a:ea typeface="Lato"/>
                <a:cs typeface="Lato"/>
                <a:sym typeface="Lato"/>
              </a:rPr>
              <a:t>2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64" name="Google Shape;264;g25356075365_0_287"/>
          <p:cNvSpPr/>
          <p:nvPr/>
        </p:nvSpPr>
        <p:spPr>
          <a:xfrm>
            <a:off x="5895800" y="1138200"/>
            <a:ext cx="220800" cy="235800"/>
          </a:xfrm>
          <a:prstGeom prst="ellipse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 </a:t>
            </a:r>
            <a:endParaRPr/>
          </a:p>
        </p:txBody>
      </p:sp>
      <p:sp>
        <p:nvSpPr>
          <p:cNvPr id="265" name="Google Shape;265;g25356075365_0_287"/>
          <p:cNvSpPr txBox="1"/>
          <p:nvPr/>
        </p:nvSpPr>
        <p:spPr>
          <a:xfrm>
            <a:off x="5860650" y="1056000"/>
            <a:ext cx="346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Lato"/>
                <a:ea typeface="Lato"/>
                <a:cs typeface="Lato"/>
                <a:sym typeface="Lato"/>
              </a:rPr>
              <a:t>2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66" name="Google Shape;266;g25356075365_0_287"/>
          <p:cNvSpPr txBox="1"/>
          <p:nvPr/>
        </p:nvSpPr>
        <p:spPr>
          <a:xfrm>
            <a:off x="6246500" y="1056000"/>
            <a:ext cx="25545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Cosmic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 muon </a:t>
            </a: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source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 sampled from literature</a:t>
            </a:r>
            <a:endParaRPr b="1"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267" name="Google Shape;267;g25356075365_0_287"/>
          <p:cNvGrpSpPr/>
          <p:nvPr/>
        </p:nvGrpSpPr>
        <p:grpSpPr>
          <a:xfrm>
            <a:off x="925350" y="2267950"/>
            <a:ext cx="346200" cy="400200"/>
            <a:chOff x="925350" y="2267950"/>
            <a:chExt cx="346200" cy="400200"/>
          </a:xfrm>
        </p:grpSpPr>
        <p:sp>
          <p:nvSpPr>
            <p:cNvPr id="268" name="Google Shape;268;g25356075365_0_287"/>
            <p:cNvSpPr/>
            <p:nvPr/>
          </p:nvSpPr>
          <p:spPr>
            <a:xfrm>
              <a:off x="960500" y="2350150"/>
              <a:ext cx="220800" cy="235800"/>
            </a:xfrm>
            <a:prstGeom prst="ellipse">
              <a:avLst/>
            </a:prstGeom>
            <a:solidFill>
              <a:srgbClr val="CC4125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/>
                <a:t> </a:t>
              </a:r>
              <a:endParaRPr/>
            </a:p>
          </p:txBody>
        </p:sp>
        <p:sp>
          <p:nvSpPr>
            <p:cNvPr id="269" name="Google Shape;269;g25356075365_0_287"/>
            <p:cNvSpPr txBox="1"/>
            <p:nvPr/>
          </p:nvSpPr>
          <p:spPr>
            <a:xfrm>
              <a:off x="925350" y="2267950"/>
              <a:ext cx="3462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>
                  <a:solidFill>
                    <a:srgbClr val="B7B7B7"/>
                  </a:solidFill>
                  <a:latin typeface="Lato"/>
                  <a:ea typeface="Lato"/>
                  <a:cs typeface="Lato"/>
                  <a:sym typeface="Lato"/>
                </a:rPr>
                <a:t>3</a:t>
              </a:r>
              <a:endParaRPr>
                <a:solidFill>
                  <a:srgbClr val="B7B7B7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270" name="Google Shape;270;g25356075365_0_287"/>
          <p:cNvSpPr txBox="1"/>
          <p:nvPr/>
        </p:nvSpPr>
        <p:spPr>
          <a:xfrm>
            <a:off x="6168175" y="1595200"/>
            <a:ext cx="25545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Gill Sans"/>
                <a:ea typeface="Gill Sans"/>
                <a:cs typeface="Gill Sans"/>
                <a:sym typeface="Gill Sans"/>
              </a:rPr>
              <a:t>Muon </a:t>
            </a: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detection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 and </a:t>
            </a: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propagation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 through </a:t>
            </a: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matter</a:t>
            </a:r>
            <a:endParaRPr b="1"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271" name="Google Shape;271;g25356075365_0_287"/>
          <p:cNvGrpSpPr/>
          <p:nvPr/>
        </p:nvGrpSpPr>
        <p:grpSpPr>
          <a:xfrm>
            <a:off x="5860650" y="1595200"/>
            <a:ext cx="346200" cy="400200"/>
            <a:chOff x="925350" y="2267950"/>
            <a:chExt cx="346200" cy="400200"/>
          </a:xfrm>
        </p:grpSpPr>
        <p:sp>
          <p:nvSpPr>
            <p:cNvPr id="272" name="Google Shape;272;g25356075365_0_287"/>
            <p:cNvSpPr/>
            <p:nvPr/>
          </p:nvSpPr>
          <p:spPr>
            <a:xfrm>
              <a:off x="960500" y="2350150"/>
              <a:ext cx="220800" cy="235800"/>
            </a:xfrm>
            <a:prstGeom prst="ellipse">
              <a:avLst/>
            </a:prstGeom>
            <a:solidFill>
              <a:srgbClr val="CC4125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/>
                <a:t> </a:t>
              </a:r>
              <a:endParaRPr/>
            </a:p>
          </p:txBody>
        </p:sp>
        <p:sp>
          <p:nvSpPr>
            <p:cNvPr id="273" name="Google Shape;273;g25356075365_0_287"/>
            <p:cNvSpPr txBox="1"/>
            <p:nvPr/>
          </p:nvSpPr>
          <p:spPr>
            <a:xfrm>
              <a:off x="925350" y="2267950"/>
              <a:ext cx="3462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>
                  <a:solidFill>
                    <a:srgbClr val="B7B7B7"/>
                  </a:solidFill>
                  <a:latin typeface="Lato"/>
                  <a:ea typeface="Lato"/>
                  <a:cs typeface="Lato"/>
                  <a:sym typeface="Lato"/>
                </a:rPr>
                <a:t>3</a:t>
              </a:r>
              <a:endParaRPr>
                <a:solidFill>
                  <a:srgbClr val="B7B7B7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274" name="Google Shape;274;g25356075365_0_287"/>
          <p:cNvSpPr/>
          <p:nvPr/>
        </p:nvSpPr>
        <p:spPr>
          <a:xfrm>
            <a:off x="731550" y="3577600"/>
            <a:ext cx="220800" cy="235800"/>
          </a:xfrm>
          <a:prstGeom prst="ellipse">
            <a:avLst/>
          </a:prstGeom>
          <a:solidFill>
            <a:srgbClr val="7F6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 </a:t>
            </a:r>
            <a:endParaRPr/>
          </a:p>
        </p:txBody>
      </p:sp>
      <p:sp>
        <p:nvSpPr>
          <p:cNvPr id="275" name="Google Shape;275;g25356075365_0_287"/>
          <p:cNvSpPr/>
          <p:nvPr/>
        </p:nvSpPr>
        <p:spPr>
          <a:xfrm>
            <a:off x="5895800" y="2310500"/>
            <a:ext cx="220800" cy="235800"/>
          </a:xfrm>
          <a:prstGeom prst="ellipse">
            <a:avLst/>
          </a:prstGeom>
          <a:solidFill>
            <a:srgbClr val="7F6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 </a:t>
            </a:r>
            <a:endParaRPr/>
          </a:p>
        </p:txBody>
      </p:sp>
      <p:sp>
        <p:nvSpPr>
          <p:cNvPr id="276" name="Google Shape;276;g25356075365_0_287"/>
          <p:cNvSpPr txBox="1"/>
          <p:nvPr/>
        </p:nvSpPr>
        <p:spPr>
          <a:xfrm>
            <a:off x="696400" y="3495400"/>
            <a:ext cx="346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Lato"/>
                <a:ea typeface="Lato"/>
                <a:cs typeface="Lato"/>
                <a:sym typeface="Lato"/>
              </a:rPr>
              <a:t>4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77" name="Google Shape;277;g25356075365_0_287"/>
          <p:cNvSpPr txBox="1"/>
          <p:nvPr/>
        </p:nvSpPr>
        <p:spPr>
          <a:xfrm>
            <a:off x="5860650" y="2228300"/>
            <a:ext cx="346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Lato"/>
                <a:ea typeface="Lato"/>
                <a:cs typeface="Lato"/>
                <a:sym typeface="Lato"/>
              </a:rPr>
              <a:t>4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78" name="Google Shape;278;g25356075365_0_287"/>
          <p:cNvSpPr txBox="1"/>
          <p:nvPr/>
        </p:nvSpPr>
        <p:spPr>
          <a:xfrm>
            <a:off x="6168175" y="2240975"/>
            <a:ext cx="2554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Gill Sans"/>
                <a:ea typeface="Gill Sans"/>
                <a:cs typeface="Gill Sans"/>
                <a:sym typeface="Gill Sans"/>
              </a:rPr>
              <a:t>Volume </a:t>
            </a: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prediction</a:t>
            </a:r>
            <a:endParaRPr b="1"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79" name="Google Shape;279;g25356075365_0_287"/>
          <p:cNvSpPr txBox="1"/>
          <p:nvPr/>
        </p:nvSpPr>
        <p:spPr>
          <a:xfrm>
            <a:off x="6015550" y="2980800"/>
            <a:ext cx="27855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Gill Sans"/>
                <a:ea typeface="Gill Sans"/>
                <a:cs typeface="Gill Sans"/>
                <a:sym typeface="Gill Sans"/>
              </a:rPr>
              <a:t>Using </a:t>
            </a: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reconstructed hits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 and a given reconstruction </a:t>
            </a: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method, predict 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the desired figure of merit </a:t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80" name="Google Shape;280;g25356075365_0_28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281" name="Google Shape;281;g25356075365_0_287"/>
          <p:cNvSpPr txBox="1"/>
          <p:nvPr/>
        </p:nvSpPr>
        <p:spPr>
          <a:xfrm>
            <a:off x="1042600" y="591138"/>
            <a:ext cx="30012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700">
                <a:latin typeface="Gill Sans"/>
                <a:ea typeface="Gill Sans"/>
                <a:cs typeface="Gill Sans"/>
                <a:sym typeface="Gill Sans"/>
              </a:rPr>
              <a:t>TomOpt iteration routine</a:t>
            </a:r>
            <a:endParaRPr b="1" sz="1700"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282" name="Google Shape;282;g25356075365_0_28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20224" y="2015325"/>
            <a:ext cx="718925" cy="828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7" name="Google Shape;287;g25356075365_0_3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163" y="1056000"/>
            <a:ext cx="5161024" cy="3798325"/>
          </a:xfrm>
          <a:prstGeom prst="rect">
            <a:avLst/>
          </a:prstGeom>
          <a:noFill/>
          <a:ln>
            <a:noFill/>
          </a:ln>
        </p:spPr>
      </p:pic>
      <p:sp>
        <p:nvSpPr>
          <p:cNvPr id="288" name="Google Shape;288;g25356075365_0_347"/>
          <p:cNvSpPr txBox="1"/>
          <p:nvPr>
            <p:ph type="title"/>
          </p:nvPr>
        </p:nvSpPr>
        <p:spPr>
          <a:xfrm>
            <a:off x="0" y="0"/>
            <a:ext cx="71049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ct val="179487"/>
              <a:buNone/>
            </a:pPr>
            <a:r>
              <a:rPr lang="fr">
                <a:latin typeface="Gill Sans"/>
                <a:ea typeface="Gill Sans"/>
                <a:cs typeface="Gill Sans"/>
                <a:sym typeface="Gill Sans"/>
              </a:rPr>
              <a:t>TomOpt: differentiable optimisation</a:t>
            </a:r>
            <a:endParaRPr>
              <a:latin typeface="Gill Sans"/>
              <a:ea typeface="Gill Sans"/>
              <a:cs typeface="Gill Sans"/>
              <a:sym typeface="Gill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t/>
            </a:r>
            <a:endParaRPr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289" name="Google Shape;289;g25356075365_0_347"/>
          <p:cNvSpPr txBox="1"/>
          <p:nvPr/>
        </p:nvSpPr>
        <p:spPr>
          <a:xfrm>
            <a:off x="6168175" y="655775"/>
            <a:ext cx="2554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Gill Sans"/>
                <a:ea typeface="Gill Sans"/>
                <a:cs typeface="Gill Sans"/>
                <a:sym typeface="Gill Sans"/>
              </a:rPr>
              <a:t>Initial </a:t>
            </a: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detector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 </a:t>
            </a: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configuration</a:t>
            </a:r>
            <a:endParaRPr b="1"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290" name="Google Shape;290;g25356075365_0_347"/>
          <p:cNvGrpSpPr/>
          <p:nvPr/>
        </p:nvGrpSpPr>
        <p:grpSpPr>
          <a:xfrm>
            <a:off x="2944225" y="2636175"/>
            <a:ext cx="346200" cy="400200"/>
            <a:chOff x="6532600" y="1220975"/>
            <a:chExt cx="346200" cy="400200"/>
          </a:xfrm>
        </p:grpSpPr>
        <p:sp>
          <p:nvSpPr>
            <p:cNvPr id="291" name="Google Shape;291;g25356075365_0_347"/>
            <p:cNvSpPr/>
            <p:nvPr/>
          </p:nvSpPr>
          <p:spPr>
            <a:xfrm>
              <a:off x="6567750" y="1303175"/>
              <a:ext cx="220800" cy="235800"/>
            </a:xfrm>
            <a:prstGeom prst="ellipse">
              <a:avLst/>
            </a:prstGeom>
            <a:solidFill>
              <a:srgbClr val="FF99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/>
                <a:t> </a:t>
              </a:r>
              <a:endParaRPr/>
            </a:p>
          </p:txBody>
        </p:sp>
        <p:sp>
          <p:nvSpPr>
            <p:cNvPr id="292" name="Google Shape;292;g25356075365_0_347"/>
            <p:cNvSpPr txBox="1"/>
            <p:nvPr/>
          </p:nvSpPr>
          <p:spPr>
            <a:xfrm>
              <a:off x="6532600" y="1220975"/>
              <a:ext cx="3462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>
                  <a:latin typeface="Lato"/>
                  <a:ea typeface="Lato"/>
                  <a:cs typeface="Lato"/>
                  <a:sym typeface="Lato"/>
                </a:rPr>
                <a:t>1</a:t>
              </a:r>
              <a:endParaRPr>
                <a:latin typeface="Lato"/>
                <a:ea typeface="Lato"/>
                <a:cs typeface="Lato"/>
                <a:sym typeface="Lato"/>
              </a:endParaRPr>
            </a:p>
          </p:txBody>
        </p:sp>
      </p:grpSp>
      <p:grpSp>
        <p:nvGrpSpPr>
          <p:cNvPr id="293" name="Google Shape;293;g25356075365_0_347"/>
          <p:cNvGrpSpPr/>
          <p:nvPr/>
        </p:nvGrpSpPr>
        <p:grpSpPr>
          <a:xfrm>
            <a:off x="5860650" y="655775"/>
            <a:ext cx="346200" cy="400200"/>
            <a:chOff x="6532600" y="1220975"/>
            <a:chExt cx="346200" cy="400200"/>
          </a:xfrm>
        </p:grpSpPr>
        <p:sp>
          <p:nvSpPr>
            <p:cNvPr id="294" name="Google Shape;294;g25356075365_0_347"/>
            <p:cNvSpPr/>
            <p:nvPr/>
          </p:nvSpPr>
          <p:spPr>
            <a:xfrm>
              <a:off x="6567750" y="1303175"/>
              <a:ext cx="220800" cy="235800"/>
            </a:xfrm>
            <a:prstGeom prst="ellipse">
              <a:avLst/>
            </a:prstGeom>
            <a:solidFill>
              <a:srgbClr val="FF9900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/>
                <a:t> </a:t>
              </a:r>
              <a:endParaRPr/>
            </a:p>
          </p:txBody>
        </p:sp>
        <p:sp>
          <p:nvSpPr>
            <p:cNvPr id="295" name="Google Shape;295;g25356075365_0_347"/>
            <p:cNvSpPr txBox="1"/>
            <p:nvPr/>
          </p:nvSpPr>
          <p:spPr>
            <a:xfrm>
              <a:off x="6532600" y="1220975"/>
              <a:ext cx="3462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>
                  <a:latin typeface="Lato"/>
                  <a:ea typeface="Lato"/>
                  <a:cs typeface="Lato"/>
                  <a:sym typeface="Lato"/>
                </a:rPr>
                <a:t>1</a:t>
              </a:r>
              <a:endParaRPr>
                <a:latin typeface="Lato"/>
                <a:ea typeface="Lato"/>
                <a:cs typeface="Lato"/>
                <a:sym typeface="Lato"/>
              </a:endParaRPr>
            </a:p>
          </p:txBody>
        </p:sp>
      </p:grpSp>
      <p:pic>
        <p:nvPicPr>
          <p:cNvPr id="296" name="Google Shape;296;g25356075365_0_34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51324" y="64088"/>
            <a:ext cx="1460499" cy="360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7" name="Google Shape;297;g25356075365_0_347"/>
          <p:cNvPicPr preferRelativeResize="0"/>
          <p:nvPr/>
        </p:nvPicPr>
        <p:blipFill rotWithShape="1">
          <a:blip r:embed="rId5">
            <a:alphaModFix/>
          </a:blip>
          <a:srcRect b="-3" l="0" r="0" t="65396"/>
          <a:stretch/>
        </p:blipFill>
        <p:spPr>
          <a:xfrm>
            <a:off x="6481050" y="64100"/>
            <a:ext cx="831226" cy="319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98" name="Google Shape;298;g25356075365_0_34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917500" y="2125"/>
            <a:ext cx="489875" cy="484500"/>
          </a:xfrm>
          <a:prstGeom prst="rect">
            <a:avLst/>
          </a:prstGeom>
          <a:noFill/>
          <a:ln>
            <a:noFill/>
          </a:ln>
        </p:spPr>
      </p:pic>
      <p:sp>
        <p:nvSpPr>
          <p:cNvPr id="299" name="Google Shape;299;g25356075365_0_347"/>
          <p:cNvSpPr/>
          <p:nvPr/>
        </p:nvSpPr>
        <p:spPr>
          <a:xfrm>
            <a:off x="988050" y="1302425"/>
            <a:ext cx="220800" cy="235800"/>
          </a:xfrm>
          <a:prstGeom prst="ellipse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 </a:t>
            </a:r>
            <a:endParaRPr/>
          </a:p>
        </p:txBody>
      </p:sp>
      <p:sp>
        <p:nvSpPr>
          <p:cNvPr id="300" name="Google Shape;300;g25356075365_0_347"/>
          <p:cNvSpPr txBox="1"/>
          <p:nvPr/>
        </p:nvSpPr>
        <p:spPr>
          <a:xfrm>
            <a:off x="952900" y="1220225"/>
            <a:ext cx="346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Lato"/>
                <a:ea typeface="Lato"/>
                <a:cs typeface="Lato"/>
                <a:sym typeface="Lato"/>
              </a:rPr>
              <a:t>2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01" name="Google Shape;301;g25356075365_0_347"/>
          <p:cNvSpPr/>
          <p:nvPr/>
        </p:nvSpPr>
        <p:spPr>
          <a:xfrm>
            <a:off x="5895800" y="1138200"/>
            <a:ext cx="220800" cy="235800"/>
          </a:xfrm>
          <a:prstGeom prst="ellipse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 </a:t>
            </a:r>
            <a:endParaRPr/>
          </a:p>
        </p:txBody>
      </p:sp>
      <p:sp>
        <p:nvSpPr>
          <p:cNvPr id="302" name="Google Shape;302;g25356075365_0_347"/>
          <p:cNvSpPr txBox="1"/>
          <p:nvPr/>
        </p:nvSpPr>
        <p:spPr>
          <a:xfrm>
            <a:off x="5860650" y="1056000"/>
            <a:ext cx="346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Lato"/>
                <a:ea typeface="Lato"/>
                <a:cs typeface="Lato"/>
                <a:sym typeface="Lato"/>
              </a:rPr>
              <a:t>2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03" name="Google Shape;303;g25356075365_0_347"/>
          <p:cNvSpPr txBox="1"/>
          <p:nvPr/>
        </p:nvSpPr>
        <p:spPr>
          <a:xfrm>
            <a:off x="6246500" y="1056000"/>
            <a:ext cx="25545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Cosmic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 muon </a:t>
            </a: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source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 sampled from literature</a:t>
            </a:r>
            <a:endParaRPr b="1"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304" name="Google Shape;304;g25356075365_0_347"/>
          <p:cNvGrpSpPr/>
          <p:nvPr/>
        </p:nvGrpSpPr>
        <p:grpSpPr>
          <a:xfrm>
            <a:off x="925350" y="2267950"/>
            <a:ext cx="346200" cy="400200"/>
            <a:chOff x="925350" y="2267950"/>
            <a:chExt cx="346200" cy="400200"/>
          </a:xfrm>
        </p:grpSpPr>
        <p:sp>
          <p:nvSpPr>
            <p:cNvPr id="305" name="Google Shape;305;g25356075365_0_347"/>
            <p:cNvSpPr/>
            <p:nvPr/>
          </p:nvSpPr>
          <p:spPr>
            <a:xfrm>
              <a:off x="960500" y="2350150"/>
              <a:ext cx="220800" cy="235800"/>
            </a:xfrm>
            <a:prstGeom prst="ellipse">
              <a:avLst/>
            </a:prstGeom>
            <a:solidFill>
              <a:srgbClr val="CC4125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/>
                <a:t> </a:t>
              </a:r>
              <a:endParaRPr/>
            </a:p>
          </p:txBody>
        </p:sp>
        <p:sp>
          <p:nvSpPr>
            <p:cNvPr id="306" name="Google Shape;306;g25356075365_0_347"/>
            <p:cNvSpPr txBox="1"/>
            <p:nvPr/>
          </p:nvSpPr>
          <p:spPr>
            <a:xfrm>
              <a:off x="925350" y="2267950"/>
              <a:ext cx="3462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>
                  <a:solidFill>
                    <a:srgbClr val="B7B7B7"/>
                  </a:solidFill>
                  <a:latin typeface="Lato"/>
                  <a:ea typeface="Lato"/>
                  <a:cs typeface="Lato"/>
                  <a:sym typeface="Lato"/>
                </a:rPr>
                <a:t>3</a:t>
              </a:r>
              <a:endParaRPr>
                <a:solidFill>
                  <a:srgbClr val="B7B7B7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307" name="Google Shape;307;g25356075365_0_347"/>
          <p:cNvSpPr txBox="1"/>
          <p:nvPr/>
        </p:nvSpPr>
        <p:spPr>
          <a:xfrm>
            <a:off x="6168175" y="1595200"/>
            <a:ext cx="25545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Gill Sans"/>
                <a:ea typeface="Gill Sans"/>
                <a:cs typeface="Gill Sans"/>
                <a:sym typeface="Gill Sans"/>
              </a:rPr>
              <a:t>Muon </a:t>
            </a: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detection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 and </a:t>
            </a: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propagation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 through </a:t>
            </a: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matter</a:t>
            </a:r>
            <a:endParaRPr b="1"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308" name="Google Shape;308;g25356075365_0_347"/>
          <p:cNvGrpSpPr/>
          <p:nvPr/>
        </p:nvGrpSpPr>
        <p:grpSpPr>
          <a:xfrm>
            <a:off x="5860650" y="1595200"/>
            <a:ext cx="346200" cy="400200"/>
            <a:chOff x="925350" y="2267950"/>
            <a:chExt cx="346200" cy="400200"/>
          </a:xfrm>
        </p:grpSpPr>
        <p:sp>
          <p:nvSpPr>
            <p:cNvPr id="309" name="Google Shape;309;g25356075365_0_347"/>
            <p:cNvSpPr/>
            <p:nvPr/>
          </p:nvSpPr>
          <p:spPr>
            <a:xfrm>
              <a:off x="960500" y="2350150"/>
              <a:ext cx="220800" cy="235800"/>
            </a:xfrm>
            <a:prstGeom prst="ellipse">
              <a:avLst/>
            </a:prstGeom>
            <a:solidFill>
              <a:srgbClr val="CC4125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/>
                <a:t> </a:t>
              </a:r>
              <a:endParaRPr/>
            </a:p>
          </p:txBody>
        </p:sp>
        <p:sp>
          <p:nvSpPr>
            <p:cNvPr id="310" name="Google Shape;310;g25356075365_0_347"/>
            <p:cNvSpPr txBox="1"/>
            <p:nvPr/>
          </p:nvSpPr>
          <p:spPr>
            <a:xfrm>
              <a:off x="925350" y="2267950"/>
              <a:ext cx="3462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>
                  <a:solidFill>
                    <a:srgbClr val="B7B7B7"/>
                  </a:solidFill>
                  <a:latin typeface="Lato"/>
                  <a:ea typeface="Lato"/>
                  <a:cs typeface="Lato"/>
                  <a:sym typeface="Lato"/>
                </a:rPr>
                <a:t>3</a:t>
              </a:r>
              <a:endParaRPr>
                <a:solidFill>
                  <a:srgbClr val="B7B7B7"/>
                </a:solidFill>
                <a:latin typeface="Lato"/>
                <a:ea typeface="Lato"/>
                <a:cs typeface="Lato"/>
                <a:sym typeface="Lato"/>
              </a:endParaRPr>
            </a:p>
          </p:txBody>
        </p:sp>
      </p:grpSp>
      <p:sp>
        <p:nvSpPr>
          <p:cNvPr id="311" name="Google Shape;311;g25356075365_0_347"/>
          <p:cNvSpPr/>
          <p:nvPr/>
        </p:nvSpPr>
        <p:spPr>
          <a:xfrm>
            <a:off x="731550" y="3577600"/>
            <a:ext cx="220800" cy="235800"/>
          </a:xfrm>
          <a:prstGeom prst="ellipse">
            <a:avLst/>
          </a:prstGeom>
          <a:solidFill>
            <a:srgbClr val="7F6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 </a:t>
            </a:r>
            <a:endParaRPr/>
          </a:p>
        </p:txBody>
      </p:sp>
      <p:sp>
        <p:nvSpPr>
          <p:cNvPr id="312" name="Google Shape;312;g25356075365_0_347"/>
          <p:cNvSpPr/>
          <p:nvPr/>
        </p:nvSpPr>
        <p:spPr>
          <a:xfrm>
            <a:off x="5895800" y="2310500"/>
            <a:ext cx="220800" cy="235800"/>
          </a:xfrm>
          <a:prstGeom prst="ellipse">
            <a:avLst/>
          </a:prstGeom>
          <a:solidFill>
            <a:srgbClr val="7F6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 </a:t>
            </a:r>
            <a:endParaRPr/>
          </a:p>
        </p:txBody>
      </p:sp>
      <p:sp>
        <p:nvSpPr>
          <p:cNvPr id="313" name="Google Shape;313;g25356075365_0_347"/>
          <p:cNvSpPr txBox="1"/>
          <p:nvPr/>
        </p:nvSpPr>
        <p:spPr>
          <a:xfrm>
            <a:off x="696400" y="3495400"/>
            <a:ext cx="346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Lato"/>
                <a:ea typeface="Lato"/>
                <a:cs typeface="Lato"/>
                <a:sym typeface="Lato"/>
              </a:rPr>
              <a:t>4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14" name="Google Shape;314;g25356075365_0_347"/>
          <p:cNvSpPr txBox="1"/>
          <p:nvPr/>
        </p:nvSpPr>
        <p:spPr>
          <a:xfrm>
            <a:off x="5860650" y="2228300"/>
            <a:ext cx="346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Lato"/>
                <a:ea typeface="Lato"/>
                <a:cs typeface="Lato"/>
                <a:sym typeface="Lato"/>
              </a:rPr>
              <a:t>4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15" name="Google Shape;315;g25356075365_0_347"/>
          <p:cNvSpPr txBox="1"/>
          <p:nvPr/>
        </p:nvSpPr>
        <p:spPr>
          <a:xfrm>
            <a:off x="6168175" y="2240975"/>
            <a:ext cx="2554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Gill Sans"/>
                <a:ea typeface="Gill Sans"/>
                <a:cs typeface="Gill Sans"/>
                <a:sym typeface="Gill Sans"/>
              </a:rPr>
              <a:t>Volume </a:t>
            </a: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prediction</a:t>
            </a:r>
            <a:endParaRPr b="1"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16" name="Google Shape;316;g25356075365_0_347"/>
          <p:cNvSpPr/>
          <p:nvPr/>
        </p:nvSpPr>
        <p:spPr>
          <a:xfrm>
            <a:off x="2779175" y="4270800"/>
            <a:ext cx="220800" cy="235800"/>
          </a:xfrm>
          <a:prstGeom prst="ellipse">
            <a:avLst/>
          </a:prstGeom>
          <a:solidFill>
            <a:srgbClr val="3D85C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 </a:t>
            </a:r>
            <a:endParaRPr/>
          </a:p>
        </p:txBody>
      </p:sp>
      <p:sp>
        <p:nvSpPr>
          <p:cNvPr id="317" name="Google Shape;317;g25356075365_0_347"/>
          <p:cNvSpPr/>
          <p:nvPr/>
        </p:nvSpPr>
        <p:spPr>
          <a:xfrm>
            <a:off x="5895800" y="2767900"/>
            <a:ext cx="220800" cy="235800"/>
          </a:xfrm>
          <a:prstGeom prst="ellipse">
            <a:avLst/>
          </a:prstGeom>
          <a:solidFill>
            <a:srgbClr val="3D85C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 </a:t>
            </a:r>
            <a:endParaRPr/>
          </a:p>
        </p:txBody>
      </p:sp>
      <p:sp>
        <p:nvSpPr>
          <p:cNvPr id="318" name="Google Shape;318;g25356075365_0_347"/>
          <p:cNvSpPr txBox="1"/>
          <p:nvPr/>
        </p:nvSpPr>
        <p:spPr>
          <a:xfrm>
            <a:off x="2734975" y="4188600"/>
            <a:ext cx="346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Lato"/>
                <a:ea typeface="Lato"/>
                <a:cs typeface="Lato"/>
                <a:sym typeface="Lato"/>
              </a:rPr>
              <a:t>5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19" name="Google Shape;319;g25356075365_0_347"/>
          <p:cNvSpPr txBox="1"/>
          <p:nvPr/>
        </p:nvSpPr>
        <p:spPr>
          <a:xfrm>
            <a:off x="5860650" y="2685700"/>
            <a:ext cx="346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Lato"/>
                <a:ea typeface="Lato"/>
                <a:cs typeface="Lato"/>
                <a:sym typeface="Lato"/>
              </a:rPr>
              <a:t>5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20" name="Google Shape;320;g25356075365_0_347"/>
          <p:cNvSpPr txBox="1"/>
          <p:nvPr/>
        </p:nvSpPr>
        <p:spPr>
          <a:xfrm>
            <a:off x="6206850" y="2685700"/>
            <a:ext cx="2554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Loss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 </a:t>
            </a:r>
            <a:r>
              <a:rPr b="1" lang="fr">
                <a:latin typeface="Gill Sans"/>
                <a:ea typeface="Gill Sans"/>
                <a:cs typeface="Gill Sans"/>
                <a:sym typeface="Gill Sans"/>
              </a:rPr>
              <a:t>function</a:t>
            </a:r>
            <a:r>
              <a:rPr lang="fr">
                <a:latin typeface="Gill Sans"/>
                <a:ea typeface="Gill Sans"/>
                <a:cs typeface="Gill Sans"/>
                <a:sym typeface="Gill Sans"/>
              </a:rPr>
              <a:t> computation</a:t>
            </a:r>
            <a:endParaRPr b="1">
              <a:latin typeface="Gill Sans"/>
              <a:ea typeface="Gill Sans"/>
              <a:cs typeface="Gill Sans"/>
              <a:sym typeface="Gill Sans"/>
            </a:endParaRPr>
          </a:p>
        </p:txBody>
      </p:sp>
      <p:grpSp>
        <p:nvGrpSpPr>
          <p:cNvPr id="321" name="Google Shape;321;g25356075365_0_347"/>
          <p:cNvGrpSpPr/>
          <p:nvPr/>
        </p:nvGrpSpPr>
        <p:grpSpPr>
          <a:xfrm>
            <a:off x="6051850" y="3212788"/>
            <a:ext cx="2520000" cy="948300"/>
            <a:chOff x="6116600" y="3603450"/>
            <a:chExt cx="2520000" cy="948300"/>
          </a:xfrm>
        </p:grpSpPr>
        <p:sp>
          <p:nvSpPr>
            <p:cNvPr id="322" name="Google Shape;322;g25356075365_0_347"/>
            <p:cNvSpPr/>
            <p:nvPr/>
          </p:nvSpPr>
          <p:spPr>
            <a:xfrm>
              <a:off x="6116600" y="3603450"/>
              <a:ext cx="2520000" cy="948300"/>
            </a:xfrm>
            <a:prstGeom prst="roundRect">
              <a:avLst>
                <a:gd fmla="val 16667" name="adj"/>
              </a:avLst>
            </a:prstGeom>
            <a:solidFill>
              <a:srgbClr val="2995AE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fr">
                  <a:latin typeface="Gill Sans"/>
                  <a:ea typeface="Gill Sans"/>
                  <a:cs typeface="Gill Sans"/>
                  <a:sym typeface="Gill Sans"/>
                </a:rPr>
                <a:t>Loss function ℒ(𝑥)</a:t>
              </a:r>
              <a:endParaRPr b="1"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323" name="Google Shape;323;g25356075365_0_347"/>
            <p:cNvSpPr/>
            <p:nvPr/>
          </p:nvSpPr>
          <p:spPr>
            <a:xfrm>
              <a:off x="6270625" y="4080200"/>
              <a:ext cx="1280700" cy="400200"/>
            </a:xfrm>
            <a:prstGeom prst="roundRect">
              <a:avLst>
                <a:gd fmla="val 16667" name="adj"/>
              </a:avLst>
            </a:prstGeom>
            <a:solidFill>
              <a:srgbClr val="B6D7A8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fr">
                  <a:latin typeface="Gill Sans"/>
                  <a:ea typeface="Gill Sans"/>
                  <a:cs typeface="Gill Sans"/>
                  <a:sym typeface="Gill Sans"/>
                </a:rPr>
                <a:t>Error</a:t>
              </a:r>
              <a:endParaRPr b="1">
                <a:latin typeface="Gill Sans"/>
                <a:ea typeface="Gill Sans"/>
                <a:cs typeface="Gill Sans"/>
                <a:sym typeface="Gill Sans"/>
              </a:endParaRPr>
            </a:p>
          </p:txBody>
        </p:sp>
        <p:sp>
          <p:nvSpPr>
            <p:cNvPr id="324" name="Google Shape;324;g25356075365_0_347"/>
            <p:cNvSpPr/>
            <p:nvPr/>
          </p:nvSpPr>
          <p:spPr>
            <a:xfrm>
              <a:off x="7807725" y="4100000"/>
              <a:ext cx="610500" cy="360600"/>
            </a:xfrm>
            <a:prstGeom prst="roundRect">
              <a:avLst>
                <a:gd fmla="val 16667" name="adj"/>
              </a:avLst>
            </a:prstGeom>
            <a:solidFill>
              <a:srgbClr val="EA9999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fr">
                  <a:latin typeface="Gill Sans"/>
                  <a:ea typeface="Gill Sans"/>
                  <a:cs typeface="Gill Sans"/>
                  <a:sym typeface="Gill Sans"/>
                </a:rPr>
                <a:t>Cost</a:t>
              </a:r>
              <a:endParaRPr b="1">
                <a:latin typeface="Gill Sans"/>
                <a:ea typeface="Gill Sans"/>
                <a:cs typeface="Gill Sans"/>
                <a:sym typeface="Gill Sans"/>
              </a:endParaRPr>
            </a:p>
          </p:txBody>
        </p:sp>
      </p:grpSp>
      <p:sp>
        <p:nvSpPr>
          <p:cNvPr id="325" name="Google Shape;325;g25356075365_0_347"/>
          <p:cNvSpPr txBox="1"/>
          <p:nvPr/>
        </p:nvSpPr>
        <p:spPr>
          <a:xfrm>
            <a:off x="5362275" y="4370175"/>
            <a:ext cx="1950000" cy="354000"/>
          </a:xfrm>
          <a:prstGeom prst="rect">
            <a:avLst/>
          </a:prstGeom>
          <a:noFill/>
          <a:ln cap="flat" cmpd="sng" w="952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100">
                <a:latin typeface="Gill Sans"/>
                <a:ea typeface="Gill Sans"/>
                <a:cs typeface="Gill Sans"/>
                <a:sym typeface="Gill Sans"/>
              </a:rPr>
              <a:t>Prediction</a:t>
            </a:r>
            <a:r>
              <a:rPr lang="fr" sz="1100">
                <a:latin typeface="Gill Sans"/>
                <a:ea typeface="Gill Sans"/>
                <a:cs typeface="Gill Sans"/>
                <a:sym typeface="Gill Sans"/>
              </a:rPr>
              <a:t> ⁻ Simulated </a:t>
            </a:r>
            <a:r>
              <a:rPr b="1" lang="fr" sz="1100">
                <a:latin typeface="Gill Sans"/>
                <a:ea typeface="Gill Sans"/>
                <a:cs typeface="Gill Sans"/>
                <a:sym typeface="Gill Sans"/>
              </a:rPr>
              <a:t>truth</a:t>
            </a:r>
            <a:endParaRPr b="1" sz="1100"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26" name="Google Shape;326;g25356075365_0_347"/>
          <p:cNvSpPr txBox="1"/>
          <p:nvPr/>
        </p:nvSpPr>
        <p:spPr>
          <a:xfrm>
            <a:off x="7551375" y="4370175"/>
            <a:ext cx="1460400" cy="354000"/>
          </a:xfrm>
          <a:prstGeom prst="rect">
            <a:avLst/>
          </a:prstGeom>
          <a:noFill/>
          <a:ln cap="flat" cmpd="sng" w="9525">
            <a:solidFill>
              <a:srgbClr val="EA999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>
                <a:latin typeface="Gill Sans"/>
                <a:ea typeface="Gill Sans"/>
                <a:cs typeface="Gill Sans"/>
                <a:sym typeface="Gill Sans"/>
              </a:rPr>
              <a:t>$, external constraints</a:t>
            </a:r>
            <a:endParaRPr sz="1100">
              <a:latin typeface="Gill Sans"/>
              <a:ea typeface="Gill Sans"/>
              <a:cs typeface="Gill Sans"/>
              <a:sym typeface="Gill Sans"/>
            </a:endParaRPr>
          </a:p>
        </p:txBody>
      </p:sp>
      <p:sp>
        <p:nvSpPr>
          <p:cNvPr id="327" name="Google Shape;327;g25356075365_0_34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328" name="Google Shape;328;g25356075365_0_347"/>
          <p:cNvSpPr txBox="1"/>
          <p:nvPr/>
        </p:nvSpPr>
        <p:spPr>
          <a:xfrm>
            <a:off x="1042600" y="591138"/>
            <a:ext cx="30012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700">
                <a:latin typeface="Gill Sans"/>
                <a:ea typeface="Gill Sans"/>
                <a:cs typeface="Gill Sans"/>
                <a:sym typeface="Gill Sans"/>
              </a:rPr>
              <a:t>TomOpt iteration routine</a:t>
            </a:r>
            <a:endParaRPr b="1" sz="1700">
              <a:latin typeface="Gill Sans"/>
              <a:ea typeface="Gill Sans"/>
              <a:cs typeface="Gill Sans"/>
              <a:sym typeface="Gill Sans"/>
            </a:endParaRPr>
          </a:p>
        </p:txBody>
      </p:sp>
      <p:pic>
        <p:nvPicPr>
          <p:cNvPr id="329" name="Google Shape;329;g25356075365_0_34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20224" y="2015325"/>
            <a:ext cx="718925" cy="828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