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59" r:id="rId4"/>
    <p:sldId id="265" r:id="rId5"/>
    <p:sldId id="257" r:id="rId6"/>
    <p:sldId id="261" r:id="rId7"/>
    <p:sldId id="263" r:id="rId8"/>
    <p:sldId id="266" r:id="rId9"/>
    <p:sldId id="267" r:id="rId10"/>
    <p:sldId id="268" r:id="rId11"/>
    <p:sldId id="262" r:id="rId12"/>
    <p:sldId id="264" r:id="rId13"/>
    <p:sldId id="260" r:id="rId14"/>
    <p:sldId id="270" r:id="rId15"/>
    <p:sldId id="269" r:id="rId16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386" y="-1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A6F360C9-C6AC-4BDE-876F-E3FD9DBB95D2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en-US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7106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58D4F54E-FEC7-4711-B75C-1C4B7D32C22A}" type="slidenum">
              <a:rPr/>
              <a:pPr lv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7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Arial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43592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6975" y="106363"/>
            <a:ext cx="2347913" cy="6759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06363"/>
            <a:ext cx="6891337" cy="6759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95463"/>
            <a:ext cx="4619625" cy="5070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5263" y="1795463"/>
            <a:ext cx="4619625" cy="5070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alphaModFix/>
            <a:lum/>
          </a:blip>
          <a:srcRect/>
          <a:stretch>
            <a:fillRect/>
          </a:stretch>
        </p:blipFill>
        <p:spPr>
          <a:xfrm>
            <a:off x="360" y="1307519"/>
            <a:ext cx="10079640" cy="111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4" cstate="print">
            <a:alphaModFix/>
            <a:lum/>
          </a:blip>
          <a:srcRect/>
          <a:stretch>
            <a:fillRect/>
          </a:stretch>
        </p:blipFill>
        <p:spPr>
          <a:xfrm>
            <a:off x="20160" y="6480"/>
            <a:ext cx="10059840" cy="75592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Placeholder 3"/>
          <p:cNvSpPr txBox="1">
            <a:spLocks noGrp="1"/>
          </p:cNvSpPr>
          <p:nvPr>
            <p:ph type="title"/>
          </p:nvPr>
        </p:nvSpPr>
        <p:spPr>
          <a:xfrm>
            <a:off x="503999" y="105840"/>
            <a:ext cx="7711199" cy="1111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1"/>
          </p:nvPr>
        </p:nvSpPr>
        <p:spPr>
          <a:xfrm>
            <a:off x="503999" y="1795320"/>
            <a:ext cx="9391320" cy="5070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rgbClr val="333333"/>
                </a:solidFill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5" cstate="print">
            <a:alphaModFix/>
            <a:lum/>
          </a:blip>
          <a:srcRect/>
          <a:stretch>
            <a:fillRect/>
          </a:stretch>
        </p:blipFill>
        <p:spPr>
          <a:xfrm>
            <a:off x="8006040" y="-85680"/>
            <a:ext cx="2207520" cy="1471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6" cstate="print">
            <a:alphaModFix/>
            <a:lum/>
          </a:blip>
          <a:srcRect/>
          <a:stretch>
            <a:fillRect/>
          </a:stretch>
        </p:blipFill>
        <p:spPr>
          <a:xfrm>
            <a:off x="6825240" y="7075080"/>
            <a:ext cx="3264840" cy="49068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hangingPunct="0">
        <a:tabLst/>
        <a:defRPr lang="en-US" sz="3600" b="0" i="0" u="none" strike="noStrike" kern="1200">
          <a:ln>
            <a:noFill/>
          </a:ln>
          <a:solidFill>
            <a:srgbClr val="666699"/>
          </a:solidFill>
          <a:latin typeface="Arial" pitchFamily="18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n-US" sz="3200" b="0" i="0" u="none" strike="noStrike" kern="1200">
          <a:ln>
            <a:noFill/>
          </a:ln>
          <a:solidFill>
            <a:srgbClr val="333333"/>
          </a:solidFill>
          <a:latin typeface="Arial" pitchFamily="18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jpe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jpeg"/><Relationship Id="rId3" Type="http://schemas.openxmlformats.org/officeDocument/2006/relationships/hyperlink" Target="http://images.google.com/imgres?imgurl=http://www.digitgeek.com/wp-content/uploads/2008/02/antec900.jpg&amp;imgrefurl=http://www.digitgeek.com/antec-900/&amp;usg=___qManCGvfuJ78-h6i77Li3R3Pwc=&amp;h=400&amp;w=400&amp;sz=43&amp;hl=en&amp;start=17&amp;um=1&amp;tbnid=I62v7zxUah_bCM:&amp;tbnh=124&amp;tbnw=124&amp;prev=/images?q=computer+case&amp;ndsp=18&amp;hl=en&amp;rls=com.microsoft:en-us&amp;sa=N&amp;um=1" TargetMode="External"/><Relationship Id="rId7" Type="http://schemas.openxmlformats.org/officeDocument/2006/relationships/image" Target="../media/image10.jpe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6.png"/><Relationship Id="rId16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3.gif"/><Relationship Id="rId5" Type="http://schemas.openxmlformats.org/officeDocument/2006/relationships/image" Target="../media/image8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7.jpeg"/><Relationship Id="rId9" Type="http://schemas.openxmlformats.org/officeDocument/2006/relationships/hyperlink" Target="http://images.google.com/imgres?imgurl=http://www.1stpc.biz/assets/images/Blue_computer_case.jpg&amp;imgrefurl=http://www.1stpc.biz/html/tower_pcs.html&amp;usg=__2ogGQVjb9kCixI0R3Ba7GPVWQeQ=&amp;h=300&amp;w=300&amp;sz=11&amp;hl=en&amp;start=55&amp;um=1&amp;tbnid=Zng8hWyzstuFlM:&amp;tbnh=116&amp;tbnw=116&amp;prev=/images?q=computer+case&amp;ndsp=18&amp;hl=en&amp;rls=com.microsoft:en-us&amp;sa=N&amp;start=54&amp;um=1" TargetMode="External"/><Relationship Id="rId1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 noGrp="1"/>
          </p:cNvSpPr>
          <p:nvPr>
            <p:ph type="ctrTitle"/>
          </p:nvPr>
        </p:nvSpPr>
        <p:spPr>
          <a:xfrm>
            <a:off x="755650" y="2463800"/>
            <a:ext cx="8569325" cy="1620837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en-US" b="1" dirty="0" smtClean="0"/>
              <a:t>AN AUTOMATED TESTING PROCEDURE TO EVALUATE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INDUSTRIAL DEVICES COMMUNICATION ROBUSTNESS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250112" y="5761037"/>
            <a:ext cx="2690813" cy="762000"/>
          </a:xfrm>
        </p:spPr>
        <p:txBody>
          <a:bodyPr/>
          <a:lstStyle/>
          <a:p>
            <a:pPr algn="r"/>
            <a:r>
              <a:rPr lang="en-US" sz="1700" i="1" dirty="0" smtClean="0"/>
              <a:t>Author: Filippo Tilaro</a:t>
            </a:r>
          </a:p>
          <a:p>
            <a:pPr algn="r"/>
            <a:r>
              <a:rPr lang="en-US" sz="1700" i="1" dirty="0" smtClean="0"/>
              <a:t>Supervised by: Brice Copy</a:t>
            </a:r>
            <a:endParaRPr lang="en-US" sz="17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Fuzzing Testing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A Common Framework: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No standalone scripts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Scalability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Handle and organize the growing amount of tests (almost infinite combinations)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Tests Customization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Protocol header format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Protocol field values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Protocol state machine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Reproducibility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Essential for any debugging activity</a:t>
            </a:r>
          </a:p>
          <a:p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6312" y="122237"/>
            <a:ext cx="1676400" cy="115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Objective: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Detect any delay or anomaly in the device’s process control I/O during the phase of testing 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2060"/>
                </a:solidFill>
              </a:rPr>
              <a:t>Precedent solution : </a:t>
            </a:r>
            <a:r>
              <a:rPr lang="en-US" sz="2400" dirty="0" smtClean="0">
                <a:solidFill>
                  <a:srgbClr val="002060"/>
                </a:solidFill>
              </a:rPr>
              <a:t>with the use of another PLC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Blip>
                <a:blip r:embed="rId3"/>
              </a:buBlip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The analysis was affected by synchronization issues between the PLC under test and the monitoring one</a:t>
            </a:r>
          </a:p>
          <a:p>
            <a:pPr marL="796926" lvl="1" indent="-341313" eaLnBrk="0" hangingPunct="0">
              <a:spcBef>
                <a:spcPct val="20000"/>
              </a:spcBef>
              <a:buClr>
                <a:srgbClr val="003399"/>
              </a:buClr>
              <a:buBlip>
                <a:blip r:embed="rId3"/>
              </a:buBlip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Low Analysis Time Resolution, not enough to fulfill the ISCI requirements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2060"/>
                </a:solidFill>
              </a:rPr>
              <a:t>Current solution :</a:t>
            </a:r>
            <a:r>
              <a:rPr lang="en-US" sz="2400" dirty="0" smtClean="0">
                <a:solidFill>
                  <a:srgbClr val="002060"/>
                </a:solidFill>
              </a:rPr>
              <a:t> with a Digital Acquisition Card (DAC)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No synchronization issues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Finer time resolution than the previous one</a:t>
            </a:r>
          </a:p>
          <a:p>
            <a:pPr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I/O Monitoring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73912" y="5415597"/>
            <a:ext cx="2505075" cy="161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Device Status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Internal resources of the device under test: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Scan-cycle &amp; execution time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Memory usage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CPU status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I/O signals memory &amp; communication modules conditions.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No common way to query the device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Open-source library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Proprietary libraries</a:t>
            </a:r>
          </a:p>
          <a:p>
            <a:pPr lvl="2">
              <a:buFontTx/>
              <a:buChar char="-"/>
            </a:pPr>
            <a:r>
              <a:rPr lang="en-US" sz="1600" dirty="0" smtClean="0">
                <a:solidFill>
                  <a:srgbClr val="002060"/>
                </a:solidFill>
              </a:rPr>
              <a:t>Supported by the vendors</a:t>
            </a:r>
          </a:p>
          <a:p>
            <a:pPr lvl="2">
              <a:buFontTx/>
              <a:buChar char="-"/>
            </a:pPr>
            <a:r>
              <a:rPr lang="en-US" sz="1600" dirty="0" smtClean="0">
                <a:solidFill>
                  <a:srgbClr val="002060"/>
                </a:solidFill>
              </a:rPr>
              <a:t>Compatible with different versions of the same device model</a:t>
            </a:r>
          </a:p>
          <a:p>
            <a:pPr lvl="2">
              <a:buFontTx/>
              <a:buChar char="-"/>
            </a:pPr>
            <a:r>
              <a:rPr lang="en-US" sz="1600" dirty="0" smtClean="0">
                <a:solidFill>
                  <a:srgbClr val="002060"/>
                </a:solidFill>
              </a:rPr>
              <a:t>Specific API to gather diagnostic information</a:t>
            </a:r>
            <a:endParaRPr lang="en-US" sz="2400" dirty="0" smtClean="0">
              <a:solidFill>
                <a:srgbClr val="002060"/>
              </a:solidFill>
            </a:endParaRP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Testing Reporting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98" y="1795320"/>
            <a:ext cx="4079113" cy="5070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No standard common format to store vulnerabilities</a:t>
            </a:r>
          </a:p>
          <a:p>
            <a:pPr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Vulnerability classification &amp; query support: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Improve data analysis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Track progresses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Redeploy attacks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Check device version status</a:t>
            </a:r>
          </a:p>
          <a:p>
            <a:pPr lvl="1">
              <a:buFont typeface="Courier New" pitchFamily="49" charset="0"/>
              <a:buChar char="o"/>
            </a:pPr>
            <a:endParaRPr lang="en-US" sz="1600" dirty="0" smtClean="0">
              <a:solidFill>
                <a:srgbClr val="002060"/>
              </a:solidFill>
            </a:endParaRPr>
          </a:p>
          <a:p>
            <a:pPr lvl="1">
              <a:buFont typeface="Courier New" pitchFamily="49" charset="0"/>
              <a:buChar char="o"/>
            </a:pPr>
            <a:endParaRPr lang="en-US" sz="1600" dirty="0" smtClean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9162" y="1798637"/>
            <a:ext cx="5111750" cy="4213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Tests Reproducibility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78112" y="1722437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3-Layers Architecture</a:t>
            </a:r>
            <a:endParaRPr lang="en-US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11"/>
          <p:cNvGrpSpPr/>
          <p:nvPr/>
        </p:nvGrpSpPr>
        <p:grpSpPr>
          <a:xfrm>
            <a:off x="6830704" y="2442517"/>
            <a:ext cx="2172008" cy="1440160"/>
            <a:chOff x="7308304" y="1628800"/>
            <a:chExt cx="1368152" cy="1440160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7308304" y="1628800"/>
              <a:ext cx="1368152" cy="1440160"/>
            </a:xfrm>
            <a:prstGeom prst="roundRect">
              <a:avLst/>
            </a:prstGeom>
            <a:noFill/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Extended Peach Framework</a:t>
              </a:r>
            </a:p>
          </p:txBody>
        </p:sp>
        <p:pic>
          <p:nvPicPr>
            <p:cNvPr id="7" name="Picture 2" descr="http://peachfuzzer.com/moin_static171/common/peach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50342" y="2420888"/>
              <a:ext cx="703099" cy="592589"/>
            </a:xfrm>
            <a:prstGeom prst="rect">
              <a:avLst/>
            </a:prstGeom>
            <a:noFill/>
          </p:spPr>
        </p:pic>
      </p:grpSp>
      <p:grpSp>
        <p:nvGrpSpPr>
          <p:cNvPr id="8" name="Group 17"/>
          <p:cNvGrpSpPr/>
          <p:nvPr/>
        </p:nvGrpSpPr>
        <p:grpSpPr>
          <a:xfrm>
            <a:off x="3748720" y="2442517"/>
            <a:ext cx="2448272" cy="1440160"/>
            <a:chOff x="3563888" y="2852936"/>
            <a:chExt cx="2448272" cy="144016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95577" y="3450355"/>
              <a:ext cx="1733749" cy="657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ounded Rectangle 9"/>
            <p:cNvSpPr/>
            <p:nvPr/>
          </p:nvSpPr>
          <p:spPr bwMode="auto">
            <a:xfrm>
              <a:off x="3563888" y="2852936"/>
              <a:ext cx="2448272" cy="1440160"/>
            </a:xfrm>
            <a:prstGeom prst="roundRect">
              <a:avLst/>
            </a:prstGeom>
            <a:noFill/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REST Web Service</a:t>
              </a:r>
            </a:p>
          </p:txBody>
        </p:sp>
      </p:grpSp>
      <p:sp>
        <p:nvSpPr>
          <p:cNvPr id="11" name="Rounded Rectangle 10"/>
          <p:cNvSpPr/>
          <p:nvPr/>
        </p:nvSpPr>
        <p:spPr bwMode="auto">
          <a:xfrm>
            <a:off x="652376" y="2442517"/>
            <a:ext cx="2448272" cy="1440160"/>
          </a:xfrm>
          <a:prstGeom prst="roundRect">
            <a:avLst/>
          </a:prstGeom>
          <a:noFill/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Reverse Proxy &amp; Access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rPr>
              <a:t> Control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5330" y="3234605"/>
            <a:ext cx="1418666" cy="62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eft-Right Arrow 12"/>
          <p:cNvSpPr/>
          <p:nvPr/>
        </p:nvSpPr>
        <p:spPr bwMode="auto">
          <a:xfrm>
            <a:off x="3172656" y="3018581"/>
            <a:ext cx="504056" cy="21602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</p:txBody>
      </p:sp>
      <p:sp>
        <p:nvSpPr>
          <p:cNvPr id="14" name="Left-Right Arrow 13"/>
          <p:cNvSpPr/>
          <p:nvPr/>
        </p:nvSpPr>
        <p:spPr bwMode="auto">
          <a:xfrm>
            <a:off x="6269000" y="3018581"/>
            <a:ext cx="504056" cy="21602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</p:txBody>
      </p:sp>
      <p:grpSp>
        <p:nvGrpSpPr>
          <p:cNvPr id="15" name="Group 45"/>
          <p:cNvGrpSpPr/>
          <p:nvPr/>
        </p:nvGrpSpPr>
        <p:grpSpPr>
          <a:xfrm>
            <a:off x="1043608" y="5538861"/>
            <a:ext cx="1561875" cy="1224136"/>
            <a:chOff x="4018237" y="4941168"/>
            <a:chExt cx="1561875" cy="1224136"/>
          </a:xfrm>
        </p:grpSpPr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11960" y="5373216"/>
              <a:ext cx="1142789" cy="752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ounded Rectangle 16"/>
            <p:cNvSpPr/>
            <p:nvPr/>
          </p:nvSpPr>
          <p:spPr bwMode="auto">
            <a:xfrm>
              <a:off x="4018237" y="4941168"/>
              <a:ext cx="1561875" cy="1224136"/>
            </a:xfrm>
            <a:prstGeom prst="roundRect">
              <a:avLst/>
            </a:prstGeom>
            <a:noFill/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Client</a:t>
              </a:r>
            </a:p>
          </p:txBody>
        </p:sp>
      </p:grpSp>
      <p:sp>
        <p:nvSpPr>
          <p:cNvPr id="18" name="Left-Right Arrow 17"/>
          <p:cNvSpPr/>
          <p:nvPr/>
        </p:nvSpPr>
        <p:spPr bwMode="auto">
          <a:xfrm rot="5400000">
            <a:off x="1079612" y="4566753"/>
            <a:ext cx="1440160" cy="216024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696" y="438673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JSON 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0" name="Picture 9" descr="http://icons.iconarchive.com/icons/icons-land/play-stop-pause/256/Play-Hot-icon.png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2882" y="4023047"/>
            <a:ext cx="566192" cy="566192"/>
          </a:xfrm>
          <a:prstGeom prst="rect">
            <a:avLst/>
          </a:prstGeom>
          <a:noFill/>
        </p:spPr>
      </p:pic>
      <p:pic>
        <p:nvPicPr>
          <p:cNvPr id="21" name="Picture 11" descr="http://icons.iconarchive.com/icons/icons-land/play-stop-pause/256/Stop-Normal-Red-icon.png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5942" y="4023047"/>
            <a:ext cx="576064" cy="576064"/>
          </a:xfrm>
          <a:prstGeom prst="rect">
            <a:avLst/>
          </a:prstGeom>
          <a:noFill/>
        </p:spPr>
      </p:pic>
      <p:pic>
        <p:nvPicPr>
          <p:cNvPr id="22" name="Picture 13" descr="http://media.itsalltech.com/2010/11/mac-software-update-icon1.png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29818" y="3951039"/>
            <a:ext cx="648072" cy="648072"/>
          </a:xfrm>
          <a:prstGeom prst="rect">
            <a:avLst/>
          </a:prstGeom>
          <a:noFill/>
        </p:spPr>
      </p:pic>
      <p:pic>
        <p:nvPicPr>
          <p:cNvPr id="23" name="Picture 14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29618" y="4023047"/>
            <a:ext cx="579710" cy="57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Connector 23"/>
          <p:cNvCxnSpPr/>
          <p:nvPr/>
        </p:nvCxnSpPr>
        <p:spPr bwMode="auto">
          <a:xfrm>
            <a:off x="827584" y="4818781"/>
            <a:ext cx="72008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25" name="Picture 16" descr="http://www.pclaunches.com/entry_images/0309/19/ie-logo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99792" y="5538861"/>
            <a:ext cx="432048" cy="432048"/>
          </a:xfrm>
          <a:prstGeom prst="rect">
            <a:avLst/>
          </a:prstGeom>
          <a:noFill/>
        </p:spPr>
      </p:pic>
      <p:pic>
        <p:nvPicPr>
          <p:cNvPr id="26" name="Picture 18" descr="http://proveedores.eling.com.ar/Resources/User_ic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1920" y="5610869"/>
            <a:ext cx="1204392" cy="1204392"/>
          </a:xfrm>
          <a:prstGeom prst="rect">
            <a:avLst/>
          </a:prstGeom>
          <a:noFill/>
        </p:spPr>
      </p:pic>
      <p:pic>
        <p:nvPicPr>
          <p:cNvPr id="27" name="Picture 20" descr="http://people.mozilla.com/~faaborg/files/shiretoko/firefoxIcon/firefox-512-noshadow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69558" y="5538861"/>
            <a:ext cx="432048" cy="432048"/>
          </a:xfrm>
          <a:prstGeom prst="rect">
            <a:avLst/>
          </a:prstGeom>
          <a:noFill/>
        </p:spPr>
      </p:pic>
      <p:pic>
        <p:nvPicPr>
          <p:cNvPr id="28" name="Picture 22" descr="http://www.technotricks.in/wp-content/uploads/2011/01/chrome-icon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35896" y="5538861"/>
            <a:ext cx="451992" cy="451992"/>
          </a:xfrm>
          <a:prstGeom prst="rect">
            <a:avLst/>
          </a:prstGeom>
          <a:noFill/>
        </p:spPr>
      </p:pic>
      <p:pic>
        <p:nvPicPr>
          <p:cNvPr id="29" name="Picture 24" descr="http://www.lbcc.edu/PeopleSoft/images/FAC-safari-icon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99792" y="5960937"/>
            <a:ext cx="514028" cy="514028"/>
          </a:xfrm>
          <a:prstGeom prst="rect">
            <a:avLst/>
          </a:prstGeom>
          <a:noFill/>
        </p:spPr>
      </p:pic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5214506" y="4884754"/>
            <a:ext cx="4931206" cy="201928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Authentication to run a test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Built-in invariant test definitions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No specific security knowledge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OS Compatibility</a:t>
            </a:r>
          </a:p>
          <a:p>
            <a:pPr>
              <a:buFont typeface="Wingdings" pitchFamily="2" charset="2"/>
              <a:buChar char="Ø"/>
            </a:pP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Documents and Settings\ftilaro\Local Settings\Temporary Internet Files\Content.IE5\UE0QMS3C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9512" y="2027237"/>
            <a:ext cx="2836683" cy="283668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68312" y="1798636"/>
            <a:ext cx="9448800" cy="51054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1313" indent="-341313" algn="ctr">
              <a:spcBef>
                <a:spcPct val="20000"/>
              </a:spcBef>
              <a:buClr>
                <a:srgbClr val="003399"/>
              </a:buClr>
              <a:defRPr/>
            </a:pPr>
            <a:endParaRPr lang="en-US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1313" indent="-341313">
              <a:spcBef>
                <a:spcPct val="20000"/>
              </a:spcBef>
              <a:buClr>
                <a:srgbClr val="003399"/>
              </a:buClr>
              <a:defRPr/>
            </a:pPr>
            <a:endParaRPr lang="en-US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1313" indent="-341313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</a:t>
            </a:r>
          </a:p>
          <a:p>
            <a:pPr marL="341313" indent="-341313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	         Any Questions</a:t>
            </a:r>
          </a:p>
          <a:p>
            <a:pPr marL="341313" indent="-341313" algn="ctr">
              <a:spcBef>
                <a:spcPct val="20000"/>
              </a:spcBef>
              <a:buClr>
                <a:srgbClr val="003399"/>
              </a:buClr>
              <a:defRPr/>
            </a:pPr>
            <a:endParaRPr lang="en-US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1313" indent="-341313" algn="ctr">
              <a:spcBef>
                <a:spcPct val="20000"/>
              </a:spcBef>
              <a:buClr>
                <a:srgbClr val="003399"/>
              </a:buClr>
              <a:defRPr/>
            </a:pPr>
            <a:endParaRPr lang="en-US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1313" indent="-341313" algn="ctr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Thank you for attending!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Scope &amp; Objectives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IT &amp; Industrial Security Model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Security Metrics &amp; Testing Requirements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ISA-99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ISCI CRT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Test-bench implementation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Testing Techniques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Device Monitoring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Vulnerability Reporting System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Reproducibility  </a:t>
            </a:r>
          </a:p>
          <a:p>
            <a:endParaRPr lang="en-US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Technological Evolution: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Growing interconnectivity between the fabric and the management level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IT functionalities with inherent vulnerabilities into control devices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Lack of security standards and guidelines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Growing number of discovered PCS vulnerabilities</a:t>
            </a:r>
          </a:p>
          <a:p>
            <a:pPr lvl="2">
              <a:buFontTx/>
              <a:buChar char="-"/>
            </a:pPr>
            <a:r>
              <a:rPr lang="en-US" sz="1800" dirty="0" smtClean="0">
                <a:solidFill>
                  <a:srgbClr val="002060"/>
                </a:solidFill>
              </a:rPr>
              <a:t>2010: </a:t>
            </a:r>
            <a:r>
              <a:rPr lang="en-US" sz="1800" dirty="0" err="1" smtClean="0">
                <a:solidFill>
                  <a:srgbClr val="002060"/>
                </a:solidFill>
              </a:rPr>
              <a:t>VxWorks</a:t>
            </a:r>
            <a:r>
              <a:rPr lang="en-US" sz="1800" dirty="0" smtClean="0">
                <a:solidFill>
                  <a:srgbClr val="002060"/>
                </a:solidFill>
              </a:rPr>
              <a:t> and STUXNET</a:t>
            </a:r>
          </a:p>
          <a:p>
            <a:pPr lvl="2">
              <a:buFontTx/>
              <a:buChar char="-"/>
            </a:pPr>
            <a:r>
              <a:rPr lang="en-US" sz="1800" dirty="0" smtClean="0">
                <a:solidFill>
                  <a:srgbClr val="002060"/>
                </a:solidFill>
              </a:rPr>
              <a:t>2011: </a:t>
            </a:r>
            <a:r>
              <a:rPr lang="en-US" sz="1000" i="1" dirty="0" smtClean="0">
                <a:solidFill>
                  <a:srgbClr val="002060"/>
                </a:solidFill>
              </a:rPr>
              <a:t>Sunway </a:t>
            </a:r>
            <a:r>
              <a:rPr lang="en-US" sz="1000" i="1" dirty="0" err="1" smtClean="0">
                <a:solidFill>
                  <a:srgbClr val="002060"/>
                </a:solidFill>
              </a:rPr>
              <a:t>ForceControl</a:t>
            </a:r>
            <a:r>
              <a:rPr lang="en-US" sz="1000" i="1" dirty="0" smtClean="0">
                <a:solidFill>
                  <a:srgbClr val="002060"/>
                </a:solidFill>
              </a:rPr>
              <a:t> and </a:t>
            </a:r>
            <a:r>
              <a:rPr lang="en-US" sz="1000" i="1" dirty="0" err="1" smtClean="0">
                <a:solidFill>
                  <a:srgbClr val="002060"/>
                </a:solidFill>
              </a:rPr>
              <a:t>pNetPower</a:t>
            </a:r>
            <a:r>
              <a:rPr lang="en-US" sz="1000" i="1" dirty="0" smtClean="0">
                <a:solidFill>
                  <a:srgbClr val="002060"/>
                </a:solidFill>
              </a:rPr>
              <a:t>, </a:t>
            </a:r>
            <a:r>
              <a:rPr lang="en-US" sz="1000" i="1" dirty="0" err="1" smtClean="0">
                <a:solidFill>
                  <a:srgbClr val="002060"/>
                </a:solidFill>
              </a:rPr>
              <a:t>Beckhoff</a:t>
            </a:r>
            <a:r>
              <a:rPr lang="en-US" sz="1000" i="1" dirty="0" smtClean="0">
                <a:solidFill>
                  <a:srgbClr val="002060"/>
                </a:solidFill>
              </a:rPr>
              <a:t> </a:t>
            </a:r>
            <a:r>
              <a:rPr lang="en-US" sz="1000" i="1" dirty="0" err="1" smtClean="0">
                <a:solidFill>
                  <a:srgbClr val="002060"/>
                </a:solidFill>
              </a:rPr>
              <a:t>TwinCAT</a:t>
            </a:r>
            <a:r>
              <a:rPr lang="en-US" sz="1000" i="1" dirty="0" smtClean="0">
                <a:solidFill>
                  <a:srgbClr val="002060"/>
                </a:solidFill>
              </a:rPr>
              <a:t> 'TCATSysSrv.exe' Network </a:t>
            </a:r>
            <a:r>
              <a:rPr lang="en-US" sz="1000" i="1" dirty="0" err="1" smtClean="0">
                <a:solidFill>
                  <a:srgbClr val="002060"/>
                </a:solidFill>
              </a:rPr>
              <a:t>DoS</a:t>
            </a:r>
            <a:r>
              <a:rPr lang="en-US" sz="1000" i="1" dirty="0" smtClean="0">
                <a:solidFill>
                  <a:srgbClr val="002060"/>
                </a:solidFill>
              </a:rPr>
              <a:t>, Rockwell </a:t>
            </a:r>
            <a:r>
              <a:rPr lang="en-US" sz="1000" i="1" dirty="0" err="1" smtClean="0">
                <a:solidFill>
                  <a:srgbClr val="002060"/>
                </a:solidFill>
              </a:rPr>
              <a:t>RSLogix</a:t>
            </a:r>
            <a:r>
              <a:rPr lang="en-US" sz="1000" i="1" dirty="0" smtClean="0">
                <a:solidFill>
                  <a:srgbClr val="002060"/>
                </a:solidFill>
              </a:rPr>
              <a:t> Overflow, </a:t>
            </a:r>
            <a:r>
              <a:rPr lang="en-US" sz="1000" i="1" dirty="0" err="1" smtClean="0">
                <a:solidFill>
                  <a:srgbClr val="002060"/>
                </a:solidFill>
              </a:rPr>
              <a:t>Measuresoft</a:t>
            </a:r>
            <a:r>
              <a:rPr lang="en-US" sz="1000" i="1" dirty="0" smtClean="0">
                <a:solidFill>
                  <a:srgbClr val="002060"/>
                </a:solidFill>
              </a:rPr>
              <a:t> </a:t>
            </a:r>
            <a:r>
              <a:rPr lang="en-US" sz="1000" i="1" dirty="0" err="1" smtClean="0">
                <a:solidFill>
                  <a:srgbClr val="002060"/>
                </a:solidFill>
              </a:rPr>
              <a:t>ScadaPro</a:t>
            </a:r>
            <a:r>
              <a:rPr lang="en-US" sz="1000" i="1" dirty="0" smtClean="0">
                <a:solidFill>
                  <a:srgbClr val="002060"/>
                </a:solidFill>
              </a:rPr>
              <a:t>, Cogent </a:t>
            </a:r>
            <a:r>
              <a:rPr lang="en-US" sz="1000" i="1" dirty="0" err="1" smtClean="0">
                <a:solidFill>
                  <a:srgbClr val="002060"/>
                </a:solidFill>
              </a:rPr>
              <a:t>DataHub</a:t>
            </a:r>
            <a:r>
              <a:rPr lang="en-US" sz="1000" i="1" dirty="0" smtClean="0">
                <a:solidFill>
                  <a:srgbClr val="002060"/>
                </a:solidFill>
              </a:rPr>
              <a:t>, </a:t>
            </a:r>
            <a:r>
              <a:rPr lang="en-US" sz="1000" i="1" dirty="0" err="1" smtClean="0">
                <a:solidFill>
                  <a:srgbClr val="002060"/>
                </a:solidFill>
              </a:rPr>
              <a:t>AzeoTech</a:t>
            </a:r>
            <a:r>
              <a:rPr lang="en-US" sz="1000" i="1" dirty="0" smtClean="0">
                <a:solidFill>
                  <a:srgbClr val="002060"/>
                </a:solidFill>
              </a:rPr>
              <a:t> </a:t>
            </a:r>
            <a:r>
              <a:rPr lang="en-US" sz="1000" i="1" dirty="0" err="1" smtClean="0">
                <a:solidFill>
                  <a:srgbClr val="002060"/>
                </a:solidFill>
              </a:rPr>
              <a:t>DAQFactory</a:t>
            </a:r>
            <a:r>
              <a:rPr lang="en-US" sz="1000" i="1" dirty="0" smtClean="0">
                <a:solidFill>
                  <a:srgbClr val="002060"/>
                </a:solidFill>
              </a:rPr>
              <a:t> Stack Overflow, </a:t>
            </a:r>
            <a:r>
              <a:rPr lang="en-US" sz="1000" i="1" dirty="0" err="1" smtClean="0">
                <a:solidFill>
                  <a:srgbClr val="002060"/>
                </a:solidFill>
              </a:rPr>
              <a:t>Progea</a:t>
            </a:r>
            <a:r>
              <a:rPr lang="en-US" sz="1000" i="1" dirty="0" smtClean="0">
                <a:solidFill>
                  <a:srgbClr val="002060"/>
                </a:solidFill>
              </a:rPr>
              <a:t> </a:t>
            </a:r>
            <a:r>
              <a:rPr lang="en-US" sz="1000" i="1" dirty="0" err="1" smtClean="0">
                <a:solidFill>
                  <a:srgbClr val="002060"/>
                </a:solidFill>
              </a:rPr>
              <a:t>Movicon</a:t>
            </a:r>
            <a:r>
              <a:rPr lang="en-US" sz="1000" i="1" dirty="0" smtClean="0">
                <a:solidFill>
                  <a:srgbClr val="002060"/>
                </a:solidFill>
              </a:rPr>
              <a:t>, </a:t>
            </a:r>
            <a:r>
              <a:rPr lang="en-US" sz="1000" i="1" dirty="0" err="1" smtClean="0">
                <a:solidFill>
                  <a:srgbClr val="002060"/>
                </a:solidFill>
              </a:rPr>
              <a:t>ScadaTEC</a:t>
            </a:r>
            <a:r>
              <a:rPr lang="en-US" sz="1000" i="1" dirty="0" smtClean="0">
                <a:solidFill>
                  <a:srgbClr val="002060"/>
                </a:solidFill>
              </a:rPr>
              <a:t> </a:t>
            </a:r>
            <a:r>
              <a:rPr lang="en-US" sz="1000" i="1" dirty="0" err="1" smtClean="0">
                <a:solidFill>
                  <a:srgbClr val="002060"/>
                </a:solidFill>
              </a:rPr>
              <a:t>ModbusTagServer</a:t>
            </a:r>
            <a:r>
              <a:rPr lang="en-US" sz="1000" i="1" dirty="0" smtClean="0">
                <a:solidFill>
                  <a:srgbClr val="002060"/>
                </a:solidFill>
              </a:rPr>
              <a:t> and </a:t>
            </a:r>
            <a:r>
              <a:rPr lang="en-US" sz="1000" i="1" dirty="0" err="1" smtClean="0">
                <a:solidFill>
                  <a:srgbClr val="002060"/>
                </a:solidFill>
              </a:rPr>
              <a:t>ScadaPhone</a:t>
            </a:r>
            <a:r>
              <a:rPr lang="en-US" sz="1000" i="1" dirty="0" smtClean="0">
                <a:solidFill>
                  <a:srgbClr val="002060"/>
                </a:solidFill>
              </a:rPr>
              <a:t> Remote Buffer Overflow, </a:t>
            </a:r>
            <a:r>
              <a:rPr lang="en-US" sz="1000" i="1" dirty="0" err="1" smtClean="0">
                <a:solidFill>
                  <a:srgbClr val="002060"/>
                </a:solidFill>
              </a:rPr>
              <a:t>Scadatec</a:t>
            </a:r>
            <a:r>
              <a:rPr lang="en-US" sz="1000" i="1" dirty="0" smtClean="0">
                <a:solidFill>
                  <a:srgbClr val="002060"/>
                </a:solidFill>
              </a:rPr>
              <a:t> </a:t>
            </a:r>
            <a:r>
              <a:rPr lang="en-US" sz="1000" i="1" dirty="0" err="1" smtClean="0">
                <a:solidFill>
                  <a:srgbClr val="002060"/>
                </a:solidFill>
              </a:rPr>
              <a:t>Procyon</a:t>
            </a:r>
            <a:r>
              <a:rPr lang="en-US" sz="1000" i="1" dirty="0" smtClean="0">
                <a:solidFill>
                  <a:srgbClr val="002060"/>
                </a:solidFill>
              </a:rPr>
              <a:t> 'Coreservice.exe' Stack Buffer Overflow, Siemens </a:t>
            </a:r>
            <a:r>
              <a:rPr lang="en-US" sz="1000" i="1" dirty="0" err="1" smtClean="0">
                <a:solidFill>
                  <a:srgbClr val="002060"/>
                </a:solidFill>
              </a:rPr>
              <a:t>WinCC</a:t>
            </a:r>
            <a:r>
              <a:rPr lang="en-US" sz="1000" i="1" dirty="0" smtClean="0">
                <a:solidFill>
                  <a:srgbClr val="002060"/>
                </a:solidFill>
              </a:rPr>
              <a:t> Flexible Runtime Heap Overflow, ActiveX in Advantech </a:t>
            </a:r>
            <a:r>
              <a:rPr lang="en-US" sz="1000" i="1" dirty="0" err="1" smtClean="0">
                <a:solidFill>
                  <a:srgbClr val="002060"/>
                </a:solidFill>
              </a:rPr>
              <a:t>Broadwin</a:t>
            </a:r>
            <a:r>
              <a:rPr lang="en-US" sz="1000" i="1" dirty="0" smtClean="0">
                <a:solidFill>
                  <a:srgbClr val="002060"/>
                </a:solidFill>
              </a:rPr>
              <a:t> </a:t>
            </a:r>
            <a:r>
              <a:rPr lang="en-US" sz="1000" i="1" dirty="0" err="1" smtClean="0">
                <a:solidFill>
                  <a:srgbClr val="002060"/>
                </a:solidFill>
              </a:rPr>
              <a:t>WebAccess</a:t>
            </a:r>
            <a:r>
              <a:rPr lang="en-US" sz="1000" i="1" dirty="0" smtClean="0">
                <a:solidFill>
                  <a:srgbClr val="002060"/>
                </a:solidFill>
              </a:rPr>
              <a:t>, Sunway </a:t>
            </a:r>
            <a:r>
              <a:rPr lang="en-US" sz="1000" i="1" dirty="0" err="1" smtClean="0">
                <a:solidFill>
                  <a:srgbClr val="002060"/>
                </a:solidFill>
              </a:rPr>
              <a:t>ForceControl</a:t>
            </a:r>
            <a:r>
              <a:rPr lang="en-US" sz="1000" i="1" dirty="0" smtClean="0">
                <a:solidFill>
                  <a:srgbClr val="002060"/>
                </a:solidFill>
              </a:rPr>
              <a:t> SCADA SHE, Control Microsystems (Schneider Electric) </a:t>
            </a:r>
            <a:r>
              <a:rPr lang="en-US" sz="1000" i="1" dirty="0" err="1" smtClean="0">
                <a:solidFill>
                  <a:srgbClr val="002060"/>
                </a:solidFill>
              </a:rPr>
              <a:t>ClearSCADA</a:t>
            </a:r>
            <a:r>
              <a:rPr lang="en-US" sz="1000" i="1" dirty="0" smtClean="0">
                <a:solidFill>
                  <a:srgbClr val="002060"/>
                </a:solidFill>
              </a:rPr>
              <a:t> Remote Authentication Bypass, Inductive Automation Ignition Disclosure, Siemens SIMATIC S7-300 Hardcoded Credentials, Password Protection Vulnerability in Siemens SIMATIC Controllers (S7-200,300,400,1200), Siemens SIMATIC S7-1200 PLC, Honeywell </a:t>
            </a:r>
            <a:r>
              <a:rPr lang="en-US" sz="1000" i="1" dirty="0" err="1" smtClean="0">
                <a:solidFill>
                  <a:srgbClr val="002060"/>
                </a:solidFill>
              </a:rPr>
              <a:t>ScanServer</a:t>
            </a:r>
            <a:r>
              <a:rPr lang="en-US" sz="1000" i="1" dirty="0" smtClean="0">
                <a:solidFill>
                  <a:srgbClr val="002060"/>
                </a:solidFill>
              </a:rPr>
              <a:t> ActiveX Control</a:t>
            </a:r>
            <a:endParaRPr lang="en-US" sz="20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Result: </a:t>
            </a:r>
            <a:r>
              <a:rPr lang="en-US" sz="2000" dirty="0" smtClean="0">
                <a:solidFill>
                  <a:srgbClr val="002060"/>
                </a:solidFill>
              </a:rPr>
              <a:t>recovery from attacks is expensive  in terms of:</a:t>
            </a:r>
          </a:p>
          <a:p>
            <a:pPr lvl="1">
              <a:buFont typeface="Courier New" pitchFamily="49" charset="0"/>
              <a:buChar char="o"/>
            </a:pPr>
            <a:r>
              <a:rPr lang="en-US" sz="1600" dirty="0" smtClean="0">
                <a:solidFill>
                  <a:srgbClr val="002060"/>
                </a:solidFill>
              </a:rPr>
              <a:t>time, cost, effort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www.minnpost.com/_asset/c4fhgp/mp_main_wide/DeepwaterHorizon4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1112" y="5885115"/>
            <a:ext cx="2221556" cy="121006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 </a:t>
            </a:r>
            <a:r>
              <a:rPr lang="en-US" dirty="0" err="1" smtClean="0"/>
              <a:t>vs</a:t>
            </a:r>
            <a:r>
              <a:rPr lang="en-US" dirty="0" smtClean="0"/>
              <a:t> Industrial Security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Different requirements: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Performances</a:t>
            </a:r>
          </a:p>
          <a:p>
            <a:pPr lvl="2"/>
            <a:r>
              <a:rPr lang="en-US" sz="1600" dirty="0" smtClean="0">
                <a:solidFill>
                  <a:srgbClr val="002060"/>
                </a:solidFill>
              </a:rPr>
              <a:t>best-effort </a:t>
            </a:r>
            <a:r>
              <a:rPr lang="en-US" sz="1600" dirty="0" err="1" smtClean="0">
                <a:solidFill>
                  <a:srgbClr val="002060"/>
                </a:solidFill>
              </a:rPr>
              <a:t>vs</a:t>
            </a:r>
            <a:r>
              <a:rPr lang="en-US" sz="1600" dirty="0" smtClean="0">
                <a:solidFill>
                  <a:srgbClr val="002060"/>
                </a:solidFill>
              </a:rPr>
              <a:t> real-time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Availability</a:t>
            </a:r>
          </a:p>
          <a:p>
            <a:pPr lvl="2"/>
            <a:r>
              <a:rPr lang="en-US" sz="1600" dirty="0" smtClean="0">
                <a:solidFill>
                  <a:srgbClr val="002060"/>
                </a:solidFill>
              </a:rPr>
              <a:t>reboot strategy </a:t>
            </a:r>
            <a:r>
              <a:rPr lang="en-US" sz="1600" dirty="0" err="1" smtClean="0">
                <a:solidFill>
                  <a:srgbClr val="002060"/>
                </a:solidFill>
              </a:rPr>
              <a:t>vs</a:t>
            </a:r>
            <a:r>
              <a:rPr lang="en-US" sz="1600" dirty="0" smtClean="0">
                <a:solidFill>
                  <a:srgbClr val="002060"/>
                </a:solidFill>
              </a:rPr>
              <a:t> no downtimes admitted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Network architecture</a:t>
            </a:r>
          </a:p>
          <a:p>
            <a:pPr lvl="2"/>
            <a:r>
              <a:rPr lang="en-US" sz="1600" dirty="0" smtClean="0">
                <a:solidFill>
                  <a:srgbClr val="002060"/>
                </a:solidFill>
              </a:rPr>
              <a:t>generic services (DNS, Domain Controller, …) </a:t>
            </a:r>
            <a:r>
              <a:rPr lang="en-US" sz="1600" dirty="0" err="1" smtClean="0">
                <a:solidFill>
                  <a:srgbClr val="002060"/>
                </a:solidFill>
              </a:rPr>
              <a:t>vs</a:t>
            </a:r>
            <a:r>
              <a:rPr lang="en-US" sz="1600" dirty="0" smtClean="0">
                <a:solidFill>
                  <a:srgbClr val="002060"/>
                </a:solidFill>
              </a:rPr>
              <a:t> industrial services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Updating and patching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Communication protocols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Public </a:t>
            </a:r>
            <a:r>
              <a:rPr lang="en-US" sz="2000" dirty="0" err="1" smtClean="0">
                <a:solidFill>
                  <a:srgbClr val="002060"/>
                </a:solidFill>
              </a:rPr>
              <a:t>vs</a:t>
            </a:r>
            <a:r>
              <a:rPr lang="en-US" sz="2000" dirty="0" smtClean="0">
                <a:solidFill>
                  <a:srgbClr val="002060"/>
                </a:solidFill>
              </a:rPr>
              <a:t> proprietary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Software and component lifetime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98" y="1795320"/>
            <a:ext cx="9489313" cy="5070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Objectives: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To improve the Process Control System (PCS) security level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Strategy: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Investigate cyber security standards (ISA-99, NERC-CIP, IEC 62351)</a:t>
            </a:r>
          </a:p>
          <a:p>
            <a:pPr lvl="2">
              <a:buFont typeface="Courier New" pitchFamily="49" charset="0"/>
              <a:buChar char="o"/>
            </a:pPr>
            <a:r>
              <a:rPr lang="en-US" sz="1600" dirty="0" smtClean="0">
                <a:solidFill>
                  <a:srgbClr val="002060"/>
                </a:solidFill>
              </a:rPr>
              <a:t>ISA-99 as reference model -&gt; ISCI Communication Robustness Test (CRT)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Determine key cyber security aspects relevant to CERN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Design and implement a test bench:</a:t>
            </a:r>
          </a:p>
          <a:p>
            <a:pPr lvl="2">
              <a:buFontTx/>
              <a:buChar char="-"/>
            </a:pPr>
            <a:r>
              <a:rPr lang="en-US" sz="1800" dirty="0" smtClean="0">
                <a:solidFill>
                  <a:srgbClr val="002060"/>
                </a:solidFill>
              </a:rPr>
              <a:t>Assess the PCSs devices network robustness </a:t>
            </a:r>
          </a:p>
          <a:p>
            <a:pPr lvl="2">
              <a:buFontTx/>
              <a:buChar char="-"/>
            </a:pPr>
            <a:r>
              <a:rPr lang="en-US" sz="1800" dirty="0" smtClean="0">
                <a:solidFill>
                  <a:srgbClr val="002060"/>
                </a:solidFill>
              </a:rPr>
              <a:t>Discover and Classify vulnerabilities of control system devices</a:t>
            </a:r>
          </a:p>
          <a:p>
            <a:pPr lvl="2">
              <a:buFontTx/>
              <a:buChar char="-"/>
            </a:pPr>
            <a:r>
              <a:rPr lang="en-US" sz="1800" dirty="0" smtClean="0">
                <a:solidFill>
                  <a:srgbClr val="002060"/>
                </a:solidFill>
              </a:rPr>
              <a:t>Integrating more and more specific attacks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Defining metrics for security evaluation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ISCI CRT Testing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98" y="1795320"/>
            <a:ext cx="9489313" cy="5070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5 security testing phases: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Discover Protocol Functionalities and Attack Surface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Storms and Maximum Load Tests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Single Field Injection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Combinatorial Fields Injection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Cross  State Fuzzing (for Stateful Protocols)</a:t>
            </a:r>
          </a:p>
          <a:p>
            <a:pPr lvl="1">
              <a:buFont typeface="Courier New" pitchFamily="49" charset="0"/>
              <a:buChar char="o"/>
            </a:pPr>
            <a:endParaRPr lang="en-US" sz="20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Fulfilling  the ISCI CRT requirements: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kern="0" dirty="0" smtClean="0">
                <a:solidFill>
                  <a:srgbClr val="002060"/>
                </a:solidFill>
                <a:ea typeface="ＭＳ Ｐゴシック" charset="-128"/>
                <a:cs typeface="ＭＳ Ｐゴシック"/>
              </a:rPr>
              <a:t>Integration of the CRT tests into the </a:t>
            </a:r>
            <a:r>
              <a:rPr lang="en-US" sz="2000" kern="0" dirty="0" err="1" smtClean="0">
                <a:solidFill>
                  <a:srgbClr val="002060"/>
                </a:solidFill>
                <a:ea typeface="ＭＳ Ｐゴシック" charset="-128"/>
                <a:cs typeface="ＭＳ Ｐゴシック"/>
              </a:rPr>
              <a:t>TRoIE</a:t>
            </a:r>
            <a:r>
              <a:rPr lang="en-US" sz="2000" kern="0" dirty="0" smtClean="0">
                <a:solidFill>
                  <a:srgbClr val="002060"/>
                </a:solidFill>
                <a:ea typeface="ＭＳ Ｐゴシック" charset="-128"/>
                <a:cs typeface="ＭＳ Ｐゴシック"/>
              </a:rPr>
              <a:t> test-bench developed at CERN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Test-bench diagram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1382712" y="1839277"/>
            <a:ext cx="7924800" cy="5019040"/>
            <a:chOff x="1810048" y="1637293"/>
            <a:chExt cx="7878464" cy="5256584"/>
          </a:xfrm>
        </p:grpSpPr>
        <p:pic>
          <p:nvPicPr>
            <p:cNvPr id="18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94424" y="3797533"/>
              <a:ext cx="1214446" cy="939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9" name="Group 22"/>
            <p:cNvGrpSpPr/>
            <p:nvPr/>
          </p:nvGrpSpPr>
          <p:grpSpPr>
            <a:xfrm>
              <a:off x="2038896" y="2963029"/>
              <a:ext cx="966786" cy="1303744"/>
              <a:chOff x="1285852" y="4357694"/>
              <a:chExt cx="966786" cy="1303744"/>
            </a:xfrm>
          </p:grpSpPr>
          <p:pic>
            <p:nvPicPr>
              <p:cNvPr id="20" name="Picture 6" descr="http://t3.gstatic.com/images?q=tbn:I62v7zxUah_bCM:http://www.digitgeek.com/wp-content/uploads/2008/02/antec900.jpg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285852" y="4357694"/>
                <a:ext cx="966786" cy="966787"/>
              </a:xfrm>
              <a:prstGeom prst="rect">
                <a:avLst/>
              </a:prstGeom>
              <a:noFill/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1357290" y="5357826"/>
                <a:ext cx="785818" cy="303612"/>
              </a:xfrm>
              <a:prstGeom prst="rect">
                <a:avLst/>
              </a:prstGeom>
              <a:noFill/>
            </p:spPr>
            <p:txBody>
              <a:bodyPr wrap="square" rtlCol="0">
                <a:normAutofit fontScale="70000" lnSpcReduction="20000"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Attacker</a:t>
                </a:r>
                <a:endParaRPr lang="en-US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922616" y="1815217"/>
              <a:ext cx="2115592" cy="2232248"/>
              <a:chOff x="5364088" y="687439"/>
              <a:chExt cx="2115592" cy="2232248"/>
            </a:xfrm>
          </p:grpSpPr>
          <p:grpSp>
            <p:nvGrpSpPr>
              <p:cNvPr id="23" name="Group 3"/>
              <p:cNvGrpSpPr/>
              <p:nvPr/>
            </p:nvGrpSpPr>
            <p:grpSpPr>
              <a:xfrm>
                <a:off x="5868144" y="687439"/>
                <a:ext cx="1096998" cy="966070"/>
                <a:chOff x="2285984" y="4968910"/>
                <a:chExt cx="1057237" cy="1028537"/>
              </a:xfrm>
            </p:grpSpPr>
            <p:pic>
              <p:nvPicPr>
                <p:cNvPr id="30" name="Picture 9" descr="http://srcaalmendralejo.files.wordpress.com/2009/12/simatic-s71200-web1.jp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285984" y="5357826"/>
                  <a:ext cx="1057237" cy="639621"/>
                </a:xfrm>
                <a:prstGeom prst="rect">
                  <a:avLst/>
                </a:prstGeom>
                <a:noFill/>
              </p:spPr>
            </p:pic>
            <p:sp>
              <p:nvSpPr>
                <p:cNvPr id="31" name="TextBox 30"/>
                <p:cNvSpPr txBox="1"/>
                <p:nvPr/>
              </p:nvSpPr>
              <p:spPr>
                <a:xfrm>
                  <a:off x="2421598" y="4968910"/>
                  <a:ext cx="723295" cy="369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 fontScale="92500" lnSpcReduction="10000"/>
                </a:bodyPr>
                <a:lstStyle/>
                <a:p>
                  <a:r>
                    <a:rPr lang="en-US" b="1" dirty="0" smtClean="0">
                      <a:solidFill>
                        <a:srgbClr val="002060"/>
                      </a:solidFill>
                    </a:rPr>
                    <a:t>Target</a:t>
                  </a:r>
                  <a:endParaRPr lang="en-US" b="1" dirty="0">
                    <a:solidFill>
                      <a:srgbClr val="002060"/>
                    </a:solidFill>
                  </a:endParaRPr>
                </a:p>
              </p:txBody>
            </p:sp>
          </p:grpSp>
          <p:grpSp>
            <p:nvGrpSpPr>
              <p:cNvPr id="24" name="Group 32"/>
              <p:cNvGrpSpPr/>
              <p:nvPr/>
            </p:nvGrpSpPr>
            <p:grpSpPr>
              <a:xfrm>
                <a:off x="6804248" y="2060848"/>
                <a:ext cx="675432" cy="757931"/>
                <a:chOff x="2285984" y="5357826"/>
                <a:chExt cx="1073903" cy="1044181"/>
              </a:xfrm>
            </p:grpSpPr>
            <p:pic>
              <p:nvPicPr>
                <p:cNvPr id="28" name="Picture 9" descr="http://srcaalmendralejo.files.wordpress.com/2009/12/simatic-s71200-web1.jp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285984" y="5357826"/>
                  <a:ext cx="1057237" cy="639621"/>
                </a:xfrm>
                <a:prstGeom prst="rect">
                  <a:avLst/>
                </a:prstGeom>
                <a:noFill/>
              </p:spPr>
            </p:pic>
            <p:sp>
              <p:nvSpPr>
                <p:cNvPr id="29" name="TextBox 28"/>
                <p:cNvSpPr txBox="1"/>
                <p:nvPr/>
              </p:nvSpPr>
              <p:spPr>
                <a:xfrm>
                  <a:off x="2285984" y="6032675"/>
                  <a:ext cx="10739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 fontScale="62500" lnSpcReduction="20000"/>
                </a:bodyPr>
                <a:lstStyle/>
                <a:p>
                  <a:r>
                    <a:rPr lang="en-US" b="1" dirty="0" smtClean="0">
                      <a:solidFill>
                        <a:srgbClr val="002060"/>
                      </a:solidFill>
                    </a:rPr>
                    <a:t>Partner</a:t>
                  </a:r>
                  <a:endParaRPr lang="en-US" b="1" dirty="0">
                    <a:solidFill>
                      <a:srgbClr val="002060"/>
                    </a:solidFill>
                  </a:endParaRPr>
                </a:p>
              </p:txBody>
            </p:sp>
          </p:grpSp>
          <p:grpSp>
            <p:nvGrpSpPr>
              <p:cNvPr id="25" name="Group 49"/>
              <p:cNvGrpSpPr/>
              <p:nvPr/>
            </p:nvGrpSpPr>
            <p:grpSpPr>
              <a:xfrm>
                <a:off x="5364088" y="1916832"/>
                <a:ext cx="817757" cy="1002855"/>
                <a:chOff x="6643702" y="928670"/>
                <a:chExt cx="1054255" cy="1170029"/>
              </a:xfrm>
            </p:grpSpPr>
            <p:pic>
              <p:nvPicPr>
                <p:cNvPr id="26" name="Picture 24" descr="http://www.automation.siemens.com/mcms/human-machine-interface/en/operator-interfaces/basic-panel/simatic-hmi-ktp600-basic-mono/PublishingImages/simatic-ktp600-basic-mono.jp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6643702" y="928670"/>
                  <a:ext cx="1054255" cy="962007"/>
                </a:xfrm>
                <a:prstGeom prst="rect">
                  <a:avLst/>
                </a:prstGeom>
                <a:noFill/>
              </p:spPr>
            </p:pic>
            <p:sp>
              <p:nvSpPr>
                <p:cNvPr id="27" name="TextBox 26"/>
                <p:cNvSpPr txBox="1"/>
                <p:nvPr/>
              </p:nvSpPr>
              <p:spPr>
                <a:xfrm>
                  <a:off x="6786578" y="1785926"/>
                  <a:ext cx="753027" cy="312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 fontScale="70000" lnSpcReduction="20000"/>
                </a:bodyPr>
                <a:lstStyle/>
                <a:p>
                  <a:r>
                    <a:rPr lang="en-US" b="1" dirty="0" smtClean="0">
                      <a:solidFill>
                        <a:srgbClr val="002060"/>
                      </a:solidFill>
                    </a:rPr>
                    <a:t>Panel</a:t>
                  </a:r>
                  <a:endParaRPr lang="en-US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32" name="Rounded Rectangle 31"/>
            <p:cNvSpPr/>
            <p:nvPr/>
          </p:nvSpPr>
          <p:spPr bwMode="auto">
            <a:xfrm>
              <a:off x="1882056" y="1688093"/>
              <a:ext cx="3312368" cy="2520280"/>
            </a:xfrm>
            <a:prstGeom prst="round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System Testing</a:t>
              </a:r>
            </a:p>
          </p:txBody>
        </p:sp>
        <p:pic>
          <p:nvPicPr>
            <p:cNvPr id="33" name="Picture 5" descr="http://t1.gstatic.com/images?q=tbn:Niq917bdOsQG5M:http://willy87.student.umm.ac.id/2010/02/10/files/2010/02/hacking_big.jpg&amp;t=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78200" y="2141349"/>
              <a:ext cx="680864" cy="854484"/>
            </a:xfrm>
            <a:prstGeom prst="rect">
              <a:avLst/>
            </a:prstGeom>
            <a:noFill/>
          </p:spPr>
        </p:pic>
        <p:grpSp>
          <p:nvGrpSpPr>
            <p:cNvPr id="34" name="Group 33"/>
            <p:cNvGrpSpPr/>
            <p:nvPr/>
          </p:nvGrpSpPr>
          <p:grpSpPr>
            <a:xfrm>
              <a:off x="1810048" y="4373597"/>
              <a:ext cx="3384376" cy="2520280"/>
              <a:chOff x="467544" y="3933056"/>
              <a:chExt cx="3384376" cy="2520280"/>
            </a:xfrm>
          </p:grpSpPr>
          <p:pic>
            <p:nvPicPr>
              <p:cNvPr id="35" name="Picture 3" descr="C:\Documents and Settings\ftilaro\Local Settings\Temporary Internet Files\Content.IE5\WJW5FLWB\MC900441458[1]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547664" y="4246488"/>
                <a:ext cx="1152128" cy="1152128"/>
              </a:xfrm>
              <a:prstGeom prst="rect">
                <a:avLst/>
              </a:prstGeom>
              <a:noFill/>
            </p:spPr>
          </p:pic>
          <p:sp>
            <p:nvSpPr>
              <p:cNvPr id="36" name="Rounded Rectangle 35"/>
              <p:cNvSpPr/>
              <p:nvPr/>
            </p:nvSpPr>
            <p:spPr bwMode="auto">
              <a:xfrm>
                <a:off x="467544" y="3933056"/>
                <a:ext cx="3384376" cy="2520280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Arial" charset="0"/>
                  </a:rPr>
                  <a:t>System Monitoring</a:t>
                </a:r>
              </a:p>
            </p:txBody>
          </p:sp>
          <p:grpSp>
            <p:nvGrpSpPr>
              <p:cNvPr id="37" name="Group 18"/>
              <p:cNvGrpSpPr/>
              <p:nvPr/>
            </p:nvGrpSpPr>
            <p:grpSpPr>
              <a:xfrm>
                <a:off x="632892" y="5166882"/>
                <a:ext cx="1008112" cy="1214446"/>
                <a:chOff x="4000496" y="4143380"/>
                <a:chExt cx="1189892" cy="1513386"/>
              </a:xfrm>
            </p:grpSpPr>
            <p:sp>
              <p:nvSpPr>
                <p:cNvPr id="42" name="TextBox 8"/>
                <p:cNvSpPr txBox="1"/>
                <p:nvPr/>
              </p:nvSpPr>
              <p:spPr>
                <a:xfrm>
                  <a:off x="4000496" y="5286388"/>
                  <a:ext cx="1189892" cy="3703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 fontScale="62500" lnSpcReduction="20000"/>
                </a:bodyPr>
                <a:lstStyle/>
                <a:p>
                  <a:r>
                    <a:rPr lang="en-US" b="1" dirty="0" err="1" smtClean="0">
                      <a:solidFill>
                        <a:srgbClr val="002060"/>
                      </a:solidFill>
                    </a:rPr>
                    <a:t>Configurator</a:t>
                  </a:r>
                  <a:endParaRPr lang="en-US" b="1" dirty="0">
                    <a:solidFill>
                      <a:srgbClr val="002060"/>
                    </a:solidFill>
                  </a:endParaRPr>
                </a:p>
              </p:txBody>
            </p:sp>
            <p:pic>
              <p:nvPicPr>
                <p:cNvPr id="43" name="Picture 16" descr="http://t0.gstatic.com/images?q=tbn:Zng8hWyzstuFlM:http://www.1stpc.biz/assets/images/Blue_computer_case.jpg">
                  <a:hlinkClick r:id="rId9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4000496" y="4143380"/>
                  <a:ext cx="1104900" cy="1104901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38" name="Group 25"/>
              <p:cNvGrpSpPr/>
              <p:nvPr/>
            </p:nvGrpSpPr>
            <p:grpSpPr>
              <a:xfrm>
                <a:off x="1704504" y="5070086"/>
                <a:ext cx="936104" cy="1374742"/>
                <a:chOff x="1285852" y="4357694"/>
                <a:chExt cx="1000132" cy="1357322"/>
              </a:xfrm>
            </p:grpSpPr>
            <p:pic>
              <p:nvPicPr>
                <p:cNvPr id="40" name="Picture 6" descr="http://t3.gstatic.com/images?q=tbn:I62v7zxUah_bCM:http://www.digitgeek.com/wp-content/uploads/2008/02/antec900.jpg">
                  <a:hlinkClick r:id="rId3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285852" y="4357694"/>
                  <a:ext cx="966786" cy="966787"/>
                </a:xfrm>
                <a:prstGeom prst="rect">
                  <a:avLst/>
                </a:prstGeom>
                <a:noFill/>
              </p:spPr>
            </p:pic>
            <p:sp>
              <p:nvSpPr>
                <p:cNvPr id="41" name="TextBox 40"/>
                <p:cNvSpPr txBox="1"/>
                <p:nvPr/>
              </p:nvSpPr>
              <p:spPr>
                <a:xfrm>
                  <a:off x="1500166" y="5357826"/>
                  <a:ext cx="785818" cy="3571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rmAutofit fontScale="55000" lnSpcReduction="20000"/>
                </a:bodyPr>
                <a:lstStyle/>
                <a:p>
                  <a:r>
                    <a:rPr lang="en-US" b="1" dirty="0" smtClean="0">
                      <a:solidFill>
                        <a:srgbClr val="002060"/>
                      </a:solidFill>
                    </a:rPr>
                    <a:t>Traffic Analyzer</a:t>
                  </a:r>
                  <a:endParaRPr lang="en-US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44" name="TextBox 43"/>
            <p:cNvSpPr txBox="1"/>
            <p:nvPr/>
          </p:nvSpPr>
          <p:spPr>
            <a:xfrm>
              <a:off x="4177804" y="6453321"/>
              <a:ext cx="648072" cy="4190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002060"/>
                  </a:solidFill>
                </a:rPr>
                <a:t>Signals </a:t>
              </a:r>
              <a:r>
                <a:rPr lang="en-US" sz="1000" b="1" dirty="0" err="1" smtClean="0">
                  <a:solidFill>
                    <a:srgbClr val="002060"/>
                  </a:solidFill>
                </a:rPr>
                <a:t>Monint</a:t>
              </a:r>
              <a:r>
                <a:rPr lang="en-US" sz="1000" b="1" dirty="0" smtClean="0">
                  <a:solidFill>
                    <a:srgbClr val="002060"/>
                  </a:solidFill>
                </a:rPr>
                <a:t>.</a:t>
              </a:r>
              <a:endParaRPr lang="en-US" sz="1000" b="1" dirty="0">
                <a:solidFill>
                  <a:srgbClr val="002060"/>
                </a:solidFill>
              </a:endParaRPr>
            </a:p>
          </p:txBody>
        </p:sp>
        <p:sp>
          <p:nvSpPr>
            <p:cNvPr id="45" name="Rounded Rectangle 44"/>
            <p:cNvSpPr/>
            <p:nvPr/>
          </p:nvSpPr>
          <p:spPr bwMode="auto">
            <a:xfrm>
              <a:off x="6346552" y="1637293"/>
              <a:ext cx="3312368" cy="2520280"/>
            </a:xfrm>
            <a:prstGeom prst="round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2962176" y="3077453"/>
              <a:ext cx="2160240" cy="364141"/>
              <a:chOff x="1691680" y="2636912"/>
              <a:chExt cx="2160240" cy="364141"/>
            </a:xfrm>
          </p:grpSpPr>
          <p:pic>
            <p:nvPicPr>
              <p:cNvPr id="47" name="Picture 9" descr="http://peachfuzzer.com/moin_static171/common/peach.gif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691680" y="2636912"/>
                <a:ext cx="432048" cy="364141"/>
              </a:xfrm>
              <a:prstGeom prst="rect">
                <a:avLst/>
              </a:prstGeom>
              <a:noFill/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2013620" y="2700412"/>
                <a:ext cx="1838300" cy="273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rgbClr val="002060"/>
                    </a:solidFill>
                  </a:rPr>
                  <a:t>Extended Peach Fuzzing</a:t>
                </a:r>
                <a:endParaRPr lang="en-US" sz="1100" b="1" dirty="0">
                  <a:solidFill>
                    <a:srgbClr val="002060"/>
                  </a:solidFill>
                </a:endParaRPr>
              </a:p>
            </p:txBody>
          </p:sp>
        </p:grpSp>
        <p:pic>
          <p:nvPicPr>
            <p:cNvPr id="49" name="Picture 13" descr="http://www.openvas.org/compendium/images/openvas-logo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902868" y="3437493"/>
              <a:ext cx="1440160" cy="399026"/>
            </a:xfrm>
            <a:prstGeom prst="rect">
              <a:avLst/>
            </a:prstGeom>
            <a:noFill/>
          </p:spPr>
        </p:pic>
        <p:pic>
          <p:nvPicPr>
            <p:cNvPr id="50" name="Picture 15" descr="http://www.laurentconstantin.com/common/images/netw/banner_netwox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962176" y="3827074"/>
              <a:ext cx="2016224" cy="258491"/>
            </a:xfrm>
            <a:prstGeom prst="rect">
              <a:avLst/>
            </a:prstGeom>
            <a:noFill/>
          </p:spPr>
        </p:pic>
        <p:sp>
          <p:nvSpPr>
            <p:cNvPr id="51" name="Rounded Rectangle 50"/>
            <p:cNvSpPr/>
            <p:nvPr/>
          </p:nvSpPr>
          <p:spPr bwMode="auto">
            <a:xfrm>
              <a:off x="6376144" y="4373597"/>
              <a:ext cx="3312368" cy="2520280"/>
            </a:xfrm>
            <a:prstGeom prst="roundRect">
              <a:avLst/>
            </a:prstGeom>
            <a:noFill/>
            <a:ln w="254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Reporting</a:t>
              </a:r>
              <a:r>
                <a:rPr kumimoji="0" lang="en-US" sz="1800" b="1" i="0" u="none" strike="noStrike" cap="none" normalizeH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Arial" charset="0"/>
                </a:rPr>
                <a:t> System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charset="0"/>
              </a:endParaRPr>
            </a:p>
          </p:txBody>
        </p:sp>
        <p:pic>
          <p:nvPicPr>
            <p:cNvPr id="52" name="Picture 17" descr="http://bfblog.thedatabaseshop.com/wp-content/uploads/2008/07/combo_lock_page.jp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858720" y="4877653"/>
              <a:ext cx="625252" cy="646094"/>
            </a:xfrm>
            <a:prstGeom prst="rect">
              <a:avLst/>
            </a:prstGeom>
            <a:noFill/>
          </p:spPr>
        </p:pic>
        <p:pic>
          <p:nvPicPr>
            <p:cNvPr id="53" name="Picture 19" descr="http://t1.gstatic.com/images?q=tbn:ANd9GcRGGoO4JJMEbe8zFPPKYNjGdo2eUI_StyBk5wvksNL__nNJZRlW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562576" y="5597733"/>
              <a:ext cx="1152128" cy="1152129"/>
            </a:xfrm>
            <a:prstGeom prst="rect">
              <a:avLst/>
            </a:prstGeom>
            <a:noFill/>
          </p:spPr>
        </p:pic>
        <p:sp>
          <p:nvSpPr>
            <p:cNvPr id="54" name="TextBox 53"/>
            <p:cNvSpPr txBox="1"/>
            <p:nvPr/>
          </p:nvSpPr>
          <p:spPr>
            <a:xfrm>
              <a:off x="7714704" y="5813757"/>
              <a:ext cx="1512168" cy="29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2060"/>
                  </a:solidFill>
                </a:rPr>
                <a:t>Vulnerabilities DB</a:t>
              </a:r>
              <a:endParaRPr lang="en-US" sz="1200" b="1" dirty="0">
                <a:solidFill>
                  <a:srgbClr val="002060"/>
                </a:solidFill>
              </a:endParaRPr>
            </a:p>
          </p:txBody>
        </p:sp>
        <p:pic>
          <p:nvPicPr>
            <p:cNvPr id="55" name="Picture 21" descr="http://www.k-oo.de/blog/wp-content/uploads/2009/10/spring-icon.gif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7786712" y="6173797"/>
              <a:ext cx="628258" cy="351285"/>
            </a:xfrm>
            <a:prstGeom prst="rect">
              <a:avLst/>
            </a:prstGeom>
            <a:noFill/>
          </p:spPr>
        </p:pic>
        <p:sp>
          <p:nvSpPr>
            <p:cNvPr id="56" name="TextBox 55"/>
            <p:cNvSpPr txBox="1"/>
            <p:nvPr/>
          </p:nvSpPr>
          <p:spPr>
            <a:xfrm>
              <a:off x="7714704" y="6397957"/>
              <a:ext cx="1512168" cy="29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2060"/>
                  </a:solidFill>
                </a:rPr>
                <a:t>Web front-end</a:t>
              </a:r>
              <a:endParaRPr lang="en-US" sz="12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58" name="Picture 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592512" y="5684837"/>
            <a:ext cx="990600" cy="68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Protocol Robustness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98" y="1795320"/>
            <a:ext cx="9489313" cy="5070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IEEE  defines  robustness  “</a:t>
            </a:r>
            <a:r>
              <a:rPr lang="en-US" sz="2400" i="1" dirty="0" smtClean="0">
                <a:solidFill>
                  <a:srgbClr val="002060"/>
                </a:solidFill>
              </a:rPr>
              <a:t>in the  degree to which a system or component can function correctly in the presence  of invalid inputs or stressful environmental conditions</a:t>
            </a:r>
            <a:r>
              <a:rPr lang="en-US" sz="2400" dirty="0" smtClean="0">
                <a:solidFill>
                  <a:srgbClr val="002060"/>
                </a:solidFill>
              </a:rPr>
              <a:t>.“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What is a robustness failure?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>
                <a:solidFill>
                  <a:srgbClr val="002060"/>
                </a:solidFill>
              </a:rPr>
              <a:t>Failure to return the expected packet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>
                <a:solidFill>
                  <a:srgbClr val="002060"/>
                </a:solidFill>
              </a:rPr>
              <a:t>Inability to progress to next protocol state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>
                <a:solidFill>
                  <a:srgbClr val="002060"/>
                </a:solidFill>
              </a:rPr>
              <a:t>Dropped connections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>
                <a:solidFill>
                  <a:srgbClr val="002060"/>
                </a:solidFill>
              </a:rPr>
              <a:t>Lost or modified data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>
                <a:solidFill>
                  <a:srgbClr val="002060"/>
                </a:solidFill>
              </a:rPr>
              <a:t>MORE IMPORTANT: </a:t>
            </a:r>
            <a:r>
              <a:rPr lang="en-US" sz="1800" b="1" dirty="0" smtClean="0">
                <a:solidFill>
                  <a:srgbClr val="002060"/>
                </a:solidFill>
              </a:rPr>
              <a:t>Any unexpected effect in the process control</a:t>
            </a:r>
            <a:r>
              <a:rPr lang="en-US" sz="1800" dirty="0" smtClean="0">
                <a:solidFill>
                  <a:srgbClr val="002060"/>
                </a:solidFill>
              </a:rPr>
              <a:t>!</a:t>
            </a:r>
            <a:endParaRPr lang="en-US" sz="1800" kern="0" dirty="0" smtClean="0">
              <a:solidFill>
                <a:srgbClr val="002060"/>
              </a:solidFill>
              <a:ea typeface="ＭＳ Ｐゴシック" charset="-128"/>
              <a:cs typeface="ＭＳ Ｐゴシック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Testing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Brute Force Testing: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Simple but inefficient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Not all the combinations are interesting 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Fuzzing &amp; Grammar Testing: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Not random: essential for debugging!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Not exhaustive but we can cover specific sequences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Grammar driven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</a:rPr>
              <a:t>Integration of the security specialists’ knowledge</a:t>
            </a:r>
          </a:p>
          <a:p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6201</TotalTime>
  <Words>751</Words>
  <Application>Microsoft Office PowerPoint</Application>
  <PresentationFormat>Custom</PresentationFormat>
  <Paragraphs>150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</vt:lpstr>
      <vt:lpstr>AN AUTOMATED TESTING PROCEDURE TO EVALUATE  INDUSTRIAL DEVICES COMMUNICATION ROBUSTNESS</vt:lpstr>
      <vt:lpstr>Overview</vt:lpstr>
      <vt:lpstr>Background</vt:lpstr>
      <vt:lpstr>IT vs Industrial Security Model</vt:lpstr>
      <vt:lpstr>Approach</vt:lpstr>
      <vt:lpstr>ISCI CRT Testing Phases</vt:lpstr>
      <vt:lpstr>Test-bench diagram</vt:lpstr>
      <vt:lpstr>Protocol Robustness Testing</vt:lpstr>
      <vt:lpstr>Testing Techniques</vt:lpstr>
      <vt:lpstr>Fuzzing Testing Requirements</vt:lpstr>
      <vt:lpstr>I/O Monitoring</vt:lpstr>
      <vt:lpstr>Device Status Monitoring</vt:lpstr>
      <vt:lpstr>Testing Reporting System</vt:lpstr>
      <vt:lpstr>Tests Reproducibility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Brice Copy</dc:creator>
  <cp:lastModifiedBy>Morph</cp:lastModifiedBy>
  <cp:revision>180</cp:revision>
  <dcterms:created xsi:type="dcterms:W3CDTF">2011-09-29T16:22:54Z</dcterms:created>
  <dcterms:modified xsi:type="dcterms:W3CDTF">2011-10-08T14:50:29Z</dcterms:modified>
</cp:coreProperties>
</file>