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8"/>
  </p:notesMasterIdLst>
  <p:sldIdLst>
    <p:sldId id="256" r:id="rId2"/>
    <p:sldId id="333" r:id="rId3"/>
    <p:sldId id="343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34" r:id="rId13"/>
    <p:sldId id="344" r:id="rId14"/>
    <p:sldId id="345" r:id="rId15"/>
    <p:sldId id="346" r:id="rId16"/>
    <p:sldId id="357" r:id="rId17"/>
    <p:sldId id="347" r:id="rId18"/>
    <p:sldId id="358" r:id="rId19"/>
    <p:sldId id="259" r:id="rId20"/>
    <p:sldId id="260" r:id="rId21"/>
    <p:sldId id="261" r:id="rId22"/>
    <p:sldId id="262" r:id="rId23"/>
    <p:sldId id="263" r:id="rId24"/>
    <p:sldId id="264" r:id="rId25"/>
    <p:sldId id="265" r:id="rId26"/>
    <p:sldId id="266" r:id="rId27"/>
    <p:sldId id="267" r:id="rId28"/>
    <p:sldId id="268" r:id="rId29"/>
    <p:sldId id="269" r:id="rId30"/>
    <p:sldId id="276" r:id="rId31"/>
    <p:sldId id="280" r:id="rId32"/>
    <p:sldId id="348" r:id="rId33"/>
    <p:sldId id="286" r:id="rId34"/>
    <p:sldId id="284" r:id="rId35"/>
    <p:sldId id="287" r:id="rId36"/>
    <p:sldId id="304" r:id="rId37"/>
    <p:sldId id="296" r:id="rId38"/>
    <p:sldId id="349" r:id="rId39"/>
    <p:sldId id="297" r:id="rId40"/>
    <p:sldId id="359" r:id="rId41"/>
    <p:sldId id="360" r:id="rId42"/>
    <p:sldId id="298" r:id="rId43"/>
    <p:sldId id="299" r:id="rId44"/>
    <p:sldId id="300" r:id="rId45"/>
    <p:sldId id="301" r:id="rId46"/>
    <p:sldId id="302" r:id="rId47"/>
    <p:sldId id="303" r:id="rId48"/>
    <p:sldId id="350" r:id="rId49"/>
    <p:sldId id="288" r:id="rId50"/>
    <p:sldId id="289" r:id="rId51"/>
    <p:sldId id="309" r:id="rId52"/>
    <p:sldId id="311" r:id="rId53"/>
    <p:sldId id="351" r:id="rId54"/>
    <p:sldId id="305" r:id="rId55"/>
    <p:sldId id="312" r:id="rId56"/>
    <p:sldId id="352" r:id="rId57"/>
    <p:sldId id="306" r:id="rId58"/>
    <p:sldId id="313" r:id="rId59"/>
    <p:sldId id="354" r:id="rId60"/>
    <p:sldId id="308" r:id="rId61"/>
    <p:sldId id="317" r:id="rId62"/>
    <p:sldId id="353" r:id="rId63"/>
    <p:sldId id="314" r:id="rId64"/>
    <p:sldId id="318" r:id="rId65"/>
    <p:sldId id="310" r:id="rId66"/>
    <p:sldId id="293" r:id="rId67"/>
    <p:sldId id="319" r:id="rId68"/>
    <p:sldId id="291" r:id="rId69"/>
    <p:sldId id="362" r:id="rId70"/>
    <p:sldId id="363" r:id="rId71"/>
    <p:sldId id="364" r:id="rId72"/>
    <p:sldId id="320" r:id="rId73"/>
    <p:sldId id="321" r:id="rId74"/>
    <p:sldId id="322" r:id="rId75"/>
    <p:sldId id="323" r:id="rId76"/>
    <p:sldId id="324" r:id="rId77"/>
    <p:sldId id="325" r:id="rId78"/>
    <p:sldId id="326" r:id="rId79"/>
    <p:sldId id="327" r:id="rId80"/>
    <p:sldId id="328" r:id="rId81"/>
    <p:sldId id="355" r:id="rId82"/>
    <p:sldId id="329" r:id="rId83"/>
    <p:sldId id="330" r:id="rId84"/>
    <p:sldId id="331" r:id="rId85"/>
    <p:sldId id="356" r:id="rId86"/>
    <p:sldId id="332" r:id="rId8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19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82" autoAdjust="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352"/>
        <p:guide pos="2880"/>
      </p:guideLst>
    </p:cSldViewPr>
  </p:slideViewPr>
  <p:outlineViewPr>
    <p:cViewPr>
      <p:scale>
        <a:sx n="33" d="100"/>
        <a:sy n="33" d="100"/>
      </p:scale>
      <p:origin x="0" y="310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330" cy="7633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D1103-FCDD-40E8-8D4D-6862F9AC1F07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0A106-3191-4062-B54F-5F23CCC3D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53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3FC3D-BB3F-4DDE-9797-AB2833D554D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6B8990-80E3-49E6-8516-57C7CA46CE20}" type="slidenum">
              <a:rPr lang="en-US"/>
              <a:pPr/>
              <a:t>25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A106-3191-4062-B54F-5F23CCC3D0CD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922567-AE69-45F6-AC0C-B9B2D68F713A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79C88-05BE-4D6A-88FB-BEEA6725810F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96B6A0-EBCC-471B-8108-2476CD17275B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BED28B-CE25-482A-B011-D97D304FC9D7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544E4-3EDC-44E5-833C-F387217A73CE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34ACDD-2FB0-47B8-8175-E437AC7F9526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05613B-C824-4955-B8C8-F4FEC563D3AA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DB4FF2-33A6-45C2-B883-4F01468524C7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C0CA3-851D-4316-A37A-B8088736A398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55AD28-8F52-4962-87D7-3BE0CEDF7492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021A37C-F5F9-4B83-A294-DFF5D2F06178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600200" y="0"/>
            <a:ext cx="7543800" cy="914400"/>
          </a:xfrm>
          <a:prstGeom prst="rect">
            <a:avLst/>
          </a:prstGeom>
        </p:spPr>
        <p:txBody>
          <a:bodyPr vert="horz" wrap="square" lIns="0" tIns="0" rIns="0" bIns="0" anchor="t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4800" y="1447800"/>
            <a:ext cx="8610600" cy="49077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C5A5149-1931-4FC8-A342-2332A8602497}" type="datetime1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C:\Users\peter\Desktop\sps\Resized\0711033_04-A4-at-144-dpi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484243" cy="1066800"/>
          </a:xfrm>
          <a:prstGeom prst="rect">
            <a:avLst/>
          </a:prstGeom>
          <a:noFill/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ln w="9525">
            <a:solidFill>
              <a:schemeClr val="tx1">
                <a:lumMod val="85000"/>
              </a:schemeClr>
            </a:solidFill>
          </a:ln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w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971800"/>
            <a:ext cx="7772400" cy="1975104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 err="1" smtClean="0"/>
              <a:t>cybersecurity</a:t>
            </a:r>
            <a:r>
              <a:rPr lang="en-GB" dirty="0" smtClean="0"/>
              <a:t> in ALICE</a:t>
            </a:r>
            <a:br>
              <a:rPr lang="en-GB" dirty="0" smtClean="0"/>
            </a:br>
            <a:r>
              <a:rPr lang="en-GB" dirty="0" smtClean="0"/>
              <a:t>- as seen from user’s perspective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990600"/>
            <a:ext cx="7772400" cy="1508760"/>
          </a:xfrm>
        </p:spPr>
        <p:txBody>
          <a:bodyPr/>
          <a:lstStyle/>
          <a:p>
            <a:r>
              <a:rPr lang="en-US" dirty="0" smtClean="0"/>
              <a:t>Peter  Chochula</a:t>
            </a:r>
          </a:p>
          <a:p>
            <a:r>
              <a:rPr lang="en-US" dirty="0" smtClean="0"/>
              <a:t>CERN/ALICE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6322" name="Picture 2" descr="C:\Users\peter\Desktop\sps\sps\src\Pictures\Resized\m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3620195" cy="5435600"/>
          </a:xfrm>
          <a:prstGeom prst="rect">
            <a:avLst/>
          </a:prstGeom>
          <a:noFill/>
        </p:spPr>
      </p:pic>
      <p:pic>
        <p:nvPicPr>
          <p:cNvPr id="56323" name="Picture 3" descr="C:\Users\peter\Desktop\sps\sps\src\Pictures\Resized\mch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2708" y="1143000"/>
            <a:ext cx="4631292" cy="308451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7346" name="Picture 2" descr="C:\Users\peter\Desktop\sps\sps\src\Pictures\Resized\trd-2006-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38600"/>
            <a:ext cx="4111625" cy="2731324"/>
          </a:xfrm>
          <a:prstGeom prst="rect">
            <a:avLst/>
          </a:prstGeom>
          <a:noFill/>
        </p:spPr>
      </p:pic>
      <p:pic>
        <p:nvPicPr>
          <p:cNvPr id="57347" name="Picture 3" descr="C:\Users\peter\Desktop\sps\sps\src\Pictures\Resized\trd-2006-006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4191000" cy="2784052"/>
          </a:xfrm>
          <a:prstGeom prst="rect">
            <a:avLst/>
          </a:prstGeom>
          <a:noFill/>
        </p:spPr>
      </p:pic>
      <p:pic>
        <p:nvPicPr>
          <p:cNvPr id="57348" name="Picture 4" descr="C:\Users\peter\Desktop\sps\sps\src\Pictures\Resized\emc 1st upgra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5345" y="990600"/>
            <a:ext cx="4008656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Operational since the very beginning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2" descr="C:\Users\peter\Desktop\rt2009\rt2009\photo\first be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340" y="1520750"/>
            <a:ext cx="3456094" cy="29416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38340" y="441635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Historically first particles in LHC were detected by ALICE pixel detector</a:t>
            </a:r>
            <a:endParaRPr lang="en-US" dirty="0" smtClean="0"/>
          </a:p>
          <a:p>
            <a:r>
              <a:rPr lang="en-US" dirty="0" smtClean="0"/>
              <a:t>Injector tests, June 15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proton collisions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1137150" y="1215430"/>
            <a:ext cx="6401236" cy="4608512"/>
            <a:chOff x="1632" y="1135"/>
            <a:chExt cx="4242" cy="3005"/>
          </a:xfrm>
        </p:grpSpPr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2" cstate="print"/>
            <a:srcRect l="7062" t="18900" r="21106" b="13553"/>
            <a:stretch>
              <a:fillRect/>
            </a:stretch>
          </p:blipFill>
          <p:spPr bwMode="auto">
            <a:xfrm>
              <a:off x="1632" y="1316"/>
              <a:ext cx="4242" cy="2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2400" y="1135"/>
              <a:ext cx="1394" cy="201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b="1" dirty="0">
                  <a:solidFill>
                    <a:schemeClr val="bg1"/>
                  </a:solidFill>
                  <a:latin typeface="Times New Roman" pitchFamily="18" charset="0"/>
                </a:rPr>
                <a:t>Luminosity monitor (V0)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ion collisions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2" descr="C:\Users\chochul\Desktop\Active Doc\ICALEPCS2011\Did we get\Elements\1011251_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830" y="1215430"/>
            <a:ext cx="7480340" cy="55087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1900450" y="0"/>
            <a:ext cx="7772400" cy="914400"/>
          </a:xfrm>
        </p:spPr>
        <p:txBody>
          <a:bodyPr/>
          <a:lstStyle/>
          <a:p>
            <a:r>
              <a:rPr lang="en-GB" dirty="0" smtClean="0"/>
              <a:t>What do we do?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4572000"/>
            <a:ext cx="8229600" cy="2133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>
            <a:no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 is trying to answer many questions</a:t>
            </a:r>
            <a:endParaRPr kumimoji="0" lang="sk-SK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does the mass come from?</a:t>
            </a:r>
            <a:endParaRPr kumimoji="0" lang="sk-SK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0664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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does the matter behave </a:t>
            </a:r>
            <a:r>
              <a:rPr lang="en-GB" sz="1400" dirty="0" smtClean="0">
                <a:solidFill>
                  <a:schemeClr val="bg1"/>
                </a:solidFill>
              </a:rPr>
              <a:t>at temperatures higher than in the middle of the Sun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sk-SK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96696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 2"/>
              <a:buChar char=""/>
              <a:tabLst/>
              <a:defRPr/>
            </a:pPr>
            <a:r>
              <a:rPr lang="en-GB" sz="1400" dirty="0" smtClean="0">
                <a:solidFill>
                  <a:schemeClr val="bg1"/>
                </a:solidFill>
              </a:rPr>
              <a:t>Why is the mass of protons and neutrons 100times higher than the mass of  contained quarks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sk-SK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81328" marR="0" lvl="4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"/>
              <a:tabLst/>
              <a:defRPr/>
            </a:pPr>
            <a:r>
              <a:rPr lang="en-GB" sz="1400" dirty="0" smtClean="0">
                <a:solidFill>
                  <a:schemeClr val="bg1"/>
                </a:solidFill>
              </a:rPr>
              <a:t>Can we release quarks from protons and neutrons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sk-SK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09928" marR="0" lvl="5" indent="-21031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 2"/>
              <a:buChar char=""/>
              <a:tabLst/>
              <a:defRPr/>
            </a:pPr>
            <a:r>
              <a:rPr lang="en-GB" sz="1400" dirty="0" smtClean="0">
                <a:solidFill>
                  <a:schemeClr val="bg1"/>
                </a:solidFill>
              </a:rPr>
              <a:t>Why is the mass of the Universe much higher that we can explain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1901952" marR="0" lvl="6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 2"/>
              <a:buChar char="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did all the antimatter go</a:t>
            </a: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2093976" marR="0" lvl="7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 2"/>
              <a:buChar char=""/>
              <a:tabLst/>
              <a:defRPr/>
            </a:pPr>
            <a:r>
              <a:rPr kumimoji="0" lang="sk-SK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......????????????????????????????????????????????????????????????????</a:t>
            </a:r>
            <a:endParaRPr kumimoji="0" lang="sk-SK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rot="16200000" flipH="1">
            <a:off x="5489108" y="3118373"/>
            <a:ext cx="2798996" cy="61211"/>
          </a:xfrm>
          <a:prstGeom prst="line">
            <a:avLst/>
          </a:prstGeom>
          <a:ln w="952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828800" y="31972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b="1" dirty="0" smtClean="0">
                <a:solidFill>
                  <a:schemeClr val="bg1"/>
                </a:solidFill>
              </a:rPr>
              <a:t>10</a:t>
            </a:r>
            <a:r>
              <a:rPr lang="sk-SK" sz="1400" b="1" baseline="30000" dirty="0" smtClean="0">
                <a:solidFill>
                  <a:schemeClr val="bg1"/>
                </a:solidFill>
              </a:rPr>
              <a:t>12</a:t>
            </a:r>
            <a:r>
              <a:rPr lang="sk-SK" sz="1400" b="1" dirty="0" smtClean="0">
                <a:solidFill>
                  <a:schemeClr val="bg1"/>
                </a:solidFill>
              </a:rPr>
              <a:t> C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886200" y="32734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b="1" dirty="0" smtClean="0">
                <a:solidFill>
                  <a:schemeClr val="bg1"/>
                </a:solidFill>
              </a:rPr>
              <a:t>10</a:t>
            </a:r>
            <a:r>
              <a:rPr lang="sk-SK" sz="1400" b="1" baseline="30000" dirty="0" smtClean="0">
                <a:solidFill>
                  <a:schemeClr val="bg1"/>
                </a:solidFill>
              </a:rPr>
              <a:t>15</a:t>
            </a:r>
            <a:r>
              <a:rPr lang="sk-SK" sz="1400" b="1" dirty="0" smtClean="0">
                <a:solidFill>
                  <a:schemeClr val="bg1"/>
                </a:solidFill>
              </a:rPr>
              <a:t> C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6248400" y="32734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b="1" dirty="0" smtClean="0">
                <a:solidFill>
                  <a:schemeClr val="bg1"/>
                </a:solidFill>
              </a:rPr>
              <a:t>10</a:t>
            </a:r>
            <a:r>
              <a:rPr lang="sk-SK" sz="1400" b="1" baseline="30000" dirty="0" smtClean="0">
                <a:solidFill>
                  <a:schemeClr val="bg1"/>
                </a:solidFill>
              </a:rPr>
              <a:t>17</a:t>
            </a:r>
            <a:r>
              <a:rPr lang="sk-SK" sz="1400" b="1" dirty="0" smtClean="0">
                <a:solidFill>
                  <a:schemeClr val="bg1"/>
                </a:solidFill>
              </a:rPr>
              <a:t> C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" y="1597080"/>
            <a:ext cx="912812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0" y="75745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The particle collisions allow us to recreate conditions which existed very short </a:t>
            </a:r>
            <a:r>
              <a:rPr lang="en-US" sz="2400" dirty="0" smtClean="0"/>
              <a:t>(</a:t>
            </a:r>
            <a:r>
              <a:rPr lang="en-GB" sz="2400" b="1" dirty="0" smtClean="0">
                <a:latin typeface="Symbol" pitchFamily="18" charset="2"/>
              </a:rPr>
              <a:t>m</a:t>
            </a:r>
            <a:r>
              <a:rPr lang="sk-SK" sz="2400" dirty="0" smtClean="0"/>
              <a:t>s</a:t>
            </a:r>
            <a:r>
              <a:rPr lang="en-US" sz="2400" dirty="0" smtClean="0"/>
              <a:t>) after the</a:t>
            </a:r>
            <a:r>
              <a:rPr lang="sk-SK" sz="2400" dirty="0" smtClean="0"/>
              <a:t> Big Bang</a:t>
            </a:r>
          </a:p>
        </p:txBody>
      </p:sp>
      <p:sp>
        <p:nvSpPr>
          <p:cNvPr id="21" name="Oval 20"/>
          <p:cNvSpPr/>
          <p:nvPr/>
        </p:nvSpPr>
        <p:spPr>
          <a:xfrm>
            <a:off x="304800" y="15970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b="1" dirty="0" smtClean="0">
                <a:solidFill>
                  <a:schemeClr val="bg1"/>
                </a:solidFill>
              </a:rPr>
              <a:t>3 minúty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057400" y="15970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b="1" dirty="0" smtClean="0">
                <a:solidFill>
                  <a:schemeClr val="bg1"/>
                </a:solidFill>
              </a:rPr>
              <a:t>0,01 ms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3733800" y="15970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b="1" dirty="0" smtClean="0">
                <a:solidFill>
                  <a:schemeClr val="bg1"/>
                </a:solidFill>
              </a:rPr>
              <a:t>10</a:t>
            </a:r>
            <a:r>
              <a:rPr lang="sk-SK" sz="1400" b="1" baseline="30000" dirty="0" smtClean="0">
                <a:solidFill>
                  <a:schemeClr val="bg1"/>
                </a:solidFill>
              </a:rPr>
              <a:t>-12</a:t>
            </a:r>
            <a:r>
              <a:rPr lang="sk-SK" sz="1400" b="1" dirty="0" smtClean="0">
                <a:solidFill>
                  <a:schemeClr val="bg1"/>
                </a:solidFill>
              </a:rPr>
              <a:t> 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334000" y="15970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b="1" dirty="0" smtClean="0">
                <a:solidFill>
                  <a:schemeClr val="bg1"/>
                </a:solidFill>
              </a:rPr>
              <a:t>10</a:t>
            </a:r>
            <a:r>
              <a:rPr lang="sk-SK" sz="1400" b="1" baseline="30000" dirty="0" smtClean="0">
                <a:solidFill>
                  <a:schemeClr val="bg1"/>
                </a:solidFill>
              </a:rPr>
              <a:t>-20</a:t>
            </a:r>
            <a:r>
              <a:rPr lang="sk-SK" sz="1400" b="1" dirty="0" smtClean="0">
                <a:solidFill>
                  <a:schemeClr val="bg1"/>
                </a:solidFill>
              </a:rPr>
              <a:t> 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8077200" y="15970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b="1" dirty="0" smtClean="0">
                <a:solidFill>
                  <a:schemeClr val="bg1"/>
                </a:solidFill>
              </a:rPr>
              <a:t>10</a:t>
            </a:r>
            <a:r>
              <a:rPr lang="sk-SK" sz="1400" b="1" baseline="30000" dirty="0" smtClean="0">
                <a:solidFill>
                  <a:schemeClr val="bg1"/>
                </a:solidFill>
              </a:rPr>
              <a:t>-43</a:t>
            </a:r>
            <a:r>
              <a:rPr lang="sk-SK" sz="1400" b="1" dirty="0" smtClean="0">
                <a:solidFill>
                  <a:schemeClr val="bg1"/>
                </a:solidFill>
              </a:rPr>
              <a:t> s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rot="16200000" flipH="1">
            <a:off x="5641508" y="3270773"/>
            <a:ext cx="2798996" cy="61211"/>
          </a:xfrm>
          <a:prstGeom prst="line">
            <a:avLst/>
          </a:prstGeom>
          <a:ln w="9525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6477000" y="15970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b="1" dirty="0" smtClean="0">
                <a:solidFill>
                  <a:schemeClr val="bg1"/>
                </a:solidFill>
              </a:rPr>
              <a:t>10</a:t>
            </a:r>
            <a:r>
              <a:rPr lang="sk-SK" sz="1400" b="1" baseline="30000" dirty="0" smtClean="0">
                <a:solidFill>
                  <a:schemeClr val="bg1"/>
                </a:solidFill>
              </a:rPr>
              <a:t>-29</a:t>
            </a:r>
            <a:r>
              <a:rPr lang="sk-SK" sz="1400" b="1" dirty="0" smtClean="0">
                <a:solidFill>
                  <a:schemeClr val="bg1"/>
                </a:solidFill>
              </a:rPr>
              <a:t> 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1981200" y="33496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b="1" dirty="0" smtClean="0">
                <a:solidFill>
                  <a:schemeClr val="bg1"/>
                </a:solidFill>
              </a:rPr>
              <a:t>10</a:t>
            </a:r>
            <a:r>
              <a:rPr lang="sk-SK" sz="1400" b="1" baseline="30000" dirty="0" smtClean="0">
                <a:solidFill>
                  <a:schemeClr val="bg1"/>
                </a:solidFill>
              </a:rPr>
              <a:t>12</a:t>
            </a:r>
            <a:r>
              <a:rPr lang="sk-SK" sz="1400" b="1" dirty="0" smtClean="0">
                <a:solidFill>
                  <a:schemeClr val="bg1"/>
                </a:solidFill>
              </a:rPr>
              <a:t> C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4038600" y="34258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b="1" dirty="0" smtClean="0">
                <a:solidFill>
                  <a:schemeClr val="bg1"/>
                </a:solidFill>
              </a:rPr>
              <a:t>10</a:t>
            </a:r>
            <a:r>
              <a:rPr lang="sk-SK" sz="1400" b="1" baseline="30000" dirty="0" smtClean="0">
                <a:solidFill>
                  <a:schemeClr val="bg1"/>
                </a:solidFill>
              </a:rPr>
              <a:t>15</a:t>
            </a:r>
            <a:r>
              <a:rPr lang="sk-SK" sz="1400" b="1" dirty="0" smtClean="0">
                <a:solidFill>
                  <a:schemeClr val="bg1"/>
                </a:solidFill>
              </a:rPr>
              <a:t> C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6400800" y="3425880"/>
            <a:ext cx="1143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b="1" dirty="0" smtClean="0">
                <a:solidFill>
                  <a:schemeClr val="bg1"/>
                </a:solidFill>
              </a:rPr>
              <a:t>10</a:t>
            </a:r>
            <a:r>
              <a:rPr lang="sk-SK" sz="1400" b="1" baseline="30000" dirty="0" smtClean="0">
                <a:solidFill>
                  <a:schemeClr val="bg1"/>
                </a:solidFill>
              </a:rPr>
              <a:t>17</a:t>
            </a:r>
            <a:r>
              <a:rPr lang="sk-SK" sz="1400" b="1" dirty="0" smtClean="0">
                <a:solidFill>
                  <a:schemeClr val="bg1"/>
                </a:solidFill>
              </a:rPr>
              <a:t> C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ALICE is primary interested in ion collisions</a:t>
            </a:r>
          </a:p>
          <a:p>
            <a:pPr lvl="1"/>
            <a:r>
              <a:rPr lang="en-GB" dirty="0" smtClean="0"/>
              <a:t>Focus on last weeks of LHC operation in 2011 (</a:t>
            </a:r>
            <a:r>
              <a:rPr lang="en-GB" dirty="0" err="1" smtClean="0"/>
              <a:t>Pb-Pb</a:t>
            </a:r>
            <a:r>
              <a:rPr lang="en-GB" dirty="0" smtClean="0"/>
              <a:t> collisions)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During the year ALICE is being improved</a:t>
            </a:r>
          </a:p>
          <a:p>
            <a:r>
              <a:rPr lang="en-GB" dirty="0" smtClean="0"/>
              <a:t>In parallel, ALICE participates in p-p programme</a:t>
            </a:r>
          </a:p>
          <a:p>
            <a:r>
              <a:rPr lang="en-GB" dirty="0" smtClean="0"/>
              <a:t>So far, in 2011 ALICE delivered:</a:t>
            </a:r>
          </a:p>
          <a:p>
            <a:pPr lvl="1"/>
            <a:r>
              <a:rPr lang="en-GB" dirty="0" smtClean="0"/>
              <a:t>1000 hours of stable physics data taking</a:t>
            </a:r>
          </a:p>
          <a:p>
            <a:pPr lvl="1"/>
            <a:r>
              <a:rPr lang="en-GB" dirty="0" smtClean="0"/>
              <a:t>2.0 10</a:t>
            </a:r>
            <a:r>
              <a:rPr lang="en-GB" baseline="30000" dirty="0" smtClean="0"/>
              <a:t>9</a:t>
            </a:r>
            <a:r>
              <a:rPr lang="en-GB" dirty="0" smtClean="0"/>
              <a:t> events collected</a:t>
            </a:r>
          </a:p>
          <a:p>
            <a:pPr lvl="1"/>
            <a:r>
              <a:rPr lang="en-GB" dirty="0" smtClean="0"/>
              <a:t>2.1 PB of data</a:t>
            </a:r>
          </a:p>
          <a:p>
            <a:pPr lvl="1"/>
            <a:r>
              <a:rPr lang="en-GB" dirty="0" smtClean="0"/>
              <a:t>5300 hours of stable </a:t>
            </a:r>
            <a:r>
              <a:rPr lang="en-GB" dirty="0" err="1" smtClean="0"/>
              <a:t>cosmics</a:t>
            </a:r>
            <a:r>
              <a:rPr lang="en-GB" dirty="0" smtClean="0"/>
              <a:t> </a:t>
            </a:r>
            <a:r>
              <a:rPr lang="en-GB" dirty="0" err="1" smtClean="0"/>
              <a:t>datataking</a:t>
            </a:r>
            <a:r>
              <a:rPr lang="en-GB" dirty="0" smtClean="0"/>
              <a:t>, calibration and technical runs</a:t>
            </a:r>
          </a:p>
          <a:p>
            <a:pPr lvl="1"/>
            <a:r>
              <a:rPr lang="en-GB" dirty="0" smtClean="0"/>
              <a:t>1.7 10</a:t>
            </a:r>
            <a:r>
              <a:rPr lang="en-GB" baseline="30000" dirty="0" smtClean="0"/>
              <a:t>10</a:t>
            </a:r>
            <a:r>
              <a:rPr lang="en-GB" dirty="0" smtClean="0"/>
              <a:t> events </a:t>
            </a:r>
          </a:p>
          <a:p>
            <a:pPr lvl="1"/>
            <a:r>
              <a:rPr lang="en-GB" dirty="0" smtClean="0"/>
              <a:t>3.5 PB of data</a:t>
            </a:r>
          </a:p>
          <a:p>
            <a:pPr lvl="2"/>
            <a:r>
              <a:rPr lang="en-GB" dirty="0" smtClean="0"/>
              <a:t>IONS STILL TO COME IN 2011!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Where is the link to cyber security?</a:t>
            </a:r>
          </a:p>
          <a:p>
            <a:endParaRPr lang="en-GB" dirty="0" smtClean="0"/>
          </a:p>
          <a:p>
            <a:r>
              <a:rPr lang="en-GB" dirty="0" smtClean="0"/>
              <a:t>The same people who built and exploit ALICE are also in charge of its operation</a:t>
            </a:r>
          </a:p>
          <a:p>
            <a:pPr lvl="1"/>
            <a:r>
              <a:rPr lang="en-GB" dirty="0" smtClean="0"/>
              <a:t>In this talk we focus only at part of the story, the Detector Control System (DCS)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ALICE Detector Control System (DCS)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10"/>
          <p:cNvSpPr>
            <a:spLocks noChangeArrowheads="1"/>
          </p:cNvSpPr>
          <p:nvPr/>
        </p:nvSpPr>
        <p:spPr bwMode="auto">
          <a:xfrm>
            <a:off x="2301875" y="1674812"/>
            <a:ext cx="6532563" cy="35814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635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lIns="91423" tIns="0" rIns="91423" bIns="45711"/>
          <a:lstStyle/>
          <a:p>
            <a:r>
              <a:rPr lang="en-US" sz="1800" b="1" dirty="0"/>
              <a:t>Detector Controls System</a:t>
            </a:r>
          </a:p>
        </p:txBody>
      </p:sp>
      <p:sp>
        <p:nvSpPr>
          <p:cNvPr id="3" name="AutoShape 508"/>
          <p:cNvSpPr>
            <a:spLocks noChangeArrowheads="1"/>
          </p:cNvSpPr>
          <p:nvPr/>
        </p:nvSpPr>
        <p:spPr bwMode="auto">
          <a:xfrm>
            <a:off x="304800" y="5562600"/>
            <a:ext cx="8610600" cy="10668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635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lIns="91423" tIns="45711" rIns="91423" bIns="45711"/>
          <a:lstStyle/>
          <a:p>
            <a:pPr algn="l"/>
            <a:r>
              <a:rPr lang="en-US" sz="1800" b="1" dirty="0" smtClean="0">
                <a:solidFill>
                  <a:schemeClr val="bg1"/>
                </a:solidFill>
              </a:rPr>
              <a:t>DETECTORS &amp; detector-like </a:t>
            </a:r>
          </a:p>
          <a:p>
            <a:pPr algn="l"/>
            <a:r>
              <a:rPr lang="en-US" b="1" dirty="0" smtClean="0">
                <a:solidFill>
                  <a:schemeClr val="bg1"/>
                </a:solidFill>
              </a:rPr>
              <a:t>systems</a:t>
            </a:r>
            <a:endParaRPr lang="en-US" sz="1800" b="1" dirty="0">
              <a:solidFill>
                <a:schemeClr val="bg1"/>
              </a:solidFill>
            </a:endParaRPr>
          </a:p>
        </p:txBody>
      </p:sp>
      <p:grpSp>
        <p:nvGrpSpPr>
          <p:cNvPr id="20" name="Group 67"/>
          <p:cNvGrpSpPr/>
          <p:nvPr/>
        </p:nvGrpSpPr>
        <p:grpSpPr>
          <a:xfrm>
            <a:off x="304800" y="457200"/>
            <a:ext cx="1905000" cy="2743200"/>
            <a:chOff x="304800" y="457200"/>
            <a:chExt cx="1905000" cy="2743200"/>
          </a:xfrm>
        </p:grpSpPr>
        <p:sp>
          <p:nvSpPr>
            <p:cNvPr id="5" name="AutoShape 8"/>
            <p:cNvSpPr>
              <a:spLocks noChangeArrowheads="1"/>
            </p:cNvSpPr>
            <p:nvPr/>
          </p:nvSpPr>
          <p:spPr bwMode="auto">
            <a:xfrm>
              <a:off x="304800" y="457200"/>
              <a:ext cx="1905000" cy="2743200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635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1423" tIns="45711" rIns="91423" bIns="45711"/>
            <a:lstStyle/>
            <a:p>
              <a:pPr algn="ctr"/>
              <a:r>
                <a:rPr lang="en-US" sz="1400" b="1" dirty="0"/>
                <a:t>External </a:t>
              </a:r>
              <a:r>
                <a:rPr lang="en-US" sz="1400" b="1" dirty="0" smtClean="0"/>
                <a:t>Services and Systems</a:t>
              </a:r>
              <a:endParaRPr lang="en-US" sz="1400" b="1" dirty="0"/>
            </a:p>
          </p:txBody>
        </p:sp>
        <p:sp>
          <p:nvSpPr>
            <p:cNvPr id="6" name="AutoShape 16"/>
            <p:cNvSpPr>
              <a:spLocks noChangeArrowheads="1"/>
            </p:cNvSpPr>
            <p:nvPr/>
          </p:nvSpPr>
          <p:spPr bwMode="auto">
            <a:xfrm>
              <a:off x="423863" y="1036637"/>
              <a:ext cx="1633538" cy="1929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Electricity</a:t>
              </a:r>
            </a:p>
          </p:txBody>
        </p:sp>
        <p:sp>
          <p:nvSpPr>
            <p:cNvPr id="7" name="AutoShape 17"/>
            <p:cNvSpPr>
              <a:spLocks noChangeArrowheads="1"/>
            </p:cNvSpPr>
            <p:nvPr/>
          </p:nvSpPr>
          <p:spPr bwMode="auto">
            <a:xfrm>
              <a:off x="423862" y="12954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Ventilation</a:t>
              </a:r>
            </a:p>
          </p:txBody>
        </p:sp>
        <p:sp>
          <p:nvSpPr>
            <p:cNvPr id="8" name="AutoShape 18"/>
            <p:cNvSpPr>
              <a:spLocks noChangeArrowheads="1"/>
            </p:cNvSpPr>
            <p:nvPr/>
          </p:nvSpPr>
          <p:spPr bwMode="auto">
            <a:xfrm>
              <a:off x="423862" y="155257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Cooling</a:t>
              </a:r>
            </a:p>
          </p:txBody>
        </p:sp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>
              <a:off x="423862" y="2017587"/>
              <a:ext cx="1633538" cy="19221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Gas</a:t>
              </a:r>
            </a:p>
          </p:txBody>
        </p:sp>
        <p:sp>
          <p:nvSpPr>
            <p:cNvPr id="10" name="AutoShape 20"/>
            <p:cNvSpPr>
              <a:spLocks noChangeArrowheads="1"/>
            </p:cNvSpPr>
            <p:nvPr/>
          </p:nvSpPr>
          <p:spPr bwMode="auto">
            <a:xfrm>
              <a:off x="423862" y="178752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Magnets</a:t>
              </a:r>
            </a:p>
          </p:txBody>
        </p:sp>
        <p:sp>
          <p:nvSpPr>
            <p:cNvPr id="11" name="AutoShape 21"/>
            <p:cNvSpPr>
              <a:spLocks noChangeArrowheads="1"/>
            </p:cNvSpPr>
            <p:nvPr/>
          </p:nvSpPr>
          <p:spPr bwMode="auto">
            <a:xfrm>
              <a:off x="457200" y="27432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Safety</a:t>
              </a:r>
            </a:p>
          </p:txBody>
        </p:sp>
        <p:sp>
          <p:nvSpPr>
            <p:cNvPr id="12" name="AutoShape 22"/>
            <p:cNvSpPr>
              <a:spLocks noChangeArrowheads="1"/>
            </p:cNvSpPr>
            <p:nvPr/>
          </p:nvSpPr>
          <p:spPr bwMode="auto">
            <a:xfrm>
              <a:off x="432955" y="2265218"/>
              <a:ext cx="1633538" cy="194406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000" b="1" dirty="0">
                  <a:solidFill>
                    <a:srgbClr val="CC0000"/>
                  </a:solidFill>
                </a:rPr>
                <a:t>Access Control</a:t>
              </a:r>
            </a:p>
          </p:txBody>
        </p:sp>
        <p:sp>
          <p:nvSpPr>
            <p:cNvPr id="13" name="AutoShape 23"/>
            <p:cNvSpPr>
              <a:spLocks noChangeArrowheads="1"/>
            </p:cNvSpPr>
            <p:nvPr/>
          </p:nvSpPr>
          <p:spPr bwMode="auto">
            <a:xfrm>
              <a:off x="457200" y="25146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LHC</a:t>
              </a:r>
            </a:p>
          </p:txBody>
        </p:sp>
      </p:grpSp>
      <p:sp>
        <p:nvSpPr>
          <p:cNvPr id="18" name="AutoShape 10"/>
          <p:cNvSpPr>
            <a:spLocks noChangeArrowheads="1"/>
          </p:cNvSpPr>
          <p:nvPr/>
        </p:nvSpPr>
        <p:spPr bwMode="auto">
          <a:xfrm>
            <a:off x="6629400" y="3276600"/>
            <a:ext cx="1522411" cy="1066800"/>
          </a:xfrm>
          <a:prstGeom prst="can">
            <a:avLst>
              <a:gd name="adj" fmla="val 20083"/>
            </a:avLst>
          </a:prstGeom>
          <a:solidFill>
            <a:srgbClr val="96969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23" tIns="45711" rIns="91423" bIns="45711" anchor="ctr" anchorCtr="1"/>
          <a:lstStyle/>
          <a:p>
            <a:pPr algn="ctr"/>
            <a:r>
              <a:rPr lang="en-US" sz="1800" b="1" dirty="0">
                <a:solidFill>
                  <a:srgbClr val="FFFF66"/>
                </a:solidFill>
              </a:rPr>
              <a:t>Configuration</a:t>
            </a:r>
          </a:p>
          <a:p>
            <a:pPr algn="ctr"/>
            <a:r>
              <a:rPr lang="en-US" sz="1800" b="1" dirty="0">
                <a:solidFill>
                  <a:srgbClr val="FFFF66"/>
                </a:solidFill>
              </a:rPr>
              <a:t>Database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>
            <a:off x="6629400" y="2057400"/>
            <a:ext cx="1522411" cy="1143000"/>
          </a:xfrm>
          <a:prstGeom prst="can">
            <a:avLst>
              <a:gd name="adj" fmla="val 25000"/>
            </a:avLst>
          </a:prstGeom>
          <a:solidFill>
            <a:srgbClr val="96969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23" tIns="45711" rIns="91423" bIns="45711" anchor="ctr" anchorCtr="1"/>
          <a:lstStyle/>
          <a:p>
            <a:pPr algn="ctr"/>
            <a:r>
              <a:rPr lang="en-US" sz="1800" b="1">
                <a:solidFill>
                  <a:srgbClr val="FFFF66"/>
                </a:solidFill>
              </a:rPr>
              <a:t>Archival</a:t>
            </a:r>
          </a:p>
          <a:p>
            <a:pPr algn="ctr"/>
            <a:r>
              <a:rPr lang="en-US" sz="1800" b="1">
                <a:solidFill>
                  <a:srgbClr val="FFFF66"/>
                </a:solidFill>
              </a:rPr>
              <a:t>Database</a:t>
            </a:r>
          </a:p>
        </p:txBody>
      </p:sp>
      <p:grpSp>
        <p:nvGrpSpPr>
          <p:cNvPr id="43" name="Group 35"/>
          <p:cNvGrpSpPr>
            <a:grpSpLocks/>
          </p:cNvGrpSpPr>
          <p:nvPr/>
        </p:nvGrpSpPr>
        <p:grpSpPr bwMode="auto">
          <a:xfrm>
            <a:off x="2773363" y="4037012"/>
            <a:ext cx="2519362" cy="990600"/>
            <a:chOff x="1008" y="3168"/>
            <a:chExt cx="1632" cy="672"/>
          </a:xfrm>
        </p:grpSpPr>
        <p:sp>
          <p:nvSpPr>
            <p:cNvPr id="21" name="AutoShape 36"/>
            <p:cNvSpPr>
              <a:spLocks noChangeArrowheads="1"/>
            </p:cNvSpPr>
            <p:nvPr/>
          </p:nvSpPr>
          <p:spPr bwMode="auto">
            <a:xfrm>
              <a:off x="1296" y="3168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11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CC0000"/>
                  </a:solidFill>
                </a:rPr>
                <a:t>Devices</a:t>
              </a:r>
            </a:p>
          </p:txBody>
        </p:sp>
        <p:sp>
          <p:nvSpPr>
            <p:cNvPr id="22" name="AutoShape 37"/>
            <p:cNvSpPr>
              <a:spLocks noChangeArrowheads="1"/>
            </p:cNvSpPr>
            <p:nvPr/>
          </p:nvSpPr>
          <p:spPr bwMode="auto">
            <a:xfrm>
              <a:off x="1200" y="3264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CC0000"/>
                  </a:solidFill>
                </a:rPr>
                <a:t>Devices</a:t>
              </a:r>
            </a:p>
          </p:txBody>
        </p:sp>
        <p:sp>
          <p:nvSpPr>
            <p:cNvPr id="23" name="AutoShape 38"/>
            <p:cNvSpPr>
              <a:spLocks noChangeArrowheads="1"/>
            </p:cNvSpPr>
            <p:nvPr/>
          </p:nvSpPr>
          <p:spPr bwMode="auto">
            <a:xfrm>
              <a:off x="1104" y="3360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CC0000"/>
                  </a:solidFill>
                </a:rPr>
                <a:t>Devices</a:t>
              </a:r>
            </a:p>
          </p:txBody>
        </p:sp>
        <p:sp>
          <p:nvSpPr>
            <p:cNvPr id="24" name="AutoShape 39"/>
            <p:cNvSpPr>
              <a:spLocks noChangeArrowheads="1"/>
            </p:cNvSpPr>
            <p:nvPr/>
          </p:nvSpPr>
          <p:spPr bwMode="auto">
            <a:xfrm>
              <a:off x="1008" y="3456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FFFF66"/>
                  </a:solidFill>
                </a:rPr>
                <a:t>Devices</a:t>
              </a:r>
            </a:p>
          </p:txBody>
        </p:sp>
      </p:grpSp>
      <p:sp>
        <p:nvSpPr>
          <p:cNvPr id="26" name="AutoShape 11"/>
          <p:cNvSpPr>
            <a:spLocks noChangeArrowheads="1"/>
          </p:cNvSpPr>
          <p:nvPr/>
        </p:nvSpPr>
        <p:spPr bwMode="auto">
          <a:xfrm>
            <a:off x="2932113" y="2208212"/>
            <a:ext cx="2597150" cy="170497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4" dir="t"/>
          </a:scene3d>
          <a:sp3d extrusionH="49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lIns="91423" tIns="0" rIns="91423" bIns="0">
            <a:flatTx/>
          </a:bodyPr>
          <a:lstStyle/>
          <a:p>
            <a:pPr algn="l"/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SCADA</a:t>
            </a:r>
            <a:endParaRPr lang="en-US" sz="2800" b="1"/>
          </a:p>
        </p:txBody>
      </p:sp>
      <p:pic>
        <p:nvPicPr>
          <p:cNvPr id="27" name="Picture 712" descr="BD1821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7300" y="2360612"/>
            <a:ext cx="1731963" cy="1543050"/>
          </a:xfrm>
          <a:prstGeom prst="rect">
            <a:avLst/>
          </a:prstGeom>
          <a:noFill/>
        </p:spPr>
      </p:pic>
      <p:sp>
        <p:nvSpPr>
          <p:cNvPr id="28" name="AutoShape 715"/>
          <p:cNvSpPr>
            <a:spLocks noChangeArrowheads="1"/>
          </p:cNvSpPr>
          <p:nvPr/>
        </p:nvSpPr>
        <p:spPr bwMode="auto">
          <a:xfrm rot="5400000">
            <a:off x="3447257" y="3444080"/>
            <a:ext cx="1143000" cy="5000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AutoShape 716"/>
          <p:cNvSpPr>
            <a:spLocks noChangeArrowheads="1"/>
          </p:cNvSpPr>
          <p:nvPr/>
        </p:nvSpPr>
        <p:spPr bwMode="auto">
          <a:xfrm rot="16200000" flipV="1">
            <a:off x="3712369" y="3367881"/>
            <a:ext cx="1143000" cy="5000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AutoShape 717"/>
          <p:cNvSpPr>
            <a:spLocks noChangeArrowheads="1"/>
          </p:cNvSpPr>
          <p:nvPr/>
        </p:nvSpPr>
        <p:spPr bwMode="auto">
          <a:xfrm>
            <a:off x="4724400" y="2438400"/>
            <a:ext cx="1943100" cy="485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/>
              <a:t>1000 ins/s</a:t>
            </a:r>
            <a:endParaRPr lang="en-GB" dirty="0"/>
          </a:p>
        </p:txBody>
      </p:sp>
      <p:sp>
        <p:nvSpPr>
          <p:cNvPr id="31" name="AutoShape 718"/>
          <p:cNvSpPr>
            <a:spLocks noChangeArrowheads="1"/>
          </p:cNvSpPr>
          <p:nvPr/>
        </p:nvSpPr>
        <p:spPr bwMode="auto">
          <a:xfrm flipH="1">
            <a:off x="4724400" y="3352800"/>
            <a:ext cx="1943100" cy="485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/>
              <a:t>Up to 6GB</a:t>
            </a:r>
            <a:endParaRPr lang="en-GB" dirty="0"/>
          </a:p>
        </p:txBody>
      </p:sp>
      <p:grpSp>
        <p:nvGrpSpPr>
          <p:cNvPr id="44" name="Group 71"/>
          <p:cNvGrpSpPr/>
          <p:nvPr/>
        </p:nvGrpSpPr>
        <p:grpSpPr>
          <a:xfrm>
            <a:off x="304800" y="3352800"/>
            <a:ext cx="1905000" cy="2057400"/>
            <a:chOff x="304800" y="3352800"/>
            <a:chExt cx="1905000" cy="2057400"/>
          </a:xfrm>
        </p:grpSpPr>
        <p:sp>
          <p:nvSpPr>
            <p:cNvPr id="37" name="AutoShape 8"/>
            <p:cNvSpPr>
              <a:spLocks noChangeArrowheads="1"/>
            </p:cNvSpPr>
            <p:nvPr/>
          </p:nvSpPr>
          <p:spPr bwMode="auto">
            <a:xfrm>
              <a:off x="304800" y="3352800"/>
              <a:ext cx="1905000" cy="2057400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635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1423" tIns="45711" rIns="91423" bIns="45711"/>
            <a:lstStyle/>
            <a:p>
              <a:pPr algn="ctr"/>
              <a:r>
                <a:rPr lang="en-US" sz="1400" b="1" dirty="0" smtClean="0"/>
                <a:t>Infrastructure</a:t>
              </a:r>
              <a:endParaRPr lang="en-US" sz="1400" b="1" dirty="0"/>
            </a:p>
          </p:txBody>
        </p:sp>
        <p:sp>
          <p:nvSpPr>
            <p:cNvPr id="38" name="AutoShape 16"/>
            <p:cNvSpPr>
              <a:spLocks noChangeArrowheads="1"/>
            </p:cNvSpPr>
            <p:nvPr/>
          </p:nvSpPr>
          <p:spPr bwMode="auto">
            <a:xfrm>
              <a:off x="423863" y="4008437"/>
              <a:ext cx="1633538" cy="1929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B-field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39" name="AutoShape 17"/>
            <p:cNvSpPr>
              <a:spLocks noChangeArrowheads="1"/>
            </p:cNvSpPr>
            <p:nvPr/>
          </p:nvSpPr>
          <p:spPr bwMode="auto">
            <a:xfrm>
              <a:off x="423862" y="42672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Space Frame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40" name="AutoShape 18"/>
            <p:cNvSpPr>
              <a:spLocks noChangeArrowheads="1"/>
            </p:cNvSpPr>
            <p:nvPr/>
          </p:nvSpPr>
          <p:spPr bwMode="auto">
            <a:xfrm>
              <a:off x="423862" y="452437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Beam Pipe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41" name="AutoShape 19"/>
            <p:cNvSpPr>
              <a:spLocks noChangeArrowheads="1"/>
            </p:cNvSpPr>
            <p:nvPr/>
          </p:nvSpPr>
          <p:spPr bwMode="auto">
            <a:xfrm>
              <a:off x="423862" y="4989387"/>
              <a:ext cx="1633538" cy="19221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Radiation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42" name="AutoShape 20"/>
            <p:cNvSpPr>
              <a:spLocks noChangeArrowheads="1"/>
            </p:cNvSpPr>
            <p:nvPr/>
          </p:nvSpPr>
          <p:spPr bwMode="auto">
            <a:xfrm>
              <a:off x="423862" y="475932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Environment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</p:grpSp>
      <p:grpSp>
        <p:nvGrpSpPr>
          <p:cNvPr id="45" name="Group 68"/>
          <p:cNvGrpSpPr/>
          <p:nvPr/>
        </p:nvGrpSpPr>
        <p:grpSpPr>
          <a:xfrm>
            <a:off x="2286000" y="457200"/>
            <a:ext cx="6532563" cy="1065212"/>
            <a:chOff x="2286000" y="457200"/>
            <a:chExt cx="6532563" cy="1065212"/>
          </a:xfrm>
        </p:grpSpPr>
        <p:sp>
          <p:nvSpPr>
            <p:cNvPr id="4" name="AutoShape 507"/>
            <p:cNvSpPr>
              <a:spLocks noChangeArrowheads="1"/>
            </p:cNvSpPr>
            <p:nvPr/>
          </p:nvSpPr>
          <p:spPr bwMode="auto">
            <a:xfrm>
              <a:off x="2286000" y="457200"/>
              <a:ext cx="6532563" cy="1065212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635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1423" tIns="45711" rIns="91423" bIns="45711"/>
            <a:lstStyle/>
            <a:p>
              <a:r>
                <a:rPr lang="en-US" sz="1800" b="1" dirty="0"/>
                <a:t>Alice </a:t>
              </a:r>
              <a:r>
                <a:rPr lang="en-US" sz="1800" b="1" dirty="0" smtClean="0"/>
                <a:t>Systems</a:t>
              </a:r>
              <a:endParaRPr lang="en-US" sz="1800" b="1" dirty="0"/>
            </a:p>
          </p:txBody>
        </p:sp>
        <p:sp>
          <p:nvSpPr>
            <p:cNvPr id="14" name="AutoShape 24"/>
            <p:cNvSpPr>
              <a:spLocks noChangeArrowheads="1"/>
            </p:cNvSpPr>
            <p:nvPr/>
          </p:nvSpPr>
          <p:spPr bwMode="auto">
            <a:xfrm>
              <a:off x="2362200" y="1143000"/>
              <a:ext cx="1295400" cy="265112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DAQ</a:t>
              </a:r>
            </a:p>
          </p:txBody>
        </p:sp>
        <p:sp>
          <p:nvSpPr>
            <p:cNvPr id="15" name="AutoShape 25"/>
            <p:cNvSpPr>
              <a:spLocks noChangeArrowheads="1"/>
            </p:cNvSpPr>
            <p:nvPr/>
          </p:nvSpPr>
          <p:spPr bwMode="auto">
            <a:xfrm>
              <a:off x="3733800" y="838200"/>
              <a:ext cx="1371600" cy="265112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TRIGGER</a:t>
              </a:r>
            </a:p>
          </p:txBody>
        </p:sp>
        <p:sp>
          <p:nvSpPr>
            <p:cNvPr id="16" name="AutoShape 26"/>
            <p:cNvSpPr>
              <a:spLocks noChangeArrowheads="1"/>
            </p:cNvSpPr>
            <p:nvPr/>
          </p:nvSpPr>
          <p:spPr bwMode="auto">
            <a:xfrm>
              <a:off x="3733800" y="1143000"/>
              <a:ext cx="1371600" cy="26352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HLT</a:t>
              </a:r>
            </a:p>
          </p:txBody>
        </p:sp>
        <p:sp>
          <p:nvSpPr>
            <p:cNvPr id="17" name="AutoShape 40"/>
            <p:cNvSpPr>
              <a:spLocks noChangeArrowheads="1"/>
            </p:cNvSpPr>
            <p:nvPr/>
          </p:nvSpPr>
          <p:spPr bwMode="auto">
            <a:xfrm>
              <a:off x="6553200" y="609600"/>
              <a:ext cx="1731963" cy="762000"/>
            </a:xfrm>
            <a:prstGeom prst="can">
              <a:avLst>
                <a:gd name="adj" fmla="val 25000"/>
              </a:avLst>
            </a:prstGeom>
            <a:solidFill>
              <a:srgbClr val="969696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800" b="1">
                  <a:solidFill>
                    <a:srgbClr val="FFFF66"/>
                  </a:solidFill>
                </a:rPr>
                <a:t>Conditions</a:t>
              </a:r>
            </a:p>
            <a:p>
              <a:pPr algn="ctr"/>
              <a:r>
                <a:rPr lang="en-US" sz="1800" b="1">
                  <a:solidFill>
                    <a:srgbClr val="FFFF66"/>
                  </a:solidFill>
                </a:rPr>
                <a:t>Database</a:t>
              </a:r>
            </a:p>
          </p:txBody>
        </p:sp>
        <p:sp>
          <p:nvSpPr>
            <p:cNvPr id="25" name="AutoShape 15"/>
            <p:cNvSpPr>
              <a:spLocks noChangeArrowheads="1"/>
            </p:cNvSpPr>
            <p:nvPr/>
          </p:nvSpPr>
          <p:spPr bwMode="auto">
            <a:xfrm>
              <a:off x="2362200" y="838200"/>
              <a:ext cx="1295400" cy="268288"/>
            </a:xfrm>
            <a:prstGeom prst="roundRect">
              <a:avLst>
                <a:gd name="adj" fmla="val 3395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ECS</a:t>
              </a:r>
              <a:endParaRPr lang="en-US" sz="1800" b="1" dirty="0">
                <a:solidFill>
                  <a:srgbClr val="CC0000"/>
                </a:solidFill>
              </a:endParaRPr>
            </a:p>
          </p:txBody>
        </p:sp>
        <p:sp>
          <p:nvSpPr>
            <p:cNvPr id="46" name="AutoShape 15"/>
            <p:cNvSpPr>
              <a:spLocks noChangeArrowheads="1"/>
            </p:cNvSpPr>
            <p:nvPr/>
          </p:nvSpPr>
          <p:spPr bwMode="auto">
            <a:xfrm>
              <a:off x="6705600" y="533400"/>
              <a:ext cx="1371600" cy="268288"/>
            </a:xfrm>
            <a:prstGeom prst="roundRect">
              <a:avLst>
                <a:gd name="adj" fmla="val 3395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OFFLINE</a:t>
              </a:r>
              <a:endParaRPr lang="en-US" sz="1800" b="1" dirty="0">
                <a:solidFill>
                  <a:srgbClr val="CC0000"/>
                </a:solidFill>
              </a:endParaRPr>
            </a:p>
          </p:txBody>
        </p:sp>
      </p:grp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46837"/>
            <a:ext cx="2133600" cy="365125"/>
          </a:xfrm>
        </p:spPr>
        <p:txBody>
          <a:bodyPr/>
          <a:lstStyle/>
          <a:p>
            <a:fld id="{FB1B7EE9-30F4-40E4-A08A-E2B0134A626A}" type="slidenum">
              <a:rPr lang="en-US"/>
              <a:pPr/>
              <a:t>19</a:t>
            </a:fld>
            <a:endParaRPr lang="en-US"/>
          </a:p>
        </p:txBody>
      </p:sp>
      <p:sp>
        <p:nvSpPr>
          <p:cNvPr id="50" name="Rectangle 38"/>
          <p:cNvSpPr>
            <a:spLocks noChangeArrowheads="1"/>
          </p:cNvSpPr>
          <p:nvPr/>
        </p:nvSpPr>
        <p:spPr bwMode="auto">
          <a:xfrm>
            <a:off x="464911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SPD</a:t>
            </a:r>
          </a:p>
        </p:txBody>
      </p:sp>
      <p:sp>
        <p:nvSpPr>
          <p:cNvPr id="51" name="Rectangle 39"/>
          <p:cNvSpPr>
            <a:spLocks noChangeArrowheads="1"/>
          </p:cNvSpPr>
          <p:nvPr/>
        </p:nvSpPr>
        <p:spPr bwMode="auto">
          <a:xfrm>
            <a:off x="73133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PHS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2" name="Rectangle 40"/>
          <p:cNvSpPr>
            <a:spLocks noChangeArrowheads="1"/>
          </p:cNvSpPr>
          <p:nvPr/>
        </p:nvSpPr>
        <p:spPr bwMode="auto">
          <a:xfrm>
            <a:off x="78467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FMD</a:t>
            </a:r>
          </a:p>
        </p:txBody>
      </p:sp>
      <p:sp>
        <p:nvSpPr>
          <p:cNvPr id="53" name="Rectangle 41"/>
          <p:cNvSpPr>
            <a:spLocks noChangeArrowheads="1"/>
          </p:cNvSpPr>
          <p:nvPr/>
        </p:nvSpPr>
        <p:spPr bwMode="auto">
          <a:xfrm>
            <a:off x="83801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T00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0" name="Rectangle 48"/>
          <p:cNvSpPr>
            <a:spLocks noChangeArrowheads="1"/>
          </p:cNvSpPr>
          <p:nvPr/>
        </p:nvSpPr>
        <p:spPr bwMode="auto">
          <a:xfrm>
            <a:off x="518160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SDD</a:t>
            </a:r>
          </a:p>
        </p:txBody>
      </p:sp>
      <p:sp>
        <p:nvSpPr>
          <p:cNvPr id="61" name="Rectangle 49"/>
          <p:cNvSpPr>
            <a:spLocks noChangeArrowheads="1"/>
          </p:cNvSpPr>
          <p:nvPr/>
        </p:nvSpPr>
        <p:spPr bwMode="auto">
          <a:xfrm>
            <a:off x="46463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SSD</a:t>
            </a:r>
          </a:p>
        </p:txBody>
      </p:sp>
      <p:sp>
        <p:nvSpPr>
          <p:cNvPr id="62" name="Rectangle 50"/>
          <p:cNvSpPr>
            <a:spLocks noChangeArrowheads="1"/>
          </p:cNvSpPr>
          <p:nvPr/>
        </p:nvSpPr>
        <p:spPr bwMode="auto">
          <a:xfrm>
            <a:off x="51797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TPC</a:t>
            </a:r>
          </a:p>
        </p:txBody>
      </p:sp>
      <p:sp>
        <p:nvSpPr>
          <p:cNvPr id="63" name="Rectangle 51"/>
          <p:cNvSpPr>
            <a:spLocks noChangeArrowheads="1"/>
          </p:cNvSpPr>
          <p:nvPr/>
        </p:nvSpPr>
        <p:spPr bwMode="auto">
          <a:xfrm>
            <a:off x="57131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TRD</a:t>
            </a:r>
          </a:p>
        </p:txBody>
      </p:sp>
      <p:sp>
        <p:nvSpPr>
          <p:cNvPr id="64" name="Rectangle 52"/>
          <p:cNvSpPr>
            <a:spLocks noChangeArrowheads="1"/>
          </p:cNvSpPr>
          <p:nvPr/>
        </p:nvSpPr>
        <p:spPr bwMode="auto">
          <a:xfrm>
            <a:off x="62465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TOF</a:t>
            </a:r>
          </a:p>
        </p:txBody>
      </p:sp>
      <p:sp>
        <p:nvSpPr>
          <p:cNvPr id="65" name="Rectangle 53"/>
          <p:cNvSpPr>
            <a:spLocks noChangeArrowheads="1"/>
          </p:cNvSpPr>
          <p:nvPr/>
        </p:nvSpPr>
        <p:spPr bwMode="auto">
          <a:xfrm>
            <a:off x="67799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HMP</a:t>
            </a:r>
          </a:p>
        </p:txBody>
      </p:sp>
      <p:sp>
        <p:nvSpPr>
          <p:cNvPr id="66" name="AutoShape 715"/>
          <p:cNvSpPr>
            <a:spLocks noChangeArrowheads="1"/>
          </p:cNvSpPr>
          <p:nvPr/>
        </p:nvSpPr>
        <p:spPr bwMode="auto">
          <a:xfrm rot="5400000">
            <a:off x="3452019" y="5198268"/>
            <a:ext cx="1143000" cy="5000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7" name="AutoShape 716"/>
          <p:cNvSpPr>
            <a:spLocks noChangeArrowheads="1"/>
          </p:cNvSpPr>
          <p:nvPr/>
        </p:nvSpPr>
        <p:spPr bwMode="auto">
          <a:xfrm rot="16200000" flipV="1">
            <a:off x="3717131" y="5122069"/>
            <a:ext cx="1143000" cy="5000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49" name="Group 70"/>
          <p:cNvGrpSpPr/>
          <p:nvPr/>
        </p:nvGrpSpPr>
        <p:grpSpPr>
          <a:xfrm>
            <a:off x="1828800" y="1219200"/>
            <a:ext cx="5911850" cy="2312987"/>
            <a:chOff x="1828800" y="1219200"/>
            <a:chExt cx="5911850" cy="2312987"/>
          </a:xfrm>
        </p:grpSpPr>
        <p:grpSp>
          <p:nvGrpSpPr>
            <p:cNvPr id="68" name="Group 69"/>
            <p:cNvGrpSpPr/>
            <p:nvPr/>
          </p:nvGrpSpPr>
          <p:grpSpPr>
            <a:xfrm>
              <a:off x="1828800" y="1295400"/>
              <a:ext cx="5911850" cy="2236787"/>
              <a:chOff x="1828800" y="1295400"/>
              <a:chExt cx="5911850" cy="2236787"/>
            </a:xfrm>
          </p:grpSpPr>
          <p:sp>
            <p:nvSpPr>
              <p:cNvPr id="32" name="AutoShape 719"/>
              <p:cNvSpPr>
                <a:spLocks noChangeArrowheads="1"/>
              </p:cNvSpPr>
              <p:nvPr/>
            </p:nvSpPr>
            <p:spPr bwMode="auto">
              <a:xfrm rot="16200000">
                <a:off x="6918325" y="1616075"/>
                <a:ext cx="1143000" cy="501650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3" name="AutoShape 720"/>
              <p:cNvSpPr>
                <a:spLocks noChangeArrowheads="1"/>
              </p:cNvSpPr>
              <p:nvPr/>
            </p:nvSpPr>
            <p:spPr bwMode="auto">
              <a:xfrm rot="5400000">
                <a:off x="4757738" y="1614487"/>
                <a:ext cx="1141412" cy="503237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" name="AutoShape 723"/>
              <p:cNvSpPr>
                <a:spLocks noChangeArrowheads="1"/>
              </p:cNvSpPr>
              <p:nvPr/>
            </p:nvSpPr>
            <p:spPr bwMode="auto">
              <a:xfrm flipH="1">
                <a:off x="1828800" y="3046412"/>
                <a:ext cx="1181100" cy="485775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" name="AutoShape 729"/>
              <p:cNvSpPr>
                <a:spLocks noChangeArrowheads="1"/>
              </p:cNvSpPr>
              <p:nvPr/>
            </p:nvSpPr>
            <p:spPr bwMode="auto">
              <a:xfrm>
                <a:off x="1906588" y="2817812"/>
                <a:ext cx="1182687" cy="485775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4" name="AutoShape 721"/>
            <p:cNvSpPr>
              <a:spLocks noChangeArrowheads="1"/>
            </p:cNvSpPr>
            <p:nvPr/>
          </p:nvSpPr>
          <p:spPr bwMode="auto">
            <a:xfrm rot="16200000" flipV="1">
              <a:off x="5023644" y="1539081"/>
              <a:ext cx="1141412" cy="50165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BEF6A8"/>
            </a:solidFill>
            <a:ln w="38100" algn="ctr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70" name="Rectangle 42"/>
          <p:cNvSpPr>
            <a:spLocks noChangeArrowheads="1"/>
          </p:cNvSpPr>
          <p:nvPr/>
        </p:nvSpPr>
        <p:spPr bwMode="auto">
          <a:xfrm>
            <a:off x="57178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V00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1" name="Rectangle 43"/>
          <p:cNvSpPr>
            <a:spLocks noChangeArrowheads="1"/>
          </p:cNvSpPr>
          <p:nvPr/>
        </p:nvSpPr>
        <p:spPr bwMode="auto">
          <a:xfrm>
            <a:off x="62512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PMD</a:t>
            </a:r>
          </a:p>
        </p:txBody>
      </p:sp>
      <p:sp>
        <p:nvSpPr>
          <p:cNvPr id="72" name="Rectangle 44"/>
          <p:cNvSpPr>
            <a:spLocks noChangeArrowheads="1"/>
          </p:cNvSpPr>
          <p:nvPr/>
        </p:nvSpPr>
        <p:spPr bwMode="auto">
          <a:xfrm>
            <a:off x="67846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MTR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3" name="Rectangle 45"/>
          <p:cNvSpPr>
            <a:spLocks noChangeArrowheads="1"/>
          </p:cNvSpPr>
          <p:nvPr/>
        </p:nvSpPr>
        <p:spPr bwMode="auto">
          <a:xfrm>
            <a:off x="73180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MCH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5" name="Rectangle 46"/>
          <p:cNvSpPr>
            <a:spLocks noChangeArrowheads="1"/>
          </p:cNvSpPr>
          <p:nvPr/>
        </p:nvSpPr>
        <p:spPr bwMode="auto">
          <a:xfrm>
            <a:off x="78514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ZDC</a:t>
            </a:r>
          </a:p>
        </p:txBody>
      </p:sp>
      <p:sp>
        <p:nvSpPr>
          <p:cNvPr id="76" name="Rectangle 47"/>
          <p:cNvSpPr>
            <a:spLocks noChangeArrowheads="1"/>
          </p:cNvSpPr>
          <p:nvPr/>
        </p:nvSpPr>
        <p:spPr bwMode="auto">
          <a:xfrm>
            <a:off x="8344504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ACO</a:t>
            </a:r>
          </a:p>
        </p:txBody>
      </p:sp>
      <p:sp>
        <p:nvSpPr>
          <p:cNvPr id="77" name="Rectangle 38"/>
          <p:cNvSpPr>
            <a:spLocks noChangeArrowheads="1"/>
          </p:cNvSpPr>
          <p:nvPr/>
        </p:nvSpPr>
        <p:spPr bwMode="auto">
          <a:xfrm>
            <a:off x="411402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AD0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8" name="Rectangle 38"/>
          <p:cNvSpPr>
            <a:spLocks noChangeArrowheads="1"/>
          </p:cNvSpPr>
          <p:nvPr/>
        </p:nvSpPr>
        <p:spPr bwMode="auto">
          <a:xfrm>
            <a:off x="357971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TRI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9" name="Rectangle 38"/>
          <p:cNvSpPr>
            <a:spLocks noChangeArrowheads="1"/>
          </p:cNvSpPr>
          <p:nvPr/>
        </p:nvSpPr>
        <p:spPr bwMode="auto">
          <a:xfrm>
            <a:off x="304540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LHC	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0" name="Rectangle 38"/>
          <p:cNvSpPr>
            <a:spLocks noChangeArrowheads="1"/>
          </p:cNvSpPr>
          <p:nvPr/>
        </p:nvSpPr>
        <p:spPr bwMode="auto">
          <a:xfrm>
            <a:off x="251109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PIT	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ALICE experiment at CERN LHC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 descr="cern arial 2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330" y="3505330"/>
            <a:ext cx="4267203" cy="3200400"/>
          </a:xfrm>
          <a:prstGeom prst="rect">
            <a:avLst/>
          </a:prstGeom>
          <a:noFill/>
        </p:spPr>
      </p:pic>
      <p:pic>
        <p:nvPicPr>
          <p:cNvPr id="6" name="Picture 4" descr="C:\Users\peter\Desktop\sps\sps\src\Pictures\Resized\lhcex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0750"/>
            <a:ext cx="4343400" cy="3126061"/>
          </a:xfrm>
          <a:prstGeom prst="rect">
            <a:avLst/>
          </a:prstGeom>
          <a:noFill/>
        </p:spPr>
      </p:pic>
      <p:pic>
        <p:nvPicPr>
          <p:cNvPr id="7" name="Picture 5" descr="C:\Users\peter\Desktop\rt2009\rt2009\altransp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396210" y="4421290"/>
            <a:ext cx="2331608" cy="19051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4800990" y="2436710"/>
            <a:ext cx="3886200" cy="2031968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buClrTx/>
              <a:buFontTx/>
              <a:buNone/>
            </a:pPr>
            <a:r>
              <a:rPr lang="en-US" b="1" dirty="0" smtClean="0">
                <a:solidFill>
                  <a:srgbClr val="000000"/>
                </a:solidFill>
              </a:rPr>
              <a:t>Experiment</a:t>
            </a:r>
          </a:p>
          <a:p>
            <a:pPr>
              <a:buClrTx/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Size: </a:t>
            </a:r>
            <a:r>
              <a:rPr lang="en-US" dirty="0" smtClean="0">
                <a:solidFill>
                  <a:srgbClr val="FC0128"/>
                </a:solidFill>
              </a:rPr>
              <a:t>16 x 26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metres</a:t>
            </a:r>
            <a:r>
              <a:rPr lang="en-US" dirty="0" smtClean="0">
                <a:solidFill>
                  <a:srgbClr val="000000"/>
                </a:solidFill>
              </a:rPr>
              <a:t> (some detectors placed &gt;100m from the interaction point)</a:t>
            </a:r>
          </a:p>
          <a:p>
            <a:pPr>
              <a:buClrTx/>
              <a:buFontTx/>
              <a:buNone/>
            </a:pPr>
            <a:r>
              <a:rPr lang="en-US" b="1" dirty="0" smtClean="0">
                <a:solidFill>
                  <a:srgbClr val="000000"/>
                </a:solidFill>
              </a:rPr>
              <a:t>Mass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smtClean="0">
                <a:solidFill>
                  <a:srgbClr val="FC0128"/>
                </a:solidFill>
              </a:rPr>
              <a:t>10,000,000 kg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ClrTx/>
              <a:buFontTx/>
              <a:buNone/>
            </a:pPr>
            <a:r>
              <a:rPr lang="en-GB" b="1" dirty="0" smtClean="0">
                <a:solidFill>
                  <a:srgbClr val="000000"/>
                </a:solidFill>
              </a:rPr>
              <a:t>Detectors</a:t>
            </a:r>
            <a:r>
              <a:rPr lang="en-US" b="1" dirty="0" smtClean="0">
                <a:solidFill>
                  <a:srgbClr val="000000"/>
                </a:solidFill>
              </a:rPr>
              <a:t>: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20</a:t>
            </a:r>
          </a:p>
          <a:p>
            <a:r>
              <a:rPr lang="en-GB" b="1" dirty="0" smtClean="0">
                <a:solidFill>
                  <a:srgbClr val="000000"/>
                </a:solidFill>
              </a:rPr>
              <a:t>Magnets</a:t>
            </a:r>
            <a:r>
              <a:rPr lang="en-US" b="1" dirty="0" smtClean="0">
                <a:solidFill>
                  <a:srgbClr val="00000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2892740" y="910110"/>
            <a:ext cx="3810000" cy="1200971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>
              <a:buClrTx/>
              <a:buFontTx/>
              <a:buNone/>
            </a:pPr>
            <a:r>
              <a:rPr lang="en-GB" b="1" dirty="0" smtClean="0">
                <a:solidFill>
                  <a:srgbClr val="000000"/>
                </a:solidFill>
              </a:rPr>
              <a:t>Basic task – study of heavy ion collisions at LHC</a:t>
            </a:r>
          </a:p>
          <a:p>
            <a:pPr algn="ctr">
              <a:buClrTx/>
              <a:buFontTx/>
              <a:buNone/>
            </a:pPr>
            <a:r>
              <a:rPr lang="en-GB" b="1" dirty="0" smtClean="0">
                <a:solidFill>
                  <a:srgbClr val="000000"/>
                </a:solidFill>
              </a:rPr>
              <a:t>The design of ALICE allows for p-p studies as well</a:t>
            </a:r>
            <a:endParaRPr lang="sk-SK" b="1" dirty="0" smtClean="0">
              <a:solidFill>
                <a:srgbClr val="000000"/>
              </a:solidFill>
            </a:endParaRPr>
          </a:p>
        </p:txBody>
      </p:sp>
      <p:pic>
        <p:nvPicPr>
          <p:cNvPr id="2050" name="Picture 2" descr="http://aliweb.cern.ch/system/files/images/alice-images/Alice-MapCollab2011-jun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26610"/>
            <a:ext cx="2801786" cy="1733605"/>
          </a:xfrm>
          <a:prstGeom prst="rect">
            <a:avLst/>
          </a:prstGeom>
          <a:noFill/>
        </p:spPr>
      </p:pic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1976780" y="5260920"/>
            <a:ext cx="3810000" cy="1200971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buClrTx/>
              <a:buFontTx/>
              <a:buNone/>
            </a:pPr>
            <a:r>
              <a:rPr lang="en-GB" b="1" dirty="0" smtClean="0">
                <a:solidFill>
                  <a:srgbClr val="000000"/>
                </a:solidFill>
              </a:rPr>
              <a:t>The ALICE Collaboration: 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en-GB" b="1" dirty="0" smtClean="0">
                <a:solidFill>
                  <a:srgbClr val="000000"/>
                </a:solidFill>
              </a:rPr>
              <a:t>Members</a:t>
            </a:r>
            <a:r>
              <a:rPr lang="sk-SK" b="1" dirty="0" smtClean="0">
                <a:solidFill>
                  <a:srgbClr val="000000"/>
                </a:solidFill>
              </a:rPr>
              <a:t>: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C0128"/>
                </a:solidFill>
              </a:rPr>
              <a:t>1300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en-US" b="1" dirty="0" smtClean="0">
                <a:solidFill>
                  <a:srgbClr val="000000"/>
                </a:solidFill>
              </a:rPr>
              <a:t>In</a:t>
            </a:r>
            <a:r>
              <a:rPr lang="en-GB" b="1" dirty="0" smtClean="0">
                <a:solidFill>
                  <a:srgbClr val="000000"/>
                </a:solidFill>
              </a:rPr>
              <a:t>s</a:t>
            </a:r>
            <a:r>
              <a:rPr lang="sk-SK" b="1" dirty="0" smtClean="0">
                <a:solidFill>
                  <a:srgbClr val="000000"/>
                </a:solidFill>
              </a:rPr>
              <a:t>tit</a:t>
            </a:r>
            <a:r>
              <a:rPr lang="en-GB" b="1" dirty="0" smtClean="0">
                <a:solidFill>
                  <a:srgbClr val="000000"/>
                </a:solidFill>
              </a:rPr>
              <a:t>u</a:t>
            </a:r>
            <a:r>
              <a:rPr lang="sk-SK" b="1" dirty="0" smtClean="0">
                <a:solidFill>
                  <a:srgbClr val="000000"/>
                </a:solidFill>
              </a:rPr>
              <a:t>t</a:t>
            </a:r>
            <a:r>
              <a:rPr lang="en-GB" b="1" dirty="0" err="1" smtClean="0">
                <a:solidFill>
                  <a:srgbClr val="000000"/>
                </a:solidFill>
              </a:rPr>
              <a:t>es</a:t>
            </a:r>
            <a:r>
              <a:rPr lang="en-US" b="1" dirty="0" smtClean="0">
                <a:solidFill>
                  <a:srgbClr val="000000"/>
                </a:solidFill>
              </a:rPr>
              <a:t>: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116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Countries: </a:t>
            </a:r>
            <a:r>
              <a:rPr lang="en-US" dirty="0" smtClean="0">
                <a:solidFill>
                  <a:srgbClr val="FF0000"/>
                </a:solidFill>
              </a:rPr>
              <a:t>33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9" grpId="0" animBg="1"/>
      <p:bldP spid="9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/>
          <p:cNvCxnSpPr/>
          <p:nvPr/>
        </p:nvCxnSpPr>
        <p:spPr>
          <a:xfrm>
            <a:off x="2743200" y="4267200"/>
            <a:ext cx="5334000" cy="838200"/>
          </a:xfrm>
          <a:prstGeom prst="line">
            <a:avLst/>
          </a:prstGeom>
          <a:ln w="79375" cmpd="thinThick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 43"/>
          <p:cNvSpPr/>
          <p:nvPr/>
        </p:nvSpPr>
        <p:spPr>
          <a:xfrm>
            <a:off x="990600" y="2667000"/>
            <a:ext cx="3381154" cy="978195"/>
          </a:xfrm>
          <a:custGeom>
            <a:avLst/>
            <a:gdLst>
              <a:gd name="connsiteX0" fmla="*/ 3381154 w 3381154"/>
              <a:gd name="connsiteY0" fmla="*/ 0 h 978195"/>
              <a:gd name="connsiteX1" fmla="*/ 2562447 w 3381154"/>
              <a:gd name="connsiteY1" fmla="*/ 489097 h 978195"/>
              <a:gd name="connsiteX2" fmla="*/ 10633 w 3381154"/>
              <a:gd name="connsiteY2" fmla="*/ 95693 h 978195"/>
              <a:gd name="connsiteX3" fmla="*/ 0 w 3381154"/>
              <a:gd name="connsiteY3" fmla="*/ 978195 h 97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1154" h="978195">
                <a:moveTo>
                  <a:pt x="3381154" y="0"/>
                </a:moveTo>
                <a:lnTo>
                  <a:pt x="2562447" y="489097"/>
                </a:lnTo>
                <a:lnTo>
                  <a:pt x="10633" y="95693"/>
                </a:lnTo>
                <a:lnTo>
                  <a:pt x="0" y="978195"/>
                </a:lnTo>
              </a:path>
            </a:pathLst>
          </a:custGeom>
          <a:ln w="79375" cmpd="thickThin">
            <a:solidFill>
              <a:schemeClr val="accent3">
                <a:lumMod val="7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990600" y="2438400"/>
            <a:ext cx="1447800" cy="457200"/>
          </a:xfrm>
          <a:custGeom>
            <a:avLst/>
            <a:gdLst>
              <a:gd name="connsiteX0" fmla="*/ 3381154 w 3381154"/>
              <a:gd name="connsiteY0" fmla="*/ 0 h 978195"/>
              <a:gd name="connsiteX1" fmla="*/ 2562447 w 3381154"/>
              <a:gd name="connsiteY1" fmla="*/ 489097 h 978195"/>
              <a:gd name="connsiteX2" fmla="*/ 10633 w 3381154"/>
              <a:gd name="connsiteY2" fmla="*/ 95693 h 978195"/>
              <a:gd name="connsiteX3" fmla="*/ 0 w 3381154"/>
              <a:gd name="connsiteY3" fmla="*/ 978195 h 97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1154" h="978195">
                <a:moveTo>
                  <a:pt x="3381154" y="0"/>
                </a:moveTo>
                <a:lnTo>
                  <a:pt x="2562447" y="489097"/>
                </a:lnTo>
                <a:lnTo>
                  <a:pt x="10633" y="95693"/>
                </a:lnTo>
                <a:lnTo>
                  <a:pt x="0" y="978195"/>
                </a:lnTo>
              </a:path>
            </a:pathLst>
          </a:custGeom>
          <a:ln w="79375" cmpd="thickThin">
            <a:solidFill>
              <a:schemeClr val="accent3">
                <a:lumMod val="7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838200"/>
            <a:ext cx="2590800" cy="2209800"/>
          </a:xfrm>
          <a:prstGeom prst="rect">
            <a:avLst/>
          </a:prstGeom>
          <a:solidFill>
            <a:srgbClr val="4F81BD">
              <a:alpha val="32941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OffAxis2Top"/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05200" y="1219200"/>
            <a:ext cx="2590800" cy="2209800"/>
          </a:xfrm>
          <a:prstGeom prst="rect">
            <a:avLst/>
          </a:prstGeom>
          <a:solidFill>
            <a:srgbClr val="4F81BD">
              <a:alpha val="32941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OffAxis2Top"/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124200" y="3352800"/>
            <a:ext cx="2590800" cy="2209800"/>
          </a:xfrm>
          <a:prstGeom prst="rect">
            <a:avLst/>
          </a:prstGeom>
          <a:solidFill>
            <a:srgbClr val="4F81BD">
              <a:alpha val="32941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OffAxis2Top"/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943600" y="3810000"/>
            <a:ext cx="2590800" cy="2209800"/>
          </a:xfrm>
          <a:prstGeom prst="rect">
            <a:avLst/>
          </a:prstGeom>
          <a:solidFill>
            <a:srgbClr val="4F81BD">
              <a:alpha val="32941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OffAxis2Top"/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962400" y="1295400"/>
            <a:ext cx="609600" cy="685800"/>
          </a:xfrm>
          <a:prstGeom prst="rect">
            <a:avLst/>
          </a:prstGeom>
          <a:solidFill>
            <a:srgbClr val="92D050">
              <a:alpha val="33000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90202" lon="2212988" rev="21530179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48200" y="1371600"/>
            <a:ext cx="685800" cy="685800"/>
          </a:xfrm>
          <a:prstGeom prst="rect">
            <a:avLst/>
          </a:prstGeom>
          <a:solidFill>
            <a:srgbClr val="92D050">
              <a:alpha val="33000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90202" lon="2212988" rev="21530179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COOLING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267200" y="1676400"/>
            <a:ext cx="609600" cy="685800"/>
          </a:xfrm>
          <a:prstGeom prst="rect">
            <a:avLst/>
          </a:prstGeom>
          <a:solidFill>
            <a:srgbClr val="92D050">
              <a:alpha val="33000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90202" lon="2212988" rev="21530179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105400" y="1828800"/>
            <a:ext cx="609600" cy="685800"/>
          </a:xfrm>
          <a:prstGeom prst="rect">
            <a:avLst/>
          </a:prstGeom>
          <a:solidFill>
            <a:srgbClr val="92D050">
              <a:alpha val="33000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90202" lon="2212988" rev="21530179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1447800"/>
            <a:ext cx="609600" cy="685800"/>
          </a:xfrm>
          <a:prstGeom prst="rect">
            <a:avLst/>
          </a:prstGeom>
          <a:solidFill>
            <a:srgbClr val="92D050">
              <a:alpha val="33000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90202" lon="2212988" rev="21530179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FEE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85800" y="1828800"/>
            <a:ext cx="2286000" cy="685800"/>
          </a:xfrm>
          <a:prstGeom prst="rect">
            <a:avLst/>
          </a:prstGeom>
          <a:solidFill>
            <a:schemeClr val="bg2">
              <a:alpha val="81000"/>
            </a:scheme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48344" lon="1296544" rev="21351863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ALICE on-detector electronics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200400" y="2209800"/>
            <a:ext cx="2286000" cy="685800"/>
          </a:xfrm>
          <a:prstGeom prst="rect">
            <a:avLst/>
          </a:prstGeom>
          <a:solidFill>
            <a:schemeClr val="bg2">
              <a:alpha val="81000"/>
            </a:scheme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48344" lon="1296544" rev="21351863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Detector devices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tower"/>
          <p:cNvSpPr>
            <a:spLocks noEditPoints="1" noChangeArrowheads="1"/>
          </p:cNvSpPr>
          <p:nvPr/>
        </p:nvSpPr>
        <p:spPr bwMode="auto">
          <a:xfrm>
            <a:off x="3810000" y="3810000"/>
            <a:ext cx="533400" cy="828674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isometricOffAxis2Left"/>
            <a:lightRig rig="threePt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ower"/>
          <p:cNvSpPr>
            <a:spLocks noEditPoints="1" noChangeArrowheads="1"/>
          </p:cNvSpPr>
          <p:nvPr/>
        </p:nvSpPr>
        <p:spPr bwMode="auto">
          <a:xfrm>
            <a:off x="4495800" y="3657600"/>
            <a:ext cx="533400" cy="828674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isometricOffAxis2Left"/>
            <a:lightRig rig="threePt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743200" y="4648200"/>
            <a:ext cx="2286000" cy="685800"/>
          </a:xfrm>
          <a:prstGeom prst="rect">
            <a:avLst/>
          </a:prstGeom>
          <a:solidFill>
            <a:schemeClr val="bg2">
              <a:alpha val="81000"/>
            </a:scheme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48344" lon="1296544" rev="21351863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DCS data storage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(ORACLE, fileservers)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38800" y="5105400"/>
            <a:ext cx="2286000" cy="685800"/>
          </a:xfrm>
          <a:prstGeom prst="rect">
            <a:avLst/>
          </a:prstGeom>
          <a:solidFill>
            <a:schemeClr val="bg2">
              <a:alpha val="81000"/>
            </a:scheme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48344" lon="1296544" rev="21351863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Consumers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867400" y="4191000"/>
            <a:ext cx="1371600" cy="685800"/>
          </a:xfrm>
          <a:prstGeom prst="rect">
            <a:avLst/>
          </a:prstGeom>
          <a:solidFill>
            <a:srgbClr val="92D050">
              <a:alpha val="33000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90202" lon="2212988" rev="21530179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Offline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(GRID)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391400" y="4114800"/>
            <a:ext cx="1371600" cy="685800"/>
          </a:xfrm>
          <a:prstGeom prst="rect">
            <a:avLst/>
          </a:prstGeom>
          <a:solidFill>
            <a:srgbClr val="92D050">
              <a:alpha val="33000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90202" lon="2212988" rev="21530179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Operator UIs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7" name="Freeform 46"/>
          <p:cNvSpPr/>
          <p:nvPr/>
        </p:nvSpPr>
        <p:spPr>
          <a:xfrm>
            <a:off x="969334" y="2569534"/>
            <a:ext cx="6553200" cy="1905000"/>
          </a:xfrm>
          <a:custGeom>
            <a:avLst/>
            <a:gdLst>
              <a:gd name="connsiteX0" fmla="*/ 3381154 w 3381154"/>
              <a:gd name="connsiteY0" fmla="*/ 0 h 978195"/>
              <a:gd name="connsiteX1" fmla="*/ 2562447 w 3381154"/>
              <a:gd name="connsiteY1" fmla="*/ 489097 h 978195"/>
              <a:gd name="connsiteX2" fmla="*/ 10633 w 3381154"/>
              <a:gd name="connsiteY2" fmla="*/ 95693 h 978195"/>
              <a:gd name="connsiteX3" fmla="*/ 0 w 3381154"/>
              <a:gd name="connsiteY3" fmla="*/ 978195 h 978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1154" h="978195">
                <a:moveTo>
                  <a:pt x="3381154" y="0"/>
                </a:moveTo>
                <a:lnTo>
                  <a:pt x="2562447" y="489097"/>
                </a:lnTo>
                <a:lnTo>
                  <a:pt x="10633" y="95693"/>
                </a:lnTo>
                <a:lnTo>
                  <a:pt x="0" y="978195"/>
                </a:lnTo>
              </a:path>
            </a:pathLst>
          </a:custGeom>
          <a:ln w="79375" cmpd="thickThin">
            <a:solidFill>
              <a:schemeClr val="accent3">
                <a:lumMod val="7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04800" y="2971800"/>
            <a:ext cx="2590800" cy="2209800"/>
          </a:xfrm>
          <a:prstGeom prst="rect">
            <a:avLst/>
          </a:prstGeom>
          <a:solidFill>
            <a:srgbClr val="4F81BD">
              <a:alpha val="32941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OffAxis2Top"/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028" name="tower"/>
          <p:cNvSpPr>
            <a:spLocks noEditPoints="1" noChangeArrowheads="1"/>
          </p:cNvSpPr>
          <p:nvPr/>
        </p:nvSpPr>
        <p:spPr bwMode="auto">
          <a:xfrm>
            <a:off x="381000" y="3276600"/>
            <a:ext cx="533400" cy="828674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isometricOffAxis2Left"/>
            <a:lightRig rig="threePt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ower"/>
          <p:cNvSpPr>
            <a:spLocks noEditPoints="1" noChangeArrowheads="1"/>
          </p:cNvSpPr>
          <p:nvPr/>
        </p:nvSpPr>
        <p:spPr bwMode="auto">
          <a:xfrm>
            <a:off x="685800" y="3505200"/>
            <a:ext cx="533400" cy="828674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isometricOffAxis2Left"/>
            <a:lightRig rig="threePt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ower"/>
          <p:cNvSpPr>
            <a:spLocks noEditPoints="1" noChangeArrowheads="1"/>
          </p:cNvSpPr>
          <p:nvPr/>
        </p:nvSpPr>
        <p:spPr bwMode="auto">
          <a:xfrm>
            <a:off x="1143000" y="3200400"/>
            <a:ext cx="533400" cy="828674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isometricOffAxis2Left"/>
            <a:lightRig rig="threePt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ower"/>
          <p:cNvSpPr>
            <a:spLocks noEditPoints="1" noChangeArrowheads="1"/>
          </p:cNvSpPr>
          <p:nvPr/>
        </p:nvSpPr>
        <p:spPr bwMode="auto">
          <a:xfrm>
            <a:off x="1447800" y="3581400"/>
            <a:ext cx="533400" cy="828674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isometricOffAxis2Left"/>
            <a:lightRig rig="threePt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ower"/>
          <p:cNvSpPr>
            <a:spLocks noEditPoints="1" noChangeArrowheads="1"/>
          </p:cNvSpPr>
          <p:nvPr/>
        </p:nvSpPr>
        <p:spPr bwMode="auto">
          <a:xfrm>
            <a:off x="2133600" y="3429000"/>
            <a:ext cx="533400" cy="828674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isometricOffAxis2Left"/>
            <a:lightRig rig="threePt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0" y="4267200"/>
            <a:ext cx="2286000" cy="685800"/>
          </a:xfrm>
          <a:prstGeom prst="rect">
            <a:avLst/>
          </a:prstGeom>
          <a:solidFill>
            <a:schemeClr val="bg2">
              <a:alpha val="81000"/>
            </a:scheme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48344" lon="1296544" rev="21351863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DCS data processing farm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9" name="Picture 5" descr="C:\Users\peter\Desktop\rt2009\rt2009\altrans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-152400"/>
            <a:ext cx="2984829" cy="2743200"/>
          </a:xfrm>
          <a:prstGeom prst="rect">
            <a:avLst/>
          </a:prstGeom>
          <a:noFill/>
          <a:scene3d>
            <a:camera prst="isometricOffAxis2Left">
              <a:rot lat="781114" lon="1533197" rev="21592816"/>
            </a:camera>
            <a:lightRig rig="threePt" dir="t"/>
          </a:scene3d>
        </p:spPr>
      </p:pic>
      <p:sp>
        <p:nvSpPr>
          <p:cNvPr id="2" name="Rectangle 1"/>
          <p:cNvSpPr/>
          <p:nvPr/>
        </p:nvSpPr>
        <p:spPr>
          <a:xfrm>
            <a:off x="6172200" y="1600200"/>
            <a:ext cx="2590800" cy="2209800"/>
          </a:xfrm>
          <a:prstGeom prst="rect">
            <a:avLst/>
          </a:prstGeom>
          <a:solidFill>
            <a:srgbClr val="4F81BD">
              <a:alpha val="32941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OffAxis2Top"/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553200" y="1676400"/>
            <a:ext cx="609600" cy="685800"/>
          </a:xfrm>
          <a:prstGeom prst="rect">
            <a:avLst/>
          </a:prstGeom>
          <a:solidFill>
            <a:srgbClr val="92D050">
              <a:alpha val="33000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90202" lon="2212988" rev="21530179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LHC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696200" y="1828800"/>
            <a:ext cx="609600" cy="685800"/>
          </a:xfrm>
          <a:prstGeom prst="rect">
            <a:avLst/>
          </a:prstGeom>
          <a:solidFill>
            <a:srgbClr val="92D050">
              <a:alpha val="33000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90202" lon="2212988" rev="21530179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Magnets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229600" y="2057400"/>
            <a:ext cx="609600" cy="685800"/>
          </a:xfrm>
          <a:prstGeom prst="rect">
            <a:avLst/>
          </a:prstGeom>
          <a:solidFill>
            <a:srgbClr val="92D050">
              <a:alpha val="33000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90202" lon="2212988" rev="21530179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Safety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086600" y="1905000"/>
            <a:ext cx="609600" cy="685800"/>
          </a:xfrm>
          <a:prstGeom prst="rect">
            <a:avLst/>
          </a:prstGeom>
          <a:solidFill>
            <a:srgbClr val="92D050">
              <a:alpha val="33000"/>
            </a:srgb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90202" lon="2212988" rev="21530179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FEE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791200" y="2590800"/>
            <a:ext cx="2286000" cy="685800"/>
          </a:xfrm>
          <a:prstGeom prst="rect">
            <a:avLst/>
          </a:prstGeom>
          <a:solidFill>
            <a:schemeClr val="bg2">
              <a:alpha val="81000"/>
            </a:schemeClr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LeftDown">
              <a:rot lat="648344" lon="1296544" rev="21351863"/>
            </a:camera>
            <a:lightRig rig="threePt" dir="t"/>
          </a:scene3d>
          <a:sp3d extrusionH="25400">
            <a:bevelT w="25400" h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External sub-systems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1447800" y="2667000"/>
            <a:ext cx="1981200" cy="533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300 000 values/s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read by software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152400" y="5181600"/>
            <a:ext cx="1981200" cy="609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30 000 values/s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Injected into PVSS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2667000" y="5486400"/>
            <a:ext cx="2133600" cy="609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1000 values/s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Written to ORACLE after smoothing in PVSS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5562600" y="5943600"/>
            <a:ext cx="2133600" cy="609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&gt;200 values/s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Sent to consumers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3352800" y="0"/>
            <a:ext cx="5791200" cy="1200329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rgbClr val="E6E6E6"/>
              </a:gs>
            </a:gsLst>
            <a:lin ang="10800000" scaled="1"/>
          </a:gra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Dataflow in ALICE DCS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6GB of data is needed to fully configure ALICE for operation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Several stages of  filtering applied to acquired data</a:t>
            </a:r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/>
          <p:cNvSpPr/>
          <p:nvPr/>
        </p:nvSpPr>
        <p:spPr>
          <a:xfrm>
            <a:off x="384538" y="4343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98938" y="4876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2213338" y="5410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FEE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280138" y="6019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…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50" name="Straight Arrow Connector 149"/>
          <p:cNvCxnSpPr/>
          <p:nvPr/>
        </p:nvCxnSpPr>
        <p:spPr>
          <a:xfrm rot="16200000" flipH="1">
            <a:off x="304800" y="4953000"/>
            <a:ext cx="914400" cy="3048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rot="10800000" flipV="1">
            <a:off x="914400" y="5181600"/>
            <a:ext cx="609600" cy="3810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rot="10800000">
            <a:off x="914400" y="5562600"/>
            <a:ext cx="15240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04" idx="1"/>
          </p:cNvCxnSpPr>
          <p:nvPr/>
        </p:nvCxnSpPr>
        <p:spPr>
          <a:xfrm rot="10800000">
            <a:off x="914400" y="5562600"/>
            <a:ext cx="2365738" cy="6477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38200"/>
          </a:xfrm>
        </p:spPr>
        <p:txBody>
          <a:bodyPr/>
          <a:lstStyle/>
          <a:p>
            <a:r>
              <a:rPr lang="en-US" dirty="0" smtClean="0"/>
              <a:t>Building blocks of ALICE DCS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3048000" y="2667000"/>
            <a:ext cx="5516881" cy="175432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rgbClr val="E6E6E6"/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18 detectors with different requirements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Effort to device standardization </a:t>
            </a:r>
          </a:p>
          <a:p>
            <a:pPr lvl="2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Still large diversity mainly in FEE part</a:t>
            </a:r>
          </a:p>
          <a:p>
            <a:pPr lvl="3">
              <a:buFont typeface="Arial" pitchFamily="34" charset="0"/>
              <a:buChar char="•"/>
            </a:pPr>
            <a:r>
              <a:rPr lang="en-GB" b="1" dirty="0" smtClean="0">
                <a:solidFill>
                  <a:schemeClr val="bg1"/>
                </a:solidFill>
              </a:rPr>
              <a:t>Large number of busses (</a:t>
            </a:r>
            <a:r>
              <a:rPr lang="en-GB" b="1" dirty="0" err="1" smtClean="0">
                <a:solidFill>
                  <a:schemeClr val="bg1"/>
                </a:solidFill>
              </a:rPr>
              <a:t>CANbus</a:t>
            </a:r>
            <a:r>
              <a:rPr lang="en-GB" b="1" dirty="0" smtClean="0">
                <a:solidFill>
                  <a:schemeClr val="bg1"/>
                </a:solidFill>
              </a:rPr>
              <a:t>, JTAG, </a:t>
            </a:r>
            <a:r>
              <a:rPr lang="en-GB" b="1" dirty="0" err="1" smtClean="0">
                <a:solidFill>
                  <a:schemeClr val="bg1"/>
                </a:solidFill>
              </a:rPr>
              <a:t>Profibus</a:t>
            </a:r>
            <a:r>
              <a:rPr lang="en-GB" b="1" dirty="0" smtClean="0">
                <a:solidFill>
                  <a:schemeClr val="bg1"/>
                </a:solidFill>
              </a:rPr>
              <a:t>, RS232, Ethernet, custom links…)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219200"/>
            <a:ext cx="4572000" cy="1200329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  <a:tileRect/>
          </a:gradFill>
        </p:spPr>
        <p:txBody>
          <a:bodyPr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1200 network-attached devices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270 crates (VME and power supplies) 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4 000 controlled voltage channels </a:t>
            </a:r>
          </a:p>
          <a:p>
            <a:endParaRPr lang="en-GB" b="1" dirty="0" smtClean="0">
              <a:solidFill>
                <a:schemeClr val="bg1"/>
              </a:solidFill>
            </a:endParaRPr>
          </a:p>
        </p:txBody>
      </p:sp>
      <p:pic>
        <p:nvPicPr>
          <p:cNvPr id="116" name="Picture 5" descr="C:\Users\peter\Desktop\rt2009\rt2009\altrans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4724400"/>
            <a:ext cx="2984829" cy="2743200"/>
          </a:xfrm>
          <a:prstGeom prst="rect">
            <a:avLst/>
          </a:prstGeom>
          <a:noFill/>
          <a:scene3d>
            <a:camera prst="isometricOffAxis2Left">
              <a:rot lat="781114" lon="1533197" rev="21592816"/>
            </a:camera>
            <a:lightRig rig="threePt" dir="t"/>
          </a:scene3d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/>
          <p:cNvSpPr/>
          <p:nvPr/>
        </p:nvSpPr>
        <p:spPr>
          <a:xfrm>
            <a:off x="384538" y="4343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98938" y="4876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2213338" y="5410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FEE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280138" y="6019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…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-1371600" y="4114800"/>
            <a:ext cx="9144000" cy="14478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     ACCESS      and      ABSTRACTION</a:t>
            </a:r>
          </a:p>
          <a:p>
            <a:pPr algn="ctr"/>
            <a:endParaRPr lang="en-US" dirty="0"/>
          </a:p>
        </p:txBody>
      </p:sp>
      <p:sp>
        <p:nvSpPr>
          <p:cNvPr id="107" name="Rectangle 106"/>
          <p:cNvSpPr/>
          <p:nvPr/>
        </p:nvSpPr>
        <p:spPr>
          <a:xfrm>
            <a:off x="460738" y="3810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08" name="Rectangle 107"/>
          <p:cNvSpPr/>
          <p:nvPr/>
        </p:nvSpPr>
        <p:spPr>
          <a:xfrm>
            <a:off x="1451338" y="4396565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2452571" y="4972497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10" name="Rectangle 109"/>
          <p:cNvSpPr/>
          <p:nvPr/>
        </p:nvSpPr>
        <p:spPr>
          <a:xfrm>
            <a:off x="3429000" y="5560831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12" name="Rectangle 111"/>
          <p:cNvSpPr/>
          <p:nvPr/>
        </p:nvSpPr>
        <p:spPr>
          <a:xfrm>
            <a:off x="841738" y="3583169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 SERVER</a:t>
            </a:r>
          </a:p>
          <a:p>
            <a:pPr algn="ctr"/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1832338" y="4169734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SERVER</a:t>
            </a:r>
          </a:p>
          <a:p>
            <a:pPr algn="ctr"/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2833571" y="4745666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3810000" y="5334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/>
          </a:p>
        </p:txBody>
      </p:sp>
      <p:cxnSp>
        <p:nvCxnSpPr>
          <p:cNvPr id="145" name="Straight Arrow Connector 144"/>
          <p:cNvCxnSpPr/>
          <p:nvPr/>
        </p:nvCxnSpPr>
        <p:spPr>
          <a:xfrm rot="10800000" flipV="1">
            <a:off x="914400" y="41910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 rot="10800000" flipV="1">
            <a:off x="1676400" y="4648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rot="10800000" flipV="1">
            <a:off x="2590800" y="51816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rot="10800000" flipV="1">
            <a:off x="3657600" y="5791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rot="16200000" flipH="1">
            <a:off x="304800" y="4953000"/>
            <a:ext cx="914400" cy="3048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rot="10800000" flipV="1">
            <a:off x="914400" y="5181600"/>
            <a:ext cx="609600" cy="3810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rot="10800000">
            <a:off x="914400" y="5562600"/>
            <a:ext cx="15240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04" idx="1"/>
          </p:cNvCxnSpPr>
          <p:nvPr/>
        </p:nvCxnSpPr>
        <p:spPr>
          <a:xfrm rot="10800000">
            <a:off x="914400" y="5562600"/>
            <a:ext cx="2365738" cy="6477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0" y="152400"/>
            <a:ext cx="5943600" cy="1200329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180 000 OPC items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100 000 Front-End (FED) services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1 000 </a:t>
            </a:r>
            <a:r>
              <a:rPr lang="en-GB" b="1" dirty="0" err="1" smtClean="0">
                <a:solidFill>
                  <a:schemeClr val="bg1"/>
                </a:solidFill>
              </a:rPr>
              <a:t>000</a:t>
            </a:r>
            <a:r>
              <a:rPr lang="en-GB" b="1" dirty="0" smtClean="0">
                <a:solidFill>
                  <a:schemeClr val="bg1"/>
                </a:solidFill>
              </a:rPr>
              <a:t> parameters supervised by the DCS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Monitored at typical rate of 1Hz</a:t>
            </a:r>
            <a:endParaRPr lang="en-GB" b="1" dirty="0" smtClean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flipH="1">
            <a:off x="3048000" y="1905000"/>
            <a:ext cx="5516881" cy="203132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rgbClr val="E6E6E6"/>
              </a:gs>
            </a:gsLst>
          </a:gra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Hardware diversity is managed through standard interfaces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OPC servers for commercial devices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FED servers for custom hardware</a:t>
            </a:r>
          </a:p>
          <a:p>
            <a:pPr lvl="2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Provides hardware abstraction, uses CERN DIM (TCP/IP based) protocol for communication</a:t>
            </a:r>
            <a:endParaRPr lang="en-GB" b="1" dirty="0" smtClean="0">
              <a:solidFill>
                <a:schemeClr val="bg1"/>
              </a:solidFill>
            </a:endParaRPr>
          </a:p>
        </p:txBody>
      </p:sp>
      <p:pic>
        <p:nvPicPr>
          <p:cNvPr id="116" name="Picture 5" descr="C:\Users\peter\Desktop\rt2009\rt2009\altrans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4724400"/>
            <a:ext cx="2984829" cy="2743200"/>
          </a:xfrm>
          <a:prstGeom prst="rect">
            <a:avLst/>
          </a:prstGeom>
          <a:noFill/>
          <a:scene3d>
            <a:camera prst="isometricOffAxis2Left">
              <a:rot lat="781114" lon="1533197" rev="21592816"/>
            </a:camera>
            <a:lightRig rig="threePt" dir="t"/>
          </a:scene3d>
        </p:spPr>
      </p:pic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/>
          <p:cNvSpPr/>
          <p:nvPr/>
        </p:nvSpPr>
        <p:spPr>
          <a:xfrm>
            <a:off x="1524000" y="304800"/>
            <a:ext cx="9144000" cy="56388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 smtClean="0">
              <a:solidFill>
                <a:srgbClr val="FF0000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215" name="Rectangle 214"/>
          <p:cNvSpPr/>
          <p:nvPr/>
        </p:nvSpPr>
        <p:spPr>
          <a:xfrm>
            <a:off x="2590800" y="2286000"/>
            <a:ext cx="8153400" cy="1295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CENTRAL   SYSTEMS</a:t>
            </a:r>
          </a:p>
          <a:p>
            <a:pPr algn="ctr"/>
            <a:endParaRPr lang="en-US" dirty="0"/>
          </a:p>
        </p:txBody>
      </p:sp>
      <p:sp>
        <p:nvSpPr>
          <p:cNvPr id="211" name="Rectangle 210"/>
          <p:cNvSpPr/>
          <p:nvPr/>
        </p:nvSpPr>
        <p:spPr>
          <a:xfrm>
            <a:off x="4648200" y="3429000"/>
            <a:ext cx="3429000" cy="2438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DETECTOR   SYSTEM</a:t>
            </a:r>
          </a:p>
          <a:p>
            <a:pPr algn="ctr"/>
            <a:endParaRPr lang="en-US" dirty="0"/>
          </a:p>
        </p:txBody>
      </p:sp>
      <p:sp>
        <p:nvSpPr>
          <p:cNvPr id="210" name="Rectangle 209"/>
          <p:cNvSpPr/>
          <p:nvPr/>
        </p:nvSpPr>
        <p:spPr>
          <a:xfrm>
            <a:off x="1676400" y="1981200"/>
            <a:ext cx="4495800" cy="2438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DETECTOR   SYSTEM</a:t>
            </a:r>
          </a:p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8400" y="2971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962400" y="3810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962400" y="3200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276600" y="3429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3200400" y="2743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4038600" y="2590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029200" y="4495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5715000" y="48006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943600" y="4114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4343400" y="17526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486400" y="2286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553200" y="28956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84538" y="4343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98938" y="4876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2213338" y="5410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FEE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280138" y="6019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…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-1371600" y="4114800"/>
            <a:ext cx="9144000" cy="14478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     ACCESS      and      ABSTRACTION</a:t>
            </a:r>
          </a:p>
          <a:p>
            <a:pPr algn="ctr"/>
            <a:endParaRPr lang="en-US" dirty="0"/>
          </a:p>
        </p:txBody>
      </p:sp>
      <p:sp>
        <p:nvSpPr>
          <p:cNvPr id="107" name="Rectangle 106"/>
          <p:cNvSpPr/>
          <p:nvPr/>
        </p:nvSpPr>
        <p:spPr>
          <a:xfrm>
            <a:off x="460738" y="3810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08" name="Rectangle 107"/>
          <p:cNvSpPr/>
          <p:nvPr/>
        </p:nvSpPr>
        <p:spPr>
          <a:xfrm>
            <a:off x="1451338" y="4396565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2452571" y="4972497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10" name="Rectangle 109"/>
          <p:cNvSpPr/>
          <p:nvPr/>
        </p:nvSpPr>
        <p:spPr>
          <a:xfrm>
            <a:off x="3429000" y="5560831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12" name="Rectangle 111"/>
          <p:cNvSpPr/>
          <p:nvPr/>
        </p:nvSpPr>
        <p:spPr>
          <a:xfrm>
            <a:off x="841738" y="3583169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 SERVER</a:t>
            </a:r>
          </a:p>
          <a:p>
            <a:pPr algn="ctr"/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1832338" y="4169734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SERVER</a:t>
            </a:r>
          </a:p>
          <a:p>
            <a:pPr algn="ctr"/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2833571" y="4745666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3810000" y="5334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/>
          </a:p>
        </p:txBody>
      </p:sp>
      <p:cxnSp>
        <p:nvCxnSpPr>
          <p:cNvPr id="137" name="Straight Arrow Connector 136"/>
          <p:cNvCxnSpPr/>
          <p:nvPr/>
        </p:nvCxnSpPr>
        <p:spPr>
          <a:xfrm rot="10800000" flipV="1">
            <a:off x="1905000" y="32766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rot="10800000" flipV="1">
            <a:off x="2667000" y="37338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rot="10800000" flipV="1">
            <a:off x="3505200" y="41910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 rot="10800000" flipV="1">
            <a:off x="4495800" y="48006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 rot="10800000" flipV="1">
            <a:off x="914400" y="41910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 rot="10800000" flipV="1">
            <a:off x="1676400" y="4648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rot="10800000" flipV="1">
            <a:off x="2590800" y="51816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rot="10800000" flipV="1">
            <a:off x="3657600" y="5791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rot="16200000" flipH="1">
            <a:off x="304800" y="4953000"/>
            <a:ext cx="914400" cy="3048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rot="10800000" flipV="1">
            <a:off x="914400" y="5181600"/>
            <a:ext cx="609600" cy="3810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rot="10800000">
            <a:off x="914400" y="5562600"/>
            <a:ext cx="15240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04" idx="1"/>
          </p:cNvCxnSpPr>
          <p:nvPr/>
        </p:nvCxnSpPr>
        <p:spPr>
          <a:xfrm rot="10800000">
            <a:off x="914400" y="5562600"/>
            <a:ext cx="2365738" cy="6477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 flipH="1">
            <a:off x="2819400" y="3048000"/>
            <a:ext cx="551688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Core of the DCS is based on commercial SCADA system PVSSII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0" y="0"/>
            <a:ext cx="6858000" cy="92333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110 detector computers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60 backend servers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DCS Oracle RAC (able to process up to 150 000 inserts/s)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810000" y="1600200"/>
            <a:ext cx="8153400" cy="1295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BACKEND     SYSTEMS</a:t>
            </a:r>
          </a:p>
          <a:p>
            <a:pPr algn="ctr"/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5791200" y="1066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DNS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400800" y="13716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FS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086600" y="17526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MON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696200" y="2057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RAC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8458200" y="2438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ACC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16" name="Picture 5" descr="C:\Users\peter\Desktop\rt2009\rt2009\altrans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" y="4800600"/>
            <a:ext cx="2984829" cy="2743200"/>
          </a:xfrm>
          <a:prstGeom prst="rect">
            <a:avLst/>
          </a:prstGeom>
          <a:noFill/>
          <a:scene3d>
            <a:camera prst="isometricOffAxis2Left">
              <a:rot lat="781114" lon="1533197" rev="21592816"/>
            </a:camera>
            <a:lightRig rig="threePt" dir="t"/>
          </a:scene3d>
        </p:spPr>
      </p:pic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304800" y="3657600"/>
            <a:ext cx="3124200" cy="685800"/>
          </a:xfrm>
          <a:prstGeom prst="rect">
            <a:avLst/>
          </a:prstGeom>
          <a:solidFill>
            <a:srgbClr val="FFFF00"/>
          </a:solidFill>
          <a:ln w="9525" algn="ctr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4FD7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71691" name="Rectangle 11"/>
          <p:cNvSpPr>
            <a:spLocks noChangeArrowheads="1"/>
          </p:cNvSpPr>
          <p:nvPr/>
        </p:nvSpPr>
        <p:spPr bwMode="auto">
          <a:xfrm>
            <a:off x="304800" y="2895600"/>
            <a:ext cx="3124200" cy="685800"/>
          </a:xfrm>
          <a:prstGeom prst="rect">
            <a:avLst/>
          </a:prstGeom>
          <a:solidFill>
            <a:srgbClr val="FFFF00"/>
          </a:solidFill>
          <a:ln w="9525" algn="ctr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4FD7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PVSSII Architecture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idx="1"/>
          </p:nvPr>
        </p:nvSpPr>
        <p:spPr>
          <a:xfrm>
            <a:off x="609600" y="4800600"/>
            <a:ext cx="8229600" cy="1905000"/>
          </a:xfrm>
        </p:spPr>
        <p:txBody>
          <a:bodyPr>
            <a:normAutofit fontScale="92500"/>
          </a:bodyPr>
          <a:lstStyle/>
          <a:p>
            <a:pPr marL="548640" lvl="3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dirty="0" smtClean="0"/>
              <a:t>PVSSII system is composed of specialized program modules (managers)</a:t>
            </a:r>
          </a:p>
          <a:p>
            <a:pPr marL="548640" lvl="3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dirty="0" smtClean="0"/>
              <a:t>Managers communicate via TCP/IP</a:t>
            </a:r>
          </a:p>
          <a:p>
            <a:pPr marL="548640" lvl="3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dirty="0" smtClean="0"/>
              <a:t>ALICE DCS is built from 100 PVSS systems composed of 900 managers </a:t>
            </a:r>
          </a:p>
          <a:p>
            <a:pPr marL="548640" lvl="3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dirty="0" smtClean="0"/>
              <a:t>PVSSII is extended by JCOP and ALICE frameworks on top of which User applications are built</a:t>
            </a:r>
          </a:p>
          <a:p>
            <a:endParaRPr lang="en-GB" dirty="0"/>
          </a:p>
        </p:txBody>
      </p:sp>
      <p:sp>
        <p:nvSpPr>
          <p:cNvPr id="30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AC1-AC33-4B2C-9BC4-681ED8391D79}" type="slidenum">
              <a:rPr lang="en-US"/>
              <a:pPr/>
              <a:t>24</a:t>
            </a:fld>
            <a:endParaRPr lang="en-US" dirty="0"/>
          </a:p>
        </p:txBody>
      </p: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304800" y="2133600"/>
            <a:ext cx="3124200" cy="685800"/>
          </a:xfrm>
          <a:prstGeom prst="rect">
            <a:avLst/>
          </a:prstGeom>
          <a:solidFill>
            <a:srgbClr val="FFFF00"/>
          </a:solidFill>
          <a:ln w="9525" algn="ctr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4FD7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71693" name="Oval 13"/>
          <p:cNvSpPr>
            <a:spLocks noChangeArrowheads="1"/>
          </p:cNvSpPr>
          <p:nvPr/>
        </p:nvSpPr>
        <p:spPr bwMode="auto">
          <a:xfrm>
            <a:off x="533400" y="2286000"/>
            <a:ext cx="457200" cy="304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en-US" sz="1600" b="1">
                <a:solidFill>
                  <a:srgbClr val="FF0000"/>
                </a:solidFill>
              </a:rPr>
              <a:t>CTL</a:t>
            </a:r>
          </a:p>
        </p:txBody>
      </p:sp>
      <p:sp>
        <p:nvSpPr>
          <p:cNvPr id="71694" name="Rectangle 14"/>
          <p:cNvSpPr>
            <a:spLocks noChangeArrowheads="1"/>
          </p:cNvSpPr>
          <p:nvPr/>
        </p:nvSpPr>
        <p:spPr bwMode="auto">
          <a:xfrm>
            <a:off x="304800" y="1371600"/>
            <a:ext cx="3124200" cy="685800"/>
          </a:xfrm>
          <a:prstGeom prst="rect">
            <a:avLst/>
          </a:prstGeom>
          <a:solidFill>
            <a:srgbClr val="FFFF00"/>
          </a:solidFill>
          <a:ln w="9525" algn="ctr">
            <a:miter lim="800000"/>
            <a:headEnd type="none" w="sm" len="sm"/>
            <a:tailEnd type="none" w="sm" len="sm"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4FD7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71698" name="Oval 18"/>
          <p:cNvSpPr>
            <a:spLocks noChangeArrowheads="1"/>
          </p:cNvSpPr>
          <p:nvPr/>
        </p:nvSpPr>
        <p:spPr bwMode="auto">
          <a:xfrm>
            <a:off x="2895600" y="2286000"/>
            <a:ext cx="457200" cy="304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API</a:t>
            </a:r>
          </a:p>
        </p:txBody>
      </p:sp>
      <p:sp>
        <p:nvSpPr>
          <p:cNvPr id="71699" name="Oval 19"/>
          <p:cNvSpPr>
            <a:spLocks noChangeArrowheads="1"/>
          </p:cNvSpPr>
          <p:nvPr/>
        </p:nvSpPr>
        <p:spPr bwMode="auto">
          <a:xfrm>
            <a:off x="561975" y="3014663"/>
            <a:ext cx="457200" cy="30479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en-US" sz="1600" b="1">
                <a:solidFill>
                  <a:srgbClr val="FF0000"/>
                </a:solidFill>
              </a:rPr>
              <a:t>DM</a:t>
            </a:r>
          </a:p>
        </p:txBody>
      </p:sp>
      <p:sp>
        <p:nvSpPr>
          <p:cNvPr id="71700" name="Oval 20"/>
          <p:cNvSpPr>
            <a:spLocks noChangeArrowheads="1"/>
          </p:cNvSpPr>
          <p:nvPr/>
        </p:nvSpPr>
        <p:spPr bwMode="auto">
          <a:xfrm>
            <a:off x="1768476" y="3014663"/>
            <a:ext cx="457200" cy="30479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en-US" sz="1600" b="1">
                <a:solidFill>
                  <a:srgbClr val="FF0000"/>
                </a:solidFill>
              </a:rPr>
              <a:t>EM</a:t>
            </a:r>
          </a:p>
        </p:txBody>
      </p:sp>
      <p:sp>
        <p:nvSpPr>
          <p:cNvPr id="71701" name="Oval 21"/>
          <p:cNvSpPr>
            <a:spLocks noChangeArrowheads="1"/>
          </p:cNvSpPr>
          <p:nvPr/>
        </p:nvSpPr>
        <p:spPr bwMode="auto">
          <a:xfrm>
            <a:off x="685800" y="3733800"/>
            <a:ext cx="457200" cy="304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DRV</a:t>
            </a:r>
          </a:p>
        </p:txBody>
      </p:sp>
      <p:sp>
        <p:nvSpPr>
          <p:cNvPr id="71702" name="Oval 22"/>
          <p:cNvSpPr>
            <a:spLocks noChangeArrowheads="1"/>
          </p:cNvSpPr>
          <p:nvPr/>
        </p:nvSpPr>
        <p:spPr bwMode="auto">
          <a:xfrm>
            <a:off x="1692276" y="3733800"/>
            <a:ext cx="457200" cy="304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en-US" sz="1600" b="1">
                <a:solidFill>
                  <a:srgbClr val="FF0000"/>
                </a:solidFill>
              </a:rPr>
              <a:t>DRV</a:t>
            </a:r>
          </a:p>
        </p:txBody>
      </p:sp>
      <p:sp>
        <p:nvSpPr>
          <p:cNvPr id="71703" name="Oval 23"/>
          <p:cNvSpPr>
            <a:spLocks noChangeArrowheads="1"/>
          </p:cNvSpPr>
          <p:nvPr/>
        </p:nvSpPr>
        <p:spPr bwMode="auto">
          <a:xfrm>
            <a:off x="2819400" y="3733800"/>
            <a:ext cx="457200" cy="304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DRV</a:t>
            </a:r>
          </a:p>
        </p:txBody>
      </p:sp>
      <p:sp>
        <p:nvSpPr>
          <p:cNvPr id="71705" name="Oval 25"/>
          <p:cNvSpPr>
            <a:spLocks noChangeArrowheads="1"/>
          </p:cNvSpPr>
          <p:nvPr/>
        </p:nvSpPr>
        <p:spPr bwMode="auto">
          <a:xfrm>
            <a:off x="942975" y="1676400"/>
            <a:ext cx="457200" cy="304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UI</a:t>
            </a:r>
          </a:p>
        </p:txBody>
      </p:sp>
      <p:sp>
        <p:nvSpPr>
          <p:cNvPr id="71706" name="Oval 26"/>
          <p:cNvSpPr>
            <a:spLocks noChangeArrowheads="1"/>
          </p:cNvSpPr>
          <p:nvPr/>
        </p:nvSpPr>
        <p:spPr bwMode="auto">
          <a:xfrm>
            <a:off x="1752601" y="1676400"/>
            <a:ext cx="457200" cy="304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UI</a:t>
            </a:r>
          </a:p>
        </p:txBody>
      </p:sp>
      <p:sp>
        <p:nvSpPr>
          <p:cNvPr id="71707" name="Oval 27"/>
          <p:cNvSpPr>
            <a:spLocks noChangeArrowheads="1"/>
          </p:cNvSpPr>
          <p:nvPr/>
        </p:nvSpPr>
        <p:spPr bwMode="auto">
          <a:xfrm>
            <a:off x="2606675" y="1676400"/>
            <a:ext cx="457200" cy="304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UI</a:t>
            </a:r>
          </a:p>
        </p:txBody>
      </p:sp>
      <p:cxnSp>
        <p:nvCxnSpPr>
          <p:cNvPr id="71713" name="AutoShape 33"/>
          <p:cNvCxnSpPr>
            <a:cxnSpLocks noChangeShapeType="1"/>
            <a:stCxn id="71705" idx="4"/>
            <a:endCxn id="71700" idx="1"/>
          </p:cNvCxnSpPr>
          <p:nvPr/>
        </p:nvCxnSpPr>
        <p:spPr bwMode="auto">
          <a:xfrm rot="16200000" flipH="1">
            <a:off x="964453" y="2188322"/>
            <a:ext cx="1078100" cy="663856"/>
          </a:xfrm>
          <a:prstGeom prst="straightConnector1">
            <a:avLst/>
          </a:prstGeom>
          <a:noFill/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71714" name="AutoShape 34"/>
          <p:cNvCxnSpPr>
            <a:cxnSpLocks noChangeShapeType="1"/>
            <a:stCxn id="71706" idx="4"/>
            <a:endCxn id="71700" idx="0"/>
          </p:cNvCxnSpPr>
          <p:nvPr/>
        </p:nvCxnSpPr>
        <p:spPr bwMode="auto">
          <a:xfrm rot="16200000" flipH="1">
            <a:off x="1472407" y="2489993"/>
            <a:ext cx="1033463" cy="15875"/>
          </a:xfrm>
          <a:prstGeom prst="straightConnector1">
            <a:avLst/>
          </a:prstGeom>
          <a:noFill/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71715" name="AutoShape 35"/>
          <p:cNvCxnSpPr>
            <a:cxnSpLocks noChangeShapeType="1"/>
            <a:stCxn id="71707" idx="4"/>
            <a:endCxn id="71700" idx="7"/>
          </p:cNvCxnSpPr>
          <p:nvPr/>
        </p:nvCxnSpPr>
        <p:spPr bwMode="auto">
          <a:xfrm rot="5400000">
            <a:off x="1957948" y="2181973"/>
            <a:ext cx="1078100" cy="676554"/>
          </a:xfrm>
          <a:prstGeom prst="straightConnector1">
            <a:avLst/>
          </a:prstGeom>
          <a:noFill/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71716" name="AutoShape 36"/>
          <p:cNvCxnSpPr>
            <a:cxnSpLocks noChangeShapeType="1"/>
            <a:stCxn id="71693" idx="4"/>
            <a:endCxn id="71700" idx="1"/>
          </p:cNvCxnSpPr>
          <p:nvPr/>
        </p:nvCxnSpPr>
        <p:spPr bwMode="auto">
          <a:xfrm rot="16200000" flipH="1">
            <a:off x="1064465" y="2288334"/>
            <a:ext cx="468500" cy="1073431"/>
          </a:xfrm>
          <a:prstGeom prst="straightConnector1">
            <a:avLst/>
          </a:prstGeom>
          <a:noFill/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71717" name="AutoShape 37"/>
          <p:cNvCxnSpPr>
            <a:cxnSpLocks noChangeShapeType="1"/>
            <a:stCxn id="71698" idx="4"/>
            <a:endCxn id="71700" idx="6"/>
          </p:cNvCxnSpPr>
          <p:nvPr/>
        </p:nvCxnSpPr>
        <p:spPr bwMode="auto">
          <a:xfrm rot="5400000">
            <a:off x="2386807" y="2429669"/>
            <a:ext cx="576263" cy="898524"/>
          </a:xfrm>
          <a:prstGeom prst="straightConnector1">
            <a:avLst/>
          </a:prstGeom>
          <a:noFill/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71718" name="AutoShape 38"/>
          <p:cNvCxnSpPr>
            <a:cxnSpLocks noChangeShapeType="1"/>
            <a:stCxn id="71699" idx="6"/>
            <a:endCxn id="71700" idx="2"/>
          </p:cNvCxnSpPr>
          <p:nvPr/>
        </p:nvCxnSpPr>
        <p:spPr bwMode="auto">
          <a:xfrm>
            <a:off x="1019175" y="3167063"/>
            <a:ext cx="749301" cy="1588"/>
          </a:xfrm>
          <a:prstGeom prst="straightConnector1">
            <a:avLst/>
          </a:prstGeom>
          <a:noFill/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71719" name="AutoShape 39"/>
          <p:cNvCxnSpPr>
            <a:cxnSpLocks noChangeShapeType="1"/>
            <a:stCxn id="71701" idx="0"/>
            <a:endCxn id="71700" idx="3"/>
          </p:cNvCxnSpPr>
          <p:nvPr/>
        </p:nvCxnSpPr>
        <p:spPr bwMode="auto">
          <a:xfrm rot="5400000" flipH="1" flipV="1">
            <a:off x="1145428" y="3043798"/>
            <a:ext cx="458975" cy="921031"/>
          </a:xfrm>
          <a:prstGeom prst="straightConnector1">
            <a:avLst/>
          </a:prstGeom>
          <a:noFill/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71720" name="AutoShape 40"/>
          <p:cNvCxnSpPr>
            <a:cxnSpLocks noChangeShapeType="1"/>
            <a:stCxn id="71702" idx="0"/>
            <a:endCxn id="71700" idx="4"/>
          </p:cNvCxnSpPr>
          <p:nvPr/>
        </p:nvCxnSpPr>
        <p:spPr bwMode="auto">
          <a:xfrm rot="5400000" flipH="1" flipV="1">
            <a:off x="1751807" y="3488531"/>
            <a:ext cx="414338" cy="76200"/>
          </a:xfrm>
          <a:prstGeom prst="straightConnector1">
            <a:avLst/>
          </a:prstGeom>
          <a:noFill/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cxnSp>
        <p:nvCxnSpPr>
          <p:cNvPr id="71721" name="AutoShape 41"/>
          <p:cNvCxnSpPr>
            <a:cxnSpLocks noChangeShapeType="1"/>
            <a:stCxn id="71703" idx="0"/>
            <a:endCxn id="71700" idx="5"/>
          </p:cNvCxnSpPr>
          <p:nvPr/>
        </p:nvCxnSpPr>
        <p:spPr bwMode="auto">
          <a:xfrm rot="16200000" flipV="1">
            <a:off x="2373874" y="3059673"/>
            <a:ext cx="458975" cy="889279"/>
          </a:xfrm>
          <a:prstGeom prst="straightConnector1">
            <a:avLst/>
          </a:prstGeom>
          <a:noFill/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  <a:tailEnd type="triangl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</p:cxnSp>
      <p:grpSp>
        <p:nvGrpSpPr>
          <p:cNvPr id="2" name="Group 36"/>
          <p:cNvGrpSpPr/>
          <p:nvPr/>
        </p:nvGrpSpPr>
        <p:grpSpPr>
          <a:xfrm>
            <a:off x="4800600" y="1371600"/>
            <a:ext cx="3124200" cy="2971800"/>
            <a:chOff x="4800600" y="1371600"/>
            <a:chExt cx="3124200" cy="2971800"/>
          </a:xfrm>
        </p:grpSpPr>
        <p:sp>
          <p:nvSpPr>
            <p:cNvPr id="33" name="Rectangle 4"/>
            <p:cNvSpPr>
              <a:spLocks noChangeArrowheads="1"/>
            </p:cNvSpPr>
            <p:nvPr/>
          </p:nvSpPr>
          <p:spPr bwMode="auto">
            <a:xfrm>
              <a:off x="4800600" y="1371600"/>
              <a:ext cx="3124200" cy="2971800"/>
            </a:xfrm>
            <a:prstGeom prst="rect">
              <a:avLst/>
            </a:prstGeom>
            <a:solidFill>
              <a:srgbClr val="FFFF00"/>
            </a:solidFill>
            <a:ln w="9525" algn="ctr">
              <a:miter lim="800000"/>
              <a:headEnd type="none" w="sm" len="sm"/>
              <a:tailEnd type="none" w="sm" len="sm"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4FD7F"/>
              </a:extrusionClr>
            </a:sp3d>
          </p:spPr>
          <p:txBody>
            <a:bodyPr wrap="none" anchor="t" anchorCtr="0">
              <a:flatTx/>
            </a:bodyPr>
            <a:lstStyle/>
            <a:p>
              <a:r>
                <a:rPr lang="en-US" b="1" dirty="0" smtClean="0"/>
                <a:t>User Application</a:t>
              </a:r>
              <a:endParaRPr lang="en-US" b="1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181600" y="1828800"/>
              <a:ext cx="2286000" cy="2133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b="1" dirty="0" smtClean="0">
                  <a:solidFill>
                    <a:schemeClr val="tx1"/>
                  </a:solidFill>
                </a:rPr>
                <a:t>ALICE Framework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334000" y="2286000"/>
              <a:ext cx="1905000" cy="12954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b="1" dirty="0" smtClean="0">
                  <a:solidFill>
                    <a:schemeClr val="tx1"/>
                  </a:solidFill>
                </a:rPr>
                <a:t>JCOP Framework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638800" y="2667000"/>
              <a:ext cx="1295400" cy="6096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PVSSII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pic>
        <p:nvPicPr>
          <p:cNvPr id="72706" name="Picture 2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819400"/>
            <a:ext cx="1824038" cy="1120775"/>
          </a:xfrm>
          <a:prstGeom prst="rect">
            <a:avLst/>
          </a:prstGeom>
          <a:noFill/>
        </p:spPr>
      </p:pic>
      <p:pic>
        <p:nvPicPr>
          <p:cNvPr id="72707" name="Picture 3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143000"/>
            <a:ext cx="1824038" cy="1120775"/>
          </a:xfrm>
          <a:prstGeom prst="rect">
            <a:avLst/>
          </a:prstGeom>
          <a:noFill/>
        </p:spPr>
      </p:pic>
      <p:pic>
        <p:nvPicPr>
          <p:cNvPr id="72708" name="Picture 4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990600"/>
            <a:ext cx="1824038" cy="1120775"/>
          </a:xfrm>
          <a:prstGeom prst="rect">
            <a:avLst/>
          </a:prstGeom>
          <a:noFill/>
        </p:spPr>
      </p:pic>
      <p:pic>
        <p:nvPicPr>
          <p:cNvPr id="72709" name="Picture 5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14600"/>
            <a:ext cx="1824038" cy="1120775"/>
          </a:xfrm>
          <a:prstGeom prst="rect">
            <a:avLst/>
          </a:prstGeom>
          <a:noFill/>
        </p:spPr>
      </p:pic>
      <p:pic>
        <p:nvPicPr>
          <p:cNvPr id="72710" name="Picture 6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3800"/>
            <a:ext cx="1824038" cy="1120775"/>
          </a:xfrm>
          <a:prstGeom prst="rect">
            <a:avLst/>
          </a:prstGeom>
          <a:noFill/>
        </p:spPr>
      </p:pic>
      <p:pic>
        <p:nvPicPr>
          <p:cNvPr id="72711" name="Picture 7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37225"/>
            <a:ext cx="1824038" cy="1120775"/>
          </a:xfrm>
          <a:prstGeom prst="rect">
            <a:avLst/>
          </a:prstGeom>
          <a:noFill/>
        </p:spPr>
      </p:pic>
      <p:pic>
        <p:nvPicPr>
          <p:cNvPr id="72712" name="Picture 8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581400"/>
            <a:ext cx="1824038" cy="1120775"/>
          </a:xfrm>
          <a:prstGeom prst="rect">
            <a:avLst/>
          </a:prstGeom>
          <a:noFill/>
        </p:spPr>
      </p:pic>
      <p:pic>
        <p:nvPicPr>
          <p:cNvPr id="72713" name="Picture 9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438400"/>
            <a:ext cx="1824038" cy="1120775"/>
          </a:xfrm>
          <a:prstGeom prst="rect">
            <a:avLst/>
          </a:prstGeom>
          <a:noFill/>
        </p:spPr>
      </p:pic>
      <p:pic>
        <p:nvPicPr>
          <p:cNvPr id="72714" name="Picture 10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5737225"/>
            <a:ext cx="1824038" cy="1120775"/>
          </a:xfrm>
          <a:prstGeom prst="rect">
            <a:avLst/>
          </a:prstGeom>
          <a:noFill/>
        </p:spPr>
      </p:pic>
      <p:pic>
        <p:nvPicPr>
          <p:cNvPr id="72715" name="Picture 11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724400"/>
            <a:ext cx="1824038" cy="1120775"/>
          </a:xfrm>
          <a:prstGeom prst="rect">
            <a:avLst/>
          </a:prstGeom>
          <a:noFill/>
        </p:spPr>
      </p:pic>
      <p:pic>
        <p:nvPicPr>
          <p:cNvPr id="72716" name="Picture 12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6800"/>
            <a:ext cx="1824038" cy="1120775"/>
          </a:xfrm>
          <a:prstGeom prst="rect">
            <a:avLst/>
          </a:prstGeom>
          <a:noFill/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04800" y="1905000"/>
            <a:ext cx="5410200" cy="4114800"/>
            <a:chOff x="192" y="1200"/>
            <a:chExt cx="3408" cy="2592"/>
          </a:xfrm>
        </p:grpSpPr>
        <p:sp>
          <p:nvSpPr>
            <p:cNvPr id="72719" name="AutoShape 15"/>
            <p:cNvSpPr>
              <a:spLocks noChangeArrowheads="1"/>
            </p:cNvSpPr>
            <p:nvPr/>
          </p:nvSpPr>
          <p:spPr bwMode="auto">
            <a:xfrm>
              <a:off x="192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2720" name="AutoShape 16"/>
            <p:cNvSpPr>
              <a:spLocks noChangeArrowheads="1"/>
            </p:cNvSpPr>
            <p:nvPr/>
          </p:nvSpPr>
          <p:spPr bwMode="auto">
            <a:xfrm>
              <a:off x="192" y="268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Data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2721" name="AutoShape 17"/>
            <p:cNvSpPr>
              <a:spLocks noChangeArrowheads="1"/>
            </p:cNvSpPr>
            <p:nvPr/>
          </p:nvSpPr>
          <p:spPr bwMode="auto">
            <a:xfrm>
              <a:off x="192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2722" name="AutoShape 18"/>
            <p:cNvSpPr>
              <a:spLocks noChangeArrowheads="1"/>
            </p:cNvSpPr>
            <p:nvPr/>
          </p:nvSpPr>
          <p:spPr bwMode="auto">
            <a:xfrm>
              <a:off x="2544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2723" name="AutoShape 19"/>
            <p:cNvSpPr>
              <a:spLocks noChangeArrowheads="1"/>
            </p:cNvSpPr>
            <p:nvPr/>
          </p:nvSpPr>
          <p:spPr bwMode="auto">
            <a:xfrm>
              <a:off x="1392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2724" name="AutoShape 20"/>
            <p:cNvSpPr>
              <a:spLocks noChangeArrowheads="1"/>
            </p:cNvSpPr>
            <p:nvPr/>
          </p:nvSpPr>
          <p:spPr bwMode="auto">
            <a:xfrm>
              <a:off x="1392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2725" name="AutoShape 21"/>
            <p:cNvSpPr>
              <a:spLocks noChangeArrowheads="1"/>
            </p:cNvSpPr>
            <p:nvPr/>
          </p:nvSpPr>
          <p:spPr bwMode="auto">
            <a:xfrm>
              <a:off x="2544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2726" name="Oval 22"/>
            <p:cNvSpPr>
              <a:spLocks noChangeArrowheads="1"/>
            </p:cNvSpPr>
            <p:nvPr/>
          </p:nvSpPr>
          <p:spPr bwMode="auto">
            <a:xfrm>
              <a:off x="1968" y="288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72727" name="AutoShape 23"/>
            <p:cNvCxnSpPr>
              <a:cxnSpLocks noChangeShapeType="1"/>
              <a:stCxn id="72719" idx="2"/>
              <a:endCxn id="72726" idx="0"/>
            </p:cNvCxnSpPr>
            <p:nvPr/>
          </p:nvCxnSpPr>
          <p:spPr bwMode="auto">
            <a:xfrm>
              <a:off x="720" y="1584"/>
              <a:ext cx="129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2728" name="AutoShape 24"/>
            <p:cNvCxnSpPr>
              <a:cxnSpLocks noChangeShapeType="1"/>
              <a:stCxn id="72724" idx="2"/>
              <a:endCxn id="72726" idx="0"/>
            </p:cNvCxnSpPr>
            <p:nvPr/>
          </p:nvCxnSpPr>
          <p:spPr bwMode="auto">
            <a:xfrm>
              <a:off x="1920" y="1584"/>
              <a:ext cx="9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2729" name="AutoShape 25"/>
            <p:cNvCxnSpPr>
              <a:cxnSpLocks noChangeShapeType="1"/>
              <a:stCxn id="72726" idx="0"/>
              <a:endCxn id="72725" idx="2"/>
            </p:cNvCxnSpPr>
            <p:nvPr/>
          </p:nvCxnSpPr>
          <p:spPr bwMode="auto">
            <a:xfrm flipV="1">
              <a:off x="2016" y="1584"/>
              <a:ext cx="105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2730" name="AutoShape 26"/>
            <p:cNvCxnSpPr>
              <a:cxnSpLocks noChangeShapeType="1"/>
              <a:stCxn id="72738" idx="2"/>
              <a:endCxn id="72726" idx="1"/>
            </p:cNvCxnSpPr>
            <p:nvPr/>
          </p:nvCxnSpPr>
          <p:spPr bwMode="auto">
            <a:xfrm>
              <a:off x="720" y="2352"/>
              <a:ext cx="1262" cy="542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2731" name="AutoShape 27"/>
            <p:cNvCxnSpPr>
              <a:cxnSpLocks noChangeShapeType="1"/>
              <a:stCxn id="72720" idx="3"/>
              <a:endCxn id="72726" idx="1"/>
            </p:cNvCxnSpPr>
            <p:nvPr/>
          </p:nvCxnSpPr>
          <p:spPr bwMode="auto">
            <a:xfrm>
              <a:off x="1248" y="2880"/>
              <a:ext cx="734" cy="1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2732" name="AutoShape 28"/>
            <p:cNvCxnSpPr>
              <a:cxnSpLocks noChangeShapeType="1"/>
              <a:stCxn id="72726" idx="5"/>
              <a:endCxn id="72723" idx="0"/>
            </p:cNvCxnSpPr>
            <p:nvPr/>
          </p:nvCxnSpPr>
          <p:spPr bwMode="auto">
            <a:xfrm flipH="1">
              <a:off x="1920" y="2962"/>
              <a:ext cx="130" cy="44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2733" name="AutoShape 29"/>
            <p:cNvCxnSpPr>
              <a:cxnSpLocks noChangeShapeType="1"/>
              <a:stCxn id="72726" idx="4"/>
              <a:endCxn id="72721" idx="0"/>
            </p:cNvCxnSpPr>
            <p:nvPr/>
          </p:nvCxnSpPr>
          <p:spPr bwMode="auto">
            <a:xfrm flipH="1">
              <a:off x="720" y="2976"/>
              <a:ext cx="1296" cy="432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2734" name="AutoShape 30"/>
            <p:cNvCxnSpPr>
              <a:cxnSpLocks noChangeShapeType="1"/>
              <a:stCxn id="72726" idx="6"/>
              <a:endCxn id="72722" idx="0"/>
            </p:cNvCxnSpPr>
            <p:nvPr/>
          </p:nvCxnSpPr>
          <p:spPr bwMode="auto">
            <a:xfrm>
              <a:off x="2064" y="2928"/>
              <a:ext cx="1008" cy="48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2735" name="AutoShape 31"/>
            <p:cNvCxnSpPr>
              <a:cxnSpLocks noChangeShapeType="1"/>
              <a:stCxn id="72737" idx="2"/>
              <a:endCxn id="72726" idx="6"/>
            </p:cNvCxnSpPr>
            <p:nvPr/>
          </p:nvCxnSpPr>
          <p:spPr bwMode="auto">
            <a:xfrm flipH="1">
              <a:off x="2064" y="2352"/>
              <a:ext cx="1008" cy="57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sp>
          <p:nvSpPr>
            <p:cNvPr id="72736" name="AutoShape 32"/>
            <p:cNvSpPr>
              <a:spLocks noChangeArrowheads="1"/>
            </p:cNvSpPr>
            <p:nvPr/>
          </p:nvSpPr>
          <p:spPr bwMode="auto">
            <a:xfrm>
              <a:off x="1536" y="268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Event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2737" name="AutoShape 33"/>
            <p:cNvSpPr>
              <a:spLocks noChangeArrowheads="1"/>
            </p:cNvSpPr>
            <p:nvPr/>
          </p:nvSpPr>
          <p:spPr bwMode="auto">
            <a:xfrm>
              <a:off x="2544" y="196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API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2738" name="AutoShape 34"/>
            <p:cNvSpPr>
              <a:spLocks noChangeArrowheads="1"/>
            </p:cNvSpPr>
            <p:nvPr/>
          </p:nvSpPr>
          <p:spPr bwMode="auto">
            <a:xfrm>
              <a:off x="192" y="196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Control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</p:grpSp>
      <p:sp>
        <p:nvSpPr>
          <p:cNvPr id="72739" name="Text Box 35"/>
          <p:cNvSpPr txBox="1">
            <a:spLocks noChangeArrowheads="1"/>
          </p:cNvSpPr>
          <p:nvPr/>
        </p:nvSpPr>
        <p:spPr bwMode="auto">
          <a:xfrm>
            <a:off x="4572000" y="3581400"/>
            <a:ext cx="32162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effectLst/>
              </a:rPr>
              <a:t>In a scattered system, the managers can run on dedicated machines</a:t>
            </a:r>
          </a:p>
        </p:txBody>
      </p:sp>
      <p:sp>
        <p:nvSpPr>
          <p:cNvPr id="72740" name="Text Box 36"/>
          <p:cNvSpPr txBox="1">
            <a:spLocks noChangeArrowheads="1"/>
          </p:cNvSpPr>
          <p:nvPr/>
        </p:nvSpPr>
        <p:spPr bwMode="auto">
          <a:xfrm>
            <a:off x="5638800" y="3352800"/>
            <a:ext cx="32162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effectLst/>
              </a:rPr>
              <a:t>In a simple system all managers  run on the same machine</a:t>
            </a: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2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727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2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2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39" grpId="0"/>
      <p:bldP spid="72740" grpId="0"/>
      <p:bldP spid="72740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35" name="Rectangle 5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E18C305B-C4E3-4314-8B85-4A1940AC80AD}" type="slidenum">
              <a:rPr lang="en-US"/>
              <a:pPr/>
              <a:t>26</a:t>
            </a:fld>
            <a:endParaRPr lang="en-US"/>
          </a:p>
        </p:txBody>
      </p:sp>
      <p:pic>
        <p:nvPicPr>
          <p:cNvPr id="75778" name="Picture 2" descr="j02857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1824038" cy="1120775"/>
          </a:xfrm>
          <a:prstGeom prst="rect">
            <a:avLst/>
          </a:prstGeom>
          <a:noFill/>
        </p:spPr>
      </p:pic>
      <p:pic>
        <p:nvPicPr>
          <p:cNvPr id="75779" name="Picture 3" descr="j02857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4953000"/>
            <a:ext cx="1824038" cy="1120775"/>
          </a:xfrm>
          <a:prstGeom prst="rect">
            <a:avLst/>
          </a:prstGeom>
          <a:noFill/>
        </p:spPr>
      </p:pic>
      <p:pic>
        <p:nvPicPr>
          <p:cNvPr id="75780" name="Picture 4" descr="j02857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9963" y="1752600"/>
            <a:ext cx="1824037" cy="1120775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524000" y="2590800"/>
            <a:ext cx="5410200" cy="2743200"/>
            <a:chOff x="960" y="1536"/>
            <a:chExt cx="3408" cy="1728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960" y="1584"/>
              <a:ext cx="2352" cy="1680"/>
              <a:chOff x="960" y="1584"/>
              <a:chExt cx="2352" cy="1680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960" y="2208"/>
                <a:ext cx="2352" cy="1056"/>
                <a:chOff x="528" y="2160"/>
                <a:chExt cx="2352" cy="1056"/>
              </a:xfrm>
            </p:grpSpPr>
            <p:sp>
              <p:nvSpPr>
                <p:cNvPr id="75784" name="AutoShape 8"/>
                <p:cNvSpPr>
                  <a:spLocks noChangeArrowheads="1"/>
                </p:cNvSpPr>
                <p:nvPr/>
              </p:nvSpPr>
              <p:spPr bwMode="auto">
                <a:xfrm>
                  <a:off x="528" y="2496"/>
                  <a:ext cx="960" cy="38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>
                      <a:effectLst/>
                    </a:rPr>
                    <a:t>Distribution</a:t>
                  </a:r>
                </a:p>
                <a:p>
                  <a:pPr algn="ctr"/>
                  <a:r>
                    <a:rPr lang="en-US">
                      <a:effectLst/>
                    </a:rPr>
                    <a:t>Manager</a:t>
                  </a:r>
                  <a:endParaRPr lang="en-GB">
                    <a:effectLst/>
                  </a:endParaRPr>
                </a:p>
              </p:txBody>
            </p:sp>
            <p:sp>
              <p:nvSpPr>
                <p:cNvPr id="75785" name="AutoShape 9"/>
                <p:cNvSpPr>
                  <a:spLocks noChangeArrowheads="1"/>
                </p:cNvSpPr>
                <p:nvPr/>
              </p:nvSpPr>
              <p:spPr bwMode="auto">
                <a:xfrm>
                  <a:off x="1920" y="2832"/>
                  <a:ext cx="960" cy="38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>
                      <a:effectLst/>
                    </a:rPr>
                    <a:t>Distribution</a:t>
                  </a:r>
                </a:p>
                <a:p>
                  <a:pPr algn="ctr"/>
                  <a:r>
                    <a:rPr lang="en-US">
                      <a:effectLst/>
                    </a:rPr>
                    <a:t>Manager</a:t>
                  </a:r>
                  <a:endParaRPr lang="en-GB">
                    <a:effectLst/>
                  </a:endParaRPr>
                </a:p>
              </p:txBody>
            </p:sp>
            <p:sp>
              <p:nvSpPr>
                <p:cNvPr id="75786" name="AutoShape 10"/>
                <p:cNvSpPr>
                  <a:spLocks noChangeArrowheads="1"/>
                </p:cNvSpPr>
                <p:nvPr/>
              </p:nvSpPr>
              <p:spPr bwMode="auto">
                <a:xfrm>
                  <a:off x="1920" y="2160"/>
                  <a:ext cx="960" cy="384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>
                      <a:effectLst/>
                    </a:rPr>
                    <a:t>Distribution</a:t>
                  </a:r>
                </a:p>
                <a:p>
                  <a:pPr algn="ctr"/>
                  <a:r>
                    <a:rPr lang="en-US">
                      <a:effectLst/>
                    </a:rPr>
                    <a:t>Manager</a:t>
                  </a:r>
                  <a:endParaRPr lang="en-GB">
                    <a:effectLst/>
                  </a:endParaRPr>
                </a:p>
              </p:txBody>
            </p:sp>
            <p:cxnSp>
              <p:nvCxnSpPr>
                <p:cNvPr id="75787" name="AutoShape 11"/>
                <p:cNvCxnSpPr>
                  <a:cxnSpLocks noChangeShapeType="1"/>
                  <a:stCxn id="75784" idx="3"/>
                  <a:endCxn id="75786" idx="1"/>
                </p:cNvCxnSpPr>
                <p:nvPr/>
              </p:nvCxnSpPr>
              <p:spPr bwMode="auto">
                <a:xfrm flipV="1">
                  <a:off x="1488" y="2352"/>
                  <a:ext cx="432" cy="336"/>
                </a:xfrm>
                <a:prstGeom prst="straightConnector1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75788" name="AutoShape 12"/>
                <p:cNvCxnSpPr>
                  <a:cxnSpLocks noChangeShapeType="1"/>
                  <a:stCxn id="75785" idx="0"/>
                  <a:endCxn id="75786" idx="2"/>
                </p:cNvCxnSpPr>
                <p:nvPr/>
              </p:nvCxnSpPr>
              <p:spPr bwMode="auto">
                <a:xfrm flipV="1">
                  <a:off x="2400" y="2544"/>
                  <a:ext cx="0" cy="288"/>
                </a:xfrm>
                <a:prstGeom prst="straightConnector1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</p:cxnSp>
            <p:cxnSp>
              <p:nvCxnSpPr>
                <p:cNvPr id="75789" name="AutoShape 13"/>
                <p:cNvCxnSpPr>
                  <a:cxnSpLocks noChangeShapeType="1"/>
                  <a:stCxn id="75784" idx="3"/>
                  <a:endCxn id="75785" idx="1"/>
                </p:cNvCxnSpPr>
                <p:nvPr/>
              </p:nvCxnSpPr>
              <p:spPr bwMode="auto">
                <a:xfrm>
                  <a:off x="1488" y="2688"/>
                  <a:ext cx="432" cy="336"/>
                </a:xfrm>
                <a:prstGeom prst="straightConnector1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</p:cxnSp>
          </p:grpSp>
          <p:sp>
            <p:nvSpPr>
              <p:cNvPr id="75790" name="Line 14"/>
              <p:cNvSpPr>
                <a:spLocks noChangeShapeType="1"/>
              </p:cNvSpPr>
              <p:nvPr/>
            </p:nvSpPr>
            <p:spPr bwMode="auto">
              <a:xfrm flipV="1">
                <a:off x="1488" y="1584"/>
                <a:ext cx="0" cy="9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5791" name="Line 15"/>
            <p:cNvSpPr>
              <a:spLocks noChangeShapeType="1"/>
            </p:cNvSpPr>
            <p:nvPr/>
          </p:nvSpPr>
          <p:spPr bwMode="auto">
            <a:xfrm flipV="1">
              <a:off x="3312" y="1536"/>
              <a:ext cx="1056" cy="9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5792" name="Line 16"/>
            <p:cNvSpPr>
              <a:spLocks noChangeShapeType="1"/>
            </p:cNvSpPr>
            <p:nvPr/>
          </p:nvSpPr>
          <p:spPr bwMode="auto">
            <a:xfrm>
              <a:off x="3312" y="3072"/>
              <a:ext cx="1008" cy="9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04800" y="1905000"/>
            <a:ext cx="5410200" cy="4114800"/>
            <a:chOff x="192" y="1200"/>
            <a:chExt cx="3408" cy="2592"/>
          </a:xfrm>
        </p:grpSpPr>
        <p:sp>
          <p:nvSpPr>
            <p:cNvPr id="75794" name="AutoShape 18"/>
            <p:cNvSpPr>
              <a:spLocks noChangeArrowheads="1"/>
            </p:cNvSpPr>
            <p:nvPr/>
          </p:nvSpPr>
          <p:spPr bwMode="auto">
            <a:xfrm>
              <a:off x="192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795" name="AutoShape 19"/>
            <p:cNvSpPr>
              <a:spLocks noChangeArrowheads="1"/>
            </p:cNvSpPr>
            <p:nvPr/>
          </p:nvSpPr>
          <p:spPr bwMode="auto">
            <a:xfrm>
              <a:off x="192" y="268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Data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796" name="AutoShape 20"/>
            <p:cNvSpPr>
              <a:spLocks noChangeArrowheads="1"/>
            </p:cNvSpPr>
            <p:nvPr/>
          </p:nvSpPr>
          <p:spPr bwMode="auto">
            <a:xfrm>
              <a:off x="192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5797" name="AutoShape 21"/>
            <p:cNvSpPr>
              <a:spLocks noChangeArrowheads="1"/>
            </p:cNvSpPr>
            <p:nvPr/>
          </p:nvSpPr>
          <p:spPr bwMode="auto">
            <a:xfrm>
              <a:off x="2544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5798" name="AutoShape 22"/>
            <p:cNvSpPr>
              <a:spLocks noChangeArrowheads="1"/>
            </p:cNvSpPr>
            <p:nvPr/>
          </p:nvSpPr>
          <p:spPr bwMode="auto">
            <a:xfrm>
              <a:off x="1392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5799" name="AutoShape 23"/>
            <p:cNvSpPr>
              <a:spLocks noChangeArrowheads="1"/>
            </p:cNvSpPr>
            <p:nvPr/>
          </p:nvSpPr>
          <p:spPr bwMode="auto">
            <a:xfrm>
              <a:off x="1392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00" name="AutoShape 24"/>
            <p:cNvSpPr>
              <a:spLocks noChangeArrowheads="1"/>
            </p:cNvSpPr>
            <p:nvPr/>
          </p:nvSpPr>
          <p:spPr bwMode="auto">
            <a:xfrm>
              <a:off x="2544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01" name="Oval 25"/>
            <p:cNvSpPr>
              <a:spLocks noChangeArrowheads="1"/>
            </p:cNvSpPr>
            <p:nvPr/>
          </p:nvSpPr>
          <p:spPr bwMode="auto">
            <a:xfrm>
              <a:off x="1968" y="288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75802" name="AutoShape 26"/>
            <p:cNvCxnSpPr>
              <a:cxnSpLocks noChangeShapeType="1"/>
              <a:stCxn id="75794" idx="2"/>
              <a:endCxn id="75801" idx="0"/>
            </p:cNvCxnSpPr>
            <p:nvPr/>
          </p:nvCxnSpPr>
          <p:spPr bwMode="auto">
            <a:xfrm>
              <a:off x="720" y="1584"/>
              <a:ext cx="129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03" name="AutoShape 27"/>
            <p:cNvCxnSpPr>
              <a:cxnSpLocks noChangeShapeType="1"/>
              <a:stCxn id="75799" idx="2"/>
              <a:endCxn id="75801" idx="0"/>
            </p:cNvCxnSpPr>
            <p:nvPr/>
          </p:nvCxnSpPr>
          <p:spPr bwMode="auto">
            <a:xfrm>
              <a:off x="1920" y="1584"/>
              <a:ext cx="9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04" name="AutoShape 28"/>
            <p:cNvCxnSpPr>
              <a:cxnSpLocks noChangeShapeType="1"/>
              <a:stCxn id="75801" idx="0"/>
              <a:endCxn id="75800" idx="2"/>
            </p:cNvCxnSpPr>
            <p:nvPr/>
          </p:nvCxnSpPr>
          <p:spPr bwMode="auto">
            <a:xfrm flipV="1">
              <a:off x="2016" y="1584"/>
              <a:ext cx="105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05" name="AutoShape 29"/>
            <p:cNvCxnSpPr>
              <a:cxnSpLocks noChangeShapeType="1"/>
              <a:stCxn id="75813" idx="2"/>
              <a:endCxn id="75801" idx="1"/>
            </p:cNvCxnSpPr>
            <p:nvPr/>
          </p:nvCxnSpPr>
          <p:spPr bwMode="auto">
            <a:xfrm>
              <a:off x="720" y="2352"/>
              <a:ext cx="1262" cy="542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06" name="AutoShape 30"/>
            <p:cNvCxnSpPr>
              <a:cxnSpLocks noChangeShapeType="1"/>
              <a:stCxn id="75795" idx="3"/>
              <a:endCxn id="75801" idx="1"/>
            </p:cNvCxnSpPr>
            <p:nvPr/>
          </p:nvCxnSpPr>
          <p:spPr bwMode="auto">
            <a:xfrm>
              <a:off x="1248" y="2880"/>
              <a:ext cx="734" cy="1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07" name="AutoShape 31"/>
            <p:cNvCxnSpPr>
              <a:cxnSpLocks noChangeShapeType="1"/>
              <a:stCxn id="75801" idx="5"/>
              <a:endCxn id="75798" idx="0"/>
            </p:cNvCxnSpPr>
            <p:nvPr/>
          </p:nvCxnSpPr>
          <p:spPr bwMode="auto">
            <a:xfrm flipH="1">
              <a:off x="1920" y="2962"/>
              <a:ext cx="130" cy="44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08" name="AutoShape 32"/>
            <p:cNvCxnSpPr>
              <a:cxnSpLocks noChangeShapeType="1"/>
              <a:stCxn id="75801" idx="4"/>
              <a:endCxn id="75796" idx="0"/>
            </p:cNvCxnSpPr>
            <p:nvPr/>
          </p:nvCxnSpPr>
          <p:spPr bwMode="auto">
            <a:xfrm flipH="1">
              <a:off x="720" y="2976"/>
              <a:ext cx="1296" cy="432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09" name="AutoShape 33"/>
            <p:cNvCxnSpPr>
              <a:cxnSpLocks noChangeShapeType="1"/>
              <a:stCxn id="75801" idx="6"/>
              <a:endCxn id="75797" idx="0"/>
            </p:cNvCxnSpPr>
            <p:nvPr/>
          </p:nvCxnSpPr>
          <p:spPr bwMode="auto">
            <a:xfrm>
              <a:off x="2064" y="2928"/>
              <a:ext cx="1008" cy="48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10" name="AutoShape 34"/>
            <p:cNvCxnSpPr>
              <a:cxnSpLocks noChangeShapeType="1"/>
              <a:stCxn id="75812" idx="2"/>
              <a:endCxn id="75801" idx="6"/>
            </p:cNvCxnSpPr>
            <p:nvPr/>
          </p:nvCxnSpPr>
          <p:spPr bwMode="auto">
            <a:xfrm flipH="1">
              <a:off x="2064" y="2352"/>
              <a:ext cx="1008" cy="57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sp>
          <p:nvSpPr>
            <p:cNvPr id="75811" name="AutoShape 35"/>
            <p:cNvSpPr>
              <a:spLocks noChangeArrowheads="1"/>
            </p:cNvSpPr>
            <p:nvPr/>
          </p:nvSpPr>
          <p:spPr bwMode="auto">
            <a:xfrm>
              <a:off x="1536" y="268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Event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12" name="AutoShape 36"/>
            <p:cNvSpPr>
              <a:spLocks noChangeArrowheads="1"/>
            </p:cNvSpPr>
            <p:nvPr/>
          </p:nvSpPr>
          <p:spPr bwMode="auto">
            <a:xfrm>
              <a:off x="2544" y="196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API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13" name="AutoShape 37"/>
            <p:cNvSpPr>
              <a:spLocks noChangeArrowheads="1"/>
            </p:cNvSpPr>
            <p:nvPr/>
          </p:nvSpPr>
          <p:spPr bwMode="auto">
            <a:xfrm>
              <a:off x="192" y="196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Control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304800" y="1905000"/>
            <a:ext cx="5410200" cy="4114800"/>
            <a:chOff x="192" y="1200"/>
            <a:chExt cx="3408" cy="2592"/>
          </a:xfrm>
        </p:grpSpPr>
        <p:sp>
          <p:nvSpPr>
            <p:cNvPr id="75815" name="AutoShape 39"/>
            <p:cNvSpPr>
              <a:spLocks noChangeArrowheads="1"/>
            </p:cNvSpPr>
            <p:nvPr/>
          </p:nvSpPr>
          <p:spPr bwMode="auto">
            <a:xfrm>
              <a:off x="192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16" name="AutoShape 40"/>
            <p:cNvSpPr>
              <a:spLocks noChangeArrowheads="1"/>
            </p:cNvSpPr>
            <p:nvPr/>
          </p:nvSpPr>
          <p:spPr bwMode="auto">
            <a:xfrm>
              <a:off x="192" y="268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Data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17" name="AutoShape 41"/>
            <p:cNvSpPr>
              <a:spLocks noChangeArrowheads="1"/>
            </p:cNvSpPr>
            <p:nvPr/>
          </p:nvSpPr>
          <p:spPr bwMode="auto">
            <a:xfrm>
              <a:off x="192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5818" name="AutoShape 42"/>
            <p:cNvSpPr>
              <a:spLocks noChangeArrowheads="1"/>
            </p:cNvSpPr>
            <p:nvPr/>
          </p:nvSpPr>
          <p:spPr bwMode="auto">
            <a:xfrm>
              <a:off x="2544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5819" name="AutoShape 43"/>
            <p:cNvSpPr>
              <a:spLocks noChangeArrowheads="1"/>
            </p:cNvSpPr>
            <p:nvPr/>
          </p:nvSpPr>
          <p:spPr bwMode="auto">
            <a:xfrm>
              <a:off x="1392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5820" name="AutoShape 44"/>
            <p:cNvSpPr>
              <a:spLocks noChangeArrowheads="1"/>
            </p:cNvSpPr>
            <p:nvPr/>
          </p:nvSpPr>
          <p:spPr bwMode="auto">
            <a:xfrm>
              <a:off x="1392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21" name="AutoShape 45"/>
            <p:cNvSpPr>
              <a:spLocks noChangeArrowheads="1"/>
            </p:cNvSpPr>
            <p:nvPr/>
          </p:nvSpPr>
          <p:spPr bwMode="auto">
            <a:xfrm>
              <a:off x="2544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22" name="Oval 46"/>
            <p:cNvSpPr>
              <a:spLocks noChangeArrowheads="1"/>
            </p:cNvSpPr>
            <p:nvPr/>
          </p:nvSpPr>
          <p:spPr bwMode="auto">
            <a:xfrm>
              <a:off x="1968" y="288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75823" name="AutoShape 47"/>
            <p:cNvCxnSpPr>
              <a:cxnSpLocks noChangeShapeType="1"/>
              <a:stCxn id="75815" idx="2"/>
              <a:endCxn id="75822" idx="0"/>
            </p:cNvCxnSpPr>
            <p:nvPr/>
          </p:nvCxnSpPr>
          <p:spPr bwMode="auto">
            <a:xfrm>
              <a:off x="720" y="1584"/>
              <a:ext cx="129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24" name="AutoShape 48"/>
            <p:cNvCxnSpPr>
              <a:cxnSpLocks noChangeShapeType="1"/>
              <a:stCxn id="75820" idx="2"/>
              <a:endCxn id="75822" idx="0"/>
            </p:cNvCxnSpPr>
            <p:nvPr/>
          </p:nvCxnSpPr>
          <p:spPr bwMode="auto">
            <a:xfrm>
              <a:off x="1920" y="1584"/>
              <a:ext cx="9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25" name="AutoShape 49"/>
            <p:cNvCxnSpPr>
              <a:cxnSpLocks noChangeShapeType="1"/>
              <a:stCxn id="75822" idx="0"/>
              <a:endCxn id="75821" idx="2"/>
            </p:cNvCxnSpPr>
            <p:nvPr/>
          </p:nvCxnSpPr>
          <p:spPr bwMode="auto">
            <a:xfrm flipV="1">
              <a:off x="2016" y="1584"/>
              <a:ext cx="105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26" name="AutoShape 50"/>
            <p:cNvCxnSpPr>
              <a:cxnSpLocks noChangeShapeType="1"/>
              <a:stCxn id="75834" idx="2"/>
              <a:endCxn id="75822" idx="1"/>
            </p:cNvCxnSpPr>
            <p:nvPr/>
          </p:nvCxnSpPr>
          <p:spPr bwMode="auto">
            <a:xfrm>
              <a:off x="720" y="2352"/>
              <a:ext cx="1262" cy="542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27" name="AutoShape 51"/>
            <p:cNvCxnSpPr>
              <a:cxnSpLocks noChangeShapeType="1"/>
              <a:stCxn id="75816" idx="3"/>
              <a:endCxn id="75822" idx="1"/>
            </p:cNvCxnSpPr>
            <p:nvPr/>
          </p:nvCxnSpPr>
          <p:spPr bwMode="auto">
            <a:xfrm>
              <a:off x="1248" y="2880"/>
              <a:ext cx="734" cy="1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28" name="AutoShape 52"/>
            <p:cNvCxnSpPr>
              <a:cxnSpLocks noChangeShapeType="1"/>
              <a:stCxn id="75822" idx="5"/>
              <a:endCxn id="75819" idx="0"/>
            </p:cNvCxnSpPr>
            <p:nvPr/>
          </p:nvCxnSpPr>
          <p:spPr bwMode="auto">
            <a:xfrm flipH="1">
              <a:off x="1920" y="2962"/>
              <a:ext cx="130" cy="44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29" name="AutoShape 53"/>
            <p:cNvCxnSpPr>
              <a:cxnSpLocks noChangeShapeType="1"/>
              <a:stCxn id="75822" idx="4"/>
              <a:endCxn id="75817" idx="0"/>
            </p:cNvCxnSpPr>
            <p:nvPr/>
          </p:nvCxnSpPr>
          <p:spPr bwMode="auto">
            <a:xfrm flipH="1">
              <a:off x="720" y="2976"/>
              <a:ext cx="1296" cy="432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30" name="AutoShape 54"/>
            <p:cNvCxnSpPr>
              <a:cxnSpLocks noChangeShapeType="1"/>
              <a:stCxn id="75822" idx="6"/>
              <a:endCxn id="75818" idx="0"/>
            </p:cNvCxnSpPr>
            <p:nvPr/>
          </p:nvCxnSpPr>
          <p:spPr bwMode="auto">
            <a:xfrm>
              <a:off x="2064" y="2928"/>
              <a:ext cx="1008" cy="48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31" name="AutoShape 55"/>
            <p:cNvCxnSpPr>
              <a:cxnSpLocks noChangeShapeType="1"/>
              <a:stCxn id="75833" idx="2"/>
              <a:endCxn id="75822" idx="6"/>
            </p:cNvCxnSpPr>
            <p:nvPr/>
          </p:nvCxnSpPr>
          <p:spPr bwMode="auto">
            <a:xfrm flipH="1">
              <a:off x="2064" y="2352"/>
              <a:ext cx="1008" cy="57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sp>
          <p:nvSpPr>
            <p:cNvPr id="75832" name="AutoShape 56"/>
            <p:cNvSpPr>
              <a:spLocks noChangeArrowheads="1"/>
            </p:cNvSpPr>
            <p:nvPr/>
          </p:nvSpPr>
          <p:spPr bwMode="auto">
            <a:xfrm>
              <a:off x="1536" y="268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Event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33" name="AutoShape 57"/>
            <p:cNvSpPr>
              <a:spLocks noChangeArrowheads="1"/>
            </p:cNvSpPr>
            <p:nvPr/>
          </p:nvSpPr>
          <p:spPr bwMode="auto">
            <a:xfrm>
              <a:off x="2544" y="196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API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34" name="AutoShape 58"/>
            <p:cNvSpPr>
              <a:spLocks noChangeArrowheads="1"/>
            </p:cNvSpPr>
            <p:nvPr/>
          </p:nvSpPr>
          <p:spPr bwMode="auto">
            <a:xfrm>
              <a:off x="192" y="196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Control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</p:grp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304800" y="1905000"/>
            <a:ext cx="5410200" cy="4114800"/>
            <a:chOff x="192" y="1200"/>
            <a:chExt cx="3408" cy="2592"/>
          </a:xfrm>
        </p:grpSpPr>
        <p:sp>
          <p:nvSpPr>
            <p:cNvPr id="75837" name="AutoShape 61"/>
            <p:cNvSpPr>
              <a:spLocks noChangeArrowheads="1"/>
            </p:cNvSpPr>
            <p:nvPr/>
          </p:nvSpPr>
          <p:spPr bwMode="auto">
            <a:xfrm>
              <a:off x="192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38" name="AutoShape 62"/>
            <p:cNvSpPr>
              <a:spLocks noChangeArrowheads="1"/>
            </p:cNvSpPr>
            <p:nvPr/>
          </p:nvSpPr>
          <p:spPr bwMode="auto">
            <a:xfrm>
              <a:off x="192" y="268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Data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39" name="AutoShape 63"/>
            <p:cNvSpPr>
              <a:spLocks noChangeArrowheads="1"/>
            </p:cNvSpPr>
            <p:nvPr/>
          </p:nvSpPr>
          <p:spPr bwMode="auto">
            <a:xfrm>
              <a:off x="192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5840" name="AutoShape 64"/>
            <p:cNvSpPr>
              <a:spLocks noChangeArrowheads="1"/>
            </p:cNvSpPr>
            <p:nvPr/>
          </p:nvSpPr>
          <p:spPr bwMode="auto">
            <a:xfrm>
              <a:off x="2544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5841" name="AutoShape 65"/>
            <p:cNvSpPr>
              <a:spLocks noChangeArrowheads="1"/>
            </p:cNvSpPr>
            <p:nvPr/>
          </p:nvSpPr>
          <p:spPr bwMode="auto">
            <a:xfrm>
              <a:off x="1392" y="340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Driver</a:t>
              </a:r>
            </a:p>
          </p:txBody>
        </p:sp>
        <p:sp>
          <p:nvSpPr>
            <p:cNvPr id="75842" name="AutoShape 66"/>
            <p:cNvSpPr>
              <a:spLocks noChangeArrowheads="1"/>
            </p:cNvSpPr>
            <p:nvPr/>
          </p:nvSpPr>
          <p:spPr bwMode="auto">
            <a:xfrm>
              <a:off x="1392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43" name="AutoShape 67"/>
            <p:cNvSpPr>
              <a:spLocks noChangeArrowheads="1"/>
            </p:cNvSpPr>
            <p:nvPr/>
          </p:nvSpPr>
          <p:spPr bwMode="auto">
            <a:xfrm>
              <a:off x="2544" y="1200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User Interface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44" name="Oval 68"/>
            <p:cNvSpPr>
              <a:spLocks noChangeArrowheads="1"/>
            </p:cNvSpPr>
            <p:nvPr/>
          </p:nvSpPr>
          <p:spPr bwMode="auto">
            <a:xfrm>
              <a:off x="1968" y="288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75845" name="AutoShape 69"/>
            <p:cNvCxnSpPr>
              <a:cxnSpLocks noChangeShapeType="1"/>
              <a:stCxn id="75837" idx="2"/>
              <a:endCxn id="75844" idx="0"/>
            </p:cNvCxnSpPr>
            <p:nvPr/>
          </p:nvCxnSpPr>
          <p:spPr bwMode="auto">
            <a:xfrm>
              <a:off x="720" y="1584"/>
              <a:ext cx="129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46" name="AutoShape 70"/>
            <p:cNvCxnSpPr>
              <a:cxnSpLocks noChangeShapeType="1"/>
              <a:stCxn id="75842" idx="2"/>
              <a:endCxn id="75844" idx="0"/>
            </p:cNvCxnSpPr>
            <p:nvPr/>
          </p:nvCxnSpPr>
          <p:spPr bwMode="auto">
            <a:xfrm>
              <a:off x="1920" y="1584"/>
              <a:ext cx="9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47" name="AutoShape 71"/>
            <p:cNvCxnSpPr>
              <a:cxnSpLocks noChangeShapeType="1"/>
              <a:stCxn id="75844" idx="0"/>
              <a:endCxn id="75843" idx="2"/>
            </p:cNvCxnSpPr>
            <p:nvPr/>
          </p:nvCxnSpPr>
          <p:spPr bwMode="auto">
            <a:xfrm flipV="1">
              <a:off x="2016" y="1584"/>
              <a:ext cx="1056" cy="129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48" name="AutoShape 72"/>
            <p:cNvCxnSpPr>
              <a:cxnSpLocks noChangeShapeType="1"/>
              <a:stCxn id="75856" idx="2"/>
              <a:endCxn id="75844" idx="1"/>
            </p:cNvCxnSpPr>
            <p:nvPr/>
          </p:nvCxnSpPr>
          <p:spPr bwMode="auto">
            <a:xfrm>
              <a:off x="720" y="2352"/>
              <a:ext cx="1262" cy="542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49" name="AutoShape 73"/>
            <p:cNvCxnSpPr>
              <a:cxnSpLocks noChangeShapeType="1"/>
              <a:stCxn id="75838" idx="3"/>
              <a:endCxn id="75844" idx="1"/>
            </p:cNvCxnSpPr>
            <p:nvPr/>
          </p:nvCxnSpPr>
          <p:spPr bwMode="auto">
            <a:xfrm>
              <a:off x="1248" y="2880"/>
              <a:ext cx="734" cy="1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50" name="AutoShape 74"/>
            <p:cNvCxnSpPr>
              <a:cxnSpLocks noChangeShapeType="1"/>
              <a:stCxn id="75844" idx="5"/>
              <a:endCxn id="75841" idx="0"/>
            </p:cNvCxnSpPr>
            <p:nvPr/>
          </p:nvCxnSpPr>
          <p:spPr bwMode="auto">
            <a:xfrm flipH="1">
              <a:off x="1920" y="2962"/>
              <a:ext cx="130" cy="44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51" name="AutoShape 75"/>
            <p:cNvCxnSpPr>
              <a:cxnSpLocks noChangeShapeType="1"/>
              <a:stCxn id="75844" idx="4"/>
              <a:endCxn id="75839" idx="0"/>
            </p:cNvCxnSpPr>
            <p:nvPr/>
          </p:nvCxnSpPr>
          <p:spPr bwMode="auto">
            <a:xfrm flipH="1">
              <a:off x="720" y="2976"/>
              <a:ext cx="1296" cy="432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52" name="AutoShape 76"/>
            <p:cNvCxnSpPr>
              <a:cxnSpLocks noChangeShapeType="1"/>
              <a:stCxn id="75844" idx="6"/>
              <a:endCxn id="75840" idx="0"/>
            </p:cNvCxnSpPr>
            <p:nvPr/>
          </p:nvCxnSpPr>
          <p:spPr bwMode="auto">
            <a:xfrm>
              <a:off x="2064" y="2928"/>
              <a:ext cx="1008" cy="48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75853" name="AutoShape 77"/>
            <p:cNvCxnSpPr>
              <a:cxnSpLocks noChangeShapeType="1"/>
              <a:stCxn id="75855" idx="2"/>
              <a:endCxn id="75844" idx="6"/>
            </p:cNvCxnSpPr>
            <p:nvPr/>
          </p:nvCxnSpPr>
          <p:spPr bwMode="auto">
            <a:xfrm flipH="1">
              <a:off x="2064" y="2352"/>
              <a:ext cx="1008" cy="576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sp>
          <p:nvSpPr>
            <p:cNvPr id="75854" name="AutoShape 78"/>
            <p:cNvSpPr>
              <a:spLocks noChangeArrowheads="1"/>
            </p:cNvSpPr>
            <p:nvPr/>
          </p:nvSpPr>
          <p:spPr bwMode="auto">
            <a:xfrm>
              <a:off x="1536" y="268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Event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55" name="AutoShape 79"/>
            <p:cNvSpPr>
              <a:spLocks noChangeArrowheads="1"/>
            </p:cNvSpPr>
            <p:nvPr/>
          </p:nvSpPr>
          <p:spPr bwMode="auto">
            <a:xfrm>
              <a:off x="2544" y="196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API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  <p:sp>
          <p:nvSpPr>
            <p:cNvPr id="75856" name="AutoShape 80"/>
            <p:cNvSpPr>
              <a:spLocks noChangeArrowheads="1"/>
            </p:cNvSpPr>
            <p:nvPr/>
          </p:nvSpPr>
          <p:spPr bwMode="auto">
            <a:xfrm>
              <a:off x="192" y="1968"/>
              <a:ext cx="1056" cy="38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effectLst/>
                </a:rPr>
                <a:t>Control</a:t>
              </a:r>
            </a:p>
            <a:p>
              <a:pPr algn="ctr"/>
              <a:r>
                <a:rPr lang="en-US">
                  <a:effectLst/>
                </a:rPr>
                <a:t>Manager</a:t>
              </a:r>
              <a:endParaRPr lang="en-GB">
                <a:effectLst/>
              </a:endParaRPr>
            </a:p>
          </p:txBody>
        </p:sp>
      </p:grpSp>
      <p:sp>
        <p:nvSpPr>
          <p:cNvPr id="75857" name="Text Box 81"/>
          <p:cNvSpPr txBox="1">
            <a:spLocks noChangeArrowheads="1"/>
          </p:cNvSpPr>
          <p:nvPr/>
        </p:nvSpPr>
        <p:spPr bwMode="auto">
          <a:xfrm>
            <a:off x="3048000" y="1524000"/>
            <a:ext cx="32162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effectLst/>
              </a:rPr>
              <a:t>In a distributed system several PVSSII systems (simple or scatered) are interconnected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42916 0.1555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00" y="78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42916 -0.222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00" y="-111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-0.09584 -0.2222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-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8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/>
          <p:cNvSpPr/>
          <p:nvPr/>
        </p:nvSpPr>
        <p:spPr>
          <a:xfrm>
            <a:off x="1524000" y="304800"/>
            <a:ext cx="9144000" cy="56388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 smtClean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5" name="Rectangle 214"/>
          <p:cNvSpPr/>
          <p:nvPr/>
        </p:nvSpPr>
        <p:spPr>
          <a:xfrm>
            <a:off x="2743200" y="1828800"/>
            <a:ext cx="8153400" cy="1676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CENTRAL   SYSTEMS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4648200" y="3429000"/>
            <a:ext cx="3429000" cy="2438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DETECTOR   SYSTEM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1676400" y="1981200"/>
            <a:ext cx="4495800" cy="2438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DETECTOR   SYSTEM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4495800" y="1447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638800" y="2057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781800" y="2667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84538" y="4343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98938" y="4876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2213338" y="5410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FEE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280138" y="6019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…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-1371600" y="4114800"/>
            <a:ext cx="9144000" cy="14478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     ACCESS      and      ABSTRACTION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460738" y="3810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1451338" y="4396565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2452571" y="4972497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3429000" y="5560831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841738" y="3583169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 SERVER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1832338" y="4169734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SERVER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2833571" y="4745666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3810000" y="5334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8" name="Straight Arrow Connector 117"/>
          <p:cNvCxnSpPr>
            <a:stCxn id="87" idx="0"/>
          </p:cNvCxnSpPr>
          <p:nvPr/>
        </p:nvCxnSpPr>
        <p:spPr>
          <a:xfrm rot="16200000" flipH="1" flipV="1">
            <a:off x="3067050" y="2495550"/>
            <a:ext cx="152400" cy="6477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87" idx="0"/>
            <a:endCxn id="86" idx="0"/>
          </p:cNvCxnSpPr>
          <p:nvPr/>
        </p:nvCxnSpPr>
        <p:spPr>
          <a:xfrm rot="16200000" flipH="1">
            <a:off x="3162300" y="3048000"/>
            <a:ext cx="6858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88" idx="0"/>
          </p:cNvCxnSpPr>
          <p:nvPr/>
        </p:nvCxnSpPr>
        <p:spPr>
          <a:xfrm rot="16200000" flipH="1" flipV="1">
            <a:off x="3943350" y="2305050"/>
            <a:ext cx="76200" cy="6477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88" idx="0"/>
          </p:cNvCxnSpPr>
          <p:nvPr/>
        </p:nvCxnSpPr>
        <p:spPr>
          <a:xfrm rot="16200000" flipH="1">
            <a:off x="4095750" y="2800350"/>
            <a:ext cx="533400" cy="1143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88" idx="0"/>
            <a:endCxn id="84" idx="0"/>
          </p:cNvCxnSpPr>
          <p:nvPr/>
        </p:nvCxnSpPr>
        <p:spPr>
          <a:xfrm rot="16200000" flipH="1" flipV="1">
            <a:off x="3657600" y="3162300"/>
            <a:ext cx="12192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stCxn id="88" idx="0"/>
            <a:endCxn id="86" idx="0"/>
          </p:cNvCxnSpPr>
          <p:nvPr/>
        </p:nvCxnSpPr>
        <p:spPr>
          <a:xfrm rot="16200000" flipH="1" flipV="1">
            <a:off x="3505200" y="2628900"/>
            <a:ext cx="8382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84" idx="0"/>
            <a:endCxn id="87" idx="0"/>
          </p:cNvCxnSpPr>
          <p:nvPr/>
        </p:nvCxnSpPr>
        <p:spPr>
          <a:xfrm rot="16200000" flipV="1">
            <a:off x="3314700" y="2895600"/>
            <a:ext cx="10668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 rot="10800000" flipV="1">
            <a:off x="1905000" y="32766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rot="10800000" flipV="1">
            <a:off x="2667000" y="37338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rot="10800000" flipV="1">
            <a:off x="3505200" y="41910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 rot="10800000" flipV="1">
            <a:off x="4495800" y="48006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 rot="10800000" flipV="1">
            <a:off x="914400" y="41910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 rot="10800000" flipV="1">
            <a:off x="1676400" y="4648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rot="10800000" flipV="1">
            <a:off x="2590800" y="51816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rot="10800000" flipV="1">
            <a:off x="3657600" y="5791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rot="16200000" flipH="1">
            <a:off x="304800" y="4953000"/>
            <a:ext cx="914400" cy="3048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rot="10800000" flipV="1">
            <a:off x="914400" y="5181600"/>
            <a:ext cx="609600" cy="3810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rot="10800000">
            <a:off x="914400" y="5562600"/>
            <a:ext cx="15240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04" idx="1"/>
          </p:cNvCxnSpPr>
          <p:nvPr/>
        </p:nvCxnSpPr>
        <p:spPr>
          <a:xfrm rot="10800000">
            <a:off x="914400" y="5562600"/>
            <a:ext cx="2365738" cy="6477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95" idx="0"/>
          </p:cNvCxnSpPr>
          <p:nvPr/>
        </p:nvCxnSpPr>
        <p:spPr>
          <a:xfrm rot="16200000" flipH="1" flipV="1">
            <a:off x="5619750" y="4133850"/>
            <a:ext cx="609600" cy="5715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>
            <a:stCxn id="95" idx="0"/>
            <a:endCxn id="94" idx="0"/>
          </p:cNvCxnSpPr>
          <p:nvPr/>
        </p:nvCxnSpPr>
        <p:spPr>
          <a:xfrm rot="16200000" flipH="1" flipV="1">
            <a:off x="5753100" y="4343400"/>
            <a:ext cx="685800" cy="2286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rot="10800000">
            <a:off x="5562600" y="4800600"/>
            <a:ext cx="2286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rot="16200000" flipH="1" flipV="1">
            <a:off x="3657600" y="2781300"/>
            <a:ext cx="8382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 flipH="1">
            <a:off x="0" y="0"/>
            <a:ext cx="4495800" cy="1754326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rgbClr val="E6E6E6"/>
              </a:gs>
            </a:gsLst>
          </a:gra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Each detector DCS is built as a distributed PVSSII system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Mesh, no hierarchical topology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Detector specific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38400" y="2971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962400" y="3810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962400" y="3200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276600" y="3429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3200400" y="2743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4038600" y="2590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029200" y="4495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5715000" y="48006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943600" y="4114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16" name="Picture 5" descr="C:\Users\peter\Desktop\rt2009\rt2009\altrans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4648200"/>
            <a:ext cx="2984829" cy="2743200"/>
          </a:xfrm>
          <a:prstGeom prst="rect">
            <a:avLst/>
          </a:prstGeom>
          <a:noFill/>
          <a:scene3d>
            <a:camera prst="isometricOffAxis2Left">
              <a:rot lat="781114" lon="1533197" rev="21592816"/>
            </a:camera>
            <a:lightRig rig="threePt" dir="t"/>
          </a:scene3d>
        </p:spPr>
      </p:pic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/>
          <p:cNvSpPr/>
          <p:nvPr/>
        </p:nvSpPr>
        <p:spPr>
          <a:xfrm>
            <a:off x="1524000" y="304800"/>
            <a:ext cx="9144000" cy="56388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 smtClean="0">
              <a:solidFill>
                <a:srgbClr val="FF0000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215" name="Rectangle 214"/>
          <p:cNvSpPr/>
          <p:nvPr/>
        </p:nvSpPr>
        <p:spPr>
          <a:xfrm>
            <a:off x="2743200" y="1828800"/>
            <a:ext cx="8153400" cy="1676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CENTRAL   SYSTEMS</a:t>
            </a:r>
          </a:p>
          <a:p>
            <a:pPr algn="ctr"/>
            <a:endParaRPr lang="en-US" dirty="0"/>
          </a:p>
        </p:txBody>
      </p:sp>
      <p:sp>
        <p:nvSpPr>
          <p:cNvPr id="211" name="Rectangle 210"/>
          <p:cNvSpPr/>
          <p:nvPr/>
        </p:nvSpPr>
        <p:spPr>
          <a:xfrm>
            <a:off x="4648200" y="3429000"/>
            <a:ext cx="3429000" cy="2438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DETECTOR   SYSTEM</a:t>
            </a:r>
          </a:p>
          <a:p>
            <a:pPr algn="ctr"/>
            <a:endParaRPr lang="en-US" dirty="0"/>
          </a:p>
        </p:txBody>
      </p:sp>
      <p:sp>
        <p:nvSpPr>
          <p:cNvPr id="210" name="Rectangle 209"/>
          <p:cNvSpPr/>
          <p:nvPr/>
        </p:nvSpPr>
        <p:spPr>
          <a:xfrm>
            <a:off x="1676400" y="1981200"/>
            <a:ext cx="4495800" cy="2438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DETECTOR   SYSTEM</a:t>
            </a:r>
          </a:p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8400" y="2971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962400" y="3810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962400" y="3200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276600" y="3429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3200400" y="2743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4038600" y="2590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029200" y="4495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5715000" y="48006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943600" y="4114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4495800" y="1447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638800" y="2057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781800" y="2667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84538" y="4343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98938" y="4876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2213338" y="5410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FEE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280138" y="6019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…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-1371600" y="4114800"/>
            <a:ext cx="9144000" cy="14478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     ACCESS      and      ABSTRACTION</a:t>
            </a:r>
          </a:p>
          <a:p>
            <a:pPr algn="ctr"/>
            <a:endParaRPr lang="en-US" dirty="0"/>
          </a:p>
        </p:txBody>
      </p:sp>
      <p:sp>
        <p:nvSpPr>
          <p:cNvPr id="107" name="Rectangle 106"/>
          <p:cNvSpPr/>
          <p:nvPr/>
        </p:nvSpPr>
        <p:spPr>
          <a:xfrm>
            <a:off x="460738" y="3810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08" name="Rectangle 107"/>
          <p:cNvSpPr/>
          <p:nvPr/>
        </p:nvSpPr>
        <p:spPr>
          <a:xfrm>
            <a:off x="1451338" y="4396565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2452571" y="4972497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10" name="Rectangle 109"/>
          <p:cNvSpPr/>
          <p:nvPr/>
        </p:nvSpPr>
        <p:spPr>
          <a:xfrm>
            <a:off x="3429000" y="5560831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12" name="Rectangle 111"/>
          <p:cNvSpPr/>
          <p:nvPr/>
        </p:nvSpPr>
        <p:spPr>
          <a:xfrm>
            <a:off x="841738" y="3583169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 SERVER</a:t>
            </a:r>
          </a:p>
          <a:p>
            <a:pPr algn="ctr"/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1832338" y="4169734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SERVER</a:t>
            </a:r>
          </a:p>
          <a:p>
            <a:pPr algn="ctr"/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2833571" y="4745666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3810000" y="5334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/>
          </a:p>
        </p:txBody>
      </p:sp>
      <p:cxnSp>
        <p:nvCxnSpPr>
          <p:cNvPr id="118" name="Straight Arrow Connector 117"/>
          <p:cNvCxnSpPr>
            <a:stCxn id="87" idx="0"/>
          </p:cNvCxnSpPr>
          <p:nvPr/>
        </p:nvCxnSpPr>
        <p:spPr>
          <a:xfrm rot="16200000" flipH="1" flipV="1">
            <a:off x="3067050" y="2495550"/>
            <a:ext cx="152400" cy="6477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87" idx="0"/>
            <a:endCxn id="86" idx="0"/>
          </p:cNvCxnSpPr>
          <p:nvPr/>
        </p:nvCxnSpPr>
        <p:spPr>
          <a:xfrm rot="16200000" flipH="1">
            <a:off x="3162300" y="3048000"/>
            <a:ext cx="6858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88" idx="0"/>
          </p:cNvCxnSpPr>
          <p:nvPr/>
        </p:nvCxnSpPr>
        <p:spPr>
          <a:xfrm rot="16200000" flipH="1" flipV="1">
            <a:off x="3943350" y="2305050"/>
            <a:ext cx="76200" cy="6477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88" idx="0"/>
          </p:cNvCxnSpPr>
          <p:nvPr/>
        </p:nvCxnSpPr>
        <p:spPr>
          <a:xfrm rot="16200000" flipH="1">
            <a:off x="4095750" y="2800350"/>
            <a:ext cx="533400" cy="1143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88" idx="0"/>
            <a:endCxn id="84" idx="0"/>
          </p:cNvCxnSpPr>
          <p:nvPr/>
        </p:nvCxnSpPr>
        <p:spPr>
          <a:xfrm rot="16200000" flipH="1" flipV="1">
            <a:off x="3657600" y="3162300"/>
            <a:ext cx="12192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stCxn id="88" idx="0"/>
            <a:endCxn id="86" idx="0"/>
          </p:cNvCxnSpPr>
          <p:nvPr/>
        </p:nvCxnSpPr>
        <p:spPr>
          <a:xfrm rot="16200000" flipH="1" flipV="1">
            <a:off x="3505200" y="2628900"/>
            <a:ext cx="8382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84" idx="0"/>
            <a:endCxn id="87" idx="0"/>
          </p:cNvCxnSpPr>
          <p:nvPr/>
        </p:nvCxnSpPr>
        <p:spPr>
          <a:xfrm rot="16200000" flipV="1">
            <a:off x="3314700" y="2895600"/>
            <a:ext cx="10668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 rot="10800000" flipV="1">
            <a:off x="1905000" y="32766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rot="10800000" flipV="1">
            <a:off x="2667000" y="37338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rot="10800000" flipV="1">
            <a:off x="3505200" y="41910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 rot="10800000" flipV="1">
            <a:off x="4495800" y="48006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 rot="10800000" flipV="1">
            <a:off x="914400" y="41910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 rot="10800000" flipV="1">
            <a:off x="1676400" y="4648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rot="10800000" flipV="1">
            <a:off x="2590800" y="51816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rot="10800000" flipV="1">
            <a:off x="3657600" y="5791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rot="16200000" flipH="1">
            <a:off x="304800" y="4953000"/>
            <a:ext cx="914400" cy="3048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rot="10800000" flipV="1">
            <a:off x="914400" y="5181600"/>
            <a:ext cx="609600" cy="3810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rot="10800000">
            <a:off x="914400" y="5562600"/>
            <a:ext cx="15240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04" idx="1"/>
          </p:cNvCxnSpPr>
          <p:nvPr/>
        </p:nvCxnSpPr>
        <p:spPr>
          <a:xfrm rot="10800000">
            <a:off x="914400" y="5562600"/>
            <a:ext cx="2365738" cy="6477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95" idx="0"/>
          </p:cNvCxnSpPr>
          <p:nvPr/>
        </p:nvCxnSpPr>
        <p:spPr>
          <a:xfrm rot="16200000" flipH="1" flipV="1">
            <a:off x="5619750" y="4133850"/>
            <a:ext cx="609600" cy="5715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>
            <a:stCxn id="95" idx="0"/>
            <a:endCxn id="94" idx="0"/>
          </p:cNvCxnSpPr>
          <p:nvPr/>
        </p:nvCxnSpPr>
        <p:spPr>
          <a:xfrm rot="16200000" flipH="1" flipV="1">
            <a:off x="5753100" y="4343400"/>
            <a:ext cx="685800" cy="2286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rot="10800000">
            <a:off x="5562600" y="4800600"/>
            <a:ext cx="2286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rot="16200000" flipH="1" flipV="1">
            <a:off x="3657600" y="2781300"/>
            <a:ext cx="8382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97" idx="2"/>
          </p:cNvCxnSpPr>
          <p:nvPr/>
        </p:nvCxnSpPr>
        <p:spPr>
          <a:xfrm rot="5400000">
            <a:off x="5162550" y="2076450"/>
            <a:ext cx="381000" cy="11049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>
            <a:stCxn id="97" idx="2"/>
          </p:cNvCxnSpPr>
          <p:nvPr/>
        </p:nvCxnSpPr>
        <p:spPr>
          <a:xfrm rot="5400000">
            <a:off x="4705350" y="1695450"/>
            <a:ext cx="457200" cy="19431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 rot="10800000" flipV="1">
            <a:off x="4495800" y="2438400"/>
            <a:ext cx="1371600" cy="7620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rot="10800000" flipV="1">
            <a:off x="3657600" y="2438400"/>
            <a:ext cx="2133600" cy="9906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rot="10800000" flipV="1">
            <a:off x="2819400" y="2438400"/>
            <a:ext cx="3048000" cy="4572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/>
          <p:cNvCxnSpPr>
            <a:stCxn id="97" idx="2"/>
            <a:endCxn id="95" idx="0"/>
          </p:cNvCxnSpPr>
          <p:nvPr/>
        </p:nvCxnSpPr>
        <p:spPr>
          <a:xfrm rot="16200000" flipH="1">
            <a:off x="5219700" y="3124200"/>
            <a:ext cx="1676400" cy="3048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endCxn id="93" idx="0"/>
          </p:cNvCxnSpPr>
          <p:nvPr/>
        </p:nvCxnSpPr>
        <p:spPr>
          <a:xfrm rot="5400000">
            <a:off x="4552950" y="3181350"/>
            <a:ext cx="2057400" cy="5715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>
            <a:stCxn id="97" idx="2"/>
            <a:endCxn id="94" idx="0"/>
          </p:cNvCxnSpPr>
          <p:nvPr/>
        </p:nvCxnSpPr>
        <p:spPr>
          <a:xfrm rot="16200000" flipH="1">
            <a:off x="4762500" y="3581400"/>
            <a:ext cx="2362200" cy="762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>
            <a:stCxn id="98" idx="2"/>
            <a:endCxn id="95" idx="0"/>
          </p:cNvCxnSpPr>
          <p:nvPr/>
        </p:nvCxnSpPr>
        <p:spPr>
          <a:xfrm rot="5400000">
            <a:off x="6096000" y="3162300"/>
            <a:ext cx="1066800" cy="8382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>
            <a:stCxn id="98" idx="2"/>
          </p:cNvCxnSpPr>
          <p:nvPr/>
        </p:nvCxnSpPr>
        <p:spPr>
          <a:xfrm rot="5400000">
            <a:off x="5657850" y="1809750"/>
            <a:ext cx="152400" cy="26289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>
            <a:stCxn id="96" idx="2"/>
            <a:endCxn id="3" idx="0"/>
          </p:cNvCxnSpPr>
          <p:nvPr/>
        </p:nvCxnSpPr>
        <p:spPr>
          <a:xfrm rot="5400000">
            <a:off x="3162300" y="1371600"/>
            <a:ext cx="1143000" cy="20574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>
            <a:stCxn id="96" idx="2"/>
            <a:endCxn id="93" idx="0"/>
          </p:cNvCxnSpPr>
          <p:nvPr/>
        </p:nvCxnSpPr>
        <p:spPr>
          <a:xfrm rot="16200000" flipH="1">
            <a:off x="3695700" y="2895600"/>
            <a:ext cx="2667000" cy="5334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 flipH="1">
            <a:off x="0" y="0"/>
            <a:ext cx="4419600" cy="2308324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rgbClr val="E6E6E6"/>
              </a:gs>
            </a:gsLst>
          </a:gra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ALICE DCS is built as a distributed system of detector systems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Central servers connect to ALL detector systems</a:t>
            </a:r>
          </a:p>
          <a:p>
            <a:pPr lvl="2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global data exchange</a:t>
            </a:r>
          </a:p>
          <a:p>
            <a:pPr lvl="2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synchronization</a:t>
            </a:r>
          </a:p>
          <a:p>
            <a:pPr lvl="2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Monitoring…</a:t>
            </a:r>
          </a:p>
        </p:txBody>
      </p:sp>
      <p:pic>
        <p:nvPicPr>
          <p:cNvPr id="116" name="Picture 5" descr="C:\Users\peter\Desktop\rt2009\rt2009\altrans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4648200"/>
            <a:ext cx="2984829" cy="2743200"/>
          </a:xfrm>
          <a:prstGeom prst="rect">
            <a:avLst/>
          </a:prstGeom>
          <a:noFill/>
          <a:scene3d>
            <a:camera prst="isometricOffAxis2Left">
              <a:rot lat="781114" lon="1533197" rev="21592816"/>
            </a:camera>
            <a:lightRig rig="threePt" dir="t"/>
          </a:scene3d>
        </p:spPr>
      </p:pic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/>
          <p:cNvSpPr/>
          <p:nvPr/>
        </p:nvSpPr>
        <p:spPr>
          <a:xfrm>
            <a:off x="1524000" y="304800"/>
            <a:ext cx="9144000" cy="56388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PVSS</a:t>
            </a:r>
          </a:p>
          <a:p>
            <a:pPr algn="ctr"/>
            <a:endParaRPr lang="en-US" dirty="0"/>
          </a:p>
        </p:txBody>
      </p:sp>
      <p:sp>
        <p:nvSpPr>
          <p:cNvPr id="215" name="Rectangle 214"/>
          <p:cNvSpPr/>
          <p:nvPr/>
        </p:nvSpPr>
        <p:spPr>
          <a:xfrm>
            <a:off x="2743200" y="1828800"/>
            <a:ext cx="8153400" cy="1676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CENTRAL   SYSTEMS</a:t>
            </a:r>
          </a:p>
          <a:p>
            <a:pPr algn="ctr"/>
            <a:endParaRPr lang="en-US" dirty="0"/>
          </a:p>
        </p:txBody>
      </p:sp>
      <p:sp>
        <p:nvSpPr>
          <p:cNvPr id="211" name="Rectangle 210"/>
          <p:cNvSpPr/>
          <p:nvPr/>
        </p:nvSpPr>
        <p:spPr>
          <a:xfrm>
            <a:off x="4648200" y="3429000"/>
            <a:ext cx="3429000" cy="2438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DETECTOR   SYSTEM</a:t>
            </a:r>
          </a:p>
          <a:p>
            <a:pPr algn="ctr"/>
            <a:endParaRPr lang="en-US" dirty="0"/>
          </a:p>
        </p:txBody>
      </p:sp>
      <p:sp>
        <p:nvSpPr>
          <p:cNvPr id="210" name="Rectangle 209"/>
          <p:cNvSpPr/>
          <p:nvPr/>
        </p:nvSpPr>
        <p:spPr>
          <a:xfrm>
            <a:off x="1676400" y="1981200"/>
            <a:ext cx="4495800" cy="2438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DETECTOR   SYSTEM</a:t>
            </a:r>
          </a:p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8400" y="2971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962400" y="3810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962400" y="3200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276600" y="3429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3200400" y="2743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4038600" y="2590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029200" y="4495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5715000" y="48006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943600" y="4114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4495800" y="1447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638800" y="2057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781800" y="2667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84538" y="4343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HVPS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98938" y="4876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LVPS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2213338" y="5410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FEE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280138" y="6019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…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-1371600" y="4114800"/>
            <a:ext cx="9144000" cy="14478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     ACCESS      and      ABSTRACTION</a:t>
            </a:r>
          </a:p>
          <a:p>
            <a:pPr algn="ctr"/>
            <a:endParaRPr lang="en-US" dirty="0"/>
          </a:p>
        </p:txBody>
      </p:sp>
      <p:sp>
        <p:nvSpPr>
          <p:cNvPr id="107" name="Rectangle 106"/>
          <p:cNvSpPr/>
          <p:nvPr/>
        </p:nvSpPr>
        <p:spPr>
          <a:xfrm>
            <a:off x="460738" y="3810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08" name="Rectangle 107"/>
          <p:cNvSpPr/>
          <p:nvPr/>
        </p:nvSpPr>
        <p:spPr>
          <a:xfrm>
            <a:off x="1451338" y="4396565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2452571" y="4972497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10" name="Rectangle 109"/>
          <p:cNvSpPr/>
          <p:nvPr/>
        </p:nvSpPr>
        <p:spPr>
          <a:xfrm>
            <a:off x="3429000" y="5560831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12" name="Rectangle 111"/>
          <p:cNvSpPr/>
          <p:nvPr/>
        </p:nvSpPr>
        <p:spPr>
          <a:xfrm>
            <a:off x="841738" y="3583169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 SERVER</a:t>
            </a:r>
          </a:p>
          <a:p>
            <a:pPr algn="ctr"/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1832338" y="4169734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SERVER</a:t>
            </a:r>
          </a:p>
          <a:p>
            <a:pPr algn="ctr"/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2833571" y="4745666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3810000" y="5334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/>
          </a:p>
        </p:txBody>
      </p:sp>
      <p:cxnSp>
        <p:nvCxnSpPr>
          <p:cNvPr id="118" name="Straight Arrow Connector 117"/>
          <p:cNvCxnSpPr>
            <a:stCxn id="87" idx="0"/>
          </p:cNvCxnSpPr>
          <p:nvPr/>
        </p:nvCxnSpPr>
        <p:spPr>
          <a:xfrm rot="16200000" flipH="1" flipV="1">
            <a:off x="3067050" y="2495550"/>
            <a:ext cx="152400" cy="6477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87" idx="0"/>
            <a:endCxn id="86" idx="0"/>
          </p:cNvCxnSpPr>
          <p:nvPr/>
        </p:nvCxnSpPr>
        <p:spPr>
          <a:xfrm rot="16200000" flipH="1">
            <a:off x="3162300" y="3048000"/>
            <a:ext cx="6858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88" idx="0"/>
          </p:cNvCxnSpPr>
          <p:nvPr/>
        </p:nvCxnSpPr>
        <p:spPr>
          <a:xfrm rot="16200000" flipH="1" flipV="1">
            <a:off x="3943350" y="2305050"/>
            <a:ext cx="76200" cy="6477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88" idx="0"/>
          </p:cNvCxnSpPr>
          <p:nvPr/>
        </p:nvCxnSpPr>
        <p:spPr>
          <a:xfrm rot="16200000" flipH="1">
            <a:off x="4095750" y="2800350"/>
            <a:ext cx="533400" cy="1143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88" idx="0"/>
            <a:endCxn id="84" idx="0"/>
          </p:cNvCxnSpPr>
          <p:nvPr/>
        </p:nvCxnSpPr>
        <p:spPr>
          <a:xfrm rot="16200000" flipH="1" flipV="1">
            <a:off x="3657600" y="3162300"/>
            <a:ext cx="12192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stCxn id="88" idx="0"/>
            <a:endCxn id="86" idx="0"/>
          </p:cNvCxnSpPr>
          <p:nvPr/>
        </p:nvCxnSpPr>
        <p:spPr>
          <a:xfrm rot="16200000" flipH="1" flipV="1">
            <a:off x="3505200" y="2628900"/>
            <a:ext cx="8382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84" idx="0"/>
            <a:endCxn id="87" idx="0"/>
          </p:cNvCxnSpPr>
          <p:nvPr/>
        </p:nvCxnSpPr>
        <p:spPr>
          <a:xfrm rot="16200000" flipV="1">
            <a:off x="3314700" y="2895600"/>
            <a:ext cx="10668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 rot="10800000" flipV="1">
            <a:off x="1905000" y="32766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rot="10800000" flipV="1">
            <a:off x="2667000" y="37338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rot="10800000" flipV="1">
            <a:off x="3505200" y="41910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 rot="10800000" flipV="1">
            <a:off x="4495800" y="48006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 rot="10800000" flipV="1">
            <a:off x="914400" y="41910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 rot="10800000" flipV="1">
            <a:off x="1676400" y="4648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rot="10800000" flipV="1">
            <a:off x="2590800" y="51816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rot="10800000" flipV="1">
            <a:off x="3657600" y="5791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rot="16200000" flipH="1">
            <a:off x="304800" y="4953000"/>
            <a:ext cx="914400" cy="3048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rot="10800000" flipV="1">
            <a:off x="914400" y="5181600"/>
            <a:ext cx="609600" cy="3810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rot="10800000">
            <a:off x="914400" y="5562600"/>
            <a:ext cx="15240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04" idx="1"/>
          </p:cNvCxnSpPr>
          <p:nvPr/>
        </p:nvCxnSpPr>
        <p:spPr>
          <a:xfrm rot="10800000">
            <a:off x="914400" y="5562600"/>
            <a:ext cx="2365738" cy="6477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95" idx="0"/>
          </p:cNvCxnSpPr>
          <p:nvPr/>
        </p:nvCxnSpPr>
        <p:spPr>
          <a:xfrm rot="16200000" flipH="1" flipV="1">
            <a:off x="5619750" y="4133850"/>
            <a:ext cx="609600" cy="5715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>
            <a:stCxn id="95" idx="0"/>
            <a:endCxn id="94" idx="0"/>
          </p:cNvCxnSpPr>
          <p:nvPr/>
        </p:nvCxnSpPr>
        <p:spPr>
          <a:xfrm rot="16200000" flipH="1" flipV="1">
            <a:off x="5753100" y="4343400"/>
            <a:ext cx="685800" cy="2286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rot="10800000">
            <a:off x="5562600" y="4800600"/>
            <a:ext cx="2286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rot="16200000" flipH="1" flipV="1">
            <a:off x="3657600" y="2781300"/>
            <a:ext cx="8382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97" idx="2"/>
          </p:cNvCxnSpPr>
          <p:nvPr/>
        </p:nvCxnSpPr>
        <p:spPr>
          <a:xfrm rot="5400000">
            <a:off x="5162550" y="2076450"/>
            <a:ext cx="381000" cy="11049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>
            <a:stCxn id="97" idx="2"/>
          </p:cNvCxnSpPr>
          <p:nvPr/>
        </p:nvCxnSpPr>
        <p:spPr>
          <a:xfrm rot="5400000">
            <a:off x="4705350" y="1695450"/>
            <a:ext cx="457200" cy="19431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 rot="10800000" flipV="1">
            <a:off x="4495800" y="2438400"/>
            <a:ext cx="1371600" cy="7620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rot="10800000" flipV="1">
            <a:off x="3657600" y="2438400"/>
            <a:ext cx="2133600" cy="9906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rot="10800000" flipV="1">
            <a:off x="2819400" y="2438400"/>
            <a:ext cx="3048000" cy="4572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/>
          <p:cNvCxnSpPr>
            <a:stCxn id="97" idx="2"/>
            <a:endCxn id="95" idx="0"/>
          </p:cNvCxnSpPr>
          <p:nvPr/>
        </p:nvCxnSpPr>
        <p:spPr>
          <a:xfrm rot="16200000" flipH="1">
            <a:off x="5219700" y="3124200"/>
            <a:ext cx="1676400" cy="3048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endCxn id="93" idx="0"/>
          </p:cNvCxnSpPr>
          <p:nvPr/>
        </p:nvCxnSpPr>
        <p:spPr>
          <a:xfrm rot="5400000">
            <a:off x="4552950" y="3181350"/>
            <a:ext cx="2057400" cy="5715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>
            <a:stCxn id="97" idx="2"/>
            <a:endCxn id="94" idx="0"/>
          </p:cNvCxnSpPr>
          <p:nvPr/>
        </p:nvCxnSpPr>
        <p:spPr>
          <a:xfrm rot="16200000" flipH="1">
            <a:off x="4762500" y="3581400"/>
            <a:ext cx="2362200" cy="762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>
            <a:stCxn id="98" idx="2"/>
            <a:endCxn id="95" idx="0"/>
          </p:cNvCxnSpPr>
          <p:nvPr/>
        </p:nvCxnSpPr>
        <p:spPr>
          <a:xfrm rot="5400000">
            <a:off x="6096000" y="3162300"/>
            <a:ext cx="1066800" cy="8382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>
            <a:stCxn id="98" idx="2"/>
          </p:cNvCxnSpPr>
          <p:nvPr/>
        </p:nvCxnSpPr>
        <p:spPr>
          <a:xfrm rot="5400000">
            <a:off x="5657850" y="1809750"/>
            <a:ext cx="152400" cy="26289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>
            <a:stCxn id="96" idx="2"/>
            <a:endCxn id="3" idx="0"/>
          </p:cNvCxnSpPr>
          <p:nvPr/>
        </p:nvCxnSpPr>
        <p:spPr>
          <a:xfrm rot="5400000">
            <a:off x="3162300" y="1371600"/>
            <a:ext cx="1143000" cy="20574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>
            <a:stCxn id="96" idx="2"/>
            <a:endCxn id="93" idx="0"/>
          </p:cNvCxnSpPr>
          <p:nvPr/>
        </p:nvCxnSpPr>
        <p:spPr>
          <a:xfrm rot="16200000" flipH="1">
            <a:off x="3695700" y="2895600"/>
            <a:ext cx="2667000" cy="5334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Rectangle 224"/>
          <p:cNvSpPr/>
          <p:nvPr/>
        </p:nvSpPr>
        <p:spPr>
          <a:xfrm>
            <a:off x="1828800" y="-152400"/>
            <a:ext cx="9144000" cy="5638800"/>
          </a:xfrm>
          <a:prstGeom prst="rect">
            <a:avLst/>
          </a:prstGeom>
          <a:solidFill>
            <a:srgbClr val="4F81BD">
              <a:alpha val="89000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4400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OPERATIONS     LAYER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2" name="Group 225"/>
          <p:cNvGrpSpPr/>
          <p:nvPr/>
        </p:nvGrpSpPr>
        <p:grpSpPr>
          <a:xfrm>
            <a:off x="3886200" y="1143000"/>
            <a:ext cx="4572000" cy="3048000"/>
            <a:chOff x="152400" y="990600"/>
            <a:chExt cx="8610600" cy="4724400"/>
          </a:xfrm>
          <a:scene3d>
            <a:camera prst="isometricOffAxis2Top">
              <a:rot lat="19381733" lon="1292377" rev="19603360"/>
            </a:camera>
            <a:lightRig rig="threePt" dir="t"/>
          </a:scene3d>
        </p:grpSpPr>
        <p:sp>
          <p:nvSpPr>
            <p:cNvPr id="227" name="Oval 226"/>
            <p:cNvSpPr/>
            <p:nvPr/>
          </p:nvSpPr>
          <p:spPr>
            <a:xfrm>
              <a:off x="1828800" y="2133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28" name="Oval 227"/>
            <p:cNvSpPr/>
            <p:nvPr/>
          </p:nvSpPr>
          <p:spPr>
            <a:xfrm>
              <a:off x="609600" y="3276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29" name="Oval 228"/>
            <p:cNvSpPr/>
            <p:nvPr/>
          </p:nvSpPr>
          <p:spPr>
            <a:xfrm>
              <a:off x="1447800" y="3276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0" name="Oval 229"/>
            <p:cNvSpPr/>
            <p:nvPr/>
          </p:nvSpPr>
          <p:spPr>
            <a:xfrm>
              <a:off x="2895600" y="3276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1" name="Oval 230"/>
            <p:cNvSpPr/>
            <p:nvPr/>
          </p:nvSpPr>
          <p:spPr>
            <a:xfrm>
              <a:off x="2133600" y="3276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2" name="Oval 231"/>
            <p:cNvSpPr/>
            <p:nvPr/>
          </p:nvSpPr>
          <p:spPr>
            <a:xfrm>
              <a:off x="152400" y="4191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3" name="Oval 232"/>
            <p:cNvSpPr/>
            <p:nvPr/>
          </p:nvSpPr>
          <p:spPr>
            <a:xfrm>
              <a:off x="304800" y="4343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4" name="Oval 233"/>
            <p:cNvSpPr/>
            <p:nvPr/>
          </p:nvSpPr>
          <p:spPr>
            <a:xfrm>
              <a:off x="457200" y="4495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5" name="Oval 234"/>
            <p:cNvSpPr/>
            <p:nvPr/>
          </p:nvSpPr>
          <p:spPr>
            <a:xfrm>
              <a:off x="609600" y="4648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6" name="Oval 235"/>
            <p:cNvSpPr/>
            <p:nvPr/>
          </p:nvSpPr>
          <p:spPr>
            <a:xfrm>
              <a:off x="762000" y="4800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7" name="Oval 236"/>
            <p:cNvSpPr/>
            <p:nvPr/>
          </p:nvSpPr>
          <p:spPr>
            <a:xfrm>
              <a:off x="914400" y="4953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8" name="Oval 237"/>
            <p:cNvSpPr/>
            <p:nvPr/>
          </p:nvSpPr>
          <p:spPr>
            <a:xfrm>
              <a:off x="1371600" y="4191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9" name="Oval 238"/>
            <p:cNvSpPr/>
            <p:nvPr/>
          </p:nvSpPr>
          <p:spPr>
            <a:xfrm>
              <a:off x="1524000" y="4343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0" name="Oval 239"/>
            <p:cNvSpPr/>
            <p:nvPr/>
          </p:nvSpPr>
          <p:spPr>
            <a:xfrm>
              <a:off x="1676400" y="4495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1" name="Oval 240"/>
            <p:cNvSpPr/>
            <p:nvPr/>
          </p:nvSpPr>
          <p:spPr>
            <a:xfrm>
              <a:off x="1828800" y="4648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2" name="Oval 241"/>
            <p:cNvSpPr/>
            <p:nvPr/>
          </p:nvSpPr>
          <p:spPr>
            <a:xfrm>
              <a:off x="1981200" y="4800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3" name="Oval 242"/>
            <p:cNvSpPr/>
            <p:nvPr/>
          </p:nvSpPr>
          <p:spPr>
            <a:xfrm>
              <a:off x="2133600" y="4953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4" name="Oval 243"/>
            <p:cNvSpPr/>
            <p:nvPr/>
          </p:nvSpPr>
          <p:spPr>
            <a:xfrm>
              <a:off x="2971800" y="4267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5" name="Oval 244"/>
            <p:cNvSpPr/>
            <p:nvPr/>
          </p:nvSpPr>
          <p:spPr>
            <a:xfrm>
              <a:off x="3124200" y="4419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6" name="Oval 245"/>
            <p:cNvSpPr/>
            <p:nvPr/>
          </p:nvSpPr>
          <p:spPr>
            <a:xfrm>
              <a:off x="3276600" y="4572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7" name="Oval 246"/>
            <p:cNvSpPr/>
            <p:nvPr/>
          </p:nvSpPr>
          <p:spPr>
            <a:xfrm>
              <a:off x="3429000" y="4724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8" name="Oval 247"/>
            <p:cNvSpPr/>
            <p:nvPr/>
          </p:nvSpPr>
          <p:spPr>
            <a:xfrm>
              <a:off x="3581400" y="4876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9" name="Oval 248"/>
            <p:cNvSpPr/>
            <p:nvPr/>
          </p:nvSpPr>
          <p:spPr>
            <a:xfrm>
              <a:off x="3733800" y="5029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50" name="Straight Connector 249"/>
            <p:cNvCxnSpPr>
              <a:stCxn id="227" idx="3"/>
              <a:endCxn id="228" idx="0"/>
            </p:cNvCxnSpPr>
            <p:nvPr/>
          </p:nvCxnSpPr>
          <p:spPr>
            <a:xfrm rot="5400000">
              <a:off x="1072380" y="2430905"/>
              <a:ext cx="687715" cy="10036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>
              <a:stCxn id="227" idx="4"/>
              <a:endCxn id="229" idx="0"/>
            </p:cNvCxnSpPr>
            <p:nvPr/>
          </p:nvCxnSpPr>
          <p:spPr>
            <a:xfrm rot="5400000">
              <a:off x="1638300" y="2781300"/>
              <a:ext cx="6096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>
              <a:stCxn id="227" idx="4"/>
              <a:endCxn id="231" idx="0"/>
            </p:cNvCxnSpPr>
            <p:nvPr/>
          </p:nvCxnSpPr>
          <p:spPr>
            <a:xfrm rot="16200000" flipH="1">
              <a:off x="1981200" y="2819400"/>
              <a:ext cx="609600" cy="304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>
              <a:stCxn id="227" idx="5"/>
              <a:endCxn id="230" idx="0"/>
            </p:cNvCxnSpPr>
            <p:nvPr/>
          </p:nvCxnSpPr>
          <p:spPr>
            <a:xfrm rot="16200000" flipH="1">
              <a:off x="2430906" y="2507105"/>
              <a:ext cx="687715" cy="8512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>
              <a:stCxn id="232" idx="0"/>
              <a:endCxn id="228" idx="3"/>
            </p:cNvCxnSpPr>
            <p:nvPr/>
          </p:nvCxnSpPr>
          <p:spPr>
            <a:xfrm rot="5400000" flipH="1" flipV="1">
              <a:off x="348480" y="3840606"/>
              <a:ext cx="459115" cy="2416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>
              <a:stCxn id="233" idx="0"/>
              <a:endCxn id="228" idx="3"/>
            </p:cNvCxnSpPr>
            <p:nvPr/>
          </p:nvCxnSpPr>
          <p:spPr>
            <a:xfrm rot="5400000" flipH="1" flipV="1">
              <a:off x="348480" y="3993006"/>
              <a:ext cx="611515" cy="892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>
              <a:stCxn id="234" idx="0"/>
              <a:endCxn id="228" idx="3"/>
            </p:cNvCxnSpPr>
            <p:nvPr/>
          </p:nvCxnSpPr>
          <p:spPr>
            <a:xfrm rot="16200000" flipV="1">
              <a:off x="348480" y="4082280"/>
              <a:ext cx="763915" cy="631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>
              <a:stCxn id="235" idx="0"/>
              <a:endCxn id="228" idx="3"/>
            </p:cNvCxnSpPr>
            <p:nvPr/>
          </p:nvCxnSpPr>
          <p:spPr>
            <a:xfrm rot="16200000" flipV="1">
              <a:off x="348480" y="4082280"/>
              <a:ext cx="916315" cy="2155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>
              <a:stCxn id="236" idx="0"/>
              <a:endCxn id="228" idx="3"/>
            </p:cNvCxnSpPr>
            <p:nvPr/>
          </p:nvCxnSpPr>
          <p:spPr>
            <a:xfrm rot="16200000" flipV="1">
              <a:off x="348480" y="4082280"/>
              <a:ext cx="1068715" cy="3679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>
              <a:stCxn id="237" idx="0"/>
              <a:endCxn id="228" idx="3"/>
            </p:cNvCxnSpPr>
            <p:nvPr/>
          </p:nvCxnSpPr>
          <p:spPr>
            <a:xfrm rot="16200000" flipV="1">
              <a:off x="348480" y="4082280"/>
              <a:ext cx="1221115" cy="5203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>
              <a:endCxn id="238" idx="0"/>
            </p:cNvCxnSpPr>
            <p:nvPr/>
          </p:nvCxnSpPr>
          <p:spPr>
            <a:xfrm rot="5400000">
              <a:off x="1530539" y="3955863"/>
              <a:ext cx="380999" cy="8927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>
              <a:stCxn id="229" idx="4"/>
              <a:endCxn id="239" idx="0"/>
            </p:cNvCxnSpPr>
            <p:nvPr/>
          </p:nvCxnSpPr>
          <p:spPr>
            <a:xfrm rot="16200000" flipH="1">
              <a:off x="1524000" y="4038600"/>
              <a:ext cx="533400" cy="76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>
              <a:stCxn id="229" idx="4"/>
              <a:endCxn id="240" idx="0"/>
            </p:cNvCxnSpPr>
            <p:nvPr/>
          </p:nvCxnSpPr>
          <p:spPr>
            <a:xfrm rot="16200000" flipH="1">
              <a:off x="1524000" y="4038600"/>
              <a:ext cx="685800" cy="2286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>
              <a:stCxn id="229" idx="4"/>
              <a:endCxn id="241" idx="0"/>
            </p:cNvCxnSpPr>
            <p:nvPr/>
          </p:nvCxnSpPr>
          <p:spPr>
            <a:xfrm rot="16200000" flipH="1">
              <a:off x="1524000" y="4038600"/>
              <a:ext cx="8382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>
              <a:stCxn id="229" idx="4"/>
              <a:endCxn id="242" idx="0"/>
            </p:cNvCxnSpPr>
            <p:nvPr/>
          </p:nvCxnSpPr>
          <p:spPr>
            <a:xfrm rot="16200000" flipH="1">
              <a:off x="1524000" y="4038600"/>
              <a:ext cx="990600" cy="5334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>
              <a:stCxn id="229" idx="4"/>
              <a:endCxn id="243" idx="0"/>
            </p:cNvCxnSpPr>
            <p:nvPr/>
          </p:nvCxnSpPr>
          <p:spPr>
            <a:xfrm rot="16200000" flipH="1">
              <a:off x="1524000" y="4038600"/>
              <a:ext cx="1143000" cy="685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>
              <a:stCxn id="230" idx="4"/>
              <a:endCxn id="244" idx="0"/>
            </p:cNvCxnSpPr>
            <p:nvPr/>
          </p:nvCxnSpPr>
          <p:spPr>
            <a:xfrm rot="16200000" flipH="1">
              <a:off x="3009900" y="4000500"/>
              <a:ext cx="457200" cy="76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>
              <a:stCxn id="230" idx="4"/>
              <a:endCxn id="245" idx="0"/>
            </p:cNvCxnSpPr>
            <p:nvPr/>
          </p:nvCxnSpPr>
          <p:spPr>
            <a:xfrm rot="16200000" flipH="1">
              <a:off x="3009900" y="4000500"/>
              <a:ext cx="609600" cy="2286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>
              <a:stCxn id="230" idx="4"/>
              <a:endCxn id="246" idx="0"/>
            </p:cNvCxnSpPr>
            <p:nvPr/>
          </p:nvCxnSpPr>
          <p:spPr>
            <a:xfrm rot="16200000" flipH="1">
              <a:off x="3009900" y="4000500"/>
              <a:ext cx="7620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>
              <a:stCxn id="230" idx="4"/>
              <a:endCxn id="247" idx="0"/>
            </p:cNvCxnSpPr>
            <p:nvPr/>
          </p:nvCxnSpPr>
          <p:spPr>
            <a:xfrm rot="16200000" flipH="1">
              <a:off x="3009900" y="4000500"/>
              <a:ext cx="914400" cy="5334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>
              <a:stCxn id="230" idx="4"/>
              <a:endCxn id="248" idx="0"/>
            </p:cNvCxnSpPr>
            <p:nvPr/>
          </p:nvCxnSpPr>
          <p:spPr>
            <a:xfrm rot="16200000" flipH="1">
              <a:off x="3009900" y="4000500"/>
              <a:ext cx="1066800" cy="685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>
              <a:stCxn id="230" idx="4"/>
              <a:endCxn id="249" idx="0"/>
            </p:cNvCxnSpPr>
            <p:nvPr/>
          </p:nvCxnSpPr>
          <p:spPr>
            <a:xfrm rot="16200000" flipH="1">
              <a:off x="3009900" y="4000500"/>
              <a:ext cx="1219200" cy="838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Oval 271"/>
            <p:cNvSpPr/>
            <p:nvPr/>
          </p:nvSpPr>
          <p:spPr>
            <a:xfrm>
              <a:off x="3733800" y="990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73" name="Straight Connector 272"/>
            <p:cNvCxnSpPr>
              <a:stCxn id="272" idx="3"/>
              <a:endCxn id="227" idx="0"/>
            </p:cNvCxnSpPr>
            <p:nvPr/>
          </p:nvCxnSpPr>
          <p:spPr>
            <a:xfrm rot="5400000">
              <a:off x="2634480" y="945005"/>
              <a:ext cx="687715" cy="16894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Oval 273"/>
            <p:cNvSpPr/>
            <p:nvPr/>
          </p:nvSpPr>
          <p:spPr>
            <a:xfrm>
              <a:off x="6248400" y="2286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75" name="Oval 274"/>
            <p:cNvSpPr/>
            <p:nvPr/>
          </p:nvSpPr>
          <p:spPr>
            <a:xfrm>
              <a:off x="5029200" y="3429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76" name="Oval 275"/>
            <p:cNvSpPr/>
            <p:nvPr/>
          </p:nvSpPr>
          <p:spPr>
            <a:xfrm>
              <a:off x="5867400" y="3429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77" name="Oval 276"/>
            <p:cNvSpPr/>
            <p:nvPr/>
          </p:nvSpPr>
          <p:spPr>
            <a:xfrm>
              <a:off x="7315200" y="3429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78" name="Oval 277"/>
            <p:cNvSpPr/>
            <p:nvPr/>
          </p:nvSpPr>
          <p:spPr>
            <a:xfrm>
              <a:off x="6553200" y="3429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79" name="Oval 278"/>
            <p:cNvSpPr/>
            <p:nvPr/>
          </p:nvSpPr>
          <p:spPr>
            <a:xfrm>
              <a:off x="4572000" y="4343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0" name="Oval 279"/>
            <p:cNvSpPr/>
            <p:nvPr/>
          </p:nvSpPr>
          <p:spPr>
            <a:xfrm>
              <a:off x="4724400" y="4495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1" name="Oval 280"/>
            <p:cNvSpPr/>
            <p:nvPr/>
          </p:nvSpPr>
          <p:spPr>
            <a:xfrm>
              <a:off x="4876800" y="4648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2" name="Oval 281"/>
            <p:cNvSpPr/>
            <p:nvPr/>
          </p:nvSpPr>
          <p:spPr>
            <a:xfrm>
              <a:off x="5029200" y="4800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3" name="Oval 282"/>
            <p:cNvSpPr/>
            <p:nvPr/>
          </p:nvSpPr>
          <p:spPr>
            <a:xfrm>
              <a:off x="5181600" y="4953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4" name="Oval 283"/>
            <p:cNvSpPr/>
            <p:nvPr/>
          </p:nvSpPr>
          <p:spPr>
            <a:xfrm>
              <a:off x="5334000" y="5105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5" name="Oval 284"/>
            <p:cNvSpPr/>
            <p:nvPr/>
          </p:nvSpPr>
          <p:spPr>
            <a:xfrm>
              <a:off x="5791200" y="4343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6" name="Oval 285"/>
            <p:cNvSpPr/>
            <p:nvPr/>
          </p:nvSpPr>
          <p:spPr>
            <a:xfrm>
              <a:off x="5943600" y="4495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7" name="Oval 286"/>
            <p:cNvSpPr/>
            <p:nvPr/>
          </p:nvSpPr>
          <p:spPr>
            <a:xfrm>
              <a:off x="6096000" y="4648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8" name="Oval 287"/>
            <p:cNvSpPr/>
            <p:nvPr/>
          </p:nvSpPr>
          <p:spPr>
            <a:xfrm>
              <a:off x="6248400" y="4800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9" name="Oval 288"/>
            <p:cNvSpPr/>
            <p:nvPr/>
          </p:nvSpPr>
          <p:spPr>
            <a:xfrm>
              <a:off x="6400800" y="4953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0" name="Oval 289"/>
            <p:cNvSpPr/>
            <p:nvPr/>
          </p:nvSpPr>
          <p:spPr>
            <a:xfrm>
              <a:off x="6553200" y="5105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1" name="Oval 290"/>
            <p:cNvSpPr/>
            <p:nvPr/>
          </p:nvSpPr>
          <p:spPr>
            <a:xfrm>
              <a:off x="7391400" y="4419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2" name="Oval 291"/>
            <p:cNvSpPr/>
            <p:nvPr/>
          </p:nvSpPr>
          <p:spPr>
            <a:xfrm>
              <a:off x="7543800" y="4572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3" name="Oval 292"/>
            <p:cNvSpPr/>
            <p:nvPr/>
          </p:nvSpPr>
          <p:spPr>
            <a:xfrm>
              <a:off x="7696200" y="4724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4" name="Oval 293"/>
            <p:cNvSpPr/>
            <p:nvPr/>
          </p:nvSpPr>
          <p:spPr>
            <a:xfrm>
              <a:off x="7848600" y="4876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5" name="Oval 294"/>
            <p:cNvSpPr/>
            <p:nvPr/>
          </p:nvSpPr>
          <p:spPr>
            <a:xfrm>
              <a:off x="8001000" y="5029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6" name="Oval 295"/>
            <p:cNvSpPr/>
            <p:nvPr/>
          </p:nvSpPr>
          <p:spPr>
            <a:xfrm>
              <a:off x="8153400" y="5181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97" name="Straight Connector 296"/>
            <p:cNvCxnSpPr>
              <a:stCxn id="274" idx="3"/>
              <a:endCxn id="275" idx="0"/>
            </p:cNvCxnSpPr>
            <p:nvPr/>
          </p:nvCxnSpPr>
          <p:spPr>
            <a:xfrm rot="5400000">
              <a:off x="5491980" y="2583305"/>
              <a:ext cx="687715" cy="10036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>
              <a:stCxn id="274" idx="4"/>
              <a:endCxn id="276" idx="0"/>
            </p:cNvCxnSpPr>
            <p:nvPr/>
          </p:nvCxnSpPr>
          <p:spPr>
            <a:xfrm rot="5400000">
              <a:off x="6057900" y="2933700"/>
              <a:ext cx="6096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>
              <a:stCxn id="274" idx="4"/>
              <a:endCxn id="278" idx="0"/>
            </p:cNvCxnSpPr>
            <p:nvPr/>
          </p:nvCxnSpPr>
          <p:spPr>
            <a:xfrm rot="16200000" flipH="1">
              <a:off x="6400800" y="2971800"/>
              <a:ext cx="609600" cy="304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>
              <a:stCxn id="274" idx="5"/>
              <a:endCxn id="277" idx="0"/>
            </p:cNvCxnSpPr>
            <p:nvPr/>
          </p:nvCxnSpPr>
          <p:spPr>
            <a:xfrm rot="16200000" flipH="1">
              <a:off x="6850506" y="2659505"/>
              <a:ext cx="687715" cy="8512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>
              <a:stCxn id="279" idx="0"/>
              <a:endCxn id="275" idx="3"/>
            </p:cNvCxnSpPr>
            <p:nvPr/>
          </p:nvCxnSpPr>
          <p:spPr>
            <a:xfrm rot="5400000" flipH="1" flipV="1">
              <a:off x="4768080" y="3993006"/>
              <a:ext cx="459115" cy="2416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>
              <a:stCxn id="280" idx="0"/>
              <a:endCxn id="275" idx="3"/>
            </p:cNvCxnSpPr>
            <p:nvPr/>
          </p:nvCxnSpPr>
          <p:spPr>
            <a:xfrm rot="5400000" flipH="1" flipV="1">
              <a:off x="4768080" y="4145406"/>
              <a:ext cx="611515" cy="892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>
              <a:stCxn id="281" idx="0"/>
              <a:endCxn id="275" idx="3"/>
            </p:cNvCxnSpPr>
            <p:nvPr/>
          </p:nvCxnSpPr>
          <p:spPr>
            <a:xfrm rot="16200000" flipV="1">
              <a:off x="4768080" y="4234680"/>
              <a:ext cx="763915" cy="631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>
              <a:stCxn id="282" idx="0"/>
              <a:endCxn id="275" idx="3"/>
            </p:cNvCxnSpPr>
            <p:nvPr/>
          </p:nvCxnSpPr>
          <p:spPr>
            <a:xfrm rot="16200000" flipV="1">
              <a:off x="4768080" y="4234680"/>
              <a:ext cx="916315" cy="2155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>
              <a:stCxn id="283" idx="0"/>
              <a:endCxn id="275" idx="3"/>
            </p:cNvCxnSpPr>
            <p:nvPr/>
          </p:nvCxnSpPr>
          <p:spPr>
            <a:xfrm rot="16200000" flipV="1">
              <a:off x="4768080" y="4234680"/>
              <a:ext cx="1068715" cy="3679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>
              <a:stCxn id="284" idx="0"/>
              <a:endCxn id="275" idx="3"/>
            </p:cNvCxnSpPr>
            <p:nvPr/>
          </p:nvCxnSpPr>
          <p:spPr>
            <a:xfrm rot="16200000" flipV="1">
              <a:off x="4768080" y="4234680"/>
              <a:ext cx="1221115" cy="5203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>
              <a:endCxn id="285" idx="0"/>
            </p:cNvCxnSpPr>
            <p:nvPr/>
          </p:nvCxnSpPr>
          <p:spPr>
            <a:xfrm rot="5400000">
              <a:off x="5950139" y="4108263"/>
              <a:ext cx="380999" cy="8927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>
              <a:stCxn id="276" idx="4"/>
              <a:endCxn id="286" idx="0"/>
            </p:cNvCxnSpPr>
            <p:nvPr/>
          </p:nvCxnSpPr>
          <p:spPr>
            <a:xfrm rot="16200000" flipH="1">
              <a:off x="5943600" y="4191000"/>
              <a:ext cx="533400" cy="76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>
              <a:stCxn id="276" idx="4"/>
              <a:endCxn id="287" idx="0"/>
            </p:cNvCxnSpPr>
            <p:nvPr/>
          </p:nvCxnSpPr>
          <p:spPr>
            <a:xfrm rot="16200000" flipH="1">
              <a:off x="5943600" y="4191000"/>
              <a:ext cx="685800" cy="2286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>
              <a:stCxn id="276" idx="4"/>
              <a:endCxn id="288" idx="0"/>
            </p:cNvCxnSpPr>
            <p:nvPr/>
          </p:nvCxnSpPr>
          <p:spPr>
            <a:xfrm rot="16200000" flipH="1">
              <a:off x="5943600" y="4191000"/>
              <a:ext cx="8382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>
              <a:stCxn id="276" idx="4"/>
              <a:endCxn id="289" idx="0"/>
            </p:cNvCxnSpPr>
            <p:nvPr/>
          </p:nvCxnSpPr>
          <p:spPr>
            <a:xfrm rot="16200000" flipH="1">
              <a:off x="5943600" y="4191000"/>
              <a:ext cx="990600" cy="5334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>
              <a:stCxn id="276" idx="4"/>
              <a:endCxn id="290" idx="0"/>
            </p:cNvCxnSpPr>
            <p:nvPr/>
          </p:nvCxnSpPr>
          <p:spPr>
            <a:xfrm rot="16200000" flipH="1">
              <a:off x="5943600" y="4191000"/>
              <a:ext cx="1143000" cy="685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>
              <a:stCxn id="277" idx="4"/>
              <a:endCxn id="291" idx="0"/>
            </p:cNvCxnSpPr>
            <p:nvPr/>
          </p:nvCxnSpPr>
          <p:spPr>
            <a:xfrm rot="16200000" flipH="1">
              <a:off x="7429500" y="4152900"/>
              <a:ext cx="457200" cy="76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>
              <a:stCxn id="277" idx="4"/>
              <a:endCxn id="292" idx="0"/>
            </p:cNvCxnSpPr>
            <p:nvPr/>
          </p:nvCxnSpPr>
          <p:spPr>
            <a:xfrm rot="16200000" flipH="1">
              <a:off x="7429500" y="4152900"/>
              <a:ext cx="609600" cy="2286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>
              <a:stCxn id="277" idx="4"/>
              <a:endCxn id="293" idx="0"/>
            </p:cNvCxnSpPr>
            <p:nvPr/>
          </p:nvCxnSpPr>
          <p:spPr>
            <a:xfrm rot="16200000" flipH="1">
              <a:off x="7429500" y="4152900"/>
              <a:ext cx="7620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>
              <a:stCxn id="277" idx="4"/>
              <a:endCxn id="294" idx="0"/>
            </p:cNvCxnSpPr>
            <p:nvPr/>
          </p:nvCxnSpPr>
          <p:spPr>
            <a:xfrm rot="16200000" flipH="1">
              <a:off x="7429500" y="4152900"/>
              <a:ext cx="914400" cy="5334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>
              <a:stCxn id="277" idx="4"/>
              <a:endCxn id="295" idx="0"/>
            </p:cNvCxnSpPr>
            <p:nvPr/>
          </p:nvCxnSpPr>
          <p:spPr>
            <a:xfrm rot="16200000" flipH="1">
              <a:off x="7429500" y="4152900"/>
              <a:ext cx="1066800" cy="685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>
              <a:stCxn id="277" idx="4"/>
              <a:endCxn id="296" idx="0"/>
            </p:cNvCxnSpPr>
            <p:nvPr/>
          </p:nvCxnSpPr>
          <p:spPr>
            <a:xfrm rot="16200000" flipH="1">
              <a:off x="7429500" y="4152900"/>
              <a:ext cx="1219200" cy="838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>
              <a:stCxn id="272" idx="5"/>
              <a:endCxn id="274" idx="0"/>
            </p:cNvCxnSpPr>
            <p:nvPr/>
          </p:nvCxnSpPr>
          <p:spPr>
            <a:xfrm rot="16200000" flipH="1">
              <a:off x="4983606" y="716405"/>
              <a:ext cx="840115" cy="22990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2" name="TextBox 161"/>
          <p:cNvSpPr txBox="1"/>
          <p:nvPr/>
        </p:nvSpPr>
        <p:spPr>
          <a:xfrm flipH="1">
            <a:off x="0" y="0"/>
            <a:ext cx="5105400" cy="1754326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rgbClr val="E6E6E6"/>
              </a:gs>
            </a:gsLst>
            <a:lin ang="10800000" scaled="1"/>
          </a:gra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PVSSII distributed system is not a natural system representation for the operator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ALICE DCS Is modeled as a  FSM  using CERN SMI++ tools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Hide experiment complexity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Focus on operational aspect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16" name="Picture 5" descr="C:\Users\peter\Desktop\rt2009\rt2009\altrans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" y="4724400"/>
            <a:ext cx="2984829" cy="2743200"/>
          </a:xfrm>
          <a:prstGeom prst="rect">
            <a:avLst/>
          </a:prstGeom>
          <a:noFill/>
          <a:scene3d>
            <a:camera prst="isometricOffAxis2Left">
              <a:rot lat="781114" lon="1533197" rev="21592816"/>
            </a:camera>
            <a:lightRig rig="threePt" dir="t"/>
          </a:scene3d>
        </p:spPr>
      </p:pic>
      <p:sp>
        <p:nvSpPr>
          <p:cNvPr id="164" name="Slide Number Placeholder 1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ALICE - a very visible object, designed to detect the invisible...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/>
          <p:cNvSpPr/>
          <p:nvPr/>
        </p:nvSpPr>
        <p:spPr>
          <a:xfrm>
            <a:off x="1524000" y="304800"/>
            <a:ext cx="9144000" cy="56388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PVSS</a:t>
            </a:r>
          </a:p>
          <a:p>
            <a:pPr algn="ctr"/>
            <a:endParaRPr lang="en-US" dirty="0"/>
          </a:p>
        </p:txBody>
      </p:sp>
      <p:sp>
        <p:nvSpPr>
          <p:cNvPr id="215" name="Rectangle 214"/>
          <p:cNvSpPr/>
          <p:nvPr/>
        </p:nvSpPr>
        <p:spPr>
          <a:xfrm>
            <a:off x="2743200" y="1828800"/>
            <a:ext cx="8153400" cy="1676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CENTRAL   SYSTEMS</a:t>
            </a:r>
          </a:p>
          <a:p>
            <a:pPr algn="ctr"/>
            <a:endParaRPr lang="en-US" dirty="0"/>
          </a:p>
        </p:txBody>
      </p:sp>
      <p:sp>
        <p:nvSpPr>
          <p:cNvPr id="211" name="Rectangle 210"/>
          <p:cNvSpPr/>
          <p:nvPr/>
        </p:nvSpPr>
        <p:spPr>
          <a:xfrm>
            <a:off x="4648200" y="3429000"/>
            <a:ext cx="3429000" cy="2438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DETECTOR   SYSTEM</a:t>
            </a:r>
          </a:p>
          <a:p>
            <a:pPr algn="ctr"/>
            <a:endParaRPr lang="en-US" dirty="0"/>
          </a:p>
        </p:txBody>
      </p:sp>
      <p:sp>
        <p:nvSpPr>
          <p:cNvPr id="210" name="Rectangle 209"/>
          <p:cNvSpPr/>
          <p:nvPr/>
        </p:nvSpPr>
        <p:spPr>
          <a:xfrm>
            <a:off x="1676400" y="1981200"/>
            <a:ext cx="4495800" cy="24384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DETECTOR   SYSTEM</a:t>
            </a:r>
          </a:p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38400" y="2971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962400" y="3810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962400" y="3200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276600" y="3429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3200400" y="2743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4038600" y="2590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5029200" y="4495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5715000" y="48006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5943600" y="4114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4495800" y="1447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638800" y="2057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781800" y="26670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PVSS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84538" y="4343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HVPS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298938" y="4876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LVPS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2213338" y="5410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FEE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280138" y="60198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contourW="12700" prstMaterial="softEdge">
            <a:bevelB w="0" h="114300"/>
            <a:extrusionClr>
              <a:srgbClr val="FFFF00"/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…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-1371600" y="4114800"/>
            <a:ext cx="9144000" cy="14478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     ACCESS      and      ABSTRACTION</a:t>
            </a:r>
          </a:p>
          <a:p>
            <a:pPr algn="ctr"/>
            <a:endParaRPr lang="en-US" dirty="0"/>
          </a:p>
        </p:txBody>
      </p:sp>
      <p:sp>
        <p:nvSpPr>
          <p:cNvPr id="107" name="Rectangle 106"/>
          <p:cNvSpPr/>
          <p:nvPr/>
        </p:nvSpPr>
        <p:spPr>
          <a:xfrm>
            <a:off x="460738" y="3810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08" name="Rectangle 107"/>
          <p:cNvSpPr/>
          <p:nvPr/>
        </p:nvSpPr>
        <p:spPr>
          <a:xfrm>
            <a:off x="1451338" y="4396565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2452571" y="4972497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10" name="Rectangle 109"/>
          <p:cNvSpPr/>
          <p:nvPr/>
        </p:nvSpPr>
        <p:spPr>
          <a:xfrm>
            <a:off x="3429000" y="5560831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Device DRIVER</a:t>
            </a:r>
          </a:p>
          <a:p>
            <a:pPr algn="ctr"/>
            <a:endParaRPr lang="en-US" dirty="0"/>
          </a:p>
        </p:txBody>
      </p:sp>
      <p:sp>
        <p:nvSpPr>
          <p:cNvPr id="112" name="Rectangle 111"/>
          <p:cNvSpPr/>
          <p:nvPr/>
        </p:nvSpPr>
        <p:spPr>
          <a:xfrm>
            <a:off x="841738" y="3583169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 SERVER</a:t>
            </a:r>
          </a:p>
          <a:p>
            <a:pPr algn="ctr"/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1832338" y="4169734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OPC SERVER</a:t>
            </a:r>
          </a:p>
          <a:p>
            <a:pPr algn="ctr"/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2833571" y="4745666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3810000" y="5334000"/>
            <a:ext cx="1447800" cy="381000"/>
          </a:xfrm>
          <a:prstGeom prst="rect">
            <a:avLst/>
          </a:prstGeom>
          <a:solidFill>
            <a:srgbClr val="4F81BD">
              <a:alpha val="32941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FED SERVER</a:t>
            </a:r>
          </a:p>
          <a:p>
            <a:pPr algn="ctr"/>
            <a:endParaRPr lang="en-US" dirty="0"/>
          </a:p>
        </p:txBody>
      </p:sp>
      <p:pic>
        <p:nvPicPr>
          <p:cNvPr id="116" name="Picture 5" descr="C:\Users\peter\Desktop\rt2009\rt2009\altrans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4648200"/>
            <a:ext cx="2984829" cy="2743200"/>
          </a:xfrm>
          <a:prstGeom prst="rect">
            <a:avLst/>
          </a:prstGeom>
          <a:noFill/>
          <a:scene3d>
            <a:camera prst="isometricOffAxis2Left">
              <a:rot lat="781114" lon="1533197" rev="21592816"/>
            </a:camera>
            <a:lightRig rig="threePt" dir="t"/>
          </a:scene3d>
        </p:spPr>
      </p:pic>
      <p:cxnSp>
        <p:nvCxnSpPr>
          <p:cNvPr id="118" name="Straight Arrow Connector 117"/>
          <p:cNvCxnSpPr>
            <a:stCxn id="87" idx="0"/>
          </p:cNvCxnSpPr>
          <p:nvPr/>
        </p:nvCxnSpPr>
        <p:spPr>
          <a:xfrm rot="16200000" flipH="1" flipV="1">
            <a:off x="3067050" y="2495550"/>
            <a:ext cx="152400" cy="6477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87" idx="0"/>
            <a:endCxn id="86" idx="0"/>
          </p:cNvCxnSpPr>
          <p:nvPr/>
        </p:nvCxnSpPr>
        <p:spPr>
          <a:xfrm rot="16200000" flipH="1">
            <a:off x="3162300" y="3048000"/>
            <a:ext cx="6858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88" idx="0"/>
          </p:cNvCxnSpPr>
          <p:nvPr/>
        </p:nvCxnSpPr>
        <p:spPr>
          <a:xfrm rot="16200000" flipH="1" flipV="1">
            <a:off x="3943350" y="2305050"/>
            <a:ext cx="76200" cy="6477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88" idx="0"/>
          </p:cNvCxnSpPr>
          <p:nvPr/>
        </p:nvCxnSpPr>
        <p:spPr>
          <a:xfrm rot="16200000" flipH="1">
            <a:off x="4095750" y="2800350"/>
            <a:ext cx="533400" cy="1143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88" idx="0"/>
            <a:endCxn id="84" idx="0"/>
          </p:cNvCxnSpPr>
          <p:nvPr/>
        </p:nvCxnSpPr>
        <p:spPr>
          <a:xfrm rot="16200000" flipH="1" flipV="1">
            <a:off x="3657600" y="3162300"/>
            <a:ext cx="12192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stCxn id="88" idx="0"/>
            <a:endCxn id="86" idx="0"/>
          </p:cNvCxnSpPr>
          <p:nvPr/>
        </p:nvCxnSpPr>
        <p:spPr>
          <a:xfrm rot="16200000" flipH="1" flipV="1">
            <a:off x="3505200" y="2628900"/>
            <a:ext cx="8382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84" idx="0"/>
            <a:endCxn id="87" idx="0"/>
          </p:cNvCxnSpPr>
          <p:nvPr/>
        </p:nvCxnSpPr>
        <p:spPr>
          <a:xfrm rot="16200000" flipV="1">
            <a:off x="3314700" y="2895600"/>
            <a:ext cx="10668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/>
          <p:nvPr/>
        </p:nvCxnSpPr>
        <p:spPr>
          <a:xfrm rot="10800000" flipV="1">
            <a:off x="1905000" y="32766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 rot="10800000" flipV="1">
            <a:off x="2667000" y="37338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/>
          <p:nvPr/>
        </p:nvCxnSpPr>
        <p:spPr>
          <a:xfrm rot="10800000" flipV="1">
            <a:off x="3505200" y="41910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 rot="10800000" flipV="1">
            <a:off x="4495800" y="4800600"/>
            <a:ext cx="762000" cy="5334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/>
          <p:nvPr/>
        </p:nvCxnSpPr>
        <p:spPr>
          <a:xfrm rot="10800000" flipV="1">
            <a:off x="914400" y="41910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 rot="10800000" flipV="1">
            <a:off x="1676400" y="4648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rot="10800000" flipV="1">
            <a:off x="2590800" y="51816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rot="10800000" flipV="1">
            <a:off x="3657600" y="5791200"/>
            <a:ext cx="3048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rot="16200000" flipH="1">
            <a:off x="304800" y="4953000"/>
            <a:ext cx="914400" cy="3048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rot="10800000" flipV="1">
            <a:off x="914400" y="5181600"/>
            <a:ext cx="609600" cy="3810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rot="10800000">
            <a:off x="914400" y="5562600"/>
            <a:ext cx="1524000" cy="2286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04" idx="1"/>
          </p:cNvCxnSpPr>
          <p:nvPr/>
        </p:nvCxnSpPr>
        <p:spPr>
          <a:xfrm rot="10800000">
            <a:off x="914400" y="5562600"/>
            <a:ext cx="2365738" cy="64770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95" idx="0"/>
          </p:cNvCxnSpPr>
          <p:nvPr/>
        </p:nvCxnSpPr>
        <p:spPr>
          <a:xfrm rot="16200000" flipH="1" flipV="1">
            <a:off x="5619750" y="4133850"/>
            <a:ext cx="609600" cy="5715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>
            <a:stCxn id="95" idx="0"/>
            <a:endCxn id="94" idx="0"/>
          </p:cNvCxnSpPr>
          <p:nvPr/>
        </p:nvCxnSpPr>
        <p:spPr>
          <a:xfrm rot="16200000" flipH="1" flipV="1">
            <a:off x="5753100" y="4343400"/>
            <a:ext cx="685800" cy="2286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rot="10800000">
            <a:off x="5562600" y="4800600"/>
            <a:ext cx="228600" cy="76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rot="16200000" flipH="1" flipV="1">
            <a:off x="3657600" y="2781300"/>
            <a:ext cx="8382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97" idx="2"/>
          </p:cNvCxnSpPr>
          <p:nvPr/>
        </p:nvCxnSpPr>
        <p:spPr>
          <a:xfrm rot="5400000">
            <a:off x="5162550" y="2076450"/>
            <a:ext cx="381000" cy="11049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>
            <a:stCxn id="97" idx="2"/>
          </p:cNvCxnSpPr>
          <p:nvPr/>
        </p:nvCxnSpPr>
        <p:spPr>
          <a:xfrm rot="5400000">
            <a:off x="4705350" y="1695450"/>
            <a:ext cx="457200" cy="19431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 rot="10800000" flipV="1">
            <a:off x="4495800" y="2438400"/>
            <a:ext cx="1371600" cy="7620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 rot="10800000" flipV="1">
            <a:off x="3657600" y="2438400"/>
            <a:ext cx="2133600" cy="9906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rot="10800000" flipV="1">
            <a:off x="2819400" y="2438400"/>
            <a:ext cx="3048000" cy="4572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/>
          <p:cNvCxnSpPr>
            <a:stCxn id="97" idx="2"/>
            <a:endCxn id="95" idx="0"/>
          </p:cNvCxnSpPr>
          <p:nvPr/>
        </p:nvCxnSpPr>
        <p:spPr>
          <a:xfrm rot="16200000" flipH="1">
            <a:off x="5219700" y="3124200"/>
            <a:ext cx="1676400" cy="3048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endCxn id="93" idx="0"/>
          </p:cNvCxnSpPr>
          <p:nvPr/>
        </p:nvCxnSpPr>
        <p:spPr>
          <a:xfrm rot="5400000">
            <a:off x="4552950" y="3181350"/>
            <a:ext cx="2057400" cy="5715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>
            <a:stCxn id="97" idx="2"/>
            <a:endCxn id="94" idx="0"/>
          </p:cNvCxnSpPr>
          <p:nvPr/>
        </p:nvCxnSpPr>
        <p:spPr>
          <a:xfrm rot="16200000" flipH="1">
            <a:off x="4762500" y="3581400"/>
            <a:ext cx="2362200" cy="762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>
            <a:stCxn id="98" idx="2"/>
            <a:endCxn id="95" idx="0"/>
          </p:cNvCxnSpPr>
          <p:nvPr/>
        </p:nvCxnSpPr>
        <p:spPr>
          <a:xfrm rot="5400000">
            <a:off x="6096000" y="3162300"/>
            <a:ext cx="1066800" cy="8382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>
            <a:stCxn id="98" idx="2"/>
          </p:cNvCxnSpPr>
          <p:nvPr/>
        </p:nvCxnSpPr>
        <p:spPr>
          <a:xfrm rot="5400000">
            <a:off x="5657850" y="1809750"/>
            <a:ext cx="152400" cy="26289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Arrow Connector 202"/>
          <p:cNvCxnSpPr>
            <a:stCxn id="96" idx="2"/>
            <a:endCxn id="3" idx="0"/>
          </p:cNvCxnSpPr>
          <p:nvPr/>
        </p:nvCxnSpPr>
        <p:spPr>
          <a:xfrm rot="5400000">
            <a:off x="3162300" y="1371600"/>
            <a:ext cx="1143000" cy="20574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>
            <a:stCxn id="96" idx="2"/>
            <a:endCxn id="93" idx="0"/>
          </p:cNvCxnSpPr>
          <p:nvPr/>
        </p:nvCxnSpPr>
        <p:spPr>
          <a:xfrm rot="16200000" flipH="1">
            <a:off x="3695700" y="2895600"/>
            <a:ext cx="2667000" cy="533400"/>
          </a:xfrm>
          <a:prstGeom prst="straightConnector1">
            <a:avLst/>
          </a:prstGeom>
          <a:ln w="5715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Rectangle 224"/>
          <p:cNvSpPr/>
          <p:nvPr/>
        </p:nvSpPr>
        <p:spPr>
          <a:xfrm>
            <a:off x="1828800" y="-152400"/>
            <a:ext cx="9144000" cy="5638800"/>
          </a:xfrm>
          <a:prstGeom prst="rect">
            <a:avLst/>
          </a:prstGeom>
          <a:solidFill>
            <a:srgbClr val="4F81BD">
              <a:alpha val="89000"/>
            </a:srgb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4400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OPERATIONS     LAYER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2" name="Group 225"/>
          <p:cNvGrpSpPr/>
          <p:nvPr/>
        </p:nvGrpSpPr>
        <p:grpSpPr>
          <a:xfrm>
            <a:off x="3886200" y="1143000"/>
            <a:ext cx="4572000" cy="3048000"/>
            <a:chOff x="152400" y="990600"/>
            <a:chExt cx="8610600" cy="4724400"/>
          </a:xfrm>
          <a:scene3d>
            <a:camera prst="isometricOffAxis2Top">
              <a:rot lat="19381733" lon="1292377" rev="19603360"/>
            </a:camera>
            <a:lightRig rig="threePt" dir="t"/>
          </a:scene3d>
        </p:grpSpPr>
        <p:sp>
          <p:nvSpPr>
            <p:cNvPr id="227" name="Oval 226"/>
            <p:cNvSpPr/>
            <p:nvPr/>
          </p:nvSpPr>
          <p:spPr>
            <a:xfrm>
              <a:off x="1828800" y="2133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28" name="Oval 227"/>
            <p:cNvSpPr/>
            <p:nvPr/>
          </p:nvSpPr>
          <p:spPr>
            <a:xfrm>
              <a:off x="609600" y="3276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29" name="Oval 228"/>
            <p:cNvSpPr/>
            <p:nvPr/>
          </p:nvSpPr>
          <p:spPr>
            <a:xfrm>
              <a:off x="1447800" y="3276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0" name="Oval 229"/>
            <p:cNvSpPr/>
            <p:nvPr/>
          </p:nvSpPr>
          <p:spPr>
            <a:xfrm>
              <a:off x="2895600" y="3276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1" name="Oval 230"/>
            <p:cNvSpPr/>
            <p:nvPr/>
          </p:nvSpPr>
          <p:spPr>
            <a:xfrm>
              <a:off x="2133600" y="3276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2" name="Oval 231"/>
            <p:cNvSpPr/>
            <p:nvPr/>
          </p:nvSpPr>
          <p:spPr>
            <a:xfrm>
              <a:off x="152400" y="4191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3" name="Oval 232"/>
            <p:cNvSpPr/>
            <p:nvPr/>
          </p:nvSpPr>
          <p:spPr>
            <a:xfrm>
              <a:off x="304800" y="4343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4" name="Oval 233"/>
            <p:cNvSpPr/>
            <p:nvPr/>
          </p:nvSpPr>
          <p:spPr>
            <a:xfrm>
              <a:off x="457200" y="4495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5" name="Oval 234"/>
            <p:cNvSpPr/>
            <p:nvPr/>
          </p:nvSpPr>
          <p:spPr>
            <a:xfrm>
              <a:off x="609600" y="4648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6" name="Oval 235"/>
            <p:cNvSpPr/>
            <p:nvPr/>
          </p:nvSpPr>
          <p:spPr>
            <a:xfrm>
              <a:off x="762000" y="4800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7" name="Oval 236"/>
            <p:cNvSpPr/>
            <p:nvPr/>
          </p:nvSpPr>
          <p:spPr>
            <a:xfrm>
              <a:off x="914400" y="4953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8" name="Oval 237"/>
            <p:cNvSpPr/>
            <p:nvPr/>
          </p:nvSpPr>
          <p:spPr>
            <a:xfrm>
              <a:off x="1371600" y="4191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39" name="Oval 238"/>
            <p:cNvSpPr/>
            <p:nvPr/>
          </p:nvSpPr>
          <p:spPr>
            <a:xfrm>
              <a:off x="1524000" y="4343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0" name="Oval 239"/>
            <p:cNvSpPr/>
            <p:nvPr/>
          </p:nvSpPr>
          <p:spPr>
            <a:xfrm>
              <a:off x="1676400" y="4495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1" name="Oval 240"/>
            <p:cNvSpPr/>
            <p:nvPr/>
          </p:nvSpPr>
          <p:spPr>
            <a:xfrm>
              <a:off x="1828800" y="4648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2" name="Oval 241"/>
            <p:cNvSpPr/>
            <p:nvPr/>
          </p:nvSpPr>
          <p:spPr>
            <a:xfrm>
              <a:off x="1981200" y="4800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3" name="Oval 242"/>
            <p:cNvSpPr/>
            <p:nvPr/>
          </p:nvSpPr>
          <p:spPr>
            <a:xfrm>
              <a:off x="2133600" y="4953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4" name="Oval 243"/>
            <p:cNvSpPr/>
            <p:nvPr/>
          </p:nvSpPr>
          <p:spPr>
            <a:xfrm>
              <a:off x="2971800" y="4267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5" name="Oval 244"/>
            <p:cNvSpPr/>
            <p:nvPr/>
          </p:nvSpPr>
          <p:spPr>
            <a:xfrm>
              <a:off x="3124200" y="4419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6" name="Oval 245"/>
            <p:cNvSpPr/>
            <p:nvPr/>
          </p:nvSpPr>
          <p:spPr>
            <a:xfrm>
              <a:off x="3276600" y="4572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7" name="Oval 246"/>
            <p:cNvSpPr/>
            <p:nvPr/>
          </p:nvSpPr>
          <p:spPr>
            <a:xfrm>
              <a:off x="3429000" y="4724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8" name="Oval 247"/>
            <p:cNvSpPr/>
            <p:nvPr/>
          </p:nvSpPr>
          <p:spPr>
            <a:xfrm>
              <a:off x="3581400" y="4876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49" name="Oval 248"/>
            <p:cNvSpPr/>
            <p:nvPr/>
          </p:nvSpPr>
          <p:spPr>
            <a:xfrm>
              <a:off x="3733800" y="5029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50" name="Straight Connector 249"/>
            <p:cNvCxnSpPr>
              <a:stCxn id="227" idx="3"/>
              <a:endCxn id="228" idx="0"/>
            </p:cNvCxnSpPr>
            <p:nvPr/>
          </p:nvCxnSpPr>
          <p:spPr>
            <a:xfrm rot="5400000">
              <a:off x="1072380" y="2430905"/>
              <a:ext cx="687715" cy="10036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>
              <a:stCxn id="227" idx="4"/>
              <a:endCxn id="229" idx="0"/>
            </p:cNvCxnSpPr>
            <p:nvPr/>
          </p:nvCxnSpPr>
          <p:spPr>
            <a:xfrm rot="5400000">
              <a:off x="1638300" y="2781300"/>
              <a:ext cx="6096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>
              <a:stCxn id="227" idx="4"/>
              <a:endCxn id="231" idx="0"/>
            </p:cNvCxnSpPr>
            <p:nvPr/>
          </p:nvCxnSpPr>
          <p:spPr>
            <a:xfrm rot="16200000" flipH="1">
              <a:off x="1981200" y="2819400"/>
              <a:ext cx="609600" cy="304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>
              <a:stCxn id="227" idx="5"/>
              <a:endCxn id="230" idx="0"/>
            </p:cNvCxnSpPr>
            <p:nvPr/>
          </p:nvCxnSpPr>
          <p:spPr>
            <a:xfrm rot="16200000" flipH="1">
              <a:off x="2430906" y="2507105"/>
              <a:ext cx="687715" cy="8512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>
              <a:stCxn id="232" idx="0"/>
              <a:endCxn id="228" idx="3"/>
            </p:cNvCxnSpPr>
            <p:nvPr/>
          </p:nvCxnSpPr>
          <p:spPr>
            <a:xfrm rot="5400000" flipH="1" flipV="1">
              <a:off x="348480" y="3840606"/>
              <a:ext cx="459115" cy="2416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>
              <a:stCxn id="233" idx="0"/>
              <a:endCxn id="228" idx="3"/>
            </p:cNvCxnSpPr>
            <p:nvPr/>
          </p:nvCxnSpPr>
          <p:spPr>
            <a:xfrm rot="5400000" flipH="1" flipV="1">
              <a:off x="348480" y="3993006"/>
              <a:ext cx="611515" cy="892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>
              <a:stCxn id="234" idx="0"/>
              <a:endCxn id="228" idx="3"/>
            </p:cNvCxnSpPr>
            <p:nvPr/>
          </p:nvCxnSpPr>
          <p:spPr>
            <a:xfrm rot="16200000" flipV="1">
              <a:off x="348480" y="4082280"/>
              <a:ext cx="763915" cy="631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>
              <a:stCxn id="235" idx="0"/>
              <a:endCxn id="228" idx="3"/>
            </p:cNvCxnSpPr>
            <p:nvPr/>
          </p:nvCxnSpPr>
          <p:spPr>
            <a:xfrm rot="16200000" flipV="1">
              <a:off x="348480" y="4082280"/>
              <a:ext cx="916315" cy="2155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>
              <a:stCxn id="236" idx="0"/>
              <a:endCxn id="228" idx="3"/>
            </p:cNvCxnSpPr>
            <p:nvPr/>
          </p:nvCxnSpPr>
          <p:spPr>
            <a:xfrm rot="16200000" flipV="1">
              <a:off x="348480" y="4082280"/>
              <a:ext cx="1068715" cy="3679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>
              <a:stCxn id="237" idx="0"/>
              <a:endCxn id="228" idx="3"/>
            </p:cNvCxnSpPr>
            <p:nvPr/>
          </p:nvCxnSpPr>
          <p:spPr>
            <a:xfrm rot="16200000" flipV="1">
              <a:off x="348480" y="4082280"/>
              <a:ext cx="1221115" cy="5203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>
              <a:endCxn id="238" idx="0"/>
            </p:cNvCxnSpPr>
            <p:nvPr/>
          </p:nvCxnSpPr>
          <p:spPr>
            <a:xfrm rot="5400000">
              <a:off x="1530539" y="3955863"/>
              <a:ext cx="380999" cy="8927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>
              <a:stCxn id="229" idx="4"/>
              <a:endCxn id="239" idx="0"/>
            </p:cNvCxnSpPr>
            <p:nvPr/>
          </p:nvCxnSpPr>
          <p:spPr>
            <a:xfrm rot="16200000" flipH="1">
              <a:off x="1524000" y="4038600"/>
              <a:ext cx="533400" cy="76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>
              <a:stCxn id="229" idx="4"/>
              <a:endCxn id="240" idx="0"/>
            </p:cNvCxnSpPr>
            <p:nvPr/>
          </p:nvCxnSpPr>
          <p:spPr>
            <a:xfrm rot="16200000" flipH="1">
              <a:off x="1524000" y="4038600"/>
              <a:ext cx="685800" cy="2286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>
              <a:stCxn id="229" idx="4"/>
              <a:endCxn id="241" idx="0"/>
            </p:cNvCxnSpPr>
            <p:nvPr/>
          </p:nvCxnSpPr>
          <p:spPr>
            <a:xfrm rot="16200000" flipH="1">
              <a:off x="1524000" y="4038600"/>
              <a:ext cx="8382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>
              <a:stCxn id="229" idx="4"/>
              <a:endCxn id="242" idx="0"/>
            </p:cNvCxnSpPr>
            <p:nvPr/>
          </p:nvCxnSpPr>
          <p:spPr>
            <a:xfrm rot="16200000" flipH="1">
              <a:off x="1524000" y="4038600"/>
              <a:ext cx="990600" cy="5334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>
              <a:stCxn id="229" idx="4"/>
              <a:endCxn id="243" idx="0"/>
            </p:cNvCxnSpPr>
            <p:nvPr/>
          </p:nvCxnSpPr>
          <p:spPr>
            <a:xfrm rot="16200000" flipH="1">
              <a:off x="1524000" y="4038600"/>
              <a:ext cx="1143000" cy="685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>
              <a:stCxn id="230" idx="4"/>
              <a:endCxn id="244" idx="0"/>
            </p:cNvCxnSpPr>
            <p:nvPr/>
          </p:nvCxnSpPr>
          <p:spPr>
            <a:xfrm rot="16200000" flipH="1">
              <a:off x="3009900" y="4000500"/>
              <a:ext cx="457200" cy="76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>
              <a:stCxn id="230" idx="4"/>
              <a:endCxn id="245" idx="0"/>
            </p:cNvCxnSpPr>
            <p:nvPr/>
          </p:nvCxnSpPr>
          <p:spPr>
            <a:xfrm rot="16200000" flipH="1">
              <a:off x="3009900" y="4000500"/>
              <a:ext cx="609600" cy="2286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>
              <a:stCxn id="230" idx="4"/>
              <a:endCxn id="246" idx="0"/>
            </p:cNvCxnSpPr>
            <p:nvPr/>
          </p:nvCxnSpPr>
          <p:spPr>
            <a:xfrm rot="16200000" flipH="1">
              <a:off x="3009900" y="4000500"/>
              <a:ext cx="7620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>
              <a:stCxn id="230" idx="4"/>
              <a:endCxn id="247" idx="0"/>
            </p:cNvCxnSpPr>
            <p:nvPr/>
          </p:nvCxnSpPr>
          <p:spPr>
            <a:xfrm rot="16200000" flipH="1">
              <a:off x="3009900" y="4000500"/>
              <a:ext cx="914400" cy="5334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>
              <a:stCxn id="230" idx="4"/>
              <a:endCxn id="248" idx="0"/>
            </p:cNvCxnSpPr>
            <p:nvPr/>
          </p:nvCxnSpPr>
          <p:spPr>
            <a:xfrm rot="16200000" flipH="1">
              <a:off x="3009900" y="4000500"/>
              <a:ext cx="1066800" cy="685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>
              <a:stCxn id="230" idx="4"/>
              <a:endCxn id="249" idx="0"/>
            </p:cNvCxnSpPr>
            <p:nvPr/>
          </p:nvCxnSpPr>
          <p:spPr>
            <a:xfrm rot="16200000" flipH="1">
              <a:off x="3009900" y="4000500"/>
              <a:ext cx="1219200" cy="838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Oval 271"/>
            <p:cNvSpPr/>
            <p:nvPr/>
          </p:nvSpPr>
          <p:spPr>
            <a:xfrm>
              <a:off x="3733800" y="990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73" name="Straight Connector 272"/>
            <p:cNvCxnSpPr>
              <a:stCxn id="272" idx="3"/>
              <a:endCxn id="227" idx="0"/>
            </p:cNvCxnSpPr>
            <p:nvPr/>
          </p:nvCxnSpPr>
          <p:spPr>
            <a:xfrm rot="5400000">
              <a:off x="2634480" y="945005"/>
              <a:ext cx="687715" cy="16894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Oval 273"/>
            <p:cNvSpPr/>
            <p:nvPr/>
          </p:nvSpPr>
          <p:spPr>
            <a:xfrm>
              <a:off x="6248400" y="2286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75" name="Oval 274"/>
            <p:cNvSpPr/>
            <p:nvPr/>
          </p:nvSpPr>
          <p:spPr>
            <a:xfrm>
              <a:off x="5029200" y="3429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76" name="Oval 275"/>
            <p:cNvSpPr/>
            <p:nvPr/>
          </p:nvSpPr>
          <p:spPr>
            <a:xfrm>
              <a:off x="5867400" y="3429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77" name="Oval 276"/>
            <p:cNvSpPr/>
            <p:nvPr/>
          </p:nvSpPr>
          <p:spPr>
            <a:xfrm>
              <a:off x="7315200" y="3429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78" name="Oval 277"/>
            <p:cNvSpPr/>
            <p:nvPr/>
          </p:nvSpPr>
          <p:spPr>
            <a:xfrm>
              <a:off x="6553200" y="3429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79" name="Oval 278"/>
            <p:cNvSpPr/>
            <p:nvPr/>
          </p:nvSpPr>
          <p:spPr>
            <a:xfrm>
              <a:off x="4572000" y="4343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0" name="Oval 279"/>
            <p:cNvSpPr/>
            <p:nvPr/>
          </p:nvSpPr>
          <p:spPr>
            <a:xfrm>
              <a:off x="4724400" y="4495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1" name="Oval 280"/>
            <p:cNvSpPr/>
            <p:nvPr/>
          </p:nvSpPr>
          <p:spPr>
            <a:xfrm>
              <a:off x="4876800" y="4648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2" name="Oval 281"/>
            <p:cNvSpPr/>
            <p:nvPr/>
          </p:nvSpPr>
          <p:spPr>
            <a:xfrm>
              <a:off x="5029200" y="4800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3" name="Oval 282"/>
            <p:cNvSpPr/>
            <p:nvPr/>
          </p:nvSpPr>
          <p:spPr>
            <a:xfrm>
              <a:off x="5181600" y="4953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4" name="Oval 283"/>
            <p:cNvSpPr/>
            <p:nvPr/>
          </p:nvSpPr>
          <p:spPr>
            <a:xfrm>
              <a:off x="5334000" y="5105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5" name="Oval 284"/>
            <p:cNvSpPr/>
            <p:nvPr/>
          </p:nvSpPr>
          <p:spPr>
            <a:xfrm>
              <a:off x="5791200" y="4343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6" name="Oval 285"/>
            <p:cNvSpPr/>
            <p:nvPr/>
          </p:nvSpPr>
          <p:spPr>
            <a:xfrm>
              <a:off x="5943600" y="4495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7" name="Oval 286"/>
            <p:cNvSpPr/>
            <p:nvPr/>
          </p:nvSpPr>
          <p:spPr>
            <a:xfrm>
              <a:off x="6096000" y="4648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8" name="Oval 287"/>
            <p:cNvSpPr/>
            <p:nvPr/>
          </p:nvSpPr>
          <p:spPr>
            <a:xfrm>
              <a:off x="6248400" y="4800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89" name="Oval 288"/>
            <p:cNvSpPr/>
            <p:nvPr/>
          </p:nvSpPr>
          <p:spPr>
            <a:xfrm>
              <a:off x="6400800" y="4953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0" name="Oval 289"/>
            <p:cNvSpPr/>
            <p:nvPr/>
          </p:nvSpPr>
          <p:spPr>
            <a:xfrm>
              <a:off x="6553200" y="5105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1" name="Oval 290"/>
            <p:cNvSpPr/>
            <p:nvPr/>
          </p:nvSpPr>
          <p:spPr>
            <a:xfrm>
              <a:off x="7391400" y="4419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2" name="Oval 291"/>
            <p:cNvSpPr/>
            <p:nvPr/>
          </p:nvSpPr>
          <p:spPr>
            <a:xfrm>
              <a:off x="7543800" y="45720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3" name="Oval 292"/>
            <p:cNvSpPr/>
            <p:nvPr/>
          </p:nvSpPr>
          <p:spPr>
            <a:xfrm>
              <a:off x="7696200" y="47244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4" name="Oval 293"/>
            <p:cNvSpPr/>
            <p:nvPr/>
          </p:nvSpPr>
          <p:spPr>
            <a:xfrm>
              <a:off x="7848600" y="48768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5" name="Oval 294"/>
            <p:cNvSpPr/>
            <p:nvPr/>
          </p:nvSpPr>
          <p:spPr>
            <a:xfrm>
              <a:off x="8001000" y="50292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CH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sp>
          <p:nvSpPr>
            <p:cNvPr id="296" name="Oval 295"/>
            <p:cNvSpPr/>
            <p:nvPr/>
          </p:nvSpPr>
          <p:spPr>
            <a:xfrm>
              <a:off x="8153400" y="5181600"/>
              <a:ext cx="609600" cy="533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97" name="Straight Connector 296"/>
            <p:cNvCxnSpPr>
              <a:stCxn id="274" idx="3"/>
              <a:endCxn id="275" idx="0"/>
            </p:cNvCxnSpPr>
            <p:nvPr/>
          </p:nvCxnSpPr>
          <p:spPr>
            <a:xfrm rot="5400000">
              <a:off x="5491980" y="2583305"/>
              <a:ext cx="687715" cy="10036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>
              <a:stCxn id="274" idx="4"/>
              <a:endCxn id="276" idx="0"/>
            </p:cNvCxnSpPr>
            <p:nvPr/>
          </p:nvCxnSpPr>
          <p:spPr>
            <a:xfrm rot="5400000">
              <a:off x="6057900" y="2933700"/>
              <a:ext cx="6096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>
              <a:stCxn id="274" idx="4"/>
              <a:endCxn id="278" idx="0"/>
            </p:cNvCxnSpPr>
            <p:nvPr/>
          </p:nvCxnSpPr>
          <p:spPr>
            <a:xfrm rot="16200000" flipH="1">
              <a:off x="6400800" y="2971800"/>
              <a:ext cx="609600" cy="304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>
              <a:stCxn id="274" idx="5"/>
              <a:endCxn id="277" idx="0"/>
            </p:cNvCxnSpPr>
            <p:nvPr/>
          </p:nvCxnSpPr>
          <p:spPr>
            <a:xfrm rot="16200000" flipH="1">
              <a:off x="6850506" y="2659505"/>
              <a:ext cx="687715" cy="8512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>
              <a:stCxn id="279" idx="0"/>
              <a:endCxn id="275" idx="3"/>
            </p:cNvCxnSpPr>
            <p:nvPr/>
          </p:nvCxnSpPr>
          <p:spPr>
            <a:xfrm rot="5400000" flipH="1" flipV="1">
              <a:off x="4768080" y="3993006"/>
              <a:ext cx="459115" cy="2416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>
              <a:stCxn id="280" idx="0"/>
              <a:endCxn id="275" idx="3"/>
            </p:cNvCxnSpPr>
            <p:nvPr/>
          </p:nvCxnSpPr>
          <p:spPr>
            <a:xfrm rot="5400000" flipH="1" flipV="1">
              <a:off x="4768080" y="4145406"/>
              <a:ext cx="611515" cy="892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>
              <a:stCxn id="281" idx="0"/>
              <a:endCxn id="275" idx="3"/>
            </p:cNvCxnSpPr>
            <p:nvPr/>
          </p:nvCxnSpPr>
          <p:spPr>
            <a:xfrm rot="16200000" flipV="1">
              <a:off x="4768080" y="4234680"/>
              <a:ext cx="763915" cy="631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>
              <a:stCxn id="282" idx="0"/>
              <a:endCxn id="275" idx="3"/>
            </p:cNvCxnSpPr>
            <p:nvPr/>
          </p:nvCxnSpPr>
          <p:spPr>
            <a:xfrm rot="16200000" flipV="1">
              <a:off x="4768080" y="4234680"/>
              <a:ext cx="916315" cy="2155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>
              <a:stCxn id="283" idx="0"/>
              <a:endCxn id="275" idx="3"/>
            </p:cNvCxnSpPr>
            <p:nvPr/>
          </p:nvCxnSpPr>
          <p:spPr>
            <a:xfrm rot="16200000" flipV="1">
              <a:off x="4768080" y="4234680"/>
              <a:ext cx="1068715" cy="3679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>
              <a:stCxn id="284" idx="0"/>
              <a:endCxn id="275" idx="3"/>
            </p:cNvCxnSpPr>
            <p:nvPr/>
          </p:nvCxnSpPr>
          <p:spPr>
            <a:xfrm rot="16200000" flipV="1">
              <a:off x="4768080" y="4234680"/>
              <a:ext cx="1221115" cy="520326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>
              <a:endCxn id="285" idx="0"/>
            </p:cNvCxnSpPr>
            <p:nvPr/>
          </p:nvCxnSpPr>
          <p:spPr>
            <a:xfrm rot="5400000">
              <a:off x="5950139" y="4108263"/>
              <a:ext cx="380999" cy="89275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>
              <a:stCxn id="276" idx="4"/>
              <a:endCxn id="286" idx="0"/>
            </p:cNvCxnSpPr>
            <p:nvPr/>
          </p:nvCxnSpPr>
          <p:spPr>
            <a:xfrm rot="16200000" flipH="1">
              <a:off x="5943600" y="4191000"/>
              <a:ext cx="533400" cy="76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>
              <a:stCxn id="276" idx="4"/>
              <a:endCxn id="287" idx="0"/>
            </p:cNvCxnSpPr>
            <p:nvPr/>
          </p:nvCxnSpPr>
          <p:spPr>
            <a:xfrm rot="16200000" flipH="1">
              <a:off x="5943600" y="4191000"/>
              <a:ext cx="685800" cy="2286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>
              <a:stCxn id="276" idx="4"/>
              <a:endCxn id="288" idx="0"/>
            </p:cNvCxnSpPr>
            <p:nvPr/>
          </p:nvCxnSpPr>
          <p:spPr>
            <a:xfrm rot="16200000" flipH="1">
              <a:off x="5943600" y="4191000"/>
              <a:ext cx="8382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>
              <a:stCxn id="276" idx="4"/>
              <a:endCxn id="289" idx="0"/>
            </p:cNvCxnSpPr>
            <p:nvPr/>
          </p:nvCxnSpPr>
          <p:spPr>
            <a:xfrm rot="16200000" flipH="1">
              <a:off x="5943600" y="4191000"/>
              <a:ext cx="990600" cy="5334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>
              <a:stCxn id="276" idx="4"/>
              <a:endCxn id="290" idx="0"/>
            </p:cNvCxnSpPr>
            <p:nvPr/>
          </p:nvCxnSpPr>
          <p:spPr>
            <a:xfrm rot="16200000" flipH="1">
              <a:off x="5943600" y="4191000"/>
              <a:ext cx="1143000" cy="685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>
              <a:stCxn id="277" idx="4"/>
              <a:endCxn id="291" idx="0"/>
            </p:cNvCxnSpPr>
            <p:nvPr/>
          </p:nvCxnSpPr>
          <p:spPr>
            <a:xfrm rot="16200000" flipH="1">
              <a:off x="7429500" y="4152900"/>
              <a:ext cx="457200" cy="76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>
              <a:stCxn id="277" idx="4"/>
              <a:endCxn id="292" idx="0"/>
            </p:cNvCxnSpPr>
            <p:nvPr/>
          </p:nvCxnSpPr>
          <p:spPr>
            <a:xfrm rot="16200000" flipH="1">
              <a:off x="7429500" y="4152900"/>
              <a:ext cx="609600" cy="2286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>
              <a:stCxn id="277" idx="4"/>
              <a:endCxn id="293" idx="0"/>
            </p:cNvCxnSpPr>
            <p:nvPr/>
          </p:nvCxnSpPr>
          <p:spPr>
            <a:xfrm rot="16200000" flipH="1">
              <a:off x="7429500" y="4152900"/>
              <a:ext cx="762000" cy="3810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>
              <a:stCxn id="277" idx="4"/>
              <a:endCxn id="294" idx="0"/>
            </p:cNvCxnSpPr>
            <p:nvPr/>
          </p:nvCxnSpPr>
          <p:spPr>
            <a:xfrm rot="16200000" flipH="1">
              <a:off x="7429500" y="4152900"/>
              <a:ext cx="914400" cy="5334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>
              <a:stCxn id="277" idx="4"/>
              <a:endCxn id="295" idx="0"/>
            </p:cNvCxnSpPr>
            <p:nvPr/>
          </p:nvCxnSpPr>
          <p:spPr>
            <a:xfrm rot="16200000" flipH="1">
              <a:off x="7429500" y="4152900"/>
              <a:ext cx="1066800" cy="6858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>
              <a:stCxn id="277" idx="4"/>
              <a:endCxn id="296" idx="0"/>
            </p:cNvCxnSpPr>
            <p:nvPr/>
          </p:nvCxnSpPr>
          <p:spPr>
            <a:xfrm rot="16200000" flipH="1">
              <a:off x="7429500" y="4152900"/>
              <a:ext cx="1219200" cy="83820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>
              <a:stCxn id="272" idx="5"/>
              <a:endCxn id="274" idx="0"/>
            </p:cNvCxnSpPr>
            <p:nvPr/>
          </p:nvCxnSpPr>
          <p:spPr>
            <a:xfrm rot="16200000" flipH="1">
              <a:off x="4983606" y="716405"/>
              <a:ext cx="840115" cy="2299074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0" name="Rectangle 319"/>
          <p:cNvSpPr/>
          <p:nvPr/>
        </p:nvSpPr>
        <p:spPr>
          <a:xfrm>
            <a:off x="2209800" y="-685800"/>
            <a:ext cx="9144000" cy="5638800"/>
          </a:xfrm>
          <a:prstGeom prst="rect">
            <a:avLst/>
          </a:prstGeom>
          <a:solidFill>
            <a:schemeClr val="accent3">
              <a:lumMod val="60000"/>
              <a:lumOff val="40000"/>
              <a:alpha val="89000"/>
            </a:schemeClr>
          </a:solidFill>
          <a:scene3d>
            <a:camera prst="isometricOffAxis2Top">
              <a:rot lat="20100000" lon="3207254" rev="18000000"/>
            </a:camera>
            <a:lightRig rig="threePt" dir="t"/>
          </a:scene3d>
          <a:sp3d>
            <a:bevelB w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4400" dirty="0" smtClean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UI</a:t>
            </a:r>
            <a:r>
              <a:rPr lang="en-US" b="1" dirty="0" smtClean="0">
                <a:solidFill>
                  <a:schemeClr val="tx1"/>
                </a:solidFill>
              </a:rPr>
              <a:t>     </a:t>
            </a:r>
            <a:r>
              <a:rPr lang="en-US" b="1" dirty="0" smtClean="0">
                <a:solidFill>
                  <a:schemeClr val="bg1"/>
                </a:solidFill>
              </a:rPr>
              <a:t>LAYER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21" name="Picture 14" descr="FSMTr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676400"/>
            <a:ext cx="2005905" cy="3249612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</p:pic>
      <p:pic>
        <p:nvPicPr>
          <p:cNvPr id="322" name="Picture 11" descr="UI_general"/>
          <p:cNvPicPr>
            <a:picLocks noChangeAspect="1" noChangeArrowheads="1"/>
          </p:cNvPicPr>
          <p:nvPr/>
        </p:nvPicPr>
        <p:blipFill>
          <a:blip r:embed="rId4" cstate="print"/>
          <a:srcRect r="1146"/>
          <a:stretch>
            <a:fillRect/>
          </a:stretch>
        </p:blipFill>
        <p:spPr bwMode="auto">
          <a:xfrm>
            <a:off x="3124200" y="609600"/>
            <a:ext cx="3835095" cy="2979738"/>
          </a:xfrm>
          <a:prstGeom prst="rect">
            <a:avLst/>
          </a:prstGeom>
          <a:noFill/>
          <a:scene3d>
            <a:camera prst="isometricBottomDown"/>
            <a:lightRig rig="threePt" dir="t"/>
          </a:scene3d>
        </p:spPr>
      </p:pic>
      <p:sp>
        <p:nvSpPr>
          <p:cNvPr id="165" name="Slide Number Placeholder 1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DCS Computing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2743200"/>
          </a:xfrm>
        </p:spPr>
        <p:txBody>
          <a:bodyPr>
            <a:normAutofit/>
          </a:bodyPr>
          <a:lstStyle/>
          <a:p>
            <a:r>
              <a:rPr lang="en-GB" dirty="0" smtClean="0"/>
              <a:t>Two categories of DCS computers:</a:t>
            </a:r>
          </a:p>
          <a:p>
            <a:pPr lvl="1"/>
            <a:r>
              <a:rPr lang="en-GB" dirty="0" smtClean="0"/>
              <a:t>Worker nodes – executing the controls tasks and running detector specific software</a:t>
            </a:r>
          </a:p>
          <a:p>
            <a:pPr lvl="1"/>
            <a:r>
              <a:rPr lang="en-GB" dirty="0" smtClean="0"/>
              <a:t>Operator node – used by operators to interact with the system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cxnSp>
        <p:nvCxnSpPr>
          <p:cNvPr id="5" name="Straight Arrow Connector 4"/>
          <p:cNvCxnSpPr>
            <a:stCxn id="16" idx="0"/>
            <a:endCxn id="15" idx="0"/>
          </p:cNvCxnSpPr>
          <p:nvPr/>
        </p:nvCxnSpPr>
        <p:spPr>
          <a:xfrm rot="16200000" flipH="1">
            <a:off x="3086100" y="4495800"/>
            <a:ext cx="457200" cy="7620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17" idx="0"/>
          </p:cNvCxnSpPr>
          <p:nvPr/>
        </p:nvCxnSpPr>
        <p:spPr>
          <a:xfrm rot="16200000" flipH="1" flipV="1">
            <a:off x="3486150" y="3448050"/>
            <a:ext cx="533400" cy="17145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17" idx="0"/>
            <a:endCxn id="14" idx="0"/>
          </p:cNvCxnSpPr>
          <p:nvPr/>
        </p:nvCxnSpPr>
        <p:spPr>
          <a:xfrm rot="16200000" flipH="1" flipV="1">
            <a:off x="3771900" y="4648200"/>
            <a:ext cx="1447800" cy="2286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17" idx="0"/>
            <a:endCxn id="13" idx="0"/>
          </p:cNvCxnSpPr>
          <p:nvPr/>
        </p:nvCxnSpPr>
        <p:spPr>
          <a:xfrm rot="16200000" flipH="1">
            <a:off x="3924300" y="4724400"/>
            <a:ext cx="1828800" cy="4572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7" idx="0"/>
            <a:endCxn id="15" idx="0"/>
          </p:cNvCxnSpPr>
          <p:nvPr/>
        </p:nvCxnSpPr>
        <p:spPr>
          <a:xfrm rot="16200000" flipH="1" flipV="1">
            <a:off x="3619500" y="4114800"/>
            <a:ext cx="1066800" cy="914400"/>
          </a:xfrm>
          <a:prstGeom prst="straightConnector1">
            <a:avLst/>
          </a:prstGeom>
          <a:ln w="57150">
            <a:solidFill>
              <a:srgbClr val="FFFF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800600" y="5867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FED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14800" y="5486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29000" y="51054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667000" y="46482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43400" y="4038600"/>
            <a:ext cx="5334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scene3d>
            <a:camera prst="isometricLeftDown"/>
            <a:lightRig rig="flood" dir="t"/>
          </a:scene3d>
          <a:sp3d extrusionH="76200" prstMaterial="softEdge">
            <a:bevelB w="0" h="17145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PVSS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7" name="Line Callout 1 46"/>
          <p:cNvSpPr/>
          <p:nvPr/>
        </p:nvSpPr>
        <p:spPr>
          <a:xfrm>
            <a:off x="6324600" y="3581400"/>
            <a:ext cx="914400" cy="304800"/>
          </a:xfrm>
          <a:prstGeom prst="borderCallout1">
            <a:avLst>
              <a:gd name="adj1" fmla="val 52739"/>
              <a:gd name="adj2" fmla="val -8333"/>
              <a:gd name="adj3" fmla="val 237356"/>
              <a:gd name="adj4" fmla="val -1333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ON</a:t>
            </a:r>
            <a:endParaRPr lang="en-GB" dirty="0"/>
          </a:p>
        </p:txBody>
      </p:sp>
      <p:sp>
        <p:nvSpPr>
          <p:cNvPr id="62" name="Line Callout 1 61"/>
          <p:cNvSpPr/>
          <p:nvPr/>
        </p:nvSpPr>
        <p:spPr>
          <a:xfrm>
            <a:off x="6324600" y="5105400"/>
            <a:ext cx="914400" cy="304800"/>
          </a:xfrm>
          <a:prstGeom prst="borderCallout1">
            <a:avLst>
              <a:gd name="adj1" fmla="val 52739"/>
              <a:gd name="adj2" fmla="val -8333"/>
              <a:gd name="adj3" fmla="val 192802"/>
              <a:gd name="adj4" fmla="val -927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WN</a:t>
            </a:r>
            <a:endParaRPr lang="en-GB" dirty="0"/>
          </a:p>
        </p:txBody>
      </p:sp>
      <p:sp>
        <p:nvSpPr>
          <p:cNvPr id="63" name="Oval 62"/>
          <p:cNvSpPr/>
          <p:nvPr/>
        </p:nvSpPr>
        <p:spPr>
          <a:xfrm rot="1590142">
            <a:off x="1942376" y="4780772"/>
            <a:ext cx="4114800" cy="1143000"/>
          </a:xfrm>
          <a:prstGeom prst="ellipse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ALICE network architecture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access to the DCS network</a:t>
            </a:r>
            <a:endParaRPr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304800" y="4115970"/>
            <a:ext cx="8610600" cy="223959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 direct user access to the ALICE network</a:t>
            </a:r>
          </a:p>
          <a:p>
            <a:r>
              <a:rPr lang="en-US" dirty="0" smtClean="0"/>
              <a:t>Remote access to ALICE network Is possible via the application gateways</a:t>
            </a:r>
          </a:p>
          <a:p>
            <a:pPr lvl="1"/>
            <a:r>
              <a:rPr lang="en-US" dirty="0" smtClean="0"/>
              <a:t>User makes RDP connection to the gateway</a:t>
            </a:r>
          </a:p>
          <a:p>
            <a:pPr lvl="1"/>
            <a:r>
              <a:rPr lang="en-US" dirty="0" smtClean="0"/>
              <a:t>From the gateway further connection is granted to the network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Cloud 4"/>
          <p:cNvSpPr/>
          <p:nvPr/>
        </p:nvSpPr>
        <p:spPr>
          <a:xfrm>
            <a:off x="373850" y="1520750"/>
            <a:ext cx="2819400" cy="182880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C00000"/>
                </a:solidFill>
              </a:rPr>
              <a:t>ALICE Network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Cloud 5"/>
          <p:cNvSpPr/>
          <p:nvPr/>
        </p:nvSpPr>
        <p:spPr>
          <a:xfrm>
            <a:off x="4800990" y="757450"/>
            <a:ext cx="3740170" cy="297687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C00000"/>
                </a:solidFill>
              </a:rPr>
              <a:t>General Purpose Network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2740" y="1673410"/>
            <a:ext cx="685800" cy="685800"/>
          </a:xfrm>
          <a:prstGeom prst="rect">
            <a:avLst/>
          </a:prstGeom>
          <a:noFill/>
        </p:spPr>
      </p:pic>
      <p:pic>
        <p:nvPicPr>
          <p:cNvPr id="8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8800" y="1673410"/>
            <a:ext cx="685800" cy="685800"/>
          </a:xfrm>
          <a:prstGeom prst="rect">
            <a:avLst/>
          </a:prstGeom>
          <a:noFill/>
        </p:spPr>
      </p:pic>
      <p:pic>
        <p:nvPicPr>
          <p:cNvPr id="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0820" y="1673410"/>
            <a:ext cx="685800" cy="68580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2640" y="1749740"/>
            <a:ext cx="685800" cy="685800"/>
          </a:xfrm>
          <a:prstGeom prst="rect">
            <a:avLst/>
          </a:prstGeom>
          <a:noFill/>
        </p:spPr>
      </p:pic>
      <p:sp>
        <p:nvSpPr>
          <p:cNvPr id="18" name="Freeform 17"/>
          <p:cNvSpPr/>
          <p:nvPr/>
        </p:nvSpPr>
        <p:spPr>
          <a:xfrm>
            <a:off x="5910943" y="2424793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 flipH="1">
            <a:off x="3198060" y="1902400"/>
            <a:ext cx="2213570" cy="277586"/>
          </a:xfrm>
          <a:custGeom>
            <a:avLst/>
            <a:gdLst>
              <a:gd name="connsiteX0" fmla="*/ 0 w 2669721"/>
              <a:gd name="connsiteY0" fmla="*/ 0 h 277586"/>
              <a:gd name="connsiteX1" fmla="*/ 2645228 w 2669721"/>
              <a:gd name="connsiteY1" fmla="*/ 0 h 277586"/>
              <a:gd name="connsiteX2" fmla="*/ 2669721 w 2669721"/>
              <a:gd name="connsiteY2" fmla="*/ 277586 h 277586"/>
              <a:gd name="connsiteX3" fmla="*/ 73478 w 2669721"/>
              <a:gd name="connsiteY3" fmla="*/ 277586 h 277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9721" h="277586">
                <a:moveTo>
                  <a:pt x="0" y="0"/>
                </a:moveTo>
                <a:lnTo>
                  <a:pt x="2645228" y="0"/>
                </a:lnTo>
                <a:lnTo>
                  <a:pt x="2669721" y="277586"/>
                </a:lnTo>
                <a:lnTo>
                  <a:pt x="73478" y="277586"/>
                </a:lnTo>
              </a:path>
            </a:pathLst>
          </a:custGeom>
          <a:ln w="444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1460" y="2589370"/>
            <a:ext cx="685800" cy="685800"/>
          </a:xfrm>
          <a:prstGeom prst="rect">
            <a:avLst/>
          </a:prstGeom>
          <a:noFill/>
        </p:spPr>
      </p:pic>
      <p:sp>
        <p:nvSpPr>
          <p:cNvPr id="23" name="Freeform 22"/>
          <p:cNvSpPr/>
          <p:nvPr/>
        </p:nvSpPr>
        <p:spPr>
          <a:xfrm>
            <a:off x="1824120" y="1902400"/>
            <a:ext cx="1221280" cy="277586"/>
          </a:xfrm>
          <a:custGeom>
            <a:avLst/>
            <a:gdLst>
              <a:gd name="connsiteX0" fmla="*/ 0 w 2669721"/>
              <a:gd name="connsiteY0" fmla="*/ 0 h 277586"/>
              <a:gd name="connsiteX1" fmla="*/ 2645228 w 2669721"/>
              <a:gd name="connsiteY1" fmla="*/ 0 h 277586"/>
              <a:gd name="connsiteX2" fmla="*/ 2669721 w 2669721"/>
              <a:gd name="connsiteY2" fmla="*/ 277586 h 277586"/>
              <a:gd name="connsiteX3" fmla="*/ 73478 w 2669721"/>
              <a:gd name="connsiteY3" fmla="*/ 277586 h 277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9721" h="277586">
                <a:moveTo>
                  <a:pt x="0" y="0"/>
                </a:moveTo>
                <a:lnTo>
                  <a:pt x="2645228" y="0"/>
                </a:lnTo>
                <a:lnTo>
                  <a:pt x="2669721" y="277586"/>
                </a:lnTo>
                <a:lnTo>
                  <a:pt x="73478" y="277586"/>
                </a:lnTo>
              </a:path>
            </a:pathLst>
          </a:custGeom>
          <a:ln w="444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1900" y="2589370"/>
            <a:ext cx="685800" cy="685800"/>
          </a:xfrm>
          <a:prstGeom prst="rect">
            <a:avLst/>
          </a:prstGeom>
          <a:noFill/>
        </p:spPr>
      </p:pic>
      <p:sp>
        <p:nvSpPr>
          <p:cNvPr id="27" name="Freeform 26"/>
          <p:cNvSpPr/>
          <p:nvPr/>
        </p:nvSpPr>
        <p:spPr>
          <a:xfrm flipH="1">
            <a:off x="1979424" y="2801382"/>
            <a:ext cx="5204429" cy="277586"/>
          </a:xfrm>
          <a:custGeom>
            <a:avLst/>
            <a:gdLst>
              <a:gd name="connsiteX0" fmla="*/ 0 w 2669721"/>
              <a:gd name="connsiteY0" fmla="*/ 0 h 277586"/>
              <a:gd name="connsiteX1" fmla="*/ 2645228 w 2669721"/>
              <a:gd name="connsiteY1" fmla="*/ 0 h 277586"/>
              <a:gd name="connsiteX2" fmla="*/ 2669721 w 2669721"/>
              <a:gd name="connsiteY2" fmla="*/ 277586 h 277586"/>
              <a:gd name="connsiteX3" fmla="*/ 73478 w 2669721"/>
              <a:gd name="connsiteY3" fmla="*/ 277586 h 277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9721" h="277586">
                <a:moveTo>
                  <a:pt x="0" y="0"/>
                </a:moveTo>
                <a:lnTo>
                  <a:pt x="2645228" y="0"/>
                </a:lnTo>
                <a:lnTo>
                  <a:pt x="2669721" y="277586"/>
                </a:lnTo>
                <a:lnTo>
                  <a:pt x="73478" y="277586"/>
                </a:lnTo>
              </a:path>
            </a:pathLst>
          </a:cu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106" name="Picture 2" descr="C:\Users\chochul\AppData\Local\Microsoft\Windows\Temporary Internet Files\Content.IE5\JNNOSGJU\MC9000547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5030" y="2513040"/>
            <a:ext cx="805020" cy="808630"/>
          </a:xfrm>
          <a:prstGeom prst="rect">
            <a:avLst/>
          </a:prstGeom>
          <a:noFill/>
        </p:spPr>
      </p:pic>
      <p:sp>
        <p:nvSpPr>
          <p:cNvPr id="32" name="Line Callout 1 31"/>
          <p:cNvSpPr/>
          <p:nvPr/>
        </p:nvSpPr>
        <p:spPr>
          <a:xfrm>
            <a:off x="3885030" y="986440"/>
            <a:ext cx="992290" cy="457980"/>
          </a:xfrm>
          <a:prstGeom prst="borderCallout1">
            <a:avLst>
              <a:gd name="adj1" fmla="val 18750"/>
              <a:gd name="adj2" fmla="val -8333"/>
              <a:gd name="adj3" fmla="val 155284"/>
              <a:gd name="adj4" fmla="val -514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Application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190" y="910110"/>
            <a:ext cx="8610600" cy="15266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ALICE host </a:t>
            </a:r>
            <a:r>
              <a:rPr lang="en-GB" dirty="0" smtClean="0">
                <a:solidFill>
                  <a:srgbClr val="FF0000"/>
                </a:solidFill>
              </a:rPr>
              <a:t>exposed</a:t>
            </a:r>
            <a:r>
              <a:rPr lang="en-GB" dirty="0" smtClean="0"/>
              <a:t> to </a:t>
            </a:r>
            <a:r>
              <a:rPr lang="en-GB" dirty="0" err="1" smtClean="0"/>
              <a:t>NetA</a:t>
            </a:r>
            <a:r>
              <a:rPr lang="en-GB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Can see all </a:t>
            </a:r>
            <a:r>
              <a:rPr lang="en-GB" dirty="0" err="1" smtClean="0"/>
              <a:t>NetA</a:t>
            </a:r>
            <a:r>
              <a:rPr lang="en-GB" dirty="0" smtClean="0"/>
              <a:t> and ALICE hosts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Can be seen by all </a:t>
            </a:r>
            <a:r>
              <a:rPr lang="en-GB" dirty="0" err="1" smtClean="0"/>
              <a:t>NetA</a:t>
            </a:r>
            <a:r>
              <a:rPr lang="en-GB" dirty="0" smtClean="0"/>
              <a:t> hosts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Cloud 4"/>
          <p:cNvSpPr/>
          <p:nvPr/>
        </p:nvSpPr>
        <p:spPr>
          <a:xfrm>
            <a:off x="3579710" y="2436710"/>
            <a:ext cx="2819400" cy="182880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C00000"/>
                </a:solidFill>
              </a:rPr>
              <a:t>ALICE Network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loud 6"/>
          <p:cNvSpPr/>
          <p:nvPr/>
        </p:nvSpPr>
        <p:spPr>
          <a:xfrm>
            <a:off x="6098600" y="986440"/>
            <a:ext cx="2819400" cy="182880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rgbClr val="C00000"/>
                </a:solidFill>
              </a:rPr>
              <a:t>NetA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7960" y="2513040"/>
            <a:ext cx="685800" cy="685800"/>
          </a:xfrm>
          <a:prstGeom prst="rect">
            <a:avLst/>
          </a:prstGeom>
          <a:noFill/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221190" y="4421290"/>
            <a:ext cx="8610600" cy="15266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GB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NetB</a:t>
            </a:r>
            <a:r>
              <a:rPr kumimoji="0" lang="en-GB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host trusted by ALICE: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see all ALICE and </a:t>
            </a:r>
            <a:r>
              <a:rPr kumimoji="0" lang="en-GB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NetB</a:t>
            </a: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hosts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be seen by all ALICE hosts 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Cloud 15"/>
          <p:cNvSpPr/>
          <p:nvPr/>
        </p:nvSpPr>
        <p:spPr>
          <a:xfrm>
            <a:off x="6324600" y="4497620"/>
            <a:ext cx="2819400" cy="182880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rgbClr val="C00000"/>
                </a:solidFill>
              </a:rPr>
              <a:t>NetB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3004922" flipH="1">
            <a:off x="4943003" y="4243029"/>
            <a:ext cx="2288789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dirty="0" smtClean="0">
                <a:solidFill>
                  <a:srgbClr val="C00000"/>
                </a:solidFill>
              </a:rPr>
              <a:t>TRUSTED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18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0250" y="5031930"/>
            <a:ext cx="685800" cy="685800"/>
          </a:xfrm>
          <a:prstGeom prst="rect">
            <a:avLst/>
          </a:prstGeom>
          <a:noFill/>
        </p:spPr>
      </p:pic>
      <p:sp>
        <p:nvSpPr>
          <p:cNvPr id="19" name="Right Arrow 18"/>
          <p:cNvSpPr/>
          <p:nvPr/>
        </p:nvSpPr>
        <p:spPr>
          <a:xfrm rot="19581088">
            <a:off x="5739067" y="2224811"/>
            <a:ext cx="1338721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EXPOSED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we there?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simple security cookbook recipe seems to be:</a:t>
            </a:r>
          </a:p>
          <a:p>
            <a:pPr lvl="1"/>
            <a:r>
              <a:rPr lang="en-US" dirty="0" smtClean="0"/>
              <a:t>Use the described network isolation</a:t>
            </a:r>
          </a:p>
          <a:p>
            <a:pPr lvl="1"/>
            <a:r>
              <a:rPr lang="en-US" dirty="0" smtClean="0"/>
              <a:t>Implement secure remote access</a:t>
            </a:r>
          </a:p>
          <a:p>
            <a:pPr lvl="1"/>
            <a:r>
              <a:rPr lang="en-US" dirty="0" smtClean="0"/>
              <a:t>Add firewalls and antivirus</a:t>
            </a:r>
          </a:p>
          <a:p>
            <a:pPr lvl="1"/>
            <a:r>
              <a:rPr lang="en-US" dirty="0" smtClean="0"/>
              <a:t>Restrict the number of remote users to absolute minimum</a:t>
            </a:r>
          </a:p>
          <a:p>
            <a:pPr lvl="1"/>
            <a:r>
              <a:rPr lang="en-US" dirty="0" smtClean="0"/>
              <a:t>Control the installed software and keep the systems up to date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Are we there?</a:t>
            </a:r>
          </a:p>
          <a:p>
            <a:pPr lvl="1"/>
            <a:r>
              <a:rPr lang="en-US" dirty="0" smtClean="0"/>
              <a:t>No, this is the point, where the story starts to be interesting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Remote access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Why would we need to access systems remotely?</a:t>
            </a:r>
          </a:p>
          <a:p>
            <a:endParaRPr lang="en-GB" dirty="0" smtClean="0"/>
          </a:p>
          <a:p>
            <a:r>
              <a:rPr lang="en-GB" dirty="0" smtClean="0"/>
              <a:t>ALICE is still under construction, but experts are based in the collaborating institutes</a:t>
            </a:r>
          </a:p>
          <a:p>
            <a:pPr lvl="1"/>
            <a:r>
              <a:rPr lang="en-GB" dirty="0" smtClean="0"/>
              <a:t>Detector groups need DCS to develop the detectors directly in situ</a:t>
            </a:r>
          </a:p>
          <a:p>
            <a:pPr lvl="2"/>
            <a:r>
              <a:rPr lang="en-GB" dirty="0" smtClean="0"/>
              <a:t>There are no test benches with realistic systems in the institutes, the scale matters</a:t>
            </a:r>
          </a:p>
          <a:p>
            <a:r>
              <a:rPr lang="en-GB" dirty="0" smtClean="0"/>
              <a:t>ALICE takes physics and calibration data</a:t>
            </a:r>
          </a:p>
          <a:p>
            <a:pPr lvl="1"/>
            <a:r>
              <a:rPr lang="en-GB" dirty="0" smtClean="0"/>
              <a:t>On-call service and maintenance for detector systems are provided remotely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user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Natural expectation would be that there are few users requiring access to the controls system</a:t>
            </a:r>
          </a:p>
          <a:p>
            <a:r>
              <a:rPr lang="en-GB" dirty="0" smtClean="0"/>
              <a:t>The today’s reality is more than 400 authorized accounts...</a:t>
            </a:r>
          </a:p>
          <a:p>
            <a:pPr lvl="1"/>
            <a:r>
              <a:rPr lang="en-GB" dirty="0" smtClean="0"/>
              <a:t>Rotation of experts in the institutes is very frequent</a:t>
            </a:r>
          </a:p>
          <a:p>
            <a:pPr lvl="2"/>
            <a:r>
              <a:rPr lang="en-GB" dirty="0" smtClean="0"/>
              <a:t>Many tasks are carried out by students (graduate or PhD)</a:t>
            </a:r>
          </a:p>
          <a:p>
            <a:pPr lvl="1"/>
            <a:r>
              <a:rPr lang="en-GB" dirty="0" smtClean="0"/>
              <a:t>Commitments to collaboration expect shift coverage</a:t>
            </a:r>
          </a:p>
          <a:p>
            <a:pPr lvl="2"/>
            <a:r>
              <a:rPr lang="en-GB" dirty="0" smtClean="0"/>
              <a:t>Shifters come to CERN to cover 1-2 weeks and then are replaced by colleagues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How do we manage the users?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Authorization and authentication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User authentication is based on CERN domain credentials</a:t>
            </a:r>
          </a:p>
          <a:p>
            <a:pPr lvl="1"/>
            <a:r>
              <a:rPr lang="en-GB" dirty="0" smtClean="0"/>
              <a:t>No local DCS accounts</a:t>
            </a:r>
          </a:p>
          <a:p>
            <a:pPr lvl="1"/>
            <a:r>
              <a:rPr lang="en-GB" dirty="0" smtClean="0"/>
              <a:t>All users must have CERN account (no external accounts allowed)</a:t>
            </a:r>
          </a:p>
          <a:p>
            <a:r>
              <a:rPr lang="en-GB" dirty="0" smtClean="0"/>
              <a:t>Authorization is managed via groups</a:t>
            </a:r>
          </a:p>
          <a:p>
            <a:pPr lvl="1"/>
            <a:r>
              <a:rPr lang="en-GB" dirty="0" smtClean="0"/>
              <a:t>Operators have rights to logon to operator nodes and use PVSS</a:t>
            </a:r>
          </a:p>
          <a:p>
            <a:pPr lvl="1"/>
            <a:r>
              <a:rPr lang="en-GB" dirty="0" smtClean="0"/>
              <a:t>Experts have access to all computers belonging to their detectors</a:t>
            </a:r>
          </a:p>
          <a:p>
            <a:pPr lvl="1"/>
            <a:r>
              <a:rPr lang="en-GB" dirty="0" smtClean="0"/>
              <a:t>Super experts have access everywhere </a:t>
            </a:r>
          </a:p>
          <a:p>
            <a:r>
              <a:rPr lang="en-GB" dirty="0" smtClean="0"/>
              <a:t>Fine granularity of user privileges can be managed by detectors at the PVSS level</a:t>
            </a:r>
          </a:p>
          <a:p>
            <a:pPr lvl="1"/>
            <a:r>
              <a:rPr lang="en-GB" dirty="0" smtClean="0"/>
              <a:t>Only certain people are for example allowed to manipulate very high voltage system etc.</a:t>
            </a:r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02" name="Picture 2" descr="C:\Users\peter\Desktop\sps\sps\src\Pictures\Resized\absorb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3505200" cy="4673601"/>
          </a:xfrm>
          <a:prstGeom prst="rect">
            <a:avLst/>
          </a:prstGeom>
          <a:noFill/>
        </p:spPr>
      </p:pic>
      <p:pic>
        <p:nvPicPr>
          <p:cNvPr id="51203" name="Picture 3" descr="C:\Users\peter\Desktop\sps\sps\src\Pictures\Resized\absorb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7425" y="1447801"/>
            <a:ext cx="3486150" cy="46482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4572000" y="990600"/>
            <a:ext cx="2362200" cy="5715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CR3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295400" y="990600"/>
            <a:ext cx="1905000" cy="5715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ACR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Operator access to computers</a:t>
            </a:r>
            <a:endParaRPr lang="en-GB" dirty="0"/>
          </a:p>
        </p:txBody>
      </p:sp>
      <p:sp>
        <p:nvSpPr>
          <p:cNvPr id="1027" name="modem"/>
          <p:cNvSpPr>
            <a:spLocks noEditPoints="1" noChangeArrowheads="1"/>
          </p:cNvSpPr>
          <p:nvPr/>
        </p:nvSpPr>
        <p:spPr bwMode="auto">
          <a:xfrm>
            <a:off x="5029200" y="15240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8" name="Picture 4" descr="C:\Users\Peter\AppData\Local\Microsoft\Windows\Temporary Internet Files\Content.IE5\FM601RQS\MC90043157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143000"/>
            <a:ext cx="845027" cy="850660"/>
          </a:xfrm>
          <a:prstGeom prst="rect">
            <a:avLst/>
          </a:prstGeom>
          <a:noFill/>
        </p:spPr>
      </p:pic>
      <p:sp>
        <p:nvSpPr>
          <p:cNvPr id="8" name="modem"/>
          <p:cNvSpPr>
            <a:spLocks noEditPoints="1" noChangeArrowheads="1"/>
          </p:cNvSpPr>
          <p:nvPr/>
        </p:nvSpPr>
        <p:spPr bwMode="auto">
          <a:xfrm>
            <a:off x="5029200" y="19050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modem"/>
          <p:cNvSpPr>
            <a:spLocks noEditPoints="1" noChangeArrowheads="1"/>
          </p:cNvSpPr>
          <p:nvPr/>
        </p:nvSpPr>
        <p:spPr bwMode="auto">
          <a:xfrm>
            <a:off x="5029200" y="20574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modem"/>
          <p:cNvSpPr>
            <a:spLocks noEditPoints="1" noChangeArrowheads="1"/>
          </p:cNvSpPr>
          <p:nvPr/>
        </p:nvSpPr>
        <p:spPr bwMode="auto">
          <a:xfrm>
            <a:off x="5029200" y="22098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modem"/>
          <p:cNvSpPr>
            <a:spLocks noEditPoints="1" noChangeArrowheads="1"/>
          </p:cNvSpPr>
          <p:nvPr/>
        </p:nvSpPr>
        <p:spPr bwMode="auto">
          <a:xfrm>
            <a:off x="5029200" y="29718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modem"/>
          <p:cNvSpPr>
            <a:spLocks noEditPoints="1" noChangeArrowheads="1"/>
          </p:cNvSpPr>
          <p:nvPr/>
        </p:nvSpPr>
        <p:spPr bwMode="auto">
          <a:xfrm>
            <a:off x="5029200" y="33528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modem"/>
          <p:cNvSpPr>
            <a:spLocks noEditPoints="1" noChangeArrowheads="1"/>
          </p:cNvSpPr>
          <p:nvPr/>
        </p:nvSpPr>
        <p:spPr bwMode="auto">
          <a:xfrm>
            <a:off x="5029200" y="35052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" name="modem"/>
          <p:cNvSpPr>
            <a:spLocks noEditPoints="1" noChangeArrowheads="1"/>
          </p:cNvSpPr>
          <p:nvPr/>
        </p:nvSpPr>
        <p:spPr bwMode="auto">
          <a:xfrm>
            <a:off x="5029200" y="36576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324600" y="1447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ON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324600" y="1981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WN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324600" y="2895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ON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324600" y="4953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WN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391400" y="1752600"/>
            <a:ext cx="160020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Detector 1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391400" y="3200400"/>
            <a:ext cx="16002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Detector 2</a:t>
            </a:r>
            <a:endParaRPr lang="en-GB" dirty="0"/>
          </a:p>
        </p:txBody>
      </p:sp>
      <p:sp>
        <p:nvSpPr>
          <p:cNvPr id="23" name="modem"/>
          <p:cNvSpPr>
            <a:spLocks noEditPoints="1" noChangeArrowheads="1"/>
          </p:cNvSpPr>
          <p:nvPr/>
        </p:nvSpPr>
        <p:spPr bwMode="auto">
          <a:xfrm>
            <a:off x="5029200" y="38100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" name="modem"/>
          <p:cNvSpPr>
            <a:spLocks noEditPoints="1" noChangeArrowheads="1"/>
          </p:cNvSpPr>
          <p:nvPr/>
        </p:nvSpPr>
        <p:spPr bwMode="auto">
          <a:xfrm>
            <a:off x="5029200" y="39624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modem"/>
          <p:cNvSpPr>
            <a:spLocks noEditPoints="1" noChangeArrowheads="1"/>
          </p:cNvSpPr>
          <p:nvPr/>
        </p:nvSpPr>
        <p:spPr bwMode="auto">
          <a:xfrm>
            <a:off x="5029200" y="41148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" name="modem"/>
          <p:cNvSpPr>
            <a:spLocks noEditPoints="1" noChangeArrowheads="1"/>
          </p:cNvSpPr>
          <p:nvPr/>
        </p:nvSpPr>
        <p:spPr bwMode="auto">
          <a:xfrm>
            <a:off x="5029200" y="47244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modem"/>
          <p:cNvSpPr>
            <a:spLocks noEditPoints="1" noChangeArrowheads="1"/>
          </p:cNvSpPr>
          <p:nvPr/>
        </p:nvSpPr>
        <p:spPr bwMode="auto">
          <a:xfrm>
            <a:off x="5029200" y="48768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" name="modem"/>
          <p:cNvSpPr>
            <a:spLocks noEditPoints="1" noChangeArrowheads="1"/>
          </p:cNvSpPr>
          <p:nvPr/>
        </p:nvSpPr>
        <p:spPr bwMode="auto">
          <a:xfrm>
            <a:off x="5029200" y="50292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" name="modem"/>
          <p:cNvSpPr>
            <a:spLocks noEditPoints="1" noChangeArrowheads="1"/>
          </p:cNvSpPr>
          <p:nvPr/>
        </p:nvSpPr>
        <p:spPr bwMode="auto">
          <a:xfrm>
            <a:off x="5029200" y="51816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modem"/>
          <p:cNvSpPr>
            <a:spLocks noEditPoints="1" noChangeArrowheads="1"/>
          </p:cNvSpPr>
          <p:nvPr/>
        </p:nvSpPr>
        <p:spPr bwMode="auto">
          <a:xfrm>
            <a:off x="5029200" y="53340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modem"/>
          <p:cNvSpPr>
            <a:spLocks noEditPoints="1" noChangeArrowheads="1"/>
          </p:cNvSpPr>
          <p:nvPr/>
        </p:nvSpPr>
        <p:spPr bwMode="auto">
          <a:xfrm>
            <a:off x="5029200" y="54864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7391400" y="4800600"/>
            <a:ext cx="16002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Central Systems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3" name="modem"/>
          <p:cNvSpPr>
            <a:spLocks noEditPoints="1" noChangeArrowheads="1"/>
          </p:cNvSpPr>
          <p:nvPr/>
        </p:nvSpPr>
        <p:spPr bwMode="auto">
          <a:xfrm>
            <a:off x="5029200" y="58674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6324600" y="5791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ON</a:t>
            </a:r>
            <a:endParaRPr lang="en-GB" b="1" dirty="0"/>
          </a:p>
        </p:txBody>
      </p:sp>
      <p:sp>
        <p:nvSpPr>
          <p:cNvPr id="35" name="Oval 34"/>
          <p:cNvSpPr/>
          <p:nvPr/>
        </p:nvSpPr>
        <p:spPr>
          <a:xfrm>
            <a:off x="5029200" y="1371600"/>
            <a:ext cx="228600" cy="12192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5334000" y="2895600"/>
            <a:ext cx="228600" cy="1524000"/>
          </a:xfrm>
          <a:prstGeom prst="ellipse">
            <a:avLst/>
          </a:prstGeom>
          <a:solidFill>
            <a:schemeClr val="tx2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2133600" y="1600200"/>
            <a:ext cx="2819400" cy="1588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" descr="C:\Users\Peter\AppData\Local\Microsoft\Windows\Temporary Internet Files\Content.IE5\FM601RQS\MC90043157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590800"/>
            <a:ext cx="845027" cy="850660"/>
          </a:xfrm>
          <a:prstGeom prst="rect">
            <a:avLst/>
          </a:prstGeom>
          <a:noFill/>
        </p:spPr>
      </p:pic>
      <p:cxnSp>
        <p:nvCxnSpPr>
          <p:cNvPr id="44" name="Straight Arrow Connector 43"/>
          <p:cNvCxnSpPr/>
          <p:nvPr/>
        </p:nvCxnSpPr>
        <p:spPr>
          <a:xfrm>
            <a:off x="2209800" y="3048000"/>
            <a:ext cx="2819400" cy="1588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" descr="C:\Users\Peter\AppData\Local\Microsoft\Windows\Temporary Internet Files\Content.IE5\FM601RQS\MC90043157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5638800"/>
            <a:ext cx="845027" cy="850660"/>
          </a:xfrm>
          <a:prstGeom prst="rect">
            <a:avLst/>
          </a:prstGeom>
          <a:noFill/>
        </p:spPr>
      </p:pic>
      <p:cxnSp>
        <p:nvCxnSpPr>
          <p:cNvPr id="46" name="Straight Arrow Connector 45"/>
          <p:cNvCxnSpPr/>
          <p:nvPr/>
        </p:nvCxnSpPr>
        <p:spPr>
          <a:xfrm>
            <a:off x="2209800" y="6096000"/>
            <a:ext cx="281940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modem"/>
          <p:cNvSpPr>
            <a:spLocks noEditPoints="1" noChangeArrowheads="1"/>
          </p:cNvSpPr>
          <p:nvPr/>
        </p:nvSpPr>
        <p:spPr bwMode="auto">
          <a:xfrm>
            <a:off x="5029200" y="60198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" name="modem"/>
          <p:cNvSpPr>
            <a:spLocks noEditPoints="1" noChangeArrowheads="1"/>
          </p:cNvSpPr>
          <p:nvPr/>
        </p:nvSpPr>
        <p:spPr bwMode="auto">
          <a:xfrm>
            <a:off x="5029200" y="6172200"/>
            <a:ext cx="1143000" cy="152400"/>
          </a:xfrm>
          <a:custGeom>
            <a:avLst/>
            <a:gdLst>
              <a:gd name="T0" fmla="*/ 0 w 21600"/>
              <a:gd name="T1" fmla="*/ 5152 h 21600"/>
              <a:gd name="T2" fmla="*/ 2941 w 21600"/>
              <a:gd name="T3" fmla="*/ 0 h 21600"/>
              <a:gd name="T4" fmla="*/ 18625 w 21600"/>
              <a:gd name="T5" fmla="*/ 0 h 21600"/>
              <a:gd name="T6" fmla="*/ 21600 w 21600"/>
              <a:gd name="T7" fmla="*/ 5152 h 21600"/>
              <a:gd name="T8" fmla="*/ 21600 w 21600"/>
              <a:gd name="T9" fmla="*/ 21600 h 21600"/>
              <a:gd name="T10" fmla="*/ 0 w 21600"/>
              <a:gd name="T11" fmla="*/ 21600 h 21600"/>
              <a:gd name="T12" fmla="*/ 10800 w 21600"/>
              <a:gd name="T13" fmla="*/ 0 h 21600"/>
              <a:gd name="T14" fmla="*/ 10800 w 21600"/>
              <a:gd name="T15" fmla="*/ 21600 h 21600"/>
              <a:gd name="T16" fmla="*/ 0 w 21600"/>
              <a:gd name="T17" fmla="*/ 13376 h 21600"/>
              <a:gd name="T18" fmla="*/ 21600 w 21600"/>
              <a:gd name="T19" fmla="*/ 13376 h 21600"/>
              <a:gd name="T20" fmla="*/ 400 w 21600"/>
              <a:gd name="T21" fmla="*/ 22400 h 21600"/>
              <a:gd name="T22" fmla="*/ 21200 w 21600"/>
              <a:gd name="T23" fmla="*/ 30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6019800" y="1295400"/>
            <a:ext cx="228600" cy="5257800"/>
          </a:xfrm>
          <a:prstGeom prst="ellipse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5638800" y="4419600"/>
            <a:ext cx="228600" cy="20574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0" y="1295400"/>
            <a:ext cx="1219200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Detector 1</a:t>
            </a:r>
          </a:p>
          <a:p>
            <a:r>
              <a:rPr lang="en-GB" dirty="0" smtClean="0"/>
              <a:t>operator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0" y="2667000"/>
            <a:ext cx="1219200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Detector 2</a:t>
            </a:r>
          </a:p>
          <a:p>
            <a:r>
              <a:rPr lang="en-GB" dirty="0" smtClean="0"/>
              <a:t>operator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0" y="5678269"/>
            <a:ext cx="12192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Central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operator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Could there be an issue?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Authentication trap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5870130" cy="490776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During the operation, the detector operator uses many windows, displaying several parts of the controlled system</a:t>
            </a:r>
          </a:p>
          <a:p>
            <a:pPr lvl="1"/>
            <a:r>
              <a:rPr lang="en-GB" dirty="0" smtClean="0"/>
              <a:t>Sometimes many </a:t>
            </a:r>
            <a:r>
              <a:rPr lang="en-GB" dirty="0" err="1" smtClean="0"/>
              <a:t>ssh</a:t>
            </a:r>
            <a:r>
              <a:rPr lang="en-GB" dirty="0" smtClean="0"/>
              <a:t> sessions to electronic cards are opened and devices are operated interactively</a:t>
            </a:r>
          </a:p>
          <a:p>
            <a:r>
              <a:rPr lang="en-GB" dirty="0" smtClean="0"/>
              <a:t>At shift switchover old operator is supposed to logoff and new operator to logon</a:t>
            </a:r>
          </a:p>
          <a:p>
            <a:pPr lvl="1"/>
            <a:r>
              <a:rPr lang="en-GB" dirty="0" smtClean="0"/>
              <a:t>In certain cases the re-opening of all screens and navigating to components to be controlled can take 10-20 minutes, during this time the systems would run unattended</a:t>
            </a:r>
          </a:p>
          <a:p>
            <a:pPr lvl="2"/>
            <a:r>
              <a:rPr lang="en-GB" dirty="0" smtClean="0"/>
              <a:t>During beam injections, detector tests, etc. the running procedures may not be interrupted</a:t>
            </a:r>
          </a:p>
          <a:p>
            <a:r>
              <a:rPr lang="en-GB" dirty="0" smtClean="0"/>
              <a:t>Shall we use shared accounts instead?</a:t>
            </a:r>
          </a:p>
          <a:p>
            <a:pPr lvl="1"/>
            <a:r>
              <a:rPr lang="en-GB" dirty="0" smtClean="0"/>
              <a:t>Can we keep the credentials protected?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8600" y="1444420"/>
            <a:ext cx="2834053" cy="2125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Information leaks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Sensitive information, including credentials, can leak</a:t>
            </a:r>
          </a:p>
          <a:p>
            <a:pPr lvl="1"/>
            <a:r>
              <a:rPr lang="en-GB" dirty="0" smtClean="0"/>
              <a:t>Due to lack of protection</a:t>
            </a:r>
          </a:p>
          <a:p>
            <a:pPr lvl="1"/>
            <a:r>
              <a:rPr lang="en-GB" dirty="0" smtClean="0"/>
              <a:t>Due to negligence/ignorance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 ….in scripts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833780"/>
            <a:ext cx="633539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echo " ----- make the network connections -----"</a:t>
            </a:r>
          </a:p>
          <a:p>
            <a:r>
              <a:rPr lang="en-US" sz="1400" dirty="0" err="1" smtClean="0"/>
              <a:t>rem</a:t>
            </a:r>
            <a:r>
              <a:rPr lang="en-US" sz="1400" dirty="0" smtClean="0"/>
              <a:t> --- net use z: \\alidcsfs002\DCS_Common XXXXXX  /USER:CERN\</a:t>
            </a:r>
            <a:r>
              <a:rPr lang="en-US" sz="1400" dirty="0" err="1" smtClean="0"/>
              <a:t>dcsoper</a:t>
            </a:r>
            <a:endParaRPr lang="en-US" sz="1400" dirty="0" smtClean="0"/>
          </a:p>
          <a:p>
            <a:r>
              <a:rPr lang="en-US" sz="1400" dirty="0" err="1" smtClean="0"/>
              <a:t>rem</a:t>
            </a:r>
            <a:r>
              <a:rPr lang="en-US" sz="1400" dirty="0" smtClean="0"/>
              <a:t> --- net use y: \\alidcscom031\PVSS_Projects XXXXXX  /USER:CERN\</a:t>
            </a:r>
            <a:r>
              <a:rPr lang="en-US" sz="1400" dirty="0" err="1" smtClean="0"/>
              <a:t>dcsoper</a:t>
            </a:r>
            <a:endParaRPr lang="en-US" sz="1400" dirty="0" smtClean="0"/>
          </a:p>
          <a:p>
            <a:r>
              <a:rPr lang="en-US" sz="1400" dirty="0" smtClean="0"/>
              <a:t>echo " ------ done ---------"</a:t>
            </a:r>
          </a:p>
          <a:p>
            <a:r>
              <a:rPr lang="en-US" sz="1400" dirty="0" err="1" smtClean="0"/>
              <a:t>rem</a:t>
            </a:r>
            <a:r>
              <a:rPr lang="en-US" sz="1400" dirty="0" smtClean="0"/>
              <a:t> ---ping 1.1.1.1 -n 1 -w 2000 &gt;NULL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129440" y="3886980"/>
            <a:ext cx="656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examples are real, original passwords in clear text are replaced by XXXXXX in this presentation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3581820">
            <a:off x="3387471" y="2661560"/>
            <a:ext cx="2920287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0180" y="4879270"/>
            <a:ext cx="60261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# Startup Batch Program for the LHC Interface Desktop</a:t>
            </a:r>
          </a:p>
          <a:p>
            <a:r>
              <a:rPr lang="en-US" sz="1400" dirty="0" smtClean="0"/>
              <a:t>#</a:t>
            </a:r>
          </a:p>
          <a:p>
            <a:r>
              <a:rPr lang="en-US" sz="1400" dirty="0" smtClean="0"/>
              <a:t># Auth : deleted v1.0 4/8/2011</a:t>
            </a:r>
          </a:p>
          <a:p>
            <a:r>
              <a:rPr lang="en-US" sz="1400" dirty="0" smtClean="0"/>
              <a:t># - </a:t>
            </a:r>
            <a:r>
              <a:rPr lang="en-US" sz="1400" dirty="0" err="1" smtClean="0"/>
              <a:t>rdesktop</a:t>
            </a:r>
            <a:r>
              <a:rPr lang="en-US" sz="1400" dirty="0" smtClean="0"/>
              <a:t> -z -f -a 16 -k en-us -d CERN -u </a:t>
            </a:r>
            <a:r>
              <a:rPr lang="en-US" sz="1400" dirty="0" err="1" smtClean="0"/>
              <a:t>dcsoper</a:t>
            </a:r>
            <a:r>
              <a:rPr lang="en-US" sz="1400" dirty="0" smtClean="0"/>
              <a:t> -p XXXXXX -s “D:</a:t>
            </a:r>
          </a:p>
          <a:p>
            <a:r>
              <a:rPr lang="en-US" sz="1400" dirty="0" smtClean="0"/>
              <a:t>\</a:t>
            </a:r>
            <a:r>
              <a:rPr lang="en-US" sz="1400" dirty="0" err="1" smtClean="0"/>
              <a:t>PVSS_Profiles</a:t>
            </a:r>
            <a:r>
              <a:rPr lang="en-US" sz="1400" dirty="0" smtClean="0"/>
              <a:t>\ACRLHCDesk.bat” alidcscom054</a:t>
            </a:r>
          </a:p>
          <a:p>
            <a:r>
              <a:rPr lang="en-US" sz="1400" dirty="0" err="1" smtClean="0"/>
              <a:t>rdesktop</a:t>
            </a:r>
            <a:r>
              <a:rPr lang="en-US" sz="1400" dirty="0" smtClean="0"/>
              <a:t> -z -g2560x1020 -a 16 -k en-us -d CERN -u</a:t>
            </a:r>
            <a:endParaRPr lang="en-US" sz="1400" dirty="0"/>
          </a:p>
        </p:txBody>
      </p:sp>
      <p:sp>
        <p:nvSpPr>
          <p:cNvPr id="8" name="Right Arrow 7"/>
          <p:cNvSpPr/>
          <p:nvPr/>
        </p:nvSpPr>
        <p:spPr>
          <a:xfrm rot="18440161">
            <a:off x="4523244" y="4967133"/>
            <a:ext cx="1486363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11090" y="1978730"/>
            <a:ext cx="6858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START C:\Programs\PVSS\bin\PVSS00ui.exe -</a:t>
            </a:r>
            <a:r>
              <a:rPr lang="en-US" sz="1400" dirty="0" err="1" smtClean="0"/>
              <a:t>proj</a:t>
            </a:r>
            <a:r>
              <a:rPr lang="en-US" sz="1400" dirty="0" smtClean="0"/>
              <a:t> </a:t>
            </a:r>
            <a:r>
              <a:rPr lang="en-US" sz="1400" dirty="0" err="1" smtClean="0"/>
              <a:t>lhc_ui</a:t>
            </a:r>
            <a:r>
              <a:rPr lang="en-US" sz="1400" dirty="0" smtClean="0"/>
              <a:t> -user </a:t>
            </a:r>
            <a:r>
              <a:rPr lang="en-US" sz="1400" dirty="0" err="1" smtClean="0"/>
              <a:t>operator:XXXXXX</a:t>
            </a:r>
            <a:endParaRPr lang="en-US" sz="1400" dirty="0" smtClean="0"/>
          </a:p>
          <a:p>
            <a:r>
              <a:rPr lang="en-US" sz="1400" dirty="0" smtClean="0"/>
              <a:t>-p </a:t>
            </a:r>
            <a:r>
              <a:rPr lang="en-US" sz="1400" dirty="0" err="1" smtClean="0"/>
              <a:t>lhcACRMonitor</a:t>
            </a:r>
            <a:r>
              <a:rPr lang="en-US" sz="1400" dirty="0" smtClean="0"/>
              <a:t>/</a:t>
            </a:r>
            <a:r>
              <a:rPr lang="en-US" sz="1400" dirty="0" err="1" smtClean="0"/>
              <a:t>lhcACRDeskTopDisplay.pnl,$panels:BackGround:lhcBackground</a:t>
            </a:r>
            <a:r>
              <a:rPr lang="en-US" sz="1400" dirty="0" smtClean="0"/>
              <a:t>/</a:t>
            </a:r>
          </a:p>
          <a:p>
            <a:r>
              <a:rPr lang="en-US" sz="1400" dirty="0" err="1" smtClean="0"/>
              <a:t>lhcBackgroundMain.pnl;Luminosity_Leveling:lhcLuminosity</a:t>
            </a:r>
            <a:r>
              <a:rPr lang="en-US" sz="1400" dirty="0" smtClean="0"/>
              <a:t>/</a:t>
            </a:r>
          </a:p>
          <a:p>
            <a:r>
              <a:rPr lang="en-US" sz="1400" dirty="0" err="1" smtClean="0"/>
              <a:t>lhcLuminosityLumiLevelling.pnl;Collisions_Schedule:BPTX</a:t>
            </a:r>
            <a:r>
              <a:rPr lang="en-US" sz="1400" dirty="0" smtClean="0"/>
              <a:t>/</a:t>
            </a:r>
          </a:p>
          <a:p>
            <a:r>
              <a:rPr lang="en-US" sz="1400" dirty="0" smtClean="0"/>
              <a:t>lhc_bptxMonitor.pnl;V0_Control:lhcV00Control/lhcV00ControlMain.</a:t>
            </a:r>
            <a:endParaRPr lang="en-US" sz="1400" dirty="0"/>
          </a:p>
        </p:txBody>
      </p:sp>
      <p:sp>
        <p:nvSpPr>
          <p:cNvPr id="10" name="Right Arrow 9"/>
          <p:cNvSpPr/>
          <p:nvPr/>
        </p:nvSpPr>
        <p:spPr>
          <a:xfrm rot="8052677">
            <a:off x="5924373" y="3076772"/>
            <a:ext cx="252160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…. In documentation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18800" y="1749740"/>
            <a:ext cx="62551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relevant parameters are</a:t>
            </a:r>
          </a:p>
          <a:p>
            <a:r>
              <a:rPr lang="en-US" dirty="0" smtClean="0"/>
              <a:t>• Window dimension : 1920x1050;</a:t>
            </a:r>
          </a:p>
          <a:p>
            <a:r>
              <a:rPr lang="en-US" dirty="0" smtClean="0"/>
              <a:t>• RDT credential : host = alidcscom054, user = </a:t>
            </a:r>
            <a:r>
              <a:rPr lang="en-US" dirty="0" err="1" smtClean="0"/>
              <a:t>dcsoper</a:t>
            </a:r>
            <a:r>
              <a:rPr lang="en-US" dirty="0" smtClean="0"/>
              <a:t>, password = XXXXXX;</a:t>
            </a:r>
          </a:p>
          <a:p>
            <a:r>
              <a:rPr lang="en-US" dirty="0" smtClean="0"/>
              <a:t>• shell command to start : D:\PVSS_Profiles\ACRLHCBigScreen.bat</a:t>
            </a:r>
          </a:p>
          <a:p>
            <a:r>
              <a:rPr lang="en-US" dirty="0" smtClean="0"/>
              <a:t>• panel to reference : </a:t>
            </a:r>
            <a:r>
              <a:rPr lang="en-US" dirty="0" err="1" smtClean="0"/>
              <a:t>lhcACRMonitor</a:t>
            </a:r>
            <a:r>
              <a:rPr lang="en-US" dirty="0" smtClean="0"/>
              <a:t>/lhcACRMain.pnl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98060" y="4802940"/>
            <a:ext cx="1008353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Twikies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330" y="4802940"/>
            <a:ext cx="1996059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Printed manuals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6310" y="3963310"/>
            <a:ext cx="1390381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Web pages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85030" y="4192300"/>
            <a:ext cx="1051698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Reports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2740" y="3963310"/>
            <a:ext cx="888385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Thesis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2840" y="1291760"/>
            <a:ext cx="2080826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Entries like this :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2840" y="4192300"/>
            <a:ext cx="1901483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Can be found in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38230" y="4344960"/>
            <a:ext cx="559769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…..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9170" y="5642570"/>
            <a:ext cx="8090980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We protect our reports and guides, but institutes republish them very often on their unprotected servers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824120" y="512064"/>
            <a:ext cx="6862680" cy="914400"/>
          </a:xfrm>
        </p:spPr>
        <p:txBody>
          <a:bodyPr/>
          <a:lstStyle/>
          <a:p>
            <a:r>
              <a:rPr lang="en-GB" dirty="0" smtClean="0"/>
              <a:t>... or even worse!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52228" name="Picture 4" descr="C:\Users\chochul\Desktop\Active Doc\ICALEPCS2011\Security\Pictures\IMG_05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784718" y="1529312"/>
            <a:ext cx="2511054" cy="1883291"/>
          </a:xfrm>
          <a:prstGeom prst="rect">
            <a:avLst/>
          </a:prstGeom>
          <a:noFill/>
        </p:spPr>
      </p:pic>
      <p:pic>
        <p:nvPicPr>
          <p:cNvPr id="10" name="Picture 5" descr="C:\Users\chochul\Desktop\Active Doc\ICALEPCS2011\Security\Pictures\IMG_0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583870" y="3806490"/>
            <a:ext cx="2409280" cy="1806960"/>
          </a:xfrm>
          <a:prstGeom prst="rect">
            <a:avLst/>
          </a:prstGeom>
          <a:noFill/>
        </p:spPr>
      </p:pic>
      <p:pic>
        <p:nvPicPr>
          <p:cNvPr id="522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00" y="1520750"/>
            <a:ext cx="2834053" cy="2125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ight Arrow 10"/>
          <p:cNvSpPr/>
          <p:nvPr/>
        </p:nvSpPr>
        <p:spPr>
          <a:xfrm rot="1463182">
            <a:off x="942857" y="4030817"/>
            <a:ext cx="3704117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9759044">
            <a:off x="4764426" y="4159612"/>
            <a:ext cx="2447538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Using shared accounts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In general, the use of shared accounts is undesired</a:t>
            </a:r>
          </a:p>
          <a:p>
            <a:r>
              <a:rPr lang="en-GB" dirty="0" smtClean="0"/>
              <a:t>However, if we do not allow for it, users start to share their personal credentials</a:t>
            </a:r>
          </a:p>
          <a:p>
            <a:endParaRPr lang="en-GB" dirty="0" smtClean="0"/>
          </a:p>
          <a:p>
            <a:r>
              <a:rPr lang="en-GB" dirty="0" smtClean="0"/>
              <a:t>Solution – use of shared accounts (detector operator, etc.) only in the control room</a:t>
            </a:r>
          </a:p>
          <a:p>
            <a:pPr lvl="1"/>
            <a:r>
              <a:rPr lang="en-GB" dirty="0" smtClean="0"/>
              <a:t>Restricted access to the computers</a:t>
            </a:r>
          </a:p>
          <a:p>
            <a:pPr lvl="1"/>
            <a:r>
              <a:rPr lang="en-GB" dirty="0" err="1" smtClean="0"/>
              <a:t>Autologon</a:t>
            </a:r>
            <a:r>
              <a:rPr lang="en-GB" dirty="0" smtClean="0"/>
              <a:t> without the need to enter credentials</a:t>
            </a:r>
          </a:p>
          <a:p>
            <a:pPr lvl="1"/>
            <a:r>
              <a:rPr lang="en-GB" dirty="0" smtClean="0"/>
              <a:t>Logon to remote hosts via scripts using encrypted credentials (like RDP file)</a:t>
            </a:r>
          </a:p>
          <a:p>
            <a:pPr lvl="1"/>
            <a:r>
              <a:rPr lang="en-GB" dirty="0" smtClean="0"/>
              <a:t>Password known only to admins and communicated to experts only in emergency (sealed envelope)</a:t>
            </a:r>
          </a:p>
          <a:p>
            <a:r>
              <a:rPr lang="en-GB" dirty="0" smtClean="0"/>
              <a:t>Remote access to DCS network allows only for physical user credentials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OK, so we let people to work from the control room and remotely. </a:t>
            </a:r>
          </a:p>
          <a:p>
            <a:r>
              <a:rPr lang="en-GB" dirty="0" smtClean="0"/>
              <a:t>Is this all?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DCS data is required for physics reconstructions, so it must be made available to external consumers</a:t>
            </a:r>
          </a:p>
          <a:p>
            <a:r>
              <a:rPr lang="en-US" dirty="0" smtClean="0"/>
              <a:t>The systems are developed in institutes, and the elaborated software must be uploaded to the network</a:t>
            </a:r>
          </a:p>
          <a:p>
            <a:r>
              <a:rPr lang="en-US" dirty="0" smtClean="0"/>
              <a:t>Some calibration data is produced in external institutes, using semi-manual procedures</a:t>
            </a:r>
          </a:p>
          <a:p>
            <a:pPr lvl="1"/>
            <a:r>
              <a:rPr lang="en-US" dirty="0" smtClean="0"/>
              <a:t>Resulting configurations must find a way to the front end electronics</a:t>
            </a:r>
          </a:p>
          <a:p>
            <a:r>
              <a:rPr lang="en-US" dirty="0" smtClean="0"/>
              <a:t>Daily monitoring tasks require access to the DCS data from any place at any time</a:t>
            </a:r>
          </a:p>
          <a:p>
            <a:endParaRPr lang="en-US" dirty="0" smtClean="0"/>
          </a:p>
          <a:p>
            <a:r>
              <a:rPr lang="en-US" dirty="0" smtClean="0"/>
              <a:t>How do we cope with that requests?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226" name="Picture 2" descr="C:\Users\peter\Desktop\sps\sps\src\Pictures\Resized\absor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914400"/>
            <a:ext cx="5181600" cy="3400425"/>
          </a:xfrm>
          <a:prstGeom prst="rect">
            <a:avLst/>
          </a:prstGeom>
          <a:noFill/>
        </p:spPr>
      </p:pic>
      <p:pic>
        <p:nvPicPr>
          <p:cNvPr id="52227" name="Picture 3" descr="C:\Users\peter\Desktop\sps\sps\src\Pictures\Resized\ab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33800"/>
            <a:ext cx="4760686" cy="31242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OUT of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19295827">
            <a:off x="5511565" y="3607185"/>
            <a:ext cx="114495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DCS WWW monitoring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WWW is probably the most attractive target for intruders</a:t>
            </a:r>
          </a:p>
          <a:p>
            <a:r>
              <a:rPr lang="en-US" dirty="0" smtClean="0"/>
              <a:t>WWW is the most requested service by institutes</a:t>
            </a:r>
          </a:p>
          <a:p>
            <a:endParaRPr lang="en-US" dirty="0" smtClean="0"/>
          </a:p>
          <a:p>
            <a:r>
              <a:rPr lang="en-US" dirty="0" smtClean="0"/>
              <a:t>ALICE model:</a:t>
            </a:r>
          </a:p>
          <a:p>
            <a:pPr lvl="1"/>
            <a:r>
              <a:rPr lang="en-US" dirty="0" smtClean="0"/>
              <a:t>Users are allowed to prepare a limited number of PVSS panels, displaying any information requested by them</a:t>
            </a:r>
          </a:p>
          <a:p>
            <a:pPr lvl="1"/>
            <a:r>
              <a:rPr lang="en-US" dirty="0" smtClean="0"/>
              <a:t>Dedicated servers opens these panels periodically and creates </a:t>
            </a:r>
            <a:r>
              <a:rPr lang="en-US" dirty="0" err="1" smtClean="0"/>
              <a:t>snaphosts</a:t>
            </a:r>
            <a:endParaRPr lang="en-US" dirty="0" smtClean="0"/>
          </a:p>
          <a:p>
            <a:pPr lvl="1"/>
            <a:r>
              <a:rPr lang="en-US" dirty="0" smtClean="0"/>
              <a:t>The images are automatically transferred to central Web servers</a:t>
            </a:r>
          </a:p>
          <a:p>
            <a:r>
              <a:rPr lang="en-US" dirty="0" smtClean="0"/>
              <a:t>Advantage:</a:t>
            </a:r>
          </a:p>
          <a:p>
            <a:pPr lvl="1"/>
            <a:r>
              <a:rPr lang="en-US" dirty="0" smtClean="0"/>
              <a:t>There is no direct link via the WWW and ALICE DCS, but the web still contains updated information</a:t>
            </a:r>
          </a:p>
          <a:p>
            <a:r>
              <a:rPr lang="en-US" dirty="0" smtClean="0"/>
              <a:t>Disadvantage/challenges:</a:t>
            </a:r>
          </a:p>
          <a:p>
            <a:pPr lvl="1"/>
            <a:r>
              <a:rPr lang="en-US" dirty="0" smtClean="0"/>
              <a:t>Many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WWW monitoring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860" y="1062770"/>
            <a:ext cx="4335747" cy="2114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6040" y="1597080"/>
            <a:ext cx="4700908" cy="293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180" y="3734320"/>
            <a:ext cx="4326152" cy="254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8970" y="3505330"/>
            <a:ext cx="3237980" cy="317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OUT of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19295827">
            <a:off x="5511565" y="3607185"/>
            <a:ext cx="114495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OUT of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19295827">
            <a:off x="5511565" y="3607185"/>
            <a:ext cx="114495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Line Callout 1 47"/>
          <p:cNvSpPr/>
          <p:nvPr/>
        </p:nvSpPr>
        <p:spPr>
          <a:xfrm>
            <a:off x="8006850" y="1444420"/>
            <a:ext cx="992290" cy="610640"/>
          </a:xfrm>
          <a:prstGeom prst="borderCallout1">
            <a:avLst>
              <a:gd name="adj1" fmla="val 109050"/>
              <a:gd name="adj2" fmla="val 39417"/>
              <a:gd name="adj3" fmla="val 209736"/>
              <a:gd name="adj4" fmla="val 3646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WWW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4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4344960"/>
            <a:ext cx="686970" cy="686970"/>
          </a:xfrm>
          <a:prstGeom prst="rect">
            <a:avLst/>
          </a:prstGeom>
          <a:noFill/>
        </p:spPr>
      </p:pic>
      <p:sp>
        <p:nvSpPr>
          <p:cNvPr id="50" name="Left-Right Arrow 49"/>
          <p:cNvSpPr/>
          <p:nvPr/>
        </p:nvSpPr>
        <p:spPr>
          <a:xfrm rot="11314758">
            <a:off x="2215164" y="4598819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rot="16200000">
            <a:off x="3462695" y="4232985"/>
            <a:ext cx="46302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6850" y="2665700"/>
            <a:ext cx="686970" cy="686970"/>
          </a:xfrm>
          <a:prstGeom prst="rect">
            <a:avLst/>
          </a:prstGeom>
          <a:noFill/>
        </p:spPr>
      </p:pic>
      <p:sp>
        <p:nvSpPr>
          <p:cNvPr id="51" name="Right Arrow 50"/>
          <p:cNvSpPr/>
          <p:nvPr/>
        </p:nvSpPr>
        <p:spPr>
          <a:xfrm rot="20081593">
            <a:off x="5476608" y="3568598"/>
            <a:ext cx="284732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ne Callout 1 54"/>
          <p:cNvSpPr/>
          <p:nvPr/>
        </p:nvSpPr>
        <p:spPr>
          <a:xfrm>
            <a:off x="4114020" y="4421290"/>
            <a:ext cx="992290" cy="457980"/>
          </a:xfrm>
          <a:prstGeom prst="borderCallout1">
            <a:avLst>
              <a:gd name="adj1" fmla="val 45975"/>
              <a:gd name="adj2" fmla="val -1631"/>
              <a:gd name="adj3" fmla="val 35488"/>
              <a:gd name="adj4" fmla="val -3893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WWW generator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for OFFLINE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Certain DCS data is required for offline reconstruction</a:t>
            </a:r>
          </a:p>
          <a:p>
            <a:pPr lvl="1"/>
            <a:r>
              <a:rPr lang="en-GB" dirty="0" smtClean="0"/>
              <a:t>Conditions data</a:t>
            </a:r>
          </a:p>
          <a:p>
            <a:pPr lvl="1"/>
            <a:r>
              <a:rPr lang="en-GB" dirty="0" smtClean="0"/>
              <a:t>Configuration settings</a:t>
            </a:r>
          </a:p>
          <a:p>
            <a:pPr lvl="1"/>
            <a:r>
              <a:rPr lang="en-GB" dirty="0" smtClean="0"/>
              <a:t>Calibration parameters</a:t>
            </a:r>
          </a:p>
          <a:p>
            <a:r>
              <a:rPr lang="en-GB" dirty="0" smtClean="0"/>
              <a:t>Conditions data is stored in ORACLE and sent to OFFLINE via dedicated client-server machinery</a:t>
            </a:r>
          </a:p>
          <a:p>
            <a:r>
              <a:rPr lang="en-GB" dirty="0" smtClean="0"/>
              <a:t>Calibration, configuration, memory dumps, etc. are stored on private fileserver and provided to offline</a:t>
            </a:r>
          </a:p>
          <a:p>
            <a:r>
              <a:rPr lang="en-GB" dirty="0" smtClean="0"/>
              <a:t>OFFLINE shuttle collects the data at the end of each run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OUT of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19295827">
            <a:off x="5511565" y="3607185"/>
            <a:ext cx="114495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Line Callout 1 47"/>
          <p:cNvSpPr/>
          <p:nvPr/>
        </p:nvSpPr>
        <p:spPr>
          <a:xfrm>
            <a:off x="8006850" y="1444420"/>
            <a:ext cx="992290" cy="610640"/>
          </a:xfrm>
          <a:prstGeom prst="borderCallout1">
            <a:avLst>
              <a:gd name="adj1" fmla="val 109050"/>
              <a:gd name="adj2" fmla="val 39417"/>
              <a:gd name="adj3" fmla="val 209736"/>
              <a:gd name="adj4" fmla="val 3646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WWW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4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4344960"/>
            <a:ext cx="686970" cy="686970"/>
          </a:xfrm>
          <a:prstGeom prst="rect">
            <a:avLst/>
          </a:prstGeom>
          <a:noFill/>
        </p:spPr>
      </p:pic>
      <p:sp>
        <p:nvSpPr>
          <p:cNvPr id="50" name="Left-Right Arrow 49"/>
          <p:cNvSpPr/>
          <p:nvPr/>
        </p:nvSpPr>
        <p:spPr>
          <a:xfrm rot="11314758">
            <a:off x="2215164" y="4598819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rot="16200000">
            <a:off x="3462695" y="4232985"/>
            <a:ext cx="46302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6850" y="2665700"/>
            <a:ext cx="686970" cy="686970"/>
          </a:xfrm>
          <a:prstGeom prst="rect">
            <a:avLst/>
          </a:prstGeom>
          <a:noFill/>
        </p:spPr>
      </p:pic>
      <p:sp>
        <p:nvSpPr>
          <p:cNvPr id="51" name="Right Arrow 50"/>
          <p:cNvSpPr/>
          <p:nvPr/>
        </p:nvSpPr>
        <p:spPr>
          <a:xfrm rot="20081593">
            <a:off x="5476608" y="3568598"/>
            <a:ext cx="284732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ne Callout 1 54"/>
          <p:cNvSpPr/>
          <p:nvPr/>
        </p:nvSpPr>
        <p:spPr>
          <a:xfrm>
            <a:off x="4114020" y="4421290"/>
            <a:ext cx="992290" cy="457980"/>
          </a:xfrm>
          <a:prstGeom prst="borderCallout1">
            <a:avLst>
              <a:gd name="adj1" fmla="val 45975"/>
              <a:gd name="adj2" fmla="val -1631"/>
              <a:gd name="adj3" fmla="val 35488"/>
              <a:gd name="adj4" fmla="val -3893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WWW generator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OUT of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871560"/>
            <a:ext cx="686970" cy="686970"/>
          </a:xfrm>
          <a:prstGeom prst="rect">
            <a:avLst/>
          </a:prstGeom>
          <a:noFill/>
        </p:spPr>
      </p:pic>
      <p:pic>
        <p:nvPicPr>
          <p:cNvPr id="3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90" y="5413580"/>
            <a:ext cx="686970" cy="686970"/>
          </a:xfrm>
          <a:prstGeom prst="rect">
            <a:avLst/>
          </a:prstGeom>
          <a:noFill/>
        </p:spPr>
      </p:pic>
      <p:pic>
        <p:nvPicPr>
          <p:cNvPr id="3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6780" y="5489910"/>
            <a:ext cx="686970" cy="686970"/>
          </a:xfrm>
          <a:prstGeom prst="rect">
            <a:avLst/>
          </a:prstGeom>
          <a:noFill/>
        </p:spPr>
      </p:pic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19295827">
            <a:off x="5511565" y="3607185"/>
            <a:ext cx="114495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/>
          <p:cNvSpPr/>
          <p:nvPr/>
        </p:nvSpPr>
        <p:spPr>
          <a:xfrm rot="15077074">
            <a:off x="1644575" y="4974152"/>
            <a:ext cx="848102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Line Callout 1 47"/>
          <p:cNvSpPr/>
          <p:nvPr/>
        </p:nvSpPr>
        <p:spPr>
          <a:xfrm>
            <a:off x="8006850" y="1444420"/>
            <a:ext cx="992290" cy="610640"/>
          </a:xfrm>
          <a:prstGeom prst="borderCallout1">
            <a:avLst>
              <a:gd name="adj1" fmla="val 109050"/>
              <a:gd name="adj2" fmla="val 39417"/>
              <a:gd name="adj3" fmla="val 209736"/>
              <a:gd name="adj4" fmla="val 3646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WWW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4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4344960"/>
            <a:ext cx="686970" cy="686970"/>
          </a:xfrm>
          <a:prstGeom prst="rect">
            <a:avLst/>
          </a:prstGeom>
          <a:noFill/>
        </p:spPr>
      </p:pic>
      <p:sp>
        <p:nvSpPr>
          <p:cNvPr id="50" name="Left-Right Arrow 49"/>
          <p:cNvSpPr/>
          <p:nvPr/>
        </p:nvSpPr>
        <p:spPr>
          <a:xfrm rot="11314758">
            <a:off x="2215164" y="4598819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rot="16200000">
            <a:off x="3462695" y="4232985"/>
            <a:ext cx="46302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6850" y="2665700"/>
            <a:ext cx="686970" cy="686970"/>
          </a:xfrm>
          <a:prstGeom prst="rect">
            <a:avLst/>
          </a:prstGeom>
          <a:noFill/>
        </p:spPr>
      </p:pic>
      <p:sp>
        <p:nvSpPr>
          <p:cNvPr id="51" name="Right Arrow 50"/>
          <p:cNvSpPr/>
          <p:nvPr/>
        </p:nvSpPr>
        <p:spPr>
          <a:xfrm rot="20081593">
            <a:off x="5476608" y="3568598"/>
            <a:ext cx="284732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ne Callout 1 54"/>
          <p:cNvSpPr/>
          <p:nvPr/>
        </p:nvSpPr>
        <p:spPr>
          <a:xfrm>
            <a:off x="4114020" y="4421290"/>
            <a:ext cx="992290" cy="457980"/>
          </a:xfrm>
          <a:prstGeom prst="borderCallout1">
            <a:avLst>
              <a:gd name="adj1" fmla="val 45975"/>
              <a:gd name="adj2" fmla="val -1631"/>
              <a:gd name="adj3" fmla="val 35488"/>
              <a:gd name="adj4" fmla="val -3893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WWW generator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5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260920"/>
            <a:ext cx="686970" cy="686970"/>
          </a:xfrm>
          <a:prstGeom prst="rect">
            <a:avLst/>
          </a:prstGeom>
          <a:noFill/>
        </p:spPr>
      </p:pic>
      <p:sp>
        <p:nvSpPr>
          <p:cNvPr id="58" name="Left-Right Arrow 57"/>
          <p:cNvSpPr/>
          <p:nvPr/>
        </p:nvSpPr>
        <p:spPr>
          <a:xfrm rot="12760739">
            <a:off x="1946534" y="5062934"/>
            <a:ext cx="1651013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ine Callout 1 58"/>
          <p:cNvSpPr/>
          <p:nvPr/>
        </p:nvSpPr>
        <p:spPr>
          <a:xfrm>
            <a:off x="8151710" y="4039640"/>
            <a:ext cx="992290" cy="610640"/>
          </a:xfrm>
          <a:prstGeom prst="borderCallout1">
            <a:avLst>
              <a:gd name="adj1" fmla="val 42346"/>
              <a:gd name="adj2" fmla="val -8334"/>
              <a:gd name="adj3" fmla="val -17604"/>
              <a:gd name="adj4" fmla="val -32230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OFFLINE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0" name="Right Arrow 59"/>
          <p:cNvSpPr/>
          <p:nvPr/>
        </p:nvSpPr>
        <p:spPr>
          <a:xfrm rot="20081593">
            <a:off x="3576340" y="4559997"/>
            <a:ext cx="427167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Arrow 60"/>
          <p:cNvSpPr/>
          <p:nvPr/>
        </p:nvSpPr>
        <p:spPr>
          <a:xfrm rot="20081593">
            <a:off x="3492038" y="4982471"/>
            <a:ext cx="4437799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2540" y="3505330"/>
            <a:ext cx="686970" cy="686970"/>
          </a:xfrm>
          <a:prstGeom prst="rect">
            <a:avLst/>
          </a:prstGeom>
          <a:noFill/>
        </p:spPr>
      </p:pic>
      <p:sp>
        <p:nvSpPr>
          <p:cNvPr id="62" name="Line Callout 1 61"/>
          <p:cNvSpPr/>
          <p:nvPr/>
        </p:nvSpPr>
        <p:spPr>
          <a:xfrm>
            <a:off x="4648330" y="6100550"/>
            <a:ext cx="992290" cy="534310"/>
          </a:xfrm>
          <a:prstGeom prst="borderCallout1">
            <a:avLst>
              <a:gd name="adj1" fmla="val 45975"/>
              <a:gd name="adj2" fmla="val -1631"/>
              <a:gd name="adj3" fmla="val -115164"/>
              <a:gd name="adj4" fmla="val -10176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File exchange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3" name="Line Callout 1 62"/>
          <p:cNvSpPr/>
          <p:nvPr/>
        </p:nvSpPr>
        <p:spPr>
          <a:xfrm>
            <a:off x="450180" y="51082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Database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5" name="Right Arrow 64"/>
          <p:cNvSpPr/>
          <p:nvPr/>
        </p:nvSpPr>
        <p:spPr>
          <a:xfrm rot="912008">
            <a:off x="2135179" y="5973186"/>
            <a:ext cx="138801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Line Callout 1 82"/>
          <p:cNvSpPr/>
          <p:nvPr/>
        </p:nvSpPr>
        <p:spPr>
          <a:xfrm>
            <a:off x="2129440" y="6323690"/>
            <a:ext cx="992290" cy="534310"/>
          </a:xfrm>
          <a:prstGeom prst="borderCallout1">
            <a:avLst>
              <a:gd name="adj1" fmla="val 52198"/>
              <a:gd name="adj2" fmla="val 100572"/>
              <a:gd name="adj3" fmla="val -1592"/>
              <a:gd name="adj4" fmla="val 13615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DB access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to ALICE online systems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During the runs, DCS status is published to other online systems for synchronization purposes</a:t>
            </a:r>
          </a:p>
          <a:p>
            <a:pPr lvl="1"/>
            <a:r>
              <a:rPr lang="en-GB" dirty="0" smtClean="0"/>
              <a:t>Run can start only if DCS is ready</a:t>
            </a:r>
          </a:p>
          <a:p>
            <a:pPr lvl="1"/>
            <a:r>
              <a:rPr lang="en-GB" dirty="0" smtClean="0"/>
              <a:t>Run must be stopped if DCS needs to perform safety related operations</a:t>
            </a:r>
          </a:p>
          <a:p>
            <a:pPr lvl="1"/>
            <a:r>
              <a:rPr lang="en-GB" dirty="0" smtClean="0"/>
              <a:t>Etc.</a:t>
            </a:r>
          </a:p>
          <a:p>
            <a:r>
              <a:rPr lang="en-GB" dirty="0" smtClean="0"/>
              <a:t>Conditions data is sent to online and quasi-online systems for further processing</a:t>
            </a:r>
          </a:p>
          <a:p>
            <a:pPr lvl="1"/>
            <a:r>
              <a:rPr lang="en-GB" dirty="0" smtClean="0"/>
              <a:t>Data quality monitoring</a:t>
            </a:r>
          </a:p>
          <a:p>
            <a:pPr lvl="1"/>
            <a:r>
              <a:rPr lang="en-GB" dirty="0" smtClean="0"/>
              <a:t>Calibration parameters for HLT</a:t>
            </a:r>
          </a:p>
          <a:p>
            <a:pPr lvl="1"/>
            <a:r>
              <a:rPr lang="en-GB" dirty="0" smtClean="0"/>
              <a:t>Etc.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OUT of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871560"/>
            <a:ext cx="686970" cy="686970"/>
          </a:xfrm>
          <a:prstGeom prst="rect">
            <a:avLst/>
          </a:prstGeom>
          <a:noFill/>
        </p:spPr>
      </p:pic>
      <p:pic>
        <p:nvPicPr>
          <p:cNvPr id="3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90" y="5413580"/>
            <a:ext cx="686970" cy="686970"/>
          </a:xfrm>
          <a:prstGeom prst="rect">
            <a:avLst/>
          </a:prstGeom>
          <a:noFill/>
        </p:spPr>
      </p:pic>
      <p:pic>
        <p:nvPicPr>
          <p:cNvPr id="3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6780" y="5489910"/>
            <a:ext cx="686970" cy="686970"/>
          </a:xfrm>
          <a:prstGeom prst="rect">
            <a:avLst/>
          </a:prstGeom>
          <a:noFill/>
        </p:spPr>
      </p:pic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19295827">
            <a:off x="5511565" y="3607185"/>
            <a:ext cx="114495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/>
          <p:cNvSpPr/>
          <p:nvPr/>
        </p:nvSpPr>
        <p:spPr>
          <a:xfrm rot="15077074">
            <a:off x="1644575" y="4974152"/>
            <a:ext cx="848102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Line Callout 1 47"/>
          <p:cNvSpPr/>
          <p:nvPr/>
        </p:nvSpPr>
        <p:spPr>
          <a:xfrm>
            <a:off x="8006850" y="1444420"/>
            <a:ext cx="992290" cy="610640"/>
          </a:xfrm>
          <a:prstGeom prst="borderCallout1">
            <a:avLst>
              <a:gd name="adj1" fmla="val 109050"/>
              <a:gd name="adj2" fmla="val 39417"/>
              <a:gd name="adj3" fmla="val 209736"/>
              <a:gd name="adj4" fmla="val 3646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WWW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4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4344960"/>
            <a:ext cx="686970" cy="686970"/>
          </a:xfrm>
          <a:prstGeom prst="rect">
            <a:avLst/>
          </a:prstGeom>
          <a:noFill/>
        </p:spPr>
      </p:pic>
      <p:sp>
        <p:nvSpPr>
          <p:cNvPr id="50" name="Left-Right Arrow 49"/>
          <p:cNvSpPr/>
          <p:nvPr/>
        </p:nvSpPr>
        <p:spPr>
          <a:xfrm rot="11314758">
            <a:off x="2215164" y="4598819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rot="16200000">
            <a:off x="3462695" y="4232985"/>
            <a:ext cx="46302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6850" y="2665700"/>
            <a:ext cx="686970" cy="686970"/>
          </a:xfrm>
          <a:prstGeom prst="rect">
            <a:avLst/>
          </a:prstGeom>
          <a:noFill/>
        </p:spPr>
      </p:pic>
      <p:sp>
        <p:nvSpPr>
          <p:cNvPr id="51" name="Right Arrow 50"/>
          <p:cNvSpPr/>
          <p:nvPr/>
        </p:nvSpPr>
        <p:spPr>
          <a:xfrm rot="20081593">
            <a:off x="5476608" y="3568598"/>
            <a:ext cx="284732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ne Callout 1 54"/>
          <p:cNvSpPr/>
          <p:nvPr/>
        </p:nvSpPr>
        <p:spPr>
          <a:xfrm>
            <a:off x="4114020" y="4421290"/>
            <a:ext cx="992290" cy="457980"/>
          </a:xfrm>
          <a:prstGeom prst="borderCallout1">
            <a:avLst>
              <a:gd name="adj1" fmla="val 45975"/>
              <a:gd name="adj2" fmla="val -1631"/>
              <a:gd name="adj3" fmla="val 35488"/>
              <a:gd name="adj4" fmla="val -3893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WWW generator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5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260920"/>
            <a:ext cx="686970" cy="686970"/>
          </a:xfrm>
          <a:prstGeom prst="rect">
            <a:avLst/>
          </a:prstGeom>
          <a:noFill/>
        </p:spPr>
      </p:pic>
      <p:sp>
        <p:nvSpPr>
          <p:cNvPr id="58" name="Left-Right Arrow 57"/>
          <p:cNvSpPr/>
          <p:nvPr/>
        </p:nvSpPr>
        <p:spPr>
          <a:xfrm rot="12760739">
            <a:off x="1946534" y="5062934"/>
            <a:ext cx="1651013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ine Callout 1 58"/>
          <p:cNvSpPr/>
          <p:nvPr/>
        </p:nvSpPr>
        <p:spPr>
          <a:xfrm>
            <a:off x="8151710" y="4039640"/>
            <a:ext cx="992290" cy="610640"/>
          </a:xfrm>
          <a:prstGeom prst="borderCallout1">
            <a:avLst>
              <a:gd name="adj1" fmla="val 42346"/>
              <a:gd name="adj2" fmla="val -8334"/>
              <a:gd name="adj3" fmla="val -17604"/>
              <a:gd name="adj4" fmla="val -32230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OFFLINE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0" name="Right Arrow 59"/>
          <p:cNvSpPr/>
          <p:nvPr/>
        </p:nvSpPr>
        <p:spPr>
          <a:xfrm rot="20081593">
            <a:off x="3576340" y="4559997"/>
            <a:ext cx="427167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Arrow 60"/>
          <p:cNvSpPr/>
          <p:nvPr/>
        </p:nvSpPr>
        <p:spPr>
          <a:xfrm rot="20081593">
            <a:off x="3492038" y="4982471"/>
            <a:ext cx="4437799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2540" y="3505330"/>
            <a:ext cx="686970" cy="686970"/>
          </a:xfrm>
          <a:prstGeom prst="rect">
            <a:avLst/>
          </a:prstGeom>
          <a:noFill/>
        </p:spPr>
      </p:pic>
      <p:sp>
        <p:nvSpPr>
          <p:cNvPr id="62" name="Line Callout 1 61"/>
          <p:cNvSpPr/>
          <p:nvPr/>
        </p:nvSpPr>
        <p:spPr>
          <a:xfrm>
            <a:off x="4648330" y="6100550"/>
            <a:ext cx="992290" cy="534310"/>
          </a:xfrm>
          <a:prstGeom prst="borderCallout1">
            <a:avLst>
              <a:gd name="adj1" fmla="val 45975"/>
              <a:gd name="adj2" fmla="val -1631"/>
              <a:gd name="adj3" fmla="val -115164"/>
              <a:gd name="adj4" fmla="val -10176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File exchange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3" name="Line Callout 1 62"/>
          <p:cNvSpPr/>
          <p:nvPr/>
        </p:nvSpPr>
        <p:spPr>
          <a:xfrm>
            <a:off x="450180" y="51082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Database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5" name="Right Arrow 64"/>
          <p:cNvSpPr/>
          <p:nvPr/>
        </p:nvSpPr>
        <p:spPr>
          <a:xfrm rot="912008">
            <a:off x="2135179" y="5973186"/>
            <a:ext cx="138801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Line Callout 1 82"/>
          <p:cNvSpPr/>
          <p:nvPr/>
        </p:nvSpPr>
        <p:spPr>
          <a:xfrm>
            <a:off x="2129440" y="6323690"/>
            <a:ext cx="992290" cy="534310"/>
          </a:xfrm>
          <a:prstGeom prst="borderCallout1">
            <a:avLst>
              <a:gd name="adj1" fmla="val 52198"/>
              <a:gd name="adj2" fmla="val 100572"/>
              <a:gd name="adj3" fmla="val -1592"/>
              <a:gd name="adj4" fmla="val 13615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DB access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3250" name="Picture 2" descr="C:\Users\peter\Desktop\sps\sps\src\Pictures\Resized\alice-2006-001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4295775" cy="3465147"/>
          </a:xfrm>
          <a:prstGeom prst="rect">
            <a:avLst/>
          </a:prstGeom>
          <a:noFill/>
        </p:spPr>
      </p:pic>
      <p:pic>
        <p:nvPicPr>
          <p:cNvPr id="53251" name="Picture 3" descr="C:\Users\peter\Desktop\sps\sps\src\Pictures\Resized\instal-2003-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1025" y="3293269"/>
            <a:ext cx="4752975" cy="356473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OUT of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871560"/>
            <a:ext cx="686970" cy="686970"/>
          </a:xfrm>
          <a:prstGeom prst="rect">
            <a:avLst/>
          </a:prstGeom>
          <a:noFill/>
        </p:spPr>
      </p:pic>
      <p:sp>
        <p:nvSpPr>
          <p:cNvPr id="30" name="Cloud 29"/>
          <p:cNvSpPr/>
          <p:nvPr/>
        </p:nvSpPr>
        <p:spPr>
          <a:xfrm>
            <a:off x="221190" y="1291760"/>
            <a:ext cx="2518890" cy="167926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DAQ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3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90" y="5413580"/>
            <a:ext cx="686970" cy="686970"/>
          </a:xfrm>
          <a:prstGeom prst="rect">
            <a:avLst/>
          </a:prstGeom>
          <a:noFill/>
        </p:spPr>
      </p:pic>
      <p:pic>
        <p:nvPicPr>
          <p:cNvPr id="3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6780" y="5489910"/>
            <a:ext cx="686970" cy="686970"/>
          </a:xfrm>
          <a:prstGeom prst="rect">
            <a:avLst/>
          </a:prstGeom>
          <a:noFill/>
        </p:spPr>
      </p:pic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19295827">
            <a:off x="5511565" y="3607185"/>
            <a:ext cx="114495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/>
          <p:cNvSpPr/>
          <p:nvPr/>
        </p:nvSpPr>
        <p:spPr>
          <a:xfrm rot="15077074">
            <a:off x="1644575" y="4974152"/>
            <a:ext cx="848102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510" y="2131390"/>
            <a:ext cx="686970" cy="686970"/>
          </a:xfrm>
          <a:prstGeom prst="rect">
            <a:avLst/>
          </a:prstGeom>
          <a:noFill/>
        </p:spPr>
      </p:pic>
      <p:sp>
        <p:nvSpPr>
          <p:cNvPr id="45" name="Line Callout 1 44"/>
          <p:cNvSpPr/>
          <p:nvPr/>
        </p:nvSpPr>
        <p:spPr>
          <a:xfrm>
            <a:off x="297520" y="1215430"/>
            <a:ext cx="992290" cy="534310"/>
          </a:xfrm>
          <a:prstGeom prst="borderCallout1">
            <a:avLst>
              <a:gd name="adj1" fmla="val 104318"/>
              <a:gd name="adj2" fmla="val 36067"/>
              <a:gd name="adj3" fmla="val 212847"/>
              <a:gd name="adj4" fmla="val 49867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DAQ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Line Callout 1 47"/>
          <p:cNvSpPr/>
          <p:nvPr/>
        </p:nvSpPr>
        <p:spPr>
          <a:xfrm>
            <a:off x="8006850" y="1444420"/>
            <a:ext cx="992290" cy="610640"/>
          </a:xfrm>
          <a:prstGeom prst="borderCallout1">
            <a:avLst>
              <a:gd name="adj1" fmla="val 109050"/>
              <a:gd name="adj2" fmla="val 39417"/>
              <a:gd name="adj3" fmla="val 209736"/>
              <a:gd name="adj4" fmla="val 3646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WWW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4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4344960"/>
            <a:ext cx="686970" cy="686970"/>
          </a:xfrm>
          <a:prstGeom prst="rect">
            <a:avLst/>
          </a:prstGeom>
          <a:noFill/>
        </p:spPr>
      </p:pic>
      <p:sp>
        <p:nvSpPr>
          <p:cNvPr id="50" name="Left-Right Arrow 49"/>
          <p:cNvSpPr/>
          <p:nvPr/>
        </p:nvSpPr>
        <p:spPr>
          <a:xfrm rot="11314758">
            <a:off x="2215164" y="4598819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rot="16200000">
            <a:off x="3462695" y="4232985"/>
            <a:ext cx="46302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6850" y="2665700"/>
            <a:ext cx="686970" cy="686970"/>
          </a:xfrm>
          <a:prstGeom prst="rect">
            <a:avLst/>
          </a:prstGeom>
          <a:noFill/>
        </p:spPr>
      </p:pic>
      <p:sp>
        <p:nvSpPr>
          <p:cNvPr id="51" name="Right Arrow 50"/>
          <p:cNvSpPr/>
          <p:nvPr/>
        </p:nvSpPr>
        <p:spPr>
          <a:xfrm rot="20081593">
            <a:off x="5476608" y="3568598"/>
            <a:ext cx="284732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ne Callout 1 54"/>
          <p:cNvSpPr/>
          <p:nvPr/>
        </p:nvSpPr>
        <p:spPr>
          <a:xfrm>
            <a:off x="4114020" y="4421290"/>
            <a:ext cx="992290" cy="457980"/>
          </a:xfrm>
          <a:prstGeom prst="borderCallout1">
            <a:avLst>
              <a:gd name="adj1" fmla="val 45975"/>
              <a:gd name="adj2" fmla="val -1631"/>
              <a:gd name="adj3" fmla="val 35488"/>
              <a:gd name="adj4" fmla="val -3893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WWW generator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5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260920"/>
            <a:ext cx="686970" cy="686970"/>
          </a:xfrm>
          <a:prstGeom prst="rect">
            <a:avLst/>
          </a:prstGeom>
          <a:noFill/>
        </p:spPr>
      </p:pic>
      <p:sp>
        <p:nvSpPr>
          <p:cNvPr id="58" name="Left-Right Arrow 57"/>
          <p:cNvSpPr/>
          <p:nvPr/>
        </p:nvSpPr>
        <p:spPr>
          <a:xfrm rot="12760739">
            <a:off x="1946534" y="5062934"/>
            <a:ext cx="1651013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ine Callout 1 58"/>
          <p:cNvSpPr/>
          <p:nvPr/>
        </p:nvSpPr>
        <p:spPr>
          <a:xfrm>
            <a:off x="8151710" y="4039640"/>
            <a:ext cx="992290" cy="610640"/>
          </a:xfrm>
          <a:prstGeom prst="borderCallout1">
            <a:avLst>
              <a:gd name="adj1" fmla="val 42346"/>
              <a:gd name="adj2" fmla="val -8334"/>
              <a:gd name="adj3" fmla="val -17604"/>
              <a:gd name="adj4" fmla="val -32230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OFFLINE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0" name="Right Arrow 59"/>
          <p:cNvSpPr/>
          <p:nvPr/>
        </p:nvSpPr>
        <p:spPr>
          <a:xfrm rot="20081593">
            <a:off x="3576340" y="4559997"/>
            <a:ext cx="427167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Arrow 60"/>
          <p:cNvSpPr/>
          <p:nvPr/>
        </p:nvSpPr>
        <p:spPr>
          <a:xfrm rot="20081593">
            <a:off x="3492038" y="4982471"/>
            <a:ext cx="4437799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2540" y="3505330"/>
            <a:ext cx="686970" cy="686970"/>
          </a:xfrm>
          <a:prstGeom prst="rect">
            <a:avLst/>
          </a:prstGeom>
          <a:noFill/>
        </p:spPr>
      </p:pic>
      <p:sp>
        <p:nvSpPr>
          <p:cNvPr id="62" name="Line Callout 1 61"/>
          <p:cNvSpPr/>
          <p:nvPr/>
        </p:nvSpPr>
        <p:spPr>
          <a:xfrm>
            <a:off x="4648330" y="6100550"/>
            <a:ext cx="992290" cy="534310"/>
          </a:xfrm>
          <a:prstGeom prst="borderCallout1">
            <a:avLst>
              <a:gd name="adj1" fmla="val 45975"/>
              <a:gd name="adj2" fmla="val -1631"/>
              <a:gd name="adj3" fmla="val -115164"/>
              <a:gd name="adj4" fmla="val -10176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File exchange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3" name="Line Callout 1 62"/>
          <p:cNvSpPr/>
          <p:nvPr/>
        </p:nvSpPr>
        <p:spPr>
          <a:xfrm>
            <a:off x="450180" y="51082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Database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5" name="Right Arrow 64"/>
          <p:cNvSpPr/>
          <p:nvPr/>
        </p:nvSpPr>
        <p:spPr>
          <a:xfrm rot="912008">
            <a:off x="2135179" y="5973186"/>
            <a:ext cx="138801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3750" y="3429000"/>
            <a:ext cx="686970" cy="686970"/>
          </a:xfrm>
          <a:prstGeom prst="rect">
            <a:avLst/>
          </a:prstGeom>
          <a:noFill/>
        </p:spPr>
      </p:pic>
      <p:sp>
        <p:nvSpPr>
          <p:cNvPr id="72" name="Left-Right Arrow 71"/>
          <p:cNvSpPr/>
          <p:nvPr/>
        </p:nvSpPr>
        <p:spPr>
          <a:xfrm rot="9498282">
            <a:off x="2065152" y="3847082"/>
            <a:ext cx="855042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Line Callout 1 74"/>
          <p:cNvSpPr/>
          <p:nvPr/>
        </p:nvSpPr>
        <p:spPr>
          <a:xfrm>
            <a:off x="2511090" y="2589370"/>
            <a:ext cx="992290" cy="457980"/>
          </a:xfrm>
          <a:prstGeom prst="borderCallout1">
            <a:avLst>
              <a:gd name="adj1" fmla="val 107689"/>
              <a:gd name="adj2" fmla="val 36904"/>
              <a:gd name="adj3" fmla="val 213366"/>
              <a:gd name="adj4" fmla="val 3981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DIM/DIP servers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6" name="Right Arrow 75"/>
          <p:cNvSpPr/>
          <p:nvPr/>
        </p:nvSpPr>
        <p:spPr>
          <a:xfrm rot="14072365">
            <a:off x="604611" y="3239348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2740" y="3429000"/>
            <a:ext cx="686970" cy="686970"/>
          </a:xfrm>
          <a:prstGeom prst="rect">
            <a:avLst/>
          </a:prstGeom>
          <a:noFill/>
        </p:spPr>
      </p:pic>
      <p:pic>
        <p:nvPicPr>
          <p:cNvPr id="78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4120" y="1520750"/>
            <a:ext cx="686970" cy="686970"/>
          </a:xfrm>
          <a:prstGeom prst="rect">
            <a:avLst/>
          </a:prstGeom>
          <a:noFill/>
        </p:spPr>
      </p:pic>
      <p:sp>
        <p:nvSpPr>
          <p:cNvPr id="79" name="Line Callout 1 78"/>
          <p:cNvSpPr/>
          <p:nvPr/>
        </p:nvSpPr>
        <p:spPr>
          <a:xfrm>
            <a:off x="2282100" y="1444420"/>
            <a:ext cx="992290" cy="457980"/>
          </a:xfrm>
          <a:prstGeom prst="borderCallout1">
            <a:avLst>
              <a:gd name="adj1" fmla="val 56865"/>
              <a:gd name="adj2" fmla="val 3395"/>
              <a:gd name="adj3" fmla="val 100831"/>
              <a:gd name="adj4" fmla="val -1547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DIM consumers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0" name="Cloud 79"/>
          <p:cNvSpPr/>
          <p:nvPr/>
        </p:nvSpPr>
        <p:spPr>
          <a:xfrm>
            <a:off x="6480250" y="5031930"/>
            <a:ext cx="2213570" cy="152660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HLT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8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4930" y="5489910"/>
            <a:ext cx="686970" cy="686970"/>
          </a:xfrm>
          <a:prstGeom prst="rect">
            <a:avLst/>
          </a:prstGeom>
          <a:noFill/>
        </p:spPr>
      </p:pic>
      <p:sp>
        <p:nvSpPr>
          <p:cNvPr id="83" name="Line Callout 1 82"/>
          <p:cNvSpPr/>
          <p:nvPr/>
        </p:nvSpPr>
        <p:spPr>
          <a:xfrm>
            <a:off x="2129440" y="6323690"/>
            <a:ext cx="992290" cy="534310"/>
          </a:xfrm>
          <a:prstGeom prst="borderCallout1">
            <a:avLst>
              <a:gd name="adj1" fmla="val 52198"/>
              <a:gd name="adj2" fmla="val 100572"/>
              <a:gd name="adj3" fmla="val -1592"/>
              <a:gd name="adj4" fmla="val 13615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DB access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4" name="Line Callout 1 83"/>
          <p:cNvSpPr/>
          <p:nvPr/>
        </p:nvSpPr>
        <p:spPr>
          <a:xfrm>
            <a:off x="6632910" y="6176880"/>
            <a:ext cx="992290" cy="610640"/>
          </a:xfrm>
          <a:prstGeom prst="borderCallout1">
            <a:avLst>
              <a:gd name="adj1" fmla="val 42346"/>
              <a:gd name="adj2" fmla="val -8334"/>
              <a:gd name="adj3" fmla="val -17604"/>
              <a:gd name="adj4" fmla="val -32230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HLT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85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7860" y="5184590"/>
            <a:ext cx="686970" cy="686970"/>
          </a:xfrm>
          <a:prstGeom prst="rect">
            <a:avLst/>
          </a:prstGeom>
          <a:noFill/>
        </p:spPr>
      </p:pic>
      <p:pic>
        <p:nvPicPr>
          <p:cNvPr id="8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1530" y="5642570"/>
            <a:ext cx="686970" cy="686970"/>
          </a:xfrm>
          <a:prstGeom prst="rect">
            <a:avLst/>
          </a:prstGeom>
          <a:noFill/>
        </p:spPr>
      </p:pic>
      <p:sp>
        <p:nvSpPr>
          <p:cNvPr id="87" name="Right Arrow 86"/>
          <p:cNvSpPr/>
          <p:nvPr/>
        </p:nvSpPr>
        <p:spPr>
          <a:xfrm rot="770075">
            <a:off x="6486612" y="5809266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ight Arrow 87"/>
          <p:cNvSpPr/>
          <p:nvPr/>
        </p:nvSpPr>
        <p:spPr>
          <a:xfrm rot="20899359">
            <a:off x="6487625" y="5413042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ight Arrow 88"/>
          <p:cNvSpPr/>
          <p:nvPr/>
        </p:nvSpPr>
        <p:spPr>
          <a:xfrm rot="21270922">
            <a:off x="3660880" y="5845800"/>
            <a:ext cx="2666364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ight Arrow 89"/>
          <p:cNvSpPr/>
          <p:nvPr/>
        </p:nvSpPr>
        <p:spPr>
          <a:xfrm rot="175353">
            <a:off x="3736522" y="5555835"/>
            <a:ext cx="259186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Left-Right Arrow 80"/>
          <p:cNvSpPr/>
          <p:nvPr/>
        </p:nvSpPr>
        <p:spPr>
          <a:xfrm rot="4248577">
            <a:off x="1496372" y="2837268"/>
            <a:ext cx="1980869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External data published to other sources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DCS provides feedback to other systems</a:t>
            </a:r>
          </a:p>
          <a:p>
            <a:pPr lvl="1"/>
            <a:r>
              <a:rPr lang="en-GB" dirty="0" smtClean="0"/>
              <a:t>LHC</a:t>
            </a:r>
          </a:p>
          <a:p>
            <a:pPr lvl="1"/>
            <a:r>
              <a:rPr lang="en-GB" dirty="0" smtClean="0"/>
              <a:t>Safety</a:t>
            </a:r>
          </a:p>
          <a:p>
            <a:pPr lvl="1"/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OUT of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871560"/>
            <a:ext cx="686970" cy="686970"/>
          </a:xfrm>
          <a:prstGeom prst="rect">
            <a:avLst/>
          </a:prstGeom>
          <a:noFill/>
        </p:spPr>
      </p:pic>
      <p:sp>
        <p:nvSpPr>
          <p:cNvPr id="30" name="Cloud 29"/>
          <p:cNvSpPr/>
          <p:nvPr/>
        </p:nvSpPr>
        <p:spPr>
          <a:xfrm>
            <a:off x="221190" y="1291760"/>
            <a:ext cx="2518890" cy="167926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DAQ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3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90" y="5413580"/>
            <a:ext cx="686970" cy="686970"/>
          </a:xfrm>
          <a:prstGeom prst="rect">
            <a:avLst/>
          </a:prstGeom>
          <a:noFill/>
        </p:spPr>
      </p:pic>
      <p:pic>
        <p:nvPicPr>
          <p:cNvPr id="3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6780" y="5489910"/>
            <a:ext cx="686970" cy="686970"/>
          </a:xfrm>
          <a:prstGeom prst="rect">
            <a:avLst/>
          </a:prstGeom>
          <a:noFill/>
        </p:spPr>
      </p:pic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19295827">
            <a:off x="5511565" y="3607185"/>
            <a:ext cx="114495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/>
          <p:cNvSpPr/>
          <p:nvPr/>
        </p:nvSpPr>
        <p:spPr>
          <a:xfrm rot="15077074">
            <a:off x="1644575" y="4974152"/>
            <a:ext cx="848102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510" y="2131390"/>
            <a:ext cx="686970" cy="686970"/>
          </a:xfrm>
          <a:prstGeom prst="rect">
            <a:avLst/>
          </a:prstGeom>
          <a:noFill/>
        </p:spPr>
      </p:pic>
      <p:sp>
        <p:nvSpPr>
          <p:cNvPr id="45" name="Line Callout 1 44"/>
          <p:cNvSpPr/>
          <p:nvPr/>
        </p:nvSpPr>
        <p:spPr>
          <a:xfrm>
            <a:off x="297520" y="1215430"/>
            <a:ext cx="992290" cy="534310"/>
          </a:xfrm>
          <a:prstGeom prst="borderCallout1">
            <a:avLst>
              <a:gd name="adj1" fmla="val 104318"/>
              <a:gd name="adj2" fmla="val 36067"/>
              <a:gd name="adj3" fmla="val 212847"/>
              <a:gd name="adj4" fmla="val 49867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DAQ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Line Callout 1 47"/>
          <p:cNvSpPr/>
          <p:nvPr/>
        </p:nvSpPr>
        <p:spPr>
          <a:xfrm>
            <a:off x="8006850" y="1444420"/>
            <a:ext cx="992290" cy="610640"/>
          </a:xfrm>
          <a:prstGeom prst="borderCallout1">
            <a:avLst>
              <a:gd name="adj1" fmla="val 109050"/>
              <a:gd name="adj2" fmla="val 39417"/>
              <a:gd name="adj3" fmla="val 209736"/>
              <a:gd name="adj4" fmla="val 3646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WWW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4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4344960"/>
            <a:ext cx="686970" cy="686970"/>
          </a:xfrm>
          <a:prstGeom prst="rect">
            <a:avLst/>
          </a:prstGeom>
          <a:noFill/>
        </p:spPr>
      </p:pic>
      <p:sp>
        <p:nvSpPr>
          <p:cNvPr id="50" name="Left-Right Arrow 49"/>
          <p:cNvSpPr/>
          <p:nvPr/>
        </p:nvSpPr>
        <p:spPr>
          <a:xfrm rot="11314758">
            <a:off x="2215164" y="4598819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rot="16200000">
            <a:off x="3462695" y="4232985"/>
            <a:ext cx="46302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6850" y="2665700"/>
            <a:ext cx="686970" cy="686970"/>
          </a:xfrm>
          <a:prstGeom prst="rect">
            <a:avLst/>
          </a:prstGeom>
          <a:noFill/>
        </p:spPr>
      </p:pic>
      <p:sp>
        <p:nvSpPr>
          <p:cNvPr id="51" name="Right Arrow 50"/>
          <p:cNvSpPr/>
          <p:nvPr/>
        </p:nvSpPr>
        <p:spPr>
          <a:xfrm rot="20081593">
            <a:off x="5476608" y="3568598"/>
            <a:ext cx="284732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ne Callout 1 54"/>
          <p:cNvSpPr/>
          <p:nvPr/>
        </p:nvSpPr>
        <p:spPr>
          <a:xfrm>
            <a:off x="4114020" y="4421290"/>
            <a:ext cx="992290" cy="457980"/>
          </a:xfrm>
          <a:prstGeom prst="borderCallout1">
            <a:avLst>
              <a:gd name="adj1" fmla="val 45975"/>
              <a:gd name="adj2" fmla="val -1631"/>
              <a:gd name="adj3" fmla="val 35488"/>
              <a:gd name="adj4" fmla="val -3893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WWW generator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5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260920"/>
            <a:ext cx="686970" cy="686970"/>
          </a:xfrm>
          <a:prstGeom prst="rect">
            <a:avLst/>
          </a:prstGeom>
          <a:noFill/>
        </p:spPr>
      </p:pic>
      <p:sp>
        <p:nvSpPr>
          <p:cNvPr id="58" name="Left-Right Arrow 57"/>
          <p:cNvSpPr/>
          <p:nvPr/>
        </p:nvSpPr>
        <p:spPr>
          <a:xfrm rot="12760739">
            <a:off x="1946534" y="5062934"/>
            <a:ext cx="1651013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ine Callout 1 58"/>
          <p:cNvSpPr/>
          <p:nvPr/>
        </p:nvSpPr>
        <p:spPr>
          <a:xfrm>
            <a:off x="8151710" y="4039640"/>
            <a:ext cx="992290" cy="610640"/>
          </a:xfrm>
          <a:prstGeom prst="borderCallout1">
            <a:avLst>
              <a:gd name="adj1" fmla="val 42346"/>
              <a:gd name="adj2" fmla="val -8334"/>
              <a:gd name="adj3" fmla="val -17604"/>
              <a:gd name="adj4" fmla="val -32230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OFFLINE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0" name="Right Arrow 59"/>
          <p:cNvSpPr/>
          <p:nvPr/>
        </p:nvSpPr>
        <p:spPr>
          <a:xfrm rot="20081593">
            <a:off x="3576340" y="4559997"/>
            <a:ext cx="427167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Arrow 60"/>
          <p:cNvSpPr/>
          <p:nvPr/>
        </p:nvSpPr>
        <p:spPr>
          <a:xfrm rot="20081593">
            <a:off x="3492038" y="4982471"/>
            <a:ext cx="4437799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2540" y="3505330"/>
            <a:ext cx="686970" cy="686970"/>
          </a:xfrm>
          <a:prstGeom prst="rect">
            <a:avLst/>
          </a:prstGeom>
          <a:noFill/>
        </p:spPr>
      </p:pic>
      <p:sp>
        <p:nvSpPr>
          <p:cNvPr id="62" name="Line Callout 1 61"/>
          <p:cNvSpPr/>
          <p:nvPr/>
        </p:nvSpPr>
        <p:spPr>
          <a:xfrm>
            <a:off x="4648330" y="6100550"/>
            <a:ext cx="992290" cy="534310"/>
          </a:xfrm>
          <a:prstGeom prst="borderCallout1">
            <a:avLst>
              <a:gd name="adj1" fmla="val 45975"/>
              <a:gd name="adj2" fmla="val -1631"/>
              <a:gd name="adj3" fmla="val -115164"/>
              <a:gd name="adj4" fmla="val -10176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File exchange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3" name="Line Callout 1 62"/>
          <p:cNvSpPr/>
          <p:nvPr/>
        </p:nvSpPr>
        <p:spPr>
          <a:xfrm>
            <a:off x="450180" y="51082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Database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5" name="Right Arrow 64"/>
          <p:cNvSpPr/>
          <p:nvPr/>
        </p:nvSpPr>
        <p:spPr>
          <a:xfrm rot="912008">
            <a:off x="2135179" y="5973186"/>
            <a:ext cx="138801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3750" y="3429000"/>
            <a:ext cx="686970" cy="686970"/>
          </a:xfrm>
          <a:prstGeom prst="rect">
            <a:avLst/>
          </a:prstGeom>
          <a:noFill/>
        </p:spPr>
      </p:pic>
      <p:sp>
        <p:nvSpPr>
          <p:cNvPr id="72" name="Left-Right Arrow 71"/>
          <p:cNvSpPr/>
          <p:nvPr/>
        </p:nvSpPr>
        <p:spPr>
          <a:xfrm rot="9498282">
            <a:off x="2065152" y="3847082"/>
            <a:ext cx="855042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Line Callout 1 74"/>
          <p:cNvSpPr/>
          <p:nvPr/>
        </p:nvSpPr>
        <p:spPr>
          <a:xfrm>
            <a:off x="2511090" y="2589370"/>
            <a:ext cx="992290" cy="457980"/>
          </a:xfrm>
          <a:prstGeom prst="borderCallout1">
            <a:avLst>
              <a:gd name="adj1" fmla="val 107689"/>
              <a:gd name="adj2" fmla="val 36904"/>
              <a:gd name="adj3" fmla="val 213366"/>
              <a:gd name="adj4" fmla="val 3981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DIM/DIP servers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6" name="Right Arrow 75"/>
          <p:cNvSpPr/>
          <p:nvPr/>
        </p:nvSpPr>
        <p:spPr>
          <a:xfrm rot="14072365">
            <a:off x="604611" y="3239348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2740" y="3429000"/>
            <a:ext cx="686970" cy="686970"/>
          </a:xfrm>
          <a:prstGeom prst="rect">
            <a:avLst/>
          </a:prstGeom>
          <a:noFill/>
        </p:spPr>
      </p:pic>
      <p:pic>
        <p:nvPicPr>
          <p:cNvPr id="78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4120" y="1520750"/>
            <a:ext cx="686970" cy="686970"/>
          </a:xfrm>
          <a:prstGeom prst="rect">
            <a:avLst/>
          </a:prstGeom>
          <a:noFill/>
        </p:spPr>
      </p:pic>
      <p:sp>
        <p:nvSpPr>
          <p:cNvPr id="79" name="Line Callout 1 78"/>
          <p:cNvSpPr/>
          <p:nvPr/>
        </p:nvSpPr>
        <p:spPr>
          <a:xfrm>
            <a:off x="2282100" y="1444420"/>
            <a:ext cx="992290" cy="457980"/>
          </a:xfrm>
          <a:prstGeom prst="borderCallout1">
            <a:avLst>
              <a:gd name="adj1" fmla="val 56865"/>
              <a:gd name="adj2" fmla="val 3395"/>
              <a:gd name="adj3" fmla="val 100831"/>
              <a:gd name="adj4" fmla="val -1547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DIM consumers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0" name="Cloud 79"/>
          <p:cNvSpPr/>
          <p:nvPr/>
        </p:nvSpPr>
        <p:spPr>
          <a:xfrm>
            <a:off x="6480250" y="5031930"/>
            <a:ext cx="2213570" cy="152660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HLT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8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4930" y="5489910"/>
            <a:ext cx="686970" cy="686970"/>
          </a:xfrm>
          <a:prstGeom prst="rect">
            <a:avLst/>
          </a:prstGeom>
          <a:noFill/>
        </p:spPr>
      </p:pic>
      <p:sp>
        <p:nvSpPr>
          <p:cNvPr id="83" name="Line Callout 1 82"/>
          <p:cNvSpPr/>
          <p:nvPr/>
        </p:nvSpPr>
        <p:spPr>
          <a:xfrm>
            <a:off x="2129440" y="6323690"/>
            <a:ext cx="992290" cy="534310"/>
          </a:xfrm>
          <a:prstGeom prst="borderCallout1">
            <a:avLst>
              <a:gd name="adj1" fmla="val 52198"/>
              <a:gd name="adj2" fmla="val 100572"/>
              <a:gd name="adj3" fmla="val -1592"/>
              <a:gd name="adj4" fmla="val 13615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DB access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4" name="Line Callout 1 83"/>
          <p:cNvSpPr/>
          <p:nvPr/>
        </p:nvSpPr>
        <p:spPr>
          <a:xfrm>
            <a:off x="6632910" y="6176880"/>
            <a:ext cx="992290" cy="610640"/>
          </a:xfrm>
          <a:prstGeom prst="borderCallout1">
            <a:avLst>
              <a:gd name="adj1" fmla="val 42346"/>
              <a:gd name="adj2" fmla="val -8334"/>
              <a:gd name="adj3" fmla="val -17604"/>
              <a:gd name="adj4" fmla="val -32230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HLT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85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7860" y="5184590"/>
            <a:ext cx="686970" cy="686970"/>
          </a:xfrm>
          <a:prstGeom prst="rect">
            <a:avLst/>
          </a:prstGeom>
          <a:noFill/>
        </p:spPr>
      </p:pic>
      <p:pic>
        <p:nvPicPr>
          <p:cNvPr id="8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1530" y="5642570"/>
            <a:ext cx="686970" cy="686970"/>
          </a:xfrm>
          <a:prstGeom prst="rect">
            <a:avLst/>
          </a:prstGeom>
          <a:noFill/>
        </p:spPr>
      </p:pic>
      <p:sp>
        <p:nvSpPr>
          <p:cNvPr id="87" name="Right Arrow 86"/>
          <p:cNvSpPr/>
          <p:nvPr/>
        </p:nvSpPr>
        <p:spPr>
          <a:xfrm rot="770075">
            <a:off x="6486612" y="5809266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ight Arrow 87"/>
          <p:cNvSpPr/>
          <p:nvPr/>
        </p:nvSpPr>
        <p:spPr>
          <a:xfrm rot="20899359">
            <a:off x="6487625" y="5413042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ight Arrow 88"/>
          <p:cNvSpPr/>
          <p:nvPr/>
        </p:nvSpPr>
        <p:spPr>
          <a:xfrm rot="21270922">
            <a:off x="3660880" y="5845800"/>
            <a:ext cx="2666364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ight Arrow 89"/>
          <p:cNvSpPr/>
          <p:nvPr/>
        </p:nvSpPr>
        <p:spPr>
          <a:xfrm rot="175353">
            <a:off x="3736522" y="5555835"/>
            <a:ext cx="259186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Left-Right Arrow 80"/>
          <p:cNvSpPr/>
          <p:nvPr/>
        </p:nvSpPr>
        <p:spPr>
          <a:xfrm rot="4248577">
            <a:off x="1496372" y="2837268"/>
            <a:ext cx="1980869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OUT of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871560"/>
            <a:ext cx="686970" cy="686970"/>
          </a:xfrm>
          <a:prstGeom prst="rect">
            <a:avLst/>
          </a:prstGeom>
          <a:noFill/>
        </p:spPr>
      </p:pic>
      <p:sp>
        <p:nvSpPr>
          <p:cNvPr id="30" name="Cloud 29"/>
          <p:cNvSpPr/>
          <p:nvPr/>
        </p:nvSpPr>
        <p:spPr>
          <a:xfrm>
            <a:off x="221190" y="1291760"/>
            <a:ext cx="2518890" cy="167926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DAQ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3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90" y="5413580"/>
            <a:ext cx="686970" cy="686970"/>
          </a:xfrm>
          <a:prstGeom prst="rect">
            <a:avLst/>
          </a:prstGeom>
          <a:noFill/>
        </p:spPr>
      </p:pic>
      <p:pic>
        <p:nvPicPr>
          <p:cNvPr id="3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6780" y="5489910"/>
            <a:ext cx="686970" cy="686970"/>
          </a:xfrm>
          <a:prstGeom prst="rect">
            <a:avLst/>
          </a:prstGeom>
          <a:noFill/>
        </p:spPr>
      </p:pic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19295827">
            <a:off x="5511565" y="3607185"/>
            <a:ext cx="114495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/>
          <p:cNvSpPr/>
          <p:nvPr/>
        </p:nvSpPr>
        <p:spPr>
          <a:xfrm rot="15077074">
            <a:off x="1644575" y="4974152"/>
            <a:ext cx="848102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510" y="2131390"/>
            <a:ext cx="686970" cy="686970"/>
          </a:xfrm>
          <a:prstGeom prst="rect">
            <a:avLst/>
          </a:prstGeom>
          <a:noFill/>
        </p:spPr>
      </p:pic>
      <p:sp>
        <p:nvSpPr>
          <p:cNvPr id="45" name="Line Callout 1 44"/>
          <p:cNvSpPr/>
          <p:nvPr/>
        </p:nvSpPr>
        <p:spPr>
          <a:xfrm>
            <a:off x="297520" y="1215430"/>
            <a:ext cx="992290" cy="534310"/>
          </a:xfrm>
          <a:prstGeom prst="borderCallout1">
            <a:avLst>
              <a:gd name="adj1" fmla="val 104318"/>
              <a:gd name="adj2" fmla="val 36067"/>
              <a:gd name="adj3" fmla="val 212847"/>
              <a:gd name="adj4" fmla="val 49867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DAQ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Cloud 46"/>
          <p:cNvSpPr/>
          <p:nvPr/>
        </p:nvSpPr>
        <p:spPr>
          <a:xfrm>
            <a:off x="3732370" y="1062770"/>
            <a:ext cx="2671550" cy="12976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Technical network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8" name="Line Callout 1 47"/>
          <p:cNvSpPr/>
          <p:nvPr/>
        </p:nvSpPr>
        <p:spPr>
          <a:xfrm>
            <a:off x="8006850" y="1444420"/>
            <a:ext cx="992290" cy="610640"/>
          </a:xfrm>
          <a:prstGeom prst="borderCallout1">
            <a:avLst>
              <a:gd name="adj1" fmla="val 109050"/>
              <a:gd name="adj2" fmla="val 39417"/>
              <a:gd name="adj3" fmla="val 209736"/>
              <a:gd name="adj4" fmla="val 3646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WWW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4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4344960"/>
            <a:ext cx="686970" cy="686970"/>
          </a:xfrm>
          <a:prstGeom prst="rect">
            <a:avLst/>
          </a:prstGeom>
          <a:noFill/>
        </p:spPr>
      </p:pic>
      <p:sp>
        <p:nvSpPr>
          <p:cNvPr id="50" name="Left-Right Arrow 49"/>
          <p:cNvSpPr/>
          <p:nvPr/>
        </p:nvSpPr>
        <p:spPr>
          <a:xfrm rot="11314758">
            <a:off x="2215164" y="4598819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rot="16200000">
            <a:off x="3462695" y="4232985"/>
            <a:ext cx="46302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6850" y="2665700"/>
            <a:ext cx="686970" cy="686970"/>
          </a:xfrm>
          <a:prstGeom prst="rect">
            <a:avLst/>
          </a:prstGeom>
          <a:noFill/>
        </p:spPr>
      </p:pic>
      <p:sp>
        <p:nvSpPr>
          <p:cNvPr id="51" name="Right Arrow 50"/>
          <p:cNvSpPr/>
          <p:nvPr/>
        </p:nvSpPr>
        <p:spPr>
          <a:xfrm rot="20081593">
            <a:off x="5476608" y="3568598"/>
            <a:ext cx="284732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ne Callout 1 54"/>
          <p:cNvSpPr/>
          <p:nvPr/>
        </p:nvSpPr>
        <p:spPr>
          <a:xfrm>
            <a:off x="4114020" y="4421290"/>
            <a:ext cx="992290" cy="457980"/>
          </a:xfrm>
          <a:prstGeom prst="borderCallout1">
            <a:avLst>
              <a:gd name="adj1" fmla="val 45975"/>
              <a:gd name="adj2" fmla="val -1631"/>
              <a:gd name="adj3" fmla="val 35488"/>
              <a:gd name="adj4" fmla="val -3893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WWW generator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5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260920"/>
            <a:ext cx="686970" cy="686970"/>
          </a:xfrm>
          <a:prstGeom prst="rect">
            <a:avLst/>
          </a:prstGeom>
          <a:noFill/>
        </p:spPr>
      </p:pic>
      <p:sp>
        <p:nvSpPr>
          <p:cNvPr id="58" name="Left-Right Arrow 57"/>
          <p:cNvSpPr/>
          <p:nvPr/>
        </p:nvSpPr>
        <p:spPr>
          <a:xfrm rot="12760739">
            <a:off x="1946534" y="5062934"/>
            <a:ext cx="1651013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ine Callout 1 58"/>
          <p:cNvSpPr/>
          <p:nvPr/>
        </p:nvSpPr>
        <p:spPr>
          <a:xfrm>
            <a:off x="8151710" y="4039640"/>
            <a:ext cx="992290" cy="610640"/>
          </a:xfrm>
          <a:prstGeom prst="borderCallout1">
            <a:avLst>
              <a:gd name="adj1" fmla="val 42346"/>
              <a:gd name="adj2" fmla="val -8334"/>
              <a:gd name="adj3" fmla="val -17604"/>
              <a:gd name="adj4" fmla="val -32230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OFFLINE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0" name="Right Arrow 59"/>
          <p:cNvSpPr/>
          <p:nvPr/>
        </p:nvSpPr>
        <p:spPr>
          <a:xfrm rot="20081593">
            <a:off x="3576340" y="4559997"/>
            <a:ext cx="427167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Arrow 60"/>
          <p:cNvSpPr/>
          <p:nvPr/>
        </p:nvSpPr>
        <p:spPr>
          <a:xfrm rot="20081593">
            <a:off x="3492038" y="4982471"/>
            <a:ext cx="4437799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2540" y="3505330"/>
            <a:ext cx="686970" cy="686970"/>
          </a:xfrm>
          <a:prstGeom prst="rect">
            <a:avLst/>
          </a:prstGeom>
          <a:noFill/>
        </p:spPr>
      </p:pic>
      <p:sp>
        <p:nvSpPr>
          <p:cNvPr id="62" name="Line Callout 1 61"/>
          <p:cNvSpPr/>
          <p:nvPr/>
        </p:nvSpPr>
        <p:spPr>
          <a:xfrm>
            <a:off x="4648330" y="6100550"/>
            <a:ext cx="992290" cy="534310"/>
          </a:xfrm>
          <a:prstGeom prst="borderCallout1">
            <a:avLst>
              <a:gd name="adj1" fmla="val 45975"/>
              <a:gd name="adj2" fmla="val -1631"/>
              <a:gd name="adj3" fmla="val -115164"/>
              <a:gd name="adj4" fmla="val -10176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File exchange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3" name="Line Callout 1 62"/>
          <p:cNvSpPr/>
          <p:nvPr/>
        </p:nvSpPr>
        <p:spPr>
          <a:xfrm>
            <a:off x="450180" y="51082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Database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5" name="Right Arrow 64"/>
          <p:cNvSpPr/>
          <p:nvPr/>
        </p:nvSpPr>
        <p:spPr>
          <a:xfrm rot="912008">
            <a:off x="2135179" y="5973186"/>
            <a:ext cx="138801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1360" y="1368090"/>
            <a:ext cx="686970" cy="686970"/>
          </a:xfrm>
          <a:prstGeom prst="rect">
            <a:avLst/>
          </a:prstGeom>
          <a:noFill/>
        </p:spPr>
      </p:pic>
      <p:pic>
        <p:nvPicPr>
          <p:cNvPr id="7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3750" y="3429000"/>
            <a:ext cx="686970" cy="686970"/>
          </a:xfrm>
          <a:prstGeom prst="rect">
            <a:avLst/>
          </a:prstGeom>
          <a:noFill/>
        </p:spPr>
      </p:pic>
      <p:sp>
        <p:nvSpPr>
          <p:cNvPr id="72" name="Left-Right Arrow 71"/>
          <p:cNvSpPr/>
          <p:nvPr/>
        </p:nvSpPr>
        <p:spPr>
          <a:xfrm rot="9498282">
            <a:off x="2065152" y="3847082"/>
            <a:ext cx="855042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 rot="18241860">
            <a:off x="2567501" y="2663545"/>
            <a:ext cx="2014089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Line Callout 1 73"/>
          <p:cNvSpPr/>
          <p:nvPr/>
        </p:nvSpPr>
        <p:spPr>
          <a:xfrm>
            <a:off x="4572000" y="2131390"/>
            <a:ext cx="992290" cy="457980"/>
          </a:xfrm>
          <a:prstGeom prst="borderCallout1">
            <a:avLst>
              <a:gd name="adj1" fmla="val -12108"/>
              <a:gd name="adj2" fmla="val -1631"/>
              <a:gd name="adj3" fmla="val -69787"/>
              <a:gd name="adj4" fmla="val -28041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DIP consumers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5" name="Line Callout 1 74"/>
          <p:cNvSpPr/>
          <p:nvPr/>
        </p:nvSpPr>
        <p:spPr>
          <a:xfrm>
            <a:off x="2511090" y="2589370"/>
            <a:ext cx="992290" cy="457980"/>
          </a:xfrm>
          <a:prstGeom prst="borderCallout1">
            <a:avLst>
              <a:gd name="adj1" fmla="val 107689"/>
              <a:gd name="adj2" fmla="val 36904"/>
              <a:gd name="adj3" fmla="val 213366"/>
              <a:gd name="adj4" fmla="val 3981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DIM/DIP servers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6" name="Right Arrow 75"/>
          <p:cNvSpPr/>
          <p:nvPr/>
        </p:nvSpPr>
        <p:spPr>
          <a:xfrm rot="14072365">
            <a:off x="604611" y="3239348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2740" y="3429000"/>
            <a:ext cx="686970" cy="686970"/>
          </a:xfrm>
          <a:prstGeom prst="rect">
            <a:avLst/>
          </a:prstGeom>
          <a:noFill/>
        </p:spPr>
      </p:pic>
      <p:pic>
        <p:nvPicPr>
          <p:cNvPr id="78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4120" y="1520750"/>
            <a:ext cx="686970" cy="686970"/>
          </a:xfrm>
          <a:prstGeom prst="rect">
            <a:avLst/>
          </a:prstGeom>
          <a:noFill/>
        </p:spPr>
      </p:pic>
      <p:sp>
        <p:nvSpPr>
          <p:cNvPr id="79" name="Line Callout 1 78"/>
          <p:cNvSpPr/>
          <p:nvPr/>
        </p:nvSpPr>
        <p:spPr>
          <a:xfrm>
            <a:off x="2282100" y="1444420"/>
            <a:ext cx="992290" cy="457980"/>
          </a:xfrm>
          <a:prstGeom prst="borderCallout1">
            <a:avLst>
              <a:gd name="adj1" fmla="val 56865"/>
              <a:gd name="adj2" fmla="val 3395"/>
              <a:gd name="adj3" fmla="val 100831"/>
              <a:gd name="adj4" fmla="val -1547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DIM consumers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0" name="Cloud 79"/>
          <p:cNvSpPr/>
          <p:nvPr/>
        </p:nvSpPr>
        <p:spPr>
          <a:xfrm>
            <a:off x="6480250" y="5031930"/>
            <a:ext cx="2213570" cy="152660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HLT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8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4930" y="5489910"/>
            <a:ext cx="686970" cy="686970"/>
          </a:xfrm>
          <a:prstGeom prst="rect">
            <a:avLst/>
          </a:prstGeom>
          <a:noFill/>
        </p:spPr>
      </p:pic>
      <p:sp>
        <p:nvSpPr>
          <p:cNvPr id="83" name="Line Callout 1 82"/>
          <p:cNvSpPr/>
          <p:nvPr/>
        </p:nvSpPr>
        <p:spPr>
          <a:xfrm>
            <a:off x="2129440" y="6323690"/>
            <a:ext cx="992290" cy="534310"/>
          </a:xfrm>
          <a:prstGeom prst="borderCallout1">
            <a:avLst>
              <a:gd name="adj1" fmla="val 52198"/>
              <a:gd name="adj2" fmla="val 100572"/>
              <a:gd name="adj3" fmla="val -1592"/>
              <a:gd name="adj4" fmla="val 13615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DB access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4" name="Line Callout 1 83"/>
          <p:cNvSpPr/>
          <p:nvPr/>
        </p:nvSpPr>
        <p:spPr>
          <a:xfrm>
            <a:off x="6632910" y="6176880"/>
            <a:ext cx="992290" cy="610640"/>
          </a:xfrm>
          <a:prstGeom prst="borderCallout1">
            <a:avLst>
              <a:gd name="adj1" fmla="val 42346"/>
              <a:gd name="adj2" fmla="val -8334"/>
              <a:gd name="adj3" fmla="val -17604"/>
              <a:gd name="adj4" fmla="val -32230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HLT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85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7860" y="5184590"/>
            <a:ext cx="686970" cy="686970"/>
          </a:xfrm>
          <a:prstGeom prst="rect">
            <a:avLst/>
          </a:prstGeom>
          <a:noFill/>
        </p:spPr>
      </p:pic>
      <p:pic>
        <p:nvPicPr>
          <p:cNvPr id="8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1530" y="5642570"/>
            <a:ext cx="686970" cy="686970"/>
          </a:xfrm>
          <a:prstGeom prst="rect">
            <a:avLst/>
          </a:prstGeom>
          <a:noFill/>
        </p:spPr>
      </p:pic>
      <p:sp>
        <p:nvSpPr>
          <p:cNvPr id="87" name="Right Arrow 86"/>
          <p:cNvSpPr/>
          <p:nvPr/>
        </p:nvSpPr>
        <p:spPr>
          <a:xfrm rot="770075">
            <a:off x="6486612" y="5809266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ight Arrow 87"/>
          <p:cNvSpPr/>
          <p:nvPr/>
        </p:nvSpPr>
        <p:spPr>
          <a:xfrm rot="20899359">
            <a:off x="6487625" y="5413042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ight Arrow 88"/>
          <p:cNvSpPr/>
          <p:nvPr/>
        </p:nvSpPr>
        <p:spPr>
          <a:xfrm rot="21270922">
            <a:off x="3660880" y="5845800"/>
            <a:ext cx="2666364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ight Arrow 89"/>
          <p:cNvSpPr/>
          <p:nvPr/>
        </p:nvSpPr>
        <p:spPr>
          <a:xfrm rot="175353">
            <a:off x="3736522" y="5555835"/>
            <a:ext cx="259186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Left-Right Arrow 94"/>
          <p:cNvSpPr/>
          <p:nvPr/>
        </p:nvSpPr>
        <p:spPr>
          <a:xfrm rot="4248577">
            <a:off x="1496372" y="2837268"/>
            <a:ext cx="1980869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OUT of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871560"/>
            <a:ext cx="686970" cy="686970"/>
          </a:xfrm>
          <a:prstGeom prst="rect">
            <a:avLst/>
          </a:prstGeom>
          <a:noFill/>
        </p:spPr>
      </p:pic>
      <p:sp>
        <p:nvSpPr>
          <p:cNvPr id="30" name="Cloud 29"/>
          <p:cNvSpPr/>
          <p:nvPr/>
        </p:nvSpPr>
        <p:spPr>
          <a:xfrm>
            <a:off x="221190" y="1291760"/>
            <a:ext cx="2518890" cy="167926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DAQ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3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90" y="5413580"/>
            <a:ext cx="686970" cy="686970"/>
          </a:xfrm>
          <a:prstGeom prst="rect">
            <a:avLst/>
          </a:prstGeom>
          <a:noFill/>
        </p:spPr>
      </p:pic>
      <p:pic>
        <p:nvPicPr>
          <p:cNvPr id="3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6780" y="5489910"/>
            <a:ext cx="686970" cy="686970"/>
          </a:xfrm>
          <a:prstGeom prst="rect">
            <a:avLst/>
          </a:prstGeom>
          <a:noFill/>
        </p:spPr>
      </p:pic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19295827">
            <a:off x="5511565" y="3607185"/>
            <a:ext cx="114495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/>
          <p:cNvSpPr/>
          <p:nvPr/>
        </p:nvSpPr>
        <p:spPr>
          <a:xfrm rot="15077074">
            <a:off x="1644575" y="4974152"/>
            <a:ext cx="848102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510" y="2131390"/>
            <a:ext cx="686970" cy="686970"/>
          </a:xfrm>
          <a:prstGeom prst="rect">
            <a:avLst/>
          </a:prstGeom>
          <a:noFill/>
        </p:spPr>
      </p:pic>
      <p:sp>
        <p:nvSpPr>
          <p:cNvPr id="45" name="Line Callout 1 44"/>
          <p:cNvSpPr/>
          <p:nvPr/>
        </p:nvSpPr>
        <p:spPr>
          <a:xfrm>
            <a:off x="297520" y="1215430"/>
            <a:ext cx="992290" cy="534310"/>
          </a:xfrm>
          <a:prstGeom prst="borderCallout1">
            <a:avLst>
              <a:gd name="adj1" fmla="val 104318"/>
              <a:gd name="adj2" fmla="val 36067"/>
              <a:gd name="adj3" fmla="val 212847"/>
              <a:gd name="adj4" fmla="val 49867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DAQ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Cloud 46"/>
          <p:cNvSpPr/>
          <p:nvPr/>
        </p:nvSpPr>
        <p:spPr>
          <a:xfrm>
            <a:off x="3732370" y="1062770"/>
            <a:ext cx="2671550" cy="12976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Technical network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8" name="Line Callout 1 47"/>
          <p:cNvSpPr/>
          <p:nvPr/>
        </p:nvSpPr>
        <p:spPr>
          <a:xfrm>
            <a:off x="8006850" y="1444420"/>
            <a:ext cx="992290" cy="610640"/>
          </a:xfrm>
          <a:prstGeom prst="borderCallout1">
            <a:avLst>
              <a:gd name="adj1" fmla="val 109050"/>
              <a:gd name="adj2" fmla="val 39417"/>
              <a:gd name="adj3" fmla="val 209736"/>
              <a:gd name="adj4" fmla="val 3646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WWW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49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4344960"/>
            <a:ext cx="686970" cy="686970"/>
          </a:xfrm>
          <a:prstGeom prst="rect">
            <a:avLst/>
          </a:prstGeom>
          <a:noFill/>
        </p:spPr>
      </p:pic>
      <p:sp>
        <p:nvSpPr>
          <p:cNvPr id="50" name="Left-Right Arrow 49"/>
          <p:cNvSpPr/>
          <p:nvPr/>
        </p:nvSpPr>
        <p:spPr>
          <a:xfrm rot="11314758">
            <a:off x="2215164" y="4598819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rot="16200000">
            <a:off x="3462695" y="4232985"/>
            <a:ext cx="46302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6850" y="2665700"/>
            <a:ext cx="686970" cy="686970"/>
          </a:xfrm>
          <a:prstGeom prst="rect">
            <a:avLst/>
          </a:prstGeom>
          <a:noFill/>
        </p:spPr>
      </p:pic>
      <p:sp>
        <p:nvSpPr>
          <p:cNvPr id="51" name="Right Arrow 50"/>
          <p:cNvSpPr/>
          <p:nvPr/>
        </p:nvSpPr>
        <p:spPr>
          <a:xfrm rot="20081593">
            <a:off x="5476608" y="3568598"/>
            <a:ext cx="284732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ine Callout 1 54"/>
          <p:cNvSpPr/>
          <p:nvPr/>
        </p:nvSpPr>
        <p:spPr>
          <a:xfrm>
            <a:off x="4114020" y="4421290"/>
            <a:ext cx="992290" cy="457980"/>
          </a:xfrm>
          <a:prstGeom prst="borderCallout1">
            <a:avLst>
              <a:gd name="adj1" fmla="val 45975"/>
              <a:gd name="adj2" fmla="val -1631"/>
              <a:gd name="adj3" fmla="val 35488"/>
              <a:gd name="adj4" fmla="val -3893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WWW generator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5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4390" y="5260920"/>
            <a:ext cx="686970" cy="686970"/>
          </a:xfrm>
          <a:prstGeom prst="rect">
            <a:avLst/>
          </a:prstGeom>
          <a:noFill/>
        </p:spPr>
      </p:pic>
      <p:sp>
        <p:nvSpPr>
          <p:cNvPr id="58" name="Left-Right Arrow 57"/>
          <p:cNvSpPr/>
          <p:nvPr/>
        </p:nvSpPr>
        <p:spPr>
          <a:xfrm rot="12760739">
            <a:off x="1946534" y="5062934"/>
            <a:ext cx="1651013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ine Callout 1 58"/>
          <p:cNvSpPr/>
          <p:nvPr/>
        </p:nvSpPr>
        <p:spPr>
          <a:xfrm>
            <a:off x="8151710" y="4039640"/>
            <a:ext cx="992290" cy="610640"/>
          </a:xfrm>
          <a:prstGeom prst="borderCallout1">
            <a:avLst>
              <a:gd name="adj1" fmla="val 42346"/>
              <a:gd name="adj2" fmla="val -8334"/>
              <a:gd name="adj3" fmla="val -17604"/>
              <a:gd name="adj4" fmla="val -32230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OFFLINE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0" name="Right Arrow 59"/>
          <p:cNvSpPr/>
          <p:nvPr/>
        </p:nvSpPr>
        <p:spPr>
          <a:xfrm rot="20081593">
            <a:off x="3576340" y="4559997"/>
            <a:ext cx="4271671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Arrow 60"/>
          <p:cNvSpPr/>
          <p:nvPr/>
        </p:nvSpPr>
        <p:spPr>
          <a:xfrm rot="20081593">
            <a:off x="3492038" y="4982471"/>
            <a:ext cx="4437799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2540" y="3505330"/>
            <a:ext cx="686970" cy="686970"/>
          </a:xfrm>
          <a:prstGeom prst="rect">
            <a:avLst/>
          </a:prstGeom>
          <a:noFill/>
        </p:spPr>
      </p:pic>
      <p:sp>
        <p:nvSpPr>
          <p:cNvPr id="62" name="Line Callout 1 61"/>
          <p:cNvSpPr/>
          <p:nvPr/>
        </p:nvSpPr>
        <p:spPr>
          <a:xfrm>
            <a:off x="4648330" y="6100550"/>
            <a:ext cx="992290" cy="534310"/>
          </a:xfrm>
          <a:prstGeom prst="borderCallout1">
            <a:avLst>
              <a:gd name="adj1" fmla="val 45975"/>
              <a:gd name="adj2" fmla="val -1631"/>
              <a:gd name="adj3" fmla="val -115164"/>
              <a:gd name="adj4" fmla="val -101762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File exchange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3" name="Line Callout 1 62"/>
          <p:cNvSpPr/>
          <p:nvPr/>
        </p:nvSpPr>
        <p:spPr>
          <a:xfrm>
            <a:off x="450180" y="51082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Database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5" name="Right Arrow 64"/>
          <p:cNvSpPr/>
          <p:nvPr/>
        </p:nvSpPr>
        <p:spPr>
          <a:xfrm rot="912008">
            <a:off x="2135179" y="5973186"/>
            <a:ext cx="1388015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137" name="Picture 9" descr="C:\Users\chochul\AppData\Local\Microsoft\Windows\Temporary Internet Files\Content.IE5\JNNOSGJU\MC90021520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6210" y="3505330"/>
            <a:ext cx="826259" cy="848703"/>
          </a:xfrm>
          <a:prstGeom prst="rect">
            <a:avLst/>
          </a:prstGeom>
          <a:noFill/>
        </p:spPr>
      </p:pic>
      <p:pic>
        <p:nvPicPr>
          <p:cNvPr id="7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1360" y="1368090"/>
            <a:ext cx="686970" cy="686970"/>
          </a:xfrm>
          <a:prstGeom prst="rect">
            <a:avLst/>
          </a:prstGeom>
          <a:noFill/>
        </p:spPr>
      </p:pic>
      <p:pic>
        <p:nvPicPr>
          <p:cNvPr id="7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3750" y="3429000"/>
            <a:ext cx="686970" cy="686970"/>
          </a:xfrm>
          <a:prstGeom prst="rect">
            <a:avLst/>
          </a:prstGeom>
          <a:noFill/>
        </p:spPr>
      </p:pic>
      <p:sp>
        <p:nvSpPr>
          <p:cNvPr id="72" name="Left-Right Arrow 71"/>
          <p:cNvSpPr/>
          <p:nvPr/>
        </p:nvSpPr>
        <p:spPr>
          <a:xfrm rot="9498282">
            <a:off x="2065152" y="3847082"/>
            <a:ext cx="855042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 rot="18241860">
            <a:off x="2567501" y="2663545"/>
            <a:ext cx="2014089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Line Callout 1 73"/>
          <p:cNvSpPr/>
          <p:nvPr/>
        </p:nvSpPr>
        <p:spPr>
          <a:xfrm>
            <a:off x="4572000" y="2131390"/>
            <a:ext cx="992290" cy="457980"/>
          </a:xfrm>
          <a:prstGeom prst="borderCallout1">
            <a:avLst>
              <a:gd name="adj1" fmla="val -12108"/>
              <a:gd name="adj2" fmla="val -1631"/>
              <a:gd name="adj3" fmla="val -69787"/>
              <a:gd name="adj4" fmla="val -28041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DIP consumers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5" name="Line Callout 1 74"/>
          <p:cNvSpPr/>
          <p:nvPr/>
        </p:nvSpPr>
        <p:spPr>
          <a:xfrm>
            <a:off x="2511090" y="2589370"/>
            <a:ext cx="992290" cy="457980"/>
          </a:xfrm>
          <a:prstGeom prst="borderCallout1">
            <a:avLst>
              <a:gd name="adj1" fmla="val 107689"/>
              <a:gd name="adj2" fmla="val 36904"/>
              <a:gd name="adj3" fmla="val 213366"/>
              <a:gd name="adj4" fmla="val 3981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DIM/DIP servers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6" name="Right Arrow 75"/>
          <p:cNvSpPr/>
          <p:nvPr/>
        </p:nvSpPr>
        <p:spPr>
          <a:xfrm rot="14072365">
            <a:off x="604611" y="3239348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2740" y="3429000"/>
            <a:ext cx="686970" cy="686970"/>
          </a:xfrm>
          <a:prstGeom prst="rect">
            <a:avLst/>
          </a:prstGeom>
          <a:noFill/>
        </p:spPr>
      </p:pic>
      <p:pic>
        <p:nvPicPr>
          <p:cNvPr id="78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4120" y="1520750"/>
            <a:ext cx="686970" cy="686970"/>
          </a:xfrm>
          <a:prstGeom prst="rect">
            <a:avLst/>
          </a:prstGeom>
          <a:noFill/>
        </p:spPr>
      </p:pic>
      <p:sp>
        <p:nvSpPr>
          <p:cNvPr id="79" name="Line Callout 1 78"/>
          <p:cNvSpPr/>
          <p:nvPr/>
        </p:nvSpPr>
        <p:spPr>
          <a:xfrm>
            <a:off x="2282100" y="1444420"/>
            <a:ext cx="992290" cy="457980"/>
          </a:xfrm>
          <a:prstGeom prst="borderCallout1">
            <a:avLst>
              <a:gd name="adj1" fmla="val 56865"/>
              <a:gd name="adj2" fmla="val 3395"/>
              <a:gd name="adj3" fmla="val 100831"/>
              <a:gd name="adj4" fmla="val -1547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DIM consumers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0" name="Cloud 79"/>
          <p:cNvSpPr/>
          <p:nvPr/>
        </p:nvSpPr>
        <p:spPr>
          <a:xfrm>
            <a:off x="6480250" y="5031930"/>
            <a:ext cx="2213570" cy="152660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HLT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8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4930" y="5489910"/>
            <a:ext cx="686970" cy="686970"/>
          </a:xfrm>
          <a:prstGeom prst="rect">
            <a:avLst/>
          </a:prstGeom>
          <a:noFill/>
        </p:spPr>
      </p:pic>
      <p:sp>
        <p:nvSpPr>
          <p:cNvPr id="83" name="Line Callout 1 82"/>
          <p:cNvSpPr/>
          <p:nvPr/>
        </p:nvSpPr>
        <p:spPr>
          <a:xfrm>
            <a:off x="2129440" y="6323690"/>
            <a:ext cx="992290" cy="534310"/>
          </a:xfrm>
          <a:prstGeom prst="borderCallout1">
            <a:avLst>
              <a:gd name="adj1" fmla="val 52198"/>
              <a:gd name="adj2" fmla="val 100572"/>
              <a:gd name="adj3" fmla="val -1592"/>
              <a:gd name="adj4" fmla="val 13615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DB access 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4" name="Line Callout 1 83"/>
          <p:cNvSpPr/>
          <p:nvPr/>
        </p:nvSpPr>
        <p:spPr>
          <a:xfrm>
            <a:off x="6632910" y="6176880"/>
            <a:ext cx="992290" cy="610640"/>
          </a:xfrm>
          <a:prstGeom prst="borderCallout1">
            <a:avLst>
              <a:gd name="adj1" fmla="val 42346"/>
              <a:gd name="adj2" fmla="val -8334"/>
              <a:gd name="adj3" fmla="val -17604"/>
              <a:gd name="adj4" fmla="val -32230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HLT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85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7860" y="5184590"/>
            <a:ext cx="686970" cy="686970"/>
          </a:xfrm>
          <a:prstGeom prst="rect">
            <a:avLst/>
          </a:prstGeom>
          <a:noFill/>
        </p:spPr>
      </p:pic>
      <p:pic>
        <p:nvPicPr>
          <p:cNvPr id="8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1530" y="5642570"/>
            <a:ext cx="686970" cy="686970"/>
          </a:xfrm>
          <a:prstGeom prst="rect">
            <a:avLst/>
          </a:prstGeom>
          <a:noFill/>
        </p:spPr>
      </p:pic>
      <p:sp>
        <p:nvSpPr>
          <p:cNvPr id="87" name="Right Arrow 86"/>
          <p:cNvSpPr/>
          <p:nvPr/>
        </p:nvSpPr>
        <p:spPr>
          <a:xfrm rot="770075">
            <a:off x="6486612" y="5809266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ight Arrow 87"/>
          <p:cNvSpPr/>
          <p:nvPr/>
        </p:nvSpPr>
        <p:spPr>
          <a:xfrm rot="20899359">
            <a:off x="6487625" y="5413042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ight Arrow 88"/>
          <p:cNvSpPr/>
          <p:nvPr/>
        </p:nvSpPr>
        <p:spPr>
          <a:xfrm rot="21270922">
            <a:off x="3660880" y="5845800"/>
            <a:ext cx="2666364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ight Arrow 89"/>
          <p:cNvSpPr/>
          <p:nvPr/>
        </p:nvSpPr>
        <p:spPr>
          <a:xfrm rot="175353">
            <a:off x="3736522" y="5555835"/>
            <a:ext cx="259186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9" name="Picture 9" descr="C:\Users\chochul\AppData\Local\Microsoft\Windows\Temporary Internet Files\Content.IE5\JNNOSGJU\MC90021520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5030" y="1359017"/>
            <a:ext cx="826259" cy="848703"/>
          </a:xfrm>
          <a:prstGeom prst="rect">
            <a:avLst/>
          </a:prstGeom>
          <a:noFill/>
        </p:spPr>
      </p:pic>
      <p:pic>
        <p:nvPicPr>
          <p:cNvPr id="91" name="Picture 9" descr="C:\Users\chochul\AppData\Local\Microsoft\Windows\Temporary Internet Files\Content.IE5\JNNOSGJU\MC90021520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6510" y="2055060"/>
            <a:ext cx="826259" cy="848703"/>
          </a:xfrm>
          <a:prstGeom prst="rect">
            <a:avLst/>
          </a:prstGeom>
          <a:noFill/>
        </p:spPr>
      </p:pic>
      <p:pic>
        <p:nvPicPr>
          <p:cNvPr id="92" name="Picture 9" descr="C:\Users\chochul\AppData\Local\Microsoft\Windows\Temporary Internet Files\Content.IE5\JNNOSGJU\MC90021520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2270" y="5337250"/>
            <a:ext cx="826259" cy="848703"/>
          </a:xfrm>
          <a:prstGeom prst="rect">
            <a:avLst/>
          </a:prstGeom>
          <a:noFill/>
        </p:spPr>
      </p:pic>
      <p:pic>
        <p:nvPicPr>
          <p:cNvPr id="93" name="Picture 9" descr="C:\Users\chochul\AppData\Local\Microsoft\Windows\Temporary Internet Files\Content.IE5\JNNOSGJU\MC90021520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8600" y="2894690"/>
            <a:ext cx="826259" cy="848703"/>
          </a:xfrm>
          <a:prstGeom prst="rect">
            <a:avLst/>
          </a:prstGeom>
          <a:noFill/>
        </p:spPr>
      </p:pic>
      <p:pic>
        <p:nvPicPr>
          <p:cNvPr id="94" name="Picture 9" descr="C:\Users\chochul\AppData\Local\Microsoft\Windows\Temporary Internet Files\Content.IE5\JNNOSGJU\MC90021520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7790" y="1520750"/>
            <a:ext cx="826259" cy="848703"/>
          </a:xfrm>
          <a:prstGeom prst="rect">
            <a:avLst/>
          </a:prstGeom>
          <a:noFill/>
        </p:spPr>
      </p:pic>
      <p:pic>
        <p:nvPicPr>
          <p:cNvPr id="68" name="Picture 9" descr="C:\Users\chochul\AppData\Local\Microsoft\Windows\Temporary Internet Files\Content.IE5\JNNOSGJU\MC90021520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6310" y="3657990"/>
            <a:ext cx="826259" cy="848703"/>
          </a:xfrm>
          <a:prstGeom prst="rect">
            <a:avLst/>
          </a:prstGeom>
          <a:noFill/>
        </p:spPr>
      </p:pic>
      <p:sp>
        <p:nvSpPr>
          <p:cNvPr id="81" name="Left-Right Arrow 80"/>
          <p:cNvSpPr/>
          <p:nvPr/>
        </p:nvSpPr>
        <p:spPr>
          <a:xfrm rot="5814609">
            <a:off x="993490" y="2937580"/>
            <a:ext cx="1980869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data OUT of ALICE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number of servers in different domains need to be trusted</a:t>
            </a:r>
          </a:p>
          <a:p>
            <a:pPr lvl="1"/>
            <a:r>
              <a:rPr lang="en-US" dirty="0" smtClean="0"/>
              <a:t>The picture still does not contain all the infrastructure needed to get the exchange working (</a:t>
            </a:r>
            <a:r>
              <a:rPr lang="en-US" dirty="0" err="1" smtClean="0"/>
              <a:t>nameserves</a:t>
            </a:r>
            <a:r>
              <a:rPr lang="en-US" dirty="0" smtClean="0"/>
              <a:t>, etc.)</a:t>
            </a:r>
          </a:p>
          <a:p>
            <a:r>
              <a:rPr lang="en-US" dirty="0" err="1" smtClean="0"/>
              <a:t>Filetransfer</a:t>
            </a:r>
            <a:r>
              <a:rPr lang="en-US" dirty="0" smtClean="0"/>
              <a:t> OUT of the DCS network is not limited</a:t>
            </a:r>
          </a:p>
          <a:p>
            <a:pPr lvl="1"/>
            <a:r>
              <a:rPr lang="en-US" dirty="0" err="1" smtClean="0"/>
              <a:t>Autotriggered</a:t>
            </a:r>
            <a:r>
              <a:rPr lang="en-US" dirty="0" smtClean="0"/>
              <a:t> </a:t>
            </a:r>
            <a:r>
              <a:rPr lang="en-US" dirty="0" err="1" smtClean="0"/>
              <a:t>filetransfers</a:t>
            </a:r>
            <a:endParaRPr lang="en-US" dirty="0" smtClean="0"/>
          </a:p>
          <a:p>
            <a:pPr lvl="1"/>
            <a:r>
              <a:rPr lang="en-US" dirty="0" smtClean="0"/>
              <a:t>Data exchange on client request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data to ALICE DCS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file transfers to ALICE DCS are controlled</a:t>
            </a:r>
          </a:p>
          <a:p>
            <a:pPr lvl="1"/>
            <a:r>
              <a:rPr lang="en-US" dirty="0" smtClean="0"/>
              <a:t>Users upload the data to public fileservers (CERN security apply) and send transfer request</a:t>
            </a:r>
          </a:p>
          <a:p>
            <a:pPr lvl="1"/>
            <a:r>
              <a:rPr lang="en-US" dirty="0" smtClean="0"/>
              <a:t>After checking the files (antivirus scans), data is uploaded to private DCS fileservers and made visible to DCS computers</a:t>
            </a:r>
          </a:p>
          <a:p>
            <a:r>
              <a:rPr lang="en-US" dirty="0" smtClean="0"/>
              <a:t>Automatic data flow to ALICE DCS is possible only via publisher/subscriber model</a:t>
            </a:r>
          </a:p>
          <a:p>
            <a:pPr lvl="1"/>
            <a:r>
              <a:rPr lang="en-US" dirty="0" smtClean="0"/>
              <a:t>DCS clients subscribe to LHC services, environment monitors, safety systems ….  and data is injected into the PVSS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7146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IN to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8373505">
            <a:off x="5511565" y="3607185"/>
            <a:ext cx="1144950" cy="228990"/>
          </a:xfrm>
          <a:prstGeom prst="rightArrow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Line Callout 1 94"/>
          <p:cNvSpPr/>
          <p:nvPr/>
        </p:nvSpPr>
        <p:spPr>
          <a:xfrm>
            <a:off x="6174930" y="4650280"/>
            <a:ext cx="992290" cy="457980"/>
          </a:xfrm>
          <a:prstGeom prst="borderCallout1">
            <a:avLst>
              <a:gd name="adj1" fmla="val 8615"/>
              <a:gd name="adj2" fmla="val 52053"/>
              <a:gd name="adj3" fmla="val -152827"/>
              <a:gd name="adj4" fmla="val -26715"/>
            </a:avLst>
          </a:prstGeom>
          <a:solidFill>
            <a:schemeClr val="accent2"/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MANUAL </a:t>
            </a: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procedure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7"/>
          <p:cNvSpPr/>
          <p:nvPr/>
        </p:nvSpPr>
        <p:spPr>
          <a:xfrm>
            <a:off x="5793280" y="2131390"/>
            <a:ext cx="3663840" cy="20609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GPN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671460" y="0"/>
            <a:ext cx="7772400" cy="914400"/>
          </a:xfrm>
        </p:spPr>
        <p:txBody>
          <a:bodyPr/>
          <a:lstStyle/>
          <a:p>
            <a:r>
              <a:rPr lang="en-US" dirty="0" smtClean="0"/>
              <a:t>Getting data IN to DCS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144910" y="7179975"/>
            <a:ext cx="4572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6" name="Cloud 5"/>
          <p:cNvSpPr/>
          <p:nvPr/>
        </p:nvSpPr>
        <p:spPr>
          <a:xfrm>
            <a:off x="1060820" y="3200010"/>
            <a:ext cx="4656130" cy="343485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endParaRPr lang="en-GB" b="1" dirty="0" smtClean="0">
              <a:solidFill>
                <a:schemeClr val="bg1"/>
              </a:solidFill>
            </a:endParaRP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DCS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7590" y="2971020"/>
            <a:ext cx="686970" cy="686970"/>
          </a:xfrm>
          <a:prstGeom prst="rect">
            <a:avLst/>
          </a:prstGeom>
          <a:noFill/>
        </p:spPr>
      </p:pic>
      <p:pic>
        <p:nvPicPr>
          <p:cNvPr id="1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050" y="3657990"/>
            <a:ext cx="686970" cy="686970"/>
          </a:xfrm>
          <a:prstGeom prst="rect">
            <a:avLst/>
          </a:prstGeom>
          <a:noFill/>
        </p:spPr>
      </p:pic>
      <p:pic>
        <p:nvPicPr>
          <p:cNvPr id="1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2640" y="3810650"/>
            <a:ext cx="686970" cy="686970"/>
          </a:xfrm>
          <a:prstGeom prst="rect">
            <a:avLst/>
          </a:prstGeom>
          <a:noFill/>
        </p:spPr>
      </p:pic>
      <p:grpSp>
        <p:nvGrpSpPr>
          <p:cNvPr id="2" name="Group 26"/>
          <p:cNvGrpSpPr/>
          <p:nvPr/>
        </p:nvGrpSpPr>
        <p:grpSpPr>
          <a:xfrm>
            <a:off x="1595130" y="3963310"/>
            <a:ext cx="686970" cy="763300"/>
            <a:chOff x="1366140" y="3275560"/>
            <a:chExt cx="686970" cy="763300"/>
          </a:xfrm>
        </p:grpSpPr>
        <p:sp>
          <p:nvSpPr>
            <p:cNvPr id="48135" name="modem"/>
            <p:cNvSpPr>
              <a:spLocks noEditPoints="1" noChangeArrowheads="1"/>
            </p:cNvSpPr>
            <p:nvPr/>
          </p:nvSpPr>
          <p:spPr bwMode="auto">
            <a:xfrm>
              <a:off x="1366140" y="373354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modem"/>
            <p:cNvSpPr>
              <a:spLocks noEditPoints="1" noChangeArrowheads="1"/>
            </p:cNvSpPr>
            <p:nvPr/>
          </p:nvSpPr>
          <p:spPr bwMode="auto">
            <a:xfrm>
              <a:off x="1366140" y="38869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modem"/>
            <p:cNvSpPr>
              <a:spLocks noEditPoints="1" noChangeArrowheads="1"/>
            </p:cNvSpPr>
            <p:nvPr/>
          </p:nvSpPr>
          <p:spPr bwMode="auto">
            <a:xfrm>
              <a:off x="1377225" y="358088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modem"/>
            <p:cNvSpPr>
              <a:spLocks noEditPoints="1" noChangeArrowheads="1"/>
            </p:cNvSpPr>
            <p:nvPr/>
          </p:nvSpPr>
          <p:spPr bwMode="auto">
            <a:xfrm>
              <a:off x="1377225" y="342822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modem"/>
            <p:cNvSpPr>
              <a:spLocks noEditPoints="1" noChangeArrowheads="1"/>
            </p:cNvSpPr>
            <p:nvPr/>
          </p:nvSpPr>
          <p:spPr bwMode="auto">
            <a:xfrm>
              <a:off x="1377225" y="3275560"/>
              <a:ext cx="675885" cy="151880"/>
            </a:xfrm>
            <a:custGeom>
              <a:avLst/>
              <a:gdLst>
                <a:gd name="T0" fmla="*/ 0 w 21600"/>
                <a:gd name="T1" fmla="*/ 5152 h 21600"/>
                <a:gd name="T2" fmla="*/ 2941 w 21600"/>
                <a:gd name="T3" fmla="*/ 0 h 21600"/>
                <a:gd name="T4" fmla="*/ 18625 w 21600"/>
                <a:gd name="T5" fmla="*/ 0 h 21600"/>
                <a:gd name="T6" fmla="*/ 21600 w 21600"/>
                <a:gd name="T7" fmla="*/ 5152 h 21600"/>
                <a:gd name="T8" fmla="*/ 21600 w 21600"/>
                <a:gd name="T9" fmla="*/ 21600 h 21600"/>
                <a:gd name="T10" fmla="*/ 0 w 21600"/>
                <a:gd name="T11" fmla="*/ 21600 h 21600"/>
                <a:gd name="T12" fmla="*/ 10800 w 21600"/>
                <a:gd name="T13" fmla="*/ 0 h 21600"/>
                <a:gd name="T14" fmla="*/ 10800 w 21600"/>
                <a:gd name="T15" fmla="*/ 21600 h 21600"/>
                <a:gd name="T16" fmla="*/ 0 w 21600"/>
                <a:gd name="T17" fmla="*/ 13376 h 21600"/>
                <a:gd name="T18" fmla="*/ 21600 w 21600"/>
                <a:gd name="T19" fmla="*/ 13376 h 21600"/>
                <a:gd name="T20" fmla="*/ 400 w 21600"/>
                <a:gd name="T21" fmla="*/ 22400 h 21600"/>
                <a:gd name="T22" fmla="*/ 21200 w 21600"/>
                <a:gd name="T23" fmla="*/ 30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5152"/>
                  </a:moveTo>
                  <a:lnTo>
                    <a:pt x="2941" y="0"/>
                  </a:lnTo>
                  <a:lnTo>
                    <a:pt x="18625" y="0"/>
                  </a:lnTo>
                  <a:lnTo>
                    <a:pt x="21600" y="51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152"/>
                  </a:lnTo>
                  <a:close/>
                </a:path>
                <a:path w="21600" h="21600" extrusionOk="0">
                  <a:moveTo>
                    <a:pt x="0" y="5251"/>
                  </a:moveTo>
                  <a:lnTo>
                    <a:pt x="21600" y="5251"/>
                  </a:lnTo>
                  <a:moveTo>
                    <a:pt x="1961" y="11791"/>
                  </a:moveTo>
                  <a:lnTo>
                    <a:pt x="1961" y="14268"/>
                  </a:lnTo>
                  <a:lnTo>
                    <a:pt x="2806" y="14268"/>
                  </a:lnTo>
                  <a:lnTo>
                    <a:pt x="2806" y="11791"/>
                  </a:lnTo>
                  <a:lnTo>
                    <a:pt x="1961" y="11791"/>
                  </a:lnTo>
                  <a:close/>
                </a:path>
                <a:path w="21600" h="21600" extrusionOk="0">
                  <a:moveTo>
                    <a:pt x="3685" y="11791"/>
                  </a:moveTo>
                  <a:lnTo>
                    <a:pt x="3685" y="14268"/>
                  </a:lnTo>
                  <a:lnTo>
                    <a:pt x="4530" y="14268"/>
                  </a:lnTo>
                  <a:lnTo>
                    <a:pt x="4530" y="11791"/>
                  </a:lnTo>
                  <a:lnTo>
                    <a:pt x="3685" y="11791"/>
                  </a:lnTo>
                  <a:close/>
                </a:path>
                <a:path w="21600" h="21600" extrusionOk="0">
                  <a:moveTo>
                    <a:pt x="5408" y="11791"/>
                  </a:moveTo>
                  <a:lnTo>
                    <a:pt x="5408" y="14268"/>
                  </a:lnTo>
                  <a:lnTo>
                    <a:pt x="6254" y="14268"/>
                  </a:lnTo>
                  <a:lnTo>
                    <a:pt x="6254" y="11791"/>
                  </a:lnTo>
                  <a:lnTo>
                    <a:pt x="5408" y="11791"/>
                  </a:lnTo>
                  <a:close/>
                </a:path>
                <a:path w="21600" h="21600" extrusionOk="0">
                  <a:moveTo>
                    <a:pt x="7132" y="11791"/>
                  </a:moveTo>
                  <a:lnTo>
                    <a:pt x="7132" y="14268"/>
                  </a:lnTo>
                  <a:lnTo>
                    <a:pt x="7977" y="14268"/>
                  </a:lnTo>
                  <a:lnTo>
                    <a:pt x="7977" y="11791"/>
                  </a:lnTo>
                  <a:lnTo>
                    <a:pt x="7132" y="11791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Cloud 29"/>
          <p:cNvSpPr/>
          <p:nvPr/>
        </p:nvSpPr>
        <p:spPr>
          <a:xfrm>
            <a:off x="221190" y="1291760"/>
            <a:ext cx="2518890" cy="167926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ALICE DAQ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3" name="Line Callout 1 32"/>
          <p:cNvSpPr/>
          <p:nvPr/>
        </p:nvSpPr>
        <p:spPr>
          <a:xfrm>
            <a:off x="373850" y="3581660"/>
            <a:ext cx="992290" cy="457980"/>
          </a:xfrm>
          <a:prstGeom prst="borderCallout1">
            <a:avLst>
              <a:gd name="adj1" fmla="val 51421"/>
              <a:gd name="adj2" fmla="val 103085"/>
              <a:gd name="adj3" fmla="val 135318"/>
              <a:gd name="adj4" fmla="val 147883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DCS Worker Nodes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5" name="Line Callout 1 34"/>
          <p:cNvSpPr/>
          <p:nvPr/>
        </p:nvSpPr>
        <p:spPr>
          <a:xfrm>
            <a:off x="5029980" y="3123680"/>
            <a:ext cx="992290" cy="457980"/>
          </a:xfrm>
          <a:prstGeom prst="borderCallout1">
            <a:avLst>
              <a:gd name="adj1" fmla="val 107688"/>
              <a:gd name="adj2" fmla="val 47795"/>
              <a:gd name="adj3" fmla="val 182510"/>
              <a:gd name="adj4" fmla="val 43166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Exposed gateway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Line Callout 1 35"/>
          <p:cNvSpPr/>
          <p:nvPr/>
        </p:nvSpPr>
        <p:spPr>
          <a:xfrm>
            <a:off x="6785570" y="236038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1619"/>
              <a:gd name="adj4" fmla="val -1212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Public  DCS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3808700" y="4039640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rot="8320998">
            <a:off x="5511565" y="3607185"/>
            <a:ext cx="1144950" cy="228990"/>
          </a:xfrm>
          <a:prstGeom prst="rightArrow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Line Callout 1 40"/>
          <p:cNvSpPr/>
          <p:nvPr/>
        </p:nvSpPr>
        <p:spPr>
          <a:xfrm>
            <a:off x="3885030" y="2818360"/>
            <a:ext cx="992290" cy="457980"/>
          </a:xfrm>
          <a:prstGeom prst="borderCallout1">
            <a:avLst>
              <a:gd name="adj1" fmla="val 116764"/>
              <a:gd name="adj2" fmla="val -2469"/>
              <a:gd name="adj3" fmla="val 177064"/>
              <a:gd name="adj4" fmla="val -17989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Private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2" name="Left-Right Arrow 41"/>
          <p:cNvSpPr/>
          <p:nvPr/>
        </p:nvSpPr>
        <p:spPr>
          <a:xfrm rot="9498282">
            <a:off x="2199433" y="4132822"/>
            <a:ext cx="1373940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510" y="2131390"/>
            <a:ext cx="686970" cy="686970"/>
          </a:xfrm>
          <a:prstGeom prst="rect">
            <a:avLst/>
          </a:prstGeom>
          <a:noFill/>
        </p:spPr>
      </p:pic>
      <p:sp>
        <p:nvSpPr>
          <p:cNvPr id="45" name="Line Callout 1 44"/>
          <p:cNvSpPr/>
          <p:nvPr/>
        </p:nvSpPr>
        <p:spPr>
          <a:xfrm>
            <a:off x="297520" y="1215430"/>
            <a:ext cx="992290" cy="534310"/>
          </a:xfrm>
          <a:prstGeom prst="borderCallout1">
            <a:avLst>
              <a:gd name="adj1" fmla="val 104318"/>
              <a:gd name="adj2" fmla="val 36067"/>
              <a:gd name="adj3" fmla="val 212847"/>
              <a:gd name="adj4" fmla="val 49867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DAQ fileserver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Cloud 46"/>
          <p:cNvSpPr/>
          <p:nvPr/>
        </p:nvSpPr>
        <p:spPr>
          <a:xfrm>
            <a:off x="3732370" y="1062770"/>
            <a:ext cx="2671550" cy="129761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Technical network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70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1360" y="1368090"/>
            <a:ext cx="686970" cy="686970"/>
          </a:xfrm>
          <a:prstGeom prst="rect">
            <a:avLst/>
          </a:prstGeom>
          <a:noFill/>
        </p:spPr>
      </p:pic>
      <p:pic>
        <p:nvPicPr>
          <p:cNvPr id="71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3750" y="3429000"/>
            <a:ext cx="686970" cy="686970"/>
          </a:xfrm>
          <a:prstGeom prst="rect">
            <a:avLst/>
          </a:prstGeom>
          <a:noFill/>
        </p:spPr>
      </p:pic>
      <p:sp>
        <p:nvSpPr>
          <p:cNvPr id="72" name="Left-Right Arrow 71"/>
          <p:cNvSpPr/>
          <p:nvPr/>
        </p:nvSpPr>
        <p:spPr>
          <a:xfrm rot="9498282">
            <a:off x="2065152" y="3847082"/>
            <a:ext cx="855042" cy="228990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Line Callout 1 73"/>
          <p:cNvSpPr/>
          <p:nvPr/>
        </p:nvSpPr>
        <p:spPr>
          <a:xfrm>
            <a:off x="4572000" y="2131390"/>
            <a:ext cx="992290" cy="457980"/>
          </a:xfrm>
          <a:prstGeom prst="borderCallout1">
            <a:avLst>
              <a:gd name="adj1" fmla="val -12108"/>
              <a:gd name="adj2" fmla="val -1631"/>
              <a:gd name="adj3" fmla="val -69787"/>
              <a:gd name="adj4" fmla="val -28041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DIP publishers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5" name="Line Callout 1 74"/>
          <p:cNvSpPr/>
          <p:nvPr/>
        </p:nvSpPr>
        <p:spPr>
          <a:xfrm>
            <a:off x="2511090" y="2589370"/>
            <a:ext cx="992290" cy="457980"/>
          </a:xfrm>
          <a:prstGeom prst="borderCallout1">
            <a:avLst>
              <a:gd name="adj1" fmla="val 107689"/>
              <a:gd name="adj2" fmla="val 36904"/>
              <a:gd name="adj3" fmla="val 213366"/>
              <a:gd name="adj4" fmla="val 39814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DIM/DIP clients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6" name="Right Arrow 75"/>
          <p:cNvSpPr/>
          <p:nvPr/>
        </p:nvSpPr>
        <p:spPr>
          <a:xfrm rot="3231973">
            <a:off x="604611" y="3239348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2740" y="3429000"/>
            <a:ext cx="686970" cy="686970"/>
          </a:xfrm>
          <a:prstGeom prst="rect">
            <a:avLst/>
          </a:prstGeom>
          <a:noFill/>
        </p:spPr>
      </p:pic>
      <p:sp>
        <p:nvSpPr>
          <p:cNvPr id="79" name="Line Callout 1 78"/>
          <p:cNvSpPr/>
          <p:nvPr/>
        </p:nvSpPr>
        <p:spPr>
          <a:xfrm>
            <a:off x="2282100" y="1444420"/>
            <a:ext cx="992290" cy="457980"/>
          </a:xfrm>
          <a:prstGeom prst="borderCallout1">
            <a:avLst>
              <a:gd name="adj1" fmla="val 56865"/>
              <a:gd name="adj2" fmla="val 3395"/>
              <a:gd name="adj3" fmla="val 100831"/>
              <a:gd name="adj4" fmla="val -15475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DIM publishers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0" name="Cloud 79"/>
          <p:cNvSpPr/>
          <p:nvPr/>
        </p:nvSpPr>
        <p:spPr>
          <a:xfrm>
            <a:off x="6480250" y="5031930"/>
            <a:ext cx="2213570" cy="1526600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HLT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82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2270" y="5566240"/>
            <a:ext cx="686970" cy="686970"/>
          </a:xfrm>
          <a:prstGeom prst="rect">
            <a:avLst/>
          </a:prstGeom>
          <a:noFill/>
        </p:spPr>
      </p:pic>
      <p:sp>
        <p:nvSpPr>
          <p:cNvPr id="84" name="Line Callout 1 83"/>
          <p:cNvSpPr/>
          <p:nvPr/>
        </p:nvSpPr>
        <p:spPr>
          <a:xfrm>
            <a:off x="6632910" y="6176880"/>
            <a:ext cx="992290" cy="610640"/>
          </a:xfrm>
          <a:prstGeom prst="borderCallout1">
            <a:avLst>
              <a:gd name="adj1" fmla="val 42346"/>
              <a:gd name="adj2" fmla="val -8334"/>
              <a:gd name="adj3" fmla="val -17604"/>
              <a:gd name="adj4" fmla="val -32230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Trusted HLT publishers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85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7860" y="5184590"/>
            <a:ext cx="686970" cy="686970"/>
          </a:xfrm>
          <a:prstGeom prst="rect">
            <a:avLst/>
          </a:prstGeom>
          <a:noFill/>
        </p:spPr>
      </p:pic>
      <p:pic>
        <p:nvPicPr>
          <p:cNvPr id="86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1530" y="5642570"/>
            <a:ext cx="686970" cy="686970"/>
          </a:xfrm>
          <a:prstGeom prst="rect">
            <a:avLst/>
          </a:prstGeom>
          <a:noFill/>
        </p:spPr>
      </p:pic>
      <p:sp>
        <p:nvSpPr>
          <p:cNvPr id="87" name="Right Arrow 86"/>
          <p:cNvSpPr/>
          <p:nvPr/>
        </p:nvSpPr>
        <p:spPr>
          <a:xfrm rot="11557046">
            <a:off x="6486612" y="5809266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ight Arrow 87"/>
          <p:cNvSpPr/>
          <p:nvPr/>
        </p:nvSpPr>
        <p:spPr>
          <a:xfrm rot="10105832">
            <a:off x="6487625" y="5413042"/>
            <a:ext cx="152660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ight Arrow 72"/>
          <p:cNvSpPr/>
          <p:nvPr/>
        </p:nvSpPr>
        <p:spPr>
          <a:xfrm rot="7436178">
            <a:off x="2567501" y="2663545"/>
            <a:ext cx="2014089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ight Arrow 80"/>
          <p:cNvSpPr/>
          <p:nvPr/>
        </p:nvSpPr>
        <p:spPr>
          <a:xfrm rot="4156317">
            <a:off x="1509575" y="2617628"/>
            <a:ext cx="2014089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8" name="Picture 2" descr="C:\Users\Peter\AppData\Local\Microsoft\Windows\Temporary Internet Files\Content.IE5\4VVTRB4Y\MC90043484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4120" y="1520750"/>
            <a:ext cx="686970" cy="686970"/>
          </a:xfrm>
          <a:prstGeom prst="rect">
            <a:avLst/>
          </a:prstGeom>
          <a:noFill/>
        </p:spPr>
      </p:pic>
      <p:sp>
        <p:nvSpPr>
          <p:cNvPr id="96" name="Right Arrow 95"/>
          <p:cNvSpPr/>
          <p:nvPr/>
        </p:nvSpPr>
        <p:spPr>
          <a:xfrm rot="12798116">
            <a:off x="2725956" y="4814903"/>
            <a:ext cx="3726630" cy="2289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Are people happy with this system?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One example for all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829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2702b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8156381" cy="5461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sz="1400" b="1" dirty="0"/>
              <a:t>From:</a:t>
            </a:r>
            <a:r>
              <a:rPr lang="en-US" sz="1400" dirty="0"/>
              <a:t> </a:t>
            </a:r>
            <a:r>
              <a:rPr lang="en-US" sz="1400" dirty="0" smtClean="0"/>
              <a:t>XXXXXXXX </a:t>
            </a:r>
            <a:r>
              <a:rPr lang="en-US" sz="1400" dirty="0"/>
              <a:t>[</a:t>
            </a:r>
            <a:r>
              <a:rPr lang="en-US" sz="1400" dirty="0" smtClean="0"/>
              <a:t>mailto:XXXXXXX@YYYYYYYY.ZZ] </a:t>
            </a:r>
            <a:endParaRPr lang="en-US" sz="1400" dirty="0"/>
          </a:p>
          <a:p>
            <a:pPr marL="68580" indent="0">
              <a:buNone/>
            </a:pPr>
            <a:r>
              <a:rPr lang="en-US" sz="1400" b="1" dirty="0" smtClean="0"/>
              <a:t>Sent</a:t>
            </a:r>
            <a:r>
              <a:rPr lang="en-US" sz="1400" b="1" dirty="0"/>
              <a:t>:</a:t>
            </a:r>
            <a:r>
              <a:rPr lang="en-US" sz="1400" dirty="0"/>
              <a:t> </a:t>
            </a:r>
            <a:r>
              <a:rPr lang="en-US" sz="1400" dirty="0" smtClean="0"/>
              <a:t>Tuesday, February 1, </a:t>
            </a:r>
            <a:r>
              <a:rPr lang="en-US" sz="1400" dirty="0"/>
              <a:t>2011 11:03 </a:t>
            </a:r>
            <a:r>
              <a:rPr lang="en-US" sz="1400" dirty="0" smtClean="0"/>
              <a:t>PM</a:t>
            </a:r>
          </a:p>
          <a:p>
            <a:pPr marL="68580" indent="0">
              <a:buNone/>
            </a:pPr>
            <a:r>
              <a:rPr lang="en-US" sz="1400" b="1" dirty="0" smtClean="0"/>
              <a:t>To</a:t>
            </a:r>
            <a:r>
              <a:rPr lang="en-US" sz="1400" b="1" dirty="0"/>
              <a:t>:</a:t>
            </a:r>
            <a:r>
              <a:rPr lang="en-US" sz="1400" dirty="0"/>
              <a:t> Peter </a:t>
            </a:r>
            <a:r>
              <a:rPr lang="en-US" sz="1400" dirty="0" err="1" smtClean="0"/>
              <a:t>Chochula</a:t>
            </a:r>
            <a:endParaRPr lang="en-US" sz="1400" dirty="0"/>
          </a:p>
          <a:p>
            <a:pPr marL="68580" indent="0">
              <a:buNone/>
            </a:pPr>
            <a:r>
              <a:rPr lang="en-US" sz="1400" b="1" dirty="0" smtClean="0"/>
              <a:t>Subject</a:t>
            </a:r>
            <a:r>
              <a:rPr lang="en-US" sz="1400" b="1" dirty="0"/>
              <a:t>:</a:t>
            </a:r>
            <a:r>
              <a:rPr lang="en-US" sz="1400" dirty="0"/>
              <a:t> </a:t>
            </a:r>
            <a:r>
              <a:rPr lang="en-US" sz="1400" dirty="0" smtClean="0"/>
              <a:t>Putty</a:t>
            </a:r>
            <a:endParaRPr lang="en-US" sz="1400" dirty="0"/>
          </a:p>
          <a:p>
            <a:pPr marL="68580" indent="0">
              <a:buNone/>
            </a:pPr>
            <a:endParaRPr lang="en-US" sz="1400" dirty="0"/>
          </a:p>
          <a:p>
            <a:pPr marL="68580" indent="0">
              <a:buNone/>
            </a:pPr>
            <a:r>
              <a:rPr lang="en-US" sz="1400" dirty="0" smtClean="0"/>
              <a:t>Hi Peter</a:t>
            </a:r>
          </a:p>
          <a:p>
            <a:pPr marL="68580" indent="0">
              <a:buNone/>
            </a:pPr>
            <a:r>
              <a:rPr lang="en-US" sz="1400" dirty="0" smtClean="0"/>
              <a:t>Could you please install Putty on com001? I’d like to bypass this annoying upload procedure</a:t>
            </a:r>
          </a:p>
          <a:p>
            <a:endParaRPr lang="en-US" sz="1400" dirty="0"/>
          </a:p>
          <a:p>
            <a:pPr marL="68580" indent="0">
              <a:buNone/>
            </a:pPr>
            <a:r>
              <a:rPr lang="en-US" sz="1400" dirty="0"/>
              <a:t>G</a:t>
            </a:r>
            <a:r>
              <a:rPr lang="en-US" sz="1400" dirty="0" smtClean="0"/>
              <a:t>razie </a:t>
            </a:r>
          </a:p>
          <a:p>
            <a:pPr marL="68580" indent="0">
              <a:buNone/>
            </a:pPr>
            <a:r>
              <a:rPr lang="en-US" sz="1400" dirty="0" smtClean="0"/>
              <a:t>UUUUUUUUUUUU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2282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Few more</a:t>
            </a:r>
          </a:p>
          <a:p>
            <a:pPr lvl="1"/>
            <a:r>
              <a:rPr lang="en-US" dirty="0" smtClean="0"/>
              <a:t>Attempt to upload software via cooling station with embedded OS</a:t>
            </a:r>
          </a:p>
          <a:p>
            <a:pPr lvl="1"/>
            <a:r>
              <a:rPr lang="en-US" dirty="0" smtClean="0"/>
              <a:t>Software embedded in the frontend calibration data</a:t>
            </a:r>
          </a:p>
          <a:p>
            <a:pPr lvl="1"/>
            <a:r>
              <a:rPr lang="en-US" dirty="0" smtClean="0"/>
              <a:t>…..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We are facing a challenge here</a:t>
            </a:r>
          </a:p>
          <a:p>
            <a:pPr lvl="1"/>
            <a:r>
              <a:rPr lang="en-US" dirty="0" smtClean="0"/>
              <a:t>… and of course we follow all cases….</a:t>
            </a:r>
          </a:p>
          <a:p>
            <a:pPr lvl="1"/>
            <a:r>
              <a:rPr lang="en-US" dirty="0" smtClean="0"/>
              <a:t>The most dangerous issues </a:t>
            </a:r>
            <a:r>
              <a:rPr lang="en-US" smtClean="0"/>
              <a:t>are critical  </a:t>
            </a:r>
            <a:r>
              <a:rPr lang="en-US" dirty="0" smtClean="0"/>
              <a:t>last </a:t>
            </a:r>
            <a:r>
              <a:rPr lang="en-US" smtClean="0"/>
              <a:t>minute updates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5397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en-GB" dirty="0" smtClean="0"/>
              <a:t>DCS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4" name="AutoShape 510"/>
          <p:cNvSpPr>
            <a:spLocks noChangeArrowheads="1"/>
          </p:cNvSpPr>
          <p:nvPr/>
        </p:nvSpPr>
        <p:spPr bwMode="auto">
          <a:xfrm>
            <a:off x="2301875" y="1674812"/>
            <a:ext cx="6532563" cy="3581400"/>
          </a:xfrm>
          <a:prstGeom prst="roundRect">
            <a:avLst>
              <a:gd name="adj" fmla="val 16667"/>
            </a:avLst>
          </a:prstGeom>
          <a:solidFill>
            <a:srgbClr val="CCFF66"/>
          </a:solidFill>
          <a:ln w="635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lIns="91423" tIns="0" rIns="91423" bIns="45711"/>
          <a:lstStyle/>
          <a:p>
            <a:r>
              <a:rPr lang="en-US" sz="1800" b="1" dirty="0"/>
              <a:t>Detector Controls System</a:t>
            </a:r>
          </a:p>
        </p:txBody>
      </p:sp>
      <p:sp>
        <p:nvSpPr>
          <p:cNvPr id="5" name="AutoShape 508"/>
          <p:cNvSpPr>
            <a:spLocks noChangeArrowheads="1"/>
          </p:cNvSpPr>
          <p:nvPr/>
        </p:nvSpPr>
        <p:spPr bwMode="auto">
          <a:xfrm>
            <a:off x="304800" y="5562600"/>
            <a:ext cx="8610600" cy="10668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635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lIns="91423" tIns="45711" rIns="91423" bIns="45711"/>
          <a:lstStyle/>
          <a:p>
            <a:pPr algn="l"/>
            <a:r>
              <a:rPr lang="en-US" sz="1800" b="1" dirty="0" smtClean="0">
                <a:solidFill>
                  <a:schemeClr val="bg1"/>
                </a:solidFill>
              </a:rPr>
              <a:t>DETECTORS &amp; detector-like </a:t>
            </a:r>
          </a:p>
          <a:p>
            <a:pPr algn="l"/>
            <a:r>
              <a:rPr lang="en-US" b="1" dirty="0" smtClean="0">
                <a:solidFill>
                  <a:schemeClr val="bg1"/>
                </a:solidFill>
              </a:rPr>
              <a:t>systems</a:t>
            </a:r>
            <a:endParaRPr lang="en-US" sz="1800" b="1" dirty="0">
              <a:solidFill>
                <a:schemeClr val="bg1"/>
              </a:solidFill>
            </a:endParaRPr>
          </a:p>
        </p:txBody>
      </p:sp>
      <p:grpSp>
        <p:nvGrpSpPr>
          <p:cNvPr id="6" name="Group 67"/>
          <p:cNvGrpSpPr/>
          <p:nvPr/>
        </p:nvGrpSpPr>
        <p:grpSpPr>
          <a:xfrm>
            <a:off x="304800" y="457200"/>
            <a:ext cx="1905000" cy="2743200"/>
            <a:chOff x="304800" y="457200"/>
            <a:chExt cx="1905000" cy="2743200"/>
          </a:xfrm>
        </p:grpSpPr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>
              <a:off x="304800" y="457200"/>
              <a:ext cx="1905000" cy="2743200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635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1423" tIns="45711" rIns="91423" bIns="45711"/>
            <a:lstStyle/>
            <a:p>
              <a:pPr algn="ctr"/>
              <a:r>
                <a:rPr lang="en-US" sz="1400" b="1" dirty="0"/>
                <a:t>External </a:t>
              </a:r>
              <a:r>
                <a:rPr lang="en-US" sz="1400" b="1" dirty="0" smtClean="0"/>
                <a:t>Services and Systems</a:t>
              </a:r>
              <a:endParaRPr lang="en-US" sz="1400" b="1" dirty="0"/>
            </a:p>
          </p:txBody>
        </p:sp>
        <p:sp>
          <p:nvSpPr>
            <p:cNvPr id="8" name="AutoShape 16"/>
            <p:cNvSpPr>
              <a:spLocks noChangeArrowheads="1"/>
            </p:cNvSpPr>
            <p:nvPr/>
          </p:nvSpPr>
          <p:spPr bwMode="auto">
            <a:xfrm>
              <a:off x="423863" y="1036637"/>
              <a:ext cx="1633538" cy="1929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Electricity</a:t>
              </a:r>
            </a:p>
          </p:txBody>
        </p:sp>
        <p:sp>
          <p:nvSpPr>
            <p:cNvPr id="9" name="AutoShape 17"/>
            <p:cNvSpPr>
              <a:spLocks noChangeArrowheads="1"/>
            </p:cNvSpPr>
            <p:nvPr/>
          </p:nvSpPr>
          <p:spPr bwMode="auto">
            <a:xfrm>
              <a:off x="423862" y="12954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Ventilation</a:t>
              </a:r>
            </a:p>
          </p:txBody>
        </p:sp>
        <p:sp>
          <p:nvSpPr>
            <p:cNvPr id="10" name="AutoShape 18"/>
            <p:cNvSpPr>
              <a:spLocks noChangeArrowheads="1"/>
            </p:cNvSpPr>
            <p:nvPr/>
          </p:nvSpPr>
          <p:spPr bwMode="auto">
            <a:xfrm>
              <a:off x="423862" y="155257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Cooling</a:t>
              </a:r>
            </a:p>
          </p:txBody>
        </p:sp>
        <p:sp>
          <p:nvSpPr>
            <p:cNvPr id="11" name="AutoShape 19"/>
            <p:cNvSpPr>
              <a:spLocks noChangeArrowheads="1"/>
            </p:cNvSpPr>
            <p:nvPr/>
          </p:nvSpPr>
          <p:spPr bwMode="auto">
            <a:xfrm>
              <a:off x="423862" y="2017587"/>
              <a:ext cx="1633538" cy="19221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Gas</a:t>
              </a:r>
            </a:p>
          </p:txBody>
        </p:sp>
        <p:sp>
          <p:nvSpPr>
            <p:cNvPr id="12" name="AutoShape 20"/>
            <p:cNvSpPr>
              <a:spLocks noChangeArrowheads="1"/>
            </p:cNvSpPr>
            <p:nvPr/>
          </p:nvSpPr>
          <p:spPr bwMode="auto">
            <a:xfrm>
              <a:off x="423862" y="178752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Magnets</a:t>
              </a:r>
            </a:p>
          </p:txBody>
        </p:sp>
        <p:sp>
          <p:nvSpPr>
            <p:cNvPr id="13" name="AutoShape 21"/>
            <p:cNvSpPr>
              <a:spLocks noChangeArrowheads="1"/>
            </p:cNvSpPr>
            <p:nvPr/>
          </p:nvSpPr>
          <p:spPr bwMode="auto">
            <a:xfrm>
              <a:off x="457200" y="27432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Safety</a:t>
              </a:r>
            </a:p>
          </p:txBody>
        </p:sp>
        <p:sp>
          <p:nvSpPr>
            <p:cNvPr id="14" name="AutoShape 22"/>
            <p:cNvSpPr>
              <a:spLocks noChangeArrowheads="1"/>
            </p:cNvSpPr>
            <p:nvPr/>
          </p:nvSpPr>
          <p:spPr bwMode="auto">
            <a:xfrm>
              <a:off x="432955" y="2265218"/>
              <a:ext cx="1633538" cy="194406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000" b="1" dirty="0">
                  <a:solidFill>
                    <a:srgbClr val="CC0000"/>
                  </a:solidFill>
                </a:rPr>
                <a:t>Access Control</a:t>
              </a:r>
            </a:p>
          </p:txBody>
        </p:sp>
        <p:sp>
          <p:nvSpPr>
            <p:cNvPr id="15" name="AutoShape 23"/>
            <p:cNvSpPr>
              <a:spLocks noChangeArrowheads="1"/>
            </p:cNvSpPr>
            <p:nvPr/>
          </p:nvSpPr>
          <p:spPr bwMode="auto">
            <a:xfrm>
              <a:off x="457200" y="25146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LHC</a:t>
              </a:r>
            </a:p>
          </p:txBody>
        </p:sp>
      </p:grpSp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6629400" y="3276600"/>
            <a:ext cx="1522411" cy="1066800"/>
          </a:xfrm>
          <a:prstGeom prst="can">
            <a:avLst>
              <a:gd name="adj" fmla="val 20083"/>
            </a:avLst>
          </a:prstGeom>
          <a:solidFill>
            <a:srgbClr val="96969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23" tIns="45711" rIns="91423" bIns="45711" anchor="ctr" anchorCtr="1"/>
          <a:lstStyle/>
          <a:p>
            <a:pPr algn="ctr"/>
            <a:r>
              <a:rPr lang="en-US" sz="1800" b="1" dirty="0">
                <a:solidFill>
                  <a:srgbClr val="FFFF66"/>
                </a:solidFill>
              </a:rPr>
              <a:t>Configuration</a:t>
            </a:r>
          </a:p>
          <a:p>
            <a:pPr algn="ctr"/>
            <a:r>
              <a:rPr lang="en-US" sz="1800" b="1" dirty="0">
                <a:solidFill>
                  <a:srgbClr val="FFFF66"/>
                </a:solidFill>
              </a:rPr>
              <a:t>Database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6629400" y="2057400"/>
            <a:ext cx="1522411" cy="1143000"/>
          </a:xfrm>
          <a:prstGeom prst="can">
            <a:avLst>
              <a:gd name="adj" fmla="val 25000"/>
            </a:avLst>
          </a:prstGeom>
          <a:solidFill>
            <a:srgbClr val="96969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23" tIns="45711" rIns="91423" bIns="45711" anchor="ctr" anchorCtr="1"/>
          <a:lstStyle/>
          <a:p>
            <a:pPr algn="ctr"/>
            <a:r>
              <a:rPr lang="en-US" sz="1800" b="1">
                <a:solidFill>
                  <a:srgbClr val="FFFF66"/>
                </a:solidFill>
              </a:rPr>
              <a:t>Archival</a:t>
            </a:r>
          </a:p>
          <a:p>
            <a:pPr algn="ctr"/>
            <a:r>
              <a:rPr lang="en-US" sz="1800" b="1">
                <a:solidFill>
                  <a:srgbClr val="FFFF66"/>
                </a:solidFill>
              </a:rPr>
              <a:t>Database</a:t>
            </a:r>
          </a:p>
        </p:txBody>
      </p:sp>
      <p:grpSp>
        <p:nvGrpSpPr>
          <p:cNvPr id="18" name="Group 35"/>
          <p:cNvGrpSpPr>
            <a:grpSpLocks/>
          </p:cNvGrpSpPr>
          <p:nvPr/>
        </p:nvGrpSpPr>
        <p:grpSpPr bwMode="auto">
          <a:xfrm>
            <a:off x="2773363" y="4037012"/>
            <a:ext cx="2519362" cy="990600"/>
            <a:chOff x="1008" y="3168"/>
            <a:chExt cx="1632" cy="672"/>
          </a:xfrm>
        </p:grpSpPr>
        <p:sp>
          <p:nvSpPr>
            <p:cNvPr id="19" name="AutoShape 36"/>
            <p:cNvSpPr>
              <a:spLocks noChangeArrowheads="1"/>
            </p:cNvSpPr>
            <p:nvPr/>
          </p:nvSpPr>
          <p:spPr bwMode="auto">
            <a:xfrm>
              <a:off x="1296" y="3168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11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CC0000"/>
                  </a:solidFill>
                </a:rPr>
                <a:t>Devices</a:t>
              </a:r>
            </a:p>
          </p:txBody>
        </p:sp>
        <p:sp>
          <p:nvSpPr>
            <p:cNvPr id="20" name="AutoShape 37"/>
            <p:cNvSpPr>
              <a:spLocks noChangeArrowheads="1"/>
            </p:cNvSpPr>
            <p:nvPr/>
          </p:nvSpPr>
          <p:spPr bwMode="auto">
            <a:xfrm>
              <a:off x="1200" y="3264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CC0000"/>
                  </a:solidFill>
                </a:rPr>
                <a:t>Devices</a:t>
              </a:r>
            </a:p>
          </p:txBody>
        </p:sp>
        <p:sp>
          <p:nvSpPr>
            <p:cNvPr id="21" name="AutoShape 38"/>
            <p:cNvSpPr>
              <a:spLocks noChangeArrowheads="1"/>
            </p:cNvSpPr>
            <p:nvPr/>
          </p:nvSpPr>
          <p:spPr bwMode="auto">
            <a:xfrm>
              <a:off x="1104" y="3360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CC0000"/>
                  </a:solidFill>
                </a:rPr>
                <a:t>Devices</a:t>
              </a:r>
            </a:p>
          </p:txBody>
        </p:sp>
        <p:sp>
          <p:nvSpPr>
            <p:cNvPr id="22" name="AutoShape 39"/>
            <p:cNvSpPr>
              <a:spLocks noChangeArrowheads="1"/>
            </p:cNvSpPr>
            <p:nvPr/>
          </p:nvSpPr>
          <p:spPr bwMode="auto">
            <a:xfrm>
              <a:off x="1008" y="3456"/>
              <a:ext cx="1344" cy="384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algn="ctr"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9200" prstMaterial="legacyMatte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lIns="91423" tIns="45711" rIns="91423" bIns="45711" anchor="ctr" anchorCtr="1">
              <a:flatTx/>
            </a:bodyPr>
            <a:lstStyle/>
            <a:p>
              <a:pPr algn="ctr"/>
              <a:r>
                <a:rPr lang="en-US" sz="1800" b="1">
                  <a:solidFill>
                    <a:srgbClr val="FFFF66"/>
                  </a:solidFill>
                </a:rPr>
                <a:t>Devices</a:t>
              </a:r>
            </a:p>
          </p:txBody>
        </p:sp>
      </p:grpSp>
      <p:sp>
        <p:nvSpPr>
          <p:cNvPr id="23" name="AutoShape 11"/>
          <p:cNvSpPr>
            <a:spLocks noChangeArrowheads="1"/>
          </p:cNvSpPr>
          <p:nvPr/>
        </p:nvSpPr>
        <p:spPr bwMode="auto">
          <a:xfrm>
            <a:off x="2932113" y="2208212"/>
            <a:ext cx="2597150" cy="170497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4" dir="t"/>
          </a:scene3d>
          <a:sp3d extrusionH="49200" prstMaterial="legacyMatte">
            <a:bevelT w="13500" h="13500" prst="angle"/>
            <a:bevelB w="13500" h="13500" prst="angle"/>
            <a:extrusionClr>
              <a:srgbClr val="FFFFCC"/>
            </a:extrusionClr>
          </a:sp3d>
        </p:spPr>
        <p:txBody>
          <a:bodyPr lIns="91423" tIns="0" rIns="91423" bIns="0">
            <a:flatTx/>
          </a:bodyPr>
          <a:lstStyle/>
          <a:p>
            <a:pPr algn="l"/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SCADA</a:t>
            </a:r>
            <a:endParaRPr lang="en-US" sz="2800" b="1"/>
          </a:p>
        </p:txBody>
      </p:sp>
      <p:pic>
        <p:nvPicPr>
          <p:cNvPr id="24" name="Picture 712" descr="BD1821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7300" y="2360612"/>
            <a:ext cx="1731963" cy="1543050"/>
          </a:xfrm>
          <a:prstGeom prst="rect">
            <a:avLst/>
          </a:prstGeom>
          <a:noFill/>
        </p:spPr>
      </p:pic>
      <p:sp>
        <p:nvSpPr>
          <p:cNvPr id="25" name="AutoShape 715"/>
          <p:cNvSpPr>
            <a:spLocks noChangeArrowheads="1"/>
          </p:cNvSpPr>
          <p:nvPr/>
        </p:nvSpPr>
        <p:spPr bwMode="auto">
          <a:xfrm rot="5400000">
            <a:off x="3447257" y="3444080"/>
            <a:ext cx="1143000" cy="5000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AutoShape 716"/>
          <p:cNvSpPr>
            <a:spLocks noChangeArrowheads="1"/>
          </p:cNvSpPr>
          <p:nvPr/>
        </p:nvSpPr>
        <p:spPr bwMode="auto">
          <a:xfrm rot="16200000" flipV="1">
            <a:off x="3712369" y="3367881"/>
            <a:ext cx="1143000" cy="5000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AutoShape 717"/>
          <p:cNvSpPr>
            <a:spLocks noChangeArrowheads="1"/>
          </p:cNvSpPr>
          <p:nvPr/>
        </p:nvSpPr>
        <p:spPr bwMode="auto">
          <a:xfrm>
            <a:off x="4724400" y="2438400"/>
            <a:ext cx="1943100" cy="485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/>
              <a:t>1000 ins/s</a:t>
            </a:r>
            <a:endParaRPr lang="en-GB" dirty="0"/>
          </a:p>
        </p:txBody>
      </p:sp>
      <p:sp>
        <p:nvSpPr>
          <p:cNvPr id="28" name="AutoShape 718"/>
          <p:cNvSpPr>
            <a:spLocks noChangeArrowheads="1"/>
          </p:cNvSpPr>
          <p:nvPr/>
        </p:nvSpPr>
        <p:spPr bwMode="auto">
          <a:xfrm flipH="1">
            <a:off x="4724400" y="3352800"/>
            <a:ext cx="1943100" cy="485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/>
              <a:t>Up to 6GB</a:t>
            </a:r>
            <a:endParaRPr lang="en-GB" dirty="0"/>
          </a:p>
        </p:txBody>
      </p:sp>
      <p:grpSp>
        <p:nvGrpSpPr>
          <p:cNvPr id="29" name="Group 71"/>
          <p:cNvGrpSpPr/>
          <p:nvPr/>
        </p:nvGrpSpPr>
        <p:grpSpPr>
          <a:xfrm>
            <a:off x="304800" y="3352800"/>
            <a:ext cx="1905000" cy="2057400"/>
            <a:chOff x="304800" y="3352800"/>
            <a:chExt cx="1905000" cy="2057400"/>
          </a:xfrm>
        </p:grpSpPr>
        <p:sp>
          <p:nvSpPr>
            <p:cNvPr id="30" name="AutoShape 8"/>
            <p:cNvSpPr>
              <a:spLocks noChangeArrowheads="1"/>
            </p:cNvSpPr>
            <p:nvPr/>
          </p:nvSpPr>
          <p:spPr bwMode="auto">
            <a:xfrm>
              <a:off x="304800" y="3352800"/>
              <a:ext cx="1905000" cy="2057400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635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1423" tIns="45711" rIns="91423" bIns="45711"/>
            <a:lstStyle/>
            <a:p>
              <a:pPr algn="ctr"/>
              <a:r>
                <a:rPr lang="en-US" sz="1400" b="1" dirty="0" smtClean="0"/>
                <a:t>Infrastructure</a:t>
              </a:r>
              <a:endParaRPr lang="en-US" sz="1400" b="1" dirty="0"/>
            </a:p>
          </p:txBody>
        </p:sp>
        <p:sp>
          <p:nvSpPr>
            <p:cNvPr id="31" name="AutoShape 16"/>
            <p:cNvSpPr>
              <a:spLocks noChangeArrowheads="1"/>
            </p:cNvSpPr>
            <p:nvPr/>
          </p:nvSpPr>
          <p:spPr bwMode="auto">
            <a:xfrm>
              <a:off x="423863" y="4008437"/>
              <a:ext cx="1633538" cy="192944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B-field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32" name="AutoShape 17"/>
            <p:cNvSpPr>
              <a:spLocks noChangeArrowheads="1"/>
            </p:cNvSpPr>
            <p:nvPr/>
          </p:nvSpPr>
          <p:spPr bwMode="auto">
            <a:xfrm>
              <a:off x="423862" y="4267200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Space Frame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33" name="AutoShape 18"/>
            <p:cNvSpPr>
              <a:spLocks noChangeArrowheads="1"/>
            </p:cNvSpPr>
            <p:nvPr/>
          </p:nvSpPr>
          <p:spPr bwMode="auto">
            <a:xfrm>
              <a:off x="423862" y="452437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Beam Pipe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34" name="AutoShape 19"/>
            <p:cNvSpPr>
              <a:spLocks noChangeArrowheads="1"/>
            </p:cNvSpPr>
            <p:nvPr/>
          </p:nvSpPr>
          <p:spPr bwMode="auto">
            <a:xfrm>
              <a:off x="423862" y="4989387"/>
              <a:ext cx="1633538" cy="192213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Radiation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35" name="AutoShape 20"/>
            <p:cNvSpPr>
              <a:spLocks noChangeArrowheads="1"/>
            </p:cNvSpPr>
            <p:nvPr/>
          </p:nvSpPr>
          <p:spPr bwMode="auto">
            <a:xfrm>
              <a:off x="423862" y="4759325"/>
              <a:ext cx="1633538" cy="19367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Environment</a:t>
              </a:r>
              <a:endParaRPr lang="en-US" sz="1400" b="1" dirty="0">
                <a:solidFill>
                  <a:srgbClr val="CC0000"/>
                </a:solidFill>
              </a:endParaRPr>
            </a:p>
          </p:txBody>
        </p:sp>
      </p:grpSp>
      <p:grpSp>
        <p:nvGrpSpPr>
          <p:cNvPr id="36" name="Group 68"/>
          <p:cNvGrpSpPr/>
          <p:nvPr/>
        </p:nvGrpSpPr>
        <p:grpSpPr>
          <a:xfrm>
            <a:off x="2286000" y="457200"/>
            <a:ext cx="6532563" cy="1065212"/>
            <a:chOff x="2286000" y="457200"/>
            <a:chExt cx="6532563" cy="1065212"/>
          </a:xfrm>
        </p:grpSpPr>
        <p:sp>
          <p:nvSpPr>
            <p:cNvPr id="37" name="AutoShape 507"/>
            <p:cNvSpPr>
              <a:spLocks noChangeArrowheads="1"/>
            </p:cNvSpPr>
            <p:nvPr/>
          </p:nvSpPr>
          <p:spPr bwMode="auto">
            <a:xfrm>
              <a:off x="2286000" y="457200"/>
              <a:ext cx="6532563" cy="1065212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635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1423" tIns="45711" rIns="91423" bIns="45711"/>
            <a:lstStyle/>
            <a:p>
              <a:r>
                <a:rPr lang="en-US" sz="1800" b="1" dirty="0"/>
                <a:t>Alice </a:t>
              </a:r>
              <a:r>
                <a:rPr lang="en-US" sz="1800" b="1" dirty="0" smtClean="0"/>
                <a:t>Systems</a:t>
              </a:r>
              <a:endParaRPr lang="en-US" sz="1800" b="1" dirty="0"/>
            </a:p>
          </p:txBody>
        </p:sp>
        <p:sp>
          <p:nvSpPr>
            <p:cNvPr id="38" name="AutoShape 24"/>
            <p:cNvSpPr>
              <a:spLocks noChangeArrowheads="1"/>
            </p:cNvSpPr>
            <p:nvPr/>
          </p:nvSpPr>
          <p:spPr bwMode="auto">
            <a:xfrm>
              <a:off x="2362200" y="1143000"/>
              <a:ext cx="1295400" cy="265112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DAQ</a:t>
              </a:r>
            </a:p>
          </p:txBody>
        </p:sp>
        <p:sp>
          <p:nvSpPr>
            <p:cNvPr id="39" name="AutoShape 25"/>
            <p:cNvSpPr>
              <a:spLocks noChangeArrowheads="1"/>
            </p:cNvSpPr>
            <p:nvPr/>
          </p:nvSpPr>
          <p:spPr bwMode="auto">
            <a:xfrm>
              <a:off x="3733800" y="838200"/>
              <a:ext cx="1371600" cy="265112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TRIGGER</a:t>
              </a:r>
            </a:p>
          </p:txBody>
        </p:sp>
        <p:sp>
          <p:nvSpPr>
            <p:cNvPr id="40" name="AutoShape 26"/>
            <p:cNvSpPr>
              <a:spLocks noChangeArrowheads="1"/>
            </p:cNvSpPr>
            <p:nvPr/>
          </p:nvSpPr>
          <p:spPr bwMode="auto">
            <a:xfrm>
              <a:off x="3733800" y="1143000"/>
              <a:ext cx="1371600" cy="26352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>
                  <a:solidFill>
                    <a:srgbClr val="CC0000"/>
                  </a:solidFill>
                </a:rPr>
                <a:t>HLT</a:t>
              </a:r>
            </a:p>
          </p:txBody>
        </p:sp>
        <p:sp>
          <p:nvSpPr>
            <p:cNvPr id="41" name="AutoShape 40"/>
            <p:cNvSpPr>
              <a:spLocks noChangeArrowheads="1"/>
            </p:cNvSpPr>
            <p:nvPr/>
          </p:nvSpPr>
          <p:spPr bwMode="auto">
            <a:xfrm>
              <a:off x="6553200" y="609600"/>
              <a:ext cx="1731963" cy="762000"/>
            </a:xfrm>
            <a:prstGeom prst="can">
              <a:avLst>
                <a:gd name="adj" fmla="val 25000"/>
              </a:avLst>
            </a:prstGeom>
            <a:solidFill>
              <a:srgbClr val="969696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800" b="1">
                  <a:solidFill>
                    <a:srgbClr val="FFFF66"/>
                  </a:solidFill>
                </a:rPr>
                <a:t>Conditions</a:t>
              </a:r>
            </a:p>
            <a:p>
              <a:pPr algn="ctr"/>
              <a:r>
                <a:rPr lang="en-US" sz="1800" b="1">
                  <a:solidFill>
                    <a:srgbClr val="FFFF66"/>
                  </a:solidFill>
                </a:rPr>
                <a:t>Database</a:t>
              </a:r>
            </a:p>
          </p:txBody>
        </p:sp>
        <p:sp>
          <p:nvSpPr>
            <p:cNvPr id="42" name="AutoShape 15"/>
            <p:cNvSpPr>
              <a:spLocks noChangeArrowheads="1"/>
            </p:cNvSpPr>
            <p:nvPr/>
          </p:nvSpPr>
          <p:spPr bwMode="auto">
            <a:xfrm>
              <a:off x="2362200" y="838200"/>
              <a:ext cx="1295400" cy="268288"/>
            </a:xfrm>
            <a:prstGeom prst="roundRect">
              <a:avLst>
                <a:gd name="adj" fmla="val 3395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ECS</a:t>
              </a:r>
              <a:endParaRPr lang="en-US" sz="1800" b="1" dirty="0">
                <a:solidFill>
                  <a:srgbClr val="CC0000"/>
                </a:solidFill>
              </a:endParaRPr>
            </a:p>
          </p:txBody>
        </p:sp>
        <p:sp>
          <p:nvSpPr>
            <p:cNvPr id="43" name="AutoShape 15"/>
            <p:cNvSpPr>
              <a:spLocks noChangeArrowheads="1"/>
            </p:cNvSpPr>
            <p:nvPr/>
          </p:nvSpPr>
          <p:spPr bwMode="auto">
            <a:xfrm>
              <a:off x="6705600" y="533400"/>
              <a:ext cx="1371600" cy="268288"/>
            </a:xfrm>
            <a:prstGeom prst="roundRect">
              <a:avLst>
                <a:gd name="adj" fmla="val 33957"/>
              </a:avLst>
            </a:prstGeom>
            <a:solidFill>
              <a:srgbClr val="FFFF66"/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lIns="91423" tIns="45711" rIns="91423" bIns="45711" anchor="ctr" anchorCtr="1"/>
            <a:lstStyle/>
            <a:p>
              <a:pPr algn="ctr"/>
              <a:r>
                <a:rPr lang="en-US" sz="1400" b="1" dirty="0" smtClean="0">
                  <a:solidFill>
                    <a:srgbClr val="CC0000"/>
                  </a:solidFill>
                </a:rPr>
                <a:t>OFFLINE</a:t>
              </a:r>
              <a:endParaRPr lang="en-US" sz="1800" b="1" dirty="0">
                <a:solidFill>
                  <a:srgbClr val="CC0000"/>
                </a:solidFill>
              </a:endParaRPr>
            </a:p>
          </p:txBody>
        </p:sp>
      </p:grpSp>
      <p:sp>
        <p:nvSpPr>
          <p:cNvPr id="44" name="Slide Number Placeholder 3"/>
          <p:cNvSpPr txBox="1">
            <a:spLocks/>
          </p:cNvSpPr>
          <p:nvPr/>
        </p:nvSpPr>
        <p:spPr>
          <a:xfrm>
            <a:off x="7010400" y="6446837"/>
            <a:ext cx="2133600" cy="365125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1B7EE9-30F4-40E4-A08A-E2B0134A626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Rectangle 38"/>
          <p:cNvSpPr>
            <a:spLocks noChangeArrowheads="1"/>
          </p:cNvSpPr>
          <p:nvPr/>
        </p:nvSpPr>
        <p:spPr bwMode="auto">
          <a:xfrm>
            <a:off x="464911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SPD</a:t>
            </a:r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73133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PHS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7" name="Rectangle 40"/>
          <p:cNvSpPr>
            <a:spLocks noChangeArrowheads="1"/>
          </p:cNvSpPr>
          <p:nvPr/>
        </p:nvSpPr>
        <p:spPr bwMode="auto">
          <a:xfrm>
            <a:off x="78467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FMD</a:t>
            </a:r>
          </a:p>
        </p:txBody>
      </p:sp>
      <p:sp>
        <p:nvSpPr>
          <p:cNvPr id="48" name="Rectangle 41"/>
          <p:cNvSpPr>
            <a:spLocks noChangeArrowheads="1"/>
          </p:cNvSpPr>
          <p:nvPr/>
        </p:nvSpPr>
        <p:spPr bwMode="auto">
          <a:xfrm>
            <a:off x="83801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T00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518160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SDD</a:t>
            </a: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46463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SSD</a:t>
            </a:r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51797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TPC</a:t>
            </a:r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57131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TRD</a:t>
            </a: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62465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TOF</a:t>
            </a:r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6779980" y="571890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HMP</a:t>
            </a:r>
          </a:p>
        </p:txBody>
      </p:sp>
      <p:sp>
        <p:nvSpPr>
          <p:cNvPr id="55" name="AutoShape 715"/>
          <p:cNvSpPr>
            <a:spLocks noChangeArrowheads="1"/>
          </p:cNvSpPr>
          <p:nvPr/>
        </p:nvSpPr>
        <p:spPr bwMode="auto">
          <a:xfrm rot="5400000">
            <a:off x="3452019" y="5198268"/>
            <a:ext cx="1143000" cy="5000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56" name="AutoShape 716"/>
          <p:cNvSpPr>
            <a:spLocks noChangeArrowheads="1"/>
          </p:cNvSpPr>
          <p:nvPr/>
        </p:nvSpPr>
        <p:spPr bwMode="auto">
          <a:xfrm rot="16200000" flipV="1">
            <a:off x="3717131" y="5122069"/>
            <a:ext cx="1143000" cy="50006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BEF6A8"/>
          </a:solidFill>
          <a:ln w="381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7" name="Group 70"/>
          <p:cNvGrpSpPr/>
          <p:nvPr/>
        </p:nvGrpSpPr>
        <p:grpSpPr>
          <a:xfrm>
            <a:off x="1828800" y="1219200"/>
            <a:ext cx="5911850" cy="2312987"/>
            <a:chOff x="1828800" y="1219200"/>
            <a:chExt cx="5911850" cy="2312987"/>
          </a:xfrm>
        </p:grpSpPr>
        <p:grpSp>
          <p:nvGrpSpPr>
            <p:cNvPr id="58" name="Group 69"/>
            <p:cNvGrpSpPr/>
            <p:nvPr/>
          </p:nvGrpSpPr>
          <p:grpSpPr>
            <a:xfrm>
              <a:off x="1828800" y="1295400"/>
              <a:ext cx="5911850" cy="2236787"/>
              <a:chOff x="1828800" y="1295400"/>
              <a:chExt cx="5911850" cy="2236787"/>
            </a:xfrm>
          </p:grpSpPr>
          <p:sp>
            <p:nvSpPr>
              <p:cNvPr id="60" name="AutoShape 719"/>
              <p:cNvSpPr>
                <a:spLocks noChangeArrowheads="1"/>
              </p:cNvSpPr>
              <p:nvPr/>
            </p:nvSpPr>
            <p:spPr bwMode="auto">
              <a:xfrm rot="16200000">
                <a:off x="6918325" y="1616075"/>
                <a:ext cx="1143000" cy="501650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1" name="AutoShape 720"/>
              <p:cNvSpPr>
                <a:spLocks noChangeArrowheads="1"/>
              </p:cNvSpPr>
              <p:nvPr/>
            </p:nvSpPr>
            <p:spPr bwMode="auto">
              <a:xfrm rot="5400000">
                <a:off x="4757738" y="1614487"/>
                <a:ext cx="1141412" cy="503237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2" name="AutoShape 723"/>
              <p:cNvSpPr>
                <a:spLocks noChangeArrowheads="1"/>
              </p:cNvSpPr>
              <p:nvPr/>
            </p:nvSpPr>
            <p:spPr bwMode="auto">
              <a:xfrm flipH="1">
                <a:off x="1828800" y="3046412"/>
                <a:ext cx="1181100" cy="485775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3" name="AutoShape 729"/>
              <p:cNvSpPr>
                <a:spLocks noChangeArrowheads="1"/>
              </p:cNvSpPr>
              <p:nvPr/>
            </p:nvSpPr>
            <p:spPr bwMode="auto">
              <a:xfrm>
                <a:off x="1906588" y="2817812"/>
                <a:ext cx="1182687" cy="485775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BEF6A8"/>
              </a:solidFill>
              <a:ln w="38100" algn="ctr">
                <a:solidFill>
                  <a:srgbClr val="CC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59" name="AutoShape 721"/>
            <p:cNvSpPr>
              <a:spLocks noChangeArrowheads="1"/>
            </p:cNvSpPr>
            <p:nvPr/>
          </p:nvSpPr>
          <p:spPr bwMode="auto">
            <a:xfrm rot="16200000" flipV="1">
              <a:off x="5023644" y="1539081"/>
              <a:ext cx="1141412" cy="50165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BEF6A8"/>
            </a:solidFill>
            <a:ln w="38100" algn="ctr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4" name="Rectangle 42"/>
          <p:cNvSpPr>
            <a:spLocks noChangeArrowheads="1"/>
          </p:cNvSpPr>
          <p:nvPr/>
        </p:nvSpPr>
        <p:spPr bwMode="auto">
          <a:xfrm>
            <a:off x="57178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V00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5" name="Rectangle 43"/>
          <p:cNvSpPr>
            <a:spLocks noChangeArrowheads="1"/>
          </p:cNvSpPr>
          <p:nvPr/>
        </p:nvSpPr>
        <p:spPr bwMode="auto">
          <a:xfrm>
            <a:off x="62512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>
                <a:solidFill>
                  <a:schemeClr val="bg1"/>
                </a:solidFill>
                <a:latin typeface="Calibri" pitchFamily="34" charset="0"/>
              </a:rPr>
              <a:t>PMD</a:t>
            </a:r>
          </a:p>
        </p:txBody>
      </p:sp>
      <p:sp>
        <p:nvSpPr>
          <p:cNvPr id="66" name="Rectangle 44"/>
          <p:cNvSpPr>
            <a:spLocks noChangeArrowheads="1"/>
          </p:cNvSpPr>
          <p:nvPr/>
        </p:nvSpPr>
        <p:spPr bwMode="auto">
          <a:xfrm>
            <a:off x="67846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MTR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7" name="Rectangle 45"/>
          <p:cNvSpPr>
            <a:spLocks noChangeArrowheads="1"/>
          </p:cNvSpPr>
          <p:nvPr/>
        </p:nvSpPr>
        <p:spPr bwMode="auto">
          <a:xfrm>
            <a:off x="73180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MCH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8" name="Rectangle 46"/>
          <p:cNvSpPr>
            <a:spLocks noChangeArrowheads="1"/>
          </p:cNvSpPr>
          <p:nvPr/>
        </p:nvSpPr>
        <p:spPr bwMode="auto">
          <a:xfrm>
            <a:off x="785146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ZDC</a:t>
            </a:r>
          </a:p>
        </p:txBody>
      </p:sp>
      <p:sp>
        <p:nvSpPr>
          <p:cNvPr id="69" name="Rectangle 47"/>
          <p:cNvSpPr>
            <a:spLocks noChangeArrowheads="1"/>
          </p:cNvSpPr>
          <p:nvPr/>
        </p:nvSpPr>
        <p:spPr bwMode="auto">
          <a:xfrm>
            <a:off x="8344504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ACO</a:t>
            </a:r>
          </a:p>
        </p:txBody>
      </p:sp>
      <p:sp>
        <p:nvSpPr>
          <p:cNvPr id="70" name="Rectangle 38"/>
          <p:cNvSpPr>
            <a:spLocks noChangeArrowheads="1"/>
          </p:cNvSpPr>
          <p:nvPr/>
        </p:nvSpPr>
        <p:spPr bwMode="auto">
          <a:xfrm>
            <a:off x="411402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AD0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1" name="Rectangle 38"/>
          <p:cNvSpPr>
            <a:spLocks noChangeArrowheads="1"/>
          </p:cNvSpPr>
          <p:nvPr/>
        </p:nvSpPr>
        <p:spPr bwMode="auto">
          <a:xfrm>
            <a:off x="357971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TRI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2" name="Rectangle 38"/>
          <p:cNvSpPr>
            <a:spLocks noChangeArrowheads="1"/>
          </p:cNvSpPr>
          <p:nvPr/>
        </p:nvSpPr>
        <p:spPr bwMode="auto">
          <a:xfrm>
            <a:off x="304540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LHC	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3" name="Rectangle 38"/>
          <p:cNvSpPr>
            <a:spLocks noChangeArrowheads="1"/>
          </p:cNvSpPr>
          <p:nvPr/>
        </p:nvSpPr>
        <p:spPr bwMode="auto">
          <a:xfrm>
            <a:off x="2511090" y="6100550"/>
            <a:ext cx="457200" cy="273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PIT	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740080" y="2665700"/>
            <a:ext cx="53431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... And the whole IT infrastructure and services</a:t>
            </a:r>
          </a:p>
          <a:p>
            <a:pPr algn="ctr"/>
            <a:r>
              <a:rPr lang="en-GB" dirty="0" smtClean="0"/>
              <a:t>(domain services, web, DNS, installation services, databases,...)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Firewalls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described complex environment firewalls are a must</a:t>
            </a:r>
          </a:p>
          <a:p>
            <a:pPr lvl="1"/>
            <a:r>
              <a:rPr lang="en-GB" dirty="0" smtClean="0"/>
              <a:t>Can be the firewalls easily deployed on controls computers?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Firewalls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firewalls cannot be installed on all devices</a:t>
            </a:r>
          </a:p>
          <a:p>
            <a:pPr lvl="1"/>
            <a:r>
              <a:rPr lang="en-GB" dirty="0" smtClean="0"/>
              <a:t>Majority of controls devices run embedded operating systems</a:t>
            </a:r>
          </a:p>
          <a:p>
            <a:pPr lvl="2"/>
            <a:r>
              <a:rPr lang="en-GB" dirty="0" smtClean="0"/>
              <a:t>PLC, front-end boards, oscilloscopes,...</a:t>
            </a:r>
          </a:p>
          <a:p>
            <a:pPr lvl="1"/>
            <a:r>
              <a:rPr lang="en-GB" dirty="0" smtClean="0"/>
              <a:t>The firewalls are MISSING or IMPOSSIBLE to install on them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7543800" cy="914400"/>
          </a:xfrm>
        </p:spPr>
        <p:txBody>
          <a:bodyPr/>
          <a:lstStyle/>
          <a:p>
            <a:r>
              <a:rPr lang="en-GB" dirty="0" smtClean="0"/>
              <a:t>Firewalls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Are (simple) firewalls (simply) manageable on controls computers?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Firewalls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is no common firewall rule to be used</a:t>
            </a:r>
          </a:p>
          <a:p>
            <a:r>
              <a:rPr lang="en-GB" dirty="0" smtClean="0"/>
              <a:t>The DCS communication involves many services, components and protocols</a:t>
            </a:r>
          </a:p>
          <a:p>
            <a:pPr lvl="1"/>
            <a:r>
              <a:rPr lang="en-GB" dirty="0" smtClean="0"/>
              <a:t>DNS, DHCP, WWW, NFS, DFS, </a:t>
            </a:r>
          </a:p>
          <a:p>
            <a:pPr lvl="1"/>
            <a:r>
              <a:rPr lang="en-GB" dirty="0" smtClean="0"/>
              <a:t>DIM, DIP, OPC, MODBUS, SSH, </a:t>
            </a:r>
          </a:p>
          <a:p>
            <a:pPr lvl="1"/>
            <a:r>
              <a:rPr lang="en-GB" dirty="0" smtClean="0"/>
              <a:t>ORACLE clients, </a:t>
            </a:r>
            <a:r>
              <a:rPr lang="en-GB" dirty="0" err="1" smtClean="0"/>
              <a:t>MySQL</a:t>
            </a:r>
            <a:r>
              <a:rPr lang="en-GB" dirty="0" smtClean="0"/>
              <a:t> clients</a:t>
            </a:r>
          </a:p>
          <a:p>
            <a:pPr lvl="1"/>
            <a:r>
              <a:rPr lang="en-GB" dirty="0" smtClean="0"/>
              <a:t>PVSS internal communication</a:t>
            </a:r>
          </a:p>
          <a:p>
            <a:r>
              <a:rPr lang="en-GB" dirty="0" smtClean="0"/>
              <a:t>Efficient firewalls must be tuned per system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Firewalls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DCS configuration is not static</a:t>
            </a:r>
          </a:p>
          <a:p>
            <a:pPr lvl="1"/>
            <a:r>
              <a:rPr lang="en-GB" dirty="0" smtClean="0"/>
              <a:t>Evolution</a:t>
            </a:r>
          </a:p>
          <a:p>
            <a:pPr lvl="1"/>
            <a:r>
              <a:rPr lang="en-GB" dirty="0" smtClean="0"/>
              <a:t>Tuning (involves moving boards and devices across detectors)</a:t>
            </a:r>
          </a:p>
          <a:p>
            <a:pPr lvl="1"/>
            <a:r>
              <a:rPr lang="en-GB" dirty="0" smtClean="0"/>
              <a:t>Replacement of faulty components</a:t>
            </a:r>
          </a:p>
          <a:p>
            <a:r>
              <a:rPr lang="en-GB" dirty="0" smtClean="0"/>
              <a:t>Each modification requires a setup of firewall rules by expert</a:t>
            </a:r>
          </a:p>
          <a:p>
            <a:pPr lvl="1"/>
            <a:r>
              <a:rPr lang="en-GB" dirty="0" smtClean="0"/>
              <a:t>Interventions can happen only during LHC access slots, with limited time for the actions </a:t>
            </a:r>
          </a:p>
          <a:p>
            <a:pPr lvl="2"/>
            <a:r>
              <a:rPr lang="en-GB" dirty="0" smtClean="0"/>
              <a:t>Can the few central admins be available 24/7?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Complexity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660" y="1520750"/>
            <a:ext cx="4114410" cy="4907760"/>
          </a:xfrm>
        </p:spPr>
        <p:txBody>
          <a:bodyPr/>
          <a:lstStyle/>
          <a:p>
            <a:r>
              <a:rPr lang="en-GB" dirty="0" smtClean="0"/>
              <a:t>Example of the cross-system connectivity as seen by monitoring tools </a:t>
            </a:r>
          </a:p>
          <a:p>
            <a:pPr lvl="1"/>
            <a:r>
              <a:rPr lang="en-GB" dirty="0" smtClean="0"/>
              <a:t>Red dots represent PVSS systems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78</a:t>
            </a:fld>
            <a:endParaRPr lang="en-US"/>
          </a:p>
        </p:txBody>
      </p:sp>
      <p:pic>
        <p:nvPicPr>
          <p:cNvPr id="1026" name="Picture 2" descr="C:\Users\Peter\Desktop\icalepcs\ICALEPCS2011\Did we get\Elements\Elements\testmon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39100"/>
            <a:ext cx="4944550" cy="4340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Firewalls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Firewalls must protect the system but should not prevent its functionality</a:t>
            </a:r>
          </a:p>
          <a:p>
            <a:pPr lvl="1"/>
            <a:r>
              <a:rPr lang="en-GB" dirty="0" smtClean="0"/>
              <a:t>Correct configuration of firewalls on all computers (which can run firewalls) is an administrative challenge</a:t>
            </a:r>
          </a:p>
          <a:p>
            <a:pPr lvl="1"/>
            <a:r>
              <a:rPr lang="en-GB" dirty="0" smtClean="0"/>
              <a:t>Simple firewalls are not manageable and sometimes dangerous</a:t>
            </a:r>
          </a:p>
          <a:p>
            <a:pPr lvl="2"/>
            <a:r>
              <a:rPr lang="en-GB" dirty="0" smtClean="0"/>
              <a:t>for example Windows firewall turns on full protection in case of domain connectivity loss</a:t>
            </a:r>
          </a:p>
          <a:p>
            <a:pPr lvl="3"/>
            <a:r>
              <a:rPr lang="en-GB" dirty="0" smtClean="0"/>
              <a:t>Nice feature for laptops </a:t>
            </a:r>
          </a:p>
          <a:p>
            <a:pPr lvl="4"/>
            <a:r>
              <a:rPr lang="en-GB" dirty="0" smtClean="0"/>
              <a:t>Killing factor for controls system which is running in emergency mode due to restricted connectivity</a:t>
            </a:r>
          </a:p>
          <a:p>
            <a:r>
              <a:rPr lang="en-GB" dirty="0" smtClean="0"/>
              <a:t>And yes, most violent viruses attack the ports, which are vital for the DCS and cannot be closed...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4274" name="Picture 2" descr="C:\Users\peter\Desktop\sps\sps\src\Pictures\Resized\i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7414" y="914400"/>
            <a:ext cx="5546586" cy="3694113"/>
          </a:xfrm>
          <a:prstGeom prst="rect">
            <a:avLst/>
          </a:prstGeom>
          <a:noFill/>
        </p:spPr>
      </p:pic>
      <p:pic>
        <p:nvPicPr>
          <p:cNvPr id="54275" name="Picture 3" descr="C:\Users\peter\Desktop\sps\sps\src\Pictures\Resized\its-2007-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94497"/>
            <a:ext cx="4351338" cy="326350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Antivirus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Antivirus is a must in such complex system</a:t>
            </a:r>
          </a:p>
          <a:p>
            <a:r>
              <a:rPr lang="en-GB" dirty="0" smtClean="0"/>
              <a:t>But can they harm? Do we have resources for them?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Antivirus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/>
          </a:p>
          <a:p>
            <a:r>
              <a:rPr lang="en-GB" dirty="0" smtClean="0"/>
              <a:t>Controls systems were designed 10-15 years ago</a:t>
            </a:r>
          </a:p>
          <a:p>
            <a:pPr lvl="1"/>
            <a:r>
              <a:rPr lang="en-GB" dirty="0" smtClean="0"/>
              <a:t>Large portion of the electronics is obsolete (PCI cards, etc.) and requires obsolete (=slow) computers</a:t>
            </a:r>
          </a:p>
          <a:p>
            <a:r>
              <a:rPr lang="en-GB" dirty="0" smtClean="0"/>
              <a:t>Commercial software is sometimes written inefficiently and takes a lot of resources without taking advantage of modern processors</a:t>
            </a:r>
          </a:p>
          <a:p>
            <a:pPr lvl="1"/>
            <a:r>
              <a:rPr lang="en-GB" dirty="0" smtClean="0"/>
              <a:t>Lack of multithreading forces the system to run on fast cores (i.e. Limited number of cores per CPU)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Antivirus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Operational experience shows that fully  operational antivirus will start interacting with the system preferably in critical periods like the End of Run</a:t>
            </a:r>
          </a:p>
          <a:p>
            <a:pPr lvl="1"/>
            <a:r>
              <a:rPr lang="en-GB" dirty="0" smtClean="0"/>
              <a:t>When systems  produce conditions data (create large files)</a:t>
            </a:r>
          </a:p>
          <a:p>
            <a:pPr lvl="1"/>
            <a:r>
              <a:rPr lang="en-GB" dirty="0" smtClean="0"/>
              <a:t>When detectors change the conditions (communicate a lot)</a:t>
            </a:r>
          </a:p>
          <a:p>
            <a:pPr lvl="2"/>
            <a:r>
              <a:rPr lang="en-GB" dirty="0" smtClean="0"/>
              <a:t>adopt voltages as a reaction to beam mode change</a:t>
            </a:r>
          </a:p>
          <a:p>
            <a:pPr lvl="2"/>
            <a:r>
              <a:rPr lang="en-GB" dirty="0" smtClean="0"/>
              <a:t>Recovery from trips causing the EOR...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Antivirus and firewall </a:t>
            </a:r>
            <a:r>
              <a:rPr lang="en-GB" dirty="0" err="1" smtClean="0"/>
              <a:t>finetuning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Even a tuned antivirus typically shows on top 5 resource hungry processes</a:t>
            </a:r>
          </a:p>
          <a:p>
            <a:endParaRPr lang="en-GB" dirty="0" smtClean="0"/>
          </a:p>
          <a:p>
            <a:r>
              <a:rPr lang="en-GB" dirty="0" smtClean="0"/>
              <a:t>CPU core affinity settings require huge effort</a:t>
            </a:r>
          </a:p>
          <a:p>
            <a:pPr lvl="1"/>
            <a:r>
              <a:rPr lang="en-GB" dirty="0" smtClean="0"/>
              <a:t>There are more than 2300 PVSS managers in ALICE DCS, 800 DIM servers, etc. </a:t>
            </a:r>
          </a:p>
          <a:p>
            <a:r>
              <a:rPr lang="en-GB" dirty="0" smtClean="0"/>
              <a:t>The solutions are:</a:t>
            </a:r>
          </a:p>
          <a:p>
            <a:pPr lvl="1"/>
            <a:r>
              <a:rPr lang="en-GB" dirty="0" smtClean="0"/>
              <a:t>Run firewall and antivirus with very limited functionality</a:t>
            </a:r>
          </a:p>
          <a:p>
            <a:pPr lvl="1"/>
            <a:r>
              <a:rPr lang="en-GB" dirty="0" smtClean="0"/>
              <a:t>Run good firewalls and antivirus on the gates to the system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 versions and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It is a must to run the latest software with current updates and fixes </a:t>
            </a:r>
          </a:p>
          <a:p>
            <a:pPr lvl="1"/>
            <a:r>
              <a:rPr lang="en-GB" dirty="0" smtClean="0"/>
              <a:t>Is this possible?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 versions and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/>
            <a:endParaRPr lang="en-GB" dirty="0" smtClean="0"/>
          </a:p>
          <a:p>
            <a:r>
              <a:rPr lang="en-GB" dirty="0" smtClean="0"/>
              <a:t>ALICE operates in 24/7 mode without interruption</a:t>
            </a:r>
          </a:p>
          <a:p>
            <a:r>
              <a:rPr lang="en-GB" dirty="0" smtClean="0"/>
              <a:t>Short technical stops (4 days each 6 weeks) are not enough for large updates</a:t>
            </a:r>
          </a:p>
          <a:p>
            <a:pPr lvl="1"/>
            <a:r>
              <a:rPr lang="en-GB" dirty="0" smtClean="0"/>
              <a:t>DCS supervises the detector also without beams</a:t>
            </a:r>
          </a:p>
          <a:p>
            <a:pPr lvl="1"/>
            <a:r>
              <a:rPr lang="en-GB" dirty="0" smtClean="0"/>
              <a:t>DCS is needed for tests</a:t>
            </a:r>
          </a:p>
          <a:p>
            <a:r>
              <a:rPr lang="en-GB" dirty="0" smtClean="0"/>
              <a:t>Large interventions are possible only during the long technical stops  - around Christmas</a:t>
            </a:r>
          </a:p>
          <a:p>
            <a:r>
              <a:rPr lang="en-GB" dirty="0" smtClean="0"/>
              <a:t>Deployment of updates requires testing, which can be done only on the real system </a:t>
            </a:r>
          </a:p>
          <a:p>
            <a:r>
              <a:rPr lang="en-GB" dirty="0" smtClean="0"/>
              <a:t>Most commercial software excludes the use of modern systems (lack of 64 bit support)</a:t>
            </a:r>
          </a:p>
          <a:p>
            <a:r>
              <a:rPr lang="en-GB" dirty="0" smtClean="0"/>
              <a:t>Front-end boards run older OS versions and cannot be easily updated</a:t>
            </a:r>
          </a:p>
          <a:p>
            <a:r>
              <a:rPr lang="en-GB" dirty="0" smtClean="0"/>
              <a:t>ALICE deploys critical patches when operational conditions allow for it</a:t>
            </a:r>
          </a:p>
          <a:p>
            <a:pPr lvl="1"/>
            <a:r>
              <a:rPr lang="en-GB" dirty="0" smtClean="0"/>
              <a:t>Whole system is carefully patched during the long stops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cybersecurity</a:t>
            </a:r>
            <a:r>
              <a:rPr lang="en-GB" dirty="0" smtClean="0"/>
              <a:t> importance is well understood in ALICE and is given high priorities</a:t>
            </a:r>
          </a:p>
          <a:p>
            <a:r>
              <a:rPr lang="en-GB" dirty="0" smtClean="0"/>
              <a:t>The nature of a high energy physics experiment excludes a straightforward implementation of all desired features</a:t>
            </a:r>
          </a:p>
          <a:p>
            <a:pPr lvl="1"/>
            <a:r>
              <a:rPr lang="en-GB" dirty="0" smtClean="0"/>
              <a:t>Surprisingly , the commercial software is a significantly limiting factor here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Implemented procedures and methods are gradually developing  in ALICE </a:t>
            </a:r>
          </a:p>
          <a:p>
            <a:r>
              <a:rPr lang="en-GB" dirty="0" smtClean="0"/>
              <a:t>The goal is to keep ALICE safe until 2013 (LHC long technical stop) and even safer afterwards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5298" name="Picture 2" descr="C:\Users\peter\Desktop\sps\sps\src\Pictures\Resized\inside magn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990600"/>
            <a:ext cx="5029200" cy="3344614"/>
          </a:xfrm>
          <a:prstGeom prst="rect">
            <a:avLst/>
          </a:prstGeom>
          <a:noFill/>
        </p:spPr>
      </p:pic>
      <p:pic>
        <p:nvPicPr>
          <p:cNvPr id="55299" name="Picture 3" descr="C:\Users\peter\Desktop\sps\sps\src\Pictures\Resized\hmpid-2006-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7600"/>
            <a:ext cx="4085705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8095</TotalTime>
  <Words>4021</Words>
  <Application>Microsoft Office PowerPoint</Application>
  <PresentationFormat>On-screen Show (4:3)</PresentationFormat>
  <Paragraphs>1172</Paragraphs>
  <Slides>86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87" baseType="lpstr">
      <vt:lpstr>Metro</vt:lpstr>
      <vt:lpstr>The cybersecurity in ALICE - as seen from user’s perspective</vt:lpstr>
      <vt:lpstr>The ALICE experiment at CERN LHC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Operational since the very beginning</vt:lpstr>
      <vt:lpstr>First proton collisions</vt:lpstr>
      <vt:lpstr>First ion collisions</vt:lpstr>
      <vt:lpstr>What do we do?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Building blocks of ALICE DCS</vt:lpstr>
      <vt:lpstr>PowerPoint Presentation</vt:lpstr>
      <vt:lpstr>PowerPoint Presentation</vt:lpstr>
      <vt:lpstr>PVSSII Architecture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DCS Computing model</vt:lpstr>
      <vt:lpstr>PowerPoint Presentation</vt:lpstr>
      <vt:lpstr>Remote access to the DCS network</vt:lpstr>
      <vt:lpstr>PowerPoint Presentation</vt:lpstr>
      <vt:lpstr>Are we there? </vt:lpstr>
      <vt:lpstr>Remote access</vt:lpstr>
      <vt:lpstr>The user challenge</vt:lpstr>
      <vt:lpstr>PowerPoint Presentation</vt:lpstr>
      <vt:lpstr>Authorization and authentication</vt:lpstr>
      <vt:lpstr>Operator access to computers</vt:lpstr>
      <vt:lpstr>PowerPoint Presentation</vt:lpstr>
      <vt:lpstr>Authentication trap</vt:lpstr>
      <vt:lpstr>Information leaks</vt:lpstr>
      <vt:lpstr> ….in scripts</vt:lpstr>
      <vt:lpstr>…. In documentation</vt:lpstr>
      <vt:lpstr>... or even worse!</vt:lpstr>
      <vt:lpstr>Using shared accounts</vt:lpstr>
      <vt:lpstr>PowerPoint Presentation</vt:lpstr>
      <vt:lpstr>Data exchange</vt:lpstr>
      <vt:lpstr>Getting data OUT of DCS</vt:lpstr>
      <vt:lpstr>DCS WWW monitoring</vt:lpstr>
      <vt:lpstr>WWW monitoring</vt:lpstr>
      <vt:lpstr>Getting data OUT of DCS</vt:lpstr>
      <vt:lpstr>Getting data OUT of DCS</vt:lpstr>
      <vt:lpstr>Data for OFFLINE</vt:lpstr>
      <vt:lpstr>Getting data OUT of DCS</vt:lpstr>
      <vt:lpstr>Getting data OUT of DCS</vt:lpstr>
      <vt:lpstr>Data to ALICE online systems</vt:lpstr>
      <vt:lpstr>Getting data OUT of DCS</vt:lpstr>
      <vt:lpstr>Getting data OUT of DCS</vt:lpstr>
      <vt:lpstr>External data published to other sources</vt:lpstr>
      <vt:lpstr>Getting data OUT of DCS</vt:lpstr>
      <vt:lpstr>Getting data OUT of DCS</vt:lpstr>
      <vt:lpstr>Getting data OUT of DCS</vt:lpstr>
      <vt:lpstr>Getting data OUT of ALICE</vt:lpstr>
      <vt:lpstr>Getting data to ALICE DCS</vt:lpstr>
      <vt:lpstr>Getting data IN to DCS</vt:lpstr>
      <vt:lpstr>Getting data IN to DCS</vt:lpstr>
      <vt:lpstr>PowerPoint Presentation</vt:lpstr>
      <vt:lpstr>PowerPoint Presentation</vt:lpstr>
      <vt:lpstr>PowerPoint Presentation</vt:lpstr>
      <vt:lpstr>DCS</vt:lpstr>
      <vt:lpstr>Firewalls</vt:lpstr>
      <vt:lpstr>Firewalls</vt:lpstr>
      <vt:lpstr>Firewalls</vt:lpstr>
      <vt:lpstr>Firewalls</vt:lpstr>
      <vt:lpstr>Firewalls</vt:lpstr>
      <vt:lpstr>System Complexity</vt:lpstr>
      <vt:lpstr>Firewalls</vt:lpstr>
      <vt:lpstr>Antivirus</vt:lpstr>
      <vt:lpstr>Antivirus</vt:lpstr>
      <vt:lpstr>Antivirus</vt:lpstr>
      <vt:lpstr>Antivirus and firewall finetuning</vt:lpstr>
      <vt:lpstr>Software versions and updates</vt:lpstr>
      <vt:lpstr>Software versions and updates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</dc:creator>
  <cp:lastModifiedBy>peter</cp:lastModifiedBy>
  <cp:revision>284</cp:revision>
  <dcterms:created xsi:type="dcterms:W3CDTF">2006-08-16T00:00:00Z</dcterms:created>
  <dcterms:modified xsi:type="dcterms:W3CDTF">2011-10-09T07:10:16Z</dcterms:modified>
</cp:coreProperties>
</file>