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56" r:id="rId2"/>
    <p:sldId id="309" r:id="rId3"/>
    <p:sldId id="257" r:id="rId4"/>
    <p:sldId id="305" r:id="rId5"/>
    <p:sldId id="299" r:id="rId6"/>
    <p:sldId id="300" r:id="rId7"/>
    <p:sldId id="301" r:id="rId8"/>
    <p:sldId id="302" r:id="rId9"/>
    <p:sldId id="306" r:id="rId10"/>
    <p:sldId id="283" r:id="rId11"/>
    <p:sldId id="263" r:id="rId12"/>
    <p:sldId id="303" r:id="rId13"/>
    <p:sldId id="261" r:id="rId14"/>
    <p:sldId id="262" r:id="rId15"/>
    <p:sldId id="307" r:id="rId16"/>
    <p:sldId id="271" r:id="rId17"/>
    <p:sldId id="294" r:id="rId18"/>
    <p:sldId id="293" r:id="rId19"/>
    <p:sldId id="269" r:id="rId20"/>
    <p:sldId id="270" r:id="rId21"/>
    <p:sldId id="282" r:id="rId22"/>
    <p:sldId id="279" r:id="rId23"/>
    <p:sldId id="275" r:id="rId24"/>
    <p:sldId id="276" r:id="rId25"/>
    <p:sldId id="277" r:id="rId26"/>
    <p:sldId id="281" r:id="rId27"/>
    <p:sldId id="280" r:id="rId28"/>
    <p:sldId id="308" r:id="rId29"/>
    <p:sldId id="291" r:id="rId30"/>
    <p:sldId id="304" r:id="rId31"/>
    <p:sldId id="267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940" autoAdjust="0"/>
    <p:restoredTop sz="99405" autoAdjust="0"/>
  </p:normalViewPr>
  <p:slideViewPr>
    <p:cSldViewPr snapToGrid="0" snapToObjects="1">
      <p:cViewPr varScale="1">
        <p:scale>
          <a:sx n="110" d="100"/>
          <a:sy n="110" d="100"/>
        </p:scale>
        <p:origin x="-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50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BB2E1-D821-9846-B733-6C53BFE2A892}" type="datetimeFigureOut">
              <a:rPr lang="en-US" smtClean="0"/>
              <a:pPr/>
              <a:t>10/10/11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6DACFC-1631-6B41-BD18-DA6F68A59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6525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5306C-4D78-1949-9706-1868BEEADC0C}" type="datetimeFigureOut">
              <a:rPr lang="en-US" smtClean="0"/>
              <a:pPr/>
              <a:t>10/10/11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AE4FD6-8531-E04F-AEC5-DD87E83C8F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6887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DB27DF-EC39-3F40-919B-48B1B4E88933}" type="slidenum">
              <a:rPr lang="en-US"/>
              <a:pPr/>
              <a:t>5</a:t>
            </a:fld>
            <a:endParaRPr lang="en-US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/>
              <a:t>Desktop Computing, testing, access from outside, …</a:t>
            </a:r>
          </a:p>
          <a:p>
            <a:r>
              <a:rPr lang="en-US"/>
              <a:t>File systems (DFS, …), databases (CERNDB, …), servers (DNS, …)</a:t>
            </a:r>
          </a:p>
          <a:p>
            <a:r>
              <a:rPr lang="en-US"/>
              <a:t>Breakpoints can be defined</a:t>
            </a:r>
          </a:p>
          <a:p>
            <a:r>
              <a:rPr lang="en-US"/>
              <a:t>TOCSSiC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D85516-2810-A749-9FD2-E4AC709BF375}" type="slidenum">
              <a:rPr lang="en-US"/>
              <a:pPr/>
              <a:t>6</a:t>
            </a:fld>
            <a:endParaRPr lang="en-US"/>
          </a:p>
        </p:txBody>
      </p:sp>
      <p:sp>
        <p:nvSpPr>
          <p:cNvPr id="17920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5EA2D97-1B20-5A47-A5FD-4F10D10E63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85EA2D97-1B20-5A47-A5FD-4F10D10E63F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31087"/>
            <a:ext cx="8077200" cy="167335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Technical Network </a:t>
            </a:r>
            <a:r>
              <a:rPr lang="en-US" dirty="0">
                <a:solidFill>
                  <a:schemeClr val="tx1"/>
                </a:solidFill>
              </a:rPr>
              <a:t>Dependencies and Risk </a:t>
            </a:r>
            <a:r>
              <a:rPr lang="en-US" dirty="0" smtClean="0">
                <a:solidFill>
                  <a:schemeClr val="tx1"/>
                </a:solidFill>
              </a:rPr>
              <a:t>Questionnaire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Status Report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623651"/>
            <a:ext cx="8077200" cy="1499616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Pierre Charrue (CERN) – Terri </a:t>
            </a:r>
            <a:r>
              <a:rPr lang="en-US" dirty="0" err="1" smtClean="0">
                <a:solidFill>
                  <a:srgbClr val="FFFF00"/>
                </a:solidFill>
              </a:rPr>
              <a:t>Lahey</a:t>
            </a:r>
            <a:r>
              <a:rPr lang="en-US" dirty="0" smtClean="0">
                <a:solidFill>
                  <a:srgbClr val="FFFF00"/>
                </a:solidFill>
              </a:rPr>
              <a:t> (SLAC)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Goals and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/>
              <a:t>Improve the security </a:t>
            </a:r>
            <a:r>
              <a:rPr lang="en-US" dirty="0"/>
              <a:t>and hence the reliability of the </a:t>
            </a:r>
            <a:r>
              <a:rPr lang="en-US" dirty="0" smtClean="0"/>
              <a:t>Accelerator Control Infrastructure.</a:t>
            </a:r>
            <a:endParaRPr lang="en-US" dirty="0"/>
          </a:p>
          <a:p>
            <a:pPr>
              <a:buNone/>
            </a:pPr>
            <a:endParaRPr lang="en-US" dirty="0"/>
          </a:p>
          <a:p>
            <a:pPr lvl="0"/>
            <a:r>
              <a:rPr lang="en-US" b="1" dirty="0"/>
              <a:t>Identify the most critical </a:t>
            </a:r>
            <a:r>
              <a:rPr lang="en-US" dirty="0"/>
              <a:t>security risks in the Control System so we can fix them.</a:t>
            </a:r>
          </a:p>
          <a:p>
            <a:pPr lvl="0">
              <a:buNone/>
            </a:pPr>
            <a:endParaRPr lang="en-US" dirty="0"/>
          </a:p>
          <a:p>
            <a:pPr lvl="0"/>
            <a:r>
              <a:rPr lang="en-US" b="1" dirty="0"/>
              <a:t>Identify solutions</a:t>
            </a:r>
            <a:r>
              <a:rPr lang="en-US" dirty="0"/>
              <a:t> to improve the security, so that we can pursue funding and </a:t>
            </a:r>
            <a:r>
              <a:rPr lang="en-US" dirty="0" smtClean="0"/>
              <a:t>implementation</a:t>
            </a:r>
          </a:p>
          <a:p>
            <a:pPr lvl="0"/>
            <a:endParaRPr lang="en-US" dirty="0" smtClean="0"/>
          </a:p>
          <a:p>
            <a:r>
              <a:rPr lang="en-US" dirty="0"/>
              <a:t>The </a:t>
            </a:r>
            <a:r>
              <a:rPr lang="en-US" b="1" dirty="0"/>
              <a:t>scope</a:t>
            </a:r>
            <a:r>
              <a:rPr lang="en-US" dirty="0"/>
              <a:t> covers </a:t>
            </a:r>
            <a:r>
              <a:rPr lang="en-US" b="1" dirty="0"/>
              <a:t>all devices connected to the </a:t>
            </a:r>
            <a:r>
              <a:rPr lang="en-US" b="1" dirty="0" smtClean="0"/>
              <a:t>TN</a:t>
            </a:r>
            <a:r>
              <a:rPr lang="en-US" dirty="0" smtClean="0"/>
              <a:t>, their </a:t>
            </a:r>
            <a:r>
              <a:rPr lang="en-US" b="1" dirty="0" smtClean="0"/>
              <a:t>Operating Systems </a:t>
            </a:r>
            <a:r>
              <a:rPr lang="en-US" dirty="0"/>
              <a:t>and the </a:t>
            </a:r>
            <a:r>
              <a:rPr lang="en-US" b="1" dirty="0"/>
              <a:t>software</a:t>
            </a:r>
            <a:r>
              <a:rPr lang="en-US" dirty="0"/>
              <a:t> described in the CCDB (mainly </a:t>
            </a:r>
            <a:r>
              <a:rPr lang="en-US" dirty="0" err="1" smtClean="0"/>
              <a:t>FrontEnd</a:t>
            </a:r>
            <a:r>
              <a:rPr lang="en-US" dirty="0" smtClean="0"/>
              <a:t> device </a:t>
            </a:r>
            <a:r>
              <a:rPr lang="en-US" dirty="0"/>
              <a:t>servers and </a:t>
            </a:r>
            <a:r>
              <a:rPr lang="en-US" dirty="0" smtClean="0"/>
              <a:t>Operation Console Applications)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026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phases and deliverables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Phase I</a:t>
            </a:r>
          </a:p>
          <a:p>
            <a:pPr marL="914400" lvl="1" indent="-514350"/>
            <a:r>
              <a:rPr lang="en-US" dirty="0" smtClean="0">
                <a:solidFill>
                  <a:srgbClr val="0000FF"/>
                </a:solidFill>
              </a:rPr>
              <a:t>Make an inventory of service/system and their dependencies</a:t>
            </a:r>
          </a:p>
          <a:p>
            <a:pPr marL="914400" lvl="1" indent="-514350"/>
            <a:r>
              <a:rPr lang="en-US" dirty="0" smtClean="0">
                <a:solidFill>
                  <a:srgbClr val="0000FF"/>
                </a:solidFill>
              </a:rPr>
              <a:t>Implement a questionnaire to collect the A&amp;T sector data</a:t>
            </a:r>
          </a:p>
          <a:p>
            <a:pPr marL="914400" lvl="1" indent="-514350"/>
            <a:r>
              <a:rPr lang="en-US" dirty="0" smtClean="0">
                <a:solidFill>
                  <a:srgbClr val="0000FF"/>
                </a:solidFill>
              </a:rPr>
              <a:t>Implement a Data Base with a web interface to enter the data</a:t>
            </a:r>
          </a:p>
          <a:p>
            <a:pPr marL="914400" lvl="1" indent="-514350"/>
            <a:r>
              <a:rPr lang="en-US" dirty="0">
                <a:solidFill>
                  <a:srgbClr val="0000FF"/>
                </a:solidFill>
              </a:rPr>
              <a:t>Populate the database</a:t>
            </a:r>
          </a:p>
          <a:p>
            <a:pPr marL="914400" lvl="1" indent="-514350"/>
            <a:r>
              <a:rPr lang="en-US" dirty="0">
                <a:solidFill>
                  <a:srgbClr val="0000FF"/>
                </a:solidFill>
              </a:rPr>
              <a:t>Extract the security risks from A&amp;T sector data</a:t>
            </a:r>
          </a:p>
          <a:p>
            <a:pPr marL="914400" lvl="1" indent="-514350"/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Phase II</a:t>
            </a:r>
          </a:p>
          <a:p>
            <a:pPr marL="914400" lvl="1" indent="-514350"/>
            <a:r>
              <a:rPr lang="en-US" dirty="0" smtClean="0"/>
              <a:t>Mitigate these risks with management and derive the actions needed to address them</a:t>
            </a:r>
          </a:p>
          <a:p>
            <a:pPr marL="914400" lvl="1" indent="-514350"/>
            <a:r>
              <a:rPr lang="en-US" dirty="0" smtClean="0"/>
              <a:t>Propose action in management</a:t>
            </a:r>
          </a:p>
          <a:p>
            <a:pPr marL="914400" lvl="1" indent="-514350"/>
            <a:r>
              <a:rPr lang="en-US" dirty="0" smtClean="0"/>
              <a:t>Proceed with implementation of agreed actions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phases and deliverables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Create database and web-based application using existing tools used by CERN: </a:t>
            </a:r>
          </a:p>
          <a:p>
            <a:pPr lvl="1"/>
            <a:r>
              <a:rPr lang="en-US" dirty="0" smtClean="0"/>
              <a:t>ORACLE including PLSQL &amp; APEX</a:t>
            </a:r>
          </a:p>
          <a:p>
            <a:pPr lvl="1"/>
            <a:r>
              <a:rPr lang="en-US" dirty="0" smtClean="0"/>
              <a:t>Benthic (golden, </a:t>
            </a:r>
            <a:r>
              <a:rPr lang="en-US" dirty="0" err="1" smtClean="0"/>
              <a:t>goldview</a:t>
            </a:r>
            <a:r>
              <a:rPr lang="en-US" dirty="0" smtClean="0"/>
              <a:t>, </a:t>
            </a:r>
            <a:r>
              <a:rPr lang="en-US" dirty="0" err="1" smtClean="0"/>
              <a:t>pledit</a:t>
            </a:r>
            <a:r>
              <a:rPr lang="en-US" dirty="0" smtClean="0"/>
              <a:t>)</a:t>
            </a:r>
          </a:p>
          <a:p>
            <a:r>
              <a:rPr lang="en-US" dirty="0" smtClean="0"/>
              <a:t>Work with LHC Controls Security Panel (LCSP), includes representatives from all A&amp;T sector departments and central IT</a:t>
            </a:r>
          </a:p>
          <a:p>
            <a:r>
              <a:rPr lang="en-US" dirty="0" smtClean="0"/>
              <a:t>Work with IT networking, CERN Security Officer, and </a:t>
            </a:r>
            <a:r>
              <a:rPr lang="en-US" dirty="0"/>
              <a:t>C</a:t>
            </a:r>
            <a:r>
              <a:rPr lang="en-US" dirty="0" smtClean="0"/>
              <a:t>ontrols Database Experts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15 Sep 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T. Lahey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523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5448"/>
            <a:ext cx="9144000" cy="1252728"/>
          </a:xfrm>
        </p:spPr>
        <p:txBody>
          <a:bodyPr>
            <a:normAutofit/>
          </a:bodyPr>
          <a:lstStyle/>
          <a:p>
            <a:r>
              <a:rPr lang="en-US" dirty="0" smtClean="0"/>
              <a:t>Inventory and Dependencies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questionnaire </a:t>
            </a:r>
            <a:r>
              <a:rPr lang="en-US" dirty="0" smtClean="0"/>
              <a:t>has been created to identify </a:t>
            </a:r>
          </a:p>
          <a:p>
            <a:pPr lvl="1"/>
            <a:r>
              <a:rPr lang="en-US" dirty="0" smtClean="0"/>
              <a:t>Service/System </a:t>
            </a:r>
            <a:r>
              <a:rPr lang="en-US" dirty="0" smtClean="0">
                <a:solidFill>
                  <a:srgbClr val="3366FF"/>
                </a:solidFill>
              </a:rPr>
              <a:t>[is made of Device and </a:t>
            </a:r>
            <a:r>
              <a:rPr lang="en-US" dirty="0" err="1" smtClean="0">
                <a:solidFill>
                  <a:srgbClr val="3366FF"/>
                </a:solidFill>
              </a:rPr>
              <a:t>DataStore</a:t>
            </a:r>
            <a:r>
              <a:rPr lang="en-US" dirty="0" smtClean="0">
                <a:solidFill>
                  <a:srgbClr val="3366FF"/>
                </a:solidFill>
              </a:rPr>
              <a:t>]</a:t>
            </a:r>
          </a:p>
          <a:p>
            <a:pPr lvl="1"/>
            <a:r>
              <a:rPr lang="en-US" dirty="0" smtClean="0"/>
              <a:t>Device </a:t>
            </a:r>
            <a:r>
              <a:rPr lang="en-US" dirty="0" smtClean="0">
                <a:solidFill>
                  <a:srgbClr val="3366FF"/>
                </a:solidFill>
              </a:rPr>
              <a:t>[has Operating System, Users, location, Application]</a:t>
            </a:r>
          </a:p>
          <a:p>
            <a:pPr lvl="1"/>
            <a:r>
              <a:rPr lang="en-US" dirty="0" smtClean="0"/>
              <a:t>User </a:t>
            </a:r>
            <a:r>
              <a:rPr lang="en-US" dirty="0" smtClean="0">
                <a:solidFill>
                  <a:srgbClr val="3366FF"/>
                </a:solidFill>
              </a:rPr>
              <a:t>[has name, password]</a:t>
            </a:r>
          </a:p>
          <a:p>
            <a:pPr lvl="1"/>
            <a:r>
              <a:rPr lang="en-US" dirty="0" smtClean="0"/>
              <a:t>Application </a:t>
            </a:r>
            <a:r>
              <a:rPr lang="en-US" dirty="0" smtClean="0">
                <a:solidFill>
                  <a:srgbClr val="3366FF"/>
                </a:solidFill>
              </a:rPr>
              <a:t>[has language, version, review]</a:t>
            </a:r>
          </a:p>
          <a:p>
            <a:pPr lvl="1"/>
            <a:r>
              <a:rPr lang="en-US" dirty="0" smtClean="0"/>
              <a:t>Other attributes .. (see an extract next slide)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For each </a:t>
            </a:r>
            <a:r>
              <a:rPr lang="en-US" b="1" dirty="0" smtClean="0"/>
              <a:t>attribute </a:t>
            </a:r>
            <a:r>
              <a:rPr lang="en-US" dirty="0" smtClean="0"/>
              <a:t>its </a:t>
            </a:r>
            <a:r>
              <a:rPr lang="en-US" b="1" dirty="0" smtClean="0"/>
              <a:t>risk </a:t>
            </a:r>
            <a:r>
              <a:rPr lang="en-US" dirty="0" smtClean="0"/>
              <a:t>is evaluated</a:t>
            </a:r>
          </a:p>
          <a:p>
            <a:pPr lvl="1"/>
            <a:r>
              <a:rPr lang="en-US" dirty="0" smtClean="0"/>
              <a:t>Low, Medium, High/Unknown, Inherited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09-11-01 at 22.54.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459304" cy="63754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71055" y="6292333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</a:t>
            </a:r>
            <a:r>
              <a:rPr lang="en-US" dirty="0" err="1" smtClean="0"/>
              <a:t>S.Lueders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90800" y="6476999"/>
            <a:ext cx="5507719" cy="274320"/>
          </a:xfrm>
        </p:spPr>
        <p:txBody>
          <a:bodyPr/>
          <a:lstStyle/>
          <a:p>
            <a:r>
              <a:rPr lang="en-US" smtClean="0"/>
              <a:t>T.Lahey - P.Charrue - ICALEPCS'2011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Networking and Databases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The TN dependencies and Risk Questionnaire project (TNQ)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b="1" dirty="0" smtClean="0">
                <a:solidFill>
                  <a:srgbClr val="000000"/>
                </a:solidFill>
              </a:rPr>
              <a:t>The TNQ in details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The situation today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Plans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940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TN </a:t>
            </a:r>
            <a:r>
              <a:rPr lang="en-US" dirty="0" smtClean="0"/>
              <a:t>Questionnaire -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307" y="1524001"/>
            <a:ext cx="8850923" cy="5021384"/>
          </a:xfrm>
        </p:spPr>
        <p:txBody>
          <a:bodyPr>
            <a:normAutofit/>
          </a:bodyPr>
          <a:lstStyle/>
          <a:p>
            <a:r>
              <a:rPr lang="en-US" dirty="0" smtClean="0"/>
              <a:t>There is </a:t>
            </a:r>
            <a:r>
              <a:rPr lang="en-US" b="1" dirty="0" smtClean="0"/>
              <a:t>no duplication of data</a:t>
            </a:r>
            <a:r>
              <a:rPr lang="en-US" dirty="0" smtClean="0"/>
              <a:t> </a:t>
            </a:r>
          </a:p>
          <a:p>
            <a:r>
              <a:rPr lang="en-US" dirty="0" smtClean="0"/>
              <a:t>CCDB, NETOPS &amp; HR data are linked and not copied into TN questionnaire</a:t>
            </a:r>
          </a:p>
          <a:p>
            <a:pPr lvl="1"/>
            <a:r>
              <a:rPr lang="en-US" dirty="0" smtClean="0"/>
              <a:t>NETOPS</a:t>
            </a:r>
          </a:p>
          <a:p>
            <a:pPr lvl="2"/>
            <a:r>
              <a:rPr lang="en-US" dirty="0" smtClean="0"/>
              <a:t>Computer definitions, including network domains</a:t>
            </a:r>
          </a:p>
          <a:p>
            <a:pPr lvl="2"/>
            <a:r>
              <a:rPr lang="en-US" dirty="0" smtClean="0"/>
              <a:t>Set Definitions</a:t>
            </a:r>
          </a:p>
          <a:p>
            <a:pPr lvl="1"/>
            <a:r>
              <a:rPr lang="en-US" dirty="0" smtClean="0"/>
              <a:t>CCDB </a:t>
            </a:r>
          </a:p>
          <a:p>
            <a:pPr lvl="2"/>
            <a:r>
              <a:rPr lang="en-US" dirty="0" smtClean="0"/>
              <a:t>Software: DSC, Applications, Class Software (</a:t>
            </a:r>
            <a:r>
              <a:rPr lang="en-US" dirty="0" err="1" smtClean="0"/>
              <a:t>eg.FESA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Software Families</a:t>
            </a:r>
          </a:p>
          <a:p>
            <a:pPr lvl="1"/>
            <a:r>
              <a:rPr lang="en-US" dirty="0" smtClean="0"/>
              <a:t>HR people information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132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TNQ Principles (2 of 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Extreme care has been taken to </a:t>
            </a:r>
            <a:r>
              <a:rPr lang="en-US" b="1" dirty="0" smtClean="0"/>
              <a:t>ease the work of the end-user </a:t>
            </a:r>
            <a:r>
              <a:rPr lang="en-US" dirty="0" smtClean="0"/>
              <a:t>entering data</a:t>
            </a:r>
          </a:p>
          <a:p>
            <a:pPr lvl="1"/>
            <a:r>
              <a:rPr lang="en-US" dirty="0" smtClean="0"/>
              <a:t>Use existing data</a:t>
            </a:r>
          </a:p>
          <a:p>
            <a:pPr lvl="1"/>
            <a:r>
              <a:rPr lang="en-US" dirty="0" smtClean="0"/>
              <a:t>Derive TNQ data from existing data </a:t>
            </a:r>
          </a:p>
          <a:p>
            <a:pPr lvl="1"/>
            <a:r>
              <a:rPr lang="en-US" dirty="0" smtClean="0"/>
              <a:t>automate wherever possible</a:t>
            </a:r>
          </a:p>
          <a:p>
            <a:pPr lvl="1"/>
            <a:r>
              <a:rPr lang="en-US" dirty="0" smtClean="0"/>
              <a:t>simplify data entry</a:t>
            </a:r>
          </a:p>
          <a:p>
            <a:pPr lvl="2"/>
            <a:r>
              <a:rPr lang="en-US" dirty="0" smtClean="0"/>
              <a:t>Apply the same changes to groups of devices by “group &amp; owner”  (template or copy) to avoid data entry for each individual devices</a:t>
            </a:r>
          </a:p>
          <a:p>
            <a:r>
              <a:rPr lang="en-US" dirty="0" smtClean="0"/>
              <a:t>Also improves data reliability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TNQ Principles (3 of 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Connectivity</a:t>
            </a:r>
            <a:r>
              <a:rPr lang="en-US" dirty="0" smtClean="0"/>
              <a:t> between the TNQ and CCDB/NETOPS Databases: </a:t>
            </a:r>
          </a:p>
          <a:p>
            <a:pPr lvl="1"/>
            <a:r>
              <a:rPr lang="en-US" dirty="0" smtClean="0"/>
              <a:t>Button to launch LANDB or CCDB window to edit or check data</a:t>
            </a:r>
          </a:p>
          <a:p>
            <a:pPr lvl="2"/>
            <a:r>
              <a:rPr lang="en-US" dirty="0" smtClean="0"/>
              <a:t>LANDB: computers and sets</a:t>
            </a:r>
          </a:p>
          <a:p>
            <a:pPr lvl="2"/>
            <a:r>
              <a:rPr lang="en-US" dirty="0" smtClean="0"/>
              <a:t>CCDB: computers and software</a:t>
            </a:r>
          </a:p>
          <a:p>
            <a:pPr lvl="0"/>
            <a:r>
              <a:rPr lang="en-US" dirty="0" smtClean="0"/>
              <a:t>Track which items have </a:t>
            </a:r>
            <a:r>
              <a:rPr lang="en-US" b="1" dirty="0" smtClean="0"/>
              <a:t>not been updated</a:t>
            </a:r>
            <a:r>
              <a:rPr lang="en-US" dirty="0" smtClean="0"/>
              <a:t>, so we can </a:t>
            </a:r>
          </a:p>
          <a:p>
            <a:pPr lvl="1"/>
            <a:r>
              <a:rPr lang="en-US" sz="3200" dirty="0" smtClean="0"/>
              <a:t>identify remaining work </a:t>
            </a:r>
          </a:p>
          <a:p>
            <a:pPr lvl="1"/>
            <a:r>
              <a:rPr lang="en-US" sz="3200" dirty="0" smtClean="0"/>
              <a:t>display only those items that need update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TN Questionnaire – Phase 1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 standard </a:t>
            </a:r>
            <a:r>
              <a:rPr lang="en-US" b="1" dirty="0" smtClean="0"/>
              <a:t>ORACLE-APEX</a:t>
            </a:r>
            <a:r>
              <a:rPr lang="en-US" dirty="0" smtClean="0"/>
              <a:t>, a </a:t>
            </a:r>
            <a:r>
              <a:rPr lang="en-US" b="1" dirty="0" smtClean="0"/>
              <a:t>web-based questionnaire</a:t>
            </a:r>
            <a:r>
              <a:rPr lang="en-US" dirty="0" smtClean="0"/>
              <a:t> has been developed in close collaboration with the DM section</a:t>
            </a:r>
          </a:p>
          <a:p>
            <a:r>
              <a:rPr lang="en-US" dirty="0" smtClean="0"/>
              <a:t>3 </a:t>
            </a:r>
            <a:r>
              <a:rPr lang="en-US" b="1" dirty="0" smtClean="0"/>
              <a:t>major to</a:t>
            </a:r>
            <a:r>
              <a:rPr lang="en-US" dirty="0" smtClean="0"/>
              <a:t>pics:</a:t>
            </a:r>
          </a:p>
          <a:p>
            <a:pPr lvl="1"/>
            <a:r>
              <a:rPr lang="en-US" b="1" dirty="0" smtClean="0"/>
              <a:t>Systems</a:t>
            </a:r>
            <a:r>
              <a:rPr lang="en-US" dirty="0" smtClean="0"/>
              <a:t> (BI, BT, CRYO, OP, RF, …)</a:t>
            </a:r>
          </a:p>
          <a:p>
            <a:pPr lvl="1"/>
            <a:r>
              <a:rPr lang="en-US" b="1" dirty="0" smtClean="0"/>
              <a:t>Computers</a:t>
            </a:r>
            <a:r>
              <a:rPr lang="en-US" dirty="0" smtClean="0"/>
              <a:t> (</a:t>
            </a:r>
            <a:r>
              <a:rPr lang="en-US" dirty="0" err="1" smtClean="0"/>
              <a:t>FrontEnd</a:t>
            </a:r>
            <a:r>
              <a:rPr lang="en-US" dirty="0" smtClean="0"/>
              <a:t>, PLC, Console, …)</a:t>
            </a:r>
          </a:p>
          <a:p>
            <a:pPr lvl="1"/>
            <a:r>
              <a:rPr lang="en-US" b="1" dirty="0" smtClean="0"/>
              <a:t>Software</a:t>
            </a:r>
            <a:r>
              <a:rPr lang="en-US" dirty="0" smtClean="0"/>
              <a:t> (FESA servers, CCM application, …)</a:t>
            </a:r>
          </a:p>
          <a:p>
            <a:r>
              <a:rPr lang="en-US" dirty="0" smtClean="0"/>
              <a:t>A lot of data is taken directly or derived from the </a:t>
            </a:r>
            <a:r>
              <a:rPr lang="en-US" b="1" dirty="0" smtClean="0"/>
              <a:t>CCDB and NETOPS databases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755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118872" indent="0">
              <a:buNone/>
            </a:pPr>
            <a:r>
              <a:rPr lang="en-US" dirty="0" smtClean="0"/>
              <a:t>Accelerator </a:t>
            </a:r>
            <a:r>
              <a:rPr lang="en-US" dirty="0"/>
              <a:t>Control Systems are critical to the operation of modern accelerators. In large control systems, there are often a large number and variety of networked computers. Each computer has its own security issues, and depends upon services running on other computers. In this </a:t>
            </a:r>
            <a:r>
              <a:rPr lang="en-US" dirty="0" smtClean="0"/>
              <a:t>presentation, </a:t>
            </a:r>
            <a:r>
              <a:rPr lang="en-US" dirty="0"/>
              <a:t>we describe an inventory application built to improve the security and reliability of the controls system computers.  The inventory tracks multiple security-related attributes of the computers on the CERN Technical Network and analyzes risks, so that we can mitigate risks and plan for future control system enhancements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149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1425" y="85115"/>
            <a:ext cx="9472782" cy="6772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179732" y="-118533"/>
            <a:ext cx="22116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Oracle tables defined in the TNQ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b="1" dirty="0" smtClean="0"/>
              <a:t>In GREY </a:t>
            </a:r>
            <a:r>
              <a:rPr lang="en-US" dirty="0" smtClean="0"/>
              <a:t>data coming from outside (CCDB, NETOPS, HR, …)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155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6140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TN Questionnaire – Phase 1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8" name="Picture 7" descr="Screen shot 2011-04-11 at 06.27.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6" y="801323"/>
            <a:ext cx="6826427" cy="5949996"/>
          </a:xfrm>
          <a:prstGeom prst="rect">
            <a:avLst/>
          </a:prstGeom>
        </p:spPr>
      </p:pic>
      <p:sp>
        <p:nvSpPr>
          <p:cNvPr id="10" name="Rectangular Callout 9"/>
          <p:cNvSpPr/>
          <p:nvPr/>
        </p:nvSpPr>
        <p:spPr>
          <a:xfrm>
            <a:off x="7571581" y="1186259"/>
            <a:ext cx="1572419" cy="612648"/>
          </a:xfrm>
          <a:prstGeom prst="wedgeRectCallout">
            <a:avLst>
              <a:gd name="adj1" fmla="val -137047"/>
              <a:gd name="adj2" fmla="val -8276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NICE identification</a:t>
            </a:r>
          </a:p>
        </p:txBody>
      </p:sp>
      <p:sp>
        <p:nvSpPr>
          <p:cNvPr id="11" name="Rectangular Callout 10"/>
          <p:cNvSpPr/>
          <p:nvPr/>
        </p:nvSpPr>
        <p:spPr>
          <a:xfrm>
            <a:off x="7418186" y="2284270"/>
            <a:ext cx="1572419" cy="612648"/>
          </a:xfrm>
          <a:prstGeom prst="wedgeRectCallout">
            <a:avLst>
              <a:gd name="adj1" fmla="val -454229"/>
              <a:gd name="adj2" fmla="val -13270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SYSTEMS</a:t>
            </a:r>
            <a:endParaRPr lang="en-US" dirty="0"/>
          </a:p>
        </p:txBody>
      </p:sp>
      <p:sp>
        <p:nvSpPr>
          <p:cNvPr id="12" name="Rectangular Callout 11"/>
          <p:cNvSpPr/>
          <p:nvPr/>
        </p:nvSpPr>
        <p:spPr>
          <a:xfrm>
            <a:off x="7264791" y="3382281"/>
            <a:ext cx="1572419" cy="612648"/>
          </a:xfrm>
          <a:prstGeom prst="wedgeRectCallout">
            <a:avLst>
              <a:gd name="adj1" fmla="val -437132"/>
              <a:gd name="adj2" fmla="val -10849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COMPUTERS</a:t>
            </a:r>
            <a:endParaRPr lang="en-US" dirty="0"/>
          </a:p>
        </p:txBody>
      </p:sp>
      <p:sp>
        <p:nvSpPr>
          <p:cNvPr id="13" name="Rectangular Callout 12"/>
          <p:cNvSpPr/>
          <p:nvPr/>
        </p:nvSpPr>
        <p:spPr>
          <a:xfrm>
            <a:off x="7111396" y="4480292"/>
            <a:ext cx="1572419" cy="612648"/>
          </a:xfrm>
          <a:prstGeom prst="wedgeRectCallout">
            <a:avLst>
              <a:gd name="adj1" fmla="val -434774"/>
              <a:gd name="adj2" fmla="val -14632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14" name="Rectangular Callout 13"/>
          <p:cNvSpPr/>
          <p:nvPr/>
        </p:nvSpPr>
        <p:spPr>
          <a:xfrm>
            <a:off x="6958001" y="5578303"/>
            <a:ext cx="1572419" cy="612648"/>
          </a:xfrm>
          <a:prstGeom prst="wedgeRectCallout">
            <a:avLst>
              <a:gd name="adj1" fmla="val -447154"/>
              <a:gd name="adj2" fmla="val -17810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RISK REPORTS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699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-119260" y="1574800"/>
            <a:ext cx="2032727" cy="4625609"/>
          </a:xfrm>
        </p:spPr>
        <p:txBody>
          <a:bodyPr>
            <a:noAutofit/>
          </a:bodyPr>
          <a:lstStyle/>
          <a:p>
            <a:r>
              <a:rPr lang="en-US" sz="2400" dirty="0" smtClean="0"/>
              <a:t>33 Systems have been identified so far</a:t>
            </a:r>
          </a:p>
          <a:p>
            <a:pPr lvl="0">
              <a:buClr>
                <a:srgbClr val="F0AD00"/>
              </a:buClr>
            </a:pPr>
            <a:r>
              <a:rPr lang="en-US" sz="2400" dirty="0" err="1" smtClean="0">
                <a:solidFill>
                  <a:prstClr val="black"/>
                </a:solidFill>
              </a:rPr>
              <a:t>Coordinat-ing</a:t>
            </a:r>
            <a:r>
              <a:rPr lang="en-US" sz="2400" dirty="0" smtClean="0">
                <a:solidFill>
                  <a:prstClr val="black"/>
                </a:solidFill>
              </a:rPr>
              <a:t> with CCDB system names</a:t>
            </a:r>
          </a:p>
          <a:p>
            <a:pPr>
              <a:buNone/>
            </a:pPr>
            <a:endParaRPr lang="en-US" sz="2800" dirty="0" smtClean="0"/>
          </a:p>
        </p:txBody>
      </p:sp>
      <p:grpSp>
        <p:nvGrpSpPr>
          <p:cNvPr id="11" name="Group 10"/>
          <p:cNvGrpSpPr/>
          <p:nvPr/>
        </p:nvGrpSpPr>
        <p:grpSpPr>
          <a:xfrm>
            <a:off x="1794207" y="1408176"/>
            <a:ext cx="9144000" cy="5146109"/>
            <a:chOff x="0" y="1684031"/>
            <a:chExt cx="9144000" cy="5146109"/>
          </a:xfrm>
        </p:grpSpPr>
        <p:pic>
          <p:nvPicPr>
            <p:cNvPr id="7" name="Picture 6" descr="Screen shot 2011-04-11 at 08.55.56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84031"/>
              <a:ext cx="9144000" cy="3431337"/>
            </a:xfrm>
            <a:prstGeom prst="rect">
              <a:avLst/>
            </a:prstGeom>
          </p:spPr>
        </p:pic>
        <p:pic>
          <p:nvPicPr>
            <p:cNvPr id="10" name="Picture 9" descr="Screen shot 2011-04-11 at 08.56.17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127399"/>
              <a:ext cx="9144000" cy="17027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40451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TNQ for Systems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 lnSpcReduction="10000"/>
          </a:bodyPr>
          <a:lstStyle/>
          <a:p>
            <a:r>
              <a:rPr lang="en-US" dirty="0" smtClean="0"/>
              <a:t>TNQ actions on the Systems:</a:t>
            </a:r>
          </a:p>
          <a:p>
            <a:pPr lvl="1"/>
            <a:r>
              <a:rPr lang="en-US" dirty="0"/>
              <a:t>Add and Remove LANDB Computers </a:t>
            </a:r>
            <a:r>
              <a:rPr lang="en-US" sz="2400" i="1" dirty="0" smtClean="0"/>
              <a:t>(TN and Trusted)</a:t>
            </a:r>
            <a:r>
              <a:rPr lang="en-US" dirty="0" smtClean="0"/>
              <a:t> to </a:t>
            </a:r>
            <a:r>
              <a:rPr lang="en-US" dirty="0"/>
              <a:t>a TNQ </a:t>
            </a:r>
            <a:r>
              <a:rPr lang="en-US" dirty="0" smtClean="0"/>
              <a:t>System</a:t>
            </a:r>
            <a:endParaRPr lang="en-US" dirty="0"/>
          </a:p>
          <a:p>
            <a:pPr lvl="1"/>
            <a:r>
              <a:rPr lang="en-US" dirty="0"/>
              <a:t>Remove Computers from a TNQ </a:t>
            </a:r>
            <a:r>
              <a:rPr lang="en-US" dirty="0" smtClean="0"/>
              <a:t>System</a:t>
            </a:r>
            <a:endParaRPr lang="en-US" dirty="0"/>
          </a:p>
          <a:p>
            <a:pPr lvl="1"/>
            <a:r>
              <a:rPr lang="en-US" dirty="0"/>
              <a:t>Manage NETOPS Computers that are Not In Any TNQ Systems</a:t>
            </a:r>
          </a:p>
          <a:p>
            <a:pPr lvl="1"/>
            <a:r>
              <a:rPr lang="en-US" dirty="0"/>
              <a:t>Reports by System</a:t>
            </a:r>
          </a:p>
          <a:p>
            <a:pPr lvl="2"/>
            <a:r>
              <a:rPr lang="en-US" dirty="0"/>
              <a:t>Display TNQ Systems</a:t>
            </a:r>
          </a:p>
          <a:p>
            <a:pPr lvl="2"/>
            <a:r>
              <a:rPr lang="en-US" dirty="0"/>
              <a:t>Display Computers in </a:t>
            </a:r>
            <a:r>
              <a:rPr lang="en-US" dirty="0" smtClean="0"/>
              <a:t>all TNQ </a:t>
            </a:r>
            <a:r>
              <a:rPr lang="en-US" dirty="0"/>
              <a:t>Systems with LANDB </a:t>
            </a:r>
            <a:r>
              <a:rPr lang="en-US" dirty="0" smtClean="0"/>
              <a:t>summary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322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TNQ for Computers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TNQ actions for computers:</a:t>
            </a:r>
          </a:p>
          <a:p>
            <a:pPr lvl="1"/>
            <a:r>
              <a:rPr lang="en-US" dirty="0"/>
              <a:t>Update Selected Computers by </a:t>
            </a:r>
            <a:r>
              <a:rPr lang="en-US" dirty="0" smtClean="0"/>
              <a:t>System</a:t>
            </a:r>
          </a:p>
          <a:p>
            <a:pPr lvl="2"/>
            <a:r>
              <a:rPr lang="en-US" sz="2000" dirty="0" smtClean="0"/>
              <a:t>Answer questions for one computer</a:t>
            </a:r>
          </a:p>
          <a:p>
            <a:pPr lvl="2"/>
            <a:r>
              <a:rPr lang="en-US" sz="2000" dirty="0" smtClean="0"/>
              <a:t>Filter list of computers &amp; apply answers to list of computers (*)</a:t>
            </a:r>
          </a:p>
          <a:p>
            <a:pPr lvl="2"/>
            <a:r>
              <a:rPr lang="en-US" sz="2000" dirty="0" smtClean="0"/>
              <a:t>Also useful for interactive reports</a:t>
            </a:r>
            <a:endParaRPr lang="en-US" dirty="0" smtClean="0"/>
          </a:p>
          <a:p>
            <a:pPr lvl="1"/>
            <a:r>
              <a:rPr lang="en-US" dirty="0" smtClean="0"/>
              <a:t>Update All Computers </a:t>
            </a:r>
            <a:r>
              <a:rPr lang="en-US" dirty="0"/>
              <a:t>in a Software </a:t>
            </a:r>
            <a:r>
              <a:rPr lang="en-US" dirty="0" smtClean="0"/>
              <a:t>Family</a:t>
            </a:r>
          </a:p>
          <a:p>
            <a:pPr lvl="2"/>
            <a:r>
              <a:rPr lang="en-US" sz="2000" dirty="0" smtClean="0"/>
              <a:t>Answer questions for family &amp; apply answers to all computers (*)</a:t>
            </a:r>
          </a:p>
          <a:p>
            <a:pPr lvl="2"/>
            <a:r>
              <a:rPr lang="en-US" sz="2000" dirty="0" smtClean="0"/>
              <a:t>Also useful for interactive reports</a:t>
            </a:r>
            <a:endParaRPr lang="en-US" dirty="0"/>
          </a:p>
          <a:p>
            <a:pPr lvl="1"/>
            <a:r>
              <a:rPr lang="en-US" dirty="0"/>
              <a:t>Reports for Computers</a:t>
            </a:r>
          </a:p>
          <a:p>
            <a:pPr lvl="2"/>
            <a:r>
              <a:rPr lang="en-US" dirty="0"/>
              <a:t>Display Computers not in Controls Configuration </a:t>
            </a:r>
            <a:r>
              <a:rPr lang="en-US" dirty="0" smtClean="0"/>
              <a:t>DB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934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-856"/>
            <a:ext cx="8229600" cy="5027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Computer Questionnaire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8" name="Picture 7" descr="Screen shot 2011-04-11 at 06.23.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613"/>
            <a:ext cx="9144000" cy="6353359"/>
          </a:xfrm>
          <a:prstGeom prst="rect">
            <a:avLst/>
          </a:prstGeom>
        </p:spPr>
      </p:pic>
      <p:sp>
        <p:nvSpPr>
          <p:cNvPr id="9" name="Rectangular Callout 8"/>
          <p:cNvSpPr/>
          <p:nvPr/>
        </p:nvSpPr>
        <p:spPr>
          <a:xfrm>
            <a:off x="6682155" y="2813538"/>
            <a:ext cx="2004646" cy="1103924"/>
          </a:xfrm>
          <a:prstGeom prst="wedgeRectCallout">
            <a:avLst>
              <a:gd name="adj1" fmla="val -314218"/>
              <a:gd name="adj2" fmla="val -23480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Launch buttons to NETOPS or CCDB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475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TNQ for Software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TNQ actions for software:</a:t>
            </a:r>
          </a:p>
          <a:p>
            <a:pPr lvl="1"/>
            <a:r>
              <a:rPr lang="en-US" dirty="0"/>
              <a:t>Update </a:t>
            </a:r>
            <a:r>
              <a:rPr lang="en-US" dirty="0" smtClean="0"/>
              <a:t>Software</a:t>
            </a:r>
          </a:p>
          <a:p>
            <a:pPr lvl="1"/>
            <a:r>
              <a:rPr lang="en-US" dirty="0" smtClean="0"/>
              <a:t>Reports </a:t>
            </a:r>
            <a:r>
              <a:rPr lang="en-US" dirty="0"/>
              <a:t>for Software</a:t>
            </a:r>
          </a:p>
          <a:p>
            <a:pPr lvl="2"/>
            <a:r>
              <a:rPr lang="en-US" dirty="0"/>
              <a:t>Display Computers' DSC Programs </a:t>
            </a:r>
            <a:r>
              <a:rPr lang="en-US" dirty="0" smtClean="0"/>
              <a:t> (CCDB)</a:t>
            </a:r>
          </a:p>
          <a:p>
            <a:pPr lvl="2"/>
            <a:r>
              <a:rPr lang="en-US" dirty="0" smtClean="0"/>
              <a:t>Display Server Computers’ Processes (snapshot)</a:t>
            </a:r>
            <a:endParaRPr lang="en-US" dirty="0"/>
          </a:p>
          <a:p>
            <a:pPr lvl="2"/>
            <a:r>
              <a:rPr lang="en-US" dirty="0"/>
              <a:t>Display CCM </a:t>
            </a:r>
            <a:r>
              <a:rPr lang="en-US" dirty="0" smtClean="0"/>
              <a:t>Applications (CCDB)</a:t>
            </a:r>
          </a:p>
          <a:p>
            <a:pPr lvl="1"/>
            <a:r>
              <a:rPr lang="en-US" dirty="0" smtClean="0"/>
              <a:t>Automate lists of Software</a:t>
            </a:r>
          </a:p>
          <a:p>
            <a:pPr lvl="2"/>
            <a:r>
              <a:rPr lang="en-US" dirty="0" smtClean="0"/>
              <a:t>Adding list of FESA and other class software</a:t>
            </a:r>
          </a:p>
          <a:p>
            <a:pPr lvl="2"/>
            <a:r>
              <a:rPr lang="en-US" dirty="0" smtClean="0"/>
              <a:t>Automating lists of Server Processes</a:t>
            </a:r>
          </a:p>
          <a:p>
            <a:pPr lvl="2"/>
            <a:r>
              <a:rPr lang="en-US" dirty="0" smtClean="0"/>
              <a:t>Add other existing lists of software, as identified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558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Questionnaire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6" name="Picture 5" descr="Screen shot 2011-04-11 at 06.32.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8176"/>
            <a:ext cx="9144000" cy="4965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245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Networking and Databases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The TN dependencies and Risk Questionnaire project (TNQ)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The TNQ in details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b="1" dirty="0" smtClean="0">
                <a:solidFill>
                  <a:srgbClr val="000000"/>
                </a:solidFill>
              </a:rPr>
              <a:t>The situation today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Plans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940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state of the TNQ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94131"/>
            <a:ext cx="8938260" cy="4806669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 smtClean="0"/>
              <a:t>The TN questionnaire is in production since mid April’11 and system owners started to populate data into the questionnaire</a:t>
            </a:r>
          </a:p>
          <a:p>
            <a:r>
              <a:rPr lang="en-US" sz="2800" dirty="0" smtClean="0"/>
              <a:t>In addition, a </a:t>
            </a:r>
            <a:r>
              <a:rPr lang="en-US" sz="2800" b="1" dirty="0" smtClean="0"/>
              <a:t>positive side effect </a:t>
            </a:r>
            <a:r>
              <a:rPr lang="en-US" sz="2800" dirty="0" smtClean="0"/>
              <a:t>is that NETOPS and CCDB databases are being cleaned</a:t>
            </a: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dirty="0" smtClean="0"/>
              <a:t>Report summaries display problems that are simple to find and fix. LCSP member found</a:t>
            </a:r>
          </a:p>
          <a:p>
            <a:pPr lvl="1"/>
            <a:r>
              <a:rPr lang="en-US" dirty="0" smtClean="0"/>
              <a:t>Computers assigned to the wrong group/person or with wrong description</a:t>
            </a:r>
          </a:p>
          <a:p>
            <a:pPr lvl="1"/>
            <a:r>
              <a:rPr lang="en-US" dirty="0" smtClean="0"/>
              <a:t>Computers where responsible/user group are empty, likely no reassignment when someone left CERN is</a:t>
            </a:r>
          </a:p>
          <a:p>
            <a:pPr lvl="1"/>
            <a:r>
              <a:rPr lang="en-US" dirty="0" smtClean="0"/>
              <a:t>Unexpected computer definitions, </a:t>
            </a:r>
            <a:r>
              <a:rPr lang="en-US" dirty="0" err="1" smtClean="0"/>
              <a:t>eg</a:t>
            </a:r>
            <a:r>
              <a:rPr lang="en-US" dirty="0" smtClean="0"/>
              <a:t>. 2</a:t>
            </a:r>
            <a:r>
              <a:rPr lang="en-US" baseline="30000" dirty="0" smtClean="0"/>
              <a:t>nd</a:t>
            </a:r>
            <a:r>
              <a:rPr lang="en-US" dirty="0" smtClean="0"/>
              <a:t> IP address</a:t>
            </a:r>
          </a:p>
          <a:p>
            <a:pPr lvl="1"/>
            <a:r>
              <a:rPr lang="en-US" dirty="0" smtClean="0"/>
              <a:t>We can find computers that are obsolete or in the wrong NETOPS set</a:t>
            </a:r>
          </a:p>
          <a:p>
            <a:r>
              <a:rPr lang="en-US" sz="2800" dirty="0" smtClean="0"/>
              <a:t>This cleaning of the CCDB or NETOPS is eased by the </a:t>
            </a:r>
            <a:r>
              <a:rPr lang="en-US" sz="2800" b="1" dirty="0" smtClean="0"/>
              <a:t>buttons to launch the existing editors</a:t>
            </a:r>
          </a:p>
          <a:p>
            <a:r>
              <a:rPr lang="en-US" sz="2800" dirty="0" smtClean="0"/>
              <a:t>Remember that the TNQ does NOT write in CCDB or NETOPS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Networking and Databases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The TN dependencies and Risk Questionnaire project (TNQ)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The TNQ in details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The situation today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Plans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481060" cy="462560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Define more RISK assessments</a:t>
            </a:r>
          </a:p>
          <a:p>
            <a:pPr lvl="1"/>
            <a:r>
              <a:rPr lang="en-US" dirty="0" smtClean="0"/>
              <a:t>Combine risk factors, </a:t>
            </a:r>
            <a:r>
              <a:rPr lang="en-US" dirty="0" err="1" smtClean="0"/>
              <a:t>eg</a:t>
            </a:r>
            <a:r>
              <a:rPr lang="en-US" dirty="0" smtClean="0"/>
              <a:t>. computers visible to TN and their update dates/methods</a:t>
            </a:r>
          </a:p>
          <a:p>
            <a:r>
              <a:rPr lang="en-US" dirty="0" smtClean="0"/>
              <a:t>Adding more features</a:t>
            </a:r>
          </a:p>
          <a:p>
            <a:pPr lvl="1"/>
            <a:r>
              <a:rPr lang="en-US" dirty="0" smtClean="0"/>
              <a:t>Create reports of computers with special network routing</a:t>
            </a:r>
          </a:p>
          <a:p>
            <a:pPr lvl="1"/>
            <a:r>
              <a:rPr lang="en-US" dirty="0" smtClean="0"/>
              <a:t>Create reports of computers with difficult access (in tunnel)</a:t>
            </a:r>
          </a:p>
          <a:p>
            <a:r>
              <a:rPr lang="en-US" dirty="0" smtClean="0"/>
              <a:t>Network Scans</a:t>
            </a:r>
          </a:p>
          <a:p>
            <a:pPr lvl="1"/>
            <a:r>
              <a:rPr lang="en-US" dirty="0" smtClean="0"/>
              <a:t>Load data from Network scans</a:t>
            </a:r>
          </a:p>
          <a:p>
            <a:pPr lvl="1"/>
            <a:r>
              <a:rPr lang="en-US" dirty="0" smtClean="0"/>
              <a:t>Use it to compare expected open ports</a:t>
            </a:r>
          </a:p>
          <a:p>
            <a:r>
              <a:rPr lang="en-US" dirty="0" smtClean="0"/>
              <a:t>Derive more data</a:t>
            </a:r>
          </a:p>
          <a:p>
            <a:pPr lvl="1"/>
            <a:r>
              <a:rPr lang="en-US" dirty="0" smtClean="0"/>
              <a:t>Summary from Central Management of windows/</a:t>
            </a:r>
            <a:r>
              <a:rPr lang="en-US" dirty="0" err="1" smtClean="0"/>
              <a:t>linux</a:t>
            </a:r>
            <a:r>
              <a:rPr lang="en-US" dirty="0" smtClean="0"/>
              <a:t>: Date Patches applied, Patches needed, Reboot Needed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15 Sep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T. Lahey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278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 TN Questionnaire is ready in production</a:t>
            </a:r>
          </a:p>
          <a:p>
            <a:pPr lvl="1"/>
            <a:r>
              <a:rPr lang="en-US" dirty="0" smtClean="0"/>
              <a:t>Uses data from other database to reduce work and improve data reliability</a:t>
            </a:r>
          </a:p>
          <a:p>
            <a:pPr lvl="1"/>
            <a:r>
              <a:rPr lang="en-US" dirty="0" smtClean="0"/>
              <a:t>Eases update by applying answers to groups of computers, etc.</a:t>
            </a:r>
          </a:p>
          <a:p>
            <a:pPr lvl="1"/>
            <a:endParaRPr lang="en-US" sz="1647" dirty="0" smtClean="0"/>
          </a:p>
          <a:p>
            <a:r>
              <a:rPr lang="en-US" dirty="0" smtClean="0"/>
              <a:t>The LCSP members are now entering the data to populate the TN Questionnaire DB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While entering data, LCSP is Reviewing and Cleaning up existing data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We have plans for adding more Features to the TN Questionnaire</a:t>
            </a:r>
          </a:p>
          <a:p>
            <a:endParaRPr lang="en-US" dirty="0" smtClean="0"/>
          </a:p>
          <a:p>
            <a:r>
              <a:rPr lang="en-US" dirty="0" smtClean="0"/>
              <a:t>Extract and present first Risk assessments in the coming months and propose mitigation actions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Networking and Databases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The TN dependencies and Risk Questionnaire project (TNQ)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The TNQ in details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The situation today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Plans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940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A0D33-9B65-5E44-AF04-E03281558B8A}" type="slidenum">
              <a:rPr lang="en-US"/>
              <a:pPr/>
              <a:t>5</a:t>
            </a:fld>
            <a:endParaRPr lang="en-US"/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Networking at CERN</a:t>
            </a:r>
          </a:p>
        </p:txBody>
      </p:sp>
      <p:pic>
        <p:nvPicPr>
          <p:cNvPr id="125956" name="Picture 4" descr="img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905000"/>
            <a:ext cx="4876800" cy="433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5957" name="Oval 5"/>
          <p:cNvSpPr>
            <a:spLocks noChangeArrowheads="1"/>
          </p:cNvSpPr>
          <p:nvPr/>
        </p:nvSpPr>
        <p:spPr bwMode="auto">
          <a:xfrm>
            <a:off x="5638800" y="3200400"/>
            <a:ext cx="1905000" cy="990600"/>
          </a:xfrm>
          <a:prstGeom prst="ellipse">
            <a:avLst/>
          </a:prstGeom>
          <a:solidFill>
            <a:schemeClr val="accent1">
              <a:alpha val="57001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5963" name="Group 11"/>
          <p:cNvGrpSpPr>
            <a:grpSpLocks/>
          </p:cNvGrpSpPr>
          <p:nvPr/>
        </p:nvGrpSpPr>
        <p:grpSpPr bwMode="auto">
          <a:xfrm>
            <a:off x="4419600" y="1981200"/>
            <a:ext cx="4572000" cy="4191000"/>
            <a:chOff x="2784" y="1248"/>
            <a:chExt cx="2880" cy="2640"/>
          </a:xfrm>
        </p:grpSpPr>
        <p:sp>
          <p:nvSpPr>
            <p:cNvPr id="125958" name="Oval 6"/>
            <p:cNvSpPr>
              <a:spLocks noChangeArrowheads="1"/>
            </p:cNvSpPr>
            <p:nvPr/>
          </p:nvSpPr>
          <p:spPr bwMode="auto">
            <a:xfrm>
              <a:off x="3696" y="2832"/>
              <a:ext cx="864" cy="672"/>
            </a:xfrm>
            <a:prstGeom prst="ellipse">
              <a:avLst/>
            </a:prstGeom>
            <a:solidFill>
              <a:schemeClr val="accent1">
                <a:alpha val="57001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959" name="Oval 7"/>
            <p:cNvSpPr>
              <a:spLocks noChangeArrowheads="1"/>
            </p:cNvSpPr>
            <p:nvPr/>
          </p:nvSpPr>
          <p:spPr bwMode="auto">
            <a:xfrm>
              <a:off x="4608" y="3312"/>
              <a:ext cx="672" cy="576"/>
            </a:xfrm>
            <a:prstGeom prst="ellipse">
              <a:avLst/>
            </a:prstGeom>
            <a:solidFill>
              <a:schemeClr val="accent1">
                <a:alpha val="57001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960" name="Oval 8"/>
            <p:cNvSpPr>
              <a:spLocks noChangeArrowheads="1"/>
            </p:cNvSpPr>
            <p:nvPr/>
          </p:nvSpPr>
          <p:spPr bwMode="auto">
            <a:xfrm>
              <a:off x="4896" y="2448"/>
              <a:ext cx="768" cy="672"/>
            </a:xfrm>
            <a:prstGeom prst="ellipse">
              <a:avLst/>
            </a:prstGeom>
            <a:solidFill>
              <a:schemeClr val="accent1">
                <a:alpha val="57001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961" name="Oval 9"/>
            <p:cNvSpPr>
              <a:spLocks noChangeArrowheads="1"/>
            </p:cNvSpPr>
            <p:nvPr/>
          </p:nvSpPr>
          <p:spPr bwMode="auto">
            <a:xfrm>
              <a:off x="2784" y="2448"/>
              <a:ext cx="768" cy="672"/>
            </a:xfrm>
            <a:prstGeom prst="ellipse">
              <a:avLst/>
            </a:prstGeom>
            <a:solidFill>
              <a:schemeClr val="accent1">
                <a:alpha val="57001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962" name="Oval 10"/>
            <p:cNvSpPr>
              <a:spLocks noChangeArrowheads="1"/>
            </p:cNvSpPr>
            <p:nvPr/>
          </p:nvSpPr>
          <p:spPr bwMode="auto">
            <a:xfrm>
              <a:off x="3120" y="1248"/>
              <a:ext cx="768" cy="672"/>
            </a:xfrm>
            <a:prstGeom prst="ellipse">
              <a:avLst/>
            </a:prstGeom>
            <a:solidFill>
              <a:schemeClr val="accent1">
                <a:alpha val="57001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905000"/>
            <a:ext cx="4572000" cy="45720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800">
                <a:solidFill>
                  <a:srgbClr val="0000FF"/>
                </a:solidFill>
              </a:rPr>
              <a:t>General Purpose Network (GN)</a:t>
            </a:r>
            <a:endParaRPr lang="en-US" sz="1800"/>
          </a:p>
          <a:p>
            <a:pPr lvl="1"/>
            <a:r>
              <a:rPr lang="en-US" sz="1600"/>
              <a:t>For office, mail, www, development, …</a:t>
            </a:r>
          </a:p>
          <a:p>
            <a:pPr lvl="1"/>
            <a:r>
              <a:rPr lang="en-US" sz="1600"/>
              <a:t>No formal connection restrictions by CNIC</a:t>
            </a:r>
            <a:endParaRPr lang="en-US" sz="1600">
              <a:solidFill>
                <a:srgbClr val="0000FF"/>
              </a:solidFill>
            </a:endParaRPr>
          </a:p>
          <a:p>
            <a:r>
              <a:rPr lang="en-US" sz="1800">
                <a:solidFill>
                  <a:srgbClr val="0000FF"/>
                </a:solidFill>
              </a:rPr>
              <a:t>Technical Network (TN) and Experiment Network (EN)</a:t>
            </a:r>
          </a:p>
          <a:p>
            <a:pPr lvl="1"/>
            <a:r>
              <a:rPr lang="en-US" sz="1600"/>
              <a:t>For operational equipment</a:t>
            </a:r>
          </a:p>
          <a:p>
            <a:pPr lvl="1"/>
            <a:r>
              <a:rPr lang="en-US" sz="1600"/>
              <a:t>Formal connection and access restrictions</a:t>
            </a:r>
          </a:p>
          <a:p>
            <a:pPr lvl="1"/>
            <a:r>
              <a:rPr lang="en-US" sz="1600"/>
              <a:t>Limited services available </a:t>
            </a:r>
            <a:br>
              <a:rPr lang="en-US" sz="1600"/>
            </a:br>
            <a:r>
              <a:rPr lang="en-US" sz="1600"/>
              <a:t>(e.g. no mail server, no external web browsing)</a:t>
            </a:r>
          </a:p>
          <a:p>
            <a:pPr lvl="1"/>
            <a:r>
              <a:rPr lang="en-US" sz="1600"/>
              <a:t>Authorization based on MAC addresses</a:t>
            </a:r>
          </a:p>
          <a:p>
            <a:pPr lvl="1"/>
            <a:r>
              <a:rPr lang="en-US" sz="1600"/>
              <a:t>Network monitored by IT/CS</a:t>
            </a:r>
          </a:p>
          <a:p>
            <a:pPr lvl="1"/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363835144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7" grpId="0" animBg="1"/>
      <p:bldP spid="125957" grpId="1" animBg="1"/>
      <p:bldP spid="12595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92075" y="844429"/>
            <a:ext cx="9236075" cy="5664200"/>
            <a:chOff x="-92075" y="213660"/>
            <a:chExt cx="9236075" cy="5664200"/>
          </a:xfrm>
        </p:grpSpPr>
        <p:sp>
          <p:nvSpPr>
            <p:cNvPr id="178205" name="Text Box 29"/>
            <p:cNvSpPr txBox="1">
              <a:spLocks noChangeArrowheads="1"/>
            </p:cNvSpPr>
            <p:nvPr/>
          </p:nvSpPr>
          <p:spPr bwMode="auto">
            <a:xfrm>
              <a:off x="-92075" y="3722680"/>
              <a:ext cx="1463675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000" dirty="0"/>
                <a:t>CERN Firewall</a:t>
              </a:r>
              <a:br>
                <a:rPr lang="en-US" sz="1000" dirty="0"/>
              </a:br>
              <a:r>
                <a:rPr lang="en-US" sz="1000" dirty="0"/>
                <a:t>Connection to Internet</a:t>
              </a: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990600" y="213660"/>
              <a:ext cx="8153400" cy="5664200"/>
              <a:chOff x="990600" y="0"/>
              <a:chExt cx="8153400" cy="5664200"/>
            </a:xfrm>
          </p:grpSpPr>
          <p:pic>
            <p:nvPicPr>
              <p:cNvPr id="178187" name="Picture 11" descr="co-infra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29000" y="0"/>
                <a:ext cx="5715000" cy="49593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8188" name="Line 12"/>
              <p:cNvSpPr>
                <a:spLocks noChangeShapeType="1"/>
              </p:cNvSpPr>
              <p:nvPr/>
            </p:nvSpPr>
            <p:spPr bwMode="auto">
              <a:xfrm flipH="1">
                <a:off x="1295400" y="660400"/>
                <a:ext cx="27749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178189" name="Picture 13" descr="cons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05000" y="1752600"/>
                <a:ext cx="533400" cy="43021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8190" name="Line 14"/>
              <p:cNvSpPr>
                <a:spLocks noChangeShapeType="1"/>
              </p:cNvSpPr>
              <p:nvPr/>
            </p:nvSpPr>
            <p:spPr bwMode="auto">
              <a:xfrm flipV="1">
                <a:off x="2209800" y="1524000"/>
                <a:ext cx="0" cy="228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191" name="Text Box 15"/>
              <p:cNvSpPr txBox="1">
                <a:spLocks noChangeArrowheads="1"/>
              </p:cNvSpPr>
              <p:nvPr/>
            </p:nvSpPr>
            <p:spPr bwMode="auto">
              <a:xfrm>
                <a:off x="1447800" y="2133600"/>
                <a:ext cx="1524000" cy="244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sz="1000"/>
                  <a:t>Office development PC</a:t>
                </a:r>
              </a:p>
            </p:txBody>
          </p:sp>
          <p:sp>
            <p:nvSpPr>
              <p:cNvPr id="178193" name="Line 17"/>
              <p:cNvSpPr>
                <a:spLocks noChangeShapeType="1"/>
              </p:cNvSpPr>
              <p:nvPr/>
            </p:nvSpPr>
            <p:spPr bwMode="auto">
              <a:xfrm>
                <a:off x="1295400" y="304800"/>
                <a:ext cx="0" cy="3276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194" name="Line 18"/>
              <p:cNvSpPr>
                <a:spLocks noChangeShapeType="1"/>
              </p:cNvSpPr>
              <p:nvPr/>
            </p:nvSpPr>
            <p:spPr bwMode="auto">
              <a:xfrm flipH="1">
                <a:off x="1276350" y="1524000"/>
                <a:ext cx="19367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178195" name="Picture 19" descr="srv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0200" y="762000"/>
                <a:ext cx="457200" cy="4032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8196" name="Picture 20" descr="srv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09800" y="762000"/>
                <a:ext cx="457200" cy="4032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8197" name="Picture 21" descr="srv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19400" y="762000"/>
                <a:ext cx="457200" cy="4032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8198" name="Line 22"/>
              <p:cNvSpPr>
                <a:spLocks noChangeShapeType="1"/>
              </p:cNvSpPr>
              <p:nvPr/>
            </p:nvSpPr>
            <p:spPr bwMode="auto">
              <a:xfrm flipV="1">
                <a:off x="2514600" y="660400"/>
                <a:ext cx="0" cy="101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199" name="Line 23"/>
              <p:cNvSpPr>
                <a:spLocks noChangeShapeType="1"/>
              </p:cNvSpPr>
              <p:nvPr/>
            </p:nvSpPr>
            <p:spPr bwMode="auto">
              <a:xfrm flipV="1">
                <a:off x="3124200" y="666750"/>
                <a:ext cx="0" cy="101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200" name="Line 24"/>
              <p:cNvSpPr>
                <a:spLocks noChangeShapeType="1"/>
              </p:cNvSpPr>
              <p:nvPr/>
            </p:nvSpPr>
            <p:spPr bwMode="auto">
              <a:xfrm flipV="1">
                <a:off x="1911350" y="666750"/>
                <a:ext cx="0" cy="101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201" name="Text Box 25"/>
              <p:cNvSpPr txBox="1">
                <a:spLocks noChangeArrowheads="1"/>
              </p:cNvSpPr>
              <p:nvPr/>
            </p:nvSpPr>
            <p:spPr bwMode="auto">
              <a:xfrm>
                <a:off x="1676400" y="1085850"/>
                <a:ext cx="1463675" cy="396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sz="1000"/>
                  <a:t>Trusted Application Gateways</a:t>
                </a:r>
              </a:p>
            </p:txBody>
          </p:sp>
          <p:pic>
            <p:nvPicPr>
              <p:cNvPr id="178202" name="Picture 26" descr="cons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0200" y="5111750"/>
                <a:ext cx="685800" cy="5524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8203" name="Text Box 27"/>
              <p:cNvSpPr txBox="1">
                <a:spLocks noChangeArrowheads="1"/>
              </p:cNvSpPr>
              <p:nvPr/>
            </p:nvSpPr>
            <p:spPr bwMode="auto">
              <a:xfrm>
                <a:off x="2133600" y="5410200"/>
                <a:ext cx="1463675" cy="244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sz="1000"/>
                  <a:t>Home or remote PC</a:t>
                </a:r>
              </a:p>
            </p:txBody>
          </p:sp>
          <p:sp>
            <p:nvSpPr>
              <p:cNvPr id="178204" name="AutoShape 28"/>
              <p:cNvSpPr>
                <a:spLocks noChangeArrowheads="1"/>
              </p:cNvSpPr>
              <p:nvPr/>
            </p:nvSpPr>
            <p:spPr bwMode="auto">
              <a:xfrm>
                <a:off x="1143000" y="3581400"/>
                <a:ext cx="304800" cy="228600"/>
              </a:xfrm>
              <a:prstGeom prst="diamond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206" name="Oval 30"/>
              <p:cNvSpPr>
                <a:spLocks noChangeArrowheads="1"/>
              </p:cNvSpPr>
              <p:nvPr/>
            </p:nvSpPr>
            <p:spPr bwMode="auto">
              <a:xfrm>
                <a:off x="990600" y="3886200"/>
                <a:ext cx="1981200" cy="9906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1800"/>
                  <a:t>INTERNET</a:t>
                </a:r>
                <a:endParaRPr lang="en-US"/>
              </a:p>
            </p:txBody>
          </p:sp>
          <p:sp>
            <p:nvSpPr>
              <p:cNvPr id="178208" name="Line 32"/>
              <p:cNvSpPr>
                <a:spLocks noChangeShapeType="1"/>
              </p:cNvSpPr>
              <p:nvPr/>
            </p:nvSpPr>
            <p:spPr bwMode="auto">
              <a:xfrm>
                <a:off x="1447800" y="3689350"/>
                <a:ext cx="1066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209" name="Line 33"/>
              <p:cNvSpPr>
                <a:spLocks noChangeShapeType="1"/>
              </p:cNvSpPr>
              <p:nvPr/>
            </p:nvSpPr>
            <p:spPr bwMode="auto">
              <a:xfrm>
                <a:off x="1981200" y="3676650"/>
                <a:ext cx="0" cy="228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210" name="Line 34"/>
              <p:cNvSpPr>
                <a:spLocks noChangeShapeType="1"/>
              </p:cNvSpPr>
              <p:nvPr/>
            </p:nvSpPr>
            <p:spPr bwMode="auto">
              <a:xfrm>
                <a:off x="2057400" y="4876800"/>
                <a:ext cx="0" cy="228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211" name="Line 35"/>
              <p:cNvSpPr>
                <a:spLocks noChangeShapeType="1"/>
              </p:cNvSpPr>
              <p:nvPr/>
            </p:nvSpPr>
            <p:spPr bwMode="auto">
              <a:xfrm flipV="1">
                <a:off x="2514600" y="2720975"/>
                <a:ext cx="0" cy="228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213" name="Line 37"/>
              <p:cNvSpPr>
                <a:spLocks noChangeShapeType="1"/>
              </p:cNvSpPr>
              <p:nvPr/>
            </p:nvSpPr>
            <p:spPr bwMode="auto">
              <a:xfrm flipH="1">
                <a:off x="1295400" y="2720975"/>
                <a:ext cx="19367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178214" name="Picture 38" descr="srv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0200" y="2879725"/>
                <a:ext cx="457200" cy="4032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8215" name="Picture 39" descr="srv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09800" y="2879725"/>
                <a:ext cx="457200" cy="4032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8216" name="Text Box 40"/>
              <p:cNvSpPr txBox="1">
                <a:spLocks noChangeArrowheads="1"/>
              </p:cNvSpPr>
              <p:nvPr/>
            </p:nvSpPr>
            <p:spPr bwMode="auto">
              <a:xfrm>
                <a:off x="1524000" y="3200400"/>
                <a:ext cx="1752600" cy="396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sz="1000"/>
                  <a:t>CERN Public Gateways</a:t>
                </a:r>
                <a:br>
                  <a:rPr lang="en-US" sz="1000"/>
                </a:br>
                <a:r>
                  <a:rPr lang="en-US" sz="1000"/>
                  <a:t>(LXPLUS, CERNTS)</a:t>
                </a:r>
              </a:p>
            </p:txBody>
          </p:sp>
          <p:sp>
            <p:nvSpPr>
              <p:cNvPr id="178217" name="Line 41"/>
              <p:cNvSpPr>
                <a:spLocks noChangeShapeType="1"/>
              </p:cNvSpPr>
              <p:nvPr/>
            </p:nvSpPr>
            <p:spPr bwMode="auto">
              <a:xfrm flipV="1">
                <a:off x="1905000" y="2717800"/>
                <a:ext cx="0" cy="228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74113" y="152400"/>
            <a:ext cx="8229600" cy="6603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Technical Network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23160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222702" y="1730018"/>
            <a:ext cx="3100770" cy="4572000"/>
          </a:xfrm>
        </p:spPr>
        <p:txBody>
          <a:bodyPr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The CCDB contains a detailed description of all Controls hardware and software entities with: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Name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Type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Description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Location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And several configuration definitions such as timing, alarms, in operation, …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Each device used in the controls infrastructure has an entry in the CCDB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Access in read and write is protected by a CERN identification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019377" y="133028"/>
            <a:ext cx="5482065" cy="978408"/>
          </a:xfrm>
          <a:prstGeom prst="rect">
            <a:avLst/>
          </a:prstGeom>
        </p:spPr>
        <p:txBody>
          <a:bodyPr vert="horz" lIns="73152" rIns="45720" bIns="0" rtlCol="0" anchor="b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000" b="0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 b="1" dirty="0" smtClean="0"/>
              <a:t>Databases - CCDB</a:t>
            </a:r>
            <a:endParaRPr lang="en-US" sz="45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323472" y="2016576"/>
            <a:ext cx="5076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The Controls Configuration Database</a:t>
            </a:r>
            <a:endParaRPr lang="en-US" sz="2400" b="1" dirty="0"/>
          </a:p>
        </p:txBody>
      </p:sp>
      <p:pic>
        <p:nvPicPr>
          <p:cNvPr id="3" name="Content Placeholder 2" descr="MOMAU004_F1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444" b="-284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56739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9377" y="133028"/>
            <a:ext cx="5482065" cy="978408"/>
          </a:xfrm>
        </p:spPr>
        <p:txBody>
          <a:bodyPr>
            <a:noAutofit/>
          </a:bodyPr>
          <a:lstStyle/>
          <a:p>
            <a:r>
              <a:rPr lang="en-US" sz="4500" b="1" dirty="0"/>
              <a:t>Databases - </a:t>
            </a:r>
            <a:r>
              <a:rPr lang="en-US" sz="4500" b="1" dirty="0" err="1"/>
              <a:t>Netops</a:t>
            </a:r>
            <a:endParaRPr lang="en-US" sz="4500" b="1" dirty="0"/>
          </a:p>
        </p:txBody>
      </p:sp>
      <p:pic>
        <p:nvPicPr>
          <p:cNvPr id="11" name="Content Placeholder 10" descr="Screen Shot 2011-10-08 at 23.19.2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97" r="-5497"/>
          <a:stretch>
            <a:fillRect/>
          </a:stretch>
        </p:blipFill>
        <p:spPr>
          <a:xfrm>
            <a:off x="3560863" y="1743133"/>
            <a:ext cx="5379155" cy="4558885"/>
          </a:xfrm>
        </p:spPr>
      </p:pic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3642286" cy="4572000"/>
          </a:xfrm>
        </p:spPr>
        <p:txBody>
          <a:bodyPr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Any device that has an IP address MUST be defined in the NETOPS database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All devices in the NETOPS database has: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A main user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A responsible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A location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smtClean="0"/>
              <a:t>A </a:t>
            </a:r>
            <a:r>
              <a:rPr lang="en-US" sz="1400" dirty="0" smtClean="0"/>
              <a:t>hardware address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A name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An IP number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Prior to be connected to the CERN network, a device has to be declared in the NETOPS database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Access to the NETOPS database is protected by a CERN identification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120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481060" cy="4625609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Networking and Databases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b="1" dirty="0" smtClean="0">
                <a:solidFill>
                  <a:srgbClr val="000000"/>
                </a:solidFill>
              </a:rPr>
              <a:t>The TN dependencies and Risk Questionnaire project (TNQ)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The TNQ in details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The situation today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Plans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9.oct.2011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2D97-1B20-5A47-A5FD-4F10D10E63F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T.Lahey - P.Charrue - ICALEPCS'2011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940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1673</TotalTime>
  <Words>1946</Words>
  <Application>Microsoft Macintosh PowerPoint</Application>
  <PresentationFormat>On-screen Show (4:3)</PresentationFormat>
  <Paragraphs>339</Paragraphs>
  <Slides>31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Module</vt:lpstr>
      <vt:lpstr>Technical Network Dependencies and Risk Questionnaire Status Report</vt:lpstr>
      <vt:lpstr>Abstract</vt:lpstr>
      <vt:lpstr>Outline</vt:lpstr>
      <vt:lpstr>Outline</vt:lpstr>
      <vt:lpstr>Networking at CERN</vt:lpstr>
      <vt:lpstr>The Technical Network</vt:lpstr>
      <vt:lpstr>PowerPoint Presentation</vt:lpstr>
      <vt:lpstr>Databases - Netops</vt:lpstr>
      <vt:lpstr>Outline</vt:lpstr>
      <vt:lpstr>Project Goals and scope</vt:lpstr>
      <vt:lpstr>Project phases and deliverables</vt:lpstr>
      <vt:lpstr>Project phases and deliverables</vt:lpstr>
      <vt:lpstr>Inventory and Dependencies</vt:lpstr>
      <vt:lpstr>PowerPoint Presentation</vt:lpstr>
      <vt:lpstr>Outline</vt:lpstr>
      <vt:lpstr>TN Questionnaire - Principles</vt:lpstr>
      <vt:lpstr>TNQ Principles (2 of 3)</vt:lpstr>
      <vt:lpstr>TNQ Principles (3 of 3)</vt:lpstr>
      <vt:lpstr>TN Questionnaire – Phase 1</vt:lpstr>
      <vt:lpstr>PowerPoint Presentation</vt:lpstr>
      <vt:lpstr>TN Questionnaire – Phase 1</vt:lpstr>
      <vt:lpstr>Systems</vt:lpstr>
      <vt:lpstr>TNQ for Systems</vt:lpstr>
      <vt:lpstr>TNQ for Computers</vt:lpstr>
      <vt:lpstr>Computer Questionnaire</vt:lpstr>
      <vt:lpstr>TNQ for Software</vt:lpstr>
      <vt:lpstr>Software Questionnaire</vt:lpstr>
      <vt:lpstr>Outline</vt:lpstr>
      <vt:lpstr>Current state of the TNQ</vt:lpstr>
      <vt:lpstr>Future Plans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TN security</dc:title>
  <dc:creator>Pierre Charrue</dc:creator>
  <cp:lastModifiedBy>Pierre Charrue</cp:lastModifiedBy>
  <cp:revision>107</cp:revision>
  <dcterms:created xsi:type="dcterms:W3CDTF">2009-11-25T13:23:00Z</dcterms:created>
  <dcterms:modified xsi:type="dcterms:W3CDTF">2011-10-10T08:34:42Z</dcterms:modified>
</cp:coreProperties>
</file>