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3"/>
  </p:notesMasterIdLst>
  <p:handoutMasterIdLst>
    <p:handoutMasterId r:id="rId14"/>
  </p:handoutMasterIdLst>
  <p:sldIdLst>
    <p:sldId id="554" r:id="rId2"/>
    <p:sldId id="569" r:id="rId3"/>
    <p:sldId id="565" r:id="rId4"/>
    <p:sldId id="567" r:id="rId5"/>
    <p:sldId id="566" r:id="rId6"/>
    <p:sldId id="568" r:id="rId7"/>
    <p:sldId id="572" r:id="rId8"/>
    <p:sldId id="570" r:id="rId9"/>
    <p:sldId id="571" r:id="rId10"/>
    <p:sldId id="574" r:id="rId11"/>
    <p:sldId id="573" r:id="rId12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20000"/>
      </a:spcBef>
      <a:spcAft>
        <a:spcPct val="0"/>
      </a:spcAft>
      <a:buFont typeface="Times New Roman" pitchFamily="18" charset="0"/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1pPr>
    <a:lvl2pPr marL="457200" algn="ctr" rtl="0" fontAlgn="base">
      <a:spcBef>
        <a:spcPct val="20000"/>
      </a:spcBef>
      <a:spcAft>
        <a:spcPct val="0"/>
      </a:spcAft>
      <a:buFont typeface="Times New Roman" pitchFamily="18" charset="0"/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2pPr>
    <a:lvl3pPr marL="914400" algn="ctr" rtl="0" fontAlgn="base">
      <a:spcBef>
        <a:spcPct val="20000"/>
      </a:spcBef>
      <a:spcAft>
        <a:spcPct val="0"/>
      </a:spcAft>
      <a:buFont typeface="Times New Roman" pitchFamily="18" charset="0"/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3pPr>
    <a:lvl4pPr marL="1371600" algn="ctr" rtl="0" fontAlgn="base">
      <a:spcBef>
        <a:spcPct val="20000"/>
      </a:spcBef>
      <a:spcAft>
        <a:spcPct val="0"/>
      </a:spcAft>
      <a:buFont typeface="Times New Roman" pitchFamily="18" charset="0"/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4pPr>
    <a:lvl5pPr marL="1828800" algn="ctr" rtl="0" fontAlgn="base">
      <a:spcBef>
        <a:spcPct val="20000"/>
      </a:spcBef>
      <a:spcAft>
        <a:spcPct val="0"/>
      </a:spcAft>
      <a:buFont typeface="Times New Roman" pitchFamily="18" charset="0"/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5pPr>
    <a:lvl6pPr marL="2286000" algn="l" defTabSz="914400" rtl="0" eaLnBrk="1" latinLnBrk="0" hangingPunct="1"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6pPr>
    <a:lvl7pPr marL="2743200" algn="l" defTabSz="914400" rtl="0" eaLnBrk="1" latinLnBrk="0" hangingPunct="1"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7pPr>
    <a:lvl8pPr marL="3200400" algn="l" defTabSz="914400" rtl="0" eaLnBrk="1" latinLnBrk="0" hangingPunct="1"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8pPr>
    <a:lvl9pPr marL="3657600" algn="l" defTabSz="914400" rtl="0" eaLnBrk="1" latinLnBrk="0" hangingPunct="1"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0000FF"/>
    <a:srgbClr val="CC0000"/>
    <a:srgbClr val="292929"/>
    <a:srgbClr val="1C1C1C"/>
    <a:srgbClr val="003300"/>
    <a:srgbClr val="000036"/>
    <a:srgbClr val="95B6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4" autoAdjust="0"/>
    <p:restoredTop sz="80551" autoAdjust="0"/>
  </p:normalViewPr>
  <p:slideViewPr>
    <p:cSldViewPr>
      <p:cViewPr varScale="1">
        <p:scale>
          <a:sx n="87" d="100"/>
          <a:sy n="87" d="100"/>
        </p:scale>
        <p:origin x="-9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8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78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78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78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A72F8E4-50D3-4AA3-AF1D-3C488531EB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312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8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8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8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237CDD3-ED87-4FEE-AF75-92D8737142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2364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742950" indent="-28575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1430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6002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0574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eaLnBrk="1" hangingPunct="1"/>
            <a:fld id="{74007ECB-9B7D-4E56-8232-EBE0D9309FF8}" type="slidenum">
              <a:rPr lang="en-US" sz="1200" b="0" smtClean="0">
                <a:solidFill>
                  <a:schemeClr val="tx1"/>
                </a:solidFill>
              </a:rPr>
              <a:pPr eaLnBrk="1" hangingPunct="1"/>
              <a:t>1</a:t>
            </a:fld>
            <a:endParaRPr lang="en-US" sz="1200" b="0" smtClean="0">
              <a:solidFill>
                <a:schemeClr val="tx1"/>
              </a:solidFill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Outage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" r="15601" b="4266"/>
          <a:stretch>
            <a:fillRect/>
          </a:stretch>
        </p:blipFill>
        <p:spPr bwMode="auto">
          <a:xfrm>
            <a:off x="6021388" y="0"/>
            <a:ext cx="3198812" cy="334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600200" y="0"/>
            <a:ext cx="716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gray">
          <a:xfrm>
            <a:off x="2895600" y="2819400"/>
            <a:ext cx="6248400" cy="11430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black">
          <a:xfrm>
            <a:off x="0" y="2787650"/>
            <a:ext cx="9144000" cy="7143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8" name="Picture 11" descr="cardeskPS"/>
          <p:cNvPicPr>
            <a:picLocks noChangeAspect="1" noChangeArrowheads="1"/>
          </p:cNvPicPr>
          <p:nvPr userDrawn="1"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95600" cy="281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2"/>
          <p:cNvSpPr>
            <a:spLocks noChangeArrowheads="1"/>
          </p:cNvSpPr>
          <p:nvPr userDrawn="1"/>
        </p:nvSpPr>
        <p:spPr bwMode="auto">
          <a:xfrm>
            <a:off x="0" y="0"/>
            <a:ext cx="2895600" cy="2819400"/>
          </a:xfrm>
          <a:prstGeom prst="rect">
            <a:avLst/>
          </a:prstGeom>
          <a:solidFill>
            <a:srgbClr val="FF66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" name="Picture 13" descr="virus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0"/>
            <a:ext cx="32004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4"/>
          <p:cNvSpPr>
            <a:spLocks noChangeArrowheads="1"/>
          </p:cNvSpPr>
          <p:nvPr userDrawn="1"/>
        </p:nvSpPr>
        <p:spPr bwMode="auto">
          <a:xfrm>
            <a:off x="1600200" y="0"/>
            <a:ext cx="716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628" name="Rectangle 4"/>
          <p:cNvSpPr>
            <a:spLocks noGrp="1" noChangeArrowheads="1"/>
          </p:cNvSpPr>
          <p:nvPr>
            <p:ph type="subTitle" idx="1"/>
          </p:nvPr>
        </p:nvSpPr>
        <p:spPr bwMode="grayWhite">
          <a:xfrm>
            <a:off x="2895600" y="3962400"/>
            <a:ext cx="6172200" cy="2895600"/>
          </a:xfrm>
        </p:spPr>
        <p:txBody>
          <a:bodyPr/>
          <a:lstStyle>
            <a:lvl1pPr marL="0" indent="0"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22632" name="Rectangle 8"/>
          <p:cNvSpPr>
            <a:spLocks noGrp="1" noChangeArrowheads="1"/>
          </p:cNvSpPr>
          <p:nvPr>
            <p:ph type="ctrTitle"/>
          </p:nvPr>
        </p:nvSpPr>
        <p:spPr bwMode="ltGray">
          <a:xfrm>
            <a:off x="2971800" y="2895600"/>
            <a:ext cx="6172200" cy="990600"/>
          </a:xfrm>
          <a:solidFill>
            <a:srgbClr val="FF9900"/>
          </a:solidFill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54679114"/>
      </p:ext>
    </p:extLst>
  </p:cSld>
  <p:clrMapOvr>
    <a:masterClrMapping/>
  </p:clrMapOvr>
  <p:transition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030860"/>
      </p:ext>
    </p:extLst>
  </p:cSld>
  <p:clrMapOvr>
    <a:masterClrMapping/>
  </p:clrMapOvr>
  <p:transition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9900" y="228600"/>
            <a:ext cx="224790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" y="228600"/>
            <a:ext cx="659130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699343"/>
      </p:ext>
    </p:extLst>
  </p:cSld>
  <p:clrMapOvr>
    <a:masterClrMapping/>
  </p:clrMapOvr>
  <p:transition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28600"/>
            <a:ext cx="6477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" y="1371600"/>
            <a:ext cx="44196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71600"/>
            <a:ext cx="4419600" cy="2628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52900"/>
            <a:ext cx="4419600" cy="2628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036515"/>
      </p:ext>
    </p:extLst>
  </p:cSld>
  <p:clrMapOvr>
    <a:masterClrMapping/>
  </p:clrMapOvr>
  <p:transition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800"/>
              </a:spcBef>
              <a:defRPr/>
            </a:lvl1pPr>
            <a:lvl2pPr marL="444500" indent="-358775">
              <a:buSzPct val="100000"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620669243"/>
      </p:ext>
    </p:extLst>
  </p:cSld>
  <p:clrMapOvr>
    <a:masterClrMapping/>
  </p:clrMapOvr>
  <p:transition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5538951"/>
      </p:ext>
    </p:extLst>
  </p:cSld>
  <p:clrMapOvr>
    <a:masterClrMapping/>
  </p:clrMapOvr>
  <p:transition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" y="1371600"/>
            <a:ext cx="4419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419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163981"/>
      </p:ext>
    </p:extLst>
  </p:cSld>
  <p:clrMapOvr>
    <a:masterClrMapping/>
  </p:clrMapOvr>
  <p:transition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016748"/>
      </p:ext>
    </p:extLst>
  </p:cSld>
  <p:clrMapOvr>
    <a:masterClrMapping/>
  </p:clrMapOvr>
  <p:transition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140820"/>
      </p:ext>
    </p:extLst>
  </p:cSld>
  <p:clrMapOvr>
    <a:masterClrMapping/>
  </p:clrMapOvr>
  <p:transition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955825"/>
      </p:ext>
    </p:extLst>
  </p:cSld>
  <p:clrMapOvr>
    <a:masterClrMapping/>
  </p:clrMapOvr>
  <p:transition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7313189"/>
      </p:ext>
    </p:extLst>
  </p:cSld>
  <p:clrMapOvr>
    <a:masterClrMapping/>
  </p:clrMapOvr>
  <p:transition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Wingdings 2" pitchFamily="18" charset="2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1719027"/>
      </p:ext>
    </p:extLst>
  </p:cSld>
  <p:clrMapOvr>
    <a:masterClrMapping/>
  </p:clrMapOvr>
  <p:transition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ChangeArrowheads="1"/>
          </p:cNvSpPr>
          <p:nvPr userDrawn="1"/>
        </p:nvSpPr>
        <p:spPr bwMode="ltGray">
          <a:xfrm>
            <a:off x="11113" y="0"/>
            <a:ext cx="9132887" cy="112553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27" name="Group 4"/>
          <p:cNvGrpSpPr>
            <a:grpSpLocks/>
          </p:cNvGrpSpPr>
          <p:nvPr userDrawn="1"/>
        </p:nvGrpSpPr>
        <p:grpSpPr bwMode="auto">
          <a:xfrm>
            <a:off x="0" y="879475"/>
            <a:ext cx="9144000" cy="144463"/>
            <a:chOff x="1519" y="554"/>
            <a:chExt cx="4241" cy="91"/>
          </a:xfrm>
        </p:grpSpPr>
        <p:sp>
          <p:nvSpPr>
            <p:cNvPr id="1037" name="Line 5"/>
            <p:cNvSpPr>
              <a:spLocks noChangeShapeType="1"/>
            </p:cNvSpPr>
            <p:nvPr userDrawn="1"/>
          </p:nvSpPr>
          <p:spPr bwMode="white">
            <a:xfrm>
              <a:off x="1519" y="554"/>
              <a:ext cx="4241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38" name="Line 6"/>
            <p:cNvSpPr>
              <a:spLocks noChangeShapeType="1"/>
            </p:cNvSpPr>
            <p:nvPr userDrawn="1"/>
          </p:nvSpPr>
          <p:spPr bwMode="white">
            <a:xfrm>
              <a:off x="1519" y="599"/>
              <a:ext cx="4241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39" name="Line 7"/>
            <p:cNvSpPr>
              <a:spLocks noChangeShapeType="1"/>
            </p:cNvSpPr>
            <p:nvPr userDrawn="1"/>
          </p:nvSpPr>
          <p:spPr bwMode="white">
            <a:xfrm>
              <a:off x="1519" y="645"/>
              <a:ext cx="4241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02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590800" y="228600"/>
            <a:ext cx="6477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" y="1371600"/>
            <a:ext cx="89916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Wingdings 2" pitchFamily="18" charset="2"/>
              </a:rPr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030" name="Text Box 16"/>
          <p:cNvSpPr txBox="1">
            <a:spLocks noChangeArrowheads="1"/>
          </p:cNvSpPr>
          <p:nvPr userDrawn="1"/>
        </p:nvSpPr>
        <p:spPr bwMode="auto">
          <a:xfrm>
            <a:off x="2590800" y="1096963"/>
            <a:ext cx="655320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742950" indent="-28575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1430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6002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0574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  <a:defRPr/>
            </a:pPr>
            <a:r>
              <a:rPr lang="en-US" sz="700" b="0" smtClean="0">
                <a:solidFill>
                  <a:schemeClr val="bg1"/>
                </a:solidFill>
              </a:rPr>
              <a:t>Dr. Stefan Lüders (CERN IT/CO) </a:t>
            </a:r>
            <a:r>
              <a:rPr lang="en-US" sz="700" b="0" smtClean="0">
                <a:solidFill>
                  <a:schemeClr val="bg1"/>
                </a:solidFill>
                <a:cs typeface="Arial" charset="0"/>
              </a:rPr>
              <a:t>― </a:t>
            </a:r>
            <a:r>
              <a:rPr lang="fr-FR" sz="700" b="0" smtClean="0">
                <a:solidFill>
                  <a:schemeClr val="bg1"/>
                </a:solidFill>
                <a:cs typeface="Arial" charset="0"/>
              </a:rPr>
              <a:t>DESY</a:t>
            </a:r>
            <a:r>
              <a:rPr lang="en-US" sz="700" b="0" smtClean="0">
                <a:solidFill>
                  <a:schemeClr val="bg1"/>
                </a:solidFill>
                <a:cs typeface="Arial" charset="0"/>
              </a:rPr>
              <a:t> ― 20. </a:t>
            </a:r>
            <a:r>
              <a:rPr lang="de-DE" sz="700" b="0" smtClean="0">
                <a:solidFill>
                  <a:schemeClr val="bg1"/>
                </a:solidFill>
                <a:cs typeface="Arial" charset="0"/>
              </a:rPr>
              <a:t>Februar</a:t>
            </a:r>
            <a:r>
              <a:rPr lang="en-US" sz="700" b="0" smtClean="0">
                <a:solidFill>
                  <a:schemeClr val="bg1"/>
                </a:solidFill>
                <a:cs typeface="Arial" charset="0"/>
              </a:rPr>
              <a:t> 2007</a:t>
            </a:r>
          </a:p>
        </p:txBody>
      </p:sp>
      <p:pic>
        <p:nvPicPr>
          <p:cNvPr id="1031" name="Picture 18" descr="virus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17" descr="Outage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1219200" cy="111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3" name="Group 13"/>
          <p:cNvGrpSpPr>
            <a:grpSpLocks/>
          </p:cNvGrpSpPr>
          <p:nvPr userDrawn="1"/>
        </p:nvGrpSpPr>
        <p:grpSpPr bwMode="auto">
          <a:xfrm>
            <a:off x="0" y="1109663"/>
            <a:ext cx="9144000" cy="169862"/>
            <a:chOff x="0" y="699"/>
            <a:chExt cx="5760" cy="107"/>
          </a:xfrm>
        </p:grpSpPr>
        <p:sp>
          <p:nvSpPr>
            <p:cNvPr id="1035" name="Rectangle 14"/>
            <p:cNvSpPr>
              <a:spLocks noChangeArrowheads="1"/>
            </p:cNvSpPr>
            <p:nvPr userDrawn="1"/>
          </p:nvSpPr>
          <p:spPr bwMode="gray">
            <a:xfrm>
              <a:off x="0" y="699"/>
              <a:ext cx="5760" cy="4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6" name="Rectangle 15"/>
            <p:cNvSpPr>
              <a:spLocks noChangeArrowheads="1"/>
            </p:cNvSpPr>
            <p:nvPr userDrawn="1"/>
          </p:nvSpPr>
          <p:spPr bwMode="gray">
            <a:xfrm>
              <a:off x="1476" y="713"/>
              <a:ext cx="4284" cy="9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342900" indent="-342900" algn="r">
                <a:lnSpc>
                  <a:spcPct val="50000"/>
                </a:lnSpc>
                <a:spcBef>
                  <a:spcPct val="0"/>
                </a:spcBef>
              </a:pPr>
              <a:r>
                <a:rPr lang="de-DE" sz="1000" dirty="0">
                  <a:solidFill>
                    <a:schemeClr val="bg1"/>
                  </a:solidFill>
                </a:rPr>
                <a:t> </a:t>
              </a:r>
              <a:r>
                <a:rPr lang="en-US" sz="1000" dirty="0">
                  <a:solidFill>
                    <a:schemeClr val="bg1"/>
                  </a:solidFill>
                </a:rPr>
                <a:t>“How </a:t>
              </a:r>
              <a:r>
                <a:rPr lang="en-US" sz="1000" dirty="0" smtClean="0">
                  <a:solidFill>
                    <a:schemeClr val="bg1"/>
                  </a:solidFill>
                </a:rPr>
                <a:t>things go</a:t>
              </a:r>
              <a:r>
                <a:rPr lang="en-US" sz="1000" baseline="0" dirty="0" smtClean="0">
                  <a:solidFill>
                    <a:schemeClr val="bg1"/>
                  </a:solidFill>
                </a:rPr>
                <a:t> wrong.</a:t>
              </a:r>
              <a:r>
                <a:rPr lang="en-US" sz="1000" dirty="0" smtClean="0">
                  <a:solidFill>
                    <a:schemeClr val="bg1"/>
                  </a:solidFill>
                </a:rPr>
                <a:t>” </a:t>
              </a:r>
              <a:r>
                <a:rPr lang="de-DE" sz="1000" dirty="0">
                  <a:solidFill>
                    <a:schemeClr val="bg1"/>
                  </a:solidFill>
                  <a:cs typeface="Arial" charset="0"/>
                </a:rPr>
                <a:t>— </a:t>
              </a:r>
              <a:r>
                <a:rPr lang="de-DE" sz="1000" dirty="0">
                  <a:solidFill>
                    <a:schemeClr val="bg1"/>
                  </a:solidFill>
                </a:rPr>
                <a:t>Dr. Stefan Lüders </a:t>
              </a:r>
              <a:r>
                <a:rPr lang="de-DE" sz="1000" dirty="0">
                  <a:solidFill>
                    <a:schemeClr val="bg1"/>
                  </a:solidFill>
                  <a:cs typeface="Arial" charset="0"/>
                </a:rPr>
                <a:t>— </a:t>
              </a:r>
              <a:r>
                <a:rPr lang="de-DE" sz="1000" dirty="0" smtClean="0">
                  <a:solidFill>
                    <a:schemeClr val="bg1"/>
                  </a:solidFill>
                  <a:cs typeface="Arial" charset="0"/>
                </a:rPr>
                <a:t>3</a:t>
              </a:r>
              <a:r>
                <a:rPr lang="de-DE" sz="1000" baseline="30000" dirty="0" smtClean="0">
                  <a:solidFill>
                    <a:schemeClr val="bg1"/>
                  </a:solidFill>
                  <a:cs typeface="Arial" charset="0"/>
                </a:rPr>
                <a:t>rd</a:t>
              </a:r>
              <a:r>
                <a:rPr lang="de-DE" sz="1000" dirty="0" smtClean="0">
                  <a:solidFill>
                    <a:schemeClr val="bg1"/>
                  </a:solidFill>
                  <a:cs typeface="Arial" charset="0"/>
                </a:rPr>
                <a:t> </a:t>
              </a:r>
              <a:r>
                <a:rPr lang="en-US" sz="1000" dirty="0" smtClean="0">
                  <a:solidFill>
                    <a:schemeClr val="bg1"/>
                  </a:solidFill>
                  <a:cs typeface="Arial" charset="0"/>
                </a:rPr>
                <a:t>CS2HEP </a:t>
              </a:r>
              <a:r>
                <a:rPr lang="en-US" sz="1000" dirty="0">
                  <a:solidFill>
                    <a:schemeClr val="bg1"/>
                  </a:solidFill>
                  <a:cs typeface="Arial" charset="0"/>
                </a:rPr>
                <a:t>― October 9</a:t>
              </a:r>
              <a:r>
                <a:rPr lang="en-US" sz="1000" baseline="30000" dirty="0">
                  <a:solidFill>
                    <a:schemeClr val="bg1"/>
                  </a:solidFill>
                  <a:cs typeface="Arial" charset="0"/>
                </a:rPr>
                <a:t>th</a:t>
              </a:r>
              <a:r>
                <a:rPr lang="en-US" sz="1000" dirty="0">
                  <a:solidFill>
                    <a:schemeClr val="bg1"/>
                  </a:solidFill>
                  <a:cs typeface="Arial" charset="0"/>
                </a:rPr>
                <a:t> 2011</a:t>
              </a:r>
              <a:endParaRPr lang="de-DE" sz="1000" dirty="0">
                <a:solidFill>
                  <a:schemeClr val="bg1"/>
                </a:solidFill>
                <a:cs typeface="Arial" charset="0"/>
              </a:endParaRPr>
            </a:p>
          </p:txBody>
        </p:sp>
      </p:grpSp>
      <p:pic>
        <p:nvPicPr>
          <p:cNvPr id="1034" name="Picture 21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2825" y="636587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  <p:sldLayoutId id="2147483854" r:id="rId12"/>
  </p:sldLayoutIdLst>
  <p:transition>
    <p:cover/>
  </p:transition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defRPr sz="2400" b="1">
          <a:solidFill>
            <a:srgbClr val="000036"/>
          </a:solidFill>
          <a:latin typeface="+mn-lt"/>
          <a:ea typeface="+mn-ea"/>
          <a:cs typeface="+mn-cs"/>
          <a:sym typeface="Wingdings 2" pitchFamily="18" charset="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50000"/>
        <a:buFont typeface="Times New Roman" pitchFamily="18" charset="0"/>
        <a:buChar char="►"/>
        <a:defRPr sz="2000">
          <a:solidFill>
            <a:srgbClr val="00003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0000"/>
        <a:buFont typeface="Wingdings 2" pitchFamily="18" charset="2"/>
        <a:buChar char="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file:///D:\video.swf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062503" TargetMode="External"/><Relationship Id="rId2" Type="http://schemas.openxmlformats.org/officeDocument/2006/relationships/hyperlink" Target="https://edms.cern.ch/document/1062500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dms.cern.ch/document/1139163" TargetMode="External"/><Relationship Id="rId4" Type="http://schemas.openxmlformats.org/officeDocument/2006/relationships/hyperlink" Target="https://edms.cern.ch/document/106250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000" dirty="0" smtClean="0"/>
              <a:t>How things go wrong.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3388" y="3962400"/>
            <a:ext cx="6094412" cy="914400"/>
          </a:xfrm>
        </p:spPr>
        <p:txBody>
          <a:bodyPr/>
          <a:lstStyle/>
          <a:p>
            <a:pPr algn="r">
              <a:spcBef>
                <a:spcPct val="0"/>
              </a:spcBef>
            </a:pPr>
            <a:r>
              <a:rPr lang="en-GB" sz="2600" smtClean="0"/>
              <a:t>The lucky one and the unlucky one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grayWhite">
          <a:xfrm>
            <a:off x="0" y="5715000"/>
            <a:ext cx="7924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>
              <a:spcBef>
                <a:spcPct val="0"/>
              </a:spcBef>
              <a:buFontTx/>
              <a:buNone/>
            </a:pPr>
            <a:r>
              <a:rPr lang="en-US" sz="2000" dirty="0">
                <a:solidFill>
                  <a:srgbClr val="000036"/>
                </a:solidFill>
              </a:rPr>
              <a:t>Dr. Stefan </a:t>
            </a:r>
            <a:r>
              <a:rPr lang="en-US" sz="2000" dirty="0" err="1">
                <a:solidFill>
                  <a:srgbClr val="000036"/>
                </a:solidFill>
              </a:rPr>
              <a:t>L</a:t>
            </a:r>
            <a:r>
              <a:rPr lang="en-US" sz="2000" dirty="0" err="1">
                <a:solidFill>
                  <a:srgbClr val="000036"/>
                </a:solidFill>
                <a:cs typeface="Arial" charset="0"/>
              </a:rPr>
              <a:t>üders</a:t>
            </a:r>
            <a:r>
              <a:rPr lang="en-US" sz="2000" dirty="0">
                <a:solidFill>
                  <a:srgbClr val="000036"/>
                </a:solidFill>
                <a:cs typeface="Arial" charset="0"/>
              </a:rPr>
              <a:t> (CERN Computer Security Officer)</a:t>
            </a:r>
          </a:p>
          <a:p>
            <a:pPr algn="r"/>
            <a:r>
              <a:rPr lang="en-US" sz="2000" b="0" dirty="0" smtClean="0">
                <a:solidFill>
                  <a:srgbClr val="000036"/>
                </a:solidFill>
                <a:cs typeface="Arial" charset="0"/>
              </a:rPr>
              <a:t>3</a:t>
            </a:r>
            <a:r>
              <a:rPr lang="en-US" sz="2000" b="0" baseline="30000" dirty="0" smtClean="0">
                <a:solidFill>
                  <a:srgbClr val="000036"/>
                </a:solidFill>
                <a:cs typeface="Arial" charset="0"/>
              </a:rPr>
              <a:t>rd</a:t>
            </a:r>
            <a:r>
              <a:rPr lang="en-US" sz="2000" b="0" dirty="0" smtClean="0">
                <a:solidFill>
                  <a:srgbClr val="000036"/>
                </a:solidFill>
                <a:cs typeface="Arial" charset="0"/>
              </a:rPr>
              <a:t> </a:t>
            </a:r>
            <a:r>
              <a:rPr lang="en-US" sz="2000" b="0" dirty="0">
                <a:solidFill>
                  <a:srgbClr val="000036"/>
                </a:solidFill>
                <a:cs typeface="Arial" charset="0"/>
              </a:rPr>
              <a:t>(CS)</a:t>
            </a:r>
            <a:r>
              <a:rPr lang="en-US" sz="2000" b="0" baseline="30000" dirty="0">
                <a:solidFill>
                  <a:srgbClr val="000036"/>
                </a:solidFill>
                <a:cs typeface="Arial" charset="0"/>
              </a:rPr>
              <a:t>2</a:t>
            </a:r>
            <a:r>
              <a:rPr lang="en-US" sz="2000" b="0" dirty="0">
                <a:solidFill>
                  <a:srgbClr val="000036"/>
                </a:solidFill>
                <a:cs typeface="Arial" charset="0"/>
              </a:rPr>
              <a:t>/HEP Workshop, Grenoble (France)</a:t>
            </a:r>
            <a:br>
              <a:rPr lang="en-US" sz="2000" b="0" dirty="0">
                <a:solidFill>
                  <a:srgbClr val="000036"/>
                </a:solidFill>
                <a:cs typeface="Arial" charset="0"/>
              </a:rPr>
            </a:br>
            <a:r>
              <a:rPr lang="en-US" sz="2000" b="0" dirty="0">
                <a:solidFill>
                  <a:srgbClr val="000036"/>
                </a:solidFill>
                <a:cs typeface="Arial" charset="0"/>
              </a:rPr>
              <a:t>October </a:t>
            </a:r>
            <a:r>
              <a:rPr lang="en-US" sz="2000" b="0" dirty="0" smtClean="0">
                <a:solidFill>
                  <a:srgbClr val="000036"/>
                </a:solidFill>
                <a:cs typeface="Arial" charset="0"/>
              </a:rPr>
              <a:t>9</a:t>
            </a:r>
            <a:r>
              <a:rPr lang="en-US" sz="2000" b="0" baseline="30000" dirty="0" smtClean="0">
                <a:solidFill>
                  <a:srgbClr val="000036"/>
                </a:solidFill>
                <a:cs typeface="Arial" charset="0"/>
              </a:rPr>
              <a:t>th</a:t>
            </a:r>
            <a:r>
              <a:rPr lang="de-DE" sz="2000" b="0" dirty="0" smtClean="0">
                <a:solidFill>
                  <a:srgbClr val="000036"/>
                </a:solidFill>
                <a:cs typeface="Arial" charset="0"/>
              </a:rPr>
              <a:t>, 2011</a:t>
            </a:r>
            <a:endParaRPr lang="de-DE" sz="2000" b="0" dirty="0">
              <a:solidFill>
                <a:srgbClr val="000036"/>
              </a:solidFill>
              <a:cs typeface="Arial" charset="0"/>
            </a:endParaRPr>
          </a:p>
        </p:txBody>
      </p:sp>
      <p:pic>
        <p:nvPicPr>
          <p:cNvPr id="3077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5640388"/>
            <a:ext cx="1066800" cy="106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Prevention is the key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-15875"/>
            <a:r>
              <a:rPr lang="en-US" dirty="0" smtClean="0"/>
              <a:t>Training &amp; Awareness</a:t>
            </a:r>
            <a:endParaRPr lang="en-GB" dirty="0" smtClean="0"/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Dedicated training courses </a:t>
            </a:r>
            <a:r>
              <a:rPr lang="en-GB" dirty="0" smtClean="0"/>
              <a:t>on</a:t>
            </a:r>
            <a:br>
              <a:rPr lang="en-GB" dirty="0" smtClean="0"/>
            </a:br>
            <a:r>
              <a:rPr lang="en-GB" dirty="0" smtClean="0"/>
              <a:t>“Secure programming in Java/PHP/Perl/Python”</a:t>
            </a:r>
            <a:br>
              <a:rPr lang="en-GB" dirty="0" smtClean="0"/>
            </a:br>
            <a:r>
              <a:rPr lang="en-GB" dirty="0" smtClean="0"/>
              <a:t>and “…for Web applications”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Mandatory </a:t>
            </a:r>
            <a:r>
              <a:rPr lang="en-GB" dirty="0">
                <a:solidFill>
                  <a:srgbClr val="FF0000"/>
                </a:solidFill>
              </a:rPr>
              <a:t>on-line security course </a:t>
            </a:r>
            <a:r>
              <a:rPr lang="en-GB" dirty="0" smtClean="0"/>
              <a:t>every</a:t>
            </a:r>
            <a:br>
              <a:rPr lang="en-GB" dirty="0" smtClean="0"/>
            </a:br>
            <a:r>
              <a:rPr lang="en-GB" dirty="0" smtClean="0"/>
              <a:t>two years</a:t>
            </a:r>
            <a:r>
              <a:rPr lang="en-GB" dirty="0"/>
              <a:t> </a:t>
            </a:r>
            <a:r>
              <a:rPr lang="en-GB" dirty="0" smtClean="0"/>
              <a:t>for </a:t>
            </a:r>
            <a:r>
              <a:rPr lang="en-GB" dirty="0"/>
              <a:t>all CERN account owners</a:t>
            </a:r>
          </a:p>
          <a:p>
            <a:pPr lvl="1"/>
            <a:r>
              <a:rPr lang="en-GB" dirty="0"/>
              <a:t>Awareness poster campaign through-out CERN</a:t>
            </a:r>
          </a:p>
          <a:p>
            <a:pPr lvl="1"/>
            <a:r>
              <a:rPr lang="en-US" dirty="0" smtClean="0"/>
              <a:t>Check </a:t>
            </a:r>
            <a:r>
              <a:rPr lang="en-US" dirty="0"/>
              <a:t>out </a:t>
            </a:r>
            <a:r>
              <a:rPr lang="en-US" dirty="0" smtClean="0"/>
              <a:t>at</a:t>
            </a:r>
            <a:br>
              <a:rPr lang="en-US" dirty="0" smtClean="0"/>
            </a:br>
            <a:r>
              <a:rPr lang="en-US" dirty="0" smtClean="0"/>
              <a:t>http://cern.ch/security/training/en/index.shtml </a:t>
            </a:r>
            <a:endParaRPr lang="en-GB" dirty="0"/>
          </a:p>
          <a:p>
            <a:pPr marL="0" indent="-15875"/>
            <a:r>
              <a:rPr lang="en-US" dirty="0">
                <a:solidFill>
                  <a:srgbClr val="FF0000"/>
                </a:solidFill>
              </a:rPr>
              <a:t>Consulting &amp; Assistance</a:t>
            </a:r>
          </a:p>
          <a:p>
            <a:pPr marL="449263" lvl="1" indent="-361950"/>
            <a:r>
              <a:rPr lang="en-US" dirty="0"/>
              <a:t>Helping system owners with securing their</a:t>
            </a:r>
            <a:br>
              <a:rPr lang="en-US" dirty="0"/>
            </a:br>
            <a:r>
              <a:rPr lang="en-US" dirty="0"/>
              <a:t>services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Website scanning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…</a:t>
            </a:r>
            <a:r>
              <a:rPr lang="en-US" smtClean="0"/>
              <a:t>plus Nessus…</a:t>
            </a:r>
            <a:endParaRPr lang="en-GB" dirty="0"/>
          </a:p>
        </p:txBody>
      </p:sp>
      <p:pic>
        <p:nvPicPr>
          <p:cNvPr id="6" name="Picture 2" descr="http://www.hagen-bauer.de/blog/201009/201009-skipfish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5928074"/>
            <a:ext cx="1752600" cy="80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9" descr="\\cern.ch\dfs\Websites\s\security\training\en\posters\computers\computers-viruse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199" y="1371600"/>
            <a:ext cx="254317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3" descr="\\cern.ch\dfs\Websites\s\security\training\en\posters\files-data\files-data-diary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562" y="1733550"/>
            <a:ext cx="2544762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7" descr="\\cern.ch\dfs\Websites\s\security\training\en\posters\copyright\copyright-piracy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7" y="2160588"/>
            <a:ext cx="2540000" cy="359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6" descr="\\cern.ch\dfs\Websites\s\security\training\en\posters\copyright\copyright-movie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262" y="2520950"/>
            <a:ext cx="2524125" cy="359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8" descr="\\cern.ch\dfs\Websites\s\security\training\en\posters\rules\rules-road-signs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474" y="2914650"/>
            <a:ext cx="2544763" cy="359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6" descr="\\cern.ch\dfs\Websites\s\security\training\en\posters\passwords\passwords-keys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12" y="3300413"/>
            <a:ext cx="2544762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7" descr="\\cern.ch\dfs\Websites\s\security\training\en\posters\passwords\passwords-pirate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574" y="3678238"/>
            <a:ext cx="2544763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1" descr="\\cern.ch\dfs\Websites\s\security\training\en\posters\email-web\email-web-pineapple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174" y="4040188"/>
            <a:ext cx="2544763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0" descr="\\cern.ch\dfs\Websites\s\security\training\en\posters\email-web\email-web-surf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587" y="4365625"/>
            <a:ext cx="2544762" cy="359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2" descr="\\cern.ch\dfs\Websites\s\security\training\en\posters\email-web\email-web-sheep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574" y="4745038"/>
            <a:ext cx="2544763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562" y="2133600"/>
            <a:ext cx="270827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8906015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5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5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5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Thank you!</a:t>
            </a:r>
            <a:endParaRPr lang="en-GB" smtClean="0"/>
          </a:p>
        </p:txBody>
      </p:sp>
      <p:grpSp>
        <p:nvGrpSpPr>
          <p:cNvPr id="12291" name="Group 7"/>
          <p:cNvGrpSpPr>
            <a:grpSpLocks/>
          </p:cNvGrpSpPr>
          <p:nvPr/>
        </p:nvGrpSpPr>
        <p:grpSpPr bwMode="auto">
          <a:xfrm>
            <a:off x="304800" y="3182938"/>
            <a:ext cx="8610600" cy="1227137"/>
            <a:chOff x="304800" y="3182888"/>
            <a:chExt cx="8610600" cy="1227263"/>
          </a:xfrm>
        </p:grpSpPr>
        <p:sp>
          <p:nvSpPr>
            <p:cNvPr id="12292" name="AutoShape 19"/>
            <p:cNvSpPr>
              <a:spLocks noChangeArrowheads="1"/>
            </p:cNvSpPr>
            <p:nvPr/>
          </p:nvSpPr>
          <p:spPr bwMode="auto">
            <a:xfrm>
              <a:off x="304800" y="3182888"/>
              <a:ext cx="8610600" cy="1008112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1162050"/>
              <a:r>
                <a:rPr lang="en-US" sz="5400">
                  <a:solidFill>
                    <a:srgbClr val="000000"/>
                  </a:solidFill>
                </a:rPr>
                <a:t> Questions?</a:t>
              </a:r>
            </a:p>
          </p:txBody>
        </p:sp>
        <p:pic>
          <p:nvPicPr>
            <p:cNvPr id="12293" name="Picture 9" descr="Bart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3226279"/>
              <a:ext cx="1944126" cy="1183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7"/>
          <p:cNvGrpSpPr>
            <a:grpSpLocks/>
          </p:cNvGrpSpPr>
          <p:nvPr/>
        </p:nvGrpSpPr>
        <p:grpSpPr bwMode="auto">
          <a:xfrm>
            <a:off x="304800" y="3182938"/>
            <a:ext cx="8610600" cy="1008062"/>
            <a:chOff x="304800" y="2780928"/>
            <a:chExt cx="8610600" cy="1008112"/>
          </a:xfrm>
        </p:grpSpPr>
        <p:sp>
          <p:nvSpPr>
            <p:cNvPr id="4099" name="AutoShape 19"/>
            <p:cNvSpPr>
              <a:spLocks noChangeArrowheads="1"/>
            </p:cNvSpPr>
            <p:nvPr/>
          </p:nvSpPr>
          <p:spPr bwMode="auto">
            <a:xfrm>
              <a:off x="304800" y="2780928"/>
              <a:ext cx="8610600" cy="1008112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1162050"/>
              <a:r>
                <a:rPr lang="en-US" sz="5400">
                  <a:solidFill>
                    <a:srgbClr val="000000"/>
                  </a:solidFill>
                </a:rPr>
                <a:t>The Lucky One</a:t>
              </a:r>
            </a:p>
          </p:txBody>
        </p:sp>
        <p:pic>
          <p:nvPicPr>
            <p:cNvPr id="4100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7288"/>
            <a:stretch>
              <a:fillRect/>
            </a:stretch>
          </p:blipFill>
          <p:spPr bwMode="auto">
            <a:xfrm>
              <a:off x="609600" y="2895600"/>
              <a:ext cx="1676400" cy="8098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295400"/>
            <a:ext cx="4962678" cy="3532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2286000" y="228600"/>
            <a:ext cx="6858000" cy="533400"/>
          </a:xfrm>
        </p:spPr>
        <p:txBody>
          <a:bodyPr/>
          <a:lstStyle/>
          <a:p>
            <a:r>
              <a:rPr lang="en-US" smtClean="0"/>
              <a:t>The SCADA Researcher</a:t>
            </a:r>
            <a:endParaRPr lang="en-GB" smtClean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88"/>
          <a:stretch>
            <a:fillRect/>
          </a:stretch>
        </p:blipFill>
        <p:spPr bwMode="auto">
          <a:xfrm>
            <a:off x="752327" y="1462457"/>
            <a:ext cx="8010673" cy="3871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2713" y="1600200"/>
            <a:ext cx="6415087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6" name="Content Placeholder 2"/>
          <p:cNvSpPr>
            <a:spLocks noGrp="1"/>
          </p:cNvSpPr>
          <p:nvPr>
            <p:ph idx="1"/>
          </p:nvPr>
        </p:nvSpPr>
        <p:spPr>
          <a:xfrm>
            <a:off x="543078" y="5715000"/>
            <a:ext cx="8991600" cy="1143000"/>
          </a:xfrm>
        </p:spPr>
        <p:txBody>
          <a:bodyPr/>
          <a:lstStyle/>
          <a:p>
            <a:endParaRPr lang="en-US" dirty="0" smtClean="0"/>
          </a:p>
          <a:p>
            <a:endParaRPr lang="en-GB" dirty="0" smtClean="0"/>
          </a:p>
        </p:txBody>
      </p:sp>
      <p:sp>
        <p:nvSpPr>
          <p:cNvPr id="9" name="AutoShape 19"/>
          <p:cNvSpPr>
            <a:spLocks noChangeArrowheads="1"/>
          </p:cNvSpPr>
          <p:nvPr/>
        </p:nvSpPr>
        <p:spPr bwMode="auto">
          <a:xfrm>
            <a:off x="76200" y="5486400"/>
            <a:ext cx="8458200" cy="1295400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dirty="0" smtClean="0">
                <a:solidFill>
                  <a:srgbClr val="000000"/>
                </a:solidFill>
              </a:rPr>
              <a:t>A </a:t>
            </a:r>
            <a:r>
              <a:rPr lang="en-US" dirty="0">
                <a:solidFill>
                  <a:srgbClr val="000000"/>
                </a:solidFill>
              </a:rPr>
              <a:t>month earlier, the Researcher reported to </a:t>
            </a:r>
            <a:r>
              <a:rPr lang="en-US" dirty="0" smtClean="0">
                <a:solidFill>
                  <a:srgbClr val="000000"/>
                </a:solidFill>
              </a:rPr>
              <a:t>the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U.S</a:t>
            </a:r>
            <a:r>
              <a:rPr lang="en-US" dirty="0">
                <a:solidFill>
                  <a:srgbClr val="000000"/>
                </a:solidFill>
              </a:rPr>
              <a:t>. Department of Homeland Security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who informed us via SWITCH and MELANI.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happened?</a:t>
            </a:r>
            <a:endParaRPr lang="en-GB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371600"/>
            <a:ext cx="8107010" cy="4346089"/>
          </a:xfrm>
          <a:prstGeom prst="rect">
            <a:avLst/>
          </a:prstGeom>
        </p:spPr>
      </p:pic>
      <p:pic>
        <p:nvPicPr>
          <p:cNvPr id="6147" name="Picture 2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981200"/>
            <a:ext cx="7391400" cy="4739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Counter-Measures</a:t>
            </a:r>
            <a:endParaRPr lang="en-GB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Standard event response:</a:t>
            </a:r>
          </a:p>
          <a:p>
            <a:pPr lvl="1"/>
            <a:r>
              <a:rPr lang="en-US" dirty="0" smtClean="0"/>
              <a:t>Inform </a:t>
            </a:r>
            <a:r>
              <a:rPr lang="en-US" dirty="0"/>
              <a:t>stakeholders</a:t>
            </a:r>
          </a:p>
          <a:p>
            <a:pPr lvl="1"/>
            <a:r>
              <a:rPr lang="en-US" dirty="0" smtClean="0"/>
              <a:t>Prepare press statement</a:t>
            </a:r>
          </a:p>
          <a:p>
            <a:pPr lvl="1"/>
            <a:r>
              <a:rPr lang="en-US" dirty="0" smtClean="0"/>
              <a:t>Take documents offline incl. Google cache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Change passwords on all instances </a:t>
            </a:r>
            <a:r>
              <a:rPr lang="en-US" i="1" dirty="0" smtClean="0"/>
              <a:t>(can be costly!)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Check access logs for unauthorized activity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We’ve been able to identify the corresponding actions,</a:t>
            </a:r>
            <a:br>
              <a:rPr lang="en-US" dirty="0" smtClean="0"/>
            </a:br>
            <a:r>
              <a:rPr lang="en-US" dirty="0" smtClean="0"/>
              <a:t>e.g. the original scan for the document and WTS accesses</a:t>
            </a:r>
          </a:p>
          <a:p>
            <a:r>
              <a:rPr lang="en-US" dirty="0" smtClean="0"/>
              <a:t>Lessons Learned:</a:t>
            </a:r>
          </a:p>
          <a:p>
            <a:pPr lvl="1"/>
            <a:r>
              <a:rPr lang="en-US" dirty="0" smtClean="0"/>
              <a:t>Starting to </a:t>
            </a:r>
            <a:r>
              <a:rPr lang="en-US" dirty="0" smtClean="0">
                <a:solidFill>
                  <a:srgbClr val="FF0000"/>
                </a:solidFill>
              </a:rPr>
              <a:t>block access from the Internet </a:t>
            </a:r>
            <a:r>
              <a:rPr lang="en-US" dirty="0" smtClean="0"/>
              <a:t>for selected service accounts</a:t>
            </a:r>
            <a:br>
              <a:rPr lang="en-US" dirty="0" smtClean="0"/>
            </a:br>
            <a:r>
              <a:rPr lang="en-US" dirty="0" smtClean="0"/>
              <a:t>(i.e. non-personal accounts)</a:t>
            </a:r>
          </a:p>
          <a:p>
            <a:pPr lvl="1"/>
            <a:r>
              <a:rPr lang="en-US" dirty="0" smtClean="0"/>
              <a:t>Working on a general policy prohibiting service accounts</a:t>
            </a:r>
            <a:br>
              <a:rPr lang="en-US" dirty="0" smtClean="0"/>
            </a:br>
            <a:r>
              <a:rPr lang="en-US" dirty="0" smtClean="0"/>
              <a:t>on LXPLUS and CERNTS</a:t>
            </a:r>
          </a:p>
          <a:p>
            <a:endParaRPr lang="en-GB" dirty="0" smtClean="0"/>
          </a:p>
        </p:txBody>
      </p:sp>
      <p:pic>
        <p:nvPicPr>
          <p:cNvPr id="7172" name="Picture 11" descr="Picture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295400"/>
            <a:ext cx="2573338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3"/>
          <p:cNvGrpSpPr>
            <a:grpSpLocks/>
          </p:cNvGrpSpPr>
          <p:nvPr/>
        </p:nvGrpSpPr>
        <p:grpSpPr bwMode="auto">
          <a:xfrm>
            <a:off x="304800" y="3182938"/>
            <a:ext cx="8610600" cy="1008062"/>
            <a:chOff x="304800" y="2780928"/>
            <a:chExt cx="8610600" cy="1008112"/>
          </a:xfrm>
        </p:grpSpPr>
        <p:sp>
          <p:nvSpPr>
            <p:cNvPr id="8195" name="AutoShape 19"/>
            <p:cNvSpPr>
              <a:spLocks noChangeArrowheads="1"/>
            </p:cNvSpPr>
            <p:nvPr/>
          </p:nvSpPr>
          <p:spPr bwMode="auto">
            <a:xfrm>
              <a:off x="304800" y="2780928"/>
              <a:ext cx="8610600" cy="1008112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1162050"/>
              <a:r>
                <a:rPr lang="en-US" sz="5400">
                  <a:solidFill>
                    <a:srgbClr val="000000"/>
                  </a:solidFill>
                </a:rPr>
                <a:t> The Unlucky One</a:t>
              </a:r>
            </a:p>
          </p:txBody>
        </p:sp>
        <p:pic>
          <p:nvPicPr>
            <p:cNvPr id="8196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7288"/>
            <a:stretch>
              <a:fillRect/>
            </a:stretch>
          </p:blipFill>
          <p:spPr bwMode="auto">
            <a:xfrm>
              <a:off x="609600" y="2895600"/>
              <a:ext cx="1676400" cy="8098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Attack</a:t>
            </a:r>
            <a:endParaRPr lang="en-GB" smtClean="0"/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9" y="1447800"/>
            <a:ext cx="8424761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ction Button: Forward or Next 3">
            <a:hlinkClick r:id="rId3" action="ppaction://program" highlightClick="1"/>
          </p:cNvPr>
          <p:cNvSpPr/>
          <p:nvPr/>
        </p:nvSpPr>
        <p:spPr bwMode="auto">
          <a:xfrm>
            <a:off x="7912608" y="5257800"/>
            <a:ext cx="1042416" cy="1042416"/>
          </a:xfrm>
          <a:prstGeom prst="actionButtonForwardNex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accent1"/>
              </a:solidFill>
              <a:effectLst/>
              <a:latin typeface="Arial" charset="0"/>
              <a:sym typeface="Wingdings 2" pitchFamily="18" charset="2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Counter-Measures</a:t>
            </a:r>
            <a:endParaRPr lang="en-GB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Standard event response:</a:t>
            </a:r>
          </a:p>
          <a:p>
            <a:pPr lvl="1"/>
            <a:r>
              <a:rPr lang="en-US" dirty="0" smtClean="0"/>
              <a:t>Inform stakeholders</a:t>
            </a:r>
          </a:p>
          <a:p>
            <a:pPr lvl="1"/>
            <a:r>
              <a:rPr lang="en-US" dirty="0" smtClean="0"/>
              <a:t>Prepare press statement</a:t>
            </a:r>
          </a:p>
          <a:p>
            <a:pPr lvl="1"/>
            <a:r>
              <a:rPr lang="en-US" dirty="0" smtClean="0"/>
              <a:t>Check network logs and attacker </a:t>
            </a:r>
            <a:r>
              <a:rPr lang="en-US" dirty="0" err="1" smtClean="0"/>
              <a:t>Ips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Forensics of compromised server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Difficult if local admins already have tampered with the data</a:t>
            </a:r>
          </a:p>
          <a:p>
            <a:pPr lvl="1"/>
            <a:r>
              <a:rPr lang="en-US" dirty="0" smtClean="0"/>
              <a:t>Determination of compromise extent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Reinstallation after all </a:t>
            </a:r>
            <a:r>
              <a:rPr lang="en-US" i="1" dirty="0" smtClean="0"/>
              <a:t>(painful)</a:t>
            </a:r>
            <a:endParaRPr lang="en-US" dirty="0" smtClean="0"/>
          </a:p>
          <a:p>
            <a:r>
              <a:rPr lang="en-US" dirty="0" smtClean="0"/>
              <a:t>Lessons Learned:</a:t>
            </a:r>
            <a:endParaRPr lang="en-GB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Patching</a:t>
            </a:r>
            <a:r>
              <a:rPr lang="en-US" dirty="0" smtClean="0"/>
              <a:t> is a must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Central </a:t>
            </a:r>
            <a:r>
              <a:rPr lang="en-US" dirty="0" err="1" smtClean="0">
                <a:solidFill>
                  <a:srgbClr val="FF0000"/>
                </a:solidFill>
              </a:rPr>
              <a:t>syslogging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is a must, too</a:t>
            </a:r>
          </a:p>
          <a:p>
            <a:pPr lvl="1"/>
            <a:r>
              <a:rPr lang="en-US" dirty="0" smtClean="0"/>
              <a:t>Adequate security training is beneficial for </a:t>
            </a:r>
            <a:r>
              <a:rPr lang="en-US" i="1" dirty="0" smtClean="0"/>
              <a:t>all</a:t>
            </a:r>
            <a:br>
              <a:rPr lang="en-US" i="1" dirty="0" smtClean="0"/>
            </a:br>
            <a:r>
              <a:rPr lang="en-US" i="1" dirty="0" smtClean="0"/>
              <a:t>(“Once bitten, twice shy” </a:t>
            </a:r>
            <a:r>
              <a:rPr lang="en-US" dirty="0" smtClean="0">
                <a:sym typeface="Wingdings" pitchFamily="2" charset="2"/>
              </a:rPr>
              <a:t>)</a:t>
            </a:r>
            <a:endParaRPr lang="en-US" dirty="0" smtClean="0"/>
          </a:p>
          <a:p>
            <a:pPr lvl="1"/>
            <a:r>
              <a:rPr lang="en-US" dirty="0" smtClean="0"/>
              <a:t>Deployment of so-called “</a:t>
            </a:r>
            <a:r>
              <a:rPr lang="en-US" dirty="0" smtClean="0">
                <a:solidFill>
                  <a:srgbClr val="FF0000"/>
                </a:solidFill>
              </a:rPr>
              <a:t>Security Baselines</a:t>
            </a:r>
            <a:r>
              <a:rPr lang="en-US" dirty="0" smtClean="0"/>
              <a:t>”</a:t>
            </a:r>
          </a:p>
        </p:txBody>
      </p:sp>
      <p:pic>
        <p:nvPicPr>
          <p:cNvPr id="10244" name="Picture 11" descr="Picture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295400"/>
            <a:ext cx="2573338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2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2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Security Baselines</a:t>
            </a:r>
            <a:endParaRPr lang="en-GB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 smtClean="0"/>
              <a:t>…define basic security objectives</a:t>
            </a:r>
          </a:p>
          <a:p>
            <a:pPr lvl="1"/>
            <a:r>
              <a:rPr lang="en-GB" dirty="0" smtClean="0"/>
              <a:t>…are simple, pragmatic &amp; complete, and do not imply technical solutions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All systems/services must be implemented and deployed in compliance with their corresponding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“Security Implementation Document”</a:t>
            </a:r>
          </a:p>
          <a:p>
            <a:pPr lvl="1"/>
            <a:r>
              <a:rPr lang="en-GB" dirty="0" smtClean="0"/>
              <a:t>Non-compliance will ultimately lead to reduced network connectivity</a:t>
            </a:r>
            <a:br>
              <a:rPr lang="en-GB" dirty="0" smtClean="0"/>
            </a:br>
            <a:r>
              <a:rPr lang="en-GB" dirty="0" smtClean="0"/>
              <a:t>(i.e. closure of CERN firewall openings, ceased access to other network domains, full disconnection from the network).</a:t>
            </a:r>
          </a:p>
          <a:p>
            <a:r>
              <a:rPr lang="en-GB" dirty="0" smtClean="0"/>
              <a:t>Today, we have Security Baselines…</a:t>
            </a:r>
          </a:p>
          <a:p>
            <a:pPr lvl="1"/>
            <a:r>
              <a:rPr lang="en-GB" dirty="0" smtClean="0"/>
              <a:t>…for servers (</a:t>
            </a:r>
            <a:r>
              <a:rPr lang="en-GB" dirty="0" smtClean="0">
                <a:hlinkClick r:id="rId2"/>
              </a:rPr>
              <a:t>EDMS 1062500</a:t>
            </a:r>
            <a:r>
              <a:rPr lang="en-GB" dirty="0" smtClean="0"/>
              <a:t>) </a:t>
            </a:r>
          </a:p>
          <a:p>
            <a:pPr lvl="1"/>
            <a:r>
              <a:rPr lang="en-GB" dirty="0" smtClean="0"/>
              <a:t>…for file hosting services (</a:t>
            </a:r>
            <a:r>
              <a:rPr lang="en-GB" dirty="0" smtClean="0">
                <a:hlinkClick r:id="rId3"/>
              </a:rPr>
              <a:t>EDMS 1062503</a:t>
            </a:r>
            <a:r>
              <a:rPr lang="en-GB" dirty="0" smtClean="0"/>
              <a:t>) </a:t>
            </a:r>
          </a:p>
          <a:p>
            <a:pPr lvl="1"/>
            <a:r>
              <a:rPr lang="en-GB" dirty="0" smtClean="0"/>
              <a:t>…for web hosting services (</a:t>
            </a:r>
            <a:r>
              <a:rPr lang="en-GB" dirty="0" smtClean="0">
                <a:hlinkClick r:id="rId4"/>
              </a:rPr>
              <a:t>EDMS 1062502</a:t>
            </a:r>
            <a:r>
              <a:rPr lang="en-GB" dirty="0" smtClean="0"/>
              <a:t>) </a:t>
            </a:r>
          </a:p>
          <a:p>
            <a:pPr lvl="1"/>
            <a:r>
              <a:rPr lang="en-GB" dirty="0" smtClean="0"/>
              <a:t>…for Industrial Embedded Devices (</a:t>
            </a:r>
            <a:r>
              <a:rPr lang="en-GB" dirty="0" smtClean="0">
                <a:hlinkClick r:id="rId5"/>
              </a:rPr>
              <a:t>EDMS 1139163</a:t>
            </a:r>
            <a:r>
              <a:rPr lang="en-GB" dirty="0" smtClean="0"/>
              <a:t>)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uiExpand="1" build="p"/>
    </p:bldLst>
  </p:timing>
</p:sld>
</file>

<file path=ppt/theme/theme1.xml><?xml version="1.0" encoding="utf-8"?>
<a:theme xmlns:a="http://schemas.openxmlformats.org/drawingml/2006/main" name="1_Prelude">
  <a:themeElements>
    <a:clrScheme name="1_Prelude 1">
      <a:dk1>
        <a:srgbClr val="1D528D"/>
      </a:dk1>
      <a:lt1>
        <a:srgbClr val="FFFFFF"/>
      </a:lt1>
      <a:dk2>
        <a:srgbClr val="000000"/>
      </a:dk2>
      <a:lt2>
        <a:srgbClr val="B2B2B2"/>
      </a:lt2>
      <a:accent1>
        <a:srgbClr val="2D6BC7"/>
      </a:accent1>
      <a:accent2>
        <a:srgbClr val="FF9900"/>
      </a:accent2>
      <a:accent3>
        <a:srgbClr val="FFFFFF"/>
      </a:accent3>
      <a:accent4>
        <a:srgbClr val="174578"/>
      </a:accent4>
      <a:accent5>
        <a:srgbClr val="ADBAE0"/>
      </a:accent5>
      <a:accent6>
        <a:srgbClr val="E78A00"/>
      </a:accent6>
      <a:hlink>
        <a:srgbClr val="9999FF"/>
      </a:hlink>
      <a:folHlink>
        <a:srgbClr val="969696"/>
      </a:folHlink>
    </a:clrScheme>
    <a:fontScheme name="1_Prelu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Times New Roman" pitchFamily="18" charset="0"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Arial" charset="0"/>
            <a:sym typeface="Wingdings 2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Times New Roman" pitchFamily="18" charset="0"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Arial" charset="0"/>
            <a:sym typeface="Wingdings 2" pitchFamily="18" charset="2"/>
          </a:defRPr>
        </a:defPPr>
      </a:lstStyle>
    </a:lnDef>
  </a:objectDefaults>
  <a:extraClrSchemeLst>
    <a:extraClrScheme>
      <a:clrScheme name="1_Prelude 1">
        <a:dk1>
          <a:srgbClr val="1D528D"/>
        </a:dk1>
        <a:lt1>
          <a:srgbClr val="FFFFFF"/>
        </a:lt1>
        <a:dk2>
          <a:srgbClr val="000000"/>
        </a:dk2>
        <a:lt2>
          <a:srgbClr val="B2B2B2"/>
        </a:lt2>
        <a:accent1>
          <a:srgbClr val="2D6BC7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DBAE0"/>
        </a:accent5>
        <a:accent6>
          <a:srgbClr val="E78A00"/>
        </a:accent6>
        <a:hlink>
          <a:srgbClr val="99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lude 2">
        <a:dk1>
          <a:srgbClr val="808080"/>
        </a:dk1>
        <a:lt1>
          <a:srgbClr val="FFFFFF"/>
        </a:lt1>
        <a:dk2>
          <a:srgbClr val="000000"/>
        </a:dk2>
        <a:lt2>
          <a:srgbClr val="B2B2B2"/>
        </a:lt2>
        <a:accent1>
          <a:srgbClr val="058089"/>
        </a:accent1>
        <a:accent2>
          <a:srgbClr val="66BE0E"/>
        </a:accent2>
        <a:accent3>
          <a:srgbClr val="FFFFFF"/>
        </a:accent3>
        <a:accent4>
          <a:srgbClr val="6C6C6C"/>
        </a:accent4>
        <a:accent5>
          <a:srgbClr val="AAC0C4"/>
        </a:accent5>
        <a:accent6>
          <a:srgbClr val="5CAC0C"/>
        </a:accent6>
        <a:hlink>
          <a:srgbClr val="2CA9D0"/>
        </a:hlink>
        <a:folHlink>
          <a:srgbClr val="4841D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lude 3">
        <a:dk1>
          <a:srgbClr val="1D528D"/>
        </a:dk1>
        <a:lt1>
          <a:srgbClr val="FFFFFF"/>
        </a:lt1>
        <a:dk2>
          <a:srgbClr val="000000"/>
        </a:dk2>
        <a:lt2>
          <a:srgbClr val="CACACA"/>
        </a:lt2>
        <a:accent1>
          <a:srgbClr val="0099CC"/>
        </a:accent1>
        <a:accent2>
          <a:srgbClr val="8BC84E"/>
        </a:accent2>
        <a:accent3>
          <a:srgbClr val="FFFFFF"/>
        </a:accent3>
        <a:accent4>
          <a:srgbClr val="174578"/>
        </a:accent4>
        <a:accent5>
          <a:srgbClr val="AACAE2"/>
        </a:accent5>
        <a:accent6>
          <a:srgbClr val="7DB546"/>
        </a:accent6>
        <a:hlink>
          <a:srgbClr val="6E81E0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Sample presentation slides</Template>
  <TotalTime>1306</TotalTime>
  <Words>160</Words>
  <Application>Microsoft Office PowerPoint</Application>
  <PresentationFormat>On-screen Show (4:3)</PresentationFormat>
  <Paragraphs>56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1_Prelude</vt:lpstr>
      <vt:lpstr>How things go wrong.</vt:lpstr>
      <vt:lpstr>PowerPoint Presentation</vt:lpstr>
      <vt:lpstr>The SCADA Researcher</vt:lpstr>
      <vt:lpstr>What happened?</vt:lpstr>
      <vt:lpstr>Counter-Measures</vt:lpstr>
      <vt:lpstr>PowerPoint Presentation</vt:lpstr>
      <vt:lpstr>The Attack</vt:lpstr>
      <vt:lpstr>Counter-Measures</vt:lpstr>
      <vt:lpstr>Security Baselines</vt:lpstr>
      <vt:lpstr>Prevention is the key</vt:lpstr>
      <vt:lpstr>Thank you!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Security at CERN</dc:title>
  <dc:creator>Dr. Stefan Lüders</dc:creator>
  <cp:lastModifiedBy>Dr. Stefan Lueders</cp:lastModifiedBy>
  <cp:revision>706</cp:revision>
  <dcterms:created xsi:type="dcterms:W3CDTF">2004-11-17T08:17:40Z</dcterms:created>
  <dcterms:modified xsi:type="dcterms:W3CDTF">2011-10-09T22:05:52Z</dcterms:modified>
</cp:coreProperties>
</file>