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3"/>
  </p:notesMasterIdLst>
  <p:handoutMasterIdLst>
    <p:handoutMasterId r:id="rId14"/>
  </p:handoutMasterIdLst>
  <p:sldIdLst>
    <p:sldId id="258" r:id="rId2"/>
    <p:sldId id="262" r:id="rId3"/>
    <p:sldId id="270" r:id="rId4"/>
    <p:sldId id="264" r:id="rId5"/>
    <p:sldId id="271" r:id="rId6"/>
    <p:sldId id="273" r:id="rId7"/>
    <p:sldId id="265" r:id="rId8"/>
    <p:sldId id="274" r:id="rId9"/>
    <p:sldId id="266" r:id="rId10"/>
    <p:sldId id="275" r:id="rId11"/>
    <p:sldId id="276" r:id="rId12"/>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9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ve Fortescue-Beck" initials="EF" lastIdx="4" clrIdx="0">
    <p:extLst>
      <p:ext uri="{19B8F6BF-5375-455C-9EA6-DF929625EA0E}">
        <p15:presenceInfo xmlns:p15="http://schemas.microsoft.com/office/powerpoint/2012/main" userId="S-1-5-21-1526224874-1540688658-1361462980-61778" providerId="AD"/>
      </p:ext>
    </p:extLst>
  </p:cmAuthor>
  <p:cmAuthor id="2" name="Microsoft Office User" initials="MOU" lastIdx="1" clrIdx="1">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AE0001"/>
    <a:srgbClr val="FEB084"/>
    <a:srgbClr val="FBB690"/>
    <a:srgbClr val="666699"/>
    <a:srgbClr val="CC3399"/>
    <a:srgbClr val="0B387C"/>
    <a:srgbClr val="0055A0"/>
    <a:srgbClr val="008000"/>
    <a:srgbClr val="10428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autoAdjust="0"/>
    <p:restoredTop sz="56771" autoAdjust="0"/>
  </p:normalViewPr>
  <p:slideViewPr>
    <p:cSldViewPr snapToGrid="0" snapToObjects="1">
      <p:cViewPr varScale="1">
        <p:scale>
          <a:sx n="151" d="100"/>
          <a:sy n="151" d="100"/>
        </p:scale>
        <p:origin x="5288" y="184"/>
      </p:cViewPr>
      <p:guideLst>
        <p:guide orient="horz" pos="1620"/>
        <p:guide pos="289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125" d="100"/>
          <a:sy n="125" d="100"/>
        </p:scale>
        <p:origin x="493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8E7C57C7-913C-4688-9D2F-04DED1A1EF4D}" type="datetimeFigureOut">
              <a:rPr lang="en-GB" smtClean="0"/>
              <a:t>14/11/2022</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13D20CC6-49FF-49F0-A25B-959FB480DB67}" type="slidenum">
              <a:rPr lang="en-GB" smtClean="0"/>
              <a:t>‹#›</a:t>
            </a:fld>
            <a:endParaRPr lang="en-GB"/>
          </a:p>
        </p:txBody>
      </p:sp>
    </p:spTree>
    <p:extLst>
      <p:ext uri="{BB962C8B-B14F-4D97-AF65-F5344CB8AC3E}">
        <p14:creationId xmlns:p14="http://schemas.microsoft.com/office/powerpoint/2010/main" val="2210768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E82A3AE9-1C02-481F-BC6C-7373B2A2387A}" type="datetimeFigureOut">
              <a:rPr lang="en-GB" smtClean="0"/>
              <a:t>14/11/2022</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09891F29-27A6-4EC5-AC39-65BED307F51A}" type="slidenum">
              <a:rPr lang="en-GB" smtClean="0"/>
              <a:t>‹#›</a:t>
            </a:fld>
            <a:endParaRPr lang="en-GB"/>
          </a:p>
        </p:txBody>
      </p:sp>
    </p:spTree>
    <p:extLst>
      <p:ext uri="{BB962C8B-B14F-4D97-AF65-F5344CB8AC3E}">
        <p14:creationId xmlns:p14="http://schemas.microsoft.com/office/powerpoint/2010/main" val="2068683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issues.cern.ch/browse/LAYOUT-3766"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1</a:t>
            </a:fld>
            <a:endParaRPr lang="en-GB"/>
          </a:p>
        </p:txBody>
      </p:sp>
    </p:spTree>
    <p:extLst>
      <p:ext uri="{BB962C8B-B14F-4D97-AF65-F5344CB8AC3E}">
        <p14:creationId xmlns:p14="http://schemas.microsoft.com/office/powerpoint/2010/main" val="2146762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Will be in the next sprint</a:t>
            </a:r>
          </a:p>
        </p:txBody>
      </p:sp>
      <p:sp>
        <p:nvSpPr>
          <p:cNvPr id="4" name="Slide Number Placeholder 3"/>
          <p:cNvSpPr>
            <a:spLocks noGrp="1"/>
          </p:cNvSpPr>
          <p:nvPr>
            <p:ph type="sldNum" sz="quarter" idx="5"/>
          </p:nvPr>
        </p:nvSpPr>
        <p:spPr/>
        <p:txBody>
          <a:bodyPr/>
          <a:lstStyle/>
          <a:p>
            <a:fld id="{09891F29-27A6-4EC5-AC39-65BED307F51A}" type="slidenum">
              <a:rPr lang="en-GB" smtClean="0"/>
              <a:t>10</a:t>
            </a:fld>
            <a:endParaRPr lang="en-GB"/>
          </a:p>
        </p:txBody>
      </p:sp>
    </p:spTree>
    <p:extLst>
      <p:ext uri="{BB962C8B-B14F-4D97-AF65-F5344CB8AC3E}">
        <p14:creationId xmlns:p14="http://schemas.microsoft.com/office/powerpoint/2010/main" val="24335789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11</a:t>
            </a:fld>
            <a:endParaRPr lang="en-GB"/>
          </a:p>
        </p:txBody>
      </p:sp>
    </p:spTree>
    <p:extLst>
      <p:ext uri="{BB962C8B-B14F-4D97-AF65-F5344CB8AC3E}">
        <p14:creationId xmlns:p14="http://schemas.microsoft.com/office/powerpoint/2010/main" val="865674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a:t>Reply from meeting 01/09/22:</a:t>
            </a:r>
          </a:p>
          <a:p>
            <a:pPr marL="228600" indent="-228600">
              <a:buFont typeface="Arial" panose="020B0604020202020204" pitchFamily="34" charset="0"/>
              <a:buChar char="•"/>
            </a:pPr>
            <a:r>
              <a:rPr lang="en-GB" dirty="0"/>
              <a:t>Was a problem with the tree implementation</a:t>
            </a:r>
          </a:p>
          <a:p>
            <a:pPr marL="228600" indent="-228600">
              <a:buFont typeface="Arial" panose="020B0604020202020204" pitchFamily="34" charset="0"/>
              <a:buChar char="•"/>
            </a:pPr>
            <a:r>
              <a:rPr lang="en-GB" dirty="0"/>
              <a:t>Proposed to have a solution without the tree- but this makes no sense</a:t>
            </a:r>
          </a:p>
          <a:p>
            <a:pPr marL="228600" indent="-228600">
              <a:buFont typeface="Arial" panose="020B0604020202020204" pitchFamily="34" charset="0"/>
              <a:buChar char="•"/>
            </a:pPr>
            <a:r>
              <a:rPr lang="en-GB" dirty="0"/>
              <a:t>Will have news at next meeting – Lukasz handling this issue.</a:t>
            </a:r>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r>
              <a:rPr lang="en-GB" dirty="0"/>
              <a:t>Reply from meeting on 23/09:</a:t>
            </a:r>
          </a:p>
          <a:p>
            <a:pPr marL="228600" indent="-228600">
              <a:buFont typeface="Arial" panose="020B0604020202020204" pitchFamily="34" charset="0"/>
              <a:buChar char="•"/>
            </a:pPr>
            <a:r>
              <a:rPr lang="en-GB" dirty="0" err="1"/>
              <a:t>Revampled</a:t>
            </a:r>
            <a:r>
              <a:rPr lang="en-GB" dirty="0"/>
              <a:t> </a:t>
            </a:r>
            <a:r>
              <a:rPr lang="en-GB" dirty="0" err="1"/>
              <a:t>eam</a:t>
            </a:r>
            <a:r>
              <a:rPr lang="en-GB" dirty="0"/>
              <a:t> light application</a:t>
            </a:r>
          </a:p>
          <a:p>
            <a:pPr marL="228600" indent="-228600">
              <a:buFont typeface="Arial" panose="020B0604020202020204" pitchFamily="34" charset="0"/>
              <a:buChar char="•"/>
            </a:pPr>
            <a:r>
              <a:rPr lang="en-GB" dirty="0"/>
              <a:t>Equipment tree will be redone during October</a:t>
            </a:r>
          </a:p>
          <a:p>
            <a:pPr marL="228600" indent="-228600">
              <a:buFont typeface="Arial" panose="020B0604020202020204" pitchFamily="34" charset="0"/>
              <a:buChar char="•"/>
            </a:pPr>
            <a:r>
              <a:rPr lang="en-GB" dirty="0"/>
              <a:t>Everywhere, not just in “install equipment”</a:t>
            </a:r>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r>
              <a:rPr lang="en-GB" dirty="0"/>
              <a:t>Reply from meeting in 14.11 </a:t>
            </a:r>
          </a:p>
          <a:p>
            <a:pPr marL="228600" indent="-228600">
              <a:buFont typeface="Arial" panose="020B0604020202020204" pitchFamily="34" charset="0"/>
              <a:buChar char="•"/>
            </a:pPr>
            <a:r>
              <a:rPr lang="en-GB" dirty="0"/>
              <a:t>Everything in prod</a:t>
            </a:r>
          </a:p>
          <a:p>
            <a:pPr marL="228600" indent="-228600">
              <a:buFont typeface="Arial" panose="020B0604020202020204" pitchFamily="34" charset="0"/>
              <a:buChar char="•"/>
            </a:pPr>
            <a:r>
              <a:rPr lang="en-GB" dirty="0"/>
              <a:t>Equipment tree everywhere – </a:t>
            </a:r>
            <a:r>
              <a:rPr lang="en-GB" dirty="0" err="1"/>
              <a:t>inc</a:t>
            </a:r>
            <a:r>
              <a:rPr lang="en-GB" dirty="0"/>
              <a:t> work orders, still remains</a:t>
            </a:r>
          </a:p>
          <a:p>
            <a:pPr marL="228600" indent="-228600">
              <a:buFont typeface="Arial" panose="020B0604020202020204" pitchFamily="34" charset="0"/>
              <a:buChar char="•"/>
            </a:pPr>
            <a:r>
              <a:rPr lang="en-GB" dirty="0"/>
              <a:t>Install equipment – select as parent, select as child</a:t>
            </a:r>
          </a:p>
          <a:p>
            <a:pPr marL="228600" indent="-228600">
              <a:buFont typeface="Arial" panose="020B0604020202020204" pitchFamily="34" charset="0"/>
              <a:buChar char="•"/>
            </a:pPr>
            <a:r>
              <a:rPr lang="en-GB" dirty="0"/>
              <a:t>Can select a parent and type a child asset</a:t>
            </a:r>
          </a:p>
          <a:p>
            <a:pPr marL="228600" indent="-228600">
              <a:buFont typeface="Arial" panose="020B0604020202020204" pitchFamily="34" charset="0"/>
              <a:buChar char="•"/>
            </a:pPr>
            <a:r>
              <a:rPr lang="en-GB" dirty="0"/>
              <a:t>Can you scan a barcode? Probably</a:t>
            </a:r>
          </a:p>
          <a:p>
            <a:pPr marL="228600" indent="-228600">
              <a:buFont typeface="Arial" panose="020B0604020202020204" pitchFamily="34" charset="0"/>
              <a:buChar char="•"/>
            </a:pPr>
            <a:r>
              <a:rPr lang="en-GB" dirty="0"/>
              <a:t>Test and let know </a:t>
            </a:r>
          </a:p>
          <a:p>
            <a:pPr marL="228600" indent="-228600">
              <a:buFont typeface="Arial" panose="020B0604020202020204" pitchFamily="34" charset="0"/>
              <a:buChar char="•"/>
            </a:pPr>
            <a:r>
              <a:rPr lang="en-GB" dirty="0"/>
              <a:t>Bug with + sign – to be fixed this week</a:t>
            </a:r>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2</a:t>
            </a:fld>
            <a:endParaRPr lang="en-GB"/>
          </a:p>
        </p:txBody>
      </p:sp>
    </p:spTree>
    <p:extLst>
      <p:ext uri="{BB962C8B-B14F-4D97-AF65-F5344CB8AC3E}">
        <p14:creationId xmlns:p14="http://schemas.microsoft.com/office/powerpoint/2010/main" val="616253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a:t>Reply from meeting 01/09/22</a:t>
            </a:r>
          </a:p>
          <a:p>
            <a:pPr marL="228600" indent="-228600">
              <a:buFont typeface="Arial" panose="020B0604020202020204" pitchFamily="34" charset="0"/>
              <a:buChar char="•"/>
            </a:pPr>
            <a:r>
              <a:rPr lang="en-GB" dirty="0"/>
              <a:t>David to look into this – further internal discussions required</a:t>
            </a:r>
          </a:p>
          <a:p>
            <a:pPr marL="228600" indent="-228600">
              <a:buFont typeface="Arial" panose="020B0604020202020204" pitchFamily="34" charset="0"/>
              <a:buChar char="•"/>
            </a:pPr>
            <a:r>
              <a:rPr lang="en-GB" dirty="0"/>
              <a:t>Goran asked if we want functionality to detach only part of a tree – this is more complicated</a:t>
            </a:r>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r>
              <a:rPr lang="en-GB" dirty="0"/>
              <a:t>Reply from meeting 23/09</a:t>
            </a:r>
          </a:p>
          <a:p>
            <a:pPr marL="228600" indent="-228600">
              <a:buFont typeface="Arial" panose="020B0604020202020204" pitchFamily="34" charset="0"/>
              <a:buChar char="•"/>
            </a:pPr>
            <a:r>
              <a:rPr lang="en-GB" dirty="0"/>
              <a:t>Leverage equipment tree to allow manipulation</a:t>
            </a:r>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r>
              <a:rPr lang="en-GB" dirty="0"/>
              <a:t>No real solution for this at the moment</a:t>
            </a:r>
          </a:p>
          <a:p>
            <a:pPr marL="228600" indent="-22860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3</a:t>
            </a:fld>
            <a:endParaRPr lang="en-GB"/>
          </a:p>
        </p:txBody>
      </p:sp>
    </p:spTree>
    <p:extLst>
      <p:ext uri="{BB962C8B-B14F-4D97-AF65-F5344CB8AC3E}">
        <p14:creationId xmlns:p14="http://schemas.microsoft.com/office/powerpoint/2010/main" val="1197813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For locations: Current version supports publishing to room. Data should be migrated.</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Reply after meeting: 01/09/22</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A new responsible field is available that supports </a:t>
            </a:r>
            <a:r>
              <a:rPr lang="en-GB" sz="1200" b="0" i="0" u="none" strike="noStrike" kern="1200" dirty="0" err="1">
                <a:solidFill>
                  <a:schemeClr val="tx1"/>
                </a:solidFill>
                <a:effectLst/>
                <a:latin typeface="+mn-lt"/>
                <a:ea typeface="+mn-ea"/>
                <a:cs typeface="+mn-cs"/>
              </a:rPr>
              <a:t>egroups</a:t>
            </a: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CMMS will migrate the data for everyone to this new field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Constraints will be relaxed on existing field to allow publication of </a:t>
            </a:r>
            <a:r>
              <a:rPr lang="en-GB" sz="1200" b="0" i="0" u="none" strike="noStrike" kern="1200" dirty="0" err="1">
                <a:solidFill>
                  <a:schemeClr val="tx1"/>
                </a:solidFill>
                <a:effectLst/>
                <a:latin typeface="+mn-lt"/>
                <a:ea typeface="+mn-ea"/>
                <a:cs typeface="+mn-cs"/>
              </a:rPr>
              <a:t>egroups</a:t>
            </a:r>
            <a:r>
              <a:rPr lang="en-GB" sz="1200" b="0" i="0" u="none" strike="noStrike" kern="1200" dirty="0">
                <a:solidFill>
                  <a:schemeClr val="tx1"/>
                </a:solidFill>
                <a:effectLst/>
                <a:latin typeface="+mn-lt"/>
                <a:ea typeface="+mn-ea"/>
                <a:cs typeface="+mn-cs"/>
              </a:rPr>
              <a:t> without change to Layout</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During this period the two fields will be synchronised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Finally the old field will be removed and Layout requested to point to the new field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CMMS have an internal task to transfer the FPs from the buildings to the rooms. Have to check that the data is still valid in the temp field.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Reply after meeting 23/09</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Constraint on </a:t>
            </a:r>
            <a:r>
              <a:rPr lang="en-GB" sz="1200" b="0" i="0" u="none" strike="noStrike" kern="1200" dirty="0" err="1">
                <a:solidFill>
                  <a:schemeClr val="tx1"/>
                </a:solidFill>
                <a:effectLst/>
                <a:latin typeface="+mn-lt"/>
                <a:ea typeface="+mn-ea"/>
                <a:cs typeface="+mn-cs"/>
              </a:rPr>
              <a:t>egroups</a:t>
            </a:r>
            <a:r>
              <a:rPr lang="en-GB" sz="1200" b="0" i="0" u="none" strike="noStrike" kern="1200" dirty="0">
                <a:solidFill>
                  <a:schemeClr val="tx1"/>
                </a:solidFill>
                <a:effectLst/>
                <a:latin typeface="+mn-lt"/>
                <a:ea typeface="+mn-ea"/>
                <a:cs typeface="+mn-cs"/>
              </a:rPr>
              <a:t> is now disabled in test and with be on prod by Monday – in original field</a:t>
            </a:r>
          </a:p>
          <a:p>
            <a:pPr marL="171450" indent="-171450">
              <a:buFont typeface="Arial" panose="020B0604020202020204" pitchFamily="34" charset="0"/>
              <a:buChar char="•"/>
            </a:pPr>
            <a:r>
              <a:rPr lang="en-GB" sz="1200" b="0" i="0" u="none" strike="noStrike" kern="1200" dirty="0" err="1">
                <a:solidFill>
                  <a:schemeClr val="tx1"/>
                </a:solidFill>
                <a:effectLst/>
                <a:latin typeface="+mn-lt"/>
                <a:ea typeface="+mn-ea"/>
                <a:cs typeface="+mn-cs"/>
              </a:rPr>
              <a:t>Egroup</a:t>
            </a:r>
            <a:r>
              <a:rPr lang="en-GB" sz="1200" b="0" i="0" u="none" strike="noStrike" kern="1200" dirty="0">
                <a:solidFill>
                  <a:schemeClr val="tx1"/>
                </a:solidFill>
                <a:effectLst/>
                <a:latin typeface="+mn-lt"/>
                <a:ea typeface="+mn-ea"/>
                <a:cs typeface="+mn-cs"/>
              </a:rPr>
              <a:t> autocomplete only In EAM light – not EAM</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Layout has been informed, as they need to remove the check on their side</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What happens to suggested department code in layout – is there a mapping between </a:t>
            </a:r>
            <a:r>
              <a:rPr lang="en-GB" sz="1200" b="0" i="0" u="none" strike="noStrike" kern="1200" dirty="0" err="1">
                <a:solidFill>
                  <a:schemeClr val="tx1"/>
                </a:solidFill>
                <a:effectLst/>
                <a:latin typeface="+mn-lt"/>
                <a:ea typeface="+mn-ea"/>
                <a:cs typeface="+mn-cs"/>
              </a:rPr>
              <a:t>egroups</a:t>
            </a:r>
            <a:r>
              <a:rPr lang="en-GB" sz="1200" b="0" i="0" u="none" strike="noStrike" kern="1200" dirty="0">
                <a:solidFill>
                  <a:schemeClr val="tx1"/>
                </a:solidFill>
                <a:effectLst/>
                <a:latin typeface="+mn-lt"/>
                <a:ea typeface="+mn-ea"/>
                <a:cs typeface="+mn-cs"/>
              </a:rPr>
              <a:t> and dept code</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Can we still attach assets to positions which aren’t CCIB?</a:t>
            </a: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Constraint disabled on original field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Autocomplete works on original field in </a:t>
            </a:r>
            <a:r>
              <a:rPr lang="en-GB" sz="1200" b="0" i="0" u="none" strike="noStrike" kern="1200" dirty="0" err="1">
                <a:solidFill>
                  <a:schemeClr val="tx1"/>
                </a:solidFill>
                <a:effectLst/>
                <a:latin typeface="+mn-lt"/>
                <a:ea typeface="+mn-ea"/>
                <a:cs typeface="+mn-cs"/>
              </a:rPr>
              <a:t>infor</a:t>
            </a: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Service unit not linked to person in </a:t>
            </a:r>
            <a:r>
              <a:rPr lang="en-GB" sz="1200" b="0" i="0" u="none" strike="noStrike" kern="1200" dirty="0" err="1">
                <a:solidFill>
                  <a:schemeClr val="tx1"/>
                </a:solidFill>
                <a:effectLst/>
                <a:latin typeface="+mn-lt"/>
                <a:ea typeface="+mn-ea"/>
                <a:cs typeface="+mn-cs"/>
              </a:rPr>
              <a:t>infor</a:t>
            </a: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Shouldn’t be a problem to attach assets to non-</a:t>
            </a:r>
            <a:r>
              <a:rPr lang="en-GB" sz="1200" b="0" i="0" u="none" strike="noStrike" kern="1200" dirty="0" err="1">
                <a:solidFill>
                  <a:schemeClr val="tx1"/>
                </a:solidFill>
                <a:effectLst/>
                <a:latin typeface="+mn-lt"/>
                <a:ea typeface="+mn-ea"/>
                <a:cs typeface="+mn-cs"/>
              </a:rPr>
              <a:t>ccib</a:t>
            </a:r>
            <a:r>
              <a:rPr lang="en-GB" sz="1200" b="0" i="0" u="none" strike="noStrike" kern="1200" dirty="0">
                <a:solidFill>
                  <a:schemeClr val="tx1"/>
                </a:solidFill>
                <a:effectLst/>
                <a:latin typeface="+mn-lt"/>
                <a:ea typeface="+mn-ea"/>
                <a:cs typeface="+mn-cs"/>
              </a:rPr>
              <a:t> position</a:t>
            </a: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Lukasz to follow up on location migration</a:t>
            </a:r>
          </a:p>
          <a:p>
            <a:pPr marL="171450" indent="-171450">
              <a:buFont typeface="Arial" panose="020B0604020202020204" pitchFamily="34" charset="0"/>
              <a:buChar char="•"/>
            </a:pPr>
            <a:r>
              <a:rPr lang="en-GB" sz="1200" b="0" i="0" u="none" strike="noStrike" kern="1200" dirty="0" err="1">
                <a:solidFill>
                  <a:schemeClr val="tx1"/>
                </a:solidFill>
                <a:effectLst/>
                <a:latin typeface="+mn-lt"/>
                <a:ea typeface="+mn-ea"/>
                <a:cs typeface="+mn-cs"/>
              </a:rPr>
              <a:t>Egroup</a:t>
            </a:r>
            <a:r>
              <a:rPr lang="en-GB" sz="1200" b="0" i="0" u="none" strike="noStrike" kern="1200" dirty="0">
                <a:solidFill>
                  <a:schemeClr val="tx1"/>
                </a:solidFill>
                <a:effectLst/>
                <a:latin typeface="+mn-lt"/>
                <a:ea typeface="+mn-ea"/>
                <a:cs typeface="+mn-cs"/>
              </a:rPr>
              <a:t> can be added to </a:t>
            </a:r>
            <a:r>
              <a:rPr lang="en-GB" sz="1200" b="0" i="0" u="none" strike="noStrike" kern="1200" dirty="0" err="1">
                <a:solidFill>
                  <a:schemeClr val="tx1"/>
                </a:solidFill>
                <a:effectLst/>
                <a:latin typeface="+mn-lt"/>
                <a:ea typeface="+mn-ea"/>
                <a:cs typeface="+mn-cs"/>
              </a:rPr>
              <a:t>eam</a:t>
            </a:r>
            <a:r>
              <a:rPr lang="en-GB" sz="1200" b="0" i="0" u="none" strike="noStrike" kern="1200" dirty="0">
                <a:solidFill>
                  <a:schemeClr val="tx1"/>
                </a:solidFill>
                <a:effectLst/>
                <a:latin typeface="+mn-lt"/>
                <a:ea typeface="+mn-ea"/>
                <a:cs typeface="+mn-cs"/>
              </a:rPr>
              <a:t>, but no autocomplete</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Responsible not linked to service unit</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Test publishing from layout with an </a:t>
            </a:r>
            <a:r>
              <a:rPr lang="en-GB" sz="1200" b="0" i="0" u="none" strike="noStrike" kern="1200" dirty="0" err="1">
                <a:solidFill>
                  <a:schemeClr val="tx1"/>
                </a:solidFill>
                <a:effectLst/>
                <a:latin typeface="+mn-lt"/>
                <a:ea typeface="+mn-ea"/>
                <a:cs typeface="+mn-cs"/>
              </a:rPr>
              <a:t>egroup</a:t>
            </a: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9891F29-27A6-4EC5-AC39-65BED307F51A}" type="slidenum">
              <a:rPr lang="en-GB" smtClean="0"/>
              <a:t>4</a:t>
            </a:fld>
            <a:endParaRPr lang="en-GB"/>
          </a:p>
        </p:txBody>
      </p:sp>
    </p:spTree>
    <p:extLst>
      <p:ext uri="{BB962C8B-B14F-4D97-AF65-F5344CB8AC3E}">
        <p14:creationId xmlns:p14="http://schemas.microsoft.com/office/powerpoint/2010/main" val="3656232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When layout functional position are cloned/evolved… would be interesting to be able to transfer assets structure from one parent position to another in </a:t>
            </a:r>
            <a:r>
              <a:rPr lang="en-GB" sz="1200" b="0" i="0" u="none" strike="noStrike" kern="1200" dirty="0" err="1">
                <a:solidFill>
                  <a:schemeClr val="tx1"/>
                </a:solidFill>
                <a:effectLst/>
                <a:latin typeface="+mn-lt"/>
                <a:ea typeface="+mn-ea"/>
                <a:cs typeface="+mn-cs"/>
              </a:rPr>
              <a:t>InforEAM</a:t>
            </a:r>
            <a:r>
              <a:rPr lang="en-GB" sz="1200" b="0" i="0" u="none" strike="noStrike" kern="1200" dirty="0">
                <a:solidFill>
                  <a:schemeClr val="tx1"/>
                </a:solidFill>
                <a:effectLst/>
                <a:latin typeface="+mn-lt"/>
                <a:ea typeface="+mn-ea"/>
                <a:cs typeface="+mn-cs"/>
              </a:rPr>
              <a:t>.</a:t>
            </a:r>
            <a:endParaRPr lang="en-GB" sz="1400" b="0" i="0" u="none" strike="noStrike" kern="1200" dirty="0">
              <a:solidFill>
                <a:schemeClr val="tx1"/>
              </a:solidFill>
              <a:effectLst/>
              <a:latin typeface="+mn-lt"/>
              <a:ea typeface="+mn-ea"/>
              <a:cs typeface="+mn-cs"/>
            </a:endParaRPr>
          </a:p>
          <a:p>
            <a:pPr lvl="1"/>
            <a:r>
              <a:rPr lang="en-GB" sz="1200" b="0" i="0" u="none" strike="noStrike" kern="1200" dirty="0">
                <a:solidFill>
                  <a:schemeClr val="tx1"/>
                </a:solidFill>
                <a:effectLst/>
                <a:latin typeface="+mn-lt"/>
                <a:ea typeface="+mn-ea"/>
                <a:cs typeface="+mn-cs"/>
              </a:rPr>
              <a:t>=&gt; Complicated due to different use cases (structure of functional positions superposed with structure of assets with some variations..)</a:t>
            </a:r>
            <a:endParaRPr lang="en-GB" sz="1400" b="0" i="0" u="none" strike="noStrike" kern="1200" dirty="0">
              <a:solidFill>
                <a:schemeClr val="tx1"/>
              </a:solidFill>
              <a:effectLst/>
              <a:latin typeface="+mn-lt"/>
              <a:ea typeface="+mn-ea"/>
              <a:cs typeface="+mn-cs"/>
            </a:endParaRPr>
          </a:p>
          <a:p>
            <a:pPr marL="171450" indent="-171450">
              <a:buFontTx/>
              <a:buChar char="-"/>
            </a:pPr>
            <a:endParaRPr lang="en-GB" dirty="0"/>
          </a:p>
          <a:p>
            <a:pPr marL="171450" indent="-171450">
              <a:buFontTx/>
              <a:buChar char="-"/>
            </a:pPr>
            <a:r>
              <a:rPr lang="en-GB" dirty="0"/>
              <a:t>Not a problem on the layout side. Infor should find out how to detach all assets from their side. Expiry is trivial.</a:t>
            </a:r>
          </a:p>
          <a:p>
            <a:pPr marL="171450" indent="-171450">
              <a:buFontTx/>
              <a:buChar char="-"/>
            </a:pPr>
            <a:endParaRPr lang="en-GB" dirty="0"/>
          </a:p>
          <a:p>
            <a:pPr marL="171450" indent="-171450">
              <a:buFontTx/>
              <a:buChar char="-"/>
            </a:pPr>
            <a:r>
              <a:rPr lang="en-GB" dirty="0"/>
              <a:t>Reply form meeting:</a:t>
            </a:r>
          </a:p>
          <a:p>
            <a:pPr marL="171450" indent="-171450">
              <a:buFontTx/>
              <a:buChar char="-"/>
            </a:pPr>
            <a:r>
              <a:rPr lang="en-GB" dirty="0"/>
              <a:t>First stage for CMMS is to have a field containing the expiry, and then potentially a report sent to users that positions should be out of service</a:t>
            </a:r>
          </a:p>
          <a:p>
            <a:pPr marL="171450" indent="-171450">
              <a:buFontTx/>
              <a:buChar char="-"/>
            </a:pPr>
            <a:endParaRPr lang="en-GB" dirty="0"/>
          </a:p>
          <a:p>
            <a:pPr marL="171450" indent="-171450">
              <a:buFontTx/>
              <a:buChar char="-"/>
            </a:pPr>
            <a:r>
              <a:rPr lang="en-GB" dirty="0"/>
              <a:t>Reply from meeting 23/09</a:t>
            </a:r>
          </a:p>
          <a:p>
            <a:pPr marL="171450" indent="-171450">
              <a:buFontTx/>
              <a:buChar char="-"/>
            </a:pPr>
            <a:r>
              <a:rPr lang="en-GB" dirty="0"/>
              <a:t>Several ideas how to implement this</a:t>
            </a:r>
          </a:p>
          <a:p>
            <a:pPr marL="171450" indent="-171450">
              <a:buFontTx/>
              <a:buChar char="-"/>
            </a:pPr>
            <a:r>
              <a:rPr lang="en-GB" dirty="0"/>
              <a:t>To be discussed with Layout on 6.10</a:t>
            </a:r>
          </a:p>
          <a:p>
            <a:pPr marL="171450" indent="-171450">
              <a:buFontTx/>
              <a:buChar char="-"/>
            </a:pPr>
            <a:endParaRPr lang="en-GB" dirty="0"/>
          </a:p>
          <a:p>
            <a:pPr marL="171450" indent="-171450">
              <a:buFontTx/>
              <a:buChar char="-"/>
            </a:pPr>
            <a:r>
              <a:rPr lang="en-GB" dirty="0"/>
              <a:t>Haven’t reached an decision with Layout</a:t>
            </a:r>
          </a:p>
          <a:p>
            <a:pPr marL="171450" indent="-171450">
              <a:buFontTx/>
              <a:buChar char="-"/>
            </a:pPr>
            <a:r>
              <a:rPr lang="en-GB" dirty="0"/>
              <a:t>Still up in the air</a:t>
            </a:r>
          </a:p>
          <a:p>
            <a:pPr marL="171450" indent="-171450">
              <a:buFontTx/>
              <a:buChar char="-"/>
            </a:pPr>
            <a:r>
              <a:rPr lang="en-GB" dirty="0"/>
              <a:t>Having a field is an intermediate solution</a:t>
            </a:r>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5</a:t>
            </a:fld>
            <a:endParaRPr lang="en-GB"/>
          </a:p>
        </p:txBody>
      </p:sp>
    </p:spTree>
    <p:extLst>
      <p:ext uri="{BB962C8B-B14F-4D97-AF65-F5344CB8AC3E}">
        <p14:creationId xmlns:p14="http://schemas.microsoft.com/office/powerpoint/2010/main" val="1021925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Users requesting to be able to rename functional position from layout UI. Possible ? Can this be pushed forward with EN-EL ? (</a:t>
            </a:r>
            <a:r>
              <a:rPr lang="en-GB" sz="1200" b="0" i="0" u="sng" strike="noStrike" kern="1200" dirty="0">
                <a:solidFill>
                  <a:schemeClr val="tx1"/>
                </a:solidFill>
                <a:effectLst/>
                <a:latin typeface="+mn-lt"/>
                <a:ea typeface="+mn-ea"/>
                <a:cs typeface="+mn-cs"/>
                <a:hlinkClick r:id="rId3" tooltip="https://issues.cern.ch/browse/LAYOUT-3766"/>
              </a:rPr>
              <a:t>LAYOUT-3766</a:t>
            </a:r>
            <a:r>
              <a:rPr lang="en-GB" sz="1200" b="0" i="0" u="none" strike="noStrike" kern="1200" dirty="0">
                <a:solidFill>
                  <a:schemeClr val="tx1"/>
                </a:solidFill>
                <a:effectLst/>
                <a:latin typeface="+mn-lt"/>
                <a:ea typeface="+mn-ea"/>
                <a:cs typeface="+mn-cs"/>
              </a:rPr>
              <a:t>)</a:t>
            </a:r>
            <a:endParaRPr lang="en-GB" sz="1400" b="0" i="0" u="none" strike="noStrike" kern="1200" dirty="0">
              <a:solidFill>
                <a:schemeClr val="tx1"/>
              </a:solidFill>
              <a:effectLst/>
              <a:latin typeface="+mn-lt"/>
              <a:ea typeface="+mn-ea"/>
              <a:cs typeface="+mn-cs"/>
            </a:endParaRPr>
          </a:p>
          <a:p>
            <a:pPr lvl="1"/>
            <a:r>
              <a:rPr lang="en-GB" sz="1200" b="0" i="0" u="none" strike="noStrike" kern="1200" dirty="0">
                <a:solidFill>
                  <a:schemeClr val="tx1"/>
                </a:solidFill>
                <a:effectLst/>
                <a:latin typeface="+mn-lt"/>
                <a:ea typeface="+mn-ea"/>
                <a:cs typeface="+mn-cs"/>
              </a:rPr>
              <a:t>=&gt; First need to discuss this in parallel with Eric Van </a:t>
            </a:r>
            <a:r>
              <a:rPr lang="en-GB" sz="1200" b="0" i="0" u="none" strike="noStrike" kern="1200" dirty="0" err="1">
                <a:solidFill>
                  <a:schemeClr val="tx1"/>
                </a:solidFill>
                <a:effectLst/>
                <a:latin typeface="+mn-lt"/>
                <a:ea typeface="+mn-ea"/>
                <a:cs typeface="+mn-cs"/>
              </a:rPr>
              <a:t>Uytvinck</a:t>
            </a:r>
            <a:r>
              <a:rPr lang="en-GB" sz="1200" b="0" i="0" u="none" strike="noStrike" kern="1200" dirty="0">
                <a:solidFill>
                  <a:schemeClr val="tx1"/>
                </a:solidFill>
                <a:effectLst/>
                <a:latin typeface="+mn-lt"/>
                <a:ea typeface="+mn-ea"/>
                <a:cs typeface="+mn-cs"/>
              </a:rPr>
              <a:t> from EN-EL</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But </a:t>
            </a:r>
            <a:r>
              <a:rPr lang="en-GB" sz="1200" b="0" i="0" u="none" strike="noStrike" kern="1200" dirty="0" err="1">
                <a:solidFill>
                  <a:schemeClr val="tx1"/>
                </a:solidFill>
                <a:effectLst/>
                <a:latin typeface="+mn-lt"/>
                <a:ea typeface="+mn-ea"/>
                <a:cs typeface="+mn-cs"/>
              </a:rPr>
              <a:t>InforEAM</a:t>
            </a:r>
            <a:r>
              <a:rPr lang="en-GB" sz="1200" b="0" i="0" u="none" strike="noStrike" kern="1200" dirty="0">
                <a:solidFill>
                  <a:schemeClr val="tx1"/>
                </a:solidFill>
                <a:effectLst/>
                <a:latin typeface="+mn-lt"/>
                <a:ea typeface="+mn-ea"/>
                <a:cs typeface="+mn-cs"/>
              </a:rPr>
              <a:t> API is supporting rename</a:t>
            </a:r>
            <a:endParaRPr lang="en-GB" sz="1400" b="0" i="0" u="none" strike="noStrike" kern="1200" dirty="0">
              <a:solidFill>
                <a:schemeClr val="tx1"/>
              </a:solidFill>
              <a:effectLst/>
              <a:latin typeface="+mn-lt"/>
              <a:ea typeface="+mn-ea"/>
              <a:cs typeface="+mn-cs"/>
            </a:endParaRPr>
          </a:p>
          <a:p>
            <a:pPr marL="171450" indent="-171450">
              <a:buFontTx/>
              <a:buChar char="-"/>
            </a:pPr>
            <a:endParaRPr lang="en-GB" dirty="0"/>
          </a:p>
          <a:p>
            <a:pPr marL="171450" indent="-171450">
              <a:buFontTx/>
              <a:buChar char="-"/>
            </a:pPr>
            <a:r>
              <a:rPr lang="en-GB" dirty="0"/>
              <a:t>Reply from meeting</a:t>
            </a:r>
          </a:p>
          <a:p>
            <a:pPr marL="171450" indent="-171450">
              <a:buFontTx/>
              <a:buChar char="-"/>
            </a:pPr>
            <a:r>
              <a:rPr lang="en-GB" dirty="0"/>
              <a:t>Rename does exist</a:t>
            </a:r>
          </a:p>
          <a:p>
            <a:pPr marL="171450" indent="-171450">
              <a:buFontTx/>
              <a:buChar char="-"/>
            </a:pPr>
            <a:r>
              <a:rPr lang="en-GB" dirty="0"/>
              <a:t>Worried about who should use it – would need to be restricted to admins in layout</a:t>
            </a:r>
          </a:p>
          <a:p>
            <a:pPr marL="171450" indent="-171450">
              <a:buFontTx/>
              <a:buChar char="-"/>
            </a:pPr>
            <a:r>
              <a:rPr lang="en-GB" dirty="0"/>
              <a:t>Need to provide API to Layout - </a:t>
            </a:r>
            <a:r>
              <a:rPr lang="en-GB" dirty="0" err="1"/>
              <a:t>september</a:t>
            </a:r>
            <a:endParaRPr lang="en-GB" dirty="0"/>
          </a:p>
          <a:p>
            <a:pPr marL="171450" indent="-171450">
              <a:buFontTx/>
              <a:buChar char="-"/>
            </a:pPr>
            <a:endParaRPr lang="en-GB" dirty="0"/>
          </a:p>
          <a:p>
            <a:pPr marL="171450" indent="-171450">
              <a:buFontTx/>
              <a:buChar char="-"/>
            </a:pPr>
            <a:r>
              <a:rPr lang="en-GB" dirty="0"/>
              <a:t>Reply from meeting 23/09</a:t>
            </a:r>
          </a:p>
          <a:p>
            <a:pPr marL="171450" indent="-171450">
              <a:buFontTx/>
              <a:buChar char="-"/>
            </a:pPr>
            <a:r>
              <a:rPr lang="en-GB" dirty="0"/>
              <a:t>Webservice exposed to Layout</a:t>
            </a:r>
          </a:p>
          <a:p>
            <a:pPr marL="171450" indent="-171450">
              <a:buFontTx/>
              <a:buChar char="-"/>
            </a:pPr>
            <a:r>
              <a:rPr lang="en-GB" dirty="0"/>
              <a:t>Can it be done from </a:t>
            </a:r>
            <a:r>
              <a:rPr lang="en-GB" dirty="0" err="1"/>
              <a:t>eAM</a:t>
            </a:r>
            <a:r>
              <a:rPr lang="en-GB" dirty="0"/>
              <a:t> light</a:t>
            </a:r>
          </a:p>
          <a:p>
            <a:pPr marL="171450" indent="-171450">
              <a:buFontTx/>
              <a:buChar char="-"/>
            </a:pPr>
            <a:r>
              <a:rPr lang="en-GB" dirty="0"/>
              <a:t>Access to the function should be limited to layout admins</a:t>
            </a:r>
          </a:p>
          <a:p>
            <a:pPr marL="171450" indent="-171450">
              <a:buFontTx/>
              <a:buChar char="-"/>
            </a:pPr>
            <a:endParaRPr lang="en-GB" dirty="0"/>
          </a:p>
          <a:p>
            <a:pPr marL="171450" indent="-171450">
              <a:buFontTx/>
              <a:buChar char="-"/>
            </a:pPr>
            <a:r>
              <a:rPr lang="en-GB" dirty="0"/>
              <a:t>Nov 22</a:t>
            </a:r>
          </a:p>
          <a:p>
            <a:pPr marL="171450" indent="-171450">
              <a:buFontTx/>
              <a:buChar char="-"/>
            </a:pPr>
            <a:r>
              <a:rPr lang="en-GB" dirty="0"/>
              <a:t>Rename coming only from layout.</a:t>
            </a:r>
          </a:p>
          <a:p>
            <a:pPr marL="171450" indent="-171450">
              <a:buFontTx/>
              <a:buChar char="-"/>
            </a:pPr>
            <a:r>
              <a:rPr lang="en-GB" dirty="0"/>
              <a:t>Shouldn’t rename in light</a:t>
            </a:r>
          </a:p>
          <a:p>
            <a:pPr marL="171450" indent="-171450">
              <a:buFontTx/>
              <a:buChar char="-"/>
            </a:pPr>
            <a:r>
              <a:rPr lang="en-GB" dirty="0"/>
              <a:t>Sonia to discuss with Pascal but didn’t manage yet – to be followed this week</a:t>
            </a:r>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6</a:t>
            </a:fld>
            <a:endParaRPr lang="en-GB"/>
          </a:p>
        </p:txBody>
      </p:sp>
    </p:spTree>
    <p:extLst>
      <p:ext uri="{BB962C8B-B14F-4D97-AF65-F5344CB8AC3E}">
        <p14:creationId xmlns:p14="http://schemas.microsoft.com/office/powerpoint/2010/main" val="732740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Reply from meeting</a:t>
            </a:r>
          </a:p>
          <a:p>
            <a:pPr marL="171450" indent="-171450">
              <a:buFont typeface="Arial" panose="020B0604020202020204" pitchFamily="34" charset="0"/>
              <a:buChar char="•"/>
            </a:pPr>
            <a:r>
              <a:rPr lang="en-GB" dirty="0"/>
              <a:t>Equipment generator might help reduce inconsistencies at least between parts and assets</a:t>
            </a:r>
          </a:p>
          <a:p>
            <a:pPr marL="171450" indent="-171450">
              <a:buFont typeface="Arial" panose="020B0604020202020204" pitchFamily="34" charset="0"/>
              <a:buChar char="•"/>
            </a:pPr>
            <a:r>
              <a:rPr lang="en-GB" dirty="0"/>
              <a:t>May not help with part</a:t>
            </a:r>
          </a:p>
          <a:p>
            <a:pPr marL="171450" indent="-171450">
              <a:buFont typeface="Arial" panose="020B0604020202020204" pitchFamily="34" charset="0"/>
              <a:buChar char="•"/>
            </a:pPr>
            <a:r>
              <a:rPr lang="en-GB" dirty="0"/>
              <a:t>Functionality exists to create part from </a:t>
            </a:r>
            <a:r>
              <a:rPr lang="en-GB" dirty="0" err="1"/>
              <a:t>edms</a:t>
            </a:r>
            <a:r>
              <a:rPr lang="en-GB" dirty="0"/>
              <a:t> item – may not be helpful to us</a:t>
            </a:r>
          </a:p>
          <a:p>
            <a:pPr marL="171450" indent="-171450">
              <a:buFont typeface="Arial" panose="020B0604020202020204" pitchFamily="34" charset="0"/>
              <a:buChar char="•"/>
            </a:pPr>
            <a:r>
              <a:rPr lang="en-GB" dirty="0"/>
              <a:t>Should see some progress on this</a:t>
            </a:r>
          </a:p>
          <a:p>
            <a:pPr marL="171450" indent="-171450">
              <a:buFont typeface="Arial" panose="020B0604020202020204" pitchFamily="34" charset="0"/>
              <a:buChar char="•"/>
            </a:pPr>
            <a:endParaRPr lang="en-GB" dirty="0"/>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171450" indent="-171450">
              <a:buFontTx/>
              <a:buChar char="-"/>
            </a:pPr>
            <a:r>
              <a:rPr lang="en-GB" dirty="0"/>
              <a:t>Reply from meeting 23/09</a:t>
            </a:r>
          </a:p>
          <a:p>
            <a:pPr marL="171450" indent="-171450">
              <a:buFontTx/>
              <a:buChar char="-"/>
            </a:pPr>
            <a:r>
              <a:rPr lang="en-GB" dirty="0"/>
              <a:t>Equipment generator not good for our needs – we don’t have items</a:t>
            </a:r>
          </a:p>
          <a:p>
            <a:pPr marL="171450" indent="-171450">
              <a:buFontTx/>
              <a:buChar char="-"/>
            </a:pPr>
            <a:r>
              <a:rPr lang="en-GB" dirty="0"/>
              <a:t>Need to go back to original proposal – link from naming</a:t>
            </a:r>
          </a:p>
          <a:p>
            <a:endParaRPr lang="en-GB" dirty="0"/>
          </a:p>
          <a:p>
            <a:pPr marL="171450" indent="-171450">
              <a:buFont typeface="Arial" panose="020B0604020202020204" pitchFamily="34" charset="0"/>
              <a:buChar char="•"/>
            </a:pPr>
            <a:r>
              <a:rPr lang="en-GB" dirty="0"/>
              <a:t>More internal discussions required – mixed opinions</a:t>
            </a:r>
          </a:p>
          <a:p>
            <a:pPr marL="171450" indent="-171450">
              <a:buFont typeface="Arial" panose="020B0604020202020204" pitchFamily="34" charset="0"/>
              <a:buChar char="•"/>
            </a:pPr>
            <a:r>
              <a:rPr lang="en-GB" dirty="0"/>
              <a:t>PLM section very busy</a:t>
            </a:r>
          </a:p>
          <a:p>
            <a:pPr marL="171450" indent="-171450">
              <a:buFont typeface="Arial" panose="020B0604020202020204" pitchFamily="34" charset="0"/>
              <a:buChar char="•"/>
            </a:pPr>
            <a:r>
              <a:rPr lang="en-GB" dirty="0"/>
              <a:t>Naming tool not top priority</a:t>
            </a:r>
          </a:p>
          <a:p>
            <a:pPr marL="171450" indent="-171450">
              <a:buFont typeface="Arial" panose="020B0604020202020204" pitchFamily="34" charset="0"/>
              <a:buChar char="•"/>
            </a:pPr>
            <a:r>
              <a:rPr lang="en-GB" dirty="0"/>
              <a:t>To be checked with David - dates</a:t>
            </a:r>
          </a:p>
        </p:txBody>
      </p:sp>
      <p:sp>
        <p:nvSpPr>
          <p:cNvPr id="4" name="Slide Number Placeholder 3"/>
          <p:cNvSpPr>
            <a:spLocks noGrp="1"/>
          </p:cNvSpPr>
          <p:nvPr>
            <p:ph type="sldNum" sz="quarter" idx="5"/>
          </p:nvPr>
        </p:nvSpPr>
        <p:spPr/>
        <p:txBody>
          <a:bodyPr/>
          <a:lstStyle/>
          <a:p>
            <a:fld id="{09891F29-27A6-4EC5-AC39-65BED307F51A}" type="slidenum">
              <a:rPr lang="en-GB" smtClean="0"/>
              <a:t>7</a:t>
            </a:fld>
            <a:endParaRPr lang="en-GB"/>
          </a:p>
        </p:txBody>
      </p:sp>
    </p:spTree>
    <p:extLst>
      <p:ext uri="{BB962C8B-B14F-4D97-AF65-F5344CB8AC3E}">
        <p14:creationId xmlns:p14="http://schemas.microsoft.com/office/powerpoint/2010/main" val="4111362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Results of meeting:</a:t>
            </a:r>
          </a:p>
          <a:p>
            <a:r>
              <a:rPr lang="en-GB" dirty="0"/>
              <a:t>David understood problem and will try to come up with a better solution.</a:t>
            </a:r>
          </a:p>
          <a:p>
            <a:r>
              <a:rPr lang="en-GB" dirty="0"/>
              <a:t>Argument is that if a part is out of service, then this overrides everything and it disappears, so it doesn’t matter that the tracking method is deprecated</a:t>
            </a:r>
          </a:p>
          <a:p>
            <a:pPr marL="171450" indent="-171450">
              <a:buFontTx/>
              <a:buChar char="-"/>
            </a:pPr>
            <a:endParaRPr lang="en-GB" dirty="0"/>
          </a:p>
          <a:p>
            <a:r>
              <a:rPr lang="en-GB" dirty="0"/>
              <a:t>Not mentioned at meeting 23/09 – to be revisited</a:t>
            </a:r>
          </a:p>
          <a:p>
            <a:endParaRPr lang="en-GB" dirty="0"/>
          </a:p>
          <a:p>
            <a:endParaRPr lang="en-GB" dirty="0"/>
          </a:p>
          <a:p>
            <a:pPr marL="171450" indent="-171450">
              <a:buFont typeface="Arial" panose="020B0604020202020204" pitchFamily="34" charset="0"/>
              <a:buChar char="•"/>
            </a:pPr>
            <a:r>
              <a:rPr lang="en-GB" dirty="0"/>
              <a:t>To be discussed with David again</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8</a:t>
            </a:fld>
            <a:endParaRPr lang="en-GB"/>
          </a:p>
        </p:txBody>
      </p:sp>
    </p:spTree>
    <p:extLst>
      <p:ext uri="{BB962C8B-B14F-4D97-AF65-F5344CB8AC3E}">
        <p14:creationId xmlns:p14="http://schemas.microsoft.com/office/powerpoint/2010/main" val="999088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Result from meeting:</a:t>
            </a:r>
          </a:p>
          <a:p>
            <a:pPr marL="171450" indent="-171450">
              <a:buFont typeface="Arial" panose="020B0604020202020204" pitchFamily="34" charset="0"/>
              <a:buChar char="•"/>
            </a:pPr>
            <a:r>
              <a:rPr lang="en-GB" dirty="0"/>
              <a:t>David understood request but couldn’t understand why it wasn’t done</a:t>
            </a:r>
          </a:p>
          <a:p>
            <a:pPr marL="171450" indent="-171450">
              <a:buFont typeface="Arial" panose="020B0604020202020204" pitchFamily="34" charset="0"/>
              <a:buChar char="•"/>
            </a:pPr>
            <a:r>
              <a:rPr lang="en-GB" dirty="0"/>
              <a:t>They will look at it again</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Result from 23/09</a:t>
            </a:r>
          </a:p>
          <a:p>
            <a:pPr marL="171450" indent="-171450">
              <a:buFont typeface="Arial" panose="020B0604020202020204" pitchFamily="34" charset="0"/>
              <a:buChar char="•"/>
            </a:pPr>
            <a:r>
              <a:rPr lang="en-GB" dirty="0"/>
              <a:t>Apologies from Lukasz</a:t>
            </a:r>
          </a:p>
          <a:p>
            <a:pPr marL="171450" indent="-171450">
              <a:buFont typeface="Arial" panose="020B0604020202020204" pitchFamily="34" charset="0"/>
              <a:buChar char="•"/>
            </a:pPr>
            <a:r>
              <a:rPr lang="en-GB" dirty="0"/>
              <a:t>Could rediscuss in October – we would be happy if they could do this as it is perhaps something reusable.</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Internal discussion tomorrow</a:t>
            </a:r>
            <a:br>
              <a:rPr lang="en-GB" dirty="0"/>
            </a:b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9</a:t>
            </a:fld>
            <a:endParaRPr lang="en-GB"/>
          </a:p>
        </p:txBody>
      </p:sp>
    </p:spTree>
    <p:extLst>
      <p:ext uri="{BB962C8B-B14F-4D97-AF65-F5344CB8AC3E}">
        <p14:creationId xmlns:p14="http://schemas.microsoft.com/office/powerpoint/2010/main" val="1129949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3"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5"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3" y="2249074"/>
            <a:ext cx="3053867"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9" y="1833336"/>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9" y="1833336"/>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21"/>
            <a:ext cx="1221947"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1833611"/>
            <a:ext cx="8226855"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1833611"/>
            <a:ext cx="8226855"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7" name="Date Placeholder 1"/>
          <p:cNvSpPr>
            <a:spLocks noGrp="1"/>
          </p:cNvSpPr>
          <p:nvPr>
            <p:ph type="dt" sz="half" idx="2"/>
          </p:nvPr>
        </p:nvSpPr>
        <p:spPr>
          <a:xfrm>
            <a:off x="670715" y="4656952"/>
            <a:ext cx="7351268" cy="273844"/>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a:t>BE-CEM &amp; CMMS Support Meeting #3</a:t>
            </a:r>
            <a:endParaRPr lang="en-US" dirty="0"/>
          </a:p>
        </p:txBody>
      </p:sp>
      <p:sp>
        <p:nvSpPr>
          <p:cNvPr id="9" name="Slide Number Placeholder 3"/>
          <p:cNvSpPr>
            <a:spLocks noGrp="1"/>
          </p:cNvSpPr>
          <p:nvPr>
            <p:ph type="sldNum" sz="quarter" idx="4"/>
          </p:nvPr>
        </p:nvSpPr>
        <p:spPr>
          <a:xfrm>
            <a:off x="8185376" y="4656826"/>
            <a:ext cx="501424" cy="273844"/>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1"/>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90"/>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7"/>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1" y="952335"/>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7" y="952335"/>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1" y="175120"/>
            <a:ext cx="8226855"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7"/>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64" indent="-457189"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33" indent="-457189"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681" indent="-342891"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281" indent="-342891"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51" indent="-342891"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89" algn="l" rtl="0" eaLnBrk="1" latinLnBrk="0" hangingPunct="1">
        <a:defRPr kumimoji="0" kern="1200">
          <a:solidFill>
            <a:schemeClr val="tx1"/>
          </a:solidFill>
          <a:latin typeface="+mn-lt"/>
          <a:ea typeface="+mn-ea"/>
          <a:cs typeface="+mn-cs"/>
        </a:defRPr>
      </a:lvl2pPr>
      <a:lvl3pPr marL="914377" algn="l" rtl="0" eaLnBrk="1" latinLnBrk="0" hangingPunct="1">
        <a:defRPr kumimoji="0" kern="1200">
          <a:solidFill>
            <a:schemeClr val="tx1"/>
          </a:solidFill>
          <a:latin typeface="+mn-lt"/>
          <a:ea typeface="+mn-ea"/>
          <a:cs typeface="+mn-cs"/>
        </a:defRPr>
      </a:lvl3pPr>
      <a:lvl4pPr marL="1371566" algn="l" rtl="0" eaLnBrk="1" latinLnBrk="0" hangingPunct="1">
        <a:defRPr kumimoji="0" kern="1200">
          <a:solidFill>
            <a:schemeClr val="tx1"/>
          </a:solidFill>
          <a:latin typeface="+mn-lt"/>
          <a:ea typeface="+mn-ea"/>
          <a:cs typeface="+mn-cs"/>
        </a:defRPr>
      </a:lvl4pPr>
      <a:lvl5pPr marL="1828754" algn="l" rtl="0" eaLnBrk="1" latinLnBrk="0" hangingPunct="1">
        <a:defRPr kumimoji="0" kern="1200">
          <a:solidFill>
            <a:schemeClr val="tx1"/>
          </a:solidFill>
          <a:latin typeface="+mn-lt"/>
          <a:ea typeface="+mn-ea"/>
          <a:cs typeface="+mn-cs"/>
        </a:defRPr>
      </a:lvl5pPr>
      <a:lvl6pPr marL="2285943" algn="l" rtl="0" eaLnBrk="1" latinLnBrk="0" hangingPunct="1">
        <a:defRPr kumimoji="0" kern="1200">
          <a:solidFill>
            <a:schemeClr val="tx1"/>
          </a:solidFill>
          <a:latin typeface="+mn-lt"/>
          <a:ea typeface="+mn-ea"/>
          <a:cs typeface="+mn-cs"/>
        </a:defRPr>
      </a:lvl6pPr>
      <a:lvl7pPr marL="2743131" algn="l" rtl="0" eaLnBrk="1" latinLnBrk="0" hangingPunct="1">
        <a:defRPr kumimoji="0" kern="1200">
          <a:solidFill>
            <a:schemeClr val="tx1"/>
          </a:solidFill>
          <a:latin typeface="+mn-lt"/>
          <a:ea typeface="+mn-ea"/>
          <a:cs typeface="+mn-cs"/>
        </a:defRPr>
      </a:lvl7pPr>
      <a:lvl8pPr marL="3200320" algn="l" rtl="0" eaLnBrk="1" latinLnBrk="0" hangingPunct="1">
        <a:defRPr kumimoji="0" kern="1200">
          <a:solidFill>
            <a:schemeClr val="tx1"/>
          </a:solidFill>
          <a:latin typeface="+mn-lt"/>
          <a:ea typeface="+mn-ea"/>
          <a:cs typeface="+mn-cs"/>
        </a:defRPr>
      </a:lvl8pPr>
      <a:lvl9pPr marL="365750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2139577" TargetMode="External"/><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2139577"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25090"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29"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56"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50"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67"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63"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73"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74"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67F5B-4A19-4044-8E5E-DDD63B317E58}"/>
              </a:ext>
            </a:extLst>
          </p:cNvPr>
          <p:cNvSpPr>
            <a:spLocks noGrp="1"/>
          </p:cNvSpPr>
          <p:nvPr>
            <p:ph type="title"/>
          </p:nvPr>
        </p:nvSpPr>
        <p:spPr>
          <a:xfrm>
            <a:off x="457201" y="1154757"/>
            <a:ext cx="8226855" cy="1384186"/>
          </a:xfrm>
        </p:spPr>
        <p:txBody>
          <a:bodyPr>
            <a:normAutofit/>
          </a:bodyPr>
          <a:lstStyle/>
          <a:p>
            <a:r>
              <a:rPr lang="en-US" sz="3600" dirty="0"/>
              <a:t>Follow-up of outstanding EN-IM support issues for BE-CEM</a:t>
            </a:r>
          </a:p>
        </p:txBody>
      </p:sp>
      <p:sp>
        <p:nvSpPr>
          <p:cNvPr id="5" name="Slide Number Placeholder 4">
            <a:extLst>
              <a:ext uri="{FF2B5EF4-FFF2-40B4-BE49-F238E27FC236}">
                <a16:creationId xmlns:a16="http://schemas.microsoft.com/office/drawing/2014/main" id="{224CEDD4-1B53-BD46-A1A0-3C8E3D29C894}"/>
              </a:ext>
            </a:extLst>
          </p:cNvPr>
          <p:cNvSpPr>
            <a:spLocks noGrp="1"/>
          </p:cNvSpPr>
          <p:nvPr>
            <p:ph type="sldNum" sz="quarter" idx="4"/>
          </p:nvPr>
        </p:nvSpPr>
        <p:spPr/>
        <p:txBody>
          <a:bodyPr/>
          <a:lstStyle/>
          <a:p>
            <a:fld id="{17918391-D411-FE40-AAD7-861AE5233E0E}" type="slidenum">
              <a:rPr lang="en-US" smtClean="0"/>
              <a:pPr/>
              <a:t>1</a:t>
            </a:fld>
            <a:endParaRPr lang="en-US" dirty="0"/>
          </a:p>
        </p:txBody>
      </p:sp>
      <p:sp>
        <p:nvSpPr>
          <p:cNvPr id="6" name="Text Placeholder 5">
            <a:extLst>
              <a:ext uri="{FF2B5EF4-FFF2-40B4-BE49-F238E27FC236}">
                <a16:creationId xmlns:a16="http://schemas.microsoft.com/office/drawing/2014/main" id="{9426A900-BA20-1148-934F-17668155082B}"/>
              </a:ext>
            </a:extLst>
          </p:cNvPr>
          <p:cNvSpPr>
            <a:spLocks noGrp="1"/>
          </p:cNvSpPr>
          <p:nvPr>
            <p:ph type="body" idx="10"/>
          </p:nvPr>
        </p:nvSpPr>
        <p:spPr>
          <a:xfrm>
            <a:off x="457201" y="2381572"/>
            <a:ext cx="4945309" cy="856577"/>
          </a:xfrm>
        </p:spPr>
        <p:txBody>
          <a:bodyPr>
            <a:normAutofit/>
          </a:bodyPr>
          <a:lstStyle/>
          <a:p>
            <a:r>
              <a:rPr lang="en-GB" sz="2400" dirty="0" err="1"/>
              <a:t>Ioan</a:t>
            </a:r>
            <a:r>
              <a:rPr lang="en-GB" sz="2400" dirty="0"/>
              <a:t> </a:t>
            </a:r>
            <a:r>
              <a:rPr lang="en-GB" sz="2400" dirty="0" err="1"/>
              <a:t>Kozsar</a:t>
            </a:r>
            <a:r>
              <a:rPr lang="en-GB" sz="2400" dirty="0"/>
              <a:t> &amp; Eve Fortescue</a:t>
            </a:r>
          </a:p>
          <a:p>
            <a:r>
              <a:rPr lang="en-GB" sz="1800" dirty="0"/>
              <a:t>14</a:t>
            </a:r>
            <a:r>
              <a:rPr lang="en-GB" sz="1800" baseline="30000" dirty="0"/>
              <a:t>th</a:t>
            </a:r>
            <a:r>
              <a:rPr lang="en-GB" sz="1800" dirty="0"/>
              <a:t> November 2022</a:t>
            </a:r>
          </a:p>
        </p:txBody>
      </p:sp>
      <p:sp>
        <p:nvSpPr>
          <p:cNvPr id="3" name="Date Placeholder 2">
            <a:extLst>
              <a:ext uri="{FF2B5EF4-FFF2-40B4-BE49-F238E27FC236}">
                <a16:creationId xmlns:a16="http://schemas.microsoft.com/office/drawing/2014/main" id="{631C769A-8DEA-4F4B-9457-FDE4AFACB96A}"/>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 – 14</a:t>
            </a:r>
            <a:r>
              <a:rPr lang="en-US" sz="1200" baseline="30000" dirty="0"/>
              <a:t>th</a:t>
            </a:r>
            <a:r>
              <a:rPr lang="en-US" sz="1200" dirty="0"/>
              <a:t> November 2022</a:t>
            </a:r>
            <a:endParaRPr lang="en-US" dirty="0"/>
          </a:p>
        </p:txBody>
      </p:sp>
    </p:spTree>
    <p:extLst>
      <p:ext uri="{BB962C8B-B14F-4D97-AF65-F5344CB8AC3E}">
        <p14:creationId xmlns:p14="http://schemas.microsoft.com/office/powerpoint/2010/main" val="983124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374074" y="997361"/>
            <a:ext cx="8514080" cy="3277820"/>
          </a:xfrm>
          <a:prstGeom prst="rect">
            <a:avLst/>
          </a:prstGeom>
          <a:noFill/>
        </p:spPr>
        <p:txBody>
          <a:bodyPr wrap="square" rtlCol="0">
            <a:spAutoFit/>
          </a:bodyPr>
          <a:lstStyle/>
          <a:p>
            <a:pPr algn="l"/>
            <a:r>
              <a:rPr lang="en-GB" sz="1400" b="1" dirty="0"/>
              <a:t>EAM Inventory QR/barcode issues with Kiosk interface</a:t>
            </a:r>
          </a:p>
          <a:p>
            <a:pPr algn="l"/>
            <a:endParaRPr lang="en-GB" sz="1400" dirty="0"/>
          </a:p>
          <a:p>
            <a:pPr marL="742950" lvl="1" indent="-285750">
              <a:spcAft>
                <a:spcPts val="600"/>
              </a:spcAft>
              <a:buClr>
                <a:schemeClr val="tx1"/>
              </a:buClr>
              <a:buFont typeface="Arial" panose="020B0604020202020204" pitchFamily="34" charset="0"/>
              <a:buChar char="•"/>
            </a:pPr>
            <a:r>
              <a:rPr lang="en-GB" sz="1400" dirty="0"/>
              <a:t>When clicking "Issue" &gt; "Employee" &gt; Scan "Part or equipment". Loading screen stays in a loop with the three dots animation in the centre of the screen. </a:t>
            </a:r>
          </a:p>
          <a:p>
            <a:pPr marL="1200150" lvl="2" indent="-285750">
              <a:spcAft>
                <a:spcPts val="600"/>
              </a:spcAft>
              <a:buClr>
                <a:schemeClr val="tx1"/>
              </a:buClr>
              <a:buFont typeface="Arial" panose="020B0604020202020204" pitchFamily="34" charset="0"/>
              <a:buChar char="•"/>
            </a:pPr>
            <a:r>
              <a:rPr lang="en-GB" sz="1400" b="0" i="0" dirty="0">
                <a:solidFill>
                  <a:srgbClr val="7030A0"/>
                </a:solidFill>
                <a:effectLst/>
                <a:latin typeface="SourceSansPro"/>
              </a:rPr>
              <a:t>The screen often stays indefinitely in the loading animation</a:t>
            </a:r>
          </a:p>
          <a:p>
            <a:pPr marL="1200150" lvl="2" indent="-285750">
              <a:spcAft>
                <a:spcPts val="600"/>
              </a:spcAft>
              <a:buClr>
                <a:schemeClr val="tx1"/>
              </a:buClr>
              <a:buFont typeface="Arial" panose="020B0604020202020204" pitchFamily="34" charset="0"/>
              <a:buChar char="•"/>
            </a:pPr>
            <a:r>
              <a:rPr lang="en-GB" sz="1400" dirty="0">
                <a:solidFill>
                  <a:srgbClr val="7030A0"/>
                </a:solidFill>
                <a:latin typeface="SourceSansPro"/>
              </a:rPr>
              <a:t>Not enough whitespace?</a:t>
            </a:r>
          </a:p>
          <a:p>
            <a:pPr lvl="2">
              <a:spcAft>
                <a:spcPts val="600"/>
              </a:spcAft>
              <a:buClr>
                <a:schemeClr val="tx1"/>
              </a:buClr>
            </a:pPr>
            <a:endParaRPr lang="en-GB" sz="1400" dirty="0"/>
          </a:p>
          <a:p>
            <a:pPr marL="742950" lvl="1" indent="-285750">
              <a:spcAft>
                <a:spcPts val="600"/>
              </a:spcAft>
              <a:buClr>
                <a:schemeClr val="tx1"/>
              </a:buClr>
              <a:buFont typeface="Arial" panose="020B0604020202020204" pitchFamily="34" charset="0"/>
              <a:buChar char="•"/>
            </a:pPr>
            <a:r>
              <a:rPr lang="en-GB" sz="1400" dirty="0"/>
              <a:t>When clicking for example "BIN2BIN" and trying to scan "part or asset". It detects QR and barcodes, but it doesn't copy the result into the text box. The QR/barcode detection seems to be working because the camera reader popup is closed if and only right after a QR/barcode is placed in front of the camera. So, it seems to be a matter of relaying the decoded value into the text box. </a:t>
            </a:r>
          </a:p>
          <a:p>
            <a:pPr marL="1200150" lvl="2" indent="-285750">
              <a:spcAft>
                <a:spcPts val="600"/>
              </a:spcAft>
              <a:buClr>
                <a:schemeClr val="tx1"/>
              </a:buClr>
              <a:buFont typeface="Arial" panose="020B0604020202020204" pitchFamily="34" charset="0"/>
              <a:buChar char="•"/>
            </a:pPr>
            <a:r>
              <a:rPr lang="en-GB" sz="1400" b="0" i="0" dirty="0">
                <a:solidFill>
                  <a:srgbClr val="7030A0"/>
                </a:solidFill>
                <a:effectLst/>
                <a:latin typeface="SourceSansPro"/>
              </a:rPr>
              <a:t>Confirmed bug, JIRA ticket created for developer team – </a:t>
            </a:r>
            <a:r>
              <a:rPr lang="en-GB" sz="1400" b="0" i="0" dirty="0">
                <a:solidFill>
                  <a:schemeClr val="tx2">
                    <a:lumMod val="60000"/>
                    <a:lumOff val="40000"/>
                  </a:schemeClr>
                </a:solidFill>
                <a:effectLst/>
                <a:latin typeface="SourceSansPro"/>
              </a:rPr>
              <a:t>Foreseen in next sprint</a:t>
            </a:r>
            <a:endParaRPr lang="en-GB" sz="1400" dirty="0">
              <a:solidFill>
                <a:schemeClr val="tx2">
                  <a:lumMod val="60000"/>
                  <a:lumOff val="40000"/>
                </a:schemeClr>
              </a:solidFill>
            </a:endParaRP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2400" dirty="0"/>
              <a:t>New open requests: </a:t>
            </a:r>
            <a:r>
              <a:rPr lang="en-US" sz="2400" dirty="0">
                <a:solidFill>
                  <a:srgbClr val="FF0000"/>
                </a:solidFill>
                <a:hlinkClick r:id="rId3"/>
              </a:rPr>
              <a:t>RQF2139577</a:t>
            </a:r>
            <a:endParaRPr lang="en-GB" sz="2400" dirty="0"/>
          </a:p>
        </p:txBody>
      </p:sp>
      <p:sp>
        <p:nvSpPr>
          <p:cNvPr id="2" name="Date Placeholder 2">
            <a:extLst>
              <a:ext uri="{FF2B5EF4-FFF2-40B4-BE49-F238E27FC236}">
                <a16:creationId xmlns:a16="http://schemas.microsoft.com/office/drawing/2014/main" id="{9AAE10C5-7FD3-8D1C-70A4-5651CBF5F88E}"/>
              </a:ext>
            </a:extLst>
          </p:cNvPr>
          <p:cNvSpPr>
            <a:spLocks noGrp="1"/>
          </p:cNvSpPr>
          <p:nvPr>
            <p:ph type="dt" sz="half" idx="2"/>
          </p:nvPr>
        </p:nvSpPr>
        <p:spPr>
          <a:xfrm>
            <a:off x="1557868" y="4691748"/>
            <a:ext cx="6096000" cy="273844"/>
          </a:xfrm>
        </p:spPr>
        <p:txBody>
          <a:bodyPr/>
          <a:lstStyle/>
          <a:p>
            <a:pPr algn="ctr"/>
            <a:r>
              <a:rPr lang="en-US" sz="1200" dirty="0"/>
              <a:t>Follow-up of outstanding EN-IM support issues for BE-CEM – 14</a:t>
            </a:r>
            <a:r>
              <a:rPr lang="en-US" sz="1200" baseline="30000" dirty="0"/>
              <a:t>th</a:t>
            </a:r>
            <a:r>
              <a:rPr lang="en-US" sz="1200" dirty="0"/>
              <a:t> November 2022</a:t>
            </a:r>
            <a:endParaRPr lang="en-US" sz="1400" dirty="0"/>
          </a:p>
        </p:txBody>
      </p:sp>
    </p:spTree>
    <p:extLst>
      <p:ext uri="{BB962C8B-B14F-4D97-AF65-F5344CB8AC3E}">
        <p14:creationId xmlns:p14="http://schemas.microsoft.com/office/powerpoint/2010/main" val="4070282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374074" y="997361"/>
            <a:ext cx="8514080" cy="2046714"/>
          </a:xfrm>
          <a:prstGeom prst="rect">
            <a:avLst/>
          </a:prstGeom>
          <a:noFill/>
        </p:spPr>
        <p:txBody>
          <a:bodyPr wrap="square" rtlCol="0">
            <a:spAutoFit/>
          </a:bodyPr>
          <a:lstStyle/>
          <a:p>
            <a:pPr algn="l"/>
            <a:r>
              <a:rPr lang="en-GB" sz="1400" b="1" dirty="0"/>
              <a:t>EAM Inventory QR/barcode issues with Kiosk interface</a:t>
            </a:r>
          </a:p>
          <a:p>
            <a:pPr marL="742950" lvl="1" indent="-285750">
              <a:spcAft>
                <a:spcPts val="600"/>
              </a:spcAft>
              <a:buClr>
                <a:schemeClr val="tx1"/>
              </a:buClr>
              <a:buFont typeface="Arial" panose="020B0604020202020204" pitchFamily="34" charset="0"/>
              <a:buChar char="•"/>
            </a:pPr>
            <a:endParaRPr lang="en-GB" sz="1400" dirty="0"/>
          </a:p>
          <a:p>
            <a:pPr marL="742950" lvl="1" indent="-285750">
              <a:spcAft>
                <a:spcPts val="600"/>
              </a:spcAft>
              <a:buClr>
                <a:schemeClr val="tx1"/>
              </a:buClr>
              <a:buFont typeface="Arial" panose="020B0604020202020204" pitchFamily="34" charset="0"/>
              <a:buChar char="•"/>
            </a:pPr>
            <a:r>
              <a:rPr lang="en-GB" sz="1400" dirty="0"/>
              <a:t>Sometimes there's not a QR/barcode scanner button next to the "bin" field, so it cannot be acquired by the scanner, and only by typing the code. It works when clicking on "BIN2BIN" but not on "ISSUE".</a:t>
            </a:r>
          </a:p>
          <a:p>
            <a:pPr marL="1200150" lvl="2" indent="-285750">
              <a:spcAft>
                <a:spcPts val="600"/>
              </a:spcAft>
              <a:buClr>
                <a:schemeClr val="tx1"/>
              </a:buClr>
              <a:buFont typeface="Arial" panose="020B0604020202020204" pitchFamily="34" charset="0"/>
              <a:buChar char="•"/>
            </a:pPr>
            <a:r>
              <a:rPr lang="en-GB" sz="1400" dirty="0">
                <a:solidFill>
                  <a:srgbClr val="7030A0"/>
                </a:solidFill>
                <a:latin typeface="SourceSansPro"/>
              </a:rPr>
              <a:t>T</a:t>
            </a:r>
            <a:r>
              <a:rPr lang="en-GB" sz="1400" b="0" i="0" dirty="0">
                <a:solidFill>
                  <a:srgbClr val="7030A0"/>
                </a:solidFill>
                <a:effectLst/>
                <a:latin typeface="SourceSansPro"/>
              </a:rPr>
              <a:t>here is no scan button on Issue (and Return). </a:t>
            </a:r>
          </a:p>
          <a:p>
            <a:pPr marL="1200150" lvl="2" indent="-285750">
              <a:spcAft>
                <a:spcPts val="600"/>
              </a:spcAft>
              <a:buClr>
                <a:schemeClr val="tx1"/>
              </a:buClr>
              <a:buFont typeface="Arial" panose="020B0604020202020204" pitchFamily="34" charset="0"/>
              <a:buChar char="•"/>
            </a:pPr>
            <a:r>
              <a:rPr lang="en-GB" sz="1400" b="0" i="0" dirty="0">
                <a:solidFill>
                  <a:srgbClr val="7030A0"/>
                </a:solidFill>
                <a:effectLst/>
                <a:latin typeface="SourceSansPro"/>
              </a:rPr>
              <a:t>Another JIRA ticket will be created for this request. - </a:t>
            </a:r>
            <a:r>
              <a:rPr lang="en-GB" sz="1400" b="0" i="0" dirty="0">
                <a:solidFill>
                  <a:schemeClr val="tx2">
                    <a:lumMod val="60000"/>
                    <a:lumOff val="40000"/>
                  </a:schemeClr>
                </a:solidFill>
                <a:effectLst/>
                <a:latin typeface="SourceSansPro"/>
              </a:rPr>
              <a:t>Foreseen in next sprint</a:t>
            </a:r>
            <a:br>
              <a:rPr lang="en-GB" sz="1400" dirty="0"/>
            </a:br>
            <a:endParaRPr lang="en-GB" sz="1400" dirty="0">
              <a:solidFill>
                <a:srgbClr val="7030A0"/>
              </a:solidFill>
            </a:endParaRP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2400" dirty="0"/>
              <a:t>New open requests (</a:t>
            </a:r>
            <a:r>
              <a:rPr lang="en-GB" sz="2400" dirty="0" err="1"/>
              <a:t>cont</a:t>
            </a:r>
            <a:r>
              <a:rPr lang="en-GB" sz="2400" dirty="0"/>
              <a:t>): </a:t>
            </a:r>
            <a:r>
              <a:rPr lang="en-US" sz="2400" dirty="0">
                <a:solidFill>
                  <a:srgbClr val="FF0000"/>
                </a:solidFill>
                <a:hlinkClick r:id="rId3"/>
              </a:rPr>
              <a:t>RQF2139577</a:t>
            </a:r>
            <a:endParaRPr lang="en-GB" sz="2400" dirty="0"/>
          </a:p>
        </p:txBody>
      </p:sp>
      <p:sp>
        <p:nvSpPr>
          <p:cNvPr id="2" name="Date Placeholder 2">
            <a:extLst>
              <a:ext uri="{FF2B5EF4-FFF2-40B4-BE49-F238E27FC236}">
                <a16:creationId xmlns:a16="http://schemas.microsoft.com/office/drawing/2014/main" id="{2DCC57B9-BFCC-D352-1656-289EEE7A34BB}"/>
              </a:ext>
            </a:extLst>
          </p:cNvPr>
          <p:cNvSpPr>
            <a:spLocks noGrp="1"/>
          </p:cNvSpPr>
          <p:nvPr>
            <p:ph type="dt" sz="half" idx="2"/>
          </p:nvPr>
        </p:nvSpPr>
        <p:spPr>
          <a:xfrm>
            <a:off x="1557868" y="4691748"/>
            <a:ext cx="6096000" cy="273844"/>
          </a:xfrm>
        </p:spPr>
        <p:txBody>
          <a:bodyPr/>
          <a:lstStyle/>
          <a:p>
            <a:pPr algn="ctr"/>
            <a:r>
              <a:rPr lang="en-US" sz="1200" dirty="0"/>
              <a:t>Follow-up of outstanding EN-IM support issues for BE-CEM – 14</a:t>
            </a:r>
            <a:r>
              <a:rPr lang="en-US" sz="1200" baseline="30000" dirty="0"/>
              <a:t>th</a:t>
            </a:r>
            <a:r>
              <a:rPr lang="en-US" sz="1200" dirty="0"/>
              <a:t> November 2022</a:t>
            </a:r>
            <a:endParaRPr lang="en-US" sz="1400" dirty="0"/>
          </a:p>
        </p:txBody>
      </p:sp>
    </p:spTree>
    <p:extLst>
      <p:ext uri="{BB962C8B-B14F-4D97-AF65-F5344CB8AC3E}">
        <p14:creationId xmlns:p14="http://schemas.microsoft.com/office/powerpoint/2010/main" val="295115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GB" sz="2400" dirty="0"/>
              <a:t>Requests (1/8): </a:t>
            </a:r>
            <a:r>
              <a:rPr lang="en-GB" sz="2400" dirty="0">
                <a:solidFill>
                  <a:srgbClr val="7030A0"/>
                </a:solidFill>
                <a:hlinkClick r:id="rId3"/>
              </a:rPr>
              <a:t>RQF1825090</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304799" y="880452"/>
            <a:ext cx="8719933" cy="3587521"/>
          </a:xfrm>
        </p:spPr>
        <p:txBody>
          <a:bodyPr>
            <a:normAutofit/>
          </a:bodyPr>
          <a:lstStyle/>
          <a:p>
            <a:pPr marL="36575" indent="0">
              <a:spcBef>
                <a:spcPts val="0"/>
              </a:spcBef>
              <a:spcAft>
                <a:spcPts val="600"/>
              </a:spcAft>
              <a:buSzPct val="100000"/>
              <a:buNone/>
            </a:pPr>
            <a:r>
              <a:rPr lang="en-GB" sz="1500" b="1" dirty="0"/>
              <a:t>In EAM light: Display a structure of Functional Positions and allow assets to be attached by clicking and scanning the barcode or typing ID into a text box (not by searching and not each position individually)</a:t>
            </a:r>
            <a:endParaRPr lang="en-GB" sz="1500" dirty="0"/>
          </a:p>
          <a:p>
            <a:pPr lvl="1">
              <a:spcBef>
                <a:spcPts val="0"/>
              </a:spcBef>
              <a:spcAft>
                <a:spcPts val="600"/>
              </a:spcAft>
            </a:pPr>
            <a:r>
              <a:rPr lang="en-GB" sz="1400" dirty="0">
                <a:solidFill>
                  <a:srgbClr val="7030A0"/>
                </a:solidFill>
              </a:rPr>
              <a:t>Feature was developed and presented at an </a:t>
            </a:r>
            <a:r>
              <a:rPr lang="en-GB" sz="1400" dirty="0" err="1">
                <a:solidFill>
                  <a:srgbClr val="7030A0"/>
                </a:solidFill>
              </a:rPr>
              <a:t>InforEAM</a:t>
            </a:r>
            <a:r>
              <a:rPr lang="en-GB" sz="1400" dirty="0">
                <a:solidFill>
                  <a:srgbClr val="7030A0"/>
                </a:solidFill>
              </a:rPr>
              <a:t> user meeting in June 2021</a:t>
            </a:r>
          </a:p>
          <a:p>
            <a:pPr lvl="1">
              <a:spcBef>
                <a:spcPts val="0"/>
              </a:spcBef>
              <a:spcAft>
                <a:spcPts val="600"/>
              </a:spcAft>
            </a:pPr>
            <a:r>
              <a:rPr lang="en-GB" sz="1400" dirty="0">
                <a:solidFill>
                  <a:srgbClr val="7030A0"/>
                </a:solidFill>
              </a:rPr>
              <a:t>After feedback showing several bugs in TEST, it was not deployed into PROD</a:t>
            </a:r>
          </a:p>
          <a:p>
            <a:pPr lvl="1">
              <a:spcBef>
                <a:spcPts val="0"/>
              </a:spcBef>
              <a:spcAft>
                <a:spcPts val="600"/>
              </a:spcAft>
            </a:pPr>
            <a:r>
              <a:rPr lang="en-GB" sz="1400" dirty="0">
                <a:solidFill>
                  <a:srgbClr val="7030A0"/>
                </a:solidFill>
              </a:rPr>
              <a:t>Feedback from meeting  in Sept’ 22 </a:t>
            </a:r>
          </a:p>
          <a:p>
            <a:pPr marL="1120117" lvl="3" indent="-228600">
              <a:buFont typeface="Arial" panose="020B0604020202020204" pitchFamily="34" charset="0"/>
              <a:buChar char="•"/>
            </a:pPr>
            <a:r>
              <a:rPr lang="en-GB" sz="1200" dirty="0">
                <a:solidFill>
                  <a:srgbClr val="7030A0"/>
                </a:solidFill>
              </a:rPr>
              <a:t>EAM light application being revamped</a:t>
            </a:r>
          </a:p>
          <a:p>
            <a:pPr marL="1120117" lvl="3" indent="-228600">
              <a:buFont typeface="Arial" panose="020B0604020202020204" pitchFamily="34" charset="0"/>
              <a:buChar char="•"/>
            </a:pPr>
            <a:r>
              <a:rPr lang="en-GB" sz="1200" dirty="0">
                <a:solidFill>
                  <a:srgbClr val="7030A0"/>
                </a:solidFill>
              </a:rPr>
              <a:t>Equipment tree will be redone during October</a:t>
            </a:r>
          </a:p>
          <a:p>
            <a:pPr marL="1120117" lvl="3" indent="-228600">
              <a:buFont typeface="Arial" panose="020B0604020202020204" pitchFamily="34" charset="0"/>
              <a:buChar char="•"/>
            </a:pPr>
            <a:r>
              <a:rPr lang="en-GB" sz="1200" dirty="0">
                <a:solidFill>
                  <a:srgbClr val="7030A0"/>
                </a:solidFill>
              </a:rPr>
              <a:t>Everywhere, not just in “install equipment”</a:t>
            </a:r>
          </a:p>
          <a:p>
            <a:pPr lvl="1">
              <a:spcBef>
                <a:spcPts val="600"/>
              </a:spcBef>
              <a:spcAft>
                <a:spcPts val="600"/>
              </a:spcAft>
            </a:pPr>
            <a:r>
              <a:rPr lang="en-GB" sz="1400" dirty="0">
                <a:solidFill>
                  <a:srgbClr val="7030A0"/>
                </a:solidFill>
              </a:rPr>
              <a:t>Feedback from meeting in Nov’22</a:t>
            </a:r>
          </a:p>
          <a:p>
            <a:pPr lvl="2">
              <a:spcBef>
                <a:spcPts val="0"/>
              </a:spcBef>
              <a:spcAft>
                <a:spcPts val="600"/>
              </a:spcAft>
            </a:pPr>
            <a:r>
              <a:rPr lang="en-GB" sz="1200" dirty="0">
                <a:solidFill>
                  <a:srgbClr val="7030A0"/>
                </a:solidFill>
              </a:rPr>
              <a:t>New tree implemented everywhere and available in production</a:t>
            </a:r>
          </a:p>
          <a:p>
            <a:pPr lvl="2">
              <a:spcBef>
                <a:spcPts val="0"/>
              </a:spcBef>
              <a:spcAft>
                <a:spcPts val="600"/>
              </a:spcAft>
            </a:pPr>
            <a:r>
              <a:rPr lang="en-GB" sz="1200" dirty="0">
                <a:solidFill>
                  <a:srgbClr val="7030A0"/>
                </a:solidFill>
              </a:rPr>
              <a:t>Can use in install equipment to select the parent and child and link them</a:t>
            </a:r>
          </a:p>
          <a:p>
            <a:pPr lvl="2">
              <a:spcBef>
                <a:spcPts val="0"/>
              </a:spcBef>
              <a:spcAft>
                <a:spcPts val="600"/>
              </a:spcAft>
            </a:pPr>
            <a:r>
              <a:rPr lang="en-GB" sz="1200" dirty="0">
                <a:solidFill>
                  <a:schemeClr val="tx2">
                    <a:lumMod val="60000"/>
                    <a:lumOff val="40000"/>
                  </a:schemeClr>
                </a:solidFill>
              </a:rPr>
              <a:t>To be tested by CEM-IN, and comments added to issue</a:t>
            </a:r>
          </a:p>
          <a:p>
            <a:pPr lvl="2">
              <a:spcBef>
                <a:spcPts val="0"/>
              </a:spcBef>
              <a:spcAft>
                <a:spcPts val="600"/>
              </a:spcAft>
            </a:pPr>
            <a:endParaRPr lang="en-GB" sz="1200" dirty="0">
              <a:solidFill>
                <a:srgbClr val="7030A0"/>
              </a:solidFill>
            </a:endParaRPr>
          </a:p>
          <a:p>
            <a:pPr marL="448044" lvl="1" indent="0">
              <a:lnSpc>
                <a:spcPct val="110000"/>
              </a:lnSpc>
              <a:spcBef>
                <a:spcPts val="0"/>
              </a:spcBef>
              <a:spcAft>
                <a:spcPts val="300"/>
              </a:spcAft>
              <a:buNone/>
            </a:pPr>
            <a:endParaRPr lang="en-GB" sz="1100" dirty="0">
              <a:solidFill>
                <a:srgbClr val="7030A0"/>
              </a:solidFill>
            </a:endParaRPr>
          </a:p>
          <a:p>
            <a:pPr marL="448044" lvl="1" indent="0">
              <a:spcBef>
                <a:spcPts val="0"/>
              </a:spcBef>
              <a:spcAft>
                <a:spcPts val="600"/>
              </a:spcAft>
              <a:buNone/>
            </a:pPr>
            <a:endParaRPr lang="en-US" sz="1200" dirty="0">
              <a:solidFill>
                <a:srgbClr val="FF000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4" name="Date Placeholder 2">
            <a:extLst>
              <a:ext uri="{FF2B5EF4-FFF2-40B4-BE49-F238E27FC236}">
                <a16:creationId xmlns:a16="http://schemas.microsoft.com/office/drawing/2014/main" id="{8B5B9BB8-98F0-BE03-A95D-98324253A564}"/>
              </a:ext>
            </a:extLst>
          </p:cNvPr>
          <p:cNvSpPr>
            <a:spLocks noGrp="1"/>
          </p:cNvSpPr>
          <p:nvPr>
            <p:ph type="dt" sz="half" idx="2"/>
          </p:nvPr>
        </p:nvSpPr>
        <p:spPr>
          <a:xfrm>
            <a:off x="1557868" y="4691748"/>
            <a:ext cx="6096000" cy="273844"/>
          </a:xfrm>
        </p:spPr>
        <p:txBody>
          <a:bodyPr/>
          <a:lstStyle/>
          <a:p>
            <a:pPr algn="ctr"/>
            <a:r>
              <a:rPr lang="en-US" sz="1200" dirty="0"/>
              <a:t>Follow-up of outstanding EN-IM support issues for BE-CEM – 14</a:t>
            </a:r>
            <a:r>
              <a:rPr lang="en-US" sz="1200" baseline="30000" dirty="0"/>
              <a:t>th</a:t>
            </a:r>
            <a:r>
              <a:rPr lang="en-US" sz="1200" dirty="0"/>
              <a:t> November 2022</a:t>
            </a:r>
            <a:endParaRPr lang="en-US" sz="1400" dirty="0"/>
          </a:p>
        </p:txBody>
      </p:sp>
    </p:spTree>
    <p:extLst>
      <p:ext uri="{BB962C8B-B14F-4D97-AF65-F5344CB8AC3E}">
        <p14:creationId xmlns:p14="http://schemas.microsoft.com/office/powerpoint/2010/main" val="2284376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GB" sz="2400" dirty="0"/>
              <a:t>Requests (2/8): </a:t>
            </a:r>
            <a:r>
              <a:rPr lang="en-US" sz="2400" dirty="0">
                <a:solidFill>
                  <a:srgbClr val="FF0000"/>
                </a:solidFill>
                <a:hlinkClick r:id="rId3"/>
              </a:rPr>
              <a:t>RQF1879029</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563879" y="880452"/>
            <a:ext cx="8226855" cy="3587521"/>
          </a:xfrm>
        </p:spPr>
        <p:txBody>
          <a:bodyPr>
            <a:normAutofit/>
          </a:bodyPr>
          <a:lstStyle/>
          <a:p>
            <a:pPr marL="448044" lvl="1" indent="0">
              <a:lnSpc>
                <a:spcPct val="110000"/>
              </a:lnSpc>
              <a:spcBef>
                <a:spcPts val="0"/>
              </a:spcBef>
              <a:spcAft>
                <a:spcPts val="300"/>
              </a:spcAft>
              <a:buNone/>
            </a:pPr>
            <a:endParaRPr lang="en-GB" sz="1100" b="1" dirty="0">
              <a:solidFill>
                <a:srgbClr val="7030A0"/>
              </a:solidFill>
            </a:endParaRPr>
          </a:p>
          <a:p>
            <a:pPr marL="36575" indent="0">
              <a:spcBef>
                <a:spcPts val="0"/>
              </a:spcBef>
              <a:spcAft>
                <a:spcPts val="1800"/>
              </a:spcAft>
              <a:buSzPct val="100000"/>
              <a:buNone/>
            </a:pPr>
            <a:r>
              <a:rPr lang="en-US" sz="1500" b="1" dirty="0"/>
              <a:t>Move a set of assets e.g. a crate and its modules from one parent position to another. i.e. in the case of expired functional positions or during dismantling. </a:t>
            </a:r>
            <a:endParaRPr lang="en-US" sz="1500" dirty="0"/>
          </a:p>
          <a:p>
            <a:pPr>
              <a:spcBef>
                <a:spcPts val="0"/>
              </a:spcBef>
              <a:spcAft>
                <a:spcPts val="600"/>
              </a:spcAft>
              <a:buFont typeface="+mj-lt"/>
              <a:buAutoNum type="romanUcPeriod"/>
            </a:pPr>
            <a:r>
              <a:rPr lang="en-US" sz="1400" dirty="0"/>
              <a:t>First step: “Dismantle Equipment” button to detach all assets from a Functional Position structure and place in a “buffer location”</a:t>
            </a:r>
          </a:p>
          <a:p>
            <a:pPr>
              <a:spcBef>
                <a:spcPts val="0"/>
              </a:spcBef>
              <a:spcAft>
                <a:spcPts val="600"/>
              </a:spcAft>
              <a:buFont typeface="+mj-lt"/>
              <a:buAutoNum type="romanUcPeriod"/>
            </a:pPr>
            <a:r>
              <a:rPr lang="en-US" sz="1400" b="1" dirty="0"/>
              <a:t>As a second step </a:t>
            </a:r>
            <a:r>
              <a:rPr lang="en-US" sz="1400" dirty="0"/>
              <a:t>the same process could be applied when triggered by an action in Layout i.e. Expire of positions in Layout -&gt; detach all assets and set positions “Hors Service” in </a:t>
            </a:r>
            <a:r>
              <a:rPr lang="en-US" sz="1400" dirty="0" err="1"/>
              <a:t>InforEAM</a:t>
            </a:r>
            <a:endParaRPr lang="en-US" sz="1400" dirty="0"/>
          </a:p>
          <a:p>
            <a:pPr lvl="1">
              <a:spcBef>
                <a:spcPts val="0"/>
              </a:spcBef>
              <a:spcAft>
                <a:spcPts val="600"/>
              </a:spcAft>
              <a:buFont typeface="+mj-lt"/>
              <a:buAutoNum type="romanUcPeriod"/>
            </a:pPr>
            <a:endParaRPr lang="en-US" sz="1200" dirty="0"/>
          </a:p>
          <a:p>
            <a:pPr lvl="1">
              <a:spcBef>
                <a:spcPts val="0"/>
              </a:spcBef>
              <a:spcAft>
                <a:spcPts val="600"/>
              </a:spcAft>
            </a:pPr>
            <a:r>
              <a:rPr lang="en-GB" sz="1400" dirty="0">
                <a:solidFill>
                  <a:srgbClr val="7030A0"/>
                </a:solidFill>
              </a:rPr>
              <a:t>Feedback from meeting (Sept’ 22): </a:t>
            </a:r>
          </a:p>
          <a:p>
            <a:pPr lvl="2">
              <a:spcBef>
                <a:spcPts val="0"/>
              </a:spcBef>
              <a:spcAft>
                <a:spcPts val="600"/>
              </a:spcAft>
            </a:pPr>
            <a:r>
              <a:rPr lang="en-US" sz="1400" dirty="0">
                <a:solidFill>
                  <a:srgbClr val="7030A0"/>
                </a:solidFill>
              </a:rPr>
              <a:t>Aim to leverage equipment tree to allow manipulation</a:t>
            </a:r>
          </a:p>
          <a:p>
            <a:pPr lvl="1">
              <a:spcBef>
                <a:spcPts val="0"/>
              </a:spcBef>
              <a:spcAft>
                <a:spcPts val="600"/>
              </a:spcAft>
            </a:pPr>
            <a:r>
              <a:rPr lang="en-GB" sz="1400" dirty="0">
                <a:solidFill>
                  <a:srgbClr val="7030A0"/>
                </a:solidFill>
              </a:rPr>
              <a:t>Feedback from meeting (Nov’ 22): </a:t>
            </a:r>
          </a:p>
          <a:p>
            <a:pPr lvl="2">
              <a:spcBef>
                <a:spcPts val="0"/>
              </a:spcBef>
              <a:spcAft>
                <a:spcPts val="600"/>
              </a:spcAft>
            </a:pPr>
            <a:r>
              <a:rPr lang="en-US" sz="1400" dirty="0">
                <a:solidFill>
                  <a:srgbClr val="7030A0"/>
                </a:solidFill>
              </a:rPr>
              <a:t>No real solution for this at the moment</a:t>
            </a:r>
          </a:p>
          <a:p>
            <a:pPr lvl="2">
              <a:spcBef>
                <a:spcPts val="0"/>
              </a:spcBef>
              <a:spcAft>
                <a:spcPts val="600"/>
              </a:spcAft>
            </a:pPr>
            <a:endParaRPr lang="en-US" sz="1400" dirty="0">
              <a:solidFill>
                <a:srgbClr val="7030A0"/>
              </a:solidFill>
            </a:endParaRPr>
          </a:p>
          <a:p>
            <a:pPr marL="749790" lvl="2" indent="0">
              <a:spcBef>
                <a:spcPts val="0"/>
              </a:spcBef>
              <a:spcAft>
                <a:spcPts val="600"/>
              </a:spcAft>
              <a:buNone/>
            </a:pPr>
            <a:endParaRPr lang="en-US" sz="1200" dirty="0">
              <a:solidFill>
                <a:srgbClr val="7030A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4" name="Date Placeholder 2">
            <a:extLst>
              <a:ext uri="{FF2B5EF4-FFF2-40B4-BE49-F238E27FC236}">
                <a16:creationId xmlns:a16="http://schemas.microsoft.com/office/drawing/2014/main" id="{06A39B7A-A7C2-F3AA-805B-2683EC276D23}"/>
              </a:ext>
            </a:extLst>
          </p:cNvPr>
          <p:cNvSpPr>
            <a:spLocks noGrp="1"/>
          </p:cNvSpPr>
          <p:nvPr>
            <p:ph type="dt" sz="half" idx="2"/>
          </p:nvPr>
        </p:nvSpPr>
        <p:spPr>
          <a:xfrm>
            <a:off x="1557868" y="4691748"/>
            <a:ext cx="6096000" cy="273844"/>
          </a:xfrm>
        </p:spPr>
        <p:txBody>
          <a:bodyPr/>
          <a:lstStyle/>
          <a:p>
            <a:pPr algn="ctr"/>
            <a:r>
              <a:rPr lang="en-US" sz="1200" dirty="0"/>
              <a:t>Follow-up of outstanding EN-IM support issues for BE-CEM – 14</a:t>
            </a:r>
            <a:r>
              <a:rPr lang="en-US" sz="1200" baseline="30000" dirty="0"/>
              <a:t>th</a:t>
            </a:r>
            <a:r>
              <a:rPr lang="en-US" sz="1200" dirty="0"/>
              <a:t> November 2022</a:t>
            </a:r>
            <a:endParaRPr lang="en-US" sz="1400" dirty="0"/>
          </a:p>
        </p:txBody>
      </p:sp>
    </p:spTree>
    <p:extLst>
      <p:ext uri="{BB962C8B-B14F-4D97-AF65-F5344CB8AC3E}">
        <p14:creationId xmlns:p14="http://schemas.microsoft.com/office/powerpoint/2010/main" val="1829209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GB" sz="2400" dirty="0"/>
              <a:t>Requests (3/8): </a:t>
            </a:r>
            <a:r>
              <a:rPr lang="en-US" sz="2400" dirty="0">
                <a:solidFill>
                  <a:srgbClr val="FF0000"/>
                </a:solidFill>
                <a:hlinkClick r:id="rId3"/>
              </a:rPr>
              <a:t>RQF1879056</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442332" y="1033345"/>
            <a:ext cx="8404488" cy="3332915"/>
          </a:xfrm>
        </p:spPr>
        <p:txBody>
          <a:bodyPr>
            <a:normAutofit/>
          </a:bodyPr>
          <a:lstStyle/>
          <a:p>
            <a:pPr marL="36575" indent="0">
              <a:spcBef>
                <a:spcPts val="0"/>
              </a:spcBef>
              <a:spcAft>
                <a:spcPts val="600"/>
              </a:spcAft>
              <a:buSzPct val="100000"/>
              <a:buNone/>
            </a:pPr>
            <a:r>
              <a:rPr lang="en-GB" sz="1400" b="1" dirty="0"/>
              <a:t>Allow an e-group to be specified as the responsible of an Asset/Functional Position in </a:t>
            </a:r>
            <a:r>
              <a:rPr lang="en-GB" sz="1400" b="1" dirty="0" err="1"/>
              <a:t>InforEAM</a:t>
            </a:r>
            <a:endParaRPr lang="en-GB" sz="1400" b="1" dirty="0"/>
          </a:p>
          <a:p>
            <a:pPr marL="36575" indent="0">
              <a:spcBef>
                <a:spcPts val="0"/>
              </a:spcBef>
              <a:spcAft>
                <a:spcPts val="600"/>
              </a:spcAft>
              <a:buSzPct val="100000"/>
              <a:buNone/>
            </a:pPr>
            <a:endParaRPr lang="en-GB" sz="1400" b="1" dirty="0"/>
          </a:p>
          <a:p>
            <a:pPr>
              <a:spcBef>
                <a:spcPts val="0"/>
              </a:spcBef>
              <a:spcAft>
                <a:spcPts val="600"/>
              </a:spcAft>
            </a:pPr>
            <a:r>
              <a:rPr lang="en-GB" sz="1400" dirty="0">
                <a:solidFill>
                  <a:srgbClr val="7030A0"/>
                </a:solidFill>
              </a:rPr>
              <a:t>Feedback from last meeting (Nov’ 22): </a:t>
            </a:r>
          </a:p>
          <a:p>
            <a:pPr lvl="1">
              <a:spcBef>
                <a:spcPts val="0"/>
              </a:spcBef>
              <a:spcAft>
                <a:spcPts val="600"/>
              </a:spcAft>
            </a:pPr>
            <a:r>
              <a:rPr lang="en-GB" sz="1200" dirty="0">
                <a:solidFill>
                  <a:srgbClr val="7030A0"/>
                </a:solidFill>
              </a:rPr>
              <a:t>Constraint on </a:t>
            </a:r>
            <a:r>
              <a:rPr lang="en-GB" sz="1200" dirty="0" err="1">
                <a:solidFill>
                  <a:srgbClr val="7030A0"/>
                </a:solidFill>
              </a:rPr>
              <a:t>egroups</a:t>
            </a:r>
            <a:r>
              <a:rPr lang="en-GB" sz="1200" dirty="0">
                <a:solidFill>
                  <a:srgbClr val="7030A0"/>
                </a:solidFill>
              </a:rPr>
              <a:t> is now disabled in test prod – in original field</a:t>
            </a:r>
          </a:p>
          <a:p>
            <a:pPr lvl="1">
              <a:spcBef>
                <a:spcPts val="0"/>
              </a:spcBef>
              <a:spcAft>
                <a:spcPts val="600"/>
              </a:spcAft>
            </a:pPr>
            <a:r>
              <a:rPr lang="en-GB" sz="1200" dirty="0" err="1">
                <a:solidFill>
                  <a:srgbClr val="7030A0"/>
                </a:solidFill>
              </a:rPr>
              <a:t>Egroup</a:t>
            </a:r>
            <a:r>
              <a:rPr lang="en-GB" sz="1200" dirty="0">
                <a:solidFill>
                  <a:srgbClr val="7030A0"/>
                </a:solidFill>
              </a:rPr>
              <a:t> </a:t>
            </a:r>
            <a:r>
              <a:rPr lang="en-GB" sz="1200" u="sng" dirty="0">
                <a:solidFill>
                  <a:srgbClr val="7030A0"/>
                </a:solidFill>
              </a:rPr>
              <a:t>autocomplete</a:t>
            </a:r>
            <a:r>
              <a:rPr lang="en-GB" sz="1200" dirty="0">
                <a:solidFill>
                  <a:srgbClr val="7030A0"/>
                </a:solidFill>
              </a:rPr>
              <a:t> only In EAM light, - </a:t>
            </a:r>
            <a:r>
              <a:rPr lang="en-GB" sz="1200" dirty="0">
                <a:solidFill>
                  <a:schemeClr val="tx1">
                    <a:lumMod val="60000"/>
                    <a:lumOff val="40000"/>
                  </a:schemeClr>
                </a:solidFill>
              </a:rPr>
              <a:t>but </a:t>
            </a:r>
            <a:r>
              <a:rPr lang="en-GB" sz="1200" dirty="0" err="1">
                <a:solidFill>
                  <a:schemeClr val="tx1">
                    <a:lumMod val="60000"/>
                    <a:lumOff val="40000"/>
                  </a:schemeClr>
                </a:solidFill>
              </a:rPr>
              <a:t>egroup</a:t>
            </a:r>
            <a:r>
              <a:rPr lang="en-GB" sz="1200" dirty="0">
                <a:solidFill>
                  <a:schemeClr val="tx1">
                    <a:lumMod val="60000"/>
                    <a:lumOff val="40000"/>
                  </a:schemeClr>
                </a:solidFill>
              </a:rPr>
              <a:t> can also be added in EAM </a:t>
            </a:r>
          </a:p>
          <a:p>
            <a:pPr lvl="1">
              <a:spcBef>
                <a:spcPts val="0"/>
              </a:spcBef>
              <a:spcAft>
                <a:spcPts val="600"/>
              </a:spcAft>
            </a:pPr>
            <a:r>
              <a:rPr lang="en-GB" sz="1200" dirty="0">
                <a:solidFill>
                  <a:srgbClr val="7030A0"/>
                </a:solidFill>
              </a:rPr>
              <a:t>Layout has been informed, as they need to remove the check on their side </a:t>
            </a:r>
            <a:r>
              <a:rPr lang="en-GB" sz="1200" dirty="0">
                <a:solidFill>
                  <a:schemeClr val="tx1">
                    <a:lumMod val="60000"/>
                    <a:lumOff val="40000"/>
                  </a:schemeClr>
                </a:solidFill>
              </a:rPr>
              <a:t>– </a:t>
            </a:r>
            <a:r>
              <a:rPr lang="en-GB" sz="1200" i="1" dirty="0">
                <a:solidFill>
                  <a:schemeClr val="tx1">
                    <a:lumMod val="60000"/>
                    <a:lumOff val="40000"/>
                  </a:schemeClr>
                </a:solidFill>
              </a:rPr>
              <a:t>still</a:t>
            </a:r>
            <a:r>
              <a:rPr lang="en-GB" sz="1200" dirty="0">
                <a:solidFill>
                  <a:schemeClr val="tx1">
                    <a:lumMod val="60000"/>
                    <a:lumOff val="40000"/>
                  </a:schemeClr>
                </a:solidFill>
              </a:rPr>
              <a:t> </a:t>
            </a:r>
            <a:r>
              <a:rPr lang="en-GB" sz="1200" i="1" dirty="0">
                <a:solidFill>
                  <a:schemeClr val="tx1">
                    <a:lumMod val="60000"/>
                    <a:lumOff val="40000"/>
                  </a:schemeClr>
                </a:solidFill>
              </a:rPr>
              <a:t>to do </a:t>
            </a:r>
            <a:endParaRPr lang="en-GB" sz="1200" dirty="0">
              <a:solidFill>
                <a:srgbClr val="7030A0"/>
              </a:solidFill>
            </a:endParaRPr>
          </a:p>
          <a:p>
            <a:pPr lvl="1">
              <a:spcBef>
                <a:spcPts val="0"/>
              </a:spcBef>
              <a:spcAft>
                <a:spcPts val="600"/>
              </a:spcAft>
            </a:pPr>
            <a:r>
              <a:rPr lang="en-GB" sz="1200" dirty="0">
                <a:solidFill>
                  <a:srgbClr val="7030A0"/>
                </a:solidFill>
              </a:rPr>
              <a:t>What happens to suggested Service unit in layout? </a:t>
            </a:r>
            <a:r>
              <a:rPr lang="en-GB" sz="1200" dirty="0">
                <a:solidFill>
                  <a:schemeClr val="tx1">
                    <a:lumMod val="60000"/>
                    <a:lumOff val="40000"/>
                  </a:schemeClr>
                </a:solidFill>
              </a:rPr>
              <a:t>– </a:t>
            </a:r>
            <a:r>
              <a:rPr lang="en-GB" sz="1200" i="1" dirty="0">
                <a:solidFill>
                  <a:schemeClr val="tx1">
                    <a:lumMod val="60000"/>
                    <a:lumOff val="40000"/>
                  </a:schemeClr>
                </a:solidFill>
              </a:rPr>
              <a:t>can be compiled using list of people in </a:t>
            </a:r>
            <a:r>
              <a:rPr lang="en-GB" sz="1200" i="1" dirty="0" err="1">
                <a:solidFill>
                  <a:schemeClr val="tx1">
                    <a:lumMod val="60000"/>
                    <a:lumOff val="40000"/>
                  </a:schemeClr>
                </a:solidFill>
              </a:rPr>
              <a:t>egroup</a:t>
            </a:r>
            <a:endParaRPr lang="en-GB" sz="1200" i="1" dirty="0">
              <a:solidFill>
                <a:schemeClr val="tx1">
                  <a:lumMod val="60000"/>
                  <a:lumOff val="40000"/>
                </a:schemeClr>
              </a:solidFill>
            </a:endParaRPr>
          </a:p>
          <a:p>
            <a:pPr lvl="2">
              <a:spcBef>
                <a:spcPts val="0"/>
              </a:spcBef>
              <a:spcAft>
                <a:spcPts val="600"/>
              </a:spcAft>
            </a:pPr>
            <a:r>
              <a:rPr lang="en-GB" sz="1200" dirty="0">
                <a:solidFill>
                  <a:srgbClr val="7030A0"/>
                </a:solidFill>
              </a:rPr>
              <a:t>Can </a:t>
            </a:r>
            <a:r>
              <a:rPr lang="en-GB" sz="1200" dirty="0" err="1">
                <a:solidFill>
                  <a:srgbClr val="7030A0"/>
                </a:solidFill>
              </a:rPr>
              <a:t>egroups</a:t>
            </a:r>
            <a:r>
              <a:rPr lang="en-GB" sz="1200" dirty="0">
                <a:solidFill>
                  <a:srgbClr val="7030A0"/>
                </a:solidFill>
              </a:rPr>
              <a:t> be easily mapped to Service Units? </a:t>
            </a:r>
            <a:r>
              <a:rPr lang="en-GB" sz="1200" dirty="0">
                <a:solidFill>
                  <a:schemeClr val="tx1">
                    <a:lumMod val="60000"/>
                    <a:lumOff val="40000"/>
                  </a:schemeClr>
                </a:solidFill>
              </a:rPr>
              <a:t>– the </a:t>
            </a:r>
            <a:r>
              <a:rPr lang="en-GB" sz="1200" i="1" dirty="0">
                <a:solidFill>
                  <a:schemeClr val="tx1">
                    <a:lumMod val="60000"/>
                    <a:lumOff val="40000"/>
                  </a:schemeClr>
                </a:solidFill>
              </a:rPr>
              <a:t>two fields are not related</a:t>
            </a:r>
          </a:p>
          <a:p>
            <a:pPr lvl="1">
              <a:spcBef>
                <a:spcPts val="0"/>
              </a:spcBef>
              <a:spcAft>
                <a:spcPts val="600"/>
              </a:spcAft>
            </a:pPr>
            <a:r>
              <a:rPr lang="en-GB" sz="1200" dirty="0">
                <a:solidFill>
                  <a:srgbClr val="7030A0"/>
                </a:solidFill>
              </a:rPr>
              <a:t>Can we still attach assets to positions which don’t belong to CCIB? </a:t>
            </a:r>
            <a:r>
              <a:rPr lang="en-GB" sz="1200" dirty="0">
                <a:solidFill>
                  <a:schemeClr val="tx1">
                    <a:lumMod val="60000"/>
                    <a:lumOff val="40000"/>
                  </a:schemeClr>
                </a:solidFill>
              </a:rPr>
              <a:t>– </a:t>
            </a:r>
            <a:r>
              <a:rPr lang="en-GB" sz="1200" i="1" dirty="0">
                <a:solidFill>
                  <a:schemeClr val="tx1">
                    <a:lumMod val="60000"/>
                    <a:lumOff val="40000"/>
                  </a:schemeClr>
                </a:solidFill>
              </a:rPr>
              <a:t>In theory, unless dept code locked</a:t>
            </a:r>
          </a:p>
          <a:p>
            <a:pPr lvl="1">
              <a:spcBef>
                <a:spcPts val="0"/>
              </a:spcBef>
              <a:spcAft>
                <a:spcPts val="600"/>
              </a:spcAft>
            </a:pPr>
            <a:endParaRPr lang="en-GB" sz="1200" dirty="0">
              <a:solidFill>
                <a:srgbClr val="7030A0"/>
              </a:solidFill>
            </a:endParaRPr>
          </a:p>
          <a:p>
            <a:pPr lvl="1">
              <a:spcBef>
                <a:spcPts val="0"/>
              </a:spcBef>
              <a:spcAft>
                <a:spcPts val="600"/>
              </a:spcAft>
            </a:pPr>
            <a:r>
              <a:rPr lang="en-GB" sz="1200" dirty="0">
                <a:solidFill>
                  <a:srgbClr val="7030A0"/>
                </a:solidFill>
              </a:rPr>
              <a:t>Aside: Progress on migration of locations? – </a:t>
            </a:r>
            <a:r>
              <a:rPr lang="en-GB" sz="1200" i="1" dirty="0">
                <a:solidFill>
                  <a:schemeClr val="tx1">
                    <a:lumMod val="60000"/>
                    <a:lumOff val="40000"/>
                  </a:schemeClr>
                </a:solidFill>
              </a:rPr>
              <a:t>need to discuss with Sonia</a:t>
            </a:r>
          </a:p>
          <a:p>
            <a:pPr>
              <a:spcBef>
                <a:spcPts val="0"/>
              </a:spcBef>
              <a:spcAft>
                <a:spcPts val="600"/>
              </a:spcAft>
            </a:pPr>
            <a:endParaRPr lang="en-GB" sz="1400" dirty="0">
              <a:solidFill>
                <a:srgbClr val="7030A0"/>
              </a:solidFill>
            </a:endParaRPr>
          </a:p>
          <a:p>
            <a:pPr marL="448044" lvl="1" indent="0">
              <a:spcBef>
                <a:spcPts val="0"/>
              </a:spcBef>
              <a:spcAft>
                <a:spcPts val="600"/>
              </a:spcAft>
              <a:buNone/>
            </a:pPr>
            <a:endParaRPr lang="en-GB" sz="1200" dirty="0">
              <a:solidFill>
                <a:srgbClr val="7030A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7" name="Date Placeholder 2">
            <a:extLst>
              <a:ext uri="{FF2B5EF4-FFF2-40B4-BE49-F238E27FC236}">
                <a16:creationId xmlns:a16="http://schemas.microsoft.com/office/drawing/2014/main" id="{D3C149FA-506A-904C-91A7-0ABFA630D8E9}"/>
              </a:ext>
            </a:extLst>
          </p:cNvPr>
          <p:cNvSpPr>
            <a:spLocks noGrp="1"/>
          </p:cNvSpPr>
          <p:nvPr>
            <p:ph type="dt" sz="half" idx="2"/>
          </p:nvPr>
        </p:nvSpPr>
        <p:spPr>
          <a:xfrm>
            <a:off x="1557868" y="4691748"/>
            <a:ext cx="6096000" cy="273844"/>
          </a:xfrm>
        </p:spPr>
        <p:txBody>
          <a:bodyPr/>
          <a:lstStyle/>
          <a:p>
            <a:pPr algn="ctr"/>
            <a:r>
              <a:rPr lang="en-US" sz="1200" dirty="0"/>
              <a:t>Follow-up of outstanding EN-IM support issues for BE-CEM – 14</a:t>
            </a:r>
            <a:r>
              <a:rPr lang="en-US" sz="1200" baseline="30000" dirty="0"/>
              <a:t>th</a:t>
            </a:r>
            <a:r>
              <a:rPr lang="en-US" sz="1200" dirty="0"/>
              <a:t> November 2022</a:t>
            </a:r>
            <a:endParaRPr lang="en-US" sz="1400" dirty="0"/>
          </a:p>
        </p:txBody>
      </p:sp>
    </p:spTree>
    <p:extLst>
      <p:ext uri="{BB962C8B-B14F-4D97-AF65-F5344CB8AC3E}">
        <p14:creationId xmlns:p14="http://schemas.microsoft.com/office/powerpoint/2010/main" val="1737678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GB" sz="2400" dirty="0"/>
              <a:t>Requests (4/8): </a:t>
            </a:r>
            <a:r>
              <a:rPr lang="en-US" sz="2400" dirty="0">
                <a:solidFill>
                  <a:srgbClr val="FF0000"/>
                </a:solidFill>
                <a:hlinkClick r:id="rId3"/>
              </a:rPr>
              <a:t>RQF1879050</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442332" y="1033345"/>
            <a:ext cx="8229600" cy="3107473"/>
          </a:xfrm>
        </p:spPr>
        <p:txBody>
          <a:bodyPr>
            <a:normAutofit/>
          </a:bodyPr>
          <a:lstStyle/>
          <a:p>
            <a:pPr marL="36575" indent="0">
              <a:spcBef>
                <a:spcPts val="1800"/>
              </a:spcBef>
              <a:spcAft>
                <a:spcPts val="600"/>
              </a:spcAft>
              <a:buSzPct val="100000"/>
              <a:buNone/>
            </a:pPr>
            <a:r>
              <a:rPr lang="en-GB" sz="1400" b="1" dirty="0"/>
              <a:t>Expire Functional Positions in </a:t>
            </a:r>
            <a:r>
              <a:rPr lang="en-GB" sz="1400" b="1" dirty="0" err="1"/>
              <a:t>InforEAM</a:t>
            </a:r>
            <a:r>
              <a:rPr lang="en-GB" sz="1400" b="1" dirty="0"/>
              <a:t> from Layout</a:t>
            </a:r>
          </a:p>
          <a:p>
            <a:pPr>
              <a:spcBef>
                <a:spcPts val="0"/>
              </a:spcBef>
              <a:spcAft>
                <a:spcPts val="600"/>
              </a:spcAft>
              <a:buSzPct val="100000"/>
            </a:pPr>
            <a:r>
              <a:rPr lang="en-GB" sz="1400" b="1" dirty="0"/>
              <a:t>Prerequisite:</a:t>
            </a:r>
            <a:r>
              <a:rPr lang="en-GB" sz="1400" dirty="0"/>
              <a:t> Must detach any assets first and put in buffer, as per request #2</a:t>
            </a:r>
          </a:p>
          <a:p>
            <a:pPr lvl="1">
              <a:spcAft>
                <a:spcPts val="600"/>
              </a:spcAft>
            </a:pPr>
            <a:r>
              <a:rPr lang="en-GB" sz="1600" dirty="0">
                <a:solidFill>
                  <a:srgbClr val="7030A0"/>
                </a:solidFill>
              </a:rPr>
              <a:t>Feedback from last meeting (Nov’ 22): </a:t>
            </a:r>
          </a:p>
          <a:p>
            <a:pPr lvl="2">
              <a:spcAft>
                <a:spcPts val="600"/>
              </a:spcAft>
            </a:pPr>
            <a:r>
              <a:rPr lang="en-GB" sz="1400" dirty="0">
                <a:solidFill>
                  <a:srgbClr val="7030A0"/>
                </a:solidFill>
              </a:rPr>
              <a:t>Several ideas/discussions on how to implement this</a:t>
            </a:r>
          </a:p>
          <a:p>
            <a:pPr lvl="2">
              <a:spcAft>
                <a:spcPts val="600"/>
              </a:spcAft>
            </a:pPr>
            <a:r>
              <a:rPr lang="en-GB" sz="1400" dirty="0">
                <a:solidFill>
                  <a:srgbClr val="7030A0"/>
                </a:solidFill>
              </a:rPr>
              <a:t>Intermediate solution is to have an expiry date field</a:t>
            </a:r>
          </a:p>
          <a:p>
            <a:pPr lvl="2">
              <a:spcAft>
                <a:spcPts val="600"/>
              </a:spcAft>
            </a:pPr>
            <a:r>
              <a:rPr lang="en-GB" sz="1400" dirty="0">
                <a:solidFill>
                  <a:srgbClr val="7030A0"/>
                </a:solidFill>
              </a:rPr>
              <a:t>No decision reached </a:t>
            </a:r>
          </a:p>
          <a:p>
            <a:pPr lvl="1">
              <a:spcAft>
                <a:spcPts val="600"/>
              </a:spcAft>
            </a:pPr>
            <a:endParaRPr lang="en-GB" sz="1400" dirty="0">
              <a:solidFill>
                <a:srgbClr val="7030A0"/>
              </a:solidFill>
            </a:endParaRPr>
          </a:p>
          <a:p>
            <a:pPr lvl="1">
              <a:spcAft>
                <a:spcPts val="600"/>
              </a:spcAft>
            </a:pPr>
            <a:endParaRPr lang="en-GB" sz="1400" dirty="0">
              <a:solidFill>
                <a:srgbClr val="7030A0"/>
              </a:solidFill>
            </a:endParaRPr>
          </a:p>
          <a:p>
            <a:pPr lvl="1">
              <a:spcAft>
                <a:spcPts val="600"/>
              </a:spcAft>
            </a:pPr>
            <a:endParaRPr lang="en-GB" sz="1200" dirty="0">
              <a:solidFill>
                <a:srgbClr val="FF0000"/>
              </a:solidFill>
            </a:endParaRPr>
          </a:p>
          <a:p>
            <a:pPr marL="448044" lvl="1" indent="0">
              <a:spcAft>
                <a:spcPts val="600"/>
              </a:spcAft>
              <a:buNone/>
            </a:pPr>
            <a:endParaRPr lang="en-GB" sz="1200" dirty="0">
              <a:solidFill>
                <a:srgbClr val="FF0000"/>
              </a:solidFill>
            </a:endParaRPr>
          </a:p>
          <a:p>
            <a:pPr lvl="1">
              <a:spcAft>
                <a:spcPts val="600"/>
              </a:spcAft>
            </a:pPr>
            <a:endParaRPr lang="en-GB" sz="1200" dirty="0">
              <a:solidFill>
                <a:srgbClr val="FF000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4" name="Date Placeholder 2">
            <a:extLst>
              <a:ext uri="{FF2B5EF4-FFF2-40B4-BE49-F238E27FC236}">
                <a16:creationId xmlns:a16="http://schemas.microsoft.com/office/drawing/2014/main" id="{65078D7A-3FC5-DE4E-F850-95D900803D4C}"/>
              </a:ext>
            </a:extLst>
          </p:cNvPr>
          <p:cNvSpPr>
            <a:spLocks noGrp="1"/>
          </p:cNvSpPr>
          <p:nvPr>
            <p:ph type="dt" sz="half" idx="2"/>
          </p:nvPr>
        </p:nvSpPr>
        <p:spPr>
          <a:xfrm>
            <a:off x="1557868" y="4691748"/>
            <a:ext cx="6096000" cy="273844"/>
          </a:xfrm>
        </p:spPr>
        <p:txBody>
          <a:bodyPr/>
          <a:lstStyle/>
          <a:p>
            <a:pPr algn="ctr"/>
            <a:r>
              <a:rPr lang="en-US" sz="1200" dirty="0"/>
              <a:t>Follow-up of outstanding EN-IM support issues for BE-CEM – 14</a:t>
            </a:r>
            <a:r>
              <a:rPr lang="en-US" sz="1200" baseline="30000" dirty="0"/>
              <a:t>th</a:t>
            </a:r>
            <a:r>
              <a:rPr lang="en-US" sz="1200" dirty="0"/>
              <a:t> November 2022</a:t>
            </a:r>
            <a:endParaRPr lang="en-US" sz="1400" dirty="0"/>
          </a:p>
        </p:txBody>
      </p:sp>
    </p:spTree>
    <p:extLst>
      <p:ext uri="{BB962C8B-B14F-4D97-AF65-F5344CB8AC3E}">
        <p14:creationId xmlns:p14="http://schemas.microsoft.com/office/powerpoint/2010/main" val="2643940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GB" sz="2400" dirty="0"/>
              <a:t>Requests (5/8): </a:t>
            </a:r>
            <a:r>
              <a:rPr lang="en-US" sz="2400" dirty="0">
                <a:solidFill>
                  <a:srgbClr val="FF0000"/>
                </a:solidFill>
                <a:hlinkClick r:id="rId3"/>
              </a:rPr>
              <a:t>RQF1879067</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442332" y="1033345"/>
            <a:ext cx="8229600" cy="3107473"/>
          </a:xfrm>
        </p:spPr>
        <p:txBody>
          <a:bodyPr>
            <a:normAutofit/>
          </a:bodyPr>
          <a:lstStyle/>
          <a:p>
            <a:pPr marL="36575" indent="0">
              <a:spcBef>
                <a:spcPts val="0"/>
              </a:spcBef>
              <a:spcAft>
                <a:spcPts val="600"/>
              </a:spcAft>
              <a:buSzPct val="100000"/>
              <a:buNone/>
            </a:pPr>
            <a:r>
              <a:rPr lang="en-GB" sz="1400" b="1" dirty="0"/>
              <a:t>Rename Functional Positions in </a:t>
            </a:r>
            <a:r>
              <a:rPr lang="en-GB" sz="1400" b="1" dirty="0" err="1"/>
              <a:t>InforEAM</a:t>
            </a:r>
            <a:r>
              <a:rPr lang="en-GB" sz="1400" b="1" dirty="0"/>
              <a:t> from Layout</a:t>
            </a:r>
          </a:p>
          <a:p>
            <a:pPr marL="36575" indent="0">
              <a:spcBef>
                <a:spcPts val="0"/>
              </a:spcBef>
              <a:spcAft>
                <a:spcPts val="600"/>
              </a:spcAft>
              <a:buSzPct val="100000"/>
              <a:buNone/>
            </a:pPr>
            <a:endParaRPr lang="en-GB" sz="1400" b="1" dirty="0"/>
          </a:p>
          <a:p>
            <a:pPr lvl="1">
              <a:spcAft>
                <a:spcPts val="600"/>
              </a:spcAft>
            </a:pPr>
            <a:r>
              <a:rPr lang="en-GB" sz="1600" dirty="0">
                <a:solidFill>
                  <a:srgbClr val="7030A0"/>
                </a:solidFill>
              </a:rPr>
              <a:t>Feedback from last meeting (Nov’ 22): </a:t>
            </a:r>
          </a:p>
          <a:p>
            <a:pPr lvl="2">
              <a:spcAft>
                <a:spcPts val="600"/>
              </a:spcAft>
            </a:pPr>
            <a:r>
              <a:rPr lang="en-GB" sz="1400" dirty="0">
                <a:solidFill>
                  <a:srgbClr val="7030A0"/>
                </a:solidFill>
              </a:rPr>
              <a:t>Webservice exposed to Layout</a:t>
            </a:r>
          </a:p>
          <a:p>
            <a:pPr lvl="2">
              <a:spcAft>
                <a:spcPts val="600"/>
              </a:spcAft>
            </a:pPr>
            <a:r>
              <a:rPr lang="en-GB" sz="1400" dirty="0">
                <a:solidFill>
                  <a:srgbClr val="7030A0"/>
                </a:solidFill>
              </a:rPr>
              <a:t>Access to the function should be limited to layout admins</a:t>
            </a:r>
          </a:p>
          <a:p>
            <a:pPr lvl="2">
              <a:spcAft>
                <a:spcPts val="600"/>
              </a:spcAft>
            </a:pPr>
            <a:r>
              <a:rPr lang="en-GB" sz="1400" dirty="0">
                <a:solidFill>
                  <a:srgbClr val="7030A0"/>
                </a:solidFill>
              </a:rPr>
              <a:t>When will it be available? – </a:t>
            </a:r>
            <a:r>
              <a:rPr lang="en-GB" sz="1400" i="1" dirty="0">
                <a:solidFill>
                  <a:schemeClr val="tx1">
                    <a:lumMod val="60000"/>
                    <a:lumOff val="40000"/>
                  </a:schemeClr>
                </a:solidFill>
              </a:rPr>
              <a:t>Sonia to discuss with Pascal</a:t>
            </a:r>
          </a:p>
          <a:p>
            <a:pPr lvl="2">
              <a:spcAft>
                <a:spcPts val="600"/>
              </a:spcAft>
            </a:pPr>
            <a:r>
              <a:rPr lang="en-GB" sz="1400" dirty="0">
                <a:solidFill>
                  <a:srgbClr val="7030A0"/>
                </a:solidFill>
              </a:rPr>
              <a:t>Can we rename from EAM light? </a:t>
            </a:r>
            <a:r>
              <a:rPr lang="en-GB" sz="1400" i="1" dirty="0">
                <a:solidFill>
                  <a:schemeClr val="tx1">
                    <a:lumMod val="60000"/>
                    <a:lumOff val="40000"/>
                  </a:schemeClr>
                </a:solidFill>
              </a:rPr>
              <a:t>– should only rename from layout to be consistent</a:t>
            </a:r>
            <a:endParaRPr lang="en-GB" sz="1400" i="1" dirty="0">
              <a:solidFill>
                <a:srgbClr val="7030A0"/>
              </a:solidFill>
            </a:endParaRPr>
          </a:p>
          <a:p>
            <a:pPr marL="749790" lvl="2" indent="0">
              <a:spcAft>
                <a:spcPts val="600"/>
              </a:spcAft>
              <a:buNone/>
            </a:pPr>
            <a:endParaRPr lang="en-GB" sz="1400" dirty="0">
              <a:solidFill>
                <a:srgbClr val="7030A0"/>
              </a:solidFill>
            </a:endParaRPr>
          </a:p>
          <a:p>
            <a:pPr lvl="2">
              <a:spcAft>
                <a:spcPts val="600"/>
              </a:spcAft>
            </a:pPr>
            <a:endParaRPr lang="en-GB" sz="1200" dirty="0">
              <a:solidFill>
                <a:srgbClr val="7030A0"/>
              </a:solidFill>
            </a:endParaRPr>
          </a:p>
          <a:p>
            <a:pPr lvl="1">
              <a:spcAft>
                <a:spcPts val="600"/>
              </a:spcAft>
            </a:pPr>
            <a:endParaRPr lang="en-GB" sz="1400" dirty="0">
              <a:solidFill>
                <a:srgbClr val="7030A0"/>
              </a:solidFill>
            </a:endParaRPr>
          </a:p>
          <a:p>
            <a:pPr marL="448044" lvl="1" indent="0">
              <a:spcAft>
                <a:spcPts val="600"/>
              </a:spcAft>
              <a:buNone/>
            </a:pPr>
            <a:endParaRPr lang="en-GB" sz="1200" dirty="0">
              <a:solidFill>
                <a:srgbClr val="FF0000"/>
              </a:solidFill>
            </a:endParaRPr>
          </a:p>
          <a:p>
            <a:pPr lvl="1">
              <a:spcAft>
                <a:spcPts val="600"/>
              </a:spcAft>
            </a:pPr>
            <a:endParaRPr lang="en-GB" sz="1200" dirty="0">
              <a:solidFill>
                <a:srgbClr val="FF000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4" name="Date Placeholder 2">
            <a:extLst>
              <a:ext uri="{FF2B5EF4-FFF2-40B4-BE49-F238E27FC236}">
                <a16:creationId xmlns:a16="http://schemas.microsoft.com/office/drawing/2014/main" id="{16F511B2-53A3-329D-D42C-BDFD0C46C0B2}"/>
              </a:ext>
            </a:extLst>
          </p:cNvPr>
          <p:cNvSpPr>
            <a:spLocks noGrp="1"/>
          </p:cNvSpPr>
          <p:nvPr>
            <p:ph type="dt" sz="half" idx="2"/>
          </p:nvPr>
        </p:nvSpPr>
        <p:spPr>
          <a:xfrm>
            <a:off x="1557868" y="4691748"/>
            <a:ext cx="6096000" cy="273844"/>
          </a:xfrm>
        </p:spPr>
        <p:txBody>
          <a:bodyPr/>
          <a:lstStyle/>
          <a:p>
            <a:pPr algn="ctr"/>
            <a:r>
              <a:rPr lang="en-US" sz="1200" dirty="0"/>
              <a:t>Follow-up of outstanding EN-IM support issues for BE-CEM – 14</a:t>
            </a:r>
            <a:r>
              <a:rPr lang="en-US" sz="1200" baseline="30000" dirty="0"/>
              <a:t>th</a:t>
            </a:r>
            <a:r>
              <a:rPr lang="en-US" sz="1200" dirty="0"/>
              <a:t> November 2022</a:t>
            </a:r>
            <a:endParaRPr lang="en-US" sz="1400" dirty="0"/>
          </a:p>
        </p:txBody>
      </p:sp>
    </p:spTree>
    <p:extLst>
      <p:ext uri="{BB962C8B-B14F-4D97-AF65-F5344CB8AC3E}">
        <p14:creationId xmlns:p14="http://schemas.microsoft.com/office/powerpoint/2010/main" val="2001060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GB" sz="2400" dirty="0"/>
              <a:t>Requests (6/8): </a:t>
            </a:r>
            <a:r>
              <a:rPr lang="en-US" sz="2400" dirty="0">
                <a:solidFill>
                  <a:srgbClr val="FF0000"/>
                </a:solidFill>
                <a:hlinkClick r:id="rId3"/>
              </a:rPr>
              <a:t>RQF1879063</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457200" y="873031"/>
            <a:ext cx="8229600" cy="3433793"/>
          </a:xfrm>
        </p:spPr>
        <p:txBody>
          <a:bodyPr>
            <a:normAutofit/>
          </a:bodyPr>
          <a:lstStyle/>
          <a:p>
            <a:pPr marL="36575" indent="0">
              <a:buNone/>
            </a:pPr>
            <a:endParaRPr lang="en-GB" sz="1200" dirty="0"/>
          </a:p>
          <a:p>
            <a:pPr marL="36575" indent="0">
              <a:spcBef>
                <a:spcPts val="0"/>
              </a:spcBef>
              <a:spcAft>
                <a:spcPts val="600"/>
              </a:spcAft>
              <a:buSzPct val="100000"/>
              <a:buNone/>
            </a:pPr>
            <a:r>
              <a:rPr lang="en-GB" sz="1400" b="1" dirty="0"/>
              <a:t>Generate part in </a:t>
            </a:r>
            <a:r>
              <a:rPr lang="en-GB" sz="1400" b="1" dirty="0" err="1"/>
              <a:t>InforEAM</a:t>
            </a:r>
            <a:r>
              <a:rPr lang="en-GB" sz="1400" b="1" dirty="0"/>
              <a:t> from Naming Interface</a:t>
            </a:r>
          </a:p>
          <a:p>
            <a:pPr marL="36575" indent="0">
              <a:spcBef>
                <a:spcPts val="0"/>
              </a:spcBef>
              <a:spcAft>
                <a:spcPts val="600"/>
              </a:spcAft>
              <a:buSzPct val="100000"/>
              <a:buNone/>
            </a:pPr>
            <a:endParaRPr lang="en-GB" sz="1400" dirty="0">
              <a:solidFill>
                <a:srgbClr val="7030A0"/>
              </a:solidFill>
            </a:endParaRPr>
          </a:p>
          <a:p>
            <a:pPr lvl="1">
              <a:spcAft>
                <a:spcPts val="600"/>
              </a:spcAft>
            </a:pPr>
            <a:r>
              <a:rPr lang="en-US" sz="1400" dirty="0">
                <a:solidFill>
                  <a:srgbClr val="7030A0"/>
                </a:solidFill>
              </a:rPr>
              <a:t>Equipment Generator does not suit our needs – have to go back to original idea</a:t>
            </a:r>
            <a:endParaRPr lang="en-GB" sz="1400" dirty="0">
              <a:solidFill>
                <a:srgbClr val="7030A0"/>
              </a:solidFill>
            </a:endParaRPr>
          </a:p>
          <a:p>
            <a:pPr lvl="1">
              <a:spcAft>
                <a:spcPts val="600"/>
              </a:spcAft>
            </a:pPr>
            <a:r>
              <a:rPr lang="en-GB" sz="1400" dirty="0">
                <a:solidFill>
                  <a:srgbClr val="7030A0"/>
                </a:solidFill>
              </a:rPr>
              <a:t>Functionality was foreseen, but not implemented</a:t>
            </a:r>
          </a:p>
          <a:p>
            <a:pPr lvl="1">
              <a:spcAft>
                <a:spcPts val="600"/>
              </a:spcAft>
            </a:pPr>
            <a:r>
              <a:rPr lang="en-GB" sz="1400" dirty="0">
                <a:solidFill>
                  <a:srgbClr val="7030A0"/>
                </a:solidFill>
              </a:rPr>
              <a:t>Intermediate solution proposed: launch create part page with data pre-filled from naming</a:t>
            </a:r>
          </a:p>
          <a:p>
            <a:pPr lvl="2">
              <a:spcAft>
                <a:spcPts val="600"/>
              </a:spcAft>
            </a:pPr>
            <a:r>
              <a:rPr lang="en-GB" sz="1200" dirty="0">
                <a:solidFill>
                  <a:srgbClr val="7030A0"/>
                </a:solidFill>
              </a:rPr>
              <a:t>Internal discussion required</a:t>
            </a:r>
          </a:p>
          <a:p>
            <a:pPr lvl="2">
              <a:spcAft>
                <a:spcPts val="600"/>
              </a:spcAft>
            </a:pPr>
            <a:r>
              <a:rPr lang="en-GB" sz="1200" dirty="0">
                <a:solidFill>
                  <a:srgbClr val="7030A0"/>
                </a:solidFill>
              </a:rPr>
              <a:t>Development not scheduled</a:t>
            </a:r>
          </a:p>
          <a:p>
            <a:pPr lvl="2">
              <a:spcAft>
                <a:spcPts val="600"/>
              </a:spcAft>
            </a:pPr>
            <a:r>
              <a:rPr lang="en-GB" sz="1200" dirty="0">
                <a:solidFill>
                  <a:schemeClr val="tx2">
                    <a:lumMod val="60000"/>
                    <a:lumOff val="40000"/>
                  </a:schemeClr>
                </a:solidFill>
              </a:rPr>
              <a:t>To be discussed with David</a:t>
            </a: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4" name="Date Placeholder 2">
            <a:extLst>
              <a:ext uri="{FF2B5EF4-FFF2-40B4-BE49-F238E27FC236}">
                <a16:creationId xmlns:a16="http://schemas.microsoft.com/office/drawing/2014/main" id="{F53E833D-6E2F-7127-7425-D6CBD4471A54}"/>
              </a:ext>
            </a:extLst>
          </p:cNvPr>
          <p:cNvSpPr>
            <a:spLocks noGrp="1"/>
          </p:cNvSpPr>
          <p:nvPr>
            <p:ph type="dt" sz="half" idx="2"/>
          </p:nvPr>
        </p:nvSpPr>
        <p:spPr>
          <a:xfrm>
            <a:off x="1557868" y="4691748"/>
            <a:ext cx="6096000" cy="273844"/>
          </a:xfrm>
        </p:spPr>
        <p:txBody>
          <a:bodyPr/>
          <a:lstStyle/>
          <a:p>
            <a:pPr algn="ctr"/>
            <a:r>
              <a:rPr lang="en-US" sz="1200" dirty="0"/>
              <a:t>Follow-up of outstanding EN-IM support issues for BE-CEM – 14</a:t>
            </a:r>
            <a:r>
              <a:rPr lang="en-US" sz="1200" baseline="30000" dirty="0"/>
              <a:t>th</a:t>
            </a:r>
            <a:r>
              <a:rPr lang="en-US" sz="1200" dirty="0"/>
              <a:t> November 2022</a:t>
            </a:r>
            <a:endParaRPr lang="en-US" sz="1400" dirty="0"/>
          </a:p>
        </p:txBody>
      </p:sp>
    </p:spTree>
    <p:extLst>
      <p:ext uri="{BB962C8B-B14F-4D97-AF65-F5344CB8AC3E}">
        <p14:creationId xmlns:p14="http://schemas.microsoft.com/office/powerpoint/2010/main" val="3962009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GB" sz="2400" dirty="0"/>
              <a:t>Requests (7/8): </a:t>
            </a:r>
            <a:r>
              <a:rPr lang="en-GB" sz="2400" dirty="0">
                <a:hlinkClick r:id="rId3"/>
              </a:rPr>
              <a:t>RQF1879073</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457200" y="1013460"/>
            <a:ext cx="8229600" cy="3293364"/>
          </a:xfrm>
        </p:spPr>
        <p:txBody>
          <a:bodyPr>
            <a:normAutofit lnSpcReduction="10000"/>
          </a:bodyPr>
          <a:lstStyle/>
          <a:p>
            <a:pPr marL="36575" indent="0">
              <a:spcAft>
                <a:spcPts val="600"/>
              </a:spcAft>
              <a:buSzPct val="100000"/>
              <a:buNone/>
            </a:pPr>
            <a:r>
              <a:rPr lang="en-GB" sz="1400" b="1" dirty="0"/>
              <a:t>Add "Deprecated" status to Parts</a:t>
            </a:r>
          </a:p>
          <a:p>
            <a:pPr marL="331481" indent="-285750">
              <a:spcAft>
                <a:spcPts val="600"/>
              </a:spcAft>
              <a:buFont typeface="Arial" panose="020B0604020202020204" pitchFamily="34" charset="0"/>
              <a:buChar char="•"/>
            </a:pPr>
            <a:r>
              <a:rPr lang="en-GB" sz="1400" dirty="0"/>
              <a:t>CCI Parts have 3 mutually exclusive states: Active, Deprecated or Out of Service</a:t>
            </a:r>
          </a:p>
          <a:p>
            <a:pPr marL="45731" indent="0">
              <a:spcAft>
                <a:spcPts val="600"/>
              </a:spcAft>
              <a:buNone/>
            </a:pPr>
            <a:endParaRPr lang="en-GB" sz="1500" dirty="0"/>
          </a:p>
          <a:p>
            <a:pPr marL="742950" lvl="1" indent="-285750">
              <a:spcAft>
                <a:spcPts val="600"/>
              </a:spcAft>
              <a:buFont typeface="Arial" panose="020B0604020202020204" pitchFamily="34" charset="0"/>
              <a:buChar char="•"/>
            </a:pPr>
            <a:r>
              <a:rPr lang="en-GB" sz="1400" dirty="0">
                <a:solidFill>
                  <a:srgbClr val="7030A0"/>
                </a:solidFill>
              </a:rPr>
              <a:t>“Tracking Method” drop-down list reconfigured for this usage</a:t>
            </a:r>
          </a:p>
          <a:p>
            <a:pPr marL="742950" lvl="1" indent="-285750">
              <a:spcAft>
                <a:spcPts val="600"/>
              </a:spcAft>
              <a:buFont typeface="Arial" panose="020B0604020202020204" pitchFamily="34" charset="0"/>
              <a:buChar char="•"/>
            </a:pPr>
            <a:r>
              <a:rPr lang="en-GB" sz="1400" dirty="0">
                <a:solidFill>
                  <a:srgbClr val="7030A0"/>
                </a:solidFill>
              </a:rPr>
              <a:t>Not an ideal solution:</a:t>
            </a:r>
          </a:p>
          <a:p>
            <a:pPr marL="930398" lvl="2" indent="-285750">
              <a:spcAft>
                <a:spcPts val="600"/>
              </a:spcAft>
              <a:buFont typeface="Arial" panose="020B0604020202020204" pitchFamily="34" charset="0"/>
              <a:buChar char="•"/>
            </a:pPr>
            <a:r>
              <a:rPr lang="en-GB" sz="1200" dirty="0">
                <a:solidFill>
                  <a:srgbClr val="7030A0"/>
                </a:solidFill>
              </a:rPr>
              <a:t>“Out of Service” status is a checkbox and “Deprecated” is part of a drop-down list </a:t>
            </a:r>
          </a:p>
          <a:p>
            <a:pPr marL="930398" lvl="2" indent="-285750">
              <a:spcAft>
                <a:spcPts val="600"/>
              </a:spcAft>
              <a:buFont typeface="Arial" panose="020B0604020202020204" pitchFamily="34" charset="0"/>
              <a:buChar char="•"/>
            </a:pPr>
            <a:r>
              <a:rPr lang="en-GB" sz="1200" dirty="0">
                <a:solidFill>
                  <a:srgbClr val="7030A0"/>
                </a:solidFill>
              </a:rPr>
              <a:t>The two fields could potentially contradict each other </a:t>
            </a:r>
          </a:p>
          <a:p>
            <a:pPr marL="742950" lvl="1" indent="-285750">
              <a:spcAft>
                <a:spcPts val="600"/>
              </a:spcAft>
              <a:buFont typeface="Arial" panose="020B0604020202020204" pitchFamily="34" charset="0"/>
              <a:buChar char="•"/>
            </a:pPr>
            <a:r>
              <a:rPr lang="en-GB" sz="1400" dirty="0">
                <a:solidFill>
                  <a:srgbClr val="7030A0"/>
                </a:solidFill>
              </a:rPr>
              <a:t>We would have preferred one mutually exclusive status field</a:t>
            </a:r>
          </a:p>
          <a:p>
            <a:pPr marL="742950" lvl="1" indent="-285750">
              <a:spcAft>
                <a:spcPts val="600"/>
              </a:spcAft>
              <a:buFont typeface="Arial" panose="020B0604020202020204" pitchFamily="34" charset="0"/>
              <a:buChar char="•"/>
            </a:pPr>
            <a:r>
              <a:rPr lang="en-GB" sz="1400" dirty="0">
                <a:solidFill>
                  <a:srgbClr val="7030A0"/>
                </a:solidFill>
              </a:rPr>
              <a:t>Issue not mentioned at meeting in September, </a:t>
            </a:r>
          </a:p>
          <a:p>
            <a:pPr marL="742950" lvl="1" indent="-285750">
              <a:spcAft>
                <a:spcPts val="600"/>
              </a:spcAft>
              <a:buFont typeface="Arial" panose="020B0604020202020204" pitchFamily="34" charset="0"/>
              <a:buChar char="•"/>
            </a:pPr>
            <a:r>
              <a:rPr lang="en-GB" sz="1400" dirty="0">
                <a:solidFill>
                  <a:schemeClr val="tx2">
                    <a:lumMod val="60000"/>
                    <a:lumOff val="40000"/>
                  </a:schemeClr>
                </a:solidFill>
              </a:rPr>
              <a:t>To be rediscussed with David</a:t>
            </a:r>
            <a:endParaRPr lang="en-US" sz="1200" dirty="0">
              <a:solidFill>
                <a:schemeClr val="tx2">
                  <a:lumMod val="60000"/>
                  <a:lumOff val="40000"/>
                </a:schemeClr>
              </a:solidFill>
            </a:endParaRPr>
          </a:p>
          <a:p>
            <a:pPr marL="742950" lvl="1" indent="-285750">
              <a:spcAft>
                <a:spcPts val="600"/>
              </a:spcAft>
              <a:buFont typeface="Arial" panose="020B0604020202020204" pitchFamily="34" charset="0"/>
              <a:buChar char="•"/>
            </a:pPr>
            <a:endParaRPr lang="en-US" sz="1200" dirty="0">
              <a:solidFill>
                <a:srgbClr val="7030A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4" name="Date Placeholder 2">
            <a:extLst>
              <a:ext uri="{FF2B5EF4-FFF2-40B4-BE49-F238E27FC236}">
                <a16:creationId xmlns:a16="http://schemas.microsoft.com/office/drawing/2014/main" id="{8EBC1990-EB73-0F50-82DE-39307D406DDC}"/>
              </a:ext>
            </a:extLst>
          </p:cNvPr>
          <p:cNvSpPr>
            <a:spLocks noGrp="1"/>
          </p:cNvSpPr>
          <p:nvPr>
            <p:ph type="dt" sz="half" idx="2"/>
          </p:nvPr>
        </p:nvSpPr>
        <p:spPr>
          <a:xfrm>
            <a:off x="1557868" y="4691748"/>
            <a:ext cx="6096000" cy="273844"/>
          </a:xfrm>
        </p:spPr>
        <p:txBody>
          <a:bodyPr/>
          <a:lstStyle/>
          <a:p>
            <a:pPr algn="ctr"/>
            <a:r>
              <a:rPr lang="en-US" sz="1200" dirty="0"/>
              <a:t>Follow-up of outstanding EN-IM support issues for BE-CEM – 14</a:t>
            </a:r>
            <a:r>
              <a:rPr lang="en-US" sz="1200" baseline="30000" dirty="0"/>
              <a:t>th</a:t>
            </a:r>
            <a:r>
              <a:rPr lang="en-US" sz="1200" dirty="0"/>
              <a:t> November 2022</a:t>
            </a:r>
            <a:endParaRPr lang="en-US" sz="1400" dirty="0"/>
          </a:p>
        </p:txBody>
      </p:sp>
    </p:spTree>
    <p:extLst>
      <p:ext uri="{BB962C8B-B14F-4D97-AF65-F5344CB8AC3E}">
        <p14:creationId xmlns:p14="http://schemas.microsoft.com/office/powerpoint/2010/main" val="1210587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457200" y="955797"/>
            <a:ext cx="8514080" cy="2816156"/>
          </a:xfrm>
          <a:prstGeom prst="rect">
            <a:avLst/>
          </a:prstGeom>
          <a:noFill/>
        </p:spPr>
        <p:txBody>
          <a:bodyPr wrap="square" rtlCol="0">
            <a:spAutoFit/>
          </a:bodyPr>
          <a:lstStyle/>
          <a:p>
            <a:pPr>
              <a:spcBef>
                <a:spcPts val="600"/>
              </a:spcBef>
              <a:spcAft>
                <a:spcPts val="600"/>
              </a:spcAft>
              <a:buClr>
                <a:schemeClr val="tx1"/>
              </a:buClr>
            </a:pPr>
            <a:r>
              <a:rPr lang="en-GB" sz="1400" b="1" dirty="0"/>
              <a:t>Set up stock-level notifications  </a:t>
            </a:r>
          </a:p>
          <a:p>
            <a:pPr marL="285750" indent="-285750">
              <a:spcAft>
                <a:spcPts val="600"/>
              </a:spcAft>
              <a:buClr>
                <a:schemeClr val="tx1"/>
              </a:buClr>
              <a:buFont typeface="Arial" panose="020B0604020202020204" pitchFamily="34" charset="0"/>
              <a:buChar char="•"/>
            </a:pPr>
            <a:r>
              <a:rPr lang="en-GB" sz="1400" dirty="0"/>
              <a:t>For assets: Raise an alert when the number of assets "in stock" is less than 10% of the number of installed assets</a:t>
            </a:r>
          </a:p>
          <a:p>
            <a:pPr marL="285750" indent="-285750">
              <a:spcAft>
                <a:spcPts val="600"/>
              </a:spcAft>
              <a:buClr>
                <a:schemeClr val="tx1"/>
              </a:buClr>
              <a:buFont typeface="Arial" panose="020B0604020202020204" pitchFamily="34" charset="0"/>
              <a:buChar char="•"/>
            </a:pPr>
            <a:r>
              <a:rPr lang="en-GB" sz="1400" dirty="0"/>
              <a:t>For parts not tracked by asset: set a threshold of 10 units</a:t>
            </a:r>
          </a:p>
          <a:p>
            <a:pPr marL="742950" lvl="1" indent="-285750">
              <a:spcAft>
                <a:spcPts val="600"/>
              </a:spcAft>
              <a:buClr>
                <a:schemeClr val="tx1"/>
              </a:buClr>
              <a:buFont typeface="Arial" panose="020B0604020202020204" pitchFamily="34" charset="0"/>
              <a:buChar char="•"/>
            </a:pPr>
            <a:endParaRPr lang="en-GB" sz="1100" dirty="0"/>
          </a:p>
          <a:p>
            <a:pPr marL="742950" lvl="1" indent="-285750">
              <a:spcAft>
                <a:spcPts val="600"/>
              </a:spcAft>
              <a:buClr>
                <a:schemeClr val="tx1"/>
              </a:buClr>
              <a:buFont typeface="Arial" panose="020B0604020202020204" pitchFamily="34" charset="0"/>
              <a:buChar char="•"/>
            </a:pPr>
            <a:r>
              <a:rPr lang="en-GB" sz="1400" dirty="0">
                <a:solidFill>
                  <a:srgbClr val="7030A0"/>
                </a:solidFill>
              </a:rPr>
              <a:t>Not easily achievable in EAM, as part thresholds are set per store</a:t>
            </a:r>
          </a:p>
          <a:p>
            <a:pPr marL="742950" lvl="1" indent="-285750">
              <a:spcAft>
                <a:spcPts val="600"/>
              </a:spcAft>
              <a:buClr>
                <a:schemeClr val="tx1"/>
              </a:buClr>
              <a:buFont typeface="Arial" panose="020B0604020202020204" pitchFamily="34" charset="0"/>
              <a:buChar char="•"/>
            </a:pPr>
            <a:r>
              <a:rPr lang="en-GB" sz="1400" dirty="0">
                <a:solidFill>
                  <a:srgbClr val="7030A0"/>
                </a:solidFill>
              </a:rPr>
              <a:t>Requested views on stock levels and assets to </a:t>
            </a:r>
            <a:r>
              <a:rPr lang="en-GB" sz="1400" dirty="0" err="1">
                <a:solidFill>
                  <a:srgbClr val="7030A0"/>
                </a:solidFill>
              </a:rPr>
              <a:t>hitdb</a:t>
            </a:r>
            <a:r>
              <a:rPr lang="en-GB" sz="1400" dirty="0">
                <a:solidFill>
                  <a:srgbClr val="7030A0"/>
                </a:solidFill>
              </a:rPr>
              <a:t> account. </a:t>
            </a:r>
          </a:p>
          <a:p>
            <a:pPr marL="742950" lvl="1" indent="-285750">
              <a:spcAft>
                <a:spcPts val="600"/>
              </a:spcAft>
              <a:buClr>
                <a:schemeClr val="tx1"/>
              </a:buClr>
              <a:buFont typeface="Arial" panose="020B0604020202020204" pitchFamily="34" charset="0"/>
              <a:buChar char="•"/>
            </a:pPr>
            <a:r>
              <a:rPr lang="en-GB" sz="1400" dirty="0">
                <a:solidFill>
                  <a:srgbClr val="7030A0"/>
                </a:solidFill>
              </a:rPr>
              <a:t>Produced our own automated weekly email report using the BE-CO commons library</a:t>
            </a:r>
          </a:p>
          <a:p>
            <a:pPr marL="742950" lvl="1" indent="-285750">
              <a:spcAft>
                <a:spcPts val="600"/>
              </a:spcAft>
              <a:buClr>
                <a:schemeClr val="tx1"/>
              </a:buClr>
              <a:buFont typeface="Arial" panose="020B0604020202020204" pitchFamily="34" charset="0"/>
              <a:buChar char="•"/>
            </a:pPr>
            <a:r>
              <a:rPr lang="en-GB" sz="1400" dirty="0">
                <a:solidFill>
                  <a:srgbClr val="7030A0"/>
                </a:solidFill>
              </a:rPr>
              <a:t>Customised the thresholds for each part (by percentage or unit</a:t>
            </a:r>
            <a:r>
              <a:rPr lang="en-GB" sz="1100" dirty="0">
                <a:solidFill>
                  <a:srgbClr val="7030A0"/>
                </a:solidFill>
              </a:rPr>
              <a:t>)</a:t>
            </a:r>
          </a:p>
          <a:p>
            <a:pPr marL="742950" lvl="1" indent="-285750">
              <a:spcAft>
                <a:spcPts val="600"/>
              </a:spcAft>
              <a:buClr>
                <a:schemeClr val="tx1"/>
              </a:buClr>
              <a:buFont typeface="Arial" panose="020B0604020202020204" pitchFamily="34" charset="0"/>
              <a:buChar char="•"/>
            </a:pPr>
            <a:r>
              <a:rPr lang="en-GB" sz="1400" dirty="0">
                <a:solidFill>
                  <a:schemeClr val="tx2">
                    <a:lumMod val="60000"/>
                    <a:lumOff val="40000"/>
                  </a:schemeClr>
                </a:solidFill>
              </a:rPr>
              <a:t>To be rediscussed – as a generic/reusable solution may be preferable </a:t>
            </a: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2400" dirty="0"/>
              <a:t>Requests (8/8): </a:t>
            </a:r>
            <a:r>
              <a:rPr lang="en-US" sz="2400" dirty="0">
                <a:solidFill>
                  <a:srgbClr val="FF0000"/>
                </a:solidFill>
                <a:hlinkClick r:id="rId3"/>
              </a:rPr>
              <a:t>RQF1879074</a:t>
            </a:r>
            <a:endParaRPr lang="en-GB" sz="2400" dirty="0"/>
          </a:p>
        </p:txBody>
      </p:sp>
      <p:sp>
        <p:nvSpPr>
          <p:cNvPr id="5" name="Date Placeholder 2">
            <a:extLst>
              <a:ext uri="{FF2B5EF4-FFF2-40B4-BE49-F238E27FC236}">
                <a16:creationId xmlns:a16="http://schemas.microsoft.com/office/drawing/2014/main" id="{D057FA47-0EBC-89D9-683C-FF77B30D6B5D}"/>
              </a:ext>
            </a:extLst>
          </p:cNvPr>
          <p:cNvSpPr>
            <a:spLocks noGrp="1"/>
          </p:cNvSpPr>
          <p:nvPr>
            <p:ph type="dt" sz="half" idx="2"/>
          </p:nvPr>
        </p:nvSpPr>
        <p:spPr>
          <a:xfrm>
            <a:off x="1557868" y="4691748"/>
            <a:ext cx="6096000" cy="273844"/>
          </a:xfrm>
        </p:spPr>
        <p:txBody>
          <a:bodyPr/>
          <a:lstStyle/>
          <a:p>
            <a:pPr algn="ctr"/>
            <a:r>
              <a:rPr lang="en-US" sz="1200" dirty="0"/>
              <a:t>Follow-up of outstanding EN-IM support issues for BE-CEM – 14</a:t>
            </a:r>
            <a:r>
              <a:rPr lang="en-US" sz="1200" baseline="30000" dirty="0"/>
              <a:t>th</a:t>
            </a:r>
            <a:r>
              <a:rPr lang="en-US" sz="1200" dirty="0"/>
              <a:t> November 2022</a:t>
            </a:r>
            <a:endParaRPr lang="en-US" sz="1400" dirty="0"/>
          </a:p>
        </p:txBody>
      </p:sp>
    </p:spTree>
    <p:extLst>
      <p:ext uri="{BB962C8B-B14F-4D97-AF65-F5344CB8AC3E}">
        <p14:creationId xmlns:p14="http://schemas.microsoft.com/office/powerpoint/2010/main" val="2325924337"/>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50751</TotalTime>
  <Words>2120</Words>
  <Application>Microsoft Macintosh PowerPoint</Application>
  <PresentationFormat>On-screen Show (16:9)</PresentationFormat>
  <Paragraphs>263</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SourceSansPro</vt:lpstr>
      <vt:lpstr>CERNCorporate16-9</vt:lpstr>
      <vt:lpstr>Follow-up of outstanding EN-IM support issues for BE-CEM</vt:lpstr>
      <vt:lpstr>Requests (1/8): RQF1825090</vt:lpstr>
      <vt:lpstr>Requests (2/8): RQF1879029</vt:lpstr>
      <vt:lpstr>Requests (3/8): RQF1879056</vt:lpstr>
      <vt:lpstr>Requests (4/8): RQF1879050</vt:lpstr>
      <vt:lpstr>Requests (5/8): RQF1879067</vt:lpstr>
      <vt:lpstr>Requests (6/8): RQF1879063</vt:lpstr>
      <vt:lpstr>Requests (7/8): RQF1879073</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Hardware Data for Synoptics</dc:title>
  <dc:creator>Eve Fortescue-Beck</dc:creator>
  <cp:lastModifiedBy>Eve Fortescue</cp:lastModifiedBy>
  <cp:revision>621</cp:revision>
  <cp:lastPrinted>2016-05-17T12:31:57Z</cp:lastPrinted>
  <dcterms:created xsi:type="dcterms:W3CDTF">2016-04-27T10:21:30Z</dcterms:created>
  <dcterms:modified xsi:type="dcterms:W3CDTF">2022-11-14T14:20:07Z</dcterms:modified>
</cp:coreProperties>
</file>