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0"/>
  </p:notesMasterIdLst>
  <p:sldIdLst>
    <p:sldId id="270" r:id="rId5"/>
    <p:sldId id="271" r:id="rId6"/>
    <p:sldId id="272" r:id="rId7"/>
    <p:sldId id="267" r:id="rId8"/>
    <p:sldId id="268" r:id="rId9"/>
    <p:sldId id="269" r:id="rId10"/>
    <p:sldId id="256" r:id="rId11"/>
    <p:sldId id="274" r:id="rId12"/>
    <p:sldId id="277" r:id="rId13"/>
    <p:sldId id="266" r:id="rId14"/>
    <p:sldId id="263" r:id="rId15"/>
    <p:sldId id="278" r:id="rId16"/>
    <p:sldId id="259" r:id="rId17"/>
    <p:sldId id="260" r:id="rId18"/>
    <p:sldId id="26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6E302-901B-4EC5-8063-F4475DEAA8C8}" type="datetimeFigureOut">
              <a:rPr lang="en-US" smtClean="0"/>
              <a:t>12/3/2022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3765-1535-41FB-A927-AAD2D1E853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152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E9EF-BFD3-43EA-A868-783EE64D3026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15DF4-6503-424C-B89D-B31483AF0BFD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E408-CEE3-4069-B613-CB32C19D6587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80C5-3949-48B3-AAD0-C6AC4D6634A8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51F9A-4BC0-4BDC-9C0A-439930D3F628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90EB-8738-400A-AFF7-6D1DEC6B76AF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F0B9-B198-4467-8481-337D4552AC07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E8C0-DCD6-4618-824E-E5B47E37F774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133B-A04A-40C7-999B-6B964B69F57E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66FB9-D28B-49B1-96AA-2DC4A0B82672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63742-95DB-4727-9E2D-E67133874C57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C757-AC18-4BD4-B58D-C09C7F56266E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6CBA-D419-41FA-8B3E-D17E24A5F335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B8EF-695A-4D91-86E6-BD3ABF986DC6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A1DA-1075-4AB6-9AFC-9045E23C9F15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3360-0F07-4AD4-AAF8-61579BDE5A02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D3E4-AEF6-4C0D-955F-4975ADE12833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F096B060-2D6F-430E-A017-FCCC5AF2AC19}" type="datetime1">
              <a:rPr lang="en-US" smtClean="0"/>
              <a:t>12/3/2022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7A9B730-08F4-482A-886B-A4C0D4E03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1111031"/>
            <a:ext cx="8277224" cy="509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19D9EB-EA64-4D13-A202-BCF7DD82CBA2}"/>
              </a:ext>
            </a:extLst>
          </p:cNvPr>
          <p:cNvSpPr txBox="1"/>
          <p:nvPr/>
        </p:nvSpPr>
        <p:spPr>
          <a:xfrm>
            <a:off x="4051954" y="6210300"/>
            <a:ext cx="4526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Geological Survey Ireland (www.gsi.ie)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F4E96C-C693-45DB-992B-B76F7E049201}"/>
              </a:ext>
            </a:extLst>
          </p:cNvPr>
          <p:cNvSpPr txBox="1"/>
          <p:nvPr/>
        </p:nvSpPr>
        <p:spPr>
          <a:xfrm>
            <a:off x="1740465" y="403145"/>
            <a:ext cx="8231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Commonality -  Karst Physiography and Landforms</a:t>
            </a:r>
          </a:p>
          <a:p>
            <a:pPr algn="ctr"/>
            <a:r>
              <a:rPr lang="en-US" sz="2000" b="1" dirty="0"/>
              <a:t>E.g., Turkey, (North) Iraq, Syria, Lebanon, West Bank, Israel, Jordan, KSA, etc</a:t>
            </a:r>
          </a:p>
        </p:txBody>
      </p:sp>
    </p:spTree>
    <p:extLst>
      <p:ext uri="{BB962C8B-B14F-4D97-AF65-F5344CB8AC3E}">
        <p14:creationId xmlns:p14="http://schemas.microsoft.com/office/powerpoint/2010/main" val="4228046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3A93C9-713D-444A-9EE4-1FFEBC84D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3996" y="427433"/>
            <a:ext cx="9481351" cy="55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28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6F8D4A-0A9D-46B4-A840-38667718E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752" y="1948246"/>
            <a:ext cx="4668220" cy="25704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8E1387-0944-47B6-A580-548E0407F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5429" y="1948246"/>
            <a:ext cx="3984819" cy="25704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D77CEB-E9C2-401D-92D7-566DDFC2AD71}"/>
              </a:ext>
            </a:extLst>
          </p:cNvPr>
          <p:cNvSpPr txBox="1"/>
          <p:nvPr/>
        </p:nvSpPr>
        <p:spPr>
          <a:xfrm>
            <a:off x="2921539" y="956114"/>
            <a:ext cx="62631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</a:rPr>
              <a:t>Citizen science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024129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D77CEB-E9C2-401D-92D7-566DDFC2AD71}"/>
              </a:ext>
            </a:extLst>
          </p:cNvPr>
          <p:cNvSpPr txBox="1"/>
          <p:nvPr/>
        </p:nvSpPr>
        <p:spPr>
          <a:xfrm>
            <a:off x="5928804" y="1063008"/>
            <a:ext cx="626319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latin typeface="Arial" panose="020B0604020202020204" pitchFamily="34" charset="0"/>
              </a:rPr>
              <a:t>Waterblitz</a:t>
            </a:r>
            <a:endParaRPr lang="en-US" sz="2400" b="1" dirty="0">
              <a:latin typeface="Arial" panose="020B0604020202020204" pitchFamily="34" charset="0"/>
            </a:endParaRPr>
          </a:p>
          <a:p>
            <a:pPr algn="ctr"/>
            <a:r>
              <a:rPr lang="en-US" sz="2000" dirty="0">
                <a:latin typeface="Arial" panose="020B0604020202020204" pitchFamily="34" charset="0"/>
              </a:rPr>
              <a:t>Water Institute, Dublin City University</a:t>
            </a:r>
            <a:endParaRPr lang="en-IE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07132E-9D75-477F-A69D-C54312186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06" y="972368"/>
            <a:ext cx="4198077" cy="27040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F03FCD-6FCD-4D1D-BD34-43C528F877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7296" y="2076978"/>
            <a:ext cx="4231034" cy="2704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9E1EBC-4A8C-42B0-A6C7-7638EEC030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7758" y="3445801"/>
            <a:ext cx="4231034" cy="274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18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EBAAB2-6AF6-4129-8FDB-6C6A5DD03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986" y="770220"/>
            <a:ext cx="7989904" cy="53175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2162CA-8772-48CD-943F-77EBEBB7AD78}"/>
              </a:ext>
            </a:extLst>
          </p:cNvPr>
          <p:cNvSpPr txBox="1"/>
          <p:nvPr/>
        </p:nvSpPr>
        <p:spPr>
          <a:xfrm>
            <a:off x="2896340" y="210623"/>
            <a:ext cx="6263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LiDAR (Light Detection &amp; Ranging) </a:t>
            </a:r>
          </a:p>
        </p:txBody>
      </p:sp>
    </p:spTree>
    <p:extLst>
      <p:ext uri="{BB962C8B-B14F-4D97-AF65-F5344CB8AC3E}">
        <p14:creationId xmlns:p14="http://schemas.microsoft.com/office/powerpoint/2010/main" val="1048047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E0FEB2-8CE7-4D80-8784-D570FB315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39" y="179909"/>
            <a:ext cx="4469318" cy="32151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59DB9D-9E73-4A68-8865-E5425560C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7819" y="193616"/>
            <a:ext cx="4250973" cy="32490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FF7DC-62BE-4EE6-86BF-78EB4143E8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6834" y="3490384"/>
            <a:ext cx="4092606" cy="318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58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8948B2-692F-48F9-883E-D5B491492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794" y="1672898"/>
            <a:ext cx="3665573" cy="35122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0C158E-85C8-4E15-8BF3-E18FC12073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1480" y="1672898"/>
            <a:ext cx="3234152" cy="3512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200E14-40E7-4C27-AB1C-19804F82604B}"/>
              </a:ext>
            </a:extLst>
          </p:cNvPr>
          <p:cNvSpPr txBox="1"/>
          <p:nvPr/>
        </p:nvSpPr>
        <p:spPr>
          <a:xfrm>
            <a:off x="2536345" y="852558"/>
            <a:ext cx="703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Check out more on </a:t>
            </a:r>
            <a:r>
              <a:rPr lang="en-IE" sz="2800" b="1" dirty="0"/>
              <a:t>www.catchmentcare.eu</a:t>
            </a:r>
          </a:p>
        </p:txBody>
      </p:sp>
    </p:spTree>
    <p:extLst>
      <p:ext uri="{BB962C8B-B14F-4D97-AF65-F5344CB8AC3E}">
        <p14:creationId xmlns:p14="http://schemas.microsoft.com/office/powerpoint/2010/main" val="160673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4" descr="Jeita Grotto">
            <a:extLst>
              <a:ext uri="{FF2B5EF4-FFF2-40B4-BE49-F238E27FC236}">
                <a16:creationId xmlns:a16="http://schemas.microsoft.com/office/drawing/2014/main" id="{21C1BAD1-39C3-4784-868D-57024BC50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779943"/>
            <a:ext cx="5539524" cy="374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Arch House Farmhouse, Bed and Breakfast Fermanagh Activities and Events">
            <a:extLst>
              <a:ext uri="{FF2B5EF4-FFF2-40B4-BE49-F238E27FC236}">
                <a16:creationId xmlns:a16="http://schemas.microsoft.com/office/drawing/2014/main" id="{03BDEFFA-9AD9-4F38-8687-8BCC30ABA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779943"/>
            <a:ext cx="5659120" cy="376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0E0B3E-C7FB-4855-AC25-022336E62FB1}"/>
              </a:ext>
            </a:extLst>
          </p:cNvPr>
          <p:cNvSpPr txBox="1"/>
          <p:nvPr/>
        </p:nvSpPr>
        <p:spPr>
          <a:xfrm>
            <a:off x="2157736" y="630873"/>
            <a:ext cx="7993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</a:p>
          <a:p>
            <a:pPr algn="ctr"/>
            <a:r>
              <a:rPr lang="en-US" b="1" dirty="0"/>
              <a:t>Lebanon											 Ireland</a:t>
            </a:r>
          </a:p>
        </p:txBody>
      </p:sp>
    </p:spTree>
    <p:extLst>
      <p:ext uri="{BB962C8B-B14F-4D97-AF65-F5344CB8AC3E}">
        <p14:creationId xmlns:p14="http://schemas.microsoft.com/office/powerpoint/2010/main" val="2333963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2" descr="Karst, a renewable water resource in limestone rocks - Encyclopédie de  l'Environnement">
            <a:extLst>
              <a:ext uri="{FF2B5EF4-FFF2-40B4-BE49-F238E27FC236}">
                <a16:creationId xmlns:a16="http://schemas.microsoft.com/office/drawing/2014/main" id="{3B900498-A1DC-404F-90B5-1821FB79D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28" y="1580225"/>
            <a:ext cx="5250440" cy="39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karst burren">
            <a:extLst>
              <a:ext uri="{FF2B5EF4-FFF2-40B4-BE49-F238E27FC236}">
                <a16:creationId xmlns:a16="http://schemas.microsoft.com/office/drawing/2014/main" id="{63CAD5AB-2052-47A4-A2E2-23418B42D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80224"/>
            <a:ext cx="5465761" cy="393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1241FE-BDC4-40F8-812C-DF21F03C3D63}"/>
              </a:ext>
            </a:extLst>
          </p:cNvPr>
          <p:cNvSpPr txBox="1"/>
          <p:nvPr/>
        </p:nvSpPr>
        <p:spPr>
          <a:xfrm>
            <a:off x="2157736" y="630873"/>
            <a:ext cx="7993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</a:p>
          <a:p>
            <a:pPr algn="ctr"/>
            <a:r>
              <a:rPr lang="en-US" b="1" dirty="0"/>
              <a:t>Lebanon											 Ireland</a:t>
            </a:r>
          </a:p>
        </p:txBody>
      </p:sp>
    </p:spTree>
    <p:extLst>
      <p:ext uri="{BB962C8B-B14F-4D97-AF65-F5344CB8AC3E}">
        <p14:creationId xmlns:p14="http://schemas.microsoft.com/office/powerpoint/2010/main" val="23952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61EE43-458F-4E5D-B396-03340B56920F}"/>
              </a:ext>
            </a:extLst>
          </p:cNvPr>
          <p:cNvSpPr txBox="1"/>
          <p:nvPr/>
        </p:nvSpPr>
        <p:spPr>
          <a:xfrm>
            <a:off x="104314" y="361311"/>
            <a:ext cx="6263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Commonalities with Middle East:</a:t>
            </a:r>
          </a:p>
        </p:txBody>
      </p:sp>
      <p:pic>
        <p:nvPicPr>
          <p:cNvPr id="7" name="Picture 2" descr="A Eutrophic pond © N Chadwick cc-by-sa/2.0 :: Geograph Britain and Ireland">
            <a:extLst>
              <a:ext uri="{FF2B5EF4-FFF2-40B4-BE49-F238E27FC236}">
                <a16:creationId xmlns:a16="http://schemas.microsoft.com/office/drawing/2014/main" id="{CC1C7697-4BCA-437B-8C92-E6A2BC88E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01" y="1857144"/>
            <a:ext cx="4651692" cy="309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CF4D1CFC-12C3-4A98-B7E9-DEAD867B4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619" y="1881255"/>
            <a:ext cx="5155826" cy="309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A8CFCF-A7F4-47FF-AE20-E5EFA0D117C3}"/>
              </a:ext>
            </a:extLst>
          </p:cNvPr>
          <p:cNvSpPr txBox="1"/>
          <p:nvPr/>
        </p:nvSpPr>
        <p:spPr>
          <a:xfrm>
            <a:off x="1917577" y="770844"/>
            <a:ext cx="7652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Eutrophication </a:t>
            </a:r>
          </a:p>
          <a:p>
            <a:pPr algn="ctr"/>
            <a:endParaRPr lang="en-US" b="1" dirty="0"/>
          </a:p>
          <a:p>
            <a:r>
              <a:rPr lang="en-US" dirty="0"/>
              <a:t>	</a:t>
            </a:r>
            <a:r>
              <a:rPr lang="en-US" b="1" dirty="0"/>
              <a:t>Ireland 						 					Lebanon</a:t>
            </a:r>
          </a:p>
        </p:txBody>
      </p:sp>
    </p:spTree>
    <p:extLst>
      <p:ext uri="{BB962C8B-B14F-4D97-AF65-F5344CB8AC3E}">
        <p14:creationId xmlns:p14="http://schemas.microsoft.com/office/powerpoint/2010/main" val="69361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208021"/>
            <a:ext cx="12277725" cy="6995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4" descr="Picture of dead fish, found along the Glore River in Mayo in September 2021">
            <a:extLst>
              <a:ext uri="{FF2B5EF4-FFF2-40B4-BE49-F238E27FC236}">
                <a16:creationId xmlns:a16="http://schemas.microsoft.com/office/drawing/2014/main" id="{A7D7CFF5-A7BF-439C-9A3C-3176F631D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75" y="2240942"/>
            <a:ext cx="4968596" cy="372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Nile Delta distributary littered with dead fish - Egypt Independent">
            <a:extLst>
              <a:ext uri="{FF2B5EF4-FFF2-40B4-BE49-F238E27FC236}">
                <a16:creationId xmlns:a16="http://schemas.microsoft.com/office/drawing/2014/main" id="{0834B9F4-DC64-495E-9870-B8A63E943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130" y="2245737"/>
            <a:ext cx="4968596" cy="372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081B16-A1E6-4B37-BEDD-BA4122C91D5F}"/>
              </a:ext>
            </a:extLst>
          </p:cNvPr>
          <p:cNvSpPr txBox="1"/>
          <p:nvPr/>
        </p:nvSpPr>
        <p:spPr>
          <a:xfrm>
            <a:off x="2585553" y="644732"/>
            <a:ext cx="6993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Fish Kills </a:t>
            </a:r>
          </a:p>
          <a:p>
            <a:pPr algn="ctr"/>
            <a:r>
              <a:rPr lang="en-US" b="1" dirty="0"/>
              <a:t>Eutrophication and toxic algae</a:t>
            </a:r>
          </a:p>
          <a:p>
            <a:pPr algn="ctr"/>
            <a:r>
              <a:rPr lang="en-US" b="1" dirty="0"/>
              <a:t> </a:t>
            </a:r>
          </a:p>
          <a:p>
            <a:pPr algn="ctr"/>
            <a:r>
              <a:rPr lang="en-US" b="1" dirty="0"/>
              <a:t>Ireland 											 Egypt </a:t>
            </a:r>
          </a:p>
        </p:txBody>
      </p:sp>
    </p:spTree>
    <p:extLst>
      <p:ext uri="{BB962C8B-B14F-4D97-AF65-F5344CB8AC3E}">
        <p14:creationId xmlns:p14="http://schemas.microsoft.com/office/powerpoint/2010/main" val="261567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91003F-05AE-457B-9936-7F91282E7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191" y="1693520"/>
            <a:ext cx="4503379" cy="45336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09A864-5FFB-4C3C-A5B4-1A71EB3DB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430" y="3027883"/>
            <a:ext cx="4121418" cy="30030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D86A47-413F-4E98-8A9C-98337854AB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430" y="1693520"/>
            <a:ext cx="4121418" cy="133436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DA0F15C-7C2D-441E-8664-9AD78A04DEB3}"/>
              </a:ext>
            </a:extLst>
          </p:cNvPr>
          <p:cNvSpPr/>
          <p:nvPr/>
        </p:nvSpPr>
        <p:spPr>
          <a:xfrm>
            <a:off x="2157736" y="4208010"/>
            <a:ext cx="2000250" cy="65722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BDEFC6-AD31-4E05-A723-07E34512B752}"/>
              </a:ext>
            </a:extLst>
          </p:cNvPr>
          <p:cNvSpPr txBox="1"/>
          <p:nvPr/>
        </p:nvSpPr>
        <p:spPr>
          <a:xfrm>
            <a:off x="2157736" y="630873"/>
            <a:ext cx="7993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</a:p>
          <a:p>
            <a:pPr algn="ctr"/>
            <a:r>
              <a:rPr lang="en-US" b="1" dirty="0"/>
              <a:t>Ireland 											 Jordan</a:t>
            </a:r>
          </a:p>
        </p:txBody>
      </p:sp>
    </p:spTree>
    <p:extLst>
      <p:ext uri="{BB962C8B-B14F-4D97-AF65-F5344CB8AC3E}">
        <p14:creationId xmlns:p14="http://schemas.microsoft.com/office/powerpoint/2010/main" val="184634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170940" y="-24111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9" name="Picture 2" descr="Map of europe with highlighted ireland Royalty Free Vector">
            <a:extLst>
              <a:ext uri="{FF2B5EF4-FFF2-40B4-BE49-F238E27FC236}">
                <a16:creationId xmlns:a16="http://schemas.microsoft.com/office/drawing/2014/main" id="{A32081AD-3A41-4BC1-94E7-04F1856A09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9"/>
          <a:stretch/>
        </p:blipFill>
        <p:spPr bwMode="auto">
          <a:xfrm>
            <a:off x="6096000" y="766732"/>
            <a:ext cx="5996473" cy="534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577D71-81C8-4E0B-8E94-4507FC3A9DE0}"/>
              </a:ext>
            </a:extLst>
          </p:cNvPr>
          <p:cNvSpPr txBox="1"/>
          <p:nvPr/>
        </p:nvSpPr>
        <p:spPr>
          <a:xfrm>
            <a:off x="192878" y="742952"/>
            <a:ext cx="59031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Ireland and Water - Summary: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Total population ~5 Million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Main city = Dublin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High proportion of population in rural areas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Atlantic marine (temperate) climate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Rainfall 800-2,400 mm/yr, depending on location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80% of population is served by centralized water supply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25-30% of population served by groundwater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Water supplies are susceptible to (even short) dry weather conditions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Freshwater resources and ecosystems are affected by pollution from: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Agriculture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Wastewater discharges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Industry</a:t>
            </a:r>
          </a:p>
        </p:txBody>
      </p:sp>
    </p:spTree>
    <p:extLst>
      <p:ext uri="{BB962C8B-B14F-4D97-AF65-F5344CB8AC3E}">
        <p14:creationId xmlns:p14="http://schemas.microsoft.com/office/powerpoint/2010/main" val="3549750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097CD-19C3-4CFF-8446-733163CCA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44" y="273504"/>
            <a:ext cx="10741376" cy="62627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5075F20-FF8D-434C-97F1-F14407684289}"/>
              </a:ext>
            </a:extLst>
          </p:cNvPr>
          <p:cNvSpPr/>
          <p:nvPr/>
        </p:nvSpPr>
        <p:spPr>
          <a:xfrm>
            <a:off x="0" y="5504155"/>
            <a:ext cx="12192000" cy="1353845"/>
          </a:xfrm>
          <a:prstGeom prst="rect">
            <a:avLst/>
          </a:prstGeom>
          <a:solidFill>
            <a:srgbClr val="0957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19648C2-5CA5-4FE8-A29A-D93A7F5C6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4139" y="5504155"/>
            <a:ext cx="6063721" cy="162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C3C37FC-89E3-450E-8E46-72493D387AA4}"/>
              </a:ext>
            </a:extLst>
          </p:cNvPr>
          <p:cNvSpPr txBox="1">
            <a:spLocks/>
          </p:cNvSpPr>
          <p:nvPr/>
        </p:nvSpPr>
        <p:spPr>
          <a:xfrm>
            <a:off x="1343590" y="5476065"/>
            <a:ext cx="8995883" cy="4852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IE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Rockwell" panose="02060603020205020403" pitchFamily="18" charset="0"/>
                <a:cs typeface="Arial" panose="020B0604020202020204" pitchFamily="34" charset="0"/>
              </a:rPr>
              <a:t>www.catchmentcare.eu</a:t>
            </a:r>
            <a:endParaRPr kumimoji="0" lang="en-IE" sz="6400" b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55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p close image of waves">
            <a:extLst>
              <a:ext uri="{FF2B5EF4-FFF2-40B4-BE49-F238E27FC236}">
                <a16:creationId xmlns:a16="http://schemas.microsoft.com/office/drawing/2014/main" id="{9648A932-5E17-4859-9FE3-70EB96EA5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17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15730"/>
          <a:stretch/>
        </p:blipFill>
        <p:spPr>
          <a:xfrm>
            <a:off x="-85725" y="-48222"/>
            <a:ext cx="12277725" cy="690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stA="50000" endPos="65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EBA336-3EAA-461A-A4B1-B01076BF630D}"/>
              </a:ext>
            </a:extLst>
          </p:cNvPr>
          <p:cNvSpPr txBox="1"/>
          <p:nvPr/>
        </p:nvSpPr>
        <p:spPr>
          <a:xfrm>
            <a:off x="10150800" y="6418555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DenisNaughten.ie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A9B844-8FEE-41E7-A375-541A97FCE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77" y="618371"/>
            <a:ext cx="9774313" cy="514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24559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6CE1C2-24FF-4125-B61C-AD39973FCD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F23494-F630-4E01-81EA-AA2F2975971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CC083022-B7D0-4DE3-9976-6A91422D9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Depth design</Template>
  <TotalTime>783</TotalTime>
  <Words>285</Words>
  <Application>Microsoft Office PowerPoint</Application>
  <PresentationFormat>Widescreen</PresentationFormat>
  <Paragraphs>52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Rockwell</vt:lpstr>
      <vt:lpstr>Wingdings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 Naughten</dc:creator>
  <cp:lastModifiedBy>Denis Naughten</cp:lastModifiedBy>
  <cp:revision>18</cp:revision>
  <dcterms:created xsi:type="dcterms:W3CDTF">2022-05-29T09:15:12Z</dcterms:created>
  <dcterms:modified xsi:type="dcterms:W3CDTF">2022-12-03T14:13:19Z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