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Raleway"/>
      <p:regular r:id="rId13"/>
      <p:bold r:id="rId14"/>
      <p:italic r:id="rId15"/>
      <p:boldItalic r:id="rId16"/>
    </p:embeddedFont>
    <p:embeddedFont>
      <p:font typeface="Lato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Lato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Raleway-regular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aleway-italic.fntdata"/><Relationship Id="rId14" Type="http://schemas.openxmlformats.org/officeDocument/2006/relationships/font" Target="fonts/Raleway-bold.fntdata"/><Relationship Id="rId17" Type="http://schemas.openxmlformats.org/officeDocument/2006/relationships/font" Target="fonts/Lato-regular.fntdata"/><Relationship Id="rId16" Type="http://schemas.openxmlformats.org/officeDocument/2006/relationships/font" Target="fonts/Raleway-boldItalic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Lato-italic.fntdata"/><Relationship Id="rId6" Type="http://schemas.openxmlformats.org/officeDocument/2006/relationships/slide" Target="slides/slide1.xml"/><Relationship Id="rId18" Type="http://schemas.openxmlformats.org/officeDocument/2006/relationships/font" Target="fonts/Lato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6146b1ced2_5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16146b1ced2_5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15e90fa5a57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15e90fa5a57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6145e8c636_0_1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16145e8c636_0_1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15e90fa5a57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15e90fa5a57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15e90fa5a57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15e90fa5a57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140cd1aaa24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140cd1aaa24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/>
          <p:nvPr>
            <p:ph type="ctrTitle"/>
          </p:nvPr>
        </p:nvSpPr>
        <p:spPr>
          <a:xfrm>
            <a:off x="608950" y="1924725"/>
            <a:ext cx="6877200" cy="116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300">
                <a:solidFill>
                  <a:srgbClr val="222222"/>
                </a:solidFill>
                <a:highlight>
                  <a:schemeClr val="lt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The</a:t>
            </a:r>
            <a:r>
              <a:rPr lang="ru" sz="2300">
                <a:solidFill>
                  <a:srgbClr val="222222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analysis components developing</a:t>
            </a:r>
            <a:r>
              <a:rPr lang="ru" sz="2300">
                <a:solidFill>
                  <a:srgbClr val="222222"/>
                </a:solidFill>
                <a:highlight>
                  <a:schemeClr val="lt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responsible for vetoing bad momentum resolution muons for Run 3</a:t>
            </a:r>
            <a:endParaRPr sz="23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7" name="Google Shape;87;p13"/>
          <p:cNvSpPr txBox="1"/>
          <p:nvPr>
            <p:ph idx="1" type="subTitle"/>
          </p:nvPr>
        </p:nvSpPr>
        <p:spPr>
          <a:xfrm>
            <a:off x="608950" y="3731525"/>
            <a:ext cx="2544600" cy="43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Oleksandr Shelestiuk</a:t>
            </a:r>
            <a:endParaRPr/>
          </a:p>
        </p:txBody>
      </p:sp>
      <p:sp>
        <p:nvSpPr>
          <p:cNvPr id="88" name="Google Shape;88;p13"/>
          <p:cNvSpPr txBox="1"/>
          <p:nvPr>
            <p:ph idx="1" type="subTitle"/>
          </p:nvPr>
        </p:nvSpPr>
        <p:spPr>
          <a:xfrm>
            <a:off x="608950" y="3386513"/>
            <a:ext cx="2345100" cy="34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October, 5, 2022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4"/>
          <p:cNvSpPr txBox="1"/>
          <p:nvPr>
            <p:ph type="ctrTitle"/>
          </p:nvPr>
        </p:nvSpPr>
        <p:spPr>
          <a:xfrm>
            <a:off x="468475" y="311150"/>
            <a:ext cx="2326200" cy="85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Outlook</a:t>
            </a:r>
            <a:endParaRPr/>
          </a:p>
        </p:txBody>
      </p:sp>
      <p:sp>
        <p:nvSpPr>
          <p:cNvPr id="94" name="Google Shape;94;p14"/>
          <p:cNvSpPr txBox="1"/>
          <p:nvPr>
            <p:ph idx="1" type="subTitle"/>
          </p:nvPr>
        </p:nvSpPr>
        <p:spPr>
          <a:xfrm>
            <a:off x="729625" y="1446275"/>
            <a:ext cx="3842400" cy="22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ru"/>
              <a:t>ATLAS</a:t>
            </a: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ru"/>
              <a:t>Muon </a:t>
            </a:r>
            <a:r>
              <a:rPr lang="ru"/>
              <a:t>detection</a:t>
            </a:r>
            <a:r>
              <a:rPr lang="ru"/>
              <a:t> by </a:t>
            </a:r>
            <a:r>
              <a:rPr lang="ru"/>
              <a:t>subdetectors</a:t>
            </a:r>
            <a:r>
              <a:rPr lang="ru"/>
              <a:t> and chambers.</a:t>
            </a: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ru"/>
              <a:t>What is the main idea?</a:t>
            </a: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ru"/>
              <a:t>Software and libraries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13450" y="665876"/>
            <a:ext cx="5930551" cy="3811725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5"/>
          <p:cNvSpPr txBox="1"/>
          <p:nvPr/>
        </p:nvSpPr>
        <p:spPr>
          <a:xfrm>
            <a:off x="869925" y="2359700"/>
            <a:ext cx="1827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1" name="Google Shape;101;p15"/>
          <p:cNvSpPr txBox="1"/>
          <p:nvPr>
            <p:ph type="title"/>
          </p:nvPr>
        </p:nvSpPr>
        <p:spPr>
          <a:xfrm>
            <a:off x="261825" y="481500"/>
            <a:ext cx="8829000" cy="137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ATLAS - the largest LHC experiment in CERN</a:t>
            </a:r>
            <a:endParaRPr/>
          </a:p>
        </p:txBody>
      </p:sp>
      <p:sp>
        <p:nvSpPr>
          <p:cNvPr id="102" name="Google Shape;102;p15"/>
          <p:cNvSpPr txBox="1"/>
          <p:nvPr/>
        </p:nvSpPr>
        <p:spPr>
          <a:xfrm>
            <a:off x="86925" y="1511375"/>
            <a:ext cx="3180900" cy="31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333333"/>
                </a:solidFill>
                <a:highlight>
                  <a:srgbClr val="FFFFFF"/>
                </a:highlight>
              </a:rPr>
              <a:t>The ATLAS detector has a layout that is typical for a collider detector. </a:t>
            </a:r>
            <a:endParaRPr sz="12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333333"/>
                </a:solidFill>
                <a:highlight>
                  <a:srgbClr val="FFFFFF"/>
                </a:highlight>
              </a:rPr>
              <a:t>There are two types of detector components: </a:t>
            </a:r>
            <a:endParaRPr sz="12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333333"/>
                </a:solidFill>
                <a:highlight>
                  <a:srgbClr val="FFFFFF"/>
                </a:highlight>
              </a:rPr>
              <a:t>1. tracking detectors, which measure the position of a crossing charged particle with minimal disturbance;</a:t>
            </a:r>
            <a:endParaRPr sz="12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333333"/>
                </a:solidFill>
                <a:highlight>
                  <a:srgbClr val="FFFFFF"/>
                </a:highlight>
              </a:rPr>
              <a:t>2. calorimeters, which measure the energy of a particle by total absorption.</a:t>
            </a:r>
            <a:endParaRPr sz="12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333333"/>
                </a:solidFill>
                <a:highlight>
                  <a:srgbClr val="FFFFFF"/>
                </a:highlight>
              </a:rPr>
              <a:t>Dimensions:</a:t>
            </a:r>
            <a:endParaRPr sz="12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333333"/>
                </a:solidFill>
                <a:highlight>
                  <a:srgbClr val="FFFFFF"/>
                </a:highlight>
              </a:rPr>
              <a:t>Height: 25 m;</a:t>
            </a:r>
            <a:endParaRPr sz="12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333333"/>
                </a:solidFill>
                <a:highlight>
                  <a:srgbClr val="FFFFFF"/>
                </a:highlight>
              </a:rPr>
              <a:t>Length 44 m. </a:t>
            </a:r>
            <a:endParaRPr sz="12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333333"/>
                </a:solidFill>
                <a:highlight>
                  <a:srgbClr val="FFFFFF"/>
                </a:highlight>
              </a:rPr>
              <a:t>The overall weight of the detector is approximately 7000 tonnes.</a:t>
            </a:r>
            <a:endParaRPr sz="1200">
              <a:solidFill>
                <a:srgbClr val="333333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6"/>
          <p:cNvSpPr txBox="1"/>
          <p:nvPr>
            <p:ph idx="1" type="body"/>
          </p:nvPr>
        </p:nvSpPr>
        <p:spPr>
          <a:xfrm>
            <a:off x="727650" y="1720025"/>
            <a:ext cx="35025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Muon system parts:</a:t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AutoNum type="arabicPeriod"/>
            </a:pPr>
            <a:r>
              <a:rPr lang="ru"/>
              <a:t>Thin-gap chambers (TGC)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ru"/>
              <a:t>Cathode strip chambers (CSC)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ru"/>
              <a:t>Monitored drift tubes (MDT)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ru"/>
              <a:t>Toroids: barrel and 2 end-caps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ru"/>
              <a:t>Resistive plate chambers (RPC)</a:t>
            </a:r>
            <a:endParaRPr/>
          </a:p>
        </p:txBody>
      </p:sp>
      <p:pic>
        <p:nvPicPr>
          <p:cNvPr id="108" name="Google Shape;108;p16"/>
          <p:cNvPicPr preferRelativeResize="0"/>
          <p:nvPr/>
        </p:nvPicPr>
        <p:blipFill rotWithShape="1">
          <a:blip r:embed="rId3">
            <a:alphaModFix/>
          </a:blip>
          <a:srcRect b="24209" l="41899" r="20494" t="24951"/>
          <a:stretch/>
        </p:blipFill>
        <p:spPr>
          <a:xfrm>
            <a:off x="4149112" y="672602"/>
            <a:ext cx="4994890" cy="3798301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6"/>
          <p:cNvSpPr txBox="1"/>
          <p:nvPr>
            <p:ph type="title"/>
          </p:nvPr>
        </p:nvSpPr>
        <p:spPr>
          <a:xfrm>
            <a:off x="727650" y="5506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Muon detecting 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7"/>
          <p:cNvSpPr txBox="1"/>
          <p:nvPr>
            <p:ph type="title"/>
          </p:nvPr>
        </p:nvSpPr>
        <p:spPr>
          <a:xfrm>
            <a:off x="194925" y="5321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What is the main purpose?</a:t>
            </a:r>
            <a:endParaRPr/>
          </a:p>
        </p:txBody>
      </p:sp>
      <p:pic>
        <p:nvPicPr>
          <p:cNvPr id="115" name="Google Shape;11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83450" y="0"/>
            <a:ext cx="4660549" cy="3046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2874259"/>
            <a:ext cx="9143999" cy="2269241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17"/>
          <p:cNvSpPr txBox="1"/>
          <p:nvPr>
            <p:ph idx="1" type="body"/>
          </p:nvPr>
        </p:nvSpPr>
        <p:spPr>
          <a:xfrm>
            <a:off x="2621900" y="2800650"/>
            <a:ext cx="4092300" cy="45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ru"/>
              <a:t>The previous vetoing muons charts for Run 1 and Run 2</a:t>
            </a:r>
            <a:endParaRPr/>
          </a:p>
        </p:txBody>
      </p:sp>
      <p:sp>
        <p:nvSpPr>
          <p:cNvPr id="118" name="Google Shape;118;p17"/>
          <p:cNvSpPr txBox="1"/>
          <p:nvPr/>
        </p:nvSpPr>
        <p:spPr>
          <a:xfrm>
            <a:off x="7560925" y="469600"/>
            <a:ext cx="1815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latin typeface="Lato"/>
                <a:ea typeface="Lato"/>
                <a:cs typeface="Lato"/>
                <a:sym typeface="Lato"/>
              </a:rPr>
              <a:t>arXiv:1903.06248</a:t>
            </a:r>
            <a:endParaRPr sz="12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19" name="Google Shape;119;p17"/>
          <p:cNvSpPr txBox="1"/>
          <p:nvPr/>
        </p:nvSpPr>
        <p:spPr>
          <a:xfrm>
            <a:off x="122950" y="1381025"/>
            <a:ext cx="42267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222222"/>
                </a:solidFill>
                <a:highlight>
                  <a:srgbClr val="FFFFFF"/>
                </a:highlight>
              </a:rPr>
              <a:t>Muons with bad momentum resolution must be rejected</a:t>
            </a:r>
            <a:r>
              <a:rPr lang="ru">
                <a:solidFill>
                  <a:srgbClr val="222222"/>
                </a:solidFill>
                <a:highlight>
                  <a:srgbClr val="FFFFFF"/>
                </a:highlight>
              </a:rPr>
              <a:t> from our data sample to study High-pT muons in events used in searching for very high energy new particles in the new </a:t>
            </a:r>
            <a:r>
              <a:rPr lang="ru">
                <a:solidFill>
                  <a:srgbClr val="222222"/>
                </a:solidFill>
                <a:highlight>
                  <a:schemeClr val="lt1"/>
                </a:highlight>
              </a:rPr>
              <a:t>Run 3 </a:t>
            </a:r>
            <a:r>
              <a:rPr lang="ru">
                <a:solidFill>
                  <a:srgbClr val="222222"/>
                </a:solidFill>
                <a:highlight>
                  <a:srgbClr val="FFFFFF"/>
                </a:highlight>
              </a:rPr>
              <a:t>data-set.</a:t>
            </a:r>
            <a:endParaRPr sz="17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8"/>
          <p:cNvSpPr txBox="1"/>
          <p:nvPr>
            <p:ph type="title"/>
          </p:nvPr>
        </p:nvSpPr>
        <p:spPr>
          <a:xfrm>
            <a:off x="707575" y="5120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What will be involved?</a:t>
            </a:r>
            <a:endParaRPr/>
          </a:p>
        </p:txBody>
      </p:sp>
      <p:pic>
        <p:nvPicPr>
          <p:cNvPr id="125" name="Google Shape;12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4450" y="3168850"/>
            <a:ext cx="2159745" cy="61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6500" y="1765062"/>
            <a:ext cx="918999" cy="1033074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8"/>
          <p:cNvSpPr txBox="1"/>
          <p:nvPr/>
        </p:nvSpPr>
        <p:spPr>
          <a:xfrm>
            <a:off x="2495100" y="1901275"/>
            <a:ext cx="30000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-"/>
            </a:pPr>
            <a:r>
              <a:rPr lang="ru">
                <a:latin typeface="Lato"/>
                <a:ea typeface="Lato"/>
                <a:cs typeface="Lato"/>
                <a:sym typeface="Lato"/>
              </a:rPr>
              <a:t>the main </a:t>
            </a:r>
            <a:r>
              <a:rPr lang="ru">
                <a:latin typeface="Lato"/>
                <a:ea typeface="Lato"/>
                <a:cs typeface="Lato"/>
                <a:sym typeface="Lato"/>
              </a:rPr>
              <a:t>programming languages </a:t>
            </a:r>
            <a:r>
              <a:rPr lang="ru">
                <a:latin typeface="Lato"/>
                <a:ea typeface="Lato"/>
                <a:cs typeface="Lato"/>
                <a:sym typeface="Lato"/>
              </a:rPr>
              <a:t> for coding;  + Monte Carlo Method.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8" name="Google Shape;128;p18"/>
          <p:cNvSpPr txBox="1"/>
          <p:nvPr/>
        </p:nvSpPr>
        <p:spPr>
          <a:xfrm>
            <a:off x="707575" y="1303350"/>
            <a:ext cx="300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latin typeface="Lato"/>
                <a:ea typeface="Lato"/>
                <a:cs typeface="Lato"/>
                <a:sym typeface="Lato"/>
              </a:rPr>
              <a:t>What will be used?</a:t>
            </a:r>
            <a:r>
              <a:rPr lang="ru" sz="1800">
                <a:latin typeface="Lato"/>
                <a:ea typeface="Lato"/>
                <a:cs typeface="Lato"/>
                <a:sym typeface="Lato"/>
              </a:rPr>
              <a:t> </a:t>
            </a:r>
            <a:endParaRPr sz="18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9" name="Google Shape;129;p18"/>
          <p:cNvSpPr txBox="1"/>
          <p:nvPr/>
        </p:nvSpPr>
        <p:spPr>
          <a:xfrm>
            <a:off x="2495100" y="3168850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-"/>
            </a:pPr>
            <a:r>
              <a:rPr lang="ru">
                <a:latin typeface="Lato"/>
                <a:ea typeface="Lato"/>
                <a:cs typeface="Lato"/>
                <a:sym typeface="Lato"/>
              </a:rPr>
              <a:t>plots, data structuring by </a:t>
            </a:r>
            <a:r>
              <a:rPr lang="ru">
                <a:latin typeface="Lato"/>
                <a:ea typeface="Lato"/>
                <a:cs typeface="Lato"/>
                <a:sym typeface="Lato"/>
              </a:rPr>
              <a:t>Ntuples/</a:t>
            </a:r>
            <a:r>
              <a:rPr lang="ru">
                <a:latin typeface="Lato"/>
                <a:ea typeface="Lato"/>
                <a:cs typeface="Lato"/>
                <a:sym typeface="Lato"/>
              </a:rPr>
              <a:t>TTress</a:t>
            </a:r>
            <a:endParaRPr/>
          </a:p>
        </p:txBody>
      </p:sp>
      <p:pic>
        <p:nvPicPr>
          <p:cNvPr id="130" name="Google Shape;130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466812" y="1709800"/>
            <a:ext cx="1143576" cy="1143576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18"/>
          <p:cNvSpPr txBox="1"/>
          <p:nvPr/>
        </p:nvSpPr>
        <p:spPr>
          <a:xfrm>
            <a:off x="5340150" y="1303350"/>
            <a:ext cx="300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latin typeface="Lato"/>
                <a:ea typeface="Lato"/>
                <a:cs typeface="Lato"/>
                <a:sym typeface="Lato"/>
              </a:rPr>
              <a:t>How will it be used</a:t>
            </a:r>
            <a:r>
              <a:rPr lang="ru" sz="1800">
                <a:latin typeface="Lato"/>
                <a:ea typeface="Lato"/>
                <a:cs typeface="Lato"/>
                <a:sym typeface="Lato"/>
              </a:rPr>
              <a:t>? </a:t>
            </a:r>
            <a:endParaRPr sz="18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2" name="Google Shape;132;p18"/>
          <p:cNvSpPr txBox="1"/>
          <p:nvPr/>
        </p:nvSpPr>
        <p:spPr>
          <a:xfrm>
            <a:off x="5893800" y="1901275"/>
            <a:ext cx="26859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Lato"/>
                <a:ea typeface="Lato"/>
                <a:cs typeface="Lato"/>
                <a:sym typeface="Lato"/>
              </a:rPr>
              <a:t>1. </a:t>
            </a:r>
            <a:r>
              <a:rPr lang="ru">
                <a:latin typeface="Lato"/>
                <a:ea typeface="Lato"/>
                <a:cs typeface="Lato"/>
                <a:sym typeface="Lato"/>
              </a:rPr>
              <a:t>Vetoing bad resolution muons via MC method 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3" name="Google Shape;133;p18"/>
          <p:cNvSpPr txBox="1"/>
          <p:nvPr/>
        </p:nvSpPr>
        <p:spPr>
          <a:xfrm>
            <a:off x="5893800" y="2571750"/>
            <a:ext cx="2392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Lato"/>
                <a:ea typeface="Lato"/>
                <a:cs typeface="Lato"/>
                <a:sym typeface="Lato"/>
              </a:rPr>
              <a:t>2. Comparing with nominal muons; calculation of errors.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4" name="Google Shape;134;p18"/>
          <p:cNvSpPr txBox="1"/>
          <p:nvPr/>
        </p:nvSpPr>
        <p:spPr>
          <a:xfrm>
            <a:off x="5893800" y="3242225"/>
            <a:ext cx="2392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Lato"/>
                <a:ea typeface="Lato"/>
                <a:cs typeface="Lato"/>
                <a:sym typeface="Lato"/>
              </a:rPr>
              <a:t>3. Plot making based on further results.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9"/>
          <p:cNvSpPr txBox="1"/>
          <p:nvPr>
            <p:ph type="title"/>
          </p:nvPr>
        </p:nvSpPr>
        <p:spPr>
          <a:xfrm>
            <a:off x="729450" y="23041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Thank you for attention!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