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  <p:embeddedFont>
      <p:font typeface="Roboto"/>
      <p:regular r:id="rId20"/>
      <p:bold r:id="rId21"/>
      <p:italic r:id="rId22"/>
      <p:boldItalic r:id="rId23"/>
    </p:embeddedFont>
    <p:embeddedFont>
      <p:font typeface="Alfa Slab One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6.xml"/><Relationship Id="rId22" Type="http://schemas.openxmlformats.org/officeDocument/2006/relationships/font" Target="fonts/Roboto-italic.fntdata"/><Relationship Id="rId10" Type="http://schemas.openxmlformats.org/officeDocument/2006/relationships/slide" Target="slides/slide5.xml"/><Relationship Id="rId21" Type="http://schemas.openxmlformats.org/officeDocument/2006/relationships/font" Target="fonts/Roboto-bold.fntdata"/><Relationship Id="rId13" Type="http://schemas.openxmlformats.org/officeDocument/2006/relationships/slide" Target="slides/slide8.xml"/><Relationship Id="rId24" Type="http://schemas.openxmlformats.org/officeDocument/2006/relationships/font" Target="fonts/AlfaSlabOne-regular.fntdata"/><Relationship Id="rId12" Type="http://schemas.openxmlformats.org/officeDocument/2006/relationships/slide" Target="slides/slide7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40d1a1889f_5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40d1a1889f_5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5e9827cf8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5e9827cf8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e9827cf87_1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5e9827cf87_1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5c3d20d91e_0_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5c3d20d91e_0_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5c3d20d91e_0_7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5c3d20d91e_0_7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5e9827cf8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5e9827cf8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5c3d20d91e_0_7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5c3d20d91e_0_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5e9827cf87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5e9827cf87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40d1a1889f_5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40d1a1889f_5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85225" y="920738"/>
            <a:ext cx="3852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544"/>
              <a:t>S</a:t>
            </a:r>
            <a:r>
              <a:rPr b="1" lang="ru" sz="3544"/>
              <a:t>TGC detector.</a:t>
            </a:r>
            <a:endParaRPr b="1" sz="3544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544"/>
              <a:t>Strip data analysis.</a:t>
            </a:r>
            <a:endParaRPr b="1" sz="2600"/>
          </a:p>
        </p:txBody>
      </p:sp>
      <p:sp>
        <p:nvSpPr>
          <p:cNvPr id="57" name="Google Shape;57;p13"/>
          <p:cNvSpPr txBox="1"/>
          <p:nvPr/>
        </p:nvSpPr>
        <p:spPr>
          <a:xfrm>
            <a:off x="-427925" y="4028225"/>
            <a:ext cx="48783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Tiulchenko Mariia</a:t>
            </a:r>
            <a:r>
              <a:rPr lang="ru" sz="1700">
                <a:solidFill>
                  <a:srgbClr val="0000F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700">
              <a:solidFill>
                <a:srgbClr val="0000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33836" t="0"/>
          <a:stretch/>
        </p:blipFill>
        <p:spPr>
          <a:xfrm flipH="1">
            <a:off x="4039301" y="0"/>
            <a:ext cx="51046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766225" y="2663038"/>
            <a:ext cx="249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October, 05, 2022</a:t>
            </a:r>
            <a:endParaRPr sz="15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/>
        </p:nvSpPr>
        <p:spPr>
          <a:xfrm>
            <a:off x="2393100" y="2161100"/>
            <a:ext cx="435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Thank you for attention!</a:t>
            </a:r>
            <a:endParaRPr b="1" sz="2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ctrTitle"/>
          </p:nvPr>
        </p:nvSpPr>
        <p:spPr>
          <a:xfrm>
            <a:off x="311700" y="254725"/>
            <a:ext cx="8520600" cy="74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00">
                <a:solidFill>
                  <a:srgbClr val="4A86E8"/>
                </a:solidFill>
              </a:rPr>
              <a:t>Outline</a:t>
            </a:r>
            <a:r>
              <a:rPr lang="ru" sz="2400">
                <a:solidFill>
                  <a:srgbClr val="4A86E8"/>
                </a:solidFill>
              </a:rPr>
              <a:t> </a:t>
            </a:r>
            <a:endParaRPr sz="2400">
              <a:solidFill>
                <a:srgbClr val="4A86E8"/>
              </a:solidFill>
            </a:endParaRPr>
          </a:p>
        </p:txBody>
      </p:sp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311700" y="1132825"/>
            <a:ext cx="8520600" cy="35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The ATLAS Experiment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The ATLAS Muon 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/>
              <a:t>Spectrometer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New Small Wheel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STGC detector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Strip data analysis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ru" sz="2200"/>
              <a:t>Conclusions </a:t>
            </a:r>
            <a:endParaRPr sz="2200"/>
          </a:p>
        </p:txBody>
      </p:sp>
      <p:sp>
        <p:nvSpPr>
          <p:cNvPr id="66" name="Google Shape;66;p14"/>
          <p:cNvSpPr/>
          <p:nvPr/>
        </p:nvSpPr>
        <p:spPr>
          <a:xfrm>
            <a:off x="4092350" y="2428875"/>
            <a:ext cx="1428900" cy="561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0" l="10236" r="9603" t="0"/>
          <a:stretch/>
        </p:blipFill>
        <p:spPr>
          <a:xfrm>
            <a:off x="4051525" y="0"/>
            <a:ext cx="509247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b="10709" l="20578" r="19755" t="10717"/>
          <a:stretch/>
        </p:blipFill>
        <p:spPr>
          <a:xfrm>
            <a:off x="4449550" y="201097"/>
            <a:ext cx="4082126" cy="3023549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</a:rPr>
              <a:t>The ATLAS Experiment</a:t>
            </a:r>
            <a:r>
              <a:rPr lang="ru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81000"/>
            <a:ext cx="3658200" cy="36054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400"/>
              <a:t>The ATLAS experiment is one of the largest particle experiments at the Large Hadron Collider (LHC).</a:t>
            </a:r>
            <a:endParaRPr sz="6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6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400"/>
              <a:t>ATLAS stands for "A Toroidal LHC Apparatus".</a:t>
            </a:r>
            <a:endParaRPr sz="6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400">
                <a:highlight>
                  <a:srgbClr val="FFFFFF"/>
                </a:highlight>
              </a:rPr>
              <a:t>The ATLAS detector is a general-purpose particle detector studying the fundamental interactions of elementary particles and searching for new physics.</a:t>
            </a:r>
            <a:endParaRPr sz="6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665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907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907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907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6938" y="2986149"/>
            <a:ext cx="2947776" cy="207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</a:rPr>
              <a:t>The ATLAS Muon S</a:t>
            </a:r>
            <a:r>
              <a:rPr lang="ru">
                <a:solidFill>
                  <a:srgbClr val="4A86E8"/>
                </a:solidFill>
              </a:rPr>
              <a:t>pectrometer</a:t>
            </a:r>
            <a:r>
              <a:rPr lang="ru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234125"/>
            <a:ext cx="3719400" cy="23991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2797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691"/>
              <a:t>The outermost layer of the ATLAS detector;</a:t>
            </a:r>
            <a:endParaRPr sz="1691"/>
          </a:p>
          <a:p>
            <a:pPr indent="-32797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691"/>
              <a:t>Together with the toroid magnet i</a:t>
            </a:r>
            <a:r>
              <a:rPr lang="ru" sz="1691"/>
              <a:t>dentify and measure momentum and electric charge of muons;  </a:t>
            </a:r>
            <a:endParaRPr sz="1691"/>
          </a:p>
          <a:p>
            <a:pPr indent="-32797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1691"/>
              <a:t>Organized into 3 stations - wheels:</a:t>
            </a:r>
            <a:endParaRPr sz="169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b="22423" l="58036" r="1891" t="26982"/>
          <a:stretch/>
        </p:blipFill>
        <p:spPr>
          <a:xfrm>
            <a:off x="4031100" y="1361725"/>
            <a:ext cx="4369349" cy="31031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783450" y="3207425"/>
            <a:ext cx="27759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700"/>
              <a:buChar char="❖"/>
            </a:pPr>
            <a:r>
              <a:rPr b="1" lang="ru" sz="1700">
                <a:solidFill>
                  <a:srgbClr val="4A86E8"/>
                </a:solidFill>
                <a:latin typeface="Proxima Nova"/>
                <a:ea typeface="Proxima Nova"/>
                <a:cs typeface="Proxima Nova"/>
                <a:sym typeface="Proxima Nova"/>
              </a:rPr>
              <a:t>Small Wheels</a:t>
            </a:r>
            <a:r>
              <a:rPr lang="ru" sz="1700">
                <a:solidFill>
                  <a:srgbClr val="4A86E8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700">
              <a:solidFill>
                <a:srgbClr val="4A86E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roxima Nova"/>
              <a:buChar char="❖"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Big Wheels </a:t>
            </a:r>
            <a:endParaRPr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roxima Nova"/>
              <a:buChar char="❖"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Outer Wheels </a:t>
            </a:r>
            <a:endParaRPr sz="2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4" name="Google Shape;84;p16"/>
          <p:cNvSpPr/>
          <p:nvPr/>
        </p:nvSpPr>
        <p:spPr>
          <a:xfrm>
            <a:off x="7592775" y="1775725"/>
            <a:ext cx="805600" cy="1475100"/>
          </a:xfrm>
          <a:custGeom>
            <a:rect b="b" l="l" r="r" t="t"/>
            <a:pathLst>
              <a:path extrusionOk="0" h="59004" w="32224">
                <a:moveTo>
                  <a:pt x="6124" y="0"/>
                </a:moveTo>
                <a:cubicBezTo>
                  <a:pt x="8845" y="749"/>
                  <a:pt x="18166" y="-67"/>
                  <a:pt x="22452" y="4491"/>
                </a:cubicBezTo>
                <a:cubicBezTo>
                  <a:pt x="26738" y="9050"/>
                  <a:pt x="30752" y="19799"/>
                  <a:pt x="31841" y="27351"/>
                </a:cubicBezTo>
                <a:cubicBezTo>
                  <a:pt x="32930" y="34903"/>
                  <a:pt x="31433" y="44563"/>
                  <a:pt x="28984" y="49802"/>
                </a:cubicBezTo>
                <a:cubicBezTo>
                  <a:pt x="26535" y="55041"/>
                  <a:pt x="21976" y="57899"/>
                  <a:pt x="17145" y="58783"/>
                </a:cubicBezTo>
                <a:cubicBezTo>
                  <a:pt x="12314" y="59668"/>
                  <a:pt x="2858" y="55721"/>
                  <a:pt x="0" y="5510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Google Shape;85;p16"/>
          <p:cNvSpPr/>
          <p:nvPr/>
        </p:nvSpPr>
        <p:spPr>
          <a:xfrm>
            <a:off x="5888500" y="2337025"/>
            <a:ext cx="352625" cy="981425"/>
          </a:xfrm>
          <a:custGeom>
            <a:rect b="b" l="l" r="r" t="t"/>
            <a:pathLst>
              <a:path extrusionOk="0" h="39257" w="14105">
                <a:moveTo>
                  <a:pt x="4082" y="0"/>
                </a:moveTo>
                <a:cubicBezTo>
                  <a:pt x="8973" y="6848"/>
                  <a:pt x="15262" y="14967"/>
                  <a:pt x="13879" y="23268"/>
                </a:cubicBezTo>
                <a:cubicBezTo>
                  <a:pt x="12957" y="28802"/>
                  <a:pt x="12017" y="35670"/>
                  <a:pt x="7348" y="38780"/>
                </a:cubicBezTo>
                <a:cubicBezTo>
                  <a:pt x="4959" y="40371"/>
                  <a:pt x="1282" y="36858"/>
                  <a:pt x="0" y="34290"/>
                </a:cubicBezTo>
              </a:path>
            </a:pathLst>
          </a:cu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Google Shape;86;p16"/>
          <p:cNvSpPr/>
          <p:nvPr/>
        </p:nvSpPr>
        <p:spPr>
          <a:xfrm>
            <a:off x="5051121" y="1949309"/>
            <a:ext cx="831075" cy="1803700"/>
          </a:xfrm>
          <a:custGeom>
            <a:rect b="b" l="l" r="r" t="t"/>
            <a:pathLst>
              <a:path extrusionOk="0" h="72148" w="33243">
                <a:moveTo>
                  <a:pt x="21" y="26939"/>
                </a:moveTo>
                <a:cubicBezTo>
                  <a:pt x="21" y="18191"/>
                  <a:pt x="-318" y="6482"/>
                  <a:pt x="6961" y="1630"/>
                </a:cubicBezTo>
                <a:cubicBezTo>
                  <a:pt x="11986" y="-1720"/>
                  <a:pt x="21814" y="718"/>
                  <a:pt x="24514" y="6120"/>
                </a:cubicBezTo>
                <a:cubicBezTo>
                  <a:pt x="27474" y="12043"/>
                  <a:pt x="26175" y="19290"/>
                  <a:pt x="27780" y="25714"/>
                </a:cubicBezTo>
                <a:cubicBezTo>
                  <a:pt x="30563" y="36853"/>
                  <a:pt x="36177" y="49733"/>
                  <a:pt x="31045" y="60004"/>
                </a:cubicBezTo>
                <a:cubicBezTo>
                  <a:pt x="29924" y="62248"/>
                  <a:pt x="27538" y="63631"/>
                  <a:pt x="26147" y="65719"/>
                </a:cubicBezTo>
                <a:cubicBezTo>
                  <a:pt x="24998" y="67444"/>
                  <a:pt x="25552" y="70508"/>
                  <a:pt x="23698" y="71434"/>
                </a:cubicBezTo>
                <a:cubicBezTo>
                  <a:pt x="15499" y="75531"/>
                  <a:pt x="5736" y="59781"/>
                  <a:pt x="5736" y="50616"/>
                </a:cubicBezTo>
              </a:path>
            </a:pathLst>
          </a:cu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Google Shape;87;p16"/>
          <p:cNvSpPr/>
          <p:nvPr/>
        </p:nvSpPr>
        <p:spPr>
          <a:xfrm>
            <a:off x="4410821" y="1951926"/>
            <a:ext cx="562700" cy="1927475"/>
          </a:xfrm>
          <a:custGeom>
            <a:rect b="b" l="l" r="r" t="t"/>
            <a:pathLst>
              <a:path extrusionOk="0" h="77099" w="22508">
                <a:moveTo>
                  <a:pt x="3181" y="32141"/>
                </a:moveTo>
                <a:cubicBezTo>
                  <a:pt x="-1033" y="25115"/>
                  <a:pt x="-206" y="15729"/>
                  <a:pt x="1140" y="7648"/>
                </a:cubicBezTo>
                <a:cubicBezTo>
                  <a:pt x="1580" y="5004"/>
                  <a:pt x="2009" y="-900"/>
                  <a:pt x="4406" y="300"/>
                </a:cubicBezTo>
                <a:cubicBezTo>
                  <a:pt x="15914" y="6061"/>
                  <a:pt x="14350" y="24145"/>
                  <a:pt x="17469" y="36631"/>
                </a:cubicBezTo>
                <a:cubicBezTo>
                  <a:pt x="20701" y="49568"/>
                  <a:pt x="26904" y="67213"/>
                  <a:pt x="17469" y="76636"/>
                </a:cubicBezTo>
                <a:cubicBezTo>
                  <a:pt x="16251" y="77852"/>
                  <a:pt x="13602" y="76380"/>
                  <a:pt x="12570" y="75003"/>
                </a:cubicBezTo>
                <a:cubicBezTo>
                  <a:pt x="6528" y="66941"/>
                  <a:pt x="3998" y="56095"/>
                  <a:pt x="3998" y="46020"/>
                </a:cubicBezTo>
              </a:path>
            </a:pathLst>
          </a:cu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41050" y="322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</a:rPr>
              <a:t>New Small </a:t>
            </a:r>
            <a:endParaRPr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</a:rPr>
              <a:t>Wheel</a:t>
            </a:r>
            <a:endParaRPr>
              <a:solidFill>
                <a:srgbClr val="4A86E8"/>
              </a:solidFill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6275" y="583125"/>
            <a:ext cx="3965051" cy="29737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/>
          <p:nvPr/>
        </p:nvSpPr>
        <p:spPr>
          <a:xfrm>
            <a:off x="7705725" y="1599975"/>
            <a:ext cx="561300" cy="5727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/>
        </p:nvSpPr>
        <p:spPr>
          <a:xfrm>
            <a:off x="8184825" y="1525050"/>
            <a:ext cx="7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000FF"/>
                </a:solidFill>
              </a:rPr>
              <a:t>NSW</a:t>
            </a:r>
            <a:endParaRPr b="1">
              <a:solidFill>
                <a:srgbClr val="0000FF"/>
              </a:solidFill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4">
            <a:alphaModFix/>
          </a:blip>
          <a:srcRect b="15211" l="60935" r="0" t="0"/>
          <a:stretch/>
        </p:blipFill>
        <p:spPr>
          <a:xfrm>
            <a:off x="3782925" y="2772800"/>
            <a:ext cx="2139855" cy="2310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" name="Google Shape;97;p17"/>
          <p:cNvCxnSpPr/>
          <p:nvPr/>
        </p:nvCxnSpPr>
        <p:spPr>
          <a:xfrm rot="10800000">
            <a:off x="4847738" y="3024888"/>
            <a:ext cx="10200" cy="18063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98" name="Google Shape;98;p17"/>
          <p:cNvSpPr txBox="1"/>
          <p:nvPr/>
        </p:nvSpPr>
        <p:spPr>
          <a:xfrm>
            <a:off x="4718275" y="3440363"/>
            <a:ext cx="1204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>
                <a:solidFill>
                  <a:srgbClr val="FFFF00"/>
                </a:solidFill>
              </a:rPr>
              <a:t>~10 m</a:t>
            </a:r>
            <a:endParaRPr b="1" sz="1700">
              <a:solidFill>
                <a:srgbClr val="FFFF00"/>
              </a:solidFill>
            </a:endParaRPr>
          </a:p>
        </p:txBody>
      </p:sp>
      <p:cxnSp>
        <p:nvCxnSpPr>
          <p:cNvPr id="99" name="Google Shape;99;p17"/>
          <p:cNvCxnSpPr>
            <a:stCxn id="94" idx="3"/>
            <a:endCxn id="98" idx="0"/>
          </p:cNvCxnSpPr>
          <p:nvPr/>
        </p:nvCxnSpPr>
        <p:spPr>
          <a:xfrm rot="5400000">
            <a:off x="5878425" y="1530805"/>
            <a:ext cx="1351500" cy="2467500"/>
          </a:xfrm>
          <a:prstGeom prst="curvedConnector3">
            <a:avLst>
              <a:gd fmla="val 53105" name="adj1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7"/>
          <p:cNvSpPr txBox="1"/>
          <p:nvPr/>
        </p:nvSpPr>
        <p:spPr>
          <a:xfrm>
            <a:off x="279850" y="1321275"/>
            <a:ext cx="4567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“Old” Small Wheels were replaced in 2021.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New Small Wheels provide precise muon tracking capabilities through </a:t>
            </a:r>
            <a:r>
              <a:rPr lang="ru">
                <a:solidFill>
                  <a:srgbClr val="62626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confirmation of whether a particle originated from the interaction point, thus reducing our chances of saving data from unwanted background events.</a:t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1" name="Google Shape;101;p17"/>
          <p:cNvSpPr txBox="1"/>
          <p:nvPr/>
        </p:nvSpPr>
        <p:spPr>
          <a:xfrm>
            <a:off x="5922775" y="3660975"/>
            <a:ext cx="2806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Detector area: ~2400 m2;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Each of them 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weighs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more 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than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100 tones;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~10 m in 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diameter;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5">
            <a:alphaModFix/>
          </a:blip>
          <a:srcRect b="12112" l="5810" r="29909" t="15271"/>
          <a:stretch/>
        </p:blipFill>
        <p:spPr>
          <a:xfrm>
            <a:off x="341050" y="2963363"/>
            <a:ext cx="3228802" cy="2051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56525" y="318225"/>
            <a:ext cx="271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New Small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Wheel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8" name="Google Shape;108;p18"/>
          <p:cNvPicPr preferRelativeResize="0"/>
          <p:nvPr/>
        </p:nvPicPr>
        <p:blipFill rotWithShape="1">
          <a:blip r:embed="rId3">
            <a:alphaModFix/>
          </a:blip>
          <a:srcRect b="12346" l="23647" r="27342" t="21980"/>
          <a:stretch/>
        </p:blipFill>
        <p:spPr>
          <a:xfrm>
            <a:off x="5829312" y="2571750"/>
            <a:ext cx="3230880" cy="243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 rotWithShape="1">
          <a:blip r:embed="rId4">
            <a:alphaModFix/>
          </a:blip>
          <a:srcRect b="5640" l="718" r="54355" t="-5640"/>
          <a:stretch/>
        </p:blipFill>
        <p:spPr>
          <a:xfrm>
            <a:off x="3671974" y="275526"/>
            <a:ext cx="2359350" cy="2841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/>
          <p:nvPr/>
        </p:nvSpPr>
        <p:spPr>
          <a:xfrm>
            <a:off x="4768638" y="1348738"/>
            <a:ext cx="938910" cy="572678"/>
          </a:xfrm>
          <a:custGeom>
            <a:rect b="b" l="l" r="r" t="t"/>
            <a:pathLst>
              <a:path extrusionOk="0" h="21635" w="35106">
                <a:moveTo>
                  <a:pt x="0" y="15104"/>
                </a:moveTo>
                <a:lnTo>
                  <a:pt x="29391" y="0"/>
                </a:lnTo>
                <a:lnTo>
                  <a:pt x="35106" y="18369"/>
                </a:lnTo>
                <a:lnTo>
                  <a:pt x="1224" y="21635"/>
                </a:lnTo>
                <a:close/>
              </a:path>
            </a:pathLst>
          </a:custGeom>
          <a:solidFill>
            <a:schemeClr val="lt2"/>
          </a:solidFill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Google Shape;111;p18"/>
          <p:cNvSpPr txBox="1"/>
          <p:nvPr/>
        </p:nvSpPr>
        <p:spPr>
          <a:xfrm>
            <a:off x="6147525" y="784600"/>
            <a:ext cx="1275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One sector: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onsists</a:t>
            </a: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of 3 quadruples.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12" name="Google Shape;112;p18"/>
          <p:cNvCxnSpPr>
            <a:stCxn id="111" idx="1"/>
          </p:cNvCxnSpPr>
          <p:nvPr/>
        </p:nvCxnSpPr>
        <p:spPr>
          <a:xfrm flipH="1">
            <a:off x="5467125" y="1307950"/>
            <a:ext cx="680400" cy="405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537282" y="3849000"/>
            <a:ext cx="4983900" cy="1159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ru" sz="1400"/>
              <a:t> </a:t>
            </a:r>
            <a:endParaRPr sz="1400"/>
          </a:p>
          <a:p>
            <a:pPr indent="0" lvl="0" marL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ru" sz="1400">
                <a:solidFill>
                  <a:srgbClr val="626262"/>
                </a:solidFill>
                <a:highlight>
                  <a:srgbClr val="FFFFFF"/>
                </a:highlight>
              </a:rPr>
              <a:t>Two million MM readout channels and 350,000 sTGC electronic readout channels. 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605"/>
              <a:buNone/>
            </a:pPr>
            <a:r>
              <a:t/>
            </a:r>
            <a:endParaRPr sz="880"/>
          </a:p>
        </p:txBody>
      </p:sp>
      <p:cxnSp>
        <p:nvCxnSpPr>
          <p:cNvPr id="114" name="Google Shape;114;p18"/>
          <p:cNvCxnSpPr/>
          <p:nvPr/>
        </p:nvCxnSpPr>
        <p:spPr>
          <a:xfrm rot="10800000">
            <a:off x="4709238" y="581375"/>
            <a:ext cx="10200" cy="11592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15" name="Google Shape;115;p18"/>
          <p:cNvSpPr txBox="1"/>
          <p:nvPr/>
        </p:nvSpPr>
        <p:spPr>
          <a:xfrm>
            <a:off x="4778100" y="1009725"/>
            <a:ext cx="105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FFFF00"/>
                </a:solidFill>
                <a:latin typeface="Proxima Nova"/>
                <a:ea typeface="Proxima Nova"/>
                <a:cs typeface="Proxima Nova"/>
                <a:sym typeface="Proxima Nova"/>
              </a:rPr>
              <a:t>3.5 m</a:t>
            </a:r>
            <a:endParaRPr b="1">
              <a:solidFill>
                <a:srgbClr val="FFFF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537275" y="1409925"/>
            <a:ext cx="31347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Using two innovative gaseous detectors</a:t>
            </a:r>
            <a:endParaRPr sz="16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roxima Nova"/>
              <a:buChar char="❖"/>
            </a:pPr>
            <a:r>
              <a:rPr lang="ru"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Micromegas - MM</a:t>
            </a:r>
            <a:endParaRPr sz="16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roxima Nova"/>
              <a:buChar char="❖"/>
            </a:pPr>
            <a:r>
              <a:rPr lang="ru"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STGC</a:t>
            </a:r>
            <a:endParaRPr sz="16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Each wheel has 16 sectors: 8 small and 8 large.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Each sector contains two layers of gaseous chamber technologies: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605"/>
              <a:buFont typeface="Arial"/>
              <a:buNone/>
            </a:pPr>
            <a:r>
              <a:rPr lang="ru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MM and sTGC.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S</a:t>
            </a:r>
            <a:r>
              <a:rPr lang="ru">
                <a:solidFill>
                  <a:schemeClr val="dk1"/>
                </a:solidFill>
              </a:rPr>
              <a:t>TGC detector</a:t>
            </a:r>
            <a:r>
              <a:rPr lang="ru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464800" y="1438650"/>
            <a:ext cx="3801000" cy="328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694"/>
              <a:t>STGC - Small-strip Thin Gap Chamber </a:t>
            </a:r>
            <a:endParaRPr sz="2694"/>
          </a:p>
          <a:p>
            <a:pPr indent="-322693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ru" sz="2694"/>
              <a:t>Gaseous detector.</a:t>
            </a:r>
            <a:endParaRPr sz="2694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2600">
                <a:highlight>
                  <a:srgbClr val="FFFFFF"/>
                </a:highlight>
              </a:rPr>
              <a:t>Readout with wires, pads, and strips.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2600">
                <a:highlight>
                  <a:srgbClr val="FFFFFF"/>
                </a:highlight>
              </a:rPr>
              <a:t>HV applied to the wires and two cathodes grounded to create a strong electric field for the drifting free charge and multiplication of electrons to create signals.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2600">
                <a:highlight>
                  <a:srgbClr val="FFFFFF"/>
                </a:highlight>
              </a:rPr>
              <a:t>HV applied to the wires and two cathodes grounded to create a strong electric field for the drifting free charge and multiplication of electrons to create signals.</a:t>
            </a:r>
            <a:endParaRPr sz="2600"/>
          </a:p>
          <a:p>
            <a:pPr indent="-3226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u" sz="2694"/>
              <a:t>Ionization and a</a:t>
            </a:r>
            <a:r>
              <a:rPr lang="ru" sz="2694"/>
              <a:t>valanche</a:t>
            </a:r>
            <a:r>
              <a:rPr lang="ru" sz="2694"/>
              <a:t> process.</a:t>
            </a:r>
            <a:endParaRPr/>
          </a:p>
        </p:txBody>
      </p:sp>
      <p:pic>
        <p:nvPicPr>
          <p:cNvPr id="123" name="Google Shape;123;p19"/>
          <p:cNvPicPr preferRelativeResize="0"/>
          <p:nvPr/>
        </p:nvPicPr>
        <p:blipFill rotWithShape="1">
          <a:blip r:embed="rId3">
            <a:alphaModFix/>
          </a:blip>
          <a:srcRect b="53669" l="0" r="62469" t="0"/>
          <a:stretch/>
        </p:blipFill>
        <p:spPr>
          <a:xfrm>
            <a:off x="4378050" y="1184613"/>
            <a:ext cx="4541476" cy="2875792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4" name="Google Shape;124;p19"/>
          <p:cNvSpPr/>
          <p:nvPr/>
        </p:nvSpPr>
        <p:spPr>
          <a:xfrm>
            <a:off x="530675" y="2671000"/>
            <a:ext cx="428700" cy="45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5174125" y="4227300"/>
            <a:ext cx="33270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9"/>
          <p:cNvSpPr/>
          <p:nvPr/>
        </p:nvSpPr>
        <p:spPr>
          <a:xfrm>
            <a:off x="4408725" y="1245050"/>
            <a:ext cx="765300" cy="594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311700" y="261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  <a:highlight>
                  <a:srgbClr val="FFFFFF"/>
                </a:highlight>
              </a:rPr>
              <a:t>Strip readout commissioning and data quality analysis</a:t>
            </a:r>
            <a:r>
              <a:rPr lang="ru">
                <a:solidFill>
                  <a:srgbClr val="4A86E8"/>
                </a:solidFill>
              </a:rPr>
              <a:t> </a:t>
            </a:r>
            <a:r>
              <a:rPr lang="ru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454575" y="2788025"/>
            <a:ext cx="4173900" cy="18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6835">
                <a:solidFill>
                  <a:srgbClr val="4A86E8"/>
                </a:solidFill>
              </a:rPr>
              <a:t>Identification of defective channels.</a:t>
            </a:r>
            <a:r>
              <a:rPr b="1" lang="ru" sz="6835">
                <a:solidFill>
                  <a:srgbClr val="0000FF"/>
                </a:solidFill>
              </a:rPr>
              <a:t> </a:t>
            </a:r>
            <a:endParaRPr b="1" sz="6835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835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6835"/>
              <a:t>Why do we need that?</a:t>
            </a:r>
            <a:endParaRPr b="1" sz="6835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835"/>
              <a:t>Provide feedback to the operational </a:t>
            </a:r>
            <a:r>
              <a:rPr lang="ru" sz="6835"/>
              <a:t>team</a:t>
            </a:r>
            <a:r>
              <a:rPr lang="ru" sz="6835"/>
              <a:t> and guide any attempts to fix problems. </a:t>
            </a:r>
            <a:endParaRPr sz="6835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3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/>
              <a:t> </a:t>
            </a:r>
            <a:endParaRPr b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0025" y="1223375"/>
            <a:ext cx="1231498" cy="123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2625" y="961775"/>
            <a:ext cx="200920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25875" y="564600"/>
            <a:ext cx="792504" cy="84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0"/>
          <p:cNvSpPr txBox="1"/>
          <p:nvPr/>
        </p:nvSpPr>
        <p:spPr>
          <a:xfrm>
            <a:off x="550300" y="1366238"/>
            <a:ext cx="3776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My project is strip data analysis. It aims at </a:t>
            </a: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commissioning</a:t>
            </a: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the sTGC detector and performing studies with the sTGC strip readout. </a:t>
            </a:r>
            <a:endParaRPr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4628474" y="2342625"/>
            <a:ext cx="4022400" cy="28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What my work will involve:</a:t>
            </a:r>
            <a:endParaRPr b="1"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roxima Nova"/>
              <a:buAutoNum type="arabicPeriod"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Analyzing charge, timing, and hit rate from the sTGC strips;</a:t>
            </a:r>
            <a:endParaRPr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roxima Nova"/>
              <a:buAutoNum type="arabicPeriod"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Categorizing defects;</a:t>
            </a:r>
            <a:endParaRPr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Proxima Nova"/>
              <a:buAutoNum type="arabicPeriod"/>
            </a:pP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Generating </a:t>
            </a:r>
            <a:r>
              <a:rPr lang="ru" sz="170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reference plots to summarize the detector and electronics operational status from 32 sTGC sectors</a:t>
            </a:r>
            <a:r>
              <a:rPr lang="ru" sz="17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(ROOT, python). </a:t>
            </a:r>
            <a:endParaRPr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A86E8"/>
                </a:solidFill>
              </a:rPr>
              <a:t>Conclusions</a:t>
            </a:r>
            <a:r>
              <a:rPr lang="ru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43" name="Google Shape;14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/>
              <a:t>ATLAS experiment - it is the largest particle detector experiment on the LHC.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/>
              <a:t>The muon spectrometer aims at tracking and triggering muons. It is made of 3 stations. 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/>
              <a:t>NSW - it is a recently </a:t>
            </a:r>
            <a:r>
              <a:rPr lang="ru"/>
              <a:t>upgraded</a:t>
            </a:r>
            <a:r>
              <a:rPr lang="ru"/>
              <a:t> innermost Wheel of the ATLAS Muon Spectrometer, composed of two gaseous chamber </a:t>
            </a:r>
            <a:r>
              <a:rPr lang="ru"/>
              <a:t>technologies</a:t>
            </a:r>
            <a:r>
              <a:rPr lang="ru"/>
              <a:t>: MM and sTGC.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/>
              <a:t>STGC - </a:t>
            </a:r>
            <a:r>
              <a:rPr lang="ru">
                <a:highlight>
                  <a:srgbClr val="FFFFFF"/>
                </a:highlight>
              </a:rPr>
              <a:t>the primary trigger detector, that is responsible for the identification of proton bunch crossing as well as tracking of muons at high precision.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/>
              <a:t>My project is about the identification and investigation of defective channels in order to make quick feedback to the operational team and solve issues.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