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1pPr>
    <a:lvl2pPr marL="0" marR="0" indent="457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2pPr>
    <a:lvl3pPr marL="0" marR="0" indent="914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3pPr>
    <a:lvl4pPr marL="0" marR="0" indent="1371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4pPr>
    <a:lvl5pPr marL="0" marR="0" indent="18288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5pPr>
    <a:lvl6pPr marL="0" marR="0" indent="22860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6pPr>
    <a:lvl7pPr marL="0" marR="0" indent="27432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7pPr>
    <a:lvl8pPr marL="0" marR="0" indent="32004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8pPr>
    <a:lvl9pPr marL="0" marR="0" indent="3657600" algn="ctr" defTabSz="2438400" rtl="0" fontAlgn="auto" latinLnBrk="0" hangingPunct="0">
      <a:lnSpc>
        <a:spcPct val="9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Canela Text Regular"/>
        <a:ea typeface="Canela Text Regular"/>
        <a:cs typeface="Canela Text Regular"/>
        <a:sym typeface="Canela Text Regular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217956"/>
              <a:satOff val="14368"/>
              <a:lumOff val="17764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E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71091"/>
              <a:satOff val="15926"/>
              <a:lumOff val="22314"/>
            </a:schemeClr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45B43B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45B43B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9036"/>
              <a:lumOff val="17111"/>
            </a:schemeClr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BD17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FBD17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8A2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C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32C5B9"/>
          </a:solidFill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2">
                  <a:hueOff val="240640"/>
                  <a:satOff val="2542"/>
                  <a:lumOff val="-13198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240640"/>
              <a:satOff val="2542"/>
              <a:lumOff val="-13198"/>
            </a:schemeClr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F"/>
          </a:solidFill>
        </a:fill>
      </a:tcStyle>
    </a:band2H>
    <a:firstCol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Graphik Semibold"/>
          <a:ea typeface="Graphik Semibold"/>
          <a:cs typeface="Graphik Semi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/>
          <p:nvPr>
            <p:ph type="body" sz="quarter" idx="21" hasCustomPrompt="1"/>
          </p:nvPr>
        </p:nvSpPr>
        <p:spPr>
          <a:xfrm>
            <a:off x="1219200" y="11986162"/>
            <a:ext cx="21945599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29" sz="3000"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pc="-128" sz="12800"/>
            </a:lvl1pPr>
          </a:lstStyle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1" hasCustomPrompt="1"/>
          </p:nvPr>
        </p:nvSpPr>
        <p:spPr>
          <a:xfrm>
            <a:off x="1219200" y="7567579"/>
            <a:ext cx="21945600" cy="225059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idx="1" hasCustomPrompt="1"/>
          </p:nvPr>
        </p:nvSpPr>
        <p:spPr>
          <a:xfrm>
            <a:off x="1219200" y="3251200"/>
            <a:ext cx="21945600" cy="6604000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12800">
                <a:latin typeface="Canela Regular"/>
                <a:ea typeface="Canela Regular"/>
                <a:cs typeface="Canela Regular"/>
                <a:sym typeface="Canela Regular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Fact information"/>
          <p:cNvSpPr txBox="1"/>
          <p:nvPr>
            <p:ph type="body" sz="quarter" idx="21" hasCustomPrompt="1"/>
          </p:nvPr>
        </p:nvSpPr>
        <p:spPr>
          <a:xfrm>
            <a:off x="1219200" y="8462239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Fact information</a:t>
            </a:r>
          </a:p>
        </p:txBody>
      </p:sp>
      <p:sp>
        <p:nvSpPr>
          <p:cNvPr id="107" name="Body Level One…"/>
          <p:cNvSpPr txBox="1"/>
          <p:nvPr>
            <p:ph type="body" sz="half" idx="1" hasCustomPrompt="1"/>
          </p:nvPr>
        </p:nvSpPr>
        <p:spPr>
          <a:xfrm>
            <a:off x="1219200" y="4214484"/>
            <a:ext cx="21945600" cy="4269708"/>
          </a:xfrm>
          <a:prstGeom prst="rect">
            <a:avLst/>
          </a:prstGeom>
        </p:spPr>
        <p:txBody>
          <a:bodyPr anchor="b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22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1219200" y="11100053"/>
            <a:ext cx="21945602" cy="832613"/>
          </a:xfrm>
          <a:prstGeom prst="rect">
            <a:avLst/>
          </a:prstGeom>
        </p:spPr>
        <p:txBody>
          <a:bodyPr anchor="ctr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Attribution</a:t>
            </a:r>
          </a:p>
        </p:txBody>
      </p:sp>
      <p:sp>
        <p:nvSpPr>
          <p:cNvPr id="116" name="Body Level One…"/>
          <p:cNvSpPr txBox="1"/>
          <p:nvPr>
            <p:ph type="body" sz="half" idx="1" hasCustomPrompt="1"/>
          </p:nvPr>
        </p:nvSpPr>
        <p:spPr>
          <a:xfrm>
            <a:off x="1219200" y="4178300"/>
            <a:ext cx="21945600" cy="4416425"/>
          </a:xfrm>
          <a:prstGeom prst="rect">
            <a:avLst/>
          </a:prstGeom>
        </p:spPr>
        <p:txBody>
          <a:bodyPr anchor="ctr"/>
          <a:lstStyle>
            <a:lvl1pPr marL="0" indent="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1pPr>
            <a:lvl2pPr marL="0" indent="4572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2pPr>
            <a:lvl3pPr marL="0" indent="9144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3pPr>
            <a:lvl4pPr marL="0" indent="13716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4pPr>
            <a:lvl5pPr marL="0" indent="1828800" algn="ctr" defTabSz="2438400">
              <a:lnSpc>
                <a:spcPct val="80000"/>
              </a:lnSpc>
              <a:spcBef>
                <a:spcPts val="0"/>
              </a:spcBef>
              <a:buSzTx/>
              <a:buNone/>
              <a:defRPr sz="8400">
                <a:latin typeface="+mn-lt"/>
                <a:ea typeface="+mn-ea"/>
                <a:cs typeface="+mn-cs"/>
                <a:sym typeface="Canela Bold"/>
              </a:defRPr>
            </a:lvl5pPr>
          </a:lstStyle>
          <a:p>
            <a:pPr/>
            <a:r>
              <a:t>“Notable Quote”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ea against sky at sunset 2"/>
          <p:cNvSpPr/>
          <p:nvPr>
            <p:ph type="pic" sz="quarter" idx="21"/>
          </p:nvPr>
        </p:nvSpPr>
        <p:spPr>
          <a:xfrm>
            <a:off x="15744825" y="5581752"/>
            <a:ext cx="7365408" cy="8280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Sea against sky at sunset 1"/>
          <p:cNvSpPr/>
          <p:nvPr>
            <p:ph type="pic" sz="quarter" idx="22"/>
          </p:nvPr>
        </p:nvSpPr>
        <p:spPr>
          <a:xfrm>
            <a:off x="15363825" y="1270000"/>
            <a:ext cx="8115300" cy="540900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each and sea at sunset"/>
          <p:cNvSpPr/>
          <p:nvPr>
            <p:ph type="pic" idx="23"/>
          </p:nvPr>
        </p:nvSpPr>
        <p:spPr>
          <a:xfrm>
            <a:off x="-63500" y="1270000"/>
            <a:ext cx="167640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each and sea at sunset"/>
          <p:cNvSpPr/>
          <p:nvPr>
            <p:ph type="pic" idx="21"/>
          </p:nvPr>
        </p:nvSpPr>
        <p:spPr>
          <a:xfrm>
            <a:off x="1270000" y="-423334"/>
            <a:ext cx="21844000" cy="145626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Beach and sea at sunset"/>
          <p:cNvSpPr/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1219200" y="3543300"/>
            <a:ext cx="21945600" cy="4267200"/>
          </a:xfrm>
          <a:prstGeom prst="rect">
            <a:avLst/>
          </a:prstGeom>
        </p:spPr>
        <p:txBody>
          <a:bodyPr anchor="b"/>
          <a:lstStyle>
            <a:lvl1pPr>
              <a:defRPr spc="-128" sz="12800">
                <a:solidFill>
                  <a:srgbClr val="FFFFFF"/>
                </a:solidFill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1219200" y="7569200"/>
            <a:ext cx="21945600" cy="22521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59" sz="6000">
                <a:solidFill>
                  <a:srgbClr val="FFFFFF"/>
                </a:solidFill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pPr/>
            <a:r>
              <a:t>Presentation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Author and Date"/>
          <p:cNvSpPr txBox="1"/>
          <p:nvPr>
            <p:ph type="body" sz="quarter" idx="22" hasCustomPrompt="1"/>
          </p:nvPr>
        </p:nvSpPr>
        <p:spPr>
          <a:xfrm>
            <a:off x="1219200" y="11988800"/>
            <a:ext cx="21945602" cy="605791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29" sz="30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lvl1pPr>
          </a:lstStyle>
          <a:p>
            <a:pPr/>
            <a:r>
              <a:t>Author and Date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Title"/>
          <p:cNvSpPr txBox="1"/>
          <p:nvPr>
            <p:ph type="title" hasCustomPrompt="1"/>
          </p:nvPr>
        </p:nvSpPr>
        <p:spPr>
          <a:xfrm>
            <a:off x="1215495" y="4585102"/>
            <a:ext cx="9757338" cy="2540001"/>
          </a:xfrm>
          <a:prstGeom prst="rect">
            <a:avLst/>
          </a:prstGeom>
        </p:spPr>
        <p:txBody>
          <a:bodyPr anchor="b"/>
          <a:lstStyle/>
          <a:p>
            <a:pPr/>
            <a:r>
              <a:t>Slide Title</a:t>
            </a:r>
          </a:p>
        </p:txBody>
      </p:sp>
      <p:sp>
        <p:nvSpPr>
          <p:cNvPr id="33" name="Sea against sky at sunset"/>
          <p:cNvSpPr/>
          <p:nvPr>
            <p:ph type="pic" idx="21"/>
          </p:nvPr>
        </p:nvSpPr>
        <p:spPr>
          <a:xfrm>
            <a:off x="9283700" y="1270000"/>
            <a:ext cx="16751300" cy="1117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1219200" y="7016750"/>
            <a:ext cx="9753600" cy="5416550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  <a:lvl2pPr marL="0" indent="4572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2pPr>
            <a:lvl3pPr marL="0" indent="9144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3pPr>
            <a:lvl4pPr marL="0" indent="13716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4pPr>
            <a:lvl5pPr marL="0" indent="182880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43" name="Body Level One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Slide Subtitle"/>
          <p:cNvSpPr txBox="1"/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idx="1" hasCustomPrompt="1"/>
          </p:nvPr>
        </p:nvSpPr>
        <p:spPr>
          <a:xfrm>
            <a:off x="1219200" y="4013200"/>
            <a:ext cx="21945600" cy="8487148"/>
          </a:xfrm>
          <a:prstGeom prst="rect">
            <a:avLst/>
          </a:prstGeom>
        </p:spPr>
        <p:txBody>
          <a:bodyPr numCol="2" spcCol="2558384"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Title"/>
          <p:cNvSpPr txBox="1"/>
          <p:nvPr>
            <p:ph type="title" hasCustomPrompt="1"/>
          </p:nvPr>
        </p:nvSpPr>
        <p:spPr>
          <a:xfrm>
            <a:off x="1219200" y="774700"/>
            <a:ext cx="9753600" cy="1600200"/>
          </a:xfrm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61" name="Sea against sky at sunset"/>
          <p:cNvSpPr/>
          <p:nvPr>
            <p:ph type="pic" idx="21"/>
          </p:nvPr>
        </p:nvSpPr>
        <p:spPr>
          <a:xfrm>
            <a:off x="12192644" y="718588"/>
            <a:ext cx="10972801" cy="1232962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2" name="Slide Subtitle"/>
          <p:cNvSpPr txBox="1"/>
          <p:nvPr>
            <p:ph type="body" sz="quarter" idx="22" hasCustomPrompt="1"/>
          </p:nvPr>
        </p:nvSpPr>
        <p:spPr>
          <a:xfrm>
            <a:off x="1219200" y="2387600"/>
            <a:ext cx="9757569" cy="832612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63" name="Body Level One…"/>
          <p:cNvSpPr txBox="1"/>
          <p:nvPr>
            <p:ph type="body" sz="half" idx="1" hasCustomPrompt="1"/>
          </p:nvPr>
        </p:nvSpPr>
        <p:spPr>
          <a:xfrm>
            <a:off x="1219200" y="4023221"/>
            <a:ext cx="9757569" cy="8384679"/>
          </a:xfrm>
          <a:prstGeom prst="rect">
            <a:avLst/>
          </a:prstGeom>
        </p:spPr>
        <p:txBody>
          <a:bodyPr/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xfrm>
            <a:off x="1200403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1219200" y="3242270"/>
            <a:ext cx="21945600" cy="6604001"/>
          </a:xfrm>
          <a:prstGeom prst="rect">
            <a:avLst/>
          </a:prstGeom>
        </p:spPr>
        <p:txBody>
          <a:bodyPr anchor="ctr"/>
          <a:lstStyle>
            <a:lvl1pPr>
              <a:defRPr spc="0" sz="12800"/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Slide Title</a:t>
            </a:r>
          </a:p>
        </p:txBody>
      </p:sp>
      <p:sp>
        <p:nvSpPr>
          <p:cNvPr id="80" name="Slide Subtitle"/>
          <p:cNvSpPr txBox="1"/>
          <p:nvPr>
            <p:ph type="body" sz="quarter" idx="21" hasCustomPrompt="1"/>
          </p:nvPr>
        </p:nvSpPr>
        <p:spPr>
          <a:xfrm>
            <a:off x="1219200" y="2384648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Slide Subtitle</a:t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89" name="Body Level One…"/>
          <p:cNvSpPr txBox="1"/>
          <p:nvPr>
            <p:ph type="body" idx="1" hasCustomPrompt="1"/>
          </p:nvPr>
        </p:nvSpPr>
        <p:spPr>
          <a:xfrm>
            <a:off x="1219200" y="4013200"/>
            <a:ext cx="21945600" cy="838554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1pPr>
            <a:lvl2pPr marL="0" indent="4572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2pPr>
            <a:lvl3pPr marL="0" indent="9144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3pPr>
            <a:lvl4pPr marL="0" indent="13716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4pPr>
            <a:lvl5pPr marL="0" indent="1828800" defTabSz="825500">
              <a:lnSpc>
                <a:spcPct val="100000"/>
              </a:lnSpc>
              <a:buSzTx/>
              <a:buNone/>
              <a:defRPr spc="-136" sz="6800">
                <a:latin typeface="Canela Deck Regular"/>
                <a:ea typeface="Canela Deck Regular"/>
                <a:cs typeface="Canela Deck Regular"/>
                <a:sym typeface="Canela Deck Regular"/>
              </a:defRPr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Agenda Subtitle"/>
          <p:cNvSpPr txBox="1"/>
          <p:nvPr>
            <p:ph type="body" sz="quarter" idx="21" hasCustomPrompt="1"/>
          </p:nvPr>
        </p:nvSpPr>
        <p:spPr>
          <a:xfrm>
            <a:off x="1219200" y="2387115"/>
            <a:ext cx="21945602" cy="832613"/>
          </a:xfrm>
          <a:prstGeom prst="rect">
            <a:avLst/>
          </a:prstGeom>
        </p:spPr>
        <p:txBody>
          <a:bodyPr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pc="-44">
                <a:latin typeface="Graphik Semibold"/>
                <a:ea typeface="Graphik Semibold"/>
                <a:cs typeface="Graphik Semibold"/>
                <a:sym typeface="Graphik Semibold"/>
              </a:defRPr>
            </a:lvl1pPr>
          </a:lstStyle>
          <a:p>
            <a:pPr/>
            <a:r>
              <a:t>Agenda Subtitle</a:t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xfrm>
            <a:off x="12001499" y="12700000"/>
            <a:ext cx="388621" cy="42926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Title"/>
          <p:cNvSpPr txBox="1"/>
          <p:nvPr>
            <p:ph type="title" hasCustomPrompt="1"/>
          </p:nvPr>
        </p:nvSpPr>
        <p:spPr>
          <a:xfrm>
            <a:off x="1219200" y="774700"/>
            <a:ext cx="21945600" cy="172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Title</a:t>
            </a:r>
          </a:p>
        </p:txBody>
      </p:sp>
      <p:sp>
        <p:nvSpPr>
          <p:cNvPr id="3" name="Body Level One…"/>
          <p:cNvSpPr txBox="1"/>
          <p:nvPr>
            <p:ph type="body" idx="1" hasCustomPrompt="1"/>
          </p:nvPr>
        </p:nvSpPr>
        <p:spPr>
          <a:xfrm>
            <a:off x="1219200" y="4013200"/>
            <a:ext cx="21948577" cy="848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11997689" y="12700000"/>
            <a:ext cx="388621" cy="4292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lnSpc>
                <a:spcPct val="100000"/>
              </a:lnSpc>
              <a:defRPr sz="2000">
                <a:solidFill>
                  <a:srgbClr val="5E5E5E"/>
                </a:solidFill>
                <a:latin typeface="Graphik"/>
                <a:ea typeface="Graphik"/>
                <a:cs typeface="Graphik"/>
                <a:sym typeface="Graphik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1pPr>
      <a:lvl2pPr marL="0" marR="0" indent="457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2pPr>
      <a:lvl3pPr marL="0" marR="0" indent="914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3pPr>
      <a:lvl4pPr marL="0" marR="0" indent="1371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4pPr>
      <a:lvl5pPr marL="0" marR="0" indent="18288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5pPr>
      <a:lvl6pPr marL="0" marR="0" indent="22860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6pPr>
      <a:lvl7pPr marL="0" marR="0" indent="27432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7pPr>
      <a:lvl8pPr marL="0" marR="0" indent="32004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8pPr>
      <a:lvl9pPr marL="0" marR="0" indent="3657600" algn="ctr" defTabSz="24384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84" strike="noStrike" sz="8400" u="none">
          <a:solidFill>
            <a:srgbClr val="000000"/>
          </a:solidFill>
          <a:uFillTx/>
          <a:latin typeface="+mn-lt"/>
          <a:ea typeface="+mn-ea"/>
          <a:cs typeface="+mn-cs"/>
          <a:sym typeface="Canela Bold"/>
        </a:defRPr>
      </a:lvl9pPr>
    </p:titleStyle>
    <p:bodyStyle>
      <a:lvl1pPr marL="5461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1pPr>
      <a:lvl2pPr marL="10922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2pPr>
      <a:lvl3pPr marL="16383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3pPr>
      <a:lvl4pPr marL="21844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4pPr>
      <a:lvl5pPr marL="27305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5pPr>
      <a:lvl6pPr marL="32766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6pPr>
      <a:lvl7pPr marL="38227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7pPr>
      <a:lvl8pPr marL="43688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8pPr>
      <a:lvl9pPr marL="4914900" marR="0" indent="-546100" algn="l" defTabSz="2438338" rtl="0" latinLnBrk="0">
        <a:lnSpc>
          <a:spcPct val="90000"/>
        </a:lnSpc>
        <a:spcBef>
          <a:spcPts val="2400"/>
        </a:spcBef>
        <a:spcAft>
          <a:spcPts val="0"/>
        </a:spcAft>
        <a:buClrTx/>
        <a:buSzPct val="150000"/>
        <a:buFontTx/>
        <a:buChar char="•"/>
        <a:tabLst/>
        <a:defRPr b="0" baseline="0" cap="none" i="0" spc="0" strike="noStrike" sz="4400" u="none">
          <a:solidFill>
            <a:srgbClr val="000000"/>
          </a:solidFill>
          <a:uFillTx/>
          <a:latin typeface="Canela Text Regular"/>
          <a:ea typeface="Canela Text Regular"/>
          <a:cs typeface="Canela Text Regular"/>
          <a:sym typeface="Canela Text Regular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000" u="none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October 4, 2022"/>
          <p:cNvSpPr txBox="1"/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DECE3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October 4, 2022</a:t>
            </a:r>
          </a:p>
        </p:txBody>
      </p:sp>
      <p:sp>
        <p:nvSpPr>
          <p:cNvPr id="152" name="Study of sMDT Chambers at the ATLAS Experiment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defRPr spc="-110" sz="11000">
                <a:solidFill>
                  <a:srgbClr val="E17327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Study of sMDT Chambers at the ATLAS Experiment</a:t>
            </a:r>
          </a:p>
        </p:txBody>
      </p:sp>
      <p:sp>
        <p:nvSpPr>
          <p:cNvPr id="153" name="Fedir Boreiko"/>
          <p:cNvSpPr txBox="1"/>
          <p:nvPr>
            <p:ph type="subTitle" sz="quarter" idx="1"/>
          </p:nvPr>
        </p:nvSpPr>
        <p:spPr>
          <a:xfrm>
            <a:off x="1219200" y="7567579"/>
            <a:ext cx="21945600" cy="911817"/>
          </a:xfrm>
          <a:prstGeom prst="rect">
            <a:avLst/>
          </a:prstGeom>
        </p:spPr>
        <p:txBody>
          <a:bodyPr anchor="ctr"/>
          <a:lstStyle>
            <a:lvl1pPr defTabSz="792479">
              <a:defRPr spc="-57" sz="5760">
                <a:solidFill>
                  <a:srgbClr val="DFCF3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Fedir Boreiko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he ATLAS Experi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The ATLAS Experiment</a:t>
            </a:r>
          </a:p>
        </p:txBody>
      </p:sp>
      <p:pic>
        <p:nvPicPr>
          <p:cNvPr id="156" name="Screenshot 2022-10-04 at 20.50.53.png" descr="Screenshot 2022-10-04 at 20.50.53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0"/>
          <a:stretch>
            <a:fillRect/>
          </a:stretch>
        </p:blipFill>
        <p:spPr>
          <a:xfrm>
            <a:off x="619449" y="3447309"/>
            <a:ext cx="11684663" cy="8224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Screenshot 2022-10-04 at 20.51.33.png" descr="Screenshot 2022-10-04 at 20.51.3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577372" y="3903912"/>
            <a:ext cx="11187179" cy="8144563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Line"/>
          <p:cNvSpPr/>
          <p:nvPr/>
        </p:nvSpPr>
        <p:spPr>
          <a:xfrm>
            <a:off x="13360406" y="2998385"/>
            <a:ext cx="5298394" cy="389636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59" name="sMDT Barrel Inner Sector 7A (BIS7A)"/>
          <p:cNvSpPr txBox="1"/>
          <p:nvPr/>
        </p:nvSpPr>
        <p:spPr>
          <a:xfrm>
            <a:off x="10902481" y="2524918"/>
            <a:ext cx="5305984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2200">
                <a:solidFill>
                  <a:srgbClr val="454546"/>
                </a:solidFill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pPr/>
            <a:r>
              <a:t>sMDT Barrel Inner Sector 7A (BIS7A)</a:t>
            </a:r>
          </a:p>
        </p:txBody>
      </p:sp>
      <p:sp>
        <p:nvSpPr>
          <p:cNvPr id="160" name="Figure 1-1"/>
          <p:cNvSpPr txBox="1"/>
          <p:nvPr/>
        </p:nvSpPr>
        <p:spPr>
          <a:xfrm>
            <a:off x="5566979" y="12162737"/>
            <a:ext cx="1789734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Figure 1-1</a:t>
            </a:r>
          </a:p>
        </p:txBody>
      </p:sp>
      <p:sp>
        <p:nvSpPr>
          <p:cNvPr id="161" name="Figure 1-2"/>
          <p:cNvSpPr txBox="1"/>
          <p:nvPr/>
        </p:nvSpPr>
        <p:spPr>
          <a:xfrm>
            <a:off x="17276095" y="12162737"/>
            <a:ext cx="1789734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Figure 1-2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Monitored Drift Tube (MDT) Chambe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Monitored Drift Tube (MDT) Chambers</a:t>
            </a:r>
          </a:p>
        </p:txBody>
      </p:sp>
      <p:pic>
        <p:nvPicPr>
          <p:cNvPr id="164" name="Screenshot 2022-10-04 at 21.02.46.png" descr="Screenshot 2022-10-04 at 21.02.4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57668" y="3588823"/>
            <a:ext cx="12802984" cy="83711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Screenshot 2022-10-05 at 09.57.35.png" descr="Screenshot 2022-10-05 at 09.57.35.png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933397" y="4995424"/>
            <a:ext cx="8619428" cy="8694710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he muon momentum determination by ATLAS MDT chambers is based on the deflection of a charged particle in the magnetic field.…"/>
          <p:cNvSpPr txBox="1"/>
          <p:nvPr/>
        </p:nvSpPr>
        <p:spPr>
          <a:xfrm>
            <a:off x="975708" y="2640094"/>
            <a:ext cx="11482677" cy="43125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defRPr sz="33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muon momentum determination by ATLAS MDT chambers is based on the deflection of a charged particle in the magnetic field.</a:t>
            </a:r>
          </a:p>
          <a:p>
            <a:pPr algn="l" defTabSz="457200">
              <a:lnSpc>
                <a:spcPct val="100000"/>
              </a:lnSpc>
              <a:defRPr sz="33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defTabSz="457200">
              <a:lnSpc>
                <a:spcPct val="100000"/>
              </a:lnSpc>
              <a:defRPr sz="33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Muon momentum can be determined as:</a:t>
            </a:r>
          </a:p>
          <a:p>
            <a:pPr algn="l" defTabSz="457200">
              <a:lnSpc>
                <a:spcPct val="100000"/>
              </a:lnSpc>
              <a:defRPr sz="33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p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[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G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e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V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/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c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]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0.3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B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[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T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]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[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m</m:t>
                </m:r>
                <m:r>
                  <a:rPr xmlns:a="http://schemas.openxmlformats.org/drawingml/2006/main" sz="34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]</m:t>
                </m:r>
              </m:oMath>
            </a14:m>
            <a:r>
              <a:t>, </a:t>
            </a:r>
            <a:r>
              <a:rPr b="1"/>
              <a:t>[2.1]</a:t>
            </a:r>
          </a:p>
          <a:p>
            <a:pPr algn="l" defTabSz="457200">
              <a:lnSpc>
                <a:spcPct val="100000"/>
              </a:lnSpc>
              <a:defRPr sz="33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r>
                  <a:rPr xmlns:a="http://schemas.openxmlformats.org/drawingml/2006/main" sz="3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q</m:t>
                </m:r>
                <m:r>
                  <a:rPr xmlns:a="http://schemas.openxmlformats.org/drawingml/2006/main" sz="3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e</m:t>
                </m:r>
              </m:oMath>
            </a14:m>
            <a:r>
              <a:t>, </a:t>
            </a:r>
            <a14:m>
              <m:oMath>
                <m:r>
                  <a:rPr xmlns:a="http://schemas.openxmlformats.org/drawingml/2006/main" sz="35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</m:oMath>
            </a14:m>
            <a:r>
              <a:t> - curvature radius.</a:t>
            </a:r>
          </a:p>
        </p:txBody>
      </p:sp>
      <p:sp>
        <p:nvSpPr>
          <p:cNvPr id="167" name="Line"/>
          <p:cNvSpPr/>
          <p:nvPr/>
        </p:nvSpPr>
        <p:spPr>
          <a:xfrm flipH="1" flipV="1">
            <a:off x="5688803" y="8951741"/>
            <a:ext cx="3706698" cy="30143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8" name="Line"/>
          <p:cNvSpPr/>
          <p:nvPr/>
        </p:nvSpPr>
        <p:spPr>
          <a:xfrm flipH="1" flipV="1">
            <a:off x="9347888" y="9245363"/>
            <a:ext cx="1474453" cy="118633"/>
          </a:xfrm>
          <a:prstGeom prst="line">
            <a:avLst/>
          </a:prstGeom>
          <a:ln w="38100">
            <a:solidFill>
              <a:srgbClr val="000000"/>
            </a:solidFill>
            <a:custDash>
              <a:ds d="200000" sp="200000"/>
            </a:custDash>
            <a:miter lim="400000"/>
          </a:ln>
        </p:spPr>
        <p:txBody>
          <a:bodyPr lIns="50800" tIns="50800" rIns="50800" bIns="50800" anchor="ctr"/>
          <a:lstStyle/>
          <a:p>
            <a:pPr/>
          </a:p>
        </p:txBody>
      </p:sp>
      <p:sp>
        <p:nvSpPr>
          <p:cNvPr id="169" name="Text"/>
          <p:cNvSpPr txBox="1"/>
          <p:nvPr/>
        </p:nvSpPr>
        <p:spPr>
          <a:xfrm>
            <a:off x="10109862" y="8574863"/>
            <a:ext cx="334474" cy="6421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28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</m:oMath>
              </m:oMathPara>
            </a14:m>
          </a:p>
        </p:txBody>
      </p:sp>
      <p:sp>
        <p:nvSpPr>
          <p:cNvPr id="170" name="Figure 2-1"/>
          <p:cNvSpPr txBox="1"/>
          <p:nvPr/>
        </p:nvSpPr>
        <p:spPr>
          <a:xfrm>
            <a:off x="16664294" y="12636673"/>
            <a:ext cx="1789734" cy="517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3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Figure 2-1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Functioning Principle of Cylindrical Drift Tub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Functioning Principle of Cylindrical Drift Tubes</a:t>
            </a:r>
          </a:p>
        </p:txBody>
      </p:sp>
      <p:sp>
        <p:nvSpPr>
          <p:cNvPr id="173" name="The basic detection element is a cylindrical aluminum drift tube with a diameter of 29.97 mm and filled with an Ar/CO2 mixture (93%/7%) at a pressure of 3 bars."/>
          <p:cNvSpPr txBox="1"/>
          <p:nvPr/>
        </p:nvSpPr>
        <p:spPr>
          <a:xfrm>
            <a:off x="1889740" y="2783789"/>
            <a:ext cx="9638541" cy="314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spcBef>
                <a:spcPts val="1200"/>
              </a:spcBef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basic detection element is a cylindrical aluminum drift tube with a diameter of 29.97 mm and filled with an Ar/CO2 mixture (93%/7%) at a pressure of 3 bars.</a:t>
            </a:r>
          </a:p>
          <a:p>
            <a:pPr algn="l" defTabSz="457200">
              <a:lnSpc>
                <a:spcPct val="100000"/>
              </a:lnSpc>
              <a:spcBef>
                <a:spcPts val="1200"/>
              </a:spcBef>
              <a:defRPr sz="1466">
                <a:latin typeface="Palatino"/>
                <a:ea typeface="Palatino"/>
                <a:cs typeface="Palatino"/>
                <a:sym typeface="Palatino"/>
              </a:defRPr>
            </a:pPr>
            <a:endParaRPr sz="1200"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174" name="Drift velocity:…"/>
          <p:cNvSpPr txBox="1"/>
          <p:nvPr/>
        </p:nvSpPr>
        <p:spPr>
          <a:xfrm>
            <a:off x="12137035" y="6309197"/>
            <a:ext cx="10664412" cy="6997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Drift velocity:</a:t>
            </a:r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limUpp>
                  <m:e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</m:t>
                    </m:r>
                  </m:e>
                  <m:lim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⃗</m:t>
                    </m:r>
                  </m:lim>
                </m:limUpp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μ</m:t>
                </m:r>
                <m:limUpp>
                  <m:e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lim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⃗</m:t>
                    </m:r>
                  </m:lim>
                </m:limUpp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</m:oMath>
            </a14:m>
            <a:r>
              <a:t> </a:t>
            </a:r>
            <a:r>
              <a:rPr b="1"/>
              <a:t>[3.1]</a:t>
            </a:r>
            <a:endParaRPr b="1"/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r>
                  <a:rPr xmlns:a="http://schemas.openxmlformats.org/drawingml/2006/main" sz="3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μ</m:t>
                </m:r>
              </m:oMath>
            </a14:m>
            <a:r>
              <a:t> - charge mobility.</a:t>
            </a:r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The electric field in the tube:</a:t>
            </a:r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E</m:t>
                </m:r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f>
                  <m:fPr>
                    <m:ctrlP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V</m:t>
                    </m:r>
                  </m:num>
                  <m:den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xmlns:a="http://schemas.openxmlformats.org/drawingml/2006/main" sz="3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a:rPr xmlns:a="http://schemas.openxmlformats.org/drawingml/2006/main" sz="36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num>
                      <m:den>
                        <m:sSub>
                          <m:e>
                            <m:r>
                              <a:rPr xmlns:a="http://schemas.openxmlformats.org/drawingml/2006/main"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r</m:t>
                            </m:r>
                          </m:e>
                          <m:sub>
                            <m:r>
                              <a:rPr xmlns:a="http://schemas.openxmlformats.org/drawingml/2006/main"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m</m:t>
                            </m:r>
                            <m:r>
                              <a:rPr xmlns:a="http://schemas.openxmlformats.org/drawingml/2006/main"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i</m:t>
                            </m:r>
                            <m:r>
                              <a:rPr xmlns:a="http://schemas.openxmlformats.org/drawingml/2006/main" sz="36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sub>
                        </m:sSub>
                      </m:den>
                    </m:f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den>
                </m:f>
                <m:f>
                  <m:fPr>
                    <m:ctrlP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</m:ctrlPr>
                    <m:type m:val="bar"/>
                  </m:fPr>
                  <m:num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</m:num>
                  <m:den>
                    <m:r>
                      <a:rPr xmlns:a="http://schemas.openxmlformats.org/drawingml/2006/main" sz="36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r</m:t>
                    </m:r>
                  </m:den>
                </m:f>
              </m:oMath>
            </a14:m>
            <a:r>
              <a:t>,  </a:t>
            </a:r>
            <a:r>
              <a:rPr b="1"/>
              <a:t>[3.2]</a:t>
            </a:r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sSub>
                  <m:e>
                    <m:r>
                      <a:rPr xmlns:a="http://schemas.openxmlformats.org/drawingml/2006/main" sz="3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r</m:t>
                    </m:r>
                  </m:e>
                  <m:sub>
                    <m:r>
                      <a:rPr xmlns:a="http://schemas.openxmlformats.org/drawingml/2006/main" sz="3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</m:t>
                    </m:r>
                    <m:r>
                      <a:rPr xmlns:a="http://schemas.openxmlformats.org/drawingml/2006/main" sz="3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xmlns:a="http://schemas.openxmlformats.org/drawingml/2006/main" sz="3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</m:t>
                    </m:r>
                  </m:sub>
                </m:sSub>
              </m:oMath>
            </a14:m>
            <a:r>
              <a:t> - radius of the anode wire,</a:t>
            </a:r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r>
                  <a:rPr xmlns:a="http://schemas.openxmlformats.org/drawingml/2006/main" sz="37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R</m:t>
                </m:r>
              </m:oMath>
            </a14:m>
            <a:r>
              <a:t> - inner radius of the tube,</a:t>
            </a:r>
          </a:p>
          <a:p>
            <a:pPr algn="l" defTabSz="457200">
              <a:lnSpc>
                <a:spcPct val="100000"/>
              </a:lnSpc>
              <a:defRPr sz="3500">
                <a:latin typeface="Times New Roman"/>
                <a:ea typeface="Times New Roman"/>
                <a:cs typeface="Times New Roman"/>
                <a:sym typeface="Times New Roman"/>
              </a:defRPr>
            </a:pPr>
            <a14:m>
              <m:oMath>
                <m:r>
                  <a:rPr xmlns:a="http://schemas.openxmlformats.org/drawingml/2006/main" sz="36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V</m:t>
                </m:r>
              </m:oMath>
            </a14:m>
            <a:r>
              <a:t> - potential difference between anode wire and tube wall.</a:t>
            </a:r>
          </a:p>
        </p:txBody>
      </p:sp>
      <p:pic>
        <p:nvPicPr>
          <p:cNvPr id="175" name="Screenshot 2022-10-04 at 21.04.45.png" descr="Screenshot 2022-10-04 at 21.04.45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211704" y="2783789"/>
            <a:ext cx="10515074" cy="1884656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Figure 3-1: Schematic view of a monitored drift tube."/>
          <p:cNvSpPr txBox="1"/>
          <p:nvPr/>
        </p:nvSpPr>
        <p:spPr>
          <a:xfrm>
            <a:off x="13321844" y="4950334"/>
            <a:ext cx="8294794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2627">
              <a:lnSpc>
                <a:spcPct val="100000"/>
              </a:lnSpc>
              <a:spcBef>
                <a:spcPts val="1100"/>
              </a:spcBef>
              <a:defRPr sz="297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Figure 3-1</a:t>
            </a:r>
            <a:r>
              <a:t>: Schematic view of a monitored drift tube.</a:t>
            </a:r>
          </a:p>
          <a:p>
            <a:pPr algn="l" defTabSz="452627">
              <a:lnSpc>
                <a:spcPct val="100000"/>
              </a:lnSpc>
              <a:spcBef>
                <a:spcPts val="1100"/>
              </a:spcBef>
              <a:defRPr sz="2871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 sz="2970">
              <a:latin typeface="Times Roman"/>
              <a:ea typeface="Times Roman"/>
              <a:cs typeface="Times Roman"/>
              <a:sym typeface="Times Roman"/>
            </a:endParaRPr>
          </a:p>
        </p:txBody>
      </p:sp>
      <p:sp>
        <p:nvSpPr>
          <p:cNvPr id="177" name="Figure 3-2: Drift tube operation in a magnetic field with a curved drift path."/>
          <p:cNvSpPr txBox="1"/>
          <p:nvPr/>
        </p:nvSpPr>
        <p:spPr>
          <a:xfrm>
            <a:off x="1209159" y="11245164"/>
            <a:ext cx="3893023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384047">
              <a:lnSpc>
                <a:spcPct val="100000"/>
              </a:lnSpc>
              <a:spcBef>
                <a:spcPts val="1000"/>
              </a:spcBef>
              <a:defRPr sz="252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Figure 3-2</a:t>
            </a:r>
            <a:r>
              <a:t>: Drift tube operation in a magnetic field with a curved drift path.</a:t>
            </a:r>
          </a:p>
        </p:txBody>
      </p:sp>
      <p:pic>
        <p:nvPicPr>
          <p:cNvPr id="178" name="Screenshot 2022-10-05 at 09.33.55.png" descr="Screenshot 2022-10-05 at 09.33.5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68752" y="5978559"/>
            <a:ext cx="3573837" cy="44417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Screenshot 2022-10-05 at 08.53.33.png" descr="Screenshot 2022-10-05 at 08.53.3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452769" y="6783051"/>
            <a:ext cx="5717731" cy="3954683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Figure 3-3: RT relation of the MDT chamber."/>
          <p:cNvSpPr txBox="1"/>
          <p:nvPr/>
        </p:nvSpPr>
        <p:spPr>
          <a:xfrm>
            <a:off x="6763284" y="11245164"/>
            <a:ext cx="3893023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spcBef>
                <a:spcPts val="1200"/>
              </a:spcBef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Figure 3-3</a:t>
            </a:r>
            <a:r>
              <a:t>: RT relation of the MDT chamber.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ube Resolution and Efficienc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Tube Resolution and Efficiency</a:t>
            </a:r>
          </a:p>
        </p:txBody>
      </p:sp>
      <p:sp>
        <p:nvSpPr>
          <p:cNvPr id="183" name="Agenda Topics"/>
          <p:cNvSpPr txBox="1"/>
          <p:nvPr>
            <p:ph type="body" sz="quarter" idx="1"/>
          </p:nvPr>
        </p:nvSpPr>
        <p:spPr>
          <a:xfrm>
            <a:off x="2979612" y="2648599"/>
            <a:ext cx="8218308" cy="1903735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R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o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u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t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o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ad>
                    <m:radPr>
                      <m:ctrlP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degHide m:val="on"/>
                    </m:radPr>
                    <m:deg/>
                    <m:e>
                      <m:sSubSup>
                        <m:e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  <m:sup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e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n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</m:sub>
                        <m:sup>
                          <m:r>
                            <a:rPr xmlns:a="http://schemas.openxmlformats.org/drawingml/2006/main" sz="4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e>
                  </m:rad>
                </m:oMath>
              </m:oMathPara>
            </a14:m>
          </a:p>
        </p:txBody>
      </p:sp>
      <p:pic>
        <p:nvPicPr>
          <p:cNvPr id="184" name="Screenshot 2022-10-04 at 19.54.04.png" descr="Screenshot 2022-10-04 at 19.54.0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8830" y="4027365"/>
            <a:ext cx="9732851" cy="7924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Screenshot 2022-10-04 at 19.57.24.png" descr="Screenshot 2022-10-04 at 19.57.24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84671" y="4522500"/>
            <a:ext cx="10547475" cy="7353886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Rectangle"/>
          <p:cNvSpPr txBox="1"/>
          <p:nvPr/>
        </p:nvSpPr>
        <p:spPr>
          <a:xfrm>
            <a:off x="14834489" y="2648599"/>
            <a:ext cx="8557931" cy="1481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algn="l" defTabSz="569594">
              <a:lnSpc>
                <a:spcPct val="100000"/>
              </a:lnSpc>
              <a:spcBef>
                <a:spcPts val="1600"/>
              </a:spcBef>
              <a:defRPr spc="-93" sz="4692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ε</m:t>
                  </m:r>
                  <m:r>
                    <a:rPr xmlns:a="http://schemas.openxmlformats.org/drawingml/2006/main" sz="4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f>
                    <m:fPr>
                      <m:ctrlP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num>
                    <m:den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k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4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</m:den>
                  </m:f>
                </m:oMath>
              </m:oMathPara>
            </a14:m>
            <a:endParaRPr sz="6800"/>
          </a:p>
        </p:txBody>
      </p:sp>
      <p:sp>
        <p:nvSpPr>
          <p:cNvPr id="187" name="Figure 4-1: Visualization of the biased residuals for a track."/>
          <p:cNvSpPr txBox="1"/>
          <p:nvPr/>
        </p:nvSpPr>
        <p:spPr>
          <a:xfrm>
            <a:off x="2731661" y="12083069"/>
            <a:ext cx="7387189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spcBef>
                <a:spcPts val="1200"/>
              </a:spcBef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Figure 4-1</a:t>
            </a:r>
            <a:r>
              <a:t>: Visualization of the biased residuals for a track.</a:t>
            </a:r>
          </a:p>
        </p:txBody>
      </p:sp>
      <p:sp>
        <p:nvSpPr>
          <p:cNvPr id="188" name="Figure 4-2: Visualization of a track hole."/>
          <p:cNvSpPr txBox="1"/>
          <p:nvPr/>
        </p:nvSpPr>
        <p:spPr>
          <a:xfrm>
            <a:off x="14464814" y="12083069"/>
            <a:ext cx="7387189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spcBef>
                <a:spcPts val="1200"/>
              </a:spcBef>
              <a:defRPr sz="29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 sz="3000"/>
              <a:t>Figure 4-2</a:t>
            </a:r>
            <a:r>
              <a:t>: Visualization of a track hole</a:t>
            </a:r>
            <a:r>
              <a:rPr sz="3000"/>
              <a:t>.</a:t>
            </a:r>
            <a:endParaRPr sz="3000">
              <a:latin typeface="Times Roman"/>
              <a:ea typeface="Times Roman"/>
              <a:cs typeface="Times Roman"/>
              <a:sym typeface="Times Roman"/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mall Monitored Drift Tube (sMDT) Chambers"/>
          <p:cNvSpPr txBox="1"/>
          <p:nvPr>
            <p:ph type="title"/>
          </p:nvPr>
        </p:nvSpPr>
        <p:spPr>
          <a:xfrm>
            <a:off x="11793494" y="1099673"/>
            <a:ext cx="11987423" cy="1727201"/>
          </a:xfrm>
          <a:prstGeom prst="rect">
            <a:avLst/>
          </a:prstGeom>
        </p:spPr>
        <p:txBody>
          <a:bodyPr/>
          <a:lstStyle>
            <a:lvl1pPr defTabSz="1804416">
              <a:defRPr spc="-62" sz="6216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small Monitored Drift Tube (sMDT) Chambers</a:t>
            </a:r>
          </a:p>
        </p:txBody>
      </p:sp>
      <p:sp>
        <p:nvSpPr>
          <p:cNvPr id="191" name="- Smaller radius (7.5 mm compared to 15 mm), which shortens the maximum drift time to 175 ns compared to 700 ns for MDTs, which means the electronic dead time is 4 times smaller for sMDTs, allowing for sMDT chambers to function 8 times higher rates than "/>
          <p:cNvSpPr txBox="1"/>
          <p:nvPr>
            <p:ph type="body" sz="half" idx="1"/>
          </p:nvPr>
        </p:nvSpPr>
        <p:spPr>
          <a:xfrm>
            <a:off x="13026097" y="3897765"/>
            <a:ext cx="9522216" cy="8925576"/>
          </a:xfrm>
          <a:prstGeom prst="rect">
            <a:avLst/>
          </a:prstGeom>
        </p:spPr>
        <p:txBody>
          <a:bodyPr/>
          <a:lstStyle/>
          <a:p>
            <a:pPr defTabSz="434340">
              <a:spcBef>
                <a:spcPts val="0"/>
              </a:spcBef>
              <a:defRPr spc="0" sz="3895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 Smaller radius (7.5 mm compared to 15 mm), which shortens the maximum drift time to 175 ns compared to 700 ns for MDTs, which means the electronic dead time is 4 times smaller for sMDTs, allowing for sMDT chambers to function 8 times higher rates than MDT chambers. </a:t>
            </a:r>
          </a:p>
          <a:p>
            <a:pPr defTabSz="434340">
              <a:spcBef>
                <a:spcPts val="0"/>
              </a:spcBef>
              <a:defRPr spc="0" sz="3895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 The smaller size of sMDT chambers allows them to be installed in certain areas of the muon spectrometer that other chambers could previously not be mounted.</a:t>
            </a:r>
          </a:p>
          <a:p>
            <a:pPr defTabSz="434340">
              <a:spcBef>
                <a:spcPts val="0"/>
              </a:spcBef>
              <a:defRPr spc="0" sz="3895"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defTabSz="434340">
              <a:spcBef>
                <a:spcPts val="0"/>
              </a:spcBef>
              <a:defRPr spc="0" sz="3325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- </a:t>
            </a:r>
            <a:r>
              <a:rPr sz="3895"/>
              <a:t>However, sMDT chambers have significantly poorer resolution than MDT chambers.</a:t>
            </a:r>
            <a:endParaRPr sz="3895"/>
          </a:p>
          <a:p>
            <a:pPr defTabSz="434340">
              <a:spcBef>
                <a:spcPts val="0"/>
              </a:spcBef>
              <a:defRPr spc="0" sz="1425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</p:txBody>
      </p:sp>
      <p:pic>
        <p:nvPicPr>
          <p:cNvPr id="192" name="Screenshot 2022-10-04 at 20.02.26.png" descr="Screenshot 2022-10-04 at 20.02.2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530401" y="-6359"/>
            <a:ext cx="11987422" cy="426437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Screenshot 2022-10-04 at 23.16.09.png" descr="Screenshot 2022-10-04 at 23.16.09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2465" y="5134466"/>
            <a:ext cx="10879498" cy="4982104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Figure 5-1: Main MDT and sMDT chamber parameters."/>
          <p:cNvSpPr txBox="1"/>
          <p:nvPr/>
        </p:nvSpPr>
        <p:spPr>
          <a:xfrm>
            <a:off x="1652518" y="10424294"/>
            <a:ext cx="10879498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spcBef>
                <a:spcPts val="1200"/>
              </a:spcBef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Figure 5-1</a:t>
            </a:r>
            <a:r>
              <a:t>: Main MDT and sMDT chamber parameters.</a:t>
            </a:r>
          </a:p>
        </p:txBody>
      </p:sp>
      <p:sp>
        <p:nvSpPr>
          <p:cNvPr id="195" name="Advantages of sMDT Chambers:"/>
          <p:cNvSpPr txBox="1"/>
          <p:nvPr/>
        </p:nvSpPr>
        <p:spPr>
          <a:xfrm>
            <a:off x="6814404" y="2946013"/>
            <a:ext cx="21945603" cy="832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100000"/>
              </a:lnSpc>
              <a:defRPr spc="-44" sz="4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Advantages of sMDT Chambers: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mall Monitored Drift Tube (sMDT) Chambers"/>
          <p:cNvSpPr txBox="1"/>
          <p:nvPr>
            <p:ph type="title"/>
          </p:nvPr>
        </p:nvSpPr>
        <p:spPr>
          <a:xfrm>
            <a:off x="603083" y="1099673"/>
            <a:ext cx="23177834" cy="1727201"/>
          </a:xfrm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small Monitored Drift Tube (sMDT) Chambers</a:t>
            </a:r>
          </a:p>
        </p:txBody>
      </p:sp>
      <p:pic>
        <p:nvPicPr>
          <p:cNvPr id="198" name="Screenshot 2022-10-05 at 14.32.59.png" descr="Screenshot 2022-10-05 at 14.32.59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475167" y="3574050"/>
            <a:ext cx="7797801" cy="7493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Screenshot 2022-10-04 at 21.17.27.png" descr="Screenshot 2022-10-04 at 21.17.2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06752" y="3702754"/>
            <a:ext cx="10358146" cy="7235593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Figure 6-1: Measured spatial resolution of MDT chambers vs the drift radius at different rates of radiation."/>
          <p:cNvSpPr txBox="1"/>
          <p:nvPr/>
        </p:nvSpPr>
        <p:spPr>
          <a:xfrm>
            <a:off x="2339725" y="11404378"/>
            <a:ext cx="9022169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spcBef>
                <a:spcPts val="1200"/>
              </a:spcBef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Figure 6-1</a:t>
            </a:r>
            <a:r>
              <a:t>: Measured spatial resolution of MDT chambers vs the drift radius at different rates of radiation.</a:t>
            </a:r>
            <a:endParaRPr sz="1200"/>
          </a:p>
        </p:txBody>
      </p:sp>
      <p:sp>
        <p:nvSpPr>
          <p:cNvPr id="201" name="Figure 6-2: The plot of drift times for an sMDT chamber compared to that of a MDT chamber."/>
          <p:cNvSpPr txBox="1"/>
          <p:nvPr/>
        </p:nvSpPr>
        <p:spPr>
          <a:xfrm>
            <a:off x="12703739" y="11404378"/>
            <a:ext cx="9569881" cy="172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algn="l" defTabSz="457200">
              <a:lnSpc>
                <a:spcPct val="100000"/>
              </a:lnSpc>
              <a:spcBef>
                <a:spcPts val="1200"/>
              </a:spcBef>
              <a:defRPr sz="3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b="1"/>
              <a:t>Figure 6-2</a:t>
            </a:r>
            <a:r>
              <a:t>: The plot of drift times for an sMDT chamber compared to that of a MDT chamber.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Thank you for your attention!"/>
          <p:cNvSpPr txBox="1"/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Thank you for your attention!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3_ClassicWhite">
  <a:themeElements>
    <a:clrScheme name="23_Clas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3E74D1"/>
      </a:accent1>
      <a:accent2>
        <a:srgbClr val="33C5B9"/>
      </a:accent2>
      <a:accent3>
        <a:srgbClr val="45B53C"/>
      </a:accent3>
      <a:accent4>
        <a:srgbClr val="FFBD16"/>
      </a:accent4>
      <a:accent5>
        <a:srgbClr val="E22146"/>
      </a:accent5>
      <a:accent6>
        <a:srgbClr val="836BB7"/>
      </a:accent6>
      <a:hlink>
        <a:srgbClr val="0000FF"/>
      </a:hlink>
      <a:folHlink>
        <a:srgbClr val="FF00FF"/>
      </a:folHlink>
    </a:clrScheme>
    <a:fontScheme name="23_ClassicWhite">
      <a:majorFont>
        <a:latin typeface="Canela Bold"/>
        <a:ea typeface="Canela Bold"/>
        <a:cs typeface="Canela Bold"/>
      </a:majorFont>
      <a:minorFont>
        <a:latin typeface="Canela Bold"/>
        <a:ea typeface="Canela Bold"/>
        <a:cs typeface="Canela Bold"/>
      </a:minorFont>
    </a:fontScheme>
    <a:fmtScheme name="23_Clas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11303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4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anela Text Regular"/>
            <a:ea typeface="Canela Text Regular"/>
            <a:cs typeface="Canela Text Regular"/>
            <a:sym typeface="Canela Text Regular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