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41DC7-6372-A255-6442-27578EE47B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F2F775-3D78-B558-A83B-4445BCB2D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72013-11FF-A58E-7180-8EFA435E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9F9E4-7820-7BA1-6C87-C4E2BCFF0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2457D-B895-3B3F-BAA6-6800F0F5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53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CC85D-22E9-6A54-4906-41B7FAB13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5B7BAF-E88E-014A-FC83-E8B15AD64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622E3D-2E23-B504-51C6-A8B111A5A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AB68D-2402-5077-01BE-45A2D415B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37DE6A-2162-2748-E499-869ACEAAA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0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01016E-0755-770F-16BB-F5F2DE939E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71A597-08DD-AD6F-29DE-BCD5C65261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9EF919-705E-A272-CBB0-8027B52DD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CF769C-1F36-CB6D-3A60-477385AD8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D5FEE-E854-67BB-88BA-5AAFBDE04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0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B3E37-A89C-A688-E0D7-C25E7DCB5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A2C388-5CD1-A884-C3D6-21D985883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00BC72-7C15-E1B8-EA5B-08DA81488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2AA73-AF70-A190-804A-D6C6D57C2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7F805-9ABB-4030-EF3F-5309AC635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57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F7A4B-5D52-C5D9-D20D-7C1B46AA0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70F162-D67A-A2B2-C2E1-936910901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8FDB8-8724-1E04-4CCB-977AA976A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DE499-2A47-6523-BAE0-26A9852C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F5C10-93DB-B433-F332-0F0A37295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22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CCC5A-2AC1-0C5E-5315-701511797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2AA9B-728C-583B-4064-F29BAEEBE3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D7F1B9-53F8-4EE5-0CF2-714CC1CB0F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598F32-A466-6793-D582-41C4E7AD8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BBE1C4-7093-2EF4-2A1A-3473FA0AE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8CC32C-E220-A4AF-53C0-43B6BD50B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056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3A4DA-20E5-9A5E-482B-08913B601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AF377C-C255-3D02-4677-E3DAECF5D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9D5CAA-B4EC-682B-CB21-DB6777D91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DEC63C-25E5-59A2-F569-39DED264CB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65EC38-589F-918F-4C81-A43DB45BDB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38C5DD-6E16-7CDC-48D1-0BAD9856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7AC4D4-6080-6D2F-18F5-5F080D90F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96CDB4-F285-3B15-F053-AB2661C35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412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DC772-F472-DA6B-5942-E3B8546AE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5D53D3-31A2-6EC9-49D0-461D237E8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CF1AA8-C051-D18B-A874-F4FE70F87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BDF770-84FE-92E3-2262-D65800285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47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F0F221-711B-AF66-F049-86A49BD41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BF5D40-FFFD-0783-310E-4E8230A4F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66329-8C19-E625-88F5-B2B2422A0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7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16F56-469C-D386-02CF-ABF3C644D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4EE187-3345-DEC3-E523-84DB77B29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CA1BB0-3CC0-5848-34B7-5A7E094BF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52DADA-A32E-2EC1-5D50-3AE4BCD4F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3757F8-BEA1-C13F-F0C2-DCFB6B0D9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40E91E-8D99-6324-5813-A280952BE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6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6CCE7-882A-7598-BB93-374BAD6D6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F0CCD7-26B4-9B37-9C03-6E47A32B5F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D74F54-7AC1-9CA3-C68F-4E8C6BF9CB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39015-6D6C-D8F5-25C9-88A9524F8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AAEB40-3763-1A61-0811-B0ACC2DE6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68F712-D6F6-1CC5-CC75-1122A65EA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558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19900C-EC47-9E86-5036-6850B1F37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33FC4A-BA27-9A13-1C02-F8A496F9B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FDD65A-4A14-25E5-E06F-FB815C1E60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897F2-236E-4D4C-ADAE-FEDC6C49CE58}" type="datetimeFigureOut">
              <a:rPr lang="en-US" smtClean="0"/>
              <a:t>10/3/2022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46CEE-2BA6-C2C1-D31D-C17806182A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434F17-6D8B-D88A-F502-22C9739F3F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7273A-A3CA-46A4-B07B-3EC432E17E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6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1194526/contributions/5020762/attachments/2503696/4301679/2022-09-06_HEMAC_RCS1_impedance_resonator_scan_v2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49297/contributions/4408625/attachments/2268943/3852893/20210622_RFcavity%20parameter%20model%20for%20HE%20moun%20accelrators.pdf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E17F8-6FE7-FC0B-CCAE-966D5E7BE3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Transverse stability in RCS and TESLA cavity</a:t>
            </a:r>
            <a:br>
              <a:rPr lang="en-US"/>
            </a:br>
            <a:r>
              <a:rPr lang="en-US"/>
              <a:t>Preliminary </a:t>
            </a:r>
            <a:r>
              <a:rPr lang="en-US" dirty="0"/>
              <a:t>considerations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9170A7-B2FA-81FF-D19A-1409240BFC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Alexej Grudiev</a:t>
            </a:r>
          </a:p>
          <a:p>
            <a:r>
              <a:rPr lang="en-US" dirty="0"/>
              <a:t>4/10/2022</a:t>
            </a:r>
          </a:p>
        </p:txBody>
      </p:sp>
    </p:spTree>
    <p:extLst>
      <p:ext uri="{BB962C8B-B14F-4D97-AF65-F5344CB8AC3E}">
        <p14:creationId xmlns:p14="http://schemas.microsoft.com/office/powerpoint/2010/main" val="2290017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61297-0E2D-5807-4F97-4D2376481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Single-turn stability limit in MC RCS from David Amorim</a:t>
            </a:r>
            <a:r>
              <a:rPr lang="en-US"/>
              <a:t>. </a:t>
            </a:r>
            <a:r>
              <a:rPr lang="en-GB" sz="2000">
                <a:hlinkClick r:id="rId2"/>
              </a:rPr>
              <a:t>2022-09-06</a:t>
            </a:r>
            <a:r>
              <a:rPr lang="en-GB" sz="2000" dirty="0">
                <a:hlinkClick r:id="rId2"/>
              </a:rPr>
              <a:t>_HEMAC_RCS1_impedance_resonator_scan_v2.pdf (cern.ch)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9B621-ADFA-5641-AB3E-A7AC04081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804" y="1825625"/>
            <a:ext cx="5290458" cy="4351338"/>
          </a:xfrm>
        </p:spPr>
        <p:txBody>
          <a:bodyPr>
            <a:normAutofit/>
          </a:bodyPr>
          <a:lstStyle/>
          <a:p>
            <a:r>
              <a:rPr lang="en-US" dirty="0"/>
              <a:t>Some RCS parameters:</a:t>
            </a:r>
          </a:p>
          <a:p>
            <a:pPr lvl="1"/>
            <a:r>
              <a:rPr lang="en-US" dirty="0" err="1"/>
              <a:t>f_RF</a:t>
            </a:r>
            <a:r>
              <a:rPr lang="en-US" dirty="0"/>
              <a:t> = 1.3GHz</a:t>
            </a:r>
          </a:p>
          <a:p>
            <a:pPr lvl="1"/>
            <a:r>
              <a:rPr lang="en-US" dirty="0"/>
              <a:t>C = 5990m</a:t>
            </a:r>
          </a:p>
          <a:p>
            <a:pPr lvl="1"/>
            <a:r>
              <a:rPr lang="en-US" dirty="0" err="1"/>
              <a:t>Einj</a:t>
            </a:r>
            <a:r>
              <a:rPr lang="en-US" dirty="0"/>
              <a:t> = 63.1GeV/c</a:t>
            </a:r>
          </a:p>
          <a:p>
            <a:pPr lvl="1"/>
            <a:r>
              <a:rPr lang="en-US" dirty="0" err="1"/>
              <a:t>dE</a:t>
            </a:r>
            <a:r>
              <a:rPr lang="en-US" dirty="0"/>
              <a:t> = 14.2 GeV/c per turn</a:t>
            </a:r>
          </a:p>
          <a:p>
            <a:pPr lvl="1"/>
            <a:r>
              <a:rPr lang="en-US" dirty="0" err="1"/>
              <a:t>N_turns</a:t>
            </a:r>
            <a:r>
              <a:rPr lang="en-US" dirty="0"/>
              <a:t> = 20</a:t>
            </a:r>
          </a:p>
          <a:p>
            <a:pPr lvl="1"/>
            <a:r>
              <a:rPr lang="en-US" dirty="0"/>
              <a:t>V_RF = 20.1 GV</a:t>
            </a:r>
          </a:p>
          <a:p>
            <a:pPr lvl="1"/>
            <a:r>
              <a:rPr lang="en-US" dirty="0" err="1"/>
              <a:t>Sigma_z</a:t>
            </a:r>
            <a:r>
              <a:rPr lang="en-US" dirty="0"/>
              <a:t> = 25mm</a:t>
            </a:r>
          </a:p>
          <a:p>
            <a:r>
              <a:rPr lang="en-US" dirty="0"/>
              <a:t>Single turn stability limit: </a:t>
            </a:r>
            <a:r>
              <a:rPr lang="en-US" b="1" dirty="0"/>
              <a:t>Rs/Q*f^2 = 100 [M</a:t>
            </a:r>
            <a:r>
              <a:rPr lang="el-GR" b="1" dirty="0"/>
              <a:t>Ω</a:t>
            </a:r>
            <a:r>
              <a:rPr lang="en-US" b="1" dirty="0"/>
              <a:t>/m*GHz^2]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960C88-EB5A-60DF-A41F-23C34AC77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2262" y="1629600"/>
            <a:ext cx="5759142" cy="486327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8CEF4DD-916C-0542-2D10-D6E14842CC11}"/>
              </a:ext>
            </a:extLst>
          </p:cNvPr>
          <p:cNvCxnSpPr>
            <a:cxnSpLocks/>
          </p:cNvCxnSpPr>
          <p:nvPr/>
        </p:nvCxnSpPr>
        <p:spPr>
          <a:xfrm flipH="1">
            <a:off x="5690795" y="3948056"/>
            <a:ext cx="3162749" cy="1366222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611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A381B70-5D6D-44BA-53BE-68D1354827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0402" y="953037"/>
            <a:ext cx="10331834" cy="58116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C1E31B8-2F4F-1823-1816-F66796EF1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97179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ILC cavity parameters, reminder </a:t>
            </a:r>
            <a:r>
              <a:rPr lang="en-US" dirty="0" err="1"/>
              <a:t>from:R</a:t>
            </a:r>
            <a:r>
              <a:rPr lang="en-US" dirty="0"/>
              <a:t>/Q in </a:t>
            </a:r>
            <a:r>
              <a:rPr lang="en-US" dirty="0" err="1"/>
              <a:t>linac</a:t>
            </a:r>
            <a:r>
              <a:rPr lang="el-GR" dirty="0"/>
              <a:t>Ω</a:t>
            </a:r>
            <a:br>
              <a:rPr lang="en-US" dirty="0"/>
            </a:br>
            <a:r>
              <a:rPr lang="en-US" sz="3100" dirty="0">
                <a:hlinkClick r:id="rId3"/>
              </a:rPr>
              <a:t>SRF cavity parameter model for HEC RF system design (cern.ch)</a:t>
            </a:r>
            <a:endParaRPr lang="en-US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07B373F9-7859-05A6-B883-9D88E24E778E}"/>
              </a:ext>
            </a:extLst>
          </p:cNvPr>
          <p:cNvSpPr/>
          <p:nvPr/>
        </p:nvSpPr>
        <p:spPr>
          <a:xfrm rot="10800000">
            <a:off x="10673190" y="4886093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26B544-05C0-6B70-BB08-EB8BE2AB56FF}"/>
              </a:ext>
            </a:extLst>
          </p:cNvPr>
          <p:cNvSpPr txBox="1"/>
          <p:nvPr/>
        </p:nvSpPr>
        <p:spPr>
          <a:xfrm>
            <a:off x="10872236" y="4701427"/>
            <a:ext cx="10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Max R/Q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B1EEF7-3452-1BA4-A289-E6C80ED001AA}"/>
              </a:ext>
            </a:extLst>
          </p:cNvPr>
          <p:cNvSpPr/>
          <p:nvPr/>
        </p:nvSpPr>
        <p:spPr>
          <a:xfrm>
            <a:off x="7598534" y="5065454"/>
            <a:ext cx="3074655" cy="1376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4F74F4-CBDF-9D44-B3D1-7F16F38B2E8A}"/>
              </a:ext>
            </a:extLst>
          </p:cNvPr>
          <p:cNvSpPr/>
          <p:nvPr/>
        </p:nvSpPr>
        <p:spPr>
          <a:xfrm>
            <a:off x="7598534" y="5382427"/>
            <a:ext cx="3074655" cy="16671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438DD76-C881-6DF2-09A9-7FE5E4A41C33}"/>
              </a:ext>
            </a:extLst>
          </p:cNvPr>
          <p:cNvSpPr/>
          <p:nvPr/>
        </p:nvSpPr>
        <p:spPr>
          <a:xfrm>
            <a:off x="7598534" y="5707618"/>
            <a:ext cx="3074655" cy="16671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F44971-DCCC-843D-913D-9C19E6FA0724}"/>
              </a:ext>
            </a:extLst>
          </p:cNvPr>
          <p:cNvSpPr/>
          <p:nvPr/>
        </p:nvSpPr>
        <p:spPr>
          <a:xfrm>
            <a:off x="7595137" y="6038305"/>
            <a:ext cx="3074655" cy="16671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4420D2-78F0-C72F-EF99-F7CA5A5F632A}"/>
              </a:ext>
            </a:extLst>
          </p:cNvPr>
          <p:cNvSpPr/>
          <p:nvPr/>
        </p:nvSpPr>
        <p:spPr>
          <a:xfrm>
            <a:off x="7595137" y="4387900"/>
            <a:ext cx="3074655" cy="16671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B674F68-EE8F-9EF6-4FD3-70118B2F1C8F}"/>
              </a:ext>
            </a:extLst>
          </p:cNvPr>
          <p:cNvSpPr/>
          <p:nvPr/>
        </p:nvSpPr>
        <p:spPr>
          <a:xfrm>
            <a:off x="7595136" y="4051796"/>
            <a:ext cx="3074655" cy="16671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FA30BE6-02B6-AC0D-5F79-FF37289BAE3D}"/>
              </a:ext>
            </a:extLst>
          </p:cNvPr>
          <p:cNvSpPr/>
          <p:nvPr/>
        </p:nvSpPr>
        <p:spPr>
          <a:xfrm>
            <a:off x="7595136" y="3744871"/>
            <a:ext cx="3074655" cy="16671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5795F3-71EE-8068-50F6-DF45591C54AC}"/>
              </a:ext>
            </a:extLst>
          </p:cNvPr>
          <p:cNvSpPr/>
          <p:nvPr/>
        </p:nvSpPr>
        <p:spPr>
          <a:xfrm>
            <a:off x="7595135" y="3394418"/>
            <a:ext cx="3074655" cy="16671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E086AA7-162E-7655-45D0-E18432066A39}"/>
              </a:ext>
            </a:extLst>
          </p:cNvPr>
          <p:cNvSpPr/>
          <p:nvPr/>
        </p:nvSpPr>
        <p:spPr>
          <a:xfrm>
            <a:off x="7595135" y="3071324"/>
            <a:ext cx="3074655" cy="16671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26DF5A-A577-D84D-071F-6163FA141D73}"/>
              </a:ext>
            </a:extLst>
          </p:cNvPr>
          <p:cNvSpPr/>
          <p:nvPr/>
        </p:nvSpPr>
        <p:spPr>
          <a:xfrm>
            <a:off x="7595134" y="2734127"/>
            <a:ext cx="3074655" cy="16671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688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61297-0E2D-5807-4F97-4D2376481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59758" cy="1325563"/>
          </a:xfrm>
        </p:spPr>
        <p:txBody>
          <a:bodyPr>
            <a:normAutofit/>
          </a:bodyPr>
          <a:lstStyle/>
          <a:p>
            <a:r>
              <a:rPr lang="en-US" dirty="0"/>
              <a:t>One HOM from LL ILC cavity and S-turn stability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C9B621-ADFA-5641-AB3E-A7AC04081F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804" y="1493822"/>
            <a:ext cx="11150850" cy="499904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Some RF cavity parameters:</a:t>
            </a:r>
          </a:p>
          <a:p>
            <a:pPr lvl="1"/>
            <a:r>
              <a:rPr lang="en-US" dirty="0"/>
              <a:t>Active Acc. Gradient: 30 MV/m</a:t>
            </a:r>
          </a:p>
          <a:p>
            <a:pPr lvl="1"/>
            <a:r>
              <a:rPr lang="en-US" dirty="0"/>
              <a:t>Cavity length: L_cav~1m</a:t>
            </a:r>
          </a:p>
          <a:p>
            <a:pPr lvl="1"/>
            <a:r>
              <a:rPr lang="en-US" dirty="0" err="1"/>
              <a:t>V_cav</a:t>
            </a:r>
            <a:r>
              <a:rPr lang="en-US" dirty="0"/>
              <a:t>: 30MV</a:t>
            </a:r>
          </a:p>
          <a:p>
            <a:pPr lvl="1"/>
            <a:r>
              <a:rPr lang="en-US" dirty="0" err="1"/>
              <a:t>N_cav</a:t>
            </a:r>
            <a:r>
              <a:rPr lang="en-US" dirty="0"/>
              <a:t> = 20100/30 = </a:t>
            </a:r>
            <a:r>
              <a:rPr lang="en-US" b="1" dirty="0"/>
              <a:t>670</a:t>
            </a:r>
          </a:p>
          <a:p>
            <a:r>
              <a:rPr lang="en-US" dirty="0"/>
              <a:t>Max R/Q HOM: R/Q = 32 </a:t>
            </a:r>
            <a:r>
              <a:rPr lang="en-US" dirty="0" err="1"/>
              <a:t>linac</a:t>
            </a:r>
            <a:r>
              <a:rPr lang="el-GR" dirty="0"/>
              <a:t>Ω/</a:t>
            </a:r>
            <a:r>
              <a:rPr lang="en-US" dirty="0"/>
              <a:t>cm^2 =&gt; Rs/Q = R/Q/2*c/</a:t>
            </a:r>
            <a:r>
              <a:rPr lang="el-GR" dirty="0"/>
              <a:t>ω</a:t>
            </a:r>
            <a:r>
              <a:rPr lang="en-US" dirty="0"/>
              <a:t> = </a:t>
            </a:r>
            <a:r>
              <a:rPr lang="en-US" b="1" dirty="0"/>
              <a:t>3.1 k</a:t>
            </a:r>
            <a:r>
              <a:rPr lang="el-GR" b="1" dirty="0"/>
              <a:t>Ω/</a:t>
            </a:r>
            <a:r>
              <a:rPr lang="en-US" b="1" dirty="0"/>
              <a:t>m </a:t>
            </a:r>
            <a:r>
              <a:rPr lang="en-US" dirty="0"/>
              <a:t>per cavity</a:t>
            </a:r>
          </a:p>
          <a:p>
            <a:r>
              <a:rPr lang="en-US" dirty="0"/>
              <a:t>For 670 cavities: Rs/Q = </a:t>
            </a:r>
            <a:r>
              <a:rPr lang="en-US" b="1" dirty="0"/>
              <a:t>2.1 M</a:t>
            </a:r>
            <a:r>
              <a:rPr lang="el-GR" b="1" dirty="0"/>
              <a:t>Ω/</a:t>
            </a:r>
            <a:r>
              <a:rPr lang="en-US" b="1" dirty="0"/>
              <a:t>m</a:t>
            </a:r>
            <a:endParaRPr lang="en-US" dirty="0"/>
          </a:p>
          <a:p>
            <a:r>
              <a:rPr lang="en-US" dirty="0"/>
              <a:t>f = </a:t>
            </a:r>
            <a:r>
              <a:rPr lang="en-US" b="1" dirty="0"/>
              <a:t>2.45 GHz</a:t>
            </a:r>
            <a:r>
              <a:rPr lang="en-US" dirty="0"/>
              <a:t>, </a:t>
            </a:r>
          </a:p>
          <a:p>
            <a:r>
              <a:rPr lang="en-US" dirty="0" err="1"/>
              <a:t>Ncav</a:t>
            </a:r>
            <a:r>
              <a:rPr lang="en-US" dirty="0"/>
              <a:t>*Rs/Q*f^2 =</a:t>
            </a:r>
            <a:r>
              <a:rPr lang="en-US" b="1" dirty="0"/>
              <a:t> 12.6 [M</a:t>
            </a:r>
            <a:r>
              <a:rPr lang="el-GR" b="1" dirty="0"/>
              <a:t>Ω/</a:t>
            </a:r>
            <a:r>
              <a:rPr lang="en-US" b="1" dirty="0"/>
              <a:t>m*GHz^2] &lt; 100, </a:t>
            </a:r>
            <a:r>
              <a:rPr lang="en-US" dirty="0"/>
              <a:t>Single turn stability limit from David</a:t>
            </a:r>
            <a:endParaRPr lang="en-US" b="1" dirty="0"/>
          </a:p>
          <a:p>
            <a:r>
              <a:rPr lang="en-US" sz="2800" b="1" dirty="0"/>
              <a:t>It is </a:t>
            </a:r>
            <a:r>
              <a:rPr lang="en-US" b="1" dirty="0"/>
              <a:t>below</a:t>
            </a:r>
            <a:r>
              <a:rPr lang="en-US" sz="2800" b="1" dirty="0"/>
              <a:t> stability limit by about factor 8 for one HOM. </a:t>
            </a:r>
          </a:p>
          <a:p>
            <a:r>
              <a:rPr lang="en-US" sz="2800" dirty="0">
                <a:solidFill>
                  <a:srgbClr val="FF0000"/>
                </a:solidFill>
              </a:rPr>
              <a:t>In fact, all HOMs must be taken into account for S-turn stability calculation</a:t>
            </a:r>
          </a:p>
        </p:txBody>
      </p:sp>
    </p:spTree>
    <p:extLst>
      <p:ext uri="{BB962C8B-B14F-4D97-AF65-F5344CB8AC3E}">
        <p14:creationId xmlns:p14="http://schemas.microsoft.com/office/powerpoint/2010/main" val="3767242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13500-07F2-4FAB-9274-F80F7BBD9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8" y="248918"/>
            <a:ext cx="10515600" cy="1325563"/>
          </a:xfrm>
        </p:spPr>
        <p:txBody>
          <a:bodyPr/>
          <a:lstStyle/>
          <a:p>
            <a:r>
              <a:rPr lang="en-US" dirty="0"/>
              <a:t>Stability for several HOMs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ADF732-B0E4-FECB-A219-945228EEA39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1159413" cy="435133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Wake of single mode expressed as</a:t>
                </a:r>
              </a:p>
              <a:p>
                <a:r>
                  <a:rPr lang="en-US" dirty="0"/>
                  <a:t>In SRF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dirty="0"/>
                  <a:t>, and  for short bunch </a:t>
                </a:r>
                <a:r>
                  <a:rPr lang="en-US" dirty="0" err="1"/>
                  <a:t>t_max</a:t>
                </a:r>
                <a:r>
                  <a:rPr lang="en-US" dirty="0"/>
                  <a:t> &lt;&lt; 1/</a:t>
                </a:r>
                <a:r>
                  <a:rPr lang="en-US" dirty="0" err="1"/>
                  <a:t>fres</a:t>
                </a:r>
                <a:endParaRPr lang="en-US" dirty="0"/>
              </a:p>
              <a:p>
                <a:r>
                  <a:rPr lang="en-US" dirty="0"/>
                  <a:t>Stability limit: Rs/Q*fres^2 = 100 =&gt; </a:t>
                </a:r>
              </a:p>
              <a:p>
                <a:r>
                  <a:rPr lang="en-US" dirty="0"/>
                  <a:t>In fact, Stability limit == </a:t>
                </a:r>
              </a:p>
              <a:p>
                <a:r>
                  <a:rPr lang="en-US" dirty="0"/>
                  <a:t>In the case of N modes: </a:t>
                </a:r>
              </a:p>
              <a:p>
                <a:endParaRPr lang="en-US" dirty="0"/>
              </a:p>
              <a:p>
                <a:r>
                  <a:rPr lang="en-US" dirty="0"/>
                  <a:t>Stability limit for total S-turn wake:</a:t>
                </a:r>
              </a:p>
              <a:p>
                <a:endParaRPr lang="en-US" dirty="0"/>
              </a:p>
              <a:p>
                <a:r>
                  <a:rPr lang="en-US" dirty="0"/>
                  <a:t>Taking into account the bunch spectrum limit the number of relevant HOMs in the sum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1ADF732-B0E4-FECB-A219-945228EEA3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1159413" cy="4351338"/>
              </a:xfrm>
              <a:blipFill>
                <a:blip r:embed="rId2"/>
                <a:stretch>
                  <a:fillRect l="-819" t="-2801" b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379C927-08A4-EDDE-583B-7A8D1D6AF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313" y="1135409"/>
            <a:ext cx="5829300" cy="11525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8973C4A-0906-D838-DB2B-DC5C2C859693}"/>
                  </a:ext>
                </a:extLst>
              </p:cNvPr>
              <p:cNvSpPr txBox="1"/>
              <p:nvPr/>
            </p:nvSpPr>
            <p:spPr>
              <a:xfrm>
                <a:off x="8810581" y="2142986"/>
                <a:ext cx="2633274" cy="55976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8973C4A-0906-D838-DB2B-DC5C2C8596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0581" y="2142986"/>
                <a:ext cx="2633274" cy="55976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37857B-FEAA-FE69-B756-0E5B939FCCAA}"/>
                  </a:ext>
                </a:extLst>
              </p:cNvPr>
              <p:cNvSpPr txBox="1"/>
              <p:nvPr/>
            </p:nvSpPr>
            <p:spPr>
              <a:xfrm>
                <a:off x="6682153" y="2702755"/>
                <a:ext cx="4951549" cy="578748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𝑑𝑊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 [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𝐺𝐻𝑧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637857B-FEAA-FE69-B756-0E5B939FC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2153" y="2702755"/>
                <a:ext cx="4951549" cy="5787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667EFB-2596-A713-5712-27281DE6EF38}"/>
                  </a:ext>
                </a:extLst>
              </p:cNvPr>
              <p:cNvSpPr txBox="1"/>
              <p:nvPr/>
            </p:nvSpPr>
            <p:spPr>
              <a:xfrm>
                <a:off x="6341590" y="3475139"/>
                <a:ext cx="2464102" cy="67223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E667EFB-2596-A713-5712-27281DE6EF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1590" y="3475139"/>
                <a:ext cx="2464102" cy="67223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37D32D-51E6-5BE1-1030-FEDB37ADAFE0}"/>
                  </a:ext>
                </a:extLst>
              </p:cNvPr>
              <p:cNvSpPr txBox="1"/>
              <p:nvPr/>
            </p:nvSpPr>
            <p:spPr>
              <a:xfrm>
                <a:off x="9169601" y="3472548"/>
                <a:ext cx="2464102" cy="67223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𝑑𝑊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737D32D-51E6-5BE1-1030-FEDB37ADAF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9601" y="3472548"/>
                <a:ext cx="2464102" cy="6722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CD4F12-02D0-87E0-3262-1F8B0BADCBC4}"/>
                  </a:ext>
                </a:extLst>
              </p:cNvPr>
              <p:cNvSpPr txBox="1"/>
              <p:nvPr/>
            </p:nvSpPr>
            <p:spPr>
              <a:xfrm>
                <a:off x="6099591" y="4277590"/>
                <a:ext cx="5534112" cy="67223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𝑄</m:t>
                                      </m:r>
                                    </m:den>
                                  </m:f>
                                  <m:sSubSup>
                                    <m:sSubSup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𝑟𝑒𝑠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 [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𝐺𝐻𝑧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BCD4F12-02D0-87E0-3262-1F8B0BADCB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9591" y="4277590"/>
                <a:ext cx="5534112" cy="67223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8F9C032A-D9EC-05E4-2E38-A72F5549DC18}"/>
              </a:ext>
            </a:extLst>
          </p:cNvPr>
          <p:cNvSpPr/>
          <p:nvPr/>
        </p:nvSpPr>
        <p:spPr>
          <a:xfrm>
            <a:off x="838198" y="4156364"/>
            <a:ext cx="10901220" cy="91468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67028A6-7EBF-D6AD-9D4A-BA9999B51DEB}"/>
                  </a:ext>
                </a:extLst>
              </p:cNvPr>
              <p:cNvSpPr txBox="1"/>
              <p:nvPr/>
            </p:nvSpPr>
            <p:spPr>
              <a:xfrm>
                <a:off x="4429570" y="3066611"/>
                <a:ext cx="1666430" cy="53751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𝒅𝑾</m:t>
                          </m:r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𝒄𝒐𝒏𝒔𝒕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67028A6-7EBF-D6AD-9D4A-BA9999B51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9570" y="3066611"/>
                <a:ext cx="1666430" cy="53751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2535CDE8-A1C0-16D5-31E2-EA0FF5993207}"/>
              </a:ext>
            </a:extLst>
          </p:cNvPr>
          <p:cNvSpPr/>
          <p:nvPr/>
        </p:nvSpPr>
        <p:spPr>
          <a:xfrm>
            <a:off x="2082950" y="3050454"/>
            <a:ext cx="4013049" cy="578747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05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C1FC-8510-34BA-06ED-97D17D9DA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interpretation of stability limit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F04361A-A855-A853-2E94-0F964E585CD8}"/>
                  </a:ext>
                </a:extLst>
              </p:cNvPr>
              <p:cNvSpPr txBox="1"/>
              <p:nvPr/>
            </p:nvSpPr>
            <p:spPr>
              <a:xfrm>
                <a:off x="1333139" y="1767441"/>
                <a:ext cx="2633274" cy="559769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F04361A-A855-A853-2E94-0F964E585C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139" y="1767441"/>
                <a:ext cx="2633274" cy="55976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C0558BAD-64A7-0FC5-0BA9-DCF9CE9552AF}"/>
              </a:ext>
            </a:extLst>
          </p:cNvPr>
          <p:cNvGrpSpPr/>
          <p:nvPr/>
        </p:nvGrpSpPr>
        <p:grpSpPr>
          <a:xfrm>
            <a:off x="432568" y="2466109"/>
            <a:ext cx="4187572" cy="2891035"/>
            <a:chOff x="928254" y="2466109"/>
            <a:chExt cx="4187572" cy="2891035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F199DC47-22A7-99C9-C2B3-BD47E9B8A4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91491" y="2466109"/>
              <a:ext cx="0" cy="27709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30EB546-EB44-D06A-09A1-9A2C90D511AE}"/>
                </a:ext>
              </a:extLst>
            </p:cNvPr>
            <p:cNvCxnSpPr>
              <a:cxnSpLocks/>
            </p:cNvCxnSpPr>
            <p:nvPr/>
          </p:nvCxnSpPr>
          <p:spPr>
            <a:xfrm>
              <a:off x="928254" y="4909127"/>
              <a:ext cx="386541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7BF53FF-80E5-BDBA-81E9-5A3D0880AB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91491" y="2752436"/>
              <a:ext cx="2373745" cy="215669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CD6EE3-F704-21C8-502A-E31999BD9E74}"/>
                </a:ext>
              </a:extLst>
            </p:cNvPr>
            <p:cNvSpPr txBox="1"/>
            <p:nvPr/>
          </p:nvSpPr>
          <p:spPr>
            <a:xfrm>
              <a:off x="4358068" y="4539795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4C0E9A4-CC86-8EE8-E0CC-FFFCA6D572DE}"/>
                </a:ext>
              </a:extLst>
            </p:cNvPr>
            <p:cNvSpPr txBox="1"/>
            <p:nvPr/>
          </p:nvSpPr>
          <p:spPr>
            <a:xfrm>
              <a:off x="1302327" y="2752436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W(t)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A63BCA4-9A75-3095-5315-121BE898D4E4}"/>
                </a:ext>
              </a:extLst>
            </p:cNvPr>
            <p:cNvSpPr/>
            <p:nvPr/>
          </p:nvSpPr>
          <p:spPr>
            <a:xfrm>
              <a:off x="1060687" y="4803146"/>
              <a:ext cx="261605" cy="2119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E9ABBFA-60AB-82F2-A2C9-B41B163DB97F}"/>
                </a:ext>
              </a:extLst>
            </p:cNvPr>
            <p:cNvSpPr/>
            <p:nvPr/>
          </p:nvSpPr>
          <p:spPr>
            <a:xfrm>
              <a:off x="2730160" y="3248891"/>
              <a:ext cx="261605" cy="2119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2039D3D-7969-2CBE-BA77-A262E2B4D596}"/>
                </a:ext>
              </a:extLst>
            </p:cNvPr>
            <p:cNvSpPr txBox="1"/>
            <p:nvPr/>
          </p:nvSpPr>
          <p:spPr>
            <a:xfrm>
              <a:off x="1297142" y="4987812"/>
              <a:ext cx="6767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Head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399BE66-FD61-7A5A-634E-003F229F4F0E}"/>
                </a:ext>
              </a:extLst>
            </p:cNvPr>
            <p:cNvSpPr txBox="1"/>
            <p:nvPr/>
          </p:nvSpPr>
          <p:spPr>
            <a:xfrm>
              <a:off x="2991765" y="3293381"/>
              <a:ext cx="4952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Tail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6AC34B-9261-056A-9186-F6C0061495C8}"/>
                </a:ext>
              </a:extLst>
            </p:cNvPr>
            <p:cNvSpPr txBox="1"/>
            <p:nvPr/>
          </p:nvSpPr>
          <p:spPr>
            <a:xfrm>
              <a:off x="2344917" y="3893463"/>
              <a:ext cx="277090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Transverse kick depends on the derivative of the wake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42DAF3B-A355-7D1C-557D-82FACAA24087}"/>
                  </a:ext>
                </a:extLst>
              </p:cNvPr>
              <p:cNvSpPr txBox="1"/>
              <p:nvPr/>
            </p:nvSpPr>
            <p:spPr>
              <a:xfrm>
                <a:off x="6118768" y="1674987"/>
                <a:ext cx="2464102" cy="672235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𝑊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42DAF3B-A355-7D1C-557D-82FACAA240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8768" y="1674987"/>
                <a:ext cx="2464102" cy="6722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0473C941-DA7E-C7FA-5132-17EE188DFAD8}"/>
              </a:ext>
            </a:extLst>
          </p:cNvPr>
          <p:cNvGrpSpPr/>
          <p:nvPr/>
        </p:nvGrpSpPr>
        <p:grpSpPr>
          <a:xfrm>
            <a:off x="5257033" y="2471190"/>
            <a:ext cx="3865419" cy="2891035"/>
            <a:chOff x="928254" y="2466109"/>
            <a:chExt cx="3865419" cy="2891035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A213ED1-B5DE-B299-77B0-BD89613485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91491" y="2466109"/>
              <a:ext cx="0" cy="27709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B4EE0A2-5A26-48F4-A9AD-BAFE0B18358A}"/>
                </a:ext>
              </a:extLst>
            </p:cNvPr>
            <p:cNvCxnSpPr>
              <a:cxnSpLocks/>
            </p:cNvCxnSpPr>
            <p:nvPr/>
          </p:nvCxnSpPr>
          <p:spPr>
            <a:xfrm>
              <a:off x="928254" y="4909127"/>
              <a:ext cx="386541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E8D766A-A804-5C07-8962-39DF87D3757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91491" y="2752436"/>
              <a:ext cx="2373745" cy="2156691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1464B9A-CC85-9ABB-95AE-5F0B2D697DE5}"/>
                </a:ext>
              </a:extLst>
            </p:cNvPr>
            <p:cNvSpPr txBox="1"/>
            <p:nvPr/>
          </p:nvSpPr>
          <p:spPr>
            <a:xfrm>
              <a:off x="4358068" y="4539795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12E78BF-CBA1-6BFE-3DC4-44E9F7F4641C}"/>
                </a:ext>
              </a:extLst>
            </p:cNvPr>
            <p:cNvSpPr txBox="1"/>
            <p:nvPr/>
          </p:nvSpPr>
          <p:spPr>
            <a:xfrm>
              <a:off x="1302327" y="2752436"/>
              <a:ext cx="607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W(t)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AF96B8C-7EAE-D0B6-7598-FBC393833CAE}"/>
                </a:ext>
              </a:extLst>
            </p:cNvPr>
            <p:cNvSpPr/>
            <p:nvPr/>
          </p:nvSpPr>
          <p:spPr>
            <a:xfrm>
              <a:off x="1060687" y="4803146"/>
              <a:ext cx="261605" cy="2119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A2DAC5A-6D0D-2E1C-9F27-9B0515225B6D}"/>
                </a:ext>
              </a:extLst>
            </p:cNvPr>
            <p:cNvSpPr/>
            <p:nvPr/>
          </p:nvSpPr>
          <p:spPr>
            <a:xfrm>
              <a:off x="2730160" y="3248891"/>
              <a:ext cx="261605" cy="21196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A0695DE-F9B9-0160-DEE6-98DCED9AA73A}"/>
                </a:ext>
              </a:extLst>
            </p:cNvPr>
            <p:cNvSpPr txBox="1"/>
            <p:nvPr/>
          </p:nvSpPr>
          <p:spPr>
            <a:xfrm>
              <a:off x="1297142" y="4987812"/>
              <a:ext cx="6767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Head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B2D144C-242E-8434-104B-20D8D5EF1369}"/>
                </a:ext>
              </a:extLst>
            </p:cNvPr>
            <p:cNvSpPr txBox="1"/>
            <p:nvPr/>
          </p:nvSpPr>
          <p:spPr>
            <a:xfrm>
              <a:off x="2991765" y="3293381"/>
              <a:ext cx="4952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Tail</a:t>
              </a:r>
            </a:p>
          </p:txBody>
        </p:sp>
      </p:grp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84BDA27-1DD5-F3FE-35EC-2F1827A87153}"/>
              </a:ext>
            </a:extLst>
          </p:cNvPr>
          <p:cNvCxnSpPr>
            <a:cxnSpLocks/>
          </p:cNvCxnSpPr>
          <p:nvPr/>
        </p:nvCxnSpPr>
        <p:spPr>
          <a:xfrm flipV="1">
            <a:off x="5509069" y="3827819"/>
            <a:ext cx="2526145" cy="1096907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6BB362C-AB5B-C65F-C366-50343792C3E6}"/>
              </a:ext>
            </a:extLst>
          </p:cNvPr>
          <p:cNvCxnSpPr>
            <a:cxnSpLocks/>
          </p:cNvCxnSpPr>
          <p:nvPr/>
        </p:nvCxnSpPr>
        <p:spPr>
          <a:xfrm flipV="1">
            <a:off x="5541805" y="4078089"/>
            <a:ext cx="2471813" cy="826969"/>
          </a:xfrm>
          <a:prstGeom prst="line">
            <a:avLst/>
          </a:prstGeom>
          <a:ln w="2222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1D1D923-4642-7793-DC59-27E2A0169276}"/>
              </a:ext>
            </a:extLst>
          </p:cNvPr>
          <p:cNvSpPr txBox="1"/>
          <p:nvPr/>
        </p:nvSpPr>
        <p:spPr>
          <a:xfrm>
            <a:off x="7937193" y="3933322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HOM_1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7E0853-79FC-F3E0-091C-2083663D3F42}"/>
              </a:ext>
            </a:extLst>
          </p:cNvPr>
          <p:cNvSpPr txBox="1"/>
          <p:nvPr/>
        </p:nvSpPr>
        <p:spPr>
          <a:xfrm>
            <a:off x="7944332" y="3622100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HOM_2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692BFB-B0E8-C29B-14FE-87CBB9E6180F}"/>
              </a:ext>
            </a:extLst>
          </p:cNvPr>
          <p:cNvSpPr txBox="1"/>
          <p:nvPr/>
        </p:nvSpPr>
        <p:spPr>
          <a:xfrm>
            <a:off x="7842617" y="2560635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Σ</a:t>
            </a:r>
            <a:r>
              <a:rPr lang="en-US" dirty="0"/>
              <a:t> </a:t>
            </a:r>
            <a:r>
              <a:rPr lang="en-US" dirty="0" err="1"/>
              <a:t>HOM_i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3286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9AF23-8C96-6602-53ED-89D02D593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for several HOMs up to 3 GHz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093F28-BE9D-8EB3-3307-2E7C7FC0D526}"/>
              </a:ext>
            </a:extLst>
          </p:cNvPr>
          <p:cNvSpPr txBox="1"/>
          <p:nvPr/>
        </p:nvSpPr>
        <p:spPr>
          <a:xfrm>
            <a:off x="1459367" y="5562600"/>
            <a:ext cx="9150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/>
              <a:t>This is closer to the stability limits calculated by David: Rs/Q*f^2 = </a:t>
            </a:r>
            <a:r>
              <a:rPr lang="en-US" sz="2400" b="1" dirty="0">
                <a:solidFill>
                  <a:srgbClr val="FF0000"/>
                </a:solidFill>
              </a:rPr>
              <a:t>100</a:t>
            </a:r>
          </a:p>
          <a:p>
            <a:pPr algn="ctr"/>
            <a:r>
              <a:rPr lang="en-US" sz="2400" b="1" dirty="0"/>
              <a:t>BUT it is still factor 3 lower. More detailed studies needed </a:t>
            </a:r>
            <a:endParaRPr lang="en-GB" sz="2400" b="1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3CADE00-FD10-993D-23BE-7F97C8612A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577" y="1690688"/>
            <a:ext cx="11103748" cy="387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604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C503A-3159-7F73-4772-9D6F7665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expression of total </a:t>
            </a:r>
            <a:r>
              <a:rPr lang="en-US"/>
              <a:t>Transverse wake.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F3913C-5584-0DB3-1D8C-05BF607B8C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75" y="1696501"/>
            <a:ext cx="11182691" cy="483190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Karl Bane (2003, SLAC-PUB-9663)</a:t>
            </a:r>
          </a:p>
          <a:p>
            <a:r>
              <a:rPr lang="en-US" dirty="0"/>
              <a:t>Wake per meter length</a:t>
            </a:r>
          </a:p>
          <a:p>
            <a:endParaRPr lang="en-US" dirty="0"/>
          </a:p>
          <a:p>
            <a:r>
              <a:rPr lang="en-US" dirty="0"/>
              <a:t>Derivative of the wake </a:t>
            </a:r>
          </a:p>
          <a:p>
            <a:r>
              <a:rPr lang="en-US" dirty="0"/>
              <a:t>per meter length :</a:t>
            </a:r>
          </a:p>
          <a:p>
            <a:r>
              <a:rPr lang="en-US" dirty="0"/>
              <a:t>Total wake of 670 cavities:</a:t>
            </a:r>
          </a:p>
          <a:p>
            <a:endParaRPr lang="en-US" dirty="0"/>
          </a:p>
          <a:p>
            <a:r>
              <a:rPr lang="en-US" dirty="0"/>
              <a:t>Stability limit: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Big discrepancy between KB model and HOM sum. Probably due to KB model applicability for s &lt;&lt; s0=1.6mm, where derivative is very high and for s &gt; s0 it goes down -&gt; less kick on the witness particle</a:t>
            </a:r>
          </a:p>
          <a:p>
            <a:r>
              <a:rPr lang="en-US" b="1" dirty="0"/>
              <a:t>Nevertheless KB model can be used for beam dynamic simulations where </a:t>
            </a:r>
            <a:r>
              <a:rPr lang="en-US" b="1" dirty="0" err="1"/>
              <a:t>Wx</a:t>
            </a:r>
            <a:r>
              <a:rPr lang="en-US" b="1" dirty="0"/>
              <a:t> will be convoluted with realistic bunch distribution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D04EEF-4EBD-012C-426C-D18901CD1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181" y="1511592"/>
            <a:ext cx="5624485" cy="1325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6FF538-F6CA-F0D2-DBED-61E259A56EAF}"/>
                  </a:ext>
                </a:extLst>
              </p:cNvPr>
              <p:cNvSpPr txBox="1"/>
              <p:nvPr/>
            </p:nvSpPr>
            <p:spPr>
              <a:xfrm>
                <a:off x="4728808" y="2850457"/>
                <a:ext cx="3096285" cy="5276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ra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6FF538-F6CA-F0D2-DBED-61E259A56E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8808" y="2850457"/>
                <a:ext cx="3096285" cy="5276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A5A8D69-0028-380C-E75A-22D6E901F8DD}"/>
                  </a:ext>
                </a:extLst>
              </p:cNvPr>
              <p:cNvSpPr txBox="1"/>
              <p:nvPr/>
            </p:nvSpPr>
            <p:spPr>
              <a:xfrm>
                <a:off x="7531859" y="2939467"/>
                <a:ext cx="1891049" cy="527645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(0)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A5A8D69-0028-380C-E75A-22D6E901F8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1859" y="2939467"/>
                <a:ext cx="1891049" cy="5276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917A0E-24F5-CED8-CFFA-987035D1FC02}"/>
                  </a:ext>
                </a:extLst>
              </p:cNvPr>
              <p:cNvSpPr txBox="1"/>
              <p:nvPr/>
            </p:nvSpPr>
            <p:spPr>
              <a:xfrm>
                <a:off x="3905045" y="3464087"/>
                <a:ext cx="2302136" cy="551754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𝑑𝑊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E917A0E-24F5-CED8-CFFA-987035D1F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045" y="3464087"/>
                <a:ext cx="2302136" cy="5517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0C1C63-28ED-8BD2-59BA-8CE00FFBFE82}"/>
                  </a:ext>
                </a:extLst>
              </p:cNvPr>
              <p:cNvSpPr txBox="1"/>
              <p:nvPr/>
            </p:nvSpPr>
            <p:spPr>
              <a:xfrm>
                <a:off x="6240320" y="3678422"/>
                <a:ext cx="13533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C0C1C63-28ED-8BD2-59BA-8CE00FFBF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320" y="3678422"/>
                <a:ext cx="1353384" cy="276999"/>
              </a:xfrm>
              <a:prstGeom prst="rect">
                <a:avLst/>
              </a:prstGeom>
              <a:blipFill>
                <a:blip r:embed="rId6"/>
                <a:stretch>
                  <a:fillRect l="-6306" r="-1802" b="-10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F50D6C-C580-6EAE-A088-01779F9D397D}"/>
                  </a:ext>
                </a:extLst>
              </p:cNvPr>
              <p:cNvSpPr txBox="1"/>
              <p:nvPr/>
            </p:nvSpPr>
            <p:spPr>
              <a:xfrm>
                <a:off x="7694021" y="3502560"/>
                <a:ext cx="10651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=670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DF50D6C-C580-6EAE-A088-01779F9D39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021" y="3502560"/>
                <a:ext cx="1065100" cy="276999"/>
              </a:xfrm>
              <a:prstGeom prst="rect">
                <a:avLst/>
              </a:prstGeom>
              <a:blipFill>
                <a:blip r:embed="rId7"/>
                <a:stretch>
                  <a:fillRect l="-4571" r="-5143"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DC476B8-9F0D-A037-90EC-62B893AA5603}"/>
                  </a:ext>
                </a:extLst>
              </p:cNvPr>
              <p:cNvSpPr txBox="1"/>
              <p:nvPr/>
            </p:nvSpPr>
            <p:spPr>
              <a:xfrm>
                <a:off x="7694021" y="3737684"/>
                <a:ext cx="11365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=30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DC476B8-9F0D-A037-90EC-62B893AA5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4021" y="3737684"/>
                <a:ext cx="1136530" cy="276999"/>
              </a:xfrm>
              <a:prstGeom prst="rect">
                <a:avLst/>
              </a:prstGeom>
              <a:blipFill>
                <a:blip r:embed="rId8"/>
                <a:stretch>
                  <a:fillRect l="-2674" r="-2139" b="-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5206BD-1C06-A4EF-53F7-EFF4FA6350B4}"/>
                  </a:ext>
                </a:extLst>
              </p:cNvPr>
              <p:cNvSpPr txBox="1"/>
              <p:nvPr/>
            </p:nvSpPr>
            <p:spPr>
              <a:xfrm>
                <a:off x="9019423" y="3561211"/>
                <a:ext cx="2783904" cy="555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𝟑𝟔𝟎𝟎𝟎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𝑴</m:t>
                          </m:r>
                          <m:r>
                            <a:rPr lang="el-G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𝜴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den>
                      </m:f>
                      <m:sSup>
                        <m:sSup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𝑮𝑯𝒛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F5206BD-1C06-A4EF-53F7-EFF4FA6350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9423" y="3561211"/>
                <a:ext cx="2783904" cy="55585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FB22A2-9453-9E45-A42B-BF1AF7A92695}"/>
                  </a:ext>
                </a:extLst>
              </p:cNvPr>
              <p:cNvSpPr txBox="1"/>
              <p:nvPr/>
            </p:nvSpPr>
            <p:spPr>
              <a:xfrm>
                <a:off x="3905045" y="4190380"/>
                <a:ext cx="4129427" cy="527901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100 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𝐺𝐻𝑧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n-US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𝟗𝟓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𝑴</m:t>
                              </m:r>
                              <m:r>
                                <a:rPr lang="el-GR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𝜴</m:t>
                              </m:r>
                            </m:num>
                            <m:den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𝑮𝑯𝒛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FB22A2-9453-9E45-A42B-BF1AF7A926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045" y="4190380"/>
                <a:ext cx="4129427" cy="52790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306938DA-2D83-0512-4D86-8DE4CFA210CA}"/>
              </a:ext>
            </a:extLst>
          </p:cNvPr>
          <p:cNvSpPr txBox="1"/>
          <p:nvPr/>
        </p:nvSpPr>
        <p:spPr>
          <a:xfrm>
            <a:off x="8191373" y="4149789"/>
            <a:ext cx="3750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wake derivative is about </a:t>
            </a:r>
            <a:r>
              <a:rPr lang="en-US" b="1" dirty="0">
                <a:solidFill>
                  <a:srgbClr val="FF0000"/>
                </a:solidFill>
              </a:rPr>
              <a:t>factor 9</a:t>
            </a:r>
            <a:r>
              <a:rPr lang="en-US" dirty="0">
                <a:solidFill>
                  <a:srgbClr val="FF0000"/>
                </a:solidFill>
              </a:rPr>
              <a:t> larger than stability limit. Hm!?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D1A99C-47BE-96A6-3B8A-A725309E171A}"/>
                  </a:ext>
                </a:extLst>
              </p:cNvPr>
              <p:cNvSpPr txBox="1"/>
              <p:nvPr/>
            </p:nvSpPr>
            <p:spPr>
              <a:xfrm>
                <a:off x="9651976" y="2926423"/>
                <a:ext cx="1891049" cy="562846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𝟒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p>
                            <m:s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𝒂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𝟒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6D1A99C-47BE-96A6-3B8A-A725309E17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1976" y="2926423"/>
                <a:ext cx="1891049" cy="56284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F894C5C-F351-F9C6-9564-087112A76A11}"/>
              </a:ext>
            </a:extLst>
          </p:cNvPr>
          <p:cNvSpPr txBox="1"/>
          <p:nvPr/>
        </p:nvSpPr>
        <p:spPr>
          <a:xfrm>
            <a:off x="9359494" y="2417451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s0=1.6mm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133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D11CC002-C86D-21CA-F91D-8542935DC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971" y="3831601"/>
            <a:ext cx="3721622" cy="27912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E07F19-2608-E51E-9580-E2D41CA41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KB wake and discrepancy with HOM estimate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EA8D28-3316-A388-47D1-F5B610A9EAE3}"/>
              </a:ext>
            </a:extLst>
          </p:cNvPr>
          <p:cNvSpPr txBox="1"/>
          <p:nvPr/>
        </p:nvSpPr>
        <p:spPr>
          <a:xfrm>
            <a:off x="1380288" y="1472720"/>
            <a:ext cx="992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Wake</a:t>
            </a:r>
            <a:endParaRPr lang="en-GB" sz="2800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B1911F35-A10D-3E65-B6BA-898678B378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26083" y="1332774"/>
            <a:ext cx="3747752" cy="2810814"/>
          </a:xfr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3F63E6-BB91-ABF7-733E-306DD4E147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311" y="3812005"/>
            <a:ext cx="3747752" cy="28108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1557747-1827-0868-9F87-EC49629D93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6047" y="1318463"/>
            <a:ext cx="3747753" cy="28108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5A3E010-FBA5-1F66-A018-A96790F47797}"/>
              </a:ext>
            </a:extLst>
          </p:cNvPr>
          <p:cNvSpPr txBox="1"/>
          <p:nvPr/>
        </p:nvSpPr>
        <p:spPr>
          <a:xfrm>
            <a:off x="9050215" y="2057717"/>
            <a:ext cx="29989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Big (~x10) reduction from </a:t>
            </a:r>
          </a:p>
          <a:p>
            <a:r>
              <a:rPr lang="en-US" sz="2800" dirty="0" err="1"/>
              <a:t>W’_x</a:t>
            </a:r>
            <a:r>
              <a:rPr lang="en-US" sz="2800" dirty="0"/>
              <a:t>(0) -&gt; </a:t>
            </a:r>
            <a:r>
              <a:rPr lang="en-US" sz="2800" dirty="0" err="1"/>
              <a:t>W’_x</a:t>
            </a:r>
            <a:r>
              <a:rPr lang="en-US" sz="2800" dirty="0"/>
              <a:t>(~</a:t>
            </a:r>
            <a:r>
              <a:rPr lang="el-GR" sz="2800" dirty="0"/>
              <a:t>σ</a:t>
            </a:r>
            <a:r>
              <a:rPr lang="en-US" sz="2800" dirty="0"/>
              <a:t>z=8mm) </a:t>
            </a:r>
          </a:p>
          <a:p>
            <a:endParaRPr lang="en-GB" sz="28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48F00A3-E0FD-E849-C5DF-95F04AC5B319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8135815" y="1961367"/>
            <a:ext cx="914400" cy="1219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DC82ABC-4DDD-1238-A459-E271A60A1C51}"/>
              </a:ext>
            </a:extLst>
          </p:cNvPr>
          <p:cNvCxnSpPr>
            <a:cxnSpLocks/>
          </p:cNvCxnSpPr>
          <p:nvPr/>
        </p:nvCxnSpPr>
        <p:spPr>
          <a:xfrm flipH="1">
            <a:off x="8301404" y="3673366"/>
            <a:ext cx="748811" cy="5309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0224F1E-4251-0448-505C-F47D4F9D34C8}"/>
              </a:ext>
            </a:extLst>
          </p:cNvPr>
          <p:cNvSpPr txBox="1"/>
          <p:nvPr/>
        </p:nvSpPr>
        <p:spPr>
          <a:xfrm>
            <a:off x="6469192" y="1347085"/>
            <a:ext cx="21238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Wake derivative</a:t>
            </a:r>
            <a:endParaRPr lang="en-GB" sz="2800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EDD1A7D7-5486-4556-08A6-468A4A296A51}"/>
              </a:ext>
            </a:extLst>
          </p:cNvPr>
          <p:cNvSpPr/>
          <p:nvPr/>
        </p:nvSpPr>
        <p:spPr>
          <a:xfrm>
            <a:off x="5741831" y="254176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DD52AEBA-29CD-B6F1-40BF-0B02AB22CEF8}"/>
              </a:ext>
            </a:extLst>
          </p:cNvPr>
          <p:cNvSpPr/>
          <p:nvPr/>
        </p:nvSpPr>
        <p:spPr>
          <a:xfrm>
            <a:off x="4703764" y="489857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205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716</TotalTime>
  <Words>688</Words>
  <Application>Microsoft Office PowerPoint</Application>
  <PresentationFormat>Widescreen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Transverse stability in RCS and TESLA cavity Preliminary considerations</vt:lpstr>
      <vt:lpstr>Single-turn stability limit in MC RCS from David Amorim. 2022-09-06_HEMAC_RCS1_impedance_resonator_scan_v2.pdf (cern.ch)</vt:lpstr>
      <vt:lpstr>ILC cavity parameters, reminder from:R/Q in linacΩ SRF cavity parameter model for HEC RF system design (cern.ch)</vt:lpstr>
      <vt:lpstr>One HOM from LL ILC cavity and S-turn stability</vt:lpstr>
      <vt:lpstr>Stability for several HOMs </vt:lpstr>
      <vt:lpstr>Physical interpretation of stability limit</vt:lpstr>
      <vt:lpstr>Stability for several HOMs up to 3 GHz</vt:lpstr>
      <vt:lpstr>Closed expression of total Transverse wake.</vt:lpstr>
      <vt:lpstr>KB wake and discrepancy with HOM estimate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Transverse stability in RCS and TESLA cavity</dc:title>
  <dc:creator>Alexej Grudiev</dc:creator>
  <cp:lastModifiedBy>Alexej Grudiev</cp:lastModifiedBy>
  <cp:revision>40</cp:revision>
  <dcterms:created xsi:type="dcterms:W3CDTF">2022-09-09T11:19:22Z</dcterms:created>
  <dcterms:modified xsi:type="dcterms:W3CDTF">2022-10-03T14:16:20Z</dcterms:modified>
</cp:coreProperties>
</file>