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embeddedFontLst>
    <p:embeddedFont>
      <p:font typeface="Roboto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Roboto-bold.fntdata"/><Relationship Id="rId10" Type="http://schemas.openxmlformats.org/officeDocument/2006/relationships/slide" Target="slides/slide5.xml"/><Relationship Id="rId32" Type="http://schemas.openxmlformats.org/officeDocument/2006/relationships/font" Target="fonts/Roboto-regular.fntdata"/><Relationship Id="rId13" Type="http://schemas.openxmlformats.org/officeDocument/2006/relationships/slide" Target="slides/slide8.xml"/><Relationship Id="rId35" Type="http://schemas.openxmlformats.org/officeDocument/2006/relationships/font" Target="fonts/Roboto-boldItalic.fntdata"/><Relationship Id="rId12" Type="http://schemas.openxmlformats.org/officeDocument/2006/relationships/slide" Target="slides/slide7.xml"/><Relationship Id="rId34" Type="http://schemas.openxmlformats.org/officeDocument/2006/relationships/font" Target="fonts/Roboto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807434bb56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1807434bb56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162ad6ab018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162ad6ab018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ada5d1d9f4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ada5d1d9f4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ada5d1d9f4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1ada5d1d9f4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ada5d1d9f4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1ada5d1d9f4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ada5d1d9f4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1ada5d1d9f4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1ada5d1d9f4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1ada5d1d9f4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6d18c5d5f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6d18c5d5f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807434bb56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807434bb5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1ab5d1839d4_1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1ab5d1839d4_1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b61958d266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b61958d266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1807434bb5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1807434bb5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167f95acfe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167f95acfe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1807434bb56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1807434bb56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1807434bb56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1807434bb56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184ff959d19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184ff959d19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1ab5d1839d4_1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1ab5d1839d4_1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b737de8579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1b737de8579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62ad6ab018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62ad6ab018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84ff959d19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84ff959d19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84ff959d19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84ff959d19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62b920f5e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62b920f5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a2ff39e67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a2ff39e67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ab5d1839d4_1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ab5d1839d4_1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ada5d1d9f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ada5d1d9f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" name="Google Shape;17;p2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2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1" name="Google Shape;21;p2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7247074" y="4830900"/>
            <a:ext cx="1896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lt1"/>
                </a:solidFill>
              </a:defRPr>
            </a:lvl1pPr>
            <a:lvl2pPr lvl="1" rtl="0" algn="ctr">
              <a:buNone/>
              <a:defRPr>
                <a:solidFill>
                  <a:schemeClr val="lt1"/>
                </a:solidFill>
              </a:defRPr>
            </a:lvl2pPr>
            <a:lvl3pPr lvl="2" rtl="0" algn="ctr">
              <a:buNone/>
              <a:defRPr>
                <a:solidFill>
                  <a:schemeClr val="lt1"/>
                </a:solidFill>
              </a:defRPr>
            </a:lvl3pPr>
            <a:lvl4pPr lvl="3" rtl="0" algn="ctr">
              <a:buNone/>
              <a:defRPr>
                <a:solidFill>
                  <a:schemeClr val="lt1"/>
                </a:solidFill>
              </a:defRPr>
            </a:lvl4pPr>
            <a:lvl5pPr lvl="4" rtl="0" algn="ctr">
              <a:buNone/>
              <a:defRPr>
                <a:solidFill>
                  <a:schemeClr val="lt1"/>
                </a:solidFill>
              </a:defRPr>
            </a:lvl5pPr>
            <a:lvl6pPr lvl="5" rtl="0" algn="ctr">
              <a:buNone/>
              <a:defRPr>
                <a:solidFill>
                  <a:schemeClr val="lt1"/>
                </a:solidFill>
              </a:defRPr>
            </a:lvl6pPr>
            <a:lvl7pPr lvl="6" rtl="0" algn="ctr">
              <a:buNone/>
              <a:defRPr>
                <a:solidFill>
                  <a:schemeClr val="lt1"/>
                </a:solidFill>
              </a:defRPr>
            </a:lvl7pPr>
            <a:lvl8pPr lvl="7" rtl="0" algn="ctr">
              <a:buNone/>
              <a:defRPr>
                <a:solidFill>
                  <a:schemeClr val="lt1"/>
                </a:solidFill>
              </a:defRPr>
            </a:lvl8pPr>
            <a:lvl9pPr lvl="8" rtl="0" algn="ctr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/>
          <p:nvPr>
            <p:ph hasCustomPrompt="1" type="title"/>
          </p:nvPr>
        </p:nvSpPr>
        <p:spPr>
          <a:xfrm>
            <a:off x="90475" y="60467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4" name="Google Shape;84;p11"/>
          <p:cNvSpPr txBox="1"/>
          <p:nvPr>
            <p:ph idx="1" type="body"/>
          </p:nvPr>
        </p:nvSpPr>
        <p:spPr>
          <a:xfrm>
            <a:off x="90475" y="265077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3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472458" y="4830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300">
                <a:solidFill>
                  <a:schemeClr val="lt1"/>
                </a:solidFill>
              </a:defRPr>
            </a:lvl1pPr>
            <a:lvl2pPr lvl="1" rtl="0">
              <a:buNone/>
              <a:defRPr sz="1300">
                <a:solidFill>
                  <a:schemeClr val="lt1"/>
                </a:solidFill>
              </a:defRPr>
            </a:lvl2pPr>
            <a:lvl3pPr lvl="2" rtl="0">
              <a:buNone/>
              <a:defRPr sz="1300">
                <a:solidFill>
                  <a:schemeClr val="lt1"/>
                </a:solidFill>
              </a:defRPr>
            </a:lvl3pPr>
            <a:lvl4pPr lvl="3" rtl="0">
              <a:buNone/>
              <a:defRPr sz="1300">
                <a:solidFill>
                  <a:schemeClr val="lt1"/>
                </a:solidFill>
              </a:defRPr>
            </a:lvl4pPr>
            <a:lvl5pPr lvl="4" rtl="0">
              <a:buNone/>
              <a:defRPr sz="1300">
                <a:solidFill>
                  <a:schemeClr val="lt1"/>
                </a:solidFill>
              </a:defRPr>
            </a:lvl5pPr>
            <a:lvl6pPr lvl="5" rtl="0">
              <a:buNone/>
              <a:defRPr sz="1300">
                <a:solidFill>
                  <a:schemeClr val="lt1"/>
                </a:solidFill>
              </a:defRPr>
            </a:lvl6pPr>
            <a:lvl7pPr lvl="6" rtl="0">
              <a:buNone/>
              <a:defRPr sz="1300">
                <a:solidFill>
                  <a:schemeClr val="lt1"/>
                </a:solidFill>
              </a:defRPr>
            </a:lvl7pPr>
            <a:lvl8pPr lvl="7" rtl="0">
              <a:buNone/>
              <a:defRPr sz="1300">
                <a:solidFill>
                  <a:schemeClr val="lt1"/>
                </a:solidFill>
              </a:defRPr>
            </a:lvl8pPr>
            <a:lvl9pPr lvl="8" rtl="0">
              <a:buNone/>
              <a:defRPr sz="1300">
                <a:solidFill>
                  <a:schemeClr val="lt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28" name="Google Shape;28;p3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3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3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31" name="Google Shape;31;p3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32" name="Google Shape;32;p3"/>
          <p:cNvSpPr txBox="1"/>
          <p:nvPr>
            <p:ph idx="2" type="sldNum"/>
          </p:nvPr>
        </p:nvSpPr>
        <p:spPr>
          <a:xfrm>
            <a:off x="7247074" y="4830900"/>
            <a:ext cx="1896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/>
            </a:lvl1pPr>
            <a:lvl2pPr lvl="1" rtl="0" algn="ctr">
              <a:buNone/>
              <a:defRPr/>
            </a:lvl2pPr>
            <a:lvl3pPr lvl="2" rtl="0" algn="ctr">
              <a:buNone/>
              <a:defRPr/>
            </a:lvl3pPr>
            <a:lvl4pPr lvl="3" rtl="0" algn="ctr">
              <a:buNone/>
              <a:defRPr/>
            </a:lvl4pPr>
            <a:lvl5pPr lvl="4" rtl="0" algn="ctr">
              <a:buNone/>
              <a:defRPr/>
            </a:lvl5pPr>
            <a:lvl6pPr lvl="5" rtl="0" algn="ctr">
              <a:buNone/>
              <a:defRPr/>
            </a:lvl6pPr>
            <a:lvl7pPr lvl="6" rtl="0" algn="ctr">
              <a:buNone/>
              <a:defRPr/>
            </a:lvl7pPr>
            <a:lvl8pPr lvl="7" rtl="0" algn="ctr">
              <a:buNone/>
              <a:defRPr/>
            </a:lvl8pPr>
            <a:lvl9pPr lvl="8" rtl="0" algn="ctr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42" name="Google Shape;42;p5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5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5"/>
          <p:cNvSpPr txBox="1"/>
          <p:nvPr/>
        </p:nvSpPr>
        <p:spPr>
          <a:xfrm>
            <a:off x="147475" y="4843050"/>
            <a:ext cx="183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45" name="Google Shape;45;p5"/>
          <p:cNvSpPr txBox="1"/>
          <p:nvPr/>
        </p:nvSpPr>
        <p:spPr>
          <a:xfrm>
            <a:off x="2079525" y="4843050"/>
            <a:ext cx="5167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46" name="Google Shape;46;p5"/>
          <p:cNvSpPr txBox="1"/>
          <p:nvPr>
            <p:ph idx="12" type="sldNum"/>
          </p:nvPr>
        </p:nvSpPr>
        <p:spPr>
          <a:xfrm>
            <a:off x="8472458" y="4830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lt1"/>
                </a:solidFill>
              </a:defRPr>
            </a:lvl1pPr>
            <a:lvl2pPr lvl="1">
              <a:buNone/>
              <a:defRPr sz="1300">
                <a:solidFill>
                  <a:schemeClr val="lt1"/>
                </a:solidFill>
              </a:defRPr>
            </a:lvl2pPr>
            <a:lvl3pPr lvl="2">
              <a:buNone/>
              <a:defRPr sz="1300">
                <a:solidFill>
                  <a:schemeClr val="lt1"/>
                </a:solidFill>
              </a:defRPr>
            </a:lvl3pPr>
            <a:lvl4pPr lvl="3">
              <a:buNone/>
              <a:defRPr sz="1300">
                <a:solidFill>
                  <a:schemeClr val="lt1"/>
                </a:solidFill>
              </a:defRPr>
            </a:lvl4pPr>
            <a:lvl5pPr lvl="4">
              <a:buNone/>
              <a:defRPr sz="1300">
                <a:solidFill>
                  <a:schemeClr val="lt1"/>
                </a:solidFill>
              </a:defRPr>
            </a:lvl5pPr>
            <a:lvl6pPr lvl="5">
              <a:buNone/>
              <a:defRPr sz="1300">
                <a:solidFill>
                  <a:schemeClr val="lt1"/>
                </a:solidFill>
              </a:defRPr>
            </a:lvl6pPr>
            <a:lvl7pPr lvl="6">
              <a:buNone/>
              <a:defRPr sz="1300">
                <a:solidFill>
                  <a:schemeClr val="lt1"/>
                </a:solidFill>
              </a:defRPr>
            </a:lvl7pPr>
            <a:lvl8pPr lvl="7">
              <a:buNone/>
              <a:defRPr sz="1300">
                <a:solidFill>
                  <a:schemeClr val="lt1"/>
                </a:solidFill>
              </a:defRPr>
            </a:lvl8pPr>
            <a:lvl9pPr lvl="8">
              <a:buNone/>
              <a:defRPr sz="1300">
                <a:solidFill>
                  <a:schemeClr val="lt1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" name="Google Shape;47;p5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48" name="Google Shape;48;p5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5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5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51" name="Google Shape;51;p5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52" name="Google Shape;52;p5"/>
          <p:cNvSpPr txBox="1"/>
          <p:nvPr>
            <p:ph idx="3" type="sldNum"/>
          </p:nvPr>
        </p:nvSpPr>
        <p:spPr>
          <a:xfrm>
            <a:off x="7247074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/>
            </a:lvl1pPr>
            <a:lvl2pPr lvl="1" rtl="0" algn="ctr">
              <a:buNone/>
              <a:defRPr/>
            </a:lvl2pPr>
            <a:lvl3pPr lvl="2" rtl="0" algn="ctr">
              <a:buNone/>
              <a:defRPr/>
            </a:lvl3pPr>
            <a:lvl4pPr lvl="3" rtl="0" algn="ctr">
              <a:buNone/>
              <a:defRPr/>
            </a:lvl4pPr>
            <a:lvl5pPr lvl="4" rtl="0" algn="ctr">
              <a:buNone/>
              <a:defRPr/>
            </a:lvl5pPr>
            <a:lvl6pPr lvl="5" rtl="0" algn="ctr">
              <a:buNone/>
              <a:defRPr/>
            </a:lvl6pPr>
            <a:lvl7pPr lvl="6" rtl="0" algn="ctr">
              <a:buNone/>
              <a:defRPr/>
            </a:lvl7pPr>
            <a:lvl8pPr lvl="7" rtl="0" algn="ctr">
              <a:buNone/>
              <a:defRPr/>
            </a:lvl8pPr>
            <a:lvl9pPr lvl="8" rtl="0" algn="ctr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" name="Google Shape;55;p6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56" name="Google Shape;56;p6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6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6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59" name="Google Shape;59;p6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60" name="Google Shape;60;p6"/>
          <p:cNvSpPr txBox="1"/>
          <p:nvPr>
            <p:ph idx="12" type="sldNum"/>
          </p:nvPr>
        </p:nvSpPr>
        <p:spPr>
          <a:xfrm>
            <a:off x="7247074" y="4830900"/>
            <a:ext cx="1896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/>
            </a:lvl1pPr>
            <a:lvl2pPr lvl="1" rtl="0" algn="ctr">
              <a:buNone/>
              <a:defRPr/>
            </a:lvl2pPr>
            <a:lvl3pPr lvl="2" rtl="0" algn="ctr">
              <a:buNone/>
              <a:defRPr/>
            </a:lvl3pPr>
            <a:lvl4pPr lvl="3" rtl="0" algn="ctr">
              <a:buNone/>
              <a:defRPr/>
            </a:lvl4pPr>
            <a:lvl5pPr lvl="4" rtl="0" algn="ctr">
              <a:buNone/>
              <a:defRPr/>
            </a:lvl5pPr>
            <a:lvl6pPr lvl="5" rtl="0" algn="ctr">
              <a:buNone/>
              <a:defRPr/>
            </a:lvl6pPr>
            <a:lvl7pPr lvl="6" rtl="0" algn="ctr">
              <a:buNone/>
              <a:defRPr/>
            </a:lvl7pPr>
            <a:lvl8pPr lvl="7" rtl="0" algn="ctr">
              <a:buNone/>
              <a:defRPr/>
            </a:lvl8pPr>
            <a:lvl9pPr lvl="8" rtl="0" algn="ctr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3" name="Google Shape;63;p7"/>
          <p:cNvSpPr txBox="1"/>
          <p:nvPr>
            <p:ph idx="1" type="body"/>
          </p:nvPr>
        </p:nvSpPr>
        <p:spPr>
          <a:xfrm>
            <a:off x="311700" y="1389600"/>
            <a:ext cx="81609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4" name="Google Shape;6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7" name="Google Shape;6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71" name="Google Shape;71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2" name="Google Shape;72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3" name="Google Shape;73;p9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74" name="Google Shape;74;p9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9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9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77" name="Google Shape;77;p9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78" name="Google Shape;78;p9"/>
          <p:cNvSpPr txBox="1"/>
          <p:nvPr>
            <p:ph idx="12" type="sldNum"/>
          </p:nvPr>
        </p:nvSpPr>
        <p:spPr>
          <a:xfrm>
            <a:off x="7247074" y="4830900"/>
            <a:ext cx="1896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lt1"/>
                </a:solidFill>
              </a:defRPr>
            </a:lvl1pPr>
            <a:lvl2pPr lvl="1" rtl="0" algn="ctr">
              <a:buNone/>
              <a:defRPr>
                <a:solidFill>
                  <a:schemeClr val="lt1"/>
                </a:solidFill>
              </a:defRPr>
            </a:lvl2pPr>
            <a:lvl3pPr lvl="2" rtl="0" algn="ctr">
              <a:buNone/>
              <a:defRPr>
                <a:solidFill>
                  <a:schemeClr val="lt1"/>
                </a:solidFill>
              </a:defRPr>
            </a:lvl3pPr>
            <a:lvl4pPr lvl="3" rtl="0" algn="ctr">
              <a:buNone/>
              <a:defRPr>
                <a:solidFill>
                  <a:schemeClr val="lt1"/>
                </a:solidFill>
              </a:defRPr>
            </a:lvl4pPr>
            <a:lvl5pPr lvl="4" rtl="0" algn="ctr">
              <a:buNone/>
              <a:defRPr>
                <a:solidFill>
                  <a:schemeClr val="lt1"/>
                </a:solidFill>
              </a:defRPr>
            </a:lvl5pPr>
            <a:lvl6pPr lvl="5" rtl="0" algn="ctr">
              <a:buNone/>
              <a:defRPr>
                <a:solidFill>
                  <a:schemeClr val="lt1"/>
                </a:solidFill>
              </a:defRPr>
            </a:lvl6pPr>
            <a:lvl7pPr lvl="6" rtl="0" algn="ctr">
              <a:buNone/>
              <a:defRPr>
                <a:solidFill>
                  <a:schemeClr val="lt1"/>
                </a:solidFill>
              </a:defRPr>
            </a:lvl7pPr>
            <a:lvl8pPr lvl="7" rtl="0" algn="ctr">
              <a:buNone/>
              <a:defRPr>
                <a:solidFill>
                  <a:schemeClr val="lt1"/>
                </a:solidFill>
              </a:defRPr>
            </a:lvl8pPr>
            <a:lvl9pPr lvl="8" rtl="0" algn="ctr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1" name="Google Shape;81;p10"/>
          <p:cNvSpPr txBox="1"/>
          <p:nvPr>
            <p:ph idx="12" type="sldNum"/>
          </p:nvPr>
        </p:nvSpPr>
        <p:spPr>
          <a:xfrm>
            <a:off x="8457708" y="483566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9" name="Google Shape;9;p1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1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1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2" name="Google Shape;12;p1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7247154" y="4830900"/>
            <a:ext cx="1896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lt1"/>
                </a:solidFill>
              </a:defRPr>
            </a:lvl1pPr>
            <a:lvl2pPr lvl="1" rtl="0" algn="ctr">
              <a:buNone/>
              <a:defRPr>
                <a:solidFill>
                  <a:schemeClr val="lt1"/>
                </a:solidFill>
              </a:defRPr>
            </a:lvl2pPr>
            <a:lvl3pPr lvl="2" rtl="0" algn="ctr">
              <a:buNone/>
              <a:defRPr>
                <a:solidFill>
                  <a:schemeClr val="lt1"/>
                </a:solidFill>
              </a:defRPr>
            </a:lvl3pPr>
            <a:lvl4pPr lvl="3" rtl="0" algn="ctr">
              <a:buNone/>
              <a:defRPr>
                <a:solidFill>
                  <a:schemeClr val="lt1"/>
                </a:solidFill>
              </a:defRPr>
            </a:lvl4pPr>
            <a:lvl5pPr lvl="4" rtl="0" algn="ctr">
              <a:buNone/>
              <a:defRPr>
                <a:solidFill>
                  <a:schemeClr val="lt1"/>
                </a:solidFill>
              </a:defRPr>
            </a:lvl5pPr>
            <a:lvl6pPr lvl="5" rtl="0" algn="ctr">
              <a:buNone/>
              <a:defRPr>
                <a:solidFill>
                  <a:schemeClr val="lt1"/>
                </a:solidFill>
              </a:defRPr>
            </a:lvl6pPr>
            <a:lvl7pPr lvl="6" rtl="0" algn="ctr">
              <a:buNone/>
              <a:defRPr>
                <a:solidFill>
                  <a:schemeClr val="lt1"/>
                </a:solidFill>
              </a:defRPr>
            </a:lvl7pPr>
            <a:lvl8pPr lvl="7" rtl="0" algn="ctr">
              <a:buNone/>
              <a:defRPr>
                <a:solidFill>
                  <a:schemeClr val="lt1"/>
                </a:solidFill>
              </a:defRPr>
            </a:lvl8pPr>
            <a:lvl9pPr lvl="8" rtl="0" algn="ctr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jpg"/><Relationship Id="rId4" Type="http://schemas.openxmlformats.org/officeDocument/2006/relationships/image" Target="../media/image18.jpg"/><Relationship Id="rId5" Type="http://schemas.openxmlformats.org/officeDocument/2006/relationships/image" Target="../media/image4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7.png"/><Relationship Id="rId4" Type="http://schemas.openxmlformats.org/officeDocument/2006/relationships/image" Target="../media/image4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jpg"/><Relationship Id="rId4" Type="http://schemas.openxmlformats.org/officeDocument/2006/relationships/image" Target="../media/image2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Relationship Id="rId4" Type="http://schemas.openxmlformats.org/officeDocument/2006/relationships/image" Target="../media/image2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0.jpg"/><Relationship Id="rId4" Type="http://schemas.openxmlformats.org/officeDocument/2006/relationships/image" Target="../media/image3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www.allacronyms.com/PCMCIA/People_Can%27t_Memorize_Computer_Industry_Acronyms" TargetMode="External"/><Relationship Id="rId4" Type="http://schemas.openxmlformats.org/officeDocument/2006/relationships/hyperlink" Target="https://www.allacronyms.com/PCMCIA/People_Can%27t_Memorize_Computer_Industry_Acronyms" TargetMode="External"/><Relationship Id="rId5" Type="http://schemas.openxmlformats.org/officeDocument/2006/relationships/image" Target="../media/image29.png"/><Relationship Id="rId6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4.jpg"/><Relationship Id="rId6" Type="http://schemas.openxmlformats.org/officeDocument/2006/relationships/image" Target="../media/image6.jpg"/><Relationship Id="rId7" Type="http://schemas.openxmlformats.org/officeDocument/2006/relationships/image" Target="../media/image8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2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9.jpg"/><Relationship Id="rId4" Type="http://schemas.openxmlformats.org/officeDocument/2006/relationships/image" Target="../media/image42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7.jpg"/><Relationship Id="rId4" Type="http://schemas.openxmlformats.org/officeDocument/2006/relationships/image" Target="../media/image38.jpg"/><Relationship Id="rId5" Type="http://schemas.openxmlformats.org/officeDocument/2006/relationships/image" Target="../media/image35.jpg"/><Relationship Id="rId6" Type="http://schemas.openxmlformats.org/officeDocument/2006/relationships/image" Target="../media/image36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Relationship Id="rId5" Type="http://schemas.openxmlformats.org/officeDocument/2006/relationships/image" Target="../media/image33.png"/><Relationship Id="rId6" Type="http://schemas.openxmlformats.org/officeDocument/2006/relationships/image" Target="../media/image20.png"/><Relationship Id="rId7" Type="http://schemas.openxmlformats.org/officeDocument/2006/relationships/image" Target="../media/image2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16.png"/><Relationship Id="rId5" Type="http://schemas.openxmlformats.org/officeDocument/2006/relationships/image" Target="../media/image12.png"/><Relationship Id="rId6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image" Target="../media/image22.png"/><Relationship Id="rId5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3"/>
          <p:cNvSpPr txBox="1"/>
          <p:nvPr>
            <p:ph type="ctrTitle"/>
          </p:nvPr>
        </p:nvSpPr>
        <p:spPr>
          <a:xfrm>
            <a:off x="2208050" y="1078050"/>
            <a:ext cx="5543700" cy="149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6205"/>
              <a:buFont typeface="Arial"/>
              <a:buNone/>
            </a:pPr>
            <a:r>
              <a:rPr lang="en" sz="3400">
                <a:solidFill>
                  <a:srgbClr val="38761D"/>
                </a:solidFill>
              </a:rPr>
              <a:t>CMS HGCAL: ADC Driver Using I</a:t>
            </a:r>
            <a:r>
              <a:rPr baseline="30000" lang="en" sz="3400">
                <a:solidFill>
                  <a:srgbClr val="38761D"/>
                </a:solidFill>
              </a:rPr>
              <a:t>2</a:t>
            </a:r>
            <a:r>
              <a:rPr lang="en" sz="3400">
                <a:solidFill>
                  <a:srgbClr val="38761D"/>
                </a:solidFill>
              </a:rPr>
              <a:t>C for Hexaboard Sensor Development </a:t>
            </a:r>
            <a:endParaRPr sz="3400">
              <a:solidFill>
                <a:srgbClr val="38761D"/>
              </a:solidFill>
            </a:endParaRPr>
          </a:p>
        </p:txBody>
      </p:sp>
      <p:sp>
        <p:nvSpPr>
          <p:cNvPr id="93" name="Google Shape;93;p13"/>
          <p:cNvSpPr txBox="1"/>
          <p:nvPr>
            <p:ph idx="1" type="subTitle"/>
          </p:nvPr>
        </p:nvSpPr>
        <p:spPr>
          <a:xfrm>
            <a:off x="2390150" y="2564525"/>
            <a:ext cx="4872600" cy="7926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74E13"/>
                </a:solidFill>
              </a:rPr>
              <a:t>Margot Lockwood</a:t>
            </a:r>
            <a:endParaRPr>
              <a:solidFill>
                <a:srgbClr val="274E1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74E13"/>
                </a:solidFill>
              </a:rPr>
              <a:t>And</a:t>
            </a:r>
            <a:r>
              <a:rPr lang="en">
                <a:solidFill>
                  <a:srgbClr val="274E13"/>
                </a:solidFill>
              </a:rPr>
              <a:t>r</a:t>
            </a:r>
            <a:r>
              <a:rPr lang="en" sz="2700">
                <a:solidFill>
                  <a:srgbClr val="274E13"/>
                </a:solidFill>
                <a:highlight>
                  <a:srgbClr val="F7F7F7"/>
                </a:highlight>
              </a:rPr>
              <a:t>é </a:t>
            </a:r>
            <a:r>
              <a:rPr lang="en">
                <a:solidFill>
                  <a:srgbClr val="274E13"/>
                </a:solidFill>
              </a:rPr>
              <a:t>David</a:t>
            </a:r>
            <a:r>
              <a:rPr lang="en" sz="1200">
                <a:solidFill>
                  <a:schemeClr val="dk1"/>
                </a:solidFill>
                <a:highlight>
                  <a:srgbClr val="F7F7F7"/>
                </a:highlight>
              </a:rPr>
              <a:t> </a:t>
            </a:r>
            <a:endParaRPr>
              <a:solidFill>
                <a:srgbClr val="274E1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74E13"/>
                </a:solidFill>
              </a:rPr>
              <a:t>December 14th, 2022</a:t>
            </a:r>
            <a:endParaRPr>
              <a:solidFill>
                <a:srgbClr val="274E13"/>
              </a:solidFill>
            </a:endParaRPr>
          </a:p>
        </p:txBody>
      </p:sp>
      <p:pic>
        <p:nvPicPr>
          <p:cNvPr id="94" name="Google Shape;9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3021" y="2267996"/>
            <a:ext cx="780175" cy="78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3025" y="1310600"/>
            <a:ext cx="780175" cy="7801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3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97" name="Google Shape;97;p13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3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3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</a:t>
            </a:r>
            <a:r>
              <a:rPr lang="en" sz="1200">
                <a:solidFill>
                  <a:schemeClr val="lt1"/>
                </a:solidFill>
              </a:rPr>
              <a:t>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00" name="Google Shape;100;p13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pic>
        <p:nvPicPr>
          <p:cNvPr id="101" name="Google Shape;10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91447" y="3845625"/>
            <a:ext cx="1023252" cy="90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3"/>
          <p:cNvSpPr txBox="1"/>
          <p:nvPr>
            <p:ph idx="12" type="sldNum"/>
          </p:nvPr>
        </p:nvSpPr>
        <p:spPr>
          <a:xfrm>
            <a:off x="7247074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2"/>
          <p:cNvSpPr txBox="1"/>
          <p:nvPr>
            <p:ph type="title"/>
          </p:nvPr>
        </p:nvSpPr>
        <p:spPr>
          <a:xfrm>
            <a:off x="317600" y="5039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Project </a:t>
            </a:r>
            <a:endParaRPr/>
          </a:p>
        </p:txBody>
      </p:sp>
      <p:sp>
        <p:nvSpPr>
          <p:cNvPr id="239" name="Google Shape;239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Create driver to readout voltages on ROC using ADS112C04 chip, an ADC, with I</a:t>
            </a:r>
            <a:r>
              <a:rPr baseline="30000" lang="en"/>
              <a:t>2</a:t>
            </a:r>
            <a:r>
              <a:rPr lang="en"/>
              <a:t>C protocol </a:t>
            </a:r>
            <a:endParaRPr/>
          </a:p>
        </p:txBody>
      </p:sp>
      <p:sp>
        <p:nvSpPr>
          <p:cNvPr id="240" name="Google Shape;240;p22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241" name="Google Shape;241;p22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2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2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44" name="Google Shape;244;p22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pic>
        <p:nvPicPr>
          <p:cNvPr id="245" name="Google Shape;245;p22"/>
          <p:cNvPicPr preferRelativeResize="0"/>
          <p:nvPr/>
        </p:nvPicPr>
        <p:blipFill rotWithShape="1">
          <a:blip r:embed="rId3">
            <a:alphaModFix/>
          </a:blip>
          <a:srcRect b="-14920" l="-94050" r="94050" t="14920"/>
          <a:stretch/>
        </p:blipFill>
        <p:spPr>
          <a:xfrm>
            <a:off x="821393" y="2878513"/>
            <a:ext cx="3202658" cy="180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393" y="2207613"/>
            <a:ext cx="3202658" cy="1801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22"/>
          <p:cNvSpPr txBox="1"/>
          <p:nvPr>
            <p:ph idx="12" type="sldNum"/>
          </p:nvPr>
        </p:nvSpPr>
        <p:spPr>
          <a:xfrm>
            <a:off x="7247199" y="48357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23"/>
          <p:cNvPicPr preferRelativeResize="0"/>
          <p:nvPr/>
        </p:nvPicPr>
        <p:blipFill rotWithShape="1">
          <a:blip r:embed="rId3">
            <a:alphaModFix/>
          </a:blip>
          <a:srcRect b="0" l="24451" r="16401" t="0"/>
          <a:stretch/>
        </p:blipFill>
        <p:spPr>
          <a:xfrm>
            <a:off x="7301225" y="2091000"/>
            <a:ext cx="1788650" cy="27594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23"/>
          <p:cNvSpPr txBox="1"/>
          <p:nvPr>
            <p:ph idx="2" type="body"/>
          </p:nvPr>
        </p:nvSpPr>
        <p:spPr>
          <a:xfrm>
            <a:off x="5457575" y="3767350"/>
            <a:ext cx="2358900" cy="132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SzPts val="1018"/>
              <a:buNone/>
            </a:pPr>
            <a:r>
              <a:rPr lang="en" sz="1095"/>
              <a:t>Connected to trophy board (which looks like a trophy I guess?) which is connected to hexaboard</a:t>
            </a:r>
            <a:endParaRPr sz="1095"/>
          </a:p>
        </p:txBody>
      </p:sp>
      <p:sp>
        <p:nvSpPr>
          <p:cNvPr id="254" name="Google Shape;254;p23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255" name="Google Shape;255;p23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3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3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58" name="Google Shape;258;p23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20"/>
              <a:t>ADS112C04</a:t>
            </a:r>
            <a:endParaRPr sz="2520"/>
          </a:p>
        </p:txBody>
      </p:sp>
      <p:pic>
        <p:nvPicPr>
          <p:cNvPr id="259" name="Google Shape;25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700" y="824825"/>
            <a:ext cx="4575800" cy="3262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97298" y="3364400"/>
            <a:ext cx="2358950" cy="1326915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3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62" name="Google Shape;262;p23"/>
          <p:cNvSpPr txBox="1"/>
          <p:nvPr>
            <p:ph idx="3" type="sldNum"/>
          </p:nvPr>
        </p:nvSpPr>
        <p:spPr>
          <a:xfrm>
            <a:off x="7323399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3" name="Google Shape;263;p23"/>
          <p:cNvSpPr txBox="1"/>
          <p:nvPr/>
        </p:nvSpPr>
        <p:spPr>
          <a:xfrm>
            <a:off x="4298475" y="940450"/>
            <a:ext cx="36441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Uses </a:t>
            </a:r>
            <a:r>
              <a:rPr lang="en">
                <a:solidFill>
                  <a:schemeClr val="dk2"/>
                </a:solidFill>
              </a:rPr>
              <a:t>I</a:t>
            </a:r>
            <a:r>
              <a:rPr baseline="30000" lang="en">
                <a:solidFill>
                  <a:schemeClr val="dk2"/>
                </a:solidFill>
              </a:rPr>
              <a:t>2</a:t>
            </a:r>
            <a:r>
              <a:rPr lang="en">
                <a:solidFill>
                  <a:schemeClr val="dk2"/>
                </a:solidFill>
              </a:rPr>
              <a:t>C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ADC </a:t>
            </a:r>
            <a:r>
              <a:rPr lang="en"/>
              <a:t>converter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Has built in </a:t>
            </a:r>
            <a:r>
              <a:rPr lang="en"/>
              <a:t>internal</a:t>
            </a:r>
            <a:r>
              <a:rPr lang="en"/>
              <a:t> temperature sensor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4 registers with various configurations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Can be connected to variable </a:t>
            </a:r>
            <a:r>
              <a:rPr lang="en"/>
              <a:t>temperature</a:t>
            </a:r>
            <a:r>
              <a:rPr lang="en"/>
              <a:t> resistor (schematic pictured left)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Can be used to probe dozens of internal voltages on the ROC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This well help problem solve issues with the </a:t>
            </a:r>
            <a:r>
              <a:rPr lang="en"/>
              <a:t>silicon</a:t>
            </a:r>
            <a:r>
              <a:rPr lang="en"/>
              <a:t> sensor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269" name="Google Shape;269;p24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24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24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72" name="Google Shape;272;p24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73" name="Google Shape;273;p24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20"/>
              <a:t>My physical set up: 640257</a:t>
            </a:r>
            <a:endParaRPr sz="2520"/>
          </a:p>
        </p:txBody>
      </p:sp>
      <p:sp>
        <p:nvSpPr>
          <p:cNvPr id="274" name="Google Shape;274;p24"/>
          <p:cNvSpPr txBox="1"/>
          <p:nvPr>
            <p:ph idx="3" type="sldNum"/>
          </p:nvPr>
        </p:nvSpPr>
        <p:spPr>
          <a:xfrm>
            <a:off x="7247199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5" name="Google Shape;27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462338" y="-684465"/>
            <a:ext cx="3936399" cy="6664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5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281" name="Google Shape;281;p25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5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25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84" name="Google Shape;284;p25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85" name="Google Shape;285;p25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20"/>
              <a:t>My physical set up: 640257</a:t>
            </a:r>
            <a:endParaRPr sz="2520"/>
          </a:p>
        </p:txBody>
      </p:sp>
      <p:sp>
        <p:nvSpPr>
          <p:cNvPr id="286" name="Google Shape;286;p25"/>
          <p:cNvSpPr txBox="1"/>
          <p:nvPr>
            <p:ph idx="3" type="sldNum"/>
          </p:nvPr>
        </p:nvSpPr>
        <p:spPr>
          <a:xfrm>
            <a:off x="7247199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87" name="Google Shape;28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462338" y="-684465"/>
            <a:ext cx="3936399" cy="6664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7297" y="2464203"/>
            <a:ext cx="2069774" cy="116425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25"/>
          <p:cNvSpPr/>
          <p:nvPr/>
        </p:nvSpPr>
        <p:spPr>
          <a:xfrm rot="-5960786">
            <a:off x="4137949" y="2587453"/>
            <a:ext cx="243837" cy="765344"/>
          </a:xfrm>
          <a:prstGeom prst="upArrow">
            <a:avLst>
              <a:gd fmla="val 50000" name="adj1"/>
              <a:gd fmla="val 59631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5"/>
          <p:cNvSpPr/>
          <p:nvPr/>
        </p:nvSpPr>
        <p:spPr>
          <a:xfrm rot="-5960786">
            <a:off x="4137949" y="2850753"/>
            <a:ext cx="243837" cy="765344"/>
          </a:xfrm>
          <a:prstGeom prst="upArrow">
            <a:avLst>
              <a:gd fmla="val 47132" name="adj1"/>
              <a:gd fmla="val 59631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6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296" name="Google Shape;296;p26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6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6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99" name="Google Shape;299;p26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300" name="Google Shape;300;p26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20"/>
              <a:t>My physical set up: 640257</a:t>
            </a:r>
            <a:endParaRPr sz="2520"/>
          </a:p>
        </p:txBody>
      </p:sp>
      <p:sp>
        <p:nvSpPr>
          <p:cNvPr id="301" name="Google Shape;301;p26"/>
          <p:cNvSpPr txBox="1"/>
          <p:nvPr>
            <p:ph idx="3" type="sldNum"/>
          </p:nvPr>
        </p:nvSpPr>
        <p:spPr>
          <a:xfrm>
            <a:off x="7247199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02" name="Google Shape;30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462338" y="-684465"/>
            <a:ext cx="3936399" cy="6664826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26"/>
          <p:cNvSpPr/>
          <p:nvPr/>
        </p:nvSpPr>
        <p:spPr>
          <a:xfrm rot="-3513907">
            <a:off x="5147726" y="2107933"/>
            <a:ext cx="306598" cy="353984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4" name="Google Shape;304;p26"/>
          <p:cNvPicPr preferRelativeResize="0"/>
          <p:nvPr/>
        </p:nvPicPr>
        <p:blipFill>
          <a:blip r:embed="rId4">
            <a:alphaModFix amt="90000"/>
          </a:blip>
          <a:stretch>
            <a:fillRect/>
          </a:stretch>
        </p:blipFill>
        <p:spPr>
          <a:xfrm>
            <a:off x="756944" y="1624178"/>
            <a:ext cx="2385729" cy="240827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6"/>
          <p:cNvSpPr/>
          <p:nvPr/>
        </p:nvSpPr>
        <p:spPr>
          <a:xfrm rot="2447791">
            <a:off x="6278419" y="2152282"/>
            <a:ext cx="286513" cy="300734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6"/>
          <p:cNvSpPr/>
          <p:nvPr/>
        </p:nvSpPr>
        <p:spPr>
          <a:xfrm rot="10567792">
            <a:off x="5687005" y="2927628"/>
            <a:ext cx="346691" cy="342779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6"/>
          <p:cNvSpPr txBox="1"/>
          <p:nvPr/>
        </p:nvSpPr>
        <p:spPr>
          <a:xfrm>
            <a:off x="5467813" y="2447850"/>
            <a:ext cx="780000" cy="4002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ROCS</a:t>
            </a:r>
            <a:endParaRPr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7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Driver Implementation </a:t>
            </a:r>
            <a:endParaRPr/>
          </a:p>
        </p:txBody>
      </p:sp>
      <p:sp>
        <p:nvSpPr>
          <p:cNvPr id="313" name="Google Shape;313;p27"/>
          <p:cNvSpPr txBox="1"/>
          <p:nvPr>
            <p:ph idx="1" type="body"/>
          </p:nvPr>
        </p:nvSpPr>
        <p:spPr>
          <a:xfrm>
            <a:off x="-101150" y="772125"/>
            <a:ext cx="3166200" cy="416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774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4"/>
              <a:buChar char="●"/>
            </a:pPr>
            <a:r>
              <a:rPr lang="en" sz="1403"/>
              <a:t>trophyADC.py</a:t>
            </a:r>
            <a:r>
              <a:rPr lang="en" sz="1403"/>
              <a:t>: </a:t>
            </a:r>
            <a:r>
              <a:rPr lang="en" sz="1203"/>
              <a:t>Object oriented!</a:t>
            </a:r>
            <a:endParaRPr sz="1203"/>
          </a:p>
          <a:p>
            <a:pPr indent="-305995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19"/>
              <a:buChar char="○"/>
            </a:pPr>
            <a:r>
              <a:rPr lang="en" sz="1218"/>
              <a:t>Classes: TrophyADC</a:t>
            </a:r>
            <a:endParaRPr sz="1218"/>
          </a:p>
          <a:p>
            <a:pPr indent="-305995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19"/>
              <a:buChar char="■"/>
            </a:pPr>
            <a:r>
              <a:rPr lang="en" sz="1218"/>
              <a:t>RDT: </a:t>
            </a:r>
            <a:r>
              <a:rPr lang="en" sz="1218"/>
              <a:t>temperature dependent resistor readings</a:t>
            </a:r>
            <a:endParaRPr sz="1218"/>
          </a:p>
          <a:p>
            <a:pPr indent="-305995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19"/>
              <a:buChar char="■"/>
            </a:pPr>
            <a:r>
              <a:rPr lang="en" sz="1218"/>
              <a:t>ADC1: probing ROC</a:t>
            </a:r>
            <a:endParaRPr sz="1218"/>
          </a:p>
          <a:p>
            <a:pPr indent="-305995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19"/>
              <a:buChar char="○"/>
            </a:pPr>
            <a:r>
              <a:rPr lang="en" sz="1218"/>
              <a:t>Methods</a:t>
            </a:r>
            <a:endParaRPr sz="1218"/>
          </a:p>
          <a:p>
            <a:pPr indent="-305995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19"/>
              <a:buChar char="■"/>
            </a:pPr>
            <a:r>
              <a:rPr lang="en" sz="1218"/>
              <a:t>Configure</a:t>
            </a:r>
            <a:endParaRPr sz="1218"/>
          </a:p>
          <a:p>
            <a:pPr indent="-305995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19"/>
              <a:buChar char="■"/>
            </a:pPr>
            <a:r>
              <a:rPr lang="en" sz="1218"/>
              <a:t>Basic commands</a:t>
            </a:r>
            <a:endParaRPr sz="1218"/>
          </a:p>
          <a:p>
            <a:pPr indent="-305995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19"/>
              <a:buChar char="■"/>
            </a:pPr>
            <a:r>
              <a:rPr lang="en" sz="1218"/>
              <a:t>Reading raw data </a:t>
            </a:r>
            <a:endParaRPr sz="1218"/>
          </a:p>
          <a:p>
            <a:pPr indent="-305995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19"/>
              <a:buChar char="■"/>
            </a:pPr>
            <a:r>
              <a:rPr lang="en" sz="1218"/>
              <a:t>Converting data to voltages or temperatures</a:t>
            </a:r>
            <a:endParaRPr sz="1218"/>
          </a:p>
          <a:p>
            <a:pPr indent="-305995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19"/>
              <a:buChar char="■"/>
            </a:pPr>
            <a:r>
              <a:rPr lang="en" sz="1218"/>
              <a:t>Basic statistics</a:t>
            </a:r>
            <a:endParaRPr sz="1218"/>
          </a:p>
          <a:p>
            <a:pPr indent="-305995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219"/>
              <a:buChar char="■"/>
            </a:pPr>
            <a:r>
              <a:rPr lang="en" sz="1218"/>
              <a:t>Calibration (by shorting PGA to mid supply voltage)</a:t>
            </a:r>
            <a:endParaRPr sz="1218"/>
          </a:p>
          <a:p>
            <a:pPr indent="-31774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4"/>
              <a:buChar char="●"/>
            </a:pPr>
            <a:r>
              <a:rPr lang="en" sz="1403"/>
              <a:t>c</a:t>
            </a:r>
            <a:r>
              <a:rPr lang="en" sz="1403"/>
              <a:t>onfig.yml-----------------------------</a:t>
            </a:r>
            <a:endParaRPr sz="1403"/>
          </a:p>
          <a:p>
            <a:pPr indent="-31774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4"/>
              <a:buChar char="●"/>
            </a:pPr>
            <a:r>
              <a:rPr lang="en" sz="1403"/>
              <a:t>checkBus.py:</a:t>
            </a:r>
            <a:r>
              <a:rPr lang="en" sz="1203"/>
              <a:t> scans</a:t>
            </a:r>
            <a:r>
              <a:rPr lang="en" sz="1200"/>
              <a:t> </a:t>
            </a:r>
            <a:r>
              <a:rPr lang="en" sz="1200"/>
              <a:t>I</a:t>
            </a:r>
            <a:r>
              <a:rPr baseline="30000" lang="en" sz="1200"/>
              <a:t>2</a:t>
            </a:r>
            <a:r>
              <a:rPr lang="en" sz="1200"/>
              <a:t>C</a:t>
            </a:r>
            <a:r>
              <a:rPr lang="en" sz="1200"/>
              <a:t> Bus</a:t>
            </a:r>
            <a:r>
              <a:rPr lang="en" sz="1203"/>
              <a:t> for </a:t>
            </a:r>
            <a:r>
              <a:rPr lang="en" sz="1203"/>
              <a:t>acknowledging </a:t>
            </a:r>
            <a:r>
              <a:rPr lang="en" sz="1203"/>
              <a:t>addresses with  configurable devices </a:t>
            </a:r>
            <a:endParaRPr sz="1203"/>
          </a:p>
          <a:p>
            <a:pPr indent="-31774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404"/>
              <a:buChar char="●"/>
            </a:pPr>
            <a:r>
              <a:rPr lang="en" sz="1403"/>
              <a:t>readme.md</a:t>
            </a:r>
            <a:endParaRPr sz="1403"/>
          </a:p>
        </p:txBody>
      </p:sp>
      <p:sp>
        <p:nvSpPr>
          <p:cNvPr id="314" name="Google Shape;314;p27"/>
          <p:cNvSpPr txBox="1"/>
          <p:nvPr>
            <p:ph idx="2" type="body"/>
          </p:nvPr>
        </p:nvSpPr>
        <p:spPr>
          <a:xfrm>
            <a:off x="4780300" y="1693050"/>
            <a:ext cx="3166200" cy="9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Can control data rate, gain, operating mode, reference voltage, current setting, ect.</a:t>
            </a:r>
            <a:endParaRPr/>
          </a:p>
        </p:txBody>
      </p:sp>
      <p:sp>
        <p:nvSpPr>
          <p:cNvPr id="315" name="Google Shape;315;p27"/>
          <p:cNvSpPr txBox="1"/>
          <p:nvPr>
            <p:ph idx="3" type="sldNum"/>
          </p:nvPr>
        </p:nvSpPr>
        <p:spPr>
          <a:xfrm>
            <a:off x="7247099" y="4823925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16" name="Google Shape;31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5038" y="623250"/>
            <a:ext cx="5767260" cy="1069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27"/>
          <p:cNvSpPr/>
          <p:nvPr/>
        </p:nvSpPr>
        <p:spPr>
          <a:xfrm rot="7483127">
            <a:off x="2413717" y="2474564"/>
            <a:ext cx="2437718" cy="36566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18" name="Google Shape;31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24433" y="2571750"/>
            <a:ext cx="2807868" cy="2252174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27"/>
          <p:cNvSpPr/>
          <p:nvPr/>
        </p:nvSpPr>
        <p:spPr>
          <a:xfrm rot="-8099231">
            <a:off x="5186170" y="3854341"/>
            <a:ext cx="948018" cy="564695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27"/>
          <p:cNvSpPr txBox="1"/>
          <p:nvPr/>
        </p:nvSpPr>
        <p:spPr>
          <a:xfrm>
            <a:off x="3975725" y="3111725"/>
            <a:ext cx="23301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</a:rPr>
              <a:t>Register configuration  makes physical</a:t>
            </a:r>
            <a:r>
              <a:rPr lang="en">
                <a:solidFill>
                  <a:schemeClr val="dk2"/>
                </a:solidFill>
              </a:rPr>
              <a:t> changes!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8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Driver In Action</a:t>
            </a:r>
            <a:endParaRPr/>
          </a:p>
        </p:txBody>
      </p:sp>
      <p:sp>
        <p:nvSpPr>
          <p:cNvPr id="326" name="Google Shape;326;p28"/>
          <p:cNvSpPr txBox="1"/>
          <p:nvPr>
            <p:ph idx="1" type="body"/>
          </p:nvPr>
        </p:nvSpPr>
        <p:spPr>
          <a:xfrm>
            <a:off x="311700" y="753750"/>
            <a:ext cx="3669600" cy="364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2258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Currently using my ADC driver: measure noise in </a:t>
            </a:r>
            <a:r>
              <a:rPr lang="en" sz="1600"/>
              <a:t>coulombs to calibrate ROC </a:t>
            </a:r>
            <a:r>
              <a:rPr lang="en" sz="1600"/>
              <a:t> </a:t>
            </a:r>
            <a:endParaRPr sz="1600"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Translate ROC ADC into ROC DAC injection value</a:t>
            </a:r>
            <a:endParaRPr sz="1400"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400"/>
              <a:t> setting different ROC DAC injection values and and reading voltages (my ADC)</a:t>
            </a:r>
            <a:endParaRPr sz="1400"/>
          </a:p>
          <a:p>
            <a:pPr indent="-310832" lvl="2" marL="1371600" rtl="0" algn="l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sz="1400"/>
              <a:t>Reading data from both halves of each of the  3 ROCS for </a:t>
            </a:r>
            <a:r>
              <a:rPr lang="en" sz="1400"/>
              <a:t>different</a:t>
            </a:r>
            <a:r>
              <a:rPr lang="en" sz="1400"/>
              <a:t> voltages to make calibration curve</a:t>
            </a:r>
            <a:endParaRPr sz="1400"/>
          </a:p>
          <a:p>
            <a:pPr indent="0" lvl="0" marL="13716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8"/>
          <p:cNvSpPr txBox="1"/>
          <p:nvPr>
            <p:ph idx="3" type="sldNum"/>
          </p:nvPr>
        </p:nvSpPr>
        <p:spPr>
          <a:xfrm>
            <a:off x="7247099" y="482685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28" name="Google Shape;32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0075" y="2869829"/>
            <a:ext cx="2997026" cy="1845525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8"/>
          <p:cNvSpPr/>
          <p:nvPr/>
        </p:nvSpPr>
        <p:spPr>
          <a:xfrm rot="-7927918">
            <a:off x="3628765" y="3974622"/>
            <a:ext cx="970872" cy="252557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30" name="Google Shape;330;p28"/>
          <p:cNvPicPr preferRelativeResize="0"/>
          <p:nvPr/>
        </p:nvPicPr>
        <p:blipFill rotWithShape="1">
          <a:blip r:embed="rId4">
            <a:alphaModFix/>
          </a:blip>
          <a:srcRect b="60712" l="45814" r="1903" t="3972"/>
          <a:stretch/>
        </p:blipFill>
        <p:spPr>
          <a:xfrm>
            <a:off x="4004359" y="157825"/>
            <a:ext cx="4919363" cy="2413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9"/>
          <p:cNvSpPr txBox="1"/>
          <p:nvPr>
            <p:ph type="title"/>
          </p:nvPr>
        </p:nvSpPr>
        <p:spPr>
          <a:xfrm>
            <a:off x="369700" y="-2647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Next?</a:t>
            </a:r>
            <a:endParaRPr/>
          </a:p>
        </p:txBody>
      </p:sp>
      <p:sp>
        <p:nvSpPr>
          <p:cNvPr id="336" name="Google Shape;336;p29"/>
          <p:cNvSpPr txBox="1"/>
          <p:nvPr>
            <p:ph idx="2" type="body"/>
          </p:nvPr>
        </p:nvSpPr>
        <p:spPr>
          <a:xfrm>
            <a:off x="4848300" y="724200"/>
            <a:ext cx="40452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 the driver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Do the data values make sense?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Modifying other scripts to use my driver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 would love to </a:t>
            </a:r>
            <a:r>
              <a:rPr lang="en"/>
              <a:t>continue</a:t>
            </a:r>
            <a:r>
              <a:rPr lang="en"/>
              <a:t> to work on HGCAL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Make more SWAMP objects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Remotely in January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Gradschool?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Continue work this spring/summer? </a:t>
            </a:r>
            <a:endParaRPr/>
          </a:p>
        </p:txBody>
      </p:sp>
      <p:sp>
        <p:nvSpPr>
          <p:cNvPr id="337" name="Google Shape;337;p29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338" name="Google Shape;338;p29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9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340" name="Google Shape;340;p29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341" name="Google Shape;341;p2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29"/>
          <p:cNvSpPr txBox="1"/>
          <p:nvPr>
            <p:ph idx="12" type="sldNum"/>
          </p:nvPr>
        </p:nvSpPr>
        <p:spPr>
          <a:xfrm>
            <a:off x="7247199" y="48357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43" name="Google Shape;34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787" y="1217525"/>
            <a:ext cx="4143026" cy="3107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0"/>
          <p:cNvSpPr txBox="1"/>
          <p:nvPr>
            <p:ph type="title"/>
          </p:nvPr>
        </p:nvSpPr>
        <p:spPr>
          <a:xfrm>
            <a:off x="4572000" y="81950"/>
            <a:ext cx="4045200" cy="117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Outtakes </a:t>
            </a:r>
            <a:endParaRPr/>
          </a:p>
        </p:txBody>
      </p:sp>
      <p:sp>
        <p:nvSpPr>
          <p:cNvPr id="349" name="Google Shape;349;p30"/>
          <p:cNvSpPr txBox="1"/>
          <p:nvPr>
            <p:ph idx="2" type="body"/>
          </p:nvPr>
        </p:nvSpPr>
        <p:spPr>
          <a:xfrm>
            <a:off x="4897825" y="1198675"/>
            <a:ext cx="3878700" cy="304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 have learned a lot…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Programming, detector development, electronic interfacing, cultural exchange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2 monitors &gt;&gt; 1 monitor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CERN is the best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 need to learn another language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 like cities???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30"/>
          <p:cNvSpPr txBox="1"/>
          <p:nvPr>
            <p:ph idx="12" type="sldNum"/>
          </p:nvPr>
        </p:nvSpPr>
        <p:spPr>
          <a:xfrm>
            <a:off x="7247074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51" name="Google Shape;351;p30"/>
          <p:cNvPicPr preferRelativeResize="0"/>
          <p:nvPr/>
        </p:nvPicPr>
        <p:blipFill rotWithShape="1">
          <a:blip r:embed="rId3">
            <a:alphaModFix/>
          </a:blip>
          <a:srcRect b="0" l="0" r="26648" t="0"/>
          <a:stretch/>
        </p:blipFill>
        <p:spPr>
          <a:xfrm>
            <a:off x="5191375" y="3885775"/>
            <a:ext cx="3333250" cy="49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7300" y="313150"/>
            <a:ext cx="3225900" cy="4301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1"/>
          <p:cNvSpPr txBox="1"/>
          <p:nvPr>
            <p:ph type="title"/>
          </p:nvPr>
        </p:nvSpPr>
        <p:spPr>
          <a:xfrm>
            <a:off x="768375" y="44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Acronyms and Abbreviations running list…</a:t>
            </a:r>
            <a:endParaRPr/>
          </a:p>
        </p:txBody>
      </p:sp>
      <p:sp>
        <p:nvSpPr>
          <p:cNvPr id="358" name="Google Shape;358;p31"/>
          <p:cNvSpPr txBox="1"/>
          <p:nvPr>
            <p:ph idx="1" type="body"/>
          </p:nvPr>
        </p:nvSpPr>
        <p:spPr>
          <a:xfrm>
            <a:off x="76200" y="454700"/>
            <a:ext cx="780300" cy="45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CERN :)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LHC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CMS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ATLAS</a:t>
            </a:r>
            <a:br>
              <a:rPr lang="en" sz="765"/>
            </a:br>
            <a:r>
              <a:rPr lang="en" sz="765"/>
              <a:t>ALICE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HGCAL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HCAL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LUCY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HEP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ToT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ToA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PA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TDC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CM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BX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I</a:t>
            </a:r>
            <a:r>
              <a:rPr baseline="30000" lang="en" sz="765"/>
              <a:t>2</a:t>
            </a:r>
            <a:r>
              <a:rPr lang="en" sz="765"/>
              <a:t>C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SMBus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FPGA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DAQ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ROC / HGCROC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ADC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DAC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L1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PCB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ZYNQ PL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ZYNC PS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FIFO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AXI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SWAMP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/>
              <a:t>TOF</a:t>
            </a:r>
            <a:endParaRPr sz="765"/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65"/>
          </a:p>
        </p:txBody>
      </p:sp>
      <p:sp>
        <p:nvSpPr>
          <p:cNvPr id="359" name="Google Shape;359;p31"/>
          <p:cNvSpPr txBox="1"/>
          <p:nvPr>
            <p:ph idx="2" type="body"/>
          </p:nvPr>
        </p:nvSpPr>
        <p:spPr>
          <a:xfrm>
            <a:off x="4975625" y="661200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uFill>
                <a:noFill/>
              </a:uFill>
              <a:hlinkClick r:id="rId3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rgbClr val="1A0DAB"/>
                </a:solidFill>
                <a:highlight>
                  <a:srgbClr val="FFFFFF"/>
                </a:highlight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PCMCIA - People Can't Memorize Computer Industry Acronyms</a:t>
            </a:r>
            <a:endParaRPr/>
          </a:p>
        </p:txBody>
      </p:sp>
      <p:pic>
        <p:nvPicPr>
          <p:cNvPr id="360" name="Google Shape;360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45000" y="2262950"/>
            <a:ext cx="3361050" cy="254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31"/>
          <p:cNvSpPr/>
          <p:nvPr/>
        </p:nvSpPr>
        <p:spPr>
          <a:xfrm rot="4644827">
            <a:off x="6332149" y="1840423"/>
            <a:ext cx="1104133" cy="631691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31"/>
          <p:cNvSpPr txBox="1"/>
          <p:nvPr/>
        </p:nvSpPr>
        <p:spPr>
          <a:xfrm>
            <a:off x="7210150" y="1802275"/>
            <a:ext cx="14181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134F5C"/>
                </a:solidFill>
              </a:rPr>
              <a:t>???</a:t>
            </a:r>
            <a:endParaRPr b="1" sz="3400">
              <a:solidFill>
                <a:srgbClr val="134F5C"/>
              </a:solidFill>
            </a:endParaRPr>
          </a:p>
        </p:txBody>
      </p:sp>
      <p:sp>
        <p:nvSpPr>
          <p:cNvPr id="363" name="Google Shape;363;p31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364" name="Google Shape;364;p31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31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31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367" name="Google Shape;367;p31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pic>
        <p:nvPicPr>
          <p:cNvPr id="368" name="Google Shape;368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04071" y="44734"/>
            <a:ext cx="780175" cy="780175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31"/>
          <p:cNvSpPr txBox="1"/>
          <p:nvPr/>
        </p:nvSpPr>
        <p:spPr>
          <a:xfrm>
            <a:off x="4304175" y="3813000"/>
            <a:ext cx="3000000" cy="7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139700" marR="1397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202124"/>
                </a:solidFill>
                <a:highlight>
                  <a:srgbClr val="FFFFFF"/>
                </a:highlight>
              </a:rPr>
              <a:t>Personal Computer Memory Card International Association</a:t>
            </a:r>
            <a:endParaRPr sz="1050">
              <a:solidFill>
                <a:srgbClr val="202124"/>
              </a:solidFill>
              <a:highlight>
                <a:srgbClr val="FFFFFF"/>
              </a:highlight>
            </a:endParaRPr>
          </a:p>
          <a:p>
            <a:pPr indent="0" lvl="0" marL="139700" marR="139700" rtl="0" algn="l">
              <a:lnSpc>
                <a:spcPct val="157142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02124"/>
              </a:solidFill>
              <a:highlight>
                <a:srgbClr val="FFFFFF"/>
              </a:highlight>
            </a:endParaRPr>
          </a:p>
        </p:txBody>
      </p:sp>
      <p:sp>
        <p:nvSpPr>
          <p:cNvPr id="370" name="Google Shape;370;p31"/>
          <p:cNvSpPr txBox="1"/>
          <p:nvPr>
            <p:ph idx="3" type="sldNum"/>
          </p:nvPr>
        </p:nvSpPr>
        <p:spPr>
          <a:xfrm>
            <a:off x="7247074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1" name="Google Shape;371;p31"/>
          <p:cNvSpPr txBox="1"/>
          <p:nvPr/>
        </p:nvSpPr>
        <p:spPr>
          <a:xfrm>
            <a:off x="7247199" y="4835700"/>
            <a:ext cx="1896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‹#›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372" name="Google Shape;372;p31"/>
          <p:cNvSpPr txBox="1"/>
          <p:nvPr/>
        </p:nvSpPr>
        <p:spPr>
          <a:xfrm>
            <a:off x="2432375" y="661200"/>
            <a:ext cx="20964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 can be hard to communicate (with computers and people) but communication is </a:t>
            </a:r>
            <a:r>
              <a:rPr lang="en"/>
              <a:t>important</a:t>
            </a:r>
            <a:r>
              <a:rPr lang="en"/>
              <a:t> and </a:t>
            </a:r>
            <a:r>
              <a:rPr lang="en"/>
              <a:t>useful.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Miscommunication (often unknowingly) is common. Successful communication </a:t>
            </a:r>
            <a:r>
              <a:rPr lang="en"/>
              <a:t>is rewarding. </a:t>
            </a:r>
            <a:endParaRPr/>
          </a:p>
        </p:txBody>
      </p:sp>
      <p:sp>
        <p:nvSpPr>
          <p:cNvPr id="373" name="Google Shape;373;p31"/>
          <p:cNvSpPr txBox="1"/>
          <p:nvPr/>
        </p:nvSpPr>
        <p:spPr>
          <a:xfrm>
            <a:off x="581463" y="1449750"/>
            <a:ext cx="3000000" cy="33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TRENZ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PS</a:t>
            </a:r>
            <a:br>
              <a:rPr lang="en" sz="765">
                <a:solidFill>
                  <a:schemeClr val="dk2"/>
                </a:solidFill>
              </a:rPr>
            </a:br>
            <a:r>
              <a:rPr lang="en" sz="765">
                <a:solidFill>
                  <a:schemeClr val="dk2"/>
                </a:solidFill>
              </a:rPr>
              <a:t>PL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SDA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SCL</a:t>
            </a:r>
            <a:br>
              <a:rPr lang="en" sz="765">
                <a:solidFill>
                  <a:schemeClr val="dk2"/>
                </a:solidFill>
              </a:rPr>
            </a:br>
            <a:r>
              <a:rPr lang="en" sz="765">
                <a:solidFill>
                  <a:schemeClr val="dk2"/>
                </a:solidFill>
              </a:rPr>
              <a:t>VHDL</a:t>
            </a:r>
            <a:br>
              <a:rPr lang="en" sz="765">
                <a:solidFill>
                  <a:schemeClr val="dk2"/>
                </a:solidFill>
              </a:rPr>
            </a:br>
            <a:r>
              <a:rPr lang="en" sz="765">
                <a:solidFill>
                  <a:schemeClr val="dk2"/>
                </a:solidFill>
              </a:rPr>
              <a:t>ECON</a:t>
            </a:r>
            <a:br>
              <a:rPr lang="en" sz="765">
                <a:solidFill>
                  <a:schemeClr val="dk2"/>
                </a:solidFill>
              </a:rPr>
            </a:br>
            <a:r>
              <a:rPr lang="en" sz="765">
                <a:solidFill>
                  <a:schemeClr val="dk2"/>
                </a:solidFill>
              </a:rPr>
              <a:t>IpGBT</a:t>
            </a:r>
            <a:br>
              <a:rPr lang="en" sz="765">
                <a:solidFill>
                  <a:schemeClr val="dk2"/>
                </a:solidFill>
              </a:rPr>
            </a:br>
            <a:r>
              <a:rPr lang="en" sz="765">
                <a:solidFill>
                  <a:schemeClr val="dk2"/>
                </a:solidFill>
              </a:rPr>
              <a:t>PS (but different than the earlier PS)</a:t>
            </a:r>
            <a:br>
              <a:rPr lang="en" sz="765">
                <a:solidFill>
                  <a:schemeClr val="dk2"/>
                </a:solidFill>
              </a:rPr>
            </a:br>
            <a:r>
              <a:rPr lang="en" sz="765">
                <a:solidFill>
                  <a:schemeClr val="dk2"/>
                </a:solidFill>
              </a:rPr>
              <a:t>SPS</a:t>
            </a:r>
            <a:br>
              <a:rPr lang="en" sz="765">
                <a:solidFill>
                  <a:schemeClr val="dk2"/>
                </a:solidFill>
              </a:rPr>
            </a:br>
            <a:r>
              <a:rPr lang="en" sz="765">
                <a:solidFill>
                  <a:schemeClr val="dk2"/>
                </a:solidFill>
              </a:rPr>
              <a:t>CM</a:t>
            </a:r>
            <a:br>
              <a:rPr lang="en" sz="765">
                <a:solidFill>
                  <a:schemeClr val="dk2"/>
                </a:solidFill>
              </a:rPr>
            </a:br>
            <a:r>
              <a:rPr lang="en" sz="765">
                <a:solidFill>
                  <a:schemeClr val="dk2"/>
                </a:solidFill>
              </a:rPr>
              <a:t>DR</a:t>
            </a:r>
            <a:br>
              <a:rPr lang="en" sz="765">
                <a:solidFill>
                  <a:schemeClr val="dk2"/>
                </a:solidFill>
              </a:rPr>
            </a:br>
            <a:r>
              <a:rPr lang="en" sz="765">
                <a:solidFill>
                  <a:schemeClr val="dk2"/>
                </a:solidFill>
              </a:rPr>
              <a:t>TS</a:t>
            </a:r>
            <a:br>
              <a:rPr lang="en" sz="765">
                <a:solidFill>
                  <a:schemeClr val="dk2"/>
                </a:solidFill>
              </a:rPr>
            </a:br>
            <a:r>
              <a:rPr lang="en" sz="765">
                <a:solidFill>
                  <a:schemeClr val="dk2"/>
                </a:solidFill>
              </a:rPr>
              <a:t>YAML (YAML Ain’t Markup Language) -- A recursive acronym 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PGA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SPS (different than earlier SPS…)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IDAC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RTD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PT Resistor 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MAD - Material Access Device 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RF Cavity 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LEIR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LINAC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LEAR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65">
                <a:solidFill>
                  <a:schemeClr val="dk2"/>
                </a:solidFill>
              </a:rPr>
              <a:t>TWA (three word acronym)</a:t>
            </a:r>
            <a:endParaRPr sz="76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65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"/>
          <p:cNvSpPr txBox="1"/>
          <p:nvPr>
            <p:ph idx="2" type="body"/>
          </p:nvPr>
        </p:nvSpPr>
        <p:spPr>
          <a:xfrm>
            <a:off x="5839525" y="907800"/>
            <a:ext cx="2775300" cy="3352200"/>
          </a:xfrm>
          <a:prstGeom prst="rect">
            <a:avLst/>
          </a:prstGeom>
          <a:noFill/>
          <a:ln cap="flat" cmpd="sng" w="2857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Margot Lockwood</a:t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Physics student at the University of Kansas interested in interdisciplinary scientific research in order to study the fundamental nature of the universe and to better the planet through technological advances. </a:t>
            </a:r>
            <a:endParaRPr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Hobbies: Climbing, Art, Fermentation, Travel</a:t>
            </a:r>
            <a:endParaRPr sz="1500"/>
          </a:p>
        </p:txBody>
      </p:sp>
      <p:pic>
        <p:nvPicPr>
          <p:cNvPr id="108" name="Google Shape;10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094" y="366200"/>
            <a:ext cx="2484345" cy="1912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4"/>
          <p:cNvPicPr preferRelativeResize="0"/>
          <p:nvPr/>
        </p:nvPicPr>
        <p:blipFill rotWithShape="1">
          <a:blip r:embed="rId4">
            <a:alphaModFix/>
          </a:blip>
          <a:srcRect b="0" l="16576" r="16929" t="0"/>
          <a:stretch/>
        </p:blipFill>
        <p:spPr>
          <a:xfrm>
            <a:off x="2210675" y="2388150"/>
            <a:ext cx="1427526" cy="218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4"/>
          <p:cNvPicPr preferRelativeResize="0"/>
          <p:nvPr/>
        </p:nvPicPr>
        <p:blipFill rotWithShape="1">
          <a:blip r:embed="rId5">
            <a:alphaModFix/>
          </a:blip>
          <a:srcRect b="8759" l="0" r="0" t="0"/>
          <a:stretch/>
        </p:blipFill>
        <p:spPr>
          <a:xfrm>
            <a:off x="3737198" y="2388150"/>
            <a:ext cx="1792603" cy="218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4"/>
          <p:cNvPicPr preferRelativeResize="0"/>
          <p:nvPr/>
        </p:nvPicPr>
        <p:blipFill rotWithShape="1">
          <a:blip r:embed="rId6">
            <a:alphaModFix/>
          </a:blip>
          <a:srcRect b="0" l="0" r="5464" t="0"/>
          <a:stretch/>
        </p:blipFill>
        <p:spPr>
          <a:xfrm>
            <a:off x="3051400" y="336988"/>
            <a:ext cx="2484352" cy="1971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7400" y="2382321"/>
            <a:ext cx="1644276" cy="2192394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4"/>
          <p:cNvSpPr txBox="1"/>
          <p:nvPr>
            <p:ph idx="3" type="sldNum"/>
          </p:nvPr>
        </p:nvSpPr>
        <p:spPr>
          <a:xfrm>
            <a:off x="7247099" y="48422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2"/>
          <p:cNvSpPr txBox="1"/>
          <p:nvPr>
            <p:ph type="title"/>
          </p:nvPr>
        </p:nvSpPr>
        <p:spPr>
          <a:xfrm>
            <a:off x="4724400" y="125350"/>
            <a:ext cx="4045200" cy="67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Outtakes </a:t>
            </a:r>
            <a:endParaRPr/>
          </a:p>
        </p:txBody>
      </p:sp>
      <p:sp>
        <p:nvSpPr>
          <p:cNvPr id="379" name="Google Shape;379;p32"/>
          <p:cNvSpPr txBox="1"/>
          <p:nvPr>
            <p:ph idx="2" type="body"/>
          </p:nvPr>
        </p:nvSpPr>
        <p:spPr>
          <a:xfrm>
            <a:off x="4572000" y="649150"/>
            <a:ext cx="4512600" cy="397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33333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49"/>
              <a:buChar char="●"/>
            </a:pPr>
            <a:r>
              <a:rPr lang="en" sz="1649"/>
              <a:t>Highlights:</a:t>
            </a:r>
            <a:endParaRPr sz="1649"/>
          </a:p>
          <a:p>
            <a:pPr indent="-31174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9"/>
              <a:buChar char="○"/>
            </a:pPr>
            <a:r>
              <a:rPr lang="en" sz="1309"/>
              <a:t>Beam test</a:t>
            </a:r>
            <a:endParaRPr sz="1309"/>
          </a:p>
          <a:p>
            <a:pPr indent="-31174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9"/>
              <a:buChar char="○"/>
            </a:pPr>
            <a:r>
              <a:rPr lang="en" sz="1309"/>
              <a:t>1st time communicating with my ADC</a:t>
            </a:r>
            <a:endParaRPr sz="1309"/>
          </a:p>
          <a:p>
            <a:pPr indent="-31174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9"/>
              <a:buChar char="○"/>
            </a:pPr>
            <a:r>
              <a:rPr lang="en" sz="1309"/>
              <a:t>Fedor’s </a:t>
            </a:r>
            <a:r>
              <a:rPr lang="en" sz="1309"/>
              <a:t>excitement</a:t>
            </a:r>
            <a:r>
              <a:rPr lang="en" sz="1309"/>
              <a:t> seeing a Dyson vacuum </a:t>
            </a:r>
            <a:endParaRPr sz="1309"/>
          </a:p>
          <a:p>
            <a:pPr indent="-31174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9"/>
              <a:buChar char="○"/>
            </a:pPr>
            <a:r>
              <a:rPr lang="en" sz="1309"/>
              <a:t>Orsay and Versailles</a:t>
            </a:r>
            <a:endParaRPr sz="1309"/>
          </a:p>
          <a:p>
            <a:pPr indent="-31174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9"/>
              <a:buChar char="○"/>
            </a:pPr>
            <a:r>
              <a:rPr lang="en" sz="1309"/>
              <a:t>Sparking water on tap at CERN</a:t>
            </a:r>
            <a:endParaRPr sz="1309"/>
          </a:p>
          <a:p>
            <a:pPr indent="-31174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9"/>
              <a:buChar char="○"/>
            </a:pPr>
            <a:r>
              <a:rPr lang="en" sz="1309"/>
              <a:t>Cheese (munster!)</a:t>
            </a:r>
            <a:endParaRPr sz="1309"/>
          </a:p>
          <a:p>
            <a:pPr indent="-31174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9"/>
              <a:buChar char="○"/>
            </a:pPr>
            <a:r>
              <a:rPr lang="en" sz="1309"/>
              <a:t>Andre giving chocolate </a:t>
            </a:r>
            <a:endParaRPr sz="1309"/>
          </a:p>
          <a:p>
            <a:pPr indent="-31174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9"/>
              <a:buChar char="○"/>
            </a:pPr>
            <a:r>
              <a:rPr lang="en" sz="1309"/>
              <a:t>Asking people from different </a:t>
            </a:r>
            <a:r>
              <a:rPr lang="en" sz="1309"/>
              <a:t>locations “do you have this/ what do you call this” and</a:t>
            </a:r>
            <a:r>
              <a:rPr lang="en" sz="1309"/>
              <a:t> about stereotypes </a:t>
            </a:r>
            <a:endParaRPr sz="1309"/>
          </a:p>
          <a:p>
            <a:pPr indent="-31174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9"/>
              <a:buChar char="○"/>
            </a:pPr>
            <a:r>
              <a:rPr b="1" lang="en" sz="1309"/>
              <a:t>Being excited to work Monday mornings</a:t>
            </a:r>
            <a:endParaRPr b="1" sz="120"/>
          </a:p>
          <a:p>
            <a:pPr indent="-333333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49"/>
              <a:buChar char="●"/>
            </a:pPr>
            <a:r>
              <a:rPr lang="en" sz="1649"/>
              <a:t>Travel:</a:t>
            </a:r>
            <a:endParaRPr sz="1649"/>
          </a:p>
          <a:p>
            <a:pPr indent="-311743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9"/>
              <a:buChar char="○"/>
            </a:pPr>
            <a:r>
              <a:rPr lang="en" sz="1309"/>
              <a:t>Chamonix, Lyon, Paris, Barcelona, London, Prague (tomorrow)</a:t>
            </a:r>
            <a:endParaRPr sz="1090"/>
          </a:p>
        </p:txBody>
      </p:sp>
      <p:sp>
        <p:nvSpPr>
          <p:cNvPr id="380" name="Google Shape;380;p32"/>
          <p:cNvSpPr txBox="1"/>
          <p:nvPr>
            <p:ph idx="12" type="sldNum"/>
          </p:nvPr>
        </p:nvSpPr>
        <p:spPr>
          <a:xfrm>
            <a:off x="7247074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81" name="Google Shape;38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025" y="158150"/>
            <a:ext cx="3457150" cy="4609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3"/>
          <p:cNvSpPr txBox="1"/>
          <p:nvPr>
            <p:ph type="title"/>
          </p:nvPr>
        </p:nvSpPr>
        <p:spPr>
          <a:xfrm>
            <a:off x="4777525" y="3050875"/>
            <a:ext cx="4045200" cy="739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387" name="Google Shape;387;p3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88" name="Google Shape;38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50" y="873550"/>
            <a:ext cx="4528502" cy="3396377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33"/>
          <p:cNvSpPr txBox="1"/>
          <p:nvPr>
            <p:ph type="title"/>
          </p:nvPr>
        </p:nvSpPr>
        <p:spPr>
          <a:xfrm>
            <a:off x="4777525" y="3684263"/>
            <a:ext cx="4272300" cy="84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390" name="Google Shape;390;p33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391" name="Google Shape;391;p33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392" name="Google Shape;392;p33"/>
          <p:cNvSpPr txBox="1"/>
          <p:nvPr>
            <p:ph idx="2" type="body"/>
          </p:nvPr>
        </p:nvSpPr>
        <p:spPr>
          <a:xfrm>
            <a:off x="5691925" y="86925"/>
            <a:ext cx="3837000" cy="67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Acknowledgments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93" name="Google Shape;393;p33"/>
          <p:cNvSpPr txBox="1"/>
          <p:nvPr>
            <p:ph idx="12" type="sldNum"/>
          </p:nvPr>
        </p:nvSpPr>
        <p:spPr>
          <a:xfrm>
            <a:off x="7247199" y="48357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4" name="Google Shape;394;p33"/>
          <p:cNvSpPr txBox="1"/>
          <p:nvPr/>
        </p:nvSpPr>
        <p:spPr>
          <a:xfrm>
            <a:off x="4777525" y="662025"/>
            <a:ext cx="35265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Andr</a:t>
            </a:r>
            <a:r>
              <a:rPr lang="en" sz="1500">
                <a:solidFill>
                  <a:schemeClr val="dk1"/>
                </a:solidFill>
                <a:highlight>
                  <a:srgbClr val="F7F7F7"/>
                </a:highlight>
              </a:rPr>
              <a:t>é</a:t>
            </a:r>
            <a:r>
              <a:rPr lang="en" sz="1500">
                <a:solidFill>
                  <a:schemeClr val="dk1"/>
                </a:solidFill>
              </a:rPr>
              <a:t> David, Arnaud Steen, and the HGCAL CMS team for mentorship and help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Steve and Tom for organizing this experience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US State Department in coordination with University of Michigan for funding this experience 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4"/>
          <p:cNvSpPr txBox="1"/>
          <p:nvPr>
            <p:ph type="title"/>
          </p:nvPr>
        </p:nvSpPr>
        <p:spPr>
          <a:xfrm>
            <a:off x="3959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 slides…</a:t>
            </a:r>
            <a:endParaRPr/>
          </a:p>
        </p:txBody>
      </p:sp>
      <p:sp>
        <p:nvSpPr>
          <p:cNvPr id="400" name="Google Shape;400;p34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401" name="Google Shape;401;p34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402" name="Google Shape;402;p34"/>
          <p:cNvSpPr txBox="1"/>
          <p:nvPr>
            <p:ph idx="12" type="sldNum"/>
          </p:nvPr>
        </p:nvSpPr>
        <p:spPr>
          <a:xfrm>
            <a:off x="7247199" y="48357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03" name="Google Shape;40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2525" y="855201"/>
            <a:ext cx="4282550" cy="3211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5"/>
          <p:cNvSpPr txBox="1"/>
          <p:nvPr>
            <p:ph type="title"/>
          </p:nvPr>
        </p:nvSpPr>
        <p:spPr>
          <a:xfrm>
            <a:off x="4835400" y="855675"/>
            <a:ext cx="4045200" cy="117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Outtakes: Program </a:t>
            </a:r>
            <a:r>
              <a:rPr lang="en"/>
              <a:t>changes suggestions </a:t>
            </a:r>
            <a:r>
              <a:rPr lang="en"/>
              <a:t>  </a:t>
            </a:r>
            <a:endParaRPr/>
          </a:p>
        </p:txBody>
      </p:sp>
      <p:sp>
        <p:nvSpPr>
          <p:cNvPr id="409" name="Google Shape;409;p35"/>
          <p:cNvSpPr txBox="1"/>
          <p:nvPr>
            <p:ph idx="2" type="body"/>
          </p:nvPr>
        </p:nvSpPr>
        <p:spPr>
          <a:xfrm>
            <a:off x="4939500" y="1947000"/>
            <a:ext cx="3837000" cy="288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 not go to CERN directly from airport, but wait so we can rest and look alive in our ID photos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group </a:t>
            </a:r>
            <a:r>
              <a:rPr lang="en"/>
              <a:t>lectures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 registered with CMS instead of ATLAS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35"/>
          <p:cNvSpPr txBox="1"/>
          <p:nvPr>
            <p:ph idx="12" type="sldNum"/>
          </p:nvPr>
        </p:nvSpPr>
        <p:spPr>
          <a:xfrm>
            <a:off x="7247074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11" name="Google Shape;41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6018" y="202575"/>
            <a:ext cx="2927504" cy="2195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8078" y="2571750"/>
            <a:ext cx="2883386" cy="2162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36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418" name="Google Shape;418;p36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36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36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421" name="Google Shape;421;p36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422" name="Google Shape;422;p36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20"/>
              <a:t>Overview of Device Operation</a:t>
            </a:r>
            <a:endParaRPr sz="2520"/>
          </a:p>
        </p:txBody>
      </p:sp>
      <p:pic>
        <p:nvPicPr>
          <p:cNvPr id="423" name="Google Shape;42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9180" y="840275"/>
            <a:ext cx="4152746" cy="3870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1151" y="3843125"/>
            <a:ext cx="1482801" cy="32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2075" y="2992699"/>
            <a:ext cx="2326177" cy="943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1372" y="1444775"/>
            <a:ext cx="2834502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36"/>
          <p:cNvSpPr/>
          <p:nvPr/>
        </p:nvSpPr>
        <p:spPr>
          <a:xfrm rot="1787010">
            <a:off x="3079177" y="1707440"/>
            <a:ext cx="1104033" cy="631833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36"/>
          <p:cNvSpPr/>
          <p:nvPr/>
        </p:nvSpPr>
        <p:spPr>
          <a:xfrm flipH="1">
            <a:off x="6889800" y="3646575"/>
            <a:ext cx="654000" cy="6318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36"/>
          <p:cNvSpPr/>
          <p:nvPr/>
        </p:nvSpPr>
        <p:spPr>
          <a:xfrm>
            <a:off x="2720350" y="3210950"/>
            <a:ext cx="1275000" cy="5727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1C4587"/>
          </a:solidFill>
          <a:ln cap="flat" cmpd="sng" w="9525">
            <a:solidFill>
              <a:srgbClr val="1C458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36"/>
          <p:cNvSpPr txBox="1"/>
          <p:nvPr>
            <p:ph idx="3" type="sldNum"/>
          </p:nvPr>
        </p:nvSpPr>
        <p:spPr>
          <a:xfrm>
            <a:off x="7247199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Google Shape;43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9300" y="235300"/>
            <a:ext cx="2913011" cy="17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37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Terminology</a:t>
            </a:r>
            <a:endParaRPr/>
          </a:p>
        </p:txBody>
      </p:sp>
      <p:sp>
        <p:nvSpPr>
          <p:cNvPr id="437" name="Google Shape;437;p37"/>
          <p:cNvSpPr txBox="1"/>
          <p:nvPr>
            <p:ph idx="1" type="body"/>
          </p:nvPr>
        </p:nvSpPr>
        <p:spPr>
          <a:xfrm>
            <a:off x="341950" y="579525"/>
            <a:ext cx="2660700" cy="402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ROC</a:t>
            </a:r>
            <a:r>
              <a:rPr lang="en"/>
              <a:t>- Read Out Chip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R</a:t>
            </a:r>
            <a:r>
              <a:rPr lang="en"/>
              <a:t>eads data from the channels of the silicon sensor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"/>
              <a:t>Contributes to trigger system and DAQ system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3-5 ROCS per hexaboard divided into two halves</a:t>
            </a:r>
            <a:br>
              <a:rPr lang="en"/>
            </a:b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ADC </a:t>
            </a:r>
            <a:r>
              <a:rPr lang="en"/>
              <a:t>- Analog to Digital Converter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Allows analog sensors (light, sounds, pressure, voltage, ect) to communicate with microcontrollers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I</a:t>
            </a:r>
            <a:r>
              <a:rPr b="1" baseline="30000" lang="en"/>
              <a:t>2</a:t>
            </a:r>
            <a:r>
              <a:rPr b="1" lang="en"/>
              <a:t>C </a:t>
            </a:r>
            <a:r>
              <a:rPr lang="en"/>
              <a:t>- Inter-integrated circuit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uses two bidirectional lines (SDA and SCL) </a:t>
            </a:r>
            <a:endParaRPr/>
          </a:p>
        </p:txBody>
      </p:sp>
      <p:sp>
        <p:nvSpPr>
          <p:cNvPr id="438" name="Google Shape;438;p37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439" name="Google Shape;439;p37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37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37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442" name="Google Shape;442;p37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pic>
        <p:nvPicPr>
          <p:cNvPr id="443" name="Google Shape;443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76400" y="112737"/>
            <a:ext cx="2051826" cy="2038926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37"/>
          <p:cNvSpPr/>
          <p:nvPr/>
        </p:nvSpPr>
        <p:spPr>
          <a:xfrm flipH="1" rot="4496693">
            <a:off x="5032884" y="166402"/>
            <a:ext cx="286431" cy="1345140"/>
          </a:xfrm>
          <a:prstGeom prst="upArrow">
            <a:avLst>
              <a:gd fmla="val 44167" name="adj1"/>
              <a:gd fmla="val 50000" name="adj2"/>
            </a:avLst>
          </a:prstGeom>
          <a:solidFill>
            <a:srgbClr val="F3F3F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45" name="Google Shape;445;p37"/>
          <p:cNvPicPr preferRelativeResize="0"/>
          <p:nvPr/>
        </p:nvPicPr>
        <p:blipFill rotWithShape="1">
          <a:blip r:embed="rId5">
            <a:alphaModFix/>
          </a:blip>
          <a:srcRect b="4894" l="2050" r="2593" t="13252"/>
          <a:stretch/>
        </p:blipFill>
        <p:spPr>
          <a:xfrm>
            <a:off x="3503825" y="3581275"/>
            <a:ext cx="2660800" cy="102325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37"/>
          <p:cNvSpPr txBox="1"/>
          <p:nvPr/>
        </p:nvSpPr>
        <p:spPr>
          <a:xfrm>
            <a:off x="3747350" y="32359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</a:rPr>
              <a:t>Queen		  Worker 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447" name="Google Shape;447;p37"/>
          <p:cNvPicPr preferRelativeResize="0"/>
          <p:nvPr/>
        </p:nvPicPr>
        <p:blipFill rotWithShape="1">
          <a:blip r:embed="rId6">
            <a:alphaModFix/>
          </a:blip>
          <a:srcRect b="7939" l="0" r="0" t="32187"/>
          <a:stretch/>
        </p:blipFill>
        <p:spPr>
          <a:xfrm>
            <a:off x="3008325" y="1992863"/>
            <a:ext cx="3803850" cy="1281025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37"/>
          <p:cNvSpPr txBox="1"/>
          <p:nvPr>
            <p:ph type="title"/>
          </p:nvPr>
        </p:nvSpPr>
        <p:spPr>
          <a:xfrm>
            <a:off x="6848100" y="2241413"/>
            <a:ext cx="3492600" cy="190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5"/>
              <a:t>Example: °C</a:t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5"/>
              <a:t>1 bit=0.03125°C</a:t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5"/>
              <a:t>00 0011 0010 0000 → 25°C</a:t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5"/>
              <a:t>11 1100 1110 0000 → -25°C</a:t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37"/>
          <p:cNvSpPr txBox="1"/>
          <p:nvPr>
            <p:ph idx="3" type="sldNum"/>
          </p:nvPr>
        </p:nvSpPr>
        <p:spPr>
          <a:xfrm>
            <a:off x="7247099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50" name="Google Shape;450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67225" y="3700200"/>
            <a:ext cx="2442776" cy="71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Google Shape;45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1425"/>
            <a:ext cx="8912001" cy="441745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38"/>
          <p:cNvSpPr txBox="1"/>
          <p:nvPr>
            <p:ph idx="3" type="sldNum"/>
          </p:nvPr>
        </p:nvSpPr>
        <p:spPr>
          <a:xfrm>
            <a:off x="7247099" y="4852875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"/>
          <p:cNvSpPr txBox="1"/>
          <p:nvPr>
            <p:ph idx="2" type="body"/>
          </p:nvPr>
        </p:nvSpPr>
        <p:spPr>
          <a:xfrm>
            <a:off x="4572000" y="0"/>
            <a:ext cx="4572000" cy="4911900"/>
          </a:xfrm>
          <a:prstGeom prst="rect">
            <a:avLst/>
          </a:prstGeom>
          <a:solidFill>
            <a:srgbClr val="274E13"/>
          </a:solidFill>
        </p:spPr>
        <p:txBody>
          <a:bodyPr anchorCtr="0" anchor="ctr" bIns="91425" lIns="91425" spcFirstLastPara="1" rIns="91425" wrap="square" tIns="91425">
            <a:normAutofit lnSpcReduction="10000"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</a:endParaRPr>
          </a:p>
          <a:p>
            <a:pPr indent="-349250" lvl="0" marL="9144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900"/>
              <a:buAutoNum type="arabicPeriod"/>
            </a:pPr>
            <a:r>
              <a:rPr lang="en" sz="1900">
                <a:solidFill>
                  <a:schemeClr val="lt1"/>
                </a:solidFill>
              </a:rPr>
              <a:t>Background information</a:t>
            </a:r>
            <a:endParaRPr sz="1900">
              <a:solidFill>
                <a:schemeClr val="lt1"/>
              </a:solidFill>
            </a:endParaRPr>
          </a:p>
          <a:p>
            <a:pPr indent="-349250" lvl="1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AutoNum type="alphaLcPeriod"/>
            </a:pPr>
            <a:r>
              <a:rPr lang="en" sz="1900">
                <a:solidFill>
                  <a:schemeClr val="lt1"/>
                </a:solidFill>
              </a:rPr>
              <a:t>HL-LHC and HGCAL </a:t>
            </a:r>
            <a:endParaRPr sz="1900">
              <a:solidFill>
                <a:schemeClr val="lt1"/>
              </a:solidFill>
            </a:endParaRPr>
          </a:p>
          <a:p>
            <a:pPr indent="-349250" lvl="1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AutoNum type="alphaLcPeriod"/>
            </a:pPr>
            <a:r>
              <a:rPr lang="en" sz="1900">
                <a:solidFill>
                  <a:schemeClr val="lt1"/>
                </a:solidFill>
              </a:rPr>
              <a:t>Project Goal</a:t>
            </a:r>
            <a:endParaRPr sz="1900">
              <a:solidFill>
                <a:schemeClr val="lt1"/>
              </a:solidFill>
            </a:endParaRPr>
          </a:p>
          <a:p>
            <a:pPr indent="-349250" lvl="1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AutoNum type="alphaLcPeriod"/>
            </a:pPr>
            <a:r>
              <a:rPr lang="en" sz="1900">
                <a:solidFill>
                  <a:schemeClr val="lt1"/>
                </a:solidFill>
              </a:rPr>
              <a:t>Project Specific Terminology </a:t>
            </a:r>
            <a:endParaRPr sz="1900">
              <a:solidFill>
                <a:schemeClr val="lt1"/>
              </a:solidFill>
            </a:endParaRPr>
          </a:p>
          <a:p>
            <a:pPr indent="-34925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AutoNum type="arabicPeriod"/>
            </a:pPr>
            <a:r>
              <a:rPr lang="en" sz="1900">
                <a:solidFill>
                  <a:schemeClr val="lt1"/>
                </a:solidFill>
              </a:rPr>
              <a:t>Project Details</a:t>
            </a:r>
            <a:endParaRPr sz="1900">
              <a:solidFill>
                <a:schemeClr val="lt1"/>
              </a:solidFill>
            </a:endParaRPr>
          </a:p>
          <a:p>
            <a:pPr indent="-349250" lvl="1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AutoNum type="alphaLcPeriod"/>
            </a:pPr>
            <a:r>
              <a:rPr lang="en" sz="1900">
                <a:solidFill>
                  <a:schemeClr val="lt1"/>
                </a:solidFill>
              </a:rPr>
              <a:t>Chip Overview </a:t>
            </a:r>
            <a:endParaRPr sz="1900">
              <a:solidFill>
                <a:schemeClr val="lt1"/>
              </a:solidFill>
            </a:endParaRPr>
          </a:p>
          <a:p>
            <a:pPr indent="-349250" lvl="1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AutoNum type="alphaLcPeriod"/>
            </a:pPr>
            <a:r>
              <a:rPr lang="en" sz="1900">
                <a:solidFill>
                  <a:schemeClr val="lt1"/>
                </a:solidFill>
              </a:rPr>
              <a:t>Driver </a:t>
            </a:r>
            <a:r>
              <a:rPr lang="en" sz="1900">
                <a:solidFill>
                  <a:schemeClr val="lt1"/>
                </a:solidFill>
              </a:rPr>
              <a:t>Implementation</a:t>
            </a:r>
            <a:r>
              <a:rPr lang="en" sz="1900">
                <a:solidFill>
                  <a:schemeClr val="lt1"/>
                </a:solidFill>
              </a:rPr>
              <a:t> </a:t>
            </a:r>
            <a:endParaRPr sz="1900">
              <a:solidFill>
                <a:schemeClr val="lt1"/>
              </a:solidFill>
            </a:endParaRPr>
          </a:p>
          <a:p>
            <a:pPr indent="-349250" lvl="1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AutoNum type="alphaLcPeriod"/>
            </a:pPr>
            <a:r>
              <a:rPr lang="en" sz="1900">
                <a:solidFill>
                  <a:schemeClr val="lt1"/>
                </a:solidFill>
              </a:rPr>
              <a:t>Driver in Action</a:t>
            </a:r>
            <a:endParaRPr sz="1900">
              <a:solidFill>
                <a:schemeClr val="lt1"/>
              </a:solidFill>
            </a:endParaRPr>
          </a:p>
          <a:p>
            <a:pPr indent="-349250" lvl="1" marL="13716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AutoNum type="alphaLcPeriod"/>
            </a:pPr>
            <a:r>
              <a:rPr lang="en" sz="1900">
                <a:solidFill>
                  <a:schemeClr val="lt1"/>
                </a:solidFill>
              </a:rPr>
              <a:t>What’s Next?</a:t>
            </a:r>
            <a:endParaRPr sz="1900">
              <a:solidFill>
                <a:schemeClr val="lt1"/>
              </a:solidFill>
            </a:endParaRPr>
          </a:p>
          <a:p>
            <a:pPr indent="-34925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AutoNum type="arabicPeriod"/>
            </a:pPr>
            <a:r>
              <a:rPr lang="en" sz="1900">
                <a:solidFill>
                  <a:schemeClr val="lt1"/>
                </a:solidFill>
              </a:rPr>
              <a:t>Reflection</a:t>
            </a:r>
            <a:endParaRPr sz="19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5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120" name="Google Shape;120;p15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5"/>
          <p:cNvSpPr/>
          <p:nvPr/>
        </p:nvSpPr>
        <p:spPr>
          <a:xfrm>
            <a:off x="7247100" y="4911900"/>
            <a:ext cx="19794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5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23" name="Google Shape;123;p15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24" name="Google Shape;124;p15"/>
          <p:cNvSpPr txBox="1"/>
          <p:nvPr>
            <p:ph idx="12" type="sldNum"/>
          </p:nvPr>
        </p:nvSpPr>
        <p:spPr>
          <a:xfrm>
            <a:off x="7247074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5" name="Google Shape;125;p15"/>
          <p:cNvSpPr txBox="1"/>
          <p:nvPr>
            <p:ph type="title"/>
          </p:nvPr>
        </p:nvSpPr>
        <p:spPr>
          <a:xfrm>
            <a:off x="4629075" y="599175"/>
            <a:ext cx="4045200" cy="39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Outline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26" name="Google Shape;12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9850" y="228600"/>
            <a:ext cx="3354074" cy="447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20"/>
              <a:t>Background: </a:t>
            </a:r>
            <a:r>
              <a:rPr lang="en" sz="2420"/>
              <a:t>High Granularity Calorimeter (HGCAL) Endcap Upgrade</a:t>
            </a:r>
            <a:endParaRPr sz="2420"/>
          </a:p>
        </p:txBody>
      </p:sp>
      <p:sp>
        <p:nvSpPr>
          <p:cNvPr id="132" name="Google Shape;132;p16"/>
          <p:cNvSpPr txBox="1"/>
          <p:nvPr/>
        </p:nvSpPr>
        <p:spPr>
          <a:xfrm>
            <a:off x="4090400" y="1170625"/>
            <a:ext cx="44361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High Luminosity (HL)-LHC will increase beam density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2 x 10</a:t>
            </a:r>
            <a:r>
              <a:rPr baseline="30000" lang="en">
                <a:solidFill>
                  <a:schemeClr val="dk1"/>
                </a:solidFill>
              </a:rPr>
              <a:t>34</a:t>
            </a:r>
            <a:r>
              <a:rPr lang="en">
                <a:solidFill>
                  <a:schemeClr val="dk1"/>
                </a:solidFill>
              </a:rPr>
              <a:t> s</a:t>
            </a:r>
            <a:r>
              <a:rPr baseline="30000" lang="en">
                <a:solidFill>
                  <a:schemeClr val="dk1"/>
                </a:solidFill>
              </a:rPr>
              <a:t>-1</a:t>
            </a:r>
            <a:r>
              <a:rPr lang="en">
                <a:solidFill>
                  <a:schemeClr val="dk1"/>
                </a:solidFill>
              </a:rPr>
              <a:t>cm</a:t>
            </a:r>
            <a:r>
              <a:rPr baseline="30000" lang="en">
                <a:solidFill>
                  <a:schemeClr val="dk1"/>
                </a:solidFill>
              </a:rPr>
              <a:t>-2</a:t>
            </a:r>
            <a:r>
              <a:rPr lang="en">
                <a:solidFill>
                  <a:schemeClr val="dk1"/>
                </a:solidFill>
              </a:rPr>
              <a:t> → 5 – 7.5 x 10</a:t>
            </a:r>
            <a:r>
              <a:rPr baseline="30000" lang="en">
                <a:solidFill>
                  <a:schemeClr val="dk1"/>
                </a:solidFill>
              </a:rPr>
              <a:t>34 </a:t>
            </a:r>
            <a:r>
              <a:rPr lang="en">
                <a:solidFill>
                  <a:schemeClr val="dk1"/>
                </a:solidFill>
              </a:rPr>
              <a:t>s</a:t>
            </a:r>
            <a:r>
              <a:rPr baseline="30000" lang="en">
                <a:solidFill>
                  <a:schemeClr val="dk1"/>
                </a:solidFill>
              </a:rPr>
              <a:t>-1</a:t>
            </a:r>
            <a:r>
              <a:rPr lang="en">
                <a:solidFill>
                  <a:schemeClr val="dk1"/>
                </a:solidFill>
              </a:rPr>
              <a:t>cm</a:t>
            </a:r>
            <a:r>
              <a:rPr baseline="30000" lang="en">
                <a:solidFill>
                  <a:schemeClr val="dk1"/>
                </a:solidFill>
              </a:rPr>
              <a:t>-2</a:t>
            </a:r>
            <a:r>
              <a:rPr lang="en">
                <a:solidFill>
                  <a:schemeClr val="dk1"/>
                </a:solidFill>
              </a:rPr>
              <a:t>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More collisions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More data (rare physics! Better precision)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More pile-up (</a:t>
            </a:r>
            <a:r>
              <a:rPr lang="en">
                <a:solidFill>
                  <a:schemeClr val="dk1"/>
                </a:solidFill>
              </a:rPr>
              <a:t>40 → 140-200)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HGCAL Upgrade will enhance particle identification, energy resolution, and pile up rejection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Harsh radiation environment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High precision spatial, energy, and timing information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20ps timing precision required</a:t>
            </a:r>
            <a:endParaRPr/>
          </a:p>
        </p:txBody>
      </p:sp>
      <p:sp>
        <p:nvSpPr>
          <p:cNvPr id="133" name="Google Shape;133;p16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134" name="Google Shape;134;p16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6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6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37" name="Google Shape;137;p16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pic>
        <p:nvPicPr>
          <p:cNvPr id="138" name="Google Shape;13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500" y="2316117"/>
            <a:ext cx="3311379" cy="22048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502" y="1028860"/>
            <a:ext cx="2072995" cy="1285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6"/>
          <p:cNvPicPr preferRelativeResize="0"/>
          <p:nvPr/>
        </p:nvPicPr>
        <p:blipFill rotWithShape="1">
          <a:blip r:embed="rId5">
            <a:alphaModFix/>
          </a:blip>
          <a:srcRect b="8045" l="0" r="0" t="11008"/>
          <a:stretch/>
        </p:blipFill>
        <p:spPr>
          <a:xfrm>
            <a:off x="2510608" y="1030965"/>
            <a:ext cx="1289270" cy="1285161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6"/>
          <p:cNvSpPr txBox="1"/>
          <p:nvPr>
            <p:ph idx="3" type="sldNum"/>
          </p:nvPr>
        </p:nvSpPr>
        <p:spPr>
          <a:xfrm>
            <a:off x="7247074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7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20"/>
              <a:t>High Granularity Calorimeter (HGCAL) Endcap Upgrade: Electromagnetic Section (CE-E)</a:t>
            </a:r>
            <a:endParaRPr sz="2420"/>
          </a:p>
        </p:txBody>
      </p:sp>
      <p:pic>
        <p:nvPicPr>
          <p:cNvPr id="147" name="Google Shape;14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7400" y="1084019"/>
            <a:ext cx="5000627" cy="2839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3250" y="2391300"/>
            <a:ext cx="2488473" cy="2472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7"/>
          <p:cNvPicPr preferRelativeResize="0"/>
          <p:nvPr/>
        </p:nvPicPr>
        <p:blipFill rotWithShape="1">
          <a:blip r:embed="rId5">
            <a:alphaModFix/>
          </a:blip>
          <a:srcRect b="-39909" l="-9922" r="63943" t="45158"/>
          <a:stretch/>
        </p:blipFill>
        <p:spPr>
          <a:xfrm rot="-8100000">
            <a:off x="2835078" y="898528"/>
            <a:ext cx="3830695" cy="3838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8400" y="960850"/>
            <a:ext cx="2586424" cy="196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7"/>
          <p:cNvPicPr preferRelativeResize="0"/>
          <p:nvPr/>
        </p:nvPicPr>
        <p:blipFill rotWithShape="1">
          <a:blip r:embed="rId5">
            <a:alphaModFix/>
          </a:blip>
          <a:srcRect b="0" l="0" r="54020" t="5249"/>
          <a:stretch/>
        </p:blipFill>
        <p:spPr>
          <a:xfrm rot="-5686552">
            <a:off x="1135555" y="1846698"/>
            <a:ext cx="1273018" cy="1466777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7"/>
          <p:cNvSpPr txBox="1"/>
          <p:nvPr/>
        </p:nvSpPr>
        <p:spPr>
          <a:xfrm>
            <a:off x="3917400" y="4002175"/>
            <a:ext cx="51093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upgrade the EM section of the calorimeter 620 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</a:t>
            </a:r>
            <a:r>
              <a:rPr baseline="30000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 </a:t>
            </a:r>
            <a:r>
              <a:rPr lang="en">
                <a:solidFill>
                  <a:schemeClr val="dk1"/>
                </a:solidFill>
              </a:rPr>
              <a:t>of silicon sensors are being installed (26 layers)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53" name="Google Shape;153;p17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154" name="Google Shape;154;p17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7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7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57" name="Google Shape;157;p17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58" name="Google Shape;158;p17"/>
          <p:cNvSpPr txBox="1"/>
          <p:nvPr>
            <p:ph idx="3" type="sldNum"/>
          </p:nvPr>
        </p:nvSpPr>
        <p:spPr>
          <a:xfrm>
            <a:off x="7247099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8"/>
          <p:cNvSpPr txBox="1"/>
          <p:nvPr>
            <p:ph type="title"/>
          </p:nvPr>
        </p:nvSpPr>
        <p:spPr>
          <a:xfrm>
            <a:off x="317600" y="5039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Project </a:t>
            </a:r>
            <a:endParaRPr/>
          </a:p>
        </p:txBody>
      </p:sp>
      <p:sp>
        <p:nvSpPr>
          <p:cNvPr id="164" name="Google Shape;164;p18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Create driver to readout voltages on ROC using ADS112C04 chip, an ADC, with </a:t>
            </a:r>
            <a:r>
              <a:rPr lang="en"/>
              <a:t>I</a:t>
            </a:r>
            <a:r>
              <a:rPr baseline="30000" lang="en"/>
              <a:t>2</a:t>
            </a:r>
            <a:r>
              <a:rPr lang="en"/>
              <a:t>C protocol </a:t>
            </a:r>
            <a:endParaRPr/>
          </a:p>
        </p:txBody>
      </p:sp>
      <p:sp>
        <p:nvSpPr>
          <p:cNvPr id="165" name="Google Shape;165;p18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166" name="Google Shape;166;p18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8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8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69" name="Google Shape;169;p18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pic>
        <p:nvPicPr>
          <p:cNvPr id="170" name="Google Shape;170;p18"/>
          <p:cNvPicPr preferRelativeResize="0"/>
          <p:nvPr/>
        </p:nvPicPr>
        <p:blipFill rotWithShape="1">
          <a:blip r:embed="rId3">
            <a:alphaModFix/>
          </a:blip>
          <a:srcRect b="-14920" l="-94050" r="94050" t="14920"/>
          <a:stretch/>
        </p:blipFill>
        <p:spPr>
          <a:xfrm>
            <a:off x="821393" y="2878513"/>
            <a:ext cx="3202658" cy="180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393" y="2207613"/>
            <a:ext cx="3202658" cy="180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8"/>
          <p:cNvSpPr txBox="1"/>
          <p:nvPr>
            <p:ph idx="12" type="sldNum"/>
          </p:nvPr>
        </p:nvSpPr>
        <p:spPr>
          <a:xfrm>
            <a:off x="7247199" y="48357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2049" y="350425"/>
            <a:ext cx="3843023" cy="2366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9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Terminology</a:t>
            </a:r>
            <a:endParaRPr/>
          </a:p>
        </p:txBody>
      </p:sp>
      <p:sp>
        <p:nvSpPr>
          <p:cNvPr id="179" name="Google Shape;179;p19"/>
          <p:cNvSpPr txBox="1"/>
          <p:nvPr>
            <p:ph idx="1" type="body"/>
          </p:nvPr>
        </p:nvSpPr>
        <p:spPr>
          <a:xfrm>
            <a:off x="341950" y="579525"/>
            <a:ext cx="4740300" cy="14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ROC</a:t>
            </a:r>
            <a:r>
              <a:rPr lang="en"/>
              <a:t>- Read Out Chip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Reads data from the silicon sensor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Contributes to trigger system and DAQ system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3-5 ROCS per hexaboard divided into two </a:t>
            </a:r>
            <a:r>
              <a:rPr lang="en"/>
              <a:t>halves</a:t>
            </a:r>
            <a:endParaRPr/>
          </a:p>
        </p:txBody>
      </p:sp>
      <p:sp>
        <p:nvSpPr>
          <p:cNvPr id="180" name="Google Shape;180;p19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181" name="Google Shape;181;p19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9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9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84" name="Google Shape;184;p19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pic>
        <p:nvPicPr>
          <p:cNvPr id="185" name="Google Shape;18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57575" y="1500890"/>
            <a:ext cx="3843025" cy="3818886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19"/>
          <p:cNvSpPr/>
          <p:nvPr/>
        </p:nvSpPr>
        <p:spPr>
          <a:xfrm flipH="1" rot="3434054">
            <a:off x="4525089" y="2065200"/>
            <a:ext cx="304320" cy="1760834"/>
          </a:xfrm>
          <a:prstGeom prst="upArrow">
            <a:avLst>
              <a:gd fmla="val 44167" name="adj1"/>
              <a:gd fmla="val 50000" name="adj2"/>
            </a:avLst>
          </a:prstGeom>
          <a:solidFill>
            <a:srgbClr val="F3F3F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9"/>
          <p:cNvSpPr txBox="1"/>
          <p:nvPr>
            <p:ph idx="3" type="sldNum"/>
          </p:nvPr>
        </p:nvSpPr>
        <p:spPr>
          <a:xfrm>
            <a:off x="7247099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8" name="Google Shape;188;p19"/>
          <p:cNvSpPr/>
          <p:nvPr/>
        </p:nvSpPr>
        <p:spPr>
          <a:xfrm>
            <a:off x="3576925" y="3283975"/>
            <a:ext cx="362700" cy="369300"/>
          </a:xfrm>
          <a:prstGeom prst="ellipse">
            <a:avLst/>
          </a:prstGeom>
          <a:noFill/>
          <a:ln cap="flat" cmpd="sng" w="38100">
            <a:solidFill>
              <a:srgbClr val="EAD1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0"/>
          <p:cNvSpPr txBox="1"/>
          <p:nvPr>
            <p:ph idx="1" type="body"/>
          </p:nvPr>
        </p:nvSpPr>
        <p:spPr>
          <a:xfrm>
            <a:off x="454925" y="1036050"/>
            <a:ext cx="4038900" cy="22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ADC</a:t>
            </a:r>
            <a:r>
              <a:rPr lang="en" sz="1500"/>
              <a:t> - Analog to Digital Converter </a:t>
            </a:r>
            <a:endParaRPr sz="15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Allows analog sensors (light, sounds, pressure, voltage, ect) to communicate with microcontrollers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0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195" name="Google Shape;195;p20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0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0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98" name="Google Shape;198;p20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pic>
        <p:nvPicPr>
          <p:cNvPr id="199" name="Google Shape;199;p20"/>
          <p:cNvPicPr preferRelativeResize="0"/>
          <p:nvPr/>
        </p:nvPicPr>
        <p:blipFill rotWithShape="1">
          <a:blip r:embed="rId3">
            <a:alphaModFix/>
          </a:blip>
          <a:srcRect b="7939" l="0" r="0" t="32187"/>
          <a:stretch/>
        </p:blipFill>
        <p:spPr>
          <a:xfrm>
            <a:off x="236650" y="2571750"/>
            <a:ext cx="5385174" cy="181357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0"/>
          <p:cNvSpPr txBox="1"/>
          <p:nvPr>
            <p:ph type="title"/>
          </p:nvPr>
        </p:nvSpPr>
        <p:spPr>
          <a:xfrm>
            <a:off x="5768525" y="268875"/>
            <a:ext cx="3297000" cy="434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77"/>
              <a:t>Example: </a:t>
            </a:r>
            <a:endParaRPr sz="157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77"/>
              <a:t>Let 1 LSB=0.03125°C</a:t>
            </a:r>
            <a:br>
              <a:rPr lang="en" sz="1577"/>
            </a:br>
            <a:endParaRPr sz="157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77"/>
              <a:t>We can then convert a binary number to a </a:t>
            </a:r>
            <a:r>
              <a:rPr lang="en" sz="1577"/>
              <a:t>sensible</a:t>
            </a:r>
            <a:r>
              <a:rPr lang="en" sz="1577"/>
              <a:t> piece of data: </a:t>
            </a:r>
            <a:endParaRPr sz="157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77"/>
              <a:t>00 0011 0010 0000 → 25°C</a:t>
            </a:r>
            <a:endParaRPr sz="157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7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718"/>
              <a:buFont typeface="Arial"/>
              <a:buNone/>
            </a:pPr>
            <a:r>
              <a:rPr lang="en" sz="1577"/>
              <a:t>For a negative number the far left bit represents sign. We subtract 1 and flip all bits</a:t>
            </a:r>
            <a:endParaRPr sz="157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718"/>
              <a:buFont typeface="Arial"/>
              <a:buNone/>
            </a:pPr>
            <a:r>
              <a:rPr lang="en" sz="1577"/>
              <a:t>11 1100 1110 0000 - 1 = </a:t>
            </a:r>
            <a:endParaRPr sz="1577"/>
          </a:p>
          <a:p>
            <a:pPr indent="4572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718"/>
              <a:buFont typeface="Arial"/>
              <a:buNone/>
            </a:pPr>
            <a:r>
              <a:rPr lang="en" sz="1577"/>
              <a:t>11 1100 1101 1111</a:t>
            </a:r>
            <a:endParaRPr sz="157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718"/>
              <a:buFont typeface="Arial"/>
              <a:buNone/>
            </a:pPr>
            <a:r>
              <a:rPr lang="en" sz="1577"/>
              <a:t>flip(11 1100 1101 1111) = </a:t>
            </a:r>
            <a:endParaRPr sz="1577"/>
          </a:p>
          <a:p>
            <a:pPr indent="4572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718"/>
              <a:buFont typeface="Arial"/>
              <a:buNone/>
            </a:pPr>
            <a:r>
              <a:rPr lang="en" sz="1577"/>
              <a:t>00 0011 0010 0000</a:t>
            </a:r>
            <a:endParaRPr sz="157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718"/>
              <a:buFont typeface="Arial"/>
              <a:buNone/>
            </a:pPr>
            <a:r>
              <a:t/>
            </a:r>
            <a:endParaRPr sz="157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718"/>
              <a:buFont typeface="Arial"/>
              <a:buNone/>
            </a:pPr>
            <a:r>
              <a:t/>
            </a:r>
            <a:endParaRPr sz="157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9718"/>
              <a:buFont typeface="Arial"/>
              <a:buNone/>
            </a:pPr>
            <a:r>
              <a:rPr lang="en" sz="1577"/>
              <a:t>Thus, 11 1100 1110 0000 → -25°C</a:t>
            </a:r>
            <a:endParaRPr sz="1577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0"/>
          <p:cNvSpPr txBox="1"/>
          <p:nvPr>
            <p:ph idx="3" type="sldNum"/>
          </p:nvPr>
        </p:nvSpPr>
        <p:spPr>
          <a:xfrm>
            <a:off x="7247099" y="48309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2" name="Google Shape;202;p20"/>
          <p:cNvSpPr txBox="1"/>
          <p:nvPr>
            <p:ph type="title"/>
          </p:nvPr>
        </p:nvSpPr>
        <p:spPr>
          <a:xfrm>
            <a:off x="311700" y="88500"/>
            <a:ext cx="3425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Terminology</a:t>
            </a:r>
            <a:endParaRPr/>
          </a:p>
        </p:txBody>
      </p:sp>
      <p:sp>
        <p:nvSpPr>
          <p:cNvPr id="203" name="Google Shape;203;p20"/>
          <p:cNvSpPr txBox="1"/>
          <p:nvPr>
            <p:ph type="title"/>
          </p:nvPr>
        </p:nvSpPr>
        <p:spPr>
          <a:xfrm>
            <a:off x="4640525" y="579442"/>
            <a:ext cx="981300" cy="67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5"/>
              <a:t>(800 in decimal)</a:t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5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0"/>
          <p:cNvSpPr/>
          <p:nvPr/>
        </p:nvSpPr>
        <p:spPr>
          <a:xfrm flipH="1" rot="8520711">
            <a:off x="5442047" y="968920"/>
            <a:ext cx="239806" cy="680897"/>
          </a:xfrm>
          <a:prstGeom prst="upArrow">
            <a:avLst>
              <a:gd fmla="val 44167" name="adj1"/>
              <a:gd fmla="val 50000" name="adj2"/>
            </a:avLst>
          </a:prstGeom>
          <a:solidFill>
            <a:srgbClr val="F3F3F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999659">
            <a:off x="6257540" y="297968"/>
            <a:ext cx="1467895" cy="1180941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1"/>
          <p:cNvSpPr txBox="1"/>
          <p:nvPr>
            <p:ph type="title"/>
          </p:nvPr>
        </p:nvSpPr>
        <p:spPr>
          <a:xfrm>
            <a:off x="311700" y="8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Terminology</a:t>
            </a:r>
            <a:endParaRPr/>
          </a:p>
        </p:txBody>
      </p:sp>
      <p:sp>
        <p:nvSpPr>
          <p:cNvPr id="211" name="Google Shape;211;p21"/>
          <p:cNvSpPr/>
          <p:nvPr/>
        </p:nvSpPr>
        <p:spPr>
          <a:xfrm>
            <a:off x="0" y="4911900"/>
            <a:ext cx="1979400" cy="231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212" name="Google Shape;212;p21"/>
          <p:cNvSpPr/>
          <p:nvPr/>
        </p:nvSpPr>
        <p:spPr>
          <a:xfrm>
            <a:off x="1979450" y="4911900"/>
            <a:ext cx="5267700" cy="2316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1"/>
          <p:cNvSpPr/>
          <p:nvPr/>
        </p:nvSpPr>
        <p:spPr>
          <a:xfrm>
            <a:off x="7247100" y="4911900"/>
            <a:ext cx="1896900" cy="2316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21"/>
          <p:cNvSpPr txBox="1"/>
          <p:nvPr/>
        </p:nvSpPr>
        <p:spPr>
          <a:xfrm>
            <a:off x="0" y="4843050"/>
            <a:ext cx="197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M. Lockwood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15" name="Google Shape;215;p21"/>
          <p:cNvSpPr txBox="1"/>
          <p:nvPr/>
        </p:nvSpPr>
        <p:spPr>
          <a:xfrm>
            <a:off x="1979450" y="4843050"/>
            <a:ext cx="526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CMS HGCAL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216" name="Google Shape;216;p21"/>
          <p:cNvSpPr txBox="1"/>
          <p:nvPr/>
        </p:nvSpPr>
        <p:spPr>
          <a:xfrm>
            <a:off x="3913041" y="88500"/>
            <a:ext cx="8928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</a:rPr>
              <a:t>Queen		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17" name="Google Shape;217;p21"/>
          <p:cNvSpPr txBox="1"/>
          <p:nvPr>
            <p:ph idx="3" type="sldNum"/>
          </p:nvPr>
        </p:nvSpPr>
        <p:spPr>
          <a:xfrm>
            <a:off x="7247199" y="4611200"/>
            <a:ext cx="1896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8" name="Google Shape;21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2172800"/>
            <a:ext cx="8312699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1"/>
          <p:cNvSpPr txBox="1"/>
          <p:nvPr/>
        </p:nvSpPr>
        <p:spPr>
          <a:xfrm>
            <a:off x="771900" y="4442850"/>
            <a:ext cx="831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(</a:t>
            </a:r>
            <a:r>
              <a:rPr lang="en" sz="1300"/>
              <a:t>similar to DNA translation with start codon [AUG], information, then stop codon [UAA/UAG/UGA])</a:t>
            </a:r>
            <a:endParaRPr sz="1300"/>
          </a:p>
        </p:txBody>
      </p:sp>
      <p:sp>
        <p:nvSpPr>
          <p:cNvPr id="220" name="Google Shape;220;p21"/>
          <p:cNvSpPr txBox="1"/>
          <p:nvPr>
            <p:ph type="title"/>
          </p:nvPr>
        </p:nvSpPr>
        <p:spPr>
          <a:xfrm>
            <a:off x="1096200" y="4169825"/>
            <a:ext cx="892800" cy="2316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n" sz="1058"/>
              <a:t>Queen</a:t>
            </a:r>
            <a:endParaRPr sz="788"/>
          </a:p>
        </p:txBody>
      </p:sp>
      <p:sp>
        <p:nvSpPr>
          <p:cNvPr id="221" name="Google Shape;221;p21"/>
          <p:cNvSpPr txBox="1"/>
          <p:nvPr>
            <p:ph type="title"/>
          </p:nvPr>
        </p:nvSpPr>
        <p:spPr>
          <a:xfrm>
            <a:off x="4130988" y="4279000"/>
            <a:ext cx="976800" cy="2316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n" sz="858"/>
              <a:t>Worker </a:t>
            </a:r>
            <a:r>
              <a:rPr lang="en" sz="858"/>
              <a:t>Queen</a:t>
            </a:r>
            <a:endParaRPr sz="588"/>
          </a:p>
        </p:txBody>
      </p:sp>
      <p:sp>
        <p:nvSpPr>
          <p:cNvPr id="222" name="Google Shape;222;p21"/>
          <p:cNvSpPr txBox="1"/>
          <p:nvPr>
            <p:ph type="title"/>
          </p:nvPr>
        </p:nvSpPr>
        <p:spPr>
          <a:xfrm>
            <a:off x="7214500" y="4279000"/>
            <a:ext cx="976800" cy="2316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n" sz="858"/>
              <a:t>Worker Queen</a:t>
            </a:r>
            <a:endParaRPr sz="588"/>
          </a:p>
        </p:txBody>
      </p:sp>
      <p:sp>
        <p:nvSpPr>
          <p:cNvPr id="223" name="Google Shape;223;p21"/>
          <p:cNvSpPr txBox="1"/>
          <p:nvPr>
            <p:ph idx="1" type="body"/>
          </p:nvPr>
        </p:nvSpPr>
        <p:spPr>
          <a:xfrm>
            <a:off x="311700" y="187781"/>
            <a:ext cx="2660700" cy="36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I</a:t>
            </a:r>
            <a:r>
              <a:rPr b="1" baseline="30000" lang="en"/>
              <a:t>2</a:t>
            </a:r>
            <a:r>
              <a:rPr b="1" lang="en"/>
              <a:t>C</a:t>
            </a:r>
            <a:r>
              <a:rPr lang="en"/>
              <a:t> - Inter-Integrated Circuit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Uses two lines (SDA and SCL) for </a:t>
            </a:r>
            <a:r>
              <a:rPr lang="en"/>
              <a:t>bidirectional communication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Can use System Management Bus (SMBus)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4" name="Google Shape;224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92325" y="405362"/>
            <a:ext cx="1345425" cy="83416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1"/>
          <p:cNvSpPr txBox="1"/>
          <p:nvPr/>
        </p:nvSpPr>
        <p:spPr>
          <a:xfrm>
            <a:off x="6406550" y="208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</a:rPr>
              <a:t> Worker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26" name="Google Shape;226;p21"/>
          <p:cNvSpPr/>
          <p:nvPr/>
        </p:nvSpPr>
        <p:spPr>
          <a:xfrm>
            <a:off x="4653450" y="573000"/>
            <a:ext cx="1785000" cy="2316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7" name="Google Shape;22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999618">
            <a:off x="2658562" y="1657322"/>
            <a:ext cx="1303550" cy="104873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1"/>
          <p:cNvSpPr/>
          <p:nvPr/>
        </p:nvSpPr>
        <p:spPr>
          <a:xfrm rot="6308539">
            <a:off x="3407040" y="1563504"/>
            <a:ext cx="735020" cy="146926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1"/>
          <p:cNvSpPr txBox="1"/>
          <p:nvPr/>
        </p:nvSpPr>
        <p:spPr>
          <a:xfrm>
            <a:off x="2707038" y="12886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</a:rPr>
              <a:t> Worker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30" name="Google Shape;230;p21"/>
          <p:cNvSpPr txBox="1"/>
          <p:nvPr/>
        </p:nvSpPr>
        <p:spPr>
          <a:xfrm>
            <a:off x="5175750" y="346775"/>
            <a:ext cx="8928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</a:rPr>
              <a:t>SDA</a:t>
            </a:r>
            <a:r>
              <a:rPr lang="en">
                <a:solidFill>
                  <a:schemeClr val="dk2"/>
                </a:solidFill>
              </a:rPr>
              <a:t>		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31" name="Google Shape;231;p21"/>
          <p:cNvSpPr/>
          <p:nvPr/>
        </p:nvSpPr>
        <p:spPr>
          <a:xfrm>
            <a:off x="4692975" y="1007000"/>
            <a:ext cx="1785000" cy="231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1"/>
          <p:cNvSpPr txBox="1"/>
          <p:nvPr/>
        </p:nvSpPr>
        <p:spPr>
          <a:xfrm>
            <a:off x="5175750" y="727775"/>
            <a:ext cx="89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</a:rPr>
              <a:t>SCL</a:t>
            </a:r>
            <a:r>
              <a:rPr lang="en">
                <a:solidFill>
                  <a:schemeClr val="dk2"/>
                </a:solidFill>
              </a:rPr>
              <a:t>	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33" name="Google Shape;233;p21"/>
          <p:cNvSpPr/>
          <p:nvPr/>
        </p:nvSpPr>
        <p:spPr>
          <a:xfrm rot="6296558">
            <a:off x="3378847" y="1730254"/>
            <a:ext cx="1085507" cy="143718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