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  <p:sldMasterId id="2147483712" r:id="rId6"/>
  </p:sldMasterIdLst>
  <p:notesMasterIdLst>
    <p:notesMasterId r:id="rId26"/>
  </p:notesMasterIdLst>
  <p:handoutMasterIdLst>
    <p:handoutMasterId r:id="rId27"/>
  </p:handoutMasterIdLst>
  <p:sldIdLst>
    <p:sldId id="258" r:id="rId7"/>
    <p:sldId id="289" r:id="rId8"/>
    <p:sldId id="311" r:id="rId9"/>
    <p:sldId id="287" r:id="rId10"/>
    <p:sldId id="272" r:id="rId11"/>
    <p:sldId id="264" r:id="rId12"/>
    <p:sldId id="309" r:id="rId13"/>
    <p:sldId id="293" r:id="rId14"/>
    <p:sldId id="291" r:id="rId15"/>
    <p:sldId id="301" r:id="rId16"/>
    <p:sldId id="300" r:id="rId17"/>
    <p:sldId id="299" r:id="rId18"/>
    <p:sldId id="306" r:id="rId19"/>
    <p:sldId id="307" r:id="rId20"/>
    <p:sldId id="294" r:id="rId21"/>
    <p:sldId id="297" r:id="rId22"/>
    <p:sldId id="304" r:id="rId23"/>
    <p:sldId id="305" r:id="rId24"/>
    <p:sldId id="268" r:id="rId2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0505"/>
    <a:srgbClr val="2EAC68"/>
    <a:srgbClr val="005DE0"/>
    <a:srgbClr val="F207CA"/>
    <a:srgbClr val="FBEA1C"/>
    <a:srgbClr val="E6E6E6"/>
    <a:srgbClr val="0FE6F8"/>
    <a:srgbClr val="253366"/>
    <a:srgbClr val="FEFCDE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6921" autoAdjust="0"/>
  </p:normalViewPr>
  <p:slideViewPr>
    <p:cSldViewPr snapToObjects="1" showGuides="1">
      <p:cViewPr varScale="1">
        <p:scale>
          <a:sx n="80" d="100"/>
          <a:sy n="80" d="100"/>
        </p:scale>
        <p:origin x="965" y="6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20/04/2023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20/04/2023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7ED87-957B-4949-AE23-267924224793}" type="datetime1">
              <a:rPr lang="en-US" smtClean="0"/>
              <a:t>4/20/2023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EA77B-6211-4A65-A75D-83DB0C67ABB3}" type="datetime1">
              <a:rPr lang="en-US" smtClean="0"/>
              <a:t>4/20/2023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C5116-91A9-4B37-8585-46FE9E51C6A5}" type="datetime1">
              <a:rPr lang="en-US" smtClean="0"/>
              <a:t>4/20/2023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188C7-9F11-4481-8DE0-AE82AFCE3552}" type="datetime1">
              <a:rPr lang="en-US" smtClean="0"/>
              <a:t>4/20/2023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C6146-8C53-4A1C-8249-EBFB6573BCCE}" type="datetime1">
              <a:rPr lang="en-US" smtClean="0"/>
              <a:t>4/20/2023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91ED2-3585-4889-8DAF-61A4B9FEFE80}" type="datetime1">
              <a:rPr lang="en-US" smtClean="0"/>
              <a:t>4/20/2023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E618F-3E5F-4543-B067-159129381036}" type="datetime1">
              <a:rPr lang="en-US" smtClean="0"/>
              <a:t>4/20/2023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722D8-FBE3-492C-B394-4B7321540F39}" type="datetime1">
              <a:rPr lang="en-US" smtClean="0"/>
              <a:t>4/20/2023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714C4-56E9-4111-956C-50BDCAB6CA37}" type="datetime1">
              <a:rPr lang="en-US" smtClean="0"/>
              <a:t>4/20/2023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9DBD6-2C3A-4E22-B534-36E565E7F2B2}" type="datetime1">
              <a:rPr lang="en-US" smtClean="0"/>
              <a:t>4/20/2023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A24F7-C4AA-43DC-AFA8-BB2F4DB72A72}" type="datetime1">
              <a:rPr lang="en-US" smtClean="0"/>
              <a:t>4/20/2023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EA1E8-26E5-4E5C-B1CC-5A47EB9729C7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83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B3BBC-D023-40A1-9FCE-123092A699E0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22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B532D-1946-4DA6-8B7E-B46DC0E00B69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56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E2BC2-C3F4-484C-B72C-1F4B98B58548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54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FCA69-539F-4F00-8E34-A4437712A2AA}" type="datetime1">
              <a:rPr lang="en-US" smtClean="0"/>
              <a:t>4/20/2023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38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11398-5DB2-4D43-9BCA-97778F14AEE5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46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80DB9-086B-43D7-AF48-B119B2B337BD}" type="datetime1">
              <a:rPr lang="en-US" smtClean="0"/>
              <a:t>4/20/2023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898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4C4-2EF1-4585-9696-457A2F5D4A05}" type="datetime1">
              <a:rPr lang="en-US" smtClean="0"/>
              <a:t>4/20/2023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4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AE861-D442-465A-9250-88DAF97E547A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7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25E8C-DD32-4D64-AFD6-5FE39092B3C7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71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044A2-3D0F-4FF3-9F7C-CD53A5E92FF3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1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44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caption</a:t>
            </a:r>
            <a:endParaRPr lang="fr-FR" dirty="0" smtClean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5DCF4BFD-FD5C-4B35-8482-BF68BA49C64C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C5C54-A041-49A7-9CF3-1E05A9692D70}" type="datetime1">
              <a:rPr lang="en-US" smtClean="0"/>
              <a:t>4/20/2023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6317F-838D-4AF3-9D22-6488CA9E4429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1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7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3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5.png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491034"/>
            <a:ext cx="11006232" cy="1805623"/>
          </a:xfrm>
        </p:spPr>
        <p:txBody>
          <a:bodyPr/>
          <a:lstStyle/>
          <a:p>
            <a:pPr marL="1524000" indent="-152400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Task 10.5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3175"/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Nonevaporable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getter (NEG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coating under synchrotron radiation (SR)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365104"/>
            <a:ext cx="7402857" cy="665723"/>
          </a:xfrm>
        </p:spPr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Oleg B. Malyshev (UKRI) </a:t>
            </a:r>
          </a:p>
          <a:p>
            <a:r>
              <a:rPr lang="en-GB" b="1" dirty="0" smtClean="0">
                <a:solidFill>
                  <a:srgbClr val="FFC000"/>
                </a:solidFill>
              </a:rPr>
              <a:t>Task 10.5 leader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717032"/>
            <a:ext cx="7402857" cy="533110"/>
          </a:xfrm>
        </p:spPr>
        <p:txBody>
          <a:bodyPr>
            <a:normAutofit fontScale="77500" lnSpcReduction="20000"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2</a:t>
            </a:r>
            <a:r>
              <a:rPr lang="en-GB" b="1" baseline="30000" dirty="0" smtClean="0">
                <a:solidFill>
                  <a:schemeClr val="tx1"/>
                </a:solidFill>
              </a:rPr>
              <a:t>nd</a:t>
            </a:r>
            <a:r>
              <a:rPr lang="en-GB" b="1" dirty="0" smtClean="0">
                <a:solidFill>
                  <a:schemeClr val="tx1"/>
                </a:solidFill>
              </a:rPr>
              <a:t> I.FAST </a:t>
            </a:r>
            <a:r>
              <a:rPr lang="en-GB" b="1" dirty="0">
                <a:solidFill>
                  <a:schemeClr val="tx1"/>
                </a:solidFill>
              </a:rPr>
              <a:t>WP10 meeting </a:t>
            </a:r>
            <a:r>
              <a:rPr lang="en-GB" b="1" dirty="0" smtClean="0">
                <a:solidFill>
                  <a:schemeClr val="tx1"/>
                </a:solidFill>
              </a:rPr>
              <a:t>on </a:t>
            </a:r>
            <a:r>
              <a:rPr lang="en-GB" b="1" dirty="0">
                <a:solidFill>
                  <a:schemeClr val="tx1"/>
                </a:solidFill>
              </a:rPr>
              <a:t>17 Jan 2023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Facilities for pumping </a:t>
            </a:r>
            <a:r>
              <a:rPr lang="en-GB" b="1" dirty="0">
                <a:solidFill>
                  <a:srgbClr val="0070C0"/>
                </a:solidFill>
              </a:rPr>
              <a:t>properties evaluation at UKRI (DL</a:t>
            </a:r>
            <a:r>
              <a:rPr lang="en-GB" b="1" dirty="0" smtClean="0">
                <a:solidFill>
                  <a:srgbClr val="0070C0"/>
                </a:solidFill>
              </a:rPr>
              <a:t>)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33936" y="804993"/>
            <a:ext cx="6468876" cy="142755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The pumping properties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 facilities are used for a routine measurements of initial sticking probability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sorption capacity </a:t>
            </a:r>
            <a:r>
              <a:rPr lang="en-GB" sz="2400" i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.</a:t>
            </a:r>
            <a:endParaRPr lang="en-GB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 to 4 samples can be tested at the same time.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0646"/>
            <a:ext cx="5185267" cy="2951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459" y="3219382"/>
            <a:ext cx="4560617" cy="29523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71004" y="2634607"/>
            <a:ext cx="4886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Pressure ratio </a:t>
            </a:r>
            <a:r>
              <a:rPr lang="en-GB" sz="1600" i="1" dirty="0" smtClean="0"/>
              <a:t>R </a:t>
            </a:r>
            <a:r>
              <a:rPr lang="en-GB" sz="1600" i="1" dirty="0"/>
              <a:t>= </a:t>
            </a:r>
            <a:r>
              <a:rPr lang="en-GB" sz="1600" i="1" dirty="0" err="1" smtClean="0"/>
              <a:t>P</a:t>
            </a:r>
            <a:r>
              <a:rPr lang="en-GB" sz="1600" i="1" baseline="-25000" dirty="0" err="1" smtClean="0"/>
              <a:t>bot</a:t>
            </a:r>
            <a:r>
              <a:rPr lang="en-GB" sz="1600" i="1" dirty="0" smtClean="0"/>
              <a:t>/</a:t>
            </a:r>
            <a:r>
              <a:rPr lang="en-GB" sz="1600" i="1" dirty="0" err="1" smtClean="0"/>
              <a:t>P</a:t>
            </a:r>
            <a:r>
              <a:rPr lang="en-GB" sz="1600" i="1" baseline="-25000" dirty="0" err="1" smtClean="0"/>
              <a:t>top</a:t>
            </a:r>
            <a:r>
              <a:rPr lang="en-GB" sz="1600" baseline="-25000" dirty="0" smtClean="0"/>
              <a:t> </a:t>
            </a:r>
            <a:r>
              <a:rPr lang="en-GB" sz="1600" dirty="0" smtClean="0"/>
              <a:t>as </a:t>
            </a:r>
            <a:r>
              <a:rPr lang="en-GB" sz="1600" dirty="0"/>
              <a:t>a function of </a:t>
            </a:r>
            <a:endParaRPr lang="en-GB" sz="1600" baseline="-25000" dirty="0"/>
          </a:p>
          <a:p>
            <a:r>
              <a:rPr lang="en-GB" sz="1600" dirty="0"/>
              <a:t>s</a:t>
            </a:r>
            <a:r>
              <a:rPr lang="en-GB" sz="1600" dirty="0" smtClean="0"/>
              <a:t>ticking probability </a:t>
            </a:r>
            <a:r>
              <a:rPr lang="en-GB" sz="1600" i="1" dirty="0" smtClean="0">
                <a:sym typeface="Symbol" panose="05050102010706020507" pitchFamily="18" charset="2"/>
              </a:rPr>
              <a:t> obtained with TPMC modelling</a:t>
            </a:r>
            <a:endParaRPr lang="en-GB" sz="1600" i="1" baseline="-25000" dirty="0"/>
          </a:p>
        </p:txBody>
      </p:sp>
      <p:pic>
        <p:nvPicPr>
          <p:cNvPr id="1027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626" y="3201312"/>
            <a:ext cx="3960192" cy="3246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19536" y="4797152"/>
            <a:ext cx="1373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Typical result: </a:t>
            </a:r>
          </a:p>
          <a:p>
            <a:r>
              <a:rPr lang="en-GB" sz="1600" i="1" dirty="0" smtClean="0"/>
              <a:t>R = </a:t>
            </a:r>
            <a:r>
              <a:rPr lang="en-GB" sz="1600" i="1" dirty="0" err="1" smtClean="0"/>
              <a:t>P</a:t>
            </a:r>
            <a:r>
              <a:rPr lang="en-GB" sz="1600" i="1" baseline="-25000" dirty="0" err="1" smtClean="0"/>
              <a:t>bot</a:t>
            </a:r>
            <a:r>
              <a:rPr lang="en-GB" sz="1600" i="1" dirty="0" smtClean="0"/>
              <a:t>/</a:t>
            </a:r>
            <a:r>
              <a:rPr lang="en-GB" sz="1600" i="1" dirty="0" err="1" smtClean="0"/>
              <a:t>P</a:t>
            </a:r>
            <a:r>
              <a:rPr lang="en-GB" sz="1600" i="1" baseline="-25000" dirty="0" err="1" smtClean="0"/>
              <a:t>top</a:t>
            </a:r>
            <a:endParaRPr lang="en-GB" sz="1600" i="1" baseline="-25000" dirty="0"/>
          </a:p>
        </p:txBody>
      </p:sp>
    </p:spTree>
    <p:extLst>
      <p:ext uri="{BB962C8B-B14F-4D97-AF65-F5344CB8AC3E}">
        <p14:creationId xmlns:p14="http://schemas.microsoft.com/office/powerpoint/2010/main" val="317914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Facilities for pumping properties evaluation at Soleil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37732" y="908720"/>
            <a:ext cx="4772818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b="1" i="1" dirty="0">
                <a:solidFill>
                  <a:srgbClr val="C00000"/>
                </a:solidFill>
              </a:rPr>
              <a:t>2 Transmission Method Test Benches for NEG coating characterization</a:t>
            </a:r>
          </a:p>
        </p:txBody>
      </p:sp>
      <p:grpSp>
        <p:nvGrpSpPr>
          <p:cNvPr id="9" name="Groupe 14"/>
          <p:cNvGrpSpPr/>
          <p:nvPr/>
        </p:nvGrpSpPr>
        <p:grpSpPr>
          <a:xfrm>
            <a:off x="6768073" y="1954347"/>
            <a:ext cx="4800535" cy="3600400"/>
            <a:chOff x="1619671" y="1628800"/>
            <a:chExt cx="4800535" cy="3600400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 flipV="1">
              <a:off x="1619671" y="1628800"/>
              <a:ext cx="4800535" cy="36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ZoneTexte 7"/>
            <p:cNvSpPr txBox="1"/>
            <p:nvPr/>
          </p:nvSpPr>
          <p:spPr>
            <a:xfrm>
              <a:off x="1979712" y="3429000"/>
              <a:ext cx="316112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</a:rPr>
                <a:t>P</a:t>
              </a:r>
              <a:r>
                <a:rPr lang="fr-FR" sz="1200" baseline="-25000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12" name="ZoneTexte 8"/>
            <p:cNvSpPr txBox="1"/>
            <p:nvPr/>
          </p:nvSpPr>
          <p:spPr>
            <a:xfrm>
              <a:off x="3347864" y="3429000"/>
              <a:ext cx="316112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FF0000"/>
                  </a:solidFill>
                </a:rPr>
                <a:t>P</a:t>
              </a:r>
              <a:r>
                <a:rPr lang="fr-FR" sz="1200" baseline="-25000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13" name="ZoneTexte 9"/>
            <p:cNvSpPr txBox="1"/>
            <p:nvPr/>
          </p:nvSpPr>
          <p:spPr>
            <a:xfrm>
              <a:off x="4788024" y="2708920"/>
              <a:ext cx="3674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P</a:t>
              </a:r>
              <a:r>
                <a:rPr lang="fr-FR" sz="1200" baseline="-25000" dirty="0" err="1">
                  <a:solidFill>
                    <a:srgbClr val="FF0000"/>
                  </a:solidFill>
                </a:rPr>
                <a:t>inj</a:t>
              </a:r>
              <a:endParaRPr lang="fr-FR" sz="12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4" name="ZoneTexte 10"/>
            <p:cNvSpPr txBox="1"/>
            <p:nvPr/>
          </p:nvSpPr>
          <p:spPr>
            <a:xfrm>
              <a:off x="3502194" y="1860064"/>
              <a:ext cx="823302" cy="307777"/>
            </a:xfrm>
            <a:prstGeom prst="rect">
              <a:avLst/>
            </a:prstGeom>
            <a:solidFill>
              <a:srgbClr val="FFFFFF">
                <a:alpha val="61961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err="1">
                  <a:solidFill>
                    <a:srgbClr val="00B050"/>
                  </a:solidFill>
                </a:rPr>
                <a:t>Gas</a:t>
              </a:r>
              <a:r>
                <a:rPr lang="fr-FR" sz="1400" dirty="0">
                  <a:solidFill>
                    <a:srgbClr val="00B050"/>
                  </a:solidFill>
                </a:rPr>
                <a:t> </a:t>
              </a:r>
              <a:r>
                <a:rPr lang="fr-FR" sz="1400" dirty="0" err="1">
                  <a:solidFill>
                    <a:srgbClr val="00B050"/>
                  </a:solidFill>
                </a:rPr>
                <a:t>inlet</a:t>
              </a:r>
              <a:endParaRPr lang="fr-FR" sz="1400" dirty="0">
                <a:solidFill>
                  <a:srgbClr val="00B050"/>
                </a:solidFill>
              </a:endParaRPr>
            </a:p>
          </p:txBody>
        </p:sp>
        <p:cxnSp>
          <p:nvCxnSpPr>
            <p:cNvPr id="15" name="Connecteur droit avec flèche 11"/>
            <p:cNvCxnSpPr/>
            <p:nvPr/>
          </p:nvCxnSpPr>
          <p:spPr>
            <a:xfrm>
              <a:off x="3995936" y="2420888"/>
              <a:ext cx="288032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2"/>
            <p:cNvSpPr txBox="1"/>
            <p:nvPr/>
          </p:nvSpPr>
          <p:spPr>
            <a:xfrm>
              <a:off x="3881264" y="2948940"/>
              <a:ext cx="455574" cy="276999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chemeClr val="accent1"/>
                  </a:solidFill>
                </a:rPr>
                <a:t>C &lt;&lt;</a:t>
              </a:r>
              <a:endParaRPr lang="fr-FR" sz="1200" b="1" baseline="-25000" dirty="0">
                <a:solidFill>
                  <a:schemeClr val="accent1"/>
                </a:solidFill>
              </a:endParaRPr>
            </a:p>
          </p:txBody>
        </p:sp>
        <p:sp>
          <p:nvSpPr>
            <p:cNvPr id="17" name="ZoneTexte 13"/>
            <p:cNvSpPr txBox="1"/>
            <p:nvPr/>
          </p:nvSpPr>
          <p:spPr>
            <a:xfrm>
              <a:off x="5671964" y="3025140"/>
              <a:ext cx="558294" cy="276999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fr-FR" sz="1200" b="1" dirty="0">
                  <a:solidFill>
                    <a:schemeClr val="accent1"/>
                  </a:solidFill>
                </a:rPr>
                <a:t>Turbo</a:t>
              </a:r>
              <a:endParaRPr lang="fr-FR" sz="1200" b="1" baseline="-25000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882" y="919625"/>
            <a:ext cx="2930260" cy="4833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919536" y="2136258"/>
                <a:ext cx="2298554" cy="977768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</a:rPr>
                  <a:t>Sticking factor </a:t>
                </a:r>
                <a14:m>
                  <m:oMath xmlns:m="http://schemas.openxmlformats.org/officeDocument/2006/math">
                    <m:r>
                      <a:rPr lang="el-GR" sz="2000" b="1" i="1" dirty="0">
                        <a:solidFill>
                          <a:schemeClr val="accent1"/>
                        </a:solidFill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en-US" sz="1400" dirty="0">
                    <a:solidFill>
                      <a:schemeClr val="accent1"/>
                    </a:solidFill>
                  </a:rPr>
                  <a:t> </a:t>
                </a:r>
                <a:endParaRPr lang="en-US" sz="1400" b="1" dirty="0">
                  <a:solidFill>
                    <a:srgbClr val="0070C0"/>
                  </a:solidFill>
                </a:endParaRPr>
              </a:p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</a:rPr>
                  <a:t>Sorption capacity</a:t>
                </a:r>
              </a:p>
              <a:p>
                <a:pPr marL="285750" indent="-285750">
                  <a:spcBef>
                    <a:spcPts val="600"/>
                  </a:spcBef>
                  <a:buFontTx/>
                  <a:buChar char="-"/>
                </a:pPr>
                <a:r>
                  <a:rPr lang="en-US" sz="1400" dirty="0">
                    <a:solidFill>
                      <a:srgbClr val="0070C0"/>
                    </a:solidFill>
                  </a:rPr>
                  <a:t>Activation optimization 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9536" y="2136258"/>
                <a:ext cx="2298554" cy="977768"/>
              </a:xfrm>
              <a:prstGeom prst="rect">
                <a:avLst/>
              </a:prstGeom>
              <a:blipFill>
                <a:blip r:embed="rId4"/>
                <a:stretch>
                  <a:fillRect l="-1061" b="-5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cteur droit 17"/>
          <p:cNvCxnSpPr/>
          <p:nvPr/>
        </p:nvCxnSpPr>
        <p:spPr>
          <a:xfrm>
            <a:off x="1919536" y="2131518"/>
            <a:ext cx="0" cy="9792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2"/>
          <p:cNvSpPr txBox="1"/>
          <p:nvPr/>
        </p:nvSpPr>
        <p:spPr>
          <a:xfrm>
            <a:off x="2561041" y="1016442"/>
            <a:ext cx="23677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rgbClr val="00B050"/>
                </a:solidFill>
              </a:rPr>
              <a:t>@ Vacuum LAB</a:t>
            </a:r>
            <a:endParaRPr lang="en-US" sz="2400" i="1" dirty="0">
              <a:solidFill>
                <a:srgbClr val="00B050"/>
              </a:solidFill>
            </a:endParaRPr>
          </a:p>
        </p:txBody>
      </p:sp>
      <p:sp>
        <p:nvSpPr>
          <p:cNvPr id="22" name="ZoneTexte 23"/>
          <p:cNvSpPr txBox="1"/>
          <p:nvPr/>
        </p:nvSpPr>
        <p:spPr>
          <a:xfrm>
            <a:off x="4110548" y="5727713"/>
            <a:ext cx="2557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u="sng" dirty="0">
                <a:solidFill>
                  <a:schemeClr val="accent1"/>
                </a:solidFill>
              </a:rPr>
              <a:t>Transmission Method</a:t>
            </a:r>
            <a:endParaRPr lang="en-US" b="1" i="1" u="sng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7"/>
              <p:cNvSpPr txBox="1"/>
              <p:nvPr/>
            </p:nvSpPr>
            <p:spPr>
              <a:xfrm>
                <a:off x="7382642" y="5952950"/>
                <a:ext cx="6642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fr-FR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fr-FR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fr-FR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  <m:r>
                          <a:rPr lang="fr-FR" b="1" i="1" baseline="-25000">
                            <a:solidFill>
                              <a:srgbClr val="C0000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fr-FR" b="1" dirty="0">
                    <a:solidFill>
                      <a:srgbClr val="C0000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23" name="ZoneTexte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2642" y="5952950"/>
                <a:ext cx="664234" cy="369332"/>
              </a:xfrm>
              <a:prstGeom prst="rect">
                <a:avLst/>
              </a:prstGeom>
              <a:blipFill>
                <a:blip r:embed="rId5"/>
                <a:stretch>
                  <a:fillRect l="-23853" t="-118333" r="-67890" b="-18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cteur droit 34"/>
          <p:cNvCxnSpPr/>
          <p:nvPr/>
        </p:nvCxnSpPr>
        <p:spPr>
          <a:xfrm>
            <a:off x="7402023" y="5727713"/>
            <a:ext cx="0" cy="7073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8699" y="5012677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" name="Picture 6">
            <a:extLst>
              <a:ext uri="{FF2B5EF4-FFF2-40B4-BE49-F238E27FC236}">
                <a16:creationId xmlns:a16="http://schemas.microsoft.com/office/drawing/2014/main" id="{28D9D53E-6ECA-4C51-9737-D66E8EE5E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516" y="1484816"/>
            <a:ext cx="668711" cy="41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7" name="Rectangle 26"/>
          <p:cNvSpPr/>
          <p:nvPr/>
        </p:nvSpPr>
        <p:spPr>
          <a:xfrm>
            <a:off x="141853" y="3316158"/>
            <a:ext cx="35310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rgbClr val="00B050"/>
                </a:solidFill>
              </a:rPr>
              <a:t>P. Costa Pinto, P. </a:t>
            </a:r>
            <a:r>
              <a:rPr lang="en-US" sz="1000" i="1" dirty="0" err="1">
                <a:solidFill>
                  <a:srgbClr val="00B050"/>
                </a:solidFill>
              </a:rPr>
              <a:t>Chiggiato</a:t>
            </a:r>
            <a:r>
              <a:rPr lang="en-US" sz="1000" i="1" dirty="0">
                <a:solidFill>
                  <a:srgbClr val="00B050"/>
                </a:solidFill>
              </a:rPr>
              <a:t>, A. </a:t>
            </a:r>
            <a:r>
              <a:rPr lang="en-US" sz="1000" i="1" dirty="0" err="1">
                <a:solidFill>
                  <a:srgbClr val="00B050"/>
                </a:solidFill>
              </a:rPr>
              <a:t>Sapountzis</a:t>
            </a:r>
            <a:r>
              <a:rPr lang="en-US" sz="1000" i="1" dirty="0">
                <a:solidFill>
                  <a:srgbClr val="00B050"/>
                </a:solidFill>
              </a:rPr>
              <a:t>, T. Sinkovits, M. </a:t>
            </a:r>
            <a:r>
              <a:rPr lang="en-US" sz="1000" i="1" dirty="0" err="1">
                <a:solidFill>
                  <a:srgbClr val="00B050"/>
                </a:solidFill>
              </a:rPr>
              <a:t>Taborelli</a:t>
            </a:r>
            <a:r>
              <a:rPr lang="en-US" sz="1000" i="1" dirty="0">
                <a:solidFill>
                  <a:srgbClr val="00B050"/>
                </a:solidFill>
              </a:rPr>
              <a:t>, </a:t>
            </a:r>
            <a:r>
              <a:rPr lang="en-US" sz="1000" b="1" i="1" dirty="0" smtClean="0">
                <a:solidFill>
                  <a:schemeClr val="accent1"/>
                </a:solidFill>
              </a:rPr>
              <a:t>CERN</a:t>
            </a:r>
            <a:r>
              <a:rPr lang="en-US" sz="1000" i="1" dirty="0" smtClean="0">
                <a:solidFill>
                  <a:schemeClr val="accent1"/>
                </a:solidFill>
              </a:rPr>
              <a:t> </a:t>
            </a:r>
            <a:r>
              <a:rPr lang="en-US" sz="1000" dirty="0">
                <a:solidFill>
                  <a:schemeClr val="accent1"/>
                </a:solidFill>
              </a:rPr>
              <a:t/>
            </a:r>
            <a:br>
              <a:rPr lang="en-US" sz="1000" dirty="0">
                <a:solidFill>
                  <a:schemeClr val="accent1"/>
                </a:solidFill>
              </a:rPr>
            </a:br>
            <a:r>
              <a:rPr lang="en-US" sz="1000" dirty="0">
                <a:solidFill>
                  <a:schemeClr val="accent1"/>
                </a:solidFill>
              </a:rPr>
              <a:t>80th IUVSTA Workshop, NSRRC, Hsinchu, Taiwan (2016)</a:t>
            </a:r>
            <a:r>
              <a:rPr lang="en-US" sz="1000" dirty="0"/>
              <a:t/>
            </a:r>
            <a:br>
              <a:rPr lang="en-US" sz="1000" dirty="0"/>
            </a:b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/>
              <p:cNvSpPr txBox="1"/>
              <p:nvPr/>
            </p:nvSpPr>
            <p:spPr>
              <a:xfrm>
                <a:off x="7986962" y="6021288"/>
                <a:ext cx="35816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>
                    <a:solidFill>
                      <a:srgbClr val="C00000"/>
                    </a:solidFill>
                  </a:rPr>
                  <a:t>is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calibrated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with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:r>
                  <a:rPr lang="fr-FR" sz="1600" b="1" dirty="0">
                    <a:solidFill>
                      <a:srgbClr val="C00000"/>
                    </a:solidFill>
                  </a:rPr>
                  <a:t>MOLFLOW+ </a:t>
                </a:r>
                <a:r>
                  <a:rPr lang="fr-FR" sz="1600" dirty="0">
                    <a:solidFill>
                      <a:srgbClr val="C00000"/>
                    </a:solidFill>
                  </a:rPr>
                  <a:t>to </a:t>
                </a:r>
                <a:r>
                  <a:rPr lang="fr-FR" sz="1600" dirty="0" err="1">
                    <a:solidFill>
                      <a:srgbClr val="C00000"/>
                    </a:solidFill>
                  </a:rPr>
                  <a:t>find</a:t>
                </a:r>
                <a:r>
                  <a:rPr lang="fr-FR" sz="16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l-GR" sz="1600" b="1" i="1" dirty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𝜶</m:t>
                    </m:r>
                  </m:oMath>
                </a14:m>
                <a:r>
                  <a:rPr lang="en-US" sz="1600" dirty="0">
                    <a:solidFill>
                      <a:srgbClr val="C0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9" name="ZoneText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6962" y="6021288"/>
                <a:ext cx="3581646" cy="338554"/>
              </a:xfrm>
              <a:prstGeom prst="rect">
                <a:avLst/>
              </a:prstGeom>
              <a:blipFill>
                <a:blip r:embed="rId7"/>
                <a:stretch>
                  <a:fillRect l="-850" t="-5455" b="-2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241885" y="4116666"/>
            <a:ext cx="2826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</a:t>
            </a:r>
            <a:r>
              <a:rPr lang="en-GB" sz="1600" i="1" dirty="0" err="1" smtClean="0"/>
              <a:t>Herbeaux</a:t>
            </a:r>
            <a:r>
              <a:rPr lang="en-GB" sz="1600" i="1" dirty="0" smtClean="0"/>
              <a:t> (Soleil) </a:t>
            </a:r>
            <a:endParaRPr lang="en-GB" sz="16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89853" y="4560635"/>
            <a:ext cx="3704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B050"/>
                </a:solidFill>
              </a:rPr>
              <a:t>Facility is in operation and it is ready for IFAST Task 10.5 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B050"/>
                </a:solidFill>
              </a:rPr>
              <a:t>2 samples has been coated at UKRI and sent to Soleil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6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487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Facility for pumping properties evaluation at DSL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0D18DB-FB87-480F-9C16-7F4178DCB13C}"/>
              </a:ext>
            </a:extLst>
          </p:cNvPr>
          <p:cNvSpPr txBox="1">
            <a:spLocks/>
          </p:cNvSpPr>
          <p:nvPr/>
        </p:nvSpPr>
        <p:spPr>
          <a:xfrm>
            <a:off x="6337736" y="951440"/>
            <a:ext cx="5410863" cy="54248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rgbClr val="0070C0"/>
                </a:solidFill>
              </a:rPr>
              <a:t>Pumping speed measurement system completed and ready for operational </a:t>
            </a:r>
            <a:r>
              <a:rPr lang="en-GB" sz="1800" dirty="0" smtClean="0">
                <a:solidFill>
                  <a:srgbClr val="0070C0"/>
                </a:solidFill>
              </a:rPr>
              <a:t>testing: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RGA-based or extractor gauge pressure ratio method to estimate sticking probability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Pumping provided by a 300 l/s TMP and a 150 l/s SIP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Gas injection through dedicated system based on expansion volumes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Four gases (H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, CO, CO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, CH</a:t>
            </a:r>
            <a:r>
              <a:rPr lang="en-GB" sz="1800" baseline="-25000" dirty="0" smtClean="0"/>
              <a:t>4</a:t>
            </a:r>
            <a:r>
              <a:rPr lang="en-GB" sz="1800" dirty="0" smtClean="0"/>
              <a:t>) let through regulated leak valve, expected operating pressures up to 10</a:t>
            </a:r>
            <a:r>
              <a:rPr lang="en-GB" sz="1800" baseline="30000" dirty="0" smtClean="0"/>
              <a:t>-5</a:t>
            </a:r>
            <a:r>
              <a:rPr lang="en-GB" sz="1800" dirty="0" smtClean="0"/>
              <a:t> mbar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 smtClean="0"/>
              <a:t>System to be controlled by PLC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Status: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800" dirty="0" smtClean="0"/>
              <a:t>First </a:t>
            </a:r>
            <a:r>
              <a:rPr lang="en-GB" sz="1800" dirty="0"/>
              <a:t>coated (</a:t>
            </a:r>
            <a:r>
              <a:rPr lang="en-GB" sz="1800" dirty="0" err="1"/>
              <a:t>Zr</a:t>
            </a:r>
            <a:r>
              <a:rPr lang="en-GB" sz="1800" dirty="0"/>
              <a:t>) test vessel supplied by Daresbury Laboratories (UKRI, UK) 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 smtClean="0"/>
              <a:t>System </a:t>
            </a:r>
            <a:r>
              <a:rPr lang="en-GB" sz="1800" dirty="0"/>
              <a:t>currently in </a:t>
            </a:r>
            <a:r>
              <a:rPr lang="en-GB" sz="1800" dirty="0" smtClean="0"/>
              <a:t>commissioning (to be ready for samples by summer 2023)</a:t>
            </a:r>
          </a:p>
          <a:p>
            <a:pPr>
              <a:spcBef>
                <a:spcPts val="600"/>
              </a:spcBef>
            </a:pPr>
            <a:endParaRPr lang="en-GB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9230771" y="6031655"/>
            <a:ext cx="2588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Burrows (DSL) </a:t>
            </a:r>
            <a:endParaRPr lang="en-GB" sz="1600" i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1045D24-8F55-7667-AFE7-ED3390A2B968}"/>
              </a:ext>
            </a:extLst>
          </p:cNvPr>
          <p:cNvGrpSpPr/>
          <p:nvPr/>
        </p:nvGrpSpPr>
        <p:grpSpPr>
          <a:xfrm>
            <a:off x="407368" y="725853"/>
            <a:ext cx="5400600" cy="4942208"/>
            <a:chOff x="527892" y="939762"/>
            <a:chExt cx="3610689" cy="26416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477D708-1552-CDF3-9AE6-CB242F2A4681}"/>
                </a:ext>
              </a:extLst>
            </p:cNvPr>
            <p:cNvGrpSpPr/>
            <p:nvPr/>
          </p:nvGrpSpPr>
          <p:grpSpPr>
            <a:xfrm>
              <a:off x="527892" y="939762"/>
              <a:ext cx="3610689" cy="2641641"/>
              <a:chOff x="527892" y="939762"/>
              <a:chExt cx="3610689" cy="2641641"/>
            </a:xfrm>
          </p:grpSpPr>
          <p:pic>
            <p:nvPicPr>
              <p:cNvPr id="15" name="Picture 14" descr="A picture containing text, indoor&#10;&#10;Description automatically generated">
                <a:extLst>
                  <a:ext uri="{FF2B5EF4-FFF2-40B4-BE49-F238E27FC236}">
                    <a16:creationId xmlns:a16="http://schemas.microsoft.com/office/drawing/2014/main" id="{B03EE1D9-DBCE-08A8-BC5D-A990C1A478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49056"/>
              <a:stretch/>
            </p:blipFill>
            <p:spPr>
              <a:xfrm rot="5400000">
                <a:off x="1754684" y="1197507"/>
                <a:ext cx="1732777" cy="3035016"/>
              </a:xfrm>
              <a:prstGeom prst="rect">
                <a:avLst/>
              </a:prstGeom>
            </p:spPr>
          </p:pic>
          <p:pic>
            <p:nvPicPr>
              <p:cNvPr id="16" name="7E1B0ADA-244C-4339-8524-70F8623177DE" descr="IMG_8408.JPG">
                <a:extLst>
                  <a:ext uri="{FF2B5EF4-FFF2-40B4-BE49-F238E27FC236}">
                    <a16:creationId xmlns:a16="http://schemas.microsoft.com/office/drawing/2014/main" id="{1666ED25-AAC9-3506-A2CC-FF10055835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27892" y="939762"/>
                <a:ext cx="3037342" cy="1214938"/>
              </a:xfrm>
              <a:prstGeom prst="rect">
                <a:avLst/>
              </a:prstGeom>
              <a:noFill/>
              <a:ln w="25400">
                <a:solidFill>
                  <a:schemeClr val="accent2"/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887E0B7-0538-CEE8-0B0B-B75043CE9C21}"/>
                  </a:ext>
                </a:extLst>
              </p:cNvPr>
              <p:cNvSpPr/>
              <p:nvPr/>
            </p:nvSpPr>
            <p:spPr>
              <a:xfrm>
                <a:off x="1572807" y="2216933"/>
                <a:ext cx="1569720" cy="533400"/>
              </a:xfrm>
              <a:prstGeom prst="rect">
                <a:avLst/>
              </a:prstGeom>
              <a:noFill/>
              <a:ln w="25400"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551B2FD8-338B-9D69-DFDC-5F32300D3A4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7892" y="2154700"/>
                <a:ext cx="1044915" cy="87659"/>
              </a:xfrm>
              <a:prstGeom prst="line">
                <a:avLst/>
              </a:prstGeom>
              <a:ln w="25400">
                <a:solidFill>
                  <a:schemeClr val="accent2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B70BC92-9694-10B9-B425-00552EB849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42527" y="2154700"/>
              <a:ext cx="422707" cy="87659"/>
            </a:xfrm>
            <a:prstGeom prst="line">
              <a:avLst/>
            </a:prstGeom>
            <a:ln w="254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0D088DC-8086-AB28-B436-60DEB804D1A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0751" y="5720961"/>
            <a:ext cx="4246156" cy="60238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894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Facility for pumping properties evaluation at DESY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07368" y="875220"/>
            <a:ext cx="672762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b="1" dirty="0">
                <a:solidFill>
                  <a:srgbClr val="00B050"/>
                </a:solidFill>
                <a:ea typeface="Times New Roman" panose="02020603050405020304" pitchFamily="18" charset="0"/>
              </a:rPr>
              <a:t>Pumping test setup is </a:t>
            </a:r>
            <a:r>
              <a:rPr lang="en-GB" sz="2000" b="1" dirty="0" smtClean="0">
                <a:solidFill>
                  <a:srgbClr val="00B050"/>
                </a:solidFill>
                <a:ea typeface="Times New Roman" panose="02020603050405020304" pitchFamily="18" charset="0"/>
              </a:rPr>
              <a:t>in operation</a:t>
            </a:r>
            <a:endParaRPr lang="en-GB" sz="2000" b="1" dirty="0">
              <a:solidFill>
                <a:srgbClr val="00B050"/>
              </a:solidFill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RGA or extractor gauge-based pressure ratio </a:t>
            </a:r>
            <a:r>
              <a:rPr lang="en-GB" sz="20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measurements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Another mirroring system is lacking RGAs</a:t>
            </a:r>
          </a:p>
          <a:p>
            <a:pPr marL="342900" lvl="0" indent="-342900"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GB" sz="20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ESD setup (one of the two mirroring chambers) is ready for commissioning and </a:t>
            </a:r>
            <a:r>
              <a:rPr lang="en-GB" sz="2000" u="sng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pumping </a:t>
            </a:r>
            <a:r>
              <a:rPr lang="en-GB" sz="2000" u="sng" dirty="0" smtClean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tests</a:t>
            </a:r>
            <a:endParaRPr lang="en-GB" sz="2000" u="sng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37482" y="5830525"/>
            <a:ext cx="34763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Courtesy of R.  Sirvinskaite (DESY) </a:t>
            </a:r>
            <a:endParaRPr lang="en-GB" sz="16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692956-32E7-4242-AA48-CBBDC5AF31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2759163"/>
            <a:ext cx="6686738" cy="30090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F97F08-BAD5-4DE2-83D0-3CD269C30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3869" y="842609"/>
            <a:ext cx="4150225" cy="553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99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49A9BB-3369-462E-BEB2-C4DCA3E20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117" y="116632"/>
            <a:ext cx="4090883" cy="268892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Sample for PSD measurements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8523" y="764704"/>
            <a:ext cx="8064896" cy="542799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Samples jointly designed by Soleil and DLS</a:t>
            </a:r>
          </a:p>
          <a:p>
            <a:pPr lvl="1"/>
            <a:r>
              <a:rPr lang="en-GB" dirty="0"/>
              <a:t>Central port is circular with ID = 18 mm and with 5-mm hole to vessel body</a:t>
            </a:r>
          </a:p>
          <a:p>
            <a:pPr lvl="1"/>
            <a:r>
              <a:rPr lang="en-GB" dirty="0"/>
              <a:t>Central and end flanges are brazed</a:t>
            </a:r>
          </a:p>
          <a:p>
            <a:r>
              <a:rPr lang="en-GB" dirty="0" smtClean="0"/>
              <a:t>9 </a:t>
            </a:r>
            <a:r>
              <a:rPr lang="en-GB" dirty="0"/>
              <a:t>samples </a:t>
            </a:r>
            <a:r>
              <a:rPr lang="en-GB" dirty="0" smtClean="0"/>
              <a:t>has been </a:t>
            </a:r>
            <a:r>
              <a:rPr lang="en-GB" dirty="0"/>
              <a:t>provided by </a:t>
            </a:r>
            <a:r>
              <a:rPr lang="en-GB" dirty="0" smtClean="0"/>
              <a:t>Soleil in Oct. 2022. 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4-month delay </a:t>
            </a:r>
            <a:r>
              <a:rPr lang="en-GB" dirty="0">
                <a:solidFill>
                  <a:srgbClr val="FF0000"/>
                </a:solidFill>
              </a:rPr>
              <a:t>by the industrial manufacturer SAES </a:t>
            </a:r>
            <a:r>
              <a:rPr lang="en-GB" dirty="0" smtClean="0">
                <a:solidFill>
                  <a:srgbClr val="FF0000"/>
                </a:solidFill>
              </a:rPr>
              <a:t>REAL </a:t>
            </a:r>
            <a:endParaRPr lang="en-GB" dirty="0">
              <a:solidFill>
                <a:srgbClr val="FF0000"/>
              </a:solidFill>
            </a:endParaRPr>
          </a:p>
          <a:p>
            <a:pPr lvl="2"/>
            <a:r>
              <a:rPr lang="en-GB" dirty="0" smtClean="0"/>
              <a:t>More </a:t>
            </a:r>
            <a:r>
              <a:rPr lang="en-GB" dirty="0"/>
              <a:t>samples can be produced in a </a:t>
            </a:r>
            <a:r>
              <a:rPr lang="en-GB" dirty="0" smtClean="0"/>
              <a:t>future.</a:t>
            </a:r>
          </a:p>
          <a:p>
            <a:pPr lvl="1"/>
            <a:r>
              <a:rPr lang="en-GB" dirty="0" smtClean="0">
                <a:cs typeface="Arial" panose="020B0604020202020204" pitchFamily="34" charset="0"/>
              </a:rPr>
              <a:t>Initially</a:t>
            </a:r>
            <a:r>
              <a:rPr lang="en-GB" dirty="0">
                <a:cs typeface="Arial" panose="020B0604020202020204" pitchFamily="34" charset="0"/>
              </a:rPr>
              <a:t>, </a:t>
            </a:r>
            <a:r>
              <a:rPr lang="en-GB" dirty="0" smtClean="0">
                <a:cs typeface="Arial" panose="020B0604020202020204" pitchFamily="34" charset="0"/>
              </a:rPr>
              <a:t>samples have been or will </a:t>
            </a:r>
            <a:r>
              <a:rPr lang="en-GB" dirty="0">
                <a:cs typeface="Arial" panose="020B0604020202020204" pitchFamily="34" charset="0"/>
              </a:rPr>
              <a:t>be cleaned </a:t>
            </a:r>
            <a:r>
              <a:rPr lang="en-GB" dirty="0" smtClean="0">
                <a:cs typeface="Arial" panose="020B0604020202020204" pitchFamily="34" charset="0"/>
              </a:rPr>
              <a:t>by a manufacturer</a:t>
            </a:r>
          </a:p>
          <a:p>
            <a:pPr lvl="1"/>
            <a:r>
              <a:rPr lang="en-GB" dirty="0" smtClean="0">
                <a:cs typeface="Arial" panose="020B0604020202020204" pitchFamily="34" charset="0"/>
              </a:rPr>
              <a:t>Later, samples will be cleaned at DESY following a procedure being developed in an ongoing research</a:t>
            </a:r>
          </a:p>
          <a:p>
            <a:pPr lvl="1"/>
            <a:r>
              <a:rPr lang="en-GB" dirty="0" smtClean="0">
                <a:solidFill>
                  <a:srgbClr val="B30505"/>
                </a:solidFill>
                <a:cs typeface="Arial" panose="020B0604020202020204" pitchFamily="34" charset="0"/>
              </a:rPr>
              <a:t>First two samples will be coated with </a:t>
            </a:r>
            <a:r>
              <a:rPr lang="en-GB" dirty="0" err="1" smtClean="0">
                <a:solidFill>
                  <a:srgbClr val="B30505"/>
                </a:solidFill>
                <a:cs typeface="Arial" panose="020B0604020202020204" pitchFamily="34" charset="0"/>
              </a:rPr>
              <a:t>Zr</a:t>
            </a:r>
            <a:r>
              <a:rPr lang="en-GB" dirty="0" smtClean="0">
                <a:solidFill>
                  <a:srgbClr val="B30505"/>
                </a:solidFill>
                <a:cs typeface="Arial" panose="020B0604020202020204" pitchFamily="34" charset="0"/>
              </a:rPr>
              <a:t> at UKRI (DL) in January and February 2023 </a:t>
            </a:r>
            <a:endParaRPr lang="en-GB" dirty="0">
              <a:solidFill>
                <a:srgbClr val="B30505"/>
              </a:solidFill>
              <a:cs typeface="Arial" panose="020B0604020202020204" pitchFamily="34" charset="0"/>
            </a:endParaRPr>
          </a:p>
          <a:p>
            <a:pPr lvl="2"/>
            <a:r>
              <a:rPr lang="en-GB" dirty="0" smtClean="0">
                <a:solidFill>
                  <a:srgbClr val="2EAC68"/>
                </a:solidFill>
                <a:cs typeface="Arial" panose="020B0604020202020204" pitchFamily="34" charset="0"/>
              </a:rPr>
              <a:t>so </a:t>
            </a:r>
            <a:r>
              <a:rPr lang="en-GB" i="1" dirty="0" smtClean="0">
                <a:solidFill>
                  <a:srgbClr val="2EAC68"/>
                </a:solidFill>
                <a:cs typeface="Arial" panose="020B0604020202020204" pitchFamily="34" charset="0"/>
              </a:rPr>
              <a:t>identical samples </a:t>
            </a:r>
            <a:r>
              <a:rPr lang="en-GB" dirty="0" smtClean="0">
                <a:solidFill>
                  <a:srgbClr val="2EAC68"/>
                </a:solidFill>
                <a:cs typeface="Arial" panose="020B0604020202020204" pitchFamily="34" charset="0"/>
              </a:rPr>
              <a:t>will be initially tested in DLS and Soleil for comparing (cross-verifying) the results obtained on different facilities</a:t>
            </a:r>
          </a:p>
        </p:txBody>
      </p:sp>
      <p:pic>
        <p:nvPicPr>
          <p:cNvPr id="9" name="x_Grafik 1">
            <a:extLst>
              <a:ext uri="{FF2B5EF4-FFF2-40B4-BE49-F238E27FC236}">
                <a16:creationId xmlns:a16="http://schemas.microsoft.com/office/drawing/2014/main" id="{51F66A9C-5D43-4FDE-9B88-5F1387FA1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936" y="2686247"/>
            <a:ext cx="2952328" cy="177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55B9CC6-C60C-47CB-B46F-6537B1F090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7684" y="4465812"/>
            <a:ext cx="1976631" cy="23886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564762" y="5854147"/>
            <a:ext cx="2588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Burrows (DSL)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36203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An updated facility for PSD studies on SR beamline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at Soleil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15" y="2010717"/>
            <a:ext cx="7725578" cy="2644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Connecteur droit 25"/>
          <p:cNvCxnSpPr/>
          <p:nvPr/>
        </p:nvCxnSpPr>
        <p:spPr>
          <a:xfrm>
            <a:off x="-24680" y="4571648"/>
            <a:ext cx="784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29"/>
          <p:cNvCxnSpPr/>
          <p:nvPr/>
        </p:nvCxnSpPr>
        <p:spPr>
          <a:xfrm>
            <a:off x="3411940" y="2177866"/>
            <a:ext cx="0" cy="43544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30"/>
          <p:cNvSpPr txBox="1"/>
          <p:nvPr/>
        </p:nvSpPr>
        <p:spPr>
          <a:xfrm>
            <a:off x="3213820" y="1777649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C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[l.s</a:t>
            </a:r>
            <a:r>
              <a:rPr lang="fr-FR" sz="1200" b="1" baseline="30000" dirty="0">
                <a:solidFill>
                  <a:srgbClr val="4F81BD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]</a:t>
            </a:r>
          </a:p>
        </p:txBody>
      </p:sp>
      <p:sp>
        <p:nvSpPr>
          <p:cNvPr id="16" name="ZoneTexte 31"/>
          <p:cNvSpPr txBox="1"/>
          <p:nvPr/>
        </p:nvSpPr>
        <p:spPr>
          <a:xfrm>
            <a:off x="2578627" y="1458951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S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[l.s</a:t>
            </a:r>
            <a:r>
              <a:rPr lang="fr-FR" sz="1200" b="1" baseline="30000" dirty="0">
                <a:solidFill>
                  <a:srgbClr val="4F81BD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]</a:t>
            </a:r>
          </a:p>
        </p:txBody>
      </p:sp>
      <p:cxnSp>
        <p:nvCxnSpPr>
          <p:cNvPr id="17" name="Connecteur droit avec flèche 32"/>
          <p:cNvCxnSpPr/>
          <p:nvPr/>
        </p:nvCxnSpPr>
        <p:spPr>
          <a:xfrm>
            <a:off x="2901256" y="1935847"/>
            <a:ext cx="0" cy="32766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33"/>
          <p:cNvCxnSpPr/>
          <p:nvPr/>
        </p:nvCxnSpPr>
        <p:spPr>
          <a:xfrm>
            <a:off x="3739600" y="1458951"/>
            <a:ext cx="0" cy="47498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34"/>
          <p:cNvSpPr txBox="1"/>
          <p:nvPr/>
        </p:nvSpPr>
        <p:spPr>
          <a:xfrm>
            <a:off x="3472900" y="1129356"/>
            <a:ext cx="1051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4F81BD"/>
                </a:solidFill>
                <a:latin typeface="Arial"/>
              </a:rPr>
              <a:t>P</a:t>
            </a:r>
            <a:r>
              <a:rPr lang="fr-FR" sz="2000" b="1" baseline="-25000" dirty="0">
                <a:solidFill>
                  <a:srgbClr val="4F81BD"/>
                </a:solidFill>
                <a:latin typeface="Arial"/>
              </a:rPr>
              <a:t>T</a:t>
            </a:r>
            <a:r>
              <a:rPr lang="fr-FR" b="1" dirty="0">
                <a:solidFill>
                  <a:srgbClr val="4F81BD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4F81BD"/>
                </a:solidFill>
                <a:latin typeface="Arial"/>
              </a:rPr>
              <a:t>[mbar]</a:t>
            </a:r>
          </a:p>
        </p:txBody>
      </p:sp>
      <p:cxnSp>
        <p:nvCxnSpPr>
          <p:cNvPr id="20" name="Connecteur droit avec flèche 35"/>
          <p:cNvCxnSpPr/>
          <p:nvPr/>
        </p:nvCxnSpPr>
        <p:spPr>
          <a:xfrm>
            <a:off x="508720" y="2500049"/>
            <a:ext cx="40386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36"/>
          <p:cNvSpPr txBox="1"/>
          <p:nvPr/>
        </p:nvSpPr>
        <p:spPr>
          <a:xfrm>
            <a:off x="470620" y="2073329"/>
            <a:ext cx="98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>
                <a:solidFill>
                  <a:srgbClr val="FF0000"/>
                </a:solidFill>
                <a:latin typeface="Arial"/>
              </a:rPr>
              <a:t>S.R</a:t>
            </a:r>
          </a:p>
        </p:txBody>
      </p:sp>
      <p:cxnSp>
        <p:nvCxnSpPr>
          <p:cNvPr id="22" name="Connecteur droit 37"/>
          <p:cNvCxnSpPr/>
          <p:nvPr/>
        </p:nvCxnSpPr>
        <p:spPr>
          <a:xfrm>
            <a:off x="4615900" y="2872388"/>
            <a:ext cx="1348740" cy="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38"/>
          <p:cNvCxnSpPr/>
          <p:nvPr/>
        </p:nvCxnSpPr>
        <p:spPr>
          <a:xfrm flipH="1">
            <a:off x="4646380" y="2552348"/>
            <a:ext cx="548640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39"/>
          <p:cNvSpPr txBox="1"/>
          <p:nvPr/>
        </p:nvSpPr>
        <p:spPr>
          <a:xfrm>
            <a:off x="4455880" y="2072289"/>
            <a:ext cx="1427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>
                <a:solidFill>
                  <a:srgbClr val="00B050"/>
                </a:solidFill>
                <a:latin typeface="Arial"/>
              </a:rPr>
              <a:t>Q 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[mbar.l.s</a:t>
            </a:r>
            <a:r>
              <a:rPr lang="fr-FR" sz="1200" b="1" baseline="30000" dirty="0">
                <a:solidFill>
                  <a:srgbClr val="00B050"/>
                </a:solidFill>
                <a:latin typeface="Arial"/>
              </a:rPr>
              <a:t>-1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]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834561" y="2535324"/>
            <a:ext cx="955711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b="1" dirty="0">
                <a:solidFill>
                  <a:srgbClr val="00B050"/>
                </a:solidFill>
                <a:latin typeface="Arial"/>
              </a:rPr>
              <a:t>(</a:t>
            </a:r>
            <a:r>
              <a:rPr lang="fr-FR" sz="1200" b="1" dirty="0" err="1">
                <a:solidFill>
                  <a:srgbClr val="00B050"/>
                </a:solidFill>
                <a:latin typeface="Arial"/>
              </a:rPr>
              <a:t>gas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 </a:t>
            </a:r>
            <a:r>
              <a:rPr lang="fr-FR" sz="1200" b="1" dirty="0" err="1">
                <a:solidFill>
                  <a:srgbClr val="00B050"/>
                </a:solidFill>
                <a:latin typeface="Arial"/>
              </a:rPr>
              <a:t>load</a:t>
            </a:r>
            <a:r>
              <a:rPr lang="fr-FR" sz="1200" b="1" dirty="0">
                <a:solidFill>
                  <a:srgbClr val="00B050"/>
                </a:solidFill>
                <a:latin typeface="Arial"/>
              </a:rPr>
              <a:t>) </a:t>
            </a:r>
            <a:endParaRPr lang="fr-FR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6" name="ZoneTexte 45"/>
          <p:cNvSpPr txBox="1"/>
          <p:nvPr/>
        </p:nvSpPr>
        <p:spPr>
          <a:xfrm>
            <a:off x="4848217" y="3175175"/>
            <a:ext cx="115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b="1" u="sng" dirty="0">
                <a:solidFill>
                  <a:srgbClr val="FF0000"/>
                </a:solidFill>
                <a:latin typeface="Arial"/>
              </a:rPr>
              <a:t>TEST </a:t>
            </a:r>
            <a:r>
              <a:rPr lang="fr-FR" sz="1400" b="1" u="sng" dirty="0" err="1">
                <a:solidFill>
                  <a:srgbClr val="FF0000"/>
                </a:solidFill>
                <a:latin typeface="Arial"/>
              </a:rPr>
              <a:t>Chamber</a:t>
            </a:r>
            <a:endParaRPr lang="fr-FR" sz="1400" b="1" u="sng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7" name="ZoneTexte 46"/>
          <p:cNvSpPr txBox="1"/>
          <p:nvPr/>
        </p:nvSpPr>
        <p:spPr>
          <a:xfrm>
            <a:off x="562060" y="2460910"/>
            <a:ext cx="1334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 err="1">
                <a:solidFill>
                  <a:srgbClr val="4F81BD"/>
                </a:solidFill>
                <a:latin typeface="Arial"/>
              </a:rPr>
              <a:t>beam</a:t>
            </a:r>
            <a:r>
              <a:rPr lang="fr-FR" sz="1200" i="1" dirty="0">
                <a:solidFill>
                  <a:srgbClr val="4F81BD"/>
                </a:solidFill>
                <a:latin typeface="Arial"/>
              </a:rPr>
              <a:t> collimation</a:t>
            </a:r>
          </a:p>
        </p:txBody>
      </p:sp>
      <p:cxnSp>
        <p:nvCxnSpPr>
          <p:cNvPr id="28" name="Connecteur droit 47"/>
          <p:cNvCxnSpPr/>
          <p:nvPr/>
        </p:nvCxnSpPr>
        <p:spPr>
          <a:xfrm>
            <a:off x="-24680" y="2872388"/>
            <a:ext cx="525018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195765" y="3716424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rgbClr val="4F81BD"/>
                </a:solidFill>
                <a:latin typeface="Arial"/>
              </a:rPr>
              <a:t>SIP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967925" y="3708804"/>
            <a:ext cx="433132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200" i="1" dirty="0">
                <a:solidFill>
                  <a:srgbClr val="4F81BD"/>
                </a:solidFill>
                <a:latin typeface="Arial"/>
              </a:rPr>
              <a:t>SIP</a:t>
            </a:r>
            <a:endParaRPr lang="fr-FR" sz="1200" i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31" name="Connecteur droit avec flèche 5">
            <a:extLst>
              <a:ext uri="{FF2B5EF4-FFF2-40B4-BE49-F238E27FC236}">
                <a16:creationId xmlns:a16="http://schemas.microsoft.com/office/drawing/2014/main" id="{23A4846A-5250-4F24-9175-256D351C8E46}"/>
              </a:ext>
            </a:extLst>
          </p:cNvPr>
          <p:cNvCxnSpPr>
            <a:cxnSpLocks/>
          </p:cNvCxnSpPr>
          <p:nvPr/>
        </p:nvCxnSpPr>
        <p:spPr>
          <a:xfrm flipV="1">
            <a:off x="6494296" y="3233698"/>
            <a:ext cx="0" cy="12427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ZoneTexte 12">
            <a:extLst>
              <a:ext uri="{FF2B5EF4-FFF2-40B4-BE49-F238E27FC236}">
                <a16:creationId xmlns:a16="http://schemas.microsoft.com/office/drawing/2014/main" id="{5A06878A-D75C-4DFD-849F-9996B34410A0}"/>
              </a:ext>
            </a:extLst>
          </p:cNvPr>
          <p:cNvSpPr txBox="1"/>
          <p:nvPr/>
        </p:nvSpPr>
        <p:spPr>
          <a:xfrm>
            <a:off x="5697536" y="4802508"/>
            <a:ext cx="1910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7030A0"/>
                </a:solidFill>
              </a:rPr>
              <a:t>Turbo </a:t>
            </a:r>
            <a:r>
              <a:rPr lang="fr-FR" b="1" dirty="0" err="1">
                <a:solidFill>
                  <a:srgbClr val="7030A0"/>
                </a:solidFill>
              </a:rPr>
              <a:t>molecular</a:t>
            </a:r>
            <a:r>
              <a:rPr lang="fr-FR" b="1" dirty="0">
                <a:solidFill>
                  <a:srgbClr val="7030A0"/>
                </a:solidFill>
              </a:rPr>
              <a:t> </a:t>
            </a:r>
            <a:r>
              <a:rPr lang="fr-FR" b="1" dirty="0" err="1">
                <a:solidFill>
                  <a:srgbClr val="7030A0"/>
                </a:solidFill>
              </a:rPr>
              <a:t>pump</a:t>
            </a:r>
            <a:endParaRPr lang="fr-FR" b="1" dirty="0">
              <a:solidFill>
                <a:srgbClr val="7030A0"/>
              </a:solidFill>
            </a:endParaRPr>
          </a:p>
          <a:p>
            <a:pPr algn="ctr"/>
            <a:r>
              <a:rPr lang="fr-FR" b="1" dirty="0">
                <a:solidFill>
                  <a:srgbClr val="7030A0"/>
                </a:solidFill>
              </a:rPr>
              <a:t>+ </a:t>
            </a:r>
            <a:r>
              <a:rPr lang="fr-FR" b="1" dirty="0" err="1">
                <a:solidFill>
                  <a:srgbClr val="7030A0"/>
                </a:solidFill>
              </a:rPr>
              <a:t>gauge+RGA</a:t>
            </a:r>
            <a:endParaRPr lang="fr-FR" b="1" dirty="0">
              <a:solidFill>
                <a:srgbClr val="7030A0"/>
              </a:solidFill>
            </a:endParaRPr>
          </a:p>
        </p:txBody>
      </p:sp>
      <p:cxnSp>
        <p:nvCxnSpPr>
          <p:cNvPr id="33" name="Connecteur droit avec flèche 53">
            <a:extLst>
              <a:ext uri="{FF2B5EF4-FFF2-40B4-BE49-F238E27FC236}">
                <a16:creationId xmlns:a16="http://schemas.microsoft.com/office/drawing/2014/main" id="{C62C900C-06D6-4033-8FD9-D3EA2D73BD24}"/>
              </a:ext>
            </a:extLst>
          </p:cNvPr>
          <p:cNvCxnSpPr>
            <a:cxnSpLocks/>
          </p:cNvCxnSpPr>
          <p:nvPr/>
        </p:nvCxnSpPr>
        <p:spPr>
          <a:xfrm flipH="1" flipV="1">
            <a:off x="4010580" y="3242050"/>
            <a:ext cx="37320" cy="12344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ZoneTexte 55">
            <a:extLst>
              <a:ext uri="{FF2B5EF4-FFF2-40B4-BE49-F238E27FC236}">
                <a16:creationId xmlns:a16="http://schemas.microsoft.com/office/drawing/2014/main" id="{A7EDF08B-C5EB-42C8-94AD-B491B4EAC7D6}"/>
              </a:ext>
            </a:extLst>
          </p:cNvPr>
          <p:cNvSpPr txBox="1"/>
          <p:nvPr/>
        </p:nvSpPr>
        <p:spPr>
          <a:xfrm>
            <a:off x="2967925" y="4810860"/>
            <a:ext cx="19663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7030A0"/>
                </a:solidFill>
              </a:rPr>
              <a:t>Turbo </a:t>
            </a:r>
            <a:r>
              <a:rPr lang="fr-FR" b="1" dirty="0" err="1">
                <a:solidFill>
                  <a:srgbClr val="7030A0"/>
                </a:solidFill>
              </a:rPr>
              <a:t>molecular</a:t>
            </a:r>
            <a:r>
              <a:rPr lang="fr-FR" b="1" dirty="0">
                <a:solidFill>
                  <a:srgbClr val="7030A0"/>
                </a:solidFill>
              </a:rPr>
              <a:t> </a:t>
            </a:r>
            <a:r>
              <a:rPr lang="fr-FR" b="1" dirty="0" err="1">
                <a:solidFill>
                  <a:srgbClr val="7030A0"/>
                </a:solidFill>
              </a:rPr>
              <a:t>pump</a:t>
            </a:r>
            <a:endParaRPr lang="fr-FR" b="1" dirty="0">
              <a:solidFill>
                <a:srgbClr val="7030A0"/>
              </a:solidFill>
            </a:endParaRPr>
          </a:p>
          <a:p>
            <a:pPr algn="ctr"/>
            <a:r>
              <a:rPr lang="fr-FR" b="1" dirty="0">
                <a:solidFill>
                  <a:srgbClr val="7030A0"/>
                </a:solidFill>
              </a:rPr>
              <a:t>+ </a:t>
            </a:r>
            <a:r>
              <a:rPr lang="fr-FR" b="1" dirty="0" err="1">
                <a:solidFill>
                  <a:srgbClr val="7030A0"/>
                </a:solidFill>
              </a:rPr>
              <a:t>gauge+RGA</a:t>
            </a:r>
            <a:endParaRPr lang="fr-FR" b="1" dirty="0">
              <a:solidFill>
                <a:srgbClr val="7030A0"/>
              </a:solidFill>
            </a:endParaRPr>
          </a:p>
        </p:txBody>
      </p:sp>
      <p:cxnSp>
        <p:nvCxnSpPr>
          <p:cNvPr id="35" name="Connecteur droit avec flèche 57">
            <a:extLst>
              <a:ext uri="{FF2B5EF4-FFF2-40B4-BE49-F238E27FC236}">
                <a16:creationId xmlns:a16="http://schemas.microsoft.com/office/drawing/2014/main" id="{87061408-3688-4C47-A9B0-4F0B256D33F8}"/>
              </a:ext>
            </a:extLst>
          </p:cNvPr>
          <p:cNvCxnSpPr>
            <a:cxnSpLocks/>
          </p:cNvCxnSpPr>
          <p:nvPr/>
        </p:nvCxnSpPr>
        <p:spPr>
          <a:xfrm flipH="1">
            <a:off x="5271610" y="1272591"/>
            <a:ext cx="18660" cy="125256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6" name="ZoneTexte 61">
            <a:extLst>
              <a:ext uri="{FF2B5EF4-FFF2-40B4-BE49-F238E27FC236}">
                <a16:creationId xmlns:a16="http://schemas.microsoft.com/office/drawing/2014/main" id="{FD87F7CC-1482-4827-B11B-5FFC5D0DCE91}"/>
              </a:ext>
            </a:extLst>
          </p:cNvPr>
          <p:cNvSpPr txBox="1"/>
          <p:nvPr/>
        </p:nvSpPr>
        <p:spPr>
          <a:xfrm>
            <a:off x="4420696" y="846812"/>
            <a:ext cx="1720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 err="1">
                <a:solidFill>
                  <a:srgbClr val="7030A0"/>
                </a:solidFill>
              </a:rPr>
              <a:t>gauge+RGA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823919" y="620688"/>
            <a:ext cx="4057251" cy="567771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u="sng" dirty="0">
                <a:solidFill>
                  <a:srgbClr val="0070C0"/>
                </a:solidFill>
              </a:rPr>
              <a:t>Overview</a:t>
            </a:r>
            <a:endParaRPr lang="en-GB" sz="1800" dirty="0"/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Typical </a:t>
            </a:r>
            <a:r>
              <a:rPr lang="en-GB" sz="1800" dirty="0" smtClean="0"/>
              <a:t>Soleil </a:t>
            </a:r>
            <a:r>
              <a:rPr lang="en-GB" sz="1800" dirty="0"/>
              <a:t>dipole </a:t>
            </a:r>
            <a:r>
              <a:rPr lang="en-GB" sz="1800" dirty="0" smtClean="0"/>
              <a:t>front-end:</a:t>
            </a:r>
            <a:endParaRPr lang="en-GB" sz="1800" dirty="0"/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Photon flux: </a:t>
            </a:r>
            <a:r>
              <a:rPr lang="en-GB" sz="1800" dirty="0" smtClean="0"/>
              <a:t>3.4 </a:t>
            </a:r>
            <a:r>
              <a:rPr lang="en-GB" sz="1800" dirty="0" smtClean="0">
                <a:sym typeface="Symbol" panose="05050102010706020507" pitchFamily="18" charset="2"/>
              </a:rPr>
              <a:t></a:t>
            </a:r>
            <a:r>
              <a:rPr lang="en-GB" sz="1800" dirty="0" smtClean="0"/>
              <a:t> 10</a:t>
            </a:r>
            <a:r>
              <a:rPr lang="en-GB" sz="1800" baseline="30000" dirty="0" smtClean="0"/>
              <a:t>14</a:t>
            </a:r>
            <a:r>
              <a:rPr lang="en-GB" sz="1800" dirty="0" smtClean="0"/>
              <a:t> </a:t>
            </a:r>
            <a:r>
              <a:rPr lang="en-GB" sz="1800" dirty="0"/>
              <a:t>photon</a:t>
            </a:r>
            <a:r>
              <a:rPr lang="en-GB" sz="1800" dirty="0" smtClean="0"/>
              <a:t>/(</a:t>
            </a:r>
            <a:r>
              <a:rPr lang="en-GB" sz="1800" dirty="0" err="1" smtClean="0"/>
              <a:t>s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GB" sz="1800" dirty="0" err="1" smtClean="0"/>
              <a:t>mrad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GB" sz="1800" dirty="0" err="1" smtClean="0"/>
              <a:t>mA</a:t>
            </a:r>
            <a:r>
              <a:rPr lang="en-GB" sz="1800" dirty="0" smtClean="0"/>
              <a:t>)</a:t>
            </a:r>
            <a:endParaRPr lang="en-GB" sz="1800" dirty="0"/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Critical energy: 8.379 keV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Beam width at test piece </a:t>
            </a:r>
            <a:r>
              <a:rPr lang="en-GB" sz="1800" dirty="0" smtClean="0"/>
              <a:t>1-50 mm </a:t>
            </a:r>
            <a:endParaRPr lang="en-GB" sz="1800" dirty="0"/>
          </a:p>
          <a:p>
            <a:pPr>
              <a:buFont typeface="Symbol" panose="05050102010706020507" pitchFamily="18" charset="2"/>
              <a:buChar char="-"/>
            </a:pPr>
            <a:r>
              <a:rPr lang="en-GB" sz="1800" dirty="0"/>
              <a:t>Test vessel angular range of up to </a:t>
            </a:r>
            <a:r>
              <a:rPr lang="en-GB" sz="1800" dirty="0" smtClean="0"/>
              <a:t>30 </a:t>
            </a:r>
            <a:r>
              <a:rPr lang="en-GB" sz="1800" dirty="0" err="1"/>
              <a:t>mrad</a:t>
            </a:r>
            <a:r>
              <a:rPr lang="en-GB" sz="1800" dirty="0"/>
              <a:t> </a:t>
            </a:r>
            <a:r>
              <a:rPr lang="en-GB" sz="1800" dirty="0" smtClean="0"/>
              <a:t>(1.8</a:t>
            </a:r>
            <a:r>
              <a:rPr lang="en-GB" sz="1800" baseline="30000" dirty="0" smtClean="0"/>
              <a:t>o</a:t>
            </a:r>
            <a:r>
              <a:rPr lang="en-GB" sz="1800" dirty="0"/>
              <a:t>)</a:t>
            </a:r>
            <a:endParaRPr lang="en-GB" sz="1800" baseline="30000" dirty="0"/>
          </a:p>
          <a:p>
            <a:pPr marL="0" indent="0">
              <a:buNone/>
            </a:pPr>
            <a:r>
              <a:rPr lang="en-GB" sz="1800" u="sng" dirty="0" smtClean="0">
                <a:solidFill>
                  <a:srgbClr val="0070C0"/>
                </a:solidFill>
              </a:rPr>
              <a:t>Status</a:t>
            </a:r>
            <a:endParaRPr lang="en-GB" sz="1800" u="sng" dirty="0">
              <a:solidFill>
                <a:srgbClr val="0070C0"/>
              </a:solidFill>
            </a:endParaRPr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/>
              <a:t>Front-end section: </a:t>
            </a:r>
            <a:r>
              <a:rPr lang="en-GB" sz="1800" dirty="0" smtClean="0"/>
              <a:t>reconditioned during 2020</a:t>
            </a:r>
            <a:endParaRPr lang="en-GB" sz="1800" dirty="0"/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/>
              <a:t>Experimental end-station: </a:t>
            </a:r>
            <a:r>
              <a:rPr lang="en-GB" sz="1800" dirty="0" smtClean="0"/>
              <a:t>operated in 2022 with samples coated with NEG at SAES getters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GB" sz="1800" dirty="0" smtClean="0">
                <a:solidFill>
                  <a:srgbClr val="7030A0"/>
                </a:solidFill>
              </a:rPr>
              <a:t>The samples will be </a:t>
            </a:r>
            <a:r>
              <a:rPr lang="en-GB" sz="1800" dirty="0">
                <a:solidFill>
                  <a:srgbClr val="7030A0"/>
                </a:solidFill>
              </a:rPr>
              <a:t>NEG </a:t>
            </a:r>
            <a:r>
              <a:rPr lang="en-GB" sz="1800" dirty="0" smtClean="0">
                <a:solidFill>
                  <a:srgbClr val="7030A0"/>
                </a:solidFill>
              </a:rPr>
              <a:t>coated at UKRI (DL) and installed during a Soleil shutdown in Aug </a:t>
            </a:r>
            <a:r>
              <a:rPr lang="en-GB" sz="1700" dirty="0" smtClean="0">
                <a:solidFill>
                  <a:srgbClr val="7030A0"/>
                </a:solidFill>
              </a:rPr>
              <a:t>2023 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600" dirty="0" smtClean="0">
                <a:solidFill>
                  <a:srgbClr val="FF0000"/>
                </a:solidFill>
              </a:rPr>
              <a:t>Soleil is under shutdown </a:t>
            </a:r>
            <a:r>
              <a:rPr lang="en-GB" sz="1600" dirty="0">
                <a:solidFill>
                  <a:srgbClr val="FF0000"/>
                </a:solidFill>
              </a:rPr>
              <a:t>till 15</a:t>
            </a:r>
            <a:r>
              <a:rPr lang="en-GB" sz="1600" baseline="30000" dirty="0">
                <a:solidFill>
                  <a:srgbClr val="FF0000"/>
                </a:solidFill>
              </a:rPr>
              <a:t>th</a:t>
            </a:r>
            <a:r>
              <a:rPr lang="en-GB" sz="1600" dirty="0">
                <a:solidFill>
                  <a:srgbClr val="FF0000"/>
                </a:solidFill>
              </a:rPr>
              <a:t> March </a:t>
            </a:r>
            <a:r>
              <a:rPr lang="en-GB" sz="1600" dirty="0" smtClean="0">
                <a:solidFill>
                  <a:srgbClr val="FF0000"/>
                </a:solidFill>
              </a:rPr>
              <a:t>2023 because the electricity cost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01486" y="5959844"/>
            <a:ext cx="28269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</a:t>
            </a:r>
            <a:r>
              <a:rPr lang="en-GB" sz="1600" i="1" dirty="0" err="1" smtClean="0"/>
              <a:t>Herbeaux</a:t>
            </a:r>
            <a:r>
              <a:rPr lang="en-GB" sz="1600" i="1" dirty="0" smtClean="0"/>
              <a:t> (Soleil)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1059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A facility for PSD studies on SR beamline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en-GB" b="1" dirty="0" smtClean="0">
                <a:solidFill>
                  <a:srgbClr val="0070C0"/>
                </a:solidFill>
              </a:rPr>
              <a:t>at DSL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91945" y="812890"/>
            <a:ext cx="6209720" cy="554659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DLS </a:t>
            </a:r>
            <a:r>
              <a:rPr lang="en-GB" sz="1800" dirty="0"/>
              <a:t>dipole front-end (FE10B):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installed November 2020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p</a:t>
            </a:r>
            <a:r>
              <a:rPr lang="en-GB" sz="1800" dirty="0" smtClean="0"/>
              <a:t>hoton </a:t>
            </a:r>
            <a:r>
              <a:rPr lang="en-GB" sz="1800" dirty="0"/>
              <a:t>flux: 3.86 x 10</a:t>
            </a:r>
            <a:r>
              <a:rPr lang="en-GB" sz="1800" baseline="30000" dirty="0"/>
              <a:t>14</a:t>
            </a:r>
            <a:r>
              <a:rPr lang="en-GB" sz="1800" dirty="0"/>
              <a:t> photon</a:t>
            </a:r>
            <a:r>
              <a:rPr lang="en-GB" sz="1800" dirty="0" smtClean="0"/>
              <a:t>/(</a:t>
            </a:r>
            <a:r>
              <a:rPr lang="en-GB" sz="1800" dirty="0" err="1" smtClean="0"/>
              <a:t>s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GB" sz="1800" dirty="0" err="1" smtClean="0"/>
              <a:t>mrad</a:t>
            </a:r>
            <a:r>
              <a:rPr lang="en-GB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GB" sz="1800" dirty="0" err="1" smtClean="0"/>
              <a:t>mA</a:t>
            </a:r>
            <a:r>
              <a:rPr lang="en-GB" sz="1800" dirty="0" smtClean="0"/>
              <a:t>)</a:t>
            </a:r>
            <a:endParaRPr lang="en-GB" sz="1800" dirty="0"/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c</a:t>
            </a:r>
            <a:r>
              <a:rPr lang="en-GB" sz="1800" dirty="0" smtClean="0"/>
              <a:t>ritical </a:t>
            </a:r>
            <a:r>
              <a:rPr lang="en-GB" sz="1800" dirty="0"/>
              <a:t>energy: 8.379 keV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sz="1800" dirty="0"/>
              <a:t>t</a:t>
            </a:r>
            <a:r>
              <a:rPr lang="en-GB" sz="1800" dirty="0" smtClean="0"/>
              <a:t>est </a:t>
            </a:r>
            <a:r>
              <a:rPr lang="en-GB" sz="1800" dirty="0"/>
              <a:t>vessel angular range of up to 60 </a:t>
            </a:r>
            <a:r>
              <a:rPr lang="en-GB" sz="1800" dirty="0" err="1"/>
              <a:t>mrad</a:t>
            </a:r>
            <a:r>
              <a:rPr lang="en-GB" sz="1800" dirty="0"/>
              <a:t> (3.5</a:t>
            </a:r>
            <a:r>
              <a:rPr lang="en-GB" sz="1800" baseline="30000" dirty="0"/>
              <a:t>o</a:t>
            </a:r>
            <a:r>
              <a:rPr lang="en-GB" sz="1800" dirty="0"/>
              <a:t>)</a:t>
            </a:r>
            <a:endParaRPr lang="en-GB" sz="1800" baseline="30000" dirty="0"/>
          </a:p>
          <a:p>
            <a:pPr marL="0" indent="0">
              <a:buNone/>
            </a:pPr>
            <a:r>
              <a:rPr lang="en-GB" sz="1800" u="sng" dirty="0" smtClean="0">
                <a:solidFill>
                  <a:srgbClr val="0070C0"/>
                </a:solidFill>
              </a:rPr>
              <a:t>Status</a:t>
            </a:r>
            <a:endParaRPr lang="en-GB" sz="1800" u="sng" dirty="0">
              <a:solidFill>
                <a:srgbClr val="0070C0"/>
              </a:solidFill>
            </a:endParaRPr>
          </a:p>
          <a:p>
            <a:r>
              <a:rPr lang="en-GB" sz="1700" dirty="0" smtClean="0">
                <a:solidFill>
                  <a:schemeClr val="accent5">
                    <a:lumMod val="75000"/>
                  </a:schemeClr>
                </a:solidFill>
              </a:rPr>
              <a:t>Experimental </a:t>
            </a:r>
            <a:r>
              <a:rPr lang="en-GB" sz="1700" dirty="0">
                <a:solidFill>
                  <a:schemeClr val="accent5">
                    <a:lumMod val="75000"/>
                  </a:schemeClr>
                </a:solidFill>
              </a:rPr>
              <a:t>end-station: </a:t>
            </a:r>
            <a:r>
              <a:rPr lang="en-GB" sz="1700" dirty="0" smtClean="0">
                <a:solidFill>
                  <a:schemeClr val="accent5">
                    <a:lumMod val="75000"/>
                  </a:schemeClr>
                </a:solidFill>
              </a:rPr>
              <a:t>under post-installation  </a:t>
            </a:r>
            <a:r>
              <a:rPr lang="en-GB" sz="1700" dirty="0">
                <a:solidFill>
                  <a:schemeClr val="accent5">
                    <a:lumMod val="75000"/>
                  </a:schemeClr>
                </a:solidFill>
              </a:rPr>
              <a:t>conditioning with </a:t>
            </a:r>
            <a:r>
              <a:rPr lang="en-GB" sz="1700" dirty="0" smtClean="0">
                <a:solidFill>
                  <a:schemeClr val="accent5">
                    <a:lumMod val="75000"/>
                  </a:schemeClr>
                </a:solidFill>
              </a:rPr>
              <a:t>a stainless </a:t>
            </a:r>
            <a:r>
              <a:rPr lang="en-GB" sz="1700" dirty="0">
                <a:solidFill>
                  <a:schemeClr val="accent5">
                    <a:lumMod val="75000"/>
                  </a:schemeClr>
                </a:solidFill>
              </a:rPr>
              <a:t>steel DLS type </a:t>
            </a:r>
            <a:r>
              <a:rPr lang="en-GB" sz="1700" dirty="0" smtClean="0">
                <a:solidFill>
                  <a:schemeClr val="accent5">
                    <a:lumMod val="75000"/>
                  </a:schemeClr>
                </a:solidFill>
              </a:rPr>
              <a:t>uncoated sample till Feb 2022</a:t>
            </a:r>
          </a:p>
          <a:p>
            <a:r>
              <a:rPr lang="en-GB" sz="1700" dirty="0" smtClean="0">
                <a:solidFill>
                  <a:schemeClr val="accent5">
                    <a:lumMod val="75000"/>
                  </a:schemeClr>
                </a:solidFill>
              </a:rPr>
              <a:t>Stainless </a:t>
            </a:r>
            <a:r>
              <a:rPr lang="en-GB" sz="1700" dirty="0">
                <a:solidFill>
                  <a:schemeClr val="accent5">
                    <a:lumMod val="75000"/>
                  </a:schemeClr>
                </a:solidFill>
              </a:rPr>
              <a:t>steel </a:t>
            </a:r>
            <a:r>
              <a:rPr lang="en-GB" sz="1700" dirty="0" smtClean="0">
                <a:solidFill>
                  <a:schemeClr val="accent5">
                    <a:lumMod val="75000"/>
                  </a:schemeClr>
                </a:solidFill>
              </a:rPr>
              <a:t>DLS </a:t>
            </a:r>
            <a:r>
              <a:rPr lang="en-GB" sz="1700" dirty="0">
                <a:solidFill>
                  <a:schemeClr val="accent5">
                    <a:lumMod val="75000"/>
                  </a:schemeClr>
                </a:solidFill>
              </a:rPr>
              <a:t>type sample NEG </a:t>
            </a:r>
            <a:r>
              <a:rPr lang="en-GB" sz="1700" dirty="0" smtClean="0">
                <a:solidFill>
                  <a:schemeClr val="accent5">
                    <a:lumMod val="75000"/>
                  </a:schemeClr>
                </a:solidFill>
              </a:rPr>
              <a:t>coated at UKRI (DL) was installed during a DLS shutdown in March </a:t>
            </a:r>
            <a:r>
              <a:rPr lang="en-GB" sz="1700" dirty="0">
                <a:solidFill>
                  <a:schemeClr val="accent5">
                    <a:lumMod val="75000"/>
                  </a:schemeClr>
                </a:solidFill>
              </a:rPr>
              <a:t>2022 </a:t>
            </a:r>
            <a:r>
              <a:rPr lang="en-GB" sz="1700" dirty="0" smtClean="0">
                <a:solidFill>
                  <a:schemeClr val="accent5">
                    <a:lumMod val="75000"/>
                  </a:schemeClr>
                </a:solidFill>
              </a:rPr>
              <a:t>and remain under SR till present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600" dirty="0">
                <a:solidFill>
                  <a:srgbClr val="2EAC68"/>
                </a:solidFill>
              </a:rPr>
              <a:t>PSD data collected for uncoated and non-activated coated vessels </a:t>
            </a:r>
            <a:endParaRPr lang="en-GB" sz="1600" dirty="0" smtClean="0">
              <a:solidFill>
                <a:srgbClr val="2EAC68"/>
              </a:solidFill>
            </a:endParaRP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600" dirty="0" smtClean="0">
                <a:solidFill>
                  <a:srgbClr val="2EAC68"/>
                </a:solidFill>
              </a:rPr>
              <a:t>Activation </a:t>
            </a:r>
            <a:r>
              <a:rPr lang="en-GB" sz="1600" dirty="0">
                <a:solidFill>
                  <a:srgbClr val="2EAC68"/>
                </a:solidFill>
              </a:rPr>
              <a:t>trials started on NEG coated (</a:t>
            </a:r>
            <a:r>
              <a:rPr lang="en-GB" sz="1600" dirty="0" err="1">
                <a:solidFill>
                  <a:srgbClr val="2EAC68"/>
                </a:solidFill>
              </a:rPr>
              <a:t>TiZrV</a:t>
            </a:r>
            <a:r>
              <a:rPr lang="en-GB" sz="1600" dirty="0">
                <a:solidFill>
                  <a:srgbClr val="2EAC68"/>
                </a:solidFill>
              </a:rPr>
              <a:t>) vessel and initial PSD measurements performed</a:t>
            </a:r>
          </a:p>
          <a:p>
            <a:pPr lvl="1">
              <a:buFont typeface="Symbol" panose="05050102010706020507" pitchFamily="18" charset="2"/>
              <a:buChar char=""/>
            </a:pPr>
            <a:r>
              <a:rPr lang="en-GB" sz="1600" dirty="0">
                <a:solidFill>
                  <a:srgbClr val="2EAC68"/>
                </a:solidFill>
              </a:rPr>
              <a:t>Analysis ongoing for comparison to previous </a:t>
            </a:r>
            <a:r>
              <a:rPr lang="en-GB" sz="1600" dirty="0" smtClean="0">
                <a:solidFill>
                  <a:srgbClr val="2EAC68"/>
                </a:solidFill>
              </a:rPr>
              <a:t>behaviours</a:t>
            </a:r>
          </a:p>
          <a:p>
            <a:r>
              <a:rPr lang="en-GB" sz="1700" dirty="0" smtClean="0">
                <a:solidFill>
                  <a:srgbClr val="B30505"/>
                </a:solidFill>
              </a:rPr>
              <a:t>1</a:t>
            </a:r>
            <a:r>
              <a:rPr lang="en-GB" sz="1700" baseline="30000" dirty="0" smtClean="0">
                <a:solidFill>
                  <a:srgbClr val="B30505"/>
                </a:solidFill>
              </a:rPr>
              <a:t>st</a:t>
            </a:r>
            <a:r>
              <a:rPr lang="en-GB" sz="1700" dirty="0" smtClean="0">
                <a:solidFill>
                  <a:srgbClr val="B30505"/>
                </a:solidFill>
              </a:rPr>
              <a:t> copper sample coated with </a:t>
            </a:r>
            <a:r>
              <a:rPr lang="en-GB" sz="1700" dirty="0">
                <a:solidFill>
                  <a:srgbClr val="B30505"/>
                </a:solidFill>
              </a:rPr>
              <a:t>NEG could be installed during </a:t>
            </a:r>
            <a:r>
              <a:rPr lang="en-GB" sz="1700" dirty="0" smtClean="0">
                <a:solidFill>
                  <a:srgbClr val="B30505"/>
                </a:solidFill>
              </a:rPr>
              <a:t>a following </a:t>
            </a:r>
            <a:r>
              <a:rPr lang="en-GB" sz="1700" dirty="0">
                <a:solidFill>
                  <a:srgbClr val="B30505"/>
                </a:solidFill>
              </a:rPr>
              <a:t>DLS </a:t>
            </a:r>
            <a:r>
              <a:rPr lang="en-GB" sz="1700" dirty="0" smtClean="0">
                <a:solidFill>
                  <a:srgbClr val="B30505"/>
                </a:solidFill>
              </a:rPr>
              <a:t>shutdowns</a:t>
            </a:r>
            <a:r>
              <a:rPr lang="en-GB" sz="1700" dirty="0">
                <a:solidFill>
                  <a:srgbClr val="B30505"/>
                </a:solidFill>
              </a:rPr>
              <a:t> </a:t>
            </a:r>
            <a:r>
              <a:rPr lang="en-GB" sz="1700" dirty="0" smtClean="0">
                <a:solidFill>
                  <a:srgbClr val="B30505"/>
                </a:solidFill>
              </a:rPr>
              <a:t>starting </a:t>
            </a:r>
            <a:r>
              <a:rPr lang="en-GB" sz="1700" dirty="0">
                <a:solidFill>
                  <a:srgbClr val="B30505"/>
                </a:solidFill>
              </a:rPr>
              <a:t>on </a:t>
            </a:r>
            <a:r>
              <a:rPr lang="en-GB" sz="1700" dirty="0" smtClean="0">
                <a:solidFill>
                  <a:srgbClr val="B30505"/>
                </a:solidFill>
              </a:rPr>
              <a:t>the 26</a:t>
            </a:r>
            <a:r>
              <a:rPr lang="en-GB" sz="1700" baseline="30000" dirty="0" smtClean="0">
                <a:solidFill>
                  <a:srgbClr val="B30505"/>
                </a:solidFill>
              </a:rPr>
              <a:t>th</a:t>
            </a:r>
            <a:r>
              <a:rPr lang="en-GB" sz="1700" dirty="0" smtClean="0">
                <a:solidFill>
                  <a:srgbClr val="B30505"/>
                </a:solidFill>
              </a:rPr>
              <a:t> May </a:t>
            </a:r>
            <a:r>
              <a:rPr lang="en-GB" sz="1700" dirty="0">
                <a:solidFill>
                  <a:srgbClr val="B30505"/>
                </a:solidFill>
              </a:rPr>
              <a:t>2023.</a:t>
            </a:r>
            <a:endParaRPr lang="en-GB" sz="1700" dirty="0" smtClean="0">
              <a:solidFill>
                <a:srgbClr val="B30505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3777" y="829649"/>
            <a:ext cx="5438168" cy="4674258"/>
            <a:chOff x="304006" y="915194"/>
            <a:chExt cx="6332753" cy="5545219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006" y="915194"/>
              <a:ext cx="6332753" cy="220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00718" y="3124994"/>
              <a:ext cx="3538762" cy="333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3089057" y="6052786"/>
            <a:ext cx="2588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Courtesy of C. Burrows (DSL) </a:t>
            </a:r>
            <a:endParaRPr lang="en-GB" sz="16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1BAB3D-FF4B-B39D-95E2-33391521103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5" r="995"/>
          <a:stretch/>
        </p:blipFill>
        <p:spPr>
          <a:xfrm>
            <a:off x="151635" y="2680685"/>
            <a:ext cx="5433255" cy="4060683"/>
          </a:xfrm>
          <a:prstGeom prst="roundRect">
            <a:avLst>
              <a:gd name="adj" fmla="val 0"/>
            </a:avLst>
          </a:prstGeom>
          <a:ln w="12700"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832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Summary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1384" y="836712"/>
            <a:ext cx="10802416" cy="525658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Task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10.5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team works in full capacity according its plan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necessary capabilities exist at least with two partners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Deposition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facilities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operational at UKRI and DESY, in conditioning at DSL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can be used at Soleil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Pumping property evaluation facilities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operational at UKRI, DESY and Soleil, in conditioning at DSL.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SR beamlines 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Both PSD facilities have been commissioned with NEG coated samples and are ready for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IFAST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Task 10.5 samples 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Soleil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from summer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 DLS </a:t>
            </a:r>
            <a:r>
              <a:rPr lang="en-GB" sz="1600" dirty="0" smtClean="0"/>
              <a:t>from </a:t>
            </a:r>
            <a:r>
              <a:rPr lang="en-GB" sz="1600" dirty="0" smtClean="0"/>
              <a:t>26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</a:t>
            </a:r>
            <a:r>
              <a:rPr lang="en-GB" sz="1600" dirty="0"/>
              <a:t>May 2023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Samples: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11 samples for pumping property measurements have been produced:</a:t>
            </a:r>
          </a:p>
          <a:p>
            <a:pPr lvl="2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3 samples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has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been used at UKRI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comparing copper cleaning procedures by TD measurements 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 samples have to be re-cleaned at DESY and sent to UKRI for NEG coating and testing in 4 labs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9 samples for PSD measurement have been designed and produced 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delivered to UKRI for NEG coating in October 2022 and </a:t>
            </a:r>
          </a:p>
          <a:p>
            <a:pPr lvl="2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be installed on SR beamlines </a:t>
            </a:r>
            <a:r>
              <a:rPr lang="en-GB" sz="160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1600" smtClean="0">
                <a:latin typeface="Arial" panose="020B0604020202020204" pitchFamily="34" charset="0"/>
                <a:cs typeface="Arial" panose="020B0604020202020204" pitchFamily="34" charset="0"/>
              </a:rPr>
              <a:t>May-Aug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Milestone MS48 report, Y1 and P1 contributions submitted on time</a:t>
            </a:r>
          </a:p>
        </p:txBody>
      </p:sp>
    </p:spTree>
    <p:extLst>
      <p:ext uri="{BB962C8B-B14F-4D97-AF65-F5344CB8AC3E}">
        <p14:creationId xmlns:p14="http://schemas.microsoft.com/office/powerpoint/2010/main" val="226208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96398" y="116632"/>
            <a:ext cx="7992888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Acknowledgment (Task 10.5 team)  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1384" y="1052736"/>
            <a:ext cx="4867560" cy="473578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DLS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Matthew Cox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Chris Burrows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Hugo Shiers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Ryan Russell </a:t>
            </a: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DESY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Lutz Lilje 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Ruta Sirvinskaite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Nils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Plambeck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Ralph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Böspflug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Sven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Lederer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2842" y="1058659"/>
            <a:ext cx="4867560" cy="525066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Soleil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Christian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Herbeaux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Nicolas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Béchu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Vincent Le Roux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Jonathan </a:t>
            </a:r>
            <a:r>
              <a:rPr lang="en-GB" sz="2400" smtClean="0">
                <a:latin typeface="Arial" panose="020B0604020202020204" pitchFamily="34" charset="0"/>
                <a:cs typeface="Arial" panose="020B0604020202020204" pitchFamily="34" charset="0"/>
              </a:rPr>
              <a:t>Gaudio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UKRI (STFC/DL/ASTeC)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Oleg Malyshev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Reza Valizadeh 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Eleni Marshall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Adrian Hannah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James Conlon</a:t>
            </a:r>
          </a:p>
        </p:txBody>
      </p:sp>
    </p:spTree>
    <p:extLst>
      <p:ext uri="{BB962C8B-B14F-4D97-AF65-F5344CB8AC3E}">
        <p14:creationId xmlns:p14="http://schemas.microsoft.com/office/powerpoint/2010/main" val="207045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664" y="2636912"/>
            <a:ext cx="46805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9" descr="D:\Modeling of accelerator VS\Figures\Old Figs\Fig 3-PSD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11"/>
          <a:stretch/>
        </p:blipFill>
        <p:spPr bwMode="auto">
          <a:xfrm>
            <a:off x="8976320" y="4448539"/>
            <a:ext cx="2808312" cy="194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Vacuum in particle accelerators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7368" y="836712"/>
            <a:ext cx="5112568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altLang="en-US" dirty="0" smtClean="0"/>
              <a:t>All particle accelerators need vacuum. The </a:t>
            </a:r>
            <a:r>
              <a:rPr lang="en-GB" altLang="en-US" dirty="0"/>
              <a:t>main reason </a:t>
            </a:r>
            <a:r>
              <a:rPr lang="en-GB" altLang="en-US" dirty="0" smtClean="0"/>
              <a:t>is </a:t>
            </a:r>
            <a:r>
              <a:rPr lang="en-GB" altLang="en-US" u="sng" dirty="0"/>
              <a:t>beam-gas interaction</a:t>
            </a:r>
            <a:r>
              <a:rPr lang="en-GB" altLang="en-US" dirty="0"/>
              <a:t> </a:t>
            </a:r>
            <a:r>
              <a:rPr lang="en-GB" altLang="en-US" dirty="0" smtClean="0"/>
              <a:t>leading </a:t>
            </a:r>
            <a:r>
              <a:rPr lang="en-GB" altLang="en-US" dirty="0"/>
              <a:t>to a beam quality degradation:</a:t>
            </a:r>
          </a:p>
          <a:p>
            <a:pPr lvl="1"/>
            <a:r>
              <a:rPr lang="en-GB" altLang="en-US" dirty="0" smtClean="0">
                <a:solidFill>
                  <a:srgbClr val="826300"/>
                </a:solidFill>
              </a:rPr>
              <a:t>Increases </a:t>
            </a:r>
            <a:r>
              <a:rPr lang="en-GB" altLang="en-US" dirty="0">
                <a:solidFill>
                  <a:srgbClr val="826300"/>
                </a:solidFill>
              </a:rPr>
              <a:t>beam size (emittance)</a:t>
            </a:r>
          </a:p>
          <a:p>
            <a:pPr lvl="1"/>
            <a:r>
              <a:rPr lang="en-GB" altLang="en-US" dirty="0">
                <a:solidFill>
                  <a:srgbClr val="826300"/>
                </a:solidFill>
              </a:rPr>
              <a:t>Reduces beam lifetime</a:t>
            </a:r>
          </a:p>
          <a:p>
            <a:pPr lvl="1"/>
            <a:r>
              <a:rPr lang="en-GB" altLang="en-US" dirty="0" smtClean="0">
                <a:solidFill>
                  <a:srgbClr val="826300"/>
                </a:solidFill>
              </a:rPr>
              <a:t>Increases </a:t>
            </a:r>
            <a:r>
              <a:rPr lang="en-GB" altLang="en-US" dirty="0">
                <a:solidFill>
                  <a:srgbClr val="826300"/>
                </a:solidFill>
              </a:rPr>
              <a:t>radiation hazard</a:t>
            </a:r>
          </a:p>
          <a:p>
            <a:pPr lvl="1"/>
            <a:r>
              <a:rPr lang="en-GB" altLang="en-US" dirty="0">
                <a:solidFill>
                  <a:srgbClr val="826300"/>
                </a:solidFill>
              </a:rPr>
              <a:t>Encourages recombination</a:t>
            </a:r>
          </a:p>
          <a:p>
            <a:pPr lvl="1">
              <a:spcBef>
                <a:spcPct val="50000"/>
              </a:spcBef>
            </a:pPr>
            <a:endParaRPr lang="en-GB" altLang="en-US" sz="2000" dirty="0" smtClean="0">
              <a:solidFill>
                <a:srgbClr val="005DE0"/>
              </a:solidFill>
              <a:latin typeface="Lucida Grande" charset="0"/>
            </a:endParaRPr>
          </a:p>
          <a:p>
            <a:endParaRPr lang="en-GB" sz="2400" dirty="0" smtClean="0"/>
          </a:p>
          <a:p>
            <a:endParaRPr lang="en-GB" sz="2400" dirty="0" smtClean="0"/>
          </a:p>
        </p:txBody>
      </p:sp>
      <p:pic>
        <p:nvPicPr>
          <p:cNvPr id="8" name="Picture 29" descr="D:\Modeling of accelerator VS\Figures\Old Figs\Fig 3-PSD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78" y="4448539"/>
            <a:ext cx="7166054" cy="194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879976" y="753011"/>
            <a:ext cx="5616624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2400" b="1" dirty="0" smtClean="0">
                <a:solidFill>
                  <a:srgbClr val="996600"/>
                </a:solidFill>
                <a:latin typeface="Lucida Grande" charset="0"/>
              </a:rPr>
              <a:t>Photon </a:t>
            </a:r>
            <a:r>
              <a:rPr lang="en-GB" altLang="en-US" sz="2400" b="1" dirty="0">
                <a:solidFill>
                  <a:srgbClr val="996600"/>
                </a:solidFill>
                <a:latin typeface="Lucida Grande" charset="0"/>
              </a:rPr>
              <a:t>stimulated desorption (PSD)</a:t>
            </a:r>
            <a:r>
              <a:rPr lang="en-GB" altLang="en-US" sz="2400" dirty="0">
                <a:solidFill>
                  <a:srgbClr val="3333FF"/>
                </a:solidFill>
                <a:latin typeface="Lucida Grande" charset="0"/>
              </a:rPr>
              <a:t> is one of the most important sources of gas </a:t>
            </a:r>
            <a:r>
              <a:rPr lang="en-GB" altLang="en-US" sz="2400" b="1" i="1" dirty="0">
                <a:solidFill>
                  <a:srgbClr val="3333FF"/>
                </a:solidFill>
                <a:latin typeface="Lucida Grande" charset="0"/>
              </a:rPr>
              <a:t>in the presence of synchrotron radiation (SR) </a:t>
            </a:r>
            <a:r>
              <a:rPr lang="en-GB" altLang="en-US" sz="2400" i="1" dirty="0">
                <a:solidFill>
                  <a:srgbClr val="3333FF"/>
                </a:solidFill>
                <a:latin typeface="Lucida Grande" charset="0"/>
              </a:rPr>
              <a:t>or any photons with E &gt; 5-10 eV</a:t>
            </a:r>
            <a:r>
              <a:rPr lang="en-GB" altLang="en-US" sz="2400" dirty="0">
                <a:solidFill>
                  <a:srgbClr val="3333FF"/>
                </a:solidFill>
                <a:latin typeface="Lucida Grande" charset="0"/>
              </a:rPr>
              <a:t>. </a:t>
            </a:r>
          </a:p>
          <a:p>
            <a:pPr>
              <a:spcBef>
                <a:spcPct val="50000"/>
              </a:spcBef>
            </a:pPr>
            <a:r>
              <a:rPr lang="en-GB" altLang="en-US" sz="2000" dirty="0">
                <a:solidFill>
                  <a:srgbClr val="006600"/>
                </a:solidFill>
                <a:latin typeface="Lucida Grande" charset="0"/>
              </a:rPr>
              <a:t>PSD can be considered as a two-step process: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altLang="en-US" sz="1600" dirty="0" smtClean="0">
                <a:latin typeface="Lucida Grande" charset="0"/>
              </a:rPr>
              <a:t>first</a:t>
            </a:r>
            <a:r>
              <a:rPr lang="en-GB" altLang="en-US" sz="1600" dirty="0">
                <a:latin typeface="Lucida Grande" charset="0"/>
              </a:rPr>
              <a:t>, photons with energy </a:t>
            </a:r>
            <a:r>
              <a:rPr lang="en-GB" altLang="en-US" sz="1600" dirty="0" smtClean="0">
                <a:latin typeface="Lucida Grande" charset="0"/>
              </a:rPr>
              <a:t>&gt; 5-10 </a:t>
            </a:r>
            <a:r>
              <a:rPr lang="en-GB" altLang="en-US" sz="1600" dirty="0">
                <a:latin typeface="Lucida Grande" charset="0"/>
              </a:rPr>
              <a:t>eV cause the photoelectron emission,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GB" altLang="en-US" sz="1600" dirty="0" smtClean="0">
                <a:latin typeface="Lucida Grande" charset="0"/>
              </a:rPr>
              <a:t>then </a:t>
            </a:r>
            <a:r>
              <a:rPr lang="en-GB" altLang="en-US" sz="1600" dirty="0">
                <a:latin typeface="Lucida Grande" charset="0"/>
              </a:rPr>
              <a:t>the photoelectron stimulate gas desorption. </a:t>
            </a:r>
            <a:endParaRPr lang="en-GB" sz="2400" dirty="0" smtClean="0"/>
          </a:p>
        </p:txBody>
      </p:sp>
      <p:sp>
        <p:nvSpPr>
          <p:cNvPr id="2" name="Oval 1"/>
          <p:cNvSpPr/>
          <p:nvPr/>
        </p:nvSpPr>
        <p:spPr>
          <a:xfrm>
            <a:off x="1343472" y="5301208"/>
            <a:ext cx="648072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472264" y="5301208"/>
            <a:ext cx="648072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87" y="31001"/>
            <a:ext cx="10515600" cy="803354"/>
          </a:xfrm>
        </p:spPr>
        <p:txBody>
          <a:bodyPr>
            <a:normAutofit/>
          </a:bodyPr>
          <a:lstStyle/>
          <a:p>
            <a:pPr algn="ctr"/>
            <a:r>
              <a:rPr lang="en-GB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Why a NEG coated chamber required?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32142-95FF-44BB-82F5-908C15681E26}" type="slidenum">
              <a:rPr lang="en-GB" smtClean="0"/>
              <a:t>3</a:t>
            </a:fld>
            <a:endParaRPr lang="en-GB"/>
          </a:p>
        </p:txBody>
      </p:sp>
      <p:pic>
        <p:nvPicPr>
          <p:cNvPr id="5122" name="Picture 2" descr="fig 6-nn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80"/>
          <a:stretch/>
        </p:blipFill>
        <p:spPr bwMode="auto">
          <a:xfrm>
            <a:off x="1238105" y="740967"/>
            <a:ext cx="5596179" cy="570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960096" y="1102357"/>
            <a:ext cx="48063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minimise unwanted collisions between accelerated particles and residual gas molecules to a tolerable level, the specified </a:t>
            </a:r>
            <a:r>
              <a:rPr lang="en-GB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nas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density must be met.</a:t>
            </a:r>
          </a:p>
          <a:p>
            <a:endParaRPr lang="en-GB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1) Effect of distributed pumping</a:t>
            </a:r>
          </a:p>
          <a:p>
            <a:pPr marL="700088" indent="-342900">
              <a:buAutoNum type="alphaLcParenBoth"/>
            </a:pPr>
            <a:r>
              <a:rPr lang="en-GB" dirty="0" smtClean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GB" dirty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gas density </a:t>
            </a:r>
            <a:r>
              <a:rPr lang="en-GB" i="1" dirty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dirty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 a function of coordinate </a:t>
            </a:r>
            <a:r>
              <a:rPr lang="en-GB" i="1" dirty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</a:t>
            </a:r>
            <a:r>
              <a:rPr lang="en-GB" dirty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various </a:t>
            </a:r>
            <a:r>
              <a:rPr lang="en-GB" b="1" dirty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sticking probabilities</a:t>
            </a:r>
            <a:r>
              <a:rPr lang="en-GB" b="1" i="1" dirty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i="1" dirty="0" smtClean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α</a:t>
            </a:r>
          </a:p>
          <a:p>
            <a:pPr marL="700088" indent="-342900">
              <a:buAutoNum type="alphaLcParenBoth"/>
            </a:pP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Efficiency of lump pumps at the ends of vacuum chamber is low for </a:t>
            </a:r>
            <a:r>
              <a:rPr lang="en-GB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narrow vacuum chambers</a:t>
            </a:r>
          </a:p>
          <a:p>
            <a:pPr marL="357188"/>
            <a:endParaRPr lang="en-GB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2) </a:t>
            </a:r>
            <a:r>
              <a:rPr lang="en-GB" dirty="0" smtClean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Average gas density </a:t>
            </a:r>
            <a:r>
              <a:rPr lang="en-GB" i="1" dirty="0" smtClean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dirty="0" smtClean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reduces </a:t>
            </a:r>
            <a:r>
              <a:rPr lang="en-GB" dirty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proportionally </a:t>
            </a:r>
            <a:r>
              <a:rPr lang="en-GB" dirty="0" smtClean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GB" b="1" dirty="0" smtClean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PSD yields, </a:t>
            </a:r>
            <a:r>
              <a:rPr lang="en-GB" b="1" i="1" dirty="0" smtClean="0">
                <a:solidFill>
                  <a:srgbClr val="2EAC68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.</a:t>
            </a:r>
            <a:endParaRPr lang="en-GB" b="1" i="1" dirty="0">
              <a:solidFill>
                <a:srgbClr val="2EAC6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40162" y="74283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896200" y="5617676"/>
            <a:ext cx="4105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O.B. </a:t>
            </a:r>
            <a:r>
              <a:rPr lang="en-GB" sz="1200" dirty="0" smtClean="0"/>
              <a:t>Malyshev. Vacuum </a:t>
            </a:r>
            <a:r>
              <a:rPr lang="en-GB" sz="1200" dirty="0"/>
              <a:t>in Particle Accelerators: Modelling, Design and Operation of Beam Vacuum </a:t>
            </a:r>
            <a:r>
              <a:rPr lang="en-GB" sz="1200" dirty="0" smtClean="0"/>
              <a:t>Systems. (2019)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1026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82405" y="6356350"/>
            <a:ext cx="5153744" cy="365125"/>
          </a:xfrm>
        </p:spPr>
        <p:txBody>
          <a:bodyPr/>
          <a:lstStyle/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3352" y="116632"/>
            <a:ext cx="11090448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What </a:t>
            </a:r>
            <a:r>
              <a:rPr lang="en-GB" b="1" dirty="0" smtClean="0">
                <a:solidFill>
                  <a:srgbClr val="0070C0"/>
                </a:solidFill>
              </a:rPr>
              <a:t>non-evaporable getter (NEG) coating does?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6381" y="825548"/>
            <a:ext cx="713754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indent="-457200">
              <a:buFont typeface="+mj-lt"/>
              <a:buAutoNum type="arabicParenR"/>
            </a:pPr>
            <a:r>
              <a:rPr lang="en-GB" sz="2400" b="1" dirty="0"/>
              <a:t>Reduces gas desorption:</a:t>
            </a:r>
          </a:p>
          <a:p>
            <a:pPr marL="714375" lvl="1" indent="-342900">
              <a:buFont typeface="Wingdings" panose="05000000000000000000" pitchFamily="2" charset="2"/>
              <a:buChar char="Ø"/>
            </a:pPr>
            <a:r>
              <a:rPr lang="en-GB" sz="2000" b="1" dirty="0"/>
              <a:t>A pure </a:t>
            </a:r>
            <a:r>
              <a:rPr lang="en-GB" sz="2000" b="1" dirty="0" smtClean="0"/>
              <a:t>metal or metal alloy </a:t>
            </a:r>
            <a:r>
              <a:rPr lang="en-GB" sz="2000" b="1" dirty="0"/>
              <a:t>(</a:t>
            </a:r>
            <a:r>
              <a:rPr lang="en-GB" sz="2000" b="1" dirty="0" err="1"/>
              <a:t>Ti</a:t>
            </a:r>
            <a:r>
              <a:rPr lang="en-GB" sz="2000" b="1" dirty="0"/>
              <a:t>, </a:t>
            </a:r>
            <a:r>
              <a:rPr lang="en-GB" sz="2000" b="1" dirty="0" err="1"/>
              <a:t>Zr</a:t>
            </a:r>
            <a:r>
              <a:rPr lang="en-GB" sz="2000" b="1" dirty="0"/>
              <a:t>, V, </a:t>
            </a:r>
            <a:r>
              <a:rPr lang="en-GB" sz="2000" b="1" dirty="0" err="1"/>
              <a:t>Hf</a:t>
            </a:r>
            <a:r>
              <a:rPr lang="en-GB" sz="2000" b="1" dirty="0"/>
              <a:t>, etc.) film </a:t>
            </a:r>
            <a:r>
              <a:rPr lang="en-GB" sz="2000" b="1" dirty="0" smtClean="0"/>
              <a:t>0.5-3-</a:t>
            </a:r>
            <a:r>
              <a:rPr lang="en-GB" sz="2000" b="1" dirty="0">
                <a:sym typeface="Symbol" pitchFamily="18" charset="2"/>
              </a:rPr>
              <a:t>m thick</a:t>
            </a:r>
            <a:r>
              <a:rPr lang="en-GB" sz="2000" b="1" dirty="0"/>
              <a:t> without </a:t>
            </a:r>
            <a:r>
              <a:rPr lang="en-GB" sz="2000" b="1" dirty="0" smtClean="0"/>
              <a:t>contaminants</a:t>
            </a:r>
            <a:r>
              <a:rPr lang="en-GB" sz="2000" b="1" dirty="0"/>
              <a:t>.</a:t>
            </a:r>
          </a:p>
          <a:p>
            <a:pPr marL="714375" lvl="1" indent="-34290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FF33CC"/>
                </a:solidFill>
              </a:rPr>
              <a:t>A barrier for molecules from the bulk of vacuum chamber</a:t>
            </a:r>
            <a:r>
              <a:rPr lang="en-GB" sz="2000" b="1" dirty="0" smtClean="0">
                <a:solidFill>
                  <a:srgbClr val="FF33CC"/>
                </a:solidFill>
              </a:rPr>
              <a:t>.</a:t>
            </a:r>
            <a:endParaRPr lang="en-GB" sz="2000" b="1" dirty="0">
              <a:solidFill>
                <a:srgbClr val="FF33CC"/>
              </a:solidFill>
            </a:endParaRPr>
          </a:p>
          <a:p>
            <a:pPr marL="452438" indent="-457200">
              <a:buFont typeface="+mj-lt"/>
              <a:buAutoNum type="arabicParenR"/>
            </a:pPr>
            <a:r>
              <a:rPr lang="en-GB" sz="2400" b="1" dirty="0"/>
              <a:t>Increases distributed pumping speed, </a:t>
            </a:r>
            <a:r>
              <a:rPr lang="en-GB" sz="2400" b="1" i="1" dirty="0"/>
              <a:t>S</a:t>
            </a:r>
            <a:r>
              <a:rPr lang="en-GB" sz="2400" b="1" dirty="0"/>
              <a:t>:</a:t>
            </a:r>
          </a:p>
          <a:p>
            <a:pPr marL="714375" lvl="1" indent="-342900"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B050"/>
                </a:solidFill>
              </a:rPr>
              <a:t>A sorbing surface on whole vacuum chamber surface</a:t>
            </a:r>
          </a:p>
          <a:p>
            <a:pPr marL="665163" lvl="1" indent="-320675">
              <a:buNone/>
            </a:pPr>
            <a:r>
              <a:rPr lang="en-GB" sz="2000" b="1" dirty="0"/>
              <a:t>		</a:t>
            </a:r>
            <a:r>
              <a:rPr lang="en-GB" sz="2000" b="1" dirty="0" smtClean="0"/>
              <a:t>         </a:t>
            </a:r>
            <a:r>
              <a:rPr lang="en-GB" b="1" dirty="0" smtClean="0"/>
              <a:t>providing a pumping speed of </a:t>
            </a:r>
            <a:r>
              <a:rPr lang="en-GB" sz="2000" b="1" i="1" dirty="0" smtClean="0">
                <a:solidFill>
                  <a:srgbClr val="005DE0"/>
                </a:solidFill>
              </a:rPr>
              <a:t>S</a:t>
            </a:r>
            <a:r>
              <a:rPr lang="en-GB" sz="2000" b="1" dirty="0" smtClean="0">
                <a:solidFill>
                  <a:srgbClr val="005DE0"/>
                </a:solidFill>
              </a:rPr>
              <a:t> </a:t>
            </a:r>
            <a:r>
              <a:rPr lang="en-GB" sz="2000" b="1" dirty="0">
                <a:solidFill>
                  <a:srgbClr val="005DE0"/>
                </a:solidFill>
              </a:rPr>
              <a:t>= </a:t>
            </a:r>
            <a:r>
              <a:rPr lang="en-GB" sz="2000" b="1" i="1" dirty="0">
                <a:solidFill>
                  <a:srgbClr val="005DE0"/>
                </a:solidFill>
                <a:sym typeface="Symbol"/>
              </a:rPr>
              <a:t></a:t>
            </a:r>
            <a:r>
              <a:rPr lang="en-GB" sz="2000" b="1" dirty="0">
                <a:solidFill>
                  <a:srgbClr val="005DE0"/>
                </a:solidFill>
                <a:sym typeface="Symbol"/>
              </a:rPr>
              <a:t></a:t>
            </a:r>
            <a:r>
              <a:rPr lang="en-GB" sz="2000" b="1" i="1" dirty="0" err="1">
                <a:solidFill>
                  <a:srgbClr val="005DE0"/>
                </a:solidFill>
              </a:rPr>
              <a:t>A</a:t>
            </a:r>
            <a:r>
              <a:rPr lang="en-GB" sz="2000" b="1" dirty="0" err="1">
                <a:solidFill>
                  <a:srgbClr val="005DE0"/>
                </a:solidFill>
                <a:sym typeface="Symbol"/>
              </a:rPr>
              <a:t></a:t>
            </a:r>
            <a:r>
              <a:rPr lang="en-GB" sz="2000" b="1" i="1" dirty="0" err="1">
                <a:solidFill>
                  <a:srgbClr val="005DE0"/>
                </a:solidFill>
              </a:rPr>
              <a:t>v</a:t>
            </a:r>
            <a:r>
              <a:rPr lang="en-GB" sz="2000" b="1" dirty="0">
                <a:solidFill>
                  <a:srgbClr val="005DE0"/>
                </a:solidFill>
              </a:rPr>
              <a:t>/4</a:t>
            </a:r>
            <a:r>
              <a:rPr lang="en-GB" sz="2000" b="1" dirty="0"/>
              <a:t>;</a:t>
            </a:r>
          </a:p>
          <a:p>
            <a:pPr marL="315913" indent="-320675">
              <a:buNone/>
            </a:pPr>
            <a:r>
              <a:rPr lang="en-GB" sz="1600" b="1" dirty="0"/>
              <a:t>where </a:t>
            </a:r>
            <a:r>
              <a:rPr lang="en-GB" sz="1600" b="1" i="1" dirty="0" smtClean="0">
                <a:sym typeface="Symbol"/>
              </a:rPr>
              <a:t></a:t>
            </a:r>
            <a:r>
              <a:rPr lang="en-GB" sz="1600" b="1" dirty="0" smtClean="0">
                <a:sym typeface="Symbol"/>
              </a:rPr>
              <a:t> </a:t>
            </a:r>
            <a:r>
              <a:rPr lang="en-GB" sz="1600" b="1" dirty="0"/>
              <a:t>–</a:t>
            </a:r>
            <a:r>
              <a:rPr lang="en-GB" sz="1600" b="1" dirty="0">
                <a:sym typeface="Symbol"/>
              </a:rPr>
              <a:t> sticking probability, </a:t>
            </a:r>
            <a:r>
              <a:rPr lang="en-GB" sz="1600" b="1" i="1" dirty="0" smtClean="0"/>
              <a:t>A</a:t>
            </a:r>
            <a:r>
              <a:rPr lang="en-GB" sz="1600" b="1" dirty="0" smtClean="0"/>
              <a:t> </a:t>
            </a:r>
            <a:r>
              <a:rPr lang="en-GB" sz="1600" b="1" dirty="0"/>
              <a:t>– surface area, </a:t>
            </a:r>
            <a:r>
              <a:rPr lang="en-GB" sz="1600" b="1" i="1" dirty="0" smtClean="0"/>
              <a:t>v</a:t>
            </a:r>
            <a:r>
              <a:rPr lang="en-GB" sz="1600" b="1" dirty="0" smtClean="0"/>
              <a:t> </a:t>
            </a:r>
            <a:r>
              <a:rPr lang="en-GB" sz="1600" b="1" dirty="0"/>
              <a:t>– mean molecular velocity</a:t>
            </a:r>
            <a:endParaRPr lang="en-GB" sz="2000" b="1" dirty="0"/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9763130" y="758868"/>
            <a:ext cx="2085975" cy="5256212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077329" y="758869"/>
            <a:ext cx="685800" cy="5256212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8836029" y="27321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8378829" y="47895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7997829" y="21987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9715504" y="20812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10020304" y="30718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7769229" y="33417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8531229" y="16653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8836029" y="37227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9867904" y="49006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8226429" y="40275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8683629" y="1741530"/>
            <a:ext cx="15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V="1">
            <a:off x="7845429" y="3265530"/>
            <a:ext cx="1524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V="1">
            <a:off x="8074029" y="2046330"/>
            <a:ext cx="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>
            <a:off x="8455029" y="4865730"/>
            <a:ext cx="2286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 flipH="1">
            <a:off x="8074029" y="4103730"/>
            <a:ext cx="15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 flipH="1">
            <a:off x="8683629" y="280833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 flipH="1">
            <a:off x="9715504" y="497685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 flipH="1">
            <a:off x="9867904" y="314805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AutoShape 24"/>
          <p:cNvSpPr>
            <a:spLocks noChangeArrowheads="1"/>
          </p:cNvSpPr>
          <p:nvPr/>
        </p:nvSpPr>
        <p:spPr bwMode="auto">
          <a:xfrm>
            <a:off x="8855079" y="43291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AutoShape 25"/>
          <p:cNvSpPr>
            <a:spLocks noChangeArrowheads="1"/>
          </p:cNvSpPr>
          <p:nvPr/>
        </p:nvSpPr>
        <p:spPr bwMode="auto">
          <a:xfrm>
            <a:off x="8836029" y="55515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8133649" y="758366"/>
            <a:ext cx="23299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     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Bulk</a:t>
            </a:r>
          </a:p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Coating</a:t>
            </a:r>
          </a:p>
        </p:txBody>
      </p:sp>
      <p:sp>
        <p:nvSpPr>
          <p:cNvPr id="31" name="AutoShape 30"/>
          <p:cNvSpPr>
            <a:spLocks noChangeArrowheads="1"/>
          </p:cNvSpPr>
          <p:nvPr/>
        </p:nvSpPr>
        <p:spPr bwMode="auto">
          <a:xfrm>
            <a:off x="10525129" y="514830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 flipH="1">
            <a:off x="10372729" y="522450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10382254" y="3851318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H="1">
            <a:off x="10229854" y="3927518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AutoShape 34"/>
          <p:cNvSpPr>
            <a:spLocks noChangeArrowheads="1"/>
          </p:cNvSpPr>
          <p:nvPr/>
        </p:nvSpPr>
        <p:spPr bwMode="auto">
          <a:xfrm>
            <a:off x="10021892" y="550708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auto">
          <a:xfrm flipH="1">
            <a:off x="9869492" y="558328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AutoShape 36"/>
          <p:cNvSpPr>
            <a:spLocks noChangeArrowheads="1"/>
          </p:cNvSpPr>
          <p:nvPr/>
        </p:nvSpPr>
        <p:spPr bwMode="auto">
          <a:xfrm>
            <a:off x="10166354" y="1619293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H="1">
            <a:off x="10013954" y="1695493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AutoShape 38"/>
          <p:cNvSpPr>
            <a:spLocks noChangeArrowheads="1"/>
          </p:cNvSpPr>
          <p:nvPr/>
        </p:nvSpPr>
        <p:spPr bwMode="auto">
          <a:xfrm>
            <a:off x="10814054" y="24114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Line 39"/>
          <p:cNvSpPr>
            <a:spLocks noChangeShapeType="1"/>
          </p:cNvSpPr>
          <p:nvPr/>
        </p:nvSpPr>
        <p:spPr bwMode="auto">
          <a:xfrm flipH="1">
            <a:off x="10661654" y="248765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1033817" y="3722730"/>
            <a:ext cx="6871936" cy="2246769"/>
          </a:xfrm>
          <a:prstGeom prst="rect">
            <a:avLst/>
          </a:prstGeom>
          <a:solidFill>
            <a:srgbClr val="FBEA1C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Main benefits of NEG coating: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Can be activated at low temperature of 150-160 </a:t>
            </a:r>
            <a:r>
              <a:rPr lang="en-GB" sz="2000" dirty="0" smtClean="0">
                <a:sym typeface="Symbol" panose="05050102010706020507" pitchFamily="18" charset="2"/>
              </a:rPr>
              <a:t>C</a:t>
            </a:r>
            <a:endParaRPr lang="en-GB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Meeting challenging vacuum specification at UHV or XHV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Lower cost of vacuum system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000" dirty="0" smtClean="0"/>
              <a:t>Less number of pumps, thus less controllers and cables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000" dirty="0" smtClean="0"/>
              <a:t>Smaller size of the pumps, thus lower cost per unit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The only solution for narrow vacuum chambers</a:t>
            </a:r>
          </a:p>
        </p:txBody>
      </p:sp>
    </p:spTree>
    <p:extLst>
      <p:ext uri="{BB962C8B-B14F-4D97-AF65-F5344CB8AC3E}">
        <p14:creationId xmlns:p14="http://schemas.microsoft.com/office/powerpoint/2010/main" val="3747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What </a:t>
            </a:r>
            <a:r>
              <a:rPr lang="en-GB" b="1" dirty="0" smtClean="0">
                <a:solidFill>
                  <a:srgbClr val="0070C0"/>
                </a:solidFill>
              </a:rPr>
              <a:t>is </a:t>
            </a:r>
            <a:r>
              <a:rPr lang="en-GB" b="1" dirty="0">
                <a:solidFill>
                  <a:srgbClr val="0070C0"/>
                </a:solidFill>
              </a:rPr>
              <a:t>really </a:t>
            </a:r>
            <a:r>
              <a:rPr lang="en-GB" b="1" dirty="0" smtClean="0">
                <a:solidFill>
                  <a:srgbClr val="0070C0"/>
                </a:solidFill>
              </a:rPr>
              <a:t>need for vacuum system design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1384" y="692696"/>
            <a:ext cx="10802416" cy="129614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</a:rPr>
              <a:t>There are not enough PSD data for various NEG coatings.  </a:t>
            </a:r>
          </a:p>
          <a:p>
            <a:pPr lvl="1"/>
            <a:r>
              <a:rPr lang="en-GB" dirty="0"/>
              <a:t>A future machine vacuum deign can't be done properly without these data.</a:t>
            </a:r>
          </a:p>
          <a:p>
            <a:r>
              <a:rPr lang="en-GB" dirty="0"/>
              <a:t> </a:t>
            </a:r>
            <a:r>
              <a:rPr lang="en-GB" dirty="0">
                <a:solidFill>
                  <a:schemeClr val="accent1"/>
                </a:solidFill>
              </a:rPr>
              <a:t>What information have to be obtained</a:t>
            </a:r>
            <a:r>
              <a:rPr lang="en-GB" dirty="0" smtClean="0">
                <a:solidFill>
                  <a:schemeClr val="accent1"/>
                </a:solidFill>
              </a:rPr>
              <a:t>: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07832" y="2026344"/>
            <a:ext cx="5964832" cy="446449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rgbClr val="00B050"/>
                </a:solidFill>
              </a:rPr>
              <a:t>Practical knowledge and experience </a:t>
            </a:r>
            <a:r>
              <a:rPr lang="en-GB" dirty="0">
                <a:solidFill>
                  <a:srgbClr val="00B050"/>
                </a:solidFill>
              </a:rPr>
              <a:t>on what happens in case of various operation issues: </a:t>
            </a:r>
          </a:p>
          <a:p>
            <a:pPr lvl="1"/>
            <a:r>
              <a:rPr lang="en-GB" dirty="0"/>
              <a:t>SR induced activation, recovery rate after a vacuum accident,</a:t>
            </a:r>
          </a:p>
          <a:p>
            <a:pPr lvl="1"/>
            <a:r>
              <a:rPr lang="en-GB" dirty="0"/>
              <a:t>SR induced pumping,</a:t>
            </a:r>
          </a:p>
          <a:p>
            <a:pPr lvl="1"/>
            <a:r>
              <a:rPr lang="en-GB" dirty="0"/>
              <a:t>a leak during NEG activation,</a:t>
            </a:r>
          </a:p>
          <a:p>
            <a:pPr lvl="1"/>
            <a:r>
              <a:rPr lang="en-GB" dirty="0"/>
              <a:t>SR beam alignment fluctuation,</a:t>
            </a:r>
          </a:p>
          <a:p>
            <a:pPr lvl="1"/>
            <a:r>
              <a:rPr lang="en-GB" dirty="0"/>
              <a:t>non-uniform temperature during activation: overheated NEG, </a:t>
            </a:r>
            <a:r>
              <a:rPr lang="en-GB" dirty="0" err="1"/>
              <a:t>underheated</a:t>
            </a:r>
            <a:r>
              <a:rPr lang="en-GB" dirty="0"/>
              <a:t> NEG,</a:t>
            </a:r>
          </a:p>
          <a:p>
            <a:pPr lvl="1"/>
            <a:r>
              <a:rPr lang="en-GB" dirty="0"/>
              <a:t>not uniformly coated and partially coated chambers (a chamber with an antechamber),</a:t>
            </a:r>
          </a:p>
          <a:p>
            <a:pPr lvl="1"/>
            <a:r>
              <a:rPr lang="en-GB" dirty="0"/>
              <a:t>effect of storage in vacuum, in nitrogen, in argon, in air, ...,</a:t>
            </a:r>
          </a:p>
          <a:p>
            <a:pPr lvl="1"/>
            <a:r>
              <a:rPr lang="en-GB" dirty="0"/>
              <a:t>NEG lifetime,</a:t>
            </a:r>
          </a:p>
          <a:p>
            <a:pPr lvl="1"/>
            <a:r>
              <a:rPr lang="en-GB" i="1" dirty="0"/>
              <a:t>other questions from machine operation experience</a:t>
            </a:r>
            <a:r>
              <a:rPr lang="en-GB" dirty="0"/>
              <a:t>.   </a:t>
            </a:r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2810" y="2077570"/>
            <a:ext cx="6048672" cy="399944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Experimentally measured PSD yields, </a:t>
            </a:r>
            <a:r>
              <a:rPr lang="en-GB" b="1" i="1" dirty="0" smtClean="0">
                <a:solidFill>
                  <a:schemeClr val="accent2">
                    <a:lumMod val="50000"/>
                  </a:schemeClr>
                </a:solidFill>
                <a:sym typeface="Symbol" panose="05050102010706020507" pitchFamily="18" charset="2"/>
              </a:rPr>
              <a:t>,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and sticking 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probabilities, </a:t>
            </a:r>
            <a:r>
              <a:rPr lang="en-GB" b="1" i="1" dirty="0" smtClean="0">
                <a:solidFill>
                  <a:schemeClr val="accent2">
                    <a:lumMod val="50000"/>
                  </a:schemeClr>
                </a:solidFill>
                <a:sym typeface="Symbol" panose="05050102010706020507" pitchFamily="18" charset="2"/>
              </a:rPr>
              <a:t>,</a:t>
            </a: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for H</a:t>
            </a:r>
            <a:r>
              <a:rPr lang="en-GB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, CH</a:t>
            </a:r>
            <a:r>
              <a:rPr lang="en-GB" baseline="-25000" dirty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, CO, CO</a:t>
            </a:r>
            <a:r>
              <a:rPr lang="en-GB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GB" i="1" dirty="0">
                <a:solidFill>
                  <a:schemeClr val="accent2">
                    <a:lumMod val="50000"/>
                  </a:schemeClr>
                </a:solidFill>
              </a:rPr>
              <a:t>for modelling future machines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) </a:t>
            </a:r>
          </a:p>
          <a:p>
            <a:pPr lvl="1"/>
            <a:r>
              <a:rPr lang="en-GB" u="sng" dirty="0">
                <a:solidFill>
                  <a:srgbClr val="F207CA"/>
                </a:solidFill>
              </a:rPr>
              <a:t>for various types of NEG coatings</a:t>
            </a:r>
            <a:r>
              <a:rPr lang="en-GB" dirty="0">
                <a:solidFill>
                  <a:srgbClr val="F207CA"/>
                </a:solidFill>
              </a:rPr>
              <a:t> </a:t>
            </a:r>
            <a:r>
              <a:rPr lang="en-GB" dirty="0"/>
              <a:t>(composition and structure),</a:t>
            </a:r>
          </a:p>
          <a:p>
            <a:pPr lvl="1"/>
            <a:r>
              <a:rPr lang="en-GB" dirty="0"/>
              <a:t>as a function of photon dose,  </a:t>
            </a:r>
          </a:p>
          <a:p>
            <a:pPr lvl="1"/>
            <a:r>
              <a:rPr lang="en-GB" dirty="0"/>
              <a:t>as a function of activation temperature and duration,</a:t>
            </a:r>
          </a:p>
          <a:p>
            <a:pPr lvl="1"/>
            <a:r>
              <a:rPr lang="en-GB" dirty="0"/>
              <a:t>as a function of film thickness,</a:t>
            </a:r>
          </a:p>
          <a:p>
            <a:pPr lvl="1"/>
            <a:r>
              <a:rPr lang="en-GB" dirty="0"/>
              <a:t>for shapes similar </a:t>
            </a:r>
            <a:r>
              <a:rPr lang="en-GB" dirty="0" smtClean="0"/>
              <a:t>to vacuum </a:t>
            </a:r>
            <a:r>
              <a:rPr lang="en-GB" dirty="0"/>
              <a:t>chamber of future machines,</a:t>
            </a:r>
          </a:p>
          <a:p>
            <a:pPr lvl="1"/>
            <a:r>
              <a:rPr lang="en-GB" i="1" dirty="0"/>
              <a:t>etc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9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9362256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 smtClean="0">
                <a:solidFill>
                  <a:srgbClr val="0070C0"/>
                </a:solidFill>
              </a:rPr>
              <a:t>Task 10.5 objectives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6132" y="742903"/>
            <a:ext cx="7567462" cy="58159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facilities for photon stimulated desorption (PSD) yield measurement on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beamlines</a:t>
            </a:r>
          </a:p>
          <a:p>
            <a:pPr marL="742950" lvl="1" indent="-285750"/>
            <a:r>
              <a:rPr lang="en-GB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DLS and Soleil</a:t>
            </a:r>
            <a:endParaRPr lang="en-GB" dirty="0">
              <a:solidFill>
                <a:srgbClr val="005DE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Obtaining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analysing the photon stimulated gas desorption (PSD)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experimental data from Non-Evaporable Getter (NEG) coated prototypes under conditions similar to future light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</a:p>
          <a:p>
            <a:pPr marL="742950" lvl="1" indent="-285750"/>
            <a:r>
              <a:rPr lang="en-GB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preparation at DESY</a:t>
            </a:r>
          </a:p>
          <a:p>
            <a:pPr marL="742950" lvl="1" indent="-285750"/>
            <a:r>
              <a:rPr lang="en-GB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Coating with NEG at UKRI, later at DESY and Soleil</a:t>
            </a:r>
          </a:p>
          <a:p>
            <a:pPr marL="742950" lvl="1" indent="-285750"/>
            <a:r>
              <a:rPr lang="fr-CH" dirty="0" err="1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Pumping</a:t>
            </a:r>
            <a:r>
              <a:rPr lang="fr-CH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property</a:t>
            </a:r>
            <a:r>
              <a:rPr lang="fr-CH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lang="fr-CH" dirty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NEG </a:t>
            </a:r>
            <a:r>
              <a:rPr lang="fr-CH" dirty="0" err="1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coated</a:t>
            </a:r>
            <a:r>
              <a:rPr lang="fr-CH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fr-CH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fr-CH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fr-CH" dirty="0" err="1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</a:t>
            </a:r>
            <a:r>
              <a:rPr lang="fr-CH" dirty="0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dirty="0" err="1" smtClean="0">
                <a:solidFill>
                  <a:srgbClr val="005DE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labs</a:t>
            </a:r>
            <a:endParaRPr lang="fr-CH" dirty="0">
              <a:solidFill>
                <a:srgbClr val="005DE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245" y="5107830"/>
            <a:ext cx="4219575" cy="1085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597" y="1847792"/>
            <a:ext cx="4111374" cy="11603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22477" b="17732"/>
          <a:stretch/>
        </p:blipFill>
        <p:spPr>
          <a:xfrm>
            <a:off x="8040216" y="3264670"/>
            <a:ext cx="3793604" cy="15121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7188" y="116632"/>
            <a:ext cx="1879989" cy="187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3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Samples for pumping properties evaluation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1384" y="1040506"/>
            <a:ext cx="10873208" cy="27363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It was agreed that a </a:t>
            </a:r>
            <a:r>
              <a:rPr lang="en-GB" dirty="0"/>
              <a:t>project </a:t>
            </a:r>
            <a:r>
              <a:rPr lang="en-GB" i="1" dirty="0" smtClean="0">
                <a:solidFill>
                  <a:srgbClr val="F207CA"/>
                </a:solidFill>
              </a:rPr>
              <a:t>standard </a:t>
            </a:r>
            <a:r>
              <a:rPr lang="en-GB" i="1" dirty="0">
                <a:solidFill>
                  <a:srgbClr val="F207CA"/>
                </a:solidFill>
              </a:rPr>
              <a:t>sample </a:t>
            </a:r>
            <a:r>
              <a:rPr lang="en-GB" dirty="0"/>
              <a:t>for pumping properties </a:t>
            </a:r>
            <a:r>
              <a:rPr lang="en-GB" dirty="0" smtClean="0"/>
              <a:t>evaluation is  </a:t>
            </a:r>
            <a:endParaRPr lang="en-GB" sz="3600" dirty="0">
              <a:cs typeface="Arial" panose="020B0604020202020204" pitchFamily="34" charset="0"/>
            </a:endParaRPr>
          </a:p>
          <a:p>
            <a:pPr lvl="1"/>
            <a:r>
              <a:rPr lang="en-GB" dirty="0" smtClean="0"/>
              <a:t>made of OFHC or OFS copper </a:t>
            </a:r>
            <a:r>
              <a:rPr lang="en-GB" dirty="0"/>
              <a:t>samples </a:t>
            </a:r>
            <a:endParaRPr lang="en-GB" dirty="0" smtClean="0"/>
          </a:p>
          <a:p>
            <a:pPr lvl="1"/>
            <a:r>
              <a:rPr lang="en-GB" dirty="0" smtClean="0"/>
              <a:t>ID </a:t>
            </a:r>
            <a:r>
              <a:rPr lang="en-GB" dirty="0"/>
              <a:t>= 20 mm </a:t>
            </a:r>
            <a:endParaRPr lang="en-GB" dirty="0" smtClean="0"/>
          </a:p>
          <a:p>
            <a:pPr lvl="1"/>
            <a:r>
              <a:rPr lang="en-GB" dirty="0" smtClean="0"/>
              <a:t>L </a:t>
            </a:r>
            <a:r>
              <a:rPr lang="en-GB" dirty="0"/>
              <a:t>= 500 mm </a:t>
            </a:r>
            <a:endParaRPr lang="en-GB" dirty="0" smtClean="0"/>
          </a:p>
          <a:p>
            <a:pPr lvl="1"/>
            <a:r>
              <a:rPr lang="en-GB" dirty="0" smtClean="0"/>
              <a:t>equipped </a:t>
            </a:r>
            <a:r>
              <a:rPr lang="en-GB" dirty="0"/>
              <a:t>with two CF40 flanges </a:t>
            </a:r>
            <a:endParaRPr lang="en-GB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83" b="9280"/>
          <a:stretch/>
        </p:blipFill>
        <p:spPr>
          <a:xfrm>
            <a:off x="2147606" y="4033164"/>
            <a:ext cx="8027835" cy="16558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23792" y="5805264"/>
            <a:ext cx="3875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Courtesy of L. Lilje and R.  Sirvinskaite (DESY)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58269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Samples for pumping properties evaluation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91343" y="836712"/>
            <a:ext cx="6001385" cy="266429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It was agreed that a project </a:t>
            </a:r>
            <a:r>
              <a:rPr lang="en-GB" i="1" dirty="0">
                <a:solidFill>
                  <a:srgbClr val="F207CA"/>
                </a:solidFill>
              </a:rPr>
              <a:t>standard sample </a:t>
            </a:r>
            <a:r>
              <a:rPr lang="en-GB" dirty="0"/>
              <a:t>for pumping properties evaluation is  </a:t>
            </a:r>
            <a:endParaRPr lang="en-GB" sz="3600" dirty="0">
              <a:cs typeface="Arial" panose="020B0604020202020204" pitchFamily="34" charset="0"/>
            </a:endParaRPr>
          </a:p>
          <a:p>
            <a:pPr lvl="1"/>
            <a:r>
              <a:rPr lang="en-GB" dirty="0"/>
              <a:t>made of OFHC or OFS copper samples </a:t>
            </a:r>
          </a:p>
          <a:p>
            <a:pPr lvl="1"/>
            <a:r>
              <a:rPr lang="en-GB" dirty="0"/>
              <a:t>ID = 20 mm </a:t>
            </a:r>
          </a:p>
          <a:p>
            <a:pPr lvl="1"/>
            <a:r>
              <a:rPr lang="en-GB" dirty="0"/>
              <a:t>L = 500 mm </a:t>
            </a:r>
          </a:p>
          <a:p>
            <a:pPr lvl="1"/>
            <a:r>
              <a:rPr lang="en-GB" dirty="0"/>
              <a:t>equipped with two CF40 flanges </a:t>
            </a:r>
          </a:p>
          <a:p>
            <a:r>
              <a:rPr lang="en-GB" sz="2400" dirty="0" smtClean="0">
                <a:solidFill>
                  <a:srgbClr val="00B050"/>
                </a:solidFill>
              </a:rPr>
              <a:t>11 </a:t>
            </a:r>
            <a:r>
              <a:rPr lang="en-GB" sz="2400" dirty="0">
                <a:solidFill>
                  <a:srgbClr val="00B050"/>
                </a:solidFill>
              </a:rPr>
              <a:t>samples </a:t>
            </a:r>
            <a:r>
              <a:rPr lang="en-GB" sz="2400" dirty="0" smtClean="0">
                <a:solidFill>
                  <a:srgbClr val="00B050"/>
                </a:solidFill>
              </a:rPr>
              <a:t>have been </a:t>
            </a:r>
            <a:r>
              <a:rPr lang="en-GB" sz="2400" dirty="0">
                <a:solidFill>
                  <a:srgbClr val="00B050"/>
                </a:solidFill>
              </a:rPr>
              <a:t>provided by DESY in March 2022</a:t>
            </a:r>
            <a:r>
              <a:rPr lang="en-GB" sz="2400" dirty="0"/>
              <a:t>. </a:t>
            </a:r>
            <a:endParaRPr lang="en-GB" sz="2400" dirty="0" smtClean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312024" y="835537"/>
            <a:ext cx="5544616" cy="554070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3 samples were used for comparison of cleaning/etching procedures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GB" sz="2200" dirty="0" smtClean="0"/>
              <a:t>After </a:t>
            </a:r>
            <a:r>
              <a:rPr lang="en-GB" sz="2200" dirty="0"/>
              <a:t>arriving the samples to the </a:t>
            </a:r>
            <a:r>
              <a:rPr lang="en-GB" sz="2200" dirty="0" smtClean="0"/>
              <a:t>UKRI </a:t>
            </a:r>
            <a:endParaRPr lang="en-GB" sz="2200" dirty="0"/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GB" sz="2200" dirty="0"/>
              <a:t>an inner surfaces of the samples found to have some black coverage. It was found that this is a silver oxide.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GB" sz="2200" dirty="0"/>
              <a:t>Thermal outgassing was a factor 2-3 higher than a reference sample cleaned at UKRU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GB" sz="2200" dirty="0"/>
              <a:t>The cause of this was found and the DESY cleaning procedure </a:t>
            </a:r>
            <a:r>
              <a:rPr lang="en-GB" sz="2200" dirty="0" smtClean="0"/>
              <a:t>has been changed </a:t>
            </a:r>
            <a:r>
              <a:rPr lang="en-GB" sz="2200" dirty="0"/>
              <a:t>to address this issue</a:t>
            </a:r>
            <a:r>
              <a:rPr lang="en-GB" sz="2200" dirty="0" smtClean="0"/>
              <a:t>.</a:t>
            </a:r>
            <a:endParaRPr lang="en-GB" dirty="0">
              <a:solidFill>
                <a:srgbClr val="2EAC68"/>
              </a:solidFill>
              <a:cs typeface="Arial" panose="020B0604020202020204" pitchFamily="34" charset="0"/>
            </a:endParaRPr>
          </a:p>
          <a:p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8 </a:t>
            </a:r>
            <a:r>
              <a:rPr lang="en-GB" b="1" i="1" dirty="0">
                <a:solidFill>
                  <a:srgbClr val="7030A0"/>
                </a:solidFill>
                <a:cs typeface="Arial" panose="020B0604020202020204" pitchFamily="34" charset="0"/>
              </a:rPr>
              <a:t>identical samples </a:t>
            </a:r>
            <a:r>
              <a:rPr lang="en-GB" dirty="0">
                <a:solidFill>
                  <a:srgbClr val="7030A0"/>
                </a:solidFill>
                <a:cs typeface="Arial" panose="020B0604020202020204" pitchFamily="34" charset="0"/>
              </a:rPr>
              <a:t>will </a:t>
            </a:r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be 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coated </a:t>
            </a:r>
            <a:r>
              <a:rPr lang="en-GB" dirty="0">
                <a:solidFill>
                  <a:srgbClr val="7030A0"/>
                </a:solidFill>
                <a:cs typeface="Arial" panose="020B0604020202020204" pitchFamily="34" charset="0"/>
              </a:rPr>
              <a:t>at UKRI </a:t>
            </a:r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then tested </a:t>
            </a:r>
            <a:r>
              <a:rPr lang="en-GB" dirty="0">
                <a:solidFill>
                  <a:srgbClr val="7030A0"/>
                </a:solidFill>
                <a:cs typeface="Arial" panose="020B0604020202020204" pitchFamily="34" charset="0"/>
              </a:rPr>
              <a:t>in 4 labs for comparing (</a:t>
            </a:r>
            <a:r>
              <a:rPr lang="en-GB" dirty="0" smtClean="0">
                <a:solidFill>
                  <a:srgbClr val="7030A0"/>
                </a:solidFill>
                <a:cs typeface="Arial" panose="020B0604020202020204" pitchFamily="34" charset="0"/>
              </a:rPr>
              <a:t>cross-verifying</a:t>
            </a:r>
            <a:r>
              <a:rPr lang="en-GB" dirty="0">
                <a:solidFill>
                  <a:srgbClr val="7030A0"/>
                </a:solidFill>
                <a:cs typeface="Arial" panose="020B0604020202020204" pitchFamily="34" charset="0"/>
              </a:rPr>
              <a:t>) the results obtained on different facilities</a:t>
            </a:r>
            <a:endParaRPr lang="en-GB" sz="4400" dirty="0">
              <a:solidFill>
                <a:srgbClr val="7030A0"/>
              </a:solidFill>
            </a:endParaRPr>
          </a:p>
          <a:p>
            <a:pPr lvl="1"/>
            <a:endParaRPr lang="en-GB" dirty="0">
              <a:solidFill>
                <a:srgbClr val="B30505"/>
              </a:solidFill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27" y="3524830"/>
            <a:ext cx="5977902" cy="255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86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2nd I.FAST Annual meeting | 18-21 April 2023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3392" y="116632"/>
            <a:ext cx="10945216" cy="69625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NEG deposition facility at UKRI (Daresbury Laboratory)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061332" y="3068961"/>
            <a:ext cx="4801840" cy="330728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updated facility is used for a routine coating of tubes with 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length of 0.5 - 1 m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Inner diameter 5-100 mm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CF16-CF150 flanges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Presently a final testing coating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is ongoing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a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tube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with ID = 20 mm and L = 1 m then for PSD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standard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PSD sample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will be coated with NEG</a:t>
            </a:r>
          </a:p>
          <a:p>
            <a:endParaRPr lang="en-GB" sz="24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27" y="548680"/>
            <a:ext cx="4131631" cy="5313735"/>
          </a:xfrm>
          <a:prstGeom prst="rect">
            <a:avLst/>
          </a:prstGeom>
        </p:spPr>
      </p:pic>
      <p:pic>
        <p:nvPicPr>
          <p:cNvPr id="1026" name="Picture 2" descr="NEG tube full system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284" y="765851"/>
            <a:ext cx="2636546" cy="507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00" y="812890"/>
            <a:ext cx="2768600" cy="2074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955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F6DAAEBC0AB543A0E5BFB3D19913D8" ma:contentTypeVersion="0" ma:contentTypeDescription="Create a new document." ma:contentTypeScope="" ma:versionID="d3137c0073ba9a98bb0c7753d58ff8b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2310243-D8B1-4CAB-85EB-B08752F101D4}">
  <ds:schemaRefs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1898A27-6220-4341-974D-25AEF9D1C0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D947BF6-6629-4EB8-8E12-4A0B627A7A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4995</TotalTime>
  <Words>2228</Words>
  <Application>Microsoft Office PowerPoint</Application>
  <PresentationFormat>Widescreen</PresentationFormat>
  <Paragraphs>272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Lucida Grande</vt:lpstr>
      <vt:lpstr>Montserrat</vt:lpstr>
      <vt:lpstr>Montserrat ExtraBold</vt:lpstr>
      <vt:lpstr>Montserrat SemiBold</vt:lpstr>
      <vt:lpstr>Symbol</vt:lpstr>
      <vt:lpstr>Tahoma</vt:lpstr>
      <vt:lpstr>Times New Roman</vt:lpstr>
      <vt:lpstr>Wingdings</vt:lpstr>
      <vt:lpstr>I.FAST Custom Slides</vt:lpstr>
      <vt:lpstr>Generic</vt:lpstr>
      <vt:lpstr>Office Theme</vt:lpstr>
      <vt:lpstr>PowerPoint Presentation</vt:lpstr>
      <vt:lpstr>PowerPoint Presentation</vt:lpstr>
      <vt:lpstr>Why a NEG coated chamber required?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Malyshev, Oleg (STFC,DL,AST)</cp:lastModifiedBy>
  <cp:revision>497</cp:revision>
  <dcterms:created xsi:type="dcterms:W3CDTF">2017-04-26T09:15:49Z</dcterms:created>
  <dcterms:modified xsi:type="dcterms:W3CDTF">2023-04-20T07:30:18Z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0x01010019F6DAAEBC0AB543A0E5BFB3D19913D8</vt:lpwstr>
  </property>
</Properties>
</file>