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8" r:id="rId2"/>
    <p:sldId id="478" r:id="rId3"/>
    <p:sldId id="477" r:id="rId4"/>
    <p:sldId id="475" r:id="rId5"/>
    <p:sldId id="441" r:id="rId6"/>
    <p:sldId id="290" r:id="rId7"/>
    <p:sldId id="377" r:id="rId8"/>
    <p:sldId id="3710" r:id="rId9"/>
    <p:sldId id="381" r:id="rId10"/>
    <p:sldId id="480" r:id="rId11"/>
    <p:sldId id="3704" r:id="rId12"/>
    <p:sldId id="3711" r:id="rId13"/>
    <p:sldId id="472" r:id="rId14"/>
    <p:sldId id="462" r:id="rId15"/>
    <p:sldId id="463" r:id="rId16"/>
    <p:sldId id="471" r:id="rId17"/>
    <p:sldId id="467" r:id="rId18"/>
    <p:sldId id="468" r:id="rId19"/>
    <p:sldId id="431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95" autoAdjust="0"/>
    <p:restoredTop sz="94660"/>
  </p:normalViewPr>
  <p:slideViewPr>
    <p:cSldViewPr snapToGrid="0">
      <p:cViewPr>
        <p:scale>
          <a:sx n="100" d="100"/>
          <a:sy n="100" d="100"/>
        </p:scale>
        <p:origin x="14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96676-65A0-354D-9F8D-369C69BB875C}" type="datetimeFigureOut">
              <a:rPr lang="en-US" smtClean="0"/>
              <a:t>4/20/23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9F21-B642-BF4A-9AA1-6C73D875F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9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563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DC4BD7-DA3B-054F-B6C2-B607A81EA6C9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665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7415B-CC52-AF4C-89E9-70A48D796D4B}" type="slidenum">
              <a:rPr lang="it-IT" altLang="it-IT" smtClean="0"/>
              <a:pPr/>
              <a:t>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331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7415B-CC52-AF4C-89E9-70A48D796D4B}" type="slidenum">
              <a:rPr lang="it-IT" altLang="it-IT" smtClean="0"/>
              <a:pPr/>
              <a:t>11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31885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7415B-CC52-AF4C-89E9-70A48D796D4B}" type="slidenum">
              <a:rPr lang="it-IT" altLang="it-IT" smtClean="0"/>
              <a:pPr/>
              <a:t>12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91664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2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573" y="5634382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893653" y="5573407"/>
            <a:ext cx="3994435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E499330A-F446-E402-816D-8F197B865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487515"/>
            <a:ext cx="459118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fld id="{F7A1A58B-7BA1-7E42-8231-6D1CB1C760B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3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096" y="-171400"/>
            <a:ext cx="6756281" cy="1143000"/>
          </a:xfrm>
        </p:spPr>
        <p:txBody>
          <a:bodyPr>
            <a:normAutofit/>
          </a:bodyPr>
          <a:lstStyle>
            <a:lvl1pPr algn="ctr">
              <a:defRPr sz="3467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86913"/>
            <a:ext cx="10972800" cy="54850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7328" y="6451820"/>
            <a:ext cx="284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41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751" baseline="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A8EB7A-2C76-4A43-85E5-40670FD3D5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3933"/>
            <a:ext cx="2743200" cy="36406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0C1226-2D24-5D47-9E15-0771EC1B3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3933"/>
            <a:ext cx="670984" cy="36406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C5610BC-75FA-0541-855E-C600A6F2943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52280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857DDC-A70C-7EC2-A8C8-A80C72D7244A}"/>
              </a:ext>
            </a:extLst>
          </p:cNvPr>
          <p:cNvSpPr txBox="1"/>
          <p:nvPr userDrawn="1"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</p:spTree>
    <p:extLst>
      <p:ext uri="{BB962C8B-B14F-4D97-AF65-F5344CB8AC3E}">
        <p14:creationId xmlns:p14="http://schemas.microsoft.com/office/powerpoint/2010/main" val="247693660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588DB4-29E1-CCBA-6E5C-9C99D005DC9E}"/>
              </a:ext>
            </a:extLst>
          </p:cNvPr>
          <p:cNvSpPr txBox="1"/>
          <p:nvPr userDrawn="1"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</p:spTree>
    <p:extLst>
      <p:ext uri="{BB962C8B-B14F-4D97-AF65-F5344CB8AC3E}">
        <p14:creationId xmlns:p14="http://schemas.microsoft.com/office/powerpoint/2010/main" val="72567667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1129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4742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0514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819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17-21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doi.org/10.1063/1.4984906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2061926"/>
            <a:ext cx="10797976" cy="1107996"/>
          </a:xfrm>
        </p:spPr>
        <p:txBody>
          <a:bodyPr/>
          <a:lstStyle/>
          <a:p>
            <a:r>
              <a:rPr lang="en-GB" dirty="0"/>
              <a:t>LASERS for Plasma Accelerators, Targets and Focal Spot Stabilisation</a:t>
            </a:r>
            <a:endParaRPr lang="fr-CH" sz="7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1" y="5053387"/>
            <a:ext cx="7402857" cy="378210"/>
          </a:xfrm>
        </p:spPr>
        <p:txBody>
          <a:bodyPr/>
          <a:lstStyle/>
          <a:p>
            <a:r>
              <a:rPr lang="en-GB" b="1" dirty="0" err="1"/>
              <a:t>iFAST</a:t>
            </a:r>
            <a:r>
              <a:rPr lang="en-GB" b="1" dirty="0"/>
              <a:t> 2</a:t>
            </a:r>
            <a:r>
              <a:rPr lang="en-GB" b="1" baseline="30000" dirty="0"/>
              <a:t>nd</a:t>
            </a:r>
            <a:r>
              <a:rPr lang="en-GB" b="1" dirty="0"/>
              <a:t> Annual Meeting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768344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/>
              <a:t>Leonida A. GIZZI</a:t>
            </a:r>
          </a:p>
          <a:p>
            <a:r>
              <a:rPr lang="en-US" sz="2800" dirty="0"/>
              <a:t>CNR, </a:t>
            </a:r>
            <a:r>
              <a:rPr lang="en-US" sz="2800" dirty="0" err="1"/>
              <a:t>Istituto</a:t>
            </a:r>
            <a:r>
              <a:rPr lang="en-US" sz="2800" dirty="0"/>
              <a:t> Nazionale di </a:t>
            </a:r>
            <a:r>
              <a:rPr lang="en-US" sz="2800" dirty="0" err="1"/>
              <a:t>Ottica</a:t>
            </a:r>
            <a:r>
              <a:rPr lang="en-US" sz="2800" dirty="0"/>
              <a:t>, Pisa, Italy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A64D8F-7F31-231F-4872-269EC91ED308}"/>
              </a:ext>
            </a:extLst>
          </p:cNvPr>
          <p:cNvSpPr txBox="1"/>
          <p:nvPr/>
        </p:nvSpPr>
        <p:spPr>
          <a:xfrm>
            <a:off x="980283" y="4499788"/>
            <a:ext cx="6121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accent5"/>
                </a:solidFill>
              </a:rPr>
              <a:t>a</a:t>
            </a:r>
            <a:r>
              <a:rPr lang="en-US" sz="1800" b="1" i="1" dirty="0">
                <a:solidFill>
                  <a:schemeClr val="accent5"/>
                </a:solidFill>
              </a:rPr>
              <a:t>lso on behalf of F. MATHIEU and C. THAURY</a:t>
            </a:r>
            <a:endParaRPr lang="en-GB" sz="1800" b="1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23392" y="116633"/>
            <a:ext cx="10515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Laser driver relevant Highlights 2/2</a:t>
            </a:r>
            <a:endParaRPr lang="en-US" sz="3200" b="1" kern="1200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98058-D4CD-0322-5988-14A93C2DD900}"/>
              </a:ext>
            </a:extLst>
          </p:cNvPr>
          <p:cNvSpPr txBox="1"/>
          <p:nvPr/>
        </p:nvSpPr>
        <p:spPr>
          <a:xfrm>
            <a:off x="192138" y="786945"/>
            <a:ext cx="1137810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Fiber coherent combination </a:t>
            </a:r>
            <a:r>
              <a:rPr lang="en-GB" sz="2000" dirty="0"/>
              <a:t>aiming at few cycle, 100 Hz, with self-phase modulation and J-scale pulses with multi-core </a:t>
            </a:r>
            <a:r>
              <a:rPr lang="en-GB" sz="2000" dirty="0" err="1"/>
              <a:t>fibers</a:t>
            </a:r>
            <a:r>
              <a:rPr lang="en-GB" sz="2000" dirty="0"/>
              <a:t>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Demonstrated </a:t>
            </a:r>
            <a:r>
              <a:rPr lang="en-GB" sz="2000" dirty="0" err="1"/>
              <a:t>wp</a:t>
            </a:r>
            <a:r>
              <a:rPr lang="en-GB" sz="2000" dirty="0"/>
              <a:t> efficiency of 30% is an extremely valuable result.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Direct </a:t>
            </a:r>
            <a:r>
              <a:rPr lang="en-GB" sz="2000" b="1" dirty="0"/>
              <a:t>diode-pumping of Thulium doped </a:t>
            </a:r>
            <a:r>
              <a:rPr lang="en-GB" sz="2000" dirty="0"/>
              <a:t>new materials (</a:t>
            </a:r>
            <a:r>
              <a:rPr lang="en-GB" sz="2000" dirty="0" err="1"/>
              <a:t>sesquioxides</a:t>
            </a:r>
            <a:r>
              <a:rPr lang="en-GB" sz="2000" dirty="0"/>
              <a:t>) is expanding, entering development phase</a:t>
            </a:r>
            <a:endParaRPr lang="en-IT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19F38F-48D4-2561-80F8-999B2E28A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2916366"/>
            <a:ext cx="4483100" cy="31049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440803-93DD-ECFF-1248-2C3A928D891F}"/>
              </a:ext>
            </a:extLst>
          </p:cNvPr>
          <p:cNvSpPr txBox="1"/>
          <p:nvPr/>
        </p:nvSpPr>
        <p:spPr>
          <a:xfrm>
            <a:off x="2425700" y="5995887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kern="0" dirty="0">
                <a:solidFill>
                  <a:srgbClr val="000000"/>
                </a:solidFill>
                <a:cs typeface="Calibri"/>
              </a:rPr>
              <a:t>Jens Limpert</a:t>
            </a:r>
            <a:endParaRPr lang="en-IT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F02F29-9F32-93E3-CA71-E3F80DA7A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416" y="3126698"/>
            <a:ext cx="2908300" cy="26262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347A6F-D69B-AF61-9BEC-17A4B435C8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4052" y="2775705"/>
            <a:ext cx="1077764" cy="2620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C6B691-0749-8F1B-5511-9FCED8AE48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7150" y="4439839"/>
            <a:ext cx="2406996" cy="220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965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184" y="129715"/>
            <a:ext cx="10097632" cy="58565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Montserrat" pitchFamily="2" charset="77"/>
              </a:rPr>
              <a:t>Higher </a:t>
            </a:r>
            <a:r>
              <a:rPr lang="en-US" sz="3200" b="1" dirty="0" err="1">
                <a:latin typeface="Montserrat" pitchFamily="2" charset="77"/>
              </a:rPr>
              <a:t>wpe</a:t>
            </a:r>
            <a:r>
              <a:rPr lang="en-US" sz="3200" b="1" dirty="0">
                <a:latin typeface="Montserrat" pitchFamily="2" charset="77"/>
              </a:rPr>
              <a:t>: In-band pumping for low </a:t>
            </a:r>
            <a:r>
              <a:rPr lang="en-US" sz="3200" b="1" i="1" dirty="0" err="1">
                <a:latin typeface="Montserrat" pitchFamily="2" charset="77"/>
              </a:rPr>
              <a:t>qd</a:t>
            </a:r>
            <a:endParaRPr lang="en-US" sz="3200" b="1" i="1" dirty="0">
              <a:latin typeface="Montserrat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E2EA2A-EC18-3618-3D7B-23A125EB0A96}"/>
              </a:ext>
            </a:extLst>
          </p:cNvPr>
          <p:cNvSpPr txBox="1"/>
          <p:nvPr/>
        </p:nvSpPr>
        <p:spPr>
          <a:xfrm>
            <a:off x="2272866" y="6086592"/>
            <a:ext cx="8686993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67" b="1" dirty="0">
                <a:solidFill>
                  <a:srgbClr val="00B050"/>
                </a:solidFill>
              </a:rPr>
              <a:t>New path for intra-band pumping and marginal quantum defect: step change in wpe?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0A6FDB-E6D3-85D8-9573-DCFBC417C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4808" y="1178244"/>
            <a:ext cx="4229685" cy="43802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BCFAD3-51D9-C695-8C9D-81DA3D623F5D}"/>
              </a:ext>
            </a:extLst>
          </p:cNvPr>
          <p:cNvSpPr txBox="1"/>
          <p:nvPr/>
        </p:nvSpPr>
        <p:spPr>
          <a:xfrm>
            <a:off x="388733" y="1065800"/>
            <a:ext cx="3122564" cy="2390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67" dirty="0"/>
              <a:t>Thulium based gain medium can also be pumped with in-band absorption with virtually marginal quantum defect:</a:t>
            </a:r>
          </a:p>
          <a:p>
            <a:r>
              <a:rPr lang="en-GB" sz="1867" dirty="0"/>
              <a:t>H</a:t>
            </a:r>
            <a:r>
              <a:rPr lang="en-IT" sz="1867" dirty="0"/>
              <a:t>igh efficiency and lower heat deposition.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F3F17A2-44AB-548A-56B0-380BCF849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3469" y="1781735"/>
            <a:ext cx="3657600" cy="207548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D699FFD-6F96-C5AD-0ADF-B1C9A2881E0B}"/>
              </a:ext>
            </a:extLst>
          </p:cNvPr>
          <p:cNvSpPr txBox="1"/>
          <p:nvPr/>
        </p:nvSpPr>
        <p:spPr>
          <a:xfrm>
            <a:off x="8083469" y="4077799"/>
            <a:ext cx="3657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dirty="0"/>
              <a:t>&gt;80% slope efficiency demonstrated in fibers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FEA1FA-454B-EEE3-7566-BB7B88C79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95" y="3528713"/>
            <a:ext cx="4098837" cy="21510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E1BCA8-7A9E-AA15-99C9-29ED028CBEEE}"/>
              </a:ext>
            </a:extLst>
          </p:cNvPr>
          <p:cNvSpPr txBox="1"/>
          <p:nvPr/>
        </p:nvSpPr>
        <p:spPr>
          <a:xfrm>
            <a:off x="7983070" y="4913378"/>
            <a:ext cx="36576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100" dirty="0"/>
              <a:t>Mathias Lenski et al.,  "Highly efficient, in-band pumped thulium-doped fibers for high-power ultrafast 2 μm wavelength laser systems,"</a:t>
            </a:r>
          </a:p>
          <a:p>
            <a:r>
              <a:rPr lang="en-IT" sz="1100" dirty="0"/>
              <a:t>Proc. SPIE 12400, Fiber Lasers XX: Technology and Systems, 124000N (8</a:t>
            </a:r>
          </a:p>
          <a:p>
            <a:r>
              <a:rPr lang="en-IT" sz="1100" dirty="0"/>
              <a:t>March 2023); doi: 10.1117/12.2650475</a:t>
            </a:r>
          </a:p>
        </p:txBody>
      </p:sp>
    </p:spTree>
    <p:extLst>
      <p:ext uri="{BB962C8B-B14F-4D97-AF65-F5344CB8AC3E}">
        <p14:creationId xmlns:p14="http://schemas.microsoft.com/office/powerpoint/2010/main" val="385186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290ED6-9743-8C08-241E-FD457ED59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884223" cy="79248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00095" y="91129"/>
            <a:ext cx="6756281" cy="654100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chemeClr val="tx1"/>
                </a:solidFill>
                <a:latin typeface="Montserrat" pitchFamily="2" charset="77"/>
              </a:rPr>
              <a:t>Establishing 100 Hz Ti:Sa laser driver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E11E0C-BBD6-E791-7B57-C4F3CECC3F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185" r="4093"/>
          <a:stretch/>
        </p:blipFill>
        <p:spPr>
          <a:xfrm>
            <a:off x="4618957" y="2464758"/>
            <a:ext cx="6759436" cy="3931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23ABAF-701C-3392-8E75-329511910750}"/>
              </a:ext>
            </a:extLst>
          </p:cNvPr>
          <p:cNvSpPr txBox="1"/>
          <p:nvPr/>
        </p:nvSpPr>
        <p:spPr>
          <a:xfrm>
            <a:off x="9148245" y="836358"/>
            <a:ext cx="2592288" cy="1898468"/>
          </a:xfrm>
          <a:prstGeom prst="rect">
            <a:avLst/>
          </a:prstGeom>
          <a:solidFill>
            <a:schemeClr val="accent2">
              <a:alpha val="27000"/>
            </a:schemeClr>
          </a:solidFill>
        </p:spPr>
        <p:txBody>
          <a:bodyPr wrap="square">
            <a:spAutoFit/>
          </a:bodyPr>
          <a:lstStyle/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b="1" dirty="0">
                <a:solidFill>
                  <a:srgbClr val="1201F5"/>
                </a:solidFill>
              </a:rPr>
              <a:t>EuPRAXIA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dirty="0">
                <a:solidFill>
                  <a:srgbClr val="1201F5"/>
                </a:solidFill>
              </a:rPr>
              <a:t>PW class,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dirty="0">
                <a:solidFill>
                  <a:srgbClr val="1201F5"/>
                </a:solidFill>
              </a:rPr>
              <a:t>100 Hz repetition rate,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dirty="0">
                <a:solidFill>
                  <a:srgbClr val="1201F5"/>
                </a:solidFill>
              </a:rPr>
              <a:t>multi kW average power,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dirty="0">
                <a:solidFill>
                  <a:srgbClr val="1201F5"/>
                </a:solidFill>
              </a:rPr>
              <a:t>diode pumped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1201F5"/>
                </a:solidFill>
              </a:rPr>
              <a:t>F</a:t>
            </a:r>
            <a:r>
              <a:rPr lang="en-IT" sz="1467" dirty="0">
                <a:solidFill>
                  <a:srgbClr val="1201F5"/>
                </a:solidFill>
              </a:rPr>
              <a:t>ull therma load transport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537EAA-B49B-1340-6A40-A3F07301833B}"/>
              </a:ext>
            </a:extLst>
          </p:cNvPr>
          <p:cNvSpPr txBox="1"/>
          <p:nvPr/>
        </p:nvSpPr>
        <p:spPr>
          <a:xfrm>
            <a:off x="12037849" y="437230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T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FE4552-9DC7-0037-329D-A5D19D0F7218}"/>
              </a:ext>
            </a:extLst>
          </p:cNvPr>
          <p:cNvSpPr txBox="1"/>
          <p:nvPr/>
        </p:nvSpPr>
        <p:spPr>
          <a:xfrm>
            <a:off x="4954872" y="3439468"/>
            <a:ext cx="2995448" cy="1446935"/>
          </a:xfrm>
          <a:prstGeom prst="rect">
            <a:avLst/>
          </a:prstGeom>
          <a:solidFill>
            <a:schemeClr val="accent5">
              <a:lumMod val="75000"/>
              <a:alpha val="56230"/>
            </a:schemeClr>
          </a:solidFill>
        </p:spPr>
        <p:txBody>
          <a:bodyPr wrap="square">
            <a:spAutoFit/>
          </a:bodyPr>
          <a:lstStyle/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67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EuAPS@CNR-Pisa</a:t>
            </a:r>
            <a:endParaRPr lang="en-US" sz="1467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67">
                <a:solidFill>
                  <a:schemeClr val="tx1">
                    <a:lumMod val="75000"/>
                    <a:lumOff val="25000"/>
                  </a:schemeClr>
                </a:solidFill>
              </a:rPr>
              <a:t>30 TW peak power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67">
                <a:solidFill>
                  <a:schemeClr val="tx1">
                    <a:lumMod val="75000"/>
                    <a:lumOff val="25000"/>
                  </a:schemeClr>
                </a:solidFill>
              </a:rPr>
              <a:t>100 Hz repetition rate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67">
                <a:solidFill>
                  <a:schemeClr val="tx1">
                    <a:lumMod val="75000"/>
                    <a:lumOff val="25000"/>
                  </a:schemeClr>
                </a:solidFill>
              </a:rPr>
              <a:t>100 W average power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67">
                <a:solidFill>
                  <a:schemeClr val="tx1">
                    <a:lumMod val="75000"/>
                    <a:lumOff val="25000"/>
                  </a:schemeClr>
                </a:solidFill>
              </a:rPr>
              <a:t>Diode pumped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67">
                <a:solidFill>
                  <a:schemeClr val="tx1">
                    <a:lumMod val="75000"/>
                    <a:lumOff val="25000"/>
                  </a:schemeClr>
                </a:solidFill>
              </a:rPr>
              <a:t>Thermal load effects</a:t>
            </a:r>
            <a:endParaRPr lang="en-IT" sz="1467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4748F0-B472-473D-1957-5DEF77FF9C9C}"/>
              </a:ext>
            </a:extLst>
          </p:cNvPr>
          <p:cNvSpPr txBox="1"/>
          <p:nvPr/>
        </p:nvSpPr>
        <p:spPr>
          <a:xfrm>
            <a:off x="816762" y="4916796"/>
            <a:ext cx="3475501" cy="1446935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square">
            <a:spAutoFit/>
          </a:bodyPr>
          <a:lstStyle/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b="1">
                <a:solidFill>
                  <a:srgbClr val="0070C0"/>
                </a:solidFill>
              </a:rPr>
              <a:t>CURRENT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b="1">
                <a:solidFill>
                  <a:srgbClr val="0070C0"/>
                </a:solidFill>
              </a:rPr>
              <a:t>PW class,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b="1">
                <a:solidFill>
                  <a:srgbClr val="0070C0"/>
                </a:solidFill>
              </a:rPr>
              <a:t>Hz repetition rate,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b="1">
                <a:solidFill>
                  <a:srgbClr val="0070C0"/>
                </a:solidFill>
              </a:rPr>
              <a:t>≈10 W average power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IT" sz="1467" b="1">
                <a:solidFill>
                  <a:srgbClr val="0070C0"/>
                </a:solidFill>
              </a:rPr>
              <a:t>flashlamp pumped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467" b="1">
                <a:solidFill>
                  <a:srgbClr val="0070C0"/>
                </a:solidFill>
              </a:rPr>
              <a:t>N</a:t>
            </a:r>
            <a:r>
              <a:rPr lang="en-IT" sz="1467" b="1">
                <a:solidFill>
                  <a:srgbClr val="0070C0"/>
                </a:solidFill>
              </a:rPr>
              <a:t>o thermal load transport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A0EB95-ED6C-299A-513D-85E6D6E96505}"/>
              </a:ext>
            </a:extLst>
          </p:cNvPr>
          <p:cNvSpPr txBox="1"/>
          <p:nvPr/>
        </p:nvSpPr>
        <p:spPr>
          <a:xfrm>
            <a:off x="355601" y="980478"/>
            <a:ext cx="8765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="1" dirty="0"/>
              <a:t>Eupraxia laser development is aimed at delivering more efficient, kW-PW laser driver for plasma acceleration at &gt;100 Hz rate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2624F7-1DD6-BB04-C24B-0475E8066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2065" y="2651305"/>
            <a:ext cx="3062807" cy="1721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575DCA-A516-7BC1-032A-66560B860A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4581" y="5561787"/>
            <a:ext cx="1962259" cy="6116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822C5A-AB40-892D-FE48-ADFC600915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1466" y="2258708"/>
            <a:ext cx="1962259" cy="10953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7A5233-681A-4CEA-14E8-98D5B4707A6C}"/>
              </a:ext>
            </a:extLst>
          </p:cNvPr>
          <p:cNvSpPr txBox="1"/>
          <p:nvPr/>
        </p:nvSpPr>
        <p:spPr>
          <a:xfrm>
            <a:off x="7292160" y="5760005"/>
            <a:ext cx="2000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M</a:t>
            </a:r>
            <a:r>
              <a:rPr lang="en-IT" sz="1600" dirty="0"/>
              <a:t>ulti M€ funding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C55C60-5DA1-0911-94C4-F6B4D5CA2EC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870028-0BE9-C595-2F2B-E7B91FA2EE74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</p:spTree>
    <p:extLst>
      <p:ext uri="{BB962C8B-B14F-4D97-AF65-F5344CB8AC3E}">
        <p14:creationId xmlns:p14="http://schemas.microsoft.com/office/powerpoint/2010/main" val="1048928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2025505"/>
            <a:ext cx="10339672" cy="1180836"/>
          </a:xfrm>
        </p:spPr>
        <p:txBody>
          <a:bodyPr/>
          <a:lstStyle/>
          <a:p>
            <a:r>
              <a:rPr lang="fr-CH" sz="4400" b="1" dirty="0"/>
              <a:t>WP6 - </a:t>
            </a:r>
            <a:r>
              <a:rPr lang="fr-CH" sz="4400" b="1" dirty="0" err="1"/>
              <a:t>Task</a:t>
            </a:r>
            <a:r>
              <a:rPr lang="fr-CH" sz="4400" b="1" dirty="0"/>
              <a:t> 6.3:</a:t>
            </a:r>
          </a:p>
          <a:p>
            <a:r>
              <a:rPr lang="en-US" sz="3200" b="1" i="1" dirty="0"/>
              <a:t>Multiscale innovative targets for laser-plasma acceleration</a:t>
            </a:r>
            <a:endParaRPr lang="en-GB" sz="3200" b="1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768344"/>
          </a:xfrm>
        </p:spPr>
        <p:txBody>
          <a:bodyPr>
            <a:normAutofit/>
          </a:bodyPr>
          <a:lstStyle/>
          <a:p>
            <a:r>
              <a:rPr lang="en-GB" sz="2400" b="1" dirty="0"/>
              <a:t>Task Leader: Cedric THAURY, CNRS-LOA </a:t>
            </a:r>
          </a:p>
        </p:txBody>
      </p:sp>
    </p:spTree>
    <p:extLst>
      <p:ext uri="{BB962C8B-B14F-4D97-AF65-F5344CB8AC3E}">
        <p14:creationId xmlns:p14="http://schemas.microsoft.com/office/powerpoint/2010/main" val="344793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PlaceHolder 2"/>
          <p:cNvSpPr>
            <a:spLocks noGrp="1"/>
          </p:cNvSpPr>
          <p:nvPr>
            <p:ph type="sldNum" idx="4294967295"/>
          </p:nvPr>
        </p:nvSpPr>
        <p:spPr>
          <a:xfrm>
            <a:off x="9696240" y="6129360"/>
            <a:ext cx="16570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8B90D9"/>
                </a:solidFill>
                <a:latin typeface="Montserra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1F4B755-C16C-4CD5-8B49-74A9A40B17A3}" type="slidenum">
              <a:rPr lang="en-US" sz="1200" b="0" strike="noStrike" spc="-1">
                <a:solidFill>
                  <a:srgbClr val="8B90D9"/>
                </a:solidFill>
                <a:latin typeface="Montserrat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430" name="Picture 429"/>
          <p:cNvPicPr/>
          <p:nvPr/>
        </p:nvPicPr>
        <p:blipFill>
          <a:blip r:embed="rId2"/>
          <a:stretch/>
        </p:blipFill>
        <p:spPr>
          <a:xfrm>
            <a:off x="10833480" y="114840"/>
            <a:ext cx="703800" cy="721080"/>
          </a:xfrm>
          <a:prstGeom prst="rect">
            <a:avLst/>
          </a:prstGeom>
          <a:ln w="0">
            <a:noFill/>
          </a:ln>
        </p:spPr>
      </p:pic>
      <p:pic>
        <p:nvPicPr>
          <p:cNvPr id="431" name="Picture 430"/>
          <p:cNvPicPr/>
          <p:nvPr/>
        </p:nvPicPr>
        <p:blipFill>
          <a:blip r:embed="rId3"/>
          <a:stretch/>
        </p:blipFill>
        <p:spPr>
          <a:xfrm>
            <a:off x="10080000" y="816120"/>
            <a:ext cx="1613520" cy="551880"/>
          </a:xfrm>
          <a:prstGeom prst="rect">
            <a:avLst/>
          </a:prstGeom>
          <a:ln w="0">
            <a:noFill/>
          </a:ln>
        </p:spPr>
      </p:pic>
      <p:sp>
        <p:nvSpPr>
          <p:cNvPr id="432" name="Title 1"/>
          <p:cNvSpPr txBox="1"/>
          <p:nvPr/>
        </p:nvSpPr>
        <p:spPr>
          <a:xfrm>
            <a:off x="212760" y="42840"/>
            <a:ext cx="11127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Task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6.3 multi-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scale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innovative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targets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for laser-plasma 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accelerators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 : </a:t>
            </a:r>
            <a:r>
              <a:rPr lang="fr-FR" sz="2800" b="1" i="1" strike="noStrike" spc="-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Montserrat ExtraBold"/>
              </a:rPr>
              <a:t>low-energy</a:t>
            </a:r>
            <a:r>
              <a:rPr lang="fr-FR" sz="2800" b="1" i="1" strike="noStrike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ExtraBold"/>
              </a:rPr>
              <a:t> kHz </a:t>
            </a:r>
            <a:r>
              <a:rPr lang="fr-FR" sz="2800" b="1" i="1" strike="noStrike" spc="-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Montserrat ExtraBold"/>
              </a:rPr>
              <a:t>accelerator</a:t>
            </a:r>
            <a:endParaRPr lang="fr-FR" sz="2800" b="1" strike="noStrike" spc="-1" dirty="0">
              <a:solidFill>
                <a:schemeClr val="accent1">
                  <a:lumMod val="60000"/>
                  <a:lumOff val="40000"/>
                </a:schemeClr>
              </a:solidFill>
              <a:latin typeface="Montserrat ExtraBold"/>
            </a:endParaRPr>
          </a:p>
        </p:txBody>
      </p:sp>
      <p:sp>
        <p:nvSpPr>
          <p:cNvPr id="433" name="TextBox 432"/>
          <p:cNvSpPr txBox="1"/>
          <p:nvPr/>
        </p:nvSpPr>
        <p:spPr>
          <a:xfrm>
            <a:off x="180000" y="1476000"/>
            <a:ext cx="3791880" cy="1049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0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Glass nozzles with shock </a:t>
            </a:r>
            <a:endParaRPr lang="en-US" sz="2000" b="0" strike="noStrike" spc="-1">
              <a:latin typeface="Arial"/>
            </a:endParaRPr>
          </a:p>
          <a:p>
            <a:r>
              <a:rPr lang="en-US" sz="2000" b="0" strike="noStrike" spc="-1">
                <a:solidFill>
                  <a:srgbClr val="000000"/>
                </a:solidFill>
                <a:latin typeface="DejaVu Sans"/>
              </a:rPr>
              <a:t>    </a:t>
            </a:r>
            <a:r>
              <a:rPr lang="en-US" sz="2000" b="0" strike="noStrike" spc="-1">
                <a:solidFill>
                  <a:srgbClr val="000000"/>
                </a:solidFill>
                <a:latin typeface="DejaVu Sans"/>
                <a:ea typeface="DejaVu Sans"/>
              </a:rPr>
              <a:t>→ stable acceleration at a kHz rep. rate 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434" name="Picture 1"/>
          <p:cNvPicPr/>
          <p:nvPr/>
        </p:nvPicPr>
        <p:blipFill>
          <a:blip r:embed="rId4"/>
          <a:srcRect r="42839" b="76853"/>
          <a:stretch/>
        </p:blipFill>
        <p:spPr>
          <a:xfrm>
            <a:off x="3935880" y="1260000"/>
            <a:ext cx="1056240" cy="720000"/>
          </a:xfrm>
          <a:prstGeom prst="rect">
            <a:avLst/>
          </a:prstGeom>
          <a:ln w="9525">
            <a:noFill/>
          </a:ln>
        </p:spPr>
      </p:pic>
      <p:grpSp>
        <p:nvGrpSpPr>
          <p:cNvPr id="435" name="Group 434"/>
          <p:cNvGrpSpPr/>
          <p:nvPr/>
        </p:nvGrpSpPr>
        <p:grpSpPr>
          <a:xfrm>
            <a:off x="284760" y="2587320"/>
            <a:ext cx="5295240" cy="3136680"/>
            <a:chOff x="284760" y="2587320"/>
            <a:chExt cx="5295240" cy="3136680"/>
          </a:xfrm>
        </p:grpSpPr>
        <p:pic>
          <p:nvPicPr>
            <p:cNvPr id="436" name="Picture 3"/>
            <p:cNvPicPr/>
            <p:nvPr/>
          </p:nvPicPr>
          <p:blipFill>
            <a:blip r:embed="rId5"/>
            <a:stretch/>
          </p:blipFill>
          <p:spPr>
            <a:xfrm>
              <a:off x="284760" y="2842560"/>
              <a:ext cx="5295240" cy="2881440"/>
            </a:xfrm>
            <a:prstGeom prst="rect">
              <a:avLst/>
            </a:prstGeom>
            <a:ln w="9525">
              <a:noFill/>
            </a:ln>
          </p:spPr>
        </p:pic>
        <p:grpSp>
          <p:nvGrpSpPr>
            <p:cNvPr id="437" name="Group 436"/>
            <p:cNvGrpSpPr/>
            <p:nvPr/>
          </p:nvGrpSpPr>
          <p:grpSpPr>
            <a:xfrm>
              <a:off x="744840" y="2587320"/>
              <a:ext cx="2681280" cy="787320"/>
              <a:chOff x="744840" y="2587320"/>
              <a:chExt cx="2681280" cy="787320"/>
            </a:xfrm>
          </p:grpSpPr>
          <p:sp>
            <p:nvSpPr>
              <p:cNvPr id="438" name="Accolade fermante 1"/>
              <p:cNvSpPr/>
              <p:nvPr/>
            </p:nvSpPr>
            <p:spPr>
              <a:xfrm rot="16200000">
                <a:off x="1815480" y="1764000"/>
                <a:ext cx="540000" cy="2681280"/>
              </a:xfrm>
              <a:prstGeom prst="rightBrace">
                <a:avLst>
                  <a:gd name="adj1" fmla="val 28672"/>
                  <a:gd name="adj2" fmla="val 50000"/>
                </a:avLst>
              </a:prstGeom>
              <a:noFill/>
              <a:ln>
                <a:solidFill>
                  <a:srgbClr val="FF064C"/>
                </a:solidFill>
                <a:round/>
              </a:ln>
              <a:effectLst>
                <a:outerShdw blurRad="39960" dist="2016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/>
            </p:style>
          </p:sp>
          <p:sp>
            <p:nvSpPr>
              <p:cNvPr id="439" name="ZoneTexte 15"/>
              <p:cNvSpPr/>
              <p:nvPr/>
            </p:nvSpPr>
            <p:spPr>
              <a:xfrm>
                <a:off x="1521720" y="2587320"/>
                <a:ext cx="1208160" cy="3027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nl-NL" sz="1400" b="0" strike="noStrike" spc="-1">
                    <a:solidFill>
                      <a:srgbClr val="FF0000"/>
                    </a:solidFill>
                    <a:latin typeface="AvantGarde Regular"/>
                    <a:ea typeface="ＭＳ Ｐゴシック"/>
                  </a:rPr>
                  <a:t>12 M shots</a:t>
                </a:r>
                <a:endParaRPr lang="en-US" sz="1400" b="0" strike="noStrike" spc="-1">
                  <a:latin typeface="Arial"/>
                </a:endParaRPr>
              </a:p>
            </p:txBody>
          </p:sp>
        </p:grpSp>
      </p:grpSp>
      <p:pic>
        <p:nvPicPr>
          <p:cNvPr id="440" name="Picture 2" descr="C:\Users\Huijts\Documents\Presentations\ELI Beamlines User Conference 2020\OSSnozzle_microscope.jpg"/>
          <p:cNvPicPr/>
          <p:nvPr/>
        </p:nvPicPr>
        <p:blipFill>
          <a:blip r:embed="rId6"/>
          <a:stretch/>
        </p:blipFill>
        <p:spPr>
          <a:xfrm>
            <a:off x="4026240" y="2016000"/>
            <a:ext cx="965880" cy="792720"/>
          </a:xfrm>
          <a:prstGeom prst="rect">
            <a:avLst/>
          </a:prstGeom>
          <a:ln w="0">
            <a:noFill/>
          </a:ln>
        </p:spPr>
      </p:pic>
      <p:sp>
        <p:nvSpPr>
          <p:cNvPr id="441" name="TextBox 440"/>
          <p:cNvSpPr txBox="1"/>
          <p:nvPr/>
        </p:nvSpPr>
        <p:spPr>
          <a:xfrm>
            <a:off x="2238840" y="5784840"/>
            <a:ext cx="3161160" cy="447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r-FR" sz="1200" b="0" strike="noStrike" spc="-1">
                <a:solidFill>
                  <a:srgbClr val="000000"/>
                </a:solidFill>
                <a:latin typeface="Montserrat"/>
                <a:ea typeface="ＭＳ Ｐゴシック"/>
              </a:rPr>
              <a:t>L. Rovige et al., RSI </a:t>
            </a:r>
            <a:r>
              <a:rPr lang="fr-FR" sz="1200" b="1" strike="noStrike" spc="-1">
                <a:solidFill>
                  <a:srgbClr val="000000"/>
                </a:solidFill>
                <a:latin typeface="Montserrat"/>
                <a:ea typeface="ＭＳ Ｐゴシック"/>
              </a:rPr>
              <a:t>92</a:t>
            </a:r>
            <a:r>
              <a:rPr lang="fr-FR" sz="1200" b="0" strike="noStrike" spc="-1">
                <a:solidFill>
                  <a:srgbClr val="000000"/>
                </a:solidFill>
                <a:latin typeface="Montserrat"/>
                <a:ea typeface="ＭＳ Ｐゴシック"/>
              </a:rPr>
              <a:t>, 083302 (2021)</a:t>
            </a:r>
            <a:endParaRPr lang="en-US" sz="1200" b="0" strike="noStrike" spc="-1">
              <a:latin typeface="Montserrat"/>
            </a:endParaRPr>
          </a:p>
        </p:txBody>
      </p:sp>
      <p:sp>
        <p:nvSpPr>
          <p:cNvPr id="442" name="TextBox 441"/>
          <p:cNvSpPr txBox="1"/>
          <p:nvPr/>
        </p:nvSpPr>
        <p:spPr>
          <a:xfrm>
            <a:off x="7380000" y="5782680"/>
            <a:ext cx="3960000" cy="447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200" b="0" strike="noStrike" spc="-1">
                <a:latin typeface="Montserrat"/>
              </a:rPr>
              <a:t>J. Huits et al. Phys. Rev. X 12, 011036 (2022)</a:t>
            </a:r>
          </a:p>
        </p:txBody>
      </p:sp>
      <p:sp>
        <p:nvSpPr>
          <p:cNvPr id="443" name="TextBox 442"/>
          <p:cNvSpPr txBox="1"/>
          <p:nvPr/>
        </p:nvSpPr>
        <p:spPr>
          <a:xfrm>
            <a:off x="6120000" y="1488960"/>
            <a:ext cx="5400000" cy="103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425"/>
              </a:spcAft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Control of the laser CEP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425"/>
              </a:spcAft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DejaVu Sans"/>
                <a:ea typeface="DejaVu Sans"/>
              </a:rPr>
              <a:t>→ improved stability and beam stearing</a:t>
            </a:r>
            <a:endParaRPr lang="en-US" sz="2000" b="0" strike="noStrike" spc="-1">
              <a:latin typeface="Arial"/>
            </a:endParaRPr>
          </a:p>
        </p:txBody>
      </p:sp>
      <p:grpSp>
        <p:nvGrpSpPr>
          <p:cNvPr id="444" name="Group 443"/>
          <p:cNvGrpSpPr/>
          <p:nvPr/>
        </p:nvGrpSpPr>
        <p:grpSpPr>
          <a:xfrm>
            <a:off x="6446520" y="2442960"/>
            <a:ext cx="4613400" cy="3114360"/>
            <a:chOff x="6446520" y="2442960"/>
            <a:chExt cx="4613400" cy="3114360"/>
          </a:xfrm>
        </p:grpSpPr>
        <p:pic>
          <p:nvPicPr>
            <p:cNvPr id="445" name="Image 1"/>
            <p:cNvPicPr/>
            <p:nvPr/>
          </p:nvPicPr>
          <p:blipFill>
            <a:blip r:embed="rId7"/>
            <a:stretch/>
          </p:blipFill>
          <p:spPr>
            <a:xfrm>
              <a:off x="6446520" y="2642040"/>
              <a:ext cx="4613400" cy="15404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6" name="Image 2"/>
            <p:cNvPicPr/>
            <p:nvPr/>
          </p:nvPicPr>
          <p:blipFill>
            <a:blip r:embed="rId8"/>
            <a:stretch/>
          </p:blipFill>
          <p:spPr>
            <a:xfrm>
              <a:off x="6850080" y="4253040"/>
              <a:ext cx="3806280" cy="13042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47" name="ZoneTexte 1"/>
            <p:cNvSpPr/>
            <p:nvPr/>
          </p:nvSpPr>
          <p:spPr>
            <a:xfrm>
              <a:off x="6675480" y="2442960"/>
              <a:ext cx="993600" cy="318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5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CEP –</a:t>
              </a:r>
              <a:r>
                <a:rPr lang="en-US" sz="1500" b="0" strike="noStrike" spc="-1">
                  <a:solidFill>
                    <a:srgbClr val="000000"/>
                  </a:solidFill>
                  <a:latin typeface="Symbol"/>
                  <a:ea typeface="ＭＳ Ｐゴシック"/>
                </a:rPr>
                <a:t>p</a:t>
              </a:r>
              <a:r>
                <a:rPr lang="en-US" sz="15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/2</a:t>
              </a:r>
              <a:endParaRPr lang="en-US" sz="1500" b="0" strike="noStrike" spc="-1">
                <a:latin typeface="Arial"/>
              </a:endParaRPr>
            </a:p>
          </p:txBody>
        </p:sp>
        <p:sp>
          <p:nvSpPr>
            <p:cNvPr id="448" name="ZoneTexte 2"/>
            <p:cNvSpPr/>
            <p:nvPr/>
          </p:nvSpPr>
          <p:spPr>
            <a:xfrm>
              <a:off x="8102880" y="2442960"/>
              <a:ext cx="728280" cy="318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5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CEP 0</a:t>
              </a:r>
              <a:endParaRPr lang="en-US" sz="1500" b="0" strike="noStrike" spc="-1">
                <a:latin typeface="Arial"/>
              </a:endParaRPr>
            </a:p>
          </p:txBody>
        </p:sp>
        <p:sp>
          <p:nvSpPr>
            <p:cNvPr id="449" name="ZoneTexte 3"/>
            <p:cNvSpPr/>
            <p:nvPr/>
          </p:nvSpPr>
          <p:spPr>
            <a:xfrm>
              <a:off x="9586080" y="2446200"/>
              <a:ext cx="886680" cy="318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5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CEP </a:t>
              </a:r>
              <a:r>
                <a:rPr lang="en-US" sz="1500" b="0" strike="noStrike" spc="-1">
                  <a:solidFill>
                    <a:srgbClr val="000000"/>
                  </a:solidFill>
                  <a:latin typeface="Symbol"/>
                  <a:ea typeface="ＭＳ Ｐゴシック"/>
                </a:rPr>
                <a:t>p</a:t>
              </a:r>
              <a:r>
                <a:rPr lang="en-US" sz="15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/2</a:t>
              </a:r>
              <a:endParaRPr lang="en-US" sz="1500" b="0" strike="noStrike" spc="-1">
                <a:latin typeface="Arial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C22319F-A299-E471-4B20-B757B76AA57C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</p:spTree>
    <p:extLst>
      <p:ext uri="{BB962C8B-B14F-4D97-AF65-F5344CB8AC3E}">
        <p14:creationId xmlns:p14="http://schemas.microsoft.com/office/powerpoint/2010/main" val="1320327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2"/>
          <p:cNvSpPr>
            <a:spLocks noGrp="1"/>
          </p:cNvSpPr>
          <p:nvPr>
            <p:ph type="sldNum" idx="4294967295"/>
          </p:nvPr>
        </p:nvSpPr>
        <p:spPr>
          <a:xfrm>
            <a:off x="9696240" y="6129360"/>
            <a:ext cx="16570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8B90D9"/>
                </a:solidFill>
                <a:latin typeface="Montserra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3E11285-1544-4ACE-9A7F-B098380F9813}" type="slidenum">
              <a:rPr lang="en-US" sz="1200" b="0" strike="noStrike" spc="-1">
                <a:solidFill>
                  <a:srgbClr val="8B90D9"/>
                </a:solidFill>
                <a:latin typeface="Montserrat"/>
              </a:rPr>
              <a:t>15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452" name="Picture 451"/>
          <p:cNvPicPr/>
          <p:nvPr/>
        </p:nvPicPr>
        <p:blipFill>
          <a:blip r:embed="rId2"/>
          <a:stretch/>
        </p:blipFill>
        <p:spPr>
          <a:xfrm>
            <a:off x="10833480" y="114840"/>
            <a:ext cx="703800" cy="721080"/>
          </a:xfrm>
          <a:prstGeom prst="rect">
            <a:avLst/>
          </a:prstGeom>
          <a:ln w="0">
            <a:noFill/>
          </a:ln>
        </p:spPr>
      </p:pic>
      <p:pic>
        <p:nvPicPr>
          <p:cNvPr id="453" name="Picture 452"/>
          <p:cNvPicPr/>
          <p:nvPr/>
        </p:nvPicPr>
        <p:blipFill>
          <a:blip r:embed="rId3"/>
          <a:stretch/>
        </p:blipFill>
        <p:spPr>
          <a:xfrm>
            <a:off x="10080000" y="816120"/>
            <a:ext cx="1613520" cy="551880"/>
          </a:xfrm>
          <a:prstGeom prst="rect">
            <a:avLst/>
          </a:prstGeom>
          <a:ln w="0">
            <a:noFill/>
          </a:ln>
        </p:spPr>
      </p:pic>
      <p:sp>
        <p:nvSpPr>
          <p:cNvPr id="454" name="Title 2"/>
          <p:cNvSpPr txBox="1"/>
          <p:nvPr/>
        </p:nvSpPr>
        <p:spPr>
          <a:xfrm>
            <a:off x="212760" y="42840"/>
            <a:ext cx="1105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Task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6.3 multi-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scale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innovative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targets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 for laser-plasma </a:t>
            </a:r>
            <a:r>
              <a:rPr lang="fr-FR" sz="2800" b="1" strike="noStrike" spc="-1" dirty="0" err="1">
                <a:solidFill>
                  <a:srgbClr val="0035CB"/>
                </a:solidFill>
                <a:latin typeface="Montserrat ExtraBold"/>
              </a:rPr>
              <a:t>accelerators</a:t>
            </a:r>
            <a:r>
              <a:rPr lang="fr-FR" sz="2800" b="1" strike="noStrike" spc="-1" dirty="0">
                <a:solidFill>
                  <a:srgbClr val="0035CB"/>
                </a:solidFill>
                <a:latin typeface="Montserrat ExtraBold"/>
              </a:rPr>
              <a:t> : </a:t>
            </a:r>
            <a:r>
              <a:rPr lang="fr-FR" sz="2800" b="1" i="1" strike="noStrike" spc="-1" dirty="0">
                <a:solidFill>
                  <a:srgbClr val="0035CB"/>
                </a:solidFill>
                <a:latin typeface="Montserrat ExtraBold"/>
              </a:rPr>
              <a:t>high-</a:t>
            </a:r>
            <a:r>
              <a:rPr lang="fr-FR" sz="2800" b="1" i="1" strike="noStrike" spc="-1" dirty="0" err="1">
                <a:solidFill>
                  <a:srgbClr val="0035CB"/>
                </a:solidFill>
                <a:latin typeface="Montserrat ExtraBold"/>
              </a:rPr>
              <a:t>energy</a:t>
            </a:r>
            <a:r>
              <a:rPr lang="fr-FR" sz="2800" b="1" i="1" strike="noStrike" spc="-1" dirty="0">
                <a:solidFill>
                  <a:srgbClr val="0035CB"/>
                </a:solidFill>
                <a:latin typeface="Montserrat ExtraBold"/>
              </a:rPr>
              <a:t> </a:t>
            </a:r>
            <a:r>
              <a:rPr lang="fr-FR" sz="2800" b="1" i="1" strike="noStrike" spc="-1" dirty="0" err="1">
                <a:solidFill>
                  <a:srgbClr val="0035CB"/>
                </a:solidFill>
                <a:latin typeface="Montserrat ExtraBold"/>
              </a:rPr>
              <a:t>accelerator</a:t>
            </a:r>
            <a:r>
              <a:rPr lang="fr-FR" sz="2800" b="1" i="1" strike="noStrike" spc="-1" dirty="0">
                <a:solidFill>
                  <a:srgbClr val="0035CB"/>
                </a:solidFill>
                <a:latin typeface="Montserrat ExtraBold"/>
              </a:rPr>
              <a:t> (</a:t>
            </a:r>
            <a:r>
              <a:rPr lang="fr-FR" sz="2800" b="1" i="1" strike="noStrike" spc="-1" dirty="0" err="1">
                <a:solidFill>
                  <a:srgbClr val="0035CB"/>
                </a:solidFill>
                <a:latin typeface="Montserrat ExtraBold"/>
              </a:rPr>
              <a:t>also</a:t>
            </a:r>
            <a:r>
              <a:rPr lang="fr-FR" sz="2800" b="1" i="1" strike="noStrike" spc="-1" dirty="0">
                <a:solidFill>
                  <a:srgbClr val="0035CB"/>
                </a:solidFill>
                <a:latin typeface="Montserrat ExtraBold"/>
              </a:rPr>
              <a:t> for future laser drivers)</a:t>
            </a:r>
            <a:endParaRPr lang="fr-FR" sz="2800" b="1" strike="noStrike" spc="-1" dirty="0">
              <a:solidFill>
                <a:srgbClr val="0035CB"/>
              </a:solidFill>
              <a:latin typeface="Montserrat ExtraBold"/>
            </a:endParaRPr>
          </a:p>
        </p:txBody>
      </p:sp>
      <p:sp>
        <p:nvSpPr>
          <p:cNvPr id="455" name="TextBox 454"/>
          <p:cNvSpPr txBox="1"/>
          <p:nvPr/>
        </p:nvSpPr>
        <p:spPr>
          <a:xfrm>
            <a:off x="180000" y="1656000"/>
            <a:ext cx="7920000" cy="2304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0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First demonstration of </a:t>
            </a:r>
            <a:r>
              <a:rPr lang="en-US" sz="2000" b="1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controlled injection</a:t>
            </a:r>
            <a:r>
              <a:rPr lang="en-US" sz="20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 and acceleration in a </a:t>
            </a:r>
            <a:r>
              <a:rPr lang="en-US" sz="2000" b="1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laser-plasma waveguide</a:t>
            </a:r>
          </a:p>
          <a:p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Montserrat"/>
              </a:rPr>
              <a:t>    </a:t>
            </a:r>
            <a:r>
              <a:rPr lang="en-US" sz="2000" b="0" strike="noStrike" spc="-1" dirty="0">
                <a:solidFill>
                  <a:srgbClr val="000000"/>
                </a:solidFill>
                <a:latin typeface="DejaVu Sans"/>
                <a:ea typeface="DejaVu Sans"/>
              </a:rPr>
              <a:t>→ High quality GeV beam with a J-class laser (LOA) </a:t>
            </a:r>
            <a:br>
              <a:rPr sz="2000" dirty="0"/>
            </a:br>
            <a:r>
              <a:rPr lang="en-US" sz="20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    </a:t>
            </a:r>
            <a:r>
              <a:rPr lang="en-US" sz="2000" b="0" strike="noStrike" spc="-1" dirty="0">
                <a:solidFill>
                  <a:srgbClr val="000000"/>
                </a:solidFill>
                <a:latin typeface="DejaVu Sans"/>
                <a:ea typeface="DejaVu Sans"/>
              </a:rPr>
              <a:t>→ High quality 2.5 GeV beam with a 10 J laser (Apollon)</a:t>
            </a:r>
            <a:endParaRPr lang="en-US" sz="2000" b="0" strike="noStrike" spc="-1" dirty="0">
              <a:latin typeface="Arial"/>
            </a:endParaRPr>
          </a:p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456" name="TextBox 455"/>
          <p:cNvSpPr txBox="1"/>
          <p:nvPr/>
        </p:nvSpPr>
        <p:spPr>
          <a:xfrm>
            <a:off x="2700000" y="5882040"/>
            <a:ext cx="7446600" cy="489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Oubrerie et al. Light Sci Appl 11, 180 (2022), Oubrerie et al J. Opt. 24 045503 (2022)</a:t>
            </a:r>
            <a:endParaRPr lang="en-US" sz="1400" b="0" strike="noStrike" spc="-1">
              <a:latin typeface="Montserrat"/>
            </a:endParaRPr>
          </a:p>
        </p:txBody>
      </p:sp>
      <p:grpSp>
        <p:nvGrpSpPr>
          <p:cNvPr id="457" name="Group 8"/>
          <p:cNvGrpSpPr/>
          <p:nvPr/>
        </p:nvGrpSpPr>
        <p:grpSpPr>
          <a:xfrm>
            <a:off x="144000" y="3689640"/>
            <a:ext cx="5388840" cy="1805040"/>
            <a:chOff x="144000" y="3689640"/>
            <a:chExt cx="5388840" cy="1805040"/>
          </a:xfrm>
        </p:grpSpPr>
        <p:pic>
          <p:nvPicPr>
            <p:cNvPr id="458" name="Picture 457"/>
            <p:cNvPicPr/>
            <p:nvPr/>
          </p:nvPicPr>
          <p:blipFill>
            <a:blip r:embed="rId4"/>
            <a:stretch/>
          </p:blipFill>
          <p:spPr>
            <a:xfrm>
              <a:off x="144000" y="3759840"/>
              <a:ext cx="5388840" cy="17348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59" name="CustomShape 1"/>
            <p:cNvSpPr/>
            <p:nvPr/>
          </p:nvSpPr>
          <p:spPr>
            <a:xfrm>
              <a:off x="1098360" y="3689640"/>
              <a:ext cx="3479400" cy="1368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60" name="CustomShape 20"/>
          <p:cNvSpPr/>
          <p:nvPr/>
        </p:nvSpPr>
        <p:spPr>
          <a:xfrm>
            <a:off x="2691360" y="4534920"/>
            <a:ext cx="4112640" cy="607320"/>
          </a:xfrm>
          <a:custGeom>
            <a:avLst/>
            <a:gdLst/>
            <a:ahLst/>
            <a:cxnLst/>
            <a:rect l="l" t="t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25560">
            <a:solidFill>
              <a:srgbClr val="00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61" name="Group 460"/>
          <p:cNvGrpSpPr/>
          <p:nvPr/>
        </p:nvGrpSpPr>
        <p:grpSpPr>
          <a:xfrm>
            <a:off x="8856000" y="1872000"/>
            <a:ext cx="2673360" cy="1584000"/>
            <a:chOff x="8856000" y="1872000"/>
            <a:chExt cx="2673360" cy="1584000"/>
          </a:xfrm>
        </p:grpSpPr>
        <p:pic>
          <p:nvPicPr>
            <p:cNvPr id="462" name="Picture 461"/>
            <p:cNvPicPr/>
            <p:nvPr/>
          </p:nvPicPr>
          <p:blipFill>
            <a:blip r:embed="rId5"/>
            <a:stretch/>
          </p:blipFill>
          <p:spPr>
            <a:xfrm rot="16200000">
              <a:off x="9558000" y="1484640"/>
              <a:ext cx="1269000" cy="26733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63" name="TextBox 462"/>
            <p:cNvSpPr txBox="1"/>
            <p:nvPr/>
          </p:nvSpPr>
          <p:spPr>
            <a:xfrm>
              <a:off x="9288000" y="1872000"/>
              <a:ext cx="1980000" cy="32508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r>
                <a:rPr lang="en-US" sz="1600" b="0" strike="noStrike" spc="-1">
                  <a:solidFill>
                    <a:srgbClr val="000000"/>
                  </a:solidFill>
                  <a:latin typeface="Montserrat"/>
                  <a:ea typeface="Montserrat"/>
                </a:rPr>
                <a:t>6cm long target</a:t>
              </a:r>
              <a:endParaRPr lang="en-US" sz="1600" b="0" strike="noStrike" spc="-1">
                <a:latin typeface="Arial"/>
              </a:endParaRPr>
            </a:p>
          </p:txBody>
        </p:sp>
      </p:grpSp>
      <p:sp>
        <p:nvSpPr>
          <p:cNvPr id="464" name="Rectangle 24_ 5"/>
          <p:cNvSpPr/>
          <p:nvPr/>
        </p:nvSpPr>
        <p:spPr>
          <a:xfrm>
            <a:off x="9056520" y="3627360"/>
            <a:ext cx="228132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Apollon results (10 J)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65" name="Rectangle 24_ 6"/>
          <p:cNvSpPr/>
          <p:nvPr/>
        </p:nvSpPr>
        <p:spPr>
          <a:xfrm>
            <a:off x="6120000" y="4103640"/>
            <a:ext cx="2541960" cy="57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Best electron spectrum</a:t>
            </a:r>
            <a:br>
              <a:rPr sz="1600"/>
            </a:br>
            <a:r>
              <a:rPr lang="en-US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without guiding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66" name="Rectangle 24_ 7"/>
          <p:cNvSpPr/>
          <p:nvPr/>
        </p:nvSpPr>
        <p:spPr>
          <a:xfrm>
            <a:off x="6120000" y="4957560"/>
            <a:ext cx="2541960" cy="57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Best electron spectrum</a:t>
            </a:r>
            <a:br>
              <a:rPr sz="1600"/>
            </a:br>
            <a:r>
              <a:rPr lang="en-US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with guiding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467" name="Picture 466"/>
          <p:cNvPicPr/>
          <p:nvPr/>
        </p:nvPicPr>
        <p:blipFill>
          <a:blip r:embed="rId6"/>
          <a:stretch/>
        </p:blipFill>
        <p:spPr>
          <a:xfrm>
            <a:off x="8723880" y="4946040"/>
            <a:ext cx="2959920" cy="813960"/>
          </a:xfrm>
          <a:prstGeom prst="rect">
            <a:avLst/>
          </a:prstGeom>
          <a:ln w="0">
            <a:noFill/>
          </a:ln>
        </p:spPr>
      </p:pic>
      <p:pic>
        <p:nvPicPr>
          <p:cNvPr id="468" name="Picture 467"/>
          <p:cNvPicPr/>
          <p:nvPr/>
        </p:nvPicPr>
        <p:blipFill>
          <a:blip r:embed="rId7"/>
          <a:stretch/>
        </p:blipFill>
        <p:spPr>
          <a:xfrm>
            <a:off x="8724240" y="4031640"/>
            <a:ext cx="2952720" cy="817920"/>
          </a:xfrm>
          <a:prstGeom prst="rect">
            <a:avLst/>
          </a:prstGeom>
          <a:ln w="0">
            <a:noFill/>
          </a:ln>
        </p:spPr>
      </p:pic>
      <p:sp>
        <p:nvSpPr>
          <p:cNvPr id="469" name="Rectangle 24_ 1"/>
          <p:cNvSpPr/>
          <p:nvPr/>
        </p:nvSpPr>
        <p:spPr>
          <a:xfrm>
            <a:off x="1894320" y="3483360"/>
            <a:ext cx="199008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LOA results (1.5 J)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470" name="Picture 469"/>
          <p:cNvPicPr/>
          <p:nvPr/>
        </p:nvPicPr>
        <p:blipFill>
          <a:blip r:embed="rId8"/>
          <a:srcRect t="7789" r="16732" b="50199"/>
          <a:stretch/>
        </p:blipFill>
        <p:spPr>
          <a:xfrm>
            <a:off x="10152000" y="1368360"/>
            <a:ext cx="1440000" cy="46512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CE62D4-5A53-1953-A9EF-CEA41D24FFC8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</p:spTree>
    <p:extLst>
      <p:ext uri="{BB962C8B-B14F-4D97-AF65-F5344CB8AC3E}">
        <p14:creationId xmlns:p14="http://schemas.microsoft.com/office/powerpoint/2010/main" val="799600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1997805"/>
            <a:ext cx="10339672" cy="1236236"/>
          </a:xfrm>
        </p:spPr>
        <p:txBody>
          <a:bodyPr/>
          <a:lstStyle/>
          <a:p>
            <a:r>
              <a:rPr lang="fr-CH" sz="4400" b="1" dirty="0"/>
              <a:t>WP6 - </a:t>
            </a:r>
            <a:r>
              <a:rPr lang="fr-CH" sz="4400" b="1" dirty="0" err="1"/>
              <a:t>Task</a:t>
            </a:r>
            <a:r>
              <a:rPr lang="fr-CH" sz="4400" b="1" dirty="0"/>
              <a:t> 6.4:</a:t>
            </a:r>
          </a:p>
          <a:p>
            <a:r>
              <a:rPr lang="en-US" sz="3600" b="1" i="1" dirty="0"/>
              <a:t>Laser focal Spot Stabilization Systems (L3S)</a:t>
            </a:r>
            <a:endParaRPr lang="en-GB" sz="3600" b="1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768344"/>
          </a:xfrm>
        </p:spPr>
        <p:txBody>
          <a:bodyPr>
            <a:normAutofit/>
          </a:bodyPr>
          <a:lstStyle/>
          <a:p>
            <a:r>
              <a:rPr lang="en-GB" sz="2400" b="1" dirty="0"/>
              <a:t>Task Leader: Francois MATHIEU, CNRS-LULI </a:t>
            </a:r>
          </a:p>
        </p:txBody>
      </p:sp>
    </p:spTree>
    <p:extLst>
      <p:ext uri="{BB962C8B-B14F-4D97-AF65-F5344CB8AC3E}">
        <p14:creationId xmlns:p14="http://schemas.microsoft.com/office/powerpoint/2010/main" val="1287956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557825" cy="920538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Task 6.4 - Summary of activities in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361" y="1207367"/>
            <a:ext cx="11024907" cy="500013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GB" sz="2000" b="1" i="1" dirty="0"/>
              <a:t>Characterization of beam pointing stability with high sensitivity for accelerator-level </a:t>
            </a:r>
            <a:r>
              <a:rPr lang="en-GB" sz="2000" b="1" i="1" dirty="0" err="1"/>
              <a:t>performace</a:t>
            </a:r>
            <a:endParaRPr lang="en-GB" sz="2000" b="1" i="1" dirty="0"/>
          </a:p>
          <a:p>
            <a:pPr>
              <a:lnSpc>
                <a:spcPct val="100000"/>
              </a:lnSpc>
            </a:pPr>
            <a:endParaRPr lang="en-GB" sz="2400" i="1" dirty="0"/>
          </a:p>
          <a:p>
            <a:pPr>
              <a:lnSpc>
                <a:spcPct val="100000"/>
              </a:lnSpc>
            </a:pPr>
            <a:endParaRPr lang="en-GB" i="1" dirty="0"/>
          </a:p>
          <a:p>
            <a:pPr>
              <a:lnSpc>
                <a:spcPct val="100000"/>
              </a:lnSpc>
            </a:pPr>
            <a:endParaRPr lang="en-GB" i="1" dirty="0"/>
          </a:p>
          <a:p>
            <a:pPr>
              <a:lnSpc>
                <a:spcPct val="100000"/>
              </a:lnSpc>
            </a:pPr>
            <a:endParaRPr lang="en-GB" i="1" dirty="0"/>
          </a:p>
          <a:p>
            <a:pPr>
              <a:lnSpc>
                <a:spcPct val="100000"/>
              </a:lnSpc>
            </a:pPr>
            <a:endParaRPr lang="en-GB" i="1" dirty="0"/>
          </a:p>
          <a:p>
            <a:pPr>
              <a:lnSpc>
                <a:spcPct val="100000"/>
              </a:lnSpc>
            </a:pPr>
            <a:r>
              <a:rPr lang="en-GB" sz="2000" b="1" i="1" dirty="0"/>
              <a:t>Installation of an active stabilization loop in the amplification stages</a:t>
            </a:r>
          </a:p>
          <a:p>
            <a:pPr marL="893763" lvl="1" indent="0">
              <a:lnSpc>
                <a:spcPct val="100000"/>
              </a:lnSpc>
              <a:buNone/>
            </a:pPr>
            <a:r>
              <a:rPr lang="en-GB" sz="1800" b="1" dirty="0">
                <a:latin typeface="Montserrat" panose="00000500000000000000"/>
              </a:rPr>
              <a:t>Beam stability improved by a factor 2 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GB" sz="2000" b="1" i="1" dirty="0"/>
              <a:t>Characterization of the mechanical frame under progress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GB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Aiming at +/- 0,15 µrad PTV stability requisite for particle beam stability in a laser driven accelerator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endParaRPr lang="en-GB" sz="2000" b="1" i="1" dirty="0"/>
          </a:p>
          <a:p>
            <a:pPr marL="893763" lvl="1" indent="0">
              <a:lnSpc>
                <a:spcPct val="100000"/>
              </a:lnSpc>
              <a:buNone/>
            </a:pPr>
            <a:endParaRPr lang="en-GB" sz="1800" dirty="0">
              <a:latin typeface="Montserrat" panose="0000050000000000000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3C60CCF-1C93-4185-9114-3ABA0C1AEE8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868" y="1730991"/>
            <a:ext cx="4899364" cy="2676971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C18C905-1442-4444-A9E8-AE98143BCBE1}"/>
              </a:ext>
            </a:extLst>
          </p:cNvPr>
          <p:cNvSpPr/>
          <p:nvPr/>
        </p:nvSpPr>
        <p:spPr>
          <a:xfrm>
            <a:off x="6009232" y="2230106"/>
            <a:ext cx="571983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latin typeface="Montserrat" panose="00000500000000000000"/>
                <a:ea typeface="Times New Roman" panose="02020603050405020304" pitchFamily="18" charset="0"/>
              </a:rPr>
              <a:t>Measurement</a:t>
            </a:r>
            <a:r>
              <a:rPr lang="fr-FR" sz="1600" dirty="0">
                <a:latin typeface="Montserrat" panose="00000500000000000000"/>
                <a:ea typeface="Times New Roman" panose="02020603050405020304" pitchFamily="18" charset="0"/>
              </a:rPr>
              <a:t> </a:t>
            </a:r>
            <a:r>
              <a:rPr lang="fr-FR" sz="1600" dirty="0" err="1">
                <a:latin typeface="Montserrat" panose="00000500000000000000"/>
                <a:ea typeface="Times New Roman" panose="02020603050405020304" pitchFamily="18" charset="0"/>
              </a:rPr>
              <a:t>done</a:t>
            </a:r>
            <a:r>
              <a:rPr lang="fr-FR" sz="1600" dirty="0">
                <a:latin typeface="Montserrat" panose="00000500000000000000"/>
                <a:ea typeface="Times New Roman" panose="02020603050405020304" pitchFamily="18" charset="0"/>
              </a:rPr>
              <a:t> over 1 </a:t>
            </a:r>
            <a:r>
              <a:rPr lang="fr-FR" sz="1600" dirty="0" err="1">
                <a:latin typeface="Montserrat" panose="00000500000000000000"/>
                <a:ea typeface="Times New Roman" panose="02020603050405020304" pitchFamily="18" charset="0"/>
              </a:rPr>
              <a:t>hour</a:t>
            </a:r>
            <a:r>
              <a:rPr lang="fr-FR" sz="1600" dirty="0">
                <a:latin typeface="Montserrat" panose="00000500000000000000"/>
                <a:ea typeface="Times New Roman" panose="02020603050405020304" pitchFamily="18" charset="0"/>
              </a:rPr>
              <a:t> in the </a:t>
            </a:r>
            <a:r>
              <a:rPr lang="fr-FR" sz="1600" dirty="0" err="1">
                <a:latin typeface="Montserrat" panose="00000500000000000000"/>
                <a:ea typeface="Times New Roman" panose="02020603050405020304" pitchFamily="18" charset="0"/>
              </a:rPr>
              <a:t>target</a:t>
            </a:r>
            <a:r>
              <a:rPr lang="fr-FR" sz="1600" dirty="0">
                <a:latin typeface="Montserrat" panose="00000500000000000000"/>
                <a:ea typeface="Times New Roman" panose="02020603050405020304" pitchFamily="18" charset="0"/>
              </a:rPr>
              <a:t> </a:t>
            </a:r>
            <a:r>
              <a:rPr lang="fr-FR" sz="1600" dirty="0" err="1">
                <a:latin typeface="Montserrat" panose="00000500000000000000"/>
                <a:ea typeface="Times New Roman" panose="02020603050405020304" pitchFamily="18" charset="0"/>
              </a:rPr>
              <a:t>chamber</a:t>
            </a:r>
            <a:endParaRPr lang="fr-FR" sz="1600" dirty="0">
              <a:latin typeface="Montserrat" panose="00000500000000000000"/>
              <a:ea typeface="Times New Roman" panose="02020603050405020304" pitchFamily="18" charset="0"/>
            </a:endParaRPr>
          </a:p>
          <a:p>
            <a:endParaRPr lang="fr-FR" sz="1600" dirty="0">
              <a:latin typeface="Montserrat" panose="00000500000000000000"/>
              <a:ea typeface="Times New Roman" panose="02020603050405020304" pitchFamily="18" charset="0"/>
            </a:endParaRPr>
          </a:p>
          <a:p>
            <a:r>
              <a:rPr lang="fr-FR" sz="1600" b="1" dirty="0">
                <a:latin typeface="Montserrat" panose="00000500000000000000"/>
                <a:ea typeface="Times New Roman" panose="02020603050405020304" pitchFamily="18" charset="0"/>
              </a:rPr>
              <a:t>The </a:t>
            </a:r>
            <a:r>
              <a:rPr lang="fr-FR" sz="1600" b="1" dirty="0" err="1">
                <a:latin typeface="Montserrat" panose="00000500000000000000"/>
                <a:ea typeface="Times New Roman" panose="02020603050405020304" pitchFamily="18" charset="0"/>
              </a:rPr>
              <a:t>beam</a:t>
            </a:r>
            <a:r>
              <a:rPr lang="fr-FR" sz="1600" b="1" dirty="0">
                <a:latin typeface="Montserrat" panose="00000500000000000000"/>
                <a:ea typeface="Times New Roman" panose="02020603050405020304" pitchFamily="18" charset="0"/>
              </a:rPr>
              <a:t> </a:t>
            </a:r>
            <a:r>
              <a:rPr lang="fr-FR" sz="1600" b="1" dirty="0" err="1">
                <a:latin typeface="Montserrat" panose="00000500000000000000"/>
                <a:ea typeface="Times New Roman" panose="02020603050405020304" pitchFamily="18" charset="0"/>
              </a:rPr>
              <a:t>stability</a:t>
            </a:r>
            <a:r>
              <a:rPr lang="fr-FR" sz="1600" b="1" dirty="0">
                <a:latin typeface="Montserrat" panose="00000500000000000000"/>
                <a:ea typeface="Times New Roman" panose="02020603050405020304" pitchFamily="18" charset="0"/>
              </a:rPr>
              <a:t> </a:t>
            </a:r>
            <a:r>
              <a:rPr lang="fr-FR" sz="1600" b="1" dirty="0" err="1">
                <a:latin typeface="Montserrat" panose="00000500000000000000"/>
                <a:ea typeface="Times New Roman" panose="02020603050405020304" pitchFamily="18" charset="0"/>
              </a:rPr>
              <a:t>is</a:t>
            </a:r>
            <a:r>
              <a:rPr lang="fr-FR" sz="1600" b="1" dirty="0">
                <a:latin typeface="Montserrat" panose="00000500000000000000"/>
                <a:ea typeface="Times New Roman" panose="02020603050405020304" pitchFamily="18" charset="0"/>
              </a:rPr>
              <a:t> ± 3 µrad PTV</a:t>
            </a:r>
          </a:p>
          <a:p>
            <a:endParaRPr lang="fr-FR" sz="1600" dirty="0">
              <a:latin typeface="Montserrat" panose="00000500000000000000"/>
            </a:endParaRPr>
          </a:p>
          <a:p>
            <a:r>
              <a:rPr lang="fr-FR" sz="1600" dirty="0">
                <a:latin typeface="Montserrat" panose="00000500000000000000"/>
              </a:rPr>
              <a:t>Objective </a:t>
            </a:r>
            <a:r>
              <a:rPr lang="fr-FR" sz="1600" dirty="0" err="1">
                <a:latin typeface="Montserrat" panose="00000500000000000000"/>
              </a:rPr>
              <a:t>is</a:t>
            </a:r>
            <a:r>
              <a:rPr lang="fr-FR" sz="1600" dirty="0">
                <a:latin typeface="Montserrat" panose="00000500000000000000"/>
              </a:rPr>
              <a:t> </a:t>
            </a:r>
            <a:r>
              <a:rPr lang="fr-FR" sz="1600" dirty="0">
                <a:latin typeface="Montserrat" panose="00000500000000000000"/>
                <a:ea typeface="Times New Roman" panose="02020603050405020304" pitchFamily="18" charset="0"/>
              </a:rPr>
              <a:t>± 0,1 µrad PTV</a:t>
            </a:r>
            <a:endParaRPr lang="fr-FR" sz="1600" dirty="0">
              <a:latin typeface="Montserrat" panose="0000050000000000000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B98FF-6E9A-F8C4-4930-8A7F4A7C3EA9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</p:spTree>
    <p:extLst>
      <p:ext uri="{BB962C8B-B14F-4D97-AF65-F5344CB8AC3E}">
        <p14:creationId xmlns:p14="http://schemas.microsoft.com/office/powerpoint/2010/main" val="1788275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954391" cy="920538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Task 6.4 - Summary of activities in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897" y="1209618"/>
            <a:ext cx="11098326" cy="510214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 i="1" dirty="0"/>
              <a:t>Characterization of focal spot stability with most </a:t>
            </a:r>
            <a:r>
              <a:rPr lang="en-GB" sz="2000" b="1" i="1" u="sng" dirty="0"/>
              <a:t>advanced metrology framework</a:t>
            </a:r>
          </a:p>
          <a:p>
            <a:pPr>
              <a:lnSpc>
                <a:spcPct val="100000"/>
              </a:lnSpc>
            </a:pPr>
            <a:endParaRPr lang="en-GB" sz="2400" i="1" dirty="0"/>
          </a:p>
          <a:p>
            <a:pPr marL="0" indent="0">
              <a:lnSpc>
                <a:spcPct val="100000"/>
              </a:lnSpc>
              <a:buNone/>
            </a:pPr>
            <a:endParaRPr lang="en-GB" sz="2400" i="1" dirty="0"/>
          </a:p>
          <a:p>
            <a:pPr>
              <a:lnSpc>
                <a:spcPct val="100000"/>
              </a:lnSpc>
            </a:pPr>
            <a:endParaRPr lang="en-GB" sz="1800" i="1" dirty="0"/>
          </a:p>
          <a:p>
            <a:pPr>
              <a:lnSpc>
                <a:spcPct val="100000"/>
              </a:lnSpc>
            </a:pPr>
            <a:endParaRPr lang="en-GB" sz="2400" i="1" dirty="0"/>
          </a:p>
          <a:p>
            <a:pPr>
              <a:lnSpc>
                <a:spcPct val="100000"/>
              </a:lnSpc>
            </a:pPr>
            <a:endParaRPr lang="en-GB" sz="2400" i="1" dirty="0"/>
          </a:p>
          <a:p>
            <a:pPr>
              <a:lnSpc>
                <a:spcPct val="100000"/>
              </a:lnSpc>
            </a:pPr>
            <a:endParaRPr lang="en-GB" sz="1800" i="1" dirty="0"/>
          </a:p>
          <a:p>
            <a:pPr>
              <a:lnSpc>
                <a:spcPct val="100000"/>
              </a:lnSpc>
            </a:pPr>
            <a:r>
              <a:rPr lang="en-GB" sz="1800" i="1" dirty="0"/>
              <a:t>Installation of new system to </a:t>
            </a:r>
            <a:r>
              <a:rPr lang="en-GB" sz="1800" b="1" i="1" dirty="0"/>
              <a:t>minimize airflow</a:t>
            </a:r>
          </a:p>
          <a:p>
            <a:pPr marL="893763" lvl="1" indent="0">
              <a:lnSpc>
                <a:spcPct val="100000"/>
              </a:lnSpc>
              <a:buNone/>
            </a:pPr>
            <a:r>
              <a:rPr lang="en-GB" sz="1200" b="1" dirty="0" err="1">
                <a:latin typeface="Montserrat" panose="00000500000000000000"/>
              </a:rPr>
              <a:t>Strehl</a:t>
            </a:r>
            <a:r>
              <a:rPr lang="en-GB" sz="1200" b="1" dirty="0">
                <a:latin typeface="Montserrat" panose="00000500000000000000"/>
              </a:rPr>
              <a:t> stability improved up to </a:t>
            </a:r>
            <a:r>
              <a:rPr lang="fr-FR" sz="1200" b="1" dirty="0">
                <a:latin typeface="Montserrat" panose="00000500000000000000"/>
              </a:rPr>
              <a:t>± 7.8%.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fr-FR" sz="1800" i="1" dirty="0" err="1"/>
              <a:t>Procurement</a:t>
            </a:r>
            <a:r>
              <a:rPr lang="fr-FR" sz="1800" i="1" dirty="0"/>
              <a:t> of an 1kHz active </a:t>
            </a:r>
            <a:r>
              <a:rPr lang="fr-FR" sz="1800" i="1" dirty="0" err="1"/>
              <a:t>loop</a:t>
            </a:r>
            <a:r>
              <a:rPr lang="fr-FR" sz="1800" i="1" dirty="0"/>
              <a:t> </a:t>
            </a:r>
            <a:r>
              <a:rPr lang="fr-FR" sz="1800" i="1" dirty="0" err="1"/>
              <a:t>under</a:t>
            </a:r>
            <a:r>
              <a:rPr lang="fr-FR" sz="1800" i="1" dirty="0"/>
              <a:t> </a:t>
            </a:r>
            <a:r>
              <a:rPr lang="fr-FR" sz="1800" i="1" dirty="0" err="1"/>
              <a:t>progress</a:t>
            </a:r>
            <a:endParaRPr lang="fr-FR" sz="1800" i="1" dirty="0"/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GB" sz="18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Aiming at +/- 2% PT&gt;V stability on the </a:t>
            </a:r>
            <a:r>
              <a:rPr lang="en-GB" sz="1800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Strehl</a:t>
            </a:r>
            <a:r>
              <a:rPr lang="en-GB" sz="18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ratio, since this impacts beam pointing stability</a:t>
            </a:r>
            <a:endParaRPr lang="fr-FR" sz="18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endParaRPr lang="en-GB" sz="18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18C905-1442-4444-A9E8-AE98143BCBE1}"/>
              </a:ext>
            </a:extLst>
          </p:cNvPr>
          <p:cNvSpPr/>
          <p:nvPr/>
        </p:nvSpPr>
        <p:spPr>
          <a:xfrm>
            <a:off x="6540370" y="1969411"/>
            <a:ext cx="47353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>
                <a:latin typeface="Montserrat" panose="00000500000000000000"/>
              </a:rPr>
              <a:t>Measurement</a:t>
            </a:r>
            <a:r>
              <a:rPr lang="fr-FR" dirty="0">
                <a:latin typeface="Montserrat" panose="00000500000000000000"/>
              </a:rPr>
              <a:t> </a:t>
            </a:r>
            <a:r>
              <a:rPr lang="fr-FR" dirty="0" err="1">
                <a:latin typeface="Montserrat" panose="00000500000000000000"/>
              </a:rPr>
              <a:t>done</a:t>
            </a:r>
            <a:r>
              <a:rPr lang="fr-FR" dirty="0">
                <a:latin typeface="Montserrat" panose="00000500000000000000"/>
              </a:rPr>
              <a:t> </a:t>
            </a:r>
            <a:r>
              <a:rPr lang="fr-FR" dirty="0" err="1">
                <a:latin typeface="Montserrat" panose="00000500000000000000"/>
              </a:rPr>
              <a:t>with</a:t>
            </a:r>
            <a:r>
              <a:rPr lang="fr-FR" dirty="0">
                <a:latin typeface="Montserrat" panose="00000500000000000000"/>
              </a:rPr>
              <a:t> a </a:t>
            </a:r>
            <a:r>
              <a:rPr lang="fr-FR" b="1" dirty="0" err="1">
                <a:latin typeface="Montserrat" panose="00000500000000000000"/>
              </a:rPr>
              <a:t>wavefront</a:t>
            </a:r>
            <a:r>
              <a:rPr lang="fr-FR" b="1" dirty="0">
                <a:latin typeface="Montserrat" panose="00000500000000000000"/>
              </a:rPr>
              <a:t> </a:t>
            </a:r>
            <a:r>
              <a:rPr lang="fr-FR" b="1" dirty="0" err="1">
                <a:latin typeface="Montserrat" panose="00000500000000000000"/>
              </a:rPr>
              <a:t>sensor</a:t>
            </a:r>
            <a:r>
              <a:rPr lang="fr-FR" b="1" dirty="0">
                <a:latin typeface="Montserrat" panose="00000500000000000000"/>
              </a:rPr>
              <a:t> </a:t>
            </a:r>
            <a:r>
              <a:rPr lang="fr-FR" dirty="0">
                <a:latin typeface="Montserrat" panose="00000500000000000000"/>
              </a:rPr>
              <a:t>running at 200Hz and a </a:t>
            </a:r>
            <a:r>
              <a:rPr lang="fr-FR" dirty="0" err="1">
                <a:latin typeface="Montserrat" panose="00000500000000000000"/>
              </a:rPr>
              <a:t>cw</a:t>
            </a:r>
            <a:r>
              <a:rPr lang="fr-FR" dirty="0">
                <a:latin typeface="Montserrat" panose="00000500000000000000"/>
              </a:rPr>
              <a:t> laser</a:t>
            </a:r>
          </a:p>
          <a:p>
            <a:endParaRPr lang="fr-FR" dirty="0">
              <a:latin typeface="Montserrat" panose="00000500000000000000"/>
            </a:endParaRPr>
          </a:p>
          <a:p>
            <a:r>
              <a:rPr lang="fr-FR" dirty="0" err="1">
                <a:latin typeface="Montserrat" panose="00000500000000000000"/>
              </a:rPr>
              <a:t>Strehl</a:t>
            </a:r>
            <a:r>
              <a:rPr lang="fr-FR" dirty="0">
                <a:latin typeface="Montserrat" panose="00000500000000000000"/>
              </a:rPr>
              <a:t> ratio varies </a:t>
            </a:r>
            <a:r>
              <a:rPr lang="fr-FR" dirty="0" err="1">
                <a:latin typeface="Montserrat" panose="00000500000000000000"/>
              </a:rPr>
              <a:t>from</a:t>
            </a:r>
            <a:r>
              <a:rPr lang="fr-FR" dirty="0">
                <a:latin typeface="Montserrat" panose="00000500000000000000"/>
              </a:rPr>
              <a:t> 0.25 to 0.85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CFD574C-16BD-44E4-8236-F2FB5E7AB365}"/>
              </a:ext>
            </a:extLst>
          </p:cNvPr>
          <p:cNvGrpSpPr>
            <a:grpSpLocks/>
          </p:cNvGrpSpPr>
          <p:nvPr/>
        </p:nvGrpSpPr>
        <p:grpSpPr bwMode="auto">
          <a:xfrm>
            <a:off x="1433283" y="1892505"/>
            <a:ext cx="4662717" cy="2540347"/>
            <a:chOff x="0" y="0"/>
            <a:chExt cx="5355294" cy="2835892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06377247-6326-4A24-A96E-BB12C8CA7B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26819" cy="2835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DB830CF-E842-4B2C-A586-A68D38C59C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8475" y="0"/>
              <a:ext cx="2726819" cy="2835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2BE6ACE5-F654-4033-A7ED-D3ACF359B47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299" y="3214769"/>
            <a:ext cx="3110292" cy="2071397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A12A39-8AD1-09C0-30BF-ECA2438698A1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</p:spTree>
    <p:extLst>
      <p:ext uri="{BB962C8B-B14F-4D97-AF65-F5344CB8AC3E}">
        <p14:creationId xmlns:p14="http://schemas.microsoft.com/office/powerpoint/2010/main" val="1521058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0000786" cy="920538"/>
          </a:xfrm>
        </p:spPr>
        <p:txBody>
          <a:bodyPr>
            <a:noAutofit/>
          </a:bodyPr>
          <a:lstStyle/>
          <a:p>
            <a:r>
              <a:rPr lang="fr-CH" sz="3200" b="1" dirty="0" err="1"/>
              <a:t>Summary</a:t>
            </a:r>
            <a:endParaRPr lang="en-GB" sz="32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A7ED1E-6319-4C52-D19B-443FAFDDA4F7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2605BF-F57D-1572-7509-A4142B3E8C2B}"/>
              </a:ext>
            </a:extLst>
          </p:cNvPr>
          <p:cNvSpPr txBox="1"/>
          <p:nvPr/>
        </p:nvSpPr>
        <p:spPr>
          <a:xfrm>
            <a:off x="558800" y="1145964"/>
            <a:ext cx="11074400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1800" b="1" dirty="0"/>
              <a:t>Year 2 Highlights of Tasks WP6.2-3-4: strong progress on </a:t>
            </a:r>
            <a:r>
              <a:rPr lang="en-GB" sz="1800" b="1" u="sng" dirty="0">
                <a:highlight>
                  <a:srgbClr val="FFFF00"/>
                </a:highlight>
              </a:rPr>
              <a:t>laser driver </a:t>
            </a:r>
            <a:r>
              <a:rPr lang="en-GB" sz="1800" b="1" dirty="0"/>
              <a:t>developments: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Increasingly involving </a:t>
            </a:r>
            <a:r>
              <a:rPr lang="en-GB" b="1" dirty="0">
                <a:highlight>
                  <a:srgbClr val="FFFF00"/>
                </a:highlight>
              </a:rPr>
              <a:t>industrial partners </a:t>
            </a:r>
            <a:r>
              <a:rPr lang="en-GB" b="1" dirty="0"/>
              <a:t>with new developments for use of robust, </a:t>
            </a:r>
            <a:r>
              <a:rPr lang="en-GB" b="1" dirty="0">
                <a:highlight>
                  <a:srgbClr val="FFFF00"/>
                </a:highlight>
              </a:rPr>
              <a:t>commercial </a:t>
            </a:r>
            <a:r>
              <a:rPr lang="en-GB" b="1" dirty="0" err="1">
                <a:highlight>
                  <a:srgbClr val="FFFF00"/>
                </a:highlight>
              </a:rPr>
              <a:t>Yb:YAG</a:t>
            </a:r>
            <a:r>
              <a:rPr lang="en-GB" b="1" dirty="0">
                <a:highlight>
                  <a:srgbClr val="FFFF00"/>
                </a:highlight>
              </a:rPr>
              <a:t> ps</a:t>
            </a:r>
            <a:r>
              <a:rPr lang="en-GB" b="1" dirty="0"/>
              <a:t>, kW, multi-kHz (High TRL): </a:t>
            </a:r>
            <a:r>
              <a:rPr lang="en-GB" b="1" dirty="0">
                <a:highlight>
                  <a:srgbClr val="FFFF00"/>
                </a:highlight>
              </a:rPr>
              <a:t>sync with </a:t>
            </a:r>
            <a:r>
              <a:rPr lang="en-GB" b="1" dirty="0" err="1">
                <a:highlight>
                  <a:srgbClr val="FFFF00"/>
                </a:highlight>
              </a:rPr>
              <a:t>iFAST</a:t>
            </a:r>
            <a:r>
              <a:rPr lang="en-GB" b="1" dirty="0">
                <a:highlight>
                  <a:srgbClr val="FFFF00"/>
                </a:highlight>
              </a:rPr>
              <a:t> Innovation Fund (</a:t>
            </a:r>
            <a:r>
              <a:rPr lang="en-GB" b="1" dirty="0" err="1">
                <a:highlight>
                  <a:srgbClr val="FFFF00"/>
                </a:highlight>
              </a:rPr>
              <a:t>Kaio</a:t>
            </a:r>
            <a:r>
              <a:rPr lang="en-GB" b="1" dirty="0">
                <a:highlight>
                  <a:srgbClr val="FFFF00"/>
                </a:highlight>
              </a:rPr>
              <a:t>-accelerator)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Infrastructure developments pushing industrial </a:t>
            </a:r>
            <a:r>
              <a:rPr lang="en-GB" b="1" dirty="0">
                <a:highlight>
                  <a:srgbClr val="FFFF00"/>
                </a:highlight>
              </a:rPr>
              <a:t>femtosecond Ti:Sa laser technology</a:t>
            </a:r>
            <a:r>
              <a:rPr lang="en-GB" b="1" dirty="0"/>
              <a:t>: moving now to kW, 100 Hz (High TRL)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Fiber  and other laser schemes with new materials and </a:t>
            </a:r>
            <a:r>
              <a:rPr lang="en-GB" b="1" dirty="0">
                <a:highlight>
                  <a:srgbClr val="FFFF00"/>
                </a:highlight>
              </a:rPr>
              <a:t>for direct diode pumping architectures </a:t>
            </a:r>
            <a:r>
              <a:rPr lang="en-GB" b="1" dirty="0"/>
              <a:t>markedly aiming at high efficiency (low-medium TRL)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1800" b="1" dirty="0"/>
              <a:t>Laser stability and quality control progressing to the </a:t>
            </a:r>
            <a:r>
              <a:rPr lang="en-GB" sz="1800" b="1" dirty="0">
                <a:highlight>
                  <a:srgbClr val="FFFF00"/>
                </a:highlight>
              </a:rPr>
              <a:t>required specifications for LPA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1800" b="1" dirty="0"/>
              <a:t>Target technology including </a:t>
            </a:r>
            <a:r>
              <a:rPr lang="en-GB" sz="1800" b="1" dirty="0">
                <a:highlight>
                  <a:srgbClr val="FFFF00"/>
                </a:highlight>
              </a:rPr>
              <a:t>guiding and injection control</a:t>
            </a:r>
            <a:r>
              <a:rPr lang="en-GB" sz="1800" b="1" dirty="0"/>
              <a:t> is developing fast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1800" b="1" dirty="0"/>
              <a:t>Milestones and Deliverables on track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1800" b="1" dirty="0"/>
              <a:t>Next: Combined WP6 Laser and Target Tasks meeting @ EAAC2023, 18-22 September, Elba, Italy</a:t>
            </a:r>
          </a:p>
        </p:txBody>
      </p:sp>
    </p:spTree>
    <p:extLst>
      <p:ext uri="{BB962C8B-B14F-4D97-AF65-F5344CB8AC3E}">
        <p14:creationId xmlns:p14="http://schemas.microsoft.com/office/powerpoint/2010/main" val="2713721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D0B65F-300D-E145-A061-323E644B74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80"/>
          <a:stretch/>
        </p:blipFill>
        <p:spPr>
          <a:xfrm>
            <a:off x="0" y="-17417"/>
            <a:ext cx="11878491" cy="68754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963" y="358779"/>
            <a:ext cx="9722006" cy="920538"/>
          </a:xfrm>
        </p:spPr>
        <p:txBody>
          <a:bodyPr>
            <a:normAutofit/>
          </a:bodyPr>
          <a:lstStyle/>
          <a:p>
            <a:r>
              <a:rPr lang="fr-CH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WP6 </a:t>
            </a:r>
            <a:r>
              <a:rPr lang="fr-CH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Task</a:t>
            </a:r>
            <a:r>
              <a:rPr lang="fr-CH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structure and objectives</a:t>
            </a:r>
            <a:endParaRPr lang="en-GB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45503" y="6449615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626074" y="1332437"/>
            <a:ext cx="954494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WP6: Novel particle accelerators concepts and technologies (Objectives)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Define a roadmap towards low-energy and high-energy physics applications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Organise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biannual European Advanced Accelerator Concepts workshop (EAAC)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Build a roadmap for new, efficient laser drivers for laser-plasma accelerators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Develop innovative targets for laser-plasma acceleration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Develop a new passive system to improve laser-driver control and quality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909487"/>
              </p:ext>
            </p:extLst>
          </p:nvPr>
        </p:nvGraphicFramePr>
        <p:xfrm>
          <a:off x="503353" y="3366844"/>
          <a:ext cx="11049001" cy="1498600"/>
        </p:xfrm>
        <a:graphic>
          <a:graphicData uri="http://schemas.openxmlformats.org/drawingml/2006/table">
            <a:tbl>
              <a:tblPr/>
              <a:tblGrid>
                <a:gridCol w="698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34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5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Task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Name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Task Leader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r-HR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6.1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Novel Particle Accelerators Concepts and Technologies (NPACT)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R.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Assmann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(DESY) - WP Leader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r-HR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6.2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C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Lasers for Plasma Acceleration (LASPLA)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L. A. Gizzi 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(CNR)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r-HR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6.3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C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Multi-scale Innovative targets for laser-plasma accelerators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C.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Thaury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(CNRS)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r-HR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6.4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C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Laser focal Spot Stabilization Systems (L3S)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F. Mathieu 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(CNRS)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32720" y="4972248"/>
            <a:ext cx="10970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GB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CEA, CERN, CNR, CNRS, DESY, INFN, U. OXFORD, THALES, AMPLITUDE Technologies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500" y="5554587"/>
            <a:ext cx="4648200" cy="800100"/>
          </a:xfrm>
          <a:prstGeom prst="rect">
            <a:avLst/>
          </a:prstGeom>
        </p:spPr>
      </p:pic>
      <p:pic>
        <p:nvPicPr>
          <p:cNvPr id="20" name="Immagin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658" y="5586153"/>
            <a:ext cx="2414223" cy="740618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6BD0DEE-3DBD-DE80-879F-9C3B23F8D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4333" y="6517721"/>
            <a:ext cx="5760000" cy="365125"/>
          </a:xfrm>
        </p:spPr>
        <p:txBody>
          <a:bodyPr/>
          <a:lstStyle/>
          <a:p>
            <a:r>
              <a:rPr lang="en-US" dirty="0"/>
              <a:t>I.FAST 2</a:t>
            </a:r>
            <a:r>
              <a:rPr lang="en-US" baseline="30000" dirty="0"/>
              <a:t>nd</a:t>
            </a:r>
            <a:r>
              <a:rPr lang="en-US" dirty="0"/>
              <a:t> Annual Meeting, 20 April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16CE3-3E1F-D925-0641-1E79E4C538EE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  <p:pic>
        <p:nvPicPr>
          <p:cNvPr id="8" name="Immagine 13">
            <a:extLst>
              <a:ext uri="{FF2B5EF4-FFF2-40B4-BE49-F238E27FC236}">
                <a16:creationId xmlns:a16="http://schemas.microsoft.com/office/drawing/2014/main" id="{F5C58FD7-8952-C291-3611-04FD0218DF9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40000" contrast="-20000"/>
          </a:blip>
          <a:stretch>
            <a:fillRect/>
          </a:stretch>
        </p:blipFill>
        <p:spPr>
          <a:xfrm>
            <a:off x="8746500" y="5586153"/>
            <a:ext cx="30480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23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55440" y="4763007"/>
            <a:ext cx="54006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087583" cy="920538"/>
          </a:xfrm>
        </p:spPr>
        <p:txBody>
          <a:bodyPr>
            <a:normAutofit/>
          </a:bodyPr>
          <a:lstStyle/>
          <a:p>
            <a:r>
              <a:rPr lang="en-GB" b="1" dirty="0"/>
              <a:t>WP6 Deliverables and Milestones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BA5166-0A8D-9645-A019-47B503AE3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218" y="1250528"/>
            <a:ext cx="9052753" cy="26796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3744" y="4005544"/>
            <a:ext cx="967203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b="1" dirty="0"/>
              <a:t>MS21: </a:t>
            </a:r>
            <a:r>
              <a:rPr lang="de-DE" sz="1400" dirty="0"/>
              <a:t>Report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novel</a:t>
            </a:r>
            <a:r>
              <a:rPr lang="de-DE" sz="1400" dirty="0"/>
              <a:t> </a:t>
            </a:r>
            <a:r>
              <a:rPr lang="de-DE" sz="1400" dirty="0" err="1"/>
              <a:t>accelerator</a:t>
            </a:r>
            <a:r>
              <a:rPr lang="de-DE" sz="1400" dirty="0"/>
              <a:t> </a:t>
            </a:r>
            <a:r>
              <a:rPr lang="de-DE" sz="1400" dirty="0" err="1"/>
              <a:t>landscape</a:t>
            </a:r>
            <a:r>
              <a:rPr lang="de-DE" sz="1400" dirty="0"/>
              <a:t> in Europe, </a:t>
            </a:r>
            <a:r>
              <a:rPr lang="de-DE" sz="1400" dirty="0" err="1"/>
              <a:t>facilities</a:t>
            </a:r>
            <a:r>
              <a:rPr lang="de-DE" sz="1400" dirty="0"/>
              <a:t>, </a:t>
            </a:r>
            <a:r>
              <a:rPr lang="de-DE" sz="1400" dirty="0" err="1"/>
              <a:t>projects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capabilities</a:t>
            </a:r>
            <a:r>
              <a:rPr lang="de-DE" sz="1400" dirty="0"/>
              <a:t> at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beginning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2020’s. Lead – DESY, </a:t>
            </a:r>
            <a:r>
              <a:rPr lang="de-DE" sz="1400" b="1" dirty="0"/>
              <a:t>M24</a:t>
            </a:r>
            <a:r>
              <a:rPr lang="de-DE" sz="1400" dirty="0"/>
              <a:t>, </a:t>
            </a:r>
            <a:r>
              <a:rPr lang="de-DE" sz="1400" dirty="0" err="1"/>
              <a:t>Publication</a:t>
            </a:r>
            <a:r>
              <a:rPr lang="de-DE" sz="1400" dirty="0"/>
              <a:t>, </a:t>
            </a:r>
            <a:r>
              <a:rPr lang="de-DE" sz="1400" dirty="0" err="1"/>
              <a:t>website</a:t>
            </a:r>
            <a:r>
              <a:rPr lang="de-DE" sz="1400" dirty="0"/>
              <a:t> (Task 6.1)</a:t>
            </a:r>
          </a:p>
          <a:p>
            <a:pPr>
              <a:spcAft>
                <a:spcPts val="600"/>
              </a:spcAft>
            </a:pPr>
            <a:r>
              <a:rPr lang="de-DE" sz="1400" b="1" dirty="0"/>
              <a:t>MS22: </a:t>
            </a:r>
            <a:r>
              <a:rPr lang="de-DE" sz="1400" dirty="0"/>
              <a:t>LASPLA Workshop/School. Lead – CNR, </a:t>
            </a:r>
            <a:r>
              <a:rPr lang="de-DE" sz="1400" b="1" dirty="0"/>
              <a:t>M30</a:t>
            </a:r>
            <a:r>
              <a:rPr lang="de-DE" sz="1400" dirty="0"/>
              <a:t>, Report (Task 6.2)</a:t>
            </a:r>
          </a:p>
          <a:p>
            <a:pPr>
              <a:spcAft>
                <a:spcPts val="600"/>
              </a:spcAft>
            </a:pPr>
            <a:r>
              <a:rPr lang="de-DE" sz="1400" b="1" dirty="0"/>
              <a:t>MS23: </a:t>
            </a:r>
            <a:r>
              <a:rPr lang="de-DE" sz="1400" dirty="0"/>
              <a:t>Target </a:t>
            </a:r>
            <a:r>
              <a:rPr lang="de-DE" sz="1400" dirty="0" err="1"/>
              <a:t>manufacturing</a:t>
            </a:r>
            <a:r>
              <a:rPr lang="de-DE" sz="1400" dirty="0"/>
              <a:t> and </a:t>
            </a:r>
            <a:r>
              <a:rPr lang="de-DE" sz="1400" dirty="0" err="1"/>
              <a:t>characterization</a:t>
            </a:r>
            <a:r>
              <a:rPr lang="de-DE" sz="1400" dirty="0"/>
              <a:t>. Lead – CNRS, </a:t>
            </a:r>
            <a:r>
              <a:rPr lang="de-DE" sz="1400" b="1" dirty="0"/>
              <a:t>M12</a:t>
            </a:r>
            <a:r>
              <a:rPr lang="de-DE" sz="1400" dirty="0"/>
              <a:t> Report (Task 6.3)  - </a:t>
            </a:r>
            <a:r>
              <a:rPr lang="de-DE" sz="1400" b="1" dirty="0">
                <a:solidFill>
                  <a:srgbClr val="006D00"/>
                </a:solidFill>
                <a:highlight>
                  <a:srgbClr val="FFFF00"/>
                </a:highlight>
              </a:rPr>
              <a:t>Report </a:t>
            </a:r>
            <a:r>
              <a:rPr lang="de-DE" sz="1400" b="1" dirty="0" err="1">
                <a:solidFill>
                  <a:srgbClr val="006D00"/>
                </a:solidFill>
                <a:highlight>
                  <a:srgbClr val="FFFF00"/>
                </a:highlight>
              </a:rPr>
              <a:t>delivered</a:t>
            </a:r>
            <a:endParaRPr lang="de-DE" sz="1400" b="1" dirty="0">
              <a:solidFill>
                <a:srgbClr val="006D00"/>
              </a:solidFill>
              <a:highlight>
                <a:srgbClr val="FFFF00"/>
              </a:highlight>
            </a:endParaRPr>
          </a:p>
          <a:p>
            <a:pPr>
              <a:spcAft>
                <a:spcPts val="600"/>
              </a:spcAft>
            </a:pPr>
            <a:r>
              <a:rPr lang="de-DE" sz="1400" b="1" dirty="0"/>
              <a:t>MS24: </a:t>
            </a:r>
            <a:r>
              <a:rPr lang="de-DE" sz="1400" dirty="0"/>
              <a:t>Hypothesis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causes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instabilities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focal</a:t>
            </a:r>
            <a:r>
              <a:rPr lang="de-DE" sz="1400" dirty="0"/>
              <a:t> </a:t>
            </a:r>
            <a:r>
              <a:rPr lang="de-DE" sz="1400" dirty="0" err="1"/>
              <a:t>spot</a:t>
            </a:r>
            <a:r>
              <a:rPr lang="de-DE" sz="1400" dirty="0"/>
              <a:t> </a:t>
            </a:r>
            <a:r>
              <a:rPr lang="de-DE" sz="1400" dirty="0" err="1"/>
              <a:t>profile</a:t>
            </a:r>
            <a:r>
              <a:rPr lang="de-DE" sz="1400" dirty="0"/>
              <a:t>. Lead – CNRS, </a:t>
            </a:r>
            <a:r>
              <a:rPr lang="de-DE" sz="1400" b="1" dirty="0"/>
              <a:t>M24</a:t>
            </a:r>
            <a:r>
              <a:rPr lang="de-DE" sz="1400" dirty="0"/>
              <a:t> </a:t>
            </a:r>
            <a:r>
              <a:rPr lang="de-DE" sz="1400" dirty="0" err="1"/>
              <a:t>Publication</a:t>
            </a:r>
            <a:r>
              <a:rPr lang="de-DE" sz="1400" dirty="0"/>
              <a:t> (Task 6.4)</a:t>
            </a:r>
          </a:p>
          <a:p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14DA5C-2C72-6A90-D194-72E9CB9E4525}"/>
              </a:ext>
            </a:extLst>
          </p:cNvPr>
          <p:cNvSpPr txBox="1"/>
          <p:nvPr/>
        </p:nvSpPr>
        <p:spPr>
          <a:xfrm rot="16200000">
            <a:off x="8988940" y="3189593"/>
            <a:ext cx="6098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Leo  Gizzi, I.FAST 2</a:t>
            </a:r>
            <a:r>
              <a:rPr lang="en-US" sz="1400" baseline="30000" dirty="0">
                <a:solidFill>
                  <a:schemeClr val="bg1"/>
                </a:solidFill>
              </a:rPr>
              <a:t>nd</a:t>
            </a:r>
            <a:r>
              <a:rPr lang="en-US" sz="1400" dirty="0">
                <a:solidFill>
                  <a:schemeClr val="bg1"/>
                </a:solidFill>
              </a:rPr>
              <a:t> Annual meeting, 17-21 April 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3AA4F7-A7AA-08E1-822B-A35AB0EFCD52}"/>
              </a:ext>
            </a:extLst>
          </p:cNvPr>
          <p:cNvSpPr txBox="1"/>
          <p:nvPr/>
        </p:nvSpPr>
        <p:spPr>
          <a:xfrm>
            <a:off x="1280732" y="2659770"/>
            <a:ext cx="6575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sz="1600" b="1" dirty="0">
                <a:latin typeface="Times" pitchFamily="2" charset="0"/>
              </a:rPr>
              <a:t>D6.3: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833BB6-7DB3-E72D-A6EB-DC6F624B6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23545" y="2797297"/>
            <a:ext cx="723900" cy="6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322D23-B471-50AA-00A1-2A51B14DC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258" y="2673003"/>
            <a:ext cx="723900" cy="63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B7C88B-D67B-43A7-271F-7D8BBFB035C6}"/>
              </a:ext>
            </a:extLst>
          </p:cNvPr>
          <p:cNvSpPr txBox="1"/>
          <p:nvPr/>
        </p:nvSpPr>
        <p:spPr>
          <a:xfrm>
            <a:off x="3906520" y="3146765"/>
            <a:ext cx="61264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dirty="0">
                <a:solidFill>
                  <a:srgbClr val="006D00"/>
                </a:solidFill>
                <a:highlight>
                  <a:srgbClr val="FFFF00"/>
                </a:highlight>
                <a:latin typeface="Times" pitchFamily="2" charset="0"/>
              </a:rPr>
              <a:t>Report </a:t>
            </a:r>
            <a:r>
              <a:rPr lang="de-DE" sz="1400" b="1" dirty="0" err="1">
                <a:solidFill>
                  <a:srgbClr val="006D00"/>
                </a:solidFill>
                <a:highlight>
                  <a:srgbClr val="FFFF00"/>
                </a:highlight>
                <a:latin typeface="Times" pitchFamily="2" charset="0"/>
              </a:rPr>
              <a:t>being</a:t>
            </a:r>
            <a:r>
              <a:rPr lang="de-DE" sz="1400" b="1" dirty="0">
                <a:solidFill>
                  <a:srgbClr val="006D00"/>
                </a:solidFill>
                <a:highlight>
                  <a:srgbClr val="FFFF00"/>
                </a:highlight>
                <a:latin typeface="Times" pitchFamily="2" charset="0"/>
              </a:rPr>
              <a:t> </a:t>
            </a:r>
            <a:r>
              <a:rPr lang="de-DE" sz="1400" b="1" dirty="0" err="1">
                <a:solidFill>
                  <a:srgbClr val="006D00"/>
                </a:solidFill>
                <a:highlight>
                  <a:srgbClr val="FFFF00"/>
                </a:highlight>
                <a:latin typeface="Times" pitchFamily="2" charset="0"/>
              </a:rPr>
              <a:t>finalized</a:t>
            </a:r>
            <a:endParaRPr lang="en-IT" sz="1400" b="1" dirty="0">
              <a:highlight>
                <a:srgbClr val="FFFF00"/>
              </a:highlight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376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2025504"/>
            <a:ext cx="10800678" cy="1180836"/>
          </a:xfrm>
        </p:spPr>
        <p:txBody>
          <a:bodyPr/>
          <a:lstStyle/>
          <a:p>
            <a:r>
              <a:rPr lang="fr-CH" sz="4400" b="1" dirty="0"/>
              <a:t>WP6 - </a:t>
            </a:r>
            <a:r>
              <a:rPr lang="fr-CH" sz="4400" b="1" dirty="0" err="1"/>
              <a:t>Task</a:t>
            </a:r>
            <a:r>
              <a:rPr lang="fr-CH" sz="4400" b="1" dirty="0"/>
              <a:t> 6.2:</a:t>
            </a:r>
          </a:p>
          <a:p>
            <a:r>
              <a:rPr lang="en-US" sz="3200" b="1" i="1" dirty="0" err="1">
                <a:latin typeface="+mn-lt"/>
                <a:ea typeface="Arial" charset="0"/>
                <a:cs typeface="Arial" charset="0"/>
              </a:rPr>
              <a:t>LASers</a:t>
            </a:r>
            <a:r>
              <a:rPr lang="en-US" sz="3200" b="1" i="1" dirty="0">
                <a:latin typeface="+mn-lt"/>
                <a:ea typeface="Arial" charset="0"/>
                <a:cs typeface="Arial" charset="0"/>
              </a:rPr>
              <a:t> for </a:t>
            </a:r>
            <a:r>
              <a:rPr lang="en-US" sz="3200" b="1" i="1" dirty="0" err="1">
                <a:latin typeface="+mn-lt"/>
                <a:ea typeface="Arial" charset="0"/>
                <a:cs typeface="Arial" charset="0"/>
              </a:rPr>
              <a:t>PLAsma</a:t>
            </a:r>
            <a:r>
              <a:rPr lang="en-US" sz="3200" b="1" i="1" dirty="0">
                <a:latin typeface="+mn-lt"/>
                <a:ea typeface="Arial" charset="0"/>
                <a:cs typeface="Arial" charset="0"/>
              </a:rPr>
              <a:t> accelerators (LASPLA)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741728"/>
            <a:ext cx="9186521" cy="768344"/>
          </a:xfrm>
        </p:spPr>
        <p:txBody>
          <a:bodyPr>
            <a:normAutofit/>
          </a:bodyPr>
          <a:lstStyle/>
          <a:p>
            <a:r>
              <a:rPr lang="en-GB" sz="2400" b="1" dirty="0"/>
              <a:t>Task Leader: Leonida A. GIZZI </a:t>
            </a:r>
            <a:r>
              <a:rPr lang="mr-IN" sz="2400" b="1" dirty="0"/>
              <a:t>–</a:t>
            </a:r>
            <a:r>
              <a:rPr lang="en-GB" sz="2400" b="1" dirty="0"/>
              <a:t> CNR-INO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63861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3443021" y="654880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endParaRPr lang="it-IT" sz="2400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 bwMode="auto">
          <a:xfrm>
            <a:off x="3336906" y="0"/>
            <a:ext cx="5489479" cy="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AA060A"/>
                </a:solidFill>
                <a:latin typeface="Times New Roman"/>
                <a:ea typeface="+mj-ea"/>
                <a:cs typeface="Times New Roman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defTabSz="457189"/>
            <a:endParaRPr lang="it-IT" sz="4400" b="1" dirty="0">
              <a:latin typeface="Century Gothic"/>
              <a:ea typeface="ＭＳ Ｐゴシック"/>
              <a:cs typeface="Century Gothic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6395" y="670090"/>
            <a:ext cx="12119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it-IT" sz="2400" b="1" spc="-100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Current</a:t>
            </a:r>
            <a:r>
              <a:rPr lang="it-IT" sz="2400" b="1" spc="-100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400" b="1" spc="-100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reqirement</a:t>
            </a:r>
            <a:r>
              <a:rPr lang="it-IT" sz="2400" b="1" spc="-100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for LPA driver: </a:t>
            </a:r>
            <a:r>
              <a:rPr lang="it-IT" sz="2400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PW-class system, with high </a:t>
            </a:r>
            <a:r>
              <a:rPr lang="it-IT" sz="2400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repetition</a:t>
            </a:r>
            <a:r>
              <a:rPr lang="it-IT" sz="2400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rate (≈kHz) </a:t>
            </a:r>
            <a:r>
              <a:rPr lang="it-IT" sz="2400" b="1" dirty="0" err="1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Demanding</a:t>
            </a:r>
            <a:r>
              <a:rPr lang="it-IT" sz="2400" b="1" dirty="0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 high </a:t>
            </a:r>
            <a:r>
              <a:rPr lang="it-IT" sz="2400" b="1" dirty="0" err="1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average</a:t>
            </a:r>
            <a:r>
              <a:rPr lang="it-IT" sz="2400" b="1" dirty="0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 power</a:t>
            </a:r>
            <a:endParaRPr lang="it-IT" sz="2400" b="1" dirty="0">
              <a:solidFill>
                <a:prstClr val="black"/>
              </a:solidFill>
              <a:latin typeface="Arial"/>
              <a:ea typeface="ＭＳ Ｐゴシック" charset="0"/>
              <a:cs typeface="Arial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/>
          <a:srcRect t="20059"/>
          <a:stretch/>
        </p:blipFill>
        <p:spPr>
          <a:xfrm>
            <a:off x="371077" y="2007043"/>
            <a:ext cx="6688905" cy="3530133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36395" y="5847773"/>
            <a:ext cx="121920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it-IT" sz="2133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Major </a:t>
            </a:r>
            <a:r>
              <a:rPr lang="it-IT" sz="2133" dirty="0" err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effort</a:t>
            </a:r>
            <a:r>
              <a:rPr lang="it-IT" sz="2133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133" dirty="0" err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required</a:t>
            </a:r>
            <a:r>
              <a:rPr lang="it-IT" sz="2133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to </a:t>
            </a:r>
            <a:r>
              <a:rPr lang="it-IT" sz="2133" dirty="0" err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fill</a:t>
            </a:r>
            <a:r>
              <a:rPr lang="it-IT" sz="2133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the gap </a:t>
            </a:r>
            <a:r>
              <a:rPr lang="it-IT" sz="2133" dirty="0" err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between</a:t>
            </a:r>
            <a:r>
              <a:rPr lang="it-IT" sz="2133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133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charset="0"/>
                <a:ea typeface="ＭＳ Ｐゴシック" charset="0"/>
                <a:cs typeface="ＭＳ Ｐゴシック" charset="0"/>
              </a:rPr>
              <a:t>existing </a:t>
            </a:r>
            <a:r>
              <a:rPr lang="it-IT" sz="2133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and </a:t>
            </a:r>
            <a:r>
              <a:rPr lang="it-IT" sz="2133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entury Gothic" charset="0"/>
                <a:ea typeface="ＭＳ Ｐゴシック" charset="0"/>
                <a:cs typeface="ＭＳ Ｐゴシック" charset="0"/>
              </a:rPr>
              <a:t>required</a:t>
            </a:r>
            <a:r>
              <a:rPr lang="it-IT" sz="2133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entury Gothic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133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laser </a:t>
            </a:r>
            <a:r>
              <a:rPr lang="it-IT" sz="2133" dirty="0" err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technology</a:t>
            </a:r>
            <a:endParaRPr lang="it-IT" sz="2133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4439533" y="3159163"/>
            <a:ext cx="462057" cy="792088"/>
          </a:xfrm>
          <a:prstGeom prst="ellipse">
            <a:avLst/>
          </a:prstGeom>
          <a:solidFill>
            <a:srgbClr val="FFC000">
              <a:alpha val="71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it-IT" sz="2400">
              <a:solidFill>
                <a:prstClr val="white"/>
              </a:solidFill>
              <a:ea typeface="ＭＳ Ｐゴシック"/>
              <a:cs typeface="ＭＳ Ｐゴシック"/>
            </a:endParaRPr>
          </a:p>
        </p:txBody>
      </p:sp>
      <p:cxnSp>
        <p:nvCxnSpPr>
          <p:cNvPr id="17" name="Connettore 2 16"/>
          <p:cNvCxnSpPr>
            <a:cxnSpLocks/>
          </p:cNvCxnSpPr>
          <p:nvPr/>
        </p:nvCxnSpPr>
        <p:spPr>
          <a:xfrm>
            <a:off x="3443021" y="2069928"/>
            <a:ext cx="1045973" cy="1266334"/>
          </a:xfrm>
          <a:prstGeom prst="straightConnector1">
            <a:avLst/>
          </a:prstGeom>
          <a:ln w="57150" cmpd="sng"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252022" y="1652262"/>
            <a:ext cx="2566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it-IT" sz="2400" b="1" i="1" dirty="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Machine drivers</a:t>
            </a: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048164" y="87398"/>
            <a:ext cx="9810336" cy="625405"/>
          </a:xfrm>
        </p:spPr>
        <p:txBody>
          <a:bodyPr>
            <a:noAutofit/>
          </a:bodyPr>
          <a:lstStyle/>
          <a:p>
            <a:pPr algn="ctr" rtl="0" eaLnBrk="1" latinLnBrk="0" hangingPunct="1"/>
            <a:r>
              <a:rPr lang="it-IT" sz="3200" b="1" dirty="0">
                <a:solidFill>
                  <a:srgbClr val="000000"/>
                </a:solidFill>
                <a:latin typeface="Montserrat" pitchFamily="2" charset="77"/>
                <a:ea typeface="ＭＳ Ｐゴシック"/>
                <a:cs typeface="Century Gothic"/>
              </a:rPr>
              <a:t>Status of laser driver </a:t>
            </a:r>
            <a:r>
              <a:rPr lang="it-IT" sz="3200" b="1" dirty="0" err="1">
                <a:solidFill>
                  <a:srgbClr val="000000"/>
                </a:solidFill>
                <a:latin typeface="Montserrat" pitchFamily="2" charset="77"/>
                <a:ea typeface="ＭＳ Ｐゴシック"/>
                <a:cs typeface="Century Gothic"/>
              </a:rPr>
              <a:t>development</a:t>
            </a:r>
            <a:r>
              <a:rPr lang="it-IT" sz="3200" b="1" dirty="0">
                <a:solidFill>
                  <a:srgbClr val="000000"/>
                </a:solidFill>
                <a:latin typeface="Montserrat" pitchFamily="2" charset="77"/>
                <a:ea typeface="ＭＳ Ｐゴシック"/>
                <a:cs typeface="Century Gothic"/>
              </a:rPr>
              <a:t> for LPA </a:t>
            </a:r>
            <a:endParaRPr lang="it-IT" sz="4000" dirty="0">
              <a:latin typeface="Montserrat" pitchFamily="2" charset="77"/>
            </a:endParaRPr>
          </a:p>
        </p:txBody>
      </p:sp>
      <p:cxnSp>
        <p:nvCxnSpPr>
          <p:cNvPr id="22" name="Connettore 2 21"/>
          <p:cNvCxnSpPr>
            <a:cxnSpLocks/>
          </p:cNvCxnSpPr>
          <p:nvPr/>
        </p:nvCxnSpPr>
        <p:spPr>
          <a:xfrm flipH="1">
            <a:off x="335072" y="1863019"/>
            <a:ext cx="216026" cy="317650"/>
          </a:xfrm>
          <a:prstGeom prst="straightConnector1">
            <a:avLst/>
          </a:prstGeom>
          <a:ln w="4445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cxnSpLocks/>
          </p:cNvCxnSpPr>
          <p:nvPr/>
        </p:nvCxnSpPr>
        <p:spPr>
          <a:xfrm flipV="1">
            <a:off x="775505" y="1718856"/>
            <a:ext cx="218956" cy="28347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335072" y="1729163"/>
            <a:ext cx="6646827" cy="387071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CBB7D0E-CBFB-F678-1D88-9F9FF8A142F2}"/>
              </a:ext>
            </a:extLst>
          </p:cNvPr>
          <p:cNvSpPr txBox="1"/>
          <p:nvPr/>
        </p:nvSpPr>
        <p:spPr>
          <a:xfrm>
            <a:off x="681543" y="6331036"/>
            <a:ext cx="882699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dirty="0">
                <a:latin typeface="Arial" charset="0"/>
                <a:ea typeface="Arial" charset="0"/>
                <a:cs typeface="Arial" charset="0"/>
              </a:rPr>
              <a:t>[1] L.A. Gizzi et al., A </a:t>
            </a:r>
            <a:r>
              <a:rPr lang="it-IT" sz="1050" dirty="0" err="1">
                <a:latin typeface="Arial" charset="0"/>
                <a:ea typeface="Arial" charset="0"/>
                <a:cs typeface="Arial" charset="0"/>
              </a:rPr>
              <a:t>viable</a:t>
            </a:r>
            <a:r>
              <a:rPr lang="it-IT" sz="1050" dirty="0">
                <a:latin typeface="Arial" charset="0"/>
                <a:ea typeface="Arial" charset="0"/>
                <a:cs typeface="Arial" charset="0"/>
              </a:rPr>
              <a:t> laser driver for a user plasma </a:t>
            </a:r>
            <a:r>
              <a:rPr lang="it-IT" sz="1050" dirty="0" err="1">
                <a:latin typeface="Arial" charset="0"/>
                <a:ea typeface="Arial" charset="0"/>
                <a:cs typeface="Arial" charset="0"/>
              </a:rPr>
              <a:t>accelerator</a:t>
            </a:r>
            <a:r>
              <a:rPr lang="it-IT" sz="1050" dirty="0">
                <a:latin typeface="Arial" charset="0"/>
                <a:ea typeface="Arial" charset="0"/>
                <a:cs typeface="Arial" charset="0"/>
              </a:rPr>
              <a:t>, NIM </a:t>
            </a:r>
            <a:r>
              <a:rPr lang="it-IT" sz="1050" b="1" dirty="0">
                <a:latin typeface="Arial" charset="0"/>
                <a:ea typeface="Arial" charset="0"/>
                <a:cs typeface="Arial" charset="0"/>
              </a:rPr>
              <a:t>A 909 </a:t>
            </a:r>
            <a:r>
              <a:rPr lang="it-IT" sz="1050" dirty="0">
                <a:latin typeface="Arial" charset="0"/>
                <a:ea typeface="Arial" charset="0"/>
                <a:cs typeface="Arial" charset="0"/>
              </a:rPr>
              <a:t>, 58 (2018); </a:t>
            </a:r>
            <a:r>
              <a:rPr lang="it-IT" sz="1050" dirty="0">
                <a:latin typeface="Arial" charset="0"/>
                <a:ea typeface="Arial" charset="0"/>
                <a:cs typeface="Arial" charset="0"/>
                <a:hlinkClick r:id="rId4"/>
              </a:rPr>
              <a:t>https://doi.org/10.1063/1.4984906</a:t>
            </a:r>
            <a:endParaRPr lang="it-IT" sz="10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EAFCFD-5789-891D-CA05-00FCE48C4301}"/>
              </a:ext>
            </a:extLst>
          </p:cNvPr>
          <p:cNvSpPr/>
          <p:nvPr/>
        </p:nvSpPr>
        <p:spPr>
          <a:xfrm>
            <a:off x="6278880" y="3595848"/>
            <a:ext cx="660400" cy="1504282"/>
          </a:xfrm>
          <a:prstGeom prst="rect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E47F6D-8ECA-8CBB-FF71-F127BDF8C105}"/>
              </a:ext>
            </a:extLst>
          </p:cNvPr>
          <p:cNvSpPr/>
          <p:nvPr/>
        </p:nvSpPr>
        <p:spPr>
          <a:xfrm>
            <a:off x="6278880" y="3336262"/>
            <a:ext cx="660400" cy="259586"/>
          </a:xfrm>
          <a:prstGeom prst="rect">
            <a:avLst/>
          </a:prstGeom>
          <a:noFill/>
          <a:ln w="603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>
              <a:highlight>
                <a:srgbClr val="FFFF00"/>
              </a:highligh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7D7A75-F518-FCA1-C685-9CE6069FA7C5}"/>
              </a:ext>
            </a:extLst>
          </p:cNvPr>
          <p:cNvSpPr/>
          <p:nvPr/>
        </p:nvSpPr>
        <p:spPr>
          <a:xfrm>
            <a:off x="6278880" y="2549769"/>
            <a:ext cx="660400" cy="792088"/>
          </a:xfrm>
          <a:prstGeom prst="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>
              <a:highlight>
                <a:srgbClr val="FFFF00"/>
              </a:highlight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7418EC-F4D5-5E21-F5D4-C4902CAE7584}"/>
              </a:ext>
            </a:extLst>
          </p:cNvPr>
          <p:cNvSpPr txBox="1"/>
          <p:nvPr/>
        </p:nvSpPr>
        <p:spPr>
          <a:xfrm>
            <a:off x="7495520" y="1652262"/>
            <a:ext cx="4320479" cy="232370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marL="171442" indent="-171442">
              <a:buFont typeface="Arial" charset="0"/>
              <a:buChar char="•"/>
            </a:pPr>
            <a:r>
              <a:rPr lang="en-GB" sz="1400" b="1" dirty="0"/>
              <a:t>Current industrial technology: ≈ </a:t>
            </a:r>
            <a:r>
              <a:rPr lang="en-GB" sz="1400" b="1" dirty="0">
                <a:solidFill>
                  <a:srgbClr val="C00000"/>
                </a:solidFill>
              </a:rPr>
              <a:t>Ti:Sa technology, pumped by flash-lamp pumped lasers</a:t>
            </a:r>
          </a:p>
          <a:p>
            <a:pPr marL="628619" lvl="1" indent="-171442">
              <a:spcAft>
                <a:spcPts val="600"/>
              </a:spcAft>
              <a:buFont typeface="Arial" charset="0"/>
              <a:buChar char="•"/>
            </a:pPr>
            <a:r>
              <a:rPr lang="en-GB" sz="1400" dirty="0"/>
              <a:t>Robust, reliable industrial technology</a:t>
            </a:r>
          </a:p>
          <a:p>
            <a:pPr marL="171442" indent="-171442">
              <a:buFont typeface="Arial" charset="0"/>
              <a:buChar char="•"/>
            </a:pPr>
            <a:r>
              <a:rPr lang="en-GB" sz="1400" b="1" dirty="0"/>
              <a:t>Mature technology: ≈ </a:t>
            </a:r>
            <a:r>
              <a:rPr lang="en-GB" sz="1400" b="1" dirty="0">
                <a:solidFill>
                  <a:srgbClr val="C00000"/>
                </a:solidFill>
              </a:rPr>
              <a:t>Ti:Sa technology, pumped by diode-pumped lasers</a:t>
            </a:r>
          </a:p>
          <a:p>
            <a:pPr marL="628619" lvl="1" indent="-171442">
              <a:buFont typeface="Arial" charset="0"/>
              <a:buChar char="•"/>
            </a:pPr>
            <a:r>
              <a:rPr lang="en-GB" sz="1400" dirty="0"/>
              <a:t>Strong R&amp;D effort in place (</a:t>
            </a:r>
            <a:r>
              <a:rPr lang="en-GB" sz="1400" dirty="0" err="1"/>
              <a:t>e.g</a:t>
            </a:r>
            <a:r>
              <a:rPr lang="en-GB" sz="1400" dirty="0"/>
              <a:t> HAPLS@ELI)</a:t>
            </a:r>
          </a:p>
          <a:p>
            <a:pPr marL="628619" lvl="1" indent="-171442">
              <a:buFont typeface="Arial" charset="0"/>
              <a:buChar char="•"/>
            </a:pPr>
            <a:r>
              <a:rPr lang="en-GB" sz="1400" dirty="0"/>
              <a:t>≈ 3-5 years to go to first industrial LWFA demonstrator (e.g. Eupraxia) [1]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0691-1C73-BC66-7DB9-8205BA1039A4}"/>
              </a:ext>
            </a:extLst>
          </p:cNvPr>
          <p:cNvSpPr/>
          <p:nvPr/>
        </p:nvSpPr>
        <p:spPr>
          <a:xfrm>
            <a:off x="7500444" y="4080445"/>
            <a:ext cx="4118203" cy="1600434"/>
          </a:xfrm>
          <a:prstGeom prst="rect">
            <a:avLst/>
          </a:prstGeom>
          <a:noFill/>
        </p:spPr>
        <p:txBody>
          <a:bodyPr wrap="square" lIns="91436" tIns="45718" rIns="91436" bIns="45718">
            <a:spAutoFit/>
          </a:bodyPr>
          <a:lstStyle/>
          <a:p>
            <a:pPr marL="171442" indent="-171442">
              <a:buFont typeface="Arial" charset="0"/>
              <a:buChar char="•"/>
            </a:pPr>
            <a:r>
              <a:rPr lang="en-GB" sz="1400" b="1" dirty="0"/>
              <a:t>Beyond </a:t>
            </a:r>
            <a:r>
              <a:rPr lang="en-GB" sz="1400" b="1" dirty="0" err="1"/>
              <a:t>TiSA</a:t>
            </a:r>
            <a:r>
              <a:rPr lang="en-GB" sz="1400" b="1" dirty="0"/>
              <a:t>: targeting </a:t>
            </a:r>
            <a:r>
              <a:rPr lang="en-GB" sz="1400" b="1" dirty="0">
                <a:solidFill>
                  <a:srgbClr val="FF0000"/>
                </a:solidFill>
              </a:rPr>
              <a:t>higher wall-plug efficiency and rep. rate, kHz and beyond, stability, control (space, time, spectral)</a:t>
            </a:r>
            <a:r>
              <a:rPr lang="en-GB" sz="1400" dirty="0"/>
              <a:t>;</a:t>
            </a:r>
          </a:p>
          <a:p>
            <a:pPr marL="628619" lvl="1" indent="-171442">
              <a:buFont typeface="Arial" charset="0"/>
              <a:buChar char="•"/>
            </a:pPr>
            <a:r>
              <a:rPr lang="en-GB" sz="1050" b="1" dirty="0"/>
              <a:t>5-10 </a:t>
            </a:r>
            <a:r>
              <a:rPr lang="en-GB" sz="1050" b="1" dirty="0" err="1"/>
              <a:t>yrs</a:t>
            </a:r>
            <a:r>
              <a:rPr lang="en-GB" sz="1050" b="1" dirty="0"/>
              <a:t> for first efficient</a:t>
            </a:r>
            <a:r>
              <a:rPr lang="en-GB" sz="1050" dirty="0"/>
              <a:t>, multi-kW-scale demonstrator,</a:t>
            </a:r>
          </a:p>
          <a:p>
            <a:pPr marL="628619" lvl="1" indent="-171442">
              <a:buFont typeface="Arial" charset="0"/>
              <a:buChar char="•"/>
            </a:pPr>
            <a:r>
              <a:rPr lang="en-GB" sz="1050" dirty="0"/>
              <a:t>A strategy is needed to steer effort in the LPA laser driver direction: LASPLA</a:t>
            </a:r>
          </a:p>
        </p:txBody>
      </p:sp>
    </p:spTree>
    <p:extLst>
      <p:ext uri="{BB962C8B-B14F-4D97-AF65-F5344CB8AC3E}">
        <p14:creationId xmlns:p14="http://schemas.microsoft.com/office/powerpoint/2010/main" val="209573055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67000"/>
          </a:blip>
          <a:stretch>
            <a:fillRect/>
          </a:stretch>
        </p:blipFill>
        <p:spPr>
          <a:xfrm>
            <a:off x="-1" y="0"/>
            <a:ext cx="12276667" cy="686754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39416" y="1400768"/>
            <a:ext cx="11089232" cy="1125436"/>
          </a:xfrm>
        </p:spPr>
        <p:txBody>
          <a:bodyPr/>
          <a:lstStyle/>
          <a:p>
            <a:r>
              <a:rPr lang="en-US" sz="3600" b="1" dirty="0">
                <a:latin typeface="Arial" charset="0"/>
                <a:ea typeface="Arial" charset="0"/>
                <a:cs typeface="Arial" charset="0"/>
              </a:rPr>
              <a:t>Special Topic S-ST3: </a:t>
            </a:r>
          </a:p>
          <a:p>
            <a:r>
              <a:rPr lang="en-US" sz="3600" b="1" dirty="0">
                <a:latin typeface="Arial" charset="0"/>
                <a:ea typeface="Arial" charset="0"/>
                <a:cs typeface="Arial" charset="0"/>
              </a:rPr>
              <a:t>Laser Technology and LPA Results (e-, p+, 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20483" y="272343"/>
            <a:ext cx="10358160" cy="936104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EURONNAC Special Topics</a:t>
            </a:r>
          </a:p>
          <a:p>
            <a:r>
              <a:rPr lang="en-US" sz="2000" dirty="0">
                <a:latin typeface="Arial" charset="0"/>
                <a:ea typeface="Arial" charset="0"/>
                <a:cs typeface="Arial" charset="0"/>
              </a:rPr>
              <a:t>18–24 Sep 2022, Hotel Hermitage, La 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Biodola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Bay, Isola 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d'Elba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, Italy</a:t>
            </a:r>
          </a:p>
          <a:p>
            <a:endParaRPr lang="en-GB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F31E12-7B12-7D4A-68C7-47FEE78EB30A}"/>
              </a:ext>
            </a:extLst>
          </p:cNvPr>
          <p:cNvSpPr txBox="1"/>
          <p:nvPr/>
        </p:nvSpPr>
        <p:spPr>
          <a:xfrm>
            <a:off x="2225310" y="48471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839416" y="2680279"/>
            <a:ext cx="9991377" cy="1397676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Conveners: </a:t>
            </a:r>
          </a:p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Leonida Antonio GIZZI (CNR-INO </a:t>
            </a:r>
            <a:r>
              <a:rPr lang="en-US" sz="1200" b="1" i="1" dirty="0">
                <a:latin typeface="Arial" charset="0"/>
                <a:ea typeface="Arial" charset="0"/>
                <a:cs typeface="Arial" charset="0"/>
              </a:rPr>
              <a:t>also at </a:t>
            </a:r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INFN, Pisa)</a:t>
            </a:r>
          </a:p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Stefan KARSCH (LMU, </a:t>
            </a:r>
            <a:r>
              <a:rPr lang="en-US" sz="1600" b="1" dirty="0" err="1">
                <a:latin typeface="Arial" charset="0"/>
                <a:ea typeface="Arial" charset="0"/>
                <a:cs typeface="Arial" charset="0"/>
              </a:rPr>
              <a:t>München</a:t>
            </a:r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endParaRPr lang="en-US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8F9678-4B02-6A6B-05F0-5A4E19404246}"/>
              </a:ext>
            </a:extLst>
          </p:cNvPr>
          <p:cNvSpPr txBox="1"/>
          <p:nvPr/>
        </p:nvSpPr>
        <p:spPr>
          <a:xfrm>
            <a:off x="339724" y="3926972"/>
            <a:ext cx="115889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800" dirty="0">
                <a:solidFill>
                  <a:srgbClr val="FFC000"/>
                </a:solidFill>
              </a:rPr>
              <a:t>Session conceived to contribute to the objectives of the Task 6.2, aiming at a </a:t>
            </a:r>
            <a:r>
              <a:rPr lang="en-IT" sz="1800" b="1" dirty="0">
                <a:solidFill>
                  <a:srgbClr val="FFC000"/>
                </a:solidFill>
              </a:rPr>
              <a:t>roadmap to foster delivery of advanced industrial laser drivers </a:t>
            </a:r>
            <a:r>
              <a:rPr lang="en-IT" sz="1800" dirty="0">
                <a:solidFill>
                  <a:srgbClr val="FFC000"/>
                </a:solidFill>
              </a:rPr>
              <a:t>with high-repetition rate and higher efficiency, for the first user laser-plasma based accelerators. </a:t>
            </a:r>
          </a:p>
        </p:txBody>
      </p:sp>
    </p:spTree>
    <p:extLst>
      <p:ext uri="{BB962C8B-B14F-4D97-AF65-F5344CB8AC3E}">
        <p14:creationId xmlns:p14="http://schemas.microsoft.com/office/powerpoint/2010/main" val="4289246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23392" y="116633"/>
            <a:ext cx="10515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latin typeface="Arial" charset="0"/>
                <a:ea typeface="Arial" charset="0"/>
                <a:cs typeface="Arial" charset="0"/>
              </a:rPr>
              <a:t>Sessions on Laser Technology and LPA</a:t>
            </a:r>
            <a:r>
              <a:rPr lang="en-US" sz="3200" b="1" kern="12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980728"/>
            <a:ext cx="8136904" cy="52849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233553" y="3675413"/>
            <a:ext cx="1122218" cy="1003465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33553" y="4812696"/>
            <a:ext cx="1122218" cy="1024026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55771" y="2398817"/>
            <a:ext cx="1122218" cy="1126054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55771" y="1131385"/>
            <a:ext cx="1122218" cy="1126054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9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99" y="21977"/>
            <a:ext cx="10561603" cy="808876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Advanced </a:t>
            </a:r>
            <a:r>
              <a:rPr lang="en-GB" sz="3200" dirty="0" err="1"/>
              <a:t>LinEar</a:t>
            </a:r>
            <a:r>
              <a:rPr lang="en-GB" sz="3200" dirty="0"/>
              <a:t> collider study </a:t>
            </a:r>
            <a:r>
              <a:rPr lang="en-GB" sz="3200" dirty="0" err="1"/>
              <a:t>GROup</a:t>
            </a:r>
            <a:endParaRPr lang="en-US" sz="5400" b="1" dirty="0">
              <a:latin typeface="Montserrat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A8B121-1222-6044-A278-8834E5C8C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679" y="711260"/>
            <a:ext cx="5548122" cy="56903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EB9F0F-64CF-5963-95A4-CDD5E9353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21" y="1717084"/>
            <a:ext cx="5662343" cy="320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29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23392" y="116633"/>
            <a:ext cx="10515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Laser driver relevant Highlights 1/2</a:t>
            </a:r>
            <a:endParaRPr lang="en-US" sz="3200" b="1" kern="1200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98058-D4CD-0322-5988-14A93C2DD900}"/>
              </a:ext>
            </a:extLst>
          </p:cNvPr>
          <p:cNvSpPr txBox="1"/>
          <p:nvPr/>
        </p:nvSpPr>
        <p:spPr>
          <a:xfrm>
            <a:off x="394570" y="800858"/>
            <a:ext cx="1120617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Development emerged clearly on </a:t>
            </a:r>
            <a:r>
              <a:rPr lang="en-IT" sz="2000" b="1" dirty="0"/>
              <a:t>industrial scientific laser </a:t>
            </a:r>
            <a:r>
              <a:rPr lang="en-IT" sz="2000" dirty="0"/>
              <a:t>development towards the kW regime of Ti:Sa systems.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Marked progress on </a:t>
            </a:r>
            <a:r>
              <a:rPr lang="en-IT" sz="2000" b="1" dirty="0"/>
              <a:t>the use of </a:t>
            </a:r>
            <a:r>
              <a:rPr lang="en-IT" sz="2000" dirty="0"/>
              <a:t>robust, efficient industrial multi kW, Yb:YAG thin disk laser technology: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plasma-modulation resonant wakefield</a:t>
            </a:r>
            <a:endParaRPr lang="en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non-linear spectral broadening </a:t>
            </a:r>
            <a:r>
              <a:rPr lang="en-GB" sz="2000" dirty="0"/>
              <a:t>for multi-TW, kW, kHz  femtosecond pulse generation with high efficiency (up to 80%)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AF6529-6E00-C83D-CBA6-C55019BD0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70" y="3202431"/>
            <a:ext cx="5092964" cy="2704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9D2AEF-EF4B-B692-1B02-97CC940F85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503"/>
          <a:stretch/>
        </p:blipFill>
        <p:spPr>
          <a:xfrm>
            <a:off x="8118601" y="3380516"/>
            <a:ext cx="3376033" cy="2077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D76AEE-A83F-6188-CFBE-93B8CDBF8C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60"/>
          <a:stretch/>
        </p:blipFill>
        <p:spPr>
          <a:xfrm>
            <a:off x="7023100" y="5244503"/>
            <a:ext cx="4577644" cy="14224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1ED2A3-4EFF-61D0-28DE-ACA074243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3092" y="5206234"/>
            <a:ext cx="982147" cy="13750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6A8197-233A-4889-FCA1-19B812683A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7527" y="3380516"/>
            <a:ext cx="2210398" cy="170142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D9F4509-03BD-DAD3-DA49-397E253E255F}"/>
              </a:ext>
            </a:extLst>
          </p:cNvPr>
          <p:cNvSpPr/>
          <p:nvPr/>
        </p:nvSpPr>
        <p:spPr>
          <a:xfrm>
            <a:off x="5715000" y="3202431"/>
            <a:ext cx="6007100" cy="34670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97528661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1609</Words>
  <Application>Microsoft Macintosh PowerPoint</Application>
  <PresentationFormat>Widescreen</PresentationFormat>
  <Paragraphs>189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</vt:lpstr>
      <vt:lpstr>AvantGarde Regular</vt:lpstr>
      <vt:lpstr>Calibri</vt:lpstr>
      <vt:lpstr>Century Gothic</vt:lpstr>
      <vt:lpstr>DejaVu Sans</vt:lpstr>
      <vt:lpstr>Montserrat</vt:lpstr>
      <vt:lpstr>Montserrat ExtraBold</vt:lpstr>
      <vt:lpstr>Montserrat SemiBold</vt:lpstr>
      <vt:lpstr>Symbol</vt:lpstr>
      <vt:lpstr>Times</vt:lpstr>
      <vt:lpstr>Times New Roman</vt:lpstr>
      <vt:lpstr>I.FAST Custom Slides</vt:lpstr>
      <vt:lpstr>PowerPoint Presentation</vt:lpstr>
      <vt:lpstr>WP6 Task structure and objectives</vt:lpstr>
      <vt:lpstr>WP6 Deliverables and Milestones</vt:lpstr>
      <vt:lpstr>PowerPoint Presentation</vt:lpstr>
      <vt:lpstr>Status of laser driver development for LPA </vt:lpstr>
      <vt:lpstr>PowerPoint Presentation</vt:lpstr>
      <vt:lpstr>PowerPoint Presentation</vt:lpstr>
      <vt:lpstr>Advanced LinEar collider study GROup</vt:lpstr>
      <vt:lpstr>PowerPoint Presentation</vt:lpstr>
      <vt:lpstr>PowerPoint Presentation</vt:lpstr>
      <vt:lpstr>Higher wpe: In-band pumping for low qd</vt:lpstr>
      <vt:lpstr>Establishing 100 Hz Ti:Sa laser driver</vt:lpstr>
      <vt:lpstr>PowerPoint Presentation</vt:lpstr>
      <vt:lpstr>PowerPoint Presentation</vt:lpstr>
      <vt:lpstr>PowerPoint Presentation</vt:lpstr>
      <vt:lpstr>PowerPoint Presentation</vt:lpstr>
      <vt:lpstr>Task 6.4 - Summary of activities in P1</vt:lpstr>
      <vt:lpstr>Task 6.4 - Summary of activities in P1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Maurizio Vretenar</dc:creator>
  <cp:keywords/>
  <dc:description/>
  <cp:lastModifiedBy>Leo Gizzi</cp:lastModifiedBy>
  <cp:revision>189</cp:revision>
  <cp:lastPrinted>2023-04-20T09:51:07Z</cp:lastPrinted>
  <dcterms:created xsi:type="dcterms:W3CDTF">2023-01-30T09:21:40Z</dcterms:created>
  <dcterms:modified xsi:type="dcterms:W3CDTF">2023-04-20T10:21:38Z</dcterms:modified>
  <cp:category/>
</cp:coreProperties>
</file>