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12192000"/>
  <p:notesSz cx="6797675" cy="9926625"/>
  <p:embeddedFontLst>
    <p:embeddedFont>
      <p:font typeface="Helvetica Neue"/>
      <p:regular r:id="rId21"/>
      <p:bold r:id="rId22"/>
      <p:italic r:id="rId23"/>
      <p:boldItalic r:id="rId24"/>
    </p:embeddedFont>
    <p:embeddedFont>
      <p:font typeface="Oswald"/>
      <p:regular r:id="rId25"/>
      <p:bold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HelveticaNeue-bold.fntdata"/><Relationship Id="rId21" Type="http://schemas.openxmlformats.org/officeDocument/2006/relationships/font" Target="fonts/HelveticaNeue-regular.fntdata"/><Relationship Id="rId24" Type="http://schemas.openxmlformats.org/officeDocument/2006/relationships/font" Target="fonts/HelveticaNeue-boldItalic.fntdata"/><Relationship Id="rId23" Type="http://schemas.openxmlformats.org/officeDocument/2006/relationships/font" Target="fonts/HelveticaNeue-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swald-bold.fntdata"/><Relationship Id="rId25" Type="http://schemas.openxmlformats.org/officeDocument/2006/relationships/font" Target="fonts/Oswal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5659" cy="498056"/>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3" y="0"/>
            <a:ext cx="2945659" cy="498056"/>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584"/>
            <a:ext cx="2945659" cy="498055"/>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1:notes"/>
          <p:cNvSpPr txBox="1"/>
          <p:nvPr>
            <p:ph idx="1" type="body"/>
          </p:nvPr>
        </p:nvSpPr>
        <p:spPr>
          <a:xfrm>
            <a:off x="679768" y="4777194"/>
            <a:ext cx="5438140" cy="3908614"/>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 name="Google Shape;25;p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2cca618e47_0_121: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2cca618e47_0_121: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g22cca618e47_0_121: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2cca618e47_0_46: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2cca618e47_0_46: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g22cca618e47_0_46: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2cca618e47_0_161: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2cca618e47_0_161: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g22cca618e47_0_161: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2cca618e47_0_135: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22cca618e47_0_135: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g22cca618e47_0_135: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2cca618e47_0_148: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22cca618e47_0_148: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g22cca618e47_0_148: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2cca618e47_0_174: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g22cca618e47_0_174: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g22cca618e47_0_1: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g22cca618e47_0_1: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22cca618e47_0_11: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 name="Google Shape;39;g22cca618e47_0_11: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 name="Shape 46"/>
        <p:cNvGrpSpPr/>
        <p:nvPr/>
      </p:nvGrpSpPr>
      <p:grpSpPr>
        <a:xfrm>
          <a:off x="0" y="0"/>
          <a:ext cx="0" cy="0"/>
          <a:chOff x="0" y="0"/>
          <a:chExt cx="0" cy="0"/>
        </a:xfrm>
      </p:grpSpPr>
      <p:sp>
        <p:nvSpPr>
          <p:cNvPr id="47" name="Google Shape;47;g22cca618e47_0_22: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48" name="Google Shape;48;g22cca618e47_0_22: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 name="Google Shape;49;g22cca618e47_0_22: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2cca618e47_0_40: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61" name="Google Shape;61;g22cca618e47_0_40: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 name="Google Shape;62;g22cca618e47_0_40: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2cca618e47_0_17: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g22cca618e47_0_17: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2cca618e47_0_205: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22cca618e47_0_205: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g22cca618e47_0_205: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2cca618e47_0_94: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2cca618e47_0_94: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g22cca618e47_0_94: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2cca618e47_0_73:notes"/>
          <p:cNvSpPr/>
          <p:nvPr>
            <p:ph idx="2" type="sldImg"/>
          </p:nvPr>
        </p:nvSpPr>
        <p:spPr>
          <a:xfrm>
            <a:off x="422275" y="1241425"/>
            <a:ext cx="5953200" cy="33495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2cca618e47_0_73:notes"/>
          <p:cNvSpPr txBox="1"/>
          <p:nvPr>
            <p:ph idx="1" type="body"/>
          </p:nvPr>
        </p:nvSpPr>
        <p:spPr>
          <a:xfrm>
            <a:off x="679768" y="4777194"/>
            <a:ext cx="5438100" cy="390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g22cca618e47_0_73:notes"/>
          <p:cNvSpPr txBox="1"/>
          <p:nvPr>
            <p:ph idx="12" type="sldNum"/>
          </p:nvPr>
        </p:nvSpPr>
        <p:spPr>
          <a:xfrm>
            <a:off x="3850443" y="9428584"/>
            <a:ext cx="2945700" cy="498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TO - Title slide" showMasterSp="0">
  <p:cSld name="WTO - Title slide">
    <p:spTree>
      <p:nvGrpSpPr>
        <p:cNvPr id="14" name="Shape 14"/>
        <p:cNvGrpSpPr/>
        <p:nvPr/>
      </p:nvGrpSpPr>
      <p:grpSpPr>
        <a:xfrm>
          <a:off x="0" y="0"/>
          <a:ext cx="0" cy="0"/>
          <a:chOff x="0" y="0"/>
          <a:chExt cx="0" cy="0"/>
        </a:xfrm>
      </p:grpSpPr>
      <p:pic>
        <p:nvPicPr>
          <p:cNvPr descr="Background pattern&#10;&#10;Description automatically generated with low confidence" id="15" name="Google Shape;15;p2"/>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16" name="Google Shape;16;p2"/>
          <p:cNvSpPr txBox="1"/>
          <p:nvPr>
            <p:ph idx="1" type="body"/>
          </p:nvPr>
        </p:nvSpPr>
        <p:spPr>
          <a:xfrm>
            <a:off x="9427845" y="6172791"/>
            <a:ext cx="2347913" cy="478155"/>
          </a:xfrm>
          <a:prstGeom prst="rect">
            <a:avLst/>
          </a:prstGeom>
          <a:noFill/>
          <a:ln>
            <a:noFill/>
          </a:ln>
        </p:spPr>
        <p:txBody>
          <a:bodyPr anchorCtr="0" anchor="t" bIns="45700" lIns="91425" spcFirstLastPara="1" rIns="91425" wrap="square" tIns="45700">
            <a:noAutofit/>
          </a:bodyPr>
          <a:lstStyle>
            <a:lvl1pPr indent="-228600" lvl="0" marL="457200" marR="0" rtl="0" algn="r">
              <a:lnSpc>
                <a:spcPct val="90000"/>
              </a:lnSpc>
              <a:spcBef>
                <a:spcPts val="75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1pPr>
            <a:lvl2pPr indent="-330200" lvl="1" marL="914400" marR="0" rtl="0" algn="l">
              <a:lnSpc>
                <a:spcPct val="90000"/>
              </a:lnSpc>
              <a:spcBef>
                <a:spcPts val="375"/>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2pPr>
            <a:lvl3pPr indent="-330200" lvl="2" marL="1371600" marR="0" rtl="0" algn="l">
              <a:lnSpc>
                <a:spcPct val="90000"/>
              </a:lnSpc>
              <a:spcBef>
                <a:spcPts val="375"/>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3pPr>
            <a:lvl4pPr indent="-330200" lvl="3" marL="1828800" marR="0" rtl="0" algn="l">
              <a:lnSpc>
                <a:spcPct val="90000"/>
              </a:lnSpc>
              <a:spcBef>
                <a:spcPts val="375"/>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lnSpc>
                <a:spcPct val="90000"/>
              </a:lnSpc>
              <a:spcBef>
                <a:spcPts val="375"/>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17" name="Google Shape;17;p2"/>
          <p:cNvSpPr txBox="1"/>
          <p:nvPr>
            <p:ph idx="2" type="body"/>
          </p:nvPr>
        </p:nvSpPr>
        <p:spPr>
          <a:xfrm>
            <a:off x="455226" y="2747188"/>
            <a:ext cx="6386989" cy="195738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750"/>
              </a:spcBef>
              <a:spcAft>
                <a:spcPts val="0"/>
              </a:spcAft>
              <a:buClr>
                <a:schemeClr val="lt1"/>
              </a:buClr>
              <a:buSzPts val="2800"/>
              <a:buFont typeface="Arial"/>
              <a:buNone/>
              <a:defRPr b="1" i="0" sz="2800" u="none" cap="none" strike="noStrike">
                <a:solidFill>
                  <a:schemeClr val="lt1"/>
                </a:solidFill>
                <a:latin typeface="Arial"/>
                <a:ea typeface="Arial"/>
                <a:cs typeface="Arial"/>
                <a:sym typeface="Arial"/>
              </a:defRPr>
            </a:lvl1pPr>
            <a:lvl2pPr indent="-381000" lvl="1" marL="914400" marR="0" rtl="0" algn="l">
              <a:lnSpc>
                <a:spcPct val="90000"/>
              </a:lnSpc>
              <a:spcBef>
                <a:spcPts val="375"/>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375"/>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30200" lvl="4" marL="2286000" marR="0" rtl="0" algn="l">
              <a:lnSpc>
                <a:spcPct val="90000"/>
              </a:lnSpc>
              <a:spcBef>
                <a:spcPts val="375"/>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18" name="Google Shape;18;p2"/>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TO - Title + content">
  <p:cSld name="WTO - Title + content">
    <p:spTree>
      <p:nvGrpSpPr>
        <p:cNvPr id="19" name="Shape 19"/>
        <p:cNvGrpSpPr/>
        <p:nvPr/>
      </p:nvGrpSpPr>
      <p:grpSpPr>
        <a:xfrm>
          <a:off x="0" y="0"/>
          <a:ext cx="0" cy="0"/>
          <a:chOff x="0" y="0"/>
          <a:chExt cx="0" cy="0"/>
        </a:xfrm>
      </p:grpSpPr>
      <p:sp>
        <p:nvSpPr>
          <p:cNvPr id="20" name="Google Shape;20;p3"/>
          <p:cNvSpPr txBox="1"/>
          <p:nvPr>
            <p:ph type="title"/>
          </p:nvPr>
        </p:nvSpPr>
        <p:spPr>
          <a:xfrm>
            <a:off x="335721" y="0"/>
            <a:ext cx="8216349" cy="90252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Font typeface="Arial"/>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3"/>
          <p:cNvSpPr txBox="1"/>
          <p:nvPr>
            <p:ph idx="1" type="body"/>
          </p:nvPr>
        </p:nvSpPr>
        <p:spPr>
          <a:xfrm>
            <a:off x="334963" y="1270660"/>
            <a:ext cx="11522075" cy="525206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75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1pPr>
            <a:lvl2pPr indent="-228600" lvl="1" marL="914400" marR="0" rtl="0" algn="l">
              <a:lnSpc>
                <a:spcPct val="90000"/>
              </a:lnSpc>
              <a:spcBef>
                <a:spcPts val="375"/>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90000"/>
              </a:lnSpc>
              <a:spcBef>
                <a:spcPts val="375"/>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3pPr>
            <a:lvl4pPr indent="-228600" lvl="3" marL="1828800" marR="0" rtl="0" algn="l">
              <a:lnSpc>
                <a:spcPct val="90000"/>
              </a:lnSpc>
              <a:spcBef>
                <a:spcPts val="375"/>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4pPr>
            <a:lvl5pPr indent="-228600" lvl="4" marL="2286000" marR="0" rtl="0" algn="l">
              <a:lnSpc>
                <a:spcPct val="90000"/>
              </a:lnSpc>
              <a:spcBef>
                <a:spcPts val="375"/>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22" name="Google Shape;22;p3"/>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5.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descr="Background pattern&#10;&#10;Description automatically generated with low confidence" id="10" name="Google Shape;10;p1"/>
          <p:cNvPicPr preferRelativeResize="0"/>
          <p:nvPr/>
        </p:nvPicPr>
        <p:blipFill rotWithShape="1">
          <a:blip r:embed="rId1">
            <a:alphaModFix/>
          </a:blip>
          <a:srcRect b="0" l="0" r="0" t="0"/>
          <a:stretch/>
        </p:blipFill>
        <p:spPr>
          <a:xfrm>
            <a:off x="0" y="0"/>
            <a:ext cx="12192000" cy="6858000"/>
          </a:xfrm>
          <a:prstGeom prst="rect">
            <a:avLst/>
          </a:prstGeom>
          <a:noFill/>
          <a:ln>
            <a:noFill/>
          </a:ln>
        </p:spPr>
      </p:pic>
      <p:sp>
        <p:nvSpPr>
          <p:cNvPr id="11" name="Google Shape;11;p1"/>
          <p:cNvSpPr txBox="1"/>
          <p:nvPr>
            <p:ph type="title"/>
          </p:nvPr>
        </p:nvSpPr>
        <p:spPr>
          <a:xfrm>
            <a:off x="335721" y="0"/>
            <a:ext cx="8216349" cy="902525"/>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1"/>
              </a:buClr>
              <a:buSzPts val="1800"/>
              <a:buFont typeface="Arial"/>
              <a:buNone/>
              <a:defRPr b="1" i="0" sz="18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descr=" " id="12" name="Google Shape;12;p1"/>
          <p:cNvSpPr txBox="1"/>
          <p:nvPr/>
        </p:nvSpPr>
        <p:spPr>
          <a:xfrm>
            <a:off x="0" y="0"/>
            <a:ext cx="12192000" cy="223138"/>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850" u="none" cap="none" strike="noStrike">
                <a:solidFill>
                  <a:srgbClr val="000000"/>
                </a:solidFill>
                <a:latin typeface="Helvetica Neue"/>
                <a:ea typeface="Helvetica Neue"/>
                <a:cs typeface="Helvetica Neue"/>
                <a:sym typeface="Helvetica Neue"/>
              </a:rPr>
              <a:t> </a:t>
            </a:r>
            <a:endParaRPr/>
          </a:p>
        </p:txBody>
      </p:sp>
      <p:sp>
        <p:nvSpPr>
          <p:cNvPr id="13" name="Google Shape;13;p1"/>
          <p:cNvSpPr txBox="1"/>
          <p:nvPr>
            <p:ph idx="12" type="sldNum"/>
          </p:nvPr>
        </p:nvSpPr>
        <p:spPr>
          <a:xfrm>
            <a:off x="11409045" y="6333134"/>
            <a:ext cx="731700" cy="525000"/>
          </a:xfrm>
          <a:prstGeom prst="rect">
            <a:avLst/>
          </a:prstGeom>
          <a:noFill/>
          <a:ln>
            <a:noFill/>
          </a:ln>
        </p:spPr>
        <p:txBody>
          <a:bodyPr anchorCtr="0" anchor="t" bIns="91425" lIns="91425" spcFirstLastPara="1" rIns="91425" wrap="square" tIns="91425">
            <a:noAutofit/>
          </a:bodyPr>
          <a:lstStyle>
            <a:lvl1pPr lvl="0" algn="r">
              <a:buNone/>
              <a:defRPr sz="1300">
                <a:solidFill>
                  <a:schemeClr val="lt1"/>
                </a:solidFill>
              </a:defRPr>
            </a:lvl1pPr>
            <a:lvl2pPr lvl="1" algn="r">
              <a:buNone/>
              <a:defRPr sz="1300">
                <a:solidFill>
                  <a:schemeClr val="lt1"/>
                </a:solidFill>
              </a:defRPr>
            </a:lvl2pPr>
            <a:lvl3pPr lvl="2" algn="r">
              <a:buNone/>
              <a:defRPr sz="1300">
                <a:solidFill>
                  <a:schemeClr val="lt1"/>
                </a:solidFill>
              </a:defRPr>
            </a:lvl3pPr>
            <a:lvl4pPr lvl="3" algn="r">
              <a:buNone/>
              <a:defRPr sz="1300">
                <a:solidFill>
                  <a:schemeClr val="lt1"/>
                </a:solidFill>
              </a:defRPr>
            </a:lvl4pPr>
            <a:lvl5pPr lvl="4" algn="r">
              <a:buNone/>
              <a:defRPr sz="1300">
                <a:solidFill>
                  <a:schemeClr val="lt1"/>
                </a:solidFill>
              </a:defRPr>
            </a:lvl5pPr>
            <a:lvl6pPr lvl="5" algn="r">
              <a:buNone/>
              <a:defRPr sz="1300">
                <a:solidFill>
                  <a:schemeClr val="lt1"/>
                </a:solidFill>
              </a:defRPr>
            </a:lvl6pPr>
            <a:lvl7pPr lvl="6" algn="r">
              <a:buNone/>
              <a:defRPr sz="1300">
                <a:solidFill>
                  <a:schemeClr val="lt1"/>
                </a:solidFill>
              </a:defRPr>
            </a:lvl7pPr>
            <a:lvl8pPr lvl="7" algn="r">
              <a:buNone/>
              <a:defRPr sz="1300">
                <a:solidFill>
                  <a:schemeClr val="lt1"/>
                </a:solidFill>
              </a:defRPr>
            </a:lvl8pPr>
            <a:lvl9pPr lvl="8" algn="r">
              <a:buNone/>
              <a:defRPr sz="1300">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arxiv.org/ftp/arxiv/papers/2202/2202.05610.pdf" TargetMode="External"/><Relationship Id="rId4" Type="http://schemas.openxmlformats.org/officeDocument/2006/relationships/hyperlink" Target="https://arxiv.org/ftp/arxiv/papers/2202/2202.05610.pdf" TargetMode="External"/><Relationship Id="rId5"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hyperlink" Target="https://arxiv.org/ftp/arxiv/papers/2202/2202.05610.pdf" TargetMode="External"/><Relationship Id="rId5" Type="http://schemas.openxmlformats.org/officeDocument/2006/relationships/image" Target="../media/image14.png"/><Relationship Id="rId6"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4.png"/><Relationship Id="rId4" Type="http://schemas.openxmlformats.org/officeDocument/2006/relationships/image" Target="../media/image20.png"/><Relationship Id="rId5"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12.png"/><Relationship Id="rId6"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hyperlink" Target="https://cds.cern.ch/record/2237325/files/awg_p+_acc_note_2016_0067.pdf?" TargetMode="External"/><Relationship Id="rId7" Type="http://schemas.openxmlformats.org/officeDocument/2006/relationships/hyperlink" Target="https://cds.cern.ch/record/2294852/files/awg_p+_acc_note_2017_0063.pdf" TargetMode="External"/><Relationship Id="rId8" Type="http://schemas.openxmlformats.org/officeDocument/2006/relationships/hyperlink" Target="https://cds.cern.ch/record/2650574/files/awg_p+_acc_note_2018_0081.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9.png"/><Relationship Id="rId5" Type="http://schemas.openxmlformats.org/officeDocument/2006/relationships/image" Target="../media/image18.png"/><Relationship Id="rId6"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hal.inria.fr/hal-03414728/document" TargetMode="External"/><Relationship Id="rId4" Type="http://schemas.openxmlformats.org/officeDocument/2006/relationships/hyperlink" Target="https://hal.inria.fr/hal-03414728/document" TargetMode="External"/><Relationship Id="rId5"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id="27" name="Google Shape;27;p4"/>
          <p:cNvSpPr txBox="1"/>
          <p:nvPr>
            <p:ph idx="1" type="body"/>
          </p:nvPr>
        </p:nvSpPr>
        <p:spPr>
          <a:xfrm>
            <a:off x="9427845" y="6172791"/>
            <a:ext cx="2347913" cy="478155"/>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chemeClr val="lt1"/>
              </a:buClr>
              <a:buSzPts val="1600"/>
              <a:buNone/>
            </a:pPr>
            <a:r>
              <a:rPr lang="en-US"/>
              <a:t>20/04/2023</a:t>
            </a:r>
            <a:endParaRPr/>
          </a:p>
        </p:txBody>
      </p:sp>
      <p:sp>
        <p:nvSpPr>
          <p:cNvPr id="28" name="Google Shape;28;p4"/>
          <p:cNvSpPr txBox="1"/>
          <p:nvPr>
            <p:ph idx="2" type="body"/>
          </p:nvPr>
        </p:nvSpPr>
        <p:spPr>
          <a:xfrm>
            <a:off x="455225" y="2747200"/>
            <a:ext cx="7698900" cy="1957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2800"/>
              <a:buNone/>
            </a:pPr>
            <a:r>
              <a:rPr lang="en-US" sz="2700"/>
              <a:t>AI-driven optimization of operation and maintenance of future accelerators</a:t>
            </a:r>
            <a:endParaRPr sz="2700"/>
          </a:p>
          <a:p>
            <a:pPr indent="0" lvl="0" marL="0" rtl="0" algn="l">
              <a:lnSpc>
                <a:spcPct val="90000"/>
              </a:lnSpc>
              <a:spcBef>
                <a:spcPts val="0"/>
              </a:spcBef>
              <a:spcAft>
                <a:spcPts val="0"/>
              </a:spcAft>
              <a:buClr>
                <a:schemeClr val="lt1"/>
              </a:buClr>
              <a:buSzPts val="2800"/>
              <a:buNone/>
            </a:pPr>
            <a:r>
              <a:t/>
            </a:r>
            <a:endParaRPr b="0" sz="2700"/>
          </a:p>
          <a:p>
            <a:pPr indent="0" lvl="0" marL="0" rtl="0" algn="l">
              <a:lnSpc>
                <a:spcPct val="90000"/>
              </a:lnSpc>
              <a:spcBef>
                <a:spcPts val="0"/>
              </a:spcBef>
              <a:spcAft>
                <a:spcPts val="0"/>
              </a:spcAft>
              <a:buClr>
                <a:schemeClr val="lt1"/>
              </a:buClr>
              <a:buSzPts val="2800"/>
              <a:buNone/>
            </a:pPr>
            <a:r>
              <a:t/>
            </a:r>
            <a:endParaRPr b="0" sz="2700"/>
          </a:p>
          <a:p>
            <a:pPr indent="0" lvl="0" marL="0" rtl="0" algn="l">
              <a:lnSpc>
                <a:spcPct val="90000"/>
              </a:lnSpc>
              <a:spcBef>
                <a:spcPts val="0"/>
              </a:spcBef>
              <a:spcAft>
                <a:spcPts val="0"/>
              </a:spcAft>
              <a:buClr>
                <a:schemeClr val="lt1"/>
              </a:buClr>
              <a:buSzPts val="2800"/>
              <a:buNone/>
            </a:pPr>
            <a:r>
              <a:t/>
            </a:r>
            <a:endParaRPr b="0" sz="1800"/>
          </a:p>
          <a:p>
            <a:pPr indent="0" lvl="0" marL="0" rtl="0" algn="l">
              <a:lnSpc>
                <a:spcPct val="90000"/>
              </a:lnSpc>
              <a:spcBef>
                <a:spcPts val="0"/>
              </a:spcBef>
              <a:spcAft>
                <a:spcPts val="0"/>
              </a:spcAft>
              <a:buClr>
                <a:schemeClr val="lt1"/>
              </a:buClr>
              <a:buSzPts val="2800"/>
              <a:buNone/>
            </a:pPr>
            <a:r>
              <a:rPr b="0" lang="en-US" sz="1800"/>
              <a:t>Andrea Apollonio - andrea.apollonio@reshape.systems</a:t>
            </a:r>
            <a:endParaRPr b="0" sz="1800"/>
          </a:p>
          <a:p>
            <a:pPr indent="0" lvl="0" marL="0" rtl="0" algn="l">
              <a:lnSpc>
                <a:spcPct val="90000"/>
              </a:lnSpc>
              <a:spcBef>
                <a:spcPts val="0"/>
              </a:spcBef>
              <a:spcAft>
                <a:spcPts val="0"/>
              </a:spcAft>
              <a:buClr>
                <a:schemeClr val="lt1"/>
              </a:buClr>
              <a:buSzPts val="2800"/>
              <a:buNone/>
            </a:pPr>
            <a:r>
              <a:t/>
            </a:r>
            <a:endParaRPr b="0" sz="1800"/>
          </a:p>
          <a:p>
            <a:pPr indent="0" lvl="0" marL="0" rtl="0" algn="l">
              <a:lnSpc>
                <a:spcPct val="90000"/>
              </a:lnSpc>
              <a:spcBef>
                <a:spcPts val="0"/>
              </a:spcBef>
              <a:spcAft>
                <a:spcPts val="0"/>
              </a:spcAft>
              <a:buClr>
                <a:schemeClr val="lt1"/>
              </a:buClr>
              <a:buSzPts val="2800"/>
              <a:buNone/>
            </a:pPr>
            <a:r>
              <a:rPr b="0" lang="en-US" sz="1800"/>
              <a:t>Acknowledgements: T. Cartier-Michaud, L. Felsberger, C. Obermair, colleagues from CERN EPC, MPE, RF groups</a:t>
            </a:r>
            <a:endParaRPr b="0" sz="1800"/>
          </a:p>
        </p:txBody>
      </p:sp>
      <p:sp>
        <p:nvSpPr>
          <p:cNvPr id="29" name="Google Shape;29;p4"/>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3"/>
          <p:cNvSpPr txBox="1"/>
          <p:nvPr>
            <p:ph type="title"/>
          </p:nvPr>
        </p:nvSpPr>
        <p:spPr>
          <a:xfrm>
            <a:off x="335726" y="0"/>
            <a:ext cx="103440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Failure identification example: CLIC </a:t>
            </a:r>
            <a:r>
              <a:rPr lang="en-US" sz="2400"/>
              <a:t>RF breakdown prediction</a:t>
            </a:r>
            <a:endParaRPr sz="2400"/>
          </a:p>
        </p:txBody>
      </p:sp>
      <p:sp>
        <p:nvSpPr>
          <p:cNvPr id="161" name="Google Shape;161;p13"/>
          <p:cNvSpPr txBox="1"/>
          <p:nvPr>
            <p:ph idx="1" type="body"/>
          </p:nvPr>
        </p:nvSpPr>
        <p:spPr>
          <a:xfrm>
            <a:off x="334975" y="1423050"/>
            <a:ext cx="6766800" cy="3375300"/>
          </a:xfrm>
          <a:prstGeom prst="rect">
            <a:avLst/>
          </a:prstGeom>
        </p:spPr>
        <p:txBody>
          <a:bodyPr anchorCtr="0" anchor="t" bIns="45700" lIns="91425" spcFirstLastPara="1" rIns="91425" wrap="square" tIns="45700">
            <a:noAutofit/>
          </a:bodyPr>
          <a:lstStyle/>
          <a:p>
            <a:pPr indent="0" lvl="0" marL="0" rtl="0" algn="l">
              <a:spcBef>
                <a:spcPts val="750"/>
              </a:spcBef>
              <a:spcAft>
                <a:spcPts val="0"/>
              </a:spcAft>
              <a:buNone/>
            </a:pPr>
            <a:r>
              <a:rPr b="1" lang="en-US" sz="2000"/>
              <a:t>Idea:</a:t>
            </a:r>
            <a:r>
              <a:rPr lang="en-US" sz="2000"/>
              <a:t> analyze data from CLIC RF test stand (XBOX) to predict the occurrence of breakdowns</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rPr b="1" lang="en-US" sz="2000"/>
              <a:t>Goal:</a:t>
            </a:r>
            <a:r>
              <a:rPr lang="en-US" sz="2000"/>
              <a:t> improve conditioning (recovery algorithms) and optimize availability through dynamic failure compensation</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rPr b="1" lang="en-US" sz="2000"/>
              <a:t>Data sources:</a:t>
            </a:r>
            <a:r>
              <a:rPr lang="en-US" sz="2000"/>
              <a:t> XBOX control system</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rPr b="1" lang="en-US" sz="2000"/>
              <a:t>Problems:</a:t>
            </a:r>
            <a:r>
              <a:rPr lang="en-US" sz="2000"/>
              <a:t> synchronization of data acquisition devices, high class imbalance</a:t>
            </a:r>
            <a:endParaRPr sz="2000"/>
          </a:p>
        </p:txBody>
      </p:sp>
      <p:sp>
        <p:nvSpPr>
          <p:cNvPr id="162" name="Google Shape;162;p13"/>
          <p:cNvSpPr txBox="1"/>
          <p:nvPr/>
        </p:nvSpPr>
        <p:spPr>
          <a:xfrm>
            <a:off x="1193275" y="6424775"/>
            <a:ext cx="95709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u="sng">
                <a:solidFill>
                  <a:schemeClr val="hlink"/>
                </a:solidFill>
                <a:hlinkClick r:id="rId3"/>
              </a:rPr>
              <a:t>“</a:t>
            </a:r>
            <a:r>
              <a:rPr lang="en-US" sz="1600" u="sng">
                <a:solidFill>
                  <a:schemeClr val="hlink"/>
                </a:solidFill>
                <a:hlinkClick r:id="rId4"/>
              </a:rPr>
              <a:t>Explainable machine learning for breakdown prediction in high gradient RF cavities”, C. Obermair et al.</a:t>
            </a:r>
            <a:endParaRPr sz="1600"/>
          </a:p>
        </p:txBody>
      </p:sp>
      <p:pic>
        <p:nvPicPr>
          <p:cNvPr id="163" name="Google Shape;163;p13"/>
          <p:cNvPicPr preferRelativeResize="0"/>
          <p:nvPr/>
        </p:nvPicPr>
        <p:blipFill>
          <a:blip r:embed="rId5">
            <a:alphaModFix/>
          </a:blip>
          <a:stretch>
            <a:fillRect/>
          </a:stretch>
        </p:blipFill>
        <p:spPr>
          <a:xfrm>
            <a:off x="7206453" y="1546850"/>
            <a:ext cx="4630447" cy="3375299"/>
          </a:xfrm>
          <a:prstGeom prst="rect">
            <a:avLst/>
          </a:prstGeom>
          <a:noFill/>
          <a:ln>
            <a:noFill/>
          </a:ln>
          <a:effectLst>
            <a:outerShdw blurRad="57150" rotWithShape="0" algn="bl" dir="5400000" dist="19050">
              <a:srgbClr val="000000">
                <a:alpha val="50000"/>
              </a:srgbClr>
            </a:outerShdw>
          </a:effectLst>
        </p:spPr>
      </p:pic>
      <p:sp>
        <p:nvSpPr>
          <p:cNvPr id="164" name="Google Shape;164;p13"/>
          <p:cNvSpPr txBox="1"/>
          <p:nvPr/>
        </p:nvSpPr>
        <p:spPr>
          <a:xfrm>
            <a:off x="8946775" y="1127825"/>
            <a:ext cx="198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t>t=0 breakdown</a:t>
            </a:r>
            <a:endParaRPr sz="1000"/>
          </a:p>
        </p:txBody>
      </p:sp>
      <p:sp>
        <p:nvSpPr>
          <p:cNvPr id="165" name="Google Shape;165;p13"/>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
        <p:nvSpPr>
          <p:cNvPr id="166" name="Google Shape;166;p13"/>
          <p:cNvSpPr txBox="1"/>
          <p:nvPr/>
        </p:nvSpPr>
        <p:spPr>
          <a:xfrm>
            <a:off x="335725" y="5076100"/>
            <a:ext cx="11625900" cy="11121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750"/>
              </a:spcBef>
              <a:spcAft>
                <a:spcPts val="0"/>
              </a:spcAft>
              <a:buNone/>
            </a:pPr>
            <a:r>
              <a:rPr b="1" lang="en-US" sz="2000">
                <a:solidFill>
                  <a:schemeClr val="dk1"/>
                </a:solidFill>
              </a:rPr>
              <a:t>Findings</a:t>
            </a:r>
            <a:r>
              <a:rPr lang="en-US" sz="2000">
                <a:solidFill>
                  <a:schemeClr val="dk1"/>
                </a:solidFill>
              </a:rPr>
              <a:t>: </a:t>
            </a:r>
            <a:endParaRPr sz="2000">
              <a:solidFill>
                <a:schemeClr val="dk1"/>
              </a:solidFill>
            </a:endParaRPr>
          </a:p>
          <a:p>
            <a:pPr indent="-355600" lvl="0" marL="457200" rtl="0" algn="l">
              <a:lnSpc>
                <a:spcPct val="90000"/>
              </a:lnSpc>
              <a:spcBef>
                <a:spcPts val="750"/>
              </a:spcBef>
              <a:spcAft>
                <a:spcPts val="0"/>
              </a:spcAft>
              <a:buClr>
                <a:schemeClr val="dk1"/>
              </a:buClr>
              <a:buSzPts val="2000"/>
              <a:buChar char="●"/>
            </a:pPr>
            <a:r>
              <a:rPr lang="en-US" sz="2000">
                <a:solidFill>
                  <a:schemeClr val="dk1"/>
                </a:solidFill>
              </a:rPr>
              <a:t>Trend data (scalar): </a:t>
            </a:r>
            <a:r>
              <a:rPr i="1" lang="en-US" sz="2000">
                <a:solidFill>
                  <a:schemeClr val="dk1"/>
                </a:solidFill>
              </a:rPr>
              <a:t>possible</a:t>
            </a:r>
            <a:r>
              <a:rPr lang="en-US" sz="2000">
                <a:solidFill>
                  <a:schemeClr val="dk1"/>
                </a:solidFill>
              </a:rPr>
              <a:t> precursor of primary RF breakdowns (tbc with further tests)</a:t>
            </a:r>
            <a:endParaRPr sz="2000">
              <a:solidFill>
                <a:schemeClr val="dk1"/>
              </a:solidFill>
            </a:endParaRPr>
          </a:p>
          <a:p>
            <a:pPr indent="-355600" lvl="0" marL="457200" rtl="0" algn="l">
              <a:lnSpc>
                <a:spcPct val="90000"/>
              </a:lnSpc>
              <a:spcBef>
                <a:spcPts val="0"/>
              </a:spcBef>
              <a:spcAft>
                <a:spcPts val="0"/>
              </a:spcAft>
              <a:buClr>
                <a:schemeClr val="dk1"/>
              </a:buClr>
              <a:buSzPts val="2000"/>
              <a:buChar char="●"/>
            </a:pPr>
            <a:r>
              <a:rPr lang="en-US" sz="2000">
                <a:solidFill>
                  <a:schemeClr val="dk1"/>
                </a:solidFill>
              </a:rPr>
              <a:t>Event data (timeseries): 89.7% </a:t>
            </a:r>
            <a:r>
              <a:rPr i="1" lang="en-US" sz="2000">
                <a:solidFill>
                  <a:schemeClr val="dk1"/>
                </a:solidFill>
              </a:rPr>
              <a:t>accuracy</a:t>
            </a:r>
            <a:r>
              <a:rPr lang="en-US" sz="2000">
                <a:solidFill>
                  <a:schemeClr val="dk1"/>
                </a:solidFill>
              </a:rPr>
              <a:t> in the prediction of follow-up breakdowns</a:t>
            </a:r>
            <a:endParaRPr sz="2000">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4"/>
          <p:cNvSpPr txBox="1"/>
          <p:nvPr>
            <p:ph type="title"/>
          </p:nvPr>
        </p:nvSpPr>
        <p:spPr>
          <a:xfrm>
            <a:off x="335721" y="0"/>
            <a:ext cx="82164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The role of explainable AI</a:t>
            </a:r>
            <a:endParaRPr sz="2400"/>
          </a:p>
        </p:txBody>
      </p:sp>
      <p:sp>
        <p:nvSpPr>
          <p:cNvPr id="173" name="Google Shape;173;p14"/>
          <p:cNvSpPr txBox="1"/>
          <p:nvPr>
            <p:ph idx="1" type="body"/>
          </p:nvPr>
        </p:nvSpPr>
        <p:spPr>
          <a:xfrm>
            <a:off x="334975" y="1118256"/>
            <a:ext cx="11522100" cy="2361900"/>
          </a:xfrm>
          <a:prstGeom prst="rect">
            <a:avLst/>
          </a:prstGeom>
        </p:spPr>
        <p:txBody>
          <a:bodyPr anchorCtr="0" anchor="t" bIns="45700" lIns="91425" spcFirstLastPara="1" rIns="91425" wrap="square" tIns="45700">
            <a:noAutofit/>
          </a:bodyPr>
          <a:lstStyle/>
          <a:p>
            <a:pPr indent="-355600" lvl="0" marL="457200" rtl="0" algn="l">
              <a:spcBef>
                <a:spcPts val="750"/>
              </a:spcBef>
              <a:spcAft>
                <a:spcPts val="0"/>
              </a:spcAft>
              <a:buSzPts val="2000"/>
              <a:buChar char="●"/>
            </a:pPr>
            <a:r>
              <a:rPr lang="en-US" sz="2000"/>
              <a:t>AI models often feel like “</a:t>
            </a:r>
            <a:r>
              <a:rPr b="1" lang="en-US" sz="2000"/>
              <a:t>black boxes</a:t>
            </a:r>
            <a:r>
              <a:rPr lang="en-US" sz="2000"/>
              <a:t>”, where given (large) inputs a result/action is returned</a:t>
            </a:r>
            <a:endParaRPr sz="2000"/>
          </a:p>
          <a:p>
            <a:pPr indent="0" lvl="0" marL="457200" rtl="0" algn="l">
              <a:spcBef>
                <a:spcPts val="750"/>
              </a:spcBef>
              <a:spcAft>
                <a:spcPts val="0"/>
              </a:spcAft>
              <a:buNone/>
            </a:pPr>
            <a:r>
              <a:t/>
            </a:r>
            <a:endParaRPr sz="2000"/>
          </a:p>
          <a:p>
            <a:pPr indent="-355600" lvl="0" marL="457200" rtl="0" algn="l">
              <a:spcBef>
                <a:spcPts val="750"/>
              </a:spcBef>
              <a:spcAft>
                <a:spcPts val="0"/>
              </a:spcAft>
              <a:buSzPts val="2000"/>
              <a:buChar char="●"/>
            </a:pPr>
            <a:r>
              <a:rPr lang="en-US" sz="2000"/>
              <a:t>Having control over model decisions can be an essential ingredient for a successful application of AI models, especially in </a:t>
            </a:r>
            <a:r>
              <a:rPr b="1" lang="en-US" sz="2000"/>
              <a:t>safety-critical applications</a:t>
            </a:r>
            <a:endParaRPr b="1" sz="2000"/>
          </a:p>
          <a:p>
            <a:pPr indent="0" lvl="0" marL="457200" rtl="0" algn="l">
              <a:spcBef>
                <a:spcPts val="750"/>
              </a:spcBef>
              <a:spcAft>
                <a:spcPts val="0"/>
              </a:spcAft>
              <a:buNone/>
            </a:pPr>
            <a:r>
              <a:t/>
            </a:r>
            <a:endParaRPr b="1" sz="2000"/>
          </a:p>
          <a:p>
            <a:pPr indent="-355600" lvl="0" marL="457200" rtl="0" algn="l">
              <a:spcBef>
                <a:spcPts val="750"/>
              </a:spcBef>
              <a:spcAft>
                <a:spcPts val="0"/>
              </a:spcAft>
              <a:buSzPts val="2000"/>
              <a:buChar char="●"/>
            </a:pPr>
            <a:r>
              <a:rPr lang="en-US" sz="2000"/>
              <a:t>Explainable AI aims at “opening the black box” and providing </a:t>
            </a:r>
            <a:r>
              <a:rPr b="1" lang="en-US" sz="2000"/>
              <a:t>insights into model decisions</a:t>
            </a:r>
            <a:endParaRPr b="1" sz="2000"/>
          </a:p>
          <a:p>
            <a:pPr indent="0" lvl="0" marL="457200" rtl="0" algn="l">
              <a:spcBef>
                <a:spcPts val="750"/>
              </a:spcBef>
              <a:spcAft>
                <a:spcPts val="0"/>
              </a:spcAft>
              <a:buNone/>
            </a:pPr>
            <a:r>
              <a:t/>
            </a:r>
            <a:endParaRPr b="1" sz="2000"/>
          </a:p>
          <a:p>
            <a:pPr indent="-355600" lvl="0" marL="457200" rtl="0" algn="l">
              <a:spcBef>
                <a:spcPts val="750"/>
              </a:spcBef>
              <a:spcAft>
                <a:spcPts val="0"/>
              </a:spcAft>
              <a:buSzPts val="2000"/>
              <a:buChar char="●"/>
            </a:pPr>
            <a:r>
              <a:rPr b="1" lang="en-US" sz="2000"/>
              <a:t>SHAP values: </a:t>
            </a:r>
            <a:r>
              <a:rPr lang="en-US" sz="2000"/>
              <a:t>assess</a:t>
            </a:r>
            <a:r>
              <a:rPr lang="en-US" sz="2000"/>
              <a:t> feature importance for model predictions</a:t>
            </a:r>
            <a:endParaRPr sz="2000"/>
          </a:p>
        </p:txBody>
      </p:sp>
      <p:sp>
        <p:nvSpPr>
          <p:cNvPr id="174" name="Google Shape;174;p14"/>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pic>
        <p:nvPicPr>
          <p:cNvPr id="175" name="Google Shape;175;p14"/>
          <p:cNvPicPr preferRelativeResize="0"/>
          <p:nvPr/>
        </p:nvPicPr>
        <p:blipFill>
          <a:blip r:embed="rId3">
            <a:alphaModFix/>
          </a:blip>
          <a:stretch>
            <a:fillRect/>
          </a:stretch>
        </p:blipFill>
        <p:spPr>
          <a:xfrm>
            <a:off x="182575" y="4313375"/>
            <a:ext cx="5495976" cy="1897625"/>
          </a:xfrm>
          <a:prstGeom prst="rect">
            <a:avLst/>
          </a:prstGeom>
          <a:noFill/>
          <a:ln>
            <a:noFill/>
          </a:ln>
          <a:effectLst>
            <a:outerShdw blurRad="57150" rotWithShape="0" algn="bl" dir="5400000" dist="19050">
              <a:srgbClr val="000000">
                <a:alpha val="50000"/>
              </a:srgbClr>
            </a:outerShdw>
          </a:effectLst>
        </p:spPr>
      </p:pic>
      <p:sp>
        <p:nvSpPr>
          <p:cNvPr id="176" name="Google Shape;176;p14"/>
          <p:cNvSpPr txBox="1"/>
          <p:nvPr/>
        </p:nvSpPr>
        <p:spPr>
          <a:xfrm>
            <a:off x="1193275" y="6424775"/>
            <a:ext cx="95709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u="sng">
                <a:solidFill>
                  <a:schemeClr val="hlink"/>
                </a:solidFill>
                <a:hlinkClick r:id="rId4"/>
              </a:rPr>
              <a:t>“Explainable machine learning for breakdown prediction in high gradient RF cavities”, C. Obermair et al.</a:t>
            </a:r>
            <a:endParaRPr sz="1600"/>
          </a:p>
        </p:txBody>
      </p:sp>
      <p:sp>
        <p:nvSpPr>
          <p:cNvPr id="177" name="Google Shape;177;p14"/>
          <p:cNvSpPr txBox="1"/>
          <p:nvPr/>
        </p:nvSpPr>
        <p:spPr>
          <a:xfrm>
            <a:off x="2016763" y="3963363"/>
            <a:ext cx="198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t>CLIC RF test setup</a:t>
            </a:r>
            <a:endParaRPr sz="1000"/>
          </a:p>
        </p:txBody>
      </p:sp>
      <p:pic>
        <p:nvPicPr>
          <p:cNvPr id="178" name="Google Shape;178;p14"/>
          <p:cNvPicPr preferRelativeResize="0"/>
          <p:nvPr/>
        </p:nvPicPr>
        <p:blipFill rotWithShape="1">
          <a:blip r:embed="rId5">
            <a:alphaModFix/>
          </a:blip>
          <a:srcRect b="5829" l="0" r="0" t="0"/>
          <a:stretch/>
        </p:blipFill>
        <p:spPr>
          <a:xfrm>
            <a:off x="5919031" y="4291775"/>
            <a:ext cx="2937694" cy="1897624"/>
          </a:xfrm>
          <a:prstGeom prst="rect">
            <a:avLst/>
          </a:prstGeom>
          <a:noFill/>
          <a:ln>
            <a:noFill/>
          </a:ln>
          <a:effectLst>
            <a:outerShdw blurRad="57150" rotWithShape="0" algn="bl" dir="5400000" dist="19050">
              <a:srgbClr val="000000">
                <a:alpha val="50000"/>
              </a:srgbClr>
            </a:outerShdw>
          </a:effectLst>
        </p:spPr>
      </p:pic>
      <p:sp>
        <p:nvSpPr>
          <p:cNvPr id="179" name="Google Shape;179;p14"/>
          <p:cNvSpPr txBox="1"/>
          <p:nvPr/>
        </p:nvSpPr>
        <p:spPr>
          <a:xfrm>
            <a:off x="7707075" y="3963375"/>
            <a:ext cx="2409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t>Feature importance</a:t>
            </a:r>
            <a:endParaRPr sz="1000"/>
          </a:p>
        </p:txBody>
      </p:sp>
      <p:pic>
        <p:nvPicPr>
          <p:cNvPr id="180" name="Google Shape;180;p14"/>
          <p:cNvPicPr preferRelativeResize="0"/>
          <p:nvPr/>
        </p:nvPicPr>
        <p:blipFill>
          <a:blip r:embed="rId6">
            <a:alphaModFix/>
          </a:blip>
          <a:stretch>
            <a:fillRect/>
          </a:stretch>
        </p:blipFill>
        <p:spPr>
          <a:xfrm>
            <a:off x="8999314" y="4313376"/>
            <a:ext cx="2728636" cy="1897625"/>
          </a:xfrm>
          <a:prstGeom prst="rect">
            <a:avLst/>
          </a:prstGeom>
          <a:noFill/>
          <a:ln>
            <a:noFill/>
          </a:ln>
          <a:effectLst>
            <a:outerShdw blurRad="57150" rotWithShape="0" algn="bl" dir="5400000" dist="19050">
              <a:srgbClr val="000000">
                <a:alpha val="50000"/>
              </a:srgbClr>
            </a:outerShdw>
          </a:effectLst>
        </p:spPr>
      </p:pic>
      <p:sp>
        <p:nvSpPr>
          <p:cNvPr id="181" name="Google Shape;181;p14"/>
          <p:cNvSpPr txBox="1"/>
          <p:nvPr/>
        </p:nvSpPr>
        <p:spPr>
          <a:xfrm>
            <a:off x="9447475" y="4973250"/>
            <a:ext cx="11076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0000FF"/>
                </a:solidFill>
              </a:rPr>
              <a:t>Healthy</a:t>
            </a:r>
            <a:endParaRPr>
              <a:solidFill>
                <a:srgbClr val="0000FF"/>
              </a:solidFill>
            </a:endParaRPr>
          </a:p>
          <a:p>
            <a:pPr indent="0" lvl="0" marL="0" rtl="0" algn="l">
              <a:spcBef>
                <a:spcPts val="0"/>
              </a:spcBef>
              <a:spcAft>
                <a:spcPts val="0"/>
              </a:spcAft>
              <a:buNone/>
            </a:pPr>
            <a:r>
              <a:rPr lang="en-US">
                <a:solidFill>
                  <a:srgbClr val="FF0000"/>
                </a:solidFill>
              </a:rPr>
              <a:t>Breakdown</a:t>
            </a:r>
            <a:endParaRPr>
              <a:solidFill>
                <a:srgbClr val="FF0000"/>
              </a:solidFill>
            </a:endParaRPr>
          </a:p>
          <a:p>
            <a:pPr indent="0" lvl="0" marL="0" rtl="0" algn="l">
              <a:spcBef>
                <a:spcPts val="0"/>
              </a:spcBef>
              <a:spcAft>
                <a:spcPts val="0"/>
              </a:spcAft>
              <a:buNone/>
            </a:pPr>
            <a:r>
              <a:rPr lang="en-US" sz="1200">
                <a:solidFill>
                  <a:schemeClr val="dk1"/>
                </a:solidFill>
              </a:rPr>
              <a:t>(next pulse)</a:t>
            </a:r>
            <a:endParaRPr sz="1200">
              <a:solidFill>
                <a:schemeClr val="dk1"/>
              </a:solidFill>
            </a:endParaRPr>
          </a:p>
        </p:txBody>
      </p:sp>
      <p:sp>
        <p:nvSpPr>
          <p:cNvPr id="182" name="Google Shape;182;p14"/>
          <p:cNvSpPr txBox="1"/>
          <p:nvPr/>
        </p:nvSpPr>
        <p:spPr>
          <a:xfrm>
            <a:off x="6057938" y="6189400"/>
            <a:ext cx="2409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t>Trend data</a:t>
            </a:r>
            <a:endParaRPr/>
          </a:p>
        </p:txBody>
      </p:sp>
      <p:sp>
        <p:nvSpPr>
          <p:cNvPr id="183" name="Google Shape;183;p14"/>
          <p:cNvSpPr txBox="1"/>
          <p:nvPr/>
        </p:nvSpPr>
        <p:spPr>
          <a:xfrm>
            <a:off x="9367884" y="6188766"/>
            <a:ext cx="2409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t>Event data</a:t>
            </a:r>
            <a:endParaRPr sz="10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5"/>
          <p:cNvSpPr txBox="1"/>
          <p:nvPr>
            <p:ph type="title"/>
          </p:nvPr>
        </p:nvSpPr>
        <p:spPr>
          <a:xfrm>
            <a:off x="335721" y="0"/>
            <a:ext cx="82164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Diagnostics: use of Large Language Models</a:t>
            </a:r>
            <a:endParaRPr sz="2400"/>
          </a:p>
        </p:txBody>
      </p:sp>
      <p:sp>
        <p:nvSpPr>
          <p:cNvPr id="190" name="Google Shape;190;p15"/>
          <p:cNvSpPr txBox="1"/>
          <p:nvPr>
            <p:ph idx="1" type="body"/>
          </p:nvPr>
        </p:nvSpPr>
        <p:spPr>
          <a:xfrm>
            <a:off x="334975" y="1270650"/>
            <a:ext cx="7880700" cy="3600600"/>
          </a:xfrm>
          <a:prstGeom prst="rect">
            <a:avLst/>
          </a:prstGeom>
        </p:spPr>
        <p:txBody>
          <a:bodyPr anchorCtr="0" anchor="t" bIns="45700" lIns="91425" spcFirstLastPara="1" rIns="91425" wrap="square" tIns="45700">
            <a:noAutofit/>
          </a:bodyPr>
          <a:lstStyle/>
          <a:p>
            <a:pPr indent="0" lvl="0" marL="0" rtl="0" algn="l">
              <a:spcBef>
                <a:spcPts val="750"/>
              </a:spcBef>
              <a:spcAft>
                <a:spcPts val="0"/>
              </a:spcAft>
              <a:buNone/>
            </a:pPr>
            <a:r>
              <a:rPr lang="en-US" sz="2000"/>
              <a:t>Operation and maintenance of particle accelerators relies on </a:t>
            </a:r>
            <a:r>
              <a:rPr b="1" lang="en-US" sz="2000"/>
              <a:t>highly trained staff</a:t>
            </a:r>
            <a:endParaRPr b="1" sz="2000"/>
          </a:p>
          <a:p>
            <a:pPr indent="-355600" lvl="0" marL="457200" rtl="0" algn="l">
              <a:spcBef>
                <a:spcPts val="750"/>
              </a:spcBef>
              <a:spcAft>
                <a:spcPts val="0"/>
              </a:spcAft>
              <a:buSzPts val="2000"/>
              <a:buChar char="●"/>
            </a:pPr>
            <a:r>
              <a:rPr lang="en-US" sz="2000"/>
              <a:t>Operators: problem identification and initial diagnostics</a:t>
            </a:r>
            <a:endParaRPr sz="2000"/>
          </a:p>
          <a:p>
            <a:pPr indent="-355600" lvl="0" marL="457200" rtl="0" algn="l">
              <a:spcBef>
                <a:spcPts val="0"/>
              </a:spcBef>
              <a:spcAft>
                <a:spcPts val="0"/>
              </a:spcAft>
              <a:buSzPts val="2000"/>
              <a:buChar char="●"/>
            </a:pPr>
            <a:r>
              <a:rPr lang="en-US" sz="2000"/>
              <a:t>On-call experts: dedicated support for complex problem resolution</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rPr lang="en-US" sz="2000"/>
              <a:t>Management of </a:t>
            </a:r>
            <a:r>
              <a:rPr b="1" lang="en-US" sz="2000"/>
              <a:t>organizational knowledge</a:t>
            </a:r>
            <a:r>
              <a:rPr lang="en-US" sz="2000"/>
              <a:t> is a great challenge for large research institutions</a:t>
            </a:r>
            <a:endParaRPr sz="2000"/>
          </a:p>
          <a:p>
            <a:pPr indent="-355600" lvl="0" marL="457200" rtl="0" algn="l">
              <a:spcBef>
                <a:spcPts val="750"/>
              </a:spcBef>
              <a:spcAft>
                <a:spcPts val="0"/>
              </a:spcAft>
              <a:buSzPts val="2000"/>
              <a:buChar char="●"/>
            </a:pPr>
            <a:r>
              <a:rPr lang="en-US" sz="2000"/>
              <a:t>Can be problematic in situations of high turnover</a:t>
            </a:r>
            <a:endParaRPr sz="2000"/>
          </a:p>
          <a:p>
            <a:pPr indent="-355600" lvl="0" marL="457200" rtl="0" algn="l">
              <a:spcBef>
                <a:spcPts val="0"/>
              </a:spcBef>
              <a:spcAft>
                <a:spcPts val="0"/>
              </a:spcAft>
              <a:buSzPts val="2000"/>
              <a:buChar char="●"/>
            </a:pPr>
            <a:r>
              <a:rPr lang="en-US" sz="2000"/>
              <a:t>Difficult to ensure continuity in case of key members leaving the organization</a:t>
            </a:r>
            <a:endParaRPr sz="2000"/>
          </a:p>
        </p:txBody>
      </p:sp>
      <p:sp>
        <p:nvSpPr>
          <p:cNvPr id="191" name="Google Shape;191;p15"/>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pic>
        <p:nvPicPr>
          <p:cNvPr id="192" name="Google Shape;192;p15"/>
          <p:cNvPicPr preferRelativeResize="0"/>
          <p:nvPr/>
        </p:nvPicPr>
        <p:blipFill>
          <a:blip r:embed="rId3">
            <a:alphaModFix/>
          </a:blip>
          <a:stretch>
            <a:fillRect/>
          </a:stretch>
        </p:blipFill>
        <p:spPr>
          <a:xfrm>
            <a:off x="9233912" y="3959950"/>
            <a:ext cx="2096251" cy="2378426"/>
          </a:xfrm>
          <a:prstGeom prst="rect">
            <a:avLst/>
          </a:prstGeom>
          <a:noFill/>
          <a:ln>
            <a:noFill/>
          </a:ln>
          <a:effectLst>
            <a:outerShdw blurRad="57150" rotWithShape="0" algn="bl" dir="5400000" dist="19050">
              <a:srgbClr val="000000">
                <a:alpha val="50000"/>
              </a:srgbClr>
            </a:outerShdw>
          </a:effectLst>
        </p:spPr>
      </p:pic>
      <p:sp>
        <p:nvSpPr>
          <p:cNvPr id="193" name="Google Shape;193;p15"/>
          <p:cNvSpPr txBox="1"/>
          <p:nvPr/>
        </p:nvSpPr>
        <p:spPr>
          <a:xfrm>
            <a:off x="304800" y="5105400"/>
            <a:ext cx="8063400" cy="13890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750"/>
              </a:spcBef>
              <a:spcAft>
                <a:spcPts val="0"/>
              </a:spcAft>
              <a:buNone/>
            </a:pPr>
            <a:r>
              <a:rPr lang="en-US" sz="2000">
                <a:solidFill>
                  <a:schemeClr val="dk1"/>
                </a:solidFill>
              </a:rPr>
              <a:t>Latest developments in </a:t>
            </a:r>
            <a:r>
              <a:rPr b="1" lang="en-US" sz="2000">
                <a:solidFill>
                  <a:schemeClr val="dk1"/>
                </a:solidFill>
              </a:rPr>
              <a:t>Large Language Models</a:t>
            </a:r>
            <a:r>
              <a:rPr lang="en-US" sz="2000">
                <a:solidFill>
                  <a:schemeClr val="dk1"/>
                </a:solidFill>
              </a:rPr>
              <a:t> (LLMs) could help to develop solutions to increase </a:t>
            </a:r>
            <a:r>
              <a:rPr lang="en-US" sz="2000">
                <a:solidFill>
                  <a:schemeClr val="dk1"/>
                </a:solidFill>
              </a:rPr>
              <a:t>operational efficiency</a:t>
            </a:r>
            <a:endParaRPr sz="2000">
              <a:solidFill>
                <a:schemeClr val="dk1"/>
              </a:solidFill>
            </a:endParaRPr>
          </a:p>
          <a:p>
            <a:pPr indent="-355600" lvl="0" marL="457200" rtl="0" algn="l">
              <a:lnSpc>
                <a:spcPct val="90000"/>
              </a:lnSpc>
              <a:spcBef>
                <a:spcPts val="750"/>
              </a:spcBef>
              <a:spcAft>
                <a:spcPts val="0"/>
              </a:spcAft>
              <a:buClr>
                <a:schemeClr val="dk1"/>
              </a:buClr>
              <a:buSzPts val="2000"/>
              <a:buChar char="●"/>
            </a:pPr>
            <a:r>
              <a:rPr lang="en-US" sz="2000">
                <a:solidFill>
                  <a:schemeClr val="dk1"/>
                </a:solidFill>
              </a:rPr>
              <a:t>Easy access to historical information</a:t>
            </a:r>
            <a:endParaRPr sz="2000">
              <a:solidFill>
                <a:schemeClr val="dk1"/>
              </a:solidFill>
            </a:endParaRPr>
          </a:p>
          <a:p>
            <a:pPr indent="-355600" lvl="0" marL="457200" rtl="0" algn="l">
              <a:lnSpc>
                <a:spcPct val="90000"/>
              </a:lnSpc>
              <a:spcBef>
                <a:spcPts val="0"/>
              </a:spcBef>
              <a:spcAft>
                <a:spcPts val="0"/>
              </a:spcAft>
              <a:buClr>
                <a:schemeClr val="dk1"/>
              </a:buClr>
              <a:buSzPts val="2000"/>
              <a:buChar char="●"/>
            </a:pPr>
            <a:r>
              <a:rPr lang="en-US" sz="2000">
                <a:solidFill>
                  <a:schemeClr val="dk1"/>
                </a:solidFill>
              </a:rPr>
              <a:t>Faster fault diagnostics and problem resolution</a:t>
            </a:r>
            <a:endParaRPr sz="2000">
              <a:solidFill>
                <a:schemeClr val="dk1"/>
              </a:solidFill>
            </a:endParaRPr>
          </a:p>
        </p:txBody>
      </p:sp>
      <p:sp>
        <p:nvSpPr>
          <p:cNvPr id="194" name="Google Shape;194;p15"/>
          <p:cNvSpPr txBox="1"/>
          <p:nvPr/>
        </p:nvSpPr>
        <p:spPr>
          <a:xfrm>
            <a:off x="9004250" y="3429975"/>
            <a:ext cx="2409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t>CERN Control Center</a:t>
            </a:r>
            <a:endParaRPr sz="1000"/>
          </a:p>
        </p:txBody>
      </p:sp>
      <p:pic>
        <p:nvPicPr>
          <p:cNvPr id="195" name="Google Shape;195;p15"/>
          <p:cNvPicPr preferRelativeResize="0"/>
          <p:nvPr/>
        </p:nvPicPr>
        <p:blipFill>
          <a:blip r:embed="rId4">
            <a:alphaModFix/>
          </a:blip>
          <a:stretch>
            <a:fillRect/>
          </a:stretch>
        </p:blipFill>
        <p:spPr>
          <a:xfrm>
            <a:off x="8368075" y="1054800"/>
            <a:ext cx="3566246" cy="2375176"/>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6"/>
          <p:cNvSpPr txBox="1"/>
          <p:nvPr>
            <p:ph type="title"/>
          </p:nvPr>
        </p:nvSpPr>
        <p:spPr>
          <a:xfrm>
            <a:off x="335721" y="0"/>
            <a:ext cx="82164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Organization of AI activities - my 2 cents</a:t>
            </a:r>
            <a:endParaRPr sz="2400"/>
          </a:p>
        </p:txBody>
      </p:sp>
      <p:sp>
        <p:nvSpPr>
          <p:cNvPr id="202" name="Google Shape;202;p16"/>
          <p:cNvSpPr txBox="1"/>
          <p:nvPr>
            <p:ph idx="1" type="body"/>
          </p:nvPr>
        </p:nvSpPr>
        <p:spPr>
          <a:xfrm>
            <a:off x="2914400" y="4536250"/>
            <a:ext cx="2838600" cy="2081400"/>
          </a:xfrm>
          <a:prstGeom prst="rect">
            <a:avLst/>
          </a:prstGeom>
        </p:spPr>
        <p:txBody>
          <a:bodyPr anchorCtr="0" anchor="t" bIns="45700" lIns="91425" spcFirstLastPara="1" rIns="91425" wrap="square" tIns="45700">
            <a:noAutofit/>
          </a:bodyPr>
          <a:lstStyle/>
          <a:p>
            <a:pPr indent="0" lvl="0" marL="0" rtl="0" algn="l">
              <a:spcBef>
                <a:spcPts val="750"/>
              </a:spcBef>
              <a:spcAft>
                <a:spcPts val="0"/>
              </a:spcAft>
              <a:buNone/>
            </a:pPr>
            <a:r>
              <a:rPr b="1" lang="en-US"/>
              <a:t>Data cleaning</a:t>
            </a:r>
            <a:endParaRPr b="1"/>
          </a:p>
          <a:p>
            <a:pPr indent="0" lvl="0" marL="0" rtl="0" algn="l">
              <a:spcBef>
                <a:spcPts val="750"/>
              </a:spcBef>
              <a:spcAft>
                <a:spcPts val="0"/>
              </a:spcAft>
              <a:buNone/>
            </a:pPr>
            <a:r>
              <a:t/>
            </a:r>
            <a:endParaRPr/>
          </a:p>
          <a:p>
            <a:pPr indent="0" lvl="0" marL="0" rtl="0" algn="l">
              <a:spcBef>
                <a:spcPts val="750"/>
              </a:spcBef>
              <a:spcAft>
                <a:spcPts val="0"/>
              </a:spcAft>
              <a:buNone/>
            </a:pPr>
            <a:r>
              <a:rPr b="1" lang="en-US"/>
              <a:t>Identification of models</a:t>
            </a:r>
            <a:r>
              <a:rPr lang="en-US"/>
              <a:t> suitable for case study</a:t>
            </a:r>
            <a:endParaRPr/>
          </a:p>
          <a:p>
            <a:pPr indent="0" lvl="0" marL="0" rtl="0" algn="l">
              <a:spcBef>
                <a:spcPts val="750"/>
              </a:spcBef>
              <a:spcAft>
                <a:spcPts val="0"/>
              </a:spcAft>
              <a:buNone/>
            </a:pPr>
            <a:r>
              <a:t/>
            </a:r>
            <a:endParaRPr/>
          </a:p>
          <a:p>
            <a:pPr indent="0" lvl="0" marL="0" rtl="0" algn="l">
              <a:spcBef>
                <a:spcPts val="750"/>
              </a:spcBef>
              <a:spcAft>
                <a:spcPts val="0"/>
              </a:spcAft>
              <a:buNone/>
            </a:pPr>
            <a:r>
              <a:rPr b="1" lang="en-US"/>
              <a:t>Model implementation</a:t>
            </a:r>
            <a:endParaRPr b="1"/>
          </a:p>
        </p:txBody>
      </p:sp>
      <p:pic>
        <p:nvPicPr>
          <p:cNvPr id="203" name="Google Shape;203;p16"/>
          <p:cNvPicPr preferRelativeResize="0"/>
          <p:nvPr/>
        </p:nvPicPr>
        <p:blipFill rotWithShape="1">
          <a:blip r:embed="rId3">
            <a:alphaModFix/>
          </a:blip>
          <a:srcRect b="18831" l="0" r="0" t="0"/>
          <a:stretch/>
        </p:blipFill>
        <p:spPr>
          <a:xfrm>
            <a:off x="654729" y="1670525"/>
            <a:ext cx="1654471" cy="1342850"/>
          </a:xfrm>
          <a:prstGeom prst="rect">
            <a:avLst/>
          </a:prstGeom>
          <a:noFill/>
          <a:ln>
            <a:noFill/>
          </a:ln>
        </p:spPr>
      </p:pic>
      <p:sp>
        <p:nvSpPr>
          <p:cNvPr id="204" name="Google Shape;204;p16"/>
          <p:cNvSpPr txBox="1"/>
          <p:nvPr/>
        </p:nvSpPr>
        <p:spPr>
          <a:xfrm>
            <a:off x="185725" y="2997238"/>
            <a:ext cx="25572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t>Accelerator expert</a:t>
            </a:r>
            <a:endParaRPr sz="1600"/>
          </a:p>
        </p:txBody>
      </p:sp>
      <p:pic>
        <p:nvPicPr>
          <p:cNvPr id="205" name="Google Shape;205;p16"/>
          <p:cNvPicPr preferRelativeResize="0"/>
          <p:nvPr/>
        </p:nvPicPr>
        <p:blipFill rotWithShape="1">
          <a:blip r:embed="rId4">
            <a:alphaModFix/>
          </a:blip>
          <a:srcRect b="17958" l="0" r="0" t="0"/>
          <a:stretch/>
        </p:blipFill>
        <p:spPr>
          <a:xfrm>
            <a:off x="554300" y="4649658"/>
            <a:ext cx="1654475" cy="1357318"/>
          </a:xfrm>
          <a:prstGeom prst="rect">
            <a:avLst/>
          </a:prstGeom>
          <a:noFill/>
          <a:ln>
            <a:noFill/>
          </a:ln>
        </p:spPr>
      </p:pic>
      <p:sp>
        <p:nvSpPr>
          <p:cNvPr id="206" name="Google Shape;206;p16"/>
          <p:cNvSpPr txBox="1"/>
          <p:nvPr/>
        </p:nvSpPr>
        <p:spPr>
          <a:xfrm>
            <a:off x="440325" y="6048500"/>
            <a:ext cx="19800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t>ML expert</a:t>
            </a:r>
            <a:endParaRPr sz="1600"/>
          </a:p>
        </p:txBody>
      </p:sp>
      <p:sp>
        <p:nvSpPr>
          <p:cNvPr id="207" name="Google Shape;207;p16"/>
          <p:cNvSpPr txBox="1"/>
          <p:nvPr>
            <p:ph idx="1" type="body"/>
          </p:nvPr>
        </p:nvSpPr>
        <p:spPr>
          <a:xfrm>
            <a:off x="2935175" y="1824363"/>
            <a:ext cx="3651900" cy="2081400"/>
          </a:xfrm>
          <a:prstGeom prst="rect">
            <a:avLst/>
          </a:prstGeom>
        </p:spPr>
        <p:txBody>
          <a:bodyPr anchorCtr="0" anchor="t" bIns="45700" lIns="91425" spcFirstLastPara="1" rIns="91425" wrap="square" tIns="45700">
            <a:noAutofit/>
          </a:bodyPr>
          <a:lstStyle/>
          <a:p>
            <a:pPr indent="0" lvl="0" marL="0" rtl="0" algn="l">
              <a:spcBef>
                <a:spcPts val="750"/>
              </a:spcBef>
              <a:spcAft>
                <a:spcPts val="0"/>
              </a:spcAft>
              <a:buNone/>
            </a:pPr>
            <a:r>
              <a:rPr b="1" lang="en-US"/>
              <a:t>Definition of case studies</a:t>
            </a:r>
            <a:r>
              <a:rPr lang="en-US"/>
              <a:t> </a:t>
            </a:r>
            <a:r>
              <a:rPr lang="en-US"/>
              <a:t>(boundaries, constraints, data sources,...)</a:t>
            </a:r>
            <a:endParaRPr/>
          </a:p>
          <a:p>
            <a:pPr indent="0" lvl="0" marL="0" rtl="0" algn="l">
              <a:spcBef>
                <a:spcPts val="750"/>
              </a:spcBef>
              <a:spcAft>
                <a:spcPts val="0"/>
              </a:spcAft>
              <a:buNone/>
            </a:pPr>
            <a:r>
              <a:t/>
            </a:r>
            <a:endParaRPr/>
          </a:p>
          <a:p>
            <a:pPr indent="0" lvl="0" marL="0" rtl="0" algn="l">
              <a:spcBef>
                <a:spcPts val="750"/>
              </a:spcBef>
              <a:spcAft>
                <a:spcPts val="0"/>
              </a:spcAft>
              <a:buNone/>
            </a:pPr>
            <a:r>
              <a:rPr b="1" lang="en-US"/>
              <a:t>Support</a:t>
            </a:r>
            <a:r>
              <a:rPr lang="en-US"/>
              <a:t> during data exploration and result interpretation</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p:txBody>
      </p:sp>
      <p:cxnSp>
        <p:nvCxnSpPr>
          <p:cNvPr id="208" name="Google Shape;208;p16"/>
          <p:cNvCxnSpPr/>
          <p:nvPr/>
        </p:nvCxnSpPr>
        <p:spPr>
          <a:xfrm>
            <a:off x="6742425" y="1354650"/>
            <a:ext cx="31200" cy="5035800"/>
          </a:xfrm>
          <a:prstGeom prst="straightConnector1">
            <a:avLst/>
          </a:prstGeom>
          <a:noFill/>
          <a:ln cap="flat" cmpd="sng" w="76200">
            <a:solidFill>
              <a:srgbClr val="D27056"/>
            </a:solidFill>
            <a:prstDash val="dot"/>
            <a:round/>
            <a:headEnd len="med" w="med" type="none"/>
            <a:tailEnd len="med" w="med" type="none"/>
          </a:ln>
        </p:spPr>
      </p:cxnSp>
      <p:sp>
        <p:nvSpPr>
          <p:cNvPr id="209" name="Google Shape;209;p16"/>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
        <p:nvSpPr>
          <p:cNvPr id="210" name="Google Shape;210;p16"/>
          <p:cNvSpPr txBox="1"/>
          <p:nvPr/>
        </p:nvSpPr>
        <p:spPr>
          <a:xfrm>
            <a:off x="2420325" y="1084150"/>
            <a:ext cx="34419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t>Within an organization</a:t>
            </a:r>
            <a:endParaRPr sz="1600"/>
          </a:p>
        </p:txBody>
      </p:sp>
      <p:sp>
        <p:nvSpPr>
          <p:cNvPr id="211" name="Google Shape;211;p16"/>
          <p:cNvSpPr txBox="1"/>
          <p:nvPr/>
        </p:nvSpPr>
        <p:spPr>
          <a:xfrm>
            <a:off x="8076025" y="1084150"/>
            <a:ext cx="30402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t>Across</a:t>
            </a:r>
            <a:r>
              <a:rPr b="1" lang="en-US" sz="2000"/>
              <a:t> organizations</a:t>
            </a:r>
            <a:endParaRPr sz="1600"/>
          </a:p>
        </p:txBody>
      </p:sp>
      <p:sp>
        <p:nvSpPr>
          <p:cNvPr id="212" name="Google Shape;212;p16"/>
          <p:cNvSpPr txBox="1"/>
          <p:nvPr>
            <p:ph idx="1" type="body"/>
          </p:nvPr>
        </p:nvSpPr>
        <p:spPr>
          <a:xfrm>
            <a:off x="7464325" y="2432525"/>
            <a:ext cx="4384800" cy="3415800"/>
          </a:xfrm>
          <a:prstGeom prst="rect">
            <a:avLst/>
          </a:prstGeom>
        </p:spPr>
        <p:txBody>
          <a:bodyPr anchorCtr="0" anchor="t" bIns="45700" lIns="91425" spcFirstLastPara="1" rIns="91425" wrap="square" tIns="45700">
            <a:noAutofit/>
          </a:bodyPr>
          <a:lstStyle/>
          <a:p>
            <a:pPr indent="0" lvl="0" marL="0" rtl="0" algn="l">
              <a:spcBef>
                <a:spcPts val="750"/>
              </a:spcBef>
              <a:spcAft>
                <a:spcPts val="0"/>
              </a:spcAft>
              <a:buNone/>
            </a:pPr>
            <a:r>
              <a:rPr b="1" lang="en-US"/>
              <a:t>Definition of common case studies</a:t>
            </a:r>
            <a:endParaRPr b="1"/>
          </a:p>
          <a:p>
            <a:pPr indent="0" lvl="0" marL="0" rtl="0" algn="l">
              <a:spcBef>
                <a:spcPts val="750"/>
              </a:spcBef>
              <a:spcAft>
                <a:spcPts val="0"/>
              </a:spcAft>
              <a:buNone/>
            </a:pPr>
            <a:r>
              <a:rPr lang="en-US"/>
              <a:t>Examples: beam control, failure prediction, dose delivery to patients</a:t>
            </a:r>
            <a:endParaRPr/>
          </a:p>
          <a:p>
            <a:pPr indent="0" lvl="0" marL="0" rtl="0" algn="l">
              <a:spcBef>
                <a:spcPts val="750"/>
              </a:spcBef>
              <a:spcAft>
                <a:spcPts val="0"/>
              </a:spcAft>
              <a:buNone/>
            </a:pPr>
            <a:r>
              <a:t/>
            </a:r>
            <a:endParaRPr/>
          </a:p>
          <a:p>
            <a:pPr indent="0" lvl="0" marL="0" rtl="0" algn="l">
              <a:spcBef>
                <a:spcPts val="750"/>
              </a:spcBef>
              <a:spcAft>
                <a:spcPts val="0"/>
              </a:spcAft>
              <a:buNone/>
            </a:pPr>
            <a:r>
              <a:rPr b="1" lang="en-US"/>
              <a:t>Standardization of data sources</a:t>
            </a:r>
            <a:endParaRPr b="1"/>
          </a:p>
          <a:p>
            <a:pPr indent="0" lvl="0" marL="0" rtl="0" algn="l">
              <a:spcBef>
                <a:spcPts val="750"/>
              </a:spcBef>
              <a:spcAft>
                <a:spcPts val="0"/>
              </a:spcAft>
              <a:buNone/>
            </a:pPr>
            <a:r>
              <a:rPr lang="en-US"/>
              <a:t>Example: fault tracking systems</a:t>
            </a:r>
            <a:endParaRPr/>
          </a:p>
          <a:p>
            <a:pPr indent="0" lvl="0" marL="0" rtl="0" algn="l">
              <a:spcBef>
                <a:spcPts val="750"/>
              </a:spcBef>
              <a:spcAft>
                <a:spcPts val="0"/>
              </a:spcAft>
              <a:buNone/>
            </a:pPr>
            <a:r>
              <a:t/>
            </a:r>
            <a:endParaRPr/>
          </a:p>
          <a:p>
            <a:pPr indent="0" lvl="0" marL="0" rtl="0" algn="l">
              <a:spcBef>
                <a:spcPts val="750"/>
              </a:spcBef>
              <a:spcAft>
                <a:spcPts val="0"/>
              </a:spcAft>
              <a:buNone/>
            </a:pPr>
            <a:r>
              <a:rPr b="1" lang="en-US"/>
              <a:t>Identification of common AI solutions</a:t>
            </a:r>
            <a:endParaRPr b="1"/>
          </a:p>
          <a:p>
            <a:pPr indent="0" lvl="0" marL="0" rtl="0" algn="l">
              <a:spcBef>
                <a:spcPts val="750"/>
              </a:spcBef>
              <a:spcAft>
                <a:spcPts val="0"/>
              </a:spcAft>
              <a:buNone/>
            </a:pPr>
            <a:r>
              <a:rPr lang="en-US"/>
              <a:t>Examples: models, deployment strategies</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p:txBody>
      </p:sp>
      <p:pic>
        <p:nvPicPr>
          <p:cNvPr id="213" name="Google Shape;213;p16"/>
          <p:cNvPicPr preferRelativeResize="0"/>
          <p:nvPr/>
        </p:nvPicPr>
        <p:blipFill rotWithShape="1">
          <a:blip r:embed="rId5">
            <a:alphaModFix/>
          </a:blip>
          <a:srcRect b="16506" l="0" r="0" t="0"/>
          <a:stretch/>
        </p:blipFill>
        <p:spPr>
          <a:xfrm rot="-5400000">
            <a:off x="1034121" y="3568225"/>
            <a:ext cx="949776" cy="7930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1"/>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212"/>
                                        </p:tgtEl>
                                        <p:attrNameLst>
                                          <p:attrName>style.visibility</p:attrName>
                                        </p:attrNameLst>
                                      </p:cBhvr>
                                      <p:to>
                                        <p:strVal val="visible"/>
                                      </p:to>
                                    </p:set>
                                    <p:animEffect filter="fade" transition="in">
                                      <p:cBhvr>
                                        <p:cTn dur="1000"/>
                                        <p:tgtEl>
                                          <p:spTgt spid="2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7"/>
          <p:cNvSpPr txBox="1"/>
          <p:nvPr>
            <p:ph type="title"/>
          </p:nvPr>
        </p:nvSpPr>
        <p:spPr>
          <a:xfrm>
            <a:off x="335721" y="0"/>
            <a:ext cx="82164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Conclusions and Outlook</a:t>
            </a:r>
            <a:endParaRPr sz="2400"/>
          </a:p>
        </p:txBody>
      </p:sp>
      <p:sp>
        <p:nvSpPr>
          <p:cNvPr id="220" name="Google Shape;220;p17"/>
          <p:cNvSpPr txBox="1"/>
          <p:nvPr>
            <p:ph idx="1" type="body"/>
          </p:nvPr>
        </p:nvSpPr>
        <p:spPr>
          <a:xfrm>
            <a:off x="563575" y="1270650"/>
            <a:ext cx="11100000" cy="4867800"/>
          </a:xfrm>
          <a:prstGeom prst="rect">
            <a:avLst/>
          </a:prstGeom>
        </p:spPr>
        <p:txBody>
          <a:bodyPr anchorCtr="0" anchor="t" bIns="45700" lIns="91425" spcFirstLastPara="1" rIns="91425" wrap="square" tIns="45700">
            <a:noAutofit/>
          </a:bodyPr>
          <a:lstStyle/>
          <a:p>
            <a:pPr indent="-355600" lvl="0" marL="457200" rtl="0" algn="l">
              <a:spcBef>
                <a:spcPts val="750"/>
              </a:spcBef>
              <a:spcAft>
                <a:spcPts val="0"/>
              </a:spcAft>
              <a:buSzPts val="2000"/>
              <a:buChar char="●"/>
            </a:pPr>
            <a:r>
              <a:rPr lang="en-US" sz="2000"/>
              <a:t>AI shows extremely </a:t>
            </a:r>
            <a:r>
              <a:rPr b="1" lang="en-US" sz="2000"/>
              <a:t>high potential</a:t>
            </a:r>
            <a:r>
              <a:rPr lang="en-US" sz="2000"/>
              <a:t> for a wide range of applications in particle accelerators</a:t>
            </a:r>
            <a:endParaRPr sz="2000"/>
          </a:p>
          <a:p>
            <a:pPr indent="0" lvl="0" marL="457200" rtl="0" algn="l">
              <a:spcBef>
                <a:spcPts val="750"/>
              </a:spcBef>
              <a:spcAft>
                <a:spcPts val="0"/>
              </a:spcAft>
              <a:buNone/>
            </a:pPr>
            <a:r>
              <a:t/>
            </a:r>
            <a:endParaRPr sz="2000"/>
          </a:p>
          <a:p>
            <a:pPr indent="-355600" lvl="0" marL="457200" rtl="0" algn="l">
              <a:spcBef>
                <a:spcPts val="750"/>
              </a:spcBef>
              <a:spcAft>
                <a:spcPts val="0"/>
              </a:spcAft>
              <a:buSzPts val="2000"/>
              <a:buChar char="●"/>
            </a:pPr>
            <a:r>
              <a:rPr lang="en-US" sz="2000"/>
              <a:t>Close </a:t>
            </a:r>
            <a:r>
              <a:rPr b="1" lang="en-US" sz="2000"/>
              <a:t>collaboration</a:t>
            </a:r>
            <a:r>
              <a:rPr lang="en-US" sz="2000"/>
              <a:t> between accelerator experts and AI experts required for successful application</a:t>
            </a:r>
            <a:endParaRPr sz="2000"/>
          </a:p>
          <a:p>
            <a:pPr indent="0" lvl="0" marL="457200" rtl="0" algn="l">
              <a:spcBef>
                <a:spcPts val="750"/>
              </a:spcBef>
              <a:spcAft>
                <a:spcPts val="0"/>
              </a:spcAft>
              <a:buNone/>
            </a:pPr>
            <a:r>
              <a:t/>
            </a:r>
            <a:endParaRPr sz="2000"/>
          </a:p>
          <a:p>
            <a:pPr indent="-355600" lvl="0" marL="457200" rtl="0" algn="l">
              <a:spcBef>
                <a:spcPts val="750"/>
              </a:spcBef>
              <a:spcAft>
                <a:spcPts val="0"/>
              </a:spcAft>
              <a:buSzPts val="2000"/>
              <a:buChar char="●"/>
            </a:pPr>
            <a:r>
              <a:rPr lang="en-US" sz="2000"/>
              <a:t>Systems will have to be conceived to be </a:t>
            </a:r>
            <a:r>
              <a:rPr b="1" lang="en-US" sz="2000"/>
              <a:t>AI-friendly</a:t>
            </a:r>
            <a:r>
              <a:rPr lang="en-US" sz="2000"/>
              <a:t> in the future to fully exploit its potential</a:t>
            </a:r>
            <a:endParaRPr sz="2000"/>
          </a:p>
          <a:p>
            <a:pPr indent="0" lvl="0" marL="457200" rtl="0" algn="l">
              <a:spcBef>
                <a:spcPts val="750"/>
              </a:spcBef>
              <a:spcAft>
                <a:spcPts val="0"/>
              </a:spcAft>
              <a:buNone/>
            </a:pPr>
            <a:r>
              <a:t/>
            </a:r>
            <a:endParaRPr sz="2000"/>
          </a:p>
          <a:p>
            <a:pPr indent="-355600" lvl="0" marL="457200" rtl="0" algn="l">
              <a:spcBef>
                <a:spcPts val="750"/>
              </a:spcBef>
              <a:spcAft>
                <a:spcPts val="0"/>
              </a:spcAft>
              <a:buSzPts val="2000"/>
              <a:buChar char="●"/>
            </a:pPr>
            <a:r>
              <a:rPr lang="en-US" sz="2000"/>
              <a:t>Application of advanced methods for </a:t>
            </a:r>
            <a:r>
              <a:rPr b="1" lang="en-US" sz="2000"/>
              <a:t>anomaly detection and failure prediction</a:t>
            </a:r>
            <a:r>
              <a:rPr lang="en-US" sz="2000"/>
              <a:t> is a must for next generation particle accelerators</a:t>
            </a:r>
            <a:endParaRPr sz="2000"/>
          </a:p>
          <a:p>
            <a:pPr indent="0" lvl="0" marL="457200" rtl="0" algn="l">
              <a:spcBef>
                <a:spcPts val="750"/>
              </a:spcBef>
              <a:spcAft>
                <a:spcPts val="0"/>
              </a:spcAft>
              <a:buNone/>
            </a:pPr>
            <a:r>
              <a:t/>
            </a:r>
            <a:endParaRPr sz="2000"/>
          </a:p>
          <a:p>
            <a:pPr indent="-355600" lvl="0" marL="457200" rtl="0" algn="l">
              <a:spcBef>
                <a:spcPts val="750"/>
              </a:spcBef>
              <a:spcAft>
                <a:spcPts val="0"/>
              </a:spcAft>
              <a:buSzPts val="2000"/>
              <a:buChar char="●"/>
            </a:pPr>
            <a:r>
              <a:rPr lang="en-US" sz="2000"/>
              <a:t>Latest LLMs could be used to improve management of </a:t>
            </a:r>
            <a:r>
              <a:rPr b="1" lang="en-US" sz="2000"/>
              <a:t>organizational knowledge</a:t>
            </a:r>
            <a:endParaRPr b="1" sz="2000"/>
          </a:p>
        </p:txBody>
      </p:sp>
      <p:sp>
        <p:nvSpPr>
          <p:cNvPr id="221" name="Google Shape;221;p17"/>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8"/>
          <p:cNvSpPr txBox="1"/>
          <p:nvPr>
            <p:ph idx="1" type="body"/>
          </p:nvPr>
        </p:nvSpPr>
        <p:spPr>
          <a:xfrm>
            <a:off x="9427845" y="6172791"/>
            <a:ext cx="2347800" cy="478200"/>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chemeClr val="lt1"/>
              </a:buClr>
              <a:buSzPts val="1600"/>
              <a:buNone/>
            </a:pPr>
            <a:r>
              <a:rPr lang="en-US"/>
              <a:t>20/04/2023</a:t>
            </a:r>
            <a:endParaRPr/>
          </a:p>
        </p:txBody>
      </p:sp>
      <p:sp>
        <p:nvSpPr>
          <p:cNvPr id="227" name="Google Shape;227;p18"/>
          <p:cNvSpPr txBox="1"/>
          <p:nvPr>
            <p:ph idx="2" type="body"/>
          </p:nvPr>
        </p:nvSpPr>
        <p:spPr>
          <a:xfrm>
            <a:off x="455225" y="2747200"/>
            <a:ext cx="7698900" cy="1957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2800"/>
              <a:buNone/>
            </a:pPr>
            <a:r>
              <a:t/>
            </a:r>
            <a:endParaRPr sz="2700"/>
          </a:p>
          <a:p>
            <a:pPr indent="0" lvl="0" marL="0" rtl="0" algn="l">
              <a:lnSpc>
                <a:spcPct val="90000"/>
              </a:lnSpc>
              <a:spcBef>
                <a:spcPts val="0"/>
              </a:spcBef>
              <a:spcAft>
                <a:spcPts val="0"/>
              </a:spcAft>
              <a:buClr>
                <a:schemeClr val="lt1"/>
              </a:buClr>
              <a:buSzPts val="2800"/>
              <a:buNone/>
            </a:pPr>
            <a:r>
              <a:rPr lang="en-US" sz="2700"/>
              <a:t>The most dangerous sentence in engineering:</a:t>
            </a:r>
            <a:endParaRPr sz="2700"/>
          </a:p>
          <a:p>
            <a:pPr indent="0" lvl="0" marL="0" rtl="0" algn="l">
              <a:lnSpc>
                <a:spcPct val="90000"/>
              </a:lnSpc>
              <a:spcBef>
                <a:spcPts val="0"/>
              </a:spcBef>
              <a:spcAft>
                <a:spcPts val="0"/>
              </a:spcAft>
              <a:buClr>
                <a:schemeClr val="lt1"/>
              </a:buClr>
              <a:buSzPts val="2800"/>
              <a:buNone/>
            </a:pPr>
            <a:r>
              <a:rPr i="1" lang="en-US" sz="2700"/>
              <a:t>“We have always done it this way”</a:t>
            </a:r>
            <a:endParaRPr i="1" sz="2700"/>
          </a:p>
          <a:p>
            <a:pPr indent="0" lvl="0" marL="0" rtl="0" algn="l">
              <a:lnSpc>
                <a:spcPct val="90000"/>
              </a:lnSpc>
              <a:spcBef>
                <a:spcPts val="0"/>
              </a:spcBef>
              <a:spcAft>
                <a:spcPts val="0"/>
              </a:spcAft>
              <a:buClr>
                <a:schemeClr val="lt1"/>
              </a:buClr>
              <a:buSzPts val="2800"/>
              <a:buNone/>
            </a:pPr>
            <a:r>
              <a:t/>
            </a:r>
            <a:endParaRPr i="1" sz="2700"/>
          </a:p>
          <a:p>
            <a:pPr indent="0" lvl="0" marL="0" rtl="0" algn="l">
              <a:lnSpc>
                <a:spcPct val="90000"/>
              </a:lnSpc>
              <a:spcBef>
                <a:spcPts val="0"/>
              </a:spcBef>
              <a:spcAft>
                <a:spcPts val="0"/>
              </a:spcAft>
              <a:buClr>
                <a:schemeClr val="lt1"/>
              </a:buClr>
              <a:buSzPts val="2800"/>
              <a:buNone/>
            </a:pPr>
            <a:r>
              <a:t/>
            </a:r>
            <a:endParaRPr i="1" sz="2700"/>
          </a:p>
          <a:p>
            <a:pPr indent="0" lvl="0" marL="0" rtl="0" algn="l">
              <a:lnSpc>
                <a:spcPct val="90000"/>
              </a:lnSpc>
              <a:spcBef>
                <a:spcPts val="0"/>
              </a:spcBef>
              <a:spcAft>
                <a:spcPts val="0"/>
              </a:spcAft>
              <a:buClr>
                <a:schemeClr val="lt1"/>
              </a:buClr>
              <a:buSzPts val="2800"/>
              <a:buNone/>
            </a:pPr>
            <a:r>
              <a:t/>
            </a:r>
            <a:endParaRPr i="1" sz="2700"/>
          </a:p>
          <a:p>
            <a:pPr indent="0" lvl="0" marL="0" rtl="0" algn="l">
              <a:lnSpc>
                <a:spcPct val="90000"/>
              </a:lnSpc>
              <a:spcBef>
                <a:spcPts val="0"/>
              </a:spcBef>
              <a:spcAft>
                <a:spcPts val="0"/>
              </a:spcAft>
              <a:buClr>
                <a:schemeClr val="lt1"/>
              </a:buClr>
              <a:buSzPts val="2800"/>
              <a:buNone/>
            </a:pPr>
            <a:r>
              <a:t/>
            </a:r>
            <a:endParaRPr i="1" sz="2700"/>
          </a:p>
          <a:p>
            <a:pPr indent="0" lvl="0" marL="0" rtl="0" algn="l">
              <a:lnSpc>
                <a:spcPct val="90000"/>
              </a:lnSpc>
              <a:spcBef>
                <a:spcPts val="0"/>
              </a:spcBef>
              <a:spcAft>
                <a:spcPts val="0"/>
              </a:spcAft>
              <a:buClr>
                <a:schemeClr val="lt1"/>
              </a:buClr>
              <a:buSzPts val="2800"/>
              <a:buNone/>
            </a:pPr>
            <a:r>
              <a:t/>
            </a:r>
            <a:endParaRPr i="1" sz="2700"/>
          </a:p>
          <a:p>
            <a:pPr indent="0" lvl="0" marL="0" rtl="0" algn="l">
              <a:lnSpc>
                <a:spcPct val="90000"/>
              </a:lnSpc>
              <a:spcBef>
                <a:spcPts val="0"/>
              </a:spcBef>
              <a:spcAft>
                <a:spcPts val="0"/>
              </a:spcAft>
              <a:buClr>
                <a:schemeClr val="lt1"/>
              </a:buClr>
              <a:buSzPts val="2800"/>
              <a:buNone/>
            </a:pPr>
            <a:r>
              <a:t/>
            </a:r>
            <a:endParaRPr sz="2700"/>
          </a:p>
          <a:p>
            <a:pPr indent="0" lvl="0" marL="0" rtl="0" algn="l">
              <a:lnSpc>
                <a:spcPct val="90000"/>
              </a:lnSpc>
              <a:spcBef>
                <a:spcPts val="0"/>
              </a:spcBef>
              <a:spcAft>
                <a:spcPts val="0"/>
              </a:spcAft>
              <a:buClr>
                <a:schemeClr val="lt1"/>
              </a:buClr>
              <a:buSzPts val="2800"/>
              <a:buNone/>
            </a:pPr>
            <a:r>
              <a:rPr lang="en-US" sz="2000"/>
              <a:t>andrea.apollonio@reshape.systems</a:t>
            </a:r>
            <a:endParaRPr sz="2000"/>
          </a:p>
        </p:txBody>
      </p:sp>
      <p:sp>
        <p:nvSpPr>
          <p:cNvPr id="228" name="Google Shape;228;p18"/>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5"/>
          <p:cNvSpPr txBox="1"/>
          <p:nvPr>
            <p:ph type="title"/>
          </p:nvPr>
        </p:nvSpPr>
        <p:spPr>
          <a:xfrm>
            <a:off x="335725" y="0"/>
            <a:ext cx="8519700" cy="9024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1800"/>
              <a:buFont typeface="Arial"/>
              <a:buNone/>
            </a:pPr>
            <a:r>
              <a:rPr lang="en-US" sz="2400"/>
              <a:t>Why should we use AI for design, operation and maintenance of particle accelerators?</a:t>
            </a:r>
            <a:endParaRPr sz="2400"/>
          </a:p>
        </p:txBody>
      </p:sp>
      <p:sp>
        <p:nvSpPr>
          <p:cNvPr id="35" name="Google Shape;35;p5"/>
          <p:cNvSpPr txBox="1"/>
          <p:nvPr>
            <p:ph idx="1" type="body"/>
          </p:nvPr>
        </p:nvSpPr>
        <p:spPr>
          <a:xfrm>
            <a:off x="334963" y="1194460"/>
            <a:ext cx="11522100" cy="5252100"/>
          </a:xfrm>
          <a:prstGeom prst="rect">
            <a:avLst/>
          </a:prstGeom>
          <a:noFill/>
          <a:ln>
            <a:noFill/>
          </a:ln>
        </p:spPr>
        <p:txBody>
          <a:bodyPr anchorCtr="0" anchor="t" bIns="45700" lIns="91425" spcFirstLastPara="1" rIns="91425" wrap="square" tIns="45700">
            <a:noAutofit/>
          </a:bodyPr>
          <a:lstStyle/>
          <a:p>
            <a:pPr indent="-317500" lvl="0" marL="457200" rtl="0" algn="l">
              <a:lnSpc>
                <a:spcPct val="115000"/>
              </a:lnSpc>
              <a:spcBef>
                <a:spcPts val="1500"/>
              </a:spcBef>
              <a:spcAft>
                <a:spcPts val="0"/>
              </a:spcAft>
              <a:buClr>
                <a:srgbClr val="374151"/>
              </a:buClr>
              <a:buSzPts val="1400"/>
              <a:buFont typeface="Arial"/>
              <a:buAutoNum type="arabicPeriod"/>
            </a:pPr>
            <a:r>
              <a:rPr b="1" lang="en-US" sz="1400"/>
              <a:t>Enhanced Performance and Efficiency</a:t>
            </a:r>
            <a:r>
              <a:rPr lang="en-US" sz="1400">
                <a:solidFill>
                  <a:srgbClr val="374151"/>
                </a:solidFill>
              </a:rPr>
              <a:t>: Particle accelerators are complex and require precise tuning for optimal performance. AI can analyze large amounts of data, such as accelerator performance data, sensor readings, and experimental results, in real-time, and identify patterns and anomalies that may be difficult for humans to detect. This can lead to </a:t>
            </a:r>
            <a:r>
              <a:rPr b="1" lang="en-US" sz="1400">
                <a:solidFill>
                  <a:srgbClr val="DD7E6B"/>
                </a:solidFill>
              </a:rPr>
              <a:t>improved accelerator performance, higher efficiency, and reduced downtime</a:t>
            </a:r>
            <a:r>
              <a:rPr lang="en-US" sz="1400">
                <a:solidFill>
                  <a:srgbClr val="374151"/>
                </a:solidFill>
              </a:rPr>
              <a:t>, resulting in cost savings and increased productivity.</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t>Faster Design and Optimization</a:t>
            </a:r>
            <a:r>
              <a:rPr lang="en-US" sz="1400">
                <a:solidFill>
                  <a:srgbClr val="374151"/>
                </a:solidFill>
              </a:rPr>
              <a:t>: Designing and optimizing particle accelerators can be time-consuming and labor-intensive. AI can assist in automating and accelerating the design process by using algorithms that can generate, simulate, and optimize accelerator configurations. This can result in </a:t>
            </a:r>
            <a:r>
              <a:rPr b="1" lang="en-US" sz="1400">
                <a:solidFill>
                  <a:srgbClr val="DD7E6B"/>
                </a:solidFill>
              </a:rPr>
              <a:t>faster development cycles, reduced trial and error, and improved performance</a:t>
            </a:r>
            <a:r>
              <a:rPr lang="en-US" sz="1400">
                <a:solidFill>
                  <a:srgbClr val="374151"/>
                </a:solidFill>
              </a:rPr>
              <a:t> of the accelerator.</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t>Predictive Maintenance</a:t>
            </a:r>
            <a:r>
              <a:rPr lang="en-US" sz="1400">
                <a:solidFill>
                  <a:srgbClr val="374151"/>
                </a:solidFill>
              </a:rPr>
              <a:t>: Particle accelerators require regular maintenance to ensure smooth operation and prevent breakdowns. AI can analyze data from sensors, monitors, and other sources to predict potential equipment failures or performance degradation, allowing for proactive maintenance and minimizing unplanned downtime. This can </a:t>
            </a:r>
            <a:r>
              <a:rPr b="1" lang="en-US" sz="1400">
                <a:solidFill>
                  <a:srgbClr val="DD7E6B"/>
                </a:solidFill>
              </a:rPr>
              <a:t>save time and resources</a:t>
            </a:r>
            <a:r>
              <a:rPr lang="en-US" sz="1400">
                <a:solidFill>
                  <a:srgbClr val="374151"/>
                </a:solidFill>
              </a:rPr>
              <a:t>, as maintenance can be planned more efficiently, and costly equipment failures can be prevented.</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t>Enhanced Safety</a:t>
            </a:r>
            <a:r>
              <a:rPr lang="en-US" sz="1400">
                <a:solidFill>
                  <a:srgbClr val="374151"/>
                </a:solidFill>
              </a:rPr>
              <a:t>: Particle accelerators can involve hazardous materials, high voltages, and other safety risks. AI can be used to monitor and analyze safety parameters in real-time, identifying potential safety hazards and triggering appropriate responses, such as shutting down the accelerator or activating safety protocols. This can </a:t>
            </a:r>
            <a:r>
              <a:rPr b="1" lang="en-US" sz="1400">
                <a:solidFill>
                  <a:srgbClr val="DD7E6B"/>
                </a:solidFill>
              </a:rPr>
              <a:t>improve safety and reduce the risk of accidents</a:t>
            </a:r>
            <a:r>
              <a:rPr lang="en-US" sz="1400">
                <a:solidFill>
                  <a:srgbClr val="374151"/>
                </a:solidFill>
              </a:rPr>
              <a:t> or incidents.</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t>Optimization of Experimental Parameters</a:t>
            </a:r>
            <a:r>
              <a:rPr lang="en-US" sz="1400">
                <a:solidFill>
                  <a:srgbClr val="374151"/>
                </a:solidFill>
              </a:rPr>
              <a:t>: Particle accelerators are used in various scientific experiments, and the performance of the accelerator can impact the outcome of these experiments. AI can analyze experimental data, optimize experimental parameters, and recommend adjustments to achieve desired results. This can </a:t>
            </a:r>
            <a:r>
              <a:rPr b="1" lang="en-US" sz="1400">
                <a:solidFill>
                  <a:srgbClr val="DD7E6B"/>
                </a:solidFill>
              </a:rPr>
              <a:t>save time and resources</a:t>
            </a:r>
            <a:r>
              <a:rPr lang="en-US" sz="1400">
                <a:solidFill>
                  <a:srgbClr val="374151"/>
                </a:solidFill>
              </a:rPr>
              <a:t> in experimental trials, and potentially lead to faster scientific discoveries.</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t>Adaptive Control</a:t>
            </a:r>
            <a:r>
              <a:rPr lang="en-US" sz="1400">
                <a:solidFill>
                  <a:srgbClr val="374151"/>
                </a:solidFill>
              </a:rPr>
              <a:t>: Particle accelerators often require precise control of various parameters to maintain desired performance. AI can provide adaptive control strategies that can continuously optimize accelerator parameters in real-time based on changing conditions, such as beam intensity, energy, and stability requirements. This can result in </a:t>
            </a:r>
            <a:r>
              <a:rPr b="1" lang="en-US" sz="1400">
                <a:solidFill>
                  <a:srgbClr val="DD7E6B"/>
                </a:solidFill>
              </a:rPr>
              <a:t>improved accelerator performance and stability</a:t>
            </a:r>
            <a:r>
              <a:rPr lang="en-US" sz="1400">
                <a:solidFill>
                  <a:srgbClr val="374151"/>
                </a:solidFill>
              </a:rPr>
              <a:t>, leading to better experimental results.</a:t>
            </a:r>
            <a:endParaRPr sz="1400">
              <a:solidFill>
                <a:srgbClr val="374151"/>
              </a:solidFill>
            </a:endParaRPr>
          </a:p>
          <a:p>
            <a:pPr indent="0" lvl="0" marL="0" rtl="0" algn="l">
              <a:lnSpc>
                <a:spcPct val="90000"/>
              </a:lnSpc>
              <a:spcBef>
                <a:spcPts val="1500"/>
              </a:spcBef>
              <a:spcAft>
                <a:spcPts val="0"/>
              </a:spcAft>
              <a:buClr>
                <a:schemeClr val="dk1"/>
              </a:buClr>
              <a:buSzPts val="1800"/>
              <a:buNone/>
            </a:pPr>
            <a:r>
              <a:t/>
            </a:r>
            <a:endParaRPr/>
          </a:p>
        </p:txBody>
      </p:sp>
      <p:sp>
        <p:nvSpPr>
          <p:cNvPr id="36" name="Google Shape;36;p5"/>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
                                            <p:txEl>
                                              <p:pRg end="0" st="0"/>
                                            </p:txEl>
                                          </p:spTgt>
                                        </p:tgtEl>
                                        <p:attrNameLst>
                                          <p:attrName>style.visibility</p:attrName>
                                        </p:attrNameLst>
                                      </p:cBhvr>
                                      <p:to>
                                        <p:strVal val="visible"/>
                                      </p:to>
                                    </p:set>
                                    <p:animEffect filter="fade" transition="in">
                                      <p:cBhvr>
                                        <p:cTn dur="1000"/>
                                        <p:tgtEl>
                                          <p:spTgt spid="3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
                                            <p:txEl>
                                              <p:pRg end="1" st="1"/>
                                            </p:txEl>
                                          </p:spTgt>
                                        </p:tgtEl>
                                        <p:attrNameLst>
                                          <p:attrName>style.visibility</p:attrName>
                                        </p:attrNameLst>
                                      </p:cBhvr>
                                      <p:to>
                                        <p:strVal val="visible"/>
                                      </p:to>
                                    </p:set>
                                    <p:animEffect filter="fade" transition="in">
                                      <p:cBhvr>
                                        <p:cTn dur="1000"/>
                                        <p:tgtEl>
                                          <p:spTgt spid="3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
                                            <p:txEl>
                                              <p:pRg end="2" st="2"/>
                                            </p:txEl>
                                          </p:spTgt>
                                        </p:tgtEl>
                                        <p:attrNameLst>
                                          <p:attrName>style.visibility</p:attrName>
                                        </p:attrNameLst>
                                      </p:cBhvr>
                                      <p:to>
                                        <p:strVal val="visible"/>
                                      </p:to>
                                    </p:set>
                                    <p:animEffect filter="fade" transition="in">
                                      <p:cBhvr>
                                        <p:cTn dur="1000"/>
                                        <p:tgtEl>
                                          <p:spTgt spid="3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
                                            <p:txEl>
                                              <p:pRg end="3" st="3"/>
                                            </p:txEl>
                                          </p:spTgt>
                                        </p:tgtEl>
                                        <p:attrNameLst>
                                          <p:attrName>style.visibility</p:attrName>
                                        </p:attrNameLst>
                                      </p:cBhvr>
                                      <p:to>
                                        <p:strVal val="visible"/>
                                      </p:to>
                                    </p:set>
                                    <p:animEffect filter="fade" transition="in">
                                      <p:cBhvr>
                                        <p:cTn dur="1000"/>
                                        <p:tgtEl>
                                          <p:spTgt spid="3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
                                            <p:txEl>
                                              <p:pRg end="4" st="4"/>
                                            </p:txEl>
                                          </p:spTgt>
                                        </p:tgtEl>
                                        <p:attrNameLst>
                                          <p:attrName>style.visibility</p:attrName>
                                        </p:attrNameLst>
                                      </p:cBhvr>
                                      <p:to>
                                        <p:strVal val="visible"/>
                                      </p:to>
                                    </p:set>
                                    <p:animEffect filter="fade" transition="in">
                                      <p:cBhvr>
                                        <p:cTn dur="1000"/>
                                        <p:tgtEl>
                                          <p:spTgt spid="3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
                                            <p:txEl>
                                              <p:pRg end="5" st="5"/>
                                            </p:txEl>
                                          </p:spTgt>
                                        </p:tgtEl>
                                        <p:attrNameLst>
                                          <p:attrName>style.visibility</p:attrName>
                                        </p:attrNameLst>
                                      </p:cBhvr>
                                      <p:to>
                                        <p:strVal val="visible"/>
                                      </p:to>
                                    </p:set>
                                    <p:animEffect filter="fade" transition="in">
                                      <p:cBhvr>
                                        <p:cTn dur="1000"/>
                                        <p:tgtEl>
                                          <p:spTgt spid="3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
                                            <p:txEl>
                                              <p:pRg end="6" st="6"/>
                                            </p:txEl>
                                          </p:spTgt>
                                        </p:tgtEl>
                                        <p:attrNameLst>
                                          <p:attrName>style.visibility</p:attrName>
                                        </p:attrNameLst>
                                      </p:cBhvr>
                                      <p:to>
                                        <p:strVal val="visible"/>
                                      </p:to>
                                    </p:set>
                                    <p:animEffect filter="fade" transition="in">
                                      <p:cBhvr>
                                        <p:cTn dur="1000"/>
                                        <p:tgtEl>
                                          <p:spTgt spid="35">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6"/>
          <p:cNvSpPr txBox="1"/>
          <p:nvPr>
            <p:ph type="title"/>
          </p:nvPr>
        </p:nvSpPr>
        <p:spPr>
          <a:xfrm>
            <a:off x="335726" y="0"/>
            <a:ext cx="10374900" cy="9024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1800"/>
              <a:buFont typeface="Arial"/>
              <a:buNone/>
            </a:pPr>
            <a:r>
              <a:rPr lang="en-US" sz="2400"/>
              <a:t>Why should we use AI…explained by AI</a:t>
            </a:r>
            <a:endParaRPr sz="2400"/>
          </a:p>
        </p:txBody>
      </p:sp>
      <p:sp>
        <p:nvSpPr>
          <p:cNvPr id="42" name="Google Shape;42;p6"/>
          <p:cNvSpPr txBox="1"/>
          <p:nvPr>
            <p:ph idx="1" type="body"/>
          </p:nvPr>
        </p:nvSpPr>
        <p:spPr>
          <a:xfrm>
            <a:off x="334963" y="1194460"/>
            <a:ext cx="11522100" cy="5252100"/>
          </a:xfrm>
          <a:prstGeom prst="rect">
            <a:avLst/>
          </a:prstGeom>
          <a:noFill/>
          <a:ln>
            <a:noFill/>
          </a:ln>
          <a:effectLst>
            <a:outerShdw blurRad="71438" rotWithShape="0" algn="bl" dist="114300">
              <a:srgbClr val="000000"/>
            </a:outerShdw>
          </a:effectLst>
        </p:spPr>
        <p:txBody>
          <a:bodyPr anchorCtr="0" anchor="t" bIns="45700" lIns="91425" spcFirstLastPara="1" rIns="91425" wrap="square" tIns="45700">
            <a:noAutofit/>
          </a:bodyPr>
          <a:lstStyle/>
          <a:p>
            <a:pPr indent="-317500" lvl="0" marL="457200" rtl="0" algn="l">
              <a:lnSpc>
                <a:spcPct val="115000"/>
              </a:lnSpc>
              <a:spcBef>
                <a:spcPts val="1500"/>
              </a:spcBef>
              <a:spcAft>
                <a:spcPts val="0"/>
              </a:spcAft>
              <a:buClr>
                <a:srgbClr val="374151"/>
              </a:buClr>
              <a:buSzPts val="1400"/>
              <a:buFont typeface="Arial"/>
              <a:buAutoNum type="arabicPeriod"/>
            </a:pPr>
            <a:r>
              <a:rPr b="1" lang="en-US" sz="1400">
                <a:solidFill>
                  <a:srgbClr val="374151"/>
                </a:solidFill>
              </a:rPr>
              <a:t>Enhanced Performance and Efficiency</a:t>
            </a:r>
            <a:r>
              <a:rPr lang="en-US" sz="1400">
                <a:solidFill>
                  <a:srgbClr val="374151"/>
                </a:solidFill>
              </a:rPr>
              <a:t>: Particle accelerators are complex and require precise tuning for optimal performance. AI can analyze large amounts of data, such as accelerator performance data, sensor readings, and experimental results, in real-time, and identify patterns and anomalies that may be difficult for humans to detect. This can lead to </a:t>
            </a:r>
            <a:r>
              <a:rPr b="1" lang="en-US" sz="1400">
                <a:solidFill>
                  <a:srgbClr val="DD7E6B"/>
                </a:solidFill>
              </a:rPr>
              <a:t>improved accelerator performance, higher efficiency, and reduced downtime</a:t>
            </a:r>
            <a:r>
              <a:rPr lang="en-US" sz="1400">
                <a:solidFill>
                  <a:srgbClr val="374151"/>
                </a:solidFill>
              </a:rPr>
              <a:t>, resulting in cost savings and increased productivity.</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solidFill>
                  <a:srgbClr val="374151"/>
                </a:solidFill>
              </a:rPr>
              <a:t>Faster Design and Optimization</a:t>
            </a:r>
            <a:r>
              <a:rPr lang="en-US" sz="1400">
                <a:solidFill>
                  <a:srgbClr val="374151"/>
                </a:solidFill>
              </a:rPr>
              <a:t>: Designing and optimizing particle accelerators can be time-consuming and labor-intensive. AI can assist in automating and accelerating the design process by using algorithms that can generate, simulate, and optimize accelerator configurations. This can result in </a:t>
            </a:r>
            <a:r>
              <a:rPr b="1" lang="en-US" sz="1400">
                <a:solidFill>
                  <a:srgbClr val="DD7E6B"/>
                </a:solidFill>
              </a:rPr>
              <a:t>faster development cycles, reduced trial and error, and improved performance</a:t>
            </a:r>
            <a:r>
              <a:rPr lang="en-US" sz="1400">
                <a:solidFill>
                  <a:srgbClr val="374151"/>
                </a:solidFill>
              </a:rPr>
              <a:t> of the accelerator.</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solidFill>
                  <a:srgbClr val="374151"/>
                </a:solidFill>
              </a:rPr>
              <a:t>Predictive Maintenance</a:t>
            </a:r>
            <a:r>
              <a:rPr lang="en-US" sz="1400">
                <a:solidFill>
                  <a:srgbClr val="374151"/>
                </a:solidFill>
              </a:rPr>
              <a:t>: Particle accelerators require regular maintenance to ensure smooth operation and prevent breakdowns. AI can analyze data from sensors, monitors, and other sources to predict potential equipment failures or performance degradation, allowing for proactive maintenance and minimizing unplanned downtime. This can </a:t>
            </a:r>
            <a:r>
              <a:rPr b="1" lang="en-US" sz="1400">
                <a:solidFill>
                  <a:srgbClr val="DD7E6B"/>
                </a:solidFill>
              </a:rPr>
              <a:t>save time and resources</a:t>
            </a:r>
            <a:r>
              <a:rPr lang="en-US" sz="1400">
                <a:solidFill>
                  <a:srgbClr val="374151"/>
                </a:solidFill>
              </a:rPr>
              <a:t>, as maintenance can be planned more efficiently, and costly equipment failures can be prevented.</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solidFill>
                  <a:srgbClr val="374151"/>
                </a:solidFill>
              </a:rPr>
              <a:t>Enhanced Safety</a:t>
            </a:r>
            <a:r>
              <a:rPr lang="en-US" sz="1400">
                <a:solidFill>
                  <a:srgbClr val="374151"/>
                </a:solidFill>
              </a:rPr>
              <a:t>: Particle accelerators can involve hazardous materials, high voltages, and other safety risks. AI can be used to monitor and analyze safety parameters in real-time, identifying potential safety hazards and triggering appropriate responses, such as shutting down the accelerator or activating safety protocols. This can </a:t>
            </a:r>
            <a:r>
              <a:rPr b="1" lang="en-US" sz="1400">
                <a:solidFill>
                  <a:srgbClr val="DD7E6B"/>
                </a:solidFill>
              </a:rPr>
              <a:t>improve safety and reduce the risk of accidents</a:t>
            </a:r>
            <a:r>
              <a:rPr lang="en-US" sz="1400">
                <a:solidFill>
                  <a:srgbClr val="374151"/>
                </a:solidFill>
              </a:rPr>
              <a:t> or incidents.</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solidFill>
                  <a:srgbClr val="374151"/>
                </a:solidFill>
              </a:rPr>
              <a:t>Optimization of Experimental Parameters</a:t>
            </a:r>
            <a:r>
              <a:rPr lang="en-US" sz="1400">
                <a:solidFill>
                  <a:srgbClr val="374151"/>
                </a:solidFill>
              </a:rPr>
              <a:t>: Particle accelerators are used in various scientific experiments, and the performance of the accelerator can impact the outcome of these experiments. AI can analyze experimental data, optimize experimental parameters, and recommend adjustments to achieve desired results. This can </a:t>
            </a:r>
            <a:r>
              <a:rPr b="1" lang="en-US" sz="1400">
                <a:solidFill>
                  <a:srgbClr val="DD7E6B"/>
                </a:solidFill>
              </a:rPr>
              <a:t>save time and resources</a:t>
            </a:r>
            <a:r>
              <a:rPr lang="en-US" sz="1400">
                <a:solidFill>
                  <a:srgbClr val="374151"/>
                </a:solidFill>
              </a:rPr>
              <a:t> in experimental trials, and potentially lead to faster scientific discoveries.</a:t>
            </a:r>
            <a:endParaRPr sz="1400">
              <a:solidFill>
                <a:srgbClr val="374151"/>
              </a:solidFill>
            </a:endParaRPr>
          </a:p>
          <a:p>
            <a:pPr indent="-317500" lvl="0" marL="457200" rtl="0" algn="l">
              <a:lnSpc>
                <a:spcPct val="115000"/>
              </a:lnSpc>
              <a:spcBef>
                <a:spcPts val="0"/>
              </a:spcBef>
              <a:spcAft>
                <a:spcPts val="0"/>
              </a:spcAft>
              <a:buClr>
                <a:srgbClr val="374151"/>
              </a:buClr>
              <a:buSzPts val="1400"/>
              <a:buFont typeface="Arial"/>
              <a:buAutoNum type="arabicPeriod"/>
            </a:pPr>
            <a:r>
              <a:rPr b="1" lang="en-US" sz="1400">
                <a:solidFill>
                  <a:srgbClr val="374151"/>
                </a:solidFill>
              </a:rPr>
              <a:t>Adaptive Control</a:t>
            </a:r>
            <a:r>
              <a:rPr lang="en-US" sz="1400">
                <a:solidFill>
                  <a:srgbClr val="374151"/>
                </a:solidFill>
              </a:rPr>
              <a:t>: Particle accelerators often require precise control of various parameters to maintain desired performance. AI can provide adaptive control strategies that can continuously optimize accelerator parameters in real-time based on changing conditions, such as beam intensity, energy, and stability requirements. This can result in </a:t>
            </a:r>
            <a:r>
              <a:rPr b="1" lang="en-US" sz="1400">
                <a:solidFill>
                  <a:srgbClr val="DD7E6B"/>
                </a:solidFill>
              </a:rPr>
              <a:t>improved accelerator performance and stability</a:t>
            </a:r>
            <a:r>
              <a:rPr lang="en-US" sz="1400">
                <a:solidFill>
                  <a:srgbClr val="374151"/>
                </a:solidFill>
              </a:rPr>
              <a:t>, leading to better experimental results.</a:t>
            </a:r>
            <a:endParaRPr sz="1400">
              <a:solidFill>
                <a:srgbClr val="374151"/>
              </a:solidFill>
            </a:endParaRPr>
          </a:p>
          <a:p>
            <a:pPr indent="0" lvl="0" marL="0" rtl="0" algn="l">
              <a:lnSpc>
                <a:spcPct val="90000"/>
              </a:lnSpc>
              <a:spcBef>
                <a:spcPts val="1500"/>
              </a:spcBef>
              <a:spcAft>
                <a:spcPts val="0"/>
              </a:spcAft>
              <a:buClr>
                <a:schemeClr val="dk1"/>
              </a:buClr>
              <a:buSzPts val="1800"/>
              <a:buNone/>
            </a:pPr>
            <a:r>
              <a:t/>
            </a:r>
            <a:endParaRPr/>
          </a:p>
        </p:txBody>
      </p:sp>
      <p:sp>
        <p:nvSpPr>
          <p:cNvPr id="43" name="Google Shape;43;p6"/>
          <p:cNvSpPr txBox="1"/>
          <p:nvPr/>
        </p:nvSpPr>
        <p:spPr>
          <a:xfrm rot="-1535536">
            <a:off x="5716815" y="2481963"/>
            <a:ext cx="4488570" cy="677224"/>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US" sz="3200">
                <a:solidFill>
                  <a:srgbClr val="DD7E6B"/>
                </a:solidFill>
                <a:highlight>
                  <a:schemeClr val="lt1"/>
                </a:highlight>
                <a:latin typeface="Oswald"/>
                <a:ea typeface="Oswald"/>
                <a:cs typeface="Oswald"/>
                <a:sym typeface="Oswald"/>
              </a:rPr>
              <a:t>Generated with ChatGPT</a:t>
            </a:r>
            <a:endParaRPr sz="3200">
              <a:solidFill>
                <a:srgbClr val="DD7E6B"/>
              </a:solidFill>
              <a:highlight>
                <a:schemeClr val="lt1"/>
              </a:highlight>
              <a:latin typeface="Oswald"/>
              <a:ea typeface="Oswald"/>
              <a:cs typeface="Oswald"/>
              <a:sym typeface="Oswald"/>
            </a:endParaRPr>
          </a:p>
        </p:txBody>
      </p:sp>
      <p:sp>
        <p:nvSpPr>
          <p:cNvPr id="44" name="Google Shape;44;p6"/>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
        <p:nvSpPr>
          <p:cNvPr id="45" name="Google Shape;45;p6"/>
          <p:cNvSpPr txBox="1"/>
          <p:nvPr/>
        </p:nvSpPr>
        <p:spPr>
          <a:xfrm rot="-148">
            <a:off x="2279750" y="4807220"/>
            <a:ext cx="6969000" cy="11697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US" sz="3200">
                <a:solidFill>
                  <a:srgbClr val="DD7E6B"/>
                </a:solidFill>
                <a:highlight>
                  <a:schemeClr val="lt1"/>
                </a:highlight>
                <a:latin typeface="Oswald"/>
                <a:ea typeface="Oswald"/>
                <a:cs typeface="Oswald"/>
                <a:sym typeface="Oswald"/>
              </a:rPr>
              <a:t>Possibilities for AI application are almost unlimited </a:t>
            </a:r>
            <a:r>
              <a:rPr lang="en-US" sz="3200">
                <a:solidFill>
                  <a:srgbClr val="DD7E6B"/>
                </a:solidFill>
                <a:highlight>
                  <a:schemeClr val="lt1"/>
                </a:highlight>
                <a:latin typeface="Oswald"/>
                <a:ea typeface="Oswald"/>
                <a:cs typeface="Oswald"/>
                <a:sym typeface="Oswald"/>
              </a:rPr>
              <a:t>nowadays</a:t>
            </a:r>
            <a:endParaRPr sz="3200">
              <a:solidFill>
                <a:srgbClr val="DD7E6B"/>
              </a:solidFill>
              <a:highlight>
                <a:schemeClr val="lt1"/>
              </a:highlight>
              <a:latin typeface="Oswald"/>
              <a:ea typeface="Oswald"/>
              <a:cs typeface="Oswald"/>
              <a:sym typeface="Oswa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
                                        </p:tgtEl>
                                        <p:attrNameLst>
                                          <p:attrName>style.visibility</p:attrName>
                                        </p:attrNameLst>
                                      </p:cBhvr>
                                      <p:to>
                                        <p:strVal val="visible"/>
                                      </p:to>
                                    </p:set>
                                    <p:animEffect filter="fade" transition="in">
                                      <p:cBhvr>
                                        <p:cTn dur="1000"/>
                                        <p:tgtEl>
                                          <p:spTgt spid="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7"/>
          <p:cNvSpPr txBox="1"/>
          <p:nvPr>
            <p:ph type="title"/>
          </p:nvPr>
        </p:nvSpPr>
        <p:spPr>
          <a:xfrm>
            <a:off x="335721" y="0"/>
            <a:ext cx="82164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Advantages vs disadvantages of AI</a:t>
            </a:r>
            <a:endParaRPr sz="2400"/>
          </a:p>
        </p:txBody>
      </p:sp>
      <p:pic>
        <p:nvPicPr>
          <p:cNvPr id="52" name="Google Shape;52;p7"/>
          <p:cNvPicPr preferRelativeResize="0"/>
          <p:nvPr/>
        </p:nvPicPr>
        <p:blipFill rotWithShape="1">
          <a:blip r:embed="rId3">
            <a:alphaModFix/>
          </a:blip>
          <a:srcRect b="18791" l="0" r="0" t="0"/>
          <a:stretch/>
        </p:blipFill>
        <p:spPr>
          <a:xfrm>
            <a:off x="8041975" y="1766850"/>
            <a:ext cx="2195224" cy="1782749"/>
          </a:xfrm>
          <a:prstGeom prst="rect">
            <a:avLst/>
          </a:prstGeom>
          <a:noFill/>
          <a:ln>
            <a:noFill/>
          </a:ln>
        </p:spPr>
      </p:pic>
      <p:pic>
        <p:nvPicPr>
          <p:cNvPr id="53" name="Google Shape;53;p7"/>
          <p:cNvPicPr preferRelativeResize="0"/>
          <p:nvPr/>
        </p:nvPicPr>
        <p:blipFill rotWithShape="1">
          <a:blip r:embed="rId4">
            <a:alphaModFix/>
          </a:blip>
          <a:srcRect b="18791" l="0" r="0" t="0"/>
          <a:stretch/>
        </p:blipFill>
        <p:spPr>
          <a:xfrm>
            <a:off x="1390675" y="1504500"/>
            <a:ext cx="2841300" cy="2307450"/>
          </a:xfrm>
          <a:prstGeom prst="rect">
            <a:avLst/>
          </a:prstGeom>
          <a:noFill/>
          <a:ln>
            <a:noFill/>
          </a:ln>
        </p:spPr>
      </p:pic>
      <p:sp>
        <p:nvSpPr>
          <p:cNvPr id="54" name="Google Shape;54;p7"/>
          <p:cNvSpPr txBox="1"/>
          <p:nvPr/>
        </p:nvSpPr>
        <p:spPr>
          <a:xfrm>
            <a:off x="331100" y="4285725"/>
            <a:ext cx="6027900" cy="17238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SzPts val="2000"/>
              <a:buChar char="●"/>
            </a:pPr>
            <a:r>
              <a:rPr lang="en-US" sz="2000"/>
              <a:t>Unique capabilities to find patterns in data</a:t>
            </a:r>
            <a:endParaRPr sz="2000"/>
          </a:p>
          <a:p>
            <a:pPr indent="-355600" lvl="0" marL="457200" rtl="0" algn="l">
              <a:spcBef>
                <a:spcPts val="0"/>
              </a:spcBef>
              <a:spcAft>
                <a:spcPts val="0"/>
              </a:spcAft>
              <a:buSzPts val="2000"/>
              <a:buChar char="●"/>
            </a:pPr>
            <a:r>
              <a:rPr lang="en-US" sz="2000"/>
              <a:t>Flexibility (from data exploration to predictions)</a:t>
            </a:r>
            <a:endParaRPr sz="2000"/>
          </a:p>
          <a:p>
            <a:pPr indent="-355600" lvl="0" marL="457200" rtl="0" algn="l">
              <a:spcBef>
                <a:spcPts val="0"/>
              </a:spcBef>
              <a:spcAft>
                <a:spcPts val="0"/>
              </a:spcAft>
              <a:buClr>
                <a:schemeClr val="dk1"/>
              </a:buClr>
              <a:buSzPts val="2000"/>
              <a:buChar char="●"/>
            </a:pPr>
            <a:r>
              <a:rPr lang="en-US" sz="2000">
                <a:solidFill>
                  <a:schemeClr val="dk1"/>
                </a:solidFill>
              </a:rPr>
              <a:t>Easy s</a:t>
            </a:r>
            <a:r>
              <a:rPr lang="en-US" sz="2000">
                <a:solidFill>
                  <a:schemeClr val="dk1"/>
                </a:solidFill>
              </a:rPr>
              <a:t>caling with complexity</a:t>
            </a:r>
            <a:endParaRPr sz="2000">
              <a:solidFill>
                <a:schemeClr val="dk1"/>
              </a:solidFill>
            </a:endParaRPr>
          </a:p>
          <a:p>
            <a:pPr indent="-355600" lvl="0" marL="457200" rtl="0" algn="l">
              <a:spcBef>
                <a:spcPts val="0"/>
              </a:spcBef>
              <a:spcAft>
                <a:spcPts val="0"/>
              </a:spcAft>
              <a:buClr>
                <a:schemeClr val="dk1"/>
              </a:buClr>
              <a:buSzPts val="2000"/>
              <a:buChar char="●"/>
            </a:pPr>
            <a:r>
              <a:rPr lang="en-US" sz="2000">
                <a:solidFill>
                  <a:schemeClr val="dk1"/>
                </a:solidFill>
              </a:rPr>
              <a:t>Alternative viewpoint on known problems</a:t>
            </a:r>
            <a:endParaRPr sz="2000">
              <a:solidFill>
                <a:schemeClr val="dk1"/>
              </a:solidFill>
            </a:endParaRPr>
          </a:p>
          <a:p>
            <a:pPr indent="-355600" lvl="0" marL="457200" rtl="0" algn="l">
              <a:spcBef>
                <a:spcPts val="0"/>
              </a:spcBef>
              <a:spcAft>
                <a:spcPts val="0"/>
              </a:spcAft>
              <a:buSzPts val="2000"/>
              <a:buChar char="●"/>
            </a:pPr>
            <a:r>
              <a:rPr lang="en-US" sz="2000"/>
              <a:t>Under continuous development</a:t>
            </a:r>
            <a:endParaRPr sz="2000"/>
          </a:p>
        </p:txBody>
      </p:sp>
      <p:sp>
        <p:nvSpPr>
          <p:cNvPr id="55" name="Google Shape;55;p7"/>
          <p:cNvSpPr txBox="1"/>
          <p:nvPr/>
        </p:nvSpPr>
        <p:spPr>
          <a:xfrm>
            <a:off x="7112900" y="4285725"/>
            <a:ext cx="4284300" cy="17238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SzPts val="2000"/>
              <a:buChar char="●"/>
            </a:pPr>
            <a:r>
              <a:rPr lang="en-US" sz="2000"/>
              <a:t>Data quality is key</a:t>
            </a:r>
            <a:endParaRPr sz="2000"/>
          </a:p>
          <a:p>
            <a:pPr indent="-355600" lvl="0" marL="457200" rtl="0" algn="l">
              <a:spcBef>
                <a:spcPts val="0"/>
              </a:spcBef>
              <a:spcAft>
                <a:spcPts val="0"/>
              </a:spcAft>
              <a:buSzPts val="2000"/>
              <a:buChar char="●"/>
            </a:pPr>
            <a:r>
              <a:rPr lang="en-US" sz="2000"/>
              <a:t>Steep learning curve</a:t>
            </a:r>
            <a:endParaRPr sz="2000"/>
          </a:p>
          <a:p>
            <a:pPr indent="-355600" lvl="0" marL="457200" rtl="0" algn="l">
              <a:spcBef>
                <a:spcPts val="0"/>
              </a:spcBef>
              <a:spcAft>
                <a:spcPts val="0"/>
              </a:spcAft>
              <a:buSzPts val="2000"/>
              <a:buChar char="●"/>
            </a:pPr>
            <a:r>
              <a:rPr lang="en-US" sz="2000"/>
              <a:t>Model results are intransparent</a:t>
            </a:r>
            <a:endParaRPr sz="2000"/>
          </a:p>
          <a:p>
            <a:pPr indent="-355600" lvl="0" marL="457200" rtl="0" algn="l">
              <a:spcBef>
                <a:spcPts val="0"/>
              </a:spcBef>
              <a:spcAft>
                <a:spcPts val="0"/>
              </a:spcAft>
              <a:buSzPts val="2000"/>
              <a:buChar char="●"/>
            </a:pPr>
            <a:r>
              <a:rPr lang="en-US" sz="2000"/>
              <a:t>Resource intensive</a:t>
            </a:r>
            <a:endParaRPr sz="2000"/>
          </a:p>
          <a:p>
            <a:pPr indent="-355600" lvl="0" marL="457200" rtl="0" algn="l">
              <a:spcBef>
                <a:spcPts val="0"/>
              </a:spcBef>
              <a:spcAft>
                <a:spcPts val="0"/>
              </a:spcAft>
              <a:buSzPts val="2000"/>
              <a:buChar char="●"/>
            </a:pPr>
            <a:r>
              <a:rPr lang="en-US" sz="2000"/>
              <a:t>Under continuous development</a:t>
            </a:r>
            <a:endParaRPr sz="2000"/>
          </a:p>
        </p:txBody>
      </p:sp>
      <p:sp>
        <p:nvSpPr>
          <p:cNvPr id="56" name="Google Shape;56;p7"/>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
        <p:nvSpPr>
          <p:cNvPr id="57" name="Google Shape;57;p7"/>
          <p:cNvSpPr txBox="1"/>
          <p:nvPr/>
        </p:nvSpPr>
        <p:spPr>
          <a:xfrm>
            <a:off x="1143000" y="3810000"/>
            <a:ext cx="30000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solidFill>
                  <a:srgbClr val="DD7E6B"/>
                </a:solidFill>
                <a:latin typeface="Oswald"/>
                <a:ea typeface="Oswald"/>
                <a:cs typeface="Oswald"/>
                <a:sym typeface="Oswald"/>
              </a:rPr>
              <a:t>Advantages</a:t>
            </a:r>
            <a:endParaRPr b="1" sz="2000">
              <a:solidFill>
                <a:srgbClr val="DD7E6B"/>
              </a:solidFill>
              <a:latin typeface="Oswald"/>
              <a:ea typeface="Oswald"/>
              <a:cs typeface="Oswald"/>
              <a:sym typeface="Oswald"/>
            </a:endParaRPr>
          </a:p>
        </p:txBody>
      </p:sp>
      <p:sp>
        <p:nvSpPr>
          <p:cNvPr id="58" name="Google Shape;58;p7"/>
          <p:cNvSpPr txBox="1"/>
          <p:nvPr/>
        </p:nvSpPr>
        <p:spPr>
          <a:xfrm>
            <a:off x="7620000" y="3810000"/>
            <a:ext cx="30000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solidFill>
                  <a:srgbClr val="DD7E6B"/>
                </a:solidFill>
                <a:latin typeface="Oswald"/>
                <a:ea typeface="Oswald"/>
                <a:cs typeface="Oswald"/>
                <a:sym typeface="Oswald"/>
              </a:rPr>
              <a:t>Disa</a:t>
            </a:r>
            <a:r>
              <a:rPr b="1" lang="en-US" sz="2000">
                <a:solidFill>
                  <a:srgbClr val="DD7E6B"/>
                </a:solidFill>
                <a:latin typeface="Oswald"/>
                <a:ea typeface="Oswald"/>
                <a:cs typeface="Oswald"/>
                <a:sym typeface="Oswald"/>
              </a:rPr>
              <a:t>dvantages</a:t>
            </a:r>
            <a:endParaRPr b="1" sz="2000">
              <a:solidFill>
                <a:srgbClr val="DD7E6B"/>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8"/>
          <p:cNvSpPr txBox="1"/>
          <p:nvPr>
            <p:ph type="title"/>
          </p:nvPr>
        </p:nvSpPr>
        <p:spPr>
          <a:xfrm>
            <a:off x="335721" y="0"/>
            <a:ext cx="82164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The AI Workflow</a:t>
            </a:r>
            <a:endParaRPr sz="2400"/>
          </a:p>
        </p:txBody>
      </p:sp>
      <p:pic>
        <p:nvPicPr>
          <p:cNvPr id="65" name="Google Shape;65;p8"/>
          <p:cNvPicPr preferRelativeResize="0"/>
          <p:nvPr/>
        </p:nvPicPr>
        <p:blipFill rotWithShape="1">
          <a:blip r:embed="rId3">
            <a:alphaModFix/>
          </a:blip>
          <a:srcRect b="18032" l="0" r="0" t="0"/>
          <a:stretch/>
        </p:blipFill>
        <p:spPr>
          <a:xfrm>
            <a:off x="8874975" y="1226450"/>
            <a:ext cx="2687127" cy="2202550"/>
          </a:xfrm>
          <a:prstGeom prst="rect">
            <a:avLst/>
          </a:prstGeom>
          <a:noFill/>
          <a:ln>
            <a:noFill/>
          </a:ln>
        </p:spPr>
      </p:pic>
      <p:pic>
        <p:nvPicPr>
          <p:cNvPr id="66" name="Google Shape;66;p8"/>
          <p:cNvPicPr preferRelativeResize="0"/>
          <p:nvPr/>
        </p:nvPicPr>
        <p:blipFill rotWithShape="1">
          <a:blip r:embed="rId4">
            <a:alphaModFix/>
          </a:blip>
          <a:srcRect b="16212" l="0" r="0" t="0"/>
          <a:stretch/>
        </p:blipFill>
        <p:spPr>
          <a:xfrm>
            <a:off x="6405062" y="1535212"/>
            <a:ext cx="2082925" cy="1745251"/>
          </a:xfrm>
          <a:prstGeom prst="rect">
            <a:avLst/>
          </a:prstGeom>
          <a:noFill/>
          <a:ln>
            <a:noFill/>
          </a:ln>
        </p:spPr>
      </p:pic>
      <p:pic>
        <p:nvPicPr>
          <p:cNvPr id="67" name="Google Shape;67;p8"/>
          <p:cNvPicPr preferRelativeResize="0"/>
          <p:nvPr/>
        </p:nvPicPr>
        <p:blipFill rotWithShape="1">
          <a:blip r:embed="rId5">
            <a:alphaModFix/>
          </a:blip>
          <a:srcRect b="18493" l="0" r="0" t="0"/>
          <a:stretch/>
        </p:blipFill>
        <p:spPr>
          <a:xfrm>
            <a:off x="3581900" y="1389325"/>
            <a:ext cx="2409125" cy="1963525"/>
          </a:xfrm>
          <a:prstGeom prst="rect">
            <a:avLst/>
          </a:prstGeom>
          <a:noFill/>
          <a:ln>
            <a:noFill/>
          </a:ln>
        </p:spPr>
      </p:pic>
      <p:pic>
        <p:nvPicPr>
          <p:cNvPr id="68" name="Google Shape;68;p8"/>
          <p:cNvPicPr preferRelativeResize="0"/>
          <p:nvPr/>
        </p:nvPicPr>
        <p:blipFill rotWithShape="1">
          <a:blip r:embed="rId6">
            <a:alphaModFix/>
          </a:blip>
          <a:srcRect b="18032" l="0" r="0" t="0"/>
          <a:stretch/>
        </p:blipFill>
        <p:spPr>
          <a:xfrm>
            <a:off x="687000" y="1386637"/>
            <a:ext cx="2491725" cy="2042401"/>
          </a:xfrm>
          <a:prstGeom prst="rect">
            <a:avLst/>
          </a:prstGeom>
          <a:noFill/>
          <a:ln>
            <a:noFill/>
          </a:ln>
        </p:spPr>
      </p:pic>
      <p:sp>
        <p:nvSpPr>
          <p:cNvPr id="69" name="Google Shape;69;p8"/>
          <p:cNvSpPr txBox="1"/>
          <p:nvPr/>
        </p:nvSpPr>
        <p:spPr>
          <a:xfrm>
            <a:off x="1046325" y="3625850"/>
            <a:ext cx="1980000" cy="985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solidFill>
                  <a:srgbClr val="DD7E6B"/>
                </a:solidFill>
                <a:latin typeface="Oswald"/>
                <a:ea typeface="Oswald"/>
                <a:cs typeface="Oswald"/>
                <a:sym typeface="Oswald"/>
              </a:rPr>
              <a:t>Data Cleaning</a:t>
            </a:r>
            <a:endParaRPr b="1" sz="2000">
              <a:solidFill>
                <a:srgbClr val="DD7E6B"/>
              </a:solidFill>
              <a:latin typeface="Oswald"/>
              <a:ea typeface="Oswald"/>
              <a:cs typeface="Oswald"/>
              <a:sym typeface="Oswald"/>
            </a:endParaRPr>
          </a:p>
          <a:p>
            <a:pPr indent="0" lvl="0" marL="0" rtl="0" algn="ctr">
              <a:spcBef>
                <a:spcPts val="0"/>
              </a:spcBef>
              <a:spcAft>
                <a:spcPts val="0"/>
              </a:spcAft>
              <a:buNone/>
            </a:pPr>
            <a:r>
              <a:rPr lang="en-US" sz="1600"/>
              <a:t>Prepare dataset for analysis</a:t>
            </a:r>
            <a:endParaRPr sz="1600"/>
          </a:p>
        </p:txBody>
      </p:sp>
      <p:sp>
        <p:nvSpPr>
          <p:cNvPr id="70" name="Google Shape;70;p8"/>
          <p:cNvSpPr txBox="1"/>
          <p:nvPr/>
        </p:nvSpPr>
        <p:spPr>
          <a:xfrm>
            <a:off x="3713325" y="3625850"/>
            <a:ext cx="1980000" cy="985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solidFill>
                  <a:srgbClr val="DD7E6B"/>
                </a:solidFill>
                <a:latin typeface="Oswald"/>
                <a:ea typeface="Oswald"/>
                <a:cs typeface="Oswald"/>
                <a:sym typeface="Oswald"/>
              </a:rPr>
              <a:t>Exploration</a:t>
            </a:r>
            <a:endParaRPr b="1" sz="2000">
              <a:solidFill>
                <a:srgbClr val="DD7E6B"/>
              </a:solidFill>
              <a:latin typeface="Oswald"/>
              <a:ea typeface="Oswald"/>
              <a:cs typeface="Oswald"/>
              <a:sym typeface="Oswald"/>
            </a:endParaRPr>
          </a:p>
          <a:p>
            <a:pPr indent="0" lvl="0" marL="0" rtl="0" algn="ctr">
              <a:spcBef>
                <a:spcPts val="0"/>
              </a:spcBef>
              <a:spcAft>
                <a:spcPts val="0"/>
              </a:spcAft>
              <a:buNone/>
            </a:pPr>
            <a:r>
              <a:rPr lang="en-US" sz="1600"/>
              <a:t>Understand data, relevant features</a:t>
            </a:r>
            <a:endParaRPr sz="1600"/>
          </a:p>
        </p:txBody>
      </p:sp>
      <p:sp>
        <p:nvSpPr>
          <p:cNvPr id="71" name="Google Shape;71;p8"/>
          <p:cNvSpPr txBox="1"/>
          <p:nvPr/>
        </p:nvSpPr>
        <p:spPr>
          <a:xfrm>
            <a:off x="6304125" y="3625850"/>
            <a:ext cx="2289900" cy="985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solidFill>
                  <a:srgbClr val="DD7E6B"/>
                </a:solidFill>
                <a:latin typeface="Oswald"/>
                <a:ea typeface="Oswald"/>
                <a:cs typeface="Oswald"/>
                <a:sym typeface="Oswald"/>
              </a:rPr>
              <a:t>Modelling</a:t>
            </a:r>
            <a:endParaRPr b="1" sz="2000">
              <a:solidFill>
                <a:srgbClr val="DD7E6B"/>
              </a:solidFill>
              <a:latin typeface="Oswald"/>
              <a:ea typeface="Oswald"/>
              <a:cs typeface="Oswald"/>
              <a:sym typeface="Oswald"/>
            </a:endParaRPr>
          </a:p>
          <a:p>
            <a:pPr indent="0" lvl="0" marL="0" rtl="0" algn="ctr">
              <a:spcBef>
                <a:spcPts val="0"/>
              </a:spcBef>
              <a:spcAft>
                <a:spcPts val="0"/>
              </a:spcAft>
              <a:buNone/>
            </a:pPr>
            <a:r>
              <a:rPr lang="en-US" sz="1600"/>
              <a:t>Classification, prediction,...</a:t>
            </a:r>
            <a:endParaRPr sz="1600"/>
          </a:p>
        </p:txBody>
      </p:sp>
      <p:sp>
        <p:nvSpPr>
          <p:cNvPr id="72" name="Google Shape;72;p8"/>
          <p:cNvSpPr txBox="1"/>
          <p:nvPr/>
        </p:nvSpPr>
        <p:spPr>
          <a:xfrm>
            <a:off x="9032325" y="3625850"/>
            <a:ext cx="2223600" cy="985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solidFill>
                  <a:srgbClr val="DD7E6B"/>
                </a:solidFill>
                <a:latin typeface="Oswald"/>
                <a:ea typeface="Oswald"/>
                <a:cs typeface="Oswald"/>
                <a:sym typeface="Oswald"/>
              </a:rPr>
              <a:t>Implement</a:t>
            </a:r>
            <a:r>
              <a:rPr b="1" lang="en-US" sz="2000">
                <a:solidFill>
                  <a:srgbClr val="DD7E6B"/>
                </a:solidFill>
                <a:latin typeface="Oswald"/>
                <a:ea typeface="Oswald"/>
                <a:cs typeface="Oswald"/>
                <a:sym typeface="Oswald"/>
              </a:rPr>
              <a:t>ation</a:t>
            </a:r>
            <a:endParaRPr b="1" sz="2000">
              <a:solidFill>
                <a:srgbClr val="DD7E6B"/>
              </a:solidFill>
              <a:latin typeface="Oswald"/>
              <a:ea typeface="Oswald"/>
              <a:cs typeface="Oswald"/>
              <a:sym typeface="Oswald"/>
            </a:endParaRPr>
          </a:p>
          <a:p>
            <a:pPr indent="0" lvl="0" marL="0" rtl="0" algn="ctr">
              <a:spcBef>
                <a:spcPts val="0"/>
              </a:spcBef>
              <a:spcAft>
                <a:spcPts val="0"/>
              </a:spcAft>
              <a:buNone/>
            </a:pPr>
            <a:r>
              <a:rPr lang="en-US" sz="1600"/>
              <a:t>Deploy model in operation setting</a:t>
            </a:r>
            <a:endParaRPr sz="1600"/>
          </a:p>
        </p:txBody>
      </p:sp>
      <p:grpSp>
        <p:nvGrpSpPr>
          <p:cNvPr id="73" name="Google Shape;73;p8"/>
          <p:cNvGrpSpPr/>
          <p:nvPr/>
        </p:nvGrpSpPr>
        <p:grpSpPr>
          <a:xfrm>
            <a:off x="252475" y="4893650"/>
            <a:ext cx="11331525" cy="1559100"/>
            <a:chOff x="252475" y="4893650"/>
            <a:chExt cx="11331525" cy="1559100"/>
          </a:xfrm>
        </p:grpSpPr>
        <p:cxnSp>
          <p:nvCxnSpPr>
            <p:cNvPr id="74" name="Google Shape;74;p8"/>
            <p:cNvCxnSpPr/>
            <p:nvPr/>
          </p:nvCxnSpPr>
          <p:spPr>
            <a:xfrm rot="10800000">
              <a:off x="817725" y="4893650"/>
              <a:ext cx="0" cy="1559100"/>
            </a:xfrm>
            <a:prstGeom prst="straightConnector1">
              <a:avLst/>
            </a:prstGeom>
            <a:noFill/>
            <a:ln cap="flat" cmpd="sng" w="28575">
              <a:solidFill>
                <a:schemeClr val="dk1"/>
              </a:solidFill>
              <a:prstDash val="solid"/>
              <a:round/>
              <a:headEnd len="med" w="med" type="none"/>
              <a:tailEnd len="med" w="med" type="triangle"/>
            </a:ln>
          </p:spPr>
        </p:cxnSp>
        <p:cxnSp>
          <p:nvCxnSpPr>
            <p:cNvPr id="75" name="Google Shape;75;p8"/>
            <p:cNvCxnSpPr/>
            <p:nvPr/>
          </p:nvCxnSpPr>
          <p:spPr>
            <a:xfrm flipH="1" rot="10800000">
              <a:off x="826300" y="6425150"/>
              <a:ext cx="10757700" cy="15600"/>
            </a:xfrm>
            <a:prstGeom prst="straightConnector1">
              <a:avLst/>
            </a:prstGeom>
            <a:noFill/>
            <a:ln cap="flat" cmpd="sng" w="28575">
              <a:solidFill>
                <a:schemeClr val="dk1"/>
              </a:solidFill>
              <a:prstDash val="solid"/>
              <a:round/>
              <a:headEnd len="med" w="med" type="none"/>
              <a:tailEnd len="med" w="med" type="triangle"/>
            </a:ln>
          </p:spPr>
        </p:cxnSp>
        <p:sp>
          <p:nvSpPr>
            <p:cNvPr id="76" name="Google Shape;76;p8"/>
            <p:cNvSpPr/>
            <p:nvPr/>
          </p:nvSpPr>
          <p:spPr>
            <a:xfrm>
              <a:off x="1785925" y="5004650"/>
              <a:ext cx="592500" cy="14187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a:off x="4407075" y="5643875"/>
              <a:ext cx="592500" cy="77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a:off x="7150275" y="5862149"/>
              <a:ext cx="592500" cy="5595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a:off x="9847875" y="6095996"/>
              <a:ext cx="592500" cy="3258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txBox="1"/>
            <p:nvPr/>
          </p:nvSpPr>
          <p:spPr>
            <a:xfrm rot="-5400000">
              <a:off x="-265025" y="5442350"/>
              <a:ext cx="14967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800"/>
                <a:t>Effort [%]</a:t>
              </a:r>
              <a:endParaRPr b="1" sz="1800"/>
            </a:p>
          </p:txBody>
        </p:sp>
        <p:sp>
          <p:nvSpPr>
            <p:cNvPr id="81" name="Google Shape;81;p8"/>
            <p:cNvSpPr txBox="1"/>
            <p:nvPr/>
          </p:nvSpPr>
          <p:spPr>
            <a:xfrm>
              <a:off x="2378425" y="5004650"/>
              <a:ext cx="9957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t>50+%</a:t>
              </a:r>
              <a:endParaRPr sz="1600"/>
            </a:p>
          </p:txBody>
        </p:sp>
        <p:sp>
          <p:nvSpPr>
            <p:cNvPr id="82" name="Google Shape;82;p8"/>
            <p:cNvSpPr txBox="1"/>
            <p:nvPr/>
          </p:nvSpPr>
          <p:spPr>
            <a:xfrm>
              <a:off x="5012763" y="5467700"/>
              <a:ext cx="1257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t>2</a:t>
              </a:r>
              <a:r>
                <a:rPr b="1" lang="en-US" sz="2000"/>
                <a:t>0-30%</a:t>
              </a:r>
              <a:endParaRPr sz="1600"/>
            </a:p>
          </p:txBody>
        </p:sp>
        <p:sp>
          <p:nvSpPr>
            <p:cNvPr id="83" name="Google Shape;83;p8"/>
            <p:cNvSpPr txBox="1"/>
            <p:nvPr/>
          </p:nvSpPr>
          <p:spPr>
            <a:xfrm>
              <a:off x="7742775" y="5643875"/>
              <a:ext cx="1257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t>10-</a:t>
              </a:r>
              <a:r>
                <a:rPr b="1" lang="en-US" sz="2000"/>
                <a:t>20%</a:t>
              </a:r>
              <a:endParaRPr sz="1600"/>
            </a:p>
          </p:txBody>
        </p:sp>
        <p:sp>
          <p:nvSpPr>
            <p:cNvPr id="84" name="Google Shape;84;p8"/>
            <p:cNvSpPr txBox="1"/>
            <p:nvPr/>
          </p:nvSpPr>
          <p:spPr>
            <a:xfrm>
              <a:off x="10239050" y="5709175"/>
              <a:ext cx="1257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000"/>
                <a:t>5</a:t>
              </a:r>
              <a:r>
                <a:rPr b="1" lang="en-US" sz="2000"/>
                <a:t>-10%</a:t>
              </a:r>
              <a:endParaRPr sz="1600"/>
            </a:p>
          </p:txBody>
        </p:sp>
      </p:grpSp>
      <p:sp>
        <p:nvSpPr>
          <p:cNvPr id="85" name="Google Shape;85;p8"/>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gtEl>
                                        <p:attrNameLst>
                                          <p:attrName>style.visibility</p:attrName>
                                        </p:attrNameLst>
                                      </p:cBhvr>
                                      <p:to>
                                        <p:strVal val="visible"/>
                                      </p:to>
                                    </p:set>
                                    <p:animEffect filter="fade" transition="in">
                                      <p:cBhvr>
                                        <p:cTn dur="1000"/>
                                        <p:tgtEl>
                                          <p:spTgt spid="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9"/>
          <p:cNvSpPr txBox="1"/>
          <p:nvPr>
            <p:ph type="title"/>
          </p:nvPr>
        </p:nvSpPr>
        <p:spPr>
          <a:xfrm>
            <a:off x="335726" y="0"/>
            <a:ext cx="10374900" cy="9024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1800"/>
              <a:buFont typeface="Arial"/>
              <a:buNone/>
            </a:pPr>
            <a:r>
              <a:rPr lang="en-US" sz="2400"/>
              <a:t>C</a:t>
            </a:r>
            <a:r>
              <a:rPr lang="en-US" sz="2400"/>
              <a:t>hallenges of next generation particle accelerators</a:t>
            </a:r>
            <a:endParaRPr sz="2400"/>
          </a:p>
        </p:txBody>
      </p:sp>
      <p:sp>
        <p:nvSpPr>
          <p:cNvPr id="91" name="Google Shape;91;p9"/>
          <p:cNvSpPr txBox="1"/>
          <p:nvPr/>
        </p:nvSpPr>
        <p:spPr>
          <a:xfrm>
            <a:off x="6480400" y="4022450"/>
            <a:ext cx="35601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800"/>
              <a:t>Sustainability/Reduced costs</a:t>
            </a:r>
            <a:endParaRPr b="1" sz="1800"/>
          </a:p>
          <a:p>
            <a:pPr indent="0" lvl="0" marL="0" rtl="0" algn="l">
              <a:spcBef>
                <a:spcPts val="0"/>
              </a:spcBef>
              <a:spcAft>
                <a:spcPts val="0"/>
              </a:spcAft>
              <a:buClr>
                <a:schemeClr val="dk1"/>
              </a:buClr>
              <a:buSzPts val="1100"/>
              <a:buFont typeface="Arial"/>
              <a:buNone/>
            </a:pPr>
            <a:r>
              <a:rPr lang="en-US" sz="1800">
                <a:solidFill>
                  <a:schemeClr val="dk1"/>
                </a:solidFill>
              </a:rPr>
              <a:t>Energy efficiency</a:t>
            </a:r>
            <a:endParaRPr sz="1800"/>
          </a:p>
          <a:p>
            <a:pPr indent="0" lvl="0" marL="0" rtl="0" algn="l">
              <a:spcBef>
                <a:spcPts val="0"/>
              </a:spcBef>
              <a:spcAft>
                <a:spcPts val="0"/>
              </a:spcAft>
              <a:buNone/>
            </a:pPr>
            <a:r>
              <a:rPr lang="en-US" sz="1800"/>
              <a:t>Availability</a:t>
            </a:r>
            <a:endParaRPr sz="1800"/>
          </a:p>
          <a:p>
            <a:pPr indent="0" lvl="0" marL="0" rtl="0" algn="l">
              <a:spcBef>
                <a:spcPts val="0"/>
              </a:spcBef>
              <a:spcAft>
                <a:spcPts val="0"/>
              </a:spcAft>
              <a:buNone/>
            </a:pPr>
            <a:r>
              <a:rPr lang="en-US" sz="1800"/>
              <a:t>Operational efficiency</a:t>
            </a:r>
            <a:endParaRPr sz="1800"/>
          </a:p>
        </p:txBody>
      </p:sp>
      <p:sp>
        <p:nvSpPr>
          <p:cNvPr id="92" name="Google Shape;92;p9"/>
          <p:cNvSpPr txBox="1"/>
          <p:nvPr/>
        </p:nvSpPr>
        <p:spPr>
          <a:xfrm>
            <a:off x="1099975" y="4022450"/>
            <a:ext cx="30525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800"/>
              <a:t>Increased performance</a:t>
            </a:r>
            <a:endParaRPr b="1" sz="1800"/>
          </a:p>
          <a:p>
            <a:pPr indent="0" lvl="0" marL="0" rtl="0" algn="l">
              <a:spcBef>
                <a:spcPts val="0"/>
              </a:spcBef>
              <a:spcAft>
                <a:spcPts val="0"/>
              </a:spcAft>
              <a:buNone/>
            </a:pPr>
            <a:r>
              <a:rPr lang="en-US" sz="1800"/>
              <a:t>Physics output</a:t>
            </a:r>
            <a:endParaRPr sz="1800"/>
          </a:p>
          <a:p>
            <a:pPr indent="0" lvl="0" marL="0" rtl="0" algn="l">
              <a:spcBef>
                <a:spcPts val="0"/>
              </a:spcBef>
              <a:spcAft>
                <a:spcPts val="0"/>
              </a:spcAft>
              <a:buNone/>
            </a:pPr>
            <a:r>
              <a:rPr lang="en-US" sz="1800"/>
              <a:t>Number of patients treated</a:t>
            </a:r>
            <a:endParaRPr sz="1800"/>
          </a:p>
          <a:p>
            <a:pPr indent="0" lvl="0" marL="0" rtl="0" algn="l">
              <a:spcBef>
                <a:spcPts val="0"/>
              </a:spcBef>
              <a:spcAft>
                <a:spcPts val="0"/>
              </a:spcAft>
              <a:buNone/>
            </a:pPr>
            <a:r>
              <a:rPr lang="en-US" sz="1800"/>
              <a:t>Neutron fluence</a:t>
            </a:r>
            <a:endParaRPr sz="1800"/>
          </a:p>
          <a:p>
            <a:pPr indent="0" lvl="0" marL="0" rtl="0" algn="l">
              <a:spcBef>
                <a:spcPts val="0"/>
              </a:spcBef>
              <a:spcAft>
                <a:spcPts val="0"/>
              </a:spcAft>
              <a:buNone/>
            </a:pPr>
            <a:r>
              <a:rPr lang="en-US" sz="1800"/>
              <a:t>…</a:t>
            </a:r>
            <a:endParaRPr sz="1800"/>
          </a:p>
        </p:txBody>
      </p:sp>
      <p:sp>
        <p:nvSpPr>
          <p:cNvPr id="93" name="Google Shape;93;p9"/>
          <p:cNvSpPr txBox="1"/>
          <p:nvPr/>
        </p:nvSpPr>
        <p:spPr>
          <a:xfrm>
            <a:off x="9059188" y="2393975"/>
            <a:ext cx="25446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800"/>
              <a:t>Enhanced safety</a:t>
            </a:r>
            <a:endParaRPr b="1" sz="1800"/>
          </a:p>
          <a:p>
            <a:pPr indent="0" lvl="0" marL="0" rtl="0" algn="l">
              <a:spcBef>
                <a:spcPts val="0"/>
              </a:spcBef>
              <a:spcAft>
                <a:spcPts val="0"/>
              </a:spcAft>
              <a:buNone/>
            </a:pPr>
            <a:r>
              <a:rPr lang="en-US" sz="1800"/>
              <a:t>Asset protection</a:t>
            </a:r>
            <a:endParaRPr sz="1800"/>
          </a:p>
          <a:p>
            <a:pPr indent="0" lvl="0" marL="0" rtl="0" algn="l">
              <a:spcBef>
                <a:spcPts val="0"/>
              </a:spcBef>
              <a:spcAft>
                <a:spcPts val="0"/>
              </a:spcAft>
              <a:buNone/>
            </a:pPr>
            <a:r>
              <a:rPr lang="en-US" sz="1800"/>
              <a:t>Person</a:t>
            </a:r>
            <a:r>
              <a:rPr lang="en-US" sz="1800"/>
              <a:t>nel</a:t>
            </a:r>
            <a:r>
              <a:rPr lang="en-US" sz="1800"/>
              <a:t> protection</a:t>
            </a:r>
            <a:endParaRPr sz="1800"/>
          </a:p>
        </p:txBody>
      </p:sp>
      <p:pic>
        <p:nvPicPr>
          <p:cNvPr id="94" name="Google Shape;94;p9"/>
          <p:cNvPicPr preferRelativeResize="0"/>
          <p:nvPr/>
        </p:nvPicPr>
        <p:blipFill rotWithShape="1">
          <a:blip r:embed="rId3">
            <a:alphaModFix/>
          </a:blip>
          <a:srcRect b="40484" l="0" r="0" t="28821"/>
          <a:stretch/>
        </p:blipFill>
        <p:spPr>
          <a:xfrm>
            <a:off x="1694025" y="1546850"/>
            <a:ext cx="7365173" cy="2260675"/>
          </a:xfrm>
          <a:prstGeom prst="rect">
            <a:avLst/>
          </a:prstGeom>
          <a:noFill/>
          <a:ln>
            <a:noFill/>
          </a:ln>
        </p:spPr>
      </p:pic>
      <p:sp>
        <p:nvSpPr>
          <p:cNvPr id="95" name="Google Shape;95;p9"/>
          <p:cNvSpPr txBox="1"/>
          <p:nvPr/>
        </p:nvSpPr>
        <p:spPr>
          <a:xfrm>
            <a:off x="5331525" y="1266150"/>
            <a:ext cx="4397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800"/>
              <a:t>Innovation</a:t>
            </a:r>
            <a:endParaRPr b="1" sz="1800"/>
          </a:p>
          <a:p>
            <a:pPr indent="0" lvl="0" marL="0" rtl="0" algn="l">
              <a:spcBef>
                <a:spcPts val="0"/>
              </a:spcBef>
              <a:spcAft>
                <a:spcPts val="0"/>
              </a:spcAft>
              <a:buNone/>
            </a:pPr>
            <a:r>
              <a:rPr lang="en-US" sz="1800"/>
              <a:t>New technologies vs reliability</a:t>
            </a:r>
            <a:endParaRPr sz="1800"/>
          </a:p>
        </p:txBody>
      </p:sp>
      <p:sp>
        <p:nvSpPr>
          <p:cNvPr id="96" name="Google Shape;96;p9"/>
          <p:cNvSpPr txBox="1"/>
          <p:nvPr/>
        </p:nvSpPr>
        <p:spPr>
          <a:xfrm>
            <a:off x="1099975" y="5936625"/>
            <a:ext cx="95052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2400"/>
              <a:t>Can AI help to tackle these challenges?</a:t>
            </a:r>
            <a:endParaRPr sz="2400"/>
          </a:p>
        </p:txBody>
      </p:sp>
      <p:sp>
        <p:nvSpPr>
          <p:cNvPr id="97" name="Google Shape;97;p9"/>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
                                        </p:tgtEl>
                                        <p:attrNameLst>
                                          <p:attrName>style.visibility</p:attrName>
                                        </p:attrNameLst>
                                      </p:cBhvr>
                                      <p:to>
                                        <p:strVal val="visible"/>
                                      </p:to>
                                    </p:set>
                                    <p:animEffect filter="fade" transition="in">
                                      <p:cBhvr>
                                        <p:cTn dur="1000"/>
                                        <p:tgtEl>
                                          <p:spTgt spid="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5"/>
                                        </p:tgtEl>
                                        <p:attrNameLst>
                                          <p:attrName>style.visibility</p:attrName>
                                        </p:attrNameLst>
                                      </p:cBhvr>
                                      <p:to>
                                        <p:strVal val="visible"/>
                                      </p:to>
                                    </p:set>
                                    <p:animEffect filter="fade" transition="in">
                                      <p:cBhvr>
                                        <p:cTn dur="1000"/>
                                        <p:tgtEl>
                                          <p:spTgt spid="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
                                        </p:tgtEl>
                                        <p:attrNameLst>
                                          <p:attrName>style.visibility</p:attrName>
                                        </p:attrNameLst>
                                      </p:cBhvr>
                                      <p:to>
                                        <p:strVal val="visible"/>
                                      </p:to>
                                    </p:set>
                                    <p:animEffect filter="fade" transition="in">
                                      <p:cBhvr>
                                        <p:cTn dur="1000"/>
                                        <p:tgtEl>
                                          <p:spTgt spid="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gtEl>
                                        <p:attrNameLst>
                                          <p:attrName>style.visibility</p:attrName>
                                        </p:attrNameLst>
                                      </p:cBhvr>
                                      <p:to>
                                        <p:strVal val="visible"/>
                                      </p:to>
                                    </p:set>
                                    <p:animEffect filter="fade" transition="in">
                                      <p:cBhvr>
                                        <p:cTn dur="1000"/>
                                        <p:tgtEl>
                                          <p:spTgt spid="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gtEl>
                                        <p:attrNameLst>
                                          <p:attrName>style.visibility</p:attrName>
                                        </p:attrNameLst>
                                      </p:cBhvr>
                                      <p:to>
                                        <p:strVal val="visible"/>
                                      </p:to>
                                    </p:set>
                                    <p:animEffect filter="fade" transition="in">
                                      <p:cBhvr>
                                        <p:cTn dur="1000"/>
                                        <p:tgtEl>
                                          <p:spTgt spid="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0"/>
          <p:cNvSpPr txBox="1"/>
          <p:nvPr>
            <p:ph type="title"/>
          </p:nvPr>
        </p:nvSpPr>
        <p:spPr>
          <a:xfrm>
            <a:off x="335721" y="0"/>
            <a:ext cx="82164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Accelerator availability</a:t>
            </a:r>
            <a:endParaRPr sz="2400"/>
          </a:p>
        </p:txBody>
      </p:sp>
      <p:sp>
        <p:nvSpPr>
          <p:cNvPr id="104" name="Google Shape;104;p10"/>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
        <p:nvSpPr>
          <p:cNvPr id="105" name="Google Shape;105;p10"/>
          <p:cNvSpPr txBox="1"/>
          <p:nvPr>
            <p:ph idx="1" type="body"/>
          </p:nvPr>
        </p:nvSpPr>
        <p:spPr>
          <a:xfrm>
            <a:off x="334975" y="1194450"/>
            <a:ext cx="11805900" cy="461700"/>
          </a:xfrm>
          <a:prstGeom prst="rect">
            <a:avLst/>
          </a:prstGeom>
        </p:spPr>
        <p:txBody>
          <a:bodyPr anchorCtr="0" anchor="t" bIns="45700" lIns="91425" spcFirstLastPara="1" rIns="91425" wrap="square" tIns="45700">
            <a:noAutofit/>
          </a:bodyPr>
          <a:lstStyle/>
          <a:p>
            <a:pPr indent="0" lvl="0" marL="0" rtl="0" algn="l">
              <a:spcBef>
                <a:spcPts val="750"/>
              </a:spcBef>
              <a:spcAft>
                <a:spcPts val="0"/>
              </a:spcAft>
              <a:buNone/>
            </a:pPr>
            <a:r>
              <a:rPr b="1" lang="en-US" sz="2000"/>
              <a:t>LHC example (Run2)</a:t>
            </a:r>
            <a:r>
              <a:rPr lang="en-US" sz="2000"/>
              <a:t>*:</a:t>
            </a:r>
            <a:endParaRPr sz="2000"/>
          </a:p>
        </p:txBody>
      </p:sp>
      <p:grpSp>
        <p:nvGrpSpPr>
          <p:cNvPr id="106" name="Google Shape;106;p10"/>
          <p:cNvGrpSpPr/>
          <p:nvPr/>
        </p:nvGrpSpPr>
        <p:grpSpPr>
          <a:xfrm>
            <a:off x="4493287" y="1645355"/>
            <a:ext cx="3045674" cy="1831786"/>
            <a:chOff x="2824213" y="938324"/>
            <a:chExt cx="3243184" cy="1943127"/>
          </a:xfrm>
        </p:grpSpPr>
        <p:pic>
          <p:nvPicPr>
            <p:cNvPr id="107" name="Google Shape;107;p10"/>
            <p:cNvPicPr preferRelativeResize="0"/>
            <p:nvPr/>
          </p:nvPicPr>
          <p:blipFill rotWithShape="1">
            <a:blip r:embed="rId3">
              <a:alphaModFix/>
            </a:blip>
            <a:srcRect b="0" l="0" r="0" t="0"/>
            <a:stretch/>
          </p:blipFill>
          <p:spPr>
            <a:xfrm>
              <a:off x="2824213" y="938324"/>
              <a:ext cx="3243184" cy="1943127"/>
            </a:xfrm>
            <a:prstGeom prst="rect">
              <a:avLst/>
            </a:prstGeom>
            <a:noFill/>
            <a:ln>
              <a:noFill/>
            </a:ln>
          </p:spPr>
        </p:pic>
        <p:sp>
          <p:nvSpPr>
            <p:cNvPr id="108" name="Google Shape;108;p10"/>
            <p:cNvSpPr/>
            <p:nvPr/>
          </p:nvSpPr>
          <p:spPr>
            <a:xfrm>
              <a:off x="4982247" y="986237"/>
              <a:ext cx="990600" cy="5469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i="0" lang="en-US" sz="1800" u="none" cap="none" strike="noStrike">
                  <a:solidFill>
                    <a:schemeClr val="dk1"/>
                  </a:solidFill>
                </a:rPr>
                <a:t>2017</a:t>
              </a:r>
              <a:endParaRPr i="0" sz="1800" u="none" cap="none" strike="noStrike">
                <a:solidFill>
                  <a:schemeClr val="dk1"/>
                </a:solidFill>
              </a:endParaRPr>
            </a:p>
            <a:p>
              <a:pPr indent="0" lvl="0" marL="0" marR="0" rtl="0" algn="ctr">
                <a:lnSpc>
                  <a:spcPct val="100000"/>
                </a:lnSpc>
                <a:spcBef>
                  <a:spcPts val="0"/>
                </a:spcBef>
                <a:spcAft>
                  <a:spcPts val="0"/>
                </a:spcAft>
                <a:buNone/>
              </a:pPr>
              <a:r>
                <a:rPr b="1" i="0" lang="en-US" sz="1200" u="none" cap="none" strike="noStrike">
                  <a:solidFill>
                    <a:schemeClr val="dk1"/>
                  </a:solidFill>
                </a:rPr>
                <a:t>(140 days)</a:t>
              </a:r>
              <a:endParaRPr i="0" sz="1200" u="none" cap="none" strike="noStrike">
                <a:solidFill>
                  <a:schemeClr val="dk1"/>
                </a:solidFill>
              </a:endParaRPr>
            </a:p>
          </p:txBody>
        </p:sp>
      </p:grpSp>
      <p:grpSp>
        <p:nvGrpSpPr>
          <p:cNvPr id="109" name="Google Shape;109;p10"/>
          <p:cNvGrpSpPr/>
          <p:nvPr/>
        </p:nvGrpSpPr>
        <p:grpSpPr>
          <a:xfrm>
            <a:off x="8242374" y="1609937"/>
            <a:ext cx="3065930" cy="1927522"/>
            <a:chOff x="5977795" y="779654"/>
            <a:chExt cx="3251251" cy="2067269"/>
          </a:xfrm>
        </p:grpSpPr>
        <p:pic>
          <p:nvPicPr>
            <p:cNvPr id="110" name="Google Shape;110;p10"/>
            <p:cNvPicPr preferRelativeResize="0"/>
            <p:nvPr/>
          </p:nvPicPr>
          <p:blipFill rotWithShape="1">
            <a:blip r:embed="rId4">
              <a:alphaModFix/>
            </a:blip>
            <a:srcRect b="0" l="0" r="0" t="0"/>
            <a:stretch/>
          </p:blipFill>
          <p:spPr>
            <a:xfrm>
              <a:off x="5977795" y="779654"/>
              <a:ext cx="3229913" cy="2067269"/>
            </a:xfrm>
            <a:prstGeom prst="rect">
              <a:avLst/>
            </a:prstGeom>
            <a:noFill/>
            <a:ln>
              <a:noFill/>
            </a:ln>
          </p:spPr>
        </p:pic>
        <p:sp>
          <p:nvSpPr>
            <p:cNvPr id="111" name="Google Shape;111;p10"/>
            <p:cNvSpPr/>
            <p:nvPr/>
          </p:nvSpPr>
          <p:spPr>
            <a:xfrm>
              <a:off x="8187446" y="905392"/>
              <a:ext cx="1041600" cy="5469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i="0" lang="en-US" sz="1800" u="none" cap="none" strike="noStrike">
                  <a:solidFill>
                    <a:schemeClr val="dk1"/>
                  </a:solidFill>
                </a:rPr>
                <a:t>2018</a:t>
              </a:r>
              <a:endParaRPr i="0" sz="1800" u="none" cap="none" strike="noStrike">
                <a:solidFill>
                  <a:schemeClr val="dk1"/>
                </a:solidFill>
              </a:endParaRPr>
            </a:p>
            <a:p>
              <a:pPr indent="0" lvl="0" marL="0" marR="0" rtl="0" algn="ctr">
                <a:lnSpc>
                  <a:spcPct val="100000"/>
                </a:lnSpc>
                <a:spcBef>
                  <a:spcPts val="0"/>
                </a:spcBef>
                <a:spcAft>
                  <a:spcPts val="0"/>
                </a:spcAft>
                <a:buNone/>
              </a:pPr>
              <a:r>
                <a:rPr b="1" i="0" lang="en-US" sz="1200" u="none" cap="none" strike="noStrike">
                  <a:solidFill>
                    <a:schemeClr val="dk1"/>
                  </a:solidFill>
                </a:rPr>
                <a:t>(164 days)</a:t>
              </a:r>
              <a:endParaRPr i="0" sz="1200" u="none" cap="none" strike="noStrike">
                <a:solidFill>
                  <a:schemeClr val="dk1"/>
                </a:solidFill>
              </a:endParaRPr>
            </a:p>
          </p:txBody>
        </p:sp>
      </p:grpSp>
      <p:pic>
        <p:nvPicPr>
          <p:cNvPr id="112" name="Google Shape;112;p10"/>
          <p:cNvPicPr preferRelativeResize="0"/>
          <p:nvPr/>
        </p:nvPicPr>
        <p:blipFill rotWithShape="1">
          <a:blip r:embed="rId5">
            <a:alphaModFix/>
          </a:blip>
          <a:srcRect b="25948" l="18377" r="22680" t="13944"/>
          <a:stretch/>
        </p:blipFill>
        <p:spPr>
          <a:xfrm>
            <a:off x="558301" y="1658224"/>
            <a:ext cx="2966674" cy="1927424"/>
          </a:xfrm>
          <a:prstGeom prst="rect">
            <a:avLst/>
          </a:prstGeom>
          <a:noFill/>
          <a:ln>
            <a:noFill/>
          </a:ln>
        </p:spPr>
      </p:pic>
      <p:sp>
        <p:nvSpPr>
          <p:cNvPr id="113" name="Google Shape;113;p10"/>
          <p:cNvSpPr/>
          <p:nvPr/>
        </p:nvSpPr>
        <p:spPr>
          <a:xfrm>
            <a:off x="2422946" y="1654835"/>
            <a:ext cx="1326300" cy="5469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i="0" lang="en-US" sz="1800" u="none" cap="none" strike="noStrike">
                <a:solidFill>
                  <a:schemeClr val="dk1"/>
                </a:solidFill>
              </a:rPr>
              <a:t>2016</a:t>
            </a:r>
            <a:endParaRPr i="0" sz="1800" u="none" cap="none" strike="noStrike">
              <a:solidFill>
                <a:schemeClr val="dk1"/>
              </a:solidFill>
            </a:endParaRPr>
          </a:p>
          <a:p>
            <a:pPr indent="0" lvl="0" marL="0" marR="0" rtl="0" algn="ctr">
              <a:lnSpc>
                <a:spcPct val="100000"/>
              </a:lnSpc>
              <a:spcBef>
                <a:spcPts val="0"/>
              </a:spcBef>
              <a:spcAft>
                <a:spcPts val="0"/>
              </a:spcAft>
              <a:buNone/>
            </a:pPr>
            <a:r>
              <a:rPr b="1" i="0" lang="en-US" sz="1200" u="none" cap="none" strike="noStrike">
                <a:solidFill>
                  <a:schemeClr val="dk1"/>
                </a:solidFill>
              </a:rPr>
              <a:t>(156 days)</a:t>
            </a:r>
            <a:endParaRPr i="0" sz="1200" u="none" cap="none" strike="noStrike">
              <a:solidFill>
                <a:schemeClr val="dk1"/>
              </a:solidFill>
            </a:endParaRPr>
          </a:p>
        </p:txBody>
      </p:sp>
      <p:sp>
        <p:nvSpPr>
          <p:cNvPr id="114" name="Google Shape;114;p10"/>
          <p:cNvSpPr/>
          <p:nvPr/>
        </p:nvSpPr>
        <p:spPr>
          <a:xfrm>
            <a:off x="5753100" y="934350"/>
            <a:ext cx="6438900" cy="260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lang="en-US" sz="1600">
                <a:solidFill>
                  <a:schemeClr val="dk1"/>
                </a:solidFill>
              </a:rPr>
              <a:t>*</a:t>
            </a:r>
            <a:r>
              <a:rPr b="0" i="0" lang="en-US" sz="1600" u="none" cap="none" strike="noStrike">
                <a:solidFill>
                  <a:schemeClr val="dk1"/>
                </a:solidFill>
                <a:latin typeface="Arial"/>
                <a:ea typeface="Arial"/>
                <a:cs typeface="Arial"/>
                <a:sym typeface="Arial"/>
              </a:rPr>
              <a:t>References – Availability Working Group reports (</a:t>
            </a:r>
            <a:r>
              <a:rPr b="0" i="0" lang="en-US" sz="1600" u="sng" cap="none" strike="noStrike">
                <a:solidFill>
                  <a:schemeClr val="dk1"/>
                </a:solidFill>
                <a:latin typeface="Arial"/>
                <a:ea typeface="Arial"/>
                <a:cs typeface="Arial"/>
                <a:sym typeface="Arial"/>
                <a:hlinkClick r:id="rId6">
                  <a:extLst>
                    <a:ext uri="{A12FA001-AC4F-418D-AE19-62706E023703}">
                      <ahyp:hlinkClr val="tx"/>
                    </a:ext>
                  </a:extLst>
                </a:hlinkClick>
              </a:rPr>
              <a:t>2016</a:t>
            </a:r>
            <a:r>
              <a:rPr b="0" i="0" lang="en-US" sz="1600" u="none" cap="none" strike="noStrike">
                <a:solidFill>
                  <a:schemeClr val="dk1"/>
                </a:solidFill>
                <a:latin typeface="Arial"/>
                <a:ea typeface="Arial"/>
                <a:cs typeface="Arial"/>
                <a:sym typeface="Arial"/>
              </a:rPr>
              <a:t>, </a:t>
            </a:r>
            <a:r>
              <a:rPr b="0" i="0" lang="en-US" sz="1600" u="sng" cap="none" strike="noStrike">
                <a:solidFill>
                  <a:schemeClr val="dk1"/>
                </a:solidFill>
                <a:latin typeface="Arial"/>
                <a:ea typeface="Arial"/>
                <a:cs typeface="Arial"/>
                <a:sym typeface="Arial"/>
                <a:hlinkClick r:id="rId7">
                  <a:extLst>
                    <a:ext uri="{A12FA001-AC4F-418D-AE19-62706E023703}">
                      <ahyp:hlinkClr val="tx"/>
                    </a:ext>
                  </a:extLst>
                </a:hlinkClick>
              </a:rPr>
              <a:t>2017</a:t>
            </a:r>
            <a:r>
              <a:rPr b="0" i="0" lang="en-US" sz="1600" u="none" cap="none" strike="noStrike">
                <a:solidFill>
                  <a:schemeClr val="dk1"/>
                </a:solidFill>
                <a:latin typeface="Arial"/>
                <a:ea typeface="Arial"/>
                <a:cs typeface="Arial"/>
                <a:sym typeface="Arial"/>
              </a:rPr>
              <a:t>, </a:t>
            </a:r>
            <a:r>
              <a:rPr b="0" i="0" lang="en-US" sz="1600" u="sng" cap="none" strike="noStrike">
                <a:solidFill>
                  <a:schemeClr val="dk1"/>
                </a:solidFill>
                <a:latin typeface="Arial"/>
                <a:ea typeface="Arial"/>
                <a:cs typeface="Arial"/>
                <a:sym typeface="Arial"/>
                <a:hlinkClick r:id="rId8">
                  <a:extLst>
                    <a:ext uri="{A12FA001-AC4F-418D-AE19-62706E023703}">
                      <ahyp:hlinkClr val="tx"/>
                    </a:ext>
                  </a:extLst>
                </a:hlinkClick>
              </a:rPr>
              <a:t>2018</a:t>
            </a:r>
            <a:r>
              <a:rPr b="0" i="0" lang="en-US" sz="1600" u="none" cap="none" strike="noStrike">
                <a:solidFill>
                  <a:schemeClr val="dk1"/>
                </a:solidFill>
                <a:latin typeface="Arial"/>
                <a:ea typeface="Arial"/>
                <a:cs typeface="Arial"/>
                <a:sym typeface="Arial"/>
              </a:rPr>
              <a:t>)</a:t>
            </a:r>
            <a:endParaRPr b="0" i="0" sz="1600" u="none" cap="none" strike="noStrike">
              <a:solidFill>
                <a:schemeClr val="dk1"/>
              </a:solidFill>
              <a:latin typeface="Arial"/>
              <a:ea typeface="Arial"/>
              <a:cs typeface="Arial"/>
              <a:sym typeface="Arial"/>
            </a:endParaRPr>
          </a:p>
        </p:txBody>
      </p:sp>
      <p:sp>
        <p:nvSpPr>
          <p:cNvPr id="115" name="Google Shape;115;p10"/>
          <p:cNvSpPr txBox="1"/>
          <p:nvPr/>
        </p:nvSpPr>
        <p:spPr>
          <a:xfrm>
            <a:off x="1701050" y="6203275"/>
            <a:ext cx="8355000" cy="4617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750"/>
              </a:spcBef>
              <a:spcAft>
                <a:spcPts val="0"/>
              </a:spcAft>
              <a:buNone/>
            </a:pPr>
            <a:r>
              <a:rPr b="1" lang="en-US" sz="2000">
                <a:solidFill>
                  <a:schemeClr val="dk1"/>
                </a:solidFill>
              </a:rPr>
              <a:t>We need new ways to address this challenge in the future!</a:t>
            </a:r>
            <a:endParaRPr b="1" sz="2000">
              <a:solidFill>
                <a:schemeClr val="dk1"/>
              </a:solidFill>
            </a:endParaRPr>
          </a:p>
        </p:txBody>
      </p:sp>
      <p:sp>
        <p:nvSpPr>
          <p:cNvPr id="116" name="Google Shape;116;p10"/>
          <p:cNvSpPr txBox="1"/>
          <p:nvPr/>
        </p:nvSpPr>
        <p:spPr>
          <a:xfrm>
            <a:off x="381000" y="3810000"/>
            <a:ext cx="11194200" cy="2161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750"/>
              </a:spcBef>
              <a:spcAft>
                <a:spcPts val="0"/>
              </a:spcAft>
              <a:buNone/>
            </a:pPr>
            <a:r>
              <a:rPr b="1" lang="en-US" sz="2000">
                <a:solidFill>
                  <a:schemeClr val="dk1"/>
                </a:solidFill>
              </a:rPr>
              <a:t>A</a:t>
            </a:r>
            <a:r>
              <a:rPr b="1" lang="en-US" sz="2000">
                <a:solidFill>
                  <a:schemeClr val="dk1"/>
                </a:solidFill>
              </a:rPr>
              <a:t>vailability (A) </a:t>
            </a:r>
            <a:r>
              <a:rPr lang="en-US" sz="2000">
                <a:solidFill>
                  <a:schemeClr val="dk1"/>
                </a:solidFill>
              </a:rPr>
              <a:t>is a measure of the useful time of accelerator operation</a:t>
            </a:r>
            <a:endParaRPr sz="2000">
              <a:solidFill>
                <a:schemeClr val="dk1"/>
              </a:solidFill>
            </a:endParaRPr>
          </a:p>
          <a:p>
            <a:pPr indent="-330200" lvl="0" marL="457200" rtl="0" algn="l">
              <a:lnSpc>
                <a:spcPct val="90000"/>
              </a:lnSpc>
              <a:spcBef>
                <a:spcPts val="750"/>
              </a:spcBef>
              <a:spcAft>
                <a:spcPts val="0"/>
              </a:spcAft>
              <a:buClr>
                <a:schemeClr val="dk1"/>
              </a:buClr>
              <a:buSzPts val="1600"/>
              <a:buChar char="●"/>
            </a:pPr>
            <a:r>
              <a:rPr lang="en-US" sz="1600">
                <a:solidFill>
                  <a:schemeClr val="dk1"/>
                </a:solidFill>
              </a:rPr>
              <a:t>A</a:t>
            </a:r>
            <a:r>
              <a:rPr lang="en-US" sz="1600">
                <a:solidFill>
                  <a:schemeClr val="dk1"/>
                </a:solidFill>
              </a:rPr>
              <a:t>(reliability, maintainability)</a:t>
            </a:r>
            <a:endParaRPr sz="1600">
              <a:solidFill>
                <a:schemeClr val="dk1"/>
              </a:solidFill>
            </a:endParaRPr>
          </a:p>
          <a:p>
            <a:pPr indent="0" lvl="0" marL="0" rtl="0" algn="l">
              <a:lnSpc>
                <a:spcPct val="90000"/>
              </a:lnSpc>
              <a:spcBef>
                <a:spcPts val="750"/>
              </a:spcBef>
              <a:spcAft>
                <a:spcPts val="0"/>
              </a:spcAft>
              <a:buNone/>
            </a:pPr>
            <a:r>
              <a:rPr b="1" lang="en-US" sz="2000">
                <a:solidFill>
                  <a:schemeClr val="dk1"/>
                </a:solidFill>
              </a:rPr>
              <a:t>Reliability </a:t>
            </a:r>
            <a:r>
              <a:rPr b="1" lang="en-US" sz="2000">
                <a:solidFill>
                  <a:schemeClr val="dk1"/>
                </a:solidFill>
              </a:rPr>
              <a:t>(R)</a:t>
            </a:r>
            <a:r>
              <a:rPr lang="en-US" sz="2000">
                <a:solidFill>
                  <a:schemeClr val="dk1"/>
                </a:solidFill>
              </a:rPr>
              <a:t> is a measure of the failure frequency</a:t>
            </a:r>
            <a:endParaRPr sz="2000">
              <a:solidFill>
                <a:schemeClr val="dk1"/>
              </a:solidFill>
            </a:endParaRPr>
          </a:p>
          <a:p>
            <a:pPr indent="-330200" lvl="0" marL="457200" rtl="0" algn="l">
              <a:lnSpc>
                <a:spcPct val="90000"/>
              </a:lnSpc>
              <a:spcBef>
                <a:spcPts val="750"/>
              </a:spcBef>
              <a:spcAft>
                <a:spcPts val="0"/>
              </a:spcAft>
              <a:buClr>
                <a:schemeClr val="dk1"/>
              </a:buClr>
              <a:buSzPts val="1600"/>
              <a:buChar char="●"/>
            </a:pPr>
            <a:r>
              <a:rPr lang="en-US" sz="1600">
                <a:solidFill>
                  <a:schemeClr val="dk1"/>
                </a:solidFill>
              </a:rPr>
              <a:t>R</a:t>
            </a:r>
            <a:r>
              <a:rPr lang="en-US" sz="1600">
                <a:solidFill>
                  <a:schemeClr val="dk1"/>
                </a:solidFill>
              </a:rPr>
              <a:t>(number of systems, </a:t>
            </a:r>
            <a:r>
              <a:rPr lang="en-US" sz="1600">
                <a:solidFill>
                  <a:schemeClr val="dk1"/>
                </a:solidFill>
              </a:rPr>
              <a:t>operating conditions</a:t>
            </a:r>
            <a:r>
              <a:rPr lang="en-US" sz="1600">
                <a:solidFill>
                  <a:schemeClr val="dk1"/>
                </a:solidFill>
              </a:rPr>
              <a:t>)</a:t>
            </a:r>
            <a:endParaRPr sz="1600">
              <a:solidFill>
                <a:schemeClr val="dk1"/>
              </a:solidFill>
            </a:endParaRPr>
          </a:p>
          <a:p>
            <a:pPr indent="0" lvl="0" marL="0" rtl="0" algn="l">
              <a:lnSpc>
                <a:spcPct val="90000"/>
              </a:lnSpc>
              <a:spcBef>
                <a:spcPts val="750"/>
              </a:spcBef>
              <a:spcAft>
                <a:spcPts val="0"/>
              </a:spcAft>
              <a:buNone/>
            </a:pPr>
            <a:r>
              <a:rPr b="1" lang="en-US" sz="2000">
                <a:solidFill>
                  <a:schemeClr val="dk1"/>
                </a:solidFill>
              </a:rPr>
              <a:t>Maintainability (M)</a:t>
            </a:r>
            <a:r>
              <a:rPr lang="en-US" sz="2000">
                <a:solidFill>
                  <a:schemeClr val="dk1"/>
                </a:solidFill>
              </a:rPr>
              <a:t> is a measure of how fast we can recover from failures</a:t>
            </a:r>
            <a:endParaRPr sz="2000">
              <a:solidFill>
                <a:schemeClr val="dk1"/>
              </a:solidFill>
            </a:endParaRPr>
          </a:p>
          <a:p>
            <a:pPr indent="-330200" lvl="0" marL="457200" rtl="0" algn="l">
              <a:lnSpc>
                <a:spcPct val="90000"/>
              </a:lnSpc>
              <a:spcBef>
                <a:spcPts val="750"/>
              </a:spcBef>
              <a:spcAft>
                <a:spcPts val="0"/>
              </a:spcAft>
              <a:buClr>
                <a:schemeClr val="dk1"/>
              </a:buClr>
              <a:buSzPts val="1600"/>
              <a:buChar char="●"/>
            </a:pPr>
            <a:r>
              <a:rPr lang="en-US" sz="1600">
                <a:solidFill>
                  <a:schemeClr val="dk1"/>
                </a:solidFill>
              </a:rPr>
              <a:t>M(diagnostics time, logistics time, repair time)</a:t>
            </a:r>
            <a:endParaRPr sz="1600">
              <a:solidFill>
                <a:schemeClr val="dk1"/>
              </a:solidFill>
            </a:endParaRPr>
          </a:p>
        </p:txBody>
      </p:sp>
      <p:sp>
        <p:nvSpPr>
          <p:cNvPr id="117" name="Google Shape;117;p10"/>
          <p:cNvSpPr/>
          <p:nvPr/>
        </p:nvSpPr>
        <p:spPr>
          <a:xfrm>
            <a:off x="9139975" y="3908550"/>
            <a:ext cx="488700" cy="1965300"/>
          </a:xfrm>
          <a:prstGeom prst="rightArrowCallout">
            <a:avLst>
              <a:gd fmla="val 25000" name="adj1"/>
              <a:gd fmla="val 25000" name="adj2"/>
              <a:gd fmla="val 25000" name="adj3"/>
              <a:gd fmla="val 64977" name="adj4"/>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0"/>
          <p:cNvSpPr txBox="1"/>
          <p:nvPr/>
        </p:nvSpPr>
        <p:spPr>
          <a:xfrm>
            <a:off x="9531650" y="4210063"/>
            <a:ext cx="2187300" cy="12930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750"/>
              </a:spcBef>
              <a:spcAft>
                <a:spcPts val="0"/>
              </a:spcAft>
              <a:buNone/>
            </a:pPr>
            <a:r>
              <a:rPr b="1" lang="en-US" sz="2000">
                <a:solidFill>
                  <a:srgbClr val="DD7E6B"/>
                </a:solidFill>
                <a:latin typeface="Oswald"/>
                <a:ea typeface="Oswald"/>
                <a:cs typeface="Oswald"/>
                <a:sym typeface="Oswald"/>
              </a:rPr>
              <a:t>Unfavorable scaling </a:t>
            </a:r>
            <a:r>
              <a:rPr b="1" lang="en-US" sz="2000">
                <a:solidFill>
                  <a:srgbClr val="DD7E6B"/>
                </a:solidFill>
                <a:latin typeface="Oswald"/>
                <a:ea typeface="Oswald"/>
                <a:cs typeface="Oswald"/>
                <a:sym typeface="Oswald"/>
              </a:rPr>
              <a:t>with</a:t>
            </a:r>
            <a:r>
              <a:rPr b="1" lang="en-US" sz="2000">
                <a:solidFill>
                  <a:srgbClr val="DD7E6B"/>
                </a:solidFill>
                <a:latin typeface="Oswald"/>
                <a:ea typeface="Oswald"/>
                <a:cs typeface="Oswald"/>
                <a:sym typeface="Oswald"/>
              </a:rPr>
              <a:t> increasing</a:t>
            </a:r>
            <a:r>
              <a:rPr b="1" lang="en-US" sz="2000">
                <a:solidFill>
                  <a:srgbClr val="DD7E6B"/>
                </a:solidFill>
                <a:latin typeface="Oswald"/>
                <a:ea typeface="Oswald"/>
                <a:cs typeface="Oswald"/>
                <a:sym typeface="Oswald"/>
              </a:rPr>
              <a:t> complexity</a:t>
            </a:r>
            <a:endParaRPr b="1" sz="2000">
              <a:solidFill>
                <a:srgbClr val="DD7E6B"/>
              </a:solidFill>
              <a:latin typeface="Oswald"/>
              <a:ea typeface="Oswald"/>
              <a:cs typeface="Oswald"/>
              <a:sym typeface="Oswa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1000"/>
                                        <p:tgtEl>
                                          <p:spTgt spid="1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1"/>
          <p:cNvSpPr txBox="1"/>
          <p:nvPr>
            <p:ph type="title"/>
          </p:nvPr>
        </p:nvSpPr>
        <p:spPr>
          <a:xfrm>
            <a:off x="335726" y="0"/>
            <a:ext cx="103275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Can AI help for operation and maintenance of particle accelerators?</a:t>
            </a:r>
            <a:endParaRPr sz="2400"/>
          </a:p>
        </p:txBody>
      </p:sp>
      <p:pic>
        <p:nvPicPr>
          <p:cNvPr descr="D:\erogova\Desktop\2CV120_1.tif" id="125" name="Google Shape;125;p11"/>
          <p:cNvPicPr preferRelativeResize="0"/>
          <p:nvPr/>
        </p:nvPicPr>
        <p:blipFill rotWithShape="1">
          <a:blip r:embed="rId3">
            <a:alphaModFix/>
          </a:blip>
          <a:srcRect b="0" l="0" r="0" t="0"/>
          <a:stretch/>
        </p:blipFill>
        <p:spPr>
          <a:xfrm>
            <a:off x="1005500" y="2257364"/>
            <a:ext cx="1861500" cy="1413911"/>
          </a:xfrm>
          <a:prstGeom prst="rect">
            <a:avLst/>
          </a:prstGeom>
          <a:noFill/>
          <a:ln>
            <a:noFill/>
          </a:ln>
          <a:effectLst>
            <a:outerShdw blurRad="57150" rotWithShape="0" algn="bl" dir="5400000" dist="19050">
              <a:srgbClr val="000000">
                <a:alpha val="50000"/>
              </a:srgbClr>
            </a:outerShdw>
          </a:effectLst>
        </p:spPr>
      </p:pic>
      <p:cxnSp>
        <p:nvCxnSpPr>
          <p:cNvPr id="126" name="Google Shape;126;p11"/>
          <p:cNvCxnSpPr/>
          <p:nvPr/>
        </p:nvCxnSpPr>
        <p:spPr>
          <a:xfrm flipH="1" rot="10800000">
            <a:off x="668650" y="1527875"/>
            <a:ext cx="10554900" cy="31200"/>
          </a:xfrm>
          <a:prstGeom prst="straightConnector1">
            <a:avLst/>
          </a:prstGeom>
          <a:noFill/>
          <a:ln cap="flat" cmpd="sng" w="31750">
            <a:solidFill>
              <a:srgbClr val="DD7E6B"/>
            </a:solidFill>
            <a:prstDash val="solid"/>
            <a:round/>
            <a:headEnd len="med" w="med" type="triangle"/>
            <a:tailEnd len="med" w="med" type="triangle"/>
          </a:ln>
        </p:spPr>
      </p:cxnSp>
      <p:sp>
        <p:nvSpPr>
          <p:cNvPr id="127" name="Google Shape;127;p11"/>
          <p:cNvSpPr txBox="1"/>
          <p:nvPr/>
        </p:nvSpPr>
        <p:spPr>
          <a:xfrm>
            <a:off x="5256202" y="1074627"/>
            <a:ext cx="19662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DD7E6B"/>
                </a:solidFill>
                <a:latin typeface="Oswald"/>
                <a:ea typeface="Oswald"/>
                <a:cs typeface="Oswald"/>
                <a:sym typeface="Oswald"/>
              </a:rPr>
              <a:t>Failure</a:t>
            </a:r>
            <a:endParaRPr b="1" sz="2400">
              <a:solidFill>
                <a:srgbClr val="DD7E6B"/>
              </a:solidFill>
              <a:latin typeface="Oswald"/>
              <a:ea typeface="Oswald"/>
              <a:cs typeface="Oswald"/>
              <a:sym typeface="Oswald"/>
            </a:endParaRPr>
          </a:p>
        </p:txBody>
      </p:sp>
      <p:cxnSp>
        <p:nvCxnSpPr>
          <p:cNvPr id="128" name="Google Shape;128;p11"/>
          <p:cNvCxnSpPr/>
          <p:nvPr/>
        </p:nvCxnSpPr>
        <p:spPr>
          <a:xfrm>
            <a:off x="964557" y="1788180"/>
            <a:ext cx="1973400" cy="0"/>
          </a:xfrm>
          <a:prstGeom prst="straightConnector1">
            <a:avLst/>
          </a:prstGeom>
          <a:noFill/>
          <a:ln cap="flat" cmpd="sng" w="31750">
            <a:solidFill>
              <a:schemeClr val="dk1"/>
            </a:solidFill>
            <a:prstDash val="solid"/>
            <a:round/>
            <a:headEnd len="med" w="med" type="triangle"/>
            <a:tailEnd len="med" w="med" type="triangle"/>
          </a:ln>
        </p:spPr>
      </p:cxnSp>
      <p:cxnSp>
        <p:nvCxnSpPr>
          <p:cNvPr id="129" name="Google Shape;129;p11"/>
          <p:cNvCxnSpPr/>
          <p:nvPr/>
        </p:nvCxnSpPr>
        <p:spPr>
          <a:xfrm>
            <a:off x="3394705" y="1785165"/>
            <a:ext cx="1861500" cy="0"/>
          </a:xfrm>
          <a:prstGeom prst="straightConnector1">
            <a:avLst/>
          </a:prstGeom>
          <a:noFill/>
          <a:ln cap="flat" cmpd="sng" w="31750">
            <a:solidFill>
              <a:schemeClr val="dk1"/>
            </a:solidFill>
            <a:prstDash val="solid"/>
            <a:round/>
            <a:headEnd len="med" w="med" type="triangle"/>
            <a:tailEnd len="med" w="med" type="triangle"/>
          </a:ln>
        </p:spPr>
      </p:cxnSp>
      <p:cxnSp>
        <p:nvCxnSpPr>
          <p:cNvPr id="130" name="Google Shape;130;p11"/>
          <p:cNvCxnSpPr/>
          <p:nvPr/>
        </p:nvCxnSpPr>
        <p:spPr>
          <a:xfrm>
            <a:off x="6225251" y="1768544"/>
            <a:ext cx="2062200" cy="0"/>
          </a:xfrm>
          <a:prstGeom prst="straightConnector1">
            <a:avLst/>
          </a:prstGeom>
          <a:noFill/>
          <a:ln cap="flat" cmpd="sng" w="31750">
            <a:solidFill>
              <a:schemeClr val="dk1"/>
            </a:solidFill>
            <a:prstDash val="solid"/>
            <a:round/>
            <a:headEnd len="med" w="med" type="triangle"/>
            <a:tailEnd len="med" w="med" type="triangle"/>
          </a:ln>
        </p:spPr>
      </p:cxnSp>
      <p:cxnSp>
        <p:nvCxnSpPr>
          <p:cNvPr id="131" name="Google Shape;131;p11"/>
          <p:cNvCxnSpPr/>
          <p:nvPr/>
        </p:nvCxnSpPr>
        <p:spPr>
          <a:xfrm>
            <a:off x="8792080" y="1773618"/>
            <a:ext cx="2116200" cy="0"/>
          </a:xfrm>
          <a:prstGeom prst="straightConnector1">
            <a:avLst/>
          </a:prstGeom>
          <a:noFill/>
          <a:ln cap="flat" cmpd="sng" w="31750">
            <a:solidFill>
              <a:schemeClr val="dk1"/>
            </a:solidFill>
            <a:prstDash val="solid"/>
            <a:round/>
            <a:headEnd len="med" w="med" type="triangle"/>
            <a:tailEnd len="med" w="med" type="triangle"/>
          </a:ln>
        </p:spPr>
      </p:cxnSp>
      <p:sp>
        <p:nvSpPr>
          <p:cNvPr id="132" name="Google Shape;132;p11"/>
          <p:cNvSpPr txBox="1"/>
          <p:nvPr/>
        </p:nvSpPr>
        <p:spPr>
          <a:xfrm>
            <a:off x="1149752" y="1867913"/>
            <a:ext cx="16551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Arial"/>
                <a:ea typeface="Arial"/>
                <a:cs typeface="Arial"/>
                <a:sym typeface="Arial"/>
              </a:rPr>
              <a:t>Identification</a:t>
            </a:r>
            <a:endParaRPr>
              <a:solidFill>
                <a:schemeClr val="dk1"/>
              </a:solidFill>
            </a:endParaRPr>
          </a:p>
        </p:txBody>
      </p:sp>
      <p:sp>
        <p:nvSpPr>
          <p:cNvPr id="133" name="Google Shape;133;p11"/>
          <p:cNvSpPr txBox="1"/>
          <p:nvPr/>
        </p:nvSpPr>
        <p:spPr>
          <a:xfrm>
            <a:off x="3558679" y="1910461"/>
            <a:ext cx="15336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Arial"/>
                <a:ea typeface="Arial"/>
                <a:cs typeface="Arial"/>
                <a:sym typeface="Arial"/>
              </a:rPr>
              <a:t>Diagnostics</a:t>
            </a:r>
            <a:endParaRPr>
              <a:solidFill>
                <a:schemeClr val="dk1"/>
              </a:solidFill>
            </a:endParaRPr>
          </a:p>
        </p:txBody>
      </p:sp>
      <p:sp>
        <p:nvSpPr>
          <p:cNvPr id="134" name="Google Shape;134;p11"/>
          <p:cNvSpPr txBox="1"/>
          <p:nvPr/>
        </p:nvSpPr>
        <p:spPr>
          <a:xfrm>
            <a:off x="9118099" y="1872892"/>
            <a:ext cx="15336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Arial"/>
                <a:ea typeface="Arial"/>
                <a:cs typeface="Arial"/>
                <a:sym typeface="Arial"/>
              </a:rPr>
              <a:t>Repair</a:t>
            </a:r>
            <a:endParaRPr>
              <a:solidFill>
                <a:schemeClr val="dk1"/>
              </a:solidFill>
            </a:endParaRPr>
          </a:p>
        </p:txBody>
      </p:sp>
      <p:sp>
        <p:nvSpPr>
          <p:cNvPr id="135" name="Google Shape;135;p11"/>
          <p:cNvSpPr txBox="1"/>
          <p:nvPr/>
        </p:nvSpPr>
        <p:spPr>
          <a:xfrm>
            <a:off x="6448137" y="1870027"/>
            <a:ext cx="15336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Arial"/>
                <a:ea typeface="Arial"/>
                <a:cs typeface="Arial"/>
                <a:sym typeface="Arial"/>
              </a:rPr>
              <a:t>Logistics</a:t>
            </a:r>
            <a:endParaRPr>
              <a:solidFill>
                <a:schemeClr val="dk1"/>
              </a:solidFill>
            </a:endParaRPr>
          </a:p>
        </p:txBody>
      </p:sp>
      <p:pic>
        <p:nvPicPr>
          <p:cNvPr id="136" name="Google Shape;136;p11"/>
          <p:cNvPicPr preferRelativeResize="0"/>
          <p:nvPr/>
        </p:nvPicPr>
        <p:blipFill rotWithShape="1">
          <a:blip r:embed="rId4">
            <a:alphaModFix/>
          </a:blip>
          <a:srcRect b="0" l="0" r="0" t="0"/>
          <a:stretch/>
        </p:blipFill>
        <p:spPr>
          <a:xfrm>
            <a:off x="8999975" y="2323775"/>
            <a:ext cx="1897624" cy="1431514"/>
          </a:xfrm>
          <a:prstGeom prst="rect">
            <a:avLst/>
          </a:prstGeom>
          <a:noFill/>
          <a:ln>
            <a:noFill/>
          </a:ln>
          <a:effectLst>
            <a:outerShdw blurRad="57150" rotWithShape="0" algn="bl" dir="5400000" dist="19050">
              <a:srgbClr val="000000">
                <a:alpha val="50000"/>
              </a:srgbClr>
            </a:outerShdw>
          </a:effectLst>
        </p:spPr>
      </p:pic>
      <p:pic>
        <p:nvPicPr>
          <p:cNvPr id="137" name="Google Shape;137;p11"/>
          <p:cNvPicPr preferRelativeResize="0"/>
          <p:nvPr/>
        </p:nvPicPr>
        <p:blipFill rotWithShape="1">
          <a:blip r:embed="rId5">
            <a:alphaModFix/>
          </a:blip>
          <a:srcRect b="0" l="0" r="0" t="0"/>
          <a:stretch/>
        </p:blipFill>
        <p:spPr>
          <a:xfrm>
            <a:off x="3272677" y="2318452"/>
            <a:ext cx="2116199" cy="1359926"/>
          </a:xfrm>
          <a:prstGeom prst="rect">
            <a:avLst/>
          </a:prstGeom>
          <a:noFill/>
          <a:ln>
            <a:noFill/>
          </a:ln>
          <a:effectLst>
            <a:outerShdw blurRad="57150" rotWithShape="0" algn="bl" dir="5400000" dist="19050">
              <a:srgbClr val="000000">
                <a:alpha val="50000"/>
              </a:srgbClr>
            </a:outerShdw>
          </a:effectLst>
        </p:spPr>
      </p:pic>
      <p:sp>
        <p:nvSpPr>
          <p:cNvPr id="138" name="Google Shape;138;p11"/>
          <p:cNvSpPr txBox="1"/>
          <p:nvPr/>
        </p:nvSpPr>
        <p:spPr>
          <a:xfrm>
            <a:off x="1304700" y="4473325"/>
            <a:ext cx="3426000" cy="17547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DD7E6B"/>
                </a:solidFill>
                <a:latin typeface="Oswald"/>
                <a:ea typeface="Oswald"/>
                <a:cs typeface="Oswald"/>
                <a:sym typeface="Oswald"/>
              </a:rPr>
              <a:t>AI</a:t>
            </a:r>
            <a:r>
              <a:rPr b="1" lang="en-US" sz="2400">
                <a:solidFill>
                  <a:srgbClr val="DD7E6B"/>
                </a:solidFill>
                <a:latin typeface="Oswald"/>
                <a:ea typeface="Oswald"/>
                <a:cs typeface="Oswald"/>
                <a:sym typeface="Oswald"/>
              </a:rPr>
              <a:t> for anomaly detection and </a:t>
            </a:r>
            <a:r>
              <a:rPr b="1" lang="en-US" sz="2400">
                <a:solidFill>
                  <a:srgbClr val="DD7E6B"/>
                </a:solidFill>
                <a:latin typeface="Oswald"/>
                <a:ea typeface="Oswald"/>
                <a:cs typeface="Oswald"/>
                <a:sym typeface="Oswald"/>
              </a:rPr>
              <a:t>failure prediction</a:t>
            </a:r>
            <a:endParaRPr b="1" sz="2400">
              <a:solidFill>
                <a:srgbClr val="DD7E6B"/>
              </a:solidFill>
              <a:latin typeface="Oswald"/>
              <a:ea typeface="Oswald"/>
              <a:cs typeface="Oswald"/>
              <a:sym typeface="Oswald"/>
            </a:endParaRPr>
          </a:p>
          <a:p>
            <a:pPr indent="0" lvl="0" marL="0" marR="0" rtl="0" algn="ctr">
              <a:spcBef>
                <a:spcPts val="0"/>
              </a:spcBef>
              <a:spcAft>
                <a:spcPts val="0"/>
              </a:spcAft>
              <a:buNone/>
            </a:pPr>
            <a:r>
              <a:t/>
            </a:r>
            <a:endParaRPr b="1" sz="2000">
              <a:solidFill>
                <a:schemeClr val="dk1"/>
              </a:solidFill>
            </a:endParaRPr>
          </a:p>
          <a:p>
            <a:pPr indent="0" lvl="0" marL="0" marR="0" rtl="0" algn="ctr">
              <a:spcBef>
                <a:spcPts val="0"/>
              </a:spcBef>
              <a:spcAft>
                <a:spcPts val="0"/>
              </a:spcAft>
              <a:buNone/>
            </a:pPr>
            <a:r>
              <a:rPr b="1" lang="en-US" sz="2000">
                <a:solidFill>
                  <a:schemeClr val="dk1"/>
                </a:solidFill>
              </a:rPr>
              <a:t>Switch from reactive to proactive approach</a:t>
            </a:r>
            <a:endParaRPr b="1" sz="2000">
              <a:solidFill>
                <a:schemeClr val="dk1"/>
              </a:solidFill>
            </a:endParaRPr>
          </a:p>
        </p:txBody>
      </p:sp>
      <p:sp>
        <p:nvSpPr>
          <p:cNvPr id="139" name="Google Shape;139;p11"/>
          <p:cNvSpPr/>
          <p:nvPr/>
        </p:nvSpPr>
        <p:spPr>
          <a:xfrm>
            <a:off x="1416667" y="2827907"/>
            <a:ext cx="179400" cy="133800"/>
          </a:xfrm>
          <a:prstGeom prst="star5">
            <a:avLst>
              <a:gd fmla="val 19098" name="adj"/>
              <a:gd fmla="val 105146" name="hf"/>
              <a:gd fmla="val 110557" name="vf"/>
            </a:avLst>
          </a:prstGeom>
          <a:solidFill>
            <a:srgbClr val="FF0000"/>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pic>
        <p:nvPicPr>
          <p:cNvPr id="140" name="Google Shape;140;p11"/>
          <p:cNvPicPr preferRelativeResize="0"/>
          <p:nvPr/>
        </p:nvPicPr>
        <p:blipFill rotWithShape="1">
          <a:blip r:embed="rId6">
            <a:alphaModFix/>
          </a:blip>
          <a:srcRect b="0" l="0" r="0" t="0"/>
          <a:stretch/>
        </p:blipFill>
        <p:spPr>
          <a:xfrm>
            <a:off x="6282589" y="2315418"/>
            <a:ext cx="1909309" cy="1431982"/>
          </a:xfrm>
          <a:prstGeom prst="rect">
            <a:avLst/>
          </a:prstGeom>
          <a:noFill/>
          <a:ln>
            <a:noFill/>
          </a:ln>
          <a:effectLst>
            <a:outerShdw blurRad="57150" rotWithShape="0" algn="bl" dir="5400000" dist="19050">
              <a:srgbClr val="000000">
                <a:alpha val="50000"/>
              </a:srgbClr>
            </a:outerShdw>
          </a:effectLst>
        </p:spPr>
      </p:pic>
      <p:sp>
        <p:nvSpPr>
          <p:cNvPr id="141" name="Google Shape;141;p11"/>
          <p:cNvSpPr txBox="1"/>
          <p:nvPr/>
        </p:nvSpPr>
        <p:spPr>
          <a:xfrm>
            <a:off x="6715301" y="4492641"/>
            <a:ext cx="3838800" cy="17547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DD7E6B"/>
                </a:solidFill>
                <a:latin typeface="Oswald"/>
                <a:ea typeface="Oswald"/>
                <a:cs typeface="Oswald"/>
                <a:sym typeface="Oswald"/>
              </a:rPr>
              <a:t>Remote/robotics </a:t>
            </a:r>
            <a:endParaRPr b="1" sz="2400">
              <a:solidFill>
                <a:srgbClr val="DD7E6B"/>
              </a:solidFill>
              <a:latin typeface="Oswald"/>
              <a:ea typeface="Oswald"/>
              <a:cs typeface="Oswald"/>
              <a:sym typeface="Oswald"/>
            </a:endParaRPr>
          </a:p>
          <a:p>
            <a:pPr indent="0" lvl="0" marL="0" marR="0" rtl="0" algn="ctr">
              <a:spcBef>
                <a:spcPts val="0"/>
              </a:spcBef>
              <a:spcAft>
                <a:spcPts val="0"/>
              </a:spcAft>
              <a:buNone/>
            </a:pPr>
            <a:r>
              <a:rPr b="1" lang="en-US" sz="2400">
                <a:solidFill>
                  <a:srgbClr val="DD7E6B"/>
                </a:solidFill>
                <a:latin typeface="Oswald"/>
                <a:ea typeface="Oswald"/>
                <a:cs typeface="Oswald"/>
                <a:sym typeface="Oswald"/>
              </a:rPr>
              <a:t>maintenance</a:t>
            </a:r>
            <a:endParaRPr b="1" sz="2400">
              <a:solidFill>
                <a:srgbClr val="DD7E6B"/>
              </a:solidFill>
              <a:latin typeface="Oswald"/>
              <a:ea typeface="Oswald"/>
              <a:cs typeface="Oswald"/>
              <a:sym typeface="Oswald"/>
            </a:endParaRPr>
          </a:p>
          <a:p>
            <a:pPr indent="0" lvl="0" marL="0" marR="0" rtl="0" algn="ctr">
              <a:spcBef>
                <a:spcPts val="0"/>
              </a:spcBef>
              <a:spcAft>
                <a:spcPts val="0"/>
              </a:spcAft>
              <a:buNone/>
            </a:pPr>
            <a:r>
              <a:t/>
            </a:r>
            <a:endParaRPr b="1" sz="2000">
              <a:solidFill>
                <a:schemeClr val="dk1"/>
              </a:solidFill>
            </a:endParaRPr>
          </a:p>
          <a:p>
            <a:pPr indent="0" lvl="0" marL="0" marR="0" rtl="0" algn="ctr">
              <a:spcBef>
                <a:spcPts val="0"/>
              </a:spcBef>
              <a:spcAft>
                <a:spcPts val="0"/>
              </a:spcAft>
              <a:buNone/>
            </a:pPr>
            <a:r>
              <a:rPr b="1" lang="en-US" sz="2000">
                <a:solidFill>
                  <a:schemeClr val="dk1"/>
                </a:solidFill>
              </a:rPr>
              <a:t>Switch from manual to automated</a:t>
            </a:r>
            <a:endParaRPr b="1" sz="2000">
              <a:solidFill>
                <a:schemeClr val="dk1"/>
              </a:solidFill>
            </a:endParaRPr>
          </a:p>
        </p:txBody>
      </p:sp>
      <p:sp>
        <p:nvSpPr>
          <p:cNvPr id="142" name="Google Shape;142;p11"/>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cxnSp>
        <p:nvCxnSpPr>
          <p:cNvPr id="143" name="Google Shape;143;p11"/>
          <p:cNvCxnSpPr/>
          <p:nvPr/>
        </p:nvCxnSpPr>
        <p:spPr>
          <a:xfrm>
            <a:off x="5831325" y="2583000"/>
            <a:ext cx="16200" cy="3654900"/>
          </a:xfrm>
          <a:prstGeom prst="straightConnector1">
            <a:avLst/>
          </a:prstGeom>
          <a:noFill/>
          <a:ln cap="flat" cmpd="sng" w="76200">
            <a:solidFill>
              <a:srgbClr val="D27056"/>
            </a:solidFill>
            <a:prstDash val="dot"/>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2"/>
          <p:cNvSpPr txBox="1"/>
          <p:nvPr>
            <p:ph type="title"/>
          </p:nvPr>
        </p:nvSpPr>
        <p:spPr>
          <a:xfrm>
            <a:off x="335721" y="0"/>
            <a:ext cx="8216400" cy="9024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2400"/>
              <a:t>Failure identification example: PSB alarm system</a:t>
            </a:r>
            <a:endParaRPr sz="2400"/>
          </a:p>
        </p:txBody>
      </p:sp>
      <p:sp>
        <p:nvSpPr>
          <p:cNvPr id="150" name="Google Shape;150;p12"/>
          <p:cNvSpPr txBox="1"/>
          <p:nvPr>
            <p:ph idx="1" type="body"/>
          </p:nvPr>
        </p:nvSpPr>
        <p:spPr>
          <a:xfrm>
            <a:off x="334975" y="1270650"/>
            <a:ext cx="5305500" cy="3150600"/>
          </a:xfrm>
          <a:prstGeom prst="rect">
            <a:avLst/>
          </a:prstGeom>
        </p:spPr>
        <p:txBody>
          <a:bodyPr anchorCtr="0" anchor="t" bIns="45700" lIns="91425" spcFirstLastPara="1" rIns="91425" wrap="square" tIns="45700">
            <a:noAutofit/>
          </a:bodyPr>
          <a:lstStyle/>
          <a:p>
            <a:pPr indent="0" lvl="0" marL="0" rtl="0" algn="l">
              <a:spcBef>
                <a:spcPts val="750"/>
              </a:spcBef>
              <a:spcAft>
                <a:spcPts val="0"/>
              </a:spcAft>
              <a:buNone/>
            </a:pPr>
            <a:r>
              <a:rPr b="1" lang="en-US" sz="2000"/>
              <a:t>Idea:</a:t>
            </a:r>
            <a:r>
              <a:rPr lang="en-US" sz="2000"/>
              <a:t> use historical data from CERN PSB alarm system for failure prediction</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rPr b="1" lang="en-US" sz="2000"/>
              <a:t>Goal:</a:t>
            </a:r>
            <a:r>
              <a:rPr lang="en-US" sz="2000"/>
              <a:t> identify failure precursors and hidden system dependencies in alarm system</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rPr b="1" lang="en-US" sz="2000"/>
              <a:t>Data sources:</a:t>
            </a:r>
            <a:r>
              <a:rPr lang="en-US" sz="2000"/>
              <a:t> </a:t>
            </a:r>
            <a:r>
              <a:rPr i="1" lang="en-US" sz="2000"/>
              <a:t>alarm system</a:t>
            </a:r>
            <a:r>
              <a:rPr lang="en-US" sz="2000"/>
              <a:t>, fault tracker, operations logbook, system logbooks, AMMSs</a:t>
            </a:r>
            <a:endParaRPr sz="2000"/>
          </a:p>
        </p:txBody>
      </p:sp>
      <p:sp>
        <p:nvSpPr>
          <p:cNvPr id="151" name="Google Shape;151;p12"/>
          <p:cNvSpPr txBox="1"/>
          <p:nvPr/>
        </p:nvSpPr>
        <p:spPr>
          <a:xfrm>
            <a:off x="334975" y="6400800"/>
            <a:ext cx="114459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u="sng">
                <a:solidFill>
                  <a:schemeClr val="hlink"/>
                </a:solidFill>
                <a:hlinkClick r:id="rId3"/>
              </a:rPr>
              <a:t>“</a:t>
            </a:r>
            <a:r>
              <a:rPr lang="en-US" sz="1600" u="sng">
                <a:solidFill>
                  <a:schemeClr val="hlink"/>
                </a:solidFill>
                <a:hlinkClick r:id="rId4"/>
              </a:rPr>
              <a:t>Explainable Deep Learning for Fault Prognostics in Complex Systems: A Particle Accelerator Use-Case”, L. Felsberger et al.</a:t>
            </a:r>
            <a:endParaRPr sz="600"/>
          </a:p>
        </p:txBody>
      </p:sp>
      <p:pic>
        <p:nvPicPr>
          <p:cNvPr id="152" name="Google Shape;152;p12"/>
          <p:cNvPicPr preferRelativeResize="0"/>
          <p:nvPr/>
        </p:nvPicPr>
        <p:blipFill>
          <a:blip r:embed="rId5">
            <a:alphaModFix/>
          </a:blip>
          <a:stretch>
            <a:fillRect/>
          </a:stretch>
        </p:blipFill>
        <p:spPr>
          <a:xfrm>
            <a:off x="5631775" y="1015875"/>
            <a:ext cx="6222498" cy="3426276"/>
          </a:xfrm>
          <a:prstGeom prst="rect">
            <a:avLst/>
          </a:prstGeom>
          <a:noFill/>
          <a:ln>
            <a:noFill/>
          </a:ln>
          <a:effectLst>
            <a:outerShdw blurRad="57150" rotWithShape="0" algn="bl" dir="5400000" dist="19050">
              <a:srgbClr val="000000">
                <a:alpha val="50000"/>
              </a:srgbClr>
            </a:outerShdw>
          </a:effectLst>
        </p:spPr>
      </p:pic>
      <p:sp>
        <p:nvSpPr>
          <p:cNvPr id="153" name="Google Shape;153;p12"/>
          <p:cNvSpPr txBox="1"/>
          <p:nvPr>
            <p:ph idx="12" type="sldNum"/>
          </p:nvPr>
        </p:nvSpPr>
        <p:spPr>
          <a:xfrm>
            <a:off x="11409045" y="6333134"/>
            <a:ext cx="731700" cy="525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
        <p:nvSpPr>
          <p:cNvPr id="154" name="Google Shape;154;p12"/>
          <p:cNvSpPr txBox="1"/>
          <p:nvPr/>
        </p:nvSpPr>
        <p:spPr>
          <a:xfrm>
            <a:off x="319900" y="4522100"/>
            <a:ext cx="10954200" cy="17625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750"/>
              </a:spcBef>
              <a:spcAft>
                <a:spcPts val="0"/>
              </a:spcAft>
              <a:buNone/>
            </a:pPr>
            <a:r>
              <a:rPr b="1" lang="en-US" sz="2000">
                <a:solidFill>
                  <a:schemeClr val="dk1"/>
                </a:solidFill>
              </a:rPr>
              <a:t>Problems:</a:t>
            </a:r>
            <a:r>
              <a:rPr lang="en-US" sz="2000">
                <a:solidFill>
                  <a:schemeClr val="dk1"/>
                </a:solidFill>
              </a:rPr>
              <a:t> synchronization of different data-sources, modification of alarm definitions, high class imbalance</a:t>
            </a:r>
            <a:endParaRPr sz="2000">
              <a:solidFill>
                <a:schemeClr val="dk1"/>
              </a:solidFill>
            </a:endParaRPr>
          </a:p>
          <a:p>
            <a:pPr indent="0" lvl="0" marL="0" rtl="0" algn="l">
              <a:lnSpc>
                <a:spcPct val="90000"/>
              </a:lnSpc>
              <a:spcBef>
                <a:spcPts val="750"/>
              </a:spcBef>
              <a:spcAft>
                <a:spcPts val="0"/>
              </a:spcAft>
              <a:buNone/>
            </a:pPr>
            <a:r>
              <a:t/>
            </a:r>
            <a:endParaRPr sz="2000">
              <a:solidFill>
                <a:schemeClr val="dk1"/>
              </a:solidFill>
            </a:endParaRPr>
          </a:p>
          <a:p>
            <a:pPr indent="0" lvl="0" marL="0" rtl="0" algn="l">
              <a:lnSpc>
                <a:spcPct val="90000"/>
              </a:lnSpc>
              <a:spcBef>
                <a:spcPts val="750"/>
              </a:spcBef>
              <a:spcAft>
                <a:spcPts val="0"/>
              </a:spcAft>
              <a:buNone/>
            </a:pPr>
            <a:r>
              <a:rPr b="1" lang="en-US" sz="2000">
                <a:solidFill>
                  <a:schemeClr val="dk1"/>
                </a:solidFill>
              </a:rPr>
              <a:t>Findings</a:t>
            </a:r>
            <a:r>
              <a:rPr lang="en-US" sz="2000">
                <a:solidFill>
                  <a:schemeClr val="dk1"/>
                </a:solidFill>
              </a:rPr>
              <a:t>: failure precursors can be identified among N=100 signals with as low as 10 failure events in the training set</a:t>
            </a:r>
            <a:endParaRPr sz="2000">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WTO Theme">
  <a:themeElements>
    <a:clrScheme name="WTO Colors">
      <a:dk1>
        <a:srgbClr val="000000"/>
      </a:dk1>
      <a:lt1>
        <a:srgbClr val="FFFFFF"/>
      </a:lt1>
      <a:dk2>
        <a:srgbClr val="44546A"/>
      </a:dk2>
      <a:lt2>
        <a:srgbClr val="E7E6E6"/>
      </a:lt2>
      <a:accent1>
        <a:srgbClr val="C63D35"/>
      </a:accent1>
      <a:accent2>
        <a:srgbClr val="302C8C"/>
      </a:accent2>
      <a:accent3>
        <a:srgbClr val="318437"/>
      </a:accent3>
      <a:accent4>
        <a:srgbClr val="F4D8D7"/>
      </a:accent4>
      <a:accent5>
        <a:srgbClr val="D6D5E8"/>
      </a:accent5>
      <a:accent6>
        <a:srgbClr val="D6E6D7"/>
      </a:accent6>
      <a:hlink>
        <a:srgbClr val="302C8C"/>
      </a:hlink>
      <a:folHlink>
        <a:srgbClr val="9795C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