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3" r:id="rId2"/>
    <p:sldId id="273" r:id="rId3"/>
    <p:sldId id="274" r:id="rId4"/>
    <p:sldId id="275" r:id="rId5"/>
    <p:sldId id="276" r:id="rId6"/>
    <p:sldId id="279" r:id="rId7"/>
    <p:sldId id="278" r:id="rId8"/>
    <p:sldId id="272" r:id="rId9"/>
    <p:sldId id="283" r:id="rId10"/>
    <p:sldId id="282" r:id="rId11"/>
    <p:sldId id="280" r:id="rId12"/>
    <p:sldId id="266" r:id="rId13"/>
  </p:sldIdLst>
  <p:sldSz cx="9144000" cy="6858000" type="screen4x3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73" autoAdjust="0"/>
    <p:restoredTop sz="93792" autoAdjust="0"/>
  </p:normalViewPr>
  <p:slideViewPr>
    <p:cSldViewPr snapToObjects="1" showGuides="1">
      <p:cViewPr varScale="1">
        <p:scale>
          <a:sx n="62" d="100"/>
          <a:sy n="62" d="100"/>
        </p:scale>
        <p:origin x="1176" y="5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614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11Tesla Dipole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86616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39122" y="3779138"/>
            <a:ext cx="6480000" cy="990600"/>
          </a:xfrm>
        </p:spPr>
        <p:txBody>
          <a:bodyPr>
            <a:normAutofit/>
          </a:bodyPr>
          <a:lstStyle/>
          <a:p>
            <a:r>
              <a:rPr lang="en-US" sz="1600" dirty="0"/>
              <a:t>Carmen Abad on behalf of the WP11 Team </a:t>
            </a:r>
          </a:p>
          <a:p>
            <a:pPr algn="ctr"/>
            <a:endParaRPr lang="en-US" sz="1600" dirty="0"/>
          </a:p>
          <a:p>
            <a:endParaRPr lang="en-GB" sz="1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04/10/2022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753616"/>
          </a:xfrm>
        </p:spPr>
        <p:txBody>
          <a:bodyPr/>
          <a:lstStyle/>
          <a:p>
            <a:r>
              <a:rPr lang="en-GB" sz="2400" dirty="0">
                <a:solidFill>
                  <a:srgbClr val="0070C0"/>
                </a:solidFill>
              </a:rPr>
              <a:t>11Tesla Dipole Presentation</a:t>
            </a:r>
            <a:endParaRPr lang="en-GB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94053-41D9-6AEE-08A3-06E12C9D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DP301 activities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B8551-FF6B-0075-07EF-65CEB5197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764704"/>
            <a:ext cx="8532806" cy="5117777"/>
          </a:xfrm>
        </p:spPr>
        <p:txBody>
          <a:bodyPr>
            <a:noAutofit/>
          </a:bodyPr>
          <a:lstStyle/>
          <a:p>
            <a:r>
              <a:rPr lang="en-US" sz="2000" b="1" dirty="0"/>
              <a:t>First and second collaring trial </a:t>
            </a:r>
            <a:r>
              <a:rPr lang="en-US" sz="2000" dirty="0"/>
              <a:t>of the aperture 1 have been carried out.</a:t>
            </a:r>
          </a:p>
          <a:p>
            <a:pPr lvl="1"/>
            <a:r>
              <a:rPr lang="en-US" sz="2000" b="1" dirty="0"/>
              <a:t>Pressure sensitive film (Fuji film) </a:t>
            </a:r>
            <a:r>
              <a:rPr lang="en-US" sz="2000" dirty="0"/>
              <a:t>are introduced in the pole to coil contact and mid plane to provide a view of the stresses. Some layers of ground insulation were adapted to the addition of this layers.</a:t>
            </a:r>
          </a:p>
          <a:p>
            <a:pPr lvl="1"/>
            <a:r>
              <a:rPr lang="en-US" sz="2000" b="1" dirty="0"/>
              <a:t>Instrumented collars </a:t>
            </a:r>
            <a:r>
              <a:rPr lang="en-US" sz="2000" dirty="0"/>
              <a:t>with strain gauges to control the stresses during the operation.</a:t>
            </a:r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36F581-54C1-0765-211B-4BC5A7FDC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1AEFC4-D643-3784-5B41-73C90A43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6CDE347D-9215-03EA-D437-2B0B12523C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55" t="53715" b="30401"/>
          <a:stretch/>
        </p:blipFill>
        <p:spPr>
          <a:xfrm>
            <a:off x="417672" y="3364719"/>
            <a:ext cx="3862345" cy="112942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AD58897-9F28-BEE9-71B5-B8C94E10E425}"/>
              </a:ext>
            </a:extLst>
          </p:cNvPr>
          <p:cNvSpPr txBox="1"/>
          <p:nvPr/>
        </p:nvSpPr>
        <p:spPr>
          <a:xfrm>
            <a:off x="315915" y="3114241"/>
            <a:ext cx="20329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Fuji paper visual inspection</a:t>
            </a:r>
            <a:endParaRPr lang="en-GB" sz="12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E77AED8-7B25-58A6-558E-56601B904B55}"/>
              </a:ext>
            </a:extLst>
          </p:cNvPr>
          <p:cNvGrpSpPr/>
          <p:nvPr/>
        </p:nvGrpSpPr>
        <p:grpSpPr>
          <a:xfrm>
            <a:off x="4431646" y="2748712"/>
            <a:ext cx="4141150" cy="4142199"/>
            <a:chOff x="4690734" y="2298167"/>
            <a:chExt cx="4141150" cy="414219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3C87652-F5F8-AD61-8A03-FDF9EF2C7345}"/>
                </a:ext>
              </a:extLst>
            </p:cNvPr>
            <p:cNvGrpSpPr/>
            <p:nvPr/>
          </p:nvGrpSpPr>
          <p:grpSpPr>
            <a:xfrm>
              <a:off x="4690734" y="2298167"/>
              <a:ext cx="2861026" cy="3865200"/>
              <a:chOff x="3671681" y="761097"/>
              <a:chExt cx="2861026" cy="386520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E3FEFFF-056B-CDC2-58C6-E06174F5ABE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5748"/>
              <a:stretch/>
            </p:blipFill>
            <p:spPr>
              <a:xfrm>
                <a:off x="4464209" y="761097"/>
                <a:ext cx="2068498" cy="3865199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5E87EE0-11F8-E9F5-70A9-A4AE12B5D3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90" r="90519"/>
              <a:stretch/>
            </p:blipFill>
            <p:spPr>
              <a:xfrm>
                <a:off x="3671681" y="761098"/>
                <a:ext cx="792528" cy="3865199"/>
              </a:xfrm>
              <a:prstGeom prst="rect">
                <a:avLst/>
              </a:prstGeom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E8869B6-3CB4-8FD7-C832-7641BF61C8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1651" t="67402" r="51666" b="11277"/>
            <a:stretch/>
          </p:blipFill>
          <p:spPr>
            <a:xfrm>
              <a:off x="6391998" y="4747593"/>
              <a:ext cx="2439886" cy="88224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540A929-8FDF-AC7D-99FF-246DA877E172}"/>
                </a:ext>
              </a:extLst>
            </p:cNvPr>
            <p:cNvSpPr txBox="1"/>
            <p:nvPr/>
          </p:nvSpPr>
          <p:spPr>
            <a:xfrm>
              <a:off x="5348248" y="6163367"/>
              <a:ext cx="20079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Courtesy of </a:t>
              </a:r>
              <a:r>
                <a:rPr lang="en-US" sz="1200" i="1" dirty="0" err="1">
                  <a:solidFill>
                    <a:schemeClr val="tx1"/>
                  </a:solidFill>
                </a:rPr>
                <a:t>of</a:t>
              </a:r>
              <a:r>
                <a:rPr lang="en-US" sz="1200" i="1" dirty="0">
                  <a:solidFill>
                    <a:schemeClr val="tx1"/>
                  </a:solidFill>
                </a:rPr>
                <a:t> </a:t>
              </a:r>
              <a:r>
                <a:rPr lang="en-US" sz="1200" b="0" i="1" dirty="0"/>
                <a:t>S. Mugnier.</a:t>
              </a:r>
              <a:r>
                <a:rPr lang="en-US" sz="1200" i="1" dirty="0"/>
                <a:t> </a:t>
              </a:r>
              <a:endParaRPr lang="en-GB" sz="1200" i="1" dirty="0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DDB4ACC-46AA-02A2-47EA-325B95FCC8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767" y="4532458"/>
            <a:ext cx="2908250" cy="23089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5064EA-04DB-5D18-45A7-25AEFE1107F0}"/>
              </a:ext>
            </a:extLst>
          </p:cNvPr>
          <p:cNvSpPr txBox="1"/>
          <p:nvPr/>
        </p:nvSpPr>
        <p:spPr>
          <a:xfrm>
            <a:off x="4710970" y="2837242"/>
            <a:ext cx="19351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SG compression stresses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4272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1132F-DA0E-B92F-EAE9-E79462072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3F17C-88FD-9F12-77C2-21C1AE47E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>
            <a:normAutofit/>
          </a:bodyPr>
          <a:lstStyle/>
          <a:p>
            <a:r>
              <a:rPr lang="en-GB" sz="2000" dirty="0"/>
              <a:t>Nb3Sn Accelerator Magnets. Designs, Technologies and Performance. Daniel </a:t>
            </a:r>
            <a:r>
              <a:rPr lang="en-GB" sz="2000" dirty="0" err="1"/>
              <a:t>Schoerling</a:t>
            </a:r>
            <a:r>
              <a:rPr lang="en-GB" sz="2000" dirty="0"/>
              <a:t> Alexander V. </a:t>
            </a:r>
            <a:r>
              <a:rPr lang="en-GB" sz="2000" dirty="0" err="1"/>
              <a:t>Zlobin</a:t>
            </a:r>
            <a:r>
              <a:rPr lang="en-GB" sz="2000" dirty="0"/>
              <a:t> Editors</a:t>
            </a:r>
          </a:p>
          <a:p>
            <a:r>
              <a:rPr lang="en-GB" sz="2000" dirty="0"/>
              <a:t>Evaluation Script for Analysing Pressure Measurement Films with Ofﬁce Scanners. Patrick </a:t>
            </a:r>
            <a:r>
              <a:rPr lang="en-GB" sz="2000" dirty="0" err="1"/>
              <a:t>Ebermann</a:t>
            </a:r>
            <a:r>
              <a:rPr lang="en-GB" sz="2000" dirty="0"/>
              <a:t>, Felix Wolf.</a:t>
            </a:r>
          </a:p>
          <a:p>
            <a:r>
              <a:rPr lang="en-GB" sz="2000" dirty="0"/>
              <a:t>Magnet Design and Technology Booklet. </a:t>
            </a:r>
          </a:p>
          <a:p>
            <a:r>
              <a:rPr lang="en-GB" sz="2000" dirty="0"/>
              <a:t>Mitigation solutions on the 11T magnet. C. Garion, M. Morrone</a:t>
            </a:r>
          </a:p>
          <a:p>
            <a:r>
              <a:rPr lang="en-GB" sz="2000" dirty="0"/>
              <a:t>EDMS 2711698. M. Guinchard, S. Mugnier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2A2720-C5B0-0214-E66F-85ED4AE69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FE1822-7CDF-78FA-1FE8-46FD351E0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999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/>
              <a:t>THANKS FOR YOU ATTENTION</a:t>
            </a:r>
            <a:endParaRPr lang="en-GB" i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A22D31-4A79-D19D-7016-BC1830B8E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11Tesla Dipole</a:t>
            </a:r>
            <a:endParaRPr lang="en-GB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7993C-E232-FCEA-E022-D7275F4B3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D70FC-8F69-3855-AD44-EC896FECC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Context of the 11T Dipole</a:t>
            </a:r>
          </a:p>
          <a:p>
            <a:r>
              <a:rPr lang="en-US" dirty="0"/>
              <a:t>Design</a:t>
            </a:r>
          </a:p>
          <a:p>
            <a:r>
              <a:rPr lang="en-US" dirty="0"/>
              <a:t>11T Dipole hybrid DP301</a:t>
            </a:r>
          </a:p>
          <a:p>
            <a:pPr lvl="1"/>
            <a:r>
              <a:rPr lang="en-US" dirty="0"/>
              <a:t>Magnet setup</a:t>
            </a:r>
          </a:p>
          <a:p>
            <a:pPr lvl="1"/>
            <a:r>
              <a:rPr lang="en-US" dirty="0"/>
              <a:t>DP301 activities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87974F-15AE-14F2-B65D-CAC643E33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CB13CD-E4A9-036E-76D1-40458987D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756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AB0B2-A6C3-9A7C-596A-D25AE5D84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of 11T Dipole Magnet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E9E83-A1BA-89FC-FF42-41F8AD238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432" y="818722"/>
            <a:ext cx="7920000" cy="365689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11 Tesla Dipole Magnet is a part of the HL-LHC program to increase the beam intensity.</a:t>
            </a:r>
          </a:p>
          <a:p>
            <a:r>
              <a:rPr lang="en-GB" sz="2200" dirty="0"/>
              <a:t>Objective: replace the LHC dipoles by two 5.5m 11T, to have space to insert a collimator in the Beam Cleaning point. </a:t>
            </a:r>
          </a:p>
          <a:p>
            <a:pPr lvl="1"/>
            <a:r>
              <a:rPr lang="en-GB" sz="1500" dirty="0"/>
              <a:t>LHC dipoles: </a:t>
            </a:r>
          </a:p>
          <a:p>
            <a:pPr lvl="2"/>
            <a:r>
              <a:rPr lang="en-GB" sz="1500" dirty="0"/>
              <a:t>Conductor </a:t>
            </a:r>
            <a:r>
              <a:rPr lang="en-GB" sz="1500" dirty="0" err="1"/>
              <a:t>NbTi</a:t>
            </a:r>
            <a:endParaRPr lang="en-GB" sz="1500" dirty="0"/>
          </a:p>
          <a:p>
            <a:pPr lvl="2"/>
            <a:r>
              <a:rPr lang="en-GB" sz="1500" dirty="0"/>
              <a:t>15m long</a:t>
            </a:r>
          </a:p>
          <a:p>
            <a:pPr lvl="2"/>
            <a:r>
              <a:rPr lang="en-GB" sz="1500" dirty="0"/>
              <a:t>8.3Tesla</a:t>
            </a:r>
          </a:p>
          <a:p>
            <a:pPr lvl="1"/>
            <a:r>
              <a:rPr lang="en-GB" sz="1500" dirty="0"/>
              <a:t>11Tesla dipole:</a:t>
            </a:r>
          </a:p>
          <a:p>
            <a:pPr lvl="2"/>
            <a:r>
              <a:rPr lang="en-GB" sz="1500" dirty="0"/>
              <a:t>Conductor Nb3Sn</a:t>
            </a:r>
          </a:p>
          <a:p>
            <a:pPr lvl="2"/>
            <a:r>
              <a:rPr lang="en-GB" sz="1500" dirty="0"/>
              <a:t>5.5m long</a:t>
            </a:r>
          </a:p>
          <a:p>
            <a:pPr lvl="2"/>
            <a:r>
              <a:rPr lang="en-GB" sz="1500" dirty="0"/>
              <a:t>11.2Tesla</a:t>
            </a:r>
          </a:p>
          <a:p>
            <a:pPr lvl="1"/>
            <a:r>
              <a:rPr lang="en-GB" sz="1500" dirty="0"/>
              <a:t>The collimator cleans the particles that are scattered in the beam before they reach the collision zone.</a:t>
            </a:r>
          </a:p>
          <a:p>
            <a:pPr lvl="2"/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224713-FC4B-D075-75FB-8CA85C281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B869A-B027-A10F-DCA5-8045F89BB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E57F6F-BF7F-6F93-8271-7EE62E048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624" y="4626647"/>
            <a:ext cx="7199784" cy="15786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6A19A8-1FBD-3E66-8BB3-F0CE7D9531CE}"/>
              </a:ext>
            </a:extLst>
          </p:cNvPr>
          <p:cNvSpPr txBox="1"/>
          <p:nvPr/>
        </p:nvSpPr>
        <p:spPr>
          <a:xfrm>
            <a:off x="6281499" y="6126163"/>
            <a:ext cx="1915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From </a:t>
            </a:r>
            <a:r>
              <a:rPr lang="en-US" sz="1400" i="1" dirty="0">
                <a:hlinkClick r:id="rId3"/>
              </a:rPr>
              <a:t>EDMS 2186616</a:t>
            </a:r>
            <a:endParaRPr lang="en-GB" sz="1400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D0DB56-8B5E-90D4-75BA-858B84C670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2060848"/>
            <a:ext cx="2698895" cy="174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005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76533-77F9-6882-09B6-F27A46ABF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AFFB7-9851-83DA-4AF3-2F50858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COIL</a:t>
            </a:r>
          </a:p>
          <a:p>
            <a:r>
              <a:rPr lang="en-US" sz="2000" dirty="0"/>
              <a:t>Conductor: Nb3Sn </a:t>
            </a:r>
          </a:p>
          <a:p>
            <a:r>
              <a:rPr lang="en-US" sz="2000" dirty="0"/>
              <a:t>Cable: Rutherford</a:t>
            </a:r>
          </a:p>
          <a:p>
            <a:r>
              <a:rPr lang="en-US" sz="2000" dirty="0"/>
              <a:t>Insulation: twisted fiberglass</a:t>
            </a:r>
          </a:p>
          <a:p>
            <a:r>
              <a:rPr lang="en-US" sz="2000" dirty="0"/>
              <a:t>Wedge: Cu-alloys</a:t>
            </a:r>
          </a:p>
          <a:p>
            <a:r>
              <a:rPr lang="en-US" sz="2000" dirty="0"/>
              <a:t>Cos theta cross-layout</a:t>
            </a:r>
          </a:p>
          <a:p>
            <a:r>
              <a:rPr lang="en-US" sz="2000" dirty="0"/>
              <a:t>Two coil layers</a:t>
            </a:r>
          </a:p>
          <a:p>
            <a:r>
              <a:rPr lang="en-US" sz="2000" dirty="0"/>
              <a:t>Quench heaters (impregnated and external)</a:t>
            </a:r>
          </a:p>
          <a:p>
            <a:pPr marL="0" indent="0">
              <a:buNone/>
            </a:pPr>
            <a:endParaRPr lang="en-US" sz="2000" dirty="0"/>
          </a:p>
          <a:p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02A566-4228-3210-7AD9-6323656B5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D00C54-6986-0091-13C2-49E2B5B6D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B8A67C-C891-5866-B8CD-7A764F733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281" y="61287"/>
            <a:ext cx="2657419" cy="16898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5F0BF5-B56E-E2F0-1735-7AC5DD8306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27" t="4401" r="4791"/>
          <a:stretch/>
        </p:blipFill>
        <p:spPr>
          <a:xfrm>
            <a:off x="6346598" y="1869846"/>
            <a:ext cx="2657597" cy="16039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A3D9A7B-71FF-0953-06AF-3710BEBE05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50" t="64094" r="69154" b="11205"/>
          <a:stretch/>
        </p:blipFill>
        <p:spPr>
          <a:xfrm>
            <a:off x="5944228" y="3655232"/>
            <a:ext cx="2922572" cy="19357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C10E0E-BE16-3974-6CEE-987AD2EEE2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03"/>
          <a:stretch/>
        </p:blipFill>
        <p:spPr>
          <a:xfrm>
            <a:off x="277200" y="3976300"/>
            <a:ext cx="4549326" cy="214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071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D502C-F46C-BB90-6C45-C4BB0EAF0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BC309-DC4B-5A78-0907-BDAEBB2F1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64704"/>
            <a:ext cx="8352488" cy="3024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COLLARED COIL</a:t>
            </a:r>
          </a:p>
          <a:p>
            <a:r>
              <a:rPr lang="en-US" sz="2000" dirty="0"/>
              <a:t>Ground insulation layers around the coils (Kapton).</a:t>
            </a:r>
          </a:p>
          <a:p>
            <a:r>
              <a:rPr lang="en-US" sz="2000" dirty="0"/>
              <a:t>St steel collars.</a:t>
            </a:r>
          </a:p>
          <a:p>
            <a:r>
              <a:rPr lang="en-US" sz="2000" dirty="0"/>
              <a:t>The collars are separate in the apertures.</a:t>
            </a:r>
          </a:p>
          <a:p>
            <a:r>
              <a:rPr lang="en-US" sz="2000" dirty="0"/>
              <a:t>Removable pole of Titanium or St Steel.</a:t>
            </a:r>
          </a:p>
          <a:p>
            <a:r>
              <a:rPr lang="en-US" sz="2000" dirty="0"/>
              <a:t>Azimuthal coil prestress introduced by adding shims in the pole-loading plate contact.</a:t>
            </a:r>
          </a:p>
          <a:p>
            <a:r>
              <a:rPr lang="en-US" sz="2000" dirty="0"/>
              <a:t>Collaring: close the collar with keys.</a:t>
            </a:r>
          </a:p>
          <a:p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9708ED-1813-26D2-0EB7-3C6D7CC98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D6DAFE-F926-0286-2F3B-5C1B5D0CE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B0FDCEF6-88E3-2BE2-7F05-46019E30E6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490" r="50787" b="13111"/>
          <a:stretch/>
        </p:blipFill>
        <p:spPr>
          <a:xfrm>
            <a:off x="0" y="3912761"/>
            <a:ext cx="5081560" cy="29273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671B4D-A60F-0CA3-EF57-0A41B0A77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839" y="3105543"/>
            <a:ext cx="3475529" cy="343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0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E7692-0CD9-9BE5-A4D6-5595AF708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53283-B271-BC49-2AC4-29AA601BB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16977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MAGNET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EEFD8C-C5DB-7890-F10E-3170E6423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C7E4F-3620-AC4A-BA6F-424CFAA77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F5DF1E07-85E5-4301-3261-60EAE601E8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-20" r="-800" b="13111"/>
          <a:stretch/>
        </p:blipFill>
        <p:spPr>
          <a:xfrm>
            <a:off x="11071" y="1844824"/>
            <a:ext cx="9217024" cy="35283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233125-BF66-77DE-A1BC-604BFAAD981F}"/>
              </a:ext>
            </a:extLst>
          </p:cNvPr>
          <p:cNvSpPr txBox="1"/>
          <p:nvPr/>
        </p:nvSpPr>
        <p:spPr>
          <a:xfrm>
            <a:off x="7087856" y="5588041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Center yoke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2B8F1D9-6860-7323-9D23-9A5C5BB07F3C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6444208" y="4149080"/>
            <a:ext cx="643648" cy="1623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84EFBF3-8967-0A65-F998-59BC3C99F20E}"/>
              </a:ext>
            </a:extLst>
          </p:cNvPr>
          <p:cNvSpPr txBox="1"/>
          <p:nvPr/>
        </p:nvSpPr>
        <p:spPr>
          <a:xfrm>
            <a:off x="8167638" y="428818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098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962B5-6229-1B29-68AC-F5F48FD17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11T Dipole Hybrid – DP301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4EF11-B91E-373B-19CA-950C24A10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00000"/>
            <a:ext cx="6192688" cy="5226163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Extensive campaign of FEM computations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Mitigation solutions report (C. Garion, M. Morrone): </a:t>
            </a:r>
            <a:r>
              <a:rPr lang="en-GB" sz="2000" dirty="0"/>
              <a:t>solutions that could reduce the stress within the cables of the coil head:</a:t>
            </a:r>
            <a:endParaRPr lang="en-US" sz="2000" dirty="0"/>
          </a:p>
          <a:p>
            <a:pPr lvl="1"/>
            <a:r>
              <a:rPr lang="en-US" sz="2000" dirty="0"/>
              <a:t>Pole of St steel (instead of titanium).</a:t>
            </a:r>
          </a:p>
          <a:p>
            <a:pPr lvl="1"/>
            <a:r>
              <a:rPr lang="en-US" sz="2000" dirty="0"/>
              <a:t>New shimming plan with excess reduction in the pole ends.</a:t>
            </a:r>
          </a:p>
          <a:p>
            <a:pPr lvl="1"/>
            <a:r>
              <a:rPr lang="en-US" sz="2000" dirty="0"/>
              <a:t>One aperture with end cage. </a:t>
            </a:r>
            <a:r>
              <a:rPr lang="en-GB" sz="2000" dirty="0"/>
              <a:t>Limit relative movement of first coil block (inner) with respect to pole key.</a:t>
            </a:r>
            <a:endParaRPr lang="en-US" sz="2000" dirty="0"/>
          </a:p>
          <a:p>
            <a:r>
              <a:rPr lang="en-US" sz="2000" dirty="0"/>
              <a:t>More new features:</a:t>
            </a:r>
          </a:p>
          <a:p>
            <a:pPr lvl="1"/>
            <a:r>
              <a:rPr lang="en-US" sz="2000" dirty="0"/>
              <a:t>Collaring shoe (coil protection sheet) divided in two layers. Better relative sliding in between the parts.</a:t>
            </a:r>
          </a:p>
          <a:p>
            <a:r>
              <a:rPr lang="en-US" sz="2000" dirty="0"/>
              <a:t>Hybrid concept: two independently powered apertures.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2971F7-4C6F-CE9B-1C96-AC29B25DD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3EF4DC-A5A0-FCB1-5F07-44B6F57D8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1B3539-477D-8240-7CF4-2FDE9114D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6026" y="900000"/>
            <a:ext cx="2374391" cy="22620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ADB283-113E-FB91-4BD9-2BDBFE9D5EF7}"/>
              </a:ext>
            </a:extLst>
          </p:cNvPr>
          <p:cNvSpPr txBox="1"/>
          <p:nvPr/>
        </p:nvSpPr>
        <p:spPr>
          <a:xfrm>
            <a:off x="7453333" y="2885090"/>
            <a:ext cx="16684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of T. Sahner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79473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FE633-1318-4EF2-A45D-CD76AB683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DP301 Magnet setup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7F3E01-73FB-44BA-962F-0FC0632E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11Tesla Dipole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65A536-0496-43BB-A3EC-E71A11C35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56C61AB-4136-4D7B-AFB9-2A43A014D0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88"/>
          <a:stretch/>
        </p:blipFill>
        <p:spPr>
          <a:xfrm>
            <a:off x="6497374" y="-23079"/>
            <a:ext cx="2646626" cy="199723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1107861-0ACE-456B-9882-4CA9E42CDCCB}"/>
              </a:ext>
            </a:extLst>
          </p:cNvPr>
          <p:cNvSpPr txBox="1"/>
          <p:nvPr/>
        </p:nvSpPr>
        <p:spPr>
          <a:xfrm>
            <a:off x="195546" y="4710158"/>
            <a:ext cx="1853513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Cable characteristics</a:t>
            </a:r>
          </a:p>
          <a:p>
            <a:r>
              <a:rPr lang="en-GB" sz="1400" dirty="0"/>
              <a:t>1</a:t>
            </a:r>
            <a:r>
              <a:rPr lang="en-GB" sz="1400" baseline="30000" dirty="0"/>
              <a:t>st</a:t>
            </a:r>
            <a:r>
              <a:rPr lang="en-GB" sz="1400" dirty="0"/>
              <a:t> generation (RRP)</a:t>
            </a:r>
          </a:p>
          <a:p>
            <a:r>
              <a:rPr lang="en-GB" sz="1400" dirty="0"/>
              <a:t>2</a:t>
            </a:r>
            <a:r>
              <a:rPr lang="en-GB" sz="1400" baseline="30000" dirty="0"/>
              <a:t>nd</a:t>
            </a:r>
            <a:r>
              <a:rPr lang="en-GB" sz="1400" dirty="0"/>
              <a:t> generation (PIT)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F3006D-03AB-4698-B355-8EE9393BF77A}"/>
              </a:ext>
            </a:extLst>
          </p:cNvPr>
          <p:cNvGrpSpPr/>
          <p:nvPr/>
        </p:nvGrpSpPr>
        <p:grpSpPr>
          <a:xfrm>
            <a:off x="162377" y="1268760"/>
            <a:ext cx="8773486" cy="4849064"/>
            <a:chOff x="174328" y="1540548"/>
            <a:chExt cx="8773486" cy="484906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C088EF8-2F92-4E7A-BBC8-07C7225C3EF4}"/>
                </a:ext>
              </a:extLst>
            </p:cNvPr>
            <p:cNvSpPr txBox="1"/>
            <p:nvPr/>
          </p:nvSpPr>
          <p:spPr>
            <a:xfrm>
              <a:off x="3200531" y="1540548"/>
              <a:ext cx="2890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11T Hybrid Short Magnet DP301</a:t>
              </a:r>
            </a:p>
            <a:p>
              <a:r>
                <a:rPr lang="en-GB" sz="1400" i="1" dirty="0"/>
                <a:t>View from the connection side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12E5BF-9372-489E-A0D1-6FDE61FA71EE}"/>
                </a:ext>
              </a:extLst>
            </p:cNvPr>
            <p:cNvGrpSpPr/>
            <p:nvPr/>
          </p:nvGrpSpPr>
          <p:grpSpPr>
            <a:xfrm>
              <a:off x="174328" y="2053181"/>
              <a:ext cx="8773486" cy="4336431"/>
              <a:chOff x="174328" y="2053181"/>
              <a:chExt cx="8773486" cy="4336431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946B439-597F-4329-98EF-259C3CC5BE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38400" y="2053181"/>
                <a:ext cx="4689188" cy="4336431"/>
              </a:xfrm>
              <a:prstGeom prst="rect">
                <a:avLst/>
              </a:prstGeom>
            </p:spPr>
          </p:pic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133C12BC-1CE5-4B4D-AD09-291A3CCA25AC}"/>
                  </a:ext>
                </a:extLst>
              </p:cNvPr>
              <p:cNvSpPr/>
              <p:nvPr/>
            </p:nvSpPr>
            <p:spPr>
              <a:xfrm>
                <a:off x="3073503" y="3462205"/>
                <a:ext cx="1468578" cy="1432578"/>
              </a:xfrm>
              <a:prstGeom prst="ellipse">
                <a:avLst/>
              </a:prstGeom>
              <a:noFill/>
              <a:ln w="444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79DEB9BE-B707-44D2-B2B0-1FBF747F473C}"/>
                  </a:ext>
                </a:extLst>
              </p:cNvPr>
              <p:cNvSpPr/>
              <p:nvPr/>
            </p:nvSpPr>
            <p:spPr>
              <a:xfrm>
                <a:off x="4553853" y="3462205"/>
                <a:ext cx="1440982" cy="1447501"/>
              </a:xfrm>
              <a:prstGeom prst="ellipse">
                <a:avLst/>
              </a:prstGeom>
              <a:noFill/>
              <a:ln w="444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BE9F2E3-5A05-4392-A081-5E9D06960061}"/>
                  </a:ext>
                </a:extLst>
              </p:cNvPr>
              <p:cNvSpPr txBox="1"/>
              <p:nvPr/>
            </p:nvSpPr>
            <p:spPr>
              <a:xfrm>
                <a:off x="6593574" y="2722096"/>
                <a:ext cx="231558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APERTURE 2 </a:t>
                </a:r>
                <a:r>
                  <a:rPr lang="en-US" sz="1400" b="1" dirty="0">
                    <a:solidFill>
                      <a:srgbClr val="00B050"/>
                    </a:solidFill>
                  </a:rPr>
                  <a:t>SP302</a:t>
                </a:r>
                <a:r>
                  <a:rPr lang="en-US" sz="1400" dirty="0">
                    <a:solidFill>
                      <a:srgbClr val="00B050"/>
                    </a:solidFill>
                  </a:rPr>
                  <a:t> </a:t>
                </a:r>
              </a:p>
              <a:p>
                <a:r>
                  <a:rPr lang="en-US" sz="1400" dirty="0"/>
                  <a:t>With end cage </a:t>
                </a:r>
              </a:p>
              <a:p>
                <a:endParaRPr lang="en-US" sz="1400" dirty="0"/>
              </a:p>
              <a:p>
                <a:r>
                  <a:rPr lang="en-GB" sz="1400" dirty="0"/>
                  <a:t>Composed of:</a:t>
                </a:r>
              </a:p>
              <a:p>
                <a:r>
                  <a:rPr lang="en-GB" sz="1400" dirty="0"/>
                  <a:t>Coil #212 - 2</a:t>
                </a:r>
                <a:r>
                  <a:rPr lang="en-GB" sz="1400" baseline="30000" dirty="0"/>
                  <a:t>nd</a:t>
                </a:r>
                <a:r>
                  <a:rPr lang="en-GB" sz="1400" dirty="0"/>
                  <a:t> generation </a:t>
                </a:r>
              </a:p>
              <a:p>
                <a:r>
                  <a:rPr lang="en-GB" sz="1400" dirty="0"/>
                  <a:t>Coil #213 – 2</a:t>
                </a:r>
                <a:r>
                  <a:rPr lang="en-GB" sz="1400" baseline="30000" dirty="0"/>
                  <a:t>nd</a:t>
                </a:r>
                <a:r>
                  <a:rPr lang="en-GB" sz="1400" dirty="0"/>
                  <a:t> generation  </a:t>
                </a:r>
                <a:endParaRPr lang="en-US" sz="1400" dirty="0"/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CE75AA0-FE81-4389-9549-E40F68FB89E6}"/>
                  </a:ext>
                </a:extLst>
              </p:cNvPr>
              <p:cNvCxnSpPr>
                <a:cxnSpLocks/>
                <a:endCxn id="11" idx="2"/>
              </p:cNvCxnSpPr>
              <p:nvPr/>
            </p:nvCxnSpPr>
            <p:spPr>
              <a:xfrm>
                <a:off x="234847" y="4171033"/>
                <a:ext cx="2838656" cy="7461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CB8615C-2D0B-4026-8E93-595E55AB0C6D}"/>
                  </a:ext>
                </a:extLst>
              </p:cNvPr>
              <p:cNvSpPr txBox="1"/>
              <p:nvPr/>
            </p:nvSpPr>
            <p:spPr>
              <a:xfrm>
                <a:off x="174328" y="2801647"/>
                <a:ext cx="2375971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APERTURE 1 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SP301</a:t>
                </a:r>
                <a:r>
                  <a:rPr lang="en-US" sz="1400" dirty="0">
                    <a:solidFill>
                      <a:srgbClr val="FF0000"/>
                    </a:solidFill>
                  </a:rPr>
                  <a:t> </a:t>
                </a:r>
              </a:p>
              <a:p>
                <a:r>
                  <a:rPr lang="en-US" sz="1400" dirty="0"/>
                  <a:t>Without cage</a:t>
                </a:r>
              </a:p>
              <a:p>
                <a:endParaRPr lang="en-US" sz="1400" dirty="0"/>
              </a:p>
              <a:p>
                <a:r>
                  <a:rPr lang="en-US" sz="1400" dirty="0"/>
                  <a:t>Composed of:</a:t>
                </a:r>
              </a:p>
              <a:p>
                <a:r>
                  <a:rPr lang="en-GB" sz="1400" dirty="0"/>
                  <a:t>Coil #108 – 1</a:t>
                </a:r>
                <a:r>
                  <a:rPr lang="en-GB" sz="1400" baseline="30000" dirty="0"/>
                  <a:t>st</a:t>
                </a:r>
                <a:r>
                  <a:rPr lang="en-GB" sz="1400" dirty="0"/>
                  <a:t>  generation  </a:t>
                </a:r>
              </a:p>
              <a:p>
                <a:r>
                  <a:rPr lang="en-GB" sz="1400" dirty="0"/>
                  <a:t>Coil #214 - 2</a:t>
                </a:r>
                <a:r>
                  <a:rPr lang="en-GB" sz="1400" baseline="30000" dirty="0"/>
                  <a:t>nd</a:t>
                </a:r>
                <a:r>
                  <a:rPr lang="en-GB" sz="1400" dirty="0"/>
                  <a:t> generation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F422963E-C238-4BDD-9917-6426CEDA2A8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51571" y="4119548"/>
                <a:ext cx="2896243" cy="0"/>
              </a:xfrm>
              <a:prstGeom prst="straightConnector1">
                <a:avLst/>
              </a:prstGeom>
              <a:ln w="3492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" name="Graphic 5" descr="Badge 1 with solid fill">
                <a:extLst>
                  <a:ext uri="{FF2B5EF4-FFF2-40B4-BE49-F238E27FC236}">
                    <a16:creationId xmlns:a16="http://schemas.microsoft.com/office/drawing/2014/main" id="{CD7037D6-E24A-4680-B4D4-0E6BB5F171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34847" y="2264803"/>
                <a:ext cx="550800" cy="550800"/>
              </a:xfrm>
              <a:prstGeom prst="rect">
                <a:avLst/>
              </a:prstGeom>
            </p:spPr>
          </p:pic>
          <p:pic>
            <p:nvPicPr>
              <p:cNvPr id="18" name="Graphic 17" descr="Badge with solid fill">
                <a:extLst>
                  <a:ext uri="{FF2B5EF4-FFF2-40B4-BE49-F238E27FC236}">
                    <a16:creationId xmlns:a16="http://schemas.microsoft.com/office/drawing/2014/main" id="{1F26DD06-1819-4D8F-BF0D-D56B9D6C63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615532" y="2261209"/>
                <a:ext cx="540000" cy="540000"/>
              </a:xfrm>
              <a:prstGeom prst="rect">
                <a:avLst/>
              </a:prstGeom>
            </p:spPr>
          </p:pic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35818AC8-5404-409F-A676-37917A2A9B83}"/>
              </a:ext>
            </a:extLst>
          </p:cNvPr>
          <p:cNvSpPr txBox="1"/>
          <p:nvPr/>
        </p:nvSpPr>
        <p:spPr>
          <a:xfrm>
            <a:off x="195546" y="5535985"/>
            <a:ext cx="308067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i="1" dirty="0"/>
              <a:t>NOTE:</a:t>
            </a:r>
          </a:p>
          <a:p>
            <a:r>
              <a:rPr lang="en-US" sz="1200" i="1" dirty="0"/>
              <a:t>C</a:t>
            </a:r>
            <a:r>
              <a:rPr lang="en-GB" sz="1200" i="1" dirty="0"/>
              <a:t>oils 108,212,213 already used in the past</a:t>
            </a:r>
          </a:p>
          <a:p>
            <a:r>
              <a:rPr lang="en-GB" sz="1200" i="1" dirty="0"/>
              <a:t>Coil 214 new (spare)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B75A6D-A1DD-2CB5-59EC-CA6C66AE8FB3}"/>
              </a:ext>
            </a:extLst>
          </p:cNvPr>
          <p:cNvSpPr txBox="1"/>
          <p:nvPr/>
        </p:nvSpPr>
        <p:spPr>
          <a:xfrm>
            <a:off x="3269320" y="2914579"/>
            <a:ext cx="11632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Coil #108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F6472B-CDD9-F175-44BC-C1BCD583C3BD}"/>
              </a:ext>
            </a:extLst>
          </p:cNvPr>
          <p:cNvSpPr txBox="1"/>
          <p:nvPr/>
        </p:nvSpPr>
        <p:spPr>
          <a:xfrm>
            <a:off x="3353750" y="4628245"/>
            <a:ext cx="960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Coil #214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E03428-77DB-7A7E-8354-E7826C15AE80}"/>
              </a:ext>
            </a:extLst>
          </p:cNvPr>
          <p:cNvSpPr txBox="1"/>
          <p:nvPr/>
        </p:nvSpPr>
        <p:spPr>
          <a:xfrm>
            <a:off x="4758074" y="2909686"/>
            <a:ext cx="10618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</a:rPr>
              <a:t>Coil #212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D92175-1725-1842-1EC6-1D121675024D}"/>
              </a:ext>
            </a:extLst>
          </p:cNvPr>
          <p:cNvSpPr txBox="1"/>
          <p:nvPr/>
        </p:nvSpPr>
        <p:spPr>
          <a:xfrm>
            <a:off x="4875046" y="4632809"/>
            <a:ext cx="10618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B050"/>
                </a:solidFill>
              </a:rPr>
              <a:t>Coil #213 </a:t>
            </a:r>
          </a:p>
        </p:txBody>
      </p:sp>
    </p:spTree>
    <p:extLst>
      <p:ext uri="{BB962C8B-B14F-4D97-AF65-F5344CB8AC3E}">
        <p14:creationId xmlns:p14="http://schemas.microsoft.com/office/powerpoint/2010/main" val="1559104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9F5B7-3389-99F9-E1D9-3E2E85E6B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651" y="900000"/>
            <a:ext cx="3798985" cy="5192575"/>
          </a:xfrm>
        </p:spPr>
        <p:txBody>
          <a:bodyPr/>
          <a:lstStyle/>
          <a:p>
            <a:r>
              <a:rPr lang="en-US" dirty="0"/>
              <a:t>INSTRUMENTATION</a:t>
            </a:r>
          </a:p>
          <a:p>
            <a:pPr lvl="1"/>
            <a:r>
              <a:rPr lang="en-US" dirty="0"/>
              <a:t>Strain gauges</a:t>
            </a:r>
          </a:p>
          <a:p>
            <a:pPr lvl="2"/>
            <a:r>
              <a:rPr lang="en-US" dirty="0"/>
              <a:t>Collar nose</a:t>
            </a:r>
          </a:p>
          <a:p>
            <a:pPr lvl="2"/>
            <a:r>
              <a:rPr lang="en-US" dirty="0"/>
              <a:t>Tie rods of end cage</a:t>
            </a:r>
          </a:p>
          <a:p>
            <a:pPr lvl="2"/>
            <a:r>
              <a:rPr lang="en-US" dirty="0"/>
              <a:t>Bullets of end plate</a:t>
            </a:r>
          </a:p>
          <a:p>
            <a:pPr lvl="1"/>
            <a:r>
              <a:rPr lang="en-US" dirty="0"/>
              <a:t>Optical fibers</a:t>
            </a:r>
          </a:p>
          <a:p>
            <a:pPr lvl="2"/>
            <a:r>
              <a:rPr lang="en-US" dirty="0"/>
              <a:t>Coil azimuthal</a:t>
            </a:r>
          </a:p>
          <a:p>
            <a:pPr lvl="2"/>
            <a:r>
              <a:rPr lang="en-US" dirty="0"/>
              <a:t>Pole longitudinal</a:t>
            </a:r>
          </a:p>
          <a:p>
            <a:pPr lvl="1"/>
            <a:r>
              <a:rPr lang="en-US" dirty="0"/>
              <a:t>Acoustic sensors</a:t>
            </a:r>
          </a:p>
          <a:p>
            <a:pPr lvl="2"/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1D39E2-38C7-6234-3829-4CF14A5C4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11Tesla Dipole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DB302B-3FE8-4519-5C3E-295AE387D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8D1050A-E99B-022F-4099-0284C35926C7}"/>
              </a:ext>
            </a:extLst>
          </p:cNvPr>
          <p:cNvGrpSpPr>
            <a:grpSpLocks noChangeAspect="1"/>
          </p:cNvGrpSpPr>
          <p:nvPr/>
        </p:nvGrpSpPr>
        <p:grpSpPr>
          <a:xfrm>
            <a:off x="5227601" y="900000"/>
            <a:ext cx="3517748" cy="2546056"/>
            <a:chOff x="4474924" y="831313"/>
            <a:chExt cx="4409217" cy="319127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1352153-AF35-579D-2070-E1C112C45A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4924" y="1203430"/>
              <a:ext cx="4409217" cy="235915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A9096C0-342F-E319-9F5D-747639B1EF69}"/>
                </a:ext>
              </a:extLst>
            </p:cNvPr>
            <p:cNvSpPr txBox="1"/>
            <p:nvPr/>
          </p:nvSpPr>
          <p:spPr>
            <a:xfrm>
              <a:off x="5211372" y="2029030"/>
              <a:ext cx="805513" cy="19935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0C377B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CCS1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0C377B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CCS2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b="1" kern="0" dirty="0">
                <a:solidFill>
                  <a:srgbClr val="0C377B"/>
                </a:solidFill>
                <a:latin typeface="Corbel" panose="020B0503020204020204" pitchFamily="34" charset="0"/>
                <a:ea typeface="MS PGothic" panose="020B0600070205080204" pitchFamily="34" charset="-128"/>
              </a:endParaRP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b="1" kern="0" dirty="0">
                <a:solidFill>
                  <a:srgbClr val="0C377B"/>
                </a:solidFill>
                <a:latin typeface="Corbel" panose="020B0503020204020204" pitchFamily="34" charset="0"/>
                <a:ea typeface="MS PGothic" panose="020B0600070205080204" pitchFamily="34" charset="-128"/>
              </a:endParaRP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0C377B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CCS3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0C377B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CCS4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EF98FBB-B13C-0C11-D4A2-C12B2B3EF4CB}"/>
                </a:ext>
              </a:extLst>
            </p:cNvPr>
            <p:cNvSpPr txBox="1"/>
            <p:nvPr/>
          </p:nvSpPr>
          <p:spPr>
            <a:xfrm>
              <a:off x="6356960" y="1404107"/>
              <a:ext cx="718076" cy="1993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4F9A06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CM1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4F9A06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CM2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b="1" kern="0" dirty="0">
                <a:solidFill>
                  <a:srgbClr val="4F9A06"/>
                </a:solidFill>
                <a:latin typeface="Corbel" panose="020B0503020204020204" pitchFamily="34" charset="0"/>
                <a:ea typeface="MS PGothic" panose="020B0600070205080204" pitchFamily="34" charset="-128"/>
              </a:endParaRP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b="1" kern="0" dirty="0">
                <a:solidFill>
                  <a:srgbClr val="4F9A06"/>
                </a:solidFill>
                <a:latin typeface="Corbel" panose="020B0503020204020204" pitchFamily="34" charset="0"/>
                <a:ea typeface="MS PGothic" panose="020B0600070205080204" pitchFamily="34" charset="-128"/>
              </a:endParaRP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4F9A06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CM3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4F9A06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CM4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160CA24-F418-CE37-AB7C-8E713A672E1D}"/>
                </a:ext>
              </a:extLst>
            </p:cNvPr>
            <p:cNvSpPr txBox="1"/>
            <p:nvPr/>
          </p:nvSpPr>
          <p:spPr>
            <a:xfrm>
              <a:off x="7475604" y="831313"/>
              <a:ext cx="996781" cy="19935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A40000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CNCS1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A40000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CNCS2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b="1" kern="0" dirty="0">
                <a:solidFill>
                  <a:srgbClr val="A40000"/>
                </a:solidFill>
                <a:latin typeface="Corbel" panose="020B0503020204020204" pitchFamily="34" charset="0"/>
                <a:ea typeface="MS PGothic" panose="020B0600070205080204" pitchFamily="34" charset="-128"/>
              </a:endParaRP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b="1" kern="0" dirty="0">
                <a:solidFill>
                  <a:srgbClr val="A40000"/>
                </a:solidFill>
                <a:latin typeface="Corbel" panose="020B0503020204020204" pitchFamily="34" charset="0"/>
                <a:ea typeface="MS PGothic" panose="020B0600070205080204" pitchFamily="34" charset="-128"/>
              </a:endParaRP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A40000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CNCS3</a:t>
              </a:r>
            </a:p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kern="0" dirty="0">
                  <a:solidFill>
                    <a:srgbClr val="A40000"/>
                  </a:solidFill>
                  <a:latin typeface="Corbel" panose="020B0503020204020204" pitchFamily="34" charset="0"/>
                  <a:ea typeface="MS PGothic" panose="020B0600070205080204" pitchFamily="34" charset="-128"/>
                </a:rPr>
                <a:t>CNCS4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00129A1-A59C-8D63-A6FE-DFED39A72E42}"/>
              </a:ext>
            </a:extLst>
          </p:cNvPr>
          <p:cNvGrpSpPr/>
          <p:nvPr/>
        </p:nvGrpSpPr>
        <p:grpSpPr>
          <a:xfrm>
            <a:off x="3871565" y="3890389"/>
            <a:ext cx="2712072" cy="1919959"/>
            <a:chOff x="4968014" y="3228102"/>
            <a:chExt cx="2712072" cy="191995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15B6376-6FA7-F8B7-A685-5ABECA61D7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35" r="19346" b="8427"/>
            <a:stretch/>
          </p:blipFill>
          <p:spPr>
            <a:xfrm>
              <a:off x="4968014" y="3228102"/>
              <a:ext cx="2712072" cy="1919959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D19D6DC-E83C-61C8-7DEF-5B6DA525E9D1}"/>
                </a:ext>
              </a:extLst>
            </p:cNvPr>
            <p:cNvCxnSpPr/>
            <p:nvPr/>
          </p:nvCxnSpPr>
          <p:spPr>
            <a:xfrm flipV="1">
              <a:off x="5628901" y="3789040"/>
              <a:ext cx="360040" cy="7200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745AF7E-E6E0-9794-E910-1B2847440E94}"/>
                </a:ext>
              </a:extLst>
            </p:cNvPr>
            <p:cNvCxnSpPr/>
            <p:nvPr/>
          </p:nvCxnSpPr>
          <p:spPr>
            <a:xfrm flipV="1">
              <a:off x="5875481" y="4797152"/>
              <a:ext cx="360040" cy="7200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2C419668-22ED-9041-F2F3-8E1AE653D7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8" t="7127" r="26174" b="1412"/>
          <a:stretch/>
        </p:blipFill>
        <p:spPr>
          <a:xfrm>
            <a:off x="6765821" y="3211256"/>
            <a:ext cx="2169624" cy="2114697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7F7CAA5C-8ECE-20AA-865C-A6B116FDB4D5}"/>
              </a:ext>
            </a:extLst>
          </p:cNvPr>
          <p:cNvSpPr txBox="1">
            <a:spLocks/>
          </p:cNvSpPr>
          <p:nvPr/>
        </p:nvSpPr>
        <p:spPr>
          <a:xfrm>
            <a:off x="764400" y="112400"/>
            <a:ext cx="7920000" cy="9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DP301 Magnet setup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2A1BEF-F033-A71C-E532-26C2BEE59EEE}"/>
              </a:ext>
            </a:extLst>
          </p:cNvPr>
          <p:cNvSpPr txBox="1"/>
          <p:nvPr/>
        </p:nvSpPr>
        <p:spPr>
          <a:xfrm>
            <a:off x="6595576" y="5495443"/>
            <a:ext cx="2021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of</a:t>
            </a:r>
            <a:r>
              <a:rPr lang="en-US" sz="1200" i="1" dirty="0">
                <a:solidFill>
                  <a:schemeClr val="tx1"/>
                </a:solidFill>
              </a:rPr>
              <a:t> M</a:t>
            </a:r>
            <a:r>
              <a:rPr lang="en-US" sz="1200" b="0" i="1" dirty="0"/>
              <a:t>. Guinchard</a:t>
            </a:r>
            <a:r>
              <a:rPr lang="en-US" sz="1200" i="1" dirty="0"/>
              <a:t> 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5136793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3644</TotalTime>
  <Words>635</Words>
  <Application>Microsoft Office PowerPoint</Application>
  <PresentationFormat>On-screen Show (4:3)</PresentationFormat>
  <Paragraphs>145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Corbel</vt:lpstr>
      <vt:lpstr>Roboto</vt:lpstr>
      <vt:lpstr>Wingdings</vt:lpstr>
      <vt:lpstr>Thème Office</vt:lpstr>
      <vt:lpstr>11Tesla Dipole Presentation</vt:lpstr>
      <vt:lpstr>Content</vt:lpstr>
      <vt:lpstr>Context of 11T Dipole Magnet</vt:lpstr>
      <vt:lpstr>Design</vt:lpstr>
      <vt:lpstr>Design</vt:lpstr>
      <vt:lpstr>Design</vt:lpstr>
      <vt:lpstr>11T Dipole Hybrid – DP301</vt:lpstr>
      <vt:lpstr>DP301 Magnet setup</vt:lpstr>
      <vt:lpstr>PowerPoint Presentation</vt:lpstr>
      <vt:lpstr>DP301 activities</vt:lpstr>
      <vt:lpstr>References</vt:lpstr>
      <vt:lpstr>THANKS FOR YOU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Carmen Abad Cabrera</cp:lastModifiedBy>
  <cp:revision>105</cp:revision>
  <cp:lastPrinted>2022-06-07T06:49:54Z</cp:lastPrinted>
  <dcterms:created xsi:type="dcterms:W3CDTF">2016-02-12T10:02:27Z</dcterms:created>
  <dcterms:modified xsi:type="dcterms:W3CDTF">2022-10-04T12:03:47Z</dcterms:modified>
</cp:coreProperties>
</file>