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76" r:id="rId4"/>
    <p:sldId id="277" r:id="rId5"/>
    <p:sldId id="278" r:id="rId6"/>
    <p:sldId id="279" r:id="rId7"/>
    <p:sldId id="281" r:id="rId8"/>
    <p:sldId id="284" r:id="rId9"/>
    <p:sldId id="280" r:id="rId10"/>
    <p:sldId id="282" r:id="rId11"/>
    <p:sldId id="283" r:id="rId12"/>
    <p:sldId id="286" r:id="rId13"/>
    <p:sldId id="287" r:id="rId14"/>
    <p:sldId id="288" r:id="rId15"/>
    <p:sldId id="289" r:id="rId16"/>
    <p:sldId id="294" r:id="rId17"/>
    <p:sldId id="285" r:id="rId18"/>
    <p:sldId id="292" r:id="rId19"/>
    <p:sldId id="290" r:id="rId20"/>
    <p:sldId id="293" r:id="rId21"/>
    <p:sldId id="291" r:id="rId22"/>
    <p:sldId id="274" r:id="rId23"/>
    <p:sldId id="275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03D703"/>
    <a:srgbClr val="F7C4BF"/>
    <a:srgbClr val="F6D3C0"/>
    <a:srgbClr val="C0D1F6"/>
    <a:srgbClr val="C6DBF0"/>
    <a:srgbClr val="0033A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868" autoAdjust="0"/>
    <p:restoredTop sz="97134" autoAdjust="0"/>
  </p:normalViewPr>
  <p:slideViewPr>
    <p:cSldViewPr snapToGrid="0" snapToObjects="1">
      <p:cViewPr>
        <p:scale>
          <a:sx n="150" d="100"/>
          <a:sy n="150" d="100"/>
        </p:scale>
        <p:origin x="-992" y="1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95" d="100"/>
        <a:sy n="9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10/10/22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10/10/22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095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540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2249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293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D71C4D68-2376-F742-BF60-AEE20E5F42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71800" y="6350851"/>
            <a:ext cx="1144588" cy="365125"/>
          </a:xfrm>
        </p:spPr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CAE525-F81E-DD4A-BB3A-6703A23FAB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71800" y="6350851"/>
            <a:ext cx="1144588" cy="365125"/>
          </a:xfrm>
        </p:spPr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F7E57E7E-8AC8-4644-BA1D-0E6E2F39A1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71800" y="6350851"/>
            <a:ext cx="1144588" cy="365125"/>
          </a:xfrm>
        </p:spPr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sp>
        <p:nvSpPr>
          <p:cNvPr id="12" name="Date Placeholder 4">
            <a:extLst>
              <a:ext uri="{FF2B5EF4-FFF2-40B4-BE49-F238E27FC236}">
                <a16:creationId xmlns:a16="http://schemas.microsoft.com/office/drawing/2014/main" id="{FFFF48EE-B01E-1842-907A-55C1EAEA2B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71800" y="6350851"/>
            <a:ext cx="1144588" cy="365125"/>
          </a:xfrm>
        </p:spPr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4">
            <a:extLst>
              <a:ext uri="{FF2B5EF4-FFF2-40B4-BE49-F238E27FC236}">
                <a16:creationId xmlns:a16="http://schemas.microsoft.com/office/drawing/2014/main" id="{0B5D975E-E0C7-1046-B234-5A76046225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71800" y="6350851"/>
            <a:ext cx="1144588" cy="365125"/>
          </a:xfrm>
        </p:spPr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Date Placeholder 4">
            <a:extLst>
              <a:ext uri="{FF2B5EF4-FFF2-40B4-BE49-F238E27FC236}">
                <a16:creationId xmlns:a16="http://schemas.microsoft.com/office/drawing/2014/main" id="{7493C01B-9B1E-BF42-8C47-43F310465B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71800" y="6350851"/>
            <a:ext cx="1144588" cy="365125"/>
          </a:xfrm>
        </p:spPr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B02C0A70-B2B5-7345-B04A-52A702D13B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71800" y="6350851"/>
            <a:ext cx="1144588" cy="365125"/>
          </a:xfrm>
        </p:spPr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CCB4E9C4-B098-8B40-A160-A94BC72C5C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71800" y="6350851"/>
            <a:ext cx="1144588" cy="365125"/>
          </a:xfrm>
        </p:spPr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FD07AF61-7282-7243-A28E-0C6368CDE4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71800" y="6350851"/>
            <a:ext cx="1144588" cy="365125"/>
          </a:xfrm>
        </p:spPr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8467E292-DB73-CD41-8AFA-73AFDC0413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71800" y="6350851"/>
            <a:ext cx="1144588" cy="365125"/>
          </a:xfrm>
        </p:spPr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Juan Carlos Perez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4">
            <a:extLst>
              <a:ext uri="{FF2B5EF4-FFF2-40B4-BE49-F238E27FC236}">
                <a16:creationId xmlns:a16="http://schemas.microsoft.com/office/drawing/2014/main" id="{9EE7A3D7-4E05-1041-9C2D-0F3190E65D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71800" y="6350851"/>
            <a:ext cx="1144588" cy="365125"/>
          </a:xfrm>
        </p:spPr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71800" y="6350851"/>
            <a:ext cx="1144588" cy="365125"/>
          </a:xfrm>
        </p:spPr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Juan Carlos Perez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261837E0-0C45-D34A-B0BB-D099A29422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71800" y="6350851"/>
            <a:ext cx="1144588" cy="365125"/>
          </a:xfrm>
        </p:spPr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Juan Carlos Perez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0124FE32-4D80-0C40-A367-94F754172F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71800" y="6350851"/>
            <a:ext cx="1144588" cy="365125"/>
          </a:xfrm>
        </p:spPr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8" name="Date Placeholder 4">
            <a:extLst>
              <a:ext uri="{FF2B5EF4-FFF2-40B4-BE49-F238E27FC236}">
                <a16:creationId xmlns:a16="http://schemas.microsoft.com/office/drawing/2014/main" id="{2959A776-B593-224C-BEDA-9AC8962C95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71800" y="6350851"/>
            <a:ext cx="1144588" cy="365125"/>
          </a:xfrm>
        </p:spPr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FF06B2BF-F866-7746-B690-34BC3F2AA5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71800" y="6350851"/>
            <a:ext cx="1144588" cy="365125"/>
          </a:xfrm>
        </p:spPr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E860106C-7EC4-0844-8C06-FF0F110B8A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71800" y="6350851"/>
            <a:ext cx="1144588" cy="365125"/>
          </a:xfrm>
        </p:spPr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Date Placeholder 4">
            <a:extLst>
              <a:ext uri="{FF2B5EF4-FFF2-40B4-BE49-F238E27FC236}">
                <a16:creationId xmlns:a16="http://schemas.microsoft.com/office/drawing/2014/main" id="{DE094E87-0878-444E-92DE-59B99DB6B7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71800" y="6350851"/>
            <a:ext cx="1144588" cy="365125"/>
          </a:xfrm>
        </p:spPr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63240" y="6350851"/>
            <a:ext cx="105314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October 11th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Juan Carlos Perez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13" Type="http://schemas.openxmlformats.org/officeDocument/2006/relationships/image" Target="../media/image49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12" Type="http://schemas.openxmlformats.org/officeDocument/2006/relationships/image" Target="../media/image48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2.jpeg"/><Relationship Id="rId11" Type="http://schemas.openxmlformats.org/officeDocument/2006/relationships/image" Target="../media/image47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787054/1" TargetMode="External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9.xml"/><Relationship Id="rId4" Type="http://schemas.openxmlformats.org/officeDocument/2006/relationships/hyperlink" Target="https://edms.cern.ch/document/1836763/1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62.png"/><Relationship Id="rId4" Type="http://schemas.openxmlformats.org/officeDocument/2006/relationships/image" Target="../media/image61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6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0.emf"/><Relationship Id="rId5" Type="http://schemas.openxmlformats.org/officeDocument/2006/relationships/image" Target="../media/image69.emf"/><Relationship Id="rId4" Type="http://schemas.openxmlformats.org/officeDocument/2006/relationships/image" Target="../media/image68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g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3" Type="http://schemas.openxmlformats.org/officeDocument/2006/relationships/image" Target="../media/image13.gif"/><Relationship Id="rId7" Type="http://schemas.openxmlformats.org/officeDocument/2006/relationships/image" Target="../media/image17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6.gif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13" Type="http://schemas.openxmlformats.org/officeDocument/2006/relationships/image" Target="../media/image33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12" Type="http://schemas.openxmlformats.org/officeDocument/2006/relationships/image" Target="../media/image32.tif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6.jpeg"/><Relationship Id="rId11" Type="http://schemas.openxmlformats.org/officeDocument/2006/relationships/image" Target="../media/image31.jpeg"/><Relationship Id="rId5" Type="http://schemas.openxmlformats.org/officeDocument/2006/relationships/image" Target="../media/image25.jpe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19E8C-665A-4D0B-ADE0-9B4BA27A37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3395" y="339594"/>
            <a:ext cx="9185206" cy="3089406"/>
          </a:xfrm>
        </p:spPr>
        <p:txBody>
          <a:bodyPr/>
          <a:lstStyle/>
          <a:p>
            <a:r>
              <a:rPr lang="en-GB" dirty="0"/>
              <a:t>SMC Project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25F1E2-7AE2-4139-ACAF-60D85EBDC5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92093" y="4063149"/>
            <a:ext cx="7007810" cy="943248"/>
          </a:xfrm>
        </p:spPr>
        <p:txBody>
          <a:bodyPr/>
          <a:lstStyle/>
          <a:p>
            <a:r>
              <a:rPr lang="en-GB" b="0" i="1" u="sng" dirty="0"/>
              <a:t>Juan Carlos PEREZ </a:t>
            </a:r>
          </a:p>
          <a:p>
            <a:r>
              <a:rPr lang="en-GB" b="0" i="1" dirty="0"/>
              <a:t>SMT update on projects</a:t>
            </a:r>
          </a:p>
          <a:p>
            <a:r>
              <a:rPr lang="en-GB" b="0" i="1" dirty="0"/>
              <a:t>October 11</a:t>
            </a:r>
            <a:r>
              <a:rPr lang="en-GB" b="0" i="1" baseline="30000" dirty="0"/>
              <a:t>th</a:t>
            </a:r>
            <a:r>
              <a:rPr lang="en-GB" b="0" i="1" dirty="0"/>
              <a:t> 2022</a:t>
            </a:r>
            <a:endParaRPr lang="en-GB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A619DF-2701-4A58-9530-6B129BB1CE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AE3E70-83D9-4D83-A20E-5921A43E1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017222-6A26-4D36-A849-465DFAA18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5042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D6AAC-7D8C-C04F-9A21-9DEBFC810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593" y="233070"/>
            <a:ext cx="11376025" cy="1065742"/>
          </a:xfrm>
        </p:spPr>
        <p:txBody>
          <a:bodyPr/>
          <a:lstStyle/>
          <a:p>
            <a:r>
              <a:rPr lang="en-GB" dirty="0"/>
              <a:t>Coil fabrication in 2011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B51B92-F11E-744D-9FCC-4A05CC370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D1F8B4-56DF-B749-B8A9-935FCB154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E7B089-B0A5-D845-A37C-12DE757E7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6BA80FF-0F67-6A42-AC1C-EFD245697E35}"/>
              </a:ext>
            </a:extLst>
          </p:cNvPr>
          <p:cNvGrpSpPr/>
          <p:nvPr/>
        </p:nvGrpSpPr>
        <p:grpSpPr>
          <a:xfrm>
            <a:off x="6209392" y="3701967"/>
            <a:ext cx="5616348" cy="2470773"/>
            <a:chOff x="4358822" y="4180939"/>
            <a:chExt cx="5616348" cy="2470773"/>
          </a:xfrm>
        </p:grpSpPr>
        <p:pic>
          <p:nvPicPr>
            <p:cNvPr id="7" name="Picture 6" descr="IMG_3223.jpg">
              <a:extLst>
                <a:ext uri="{FF2B5EF4-FFF2-40B4-BE49-F238E27FC236}">
                  <a16:creationId xmlns:a16="http://schemas.microsoft.com/office/drawing/2014/main" id="{1CB67021-7138-F34C-BDE5-7CB6013149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58822" y="4180939"/>
              <a:ext cx="3770194" cy="2470773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9BF089A-3C30-0D43-82C7-1183B5A0CB50}"/>
                </a:ext>
              </a:extLst>
            </p:cNvPr>
            <p:cNvSpPr txBox="1"/>
            <p:nvPr/>
          </p:nvSpPr>
          <p:spPr>
            <a:xfrm>
              <a:off x="7720531" y="6085787"/>
              <a:ext cx="2254639" cy="3693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Instrumented coil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6FCE0-3A64-264F-BF3B-0D574745DFC2}"/>
              </a:ext>
            </a:extLst>
          </p:cNvPr>
          <p:cNvGrpSpPr/>
          <p:nvPr/>
        </p:nvGrpSpPr>
        <p:grpSpPr>
          <a:xfrm>
            <a:off x="359279" y="949551"/>
            <a:ext cx="5201560" cy="2547850"/>
            <a:chOff x="-1491291" y="1417637"/>
            <a:chExt cx="5201560" cy="2547850"/>
          </a:xfrm>
        </p:grpSpPr>
        <p:pic>
          <p:nvPicPr>
            <p:cNvPr id="10" name="Picture 9" descr="IMG_0942.jpg">
              <a:extLst>
                <a:ext uri="{FF2B5EF4-FFF2-40B4-BE49-F238E27FC236}">
                  <a16:creationId xmlns:a16="http://schemas.microsoft.com/office/drawing/2014/main" id="{0F23BF41-621D-0447-B4C5-857C16A3B6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3136" y="1417637"/>
              <a:ext cx="3397133" cy="254785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D524A4F-6E98-BA40-AD5E-2C59E76727DC}"/>
                </a:ext>
              </a:extLst>
            </p:cNvPr>
            <p:cNvSpPr txBox="1"/>
            <p:nvPr/>
          </p:nvSpPr>
          <p:spPr>
            <a:xfrm>
              <a:off x="-1491291" y="1751021"/>
              <a:ext cx="2134834" cy="3693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FFFF"/>
                  </a:solidFill>
                </a:rPr>
                <a:t>Winding  machine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8B86E67-1CC0-B844-B6F0-C887C9EDF70A}"/>
              </a:ext>
            </a:extLst>
          </p:cNvPr>
          <p:cNvGrpSpPr/>
          <p:nvPr/>
        </p:nvGrpSpPr>
        <p:grpSpPr>
          <a:xfrm>
            <a:off x="321593" y="3175786"/>
            <a:ext cx="5887799" cy="2996954"/>
            <a:chOff x="-1528977" y="3654758"/>
            <a:chExt cx="5887799" cy="2996954"/>
          </a:xfrm>
        </p:grpSpPr>
        <p:pic>
          <p:nvPicPr>
            <p:cNvPr id="13" name="Picture 12" descr="IMG_2283.jpg">
              <a:extLst>
                <a:ext uri="{FF2B5EF4-FFF2-40B4-BE49-F238E27FC236}">
                  <a16:creationId xmlns:a16="http://schemas.microsoft.com/office/drawing/2014/main" id="{55345A8D-B088-2942-AA5D-4AA8CAA33AD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2884" y="3654758"/>
              <a:ext cx="3995938" cy="2996954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BDDAFE5-DB74-CA4F-91AC-100831A665AA}"/>
                </a:ext>
              </a:extLst>
            </p:cNvPr>
            <p:cNvSpPr txBox="1"/>
            <p:nvPr/>
          </p:nvSpPr>
          <p:spPr>
            <a:xfrm>
              <a:off x="-1528977" y="6073632"/>
              <a:ext cx="2650207" cy="3693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Coil ready for reaction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D7ADB18-DF54-EA41-8094-F1EC17B22D56}"/>
              </a:ext>
            </a:extLst>
          </p:cNvPr>
          <p:cNvGrpSpPr/>
          <p:nvPr/>
        </p:nvGrpSpPr>
        <p:grpSpPr>
          <a:xfrm>
            <a:off x="5560839" y="938665"/>
            <a:ext cx="6223174" cy="3314061"/>
            <a:chOff x="3710269" y="1417637"/>
            <a:chExt cx="6223174" cy="3314061"/>
          </a:xfrm>
        </p:grpSpPr>
        <p:pic>
          <p:nvPicPr>
            <p:cNvPr id="16" name="Picture 15" descr="IMG_0987.jpg">
              <a:extLst>
                <a:ext uri="{FF2B5EF4-FFF2-40B4-BE49-F238E27FC236}">
                  <a16:creationId xmlns:a16="http://schemas.microsoft.com/office/drawing/2014/main" id="{5609DC24-A1B7-0049-973C-0ABCB3A1869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10269" y="1417637"/>
              <a:ext cx="4418747" cy="3314061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6844428-B1E0-804F-B27C-44248B1ACB25}"/>
                </a:ext>
              </a:extLst>
            </p:cNvPr>
            <p:cNvSpPr txBox="1"/>
            <p:nvPr/>
          </p:nvSpPr>
          <p:spPr>
            <a:xfrm>
              <a:off x="7678804" y="3997329"/>
              <a:ext cx="2254639" cy="3693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Winding operation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9414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FF823-E7F2-7347-8C35-523339D5A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Manufacturing steps for first generation coils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968A28-CED3-7740-80D1-0782B18A5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BE7C5E-82AC-3346-A321-22E8378A2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46E6EE-2FBB-E845-9D9C-D1A05A05D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63FB122-7929-4244-A40B-73BCDE5755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9876" y="1054806"/>
            <a:ext cx="1771895" cy="13289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0DC4FD6-4B6F-1442-A60D-E0A7F4B043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7088" y="1009791"/>
            <a:ext cx="1831915" cy="13739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0BBAAD8-8932-D947-85BC-CB1BB6C11A9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0740" y="1010209"/>
            <a:ext cx="1831357" cy="137351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D16316D-ABA2-0740-AD0C-2701143B62E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9777" y="4625437"/>
            <a:ext cx="1160076" cy="15467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3294F69-A5B5-FA4E-BF7A-ACAE96B35F7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0268" y="4648205"/>
            <a:ext cx="1160076" cy="15467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8A9080D-64A7-254B-BD4E-5404D24F209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5119" y="4625437"/>
            <a:ext cx="2234734" cy="153674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364F1C2-53C9-8B4B-8FAF-5EF9371B50E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8102" y="2924804"/>
            <a:ext cx="1783457" cy="13375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699EFCF-8551-074F-BBAC-D0E3659DA673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2625" y="2657475"/>
            <a:ext cx="1319472" cy="175929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0B3019A-58A4-7A47-84F8-3BDA8572A0DE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9777" y="2604873"/>
            <a:ext cx="1398375" cy="18645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14A8044-D2A8-4046-BC7F-C50FD2E91C83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8187" y="2604873"/>
            <a:ext cx="1323067" cy="1764089"/>
          </a:xfrm>
          <a:prstGeom prst="rect">
            <a:avLst/>
          </a:prstGeom>
        </p:spPr>
      </p:pic>
      <p:sp>
        <p:nvSpPr>
          <p:cNvPr id="16" name="Right Arrow 15">
            <a:extLst>
              <a:ext uri="{FF2B5EF4-FFF2-40B4-BE49-F238E27FC236}">
                <a16:creationId xmlns:a16="http://schemas.microsoft.com/office/drawing/2014/main" id="{56F14121-7243-EC4B-B3D7-6B1AFC30B1C1}"/>
              </a:ext>
            </a:extLst>
          </p:cNvPr>
          <p:cNvSpPr/>
          <p:nvPr/>
        </p:nvSpPr>
        <p:spPr>
          <a:xfrm>
            <a:off x="3081207" y="1676636"/>
            <a:ext cx="864841" cy="2318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E41009EE-E2DC-6243-91E6-D77A1DB7A179}"/>
              </a:ext>
            </a:extLst>
          </p:cNvPr>
          <p:cNvSpPr/>
          <p:nvPr/>
        </p:nvSpPr>
        <p:spPr>
          <a:xfrm>
            <a:off x="5381842" y="1696969"/>
            <a:ext cx="864841" cy="2318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356B596D-3716-C64A-8C2A-CDB5F399F8E1}"/>
              </a:ext>
            </a:extLst>
          </p:cNvPr>
          <p:cNvSpPr/>
          <p:nvPr/>
        </p:nvSpPr>
        <p:spPr>
          <a:xfrm>
            <a:off x="5575427" y="5427898"/>
            <a:ext cx="864841" cy="2318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1D6A7B64-8DB9-0442-9113-EE5AC7548879}"/>
              </a:ext>
            </a:extLst>
          </p:cNvPr>
          <p:cNvSpPr/>
          <p:nvPr/>
        </p:nvSpPr>
        <p:spPr>
          <a:xfrm>
            <a:off x="7538051" y="5427898"/>
            <a:ext cx="606089" cy="1918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4403F626-D5C5-124C-B599-858C24BDE3BF}"/>
              </a:ext>
            </a:extLst>
          </p:cNvPr>
          <p:cNvSpPr/>
          <p:nvPr/>
        </p:nvSpPr>
        <p:spPr>
          <a:xfrm flipH="1">
            <a:off x="7645618" y="3486917"/>
            <a:ext cx="864841" cy="2318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A6FE88DE-383F-624A-AB00-2698DB57E1E3}"/>
              </a:ext>
            </a:extLst>
          </p:cNvPr>
          <p:cNvSpPr/>
          <p:nvPr/>
        </p:nvSpPr>
        <p:spPr>
          <a:xfrm flipH="1">
            <a:off x="5738152" y="3486917"/>
            <a:ext cx="864841" cy="2318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2" name="Right Arrow 21">
            <a:extLst>
              <a:ext uri="{FF2B5EF4-FFF2-40B4-BE49-F238E27FC236}">
                <a16:creationId xmlns:a16="http://schemas.microsoft.com/office/drawing/2014/main" id="{D0515601-4EC7-3B42-94CA-B7775C812B48}"/>
              </a:ext>
            </a:extLst>
          </p:cNvPr>
          <p:cNvSpPr/>
          <p:nvPr/>
        </p:nvSpPr>
        <p:spPr>
          <a:xfrm flipH="1">
            <a:off x="3485288" y="3486917"/>
            <a:ext cx="864841" cy="2318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E102019-FCB3-A241-ACEF-7915CDC8DF00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95944" y="4625437"/>
            <a:ext cx="1117684" cy="1546768"/>
          </a:xfrm>
          <a:prstGeom prst="rect">
            <a:avLst/>
          </a:prstGeom>
        </p:spPr>
      </p:pic>
      <p:sp>
        <p:nvSpPr>
          <p:cNvPr id="24" name="Right Arrow 23">
            <a:extLst>
              <a:ext uri="{FF2B5EF4-FFF2-40B4-BE49-F238E27FC236}">
                <a16:creationId xmlns:a16="http://schemas.microsoft.com/office/drawing/2014/main" id="{2006A69B-ED89-5B40-9800-509418C52C2B}"/>
              </a:ext>
            </a:extLst>
          </p:cNvPr>
          <p:cNvSpPr/>
          <p:nvPr/>
        </p:nvSpPr>
        <p:spPr>
          <a:xfrm>
            <a:off x="3485288" y="5421589"/>
            <a:ext cx="864841" cy="2318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25" name="Picture 24" descr="IMG_2283.jpg">
            <a:extLst>
              <a:ext uri="{FF2B5EF4-FFF2-40B4-BE49-F238E27FC236}">
                <a16:creationId xmlns:a16="http://schemas.microsoft.com/office/drawing/2014/main" id="{61C1BE29-9D06-174B-A0AD-2B5B2929E99E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4140" y="954225"/>
            <a:ext cx="2061369" cy="1429502"/>
          </a:xfrm>
          <a:prstGeom prst="rect">
            <a:avLst/>
          </a:prstGeom>
        </p:spPr>
      </p:pic>
      <p:sp>
        <p:nvSpPr>
          <p:cNvPr id="26" name="Right Arrow 25">
            <a:extLst>
              <a:ext uri="{FF2B5EF4-FFF2-40B4-BE49-F238E27FC236}">
                <a16:creationId xmlns:a16="http://schemas.microsoft.com/office/drawing/2014/main" id="{A36894F8-C229-E843-96BC-9B2886F68953}"/>
              </a:ext>
            </a:extLst>
          </p:cNvPr>
          <p:cNvSpPr/>
          <p:nvPr/>
        </p:nvSpPr>
        <p:spPr>
          <a:xfrm>
            <a:off x="7742399" y="1696969"/>
            <a:ext cx="655704" cy="2318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7" name="Right Arrow 26">
            <a:extLst>
              <a:ext uri="{FF2B5EF4-FFF2-40B4-BE49-F238E27FC236}">
                <a16:creationId xmlns:a16="http://schemas.microsoft.com/office/drawing/2014/main" id="{D1A2A57A-2BBD-2640-A639-A9935333FFA8}"/>
              </a:ext>
            </a:extLst>
          </p:cNvPr>
          <p:cNvSpPr/>
          <p:nvPr/>
        </p:nvSpPr>
        <p:spPr>
          <a:xfrm rot="16200000" flipH="1">
            <a:off x="8947358" y="2458886"/>
            <a:ext cx="864841" cy="2318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8" name="Right Arrow 27">
            <a:extLst>
              <a:ext uri="{FF2B5EF4-FFF2-40B4-BE49-F238E27FC236}">
                <a16:creationId xmlns:a16="http://schemas.microsoft.com/office/drawing/2014/main" id="{D218317E-B855-B841-96D7-145ED96E812A}"/>
              </a:ext>
            </a:extLst>
          </p:cNvPr>
          <p:cNvSpPr/>
          <p:nvPr/>
        </p:nvSpPr>
        <p:spPr>
          <a:xfrm rot="16200000" flipH="1">
            <a:off x="2670651" y="4405541"/>
            <a:ext cx="518138" cy="2318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4F7908D-2EA1-7546-BEFB-CADB89F2792A}"/>
              </a:ext>
            </a:extLst>
          </p:cNvPr>
          <p:cNvSpPr txBox="1"/>
          <p:nvPr/>
        </p:nvSpPr>
        <p:spPr>
          <a:xfrm>
            <a:off x="56241" y="4432761"/>
            <a:ext cx="209114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/>
              <a:t>The first SMC coil was manufactured in 2009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5CE5833-F6C5-2B40-A562-FCA05797C38D}"/>
              </a:ext>
            </a:extLst>
          </p:cNvPr>
          <p:cNvSpPr txBox="1"/>
          <p:nvPr/>
        </p:nvSpPr>
        <p:spPr>
          <a:xfrm>
            <a:off x="74856" y="5106627"/>
            <a:ext cx="2215980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/>
              <a:t>The first SMC magnet was tested in 2011 and showed limited performance at around 50% of </a:t>
            </a:r>
            <a:r>
              <a:rPr lang="en-GB" sz="1400" dirty="0" err="1"/>
              <a:t>I</a:t>
            </a:r>
            <a:r>
              <a:rPr lang="en-GB" sz="1400" baseline="-25000" dirty="0" err="1"/>
              <a:t>ss</a:t>
            </a:r>
            <a:r>
              <a:rPr lang="en-GB" sz="1400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752246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 animBg="1"/>
      <p:bldP spid="26" grpId="0" animBg="1"/>
      <p:bldP spid="27" grpId="0" animBg="1"/>
      <p:bldP spid="28" grpId="0" animBg="1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FBDD6-2B01-F04F-A593-080659398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4307"/>
          </a:xfrm>
        </p:spPr>
        <p:txBody>
          <a:bodyPr/>
          <a:lstStyle/>
          <a:p>
            <a:r>
              <a:rPr lang="en-GB" dirty="0"/>
              <a:t>SMC magnets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BE6060-B4A8-E94E-AA1D-689744209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CC0768-0191-DE4F-9EAE-9E6779F10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C03401-4445-1348-8AF8-74CF896F1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EB0C0C1B-72AB-834A-90E9-2AA24BD891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163164" y="1056600"/>
            <a:ext cx="11396563" cy="356235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1A4336D-8771-9E48-AADD-0D0E7D1CE6E9}"/>
              </a:ext>
            </a:extLst>
          </p:cNvPr>
          <p:cNvSpPr/>
          <p:nvPr/>
        </p:nvSpPr>
        <p:spPr>
          <a:xfrm>
            <a:off x="-169640" y="5335962"/>
            <a:ext cx="113965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ct val="20000"/>
              </a:spcBef>
              <a:buClr>
                <a:schemeClr val="accent6"/>
              </a:buClr>
            </a:pPr>
            <a:r>
              <a:rPr lang="en-GB" dirty="0"/>
              <a:t>SMC is used to characterise the Nb</a:t>
            </a:r>
            <a:r>
              <a:rPr lang="en-GB" baseline="-25000" dirty="0"/>
              <a:t>3</a:t>
            </a:r>
            <a:r>
              <a:rPr lang="en-GB" dirty="0"/>
              <a:t>Sn conductor in a real magnet configuration: Conductor type, Residual Resistivity Ratio (RRR) and Short Sample limits (field, current, </a:t>
            </a:r>
            <a:r>
              <a:rPr lang="en-GB" dirty="0" err="1"/>
              <a:t>eng.</a:t>
            </a:r>
            <a:r>
              <a:rPr lang="en-GB" dirty="0"/>
              <a:t> current density)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5B6402-D31F-D643-91CD-47AB44950AED}"/>
              </a:ext>
            </a:extLst>
          </p:cNvPr>
          <p:cNvSpPr txBox="1"/>
          <p:nvPr/>
        </p:nvSpPr>
        <p:spPr>
          <a:xfrm>
            <a:off x="371594" y="4736838"/>
            <a:ext cx="1115607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In 2016 the, coil components geometry was designed to accommodate the 11T Dipole cable size. Due to the largest size of the conductor, the assembly of the coil-pack was modified to fit a single coil.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92C602E-33A0-3341-99FC-903ABE653005}"/>
              </a:ext>
            </a:extLst>
          </p:cNvPr>
          <p:cNvSpPr txBox="1"/>
          <p:nvPr/>
        </p:nvSpPr>
        <p:spPr>
          <a:xfrm>
            <a:off x="8522240" y="188927"/>
            <a:ext cx="357569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i="1" dirty="0"/>
              <a:t>Powering test data courtesy from H. </a:t>
            </a:r>
            <a:r>
              <a:rPr lang="en-GB" sz="1200" i="1" dirty="0" err="1"/>
              <a:t>Bajas</a:t>
            </a:r>
            <a:r>
              <a:rPr lang="en-GB" sz="1200" i="1" dirty="0"/>
              <a:t> And al.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13A39F-E4EE-7847-B935-C26D0C33B0A3}"/>
              </a:ext>
            </a:extLst>
          </p:cNvPr>
          <p:cNvSpPr txBox="1"/>
          <p:nvPr/>
        </p:nvSpPr>
        <p:spPr>
          <a:xfrm>
            <a:off x="6093094" y="5995213"/>
            <a:ext cx="603050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i="1" dirty="0"/>
              <a:t>See SMC Design Report on </a:t>
            </a:r>
            <a:r>
              <a:rPr lang="en-GB" sz="1200" i="1" dirty="0">
                <a:hlinkClick r:id="rId3"/>
              </a:rPr>
              <a:t>https://edms.cern.ch/document/2787054/1</a:t>
            </a:r>
            <a:r>
              <a:rPr lang="en-GB" sz="1200" i="1" dirty="0"/>
              <a:t> from D. Molnar</a:t>
            </a:r>
          </a:p>
          <a:p>
            <a:pPr algn="l"/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4084519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9F93C-4E0C-9A4A-8289-6FB808B9D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Cold powering tests overview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EC272E-408A-E049-8F15-54A4D3158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EC9093-901F-864B-9868-E9268BCE5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DB7039-2C98-874D-A8D6-DFD19667B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3810F416-5FC8-D24E-8CD9-BBFD0D6384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009650"/>
            <a:ext cx="7643434" cy="2419350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3FD0F53D-C09A-1F46-8902-C2BB04BB91B4}"/>
              </a:ext>
            </a:extLst>
          </p:cNvPr>
          <p:cNvGrpSpPr/>
          <p:nvPr/>
        </p:nvGrpSpPr>
        <p:grpSpPr>
          <a:xfrm>
            <a:off x="777218" y="3615197"/>
            <a:ext cx="3178981" cy="2735654"/>
            <a:chOff x="469900" y="4111877"/>
            <a:chExt cx="2501900" cy="2152996"/>
          </a:xfrm>
        </p:grpSpPr>
        <p:pic>
          <p:nvPicPr>
            <p:cNvPr id="11" name="Picture 10" descr="Chart, bar chart&#10;&#10;Description automatically generated">
              <a:extLst>
                <a:ext uri="{FF2B5EF4-FFF2-40B4-BE49-F238E27FC236}">
                  <a16:creationId xmlns:a16="http://schemas.microsoft.com/office/drawing/2014/main" id="{8341D795-4422-414D-BCBE-08A8337580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9900" y="4111877"/>
              <a:ext cx="2501900" cy="2152996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3D658E5-1513-0340-8899-952D4808AA6C}"/>
                </a:ext>
              </a:extLst>
            </p:cNvPr>
            <p:cNvSpPr txBox="1"/>
            <p:nvPr/>
          </p:nvSpPr>
          <p:spPr>
            <a:xfrm>
              <a:off x="1041400" y="4330700"/>
              <a:ext cx="1727200" cy="33911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400" dirty="0"/>
                <a:t>RRR Measurements comparison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F3D5BC-A282-0F4E-85C2-5E4F58F1D30F}"/>
              </a:ext>
            </a:extLst>
          </p:cNvPr>
          <p:cNvGrpSpPr/>
          <p:nvPr/>
        </p:nvGrpSpPr>
        <p:grpSpPr>
          <a:xfrm>
            <a:off x="4506509" y="3522098"/>
            <a:ext cx="3178981" cy="2735654"/>
            <a:chOff x="3068637" y="4175672"/>
            <a:chExt cx="2381250" cy="2072419"/>
          </a:xfrm>
        </p:grpSpPr>
        <p:pic>
          <p:nvPicPr>
            <p:cNvPr id="16" name="Picture 15" descr="Chart, bar chart, waterfall chart&#10;&#10;Description automatically generated">
              <a:extLst>
                <a:ext uri="{FF2B5EF4-FFF2-40B4-BE49-F238E27FC236}">
                  <a16:creationId xmlns:a16="http://schemas.microsoft.com/office/drawing/2014/main" id="{40FBBF85-FF96-5548-8B3C-340B626C58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68637" y="4175672"/>
              <a:ext cx="2381250" cy="2072419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78DFAF9-FC51-CD48-AEE6-D3D018C3E5AB}"/>
                </a:ext>
              </a:extLst>
            </p:cNvPr>
            <p:cNvSpPr txBox="1"/>
            <p:nvPr/>
          </p:nvSpPr>
          <p:spPr>
            <a:xfrm>
              <a:off x="4259262" y="4534500"/>
              <a:ext cx="963612" cy="16321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400" dirty="0"/>
                <a:t>Splices 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EA3157E-5184-564E-81BE-5954F53A735E}"/>
              </a:ext>
            </a:extLst>
          </p:cNvPr>
          <p:cNvGrpSpPr/>
          <p:nvPr/>
        </p:nvGrpSpPr>
        <p:grpSpPr>
          <a:xfrm>
            <a:off x="8445805" y="723900"/>
            <a:ext cx="3338207" cy="5446221"/>
            <a:chOff x="8445805" y="723900"/>
            <a:chExt cx="3338207" cy="5446221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5AA4B7EC-07B3-964C-BF8A-0B8FE074166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5805" y="1114115"/>
              <a:ext cx="3338207" cy="5056006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26B74E9-00B2-714C-9378-579D97EED38D}"/>
                </a:ext>
              </a:extLst>
            </p:cNvPr>
            <p:cNvSpPr txBox="1"/>
            <p:nvPr/>
          </p:nvSpPr>
          <p:spPr>
            <a:xfrm>
              <a:off x="8712200" y="723900"/>
              <a:ext cx="2959100" cy="28575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/>
                <a:t>A lot of training curves!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719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251AA-78CB-B142-9B72-F7714CE79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Magnet performances overview (few examples)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5C1A3F-BBC3-D049-9D44-4BC7575AB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013C35-127B-334B-B54A-F562EDFF0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E1C7A5-B16B-D449-94B5-1CC99C919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FE276C9-8104-3B43-9C5F-DA67E47B39D2}"/>
              </a:ext>
            </a:extLst>
          </p:cNvPr>
          <p:cNvGrpSpPr/>
          <p:nvPr/>
        </p:nvGrpSpPr>
        <p:grpSpPr>
          <a:xfrm>
            <a:off x="258173" y="1241632"/>
            <a:ext cx="5837827" cy="4088546"/>
            <a:chOff x="258173" y="1241632"/>
            <a:chExt cx="5837827" cy="4088546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605698B-EFDA-D64B-8FA4-B28CCF28F6B2}"/>
                </a:ext>
              </a:extLst>
            </p:cNvPr>
            <p:cNvGrpSpPr/>
            <p:nvPr/>
          </p:nvGrpSpPr>
          <p:grpSpPr>
            <a:xfrm>
              <a:off x="258173" y="1241632"/>
              <a:ext cx="5837827" cy="3426858"/>
              <a:chOff x="1907704" y="1305132"/>
              <a:chExt cx="5837827" cy="3426858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76B0F69A-2FB6-D14D-89B6-9E26A4750C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07704" y="1305132"/>
                <a:ext cx="5245331" cy="3426858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7104EB0-4F09-DE44-AAB9-E8E01D725A46}"/>
                  </a:ext>
                </a:extLst>
              </p:cNvPr>
              <p:cNvSpPr txBox="1"/>
              <p:nvPr/>
            </p:nvSpPr>
            <p:spPr>
              <a:xfrm>
                <a:off x="6996608" y="1566565"/>
                <a:ext cx="74892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i="1" dirty="0">
                    <a:solidFill>
                      <a:srgbClr val="00B050"/>
                    </a:solidFill>
                  </a:rPr>
                  <a:t>130 MPa</a:t>
                </a:r>
                <a:endParaRPr lang="en-GB" sz="1100" b="1" i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61C09F7-2742-8040-818C-C8AB85F921A6}"/>
                  </a:ext>
                </a:extLst>
              </p:cNvPr>
              <p:cNvSpPr txBox="1"/>
              <p:nvPr/>
            </p:nvSpPr>
            <p:spPr>
              <a:xfrm>
                <a:off x="4321150" y="2012620"/>
                <a:ext cx="480245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rgbClr val="0070C0"/>
                    </a:solidFill>
                  </a:rPr>
                  <a:t>92 %</a:t>
                </a:r>
                <a:endParaRPr lang="en-GB" sz="14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BFDEED6-4673-8942-BE47-83123773034C}"/>
                  </a:ext>
                </a:extLst>
              </p:cNvPr>
              <p:cNvSpPr txBox="1"/>
              <p:nvPr/>
            </p:nvSpPr>
            <p:spPr>
              <a:xfrm>
                <a:off x="5375211" y="2012620"/>
                <a:ext cx="480245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rgbClr val="0070C0"/>
                    </a:solidFill>
                  </a:rPr>
                  <a:t>92 %</a:t>
                </a:r>
                <a:endParaRPr lang="en-GB" sz="14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8F2E9F8-9E7F-2141-8B15-C03AC1D1BAA3}"/>
                  </a:ext>
                </a:extLst>
              </p:cNvPr>
              <p:cNvSpPr txBox="1"/>
              <p:nvPr/>
            </p:nvSpPr>
            <p:spPr>
              <a:xfrm>
                <a:off x="6756486" y="2012620"/>
                <a:ext cx="480245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rgbClr val="0070C0"/>
                    </a:solidFill>
                  </a:rPr>
                  <a:t>95 %</a:t>
                </a:r>
                <a:endParaRPr lang="en-GB" sz="14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5BD262C-CEB9-8F4F-94AA-F4E5237BDC57}"/>
                  </a:ext>
                </a:extLst>
              </p:cNvPr>
              <p:cNvSpPr txBox="1"/>
              <p:nvPr/>
            </p:nvSpPr>
            <p:spPr>
              <a:xfrm>
                <a:off x="4053367" y="2838168"/>
                <a:ext cx="480245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rgbClr val="FF0000"/>
                    </a:solidFill>
                  </a:rPr>
                  <a:t>96 %</a:t>
                </a:r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4BE63F1-FC4D-F741-815D-9BCC48ACC54B}"/>
                  </a:ext>
                </a:extLst>
              </p:cNvPr>
              <p:cNvSpPr txBox="1"/>
              <p:nvPr/>
            </p:nvSpPr>
            <p:spPr>
              <a:xfrm>
                <a:off x="2987824" y="3723878"/>
                <a:ext cx="480245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rgbClr val="FF0000"/>
                    </a:solidFill>
                  </a:rPr>
                  <a:t>81 %</a:t>
                </a:r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60AAB31-D89F-6E45-94FA-7DCF796A4F43}"/>
                  </a:ext>
                </a:extLst>
              </p:cNvPr>
              <p:cNvSpPr txBox="1"/>
              <p:nvPr/>
            </p:nvSpPr>
            <p:spPr>
              <a:xfrm>
                <a:off x="5080771" y="2829493"/>
                <a:ext cx="480245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rgbClr val="FF0000"/>
                    </a:solidFill>
                  </a:rPr>
                  <a:t>97 %</a:t>
                </a:r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735949E-59BF-EB4B-8524-5FF6117EF308}"/>
                  </a:ext>
                </a:extLst>
              </p:cNvPr>
              <p:cNvSpPr txBox="1"/>
              <p:nvPr/>
            </p:nvSpPr>
            <p:spPr>
              <a:xfrm>
                <a:off x="4955851" y="3363838"/>
                <a:ext cx="480245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rgbClr val="FF0000"/>
                    </a:solidFill>
                  </a:rPr>
                  <a:t>86 %</a:t>
                </a:r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8EE4E07-6F69-984F-92F6-1798708C714C}"/>
                  </a:ext>
                </a:extLst>
              </p:cNvPr>
              <p:cNvSpPr txBox="1"/>
              <p:nvPr/>
            </p:nvSpPr>
            <p:spPr>
              <a:xfrm>
                <a:off x="5603923" y="2957191"/>
                <a:ext cx="480245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rgbClr val="FF0000"/>
                    </a:solidFill>
                  </a:rPr>
                  <a:t>95 %</a:t>
                </a:r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898FB71-301E-EC41-A1A0-84F2162F478C}"/>
                  </a:ext>
                </a:extLst>
              </p:cNvPr>
              <p:cNvSpPr txBox="1"/>
              <p:nvPr/>
            </p:nvSpPr>
            <p:spPr>
              <a:xfrm>
                <a:off x="6033511" y="2012620"/>
                <a:ext cx="480245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>
                    <a:solidFill>
                      <a:srgbClr val="0070C0"/>
                    </a:solidFill>
                  </a:rPr>
                  <a:t>93 %</a:t>
                </a:r>
                <a:endParaRPr lang="en-GB" sz="1400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753BA04-EA1B-4D43-8C15-1A756DC24C90}"/>
                </a:ext>
              </a:extLst>
            </p:cNvPr>
            <p:cNvSpPr txBox="1"/>
            <p:nvPr/>
          </p:nvSpPr>
          <p:spPr>
            <a:xfrm>
              <a:off x="960111" y="5053179"/>
              <a:ext cx="4522755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/>
                <a:t>One plot to illustrate some of the analysis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C06BDF5-C684-2A4D-9B42-00CD5861625B}"/>
              </a:ext>
            </a:extLst>
          </p:cNvPr>
          <p:cNvGrpSpPr/>
          <p:nvPr/>
        </p:nvGrpSpPr>
        <p:grpSpPr>
          <a:xfrm>
            <a:off x="6733637" y="1162336"/>
            <a:ext cx="5260877" cy="4949845"/>
            <a:chOff x="6733637" y="1162336"/>
            <a:chExt cx="5260877" cy="4949845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D46B5E87-706C-F44E-AFB6-D4E56314496C}"/>
                </a:ext>
              </a:extLst>
            </p:cNvPr>
            <p:cNvGrpSpPr/>
            <p:nvPr/>
          </p:nvGrpSpPr>
          <p:grpSpPr>
            <a:xfrm>
              <a:off x="6733637" y="1162336"/>
              <a:ext cx="5260877" cy="4151436"/>
              <a:chOff x="6733637" y="1162336"/>
              <a:chExt cx="5260877" cy="4151436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A73E8D50-4777-2242-9AD2-BC5924C9024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18720"/>
              <a:stretch/>
            </p:blipFill>
            <p:spPr>
              <a:xfrm>
                <a:off x="6733637" y="1544228"/>
                <a:ext cx="4689744" cy="3769544"/>
              </a:xfrm>
              <a:prstGeom prst="rect">
                <a:avLst/>
              </a:prstGeom>
            </p:spPr>
          </p:pic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267F4F93-478B-AD4D-8D69-68D054311105}"/>
                  </a:ext>
                </a:extLst>
              </p:cNvPr>
              <p:cNvCxnSpPr/>
              <p:nvPr/>
            </p:nvCxnSpPr>
            <p:spPr>
              <a:xfrm>
                <a:off x="6897531" y="2346196"/>
                <a:ext cx="4968552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4D9801E-566B-C346-81CC-B4BD2D62D59A}"/>
                  </a:ext>
                </a:extLst>
              </p:cNvPr>
              <p:cNvSpPr txBox="1"/>
              <p:nvPr/>
            </p:nvSpPr>
            <p:spPr>
              <a:xfrm>
                <a:off x="6897531" y="1162336"/>
                <a:ext cx="509698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GB" dirty="0" err="1"/>
                  <a:t>I</a:t>
                </a:r>
                <a:r>
                  <a:rPr lang="en-GB" baseline="-25000" dirty="0" err="1"/>
                  <a:t>q</a:t>
                </a:r>
                <a:r>
                  <a:rPr lang="en-GB" dirty="0"/>
                  <a:t>/</a:t>
                </a:r>
                <a:r>
                  <a:rPr lang="en-GB" dirty="0" err="1"/>
                  <a:t>I</a:t>
                </a:r>
                <a:r>
                  <a:rPr lang="en-GB" baseline="-25000" dirty="0" err="1"/>
                  <a:t>ss</a:t>
                </a:r>
                <a:r>
                  <a:rPr lang="en-GB" dirty="0"/>
                  <a:t> (1</a:t>
                </a:r>
                <a:r>
                  <a:rPr lang="en-GB" baseline="30000" dirty="0"/>
                  <a:t>st</a:t>
                </a:r>
                <a:r>
                  <a:rPr lang="en-GB" dirty="0"/>
                  <a:t> Quench) measurements comparison</a:t>
                </a: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55FA225-CB53-4D4E-8F89-0FDEAABFF3CD}"/>
                </a:ext>
              </a:extLst>
            </p:cNvPr>
            <p:cNvSpPr txBox="1"/>
            <p:nvPr/>
          </p:nvSpPr>
          <p:spPr>
            <a:xfrm>
              <a:off x="6897531" y="5558183"/>
              <a:ext cx="4886482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/>
                <a:t>First Quench (@ 4.5 k) occurring at:</a:t>
              </a:r>
            </a:p>
            <a:p>
              <a:pPr algn="ctr"/>
              <a:r>
                <a:rPr lang="en-GB" dirty="0" err="1">
                  <a:solidFill>
                    <a:srgbClr val="FF0000"/>
                  </a:solidFill>
                </a:rPr>
                <a:t>I</a:t>
              </a:r>
              <a:r>
                <a:rPr lang="en-GB" baseline="-25000" dirty="0" err="1">
                  <a:solidFill>
                    <a:srgbClr val="FF0000"/>
                  </a:solidFill>
                </a:rPr>
                <a:t>q</a:t>
              </a:r>
              <a:r>
                <a:rPr lang="en-GB" dirty="0">
                  <a:solidFill>
                    <a:srgbClr val="FF0000"/>
                  </a:solidFill>
                </a:rPr>
                <a:t>/</a:t>
              </a:r>
              <a:r>
                <a:rPr lang="en-GB" dirty="0" err="1">
                  <a:solidFill>
                    <a:srgbClr val="FF0000"/>
                  </a:solidFill>
                </a:rPr>
                <a:t>I</a:t>
              </a:r>
              <a:r>
                <a:rPr lang="en-GB" baseline="-25000" dirty="0" err="1">
                  <a:solidFill>
                    <a:srgbClr val="FF0000"/>
                  </a:solidFill>
                </a:rPr>
                <a:t>ss</a:t>
              </a:r>
              <a:r>
                <a:rPr lang="en-GB" baseline="-25000" dirty="0">
                  <a:solidFill>
                    <a:srgbClr val="FF0000"/>
                  </a:solidFill>
                </a:rPr>
                <a:t> </a:t>
              </a:r>
              <a:r>
                <a:rPr lang="en-GB" dirty="0">
                  <a:solidFill>
                    <a:srgbClr val="FF0000"/>
                  </a:solidFill>
                </a:rPr>
                <a:t>= 78.7  </a:t>
              </a:r>
              <a:r>
                <a:rPr lang="fr-CH" sz="1800" dirty="0">
                  <a:solidFill>
                    <a:srgbClr val="FF0000"/>
                  </a:solidFill>
                </a:rPr>
                <a:t>± </a:t>
              </a:r>
              <a:r>
                <a:rPr lang="en-GB" dirty="0">
                  <a:solidFill>
                    <a:srgbClr val="FF0000"/>
                  </a:solidFill>
                </a:rPr>
                <a:t>7.5 %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9121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8158B-86AA-1045-A42A-DA0A44C35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01207"/>
            <a:ext cx="11376025" cy="670498"/>
          </a:xfrm>
        </p:spPr>
        <p:txBody>
          <a:bodyPr/>
          <a:lstStyle/>
          <a:p>
            <a:r>
              <a:rPr lang="en-GB" dirty="0"/>
              <a:t>Magnet performance overview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9382C7-41D0-8441-8E13-BABC3EB5B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EAC324-ED5C-5C4D-B12E-E3FB3E753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F9DD3D-1CF5-1D41-80BC-C91A8957F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3BCA70A-D964-0749-9A58-611381B2C80A}"/>
              </a:ext>
            </a:extLst>
          </p:cNvPr>
          <p:cNvGrpSpPr/>
          <p:nvPr/>
        </p:nvGrpSpPr>
        <p:grpSpPr>
          <a:xfrm>
            <a:off x="596402" y="720804"/>
            <a:ext cx="4196127" cy="3914029"/>
            <a:chOff x="381203" y="609150"/>
            <a:chExt cx="3170377" cy="2957238"/>
          </a:xfrm>
        </p:grpSpPr>
        <p:pic>
          <p:nvPicPr>
            <p:cNvPr id="7" name="Picture 6" descr="Chart, bar chart&#10;&#10;Description automatically generated">
              <a:extLst>
                <a:ext uri="{FF2B5EF4-FFF2-40B4-BE49-F238E27FC236}">
                  <a16:creationId xmlns:a16="http://schemas.microsoft.com/office/drawing/2014/main" id="{D816486F-3354-3640-B63D-5976A81450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1203" y="903028"/>
              <a:ext cx="3075547" cy="266336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F04B049-708F-E144-AC22-4B5CD20D0705}"/>
                </a:ext>
              </a:extLst>
            </p:cNvPr>
            <p:cNvSpPr txBox="1"/>
            <p:nvPr/>
          </p:nvSpPr>
          <p:spPr>
            <a:xfrm>
              <a:off x="749667" y="609150"/>
              <a:ext cx="2801913" cy="20004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2000" dirty="0" err="1"/>
                <a:t>I</a:t>
              </a:r>
              <a:r>
                <a:rPr lang="en-GB" sz="2000" baseline="-25000" dirty="0" err="1"/>
                <a:t>q</a:t>
              </a:r>
              <a:r>
                <a:rPr lang="en-GB" sz="2000" dirty="0"/>
                <a:t>/</a:t>
              </a:r>
              <a:r>
                <a:rPr lang="en-GB" sz="2000" dirty="0" err="1"/>
                <a:t>I</a:t>
              </a:r>
              <a:r>
                <a:rPr lang="en-GB" sz="2000" baseline="-25000" dirty="0" err="1"/>
                <a:t>ss</a:t>
              </a:r>
              <a:r>
                <a:rPr lang="en-GB" dirty="0"/>
                <a:t> (plateau current) comparison</a:t>
              </a:r>
              <a:endParaRPr lang="en-GB" sz="200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F98FA37-F51D-E441-A164-EA9805EC9D66}"/>
              </a:ext>
            </a:extLst>
          </p:cNvPr>
          <p:cNvGrpSpPr/>
          <p:nvPr/>
        </p:nvGrpSpPr>
        <p:grpSpPr>
          <a:xfrm>
            <a:off x="5416171" y="760985"/>
            <a:ext cx="4726324" cy="3857300"/>
            <a:chOff x="5416171" y="760985"/>
            <a:chExt cx="4726324" cy="3857300"/>
          </a:xfrm>
        </p:grpSpPr>
        <p:pic>
          <p:nvPicPr>
            <p:cNvPr id="14" name="Picture 13" descr="Chart, bar chart&#10;&#10;Description automatically generated">
              <a:extLst>
                <a:ext uri="{FF2B5EF4-FFF2-40B4-BE49-F238E27FC236}">
                  <a16:creationId xmlns:a16="http://schemas.microsoft.com/office/drawing/2014/main" id="{CAACD9A7-A45C-8546-A170-7A9130AB66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16171" y="1073323"/>
              <a:ext cx="4615685" cy="354496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86F3D51-2585-D74B-9E74-8112262FF190}"/>
                </a:ext>
              </a:extLst>
            </p:cNvPr>
            <p:cNvSpPr txBox="1"/>
            <p:nvPr/>
          </p:nvSpPr>
          <p:spPr>
            <a:xfrm>
              <a:off x="6434046" y="760985"/>
              <a:ext cx="3708449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dirty="0" err="1"/>
                <a:t>Nbr</a:t>
              </a:r>
              <a:r>
                <a:rPr lang="en-GB" dirty="0"/>
                <a:t>. of quenches to reach plateau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18400AD-133C-3D42-A674-C2A3234A8AF0}"/>
              </a:ext>
            </a:extLst>
          </p:cNvPr>
          <p:cNvGrpSpPr/>
          <p:nvPr/>
        </p:nvGrpSpPr>
        <p:grpSpPr>
          <a:xfrm>
            <a:off x="1013061" y="4701893"/>
            <a:ext cx="9843205" cy="985421"/>
            <a:chOff x="777509" y="5079957"/>
            <a:chExt cx="9843205" cy="985421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93F67E4-8F7D-6248-9AD0-BB9D5589F712}"/>
                </a:ext>
              </a:extLst>
            </p:cNvPr>
            <p:cNvSpPr txBox="1"/>
            <p:nvPr/>
          </p:nvSpPr>
          <p:spPr>
            <a:xfrm>
              <a:off x="777509" y="5080493"/>
              <a:ext cx="4070616" cy="9848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600" dirty="0"/>
                <a:t>And many others studies: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GB" sz="1600" dirty="0"/>
                <a:t>Thermal cycle effect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GB" sz="1600" dirty="0"/>
                <a:t>Pre-stress effect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GB" sz="1600" dirty="0"/>
                <a:t>Quench current vs. Ramp rate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C356B3D-0DDA-2549-B738-15EE48B386FD}"/>
                </a:ext>
              </a:extLst>
            </p:cNvPr>
            <p:cNvSpPr txBox="1"/>
            <p:nvPr/>
          </p:nvSpPr>
          <p:spPr>
            <a:xfrm>
              <a:off x="5019284" y="5079957"/>
              <a:ext cx="5601430" cy="9848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endParaRPr lang="en-GB" sz="1600" dirty="0"/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GB" sz="1600" dirty="0"/>
                <a:t>Lorenz forces cycling loading effect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GB" sz="1600" dirty="0"/>
                <a:t>High quench integral effect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GB" sz="1600" dirty="0"/>
                <a:t>Effect of current plateau on quench current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58F5A8DB-3175-6643-BCAD-36F81DD922A5}"/>
              </a:ext>
            </a:extLst>
          </p:cNvPr>
          <p:cNvSpPr txBox="1"/>
          <p:nvPr/>
        </p:nvSpPr>
        <p:spPr>
          <a:xfrm>
            <a:off x="407987" y="5890974"/>
            <a:ext cx="837537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dirty="0"/>
              <a:t>See for detailed information on </a:t>
            </a:r>
            <a:r>
              <a:rPr lang="en-GB" sz="1600" dirty="0">
                <a:hlinkClick r:id="rId4"/>
              </a:rPr>
              <a:t>https://edms.cern.ch/document/1836763/1</a:t>
            </a:r>
            <a:r>
              <a:rPr lang="en-GB" sz="1600" dirty="0"/>
              <a:t> from R. </a:t>
            </a:r>
            <a:r>
              <a:rPr lang="en-GB" sz="1600" dirty="0" err="1"/>
              <a:t>Ortwein</a:t>
            </a:r>
            <a:endParaRPr lang="en-GB" sz="1600" dirty="0"/>
          </a:p>
          <a:p>
            <a:pPr algn="l"/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790694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picture containing text, green, outdoor, factory&#10;&#10;Description automatically generated">
            <a:extLst>
              <a:ext uri="{FF2B5EF4-FFF2-40B4-BE49-F238E27FC236}">
                <a16:creationId xmlns:a16="http://schemas.microsoft.com/office/drawing/2014/main" id="{5DD74988-C936-4B45-A8BC-C1A052B41E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107" y="3561034"/>
            <a:ext cx="3672465" cy="2443759"/>
          </a:xfrm>
          <a:prstGeom prst="rect">
            <a:avLst/>
          </a:prstGeom>
        </p:spPr>
      </p:pic>
      <p:pic>
        <p:nvPicPr>
          <p:cNvPr id="10" name="Picture 9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92581CD7-0FDA-B740-A008-D452D0D20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5963" y="2053885"/>
            <a:ext cx="2732809" cy="36437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1C1212-EA69-524F-B026-C95CD03CE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371" y="344746"/>
            <a:ext cx="11376025" cy="1065742"/>
          </a:xfrm>
        </p:spPr>
        <p:txBody>
          <a:bodyPr/>
          <a:lstStyle/>
          <a:p>
            <a:r>
              <a:rPr lang="en-GB" dirty="0"/>
              <a:t>SMC &amp; other magnets record field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5AFC25-2C90-5847-BDEF-C7B9A7F74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CB23B0-966C-DE4E-A1C6-AD8CDFBED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F5745B-8285-3B4F-93C8-9BAB03353F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EDA8D0-1EB0-4C46-9724-C4F8A4E54F9B}"/>
              </a:ext>
            </a:extLst>
          </p:cNvPr>
          <p:cNvSpPr txBox="1"/>
          <p:nvPr/>
        </p:nvSpPr>
        <p:spPr>
          <a:xfrm>
            <a:off x="7081546" y="847834"/>
            <a:ext cx="422992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2018: FRESCA2</a:t>
            </a:r>
          </a:p>
          <a:p>
            <a:pPr algn="ctr"/>
            <a:r>
              <a:rPr lang="en-US" sz="1100" b="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14.6 T at 1.9 K, 100 mm aperture</a:t>
            </a:r>
          </a:p>
          <a:p>
            <a:pPr algn="ctr"/>
            <a:r>
              <a:rPr lang="en-US" sz="1100" b="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World record field for a dipole magnet with a usable aperture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CB60BF-B49C-2E45-BF1E-0515455873D7}"/>
              </a:ext>
            </a:extLst>
          </p:cNvPr>
          <p:cNvSpPr txBox="1"/>
          <p:nvPr/>
        </p:nvSpPr>
        <p:spPr>
          <a:xfrm>
            <a:off x="7081546" y="5656465"/>
            <a:ext cx="422992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2022: RMM1b</a:t>
            </a:r>
          </a:p>
          <a:p>
            <a:pPr algn="ctr"/>
            <a:r>
              <a:rPr lang="en-US" sz="11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16.5</a:t>
            </a:r>
            <a:r>
              <a:rPr lang="en-US" sz="1100" b="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 at 1.9 K, </a:t>
            </a:r>
            <a:r>
              <a:rPr lang="en-US" sz="11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r>
              <a:rPr lang="en-US" sz="1100" b="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mm aperture</a:t>
            </a:r>
          </a:p>
          <a:p>
            <a:pPr algn="ctr"/>
            <a:r>
              <a:rPr lang="en-US" sz="1100" b="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World record field for a dipole magnet </a:t>
            </a:r>
          </a:p>
        </p:txBody>
      </p:sp>
      <p:pic>
        <p:nvPicPr>
          <p:cNvPr id="12" name="Picture 11" descr="A group of people posing for a photo&#10;&#10;Description automatically generated with medium confidence">
            <a:extLst>
              <a:ext uri="{FF2B5EF4-FFF2-40B4-BE49-F238E27FC236}">
                <a16:creationId xmlns:a16="http://schemas.microsoft.com/office/drawing/2014/main" id="{D6E97C62-1736-B442-A77E-5D0218535A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371" y="973277"/>
            <a:ext cx="3672465" cy="2443759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96B6454C-1730-9E4E-817D-97AAB30C3643}"/>
              </a:ext>
            </a:extLst>
          </p:cNvPr>
          <p:cNvGrpSpPr/>
          <p:nvPr/>
        </p:nvGrpSpPr>
        <p:grpSpPr>
          <a:xfrm>
            <a:off x="6138511" y="1497859"/>
            <a:ext cx="5805118" cy="4108745"/>
            <a:chOff x="5978894" y="1175814"/>
            <a:chExt cx="5805118" cy="4108745"/>
          </a:xfrm>
        </p:grpSpPr>
        <p:pic>
          <p:nvPicPr>
            <p:cNvPr id="6" name="Picture 5" descr="Screen Shot 2018-05-11 at 08.06.48.png">
              <a:extLst>
                <a:ext uri="{FF2B5EF4-FFF2-40B4-BE49-F238E27FC236}">
                  <a16:creationId xmlns:a16="http://schemas.microsoft.com/office/drawing/2014/main" id="{538AFDC7-D881-AE42-8989-CF067B464BC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78894" y="1175814"/>
              <a:ext cx="5805118" cy="4108745"/>
            </a:xfrm>
            <a:prstGeom prst="rect">
              <a:avLst/>
            </a:prstGeom>
          </p:spPr>
        </p:pic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8595A25-1B45-354A-A693-3C21C295F20B}"/>
                </a:ext>
              </a:extLst>
            </p:cNvPr>
            <p:cNvSpPr/>
            <p:nvPr/>
          </p:nvSpPr>
          <p:spPr>
            <a:xfrm>
              <a:off x="10780681" y="1604558"/>
              <a:ext cx="107450" cy="102713"/>
            </a:xfrm>
            <a:prstGeom prst="ellipse">
              <a:avLst/>
            </a:prstGeom>
            <a:noFill/>
            <a:ln w="28575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63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F90CB98-9184-3F47-B4EC-DEE4E8C33F5B}"/>
                </a:ext>
              </a:extLst>
            </p:cNvPr>
            <p:cNvSpPr txBox="1"/>
            <p:nvPr/>
          </p:nvSpPr>
          <p:spPr>
            <a:xfrm>
              <a:off x="10566399" y="1459029"/>
              <a:ext cx="745067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900" b="1" dirty="0">
                  <a:solidFill>
                    <a:srgbClr val="303030"/>
                  </a:solidFill>
                </a:rPr>
                <a:t>RMM 50 mm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916615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F18E3-C56D-C844-8360-5DCBA92B9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SMC 2</a:t>
            </a:r>
            <a:r>
              <a:rPr lang="en-GB" baseline="30000" dirty="0"/>
              <a:t>nd</a:t>
            </a:r>
            <a:r>
              <a:rPr lang="en-GB" dirty="0"/>
              <a:t> generation program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3AC75B-FBEE-DB45-A76B-7CEF67A3B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2DE956-0DFE-BA4B-8D6F-07F95DED9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64B2E8-1ED4-4C4D-88F3-D407B2884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  <p:pic>
        <p:nvPicPr>
          <p:cNvPr id="8" name="Picture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40BCAEAB-5D70-F542-A78B-3371CA1FC22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9890" y="886875"/>
            <a:ext cx="3039922" cy="35775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7A1DEA6-D631-EB48-9FF8-1EFCA45E5410}"/>
              </a:ext>
            </a:extLst>
          </p:cNvPr>
          <p:cNvSpPr txBox="1"/>
          <p:nvPr/>
        </p:nvSpPr>
        <p:spPr>
          <a:xfrm>
            <a:off x="194527" y="4470567"/>
            <a:ext cx="10636956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 extension of the existing SMC program for epoxy resin characterisation and removable pole study was proposed in 2018 (Internal note 2018-36 &amp; EDMS 2140690)</a:t>
            </a:r>
          </a:p>
          <a:p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document was modified in 2021 (EDMS </a:t>
            </a: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2682457).</a:t>
            </a:r>
          </a:p>
          <a:p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SMC program will be composed of several parts since it is a tool which can contribute to different aspects of the technology development (EDMS 2680109</a:t>
            </a:r>
            <a:r>
              <a:rPr lang="en-GB" sz="16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Theme 5). The first part of the program presented in EDMS 2682457 document focuses on the question of training reduction through impregnation systems and adhesion conditions inside the coil.</a:t>
            </a:r>
          </a:p>
          <a:p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address these two points, a sequence of coils is listed in a table in slide 19.</a:t>
            </a:r>
            <a:endParaRPr lang="en-CH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en-GB" sz="1600" dirty="0"/>
          </a:p>
        </p:txBody>
      </p:sp>
      <p:pic>
        <p:nvPicPr>
          <p:cNvPr id="11" name="Picture 10" descr="Text, letter&#10;&#10;Description automatically generated">
            <a:extLst>
              <a:ext uri="{FF2B5EF4-FFF2-40B4-BE49-F238E27FC236}">
                <a16:creationId xmlns:a16="http://schemas.microsoft.com/office/drawing/2014/main" id="{39A582E1-07DF-B24F-9E79-17015D48442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8" y="942033"/>
            <a:ext cx="2586208" cy="352239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CF590C0-D805-7449-97F9-34CBC68E5D4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318" t="5358" r="18134" b="18063"/>
          <a:stretch/>
        </p:blipFill>
        <p:spPr>
          <a:xfrm>
            <a:off x="6249812" y="942033"/>
            <a:ext cx="5271248" cy="3067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802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0E15F-31F2-0A4A-92DB-88E7BAB0D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SMC 2</a:t>
            </a:r>
            <a:r>
              <a:rPr lang="en-GB" baseline="30000" dirty="0"/>
              <a:t>nd</a:t>
            </a:r>
            <a:r>
              <a:rPr lang="en-GB" dirty="0"/>
              <a:t> generation coils &amp; tooling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C93A0A-B82C-2C48-8BFB-1476812C3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9A9193-EDFE-AF44-A694-6E1486B4D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D032B0-2F1F-4F45-A648-6BBA7064B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971EB23-D515-634A-AE5F-21C769545555}"/>
              </a:ext>
            </a:extLst>
          </p:cNvPr>
          <p:cNvGrpSpPr/>
          <p:nvPr/>
        </p:nvGrpSpPr>
        <p:grpSpPr>
          <a:xfrm>
            <a:off x="732642" y="1096042"/>
            <a:ext cx="4372758" cy="3801988"/>
            <a:chOff x="732642" y="1096042"/>
            <a:chExt cx="4372758" cy="380198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7A5DE1C-0B71-2D4E-B967-DDA3A857AB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2642" y="3131700"/>
              <a:ext cx="3492386" cy="176633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E233174-DB5D-BD44-A2E9-A385454DF6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428" t="11372" r="4428"/>
            <a:stretch/>
          </p:blipFill>
          <p:spPr>
            <a:xfrm>
              <a:off x="958159" y="1096042"/>
              <a:ext cx="3591523" cy="176633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24B4EF9-FC19-EB49-A086-BF0F455936C3}"/>
                </a:ext>
              </a:extLst>
            </p:cNvPr>
            <p:cNvSpPr txBox="1"/>
            <p:nvPr/>
          </p:nvSpPr>
          <p:spPr>
            <a:xfrm>
              <a:off x="2971800" y="2597718"/>
              <a:ext cx="213360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dirty="0"/>
                <a:t>New layer-jump design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B0A054C-F37D-2D41-84C9-2746A0CD04BD}"/>
              </a:ext>
            </a:extLst>
          </p:cNvPr>
          <p:cNvGrpSpPr/>
          <p:nvPr/>
        </p:nvGrpSpPr>
        <p:grpSpPr>
          <a:xfrm>
            <a:off x="407988" y="5015053"/>
            <a:ext cx="4527042" cy="1101752"/>
            <a:chOff x="407988" y="5015053"/>
            <a:chExt cx="4527042" cy="110175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3C02857-748D-1841-A297-673AA3561D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9332" t="34248" b="18064"/>
            <a:stretch/>
          </p:blipFill>
          <p:spPr>
            <a:xfrm>
              <a:off x="407988" y="5015053"/>
              <a:ext cx="4141694" cy="1101752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31CBA5C-B711-0B42-9D34-02696830A9C5}"/>
                </a:ext>
              </a:extLst>
            </p:cNvPr>
            <p:cNvSpPr txBox="1"/>
            <p:nvPr/>
          </p:nvSpPr>
          <p:spPr>
            <a:xfrm>
              <a:off x="3357148" y="5059636"/>
              <a:ext cx="157788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dirty="0"/>
                <a:t>Detachable pole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60A656E-7FCB-DC40-94B0-25E16EC298CD}"/>
              </a:ext>
            </a:extLst>
          </p:cNvPr>
          <p:cNvGrpSpPr/>
          <p:nvPr/>
        </p:nvGrpSpPr>
        <p:grpSpPr>
          <a:xfrm>
            <a:off x="5645032" y="1144923"/>
            <a:ext cx="5821253" cy="2575420"/>
            <a:chOff x="5645032" y="1144923"/>
            <a:chExt cx="5821253" cy="257542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526BF18-397A-D74C-84CB-6203B101170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45032" y="1144923"/>
              <a:ext cx="5092118" cy="257542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402AAA1-867C-934F-BF95-F9145AE587E0}"/>
                </a:ext>
              </a:extLst>
            </p:cNvPr>
            <p:cNvSpPr txBox="1"/>
            <p:nvPr/>
          </p:nvSpPr>
          <p:spPr>
            <a:xfrm>
              <a:off x="9170129" y="3404909"/>
              <a:ext cx="2296156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dirty="0"/>
                <a:t>New reaction mould  design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F55E3A9-3916-1148-A1F9-7BAE784888AE}"/>
              </a:ext>
            </a:extLst>
          </p:cNvPr>
          <p:cNvGrpSpPr/>
          <p:nvPr/>
        </p:nvGrpSpPr>
        <p:grpSpPr>
          <a:xfrm>
            <a:off x="5869150" y="3768087"/>
            <a:ext cx="5963351" cy="2396462"/>
            <a:chOff x="5869150" y="3768087"/>
            <a:chExt cx="5963351" cy="239646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EA838AA-2B68-764F-8D48-77815E68A9D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69150" y="3768087"/>
              <a:ext cx="4643883" cy="2348718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4F5746B-2642-4F46-8D6C-72AB11B36ACE}"/>
                </a:ext>
              </a:extLst>
            </p:cNvPr>
            <p:cNvSpPr txBox="1"/>
            <p:nvPr/>
          </p:nvSpPr>
          <p:spPr>
            <a:xfrm>
              <a:off x="9045005" y="5949105"/>
              <a:ext cx="2787496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dirty="0"/>
                <a:t>New impregnation mould  design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5873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700F3-09EB-734C-B4AB-FAE817CBB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SMC 2</a:t>
            </a:r>
            <a:r>
              <a:rPr lang="en-GB" baseline="30000" dirty="0"/>
              <a:t>nd</a:t>
            </a:r>
            <a:r>
              <a:rPr lang="en-GB" dirty="0"/>
              <a:t> generation program schedule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E2CC18-FDD5-304F-A9D5-3C098777B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F9D9C5-2D9A-0C42-9F71-64067B6C9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089CE8-BCED-5048-AC64-8BAFACC04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DF84E72-CCD2-554C-A74E-90F64A64EC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461640"/>
              </p:ext>
            </p:extLst>
          </p:nvPr>
        </p:nvGraphicFramePr>
        <p:xfrm>
          <a:off x="370839" y="1005367"/>
          <a:ext cx="9647219" cy="1083691"/>
        </p:xfrm>
        <a:graphic>
          <a:graphicData uri="http://schemas.openxmlformats.org/drawingml/2006/table">
            <a:tbl>
              <a:tblPr firstRow="1" firstCol="1" bandRow="1">
                <a:tableStyleId>{8EC20E35-A176-4012-BC5E-935CFFF8708E}</a:tableStyleId>
              </a:tblPr>
              <a:tblGrid>
                <a:gridCol w="1426325">
                  <a:extLst>
                    <a:ext uri="{9D8B030D-6E8A-4147-A177-3AD203B41FA5}">
                      <a16:colId xmlns:a16="http://schemas.microsoft.com/office/drawing/2014/main" val="1375140734"/>
                    </a:ext>
                  </a:extLst>
                </a:gridCol>
                <a:gridCol w="1051821">
                  <a:extLst>
                    <a:ext uri="{9D8B030D-6E8A-4147-A177-3AD203B41FA5}">
                      <a16:colId xmlns:a16="http://schemas.microsoft.com/office/drawing/2014/main" val="3955771145"/>
                    </a:ext>
                  </a:extLst>
                </a:gridCol>
                <a:gridCol w="1351424">
                  <a:extLst>
                    <a:ext uri="{9D8B030D-6E8A-4147-A177-3AD203B41FA5}">
                      <a16:colId xmlns:a16="http://schemas.microsoft.com/office/drawing/2014/main" val="886325082"/>
                    </a:ext>
                  </a:extLst>
                </a:gridCol>
                <a:gridCol w="3546016">
                  <a:extLst>
                    <a:ext uri="{9D8B030D-6E8A-4147-A177-3AD203B41FA5}">
                      <a16:colId xmlns:a16="http://schemas.microsoft.com/office/drawing/2014/main" val="1124300371"/>
                    </a:ext>
                  </a:extLst>
                </a:gridCol>
                <a:gridCol w="2271633">
                  <a:extLst>
                    <a:ext uri="{9D8B030D-6E8A-4147-A177-3AD203B41FA5}">
                      <a16:colId xmlns:a16="http://schemas.microsoft.com/office/drawing/2014/main" val="389872147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Naming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Cable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POLE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Epoxy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Cable insultation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714411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SMC2G-101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SMC-11T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impregnated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CTD 101K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S2 0.150 mm no mica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602480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SMC2G-102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SMC-11T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impregnated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Araldite®MY750 + Aradur®HY5922 [5]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S2 0.150 mm no mica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373379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SMC2G-103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SMC-11T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impregnated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Mix61 [5]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S2 0.150 mm no mica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52790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SMC2G-104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SMC-11T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impregnated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Araldite®MY740 + Aradur®HY609 +DY062 [5]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S2 0.150 mm no mica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485213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SMC2G-105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SMC-11T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detachable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CTD 101K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S2 0.150 mm no mica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659693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SMC2G-106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SMC-11T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detachable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>
                          <a:effectLst/>
                        </a:rPr>
                        <a:t>Best performing 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6576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000" dirty="0">
                          <a:effectLst/>
                        </a:rPr>
                        <a:t>S2 0.150 mm no mica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45962768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9FF77B9A-9ADB-7543-B6C4-8DBDE524CDA7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988" y="2164137"/>
            <a:ext cx="6572221" cy="38633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A picture containing floor, indoor, worktable&#10;&#10;Description automatically generated">
            <a:extLst>
              <a:ext uri="{FF2B5EF4-FFF2-40B4-BE49-F238E27FC236}">
                <a16:creationId xmlns:a16="http://schemas.microsoft.com/office/drawing/2014/main" id="{C645BB70-39E0-164D-BDBC-42A3C4A3D9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9392" y="2338950"/>
            <a:ext cx="4917995" cy="3688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648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90F781AF-5525-9840-ACA9-BA5F09ED7D9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0" y="0"/>
            <a:ext cx="12192000" cy="666967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1430DE-60D4-4C92-9865-B69822C103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672" y="1825112"/>
            <a:ext cx="4496111" cy="3795959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GB" sz="1800" b="0" dirty="0">
                <a:solidFill>
                  <a:schemeClr val="bg1"/>
                </a:solidFill>
              </a:rPr>
              <a:t>Introduction: SMC history</a:t>
            </a:r>
          </a:p>
          <a:p>
            <a:pPr>
              <a:spcBef>
                <a:spcPts val="1000"/>
              </a:spcBef>
            </a:pPr>
            <a:r>
              <a:rPr lang="en-GB" sz="1800" b="0" dirty="0">
                <a:solidFill>
                  <a:schemeClr val="bg1"/>
                </a:solidFill>
              </a:rPr>
              <a:t>Aim of SMCs magnet</a:t>
            </a:r>
          </a:p>
          <a:p>
            <a:pPr>
              <a:spcBef>
                <a:spcPts val="1000"/>
              </a:spcBef>
            </a:pPr>
            <a:r>
              <a:rPr lang="en-GB" sz="1800" b="0" dirty="0">
                <a:solidFill>
                  <a:schemeClr val="bg1"/>
                </a:solidFill>
              </a:rPr>
              <a:t>SMC 1</a:t>
            </a:r>
            <a:r>
              <a:rPr lang="en-GB" sz="1800" b="0" baseline="30000" dirty="0">
                <a:solidFill>
                  <a:schemeClr val="bg1"/>
                </a:solidFill>
              </a:rPr>
              <a:t>st</a:t>
            </a:r>
            <a:r>
              <a:rPr lang="en-GB" sz="1800" b="0" dirty="0">
                <a:solidFill>
                  <a:schemeClr val="bg1"/>
                </a:solidFill>
              </a:rPr>
              <a:t> generation configuration </a:t>
            </a:r>
          </a:p>
          <a:p>
            <a:pPr>
              <a:spcBef>
                <a:spcPts val="1000"/>
              </a:spcBef>
            </a:pPr>
            <a:r>
              <a:rPr lang="en-GB" sz="1800" b="0" dirty="0">
                <a:solidFill>
                  <a:schemeClr val="bg1"/>
                </a:solidFill>
              </a:rPr>
              <a:t>FEM models</a:t>
            </a:r>
          </a:p>
          <a:p>
            <a:pPr>
              <a:spcBef>
                <a:spcPts val="1000"/>
              </a:spcBef>
            </a:pPr>
            <a:r>
              <a:rPr lang="en-GB" sz="1800" b="0" dirty="0">
                <a:solidFill>
                  <a:schemeClr val="bg1"/>
                </a:solidFill>
              </a:rPr>
              <a:t>1</a:t>
            </a:r>
            <a:r>
              <a:rPr lang="en-GB" sz="1800" b="0" baseline="30000" dirty="0">
                <a:solidFill>
                  <a:schemeClr val="bg1"/>
                </a:solidFill>
              </a:rPr>
              <a:t>st</a:t>
            </a:r>
            <a:r>
              <a:rPr lang="en-GB" sz="1800" b="0" dirty="0">
                <a:solidFill>
                  <a:schemeClr val="bg1"/>
                </a:solidFill>
              </a:rPr>
              <a:t> G magnet performance overview</a:t>
            </a:r>
          </a:p>
          <a:p>
            <a:pPr>
              <a:spcBef>
                <a:spcPts val="1000"/>
              </a:spcBef>
            </a:pPr>
            <a:r>
              <a:rPr lang="en-GB" sz="1800" b="0" dirty="0">
                <a:solidFill>
                  <a:schemeClr val="bg1"/>
                </a:solidFill>
              </a:rPr>
              <a:t>SMC 2</a:t>
            </a:r>
            <a:r>
              <a:rPr lang="en-GB" sz="1800" b="0" baseline="30000" dirty="0">
                <a:solidFill>
                  <a:schemeClr val="bg1"/>
                </a:solidFill>
              </a:rPr>
              <a:t>nd</a:t>
            </a:r>
            <a:r>
              <a:rPr lang="en-GB" sz="1800" b="0" dirty="0">
                <a:solidFill>
                  <a:schemeClr val="bg1"/>
                </a:solidFill>
              </a:rPr>
              <a:t> generation program</a:t>
            </a:r>
          </a:p>
          <a:p>
            <a:pPr>
              <a:spcBef>
                <a:spcPts val="1000"/>
              </a:spcBef>
            </a:pPr>
            <a:r>
              <a:rPr lang="en-GB" sz="1800" b="0" dirty="0">
                <a:solidFill>
                  <a:schemeClr val="bg1"/>
                </a:solidFill>
              </a:rPr>
              <a:t>SMC 2</a:t>
            </a:r>
            <a:r>
              <a:rPr lang="en-GB" sz="1800" b="0" baseline="30000" dirty="0">
                <a:solidFill>
                  <a:schemeClr val="bg1"/>
                </a:solidFill>
              </a:rPr>
              <a:t>nd</a:t>
            </a:r>
            <a:r>
              <a:rPr lang="en-GB" sz="1800" b="0" dirty="0">
                <a:solidFill>
                  <a:schemeClr val="bg1"/>
                </a:solidFill>
              </a:rPr>
              <a:t> generation design</a:t>
            </a:r>
          </a:p>
          <a:p>
            <a:pPr>
              <a:spcBef>
                <a:spcPts val="1000"/>
              </a:spcBef>
            </a:pPr>
            <a:r>
              <a:rPr lang="en-GB" sz="1800" b="0" dirty="0">
                <a:solidFill>
                  <a:schemeClr val="bg1"/>
                </a:solidFill>
              </a:rPr>
              <a:t>SMC 2</a:t>
            </a:r>
            <a:r>
              <a:rPr lang="en-GB" sz="1800" b="0" baseline="30000" dirty="0">
                <a:solidFill>
                  <a:schemeClr val="bg1"/>
                </a:solidFill>
              </a:rPr>
              <a:t>nd</a:t>
            </a:r>
            <a:r>
              <a:rPr lang="en-GB" sz="1800" b="0" dirty="0">
                <a:solidFill>
                  <a:schemeClr val="bg1"/>
                </a:solidFill>
              </a:rPr>
              <a:t> generation schedule</a:t>
            </a:r>
          </a:p>
          <a:p>
            <a:pPr>
              <a:spcBef>
                <a:spcPts val="1000"/>
              </a:spcBef>
            </a:pPr>
            <a:r>
              <a:rPr lang="en-GB" sz="1800" b="0" dirty="0">
                <a:solidFill>
                  <a:schemeClr val="bg1"/>
                </a:solidFill>
              </a:rPr>
              <a:t>SMC future activities</a:t>
            </a:r>
          </a:p>
          <a:p>
            <a:pPr>
              <a:spcBef>
                <a:spcPts val="1000"/>
              </a:spcBef>
            </a:pPr>
            <a:endParaRPr lang="en-GB" sz="1800" b="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endParaRPr lang="en-GB" sz="1800" b="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endParaRPr lang="en-GB" sz="1800" dirty="0">
              <a:solidFill>
                <a:schemeClr val="bg1"/>
              </a:solidFill>
            </a:endParaRPr>
          </a:p>
          <a:p>
            <a:pPr>
              <a:spcBef>
                <a:spcPts val="1000"/>
              </a:spcBef>
            </a:pPr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8DF28A1-EC72-4811-A492-A8B93AAF4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7238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Contents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E0D905-1110-4A10-BEC3-2B59987E3F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7" y="6350851"/>
            <a:ext cx="1285555" cy="365125"/>
          </a:xfrm>
        </p:spPr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3E5091-4ABF-43A4-8124-6EE6F4E23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83E292-5E97-4803-A4B6-CD41415FC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3541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700F3-09EB-734C-B4AB-FAE817CBB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SMC 2</a:t>
            </a:r>
            <a:r>
              <a:rPr lang="en-GB" baseline="30000" dirty="0"/>
              <a:t>nd</a:t>
            </a:r>
            <a:r>
              <a:rPr lang="en-GB" dirty="0"/>
              <a:t> generation coil production status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E2CC18-FDD5-304F-A9D5-3C098777B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F9D9C5-2D9A-0C42-9F71-64067B6C9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089CE8-BCED-5048-AC64-8BAFACC04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736E18D-F898-2B45-A9ED-E2B1A73458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9739522"/>
              </p:ext>
            </p:extLst>
          </p:nvPr>
        </p:nvGraphicFramePr>
        <p:xfrm>
          <a:off x="407987" y="1307107"/>
          <a:ext cx="11202765" cy="4025802"/>
        </p:xfrm>
        <a:graphic>
          <a:graphicData uri="http://schemas.openxmlformats.org/drawingml/2006/table">
            <a:tbl>
              <a:tblPr firstRow="1" firstCol="1" bandRow="1">
                <a:tableStyleId>{8EC20E35-A176-4012-BC5E-935CFFF8708E}</a:tableStyleId>
              </a:tblPr>
              <a:tblGrid>
                <a:gridCol w="1261561">
                  <a:extLst>
                    <a:ext uri="{9D8B030D-6E8A-4147-A177-3AD203B41FA5}">
                      <a16:colId xmlns:a16="http://schemas.microsoft.com/office/drawing/2014/main" val="3138538707"/>
                    </a:ext>
                  </a:extLst>
                </a:gridCol>
                <a:gridCol w="916044">
                  <a:extLst>
                    <a:ext uri="{9D8B030D-6E8A-4147-A177-3AD203B41FA5}">
                      <a16:colId xmlns:a16="http://schemas.microsoft.com/office/drawing/2014/main" val="1581584979"/>
                    </a:ext>
                  </a:extLst>
                </a:gridCol>
                <a:gridCol w="1287923">
                  <a:extLst>
                    <a:ext uri="{9D8B030D-6E8A-4147-A177-3AD203B41FA5}">
                      <a16:colId xmlns:a16="http://schemas.microsoft.com/office/drawing/2014/main" val="609279897"/>
                    </a:ext>
                  </a:extLst>
                </a:gridCol>
                <a:gridCol w="2308181">
                  <a:extLst>
                    <a:ext uri="{9D8B030D-6E8A-4147-A177-3AD203B41FA5}">
                      <a16:colId xmlns:a16="http://schemas.microsoft.com/office/drawing/2014/main" val="992503328"/>
                    </a:ext>
                  </a:extLst>
                </a:gridCol>
                <a:gridCol w="2760826">
                  <a:extLst>
                    <a:ext uri="{9D8B030D-6E8A-4147-A177-3AD203B41FA5}">
                      <a16:colId xmlns:a16="http://schemas.microsoft.com/office/drawing/2014/main" val="669984666"/>
                    </a:ext>
                  </a:extLst>
                </a:gridCol>
                <a:gridCol w="2668230">
                  <a:extLst>
                    <a:ext uri="{9D8B030D-6E8A-4147-A177-3AD203B41FA5}">
                      <a16:colId xmlns:a16="http://schemas.microsoft.com/office/drawing/2014/main" val="895334649"/>
                    </a:ext>
                  </a:extLst>
                </a:gridCol>
              </a:tblGrid>
              <a:tr h="3001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Naming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Cable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POLE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Epoxy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Cable insultation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H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Staus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05898696"/>
                  </a:ext>
                </a:extLst>
              </a:tr>
              <a:tr h="6209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SMC2G-101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SMC-11T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impregnated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CTD 101K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S2 0.150 mm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 no mica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H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Assembled in Structure #1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75981811"/>
                  </a:ext>
                </a:extLst>
              </a:tr>
              <a:tr h="6209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SMC2G-102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SMC-11T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impregnated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Araldite®MY750 + Aradur®HY5922 [5]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S2 0.150 mm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 no mica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H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Completed. Waiting for assembly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25076451"/>
                  </a:ext>
                </a:extLst>
              </a:tr>
              <a:tr h="6209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SMC2G-103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SMC-11T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impregnated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Mix61 [5]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S2 0.150 mm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 no mica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H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Completed. Coil with NC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60470421"/>
                  </a:ext>
                </a:extLst>
              </a:tr>
              <a:tr h="6209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SMC2G-103b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SMC-11T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impregnated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Mix61 [5]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S2 0.150 mm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 no mica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Waiting for Heat treatment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CH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12935762"/>
                  </a:ext>
                </a:extLst>
              </a:tr>
              <a:tr h="6209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SMC2G-104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SMC-11T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Impregnated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Araldite®MY740 + Aradur®HY609 +DY062 [5]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S2 0.150 mm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 no mica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H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Completed. Waiting for assembly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04929929"/>
                  </a:ext>
                </a:extLst>
              </a:tr>
              <a:tr h="6209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SMC2G-105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SMC-11T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Detachable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</a:rPr>
                        <a:t>CTD 101K</a:t>
                      </a:r>
                      <a:endParaRPr lang="en-CH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S2 0.150 mm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</a:rPr>
                        <a:t> no mica</a:t>
                      </a:r>
                      <a:endParaRPr lang="en-CH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Completed. Waiting for assembly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CH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285736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10907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25E22-0E3B-A64E-BA3A-3B2E940E1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Potential resin candidates for future coils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8D5F63-F22A-B248-B9B4-B2A31CAED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360B2D-82EB-3A4E-8D0D-87CD3FD08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B3166A-A9AD-344F-A21E-64A1A47BD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57EB1E90-8B5F-C048-B633-FFD94AFD59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186" y="1439335"/>
            <a:ext cx="9803987" cy="331801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8146DF1-F57E-B94F-BB69-29A9AF1B37DB}"/>
              </a:ext>
            </a:extLst>
          </p:cNvPr>
          <p:cNvSpPr txBox="1"/>
          <p:nvPr/>
        </p:nvSpPr>
        <p:spPr>
          <a:xfrm>
            <a:off x="2167466" y="5274352"/>
            <a:ext cx="785706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Discussions to be held with TDM work package of HFM program and others.</a:t>
            </a:r>
          </a:p>
          <a:p>
            <a:pPr algn="ctr"/>
            <a:r>
              <a:rPr lang="en-GB" dirty="0"/>
              <a:t>Instrumentation, cables, resins…..</a:t>
            </a:r>
          </a:p>
        </p:txBody>
      </p:sp>
    </p:spTree>
    <p:extLst>
      <p:ext uri="{BB962C8B-B14F-4D97-AF65-F5344CB8AC3E}">
        <p14:creationId xmlns:p14="http://schemas.microsoft.com/office/powerpoint/2010/main" val="8511374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B420F0-6F4E-4C0E-B5F2-0EDF690FC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650673"/>
            <a:ext cx="11376025" cy="739089"/>
          </a:xfrm>
        </p:spPr>
        <p:txBody>
          <a:bodyPr/>
          <a:lstStyle/>
          <a:p>
            <a:pPr algn="ctr"/>
            <a:r>
              <a:rPr lang="en-US" dirty="0"/>
              <a:t>Thank</a:t>
            </a:r>
            <a:r>
              <a:rPr lang="fr-CH" dirty="0"/>
              <a:t> </a:t>
            </a:r>
            <a:r>
              <a:rPr lang="en-US" dirty="0"/>
              <a:t>you!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D2376B-FC47-44DF-9424-10BD5CC890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57AC16-B22A-430C-B4BF-EBC97A437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3FE28C-4091-42A7-B2B4-0C7C087B6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0C8E04-20F5-8F47-AEEE-7359905FB016}"/>
              </a:ext>
            </a:extLst>
          </p:cNvPr>
          <p:cNvSpPr txBox="1"/>
          <p:nvPr/>
        </p:nvSpPr>
        <p:spPr>
          <a:xfrm>
            <a:off x="3996267" y="1888067"/>
            <a:ext cx="657013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4000" i="1" dirty="0"/>
              <a:t>More to come soon……</a:t>
            </a:r>
          </a:p>
        </p:txBody>
      </p:sp>
    </p:spTree>
    <p:extLst>
      <p:ext uri="{BB962C8B-B14F-4D97-AF65-F5344CB8AC3E}">
        <p14:creationId xmlns:p14="http://schemas.microsoft.com/office/powerpoint/2010/main" val="182026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B420F0-6F4E-4C0E-B5F2-0EDF690FC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099" y="3059455"/>
            <a:ext cx="11376025" cy="739089"/>
          </a:xfrm>
        </p:spPr>
        <p:txBody>
          <a:bodyPr/>
          <a:lstStyle/>
          <a:p>
            <a:pPr algn="ctr"/>
            <a:r>
              <a:rPr lang="en-US" dirty="0"/>
              <a:t>Additional</a:t>
            </a:r>
            <a:r>
              <a:rPr lang="fr-CH" dirty="0"/>
              <a:t> slides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D2376B-FC47-44DF-9424-10BD5CC890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57AC16-B22A-430C-B4BF-EBC97A437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3FE28C-4091-42A7-B2B4-0C7C087B6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302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D24E24-93F7-0143-A801-73E86DD899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444" y="1181843"/>
            <a:ext cx="11376024" cy="48815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Three initial partners in FP6-CARE-NED: CEA, CERN &amp; RAL started the informal project Short Model Coil beginning 2007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The aim was to build a small magnet with limited resources as successor to NED awaiting a larger new initiative (FP7-EuCARD)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Project leaders: A. </a:t>
            </a:r>
            <a:r>
              <a:rPr lang="en-GB" sz="1800" b="0" dirty="0" err="1">
                <a:solidFill>
                  <a:schemeClr val="tx1"/>
                </a:solidFill>
              </a:rPr>
              <a:t>Devred</a:t>
            </a:r>
            <a:r>
              <a:rPr lang="en-GB" sz="1800" b="0" dirty="0">
                <a:solidFill>
                  <a:schemeClr val="tx1"/>
                </a:solidFill>
              </a:rPr>
              <a:t> and after 5 months G. de Rijk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Afterwards M. </a:t>
            </a:r>
            <a:r>
              <a:rPr lang="en-GB" sz="1600" dirty="0" err="1">
                <a:solidFill>
                  <a:schemeClr val="tx1"/>
                </a:solidFill>
              </a:rPr>
              <a:t>Bajko</a:t>
            </a:r>
            <a:r>
              <a:rPr lang="en-GB" sz="1600" dirty="0">
                <a:solidFill>
                  <a:schemeClr val="tx1"/>
                </a:solidFill>
              </a:rPr>
              <a:t> and since 2010 J.C Perez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Design by CEA, RAL, CERN &amp; LBNL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Structure manufacturing followed by CEA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Coil manufacturing by RAL, CERN &amp; CEA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The original </a:t>
            </a:r>
            <a:r>
              <a:rPr lang="en-GB" sz="1800" b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design was reported in 2 reports (on CERN CDS: </a:t>
            </a:r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EuCARD-PUB-2009-005. - 2009 and EuCARD-PUB-2009-004. - 2010 </a:t>
            </a:r>
            <a:endParaRPr lang="en-GB" sz="180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) </a:t>
            </a:r>
            <a:endParaRPr lang="en-GB" sz="2000" b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FE31CD-8215-9E4E-A6B2-68B76F340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67311"/>
          </a:xfrm>
        </p:spPr>
        <p:txBody>
          <a:bodyPr/>
          <a:lstStyle/>
          <a:p>
            <a:r>
              <a:rPr lang="en-GB" dirty="0"/>
              <a:t>History: SMC as NED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2C252E-F56B-0147-A0E6-9852C72C4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65E2BC-100B-0F4F-9F00-06507089E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7F6DC2-808B-724C-981E-3E5C2D8CD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129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B56B528-424B-C643-8AFE-7B6E834205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27138"/>
            <a:ext cx="11376024" cy="460851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When EuCARD-WP7-HFM was started in 2009, the need for an SMC step in the Fresca2 construction was clearly identified (experience at LBNL)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</a:rPr>
              <a:t>The SMC project was partly “annexed” into </a:t>
            </a:r>
            <a:r>
              <a:rPr lang="en-GB" sz="1800" b="0" dirty="0" err="1">
                <a:solidFill>
                  <a:schemeClr val="tx1"/>
                </a:solidFill>
                <a:latin typeface="Arial" panose="020B0604020202020204" pitchFamily="34" charset="0"/>
              </a:rPr>
              <a:t>EuCARD</a:t>
            </a:r>
            <a:endParaRPr lang="en-GB" sz="1800" b="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  <a:latin typeface="Arial" panose="020B0604020202020204" pitchFamily="34" charset="0"/>
              </a:rPr>
              <a:t>I</a:t>
            </a:r>
            <a:r>
              <a:rPr lang="en-GB" sz="1800" b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nitial aim of SMC in </a:t>
            </a:r>
            <a:r>
              <a:rPr lang="en-GB" sz="1800" b="0" dirty="0" err="1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EuCARD</a:t>
            </a:r>
            <a:r>
              <a:rPr lang="en-GB" sz="1800" b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  <a:p>
            <a:pPr lvl="2"/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</a:rPr>
              <a:t>Learn to make coils and structure</a:t>
            </a:r>
          </a:p>
          <a:p>
            <a:pPr lvl="2"/>
            <a:r>
              <a:rPr lang="en-GB" sz="1400" b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Get experience with Nb</a:t>
            </a:r>
            <a:r>
              <a:rPr lang="en-GB" sz="1400" b="0" baseline="-2500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3</a:t>
            </a:r>
            <a:r>
              <a:rPr lang="en-GB" sz="1400" b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Sn conductors</a:t>
            </a:r>
          </a:p>
          <a:p>
            <a:pPr lvl="2"/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</a:rPr>
              <a:t>Certify manufacturing procedures for the EuCARD2-FRESCA2 magnet</a:t>
            </a:r>
            <a:endParaRPr lang="en-GB" sz="1400" b="1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lvl="1"/>
            <a:r>
              <a:rPr lang="en-GB" sz="190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Initial planned FRESCA2</a:t>
            </a:r>
            <a:r>
              <a:rPr lang="en-GB" sz="1900" dirty="0">
                <a:solidFill>
                  <a:schemeClr val="tx1"/>
                </a:solidFill>
                <a:latin typeface="Arial" panose="020B0604020202020204" pitchFamily="34" charset="0"/>
              </a:rPr>
              <a:t> preparation SMCs</a:t>
            </a:r>
          </a:p>
          <a:p>
            <a:pPr lvl="2"/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Cable 14 strand, 1.25 mm Alstom IT</a:t>
            </a:r>
          </a:p>
          <a:p>
            <a:pPr lvl="2"/>
            <a:r>
              <a:rPr lang="en-GB" sz="1800" dirty="0">
                <a:solidFill>
                  <a:schemeClr val="tx1"/>
                </a:solidFill>
                <a:latin typeface="Arial" panose="020B0604020202020204" pitchFamily="34" charset="0"/>
              </a:rPr>
              <a:t>Cable 14 strands, 1.25 mm EAS-Bruker PIT</a:t>
            </a:r>
          </a:p>
          <a:p>
            <a:pPr lvl="2"/>
            <a:r>
              <a:rPr lang="en-GB" sz="180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Cable 18 strands, 1.00 mm EAS-Bruker PIT (FRESCA2 cable)</a:t>
            </a:r>
          </a:p>
          <a:p>
            <a:pPr lvl="1"/>
            <a:r>
              <a:rPr lang="en-GB" sz="1900" dirty="0">
                <a:solidFill>
                  <a:schemeClr val="tx1"/>
                </a:solidFill>
                <a:latin typeface="Arial" panose="020B0604020202020204" pitchFamily="34" charset="0"/>
              </a:rPr>
              <a:t>CEA wound a SMC coil with PIT EAS strand using </a:t>
            </a:r>
            <a:r>
              <a:rPr lang="en-GB" sz="1900" dirty="0" err="1">
                <a:solidFill>
                  <a:schemeClr val="tx1"/>
                </a:solidFill>
                <a:latin typeface="Arial" panose="020B0604020202020204" pitchFamily="34" charset="0"/>
              </a:rPr>
              <a:t>Hiltex</a:t>
            </a:r>
            <a:r>
              <a:rPr lang="en-GB" sz="1900" dirty="0">
                <a:solidFill>
                  <a:schemeClr val="tx1"/>
                </a:solidFill>
                <a:latin typeface="Arial" panose="020B0604020202020204" pitchFamily="34" charset="0"/>
              </a:rPr>
              <a:t> S2-Glass tape + ceramic precursor (CEA formulation) as cable insulation outside </a:t>
            </a:r>
            <a:r>
              <a:rPr lang="en-GB" sz="1900" dirty="0" err="1">
                <a:solidFill>
                  <a:schemeClr val="tx1"/>
                </a:solidFill>
                <a:latin typeface="Arial" panose="020B0604020202020204" pitchFamily="34" charset="0"/>
              </a:rPr>
              <a:t>EuCARD</a:t>
            </a:r>
            <a:endParaRPr lang="en-GB" sz="1900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lvl="2"/>
            <a:endParaRPr lang="en-GB" sz="180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lvl="2"/>
            <a:endParaRPr lang="en-GB" sz="1800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0EA5BA9-204C-C748-ABEC-FA9451799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81484"/>
          </a:xfrm>
        </p:spPr>
        <p:txBody>
          <a:bodyPr/>
          <a:lstStyle/>
          <a:p>
            <a:r>
              <a:rPr lang="en-GB" dirty="0"/>
              <a:t>SMC and EuCARD-FRESCA2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E765AB-66DC-7843-8483-D25F1BB3E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7A033E-FEAE-2641-AB88-BBBEBAC7A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D2431AC-C33E-4E4B-8C63-898C31794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151A93-408F-1A49-B9E9-E952A1EB21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0676" y="1717589"/>
            <a:ext cx="4133335" cy="3200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647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4AEF7F-FFC7-E540-AF86-7C697CA9C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06463"/>
            <a:ext cx="11376024" cy="5444387"/>
          </a:xfrm>
        </p:spPr>
        <p:txBody>
          <a:bodyPr/>
          <a:lstStyle/>
          <a:p>
            <a:r>
              <a:rPr lang="en-GB" sz="2400" dirty="0">
                <a:solidFill>
                  <a:schemeClr val="tx1"/>
                </a:solidFill>
              </a:rPr>
              <a:t>SMC is a tool to learn:</a:t>
            </a:r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Clr>
                <a:schemeClr val="accent1"/>
              </a:buClr>
              <a:buFont typeface="Wingdings" pitchFamily="2" charset="2"/>
              <a:buChar char="§"/>
            </a:pPr>
            <a:r>
              <a:rPr lang="en-GB" sz="1600" dirty="0">
                <a:solidFill>
                  <a:schemeClr val="tx1"/>
                </a:solidFill>
              </a:rPr>
              <a:t>Technologies needed for a Nb</a:t>
            </a:r>
            <a:r>
              <a:rPr lang="en-GB" sz="1600" baseline="-25000" dirty="0">
                <a:solidFill>
                  <a:schemeClr val="tx1"/>
                </a:solidFill>
              </a:rPr>
              <a:t>3</a:t>
            </a:r>
            <a:r>
              <a:rPr lang="en-GB" sz="1600" dirty="0">
                <a:solidFill>
                  <a:schemeClr val="tx1"/>
                </a:solidFill>
              </a:rPr>
              <a:t>Sn based high field magnet fabrication:</a:t>
            </a:r>
          </a:p>
          <a:p>
            <a:pPr lvl="2">
              <a:buClr>
                <a:schemeClr val="accent1"/>
              </a:buClr>
              <a:buFont typeface="Wingdings" pitchFamily="2" charset="2"/>
              <a:buChar char="§"/>
            </a:pPr>
            <a:r>
              <a:rPr lang="en-GB" sz="1400" dirty="0">
                <a:solidFill>
                  <a:schemeClr val="tx1"/>
                </a:solidFill>
              </a:rPr>
              <a:t>Cable insulation</a:t>
            </a:r>
          </a:p>
          <a:p>
            <a:pPr lvl="2">
              <a:buClr>
                <a:schemeClr val="accent1"/>
              </a:buClr>
              <a:buFont typeface="Wingdings" pitchFamily="2" charset="2"/>
              <a:buChar char="§"/>
            </a:pPr>
            <a:r>
              <a:rPr lang="en-GB" sz="1400" dirty="0">
                <a:solidFill>
                  <a:schemeClr val="tx1"/>
                </a:solidFill>
              </a:rPr>
              <a:t>Coil reaction</a:t>
            </a:r>
          </a:p>
          <a:p>
            <a:pPr lvl="2">
              <a:buClr>
                <a:schemeClr val="accent1"/>
              </a:buClr>
              <a:buFont typeface="Wingdings" pitchFamily="2" charset="2"/>
              <a:buChar char="§"/>
            </a:pPr>
            <a:r>
              <a:rPr lang="en-GB" sz="1400" dirty="0">
                <a:solidFill>
                  <a:schemeClr val="tx1"/>
                </a:solidFill>
              </a:rPr>
              <a:t>Coil impregnation</a:t>
            </a:r>
          </a:p>
          <a:p>
            <a:pPr lvl="2">
              <a:buClr>
                <a:schemeClr val="accent1"/>
              </a:buClr>
              <a:buFont typeface="Wingdings" pitchFamily="2" charset="2"/>
              <a:buChar char="§"/>
            </a:pPr>
            <a:r>
              <a:rPr lang="en-GB" sz="1400" dirty="0">
                <a:solidFill>
                  <a:schemeClr val="tx1"/>
                </a:solidFill>
              </a:rPr>
              <a:t>Trace fabrication</a:t>
            </a:r>
          </a:p>
          <a:p>
            <a:pPr lvl="2">
              <a:buClr>
                <a:schemeClr val="accent1"/>
              </a:buClr>
              <a:buFont typeface="Wingdings" pitchFamily="2" charset="2"/>
              <a:buChar char="§"/>
            </a:pPr>
            <a:r>
              <a:rPr lang="en-GB" sz="1400" dirty="0">
                <a:solidFill>
                  <a:schemeClr val="tx1"/>
                </a:solidFill>
              </a:rPr>
              <a:t>Bladder fabrication</a:t>
            </a:r>
          </a:p>
          <a:p>
            <a:pPr marL="342900" indent="-342900">
              <a:buClr>
                <a:schemeClr val="accent1"/>
              </a:buClr>
              <a:buFont typeface="Wingdings" pitchFamily="2" charset="2"/>
              <a:buChar char="§"/>
            </a:pPr>
            <a:r>
              <a:rPr lang="en-GB" sz="1600" dirty="0">
                <a:solidFill>
                  <a:schemeClr val="tx1"/>
                </a:solidFill>
              </a:rPr>
              <a:t>Techniques of coil fabrication and magnet assembly</a:t>
            </a:r>
          </a:p>
          <a:p>
            <a:pPr lvl="2">
              <a:buClr>
                <a:schemeClr val="accent1"/>
              </a:buClr>
              <a:buFont typeface="Wingdings" pitchFamily="2" charset="2"/>
              <a:buChar char="§"/>
            </a:pPr>
            <a:r>
              <a:rPr lang="en-GB" sz="1400" dirty="0">
                <a:solidFill>
                  <a:schemeClr val="tx1"/>
                </a:solidFill>
              </a:rPr>
              <a:t>Winding </a:t>
            </a:r>
          </a:p>
          <a:p>
            <a:pPr lvl="2">
              <a:buClr>
                <a:schemeClr val="accent1"/>
              </a:buClr>
              <a:buFont typeface="Wingdings" pitchFamily="2" charset="2"/>
              <a:buChar char="§"/>
            </a:pPr>
            <a:r>
              <a:rPr lang="en-GB" sz="1400" dirty="0">
                <a:solidFill>
                  <a:schemeClr val="tx1"/>
                </a:solidFill>
              </a:rPr>
              <a:t>Coil instrumentation and Protection</a:t>
            </a:r>
          </a:p>
          <a:p>
            <a:pPr lvl="2">
              <a:buClr>
                <a:schemeClr val="accent1"/>
              </a:buClr>
              <a:buFont typeface="Wingdings" pitchFamily="2" charset="2"/>
              <a:buChar char="§"/>
            </a:pPr>
            <a:r>
              <a:rPr lang="en-GB" sz="1400" dirty="0">
                <a:solidFill>
                  <a:schemeClr val="tx1"/>
                </a:solidFill>
              </a:rPr>
              <a:t>Structure instrumentation</a:t>
            </a:r>
          </a:p>
          <a:p>
            <a:pPr lvl="2">
              <a:buClr>
                <a:schemeClr val="accent1"/>
              </a:buClr>
              <a:buFont typeface="Wingdings" pitchFamily="2" charset="2"/>
              <a:buChar char="§"/>
            </a:pPr>
            <a:r>
              <a:rPr lang="en-GB" sz="1400" dirty="0">
                <a:solidFill>
                  <a:schemeClr val="tx1"/>
                </a:solidFill>
              </a:rPr>
              <a:t>Magnet assembly with bladders and keys</a:t>
            </a:r>
          </a:p>
          <a:p>
            <a:pPr lvl="2">
              <a:buClr>
                <a:schemeClr val="accent1"/>
              </a:buClr>
              <a:buFont typeface="Wingdings" pitchFamily="2" charset="2"/>
              <a:buChar char="§"/>
            </a:pPr>
            <a:r>
              <a:rPr lang="en-GB" sz="1400" dirty="0">
                <a:solidFill>
                  <a:schemeClr val="tx1"/>
                </a:solidFill>
              </a:rPr>
              <a:t>Nb</a:t>
            </a:r>
            <a:r>
              <a:rPr lang="en-GB" sz="1400" baseline="-25000" dirty="0">
                <a:solidFill>
                  <a:schemeClr val="tx1"/>
                </a:solidFill>
              </a:rPr>
              <a:t>3</a:t>
            </a:r>
            <a:r>
              <a:rPr lang="en-GB" sz="1400" dirty="0">
                <a:solidFill>
                  <a:schemeClr val="tx1"/>
                </a:solidFill>
              </a:rPr>
              <a:t>Sn </a:t>
            </a:r>
            <a:r>
              <a:rPr lang="en-US" sz="1400" dirty="0">
                <a:solidFill>
                  <a:schemeClr val="tx1"/>
                </a:solidFill>
              </a:rPr>
              <a:t>–</a:t>
            </a:r>
            <a:r>
              <a:rPr lang="en-GB" sz="1400" dirty="0">
                <a:solidFill>
                  <a:schemeClr val="tx1"/>
                </a:solidFill>
              </a:rPr>
              <a:t> Nb-</a:t>
            </a:r>
            <a:r>
              <a:rPr lang="en-GB" sz="1400" dirty="0" err="1">
                <a:solidFill>
                  <a:schemeClr val="tx1"/>
                </a:solidFill>
              </a:rPr>
              <a:t>Ti</a:t>
            </a:r>
            <a:r>
              <a:rPr lang="en-GB" sz="1400" dirty="0">
                <a:solidFill>
                  <a:schemeClr val="tx1"/>
                </a:solidFill>
              </a:rPr>
              <a:t> cable connection</a:t>
            </a:r>
          </a:p>
          <a:p>
            <a:pPr marL="342900" indent="-342900">
              <a:buClr>
                <a:schemeClr val="accent1"/>
              </a:buClr>
              <a:buFont typeface="Wingdings" pitchFamily="2" charset="2"/>
              <a:buChar char="§"/>
            </a:pPr>
            <a:r>
              <a:rPr lang="en-GB" sz="1600" dirty="0">
                <a:solidFill>
                  <a:schemeClr val="tx1"/>
                </a:solidFill>
              </a:rPr>
              <a:t>SMC is a tool to qualify:</a:t>
            </a:r>
          </a:p>
          <a:p>
            <a:pPr marL="666900" lvl="1" indent="-342900">
              <a:buClr>
                <a:schemeClr val="accent1"/>
              </a:buClr>
              <a:buFont typeface="Wingdings" pitchFamily="2" charset="2"/>
              <a:buChar char="§"/>
            </a:pPr>
            <a:r>
              <a:rPr lang="en-GB" sz="1400" dirty="0">
                <a:solidFill>
                  <a:schemeClr val="tx1"/>
                </a:solidFill>
              </a:rPr>
              <a:t>Nb</a:t>
            </a:r>
            <a:r>
              <a:rPr lang="en-GB" sz="1400" baseline="-25000" dirty="0">
                <a:solidFill>
                  <a:schemeClr val="tx1"/>
                </a:solidFill>
              </a:rPr>
              <a:t>3</a:t>
            </a:r>
            <a:r>
              <a:rPr lang="en-GB" sz="1400" dirty="0">
                <a:solidFill>
                  <a:schemeClr val="tx1"/>
                </a:solidFill>
              </a:rPr>
              <a:t>Sn cables ibn a real magnet configuration </a:t>
            </a:r>
          </a:p>
          <a:p>
            <a:pPr lvl="1">
              <a:buClr>
                <a:schemeClr val="accent1"/>
              </a:buClr>
              <a:buFont typeface="Wingdings" pitchFamily="2" charset="2"/>
              <a:buChar char="§"/>
            </a:pPr>
            <a:endParaRPr lang="en-GB" dirty="0">
              <a:solidFill>
                <a:schemeClr val="tx1"/>
              </a:solidFill>
            </a:endParaRPr>
          </a:p>
          <a:p>
            <a:pPr lvl="1">
              <a:buClr>
                <a:schemeClr val="accent1"/>
              </a:buClr>
              <a:buFont typeface="Wingdings" pitchFamily="2" charset="2"/>
              <a:buChar char="§"/>
            </a:pPr>
            <a:endParaRPr lang="en-GB" dirty="0">
              <a:solidFill>
                <a:schemeClr val="tx1"/>
              </a:solidFill>
            </a:endParaRPr>
          </a:p>
          <a:p>
            <a:pPr marL="342900" indent="-342900">
              <a:buFont typeface="Wingdings" pitchFamily="2" charset="2"/>
              <a:buChar char="§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2549FF-ADD5-634F-95DF-368BF77B5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136525"/>
            <a:ext cx="11376025" cy="1065742"/>
          </a:xfrm>
        </p:spPr>
        <p:txBody>
          <a:bodyPr/>
          <a:lstStyle/>
          <a:p>
            <a:r>
              <a:rPr lang="en-GB" dirty="0"/>
              <a:t>Aim of the SMCs magnet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000562-915A-734E-9CAE-AC7877E6C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B0C81A-285C-2445-B109-0645ED8B7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367F4F1-F8D7-EE49-937D-2A1364835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E9E56F2-5EC1-BD44-9A37-E9581D6BF886}"/>
              </a:ext>
            </a:extLst>
          </p:cNvPr>
          <p:cNvGrpSpPr/>
          <p:nvPr/>
        </p:nvGrpSpPr>
        <p:grpSpPr>
          <a:xfrm>
            <a:off x="5945630" y="1972204"/>
            <a:ext cx="5323249" cy="4093861"/>
            <a:chOff x="5945630" y="1972204"/>
            <a:chExt cx="5323249" cy="4093861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54326F0-6211-2B4C-96C3-3B189E06C463}"/>
                </a:ext>
              </a:extLst>
            </p:cNvPr>
            <p:cNvSpPr txBox="1"/>
            <p:nvPr/>
          </p:nvSpPr>
          <p:spPr>
            <a:xfrm>
              <a:off x="5945630" y="4958069"/>
              <a:ext cx="5323249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SMC was considered as the “STEP 0“ to build a Nb</a:t>
              </a:r>
              <a:r>
                <a:rPr lang="en-GB" sz="2400" baseline="-25000" dirty="0">
                  <a:solidFill>
                    <a:srgbClr val="FF0000"/>
                  </a:solidFill>
                </a:rPr>
                <a:t>3</a:t>
              </a:r>
              <a:r>
                <a:rPr lang="en-GB" sz="2400" dirty="0">
                  <a:solidFill>
                    <a:srgbClr val="FF0000"/>
                  </a:solidFill>
                </a:rPr>
                <a:t>Sn accelerator magnet at CERN</a:t>
              </a:r>
            </a:p>
          </p:txBody>
        </p:sp>
        <p:pic>
          <p:nvPicPr>
            <p:cNvPr id="8" name="Picture 7" descr="E:\RO\year 1\2 october 2015\ReviewOfTheStateOfTheArt\Photos\Print screens all\1.62.jpg">
              <a:extLst>
                <a:ext uri="{FF2B5EF4-FFF2-40B4-BE49-F238E27FC236}">
                  <a16:creationId xmlns:a16="http://schemas.microsoft.com/office/drawing/2014/main" id="{4D93B0B7-4B68-8343-9955-139D2305451D}"/>
                </a:ext>
              </a:extLst>
            </p:cNvPr>
            <p:cNvPicPr/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5998" y="1972204"/>
              <a:ext cx="5011548" cy="2915759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609193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0E40F-7F85-6F42-9D4C-7B2D4889E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SMC configuration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6B08B8-0BAE-7442-95D4-8295A1C08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10293C-1C1A-2446-AC8A-DA3617F45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933628-584A-B540-8D22-7F14BD2DF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FAA08BF-CF1B-EF4D-9A60-54E2B06326BC}"/>
              </a:ext>
            </a:extLst>
          </p:cNvPr>
          <p:cNvGrpSpPr/>
          <p:nvPr/>
        </p:nvGrpSpPr>
        <p:grpSpPr>
          <a:xfrm>
            <a:off x="430248" y="919206"/>
            <a:ext cx="8744532" cy="5254224"/>
            <a:chOff x="2445023" y="733230"/>
            <a:chExt cx="8744532" cy="5254224"/>
          </a:xfrm>
        </p:grpSpPr>
        <p:pic>
          <p:nvPicPr>
            <p:cNvPr id="6" name="Picture 40" descr="NED SMC Berkeley Overview">
              <a:extLst>
                <a:ext uri="{FF2B5EF4-FFF2-40B4-BE49-F238E27FC236}">
                  <a16:creationId xmlns:a16="http://schemas.microsoft.com/office/drawing/2014/main" id="{7D1F320B-E03B-F04C-B4E5-8C0D32A905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8781" y="733230"/>
              <a:ext cx="3194680" cy="3295272"/>
            </a:xfrm>
            <a:prstGeom prst="rect">
              <a:avLst/>
            </a:prstGeom>
            <a:noFill/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2FFDA5B-C10F-6043-8EF4-84C84DCECD13}"/>
                </a:ext>
              </a:extLst>
            </p:cNvPr>
            <p:cNvGrpSpPr/>
            <p:nvPr/>
          </p:nvGrpSpPr>
          <p:grpSpPr>
            <a:xfrm>
              <a:off x="3379880" y="3387710"/>
              <a:ext cx="7157284" cy="2599744"/>
              <a:chOff x="435512" y="4046078"/>
              <a:chExt cx="7157284" cy="2599744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C6FA148B-0100-C849-A531-969075C36CC4}"/>
                  </a:ext>
                </a:extLst>
              </p:cNvPr>
              <p:cNvGrpSpPr/>
              <p:nvPr/>
            </p:nvGrpSpPr>
            <p:grpSpPr>
              <a:xfrm>
                <a:off x="435512" y="4046078"/>
                <a:ext cx="7157284" cy="2599744"/>
                <a:chOff x="435512" y="4046078"/>
                <a:chExt cx="7157284" cy="2599744"/>
              </a:xfrm>
            </p:grpSpPr>
            <p:pic>
              <p:nvPicPr>
                <p:cNvPr id="10" name="Picture 9" descr="IMG_0692.JPG">
                  <a:extLst>
                    <a:ext uri="{FF2B5EF4-FFF2-40B4-BE49-F238E27FC236}">
                      <a16:creationId xmlns:a16="http://schemas.microsoft.com/office/drawing/2014/main" id="{BAFBE62A-A449-8748-B18F-A4FD136AE51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5400000">
                  <a:off x="5318020" y="4371046"/>
                  <a:ext cx="2599744" cy="1949808"/>
                </a:xfrm>
                <a:prstGeom prst="rect">
                  <a:avLst/>
                </a:prstGeom>
                <a:noFill/>
              </p:spPr>
            </p:pic>
            <p:pic>
              <p:nvPicPr>
                <p:cNvPr id="11" name="Picture 10" descr="IMG_0677.JPG">
                  <a:extLst>
                    <a:ext uri="{FF2B5EF4-FFF2-40B4-BE49-F238E27FC236}">
                      <a16:creationId xmlns:a16="http://schemas.microsoft.com/office/drawing/2014/main" id="{3E70935B-4352-9446-B20C-26395210855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35512" y="4639133"/>
                  <a:ext cx="2675585" cy="2006689"/>
                </a:xfrm>
                <a:prstGeom prst="rect">
                  <a:avLst/>
                </a:prstGeom>
                <a:noFill/>
              </p:spPr>
            </p:pic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6B783517-BB9C-F74F-9B9D-EB28C0439453}"/>
                    </a:ext>
                  </a:extLst>
                </p:cNvPr>
                <p:cNvSpPr txBox="1"/>
                <p:nvPr/>
              </p:nvSpPr>
              <p:spPr>
                <a:xfrm>
                  <a:off x="3258365" y="4901683"/>
                  <a:ext cx="2237355" cy="6463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>
                  <a:defPPr>
                    <a:defRPr lang="en-US"/>
                  </a:defPPr>
                  <a:lvl1pPr>
                    <a:defRPr sz="1400"/>
                  </a:lvl1pPr>
                </a:lstStyle>
                <a:p>
                  <a:pPr algn="ctr"/>
                  <a:r>
                    <a:rPr lang="en-GB" dirty="0"/>
                    <a:t>Coil pack and Iron yoke mounted in the instrumented  shell</a:t>
                  </a:r>
                </a:p>
              </p:txBody>
            </p:sp>
          </p:grp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8028F647-368A-844C-9C09-BDB19B8B41DF}"/>
                  </a:ext>
                </a:extLst>
              </p:cNvPr>
              <p:cNvCxnSpPr/>
              <p:nvPr/>
            </p:nvCxnSpPr>
            <p:spPr>
              <a:xfrm flipV="1">
                <a:off x="2784325" y="5732462"/>
                <a:ext cx="3211007" cy="1588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8CB80EF-F23E-4F4C-ADC3-7BC2A9686BDC}"/>
                </a:ext>
              </a:extLst>
            </p:cNvPr>
            <p:cNvSpPr txBox="1"/>
            <p:nvPr/>
          </p:nvSpPr>
          <p:spPr>
            <a:xfrm>
              <a:off x="2445023" y="1414376"/>
              <a:ext cx="1797191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dirty="0"/>
                <a:t>Longitudinal compressing system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C5B63567-A52C-A04C-AD2D-B404368CAC6B}"/>
                </a:ext>
              </a:extLst>
            </p:cNvPr>
            <p:cNvCxnSpPr>
              <a:cxnSpLocks/>
              <a:stCxn id="13" idx="3"/>
            </p:cNvCxnSpPr>
            <p:nvPr/>
          </p:nvCxnSpPr>
          <p:spPr>
            <a:xfrm>
              <a:off x="4242214" y="1629820"/>
              <a:ext cx="1597871" cy="95976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C888D05-EBA7-BA48-9C18-9C202702CF1F}"/>
                </a:ext>
              </a:extLst>
            </p:cNvPr>
            <p:cNvSpPr txBox="1"/>
            <p:nvPr/>
          </p:nvSpPr>
          <p:spPr>
            <a:xfrm>
              <a:off x="9656522" y="1424334"/>
              <a:ext cx="1025407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dirty="0"/>
                <a:t>Vertical key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EE6B822-E993-1C49-9D3B-FBDFEE94E915}"/>
                </a:ext>
              </a:extLst>
            </p:cNvPr>
            <p:cNvSpPr txBox="1"/>
            <p:nvPr/>
          </p:nvSpPr>
          <p:spPr>
            <a:xfrm>
              <a:off x="3524914" y="3580873"/>
              <a:ext cx="99544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dirty="0"/>
                <a:t>Vertical  pad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867549E-CDF5-384F-940B-7F7B1B240B87}"/>
                </a:ext>
              </a:extLst>
            </p:cNvPr>
            <p:cNvSpPr txBox="1"/>
            <p:nvPr/>
          </p:nvSpPr>
          <p:spPr>
            <a:xfrm>
              <a:off x="9755169" y="2803370"/>
              <a:ext cx="1434386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dirty="0"/>
                <a:t>Longitudinal rods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A3E6AE3C-679A-2948-943A-D2E6543E2DE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88713" y="1532056"/>
              <a:ext cx="1873547" cy="748056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254B8D21-8A13-FB4F-A2AB-2739156B27D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98971" y="2298121"/>
              <a:ext cx="1463289" cy="74712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1BF5E941-81EC-7241-B013-EC31583611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74452" y="2991929"/>
              <a:ext cx="1282070" cy="361936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B0BBA5F8-1D16-1C4A-8885-0BAA41F8BCF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523461" y="2764373"/>
              <a:ext cx="1133061" cy="227556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BCBF2C8-3C29-0F41-910A-458C6F9E1D9B}"/>
                </a:ext>
              </a:extLst>
            </p:cNvPr>
            <p:cNvSpPr txBox="1"/>
            <p:nvPr/>
          </p:nvSpPr>
          <p:spPr>
            <a:xfrm>
              <a:off x="9907569" y="2324790"/>
              <a:ext cx="99544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dirty="0"/>
                <a:t>Lateral pad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15AC9E5D-8A8C-ED48-AA01-6AC898A4E752}"/>
                </a:ext>
              </a:extLst>
            </p:cNvPr>
            <p:cNvSpPr txBox="1"/>
            <p:nvPr/>
          </p:nvSpPr>
          <p:spPr>
            <a:xfrm>
              <a:off x="3520646" y="2282151"/>
              <a:ext cx="995440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dirty="0"/>
                <a:t>Iron yoke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B6CF1FF-0638-A34E-B650-A6A62E7ED37A}"/>
                </a:ext>
              </a:extLst>
            </p:cNvPr>
            <p:cNvSpPr txBox="1"/>
            <p:nvPr/>
          </p:nvSpPr>
          <p:spPr>
            <a:xfrm>
              <a:off x="2685610" y="2884207"/>
              <a:ext cx="189145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400" dirty="0"/>
                <a:t>Racetrack Nb</a:t>
              </a:r>
              <a:r>
                <a:rPr lang="en-GB" sz="1400" baseline="-25000" dirty="0"/>
                <a:t>3</a:t>
              </a:r>
              <a:r>
                <a:rPr lang="en-GB" sz="1400" dirty="0"/>
                <a:t>Sn coil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D03EC5D4-E280-724C-A220-F7B5E799D8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37224" y="2235712"/>
              <a:ext cx="1565509" cy="219613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91E8BDA6-DB13-C943-A3EC-E724731776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75709" y="2497595"/>
              <a:ext cx="2781450" cy="517297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110160E0-5274-8A46-A36B-CF5E4FC573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37224" y="3383788"/>
              <a:ext cx="2908148" cy="305396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8" name="Picture 37" descr="E:\RO\year 1\2 october 2015\ReviewOfTheStateOfTheArt\SMC design\Figure 56.jpg">
            <a:extLst>
              <a:ext uri="{FF2B5EF4-FFF2-40B4-BE49-F238E27FC236}">
                <a16:creationId xmlns:a16="http://schemas.microsoft.com/office/drawing/2014/main" id="{D009F723-7C41-C747-B927-DD62334F4322}"/>
              </a:ext>
            </a:extLst>
          </p:cNvPr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3" t="4915" r="5031" b="4444"/>
          <a:stretch/>
        </p:blipFill>
        <p:spPr bwMode="auto">
          <a:xfrm>
            <a:off x="9648262" y="295382"/>
            <a:ext cx="1873547" cy="175194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9" name="Picture 38" descr="E:\RO\year 1\2 october 2015\ReviewOfTheStateOfTheArt\SMC design\Figure 61.jpg">
            <a:extLst>
              <a:ext uri="{FF2B5EF4-FFF2-40B4-BE49-F238E27FC236}">
                <a16:creationId xmlns:a16="http://schemas.microsoft.com/office/drawing/2014/main" id="{B1E49FFA-68F7-AF4C-9542-5D4C290A456D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3592" y="4521579"/>
            <a:ext cx="2464787" cy="1709679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39" descr="E:\RO\year 1\2 october 2015\ReviewOfTheStateOfTheArt\SMC design\Figure 62.jpg">
            <a:extLst>
              <a:ext uri="{FF2B5EF4-FFF2-40B4-BE49-F238E27FC236}">
                <a16:creationId xmlns:a16="http://schemas.microsoft.com/office/drawing/2014/main" id="{1D4C0726-CE37-EC49-A27A-0C899CF0BC94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3592" y="2420088"/>
            <a:ext cx="2422371" cy="1691353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54158DB9-CABD-DA48-87F7-A1528E195B7B}"/>
              </a:ext>
            </a:extLst>
          </p:cNvPr>
          <p:cNvSpPr txBox="1"/>
          <p:nvPr/>
        </p:nvSpPr>
        <p:spPr>
          <a:xfrm>
            <a:off x="9832194" y="2149432"/>
            <a:ext cx="171168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2 coils configuration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B4528EB-13AF-4F4E-9214-FF6385E4B70B}"/>
              </a:ext>
            </a:extLst>
          </p:cNvPr>
          <p:cNvSpPr txBox="1"/>
          <p:nvPr/>
        </p:nvSpPr>
        <p:spPr>
          <a:xfrm>
            <a:off x="9615221" y="4266421"/>
            <a:ext cx="189602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Single coil configuration</a:t>
            </a:r>
          </a:p>
        </p:txBody>
      </p:sp>
    </p:spTree>
    <p:extLst>
      <p:ext uri="{BB962C8B-B14F-4D97-AF65-F5344CB8AC3E}">
        <p14:creationId xmlns:p14="http://schemas.microsoft.com/office/powerpoint/2010/main" val="1385391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D97B0-8461-9444-AD01-3C4D3CBEC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SMC FEM Models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D353A3-9F08-2043-8F72-09485E338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B59678-42A5-5944-A251-D5E83916A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106771-6E74-1747-991F-BE977A0D4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1CE63D9-2E13-6C4B-901F-DFAFAF70FEB7}"/>
              </a:ext>
            </a:extLst>
          </p:cNvPr>
          <p:cNvGrpSpPr/>
          <p:nvPr/>
        </p:nvGrpSpPr>
        <p:grpSpPr>
          <a:xfrm>
            <a:off x="877220" y="1014242"/>
            <a:ext cx="1783080" cy="822959"/>
            <a:chOff x="168034" y="617219"/>
            <a:chExt cx="1783080" cy="822959"/>
          </a:xfrm>
          <a:scene3d>
            <a:camera prst="orthographicFront"/>
            <a:lightRig rig="flat" dir="t"/>
          </a:scene3d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D06AE4EE-833A-7844-ACFA-A5A8437D89C2}"/>
                </a:ext>
              </a:extLst>
            </p:cNvPr>
            <p:cNvSpPr/>
            <p:nvPr/>
          </p:nvSpPr>
          <p:spPr>
            <a:xfrm>
              <a:off x="168034" y="617219"/>
              <a:ext cx="1783080" cy="822959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ounded Rectangle 4">
              <a:extLst>
                <a:ext uri="{FF2B5EF4-FFF2-40B4-BE49-F238E27FC236}">
                  <a16:creationId xmlns:a16="http://schemas.microsoft.com/office/drawing/2014/main" id="{B82C7ACA-2E99-0245-935A-685621E04DA4}"/>
                </a:ext>
              </a:extLst>
            </p:cNvPr>
            <p:cNvSpPr/>
            <p:nvPr/>
          </p:nvSpPr>
          <p:spPr>
            <a:xfrm>
              <a:off x="208208" y="657393"/>
              <a:ext cx="1702732" cy="74261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/>
                <a:t>CATIA</a:t>
              </a:r>
            </a:p>
          </p:txBody>
        </p:sp>
      </p:grpSp>
      <p:grpSp>
        <p:nvGrpSpPr>
          <p:cNvPr id="9" name="Group 19">
            <a:extLst>
              <a:ext uri="{FF2B5EF4-FFF2-40B4-BE49-F238E27FC236}">
                <a16:creationId xmlns:a16="http://schemas.microsoft.com/office/drawing/2014/main" id="{4B0EFE9A-AC99-EC4F-8301-F4280F1879BB}"/>
              </a:ext>
            </a:extLst>
          </p:cNvPr>
          <p:cNvGrpSpPr/>
          <p:nvPr/>
        </p:nvGrpSpPr>
        <p:grpSpPr>
          <a:xfrm>
            <a:off x="4654617" y="1008909"/>
            <a:ext cx="1783080" cy="822959"/>
            <a:chOff x="2080259" y="617219"/>
            <a:chExt cx="1783080" cy="822959"/>
          </a:xfrm>
          <a:scene3d>
            <a:camera prst="orthographicFront"/>
            <a:lightRig rig="flat" dir="t"/>
          </a:scene3d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418C0C40-4EB2-944F-A25D-25E671E3D995}"/>
                </a:ext>
              </a:extLst>
            </p:cNvPr>
            <p:cNvSpPr/>
            <p:nvPr/>
          </p:nvSpPr>
          <p:spPr>
            <a:xfrm>
              <a:off x="2080259" y="617219"/>
              <a:ext cx="1783080" cy="822959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ounded Rectangle 4">
              <a:extLst>
                <a:ext uri="{FF2B5EF4-FFF2-40B4-BE49-F238E27FC236}">
                  <a16:creationId xmlns:a16="http://schemas.microsoft.com/office/drawing/2014/main" id="{2C3FCAA6-E107-9C4B-AA5B-06343C8D6A2E}"/>
                </a:ext>
              </a:extLst>
            </p:cNvPr>
            <p:cNvSpPr/>
            <p:nvPr/>
          </p:nvSpPr>
          <p:spPr>
            <a:xfrm>
              <a:off x="2120433" y="657393"/>
              <a:ext cx="1702732" cy="74261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/>
                <a:t>ANSYS 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/>
                <a:t>Design Modeler</a:t>
              </a:r>
            </a:p>
          </p:txBody>
        </p:sp>
      </p:grpSp>
      <p:grpSp>
        <p:nvGrpSpPr>
          <p:cNvPr id="12" name="Group 19">
            <a:extLst>
              <a:ext uri="{FF2B5EF4-FFF2-40B4-BE49-F238E27FC236}">
                <a16:creationId xmlns:a16="http://schemas.microsoft.com/office/drawing/2014/main" id="{A3ED0A13-3CE4-0D48-984F-B58F47B43B13}"/>
              </a:ext>
            </a:extLst>
          </p:cNvPr>
          <p:cNvGrpSpPr/>
          <p:nvPr/>
        </p:nvGrpSpPr>
        <p:grpSpPr>
          <a:xfrm>
            <a:off x="8778510" y="1008908"/>
            <a:ext cx="1783080" cy="822959"/>
            <a:chOff x="4036598" y="617219"/>
            <a:chExt cx="1783080" cy="822959"/>
          </a:xfrm>
          <a:scene3d>
            <a:camera prst="orthographicFront"/>
            <a:lightRig rig="flat" dir="t"/>
          </a:scene3d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F14D7A64-64E5-5F40-9153-99DC3D327E6F}"/>
                </a:ext>
              </a:extLst>
            </p:cNvPr>
            <p:cNvSpPr/>
            <p:nvPr/>
          </p:nvSpPr>
          <p:spPr>
            <a:xfrm>
              <a:off x="4036598" y="617219"/>
              <a:ext cx="1783080" cy="822959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4">
              <a:extLst>
                <a:ext uri="{FF2B5EF4-FFF2-40B4-BE49-F238E27FC236}">
                  <a16:creationId xmlns:a16="http://schemas.microsoft.com/office/drawing/2014/main" id="{C872194F-0C79-3B41-B943-B3C1FA8AFE31}"/>
                </a:ext>
              </a:extLst>
            </p:cNvPr>
            <p:cNvSpPr/>
            <p:nvPr/>
          </p:nvSpPr>
          <p:spPr>
            <a:xfrm>
              <a:off x="4076772" y="657393"/>
              <a:ext cx="1702732" cy="74261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/>
                <a:t>ANSYS Mechanical</a:t>
              </a:r>
            </a:p>
          </p:txBody>
        </p:sp>
      </p:grpSp>
      <p:sp>
        <p:nvSpPr>
          <p:cNvPr id="15" name="Striped Right Arrow 14">
            <a:extLst>
              <a:ext uri="{FF2B5EF4-FFF2-40B4-BE49-F238E27FC236}">
                <a16:creationId xmlns:a16="http://schemas.microsoft.com/office/drawing/2014/main" id="{7D291A4A-BBCE-924A-987B-3FD5603DD5FD}"/>
              </a:ext>
            </a:extLst>
          </p:cNvPr>
          <p:cNvSpPr/>
          <p:nvPr/>
        </p:nvSpPr>
        <p:spPr>
          <a:xfrm>
            <a:off x="3036809" y="1420389"/>
            <a:ext cx="1358989" cy="134086"/>
          </a:xfrm>
          <a:prstGeom prst="strip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SMC Catia.gif">
            <a:extLst>
              <a:ext uri="{FF2B5EF4-FFF2-40B4-BE49-F238E27FC236}">
                <a16:creationId xmlns:a16="http://schemas.microsoft.com/office/drawing/2014/main" id="{EA62FFA7-A3FF-A64C-A1F5-C8321BFE887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915" y="2270313"/>
            <a:ext cx="2603411" cy="1773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6" descr="SMC Geometry.gif">
            <a:extLst>
              <a:ext uri="{FF2B5EF4-FFF2-40B4-BE49-F238E27FC236}">
                <a16:creationId xmlns:a16="http://schemas.microsoft.com/office/drawing/2014/main" id="{F0CA7A2D-5EF7-5640-9FC3-8E106F2D10A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4999" y="2345499"/>
            <a:ext cx="2590800" cy="17226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Picture 17" descr="SMC Parametric coil.gif">
            <a:extLst>
              <a:ext uri="{FF2B5EF4-FFF2-40B4-BE49-F238E27FC236}">
                <a16:creationId xmlns:a16="http://schemas.microsoft.com/office/drawing/2014/main" id="{EB6E1B34-2D0A-6D49-B3A9-843CE7F42BF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4999" y="4612910"/>
            <a:ext cx="2667000" cy="167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2D36BE0-BCB2-5E49-B968-3DF4EB71084F}"/>
              </a:ext>
            </a:extLst>
          </p:cNvPr>
          <p:cNvSpPr txBox="1"/>
          <p:nvPr/>
        </p:nvSpPr>
        <p:spPr>
          <a:xfrm>
            <a:off x="8616616" y="1918244"/>
            <a:ext cx="2490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Contact Regions</a:t>
            </a:r>
          </a:p>
        </p:txBody>
      </p:sp>
      <p:pic>
        <p:nvPicPr>
          <p:cNvPr id="20" name="Picture 19" descr="SMC CONTACTSS.gif">
            <a:extLst>
              <a:ext uri="{FF2B5EF4-FFF2-40B4-BE49-F238E27FC236}">
                <a16:creationId xmlns:a16="http://schemas.microsoft.com/office/drawing/2014/main" id="{9EEA2C9A-53EB-904B-BFC9-2E192DAE529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0441" y="2397325"/>
            <a:ext cx="2519218" cy="16444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06FAFED-86ED-3345-B1E2-B12D3329B5CD}"/>
              </a:ext>
            </a:extLst>
          </p:cNvPr>
          <p:cNvSpPr txBox="1"/>
          <p:nvPr/>
        </p:nvSpPr>
        <p:spPr>
          <a:xfrm>
            <a:off x="8283441" y="4157795"/>
            <a:ext cx="264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     </a:t>
            </a:r>
            <a:r>
              <a:rPr lang="en-US" b="1" u="sng" dirty="0"/>
              <a:t>Meshing Process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D7F991A-631D-AE4F-A121-F5B7726A865C}"/>
              </a:ext>
            </a:extLst>
          </p:cNvPr>
          <p:cNvSpPr txBox="1"/>
          <p:nvPr/>
        </p:nvSpPr>
        <p:spPr>
          <a:xfrm>
            <a:off x="105523" y="4376590"/>
            <a:ext cx="40108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80000"/>
            </a:pPr>
            <a:r>
              <a:rPr lang="en-US" sz="1600" dirty="0"/>
              <a:t>       </a:t>
            </a:r>
            <a:r>
              <a:rPr lang="en-US" sz="1600" b="1" u="sng" dirty="0"/>
              <a:t>ANSYS Workbench</a:t>
            </a:r>
          </a:p>
          <a:p>
            <a:pPr>
              <a:buSzPct val="80000"/>
              <a:buBlip>
                <a:blip r:embed="rId7"/>
              </a:buBlip>
            </a:pPr>
            <a:r>
              <a:rPr lang="en-US" sz="1600" dirty="0"/>
              <a:t>Direct use of parameterized                                CATIA models</a:t>
            </a:r>
          </a:p>
          <a:p>
            <a:pPr>
              <a:buSzPct val="80000"/>
              <a:buBlip>
                <a:blip r:embed="rId7"/>
              </a:buBlip>
            </a:pPr>
            <a:r>
              <a:rPr lang="en-US" sz="1600" dirty="0"/>
              <a:t>Friendly environment for FEA </a:t>
            </a:r>
          </a:p>
          <a:p>
            <a:pPr>
              <a:buSzPct val="80000"/>
              <a:buBlip>
                <a:blip r:embed="rId7"/>
              </a:buBlip>
            </a:pPr>
            <a:r>
              <a:rPr lang="en-US" sz="1600" dirty="0"/>
              <a:t>Makes use of the new features and capabilities of the latest version of ANSYS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92B7F04-56A1-014D-AF9D-619BB4195FCF}"/>
              </a:ext>
            </a:extLst>
          </p:cNvPr>
          <p:cNvSpPr txBox="1"/>
          <p:nvPr/>
        </p:nvSpPr>
        <p:spPr>
          <a:xfrm>
            <a:off x="4185508" y="4153054"/>
            <a:ext cx="323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   </a:t>
            </a:r>
            <a:r>
              <a:rPr lang="en-US" b="1" u="sng" dirty="0"/>
              <a:t>Parametric Coil Block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962FAA5-26BD-754D-A2B0-EAF0C8CB7599}"/>
              </a:ext>
            </a:extLst>
          </p:cNvPr>
          <p:cNvSpPr txBox="1"/>
          <p:nvPr/>
        </p:nvSpPr>
        <p:spPr>
          <a:xfrm>
            <a:off x="9231086" y="275545"/>
            <a:ext cx="27618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Courtesy of C. Kokkinos 2011</a:t>
            </a:r>
          </a:p>
        </p:txBody>
      </p:sp>
      <p:sp>
        <p:nvSpPr>
          <p:cNvPr id="25" name="Striped Right Arrow 24">
            <a:extLst>
              <a:ext uri="{FF2B5EF4-FFF2-40B4-BE49-F238E27FC236}">
                <a16:creationId xmlns:a16="http://schemas.microsoft.com/office/drawing/2014/main" id="{30E81C04-1AF8-F345-9A22-404664295126}"/>
              </a:ext>
            </a:extLst>
          </p:cNvPr>
          <p:cNvSpPr/>
          <p:nvPr/>
        </p:nvSpPr>
        <p:spPr>
          <a:xfrm>
            <a:off x="7010400" y="1414385"/>
            <a:ext cx="1358989" cy="134086"/>
          </a:xfrm>
          <a:prstGeom prst="strip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 descr="SMC Mesh.gif">
            <a:extLst>
              <a:ext uri="{FF2B5EF4-FFF2-40B4-BE49-F238E27FC236}">
                <a16:creationId xmlns:a16="http://schemas.microsoft.com/office/drawing/2014/main" id="{B2515DA9-66C0-A441-9150-78B03FBDBFA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0441" y="4594167"/>
            <a:ext cx="2577785" cy="1620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1CE3F8DA-8BFC-6E49-8BE9-F5BB095D6FB0}"/>
              </a:ext>
            </a:extLst>
          </p:cNvPr>
          <p:cNvSpPr txBox="1"/>
          <p:nvPr/>
        </p:nvSpPr>
        <p:spPr>
          <a:xfrm>
            <a:off x="4259262" y="1869615"/>
            <a:ext cx="2962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    </a:t>
            </a:r>
            <a:r>
              <a:rPr lang="en-US" b="1" u="sng" dirty="0"/>
              <a:t>Geometry Design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091CA15-2AFA-254C-B410-A19E3603AF92}"/>
              </a:ext>
            </a:extLst>
          </p:cNvPr>
          <p:cNvSpPr txBox="1"/>
          <p:nvPr/>
        </p:nvSpPr>
        <p:spPr>
          <a:xfrm>
            <a:off x="772886" y="1889902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Assembly Design</a:t>
            </a:r>
          </a:p>
        </p:txBody>
      </p:sp>
    </p:spTree>
    <p:extLst>
      <p:ext uri="{BB962C8B-B14F-4D97-AF65-F5344CB8AC3E}">
        <p14:creationId xmlns:p14="http://schemas.microsoft.com/office/powerpoint/2010/main" val="2623870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8C9E5-FF21-D648-9316-6C7D7114B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From SMC to RMC (Racetrack Model Coil) towards FRESCA2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CF3ACD-9C5C-E746-8114-49689A89E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4720FC-5863-174D-A168-DE23C40A0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C8D8A9-327D-2341-AED6-29B31B431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97B2588-358F-2F47-B4A0-F1100F3B770E}"/>
              </a:ext>
            </a:extLst>
          </p:cNvPr>
          <p:cNvGrpSpPr/>
          <p:nvPr/>
        </p:nvGrpSpPr>
        <p:grpSpPr>
          <a:xfrm>
            <a:off x="991088" y="1439335"/>
            <a:ext cx="2336800" cy="2978575"/>
            <a:chOff x="812800" y="1473347"/>
            <a:chExt cx="2336800" cy="2978575"/>
          </a:xfrm>
        </p:grpSpPr>
        <p:pic>
          <p:nvPicPr>
            <p:cNvPr id="6" name="Picture 2" descr="C:\Work\RMC\Meetings\2011_12_12_RMC_SMC-review\SMC.png">
              <a:extLst>
                <a:ext uri="{FF2B5EF4-FFF2-40B4-BE49-F238E27FC236}">
                  <a16:creationId xmlns:a16="http://schemas.microsoft.com/office/drawing/2014/main" id="{362D69DB-C024-C445-8563-2D6EA2E96B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2800" y="2111375"/>
              <a:ext cx="2336800" cy="23405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BB293DF-60B7-CF4A-9473-0DCAA711CBBC}"/>
                </a:ext>
              </a:extLst>
            </p:cNvPr>
            <p:cNvSpPr txBox="1"/>
            <p:nvPr/>
          </p:nvSpPr>
          <p:spPr>
            <a:xfrm>
              <a:off x="1566333" y="1473347"/>
              <a:ext cx="1405467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2400" b="1" dirty="0"/>
                <a:t>SMC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FDA809C-8458-A04D-8B48-79F45F9737A6}"/>
              </a:ext>
            </a:extLst>
          </p:cNvPr>
          <p:cNvGrpSpPr/>
          <p:nvPr/>
        </p:nvGrpSpPr>
        <p:grpSpPr>
          <a:xfrm>
            <a:off x="4421188" y="1467968"/>
            <a:ext cx="2689225" cy="3345786"/>
            <a:chOff x="4116388" y="1454815"/>
            <a:chExt cx="2689225" cy="3345786"/>
          </a:xfrm>
        </p:grpSpPr>
        <p:pic>
          <p:nvPicPr>
            <p:cNvPr id="7" name="Content Placeholder 6">
              <a:extLst>
                <a:ext uri="{FF2B5EF4-FFF2-40B4-BE49-F238E27FC236}">
                  <a16:creationId xmlns:a16="http://schemas.microsoft.com/office/drawing/2014/main" id="{8E7D83B5-776E-7242-AFC8-7D530C5250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16388" y="2111375"/>
              <a:ext cx="2689225" cy="2689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7A26320-32AD-944F-8F12-17027427973D}"/>
                </a:ext>
              </a:extLst>
            </p:cNvPr>
            <p:cNvSpPr txBox="1"/>
            <p:nvPr/>
          </p:nvSpPr>
          <p:spPr>
            <a:xfrm>
              <a:off x="5105399" y="1454815"/>
              <a:ext cx="1405467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2400" b="1" dirty="0"/>
                <a:t>RMC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910E991-90AC-104D-A7CA-E143B8A97954}"/>
              </a:ext>
            </a:extLst>
          </p:cNvPr>
          <p:cNvGrpSpPr/>
          <p:nvPr/>
        </p:nvGrpSpPr>
        <p:grpSpPr>
          <a:xfrm>
            <a:off x="7611269" y="1347875"/>
            <a:ext cx="4240211" cy="4769027"/>
            <a:chOff x="7611269" y="1347875"/>
            <a:chExt cx="4240211" cy="476902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1103F57-F3DE-AD4B-BE79-5D7D029D411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11269" y="1876691"/>
              <a:ext cx="4240211" cy="4240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1CF5FCC-3C9A-8642-A80F-0B8D31520DD5}"/>
                </a:ext>
              </a:extLst>
            </p:cNvPr>
            <p:cNvSpPr txBox="1"/>
            <p:nvPr/>
          </p:nvSpPr>
          <p:spPr>
            <a:xfrm>
              <a:off x="8890609" y="1347875"/>
              <a:ext cx="1681530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2400" b="1" dirty="0"/>
                <a:t>FRESCA2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D59D040A-00D6-0547-A15C-3F87309BCC1E}"/>
              </a:ext>
            </a:extLst>
          </p:cNvPr>
          <p:cNvSpPr txBox="1"/>
          <p:nvPr/>
        </p:nvSpPr>
        <p:spPr>
          <a:xfrm>
            <a:off x="315120" y="4930091"/>
            <a:ext cx="757581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RMC goals</a:t>
            </a:r>
            <a:r>
              <a:rPr lang="en-GB" sz="1600" dirty="0"/>
              <a:t>: test FRECA2 cable and FRESCA2-type coils in realistic conditions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E12367-ED1B-D746-B7EE-D81DA2793EF4}"/>
              </a:ext>
            </a:extLst>
          </p:cNvPr>
          <p:cNvSpPr txBox="1"/>
          <p:nvPr/>
        </p:nvSpPr>
        <p:spPr>
          <a:xfrm>
            <a:off x="315120" y="5334000"/>
            <a:ext cx="4663280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Constrains: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Layer jump similar to FRESCA2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Power supply limit 20 kA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Magnet OD: 560 mm</a:t>
            </a:r>
          </a:p>
        </p:txBody>
      </p:sp>
    </p:spTree>
    <p:extLst>
      <p:ext uri="{BB962C8B-B14F-4D97-AF65-F5344CB8AC3E}">
        <p14:creationId xmlns:p14="http://schemas.microsoft.com/office/powerpoint/2010/main" val="780703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D2F18-DAC8-ED46-96CF-A3EF8D786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SMC parts &amp; initial mock-up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C2F196-6953-6842-B2B2-26466BCE5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Juan Carlos Perez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B426F4-DE39-E146-BABD-8F2000AFE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0A5C09-E9BE-C04D-A334-E627B993CF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October 11th 2022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6E7DAD0-07C0-224E-A7D3-D095D068968A}"/>
              </a:ext>
            </a:extLst>
          </p:cNvPr>
          <p:cNvGrpSpPr/>
          <p:nvPr/>
        </p:nvGrpSpPr>
        <p:grpSpPr>
          <a:xfrm>
            <a:off x="212828" y="954966"/>
            <a:ext cx="2590800" cy="2212777"/>
            <a:chOff x="1981200" y="1371600"/>
            <a:chExt cx="2590800" cy="2212777"/>
          </a:xfrm>
        </p:grpSpPr>
        <p:pic>
          <p:nvPicPr>
            <p:cNvPr id="7" name="Picture 6" descr="DSC00024.JPG">
              <a:extLst>
                <a:ext uri="{FF2B5EF4-FFF2-40B4-BE49-F238E27FC236}">
                  <a16:creationId xmlns:a16="http://schemas.microsoft.com/office/drawing/2014/main" id="{370CA275-FF9B-824F-9509-4F15A514AB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81200" y="1371600"/>
              <a:ext cx="2590800" cy="19431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64E4931-C302-4F4D-9A5A-84163699DDDD}"/>
                </a:ext>
              </a:extLst>
            </p:cNvPr>
            <p:cNvSpPr txBox="1"/>
            <p:nvPr/>
          </p:nvSpPr>
          <p:spPr>
            <a:xfrm>
              <a:off x="2523513" y="3276600"/>
              <a:ext cx="17049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Coils &amp; Rods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ECE9E5C-AF8D-7041-83BA-C48CEC68534D}"/>
              </a:ext>
            </a:extLst>
          </p:cNvPr>
          <p:cNvGrpSpPr/>
          <p:nvPr/>
        </p:nvGrpSpPr>
        <p:grpSpPr>
          <a:xfrm>
            <a:off x="2802543" y="881743"/>
            <a:ext cx="1671781" cy="2527027"/>
            <a:chOff x="4719494" y="1371600"/>
            <a:chExt cx="1671781" cy="2527027"/>
          </a:xfrm>
        </p:grpSpPr>
        <p:pic>
          <p:nvPicPr>
            <p:cNvPr id="10" name="Picture 9" descr="DSC00025.JPG">
              <a:extLst>
                <a:ext uri="{FF2B5EF4-FFF2-40B4-BE49-F238E27FC236}">
                  <a16:creationId xmlns:a16="http://schemas.microsoft.com/office/drawing/2014/main" id="{83EE3F1E-35A2-3A4A-BD48-BAEE1C97E9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724400" y="1371600"/>
              <a:ext cx="1666875" cy="1905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802EE78-9039-844A-9CA8-416D631A96BD}"/>
                </a:ext>
              </a:extLst>
            </p:cNvPr>
            <p:cNvSpPr txBox="1"/>
            <p:nvPr/>
          </p:nvSpPr>
          <p:spPr>
            <a:xfrm>
              <a:off x="4719494" y="3313852"/>
              <a:ext cx="167178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Shell &amp; Yoke</a:t>
              </a:r>
            </a:p>
            <a:p>
              <a:endParaRPr lang="en-US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326A0C7-0B87-1840-BDE3-8D3ABB7F5996}"/>
              </a:ext>
            </a:extLst>
          </p:cNvPr>
          <p:cNvGrpSpPr/>
          <p:nvPr/>
        </p:nvGrpSpPr>
        <p:grpSpPr>
          <a:xfrm>
            <a:off x="4474324" y="881744"/>
            <a:ext cx="1201865" cy="2233867"/>
            <a:chOff x="6028467" y="1387762"/>
            <a:chExt cx="1201865" cy="2233867"/>
          </a:xfrm>
        </p:grpSpPr>
        <p:pic>
          <p:nvPicPr>
            <p:cNvPr id="13" name="Picture 12" descr="DSC00029.JPG">
              <a:extLst>
                <a:ext uri="{FF2B5EF4-FFF2-40B4-BE49-F238E27FC236}">
                  <a16:creationId xmlns:a16="http://schemas.microsoft.com/office/drawing/2014/main" id="{A31063B1-75DF-C742-B929-1B7D65826FF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16200000">
              <a:off x="5638801" y="1777428"/>
              <a:ext cx="1981198" cy="120186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D2A3C42-2C44-CF44-BB83-77C87E533EB3}"/>
                </a:ext>
              </a:extLst>
            </p:cNvPr>
            <p:cNvSpPr txBox="1"/>
            <p:nvPr/>
          </p:nvSpPr>
          <p:spPr>
            <a:xfrm>
              <a:off x="6295811" y="3313852"/>
              <a:ext cx="5934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Pads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FF5A5C4-8C1F-364D-A9DD-2C7F7D5EB688}"/>
              </a:ext>
            </a:extLst>
          </p:cNvPr>
          <p:cNvGrpSpPr/>
          <p:nvPr/>
        </p:nvGrpSpPr>
        <p:grpSpPr>
          <a:xfrm>
            <a:off x="5783200" y="917714"/>
            <a:ext cx="1285313" cy="2644945"/>
            <a:chOff x="7089485" y="1407571"/>
            <a:chExt cx="1285313" cy="264494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DE41D45-2EBD-C24F-A8BE-4C9ACDD39599}"/>
                </a:ext>
              </a:extLst>
            </p:cNvPr>
            <p:cNvSpPr txBox="1"/>
            <p:nvPr/>
          </p:nvSpPr>
          <p:spPr>
            <a:xfrm>
              <a:off x="7294107" y="3313852"/>
              <a:ext cx="10604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Bladders</a:t>
              </a:r>
            </a:p>
            <a:p>
              <a:pPr algn="ctr"/>
              <a:r>
                <a:rPr lang="en-US" sz="1400" dirty="0"/>
                <a:t> Keys</a:t>
              </a:r>
            </a:p>
            <a:p>
              <a:pPr algn="ctr"/>
              <a:r>
                <a:rPr lang="en-US" sz="1400" dirty="0"/>
                <a:t>Shims</a:t>
              </a:r>
            </a:p>
          </p:txBody>
        </p:sp>
        <p:pic>
          <p:nvPicPr>
            <p:cNvPr id="17" name="Picture 16" descr="Image0013.jpg">
              <a:extLst>
                <a:ext uri="{FF2B5EF4-FFF2-40B4-BE49-F238E27FC236}">
                  <a16:creationId xmlns:a16="http://schemas.microsoft.com/office/drawing/2014/main" id="{DF720922-A581-0E49-8B45-D318FFB6BDE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089485" y="1407571"/>
              <a:ext cx="1285313" cy="194225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92B920E-E065-8245-8BCD-DCE805E93567}"/>
              </a:ext>
            </a:extLst>
          </p:cNvPr>
          <p:cNvGrpSpPr/>
          <p:nvPr/>
        </p:nvGrpSpPr>
        <p:grpSpPr>
          <a:xfrm>
            <a:off x="1017834" y="3562659"/>
            <a:ext cx="5752065" cy="2670534"/>
            <a:chOff x="2324119" y="4052516"/>
            <a:chExt cx="5752065" cy="2670534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93D3165-03FA-A44A-AC60-45A8D4150659}"/>
                </a:ext>
              </a:extLst>
            </p:cNvPr>
            <p:cNvSpPr txBox="1"/>
            <p:nvPr/>
          </p:nvSpPr>
          <p:spPr>
            <a:xfrm>
              <a:off x="2324232" y="6424456"/>
              <a:ext cx="1560463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u="sng" dirty="0"/>
                <a:t>Connection Side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9E881A1-81D4-B743-87A5-8E26C8D5F5F8}"/>
                </a:ext>
              </a:extLst>
            </p:cNvPr>
            <p:cNvSpPr txBox="1"/>
            <p:nvPr/>
          </p:nvSpPr>
          <p:spPr>
            <a:xfrm>
              <a:off x="4178827" y="6424456"/>
              <a:ext cx="1867229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u="sng" dirty="0"/>
                <a:t>Non-Connection Side</a:t>
              </a:r>
            </a:p>
          </p:txBody>
        </p:sp>
        <p:pic>
          <p:nvPicPr>
            <p:cNvPr id="21" name="Picture 20" descr="DSCF1148[1].jpg">
              <a:extLst>
                <a:ext uri="{FF2B5EF4-FFF2-40B4-BE49-F238E27FC236}">
                  <a16:creationId xmlns:a16="http://schemas.microsoft.com/office/drawing/2014/main" id="{DF789BA9-3174-2941-8E1D-5318D8DCA34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20805" y="4052516"/>
              <a:ext cx="1560576" cy="2080768"/>
            </a:xfrm>
            <a:prstGeom prst="rect">
              <a:avLst/>
            </a:prstGeom>
          </p:spPr>
        </p:pic>
        <p:pic>
          <p:nvPicPr>
            <p:cNvPr id="22" name="Picture 21" descr="IMG_0793.JPG">
              <a:extLst>
                <a:ext uri="{FF2B5EF4-FFF2-40B4-BE49-F238E27FC236}">
                  <a16:creationId xmlns:a16="http://schemas.microsoft.com/office/drawing/2014/main" id="{A32CA335-E79F-7042-850F-615F59DBDFE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25385" y="4052516"/>
              <a:ext cx="1560576" cy="2080768"/>
            </a:xfrm>
            <a:prstGeom prst="rect">
              <a:avLst/>
            </a:prstGeom>
          </p:spPr>
        </p:pic>
        <p:pic>
          <p:nvPicPr>
            <p:cNvPr id="23" name="Picture 22" descr="IMG_0803.JPG">
              <a:extLst>
                <a:ext uri="{FF2B5EF4-FFF2-40B4-BE49-F238E27FC236}">
                  <a16:creationId xmlns:a16="http://schemas.microsoft.com/office/drawing/2014/main" id="{FE2BB2BD-C440-A946-9345-A69AB00701A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24119" y="4052516"/>
              <a:ext cx="1560576" cy="2080768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D2A6296-A2F3-8C48-B9E6-D203A97BEAEB}"/>
                </a:ext>
              </a:extLst>
            </p:cNvPr>
            <p:cNvSpPr txBox="1"/>
            <p:nvPr/>
          </p:nvSpPr>
          <p:spPr>
            <a:xfrm>
              <a:off x="6208955" y="6430662"/>
              <a:ext cx="1867229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 u="sng" dirty="0"/>
                <a:t>Ready for cold tests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879B7B2-4267-DC4F-9C4D-27DF2EE074F0}"/>
              </a:ext>
            </a:extLst>
          </p:cNvPr>
          <p:cNvGrpSpPr/>
          <p:nvPr/>
        </p:nvGrpSpPr>
        <p:grpSpPr>
          <a:xfrm>
            <a:off x="7719018" y="1113552"/>
            <a:ext cx="3898638" cy="4955791"/>
            <a:chOff x="7717678" y="991201"/>
            <a:chExt cx="3898638" cy="4955791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39F5E660-BA7B-9D46-8113-4B545D93B42B}"/>
                </a:ext>
              </a:extLst>
            </p:cNvPr>
            <p:cNvGrpSpPr/>
            <p:nvPr/>
          </p:nvGrpSpPr>
          <p:grpSpPr>
            <a:xfrm>
              <a:off x="7717678" y="991201"/>
              <a:ext cx="3898638" cy="1832794"/>
              <a:chOff x="313136" y="1326218"/>
              <a:chExt cx="4742426" cy="2271581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8371ABC6-F369-D54A-95BE-AD7526B8BD06}"/>
                  </a:ext>
                </a:extLst>
              </p:cNvPr>
              <p:cNvGrpSpPr/>
              <p:nvPr/>
            </p:nvGrpSpPr>
            <p:grpSpPr>
              <a:xfrm>
                <a:off x="313136" y="1326218"/>
                <a:ext cx="4742426" cy="1778410"/>
                <a:chOff x="313136" y="1326218"/>
                <a:chExt cx="4742426" cy="1778410"/>
              </a:xfrm>
            </p:grpSpPr>
            <p:pic>
              <p:nvPicPr>
                <p:cNvPr id="28" name="Picture 27" descr="Copy of IMG_0106.jpg">
                  <a:extLst>
                    <a:ext uri="{FF2B5EF4-FFF2-40B4-BE49-F238E27FC236}">
                      <a16:creationId xmlns:a16="http://schemas.microsoft.com/office/drawing/2014/main" id="{AEDCA715-FBE4-2A43-BB56-1C6CC82D465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684350" y="1326219"/>
                  <a:ext cx="2371212" cy="1778409"/>
                </a:xfrm>
                <a:prstGeom prst="rect">
                  <a:avLst/>
                </a:prstGeom>
              </p:spPr>
            </p:pic>
            <p:pic>
              <p:nvPicPr>
                <p:cNvPr id="29" name="Picture 28" descr="IMG_0289.jpg">
                  <a:extLst>
                    <a:ext uri="{FF2B5EF4-FFF2-40B4-BE49-F238E27FC236}">
                      <a16:creationId xmlns:a16="http://schemas.microsoft.com/office/drawing/2014/main" id="{6FF43371-8A8F-B248-9441-57413E02F27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13136" y="1326218"/>
                  <a:ext cx="2371213" cy="1778410"/>
                </a:xfrm>
                <a:prstGeom prst="rect">
                  <a:avLst/>
                </a:prstGeom>
              </p:spPr>
            </p:pic>
          </p:grp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386E893-7753-FF47-9369-98C0115650DC}"/>
                  </a:ext>
                </a:extLst>
              </p:cNvPr>
              <p:cNvSpPr txBox="1"/>
              <p:nvPr/>
            </p:nvSpPr>
            <p:spPr>
              <a:xfrm>
                <a:off x="1234153" y="3202143"/>
                <a:ext cx="3522112" cy="395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Coil and reaction mould</a:t>
                </a: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61E7999A-420C-8347-9084-DE39F4D31611}"/>
                </a:ext>
              </a:extLst>
            </p:cNvPr>
            <p:cNvGrpSpPr/>
            <p:nvPr/>
          </p:nvGrpSpPr>
          <p:grpSpPr>
            <a:xfrm>
              <a:off x="7717678" y="2403696"/>
              <a:ext cx="3561317" cy="1900710"/>
              <a:chOff x="313136" y="3202142"/>
              <a:chExt cx="4543282" cy="2269003"/>
            </a:xfrm>
          </p:grpSpPr>
          <p:pic>
            <p:nvPicPr>
              <p:cNvPr id="31" name="Picture 30" descr="IMG_0342.JPG">
                <a:extLst>
                  <a:ext uri="{FF2B5EF4-FFF2-40B4-BE49-F238E27FC236}">
                    <a16:creationId xmlns:a16="http://schemas.microsoft.com/office/drawing/2014/main" id="{465067EB-8F30-1D45-9D63-AB82F7F32D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13136" y="3202142"/>
                <a:ext cx="4543282" cy="1702117"/>
              </a:xfrm>
              <a:prstGeom prst="rect">
                <a:avLst/>
              </a:prstGeom>
            </p:spPr>
          </p:pic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56E4470-4B86-264F-90CF-173EA4380CF9}"/>
                  </a:ext>
                </a:extLst>
              </p:cNvPr>
              <p:cNvSpPr txBox="1"/>
              <p:nvPr/>
            </p:nvSpPr>
            <p:spPr>
              <a:xfrm>
                <a:off x="1516827" y="5090059"/>
                <a:ext cx="2537312" cy="3810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Instrumented coil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BB3F8117-D5E6-D64E-B1C2-002019D8D928}"/>
                </a:ext>
              </a:extLst>
            </p:cNvPr>
            <p:cNvGrpSpPr/>
            <p:nvPr/>
          </p:nvGrpSpPr>
          <p:grpSpPr>
            <a:xfrm>
              <a:off x="7717678" y="3827437"/>
              <a:ext cx="3898638" cy="2119555"/>
              <a:chOff x="313136" y="4158467"/>
              <a:chExt cx="4120255" cy="2048313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03C9CD37-2FCC-2049-A67B-379A339CEE35}"/>
                  </a:ext>
                </a:extLst>
              </p:cNvPr>
              <p:cNvGrpSpPr/>
              <p:nvPr/>
            </p:nvGrpSpPr>
            <p:grpSpPr>
              <a:xfrm>
                <a:off x="313136" y="4158467"/>
                <a:ext cx="4120255" cy="1597657"/>
                <a:chOff x="346754" y="3299403"/>
                <a:chExt cx="4120255" cy="1597657"/>
              </a:xfrm>
            </p:grpSpPr>
            <p:pic>
              <p:nvPicPr>
                <p:cNvPr id="36" name="Picture 35" descr="1Study SMC 3D.tif">
                  <a:extLst>
                    <a:ext uri="{FF2B5EF4-FFF2-40B4-BE49-F238E27FC236}">
                      <a16:creationId xmlns:a16="http://schemas.microsoft.com/office/drawing/2014/main" id="{2C5B940C-76D4-5D4B-A18A-91ACA1328A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46754" y="3299403"/>
                  <a:ext cx="1990046" cy="1592036"/>
                </a:xfrm>
                <a:prstGeom prst="rect">
                  <a:avLst/>
                </a:prstGeom>
              </p:spPr>
            </p:pic>
            <p:pic>
              <p:nvPicPr>
                <p:cNvPr id="37" name="Picture 36" descr="Mock-up1.JPG">
                  <a:extLst>
                    <a:ext uri="{FF2B5EF4-FFF2-40B4-BE49-F238E27FC236}">
                      <a16:creationId xmlns:a16="http://schemas.microsoft.com/office/drawing/2014/main" id="{019BC3B1-2D09-7846-9D83-071A74C87C2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336800" y="3299403"/>
                  <a:ext cx="2130209" cy="1597657"/>
                </a:xfrm>
                <a:prstGeom prst="rect">
                  <a:avLst/>
                </a:prstGeom>
              </p:spPr>
            </p:pic>
          </p:grp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AD1BD0C6-A4DA-0447-8432-B857547DED5A}"/>
                  </a:ext>
                </a:extLst>
              </p:cNvPr>
              <p:cNvSpPr txBox="1"/>
              <p:nvPr/>
            </p:nvSpPr>
            <p:spPr>
              <a:xfrm>
                <a:off x="755088" y="5909348"/>
                <a:ext cx="2946919" cy="2974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Interconnection mock-up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81476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13981</TotalTime>
  <Words>1451</Words>
  <Application>Microsoft Macintosh PowerPoint</Application>
  <PresentationFormat>Widescreen</PresentationFormat>
  <Paragraphs>334</Paragraphs>
  <Slides>23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Wingdings</vt:lpstr>
      <vt:lpstr>Office Theme</vt:lpstr>
      <vt:lpstr>SMC Project</vt:lpstr>
      <vt:lpstr>Contents</vt:lpstr>
      <vt:lpstr>History: SMC as NED</vt:lpstr>
      <vt:lpstr>SMC and EuCARD-FRESCA2</vt:lpstr>
      <vt:lpstr>Aim of the SMCs magnet</vt:lpstr>
      <vt:lpstr>SMC configuration</vt:lpstr>
      <vt:lpstr>SMC FEM Models</vt:lpstr>
      <vt:lpstr>From SMC to RMC (Racetrack Model Coil) towards FRESCA2</vt:lpstr>
      <vt:lpstr>SMC parts &amp; initial mock-up</vt:lpstr>
      <vt:lpstr>Coil fabrication in 2011</vt:lpstr>
      <vt:lpstr>Manufacturing steps for first generation coils</vt:lpstr>
      <vt:lpstr>SMC magnets</vt:lpstr>
      <vt:lpstr>Cold powering tests overview</vt:lpstr>
      <vt:lpstr>Magnet performances overview (few examples)</vt:lpstr>
      <vt:lpstr>Magnet performance overview</vt:lpstr>
      <vt:lpstr>SMC &amp; other magnets record field</vt:lpstr>
      <vt:lpstr>SMC 2nd generation program</vt:lpstr>
      <vt:lpstr>SMC 2nd generation coils &amp; tooling</vt:lpstr>
      <vt:lpstr>SMC 2nd generation program schedule</vt:lpstr>
      <vt:lpstr>SMC 2nd generation coil production status</vt:lpstr>
      <vt:lpstr>Potential resin candidates for future coils</vt:lpstr>
      <vt:lpstr>Thank you!</vt:lpstr>
      <vt:lpstr>Additional slides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Emma Lucie Gautheron</dc:creator>
  <cp:lastModifiedBy>Juan Carlos Perez</cp:lastModifiedBy>
  <cp:revision>1421</cp:revision>
  <dcterms:created xsi:type="dcterms:W3CDTF">2021-07-24T15:29:47Z</dcterms:created>
  <dcterms:modified xsi:type="dcterms:W3CDTF">2022-10-11T13:07:03Z</dcterms:modified>
</cp:coreProperties>
</file>