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512" r:id="rId3"/>
    <p:sldId id="1204" r:id="rId4"/>
    <p:sldId id="2231" r:id="rId5"/>
    <p:sldId id="266" r:id="rId6"/>
    <p:sldId id="635" r:id="rId7"/>
    <p:sldId id="390" r:id="rId8"/>
    <p:sldId id="5084" r:id="rId9"/>
    <p:sldId id="5085" r:id="rId10"/>
    <p:sldId id="5077" r:id="rId11"/>
    <p:sldId id="5081" r:id="rId12"/>
    <p:sldId id="5087" r:id="rId13"/>
    <p:sldId id="5078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  <a:srgbClr val="003399"/>
    <a:srgbClr val="6FCA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138" autoAdjust="0"/>
    <p:restoredTop sz="85176" autoAdjust="0"/>
  </p:normalViewPr>
  <p:slideViewPr>
    <p:cSldViewPr snapToGrid="0" snapToObjects="1">
      <p:cViewPr varScale="1">
        <p:scale>
          <a:sx n="95" d="100"/>
          <a:sy n="95" d="100"/>
        </p:scale>
        <p:origin x="666" y="84"/>
      </p:cViewPr>
      <p:guideLst/>
    </p:cSldViewPr>
  </p:slideViewPr>
  <p:outlineViewPr>
    <p:cViewPr>
      <p:scale>
        <a:sx n="33" d="100"/>
        <a:sy n="33" d="100"/>
      </p:scale>
      <p:origin x="0" y="-65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70" d="100"/>
          <a:sy n="70" d="100"/>
        </p:scale>
        <p:origin x="2438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80600E-CC88-471A-9BA5-D4399181D8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98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Started in 2016 provided important input for the 2020 ESPP now reconducted as a long term activity by the directorate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E6237-1883-452F-AB40-8FC6C997B40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98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beams.cern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ED4B852-3DEA-496D-8E63-98B1574381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0911" y="159548"/>
            <a:ext cx="748359" cy="748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24EB-5C3A-4168-A9C0-7C77A60A2F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625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DF814-A171-4BB2-82E8-0C485A5846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986B74-5D6F-4B9F-AA31-BAF3F2DF51A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6C7411-D3C2-45D0-B15C-0A84DBAA6E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67F637-B55A-46A3-A6FA-F939065E2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A2A0D-F33C-43DC-A71D-B2BE04762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F0205C-1227-4287-BB0D-3ED1529C2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EECC-F0B7-4CF3-B240-A86369443B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551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 descr="A picture containing text, blackboard, night sky&#10;&#10;Description automatically generated">
            <a:extLst>
              <a:ext uri="{FF2B5EF4-FFF2-40B4-BE49-F238E27FC236}">
                <a16:creationId xmlns:a16="http://schemas.microsoft.com/office/drawing/2014/main" id="{C5EE2E25-C6F4-729C-C8D2-CD6C756CDD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17208"/>
          <a:stretch/>
        </p:blipFill>
        <p:spPr>
          <a:xfrm>
            <a:off x="8588571" y="210868"/>
            <a:ext cx="3603429" cy="106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16531" y="6378349"/>
            <a:ext cx="699857" cy="365125"/>
          </a:xfrm>
        </p:spPr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PBC and the Gamma Factory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PBC and the Gamma Factory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text, blackboard, night sky&#10;&#10;Description automatically generated">
            <a:extLst>
              <a:ext uri="{FF2B5EF4-FFF2-40B4-BE49-F238E27FC236}">
                <a16:creationId xmlns:a16="http://schemas.microsoft.com/office/drawing/2014/main" id="{6A219880-B286-3FF8-281D-CE6D54D00C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/>
          <a:srcRect b="17308"/>
          <a:stretch/>
        </p:blipFill>
        <p:spPr>
          <a:xfrm>
            <a:off x="8581296" y="158560"/>
            <a:ext cx="3610703" cy="1065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90736/files/SPSC-I-253.pdf" TargetMode="External"/><Relationship Id="rId2" Type="http://schemas.openxmlformats.org/officeDocument/2006/relationships/hyperlink" Target="http://cds.cern.ch/collection/PBC%20Reports?ln=en" TargetMode="Externa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Physics Beyond Colliders and the Gamma Factory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49982"/>
            <a:ext cx="11696926" cy="1454057"/>
          </a:xfrm>
        </p:spPr>
        <p:txBody>
          <a:bodyPr/>
          <a:lstStyle/>
          <a:p>
            <a:pPr algn="l"/>
            <a:r>
              <a:rPr lang="en-US" sz="1800" dirty="0"/>
              <a:t>Gianluigi Arduini</a:t>
            </a:r>
          </a:p>
          <a:p>
            <a:pPr algn="l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47364D8-1D67-B612-860B-1D68C1053B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5174965-55FC-584D-9090-705CC658D2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3044" y="2924069"/>
            <a:ext cx="5780035" cy="2890017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7EF505D-6C21-ED63-BBD7-999F0534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853079" y="1592264"/>
            <a:ext cx="6174798" cy="460851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FF0000"/>
                </a:solidFill>
              </a:rPr>
              <a:t>Closest deadline: </a:t>
            </a:r>
            <a:r>
              <a:rPr lang="en-US" b="0" dirty="0"/>
              <a:t>delivery of cooled ions for ALICE3 ion operation (Run 5)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Need to </a:t>
            </a:r>
            <a:r>
              <a:rPr lang="en-US" b="0" dirty="0">
                <a:solidFill>
                  <a:srgbClr val="FF0000"/>
                </a:solidFill>
              </a:rPr>
              <a:t>demonstrate the principle with in the first half of Run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FF0000"/>
                </a:solidFill>
              </a:rPr>
              <a:t>Specify </a:t>
            </a:r>
            <a:r>
              <a:rPr lang="en-US" b="0" dirty="0">
                <a:solidFill>
                  <a:schemeClr val="tx2"/>
                </a:solidFill>
              </a:rPr>
              <a:t>required </a:t>
            </a:r>
            <a:r>
              <a:rPr lang="en-US" b="0" dirty="0">
                <a:solidFill>
                  <a:srgbClr val="FF0000"/>
                </a:solidFill>
              </a:rPr>
              <a:t>modifications</a:t>
            </a:r>
            <a:r>
              <a:rPr lang="en-US" b="0" dirty="0">
                <a:solidFill>
                  <a:schemeClr val="tx2"/>
                </a:solidFill>
              </a:rPr>
              <a:t> to the laser system for the selected ion specie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FF0000"/>
                </a:solidFill>
              </a:rPr>
              <a:t>Commission</a:t>
            </a:r>
            <a:r>
              <a:rPr lang="en-US" b="0" dirty="0"/>
              <a:t> the injectors for the production of the </a:t>
            </a:r>
            <a:r>
              <a:rPr lang="en-US" b="0" dirty="0">
                <a:solidFill>
                  <a:srgbClr val="FF0000"/>
                </a:solidFill>
              </a:rPr>
              <a:t>selected ion specie </a:t>
            </a:r>
            <a:r>
              <a:rPr lang="en-US" b="0" dirty="0"/>
              <a:t>and the corresponding cooling scheme in the SPS </a:t>
            </a:r>
            <a:r>
              <a:rPr lang="en-US" b="0" dirty="0">
                <a:solidFill>
                  <a:srgbClr val="FF0000"/>
                </a:solidFill>
              </a:rPr>
              <a:t>before the start of Run 5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Need to make the </a:t>
            </a:r>
            <a:r>
              <a:rPr lang="en-US" b="0" dirty="0">
                <a:solidFill>
                  <a:srgbClr val="FF0000"/>
                </a:solidFill>
              </a:rPr>
              <a:t>more invasive and time-consuming preparations </a:t>
            </a:r>
            <a:r>
              <a:rPr lang="en-US" b="0" dirty="0"/>
              <a:t>for the </a:t>
            </a:r>
            <a:r>
              <a:rPr lang="en-US" b="0" dirty="0" err="1"/>
              <a:t>PoP</a:t>
            </a:r>
            <a:r>
              <a:rPr lang="en-US" b="0" dirty="0"/>
              <a:t> </a:t>
            </a:r>
            <a:r>
              <a:rPr lang="en-US" b="0" dirty="0">
                <a:solidFill>
                  <a:srgbClr val="FF0000"/>
                </a:solidFill>
              </a:rPr>
              <a:t>during LS3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EFEC30-CC8F-D46F-5017-08DFEB3DE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01056-5BB8-41A7-2E7B-FFAB09255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3C7A1F-A27A-3ABE-C2B3-8581D05C3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940567-35C7-171E-7BC1-31B0273F069F}"/>
              </a:ext>
            </a:extLst>
          </p:cNvPr>
          <p:cNvSpPr txBox="1"/>
          <p:nvPr/>
        </p:nvSpPr>
        <p:spPr>
          <a:xfrm>
            <a:off x="594399" y="2472661"/>
            <a:ext cx="3176217" cy="338554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600" b="1" dirty="0">
                <a:solidFill>
                  <a:srgbClr val="FFFF00"/>
                </a:solidFill>
              </a:rPr>
              <a:t>Version published 24/06/2022</a:t>
            </a:r>
          </a:p>
        </p:txBody>
      </p:sp>
    </p:spTree>
    <p:extLst>
      <p:ext uri="{BB962C8B-B14F-4D97-AF65-F5344CB8AC3E}">
        <p14:creationId xmlns:p14="http://schemas.microsoft.com/office/powerpoint/2010/main" val="174960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212259-E6F5-030F-5636-9E2FE0D12E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ym typeface="Wingdings" panose="05000000000000000000" pitchFamily="2" charset="2"/>
              </a:rPr>
              <a:t>Initial estimates (2019) of the material costs of the </a:t>
            </a:r>
            <a:r>
              <a:rPr lang="en-US" sz="2400" b="0" dirty="0" err="1">
                <a:sym typeface="Wingdings" panose="05000000000000000000" pitchFamily="2" charset="2"/>
              </a:rPr>
              <a:t>PoP</a:t>
            </a:r>
            <a:r>
              <a:rPr lang="en-US" sz="2400" b="0" dirty="0">
                <a:sym typeface="Wingdings" panose="05000000000000000000" pitchFamily="2" charset="2"/>
              </a:rPr>
              <a:t>: ~2-2.5 MCHF.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ym typeface="Wingdings" panose="05000000000000000000" pitchFamily="2" charset="2"/>
              </a:rPr>
              <a:t>Aim for European Grant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ym typeface="Wingdings" panose="05000000000000000000" pitchFamily="2" charset="2"/>
              </a:rPr>
              <a:t>The most suitable framework is EU INFRA-DEV Grants: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i="1" dirty="0">
                <a:sym typeface="Wingdings" panose="05000000000000000000" pitchFamily="2" charset="2"/>
              </a:rPr>
              <a:t>Scope: ….aims at </a:t>
            </a:r>
            <a:r>
              <a:rPr lang="en-GB" b="0" i="1" dirty="0">
                <a:solidFill>
                  <a:srgbClr val="FF0000"/>
                </a:solidFill>
                <a:sym typeface="Wingdings" panose="05000000000000000000" pitchFamily="2" charset="2"/>
              </a:rPr>
              <a:t>supporting the development of new concepts for the next generation of research infrastructures </a:t>
            </a:r>
            <a:r>
              <a:rPr lang="en-GB" b="0" i="1" dirty="0">
                <a:sym typeface="Wingdings" panose="05000000000000000000" pitchFamily="2" charset="2"/>
              </a:rPr>
              <a:t>of European interest ….Major </a:t>
            </a:r>
            <a:r>
              <a:rPr lang="en-GB" b="0" i="1" dirty="0">
                <a:solidFill>
                  <a:srgbClr val="FF0000"/>
                </a:solidFill>
                <a:sym typeface="Wingdings" panose="05000000000000000000" pitchFamily="2" charset="2"/>
              </a:rPr>
              <a:t>upgrades of existing infrastructures may also be considered </a:t>
            </a:r>
            <a:r>
              <a:rPr lang="en-GB" b="0" i="1" dirty="0">
                <a:sym typeface="Wingdings" panose="05000000000000000000" pitchFamily="2" charset="2"/>
              </a:rPr>
              <a:t>if the end result is significantly transformative and equivalent to a new infrastructure concept. Proposals for RI concept development will tackle all key questions concerning the </a:t>
            </a:r>
            <a:r>
              <a:rPr lang="en-GB" b="0" i="1" dirty="0">
                <a:solidFill>
                  <a:srgbClr val="FF0000"/>
                </a:solidFill>
                <a:sym typeface="Wingdings" panose="05000000000000000000" pitchFamily="2" charset="2"/>
              </a:rPr>
              <a:t>technical and conceptual feasibility </a:t>
            </a:r>
            <a:r>
              <a:rPr lang="en-GB" b="0" i="1" dirty="0">
                <a:sym typeface="Wingdings" panose="05000000000000000000" pitchFamily="2" charset="2"/>
              </a:rPr>
              <a:t>of new or upgraded fully fledged user facilities (2021-22 call)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At least 50% of the contributions to the Study should come from the participants to the Grant</a:t>
            </a:r>
            <a:endParaRPr lang="en-GB" b="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Muon Collider Design Study has been awarded a 3 Euros INFRA-DEV grant (32 Institutes involved – Cost of the Study: 10 MCHF – 3 </a:t>
            </a:r>
            <a:r>
              <a:rPr lang="en-GB" dirty="0" err="1">
                <a:sym typeface="Wingdings" panose="05000000000000000000" pitchFamily="2" charset="2"/>
              </a:rPr>
              <a:t>MEuros</a:t>
            </a:r>
            <a:r>
              <a:rPr lang="en-GB" dirty="0">
                <a:sym typeface="Wingdings" panose="05000000000000000000" pitchFamily="2" charset="2"/>
              </a:rPr>
              <a:t> from EU – including overheads)</a:t>
            </a:r>
            <a:endParaRPr lang="en-GB" b="0" dirty="0"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Next call: 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Beginning 2024  need to start preparing the proposal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b="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b="0" dirty="0"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2100" b="0" dirty="0"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2100" b="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0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0D0CEA-794A-B552-5BC8-A62ACD87A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Gamma Factory SPS </a:t>
            </a:r>
            <a:r>
              <a:rPr lang="en-US" dirty="0" err="1"/>
              <a:t>PoP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C9E19B-7B85-3121-1CE7-A8FA31C59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83297F-9EF9-F9BB-44BF-3A7944EF4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77278F-1C2D-8A39-6C80-1A28C593B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EECC-F0B7-4CF3-B240-A86369443B7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372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D821E6-75E4-91BC-6E9D-E03773678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>
                <a:sym typeface="Wingdings" panose="05000000000000000000" pitchFamily="2" charset="2"/>
              </a:rPr>
              <a:t>Need to </a:t>
            </a:r>
            <a:r>
              <a:rPr lang="en-GB" sz="2400" b="0" dirty="0">
                <a:solidFill>
                  <a:srgbClr val="FF0000"/>
                </a:solidFill>
                <a:sym typeface="Wingdings" panose="05000000000000000000" pitchFamily="2" charset="2"/>
              </a:rPr>
              <a:t>enlarge the collaboration  MoU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>
                <a:sym typeface="Wingdings" panose="05000000000000000000" pitchFamily="2" charset="2"/>
              </a:rPr>
              <a:t>Seek </a:t>
            </a:r>
            <a:r>
              <a:rPr lang="en-US" sz="2400" b="0" dirty="0">
                <a:solidFill>
                  <a:srgbClr val="FF0000"/>
                </a:solidFill>
                <a:sym typeface="Wingdings" panose="05000000000000000000" pitchFamily="2" charset="2"/>
              </a:rPr>
              <a:t>support from TIARA</a:t>
            </a:r>
            <a:endParaRPr lang="en-GB" sz="2400" b="0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0" dirty="0">
                <a:sym typeface="Wingdings" panose="05000000000000000000" pitchFamily="2" charset="2"/>
              </a:rPr>
              <a:t>Need to define </a:t>
            </a:r>
            <a:r>
              <a:rPr lang="en-GB" sz="2400" b="0" dirty="0">
                <a:solidFill>
                  <a:srgbClr val="FF0000"/>
                </a:solidFill>
                <a:sym typeface="Wingdings" panose="05000000000000000000" pitchFamily="2" charset="2"/>
              </a:rPr>
              <a:t>required resources and contributions from CERN/partners ad their time profile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EF41450-9C63-54D4-E7E2-83DB0F773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Towards an EU Grant Proposal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A9EB98-7DF8-5F69-46EA-36109F3FB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17FF55-F88E-BFE5-05A8-C851EF6B4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8DE93-0726-6AE1-3D5D-E0EF9C4D6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026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CC6E9A-DAC9-4952-C4AB-B6F13A743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 revised estimate of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Main milestones/deliverables and their timeline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Material and personnel required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are the installation activities that require a long shut-down (LS)?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can be done during end of year stops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What is the expected duration of the beam tests in order to have a possible demonstration of the concept in time for possible application during Run 5 for ALICE3?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F5A4FA-00D7-7424-601E-B9BC0AFD08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This Workshop: what is needed?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1829F7-2051-92AA-F584-807425D397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D7860-ECEF-BDCF-51ED-DBC4D79AD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7C5B8F-D628-F3CF-6419-43DA0A80A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2945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C8887E8-3DBF-F1F9-9CA7-35CA261EA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100000"/>
              </a:lnSpc>
            </a:pPr>
            <a:endParaRPr lang="en-US" sz="1800" i="1" dirty="0">
              <a:solidFill>
                <a:srgbClr val="303030"/>
              </a:solidFill>
            </a:endParaRP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234D9CA-7AD3-2F99-1D34-C15BE7F78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Beyond Colliders</a:t>
            </a:r>
            <a:br>
              <a:rPr lang="en-US" dirty="0"/>
            </a:br>
            <a:r>
              <a:rPr lang="en-US" dirty="0"/>
              <a:t>Mandate 2016-2020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0A16F0-F222-4821-BDB3-2162CED22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DD9139-AC06-4FB2-AB2C-808483448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FCC1D2-F5F7-4F3F-9197-FAEC200DC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E24EB-5C3A-4168-A9C0-7C77A60A2FB3}" type="slidenum">
              <a:rPr lang="en-US" smtClean="0"/>
              <a:t>2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E2F9B42-06C8-33F0-5948-662480C5FA72}"/>
              </a:ext>
            </a:extLst>
          </p:cNvPr>
          <p:cNvGrpSpPr/>
          <p:nvPr/>
        </p:nvGrpSpPr>
        <p:grpSpPr>
          <a:xfrm>
            <a:off x="247113" y="1439335"/>
            <a:ext cx="6338836" cy="4754127"/>
            <a:chOff x="2864479" y="1446648"/>
            <a:chExt cx="6338836" cy="475412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EA17CD12-2AC4-24E8-12C4-D305AFD29C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64479" y="1446648"/>
              <a:ext cx="6338836" cy="4754127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E3BC137-70AA-86A6-F5C4-805D090F5028}"/>
                </a:ext>
              </a:extLst>
            </p:cNvPr>
            <p:cNvSpPr/>
            <p:nvPr/>
          </p:nvSpPr>
          <p:spPr>
            <a:xfrm>
              <a:off x="3193026" y="5372728"/>
              <a:ext cx="5817331" cy="221967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CF4F347-C30D-9C3F-9DC0-A8524D1F7BBB}"/>
                </a:ext>
              </a:extLst>
            </p:cNvPr>
            <p:cNvSpPr/>
            <p:nvPr/>
          </p:nvSpPr>
          <p:spPr>
            <a:xfrm>
              <a:off x="3193026" y="5535255"/>
              <a:ext cx="3620729" cy="221967"/>
            </a:xfrm>
            <a:prstGeom prst="rect">
              <a:avLst/>
            </a:prstGeom>
            <a:solidFill>
              <a:srgbClr val="FFFF00">
                <a:alpha val="4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96079AB-EB7F-10CA-0CED-FD6D8C092F81}"/>
              </a:ext>
            </a:extLst>
          </p:cNvPr>
          <p:cNvSpPr txBox="1"/>
          <p:nvPr/>
        </p:nvSpPr>
        <p:spPr>
          <a:xfrm>
            <a:off x="4977531" y="5689950"/>
            <a:ext cx="4502062" cy="58477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Fabiola Gianotti – PBC Kick-off Workshop – 6-7 September 2016</a:t>
            </a:r>
            <a:endParaRPr lang="en-GB" sz="1600" b="1" dirty="0">
              <a:solidFill>
                <a:srgbClr val="FFFF00"/>
              </a:solidFill>
            </a:endParaRPr>
          </a:p>
        </p:txBody>
      </p:sp>
      <p:pic>
        <p:nvPicPr>
          <p:cNvPr id="14" name="Content Placeholder 13" descr="Diagram&#10;&#10;Description automatically generated">
            <a:extLst>
              <a:ext uri="{FF2B5EF4-FFF2-40B4-BE49-F238E27FC236}">
                <a16:creationId xmlns:a16="http://schemas.microsoft.com/office/drawing/2014/main" id="{69559347-A2B8-FF58-CA7D-19F6DB0FF7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2597" y="2125135"/>
            <a:ext cx="5469403" cy="285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886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6913F29-9A76-465C-B8C1-401BF60A5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lot of work produced</a:t>
            </a:r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C0C2DA55-CC18-4743-9289-D47CBDCEAE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7127" y="1153564"/>
            <a:ext cx="5537055" cy="4351338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Several documents summarizing studies and findings in the period 2016-2019</a:t>
            </a:r>
          </a:p>
          <a:p>
            <a:pPr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</a:rPr>
              <a:t>Input from PBC presented in preparation of the European Strategy for Particle Physics Update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1600" b="1" dirty="0">
                <a:solidFill>
                  <a:srgbClr val="002060"/>
                </a:solidFill>
              </a:rPr>
              <a:t>PBC Summary Report:</a:t>
            </a:r>
            <a:r>
              <a:rPr lang="en-US" sz="1600" b="1" dirty="0">
                <a:solidFill>
                  <a:srgbClr val="FF6600"/>
                </a:solidFill>
              </a:rPr>
              <a:t> </a:t>
            </a:r>
            <a:r>
              <a:rPr lang="en-US" sz="1600" b="1" dirty="0">
                <a:solidFill>
                  <a:srgbClr val="FF0000"/>
                </a:solidFill>
              </a:rPr>
              <a:t>arXiv:1902.00260</a:t>
            </a:r>
            <a:endParaRPr lang="en-US" sz="1600" b="1" i="1" dirty="0">
              <a:solidFill>
                <a:srgbClr val="FF0000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1600" b="1" dirty="0">
                <a:solidFill>
                  <a:srgbClr val="002060"/>
                </a:solidFill>
              </a:rPr>
              <a:t>PBC BSM Report: </a:t>
            </a:r>
            <a:r>
              <a:rPr lang="en-US" sz="1600" b="1" dirty="0">
                <a:solidFill>
                  <a:srgbClr val="FF0000"/>
                </a:solidFill>
              </a:rPr>
              <a:t>arXiv:1901.09966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1600" b="1" dirty="0">
                <a:solidFill>
                  <a:srgbClr val="002060"/>
                </a:solidFill>
              </a:rPr>
              <a:t>PBC QCD Report: </a:t>
            </a:r>
            <a:r>
              <a:rPr lang="en-US" sz="1600" b="1" dirty="0">
                <a:solidFill>
                  <a:srgbClr val="FF0000"/>
                </a:solidFill>
              </a:rPr>
              <a:t>arXiv:1901.04482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1600" b="1" dirty="0">
                <a:solidFill>
                  <a:srgbClr val="002060"/>
                </a:solidFill>
              </a:rPr>
              <a:t>PBC Accelerator Reports: </a:t>
            </a: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1600" b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http://cds.cern.ch/collection/PBC%20Reports?ln=en</a:t>
            </a:r>
            <a:endParaRPr lang="en-US" sz="1600" b="1" dirty="0">
              <a:solidFill>
                <a:srgbClr val="FF0000"/>
              </a:solidFill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1600" dirty="0">
                <a:solidFill>
                  <a:srgbClr val="2F2F2F"/>
                </a:solidFill>
              </a:rPr>
              <a:t>Gamma Factory: Proof of Principle Experiment (</a:t>
            </a:r>
            <a:r>
              <a:rPr lang="en-US" sz="1600" dirty="0">
                <a:solidFill>
                  <a:srgbClr val="2F2F2F"/>
                </a:solidFill>
                <a:hlinkClick r:id="rId3"/>
              </a:rPr>
              <a:t>https://cds.cern.ch/record/2690736/files/SPSC-I-253.pdf</a:t>
            </a:r>
            <a:r>
              <a:rPr lang="en-US" sz="1600" dirty="0">
                <a:solidFill>
                  <a:srgbClr val="2F2F2F"/>
                </a:solidFill>
              </a:rPr>
              <a:t>)</a:t>
            </a:r>
            <a:endParaRPr lang="en-US" sz="1600" b="1" dirty="0">
              <a:solidFill>
                <a:srgbClr val="2F2F2F"/>
              </a:solidFill>
            </a:endParaRPr>
          </a:p>
          <a:p>
            <a:pPr>
              <a:lnSpc>
                <a:spcPct val="100000"/>
              </a:lnSpc>
            </a:pP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Content Placeholder 9" descr="Timeline&#10;&#10;Description automatically generated">
            <a:extLst>
              <a:ext uri="{FF2B5EF4-FFF2-40B4-BE49-F238E27FC236}">
                <a16:creationId xmlns:a16="http://schemas.microsoft.com/office/drawing/2014/main" id="{E536FFFC-CDF6-41FB-991B-D867A6F9CF5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0285" y="2439720"/>
            <a:ext cx="5537055" cy="267241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181912-6BBC-4096-95A1-76CC0495C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F3DF9A-0277-47C2-A478-6D518F53F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EECC-F0B7-4CF3-B240-A86369443B74}" type="slidenum">
              <a:rPr lang="en-GB" smtClean="0"/>
              <a:t>3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F88EB8B9-AB09-4C68-B604-A6198C21A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</a:p>
        </p:txBody>
      </p:sp>
    </p:spTree>
    <p:extLst>
      <p:ext uri="{BB962C8B-B14F-4D97-AF65-F5344CB8AC3E}">
        <p14:creationId xmlns:p14="http://schemas.microsoft.com/office/powerpoint/2010/main" val="10416855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EC64E-3F3F-45FA-8040-D9AB79AF4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ESPP &amp; PBC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66A2D-1D71-4013-A5CF-B5DAF00E52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50888" y="2671764"/>
            <a:ext cx="6805613" cy="2738436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GB" sz="2000" b="1" i="1" dirty="0">
                <a:solidFill>
                  <a:srgbClr val="FF0000"/>
                </a:solidFill>
              </a:rPr>
              <a:t>…..A diverse programme that is complementary to the energy frontier is an essential part of the European particle physics Strategy. </a:t>
            </a:r>
            <a:r>
              <a:rPr lang="en-GB" sz="2000" b="1" i="1" dirty="0"/>
              <a:t>Experiments in such diverse areas that offer potential high-impact particle physics programmes at laboratories in Europe should be supported, as well as participation in such experiments in other regions of the world…..</a:t>
            </a:r>
            <a:r>
              <a:rPr lang="en-GB" sz="2000" i="1" dirty="0"/>
              <a:t> </a:t>
            </a:r>
          </a:p>
        </p:txBody>
      </p:sp>
      <p:pic>
        <p:nvPicPr>
          <p:cNvPr id="6" name="Picture 136" descr="Diagram&#10;&#10;Description automatically generated">
            <a:extLst>
              <a:ext uri="{FF2B5EF4-FFF2-40B4-BE49-F238E27FC236}">
                <a16:creationId xmlns:a16="http://schemas.microsoft.com/office/drawing/2014/main" id="{02D78420-679B-421F-A4CA-C7985A7E5D6A}"/>
              </a:ext>
            </a:extLst>
          </p:cNvPr>
          <p:cNvPicPr>
            <a:picLocks noGrp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4" t="4522" r="6218" b="5122"/>
          <a:stretch/>
        </p:blipFill>
        <p:spPr>
          <a:xfrm>
            <a:off x="7899400" y="1356191"/>
            <a:ext cx="3371850" cy="4608512"/>
          </a:xfrm>
          <a:prstGeom prst="rect">
            <a:avLst/>
          </a:prstGeom>
          <a:noFill/>
          <a:effectLst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37A608-1A26-3FE0-8E08-5E16AA551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5A50C6-7AEB-2288-6AD9-571B2EEEE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966D2E-C3E4-C013-58F0-128F98E71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8994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EC64E-3F3F-45FA-8040-D9AB79AF4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dirty="0"/>
              <a:t>Physics Beyond Colliders</a:t>
            </a:r>
            <a:br>
              <a:rPr lang="en-US" dirty="0"/>
            </a:br>
            <a:r>
              <a:rPr lang="en-US" dirty="0"/>
              <a:t>New Mandate (2021)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66A2D-1D71-4013-A5CF-B5DAF00E52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7923213" cy="460851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2000" i="1" dirty="0">
                <a:solidFill>
                  <a:srgbClr val="FF0000"/>
                </a:solidFill>
              </a:rPr>
              <a:t>Complementarity </a:t>
            </a:r>
            <a:r>
              <a:rPr lang="en-US" sz="2000" i="1" dirty="0"/>
              <a:t>to the goals </a:t>
            </a:r>
            <a:r>
              <a:rPr lang="en-US" sz="2000" i="1" dirty="0">
                <a:solidFill>
                  <a:srgbClr val="FF0000"/>
                </a:solidFill>
              </a:rPr>
              <a:t>of the main experiments of the Laboratory’s collider </a:t>
            </a:r>
            <a:r>
              <a:rPr lang="en-US" sz="2000" i="1" dirty="0" err="1">
                <a:solidFill>
                  <a:srgbClr val="FF0000"/>
                </a:solidFill>
              </a:rPr>
              <a:t>programme</a:t>
            </a:r>
            <a:endParaRPr lang="en-US" sz="2000" i="1" dirty="0">
              <a:solidFill>
                <a:srgbClr val="FF0000"/>
              </a:solidFill>
            </a:endParaRPr>
          </a:p>
          <a:p>
            <a:r>
              <a:rPr lang="en-US" sz="2000" i="1" dirty="0"/>
              <a:t>Supporting projects using </a:t>
            </a:r>
            <a:r>
              <a:rPr lang="en-US" sz="2000" i="1" dirty="0">
                <a:solidFill>
                  <a:srgbClr val="FF0000"/>
                </a:solidFill>
              </a:rPr>
              <a:t>experimental techniques of nuclear, atomic, and </a:t>
            </a:r>
            <a:r>
              <a:rPr lang="en-US" sz="2000" i="1" dirty="0" err="1">
                <a:solidFill>
                  <a:srgbClr val="FF0000"/>
                </a:solidFill>
              </a:rPr>
              <a:t>astroparticle</a:t>
            </a:r>
            <a:r>
              <a:rPr lang="en-US" sz="2000" i="1" dirty="0">
                <a:solidFill>
                  <a:srgbClr val="FF0000"/>
                </a:solidFill>
              </a:rPr>
              <a:t> physics </a:t>
            </a:r>
            <a:r>
              <a:rPr lang="en-US" sz="2000" i="1" dirty="0"/>
              <a:t>as well as emerging technologies such as </a:t>
            </a:r>
            <a:r>
              <a:rPr lang="en-US" sz="2000" i="1" dirty="0">
                <a:solidFill>
                  <a:srgbClr val="FF0000"/>
                </a:solidFill>
              </a:rPr>
              <a:t>quantum sensors </a:t>
            </a:r>
            <a:r>
              <a:rPr lang="en-US" sz="2000" i="1" dirty="0"/>
              <a:t>benefitting form CERN competence and expertise</a:t>
            </a:r>
          </a:p>
          <a:p>
            <a:r>
              <a:rPr lang="en-US" sz="2000" i="1" dirty="0">
                <a:solidFill>
                  <a:srgbClr val="FF0000"/>
                </a:solidFill>
              </a:rPr>
              <a:t>Central forum for exchanges between PBC experimental community and theorists </a:t>
            </a:r>
            <a:r>
              <a:rPr lang="en-US" sz="2000" i="1" dirty="0"/>
              <a:t>to assess the physics reach of proposed projects in a global landscape</a:t>
            </a:r>
          </a:p>
          <a:p>
            <a:r>
              <a:rPr lang="en-US" sz="2000" i="1" dirty="0">
                <a:solidFill>
                  <a:srgbClr val="FF0000"/>
                </a:solidFill>
              </a:rPr>
              <a:t>CERN’s initial portal for new ideas, </a:t>
            </a:r>
            <a:r>
              <a:rPr lang="en-US" sz="2000" i="1" dirty="0"/>
              <a:t>facilitating and supporting the </a:t>
            </a:r>
            <a:r>
              <a:rPr lang="en-US" sz="2000" i="1" dirty="0">
                <a:solidFill>
                  <a:srgbClr val="FF0000"/>
                </a:solidFill>
              </a:rPr>
              <a:t>evaluation of their relevance and technical feasibility</a:t>
            </a:r>
          </a:p>
          <a:p>
            <a:endParaRPr lang="en-US" sz="2000" i="1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9B20FF-E2ED-4F5F-B516-0E2B29ECB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4BD9F45-7190-45D8-83FA-70230FCA1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CA69C-1412-44EE-820D-94F175DC5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EECC-F0B7-4CF3-B240-A86369443B74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C210F7-BF4B-4FA1-ADA0-6BB3E7EE8C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34197" y="1486180"/>
            <a:ext cx="3254603" cy="465841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AF4438-B002-9EBC-F4CE-F1C11C639742}"/>
              </a:ext>
            </a:extLst>
          </p:cNvPr>
          <p:cNvSpPr txBox="1"/>
          <p:nvPr/>
        </p:nvSpPr>
        <p:spPr>
          <a:xfrm>
            <a:off x="1026539" y="5559818"/>
            <a:ext cx="5548537" cy="584775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FF00"/>
                </a:solidFill>
              </a:rPr>
              <a:t>Coordinators: G. Arduini (CERN), J. Jaeckel (Heidelberg), C. </a:t>
            </a:r>
            <a:r>
              <a:rPr lang="en-US" sz="1600" b="1" dirty="0" err="1">
                <a:solidFill>
                  <a:srgbClr val="FFFF00"/>
                </a:solidFill>
              </a:rPr>
              <a:t>Vallée</a:t>
            </a:r>
            <a:r>
              <a:rPr lang="en-US" sz="1600" b="1" dirty="0">
                <a:solidFill>
                  <a:srgbClr val="FFFF00"/>
                </a:solidFill>
              </a:rPr>
              <a:t> (CPPM, Marseille)</a:t>
            </a:r>
            <a:endParaRPr lang="en-GB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8309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C09F3-BC5E-4C32-9980-12F54D92B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2A7712-5444-42FD-BEA6-9A9591DD6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9030E-B9BE-49D6-A3CF-DC86306CE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DB0FA-13E3-45EF-ABDF-386FFE4D5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EECC-F0B7-4CF3-B240-A86369443B74}" type="slidenum">
              <a:rPr lang="en-GB" smtClean="0"/>
              <a:t>6</a:t>
            </a:fld>
            <a:endParaRPr lang="en-GB"/>
          </a:p>
        </p:txBody>
      </p:sp>
      <p:pic>
        <p:nvPicPr>
          <p:cNvPr id="10" name="Content Placeholder 9" descr="Diagram&#10;&#10;Description automatically generated">
            <a:extLst>
              <a:ext uri="{FF2B5EF4-FFF2-40B4-BE49-F238E27FC236}">
                <a16:creationId xmlns:a16="http://schemas.microsoft.com/office/drawing/2014/main" id="{67CD14CE-40BB-4187-8622-9AE18AE2FE6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2263" y="1225043"/>
            <a:ext cx="7642482" cy="4940807"/>
          </a:xfrm>
        </p:spPr>
      </p:pic>
    </p:spTree>
    <p:extLst>
      <p:ext uri="{BB962C8B-B14F-4D97-AF65-F5344CB8AC3E}">
        <p14:creationId xmlns:p14="http://schemas.microsoft.com/office/powerpoint/2010/main" val="2419067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45E80-1BA4-4BF7-9C77-C4AB66F39A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Gamma Factory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0CB55D-D3F7-4B67-8602-BEF5CA9B9B8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FF0000"/>
                </a:solidFill>
              </a:rPr>
              <a:t>Novel research tool</a:t>
            </a:r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303030"/>
                </a:solidFill>
              </a:rPr>
              <a:t>Opens-up possibility for a </a:t>
            </a:r>
            <a:r>
              <a:rPr lang="en-GB" sz="2000" dirty="0">
                <a:solidFill>
                  <a:srgbClr val="FF0000"/>
                </a:solidFill>
              </a:rPr>
              <a:t>wide range of measurements and experiments</a:t>
            </a:r>
            <a:r>
              <a:rPr lang="en-GB" sz="2000" dirty="0">
                <a:solidFill>
                  <a:srgbClr val="303030"/>
                </a:solidFill>
              </a:rPr>
              <a:t> (see Witek presentation)</a:t>
            </a:r>
          </a:p>
          <a:p>
            <a:pPr>
              <a:lnSpc>
                <a:spcPct val="100000"/>
              </a:lnSpc>
            </a:pPr>
            <a:r>
              <a:rPr lang="en-GB" sz="2000" dirty="0">
                <a:solidFill>
                  <a:srgbClr val="303030"/>
                </a:solidFill>
              </a:rPr>
              <a:t>One of them:</a:t>
            </a:r>
          </a:p>
          <a:p>
            <a:pPr marL="342900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b="0" dirty="0">
                <a:solidFill>
                  <a:srgbClr val="FF0000"/>
                </a:solidFill>
              </a:rPr>
              <a:t>Cooling of ion beams in the SPS for LHC ion experiments (ALICE3)</a:t>
            </a:r>
          </a:p>
          <a:p>
            <a:pPr>
              <a:lnSpc>
                <a:spcPct val="100000"/>
              </a:lnSpc>
            </a:pPr>
            <a:endParaRPr lang="en-US" sz="2000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6B83916-85F9-442B-8C6B-07B97B04D3F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8C716-4E7C-4144-A002-F87ACC0DF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8BA559AA-0211-40CB-86C4-7E41394F6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604822-0A3F-438E-B870-C540EAC5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EECC-F0B7-4CF3-B240-A86369443B74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EC4F7435-AB97-4F2D-B7C9-926641EFCC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947" y="0"/>
            <a:ext cx="1595837" cy="1564721"/>
          </a:xfrm>
          <a:prstGeom prst="rect">
            <a:avLst/>
          </a:prstGeom>
        </p:spPr>
      </p:pic>
      <p:pic>
        <p:nvPicPr>
          <p:cNvPr id="6" name="Content Placeholder 12">
            <a:extLst>
              <a:ext uri="{FF2B5EF4-FFF2-40B4-BE49-F238E27FC236}">
                <a16:creationId xmlns:a16="http://schemas.microsoft.com/office/drawing/2014/main" id="{C0C066A9-4D57-4FCE-BF03-315A0F926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2872" y="1213767"/>
            <a:ext cx="3709128" cy="22386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BB54D2-A103-4CBB-9B95-7157B311F733}"/>
              </a:ext>
            </a:extLst>
          </p:cNvPr>
          <p:cNvSpPr txBox="1"/>
          <p:nvPr/>
        </p:nvSpPr>
        <p:spPr>
          <a:xfrm>
            <a:off x="234223" y="1029101"/>
            <a:ext cx="6737832" cy="36933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FFFF00"/>
                </a:solidFill>
              </a:rPr>
              <a:t>Conveners: Y. Dutheil, W. Krasny, A. Martens (</a:t>
            </a:r>
            <a:r>
              <a:rPr lang="en-GB" b="1" dirty="0" err="1">
                <a:solidFill>
                  <a:srgbClr val="FFFF00"/>
                </a:solidFill>
              </a:rPr>
              <a:t>IJCLab</a:t>
            </a:r>
            <a:r>
              <a:rPr lang="en-GB" b="1" dirty="0">
                <a:solidFill>
                  <a:srgbClr val="FFFF00"/>
                </a:solidFill>
              </a:rPr>
              <a:t> Orsay)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BCEA90D-0C82-EC48-BF59-B1A8177308E4}"/>
              </a:ext>
            </a:extLst>
          </p:cNvPr>
          <p:cNvGrpSpPr/>
          <p:nvPr/>
        </p:nvGrpSpPr>
        <p:grpSpPr>
          <a:xfrm>
            <a:off x="6867964" y="3429000"/>
            <a:ext cx="4722342" cy="2517137"/>
            <a:chOff x="6262620" y="3654547"/>
            <a:chExt cx="4722342" cy="251713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363DAEC-43E4-9AC9-4B34-407DA8A99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85867" y="3654547"/>
              <a:ext cx="3899095" cy="251713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4F4B103-B5B6-AE59-784E-ACB97F0AF6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62620" y="4301457"/>
              <a:ext cx="1270000" cy="1460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2100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34CE054-279F-2731-0643-33A1B8496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Integration of a </a:t>
            </a:r>
            <a:r>
              <a:rPr lang="en-US" sz="2800" dirty="0">
                <a:solidFill>
                  <a:srgbClr val="2F2F2F"/>
                </a:solidFill>
              </a:rPr>
              <a:t>Fabry Perot Cavity + remote operation of the driving laser </a:t>
            </a:r>
            <a:r>
              <a:rPr lang="en-US" sz="2800" dirty="0">
                <a:solidFill>
                  <a:srgbClr val="FF0000"/>
                </a:solidFill>
              </a:rPr>
              <a:t>in a in a high intensity hadron machine is a primer</a:t>
            </a:r>
          </a:p>
          <a:p>
            <a:r>
              <a:rPr lang="en-US" sz="2800" dirty="0">
                <a:solidFill>
                  <a:srgbClr val="FF0000"/>
                </a:solidFill>
              </a:rPr>
              <a:t>Proof of principle </a:t>
            </a:r>
            <a:r>
              <a:rPr lang="en-US" sz="2800" dirty="0"/>
              <a:t>with </a:t>
            </a:r>
            <a:r>
              <a:rPr lang="en-US" sz="2800" baseline="30000" dirty="0"/>
              <a:t>208</a:t>
            </a:r>
            <a:r>
              <a:rPr lang="en-US" sz="2800" dirty="0"/>
              <a:t>Pb</a:t>
            </a:r>
            <a:r>
              <a:rPr lang="en-US" sz="2800" baseline="30000" dirty="0"/>
              <a:t>79+</a:t>
            </a:r>
          </a:p>
          <a:p>
            <a:pPr>
              <a:lnSpc>
                <a:spcPct val="100000"/>
              </a:lnSpc>
            </a:pPr>
            <a:r>
              <a:rPr lang="en-GB" sz="2800" dirty="0">
                <a:sym typeface="Wingdings" panose="05000000000000000000" pitchFamily="2" charset="2"/>
              </a:rPr>
              <a:t>R&amp;D: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High finesse </a:t>
            </a:r>
            <a:r>
              <a:rPr lang="en-US" sz="2400" dirty="0">
                <a:solidFill>
                  <a:srgbClr val="FF0000"/>
                </a:solidFill>
              </a:rPr>
              <a:t>Fabry-Perot Cavity </a:t>
            </a:r>
            <a:r>
              <a:rPr lang="en-US" sz="2400" dirty="0"/>
              <a:t>(~5 </a:t>
            </a:r>
            <a:r>
              <a:rPr lang="en-US" sz="2400" dirty="0" err="1"/>
              <a:t>mJ</a:t>
            </a:r>
            <a:r>
              <a:rPr lang="en-US" sz="2400" dirty="0"/>
              <a:t> per pulse - up to 40 MHz)</a:t>
            </a:r>
          </a:p>
          <a:p>
            <a:pPr lvl="1">
              <a:lnSpc>
                <a:spcPct val="100000"/>
              </a:lnSpc>
            </a:pPr>
            <a:r>
              <a:rPr lang="en-US" sz="2400" dirty="0"/>
              <a:t>Laser System (1034 nm – 1.2 eV): </a:t>
            </a:r>
            <a:r>
              <a:rPr lang="en-US" sz="2400" dirty="0">
                <a:solidFill>
                  <a:srgbClr val="FF0000"/>
                </a:solidFill>
              </a:rPr>
              <a:t>challenging oscillator with low phase noise if coupled to high finesse cavity</a:t>
            </a:r>
            <a:endParaRPr lang="en-US" sz="2400" dirty="0"/>
          </a:p>
          <a:p>
            <a:endParaRPr lang="en-US" sz="2400" dirty="0"/>
          </a:p>
          <a:p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56866C-FC88-E993-9DFB-786E257F6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Gamma Factory: </a:t>
            </a:r>
            <a:br>
              <a:rPr lang="en-US" dirty="0"/>
            </a:br>
            <a:r>
              <a:rPr lang="en-US" dirty="0"/>
              <a:t>why a Proof of Principle in the SPS?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718432-C898-A25A-C266-08DCA2A18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D65F5A-B8F9-3456-A2DA-943AC530B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00DEF6-6523-FAA4-269C-90CB5A27C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BEECC-F0B7-4CF3-B240-A86369443B7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07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A8AB0A-D39C-6DD0-C50B-D0271DBDFF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569" y="1474104"/>
            <a:ext cx="11816862" cy="46085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FF0000"/>
                </a:solidFill>
              </a:rPr>
              <a:t>MoU</a:t>
            </a:r>
            <a:r>
              <a:rPr lang="en-US" sz="2400" b="0" dirty="0"/>
              <a:t> for a Gamma Factory Proof of Principle Experiment at the SPS signed by: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IN2P3</a:t>
            </a:r>
          </a:p>
          <a:p>
            <a:pPr marL="6669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100" dirty="0"/>
              <a:t>Jagiellonian University Krakow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FF0000"/>
                </a:solidFill>
              </a:rPr>
              <a:t>Addendum</a:t>
            </a:r>
            <a:r>
              <a:rPr lang="en-US" sz="2400" b="0" dirty="0"/>
              <a:t> with </a:t>
            </a:r>
            <a:r>
              <a:rPr lang="en-US" sz="2400" b="0" dirty="0" err="1"/>
              <a:t>IJCLab</a:t>
            </a:r>
            <a:r>
              <a:rPr lang="en-US" sz="2400" b="0" dirty="0"/>
              <a:t> on laser system specification/development/locking tests under preparation </a:t>
            </a:r>
            <a:r>
              <a:rPr lang="en-US" sz="2400" b="0" dirty="0">
                <a:sym typeface="Wingdings" panose="05000000000000000000" pitchFamily="2" charset="2"/>
              </a:rPr>
              <a:t> </a:t>
            </a:r>
            <a:r>
              <a:rPr lang="en-US" sz="2400" b="0" dirty="0">
                <a:solidFill>
                  <a:srgbClr val="FF0000"/>
                </a:solidFill>
                <a:sym typeface="Wingdings" panose="05000000000000000000" pitchFamily="2" charset="2"/>
              </a:rPr>
              <a:t>A large amount of work already ongoing at Orsay!</a:t>
            </a:r>
            <a:endParaRPr lang="en-US" sz="2400" b="0" dirty="0">
              <a:solidFill>
                <a:srgbClr val="FF0000"/>
              </a:solidFill>
            </a:endParaRP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FF0000"/>
                </a:solidFill>
              </a:rPr>
              <a:t>Market Survey </a:t>
            </a:r>
            <a:r>
              <a:rPr lang="en-US" sz="2400" b="0" dirty="0"/>
              <a:t>for laser oscillator being finalized (</a:t>
            </a:r>
            <a:r>
              <a:rPr lang="en-US" sz="2400" b="0" dirty="0">
                <a:solidFill>
                  <a:srgbClr val="FF0000"/>
                </a:solidFill>
              </a:rPr>
              <a:t>SY/STI</a:t>
            </a:r>
            <a:r>
              <a:rPr lang="en-US" sz="2400" b="0" dirty="0"/>
              <a:t>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/>
              <a:t>Two </a:t>
            </a:r>
            <a:r>
              <a:rPr lang="en-US" sz="2400" b="0" dirty="0">
                <a:solidFill>
                  <a:srgbClr val="FF0000"/>
                </a:solidFill>
              </a:rPr>
              <a:t>PBC Fellows </a:t>
            </a:r>
            <a:r>
              <a:rPr lang="en-US" sz="2400" b="0" dirty="0"/>
              <a:t>working part-time on Gamma Factory SPS </a:t>
            </a:r>
            <a:r>
              <a:rPr lang="en-US" sz="2400" b="0" dirty="0" err="1"/>
              <a:t>PoP</a:t>
            </a:r>
            <a:r>
              <a:rPr lang="en-US" sz="2400" b="0" dirty="0"/>
              <a:t> (</a:t>
            </a:r>
            <a:r>
              <a:rPr lang="en-US" sz="2400" b="0" dirty="0">
                <a:solidFill>
                  <a:srgbClr val="FF0000"/>
                </a:solidFill>
              </a:rPr>
              <a:t>R. Ramjiawan and G. Mazzola</a:t>
            </a:r>
            <a:r>
              <a:rPr lang="en-US" sz="2400" b="0" dirty="0"/>
              <a:t> – Machine Experiment preparation and analysis, FLUKA simulations, …)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0" dirty="0">
                <a:solidFill>
                  <a:srgbClr val="FF0000"/>
                </a:solidFill>
              </a:rPr>
              <a:t>Synergies</a:t>
            </a:r>
            <a:r>
              <a:rPr lang="en-US" sz="2400" b="0" dirty="0"/>
              <a:t> with CLEAR proposal for Compton Backscattering photon source (PhD student co-financed by CLEAR/PBC) and ERL design (</a:t>
            </a:r>
            <a:r>
              <a:rPr lang="en-US" sz="2400" b="0" dirty="0" err="1"/>
              <a:t>PERLE@Orsay</a:t>
            </a:r>
            <a:r>
              <a:rPr lang="en-US" sz="2400" b="0" dirty="0"/>
              <a:t>)</a:t>
            </a:r>
          </a:p>
          <a:p>
            <a:pPr>
              <a:lnSpc>
                <a:spcPct val="100000"/>
              </a:lnSpc>
            </a:pPr>
            <a:endParaRPr lang="en-US" sz="24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29A289-66CE-DC98-24EE-5BE8DBC12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(</a:t>
            </a:r>
            <a:r>
              <a:rPr lang="en-US" dirty="0" err="1"/>
              <a:t>PoP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817BC-F3D9-14FD-3FF0-47198A9F6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24/10/2022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5A7FC-325E-E91F-5FE3-43DF740B5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PBC and the Gamma Factory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6C7D7F-732B-571D-8D75-68AC189B3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207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6749</TotalTime>
  <Words>1014</Words>
  <Application>Microsoft Office PowerPoint</Application>
  <PresentationFormat>Widescreen</PresentationFormat>
  <Paragraphs>118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Physics Beyond Colliders and the Gamma Factory</vt:lpstr>
      <vt:lpstr>Physics Beyond Colliders Mandate 2016-2020</vt:lpstr>
      <vt:lpstr>A lot of work produced</vt:lpstr>
      <vt:lpstr>ESPP &amp; PBC</vt:lpstr>
      <vt:lpstr>Physics Beyond Colliders New Mandate (2021) </vt:lpstr>
      <vt:lpstr>Organization</vt:lpstr>
      <vt:lpstr>Gamma Factory</vt:lpstr>
      <vt:lpstr>Gamma Factory:  why a Proof of Principle in the SPS?</vt:lpstr>
      <vt:lpstr>Status (PoP)</vt:lpstr>
      <vt:lpstr>Timeline</vt:lpstr>
      <vt:lpstr>Gamma Factory SPS PoP</vt:lpstr>
      <vt:lpstr>Towards an EU Grant Proposal</vt:lpstr>
      <vt:lpstr>This Workshop: what is needed?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Rhodri Jones</dc:creator>
  <cp:lastModifiedBy>Gianluigi Arduini</cp:lastModifiedBy>
  <cp:revision>525</cp:revision>
  <cp:lastPrinted>2020-01-30T13:49:18Z</cp:lastPrinted>
  <dcterms:created xsi:type="dcterms:W3CDTF">2021-01-04T09:26:56Z</dcterms:created>
  <dcterms:modified xsi:type="dcterms:W3CDTF">2022-10-21T10:06:50Z</dcterms:modified>
</cp:coreProperties>
</file>