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92" r:id="rId12"/>
    <p:sldId id="267" r:id="rId13"/>
    <p:sldId id="268" r:id="rId14"/>
    <p:sldId id="269" r:id="rId15"/>
    <p:sldId id="270" r:id="rId16"/>
    <p:sldId id="272" r:id="rId17"/>
    <p:sldId id="273" r:id="rId18"/>
    <p:sldId id="294" r:id="rId19"/>
    <p:sldId id="295" r:id="rId20"/>
    <p:sldId id="302" r:id="rId21"/>
    <p:sldId id="300" r:id="rId22"/>
    <p:sldId id="274" r:id="rId23"/>
    <p:sldId id="297" r:id="rId24"/>
    <p:sldId id="275" r:id="rId25"/>
    <p:sldId id="276" r:id="rId26"/>
    <p:sldId id="293" r:id="rId27"/>
    <p:sldId id="298" r:id="rId28"/>
  </p:sldIdLst>
  <p:sldSz cx="12192000" cy="6858000"/>
  <p:notesSz cx="6858000" cy="12192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3" roundtripDataSignature="AMtx7mj7Hhcs90LUAx+KJKDEdigz5i96s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9B6CB03-EA3E-406C-BEA3-123B9F1DAFB9}">
  <a:tblStyle styleId="{F9B6CB03-EA3E-406C-BEA3-123B9F1DAFB9}"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25400" cap="flat" cmpd="sng">
              <a:solidFill>
                <a:schemeClr val="dk1"/>
              </a:solidFill>
              <a:prstDash val="solid"/>
              <a:round/>
              <a:headEnd type="none" w="sm" len="sm"/>
              <a:tailEnd type="none" w="sm" len="sm"/>
            </a:ln>
          </a:top>
          <a:bottom>
            <a:ln w="254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chemeClr val="lt1"/>
          </a:solidFill>
        </a:fill>
      </a:tcStyle>
    </a:wholeTbl>
    <a:band1H>
      <a:tcTxStyle/>
      <a:tcStyle>
        <a:tcBdr/>
        <a:fill>
          <a:solidFill>
            <a:srgbClr val="E6E7F0"/>
          </a:solidFill>
        </a:fill>
      </a:tcStyle>
    </a:band1H>
    <a:band2H>
      <a:tcTxStyle/>
      <a:tcStyle>
        <a:tcBdr/>
      </a:tcStyle>
    </a:band2H>
    <a:band1V>
      <a:tcTxStyle/>
      <a:tcStyle>
        <a:tcBdr/>
        <a:fill>
          <a:solidFill>
            <a:srgbClr val="E6E7F0"/>
          </a:solidFill>
        </a:fill>
      </a:tcStyle>
    </a:band1V>
    <a:band2V>
      <a:tcTxStyle/>
      <a:tcStyle>
        <a:tcBdr/>
        <a:fill>
          <a:solidFill>
            <a:srgbClr val="E6E7F0"/>
          </a:solidFill>
        </a:fill>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a:tcStyle>
        <a:tcBdr>
          <a:top>
            <a:ln w="50800" cap="flat" cmpd="sng">
              <a:solidFill>
                <a:schemeClr val="dk1"/>
              </a:solidFill>
              <a:prstDash val="solid"/>
              <a:round/>
              <a:headEnd type="none" w="sm" len="sm"/>
              <a:tailEnd type="none" w="sm" len="sm"/>
            </a:ln>
          </a:top>
        </a:tcBdr>
        <a:fill>
          <a:solidFill>
            <a:schemeClr val="lt1"/>
          </a:solidFill>
        </a:fill>
      </a:tcStyle>
    </a:lastRow>
    <a:seCell>
      <a:tcTxStyle b="on" i="off">
        <a:font>
          <a:latin typeface="Arial"/>
          <a:ea typeface="Arial"/>
          <a:cs typeface="Arial"/>
        </a:font>
        <a:schemeClr val="dk1"/>
      </a:tcTxStyle>
      <a:tcStyle>
        <a:tcBdr/>
      </a:tcStyle>
    </a:seCell>
    <a:swCell>
      <a:tcTxStyle b="on" i="off">
        <a:font>
          <a:latin typeface="Arial"/>
          <a:ea typeface="Arial"/>
          <a:cs typeface="Arial"/>
        </a:font>
        <a:schemeClr val="dk1"/>
      </a:tcTxStyle>
      <a:tcStyle>
        <a:tcBdr/>
      </a:tcStyle>
    </a:swCell>
    <a:firstRow>
      <a:tcTxStyle b="on" i="off">
        <a:font>
          <a:latin typeface="Arial"/>
          <a:ea typeface="Arial"/>
          <a:cs typeface="Arial"/>
        </a:font>
        <a:schemeClr val="lt1"/>
      </a:tcTxStyle>
      <a:tcStyle>
        <a:tcBdr>
          <a:bottom>
            <a:ln w="25400" cap="flat" cmpd="sng">
              <a:solidFill>
                <a:schemeClr val="dk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2" d="100"/>
          <a:sy n="102" d="100"/>
        </p:scale>
        <p:origin x="642"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43"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6111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6111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5867400"/>
            <a:ext cx="5486400" cy="48006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11580813"/>
            <a:ext cx="2971800" cy="6111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11580813"/>
            <a:ext cx="2971800" cy="6111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1: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1: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 name="Google Shape;221;p11: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3: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9" name="Google Shape;239;p13: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4: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2" name="Google Shape;252;p14: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5: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3" name="Google Shape;263;p15: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6: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 name="Google Shape;272;p16: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8: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5" name="Google Shape;295;p18: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19: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1" name="Google Shape;301;p19: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19: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1" name="Google Shape;301;p19: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071170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16ec0e33b0a_0_10: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8" name="Google Shape;308;g16ec0e33b0a_0_10: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16ec0e33b0a_0_10: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8" name="Google Shape;308;g16ec0e33b0a_0_10: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5053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2: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 name="Google Shape;149;p2: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20: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5" name="Google Shape;315;p20: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21: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9" name="Google Shape;319;p21: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3: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3: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4: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 name="Google Shape;165;p4: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5: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p5: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6: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p6: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7: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 name="Google Shape;189;p7: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9: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7" name="Google Shape;197;p9: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0:notes"/>
          <p:cNvSpPr txBox="1">
            <a:spLocks noGrp="1"/>
          </p:cNvSpPr>
          <p:nvPr>
            <p:ph type="body" idx="1"/>
          </p:nvPr>
        </p:nvSpPr>
        <p:spPr>
          <a:xfrm>
            <a:off x="685800" y="5867400"/>
            <a:ext cx="5486400" cy="48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p10:notes"/>
          <p:cNvSpPr>
            <a:spLocks noGrp="1" noRot="1" noChangeAspect="1"/>
          </p:cNvSpPr>
          <p:nvPr>
            <p:ph type="sldImg" idx="2"/>
          </p:nvPr>
        </p:nvSpPr>
        <p:spPr>
          <a:xfrm>
            <a:off x="-228600" y="1524000"/>
            <a:ext cx="7315200" cy="41148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with logo">
  <p:cSld name="Title Slide with logo">
    <p:bg>
      <p:bgPr>
        <a:solidFill>
          <a:schemeClr val="lt1"/>
        </a:solidFill>
        <a:effectLst/>
      </p:bgPr>
    </p:bg>
    <p:spTree>
      <p:nvGrpSpPr>
        <p:cNvPr id="1" name="Shape 17"/>
        <p:cNvGrpSpPr/>
        <p:nvPr/>
      </p:nvGrpSpPr>
      <p:grpSpPr>
        <a:xfrm>
          <a:off x="0" y="0"/>
          <a:ext cx="0" cy="0"/>
          <a:chOff x="0" y="0"/>
          <a:chExt cx="0" cy="0"/>
        </a:xfrm>
      </p:grpSpPr>
      <p:sp>
        <p:nvSpPr>
          <p:cNvPr id="18" name="Google Shape;18;p38"/>
          <p:cNvSpPr/>
          <p:nvPr/>
        </p:nvSpPr>
        <p:spPr>
          <a:xfrm>
            <a:off x="0" y="0"/>
            <a:ext cx="12192000" cy="6858000"/>
          </a:xfrm>
          <a:prstGeom prst="rect">
            <a:avLst/>
          </a:prstGeom>
          <a:solidFill>
            <a:schemeClr val="accent1"/>
          </a:solidFill>
          <a:ln w="12700" cap="flat" cmpd="sng">
            <a:solidFill>
              <a:srgbClr val="00257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9" name="Google Shape;19;p38" descr="logooutline.eps"/>
          <p:cNvPicPr preferRelativeResize="0"/>
          <p:nvPr/>
        </p:nvPicPr>
        <p:blipFill rotWithShape="1">
          <a:blip r:embed="rId2">
            <a:alphaModFix/>
          </a:blip>
          <a:srcRect/>
          <a:stretch/>
        </p:blipFill>
        <p:spPr>
          <a:xfrm>
            <a:off x="5106130" y="710117"/>
            <a:ext cx="1990424" cy="1970420"/>
          </a:xfrm>
          <a:prstGeom prst="rect">
            <a:avLst/>
          </a:prstGeom>
          <a:noFill/>
          <a:ln>
            <a:noFill/>
          </a:ln>
        </p:spPr>
      </p:pic>
      <p:sp>
        <p:nvSpPr>
          <p:cNvPr id="20" name="Google Shape;20;p38"/>
          <p:cNvSpPr txBox="1">
            <a:spLocks noGrp="1"/>
          </p:cNvSpPr>
          <p:nvPr>
            <p:ph type="ctrTitle"/>
          </p:nvPr>
        </p:nvSpPr>
        <p:spPr>
          <a:xfrm>
            <a:off x="407987" y="3429000"/>
            <a:ext cx="11376025" cy="2153265"/>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5000"/>
              <a:buFont typeface="Arial"/>
              <a:buNone/>
              <a:defRPr sz="5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38"/>
          <p:cNvSpPr txBox="1">
            <a:spLocks noGrp="1"/>
          </p:cNvSpPr>
          <p:nvPr>
            <p:ph type="subTitle" idx="1"/>
          </p:nvPr>
        </p:nvSpPr>
        <p:spPr>
          <a:xfrm>
            <a:off x="407988" y="5700251"/>
            <a:ext cx="11376026" cy="803787"/>
          </a:xfrm>
          <a:prstGeom prst="rect">
            <a:avLst/>
          </a:prstGeom>
          <a:noFill/>
          <a:ln>
            <a:noFill/>
          </a:ln>
        </p:spPr>
        <p:txBody>
          <a:bodyPr spcFirstLastPara="1" wrap="square" lIns="0" tIns="0" rIns="0" bIns="0" anchor="t" anchorCtr="0">
            <a:noAutofit/>
          </a:bodyPr>
          <a:lstStyle>
            <a:lvl1pPr lvl="0" algn="l">
              <a:lnSpc>
                <a:spcPct val="90000"/>
              </a:lnSpc>
              <a:spcBef>
                <a:spcPts val="1800"/>
              </a:spcBef>
              <a:spcAft>
                <a:spcPts val="0"/>
              </a:spcAft>
              <a:buClr>
                <a:schemeClr val="lt1"/>
              </a:buClr>
              <a:buSzPts val="2000"/>
              <a:buNone/>
              <a:defRPr sz="2000" b="0">
                <a:solidFill>
                  <a:schemeClr val="lt1"/>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ubtitle and Comparison">
  <p:cSld name="Subtitle and Comparison">
    <p:spTree>
      <p:nvGrpSpPr>
        <p:cNvPr id="1" name="Shape 68"/>
        <p:cNvGrpSpPr/>
        <p:nvPr/>
      </p:nvGrpSpPr>
      <p:grpSpPr>
        <a:xfrm>
          <a:off x="0" y="0"/>
          <a:ext cx="0" cy="0"/>
          <a:chOff x="0" y="0"/>
          <a:chExt cx="0" cy="0"/>
        </a:xfrm>
      </p:grpSpPr>
      <p:sp>
        <p:nvSpPr>
          <p:cNvPr id="69" name="Google Shape;69;p47"/>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47"/>
          <p:cNvSpPr txBox="1">
            <a:spLocks noGrp="1"/>
          </p:cNvSpPr>
          <p:nvPr>
            <p:ph type="body" idx="1"/>
          </p:nvPr>
        </p:nvSpPr>
        <p:spPr>
          <a:xfrm>
            <a:off x="407987" y="1592263"/>
            <a:ext cx="5616575" cy="66833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1" name="Google Shape;71;p47"/>
          <p:cNvSpPr txBox="1">
            <a:spLocks noGrp="1"/>
          </p:cNvSpPr>
          <p:nvPr>
            <p:ph type="body" idx="2"/>
          </p:nvPr>
        </p:nvSpPr>
        <p:spPr>
          <a:xfrm>
            <a:off x="407987" y="2427287"/>
            <a:ext cx="5616575" cy="3762376"/>
          </a:xfrm>
          <a:prstGeom prst="rect">
            <a:avLst/>
          </a:prstGeom>
          <a:noFill/>
          <a:ln>
            <a:noFill/>
          </a:ln>
        </p:spPr>
        <p:txBody>
          <a:bodyPr spcFirstLastPara="1" wrap="square" lIns="0" tIns="0" rIns="0" bIns="0" anchor="t" anchorCtr="0">
            <a:noAutofit/>
          </a:bodyPr>
          <a:lstStyle>
            <a:lvl1pPr marL="457200" lvl="0" indent="-406400" algn="l">
              <a:lnSpc>
                <a:spcPct val="90000"/>
              </a:lnSpc>
              <a:spcBef>
                <a:spcPts val="1800"/>
              </a:spcBef>
              <a:spcAft>
                <a:spcPts val="0"/>
              </a:spcAft>
              <a:buClr>
                <a:srgbClr val="171717"/>
              </a:buClr>
              <a:buSzPts val="2800"/>
              <a:buFont typeface="Arial"/>
              <a:buChar char="•"/>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47"/>
          <p:cNvSpPr txBox="1">
            <a:spLocks noGrp="1"/>
          </p:cNvSpPr>
          <p:nvPr>
            <p:ph type="body" idx="3"/>
          </p:nvPr>
        </p:nvSpPr>
        <p:spPr>
          <a:xfrm>
            <a:off x="6172200" y="1604966"/>
            <a:ext cx="5616600" cy="65563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3" name="Google Shape;73;p47"/>
          <p:cNvSpPr txBox="1">
            <a:spLocks noGrp="1"/>
          </p:cNvSpPr>
          <p:nvPr>
            <p:ph type="body" idx="4"/>
          </p:nvPr>
        </p:nvSpPr>
        <p:spPr>
          <a:xfrm>
            <a:off x="6172200" y="2427287"/>
            <a:ext cx="5611813" cy="3762376"/>
          </a:xfrm>
          <a:prstGeom prst="rect">
            <a:avLst/>
          </a:prstGeom>
          <a:noFill/>
          <a:ln>
            <a:noFill/>
          </a:ln>
        </p:spPr>
        <p:txBody>
          <a:bodyPr spcFirstLastPara="1" wrap="square" lIns="0" tIns="0" rIns="0" bIns="0" anchor="t" anchorCtr="0">
            <a:noAutofit/>
          </a:bodyPr>
          <a:lstStyle>
            <a:lvl1pPr marL="457200" lvl="0" indent="-406400" algn="l">
              <a:lnSpc>
                <a:spcPct val="90000"/>
              </a:lnSpc>
              <a:spcBef>
                <a:spcPts val="1800"/>
              </a:spcBef>
              <a:spcAft>
                <a:spcPts val="0"/>
              </a:spcAft>
              <a:buClr>
                <a:srgbClr val="171717"/>
              </a:buClr>
              <a:buSzPts val="2800"/>
              <a:buFont typeface="Arial"/>
              <a:buChar char="•"/>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47"/>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47"/>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47"/>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and Picture">
  <p:cSld name="Text and Picture">
    <p:spTree>
      <p:nvGrpSpPr>
        <p:cNvPr id="1" name="Shape 77"/>
        <p:cNvGrpSpPr/>
        <p:nvPr/>
      </p:nvGrpSpPr>
      <p:grpSpPr>
        <a:xfrm>
          <a:off x="0" y="0"/>
          <a:ext cx="0" cy="0"/>
          <a:chOff x="0" y="0"/>
          <a:chExt cx="0" cy="0"/>
        </a:xfrm>
      </p:grpSpPr>
      <p:sp>
        <p:nvSpPr>
          <p:cNvPr id="78" name="Google Shape;78;p48"/>
          <p:cNvSpPr txBox="1">
            <a:spLocks noGrp="1"/>
          </p:cNvSpPr>
          <p:nvPr>
            <p:ph type="title"/>
          </p:nvPr>
        </p:nvSpPr>
        <p:spPr>
          <a:xfrm>
            <a:off x="407989" y="373593"/>
            <a:ext cx="561657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48"/>
          <p:cNvSpPr txBox="1">
            <a:spLocks noGrp="1"/>
          </p:cNvSpPr>
          <p:nvPr>
            <p:ph type="body" idx="1"/>
          </p:nvPr>
        </p:nvSpPr>
        <p:spPr>
          <a:xfrm>
            <a:off x="407987" y="1598658"/>
            <a:ext cx="5616575"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2800"/>
              <a:buNone/>
              <a:defRPr>
                <a:solidFill>
                  <a:srgbClr val="171717"/>
                </a:solidFill>
              </a:defRPr>
            </a:lvl1pPr>
            <a:lvl2pPr marL="914400" lvl="1" indent="-381000" algn="l">
              <a:lnSpc>
                <a:spcPct val="100000"/>
              </a:lnSpc>
              <a:spcBef>
                <a:spcPts val="500"/>
              </a:spcBef>
              <a:spcAft>
                <a:spcPts val="0"/>
              </a:spcAft>
              <a:buClr>
                <a:srgbClr val="171717"/>
              </a:buClr>
              <a:buSzPts val="24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48"/>
          <p:cNvSpPr>
            <a:spLocks noGrp="1"/>
          </p:cNvSpPr>
          <p:nvPr>
            <p:ph type="pic" idx="2"/>
          </p:nvPr>
        </p:nvSpPr>
        <p:spPr>
          <a:xfrm>
            <a:off x="6167438" y="0"/>
            <a:ext cx="6024562" cy="6317986"/>
          </a:xfrm>
          <a:prstGeom prst="rect">
            <a:avLst/>
          </a:prstGeom>
          <a:solidFill>
            <a:schemeClr val="lt1"/>
          </a:solidFill>
          <a:ln>
            <a:noFill/>
          </a:ln>
        </p:spPr>
      </p:sp>
      <p:sp>
        <p:nvSpPr>
          <p:cNvPr id="81" name="Google Shape;81;p48"/>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48"/>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48"/>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ext and 2 Pictures horizontal">
  <p:cSld name="Text and 2 Pictures horizontal">
    <p:spTree>
      <p:nvGrpSpPr>
        <p:cNvPr id="1" name="Shape 84"/>
        <p:cNvGrpSpPr/>
        <p:nvPr/>
      </p:nvGrpSpPr>
      <p:grpSpPr>
        <a:xfrm>
          <a:off x="0" y="0"/>
          <a:ext cx="0" cy="0"/>
          <a:chOff x="0" y="0"/>
          <a:chExt cx="0" cy="0"/>
        </a:xfrm>
      </p:grpSpPr>
      <p:sp>
        <p:nvSpPr>
          <p:cNvPr id="85" name="Google Shape;85;p49"/>
          <p:cNvSpPr txBox="1">
            <a:spLocks noGrp="1"/>
          </p:cNvSpPr>
          <p:nvPr>
            <p:ph type="title"/>
          </p:nvPr>
        </p:nvSpPr>
        <p:spPr>
          <a:xfrm>
            <a:off x="407989" y="373593"/>
            <a:ext cx="1137602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49"/>
          <p:cNvSpPr txBox="1">
            <a:spLocks noGrp="1"/>
          </p:cNvSpPr>
          <p:nvPr>
            <p:ph type="body" idx="1"/>
          </p:nvPr>
        </p:nvSpPr>
        <p:spPr>
          <a:xfrm>
            <a:off x="407987" y="1598658"/>
            <a:ext cx="5616575"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2800"/>
              <a:buNone/>
              <a:defRPr>
                <a:solidFill>
                  <a:srgbClr val="171717"/>
                </a:solidFill>
              </a:defRPr>
            </a:lvl1pPr>
            <a:lvl2pPr marL="914400" lvl="1" indent="-381000" algn="l">
              <a:lnSpc>
                <a:spcPct val="100000"/>
              </a:lnSpc>
              <a:spcBef>
                <a:spcPts val="500"/>
              </a:spcBef>
              <a:spcAft>
                <a:spcPts val="0"/>
              </a:spcAft>
              <a:buClr>
                <a:srgbClr val="171717"/>
              </a:buClr>
              <a:buSzPts val="24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49"/>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49"/>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49"/>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90" name="Google Shape;90;p49"/>
          <p:cNvSpPr>
            <a:spLocks noGrp="1"/>
          </p:cNvSpPr>
          <p:nvPr>
            <p:ph type="pic" idx="2"/>
          </p:nvPr>
        </p:nvSpPr>
        <p:spPr>
          <a:xfrm>
            <a:off x="6167438" y="1592263"/>
            <a:ext cx="5616575" cy="2232025"/>
          </a:xfrm>
          <a:prstGeom prst="rect">
            <a:avLst/>
          </a:prstGeom>
          <a:solidFill>
            <a:schemeClr val="lt1"/>
          </a:solidFill>
          <a:ln>
            <a:noFill/>
          </a:ln>
        </p:spPr>
      </p:sp>
      <p:sp>
        <p:nvSpPr>
          <p:cNvPr id="91" name="Google Shape;91;p49"/>
          <p:cNvSpPr>
            <a:spLocks noGrp="1"/>
          </p:cNvSpPr>
          <p:nvPr>
            <p:ph type="pic" idx="3"/>
          </p:nvPr>
        </p:nvSpPr>
        <p:spPr>
          <a:xfrm>
            <a:off x="6167438" y="3969703"/>
            <a:ext cx="5616575" cy="2232025"/>
          </a:xfrm>
          <a:prstGeom prst="rect">
            <a:avLst/>
          </a:prstGeom>
          <a:solidFill>
            <a:schemeClr val="lt1"/>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and 4 Pictures">
  <p:cSld name="Text and 4 Pictures">
    <p:spTree>
      <p:nvGrpSpPr>
        <p:cNvPr id="1" name="Shape 92"/>
        <p:cNvGrpSpPr/>
        <p:nvPr/>
      </p:nvGrpSpPr>
      <p:grpSpPr>
        <a:xfrm>
          <a:off x="0" y="0"/>
          <a:ext cx="0" cy="0"/>
          <a:chOff x="0" y="0"/>
          <a:chExt cx="0" cy="0"/>
        </a:xfrm>
      </p:grpSpPr>
      <p:sp>
        <p:nvSpPr>
          <p:cNvPr id="93" name="Google Shape;93;p50"/>
          <p:cNvSpPr txBox="1">
            <a:spLocks noGrp="1"/>
          </p:cNvSpPr>
          <p:nvPr>
            <p:ph type="title"/>
          </p:nvPr>
        </p:nvSpPr>
        <p:spPr>
          <a:xfrm>
            <a:off x="407989" y="373593"/>
            <a:ext cx="1137602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50"/>
          <p:cNvSpPr txBox="1">
            <a:spLocks noGrp="1"/>
          </p:cNvSpPr>
          <p:nvPr>
            <p:ph type="body" idx="1"/>
          </p:nvPr>
        </p:nvSpPr>
        <p:spPr>
          <a:xfrm>
            <a:off x="407987" y="1598658"/>
            <a:ext cx="3708401"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2800"/>
              <a:buNone/>
              <a:defRPr>
                <a:solidFill>
                  <a:srgbClr val="171717"/>
                </a:solidFill>
              </a:defRPr>
            </a:lvl1pPr>
            <a:lvl2pPr marL="914400" lvl="1" indent="-381000" algn="l">
              <a:lnSpc>
                <a:spcPct val="120000"/>
              </a:lnSpc>
              <a:spcBef>
                <a:spcPts val="500"/>
              </a:spcBef>
              <a:spcAft>
                <a:spcPts val="0"/>
              </a:spcAft>
              <a:buClr>
                <a:srgbClr val="171717"/>
              </a:buClr>
              <a:buSzPts val="24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50"/>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50"/>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50"/>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98" name="Google Shape;98;p50"/>
          <p:cNvSpPr>
            <a:spLocks noGrp="1"/>
          </p:cNvSpPr>
          <p:nvPr>
            <p:ph type="pic" idx="2"/>
          </p:nvPr>
        </p:nvSpPr>
        <p:spPr>
          <a:xfrm>
            <a:off x="8075613" y="1592263"/>
            <a:ext cx="3708400" cy="2232025"/>
          </a:xfrm>
          <a:prstGeom prst="rect">
            <a:avLst/>
          </a:prstGeom>
          <a:solidFill>
            <a:schemeClr val="lt1"/>
          </a:solidFill>
          <a:ln>
            <a:noFill/>
          </a:ln>
        </p:spPr>
      </p:sp>
      <p:sp>
        <p:nvSpPr>
          <p:cNvPr id="99" name="Google Shape;99;p50"/>
          <p:cNvSpPr>
            <a:spLocks noGrp="1"/>
          </p:cNvSpPr>
          <p:nvPr>
            <p:ph type="pic" idx="3"/>
          </p:nvPr>
        </p:nvSpPr>
        <p:spPr>
          <a:xfrm>
            <a:off x="8124681" y="3969703"/>
            <a:ext cx="3659332" cy="2232025"/>
          </a:xfrm>
          <a:prstGeom prst="rect">
            <a:avLst/>
          </a:prstGeom>
          <a:solidFill>
            <a:schemeClr val="lt1"/>
          </a:solidFill>
          <a:ln>
            <a:noFill/>
          </a:ln>
        </p:spPr>
      </p:sp>
      <p:sp>
        <p:nvSpPr>
          <p:cNvPr id="100" name="Google Shape;100;p50"/>
          <p:cNvSpPr>
            <a:spLocks noGrp="1"/>
          </p:cNvSpPr>
          <p:nvPr>
            <p:ph type="pic" idx="4"/>
          </p:nvPr>
        </p:nvSpPr>
        <p:spPr>
          <a:xfrm>
            <a:off x="4259263" y="1592263"/>
            <a:ext cx="3659332" cy="2232025"/>
          </a:xfrm>
          <a:prstGeom prst="rect">
            <a:avLst/>
          </a:prstGeom>
          <a:solidFill>
            <a:schemeClr val="lt1"/>
          </a:solidFill>
          <a:ln>
            <a:noFill/>
          </a:ln>
        </p:spPr>
      </p:sp>
      <p:sp>
        <p:nvSpPr>
          <p:cNvPr id="101" name="Google Shape;101;p50"/>
          <p:cNvSpPr>
            <a:spLocks noGrp="1"/>
          </p:cNvSpPr>
          <p:nvPr>
            <p:ph type="pic" idx="5"/>
          </p:nvPr>
        </p:nvSpPr>
        <p:spPr>
          <a:xfrm>
            <a:off x="4259263" y="3978015"/>
            <a:ext cx="3659332" cy="2232025"/>
          </a:xfrm>
          <a:prstGeom prst="rect">
            <a:avLst/>
          </a:prstGeom>
          <a:solidFill>
            <a:schemeClr val="lt1"/>
          </a:solid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ubtitles and 2 Pictures ">
  <p:cSld name="Subtitles and 2 Pictures ">
    <p:spTree>
      <p:nvGrpSpPr>
        <p:cNvPr id="1" name="Shape 102"/>
        <p:cNvGrpSpPr/>
        <p:nvPr/>
      </p:nvGrpSpPr>
      <p:grpSpPr>
        <a:xfrm>
          <a:off x="0" y="0"/>
          <a:ext cx="0" cy="0"/>
          <a:chOff x="0" y="0"/>
          <a:chExt cx="0" cy="0"/>
        </a:xfrm>
      </p:grpSpPr>
      <p:sp>
        <p:nvSpPr>
          <p:cNvPr id="103" name="Google Shape;103;p51"/>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51"/>
          <p:cNvSpPr txBox="1">
            <a:spLocks noGrp="1"/>
          </p:cNvSpPr>
          <p:nvPr>
            <p:ph type="body" idx="1"/>
          </p:nvPr>
        </p:nvSpPr>
        <p:spPr>
          <a:xfrm>
            <a:off x="407987" y="1592263"/>
            <a:ext cx="5616575" cy="66833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05" name="Google Shape;105;p51"/>
          <p:cNvSpPr txBox="1">
            <a:spLocks noGrp="1"/>
          </p:cNvSpPr>
          <p:nvPr>
            <p:ph type="body" idx="2"/>
          </p:nvPr>
        </p:nvSpPr>
        <p:spPr>
          <a:xfrm>
            <a:off x="6172200" y="1604966"/>
            <a:ext cx="5616600" cy="65563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06" name="Google Shape;106;p51"/>
          <p:cNvSpPr>
            <a:spLocks noGrp="1"/>
          </p:cNvSpPr>
          <p:nvPr>
            <p:ph type="pic" idx="3"/>
          </p:nvPr>
        </p:nvSpPr>
        <p:spPr>
          <a:xfrm>
            <a:off x="407988" y="2420938"/>
            <a:ext cx="5616575" cy="3779837"/>
          </a:xfrm>
          <a:prstGeom prst="rect">
            <a:avLst/>
          </a:prstGeom>
          <a:solidFill>
            <a:schemeClr val="lt1"/>
          </a:solidFill>
          <a:ln>
            <a:noFill/>
          </a:ln>
        </p:spPr>
      </p:sp>
      <p:sp>
        <p:nvSpPr>
          <p:cNvPr id="107" name="Google Shape;107;p51"/>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51"/>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51"/>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10" name="Google Shape;110;p51"/>
          <p:cNvSpPr>
            <a:spLocks noGrp="1"/>
          </p:cNvSpPr>
          <p:nvPr>
            <p:ph type="pic" idx="4"/>
          </p:nvPr>
        </p:nvSpPr>
        <p:spPr>
          <a:xfrm>
            <a:off x="6172200" y="2420938"/>
            <a:ext cx="5616575" cy="3779837"/>
          </a:xfrm>
          <a:prstGeom prst="rect">
            <a:avLst/>
          </a:prstGeom>
          <a:solidFill>
            <a:schemeClr val="lt1"/>
          </a:solid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ubtitle and 3 Pictures">
  <p:cSld name="Subtitle and 3 Pictures">
    <p:spTree>
      <p:nvGrpSpPr>
        <p:cNvPr id="1" name="Shape 111"/>
        <p:cNvGrpSpPr/>
        <p:nvPr/>
      </p:nvGrpSpPr>
      <p:grpSpPr>
        <a:xfrm>
          <a:off x="0" y="0"/>
          <a:ext cx="0" cy="0"/>
          <a:chOff x="0" y="0"/>
          <a:chExt cx="0" cy="0"/>
        </a:xfrm>
      </p:grpSpPr>
      <p:sp>
        <p:nvSpPr>
          <p:cNvPr id="112" name="Google Shape;112;p52"/>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3" name="Google Shape;113;p52"/>
          <p:cNvSpPr txBox="1">
            <a:spLocks noGrp="1"/>
          </p:cNvSpPr>
          <p:nvPr>
            <p:ph type="body" idx="1"/>
          </p:nvPr>
        </p:nvSpPr>
        <p:spPr>
          <a:xfrm>
            <a:off x="407987" y="1592263"/>
            <a:ext cx="3708401" cy="66833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400"/>
              </a:spcBef>
              <a:spcAft>
                <a:spcPts val="0"/>
              </a:spcAft>
              <a:buClr>
                <a:schemeClr val="accent2"/>
              </a:buClr>
              <a:buSzPts val="2100"/>
              <a:buNone/>
              <a:defRPr sz="21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4" name="Google Shape;114;p52"/>
          <p:cNvSpPr txBox="1">
            <a:spLocks noGrp="1"/>
          </p:cNvSpPr>
          <p:nvPr>
            <p:ph type="body" idx="2"/>
          </p:nvPr>
        </p:nvSpPr>
        <p:spPr>
          <a:xfrm>
            <a:off x="8075612" y="1604966"/>
            <a:ext cx="3713187" cy="65563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5" name="Google Shape;115;p52"/>
          <p:cNvSpPr>
            <a:spLocks noGrp="1"/>
          </p:cNvSpPr>
          <p:nvPr>
            <p:ph type="pic" idx="3"/>
          </p:nvPr>
        </p:nvSpPr>
        <p:spPr>
          <a:xfrm>
            <a:off x="407989" y="2420938"/>
            <a:ext cx="3708400" cy="3779837"/>
          </a:xfrm>
          <a:prstGeom prst="rect">
            <a:avLst/>
          </a:prstGeom>
          <a:solidFill>
            <a:schemeClr val="lt1"/>
          </a:solidFill>
          <a:ln>
            <a:noFill/>
          </a:ln>
        </p:spPr>
      </p:sp>
      <p:sp>
        <p:nvSpPr>
          <p:cNvPr id="116" name="Google Shape;116;p52"/>
          <p:cNvSpPr>
            <a:spLocks noGrp="1"/>
          </p:cNvSpPr>
          <p:nvPr>
            <p:ph type="pic" idx="4"/>
          </p:nvPr>
        </p:nvSpPr>
        <p:spPr>
          <a:xfrm>
            <a:off x="8075613" y="2416175"/>
            <a:ext cx="3713187" cy="3779837"/>
          </a:xfrm>
          <a:prstGeom prst="rect">
            <a:avLst/>
          </a:prstGeom>
          <a:solidFill>
            <a:schemeClr val="lt1"/>
          </a:solidFill>
          <a:ln>
            <a:noFill/>
          </a:ln>
        </p:spPr>
      </p:sp>
      <p:sp>
        <p:nvSpPr>
          <p:cNvPr id="117" name="Google Shape;117;p52"/>
          <p:cNvSpPr txBox="1">
            <a:spLocks noGrp="1"/>
          </p:cNvSpPr>
          <p:nvPr>
            <p:ph type="body" idx="5"/>
          </p:nvPr>
        </p:nvSpPr>
        <p:spPr>
          <a:xfrm>
            <a:off x="4253846" y="1601227"/>
            <a:ext cx="3708401" cy="66833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00"/>
              </a:spcBef>
              <a:spcAft>
                <a:spcPts val="0"/>
              </a:spcAft>
              <a:buClr>
                <a:schemeClr val="accent2"/>
              </a:buClr>
              <a:buSzPts val="2100"/>
              <a:buNone/>
              <a:defRPr sz="21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8" name="Google Shape;118;p52"/>
          <p:cNvSpPr>
            <a:spLocks noGrp="1"/>
          </p:cNvSpPr>
          <p:nvPr>
            <p:ph type="pic" idx="6"/>
          </p:nvPr>
        </p:nvSpPr>
        <p:spPr>
          <a:xfrm>
            <a:off x="4253848" y="2429902"/>
            <a:ext cx="3708400" cy="3779837"/>
          </a:xfrm>
          <a:prstGeom prst="rect">
            <a:avLst/>
          </a:prstGeom>
          <a:solidFill>
            <a:schemeClr val="lt1"/>
          </a:solidFill>
          <a:ln>
            <a:noFill/>
          </a:ln>
        </p:spPr>
      </p:sp>
      <p:sp>
        <p:nvSpPr>
          <p:cNvPr id="119" name="Google Shape;119;p52"/>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52"/>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52"/>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Picture Horizontal and texts">
  <p:cSld name="Picture Horizontal and texts">
    <p:spTree>
      <p:nvGrpSpPr>
        <p:cNvPr id="1" name="Shape 122"/>
        <p:cNvGrpSpPr/>
        <p:nvPr/>
      </p:nvGrpSpPr>
      <p:grpSpPr>
        <a:xfrm>
          <a:off x="0" y="0"/>
          <a:ext cx="0" cy="0"/>
          <a:chOff x="0" y="0"/>
          <a:chExt cx="0" cy="0"/>
        </a:xfrm>
      </p:grpSpPr>
      <p:sp>
        <p:nvSpPr>
          <p:cNvPr id="123" name="Google Shape;123;p53"/>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4" name="Google Shape;124;p53"/>
          <p:cNvSpPr>
            <a:spLocks noGrp="1"/>
          </p:cNvSpPr>
          <p:nvPr>
            <p:ph type="pic" idx="2"/>
          </p:nvPr>
        </p:nvSpPr>
        <p:spPr>
          <a:xfrm>
            <a:off x="412776" y="1592263"/>
            <a:ext cx="11376024" cy="2563906"/>
          </a:xfrm>
          <a:prstGeom prst="rect">
            <a:avLst/>
          </a:prstGeom>
          <a:solidFill>
            <a:schemeClr val="lt1"/>
          </a:solidFill>
          <a:ln>
            <a:noFill/>
          </a:ln>
        </p:spPr>
      </p:sp>
      <p:sp>
        <p:nvSpPr>
          <p:cNvPr id="125" name="Google Shape;125;p53"/>
          <p:cNvSpPr txBox="1">
            <a:spLocks noGrp="1"/>
          </p:cNvSpPr>
          <p:nvPr>
            <p:ph type="body" idx="1"/>
          </p:nvPr>
        </p:nvSpPr>
        <p:spPr>
          <a:xfrm>
            <a:off x="407989" y="4294188"/>
            <a:ext cx="3708400" cy="190658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53"/>
          <p:cNvSpPr txBox="1">
            <a:spLocks noGrp="1"/>
          </p:cNvSpPr>
          <p:nvPr>
            <p:ph type="body" idx="3"/>
          </p:nvPr>
        </p:nvSpPr>
        <p:spPr>
          <a:xfrm>
            <a:off x="4267201" y="4294188"/>
            <a:ext cx="3665537" cy="190658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7" name="Google Shape;127;p53"/>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8" name="Google Shape;128;p53"/>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53"/>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30" name="Google Shape;130;p53"/>
          <p:cNvSpPr txBox="1">
            <a:spLocks noGrp="1"/>
          </p:cNvSpPr>
          <p:nvPr>
            <p:ph type="body" idx="4"/>
          </p:nvPr>
        </p:nvSpPr>
        <p:spPr>
          <a:xfrm>
            <a:off x="8085668" y="4294188"/>
            <a:ext cx="3703132" cy="190658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hapter Header" type="secHead">
  <p:cSld name="SECTION_HEADER">
    <p:spTree>
      <p:nvGrpSpPr>
        <p:cNvPr id="1" name="Shape 131"/>
        <p:cNvGrpSpPr/>
        <p:nvPr/>
      </p:nvGrpSpPr>
      <p:grpSpPr>
        <a:xfrm>
          <a:off x="0" y="0"/>
          <a:ext cx="0" cy="0"/>
          <a:chOff x="0" y="0"/>
          <a:chExt cx="0" cy="0"/>
        </a:xfrm>
      </p:grpSpPr>
      <p:sp>
        <p:nvSpPr>
          <p:cNvPr id="132" name="Google Shape;132;p54"/>
          <p:cNvSpPr txBox="1">
            <a:spLocks noGrp="1"/>
          </p:cNvSpPr>
          <p:nvPr>
            <p:ph type="title"/>
          </p:nvPr>
        </p:nvSpPr>
        <p:spPr>
          <a:xfrm>
            <a:off x="407987" y="1709738"/>
            <a:ext cx="11376025" cy="2852737"/>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dk1"/>
              </a:buClr>
              <a:buSzPts val="5000"/>
              <a:buFont typeface="Arial"/>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3" name="Google Shape;133;p54"/>
          <p:cNvSpPr txBox="1">
            <a:spLocks noGrp="1"/>
          </p:cNvSpPr>
          <p:nvPr>
            <p:ph type="body" idx="1"/>
          </p:nvPr>
        </p:nvSpPr>
        <p:spPr>
          <a:xfrm>
            <a:off x="407987" y="4589463"/>
            <a:ext cx="11376026" cy="150018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a:solidFill>
                  <a:schemeClr val="accent2"/>
                </a:solidFill>
              </a:defRPr>
            </a:lvl1pPr>
            <a:lvl2pPr marL="914400" lvl="1" indent="-228600" algn="l">
              <a:lnSpc>
                <a:spcPct val="100000"/>
              </a:lnSpc>
              <a:spcBef>
                <a:spcPts val="500"/>
              </a:spcBef>
              <a:spcAft>
                <a:spcPts val="0"/>
              </a:spcAft>
              <a:buClr>
                <a:srgbClr val="888DBD"/>
              </a:buClr>
              <a:buSzPts val="2000"/>
              <a:buNone/>
              <a:defRPr sz="2000">
                <a:solidFill>
                  <a:srgbClr val="888DBD"/>
                </a:solidFill>
              </a:defRPr>
            </a:lvl2pPr>
            <a:lvl3pPr marL="1371600" lvl="2" indent="-228600" algn="l">
              <a:lnSpc>
                <a:spcPct val="100000"/>
              </a:lnSpc>
              <a:spcBef>
                <a:spcPts val="500"/>
              </a:spcBef>
              <a:spcAft>
                <a:spcPts val="0"/>
              </a:spcAft>
              <a:buClr>
                <a:srgbClr val="888DBD"/>
              </a:buClr>
              <a:buSzPts val="1800"/>
              <a:buNone/>
              <a:defRPr sz="1800">
                <a:solidFill>
                  <a:srgbClr val="888DBD"/>
                </a:solidFill>
              </a:defRPr>
            </a:lvl3pPr>
            <a:lvl4pPr marL="1828800" lvl="3" indent="-228600" algn="l">
              <a:lnSpc>
                <a:spcPct val="100000"/>
              </a:lnSpc>
              <a:spcBef>
                <a:spcPts val="500"/>
              </a:spcBef>
              <a:spcAft>
                <a:spcPts val="0"/>
              </a:spcAft>
              <a:buClr>
                <a:srgbClr val="888DBD"/>
              </a:buClr>
              <a:buSzPts val="1600"/>
              <a:buNone/>
              <a:defRPr sz="1600">
                <a:solidFill>
                  <a:srgbClr val="888DBD"/>
                </a:solidFill>
              </a:defRPr>
            </a:lvl4pPr>
            <a:lvl5pPr marL="2286000" lvl="4" indent="-228600" algn="l">
              <a:lnSpc>
                <a:spcPct val="90000"/>
              </a:lnSpc>
              <a:spcBef>
                <a:spcPts val="500"/>
              </a:spcBef>
              <a:spcAft>
                <a:spcPts val="0"/>
              </a:spcAft>
              <a:buClr>
                <a:srgbClr val="888DBD"/>
              </a:buClr>
              <a:buSzPts val="1600"/>
              <a:buNone/>
              <a:defRPr sz="1600">
                <a:solidFill>
                  <a:srgbClr val="888DBD"/>
                </a:solidFill>
              </a:defRPr>
            </a:lvl5pPr>
            <a:lvl6pPr marL="2743200" lvl="5" indent="-228600" algn="l">
              <a:lnSpc>
                <a:spcPct val="90000"/>
              </a:lnSpc>
              <a:spcBef>
                <a:spcPts val="500"/>
              </a:spcBef>
              <a:spcAft>
                <a:spcPts val="0"/>
              </a:spcAft>
              <a:buClr>
                <a:srgbClr val="888DBD"/>
              </a:buClr>
              <a:buSzPts val="1600"/>
              <a:buNone/>
              <a:defRPr sz="1600">
                <a:solidFill>
                  <a:srgbClr val="888DBD"/>
                </a:solidFill>
              </a:defRPr>
            </a:lvl6pPr>
            <a:lvl7pPr marL="3200400" lvl="6" indent="-228600" algn="l">
              <a:lnSpc>
                <a:spcPct val="90000"/>
              </a:lnSpc>
              <a:spcBef>
                <a:spcPts val="500"/>
              </a:spcBef>
              <a:spcAft>
                <a:spcPts val="0"/>
              </a:spcAft>
              <a:buClr>
                <a:srgbClr val="888DBD"/>
              </a:buClr>
              <a:buSzPts val="1600"/>
              <a:buNone/>
              <a:defRPr sz="1600">
                <a:solidFill>
                  <a:srgbClr val="888DBD"/>
                </a:solidFill>
              </a:defRPr>
            </a:lvl7pPr>
            <a:lvl8pPr marL="3657600" lvl="7" indent="-228600" algn="l">
              <a:lnSpc>
                <a:spcPct val="90000"/>
              </a:lnSpc>
              <a:spcBef>
                <a:spcPts val="500"/>
              </a:spcBef>
              <a:spcAft>
                <a:spcPts val="0"/>
              </a:spcAft>
              <a:buClr>
                <a:srgbClr val="888DBD"/>
              </a:buClr>
              <a:buSzPts val="1600"/>
              <a:buNone/>
              <a:defRPr sz="1600">
                <a:solidFill>
                  <a:srgbClr val="888DBD"/>
                </a:solidFill>
              </a:defRPr>
            </a:lvl8pPr>
            <a:lvl9pPr marL="4114800" lvl="8" indent="-228600" algn="l">
              <a:lnSpc>
                <a:spcPct val="90000"/>
              </a:lnSpc>
              <a:spcBef>
                <a:spcPts val="500"/>
              </a:spcBef>
              <a:spcAft>
                <a:spcPts val="0"/>
              </a:spcAft>
              <a:buClr>
                <a:srgbClr val="888DBD"/>
              </a:buClr>
              <a:buSzPts val="1600"/>
              <a:buNone/>
              <a:defRPr sz="1600">
                <a:solidFill>
                  <a:srgbClr val="888DBD"/>
                </a:solidFill>
              </a:defRPr>
            </a:lvl9pPr>
          </a:lstStyle>
          <a:p>
            <a:endParaRPr/>
          </a:p>
        </p:txBody>
      </p:sp>
      <p:sp>
        <p:nvSpPr>
          <p:cNvPr id="134" name="Google Shape;134;p54"/>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54"/>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54"/>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137"/>
        <p:cNvGrpSpPr/>
        <p:nvPr/>
      </p:nvGrpSpPr>
      <p:grpSpPr>
        <a:xfrm>
          <a:off x="0" y="0"/>
          <a:ext cx="0" cy="0"/>
          <a:chOff x="0" y="0"/>
          <a:chExt cx="0" cy="0"/>
        </a:xfrm>
      </p:grpSpPr>
      <p:sp>
        <p:nvSpPr>
          <p:cNvPr id="138" name="Google Shape;138;p55"/>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55"/>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55"/>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ulleted Content">
  <p:cSld name="Bulleted Content">
    <p:spTree>
      <p:nvGrpSpPr>
        <p:cNvPr id="1" name="Shape 22"/>
        <p:cNvGrpSpPr/>
        <p:nvPr/>
      </p:nvGrpSpPr>
      <p:grpSpPr>
        <a:xfrm>
          <a:off x="0" y="0"/>
          <a:ext cx="0" cy="0"/>
          <a:chOff x="0" y="0"/>
          <a:chExt cx="0" cy="0"/>
        </a:xfrm>
      </p:grpSpPr>
      <p:sp>
        <p:nvSpPr>
          <p:cNvPr id="23" name="Google Shape;23;p39"/>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lvl="0" indent="-406400" algn="l">
              <a:lnSpc>
                <a:spcPct val="90000"/>
              </a:lnSpc>
              <a:spcBef>
                <a:spcPts val="1800"/>
              </a:spcBef>
              <a:spcAft>
                <a:spcPts val="0"/>
              </a:spcAft>
              <a:buClr>
                <a:srgbClr val="171717"/>
              </a:buClr>
              <a:buSzPts val="2800"/>
              <a:buFont typeface="Arial"/>
              <a:buChar char="•"/>
              <a:defRPr>
                <a:solidFill>
                  <a:srgbClr val="171717"/>
                </a:solidFill>
              </a:defRPr>
            </a:lvl1pPr>
            <a:lvl2pPr marL="914400" lvl="1" indent="-342900" algn="l">
              <a:lnSpc>
                <a:spcPct val="100000"/>
              </a:lnSpc>
              <a:spcBef>
                <a:spcPts val="500"/>
              </a:spcBef>
              <a:spcAft>
                <a:spcPts val="0"/>
              </a:spcAft>
              <a:buClr>
                <a:srgbClr val="171717"/>
              </a:buClr>
              <a:buSzPts val="1800"/>
              <a:buFont typeface="Arial"/>
              <a:buChar char="•"/>
              <a:defRPr sz="1800">
                <a:solidFill>
                  <a:srgbClr val="171717"/>
                </a:solidFill>
              </a:defRPr>
            </a:lvl2pPr>
            <a:lvl3pPr marL="1371600" lvl="2" indent="-342900" algn="l">
              <a:lnSpc>
                <a:spcPct val="100000"/>
              </a:lnSpc>
              <a:spcBef>
                <a:spcPts val="500"/>
              </a:spcBef>
              <a:spcAft>
                <a:spcPts val="0"/>
              </a:spcAft>
              <a:buClr>
                <a:srgbClr val="171717"/>
              </a:buClr>
              <a:buSzPts val="1800"/>
              <a:buFont typeface="Arial"/>
              <a:buChar char="•"/>
              <a:defRPr sz="1800">
                <a:solidFill>
                  <a:srgbClr val="171717"/>
                </a:solidFill>
              </a:defRPr>
            </a:lvl3pPr>
            <a:lvl4pPr marL="1828800" lvl="3" indent="-330200" algn="l">
              <a:lnSpc>
                <a:spcPct val="100000"/>
              </a:lnSpc>
              <a:spcBef>
                <a:spcPts val="500"/>
              </a:spcBef>
              <a:spcAft>
                <a:spcPts val="0"/>
              </a:spcAft>
              <a:buClr>
                <a:srgbClr val="171717"/>
              </a:buClr>
              <a:buSzPts val="1600"/>
              <a:buFont typeface="Arial"/>
              <a:buChar char="•"/>
              <a:defRPr sz="1600">
                <a:solidFill>
                  <a:srgbClr val="171717"/>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9"/>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39"/>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9"/>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9"/>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 type="title">
  <p:cSld name="TITLE">
    <p:spTree>
      <p:nvGrpSpPr>
        <p:cNvPr id="1" name="Shape 28"/>
        <p:cNvGrpSpPr/>
        <p:nvPr/>
      </p:nvGrpSpPr>
      <p:grpSpPr>
        <a:xfrm>
          <a:off x="0" y="0"/>
          <a:ext cx="0" cy="0"/>
          <a:chOff x="0" y="0"/>
          <a:chExt cx="0" cy="0"/>
        </a:xfrm>
      </p:grpSpPr>
      <p:sp>
        <p:nvSpPr>
          <p:cNvPr id="29" name="Google Shape;29;p40"/>
          <p:cNvSpPr txBox="1">
            <a:spLocks noGrp="1"/>
          </p:cNvSpPr>
          <p:nvPr>
            <p:ph type="ctrTitle"/>
          </p:nvPr>
        </p:nvSpPr>
        <p:spPr>
          <a:xfrm>
            <a:off x="1524000" y="1046163"/>
            <a:ext cx="9144000" cy="2387600"/>
          </a:xfrm>
          <a:prstGeom prst="rect">
            <a:avLst/>
          </a:prstGeom>
          <a:noFill/>
          <a:ln>
            <a:noFill/>
          </a:ln>
        </p:spPr>
        <p:txBody>
          <a:bodyPr spcFirstLastPara="1" wrap="square" lIns="0" tIns="0" rIns="0" bIns="0" anchor="b" anchorCtr="0">
            <a:no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40"/>
          <p:cNvSpPr txBox="1">
            <a:spLocks noGrp="1"/>
          </p:cNvSpPr>
          <p:nvPr>
            <p:ph type="subTitle" idx="1"/>
          </p:nvPr>
        </p:nvSpPr>
        <p:spPr>
          <a:xfrm>
            <a:off x="1524000" y="3602038"/>
            <a:ext cx="9144000" cy="1655762"/>
          </a:xfrm>
          <a:prstGeom prst="rect">
            <a:avLst/>
          </a:prstGeom>
          <a:noFill/>
          <a:ln>
            <a:noFill/>
          </a:ln>
        </p:spPr>
        <p:txBody>
          <a:bodyPr spcFirstLastPara="1" wrap="square" lIns="0" tIns="0" rIns="0" bIns="0" anchor="t" anchorCtr="0">
            <a:noAutofit/>
          </a:bodyPr>
          <a:lstStyle>
            <a:lvl1pPr lvl="0" algn="ctr">
              <a:lnSpc>
                <a:spcPct val="90000"/>
              </a:lnSpc>
              <a:spcBef>
                <a:spcPts val="18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1" name="Google Shape;31;p40"/>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0"/>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40"/>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
  <p:cSld name="Content  ">
    <p:spTree>
      <p:nvGrpSpPr>
        <p:cNvPr id="1" name="Shape 34"/>
        <p:cNvGrpSpPr/>
        <p:nvPr/>
      </p:nvGrpSpPr>
      <p:grpSpPr>
        <a:xfrm>
          <a:off x="0" y="0"/>
          <a:ext cx="0" cy="0"/>
          <a:chOff x="0" y="0"/>
          <a:chExt cx="0" cy="0"/>
        </a:xfrm>
      </p:grpSpPr>
      <p:sp>
        <p:nvSpPr>
          <p:cNvPr id="35" name="Google Shape;35;p41"/>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dk2"/>
              </a:buClr>
              <a:buSzPts val="2800"/>
              <a:buNone/>
              <a:defRPr>
                <a:solidFill>
                  <a:schemeClr val="dk2"/>
                </a:solidFill>
              </a:defRPr>
            </a:lvl1pPr>
            <a:lvl2pPr marL="914400" lvl="1" indent="-342900" algn="l">
              <a:lnSpc>
                <a:spcPct val="100000"/>
              </a:lnSpc>
              <a:spcBef>
                <a:spcPts val="500"/>
              </a:spcBef>
              <a:spcAft>
                <a:spcPts val="0"/>
              </a:spcAft>
              <a:buClr>
                <a:schemeClr val="dk2"/>
              </a:buClr>
              <a:buSzPts val="1800"/>
              <a:buFont typeface="Arial"/>
              <a:buChar char="•"/>
              <a:defRPr sz="1800">
                <a:solidFill>
                  <a:schemeClr val="dk2"/>
                </a:solidFill>
              </a:defRPr>
            </a:lvl2pPr>
            <a:lvl3pPr marL="1371600" lvl="2" indent="-355600" algn="l">
              <a:lnSpc>
                <a:spcPct val="100000"/>
              </a:lnSpc>
              <a:spcBef>
                <a:spcPts val="500"/>
              </a:spcBef>
              <a:spcAft>
                <a:spcPts val="0"/>
              </a:spcAft>
              <a:buClr>
                <a:schemeClr val="dk2"/>
              </a:buClr>
              <a:buSzPts val="2000"/>
              <a:buFont typeface="Arial"/>
              <a:buChar char="•"/>
              <a:defRPr>
                <a:solidFill>
                  <a:schemeClr val="dk2"/>
                </a:solidFill>
              </a:defRPr>
            </a:lvl3pPr>
            <a:lvl4pPr marL="1828800" lvl="3" indent="-355600" algn="l">
              <a:lnSpc>
                <a:spcPct val="100000"/>
              </a:lnSpc>
              <a:spcBef>
                <a:spcPts val="500"/>
              </a:spcBef>
              <a:spcAft>
                <a:spcPts val="0"/>
              </a:spcAft>
              <a:buClr>
                <a:schemeClr val="dk2"/>
              </a:buClr>
              <a:buSzPts val="2000"/>
              <a:buFont typeface="Arial"/>
              <a:buChar char="•"/>
              <a:defRPr>
                <a:solidFill>
                  <a:schemeClr val="dk2"/>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41"/>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41"/>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41"/>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1"/>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Last slide" type="blank">
  <p:cSld name="BLANK">
    <p:spTree>
      <p:nvGrpSpPr>
        <p:cNvPr id="1" name="Shape 40"/>
        <p:cNvGrpSpPr/>
        <p:nvPr/>
      </p:nvGrpSpPr>
      <p:grpSpPr>
        <a:xfrm>
          <a:off x="0" y="0"/>
          <a:ext cx="0" cy="0"/>
          <a:chOff x="0" y="0"/>
          <a:chExt cx="0" cy="0"/>
        </a:xfrm>
      </p:grpSpPr>
      <p:sp>
        <p:nvSpPr>
          <p:cNvPr id="41" name="Google Shape;41;p42"/>
          <p:cNvSpPr/>
          <p:nvPr/>
        </p:nvSpPr>
        <p:spPr>
          <a:xfrm>
            <a:off x="407988" y="6196406"/>
            <a:ext cx="113760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Arial"/>
                <a:ea typeface="Arial"/>
                <a:cs typeface="Arial"/>
                <a:sym typeface="Arial"/>
              </a:rPr>
              <a:t>home.cern</a:t>
            </a:r>
            <a:endParaRPr sz="1800">
              <a:solidFill>
                <a:schemeClr val="dk1"/>
              </a:solidFill>
              <a:latin typeface="Arial"/>
              <a:ea typeface="Arial"/>
              <a:cs typeface="Arial"/>
              <a:sym typeface="Arial"/>
            </a:endParaRPr>
          </a:p>
        </p:txBody>
      </p:sp>
      <p:pic>
        <p:nvPicPr>
          <p:cNvPr id="42" name="Google Shape;42;p42"/>
          <p:cNvPicPr preferRelativeResize="0"/>
          <p:nvPr/>
        </p:nvPicPr>
        <p:blipFill rotWithShape="1">
          <a:blip r:embed="rId2">
            <a:alphaModFix/>
          </a:blip>
          <a:srcRect/>
          <a:stretch/>
        </p:blipFill>
        <p:spPr>
          <a:xfrm>
            <a:off x="5231904" y="2244864"/>
            <a:ext cx="1728192" cy="172819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1_Title Slide with logo">
  <p:cSld name="1_Title Slide with logo">
    <p:bg>
      <p:bgPr>
        <a:solidFill>
          <a:schemeClr val="lt1"/>
        </a:solidFill>
        <a:effectLst/>
      </p:bgPr>
    </p:bg>
    <p:spTree>
      <p:nvGrpSpPr>
        <p:cNvPr id="1" name="Shape 43"/>
        <p:cNvGrpSpPr/>
        <p:nvPr/>
      </p:nvGrpSpPr>
      <p:grpSpPr>
        <a:xfrm>
          <a:off x="0" y="0"/>
          <a:ext cx="0" cy="0"/>
          <a:chOff x="0" y="0"/>
          <a:chExt cx="0" cy="0"/>
        </a:xfrm>
      </p:grpSpPr>
      <p:sp>
        <p:nvSpPr>
          <p:cNvPr id="44" name="Google Shape;44;p43"/>
          <p:cNvSpPr/>
          <p:nvPr/>
        </p:nvSpPr>
        <p:spPr>
          <a:xfrm>
            <a:off x="0" y="0"/>
            <a:ext cx="12192000" cy="6858000"/>
          </a:xfrm>
          <a:prstGeom prst="rect">
            <a:avLst/>
          </a:prstGeom>
          <a:solidFill>
            <a:schemeClr val="accent1"/>
          </a:solidFill>
          <a:ln w="12700" cap="flat" cmpd="sng">
            <a:solidFill>
              <a:srgbClr val="00257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5" name="Google Shape;45;p43" descr="logooutline.eps"/>
          <p:cNvPicPr preferRelativeResize="0"/>
          <p:nvPr/>
        </p:nvPicPr>
        <p:blipFill rotWithShape="1">
          <a:blip r:embed="rId2">
            <a:alphaModFix/>
          </a:blip>
          <a:srcRect/>
          <a:stretch/>
        </p:blipFill>
        <p:spPr>
          <a:xfrm>
            <a:off x="3647728" y="757891"/>
            <a:ext cx="1990424" cy="1970420"/>
          </a:xfrm>
          <a:prstGeom prst="rect">
            <a:avLst/>
          </a:prstGeom>
          <a:noFill/>
          <a:ln>
            <a:noFill/>
          </a:ln>
        </p:spPr>
      </p:pic>
      <p:sp>
        <p:nvSpPr>
          <p:cNvPr id="46" name="Google Shape;46;p43"/>
          <p:cNvSpPr txBox="1">
            <a:spLocks noGrp="1"/>
          </p:cNvSpPr>
          <p:nvPr>
            <p:ph type="ctrTitle"/>
          </p:nvPr>
        </p:nvSpPr>
        <p:spPr>
          <a:xfrm>
            <a:off x="407987" y="3429000"/>
            <a:ext cx="11376025" cy="2153265"/>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5000"/>
              <a:buFont typeface="Arial"/>
              <a:buNone/>
              <a:defRPr sz="5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43"/>
          <p:cNvSpPr txBox="1">
            <a:spLocks noGrp="1"/>
          </p:cNvSpPr>
          <p:nvPr>
            <p:ph type="subTitle" idx="1"/>
          </p:nvPr>
        </p:nvSpPr>
        <p:spPr>
          <a:xfrm>
            <a:off x="407988" y="5700251"/>
            <a:ext cx="11376026" cy="803787"/>
          </a:xfrm>
          <a:prstGeom prst="rect">
            <a:avLst/>
          </a:prstGeom>
          <a:noFill/>
          <a:ln>
            <a:noFill/>
          </a:ln>
        </p:spPr>
        <p:txBody>
          <a:bodyPr spcFirstLastPara="1" wrap="square" lIns="0" tIns="0" rIns="0" bIns="0" anchor="t" anchorCtr="0">
            <a:noAutofit/>
          </a:bodyPr>
          <a:lstStyle>
            <a:lvl1pPr lvl="0" algn="l">
              <a:lnSpc>
                <a:spcPct val="90000"/>
              </a:lnSpc>
              <a:spcBef>
                <a:spcPts val="1800"/>
              </a:spcBef>
              <a:spcAft>
                <a:spcPts val="0"/>
              </a:spcAft>
              <a:buClr>
                <a:schemeClr val="lt1"/>
              </a:buClr>
              <a:buSzPts val="2000"/>
              <a:buNone/>
              <a:defRPr sz="2000" b="0">
                <a:solidFill>
                  <a:schemeClr val="lt1"/>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48" name="Google Shape;48;p43"/>
          <p:cNvPicPr preferRelativeResize="0"/>
          <p:nvPr/>
        </p:nvPicPr>
        <p:blipFill rotWithShape="1">
          <a:blip r:embed="rId3">
            <a:alphaModFix/>
          </a:blip>
          <a:srcRect/>
          <a:stretch/>
        </p:blipFill>
        <p:spPr>
          <a:xfrm>
            <a:off x="5990132" y="216024"/>
            <a:ext cx="2996952" cy="2996952"/>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Picture">
  <p:cSld name="Big Picture">
    <p:spTree>
      <p:nvGrpSpPr>
        <p:cNvPr id="1" name="Shape 49"/>
        <p:cNvGrpSpPr/>
        <p:nvPr/>
      </p:nvGrpSpPr>
      <p:grpSpPr>
        <a:xfrm>
          <a:off x="0" y="0"/>
          <a:ext cx="0" cy="0"/>
          <a:chOff x="0" y="0"/>
          <a:chExt cx="0" cy="0"/>
        </a:xfrm>
      </p:grpSpPr>
      <p:sp>
        <p:nvSpPr>
          <p:cNvPr id="50" name="Google Shape;50;p44"/>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44"/>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44"/>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44"/>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54" name="Google Shape;54;p44"/>
          <p:cNvSpPr>
            <a:spLocks noGrp="1"/>
          </p:cNvSpPr>
          <p:nvPr>
            <p:ph type="pic" idx="2"/>
          </p:nvPr>
        </p:nvSpPr>
        <p:spPr>
          <a:xfrm>
            <a:off x="407988" y="1439863"/>
            <a:ext cx="11376025" cy="4760912"/>
          </a:xfrm>
          <a:prstGeom prst="rect">
            <a:avLst/>
          </a:prstGeom>
          <a:solidFill>
            <a:schemeClr val="lt1"/>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Full page Picture">
  <p:cSld name="Full page Picture">
    <p:spTree>
      <p:nvGrpSpPr>
        <p:cNvPr id="1" name="Shape 55"/>
        <p:cNvGrpSpPr/>
        <p:nvPr/>
      </p:nvGrpSpPr>
      <p:grpSpPr>
        <a:xfrm>
          <a:off x="0" y="0"/>
          <a:ext cx="0" cy="0"/>
          <a:chOff x="0" y="0"/>
          <a:chExt cx="0" cy="0"/>
        </a:xfrm>
      </p:grpSpPr>
      <p:sp>
        <p:nvSpPr>
          <p:cNvPr id="56" name="Google Shape;56;p45"/>
          <p:cNvSpPr>
            <a:spLocks noGrp="1"/>
          </p:cNvSpPr>
          <p:nvPr>
            <p:ph type="pic" idx="2"/>
          </p:nvPr>
        </p:nvSpPr>
        <p:spPr>
          <a:xfrm>
            <a:off x="0" y="-29980"/>
            <a:ext cx="12192000" cy="6351588"/>
          </a:xfrm>
          <a:prstGeom prst="rect">
            <a:avLst/>
          </a:prstGeom>
          <a:solidFill>
            <a:schemeClr val="lt1"/>
          </a:solidFill>
          <a:ln>
            <a:noFill/>
          </a:ln>
        </p:spPr>
      </p:sp>
      <p:sp>
        <p:nvSpPr>
          <p:cNvPr id="57" name="Google Shape;57;p45"/>
          <p:cNvSpPr txBox="1">
            <a:spLocks noGrp="1"/>
          </p:cNvSpPr>
          <p:nvPr>
            <p:ph type="body" idx="1"/>
          </p:nvPr>
        </p:nvSpPr>
        <p:spPr>
          <a:xfrm>
            <a:off x="8075612" y="-52466"/>
            <a:ext cx="4116387" cy="6370820"/>
          </a:xfrm>
          <a:prstGeom prst="rect">
            <a:avLst/>
          </a:prstGeom>
          <a:solidFill>
            <a:schemeClr val="dk1">
              <a:alpha val="80000"/>
            </a:schemeClr>
          </a:solidFill>
          <a:ln>
            <a:noFill/>
          </a:ln>
        </p:spPr>
        <p:txBody>
          <a:bodyPr spcFirstLastPara="1" wrap="square" lIns="180000" tIns="180000" rIns="180000" bIns="180000" anchor="t" anchorCtr="0">
            <a:noAutofit/>
          </a:bodyPr>
          <a:lstStyle>
            <a:lvl1pPr marL="457200" lvl="0" indent="-228600" algn="l">
              <a:lnSpc>
                <a:spcPct val="90000"/>
              </a:lnSpc>
              <a:spcBef>
                <a:spcPts val="1800"/>
              </a:spcBef>
              <a:spcAft>
                <a:spcPts val="0"/>
              </a:spcAft>
              <a:buClr>
                <a:schemeClr val="lt1"/>
              </a:buClr>
              <a:buSzPts val="2800"/>
              <a:buNone/>
              <a:defRPr sz="2800">
                <a:solidFill>
                  <a:schemeClr val="lt1"/>
                </a:solidFill>
              </a:defRPr>
            </a:lvl1pPr>
            <a:lvl2pPr marL="914400" lvl="1" indent="-361950" algn="l">
              <a:lnSpc>
                <a:spcPct val="100000"/>
              </a:lnSpc>
              <a:spcBef>
                <a:spcPts val="500"/>
              </a:spcBef>
              <a:spcAft>
                <a:spcPts val="0"/>
              </a:spcAft>
              <a:buClr>
                <a:schemeClr val="lt1"/>
              </a:buClr>
              <a:buSzPts val="2100"/>
              <a:buFont typeface="Arial"/>
              <a:buChar char="•"/>
              <a:defRPr sz="2100">
                <a:solidFill>
                  <a:schemeClr val="lt1"/>
                </a:solidFill>
              </a:defRPr>
            </a:lvl2pPr>
            <a:lvl3pPr marL="1371600" lvl="2" indent="-342900" algn="l">
              <a:lnSpc>
                <a:spcPct val="100000"/>
              </a:lnSpc>
              <a:spcBef>
                <a:spcPts val="500"/>
              </a:spcBef>
              <a:spcAft>
                <a:spcPts val="0"/>
              </a:spcAft>
              <a:buClr>
                <a:schemeClr val="lt1"/>
              </a:buClr>
              <a:buSzPts val="1800"/>
              <a:buFont typeface="Arial"/>
              <a:buChar char="•"/>
              <a:defRPr sz="1800">
                <a:solidFill>
                  <a:schemeClr val="lt1"/>
                </a:solidFill>
              </a:defRPr>
            </a:lvl3pPr>
            <a:lvl4pPr marL="1828800" lvl="3" indent="-355600" algn="l">
              <a:lnSpc>
                <a:spcPct val="100000"/>
              </a:lnSpc>
              <a:spcBef>
                <a:spcPts val="500"/>
              </a:spcBef>
              <a:spcAft>
                <a:spcPts val="0"/>
              </a:spcAft>
              <a:buClr>
                <a:schemeClr val="lt1"/>
              </a:buClr>
              <a:buSzPts val="2000"/>
              <a:buFont typeface="Arial"/>
              <a:buChar char="•"/>
              <a:defRPr>
                <a:solidFill>
                  <a:schemeClr val="lt1"/>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45"/>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45"/>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45"/>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 Contents">
  <p:cSld name="2 Contents">
    <p:spTree>
      <p:nvGrpSpPr>
        <p:cNvPr id="1" name="Shape 61"/>
        <p:cNvGrpSpPr/>
        <p:nvPr/>
      </p:nvGrpSpPr>
      <p:grpSpPr>
        <a:xfrm>
          <a:off x="0" y="0"/>
          <a:ext cx="0" cy="0"/>
          <a:chOff x="0" y="0"/>
          <a:chExt cx="0" cy="0"/>
        </a:xfrm>
      </p:grpSpPr>
      <p:sp>
        <p:nvSpPr>
          <p:cNvPr id="62" name="Google Shape;62;p46"/>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46"/>
          <p:cNvSpPr txBox="1">
            <a:spLocks noGrp="1"/>
          </p:cNvSpPr>
          <p:nvPr>
            <p:ph type="body" idx="1"/>
          </p:nvPr>
        </p:nvSpPr>
        <p:spPr>
          <a:xfrm>
            <a:off x="407987" y="1592264"/>
            <a:ext cx="5616575"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46"/>
          <p:cNvSpPr txBox="1">
            <a:spLocks noGrp="1"/>
          </p:cNvSpPr>
          <p:nvPr>
            <p:ph type="body" idx="2"/>
          </p:nvPr>
        </p:nvSpPr>
        <p:spPr>
          <a:xfrm>
            <a:off x="6172199" y="1592264"/>
            <a:ext cx="5611813" cy="4608511"/>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46"/>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46"/>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46"/>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7"/>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1" name="Google Shape;11;p37"/>
          <p:cNvPicPr preferRelativeResize="0"/>
          <p:nvPr/>
        </p:nvPicPr>
        <p:blipFill rotWithShape="1">
          <a:blip r:embed="rId20">
            <a:alphaModFix/>
          </a:blip>
          <a:srcRect/>
          <a:stretch/>
        </p:blipFill>
        <p:spPr>
          <a:xfrm>
            <a:off x="0" y="6332400"/>
            <a:ext cx="12192000" cy="533400"/>
          </a:xfrm>
          <a:prstGeom prst="rect">
            <a:avLst/>
          </a:prstGeom>
          <a:noFill/>
          <a:ln>
            <a:noFill/>
          </a:ln>
        </p:spPr>
      </p:pic>
      <p:sp>
        <p:nvSpPr>
          <p:cNvPr id="12" name="Google Shape;12;p37"/>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800"/>
              </a:spcBef>
              <a:spcAft>
                <a:spcPts val="0"/>
              </a:spcAft>
              <a:buClr>
                <a:srgbClr val="171717"/>
              </a:buClr>
              <a:buSzPts val="2800"/>
              <a:buFont typeface="Arial"/>
              <a:buNone/>
              <a:defRPr sz="2800" b="1" i="0" u="none" strike="noStrike" cap="none">
                <a:solidFill>
                  <a:srgbClr val="171717"/>
                </a:solidFill>
                <a:latin typeface="Arial"/>
                <a:ea typeface="Arial"/>
                <a:cs typeface="Arial"/>
                <a:sym typeface="Arial"/>
              </a:defRPr>
            </a:lvl1pPr>
            <a:lvl2pPr marL="914400" marR="0" lvl="1" indent="-381000" algn="l" rtl="0">
              <a:lnSpc>
                <a:spcPct val="100000"/>
              </a:lnSpc>
              <a:spcBef>
                <a:spcPts val="500"/>
              </a:spcBef>
              <a:spcAft>
                <a:spcPts val="0"/>
              </a:spcAft>
              <a:buClr>
                <a:srgbClr val="171717"/>
              </a:buClr>
              <a:buSzPts val="2400"/>
              <a:buFont typeface="Arial"/>
              <a:buChar char="•"/>
              <a:defRPr sz="2400" b="0" i="0" u="none" strike="noStrike" cap="none">
                <a:solidFill>
                  <a:srgbClr val="171717"/>
                </a:solidFill>
                <a:latin typeface="Arial"/>
                <a:ea typeface="Arial"/>
                <a:cs typeface="Arial"/>
                <a:sym typeface="Arial"/>
              </a:defRPr>
            </a:lvl2pPr>
            <a:lvl3pPr marL="1371600" marR="0" lvl="2" indent="-355600" algn="l" rtl="0">
              <a:lnSpc>
                <a:spcPct val="100000"/>
              </a:lnSpc>
              <a:spcBef>
                <a:spcPts val="500"/>
              </a:spcBef>
              <a:spcAft>
                <a:spcPts val="0"/>
              </a:spcAft>
              <a:buClr>
                <a:srgbClr val="171717"/>
              </a:buClr>
              <a:buSzPts val="2000"/>
              <a:buFont typeface="Arial"/>
              <a:buChar char="•"/>
              <a:defRPr sz="2000" b="0" i="0" u="none" strike="noStrike" cap="none">
                <a:solidFill>
                  <a:srgbClr val="171717"/>
                </a:solidFill>
                <a:latin typeface="Arial"/>
                <a:ea typeface="Arial"/>
                <a:cs typeface="Arial"/>
                <a:sym typeface="Arial"/>
              </a:defRPr>
            </a:lvl3pPr>
            <a:lvl4pPr marL="1828800" marR="0" lvl="3" indent="-355600" algn="l" rtl="0">
              <a:lnSpc>
                <a:spcPct val="100000"/>
              </a:lnSpc>
              <a:spcBef>
                <a:spcPts val="500"/>
              </a:spcBef>
              <a:spcAft>
                <a:spcPts val="0"/>
              </a:spcAft>
              <a:buClr>
                <a:srgbClr val="171717"/>
              </a:buClr>
              <a:buSzPts val="2000"/>
              <a:buFont typeface="Arial"/>
              <a:buChar char="•"/>
              <a:defRPr sz="2000" b="0" i="0" u="none" strike="noStrike" cap="none">
                <a:solidFill>
                  <a:srgbClr val="171717"/>
                </a:solidFill>
                <a:latin typeface="Arial"/>
                <a:ea typeface="Arial"/>
                <a:cs typeface="Arial"/>
                <a:sym typeface="Arial"/>
              </a:defRPr>
            </a:lvl4pPr>
            <a:lvl5pPr marL="2286000" marR="0" lvl="4" indent="-330200" algn="l" rtl="0">
              <a:lnSpc>
                <a:spcPct val="90000"/>
              </a:lnSpc>
              <a:spcBef>
                <a:spcPts val="500"/>
              </a:spcBef>
              <a:spcAft>
                <a:spcPts val="0"/>
              </a:spcAft>
              <a:buClr>
                <a:schemeClr val="accent6"/>
              </a:buClr>
              <a:buSzPts val="1600"/>
              <a:buFont typeface="Arial"/>
              <a:buChar char="•"/>
              <a:defRPr sz="16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 name="Google Shape;13;p37"/>
          <p:cNvSpPr txBox="1">
            <a:spLocks noGrp="1"/>
          </p:cNvSpPr>
          <p:nvPr>
            <p:ph type="dt" idx="10"/>
          </p:nvPr>
        </p:nvSpPr>
        <p:spPr>
          <a:xfrm>
            <a:off x="3248526" y="6408000"/>
            <a:ext cx="867862"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050" b="0" i="0" u="none" strike="noStrike" cap="none">
                <a:solidFill>
                  <a:schemeClr val="lt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37"/>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1050" b="0" i="0" u="none" strike="noStrike" cap="none">
                <a:solidFill>
                  <a:schemeClr val="lt1"/>
                </a:solidFill>
                <a:latin typeface="Arial"/>
                <a:ea typeface="Arial"/>
                <a:cs typeface="Arial"/>
                <a:sym typeface="Arial"/>
              </a:defRPr>
            </a:lvl1pPr>
            <a:lvl2pPr marL="0" marR="0" lvl="1" indent="0" algn="r" rtl="0">
              <a:spcBef>
                <a:spcPts val="0"/>
              </a:spcBef>
              <a:buNone/>
              <a:defRPr sz="1050" b="0" i="0" u="none" strike="noStrike" cap="none">
                <a:solidFill>
                  <a:schemeClr val="lt1"/>
                </a:solidFill>
                <a:latin typeface="Arial"/>
                <a:ea typeface="Arial"/>
                <a:cs typeface="Arial"/>
                <a:sym typeface="Arial"/>
              </a:defRPr>
            </a:lvl2pPr>
            <a:lvl3pPr marL="0" marR="0" lvl="2" indent="0" algn="r" rtl="0">
              <a:spcBef>
                <a:spcPts val="0"/>
              </a:spcBef>
              <a:buNone/>
              <a:defRPr sz="1050" b="0" i="0" u="none" strike="noStrike" cap="none">
                <a:solidFill>
                  <a:schemeClr val="lt1"/>
                </a:solidFill>
                <a:latin typeface="Arial"/>
                <a:ea typeface="Arial"/>
                <a:cs typeface="Arial"/>
                <a:sym typeface="Arial"/>
              </a:defRPr>
            </a:lvl3pPr>
            <a:lvl4pPr marL="0" marR="0" lvl="3" indent="0" algn="r" rtl="0">
              <a:spcBef>
                <a:spcPts val="0"/>
              </a:spcBef>
              <a:buNone/>
              <a:defRPr sz="1050" b="0" i="0" u="none" strike="noStrike" cap="none">
                <a:solidFill>
                  <a:schemeClr val="lt1"/>
                </a:solidFill>
                <a:latin typeface="Arial"/>
                <a:ea typeface="Arial"/>
                <a:cs typeface="Arial"/>
                <a:sym typeface="Arial"/>
              </a:defRPr>
            </a:lvl4pPr>
            <a:lvl5pPr marL="0" marR="0" lvl="4" indent="0" algn="r" rtl="0">
              <a:spcBef>
                <a:spcPts val="0"/>
              </a:spcBef>
              <a:buNone/>
              <a:defRPr sz="1050" b="0" i="0" u="none" strike="noStrike" cap="none">
                <a:solidFill>
                  <a:schemeClr val="lt1"/>
                </a:solidFill>
                <a:latin typeface="Arial"/>
                <a:ea typeface="Arial"/>
                <a:cs typeface="Arial"/>
                <a:sym typeface="Arial"/>
              </a:defRPr>
            </a:lvl5pPr>
            <a:lvl6pPr marL="0" marR="0" lvl="5" indent="0" algn="r" rtl="0">
              <a:spcBef>
                <a:spcPts val="0"/>
              </a:spcBef>
              <a:buNone/>
              <a:defRPr sz="1050" b="0" i="0" u="none" strike="noStrike" cap="none">
                <a:solidFill>
                  <a:schemeClr val="lt1"/>
                </a:solidFill>
                <a:latin typeface="Arial"/>
                <a:ea typeface="Arial"/>
                <a:cs typeface="Arial"/>
                <a:sym typeface="Arial"/>
              </a:defRPr>
            </a:lvl6pPr>
            <a:lvl7pPr marL="0" marR="0" lvl="6" indent="0" algn="r" rtl="0">
              <a:spcBef>
                <a:spcPts val="0"/>
              </a:spcBef>
              <a:buNone/>
              <a:defRPr sz="1050" b="0" i="0" u="none" strike="noStrike" cap="none">
                <a:solidFill>
                  <a:schemeClr val="lt1"/>
                </a:solidFill>
                <a:latin typeface="Arial"/>
                <a:ea typeface="Arial"/>
                <a:cs typeface="Arial"/>
                <a:sym typeface="Arial"/>
              </a:defRPr>
            </a:lvl7pPr>
            <a:lvl8pPr marL="0" marR="0" lvl="7" indent="0" algn="r" rtl="0">
              <a:spcBef>
                <a:spcPts val="0"/>
              </a:spcBef>
              <a:buNone/>
              <a:defRPr sz="1050" b="0" i="0" u="none" strike="noStrike" cap="none">
                <a:solidFill>
                  <a:schemeClr val="lt1"/>
                </a:solidFill>
                <a:latin typeface="Arial"/>
                <a:ea typeface="Arial"/>
                <a:cs typeface="Arial"/>
                <a:sym typeface="Arial"/>
              </a:defRPr>
            </a:lvl8pPr>
            <a:lvl9pPr marL="0" marR="0" lvl="8" indent="0" algn="r" rtl="0">
              <a:spcBef>
                <a:spcPts val="0"/>
              </a:spcBef>
              <a:buNone/>
              <a:defRPr sz="105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5" name="Google Shape;15;p37"/>
          <p:cNvSpPr txBox="1">
            <a:spLocks noGrp="1"/>
          </p:cNvSpPr>
          <p:nvPr>
            <p:ph type="ftr" idx="11"/>
          </p:nvPr>
        </p:nvSpPr>
        <p:spPr>
          <a:xfrm>
            <a:off x="4259262" y="6408000"/>
            <a:ext cx="6572221"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chemeClr val="lt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pic>
        <p:nvPicPr>
          <p:cNvPr id="16" name="Google Shape;16;p37"/>
          <p:cNvPicPr preferRelativeResize="0"/>
          <p:nvPr/>
        </p:nvPicPr>
        <p:blipFill rotWithShape="1">
          <a:blip r:embed="rId21">
            <a:alphaModFix/>
          </a:blip>
          <a:srcRect/>
          <a:stretch/>
        </p:blipFill>
        <p:spPr>
          <a:xfrm>
            <a:off x="1991544" y="6258472"/>
            <a:ext cx="681255" cy="6812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s://indico.cern.ch/event/1107029/"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hyperlink" Target="http://cds.cern.ch/record/1329478?ln=e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hyperlink" Target="https://indico.cern.ch/event/1107029/"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
          <p:cNvSpPr txBox="1">
            <a:spLocks noGrp="1"/>
          </p:cNvSpPr>
          <p:nvPr>
            <p:ph type="ctrTitle"/>
          </p:nvPr>
        </p:nvSpPr>
        <p:spPr>
          <a:xfrm>
            <a:off x="407987" y="3429001"/>
            <a:ext cx="11376025" cy="72008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5000"/>
              <a:buFont typeface="Arial"/>
              <a:buNone/>
            </a:pPr>
            <a:r>
              <a:rPr lang="en-US"/>
              <a:t>GF PoP – R2E assessment </a:t>
            </a:r>
            <a:endParaRPr/>
          </a:p>
        </p:txBody>
      </p:sp>
      <p:sp>
        <p:nvSpPr>
          <p:cNvPr id="146" name="Google Shape;146;p1"/>
          <p:cNvSpPr txBox="1">
            <a:spLocks noGrp="1"/>
          </p:cNvSpPr>
          <p:nvPr>
            <p:ph type="subTitle" idx="1"/>
          </p:nvPr>
        </p:nvSpPr>
        <p:spPr>
          <a:xfrm>
            <a:off x="407986" y="4293096"/>
            <a:ext cx="11376026" cy="1656184"/>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1600"/>
              <a:buNone/>
            </a:pPr>
            <a:r>
              <a:rPr lang="en-US" u="sng" dirty="0"/>
              <a:t>G. Mazzola</a:t>
            </a:r>
            <a:r>
              <a:rPr lang="en-US" u="sng" baseline="30000" dirty="0"/>
              <a:t>1</a:t>
            </a:r>
            <a:r>
              <a:rPr lang="en-US" dirty="0"/>
              <a:t>, L. S. Esposito</a:t>
            </a:r>
            <a:r>
              <a:rPr lang="en-US" baseline="30000" dirty="0"/>
              <a:t>1</a:t>
            </a:r>
            <a:r>
              <a:rPr lang="en-US" dirty="0"/>
              <a:t>, K. Bilko</a:t>
            </a:r>
            <a:r>
              <a:rPr lang="en-US" baseline="30000" dirty="0"/>
              <a:t>1</a:t>
            </a:r>
            <a:r>
              <a:rPr lang="en-US" dirty="0"/>
              <a:t>, R. G. Alia</a:t>
            </a:r>
            <a:r>
              <a:rPr lang="en-US" baseline="30000" dirty="0"/>
              <a:t>1</a:t>
            </a:r>
            <a:r>
              <a:rPr lang="en-US" dirty="0"/>
              <a:t/>
            </a:r>
            <a:br>
              <a:rPr lang="en-US" dirty="0"/>
            </a:br>
            <a:r>
              <a:rPr lang="en-US" baseline="30000" dirty="0"/>
              <a:t>1 </a:t>
            </a:r>
            <a:r>
              <a:rPr lang="en-US" dirty="0"/>
              <a:t>SY/STI</a:t>
            </a:r>
            <a:endParaRPr sz="2800" dirty="0"/>
          </a:p>
          <a:p>
            <a:pPr marL="0" lvl="0" indent="0" algn="l" rtl="0">
              <a:lnSpc>
                <a:spcPct val="90000"/>
              </a:lnSpc>
              <a:spcBef>
                <a:spcPts val="2200"/>
              </a:spcBef>
              <a:spcAft>
                <a:spcPts val="0"/>
              </a:spcAft>
              <a:buClr>
                <a:schemeClr val="lt1"/>
              </a:buClr>
              <a:buSzPts val="1600"/>
              <a:buNone/>
            </a:pPr>
            <a:endParaRPr sz="1600" dirty="0"/>
          </a:p>
          <a:p>
            <a:pPr marL="0" lvl="0" indent="0" algn="l" rtl="0">
              <a:lnSpc>
                <a:spcPct val="90000"/>
              </a:lnSpc>
              <a:spcBef>
                <a:spcPts val="2200"/>
              </a:spcBef>
              <a:spcAft>
                <a:spcPts val="0"/>
              </a:spcAft>
              <a:buClr>
                <a:schemeClr val="lt1"/>
              </a:buClr>
              <a:buSzPts val="1600"/>
              <a:buNone/>
            </a:pPr>
            <a:r>
              <a:rPr lang="en-US" sz="1600" dirty="0"/>
              <a:t>SPS </a:t>
            </a:r>
            <a:r>
              <a:rPr lang="en-US" sz="1600" dirty="0" err="1"/>
              <a:t>PoP</a:t>
            </a:r>
            <a:r>
              <a:rPr lang="en-US" sz="1600" dirty="0"/>
              <a:t> Workshop</a:t>
            </a:r>
            <a:br>
              <a:rPr lang="en-US" sz="1600" dirty="0"/>
            </a:br>
            <a:r>
              <a:rPr lang="en-US" sz="1600" dirty="0"/>
              <a:t>24-25 October 2022</a:t>
            </a:r>
            <a:endParaRPr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11"/>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a:t>FLUKA </a:t>
            </a:r>
            <a:r>
              <a:rPr lang="en-US" dirty="0" smtClean="0"/>
              <a:t>Dose </a:t>
            </a:r>
            <a:endParaRPr dirty="0"/>
          </a:p>
        </p:txBody>
      </p:sp>
      <p:sp>
        <p:nvSpPr>
          <p:cNvPr id="224" name="Google Shape;224;p11"/>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10</a:t>
            </a:fld>
            <a:endParaRPr/>
          </a:p>
        </p:txBody>
      </p:sp>
      <p:graphicFrame>
        <p:nvGraphicFramePr>
          <p:cNvPr id="225" name="Google Shape;225;p11"/>
          <p:cNvGraphicFramePr/>
          <p:nvPr/>
        </p:nvGraphicFramePr>
        <p:xfrm>
          <a:off x="2413280" y="2226857"/>
          <a:ext cx="7365450" cy="2696550"/>
        </p:xfrm>
        <a:graphic>
          <a:graphicData uri="http://schemas.openxmlformats.org/drawingml/2006/table">
            <a:tbl>
              <a:tblPr firstRow="1" bandRow="1">
                <a:noFill/>
                <a:tableStyleId>{F9B6CB03-EA3E-406C-BEA3-123B9F1DAFB9}</a:tableStyleId>
              </a:tblPr>
              <a:tblGrid>
                <a:gridCol w="2455150">
                  <a:extLst>
                    <a:ext uri="{9D8B030D-6E8A-4147-A177-3AD203B41FA5}">
                      <a16:colId xmlns:a16="http://schemas.microsoft.com/office/drawing/2014/main" val="20000"/>
                    </a:ext>
                  </a:extLst>
                </a:gridCol>
                <a:gridCol w="2455150">
                  <a:extLst>
                    <a:ext uri="{9D8B030D-6E8A-4147-A177-3AD203B41FA5}">
                      <a16:colId xmlns:a16="http://schemas.microsoft.com/office/drawing/2014/main" val="20001"/>
                    </a:ext>
                  </a:extLst>
                </a:gridCol>
                <a:gridCol w="2455150">
                  <a:extLst>
                    <a:ext uri="{9D8B030D-6E8A-4147-A177-3AD203B41FA5}">
                      <a16:colId xmlns:a16="http://schemas.microsoft.com/office/drawing/2014/main" val="20002"/>
                    </a:ext>
                  </a:extLst>
                </a:gridCol>
              </a:tblGrid>
              <a:tr h="449425">
                <a:tc>
                  <a:txBody>
                    <a:bodyPr/>
                    <a:lstStyle/>
                    <a:p>
                      <a:pPr marL="0" marR="0" lvl="0" indent="0" algn="ctr" rtl="0">
                        <a:spcBef>
                          <a:spcPts val="0"/>
                        </a:spcBef>
                        <a:spcAft>
                          <a:spcPts val="0"/>
                        </a:spcAft>
                        <a:buNone/>
                      </a:pPr>
                      <a:r>
                        <a:rPr lang="en-US" sz="1500" b="1" i="0" u="none" strike="noStrike" cap="none">
                          <a:solidFill>
                            <a:schemeClr val="lt1"/>
                          </a:solidFill>
                          <a:latin typeface="Arial"/>
                          <a:ea typeface="Arial"/>
                          <a:cs typeface="Arial"/>
                          <a:sym typeface="Arial"/>
                        </a:rPr>
                        <a:t>BLM#</a:t>
                      </a:r>
                      <a:endParaRPr sz="1700"/>
                    </a:p>
                  </a:txBody>
                  <a:tcPr marL="9525" marR="9525" marT="9525" marB="0" anchor="ctr"/>
                </a:tc>
                <a:tc>
                  <a:txBody>
                    <a:bodyPr/>
                    <a:lstStyle/>
                    <a:p>
                      <a:pPr marL="0" marR="0" lvl="0" indent="0" algn="ctr" rtl="0">
                        <a:spcBef>
                          <a:spcPts val="0"/>
                        </a:spcBef>
                        <a:spcAft>
                          <a:spcPts val="0"/>
                        </a:spcAft>
                        <a:buNone/>
                      </a:pPr>
                      <a:r>
                        <a:rPr lang="en-US" sz="1500" b="1" i="0" u="none" strike="noStrike" cap="none">
                          <a:solidFill>
                            <a:schemeClr val="lt1"/>
                          </a:solidFill>
                          <a:latin typeface="Arial"/>
                          <a:ea typeface="Arial"/>
                          <a:cs typeface="Arial"/>
                          <a:sym typeface="Arial"/>
                        </a:rPr>
                        <a:t>Gy FLUKA</a:t>
                      </a:r>
                      <a:endParaRPr sz="1700"/>
                    </a:p>
                  </a:txBody>
                  <a:tcPr marL="9525" marR="9525" marT="9525" marB="0" anchor="ctr"/>
                </a:tc>
                <a:tc>
                  <a:txBody>
                    <a:bodyPr/>
                    <a:lstStyle/>
                    <a:p>
                      <a:pPr marL="0" marR="0" lvl="0" indent="0" algn="ctr" rtl="0">
                        <a:spcBef>
                          <a:spcPts val="0"/>
                        </a:spcBef>
                        <a:spcAft>
                          <a:spcPts val="0"/>
                        </a:spcAft>
                        <a:buNone/>
                      </a:pPr>
                      <a:r>
                        <a:rPr lang="en-US" sz="1500" b="1" i="0" u="none" strike="noStrike" cap="none">
                          <a:solidFill>
                            <a:schemeClr val="lt1"/>
                          </a:solidFill>
                          <a:latin typeface="Arial"/>
                          <a:ea typeface="Arial"/>
                          <a:cs typeface="Arial"/>
                          <a:sym typeface="Arial"/>
                        </a:rPr>
                        <a:t>Gy measured</a:t>
                      </a:r>
                      <a:endParaRPr sz="1500" b="1" i="0" u="none" strike="noStrike" cap="none">
                        <a:solidFill>
                          <a:schemeClr val="lt1"/>
                        </a:solidFill>
                        <a:latin typeface="Arial"/>
                        <a:ea typeface="Arial"/>
                        <a:cs typeface="Arial"/>
                        <a:sym typeface="Arial"/>
                      </a:endParaRPr>
                    </a:p>
                  </a:txBody>
                  <a:tcPr marL="9525" marR="9525" marT="9525" marB="0" anchor="ctr"/>
                </a:tc>
                <a:extLst>
                  <a:ext uri="{0D108BD9-81ED-4DB2-BD59-A6C34878D82A}">
                    <a16:rowId xmlns:a16="http://schemas.microsoft.com/office/drawing/2014/main" val="10000"/>
                  </a:ext>
                </a:extLst>
              </a:tr>
              <a:tr h="449425">
                <a:tc>
                  <a:txBody>
                    <a:bodyPr/>
                    <a:lstStyle/>
                    <a:p>
                      <a:pPr marL="0" marR="0" lvl="0" indent="0" algn="ctr" rtl="0">
                        <a:spcBef>
                          <a:spcPts val="0"/>
                        </a:spcBef>
                        <a:spcAft>
                          <a:spcPts val="0"/>
                        </a:spcAft>
                        <a:buNone/>
                      </a:pPr>
                      <a:r>
                        <a:rPr lang="en-US" b="0" i="0" u="none" strike="noStrike" cap="none">
                          <a:solidFill>
                            <a:srgbClr val="000000"/>
                          </a:solidFill>
                          <a:latin typeface="Arial"/>
                          <a:ea typeface="Arial"/>
                          <a:cs typeface="Arial"/>
                          <a:sym typeface="Arial"/>
                        </a:rPr>
                        <a:t>BLM620</a:t>
                      </a:r>
                      <a:endParaRPr sz="1800"/>
                    </a:p>
                  </a:txBody>
                  <a:tcPr marL="9525" marR="9525" marT="9525" marB="0" anchor="ctr"/>
                </a:tc>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1.97E-03</a:t>
                      </a:r>
                      <a:endParaRPr sz="1700"/>
                    </a:p>
                  </a:txBody>
                  <a:tcPr marL="9525" marR="9525" marT="9525" marB="0" anchor="ctr"/>
                </a:tc>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0.16</a:t>
                      </a:r>
                      <a:endParaRPr sz="1700"/>
                    </a:p>
                  </a:txBody>
                  <a:tcPr marL="9525" marR="9525" marT="9525" marB="0" anchor="ctr"/>
                </a:tc>
                <a:extLst>
                  <a:ext uri="{0D108BD9-81ED-4DB2-BD59-A6C34878D82A}">
                    <a16:rowId xmlns:a16="http://schemas.microsoft.com/office/drawing/2014/main" val="10001"/>
                  </a:ext>
                </a:extLst>
              </a:tr>
              <a:tr h="449425">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BLM621</a:t>
                      </a:r>
                      <a:endParaRPr sz="1700"/>
                    </a:p>
                  </a:txBody>
                  <a:tcPr marL="9525" marR="9525" marT="9525" marB="0" anchor="ctr"/>
                </a:tc>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1.44E-02</a:t>
                      </a:r>
                      <a:endParaRPr sz="1700"/>
                    </a:p>
                  </a:txBody>
                  <a:tcPr marL="9525" marR="9525" marT="9525" marB="0" anchor="ctr"/>
                </a:tc>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1148.00</a:t>
                      </a:r>
                      <a:endParaRPr sz="1700"/>
                    </a:p>
                  </a:txBody>
                  <a:tcPr marL="9525" marR="9525" marT="9525" marB="0" anchor="ctr"/>
                </a:tc>
                <a:extLst>
                  <a:ext uri="{0D108BD9-81ED-4DB2-BD59-A6C34878D82A}">
                    <a16:rowId xmlns:a16="http://schemas.microsoft.com/office/drawing/2014/main" val="10002"/>
                  </a:ext>
                </a:extLst>
              </a:tr>
              <a:tr h="449425">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BLM622</a:t>
                      </a:r>
                      <a:endParaRPr sz="1700"/>
                    </a:p>
                  </a:txBody>
                  <a:tcPr marL="9525" marR="9525" marT="9525" marB="0" anchor="ctr"/>
                </a:tc>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3.44E-03</a:t>
                      </a:r>
                      <a:endParaRPr sz="1700"/>
                    </a:p>
                  </a:txBody>
                  <a:tcPr marL="9525" marR="9525" marT="9525" marB="0" anchor="ctr"/>
                </a:tc>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137.00</a:t>
                      </a:r>
                      <a:endParaRPr sz="1700"/>
                    </a:p>
                  </a:txBody>
                  <a:tcPr marL="9525" marR="9525" marT="9525" marB="0" anchor="ctr"/>
                </a:tc>
                <a:extLst>
                  <a:ext uri="{0D108BD9-81ED-4DB2-BD59-A6C34878D82A}">
                    <a16:rowId xmlns:a16="http://schemas.microsoft.com/office/drawing/2014/main" val="10003"/>
                  </a:ext>
                </a:extLst>
              </a:tr>
              <a:tr h="449425">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BLM623</a:t>
                      </a:r>
                      <a:endParaRPr sz="1700"/>
                    </a:p>
                  </a:txBody>
                  <a:tcPr marL="9525" marR="9525" marT="9525" marB="0" anchor="ctr"/>
                </a:tc>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4.07E-03</a:t>
                      </a:r>
                      <a:endParaRPr sz="1700"/>
                    </a:p>
                  </a:txBody>
                  <a:tcPr marL="9525" marR="9525" marT="9525" marB="0" anchor="ctr"/>
                </a:tc>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126.00</a:t>
                      </a:r>
                      <a:endParaRPr sz="1700"/>
                    </a:p>
                  </a:txBody>
                  <a:tcPr marL="9525" marR="9525" marT="9525" marB="0" anchor="ctr"/>
                </a:tc>
                <a:extLst>
                  <a:ext uri="{0D108BD9-81ED-4DB2-BD59-A6C34878D82A}">
                    <a16:rowId xmlns:a16="http://schemas.microsoft.com/office/drawing/2014/main" val="10004"/>
                  </a:ext>
                </a:extLst>
              </a:tr>
              <a:tr h="449425">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BLM624</a:t>
                      </a:r>
                      <a:endParaRPr sz="1700"/>
                    </a:p>
                  </a:txBody>
                  <a:tcPr marL="9525" marR="9525" marT="9525" marB="0" anchor="ctr"/>
                </a:tc>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2.61E-03</a:t>
                      </a:r>
                      <a:endParaRPr sz="1700"/>
                    </a:p>
                  </a:txBody>
                  <a:tcPr marL="9525" marR="9525" marT="9525" marB="0" anchor="ctr"/>
                </a:tc>
                <a:tc>
                  <a:txBody>
                    <a:bodyPr/>
                    <a:lstStyle/>
                    <a:p>
                      <a:pPr marL="0" marR="0" lvl="0" indent="0" algn="ctr" rtl="0">
                        <a:spcBef>
                          <a:spcPts val="0"/>
                        </a:spcBef>
                        <a:spcAft>
                          <a:spcPts val="0"/>
                        </a:spcAft>
                        <a:buNone/>
                      </a:pPr>
                      <a:r>
                        <a:rPr lang="en-US" sz="1300" b="0" i="0" u="none" strike="noStrike" cap="none">
                          <a:solidFill>
                            <a:srgbClr val="000000"/>
                          </a:solidFill>
                          <a:latin typeface="Arial"/>
                          <a:ea typeface="Arial"/>
                          <a:cs typeface="Arial"/>
                          <a:sym typeface="Arial"/>
                        </a:rPr>
                        <a:t>17.10</a:t>
                      </a:r>
                      <a:endParaRPr sz="1700"/>
                    </a:p>
                  </a:txBody>
                  <a:tcPr marL="9525" marR="9525" marT="9525" marB="0" anchor="ctr"/>
                </a:tc>
                <a:extLst>
                  <a:ext uri="{0D108BD9-81ED-4DB2-BD59-A6C34878D82A}">
                    <a16:rowId xmlns:a16="http://schemas.microsoft.com/office/drawing/2014/main" val="10005"/>
                  </a:ext>
                </a:extLst>
              </a:tr>
            </a:tbl>
          </a:graphicData>
        </a:graphic>
      </p:graphicFrame>
      <mc:AlternateContent xmlns:mc="http://schemas.openxmlformats.org/markup-compatibility/2006" xmlns:a14="http://schemas.microsoft.com/office/drawing/2010/main">
        <mc:Choice Requires="a14">
          <p:sp>
            <p:nvSpPr>
              <p:cNvPr id="226" name="Google Shape;226;p11"/>
              <p:cNvSpPr txBox="1"/>
              <p:nvPr/>
            </p:nvSpPr>
            <p:spPr>
              <a:xfrm>
                <a:off x="551421" y="5065411"/>
                <a:ext cx="11089200" cy="923289"/>
              </a:xfrm>
              <a:prstGeom prst="rect">
                <a:avLst/>
              </a:prstGeom>
              <a:noFill/>
              <a:ln>
                <a:noFill/>
              </a:ln>
            </p:spPr>
            <p:txBody>
              <a:bodyPr spcFirstLastPara="1" wrap="square" lIns="91425" tIns="45700" rIns="91425" bIns="45700" anchor="t" anchorCtr="0">
                <a:spAutoFit/>
              </a:bodyPr>
              <a:lstStyle/>
              <a:p>
                <a:pPr marR="0" lvl="0" algn="ctr" rtl="0">
                  <a:spcBef>
                    <a:spcPts val="0"/>
                  </a:spcBef>
                  <a:spcAft>
                    <a:spcPts val="0"/>
                  </a:spcAft>
                  <a:buClr>
                    <a:schemeClr val="dk2"/>
                  </a:buClr>
                  <a:buSzPts val="1800"/>
                </a:pPr>
                <a:r>
                  <a:rPr lang="en-US" sz="1800" dirty="0">
                    <a:solidFill>
                      <a:schemeClr val="dk2"/>
                    </a:solidFill>
                    <a:latin typeface="Arial"/>
                    <a:ea typeface="Arial"/>
                    <a:cs typeface="Arial"/>
                    <a:sym typeface="Arial"/>
                  </a:rPr>
                  <a:t>Values from simulation are lower of a factor </a:t>
                </a:r>
                <a14:m>
                  <m:oMath xmlns:m="http://schemas.openxmlformats.org/officeDocument/2006/math">
                    <m:r>
                      <a:rPr lang="en-US" sz="1800" b="1" i="1" dirty="0" smtClean="0">
                        <a:solidFill>
                          <a:schemeClr val="dk2"/>
                        </a:solidFill>
                        <a:latin typeface="Cambria Math" panose="02040503050406030204" pitchFamily="18" charset="0"/>
                        <a:sym typeface="Arial"/>
                      </a:rPr>
                      <m:t>~</m:t>
                    </m:r>
                    <m:r>
                      <a:rPr lang="en-US" sz="1800" b="1" i="1" dirty="0">
                        <a:solidFill>
                          <a:schemeClr val="dk2"/>
                        </a:solidFill>
                        <a:latin typeface="Cambria Math" panose="02040503050406030204" pitchFamily="18" charset="0"/>
                      </a:rPr>
                      <m:t>𝟒</m:t>
                    </m:r>
                    <m:r>
                      <a:rPr lang="en-US" sz="1800" b="1" i="1" dirty="0">
                        <a:solidFill>
                          <a:schemeClr val="dk2"/>
                        </a:solidFill>
                        <a:latin typeface="Cambria Math" panose="02040503050406030204" pitchFamily="18" charset="0"/>
                      </a:rPr>
                      <m:t>𝒆</m:t>
                    </m:r>
                    <m:r>
                      <a:rPr lang="en-US" sz="1800" b="1" i="1" dirty="0">
                        <a:solidFill>
                          <a:schemeClr val="dk2"/>
                        </a:solidFill>
                        <a:latin typeface="Cambria Math" panose="02040503050406030204" pitchFamily="18" charset="0"/>
                      </a:rPr>
                      <m:t>𝟒</m:t>
                    </m:r>
                  </m:oMath>
                </a14:m>
                <a:r>
                  <a:rPr lang="en-US" sz="1800" b="1" dirty="0">
                    <a:solidFill>
                      <a:schemeClr val="dk2"/>
                    </a:solidFill>
                  </a:rPr>
                  <a:t> </a:t>
                </a:r>
                <a:r>
                  <a:rPr lang="en-US" sz="1800" dirty="0" smtClean="0">
                    <a:solidFill>
                      <a:schemeClr val="dk2"/>
                    </a:solidFill>
                  </a:rPr>
                  <a:t>on </a:t>
                </a:r>
                <a:r>
                  <a:rPr lang="en-US" sz="1800" dirty="0">
                    <a:solidFill>
                      <a:schemeClr val="dk2"/>
                    </a:solidFill>
                  </a:rPr>
                  <a:t>average</a:t>
                </a:r>
                <a:r>
                  <a:rPr lang="en-US" sz="1800" dirty="0">
                    <a:solidFill>
                      <a:schemeClr val="dk2"/>
                    </a:solidFill>
                    <a:latin typeface="Arial"/>
                    <a:ea typeface="Arial"/>
                    <a:cs typeface="Arial"/>
                    <a:sym typeface="Arial"/>
                  </a:rPr>
                  <a:t> </a:t>
                </a:r>
                <a:endParaRPr lang="en-US" sz="1800" dirty="0" smtClean="0">
                  <a:solidFill>
                    <a:schemeClr val="dk2"/>
                  </a:solidFill>
                  <a:latin typeface="Arial"/>
                  <a:ea typeface="Arial"/>
                  <a:cs typeface="Arial"/>
                  <a:sym typeface="Arial"/>
                </a:endParaRPr>
              </a:p>
              <a:p>
                <a:pPr marR="0" lvl="0" algn="ctr" rtl="0">
                  <a:spcBef>
                    <a:spcPts val="0"/>
                  </a:spcBef>
                  <a:spcAft>
                    <a:spcPts val="0"/>
                  </a:spcAft>
                  <a:buClr>
                    <a:schemeClr val="dk2"/>
                  </a:buClr>
                  <a:buSzPts val="1800"/>
                </a:pPr>
                <a:r>
                  <a:rPr lang="en-US" sz="1800" dirty="0" smtClean="0">
                    <a:solidFill>
                      <a:schemeClr val="dk2"/>
                    </a:solidFill>
                    <a:latin typeface="Arial"/>
                    <a:ea typeface="Arial"/>
                    <a:cs typeface="Arial"/>
                    <a:sym typeface="Arial"/>
                  </a:rPr>
                  <a:t>Data </a:t>
                </a:r>
                <a:r>
                  <a:rPr lang="en-US" sz="1800" dirty="0">
                    <a:solidFill>
                      <a:schemeClr val="dk2"/>
                    </a:solidFill>
                    <a:latin typeface="Arial"/>
                    <a:ea typeface="Arial"/>
                    <a:cs typeface="Arial"/>
                    <a:sym typeface="Arial"/>
                  </a:rPr>
                  <a:t>from BLM620 not reliable</a:t>
                </a:r>
                <a:endParaRPr dirty="0"/>
              </a:p>
              <a:p>
                <a:pPr marR="0" lvl="0" algn="ctr" rtl="0">
                  <a:spcBef>
                    <a:spcPts val="0"/>
                  </a:spcBef>
                  <a:spcAft>
                    <a:spcPts val="0"/>
                  </a:spcAft>
                  <a:buClr>
                    <a:schemeClr val="dk2"/>
                  </a:buClr>
                  <a:buSzPts val="1800"/>
                </a:pPr>
                <a:r>
                  <a:rPr lang="en-US" sz="1800" dirty="0">
                    <a:solidFill>
                      <a:schemeClr val="dk2"/>
                    </a:solidFill>
                    <a:latin typeface="Arial"/>
                    <a:ea typeface="Arial"/>
                    <a:cs typeface="Arial"/>
                    <a:sym typeface="Arial"/>
                  </a:rPr>
                  <a:t>Trend of results comparable with the data </a:t>
                </a:r>
                <a:endParaRPr dirty="0"/>
              </a:p>
            </p:txBody>
          </p:sp>
        </mc:Choice>
        <mc:Fallback xmlns="">
          <p:sp>
            <p:nvSpPr>
              <p:cNvPr id="226" name="Google Shape;226;p11"/>
              <p:cNvSpPr txBox="1">
                <a:spLocks noRot="1" noChangeAspect="1" noMove="1" noResize="1" noEditPoints="1" noAdjustHandles="1" noChangeArrowheads="1" noChangeShapeType="1" noTextEdit="1"/>
              </p:cNvSpPr>
              <p:nvPr/>
            </p:nvSpPr>
            <p:spPr>
              <a:xfrm>
                <a:off x="551421" y="5065411"/>
                <a:ext cx="11089200" cy="923289"/>
              </a:xfrm>
              <a:prstGeom prst="rect">
                <a:avLst/>
              </a:prstGeom>
              <a:blipFill>
                <a:blip r:embed="rId3"/>
                <a:stretch>
                  <a:fillRect t="-3974" b="-9934"/>
                </a:stretch>
              </a:blipFill>
              <a:ln>
                <a:noFill/>
              </a:ln>
            </p:spPr>
            <p:txBody>
              <a:bodyPr/>
              <a:lstStyle/>
              <a:p>
                <a:r>
                  <a:rPr lang="en-US">
                    <a:noFill/>
                  </a:rPr>
                  <a:t> </a:t>
                </a:r>
              </a:p>
            </p:txBody>
          </p:sp>
        </mc:Fallback>
      </mc:AlternateContent>
      <p:sp>
        <p:nvSpPr>
          <p:cNvPr id="227" name="Google Shape;227;p11"/>
          <p:cNvSpPr txBox="1">
            <a:spLocks noGrp="1"/>
          </p:cNvSpPr>
          <p:nvPr>
            <p:ph type="body" idx="1"/>
          </p:nvPr>
        </p:nvSpPr>
        <p:spPr>
          <a:xfrm>
            <a:off x="408000" y="1592274"/>
            <a:ext cx="11376000" cy="4833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None/>
            </a:pPr>
            <a:r>
              <a:rPr lang="en-US"/>
              <a:t>FLUKA results normalized using calculated beam-gas interactions</a:t>
            </a:r>
            <a:endParaRPr/>
          </a:p>
        </p:txBody>
      </p:sp>
      <p:sp>
        <p:nvSpPr>
          <p:cNvPr id="7"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FLUKA Dose</a:t>
            </a: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07989" y="2253444"/>
                <a:ext cx="5408349" cy="2943209"/>
              </a:xfrm>
            </p:spPr>
            <p:txBody>
              <a:bodyPr/>
              <a:lstStyle/>
              <a:p>
                <a:pPr marL="285750" lvl="0" indent="-285750">
                  <a:spcBef>
                    <a:spcPts val="0"/>
                  </a:spcBef>
                  <a:buClr>
                    <a:schemeClr val="dk2"/>
                  </a:buClr>
                  <a:buSzPts val="1800"/>
                  <a:buFont typeface="Arial"/>
                  <a:buChar char="•"/>
                </a:pPr>
                <a:r>
                  <a:rPr lang="en-US" sz="2000" b="0" dirty="0" smtClean="0">
                    <a:solidFill>
                      <a:schemeClr val="dk2"/>
                    </a:solidFill>
                  </a:rPr>
                  <a:t>Data </a:t>
                </a:r>
                <a:r>
                  <a:rPr lang="en-US" sz="2000" b="0" dirty="0">
                    <a:solidFill>
                      <a:schemeClr val="dk2"/>
                    </a:solidFill>
                  </a:rPr>
                  <a:t>for OF from start 2022 to mid-September </a:t>
                </a:r>
                <a:r>
                  <a:rPr lang="en-US" sz="2000" b="0" dirty="0" smtClean="0">
                    <a:solidFill>
                      <a:schemeClr val="dk2"/>
                    </a:solidFill>
                  </a:rPr>
                  <a:t>2022 → factor 1.25 to take in consideration all year (approximation)</a:t>
                </a:r>
                <a:endParaRPr lang="en-US" sz="2000" b="0" dirty="0">
                  <a:solidFill>
                    <a:schemeClr val="dk2"/>
                  </a:solidFill>
                </a:endParaRPr>
              </a:p>
              <a:p>
                <a:pPr marL="285750" indent="-285750">
                  <a:buClr>
                    <a:schemeClr val="dk2"/>
                  </a:buClr>
                  <a:buSzPts val="1800"/>
                  <a:buFont typeface="Arial"/>
                  <a:buChar char="•"/>
                </a:pPr>
                <a:r>
                  <a:rPr lang="en-US" sz="2000" b="0" dirty="0">
                    <a:solidFill>
                      <a:schemeClr val="dk2"/>
                    </a:solidFill>
                  </a:rPr>
                  <a:t>High oscillation for values obtained in </a:t>
                </a:r>
                <a:r>
                  <a:rPr lang="en-US" sz="2000" b="0" dirty="0" smtClean="0">
                    <a:solidFill>
                      <a:schemeClr val="dk2"/>
                    </a:solidFill>
                  </a:rPr>
                  <a:t>LSS6</a:t>
                </a:r>
                <a:endParaRPr lang="en-US" sz="2000" b="0" dirty="0" smtClean="0"/>
              </a:p>
              <a:p>
                <a:pPr marL="285750" indent="-285750">
                  <a:buClr>
                    <a:schemeClr val="dk2"/>
                  </a:buClr>
                  <a:buSzPts val="1800"/>
                  <a:buFont typeface="Arial"/>
                  <a:buChar char="•"/>
                </a:pPr>
                <a:r>
                  <a:rPr lang="en-US" sz="2000" b="0" dirty="0" smtClean="0">
                    <a:solidFill>
                      <a:schemeClr val="dk2"/>
                    </a:solidFill>
                  </a:rPr>
                  <a:t>Peak after </a:t>
                </a:r>
                <a:r>
                  <a:rPr lang="en-US" sz="2000" b="0" dirty="0">
                    <a:solidFill>
                      <a:schemeClr val="dk2"/>
                    </a:solidFill>
                  </a:rPr>
                  <a:t>QD62210, OF goes from </a:t>
                </a:r>
                <a:r>
                  <a:rPr lang="en-US" sz="2000" b="0" dirty="0" smtClean="0">
                    <a:solidFill>
                      <a:schemeClr val="dk2"/>
                    </a:solidFill>
                  </a:rPr>
                  <a:t>non-standard </a:t>
                </a:r>
                <a:r>
                  <a:rPr lang="en-US" sz="2000" b="0" dirty="0">
                    <a:solidFill>
                      <a:schemeClr val="dk2"/>
                    </a:solidFill>
                  </a:rPr>
                  <a:t>position to standard position</a:t>
                </a:r>
              </a:p>
              <a:p>
                <a:pPr lvl="0">
                  <a:spcBef>
                    <a:spcPts val="0"/>
                  </a:spcBef>
                  <a:buClr>
                    <a:schemeClr val="dk2"/>
                  </a:buClr>
                  <a:buSzPts val="1800"/>
                </a:pPr>
                <a:endParaRPr lang="en-US" sz="2000" b="0" dirty="0">
                  <a:solidFill>
                    <a:schemeClr val="dk2"/>
                  </a:solidFill>
                </a:endParaRPr>
              </a:p>
              <a:p>
                <a:pPr marL="285750" lvl="0" indent="-285750">
                  <a:spcBef>
                    <a:spcPts val="0"/>
                  </a:spcBef>
                  <a:buClr>
                    <a:schemeClr val="dk2"/>
                  </a:buClr>
                  <a:buSzPts val="1800"/>
                  <a:buFont typeface="Arial"/>
                  <a:buChar char="•"/>
                </a:pPr>
                <a:r>
                  <a:rPr lang="en-US" sz="2000" b="0" dirty="0">
                    <a:solidFill>
                      <a:schemeClr val="dk2"/>
                    </a:solidFill>
                  </a:rPr>
                  <a:t>FLUKA results are lower of a value </a:t>
                </a:r>
                <a14:m>
                  <m:oMath xmlns:m="http://schemas.openxmlformats.org/officeDocument/2006/math">
                    <m:r>
                      <a:rPr lang="en-US" sz="2000" b="0" i="0" dirty="0" smtClean="0">
                        <a:solidFill>
                          <a:schemeClr val="dk2"/>
                        </a:solidFill>
                        <a:latin typeface="Cambria Math" panose="02040503050406030204" pitchFamily="18" charset="0"/>
                      </a:rPr>
                      <m:t>~</m:t>
                    </m:r>
                    <m:r>
                      <a:rPr lang="en-US" sz="2000" b="1" i="1" dirty="0" smtClean="0">
                        <a:solidFill>
                          <a:schemeClr val="dk2"/>
                        </a:solidFill>
                        <a:latin typeface="Cambria Math" panose="02040503050406030204" pitchFamily="18" charset="0"/>
                      </a:rPr>
                      <m:t>𝟓</m:t>
                    </m:r>
                    <m:r>
                      <a:rPr lang="en-US" sz="2000" b="1" i="1" dirty="0" smtClean="0">
                        <a:solidFill>
                          <a:schemeClr val="dk2"/>
                        </a:solidFill>
                        <a:latin typeface="Cambria Math" panose="02040503050406030204" pitchFamily="18" charset="0"/>
                      </a:rPr>
                      <m:t>𝒆</m:t>
                    </m:r>
                    <m:r>
                      <a:rPr lang="en-US" sz="2000" b="1" i="1" dirty="0" smtClean="0">
                        <a:solidFill>
                          <a:schemeClr val="dk2"/>
                        </a:solidFill>
                        <a:latin typeface="Cambria Math" panose="02040503050406030204" pitchFamily="18" charset="0"/>
                      </a:rPr>
                      <m:t>𝟑</m:t>
                    </m:r>
                  </m:oMath>
                </a14:m>
                <a:r>
                  <a:rPr lang="en-US" sz="2000" b="0" dirty="0" smtClean="0">
                    <a:solidFill>
                      <a:schemeClr val="dk2"/>
                    </a:solidFill>
                  </a:rPr>
                  <a:t> →</a:t>
                </a:r>
                <a:br>
                  <a:rPr lang="en-US" sz="2000" b="0" dirty="0" smtClean="0">
                    <a:solidFill>
                      <a:schemeClr val="dk2"/>
                    </a:solidFill>
                  </a:rPr>
                </a:br>
                <a:r>
                  <a:rPr lang="en-US" sz="2000" b="0" dirty="0" smtClean="0">
                    <a:solidFill>
                      <a:schemeClr val="dk2"/>
                    </a:solidFill>
                  </a:rPr>
                  <a:t>→ discrepancy between BLM and OF results</a:t>
                </a:r>
                <a:endParaRPr lang="en-US" sz="2000" b="0" dirty="0">
                  <a:solidFill>
                    <a:schemeClr val="dk2"/>
                  </a:solidFill>
                </a:endParaRPr>
              </a:p>
              <a:p>
                <a:endParaRPr lang="en-US" sz="2000" b="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07989" y="2253444"/>
                <a:ext cx="5408349" cy="2943209"/>
              </a:xfrm>
              <a:blipFill>
                <a:blip r:embed="rId2"/>
                <a:stretch>
                  <a:fillRect l="-2480" t="-3527" r="-1127" b="-4979"/>
                </a:stretch>
              </a:blipFill>
            </p:spPr>
            <p:txBody>
              <a:bodyPr/>
              <a:lstStyle/>
              <a:p>
                <a:r>
                  <a:rPr lang="en-US">
                    <a:noFill/>
                  </a:rPr>
                  <a:t> </a:t>
                </a:r>
              </a:p>
            </p:txBody>
          </p:sp>
        </mc:Fallback>
      </mc:AlternateContent>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11</a:t>
            </a:fld>
            <a:endParaRPr lang="en-US"/>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4562" y="0"/>
            <a:ext cx="5552388" cy="6345585"/>
          </a:xfrm>
          <a:prstGeom prst="rect">
            <a:avLst/>
          </a:prstGeom>
        </p:spPr>
      </p:pic>
      <p:sp>
        <p:nvSpPr>
          <p:cNvPr id="17"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39237714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13"/>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a:t>FLUKA </a:t>
            </a:r>
            <a:r>
              <a:rPr lang="en-US" dirty="0" smtClean="0"/>
              <a:t>Dose </a:t>
            </a:r>
            <a:r>
              <a:rPr lang="en-US" dirty="0"/>
              <a:t>– Primaries calculation </a:t>
            </a:r>
            <a:endParaRPr dirty="0"/>
          </a:p>
        </p:txBody>
      </p:sp>
      <p:sp>
        <p:nvSpPr>
          <p:cNvPr id="242" name="Google Shape;242;p13"/>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243" name="Google Shape;243;p13"/>
          <p:cNvSpPr txBox="1"/>
          <p:nvPr/>
        </p:nvSpPr>
        <p:spPr>
          <a:xfrm>
            <a:off x="479376" y="1052736"/>
            <a:ext cx="11233200" cy="1477500"/>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2"/>
              </a:buClr>
              <a:buSzPts val="1800"/>
              <a:buFont typeface="Arial"/>
              <a:buAutoNum type="arabicPeriod"/>
            </a:pPr>
            <a:r>
              <a:rPr lang="en-US" sz="1800" dirty="0">
                <a:solidFill>
                  <a:schemeClr val="dk2"/>
                </a:solidFill>
                <a:latin typeface="Arial"/>
                <a:ea typeface="Arial"/>
                <a:cs typeface="Arial"/>
                <a:sym typeface="Arial"/>
              </a:rPr>
              <a:t>BLM results from FLUKA and the </a:t>
            </a:r>
            <a:r>
              <a:rPr lang="en-US" sz="1800" dirty="0">
                <a:solidFill>
                  <a:schemeClr val="dk2"/>
                </a:solidFill>
              </a:rPr>
              <a:t>relative </a:t>
            </a:r>
            <a:r>
              <a:rPr lang="en-US" sz="1800" dirty="0">
                <a:solidFill>
                  <a:schemeClr val="dk2"/>
                </a:solidFill>
                <a:latin typeface="Arial"/>
                <a:ea typeface="Arial"/>
                <a:cs typeface="Arial"/>
                <a:sym typeface="Arial"/>
              </a:rPr>
              <a:t>measurements are fitted in order to calculate the number of primaries needed for each BLM</a:t>
            </a:r>
            <a:endParaRPr dirty="0"/>
          </a:p>
          <a:p>
            <a:pPr marL="342900" marR="0" lvl="0" indent="-342900" algn="l" rtl="0">
              <a:spcBef>
                <a:spcPts val="0"/>
              </a:spcBef>
              <a:spcAft>
                <a:spcPts val="0"/>
              </a:spcAft>
              <a:buClr>
                <a:schemeClr val="dk2"/>
              </a:buClr>
              <a:buSzPts val="1800"/>
              <a:buFont typeface="Arial"/>
              <a:buAutoNum type="arabicPeriod"/>
            </a:pPr>
            <a:r>
              <a:rPr lang="en-US" sz="1800" dirty="0">
                <a:solidFill>
                  <a:schemeClr val="dk2"/>
                </a:solidFill>
              </a:rPr>
              <a:t>N</a:t>
            </a:r>
            <a:r>
              <a:rPr lang="en-US" sz="1800" dirty="0">
                <a:solidFill>
                  <a:schemeClr val="dk2"/>
                </a:solidFill>
                <a:latin typeface="Arial"/>
                <a:ea typeface="Arial"/>
                <a:cs typeface="Arial"/>
                <a:sym typeface="Arial"/>
              </a:rPr>
              <a:t>umber of primaries obtained for each BLM is </a:t>
            </a:r>
            <a:r>
              <a:rPr lang="en-US" sz="1800" b="1" dirty="0" smtClean="0">
                <a:solidFill>
                  <a:schemeClr val="dk2"/>
                </a:solidFill>
              </a:rPr>
              <a:t>averaged</a:t>
            </a:r>
            <a:endParaRPr b="1" dirty="0"/>
          </a:p>
          <a:p>
            <a:pPr marL="342900" marR="0" lvl="0" indent="-342900" algn="l" rtl="0">
              <a:spcBef>
                <a:spcPts val="0"/>
              </a:spcBef>
              <a:spcAft>
                <a:spcPts val="0"/>
              </a:spcAft>
              <a:buClr>
                <a:schemeClr val="dk2"/>
              </a:buClr>
              <a:buSzPts val="1800"/>
              <a:buFont typeface="Arial"/>
              <a:buAutoNum type="arabicPeriod"/>
            </a:pPr>
            <a:r>
              <a:rPr lang="en-US" sz="1800" dirty="0">
                <a:solidFill>
                  <a:schemeClr val="dk2"/>
                </a:solidFill>
                <a:latin typeface="Arial"/>
                <a:ea typeface="Arial"/>
                <a:cs typeface="Arial"/>
                <a:sym typeface="Arial"/>
              </a:rPr>
              <a:t>TID from OF i</a:t>
            </a:r>
            <a:r>
              <a:rPr lang="en-US" sz="1800" dirty="0">
                <a:solidFill>
                  <a:schemeClr val="dk2"/>
                </a:solidFill>
              </a:rPr>
              <a:t>s recomputed with the new normalization factor</a:t>
            </a:r>
            <a:r>
              <a:rPr lang="en-US" sz="1800" dirty="0">
                <a:solidFill>
                  <a:schemeClr val="dk2"/>
                </a:solidFill>
                <a:latin typeface="Arial"/>
                <a:ea typeface="Arial"/>
                <a:cs typeface="Arial"/>
                <a:sym typeface="Arial"/>
              </a:rPr>
              <a:t/>
            </a:r>
            <a:br>
              <a:rPr lang="en-US" sz="1800" dirty="0">
                <a:solidFill>
                  <a:schemeClr val="dk2"/>
                </a:solidFill>
                <a:latin typeface="Arial"/>
                <a:ea typeface="Arial"/>
                <a:cs typeface="Arial"/>
                <a:sym typeface="Arial"/>
              </a:rPr>
            </a:br>
            <a:endParaRPr sz="1800" dirty="0">
              <a:solidFill>
                <a:schemeClr val="dk2"/>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244" name="Google Shape;244;p13"/>
              <p:cNvSpPr txBox="1"/>
              <p:nvPr/>
            </p:nvSpPr>
            <p:spPr>
              <a:xfrm>
                <a:off x="7035203" y="2386708"/>
                <a:ext cx="4369976" cy="369291"/>
              </a:xfrm>
              <a:prstGeom prst="rect">
                <a:avLst/>
              </a:prstGeom>
              <a:noFill/>
              <a:ln>
                <a:noFill/>
              </a:ln>
            </p:spPr>
            <p:txBody>
              <a:bodyPr spcFirstLastPara="1" wrap="square" lIns="91425" tIns="45700" rIns="91425" bIns="45700" anchor="t" anchorCtr="0">
                <a:spAutoFit/>
              </a:bodyPr>
              <a:lstStyle/>
              <a:p>
                <a:pPr lvl="0"/>
                <a:r>
                  <a:rPr lang="en-US" sz="1800" b="1" dirty="0" smtClean="0">
                    <a:solidFill>
                      <a:schemeClr val="dk2"/>
                    </a:solidFill>
                    <a:latin typeface="Arial"/>
                    <a:ea typeface="Arial"/>
                    <a:cs typeface="Arial"/>
                    <a:sym typeface="Arial"/>
                  </a:rPr>
                  <a:t>Normalization factor </a:t>
                </a:r>
                <a:r>
                  <a:rPr lang="en-US" sz="1800" dirty="0">
                    <a:solidFill>
                      <a:schemeClr val="dk2"/>
                    </a:solidFill>
                    <a:latin typeface="Arial"/>
                    <a:ea typeface="Arial"/>
                    <a:cs typeface="Arial"/>
                    <a:sym typeface="Arial"/>
                  </a:rPr>
                  <a:t>= </a:t>
                </a:r>
                <a14:m>
                  <m:oMath xmlns:m="http://schemas.openxmlformats.org/officeDocument/2006/math">
                    <m:r>
                      <a:rPr lang="en-US" sz="1800" b="1" i="1" dirty="0" smtClean="0">
                        <a:solidFill>
                          <a:schemeClr val="dk2"/>
                        </a:solidFill>
                        <a:latin typeface="Cambria Math" panose="02040503050406030204" pitchFamily="18" charset="0"/>
                        <a:ea typeface="Arial"/>
                        <a:cs typeface="Arial"/>
                        <a:sym typeface="Arial"/>
                      </a:rPr>
                      <m:t>𝟓</m:t>
                    </m:r>
                    <m:r>
                      <a:rPr lang="en-US" sz="1800" b="1" i="1" dirty="0" smtClean="0">
                        <a:solidFill>
                          <a:schemeClr val="dk2"/>
                        </a:solidFill>
                        <a:latin typeface="Cambria Math" panose="02040503050406030204" pitchFamily="18" charset="0"/>
                        <a:ea typeface="Arial"/>
                        <a:cs typeface="Arial"/>
                        <a:sym typeface="Arial"/>
                      </a:rPr>
                      <m:t>.</m:t>
                    </m:r>
                    <m:r>
                      <a:rPr lang="en-US" sz="1800" b="1" i="1" dirty="0" smtClean="0">
                        <a:solidFill>
                          <a:schemeClr val="dk2"/>
                        </a:solidFill>
                        <a:latin typeface="Cambria Math" panose="02040503050406030204" pitchFamily="18" charset="0"/>
                        <a:ea typeface="Arial"/>
                        <a:cs typeface="Arial"/>
                        <a:sym typeface="Arial"/>
                      </a:rPr>
                      <m:t>𝟔𝟔</m:t>
                    </m:r>
                    <m:r>
                      <a:rPr lang="en-US" sz="1800" b="1" i="1" dirty="0" smtClean="0">
                        <a:solidFill>
                          <a:schemeClr val="dk2"/>
                        </a:solidFill>
                        <a:latin typeface="Cambria Math" panose="02040503050406030204" pitchFamily="18" charset="0"/>
                        <a:ea typeface="Arial"/>
                        <a:cs typeface="Arial"/>
                        <a:sym typeface="Arial"/>
                      </a:rPr>
                      <m:t>𝒆</m:t>
                    </m:r>
                    <m:r>
                      <a:rPr lang="en-US" sz="1800" b="1" i="1" dirty="0" smtClean="0">
                        <a:solidFill>
                          <a:schemeClr val="dk2"/>
                        </a:solidFill>
                        <a:latin typeface="Cambria Math" panose="02040503050406030204" pitchFamily="18" charset="0"/>
                        <a:ea typeface="Arial"/>
                        <a:cs typeface="Arial"/>
                        <a:sym typeface="Arial"/>
                      </a:rPr>
                      <m:t>+</m:t>
                    </m:r>
                    <m:r>
                      <a:rPr lang="en-US" sz="1800" b="1" i="1" dirty="0" smtClean="0">
                        <a:solidFill>
                          <a:schemeClr val="dk2"/>
                        </a:solidFill>
                        <a:latin typeface="Cambria Math" panose="02040503050406030204" pitchFamily="18" charset="0"/>
                        <a:ea typeface="Arial"/>
                        <a:cs typeface="Arial"/>
                        <a:sym typeface="Arial"/>
                      </a:rPr>
                      <m:t>𝟏𝟓</m:t>
                    </m:r>
                  </m:oMath>
                </a14:m>
                <a:r>
                  <a:rPr lang="en-US" sz="1800" b="1" dirty="0">
                    <a:solidFill>
                      <a:schemeClr val="dk2"/>
                    </a:solidFill>
                  </a:rPr>
                  <a:t> </a:t>
                </a:r>
                <a14:m>
                  <m:oMath xmlns:m="http://schemas.openxmlformats.org/officeDocument/2006/math">
                    <m:r>
                      <a:rPr lang="en-US" sz="1800" b="1" i="1" dirty="0">
                        <a:solidFill>
                          <a:schemeClr val="dk2"/>
                        </a:solidFill>
                        <a:latin typeface="Cambria Math" panose="02040503050406030204" pitchFamily="18" charset="0"/>
                      </a:rPr>
                      <m:t>𝒑</m:t>
                    </m:r>
                    <m:r>
                      <a:rPr lang="en-US" sz="1800" b="1" i="1" dirty="0">
                        <a:solidFill>
                          <a:schemeClr val="dk2"/>
                        </a:solidFill>
                        <a:latin typeface="Cambria Math" panose="02040503050406030204" pitchFamily="18" charset="0"/>
                      </a:rPr>
                      <m:t>/</m:t>
                    </m:r>
                    <m:r>
                      <a:rPr lang="en-US" sz="1800" b="1" i="1" dirty="0">
                        <a:solidFill>
                          <a:schemeClr val="dk2"/>
                        </a:solidFill>
                        <a:latin typeface="Cambria Math" panose="02040503050406030204" pitchFamily="18" charset="0"/>
                      </a:rPr>
                      <m:t>𝒚</m:t>
                    </m:r>
                  </m:oMath>
                </a14:m>
                <a:endParaRPr sz="1800" b="1" dirty="0">
                  <a:solidFill>
                    <a:schemeClr val="dk2"/>
                  </a:solidFill>
                  <a:ea typeface="Arial"/>
                  <a:cs typeface="Arial"/>
                  <a:sym typeface="Arial"/>
                </a:endParaRPr>
              </a:p>
            </p:txBody>
          </p:sp>
        </mc:Choice>
        <mc:Fallback>
          <p:sp>
            <p:nvSpPr>
              <p:cNvPr id="244" name="Google Shape;244;p13"/>
              <p:cNvSpPr txBox="1">
                <a:spLocks noRot="1" noChangeAspect="1" noMove="1" noResize="1" noEditPoints="1" noAdjustHandles="1" noChangeArrowheads="1" noChangeShapeType="1" noTextEdit="1"/>
              </p:cNvSpPr>
              <p:nvPr/>
            </p:nvSpPr>
            <p:spPr>
              <a:xfrm>
                <a:off x="7035203" y="2386708"/>
                <a:ext cx="4369976" cy="369291"/>
              </a:xfrm>
              <a:prstGeom prst="rect">
                <a:avLst/>
              </a:prstGeom>
              <a:blipFill>
                <a:blip r:embed="rId3"/>
                <a:stretch>
                  <a:fillRect l="-1116" t="-10000" b="-26667"/>
                </a:stretch>
              </a:blipFill>
              <a:ln>
                <a:noFill/>
              </a:ln>
            </p:spPr>
            <p:txBody>
              <a:bodyPr/>
              <a:lstStyle/>
              <a:p>
                <a:r>
                  <a:rPr lang="en-US">
                    <a:noFill/>
                  </a:rPr>
                  <a:t> </a:t>
                </a:r>
              </a:p>
            </p:txBody>
          </p:sp>
        </mc:Fallback>
      </mc:AlternateContent>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376" y="2118478"/>
            <a:ext cx="6063997" cy="4331426"/>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7334" y="2709739"/>
            <a:ext cx="5485714" cy="3657143"/>
          </a:xfrm>
          <a:prstGeom prst="rect">
            <a:avLst/>
          </a:prstGeom>
        </p:spPr>
      </p:pic>
      <p:sp>
        <p:nvSpPr>
          <p:cNvPr id="14"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4"/>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p>
            <a:pPr marL="514350" lvl="0" indent="-514350" algn="ctr" rtl="0">
              <a:lnSpc>
                <a:spcPct val="90000"/>
              </a:lnSpc>
              <a:spcBef>
                <a:spcPts val="0"/>
              </a:spcBef>
              <a:spcAft>
                <a:spcPts val="0"/>
              </a:spcAft>
              <a:buClr>
                <a:schemeClr val="dk2"/>
              </a:buClr>
              <a:buSzPts val="2800"/>
              <a:buFont typeface="Arial"/>
              <a:buAutoNum type="arabicPeriod"/>
            </a:pPr>
            <a:r>
              <a:rPr lang="en-US"/>
              <a:t>Considering the high discrepancy between data and simulation: beam-gas losses as main source investigated</a:t>
            </a:r>
            <a:endParaRPr/>
          </a:p>
        </p:txBody>
      </p:sp>
      <p:sp>
        <p:nvSpPr>
          <p:cNvPr id="255" name="Google Shape;255;p14"/>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a:t>Discussion (1)</a:t>
            </a:r>
            <a:endParaRPr/>
          </a:p>
        </p:txBody>
      </p:sp>
      <p:sp>
        <p:nvSpPr>
          <p:cNvPr id="256" name="Google Shape;256;p14"/>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13</a:t>
            </a:fld>
            <a:endParaRPr/>
          </a:p>
        </p:txBody>
      </p:sp>
      <p:pic>
        <p:nvPicPr>
          <p:cNvPr id="257" name="Google Shape;257;p14"/>
          <p:cNvPicPr preferRelativeResize="0"/>
          <p:nvPr/>
        </p:nvPicPr>
        <p:blipFill rotWithShape="1">
          <a:blip r:embed="rId3">
            <a:alphaModFix/>
          </a:blip>
          <a:srcRect/>
          <a:stretch/>
        </p:blipFill>
        <p:spPr>
          <a:xfrm>
            <a:off x="551385" y="2780928"/>
            <a:ext cx="5837508" cy="3168351"/>
          </a:xfrm>
          <a:prstGeom prst="rect">
            <a:avLst/>
          </a:prstGeom>
          <a:noFill/>
          <a:ln>
            <a:noFill/>
          </a:ln>
        </p:spPr>
      </p:pic>
      <p:sp>
        <p:nvSpPr>
          <p:cNvPr id="258" name="Google Shape;258;p14"/>
          <p:cNvSpPr txBox="1"/>
          <p:nvPr/>
        </p:nvSpPr>
        <p:spPr>
          <a:xfrm>
            <a:off x="6960096" y="2996952"/>
            <a:ext cx="468052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2"/>
                </a:solidFill>
                <a:latin typeface="Arial"/>
                <a:ea typeface="Arial"/>
                <a:cs typeface="Arial"/>
                <a:sym typeface="Arial"/>
              </a:rPr>
              <a:t>Online TID scored by BLMs in the simulated sector during the NA slow extraction</a:t>
            </a:r>
            <a:endParaRPr sz="1800">
              <a:solidFill>
                <a:schemeClr val="dk2"/>
              </a:solidFill>
              <a:latin typeface="Arial"/>
              <a:ea typeface="Arial"/>
              <a:cs typeface="Arial"/>
              <a:sym typeface="Arial"/>
            </a:endParaRPr>
          </a:p>
        </p:txBody>
      </p:sp>
      <p:cxnSp>
        <p:nvCxnSpPr>
          <p:cNvPr id="259" name="Google Shape;259;p14"/>
          <p:cNvCxnSpPr/>
          <p:nvPr/>
        </p:nvCxnSpPr>
        <p:spPr>
          <a:xfrm>
            <a:off x="9300356" y="3717032"/>
            <a:ext cx="0" cy="288032"/>
          </a:xfrm>
          <a:prstGeom prst="straightConnector1">
            <a:avLst/>
          </a:prstGeom>
          <a:noFill/>
          <a:ln w="9525" cap="flat" cmpd="sng">
            <a:solidFill>
              <a:schemeClr val="dk2"/>
            </a:solidFill>
            <a:prstDash val="solid"/>
            <a:miter lim="800000"/>
            <a:headEnd type="none" w="sm" len="sm"/>
            <a:tailEnd type="triangle" w="med" len="med"/>
          </a:ln>
        </p:spPr>
      </p:cxnSp>
      <p:sp>
        <p:nvSpPr>
          <p:cNvPr id="260" name="Google Shape;260;p14"/>
          <p:cNvSpPr txBox="1"/>
          <p:nvPr/>
        </p:nvSpPr>
        <p:spPr>
          <a:xfrm>
            <a:off x="6960095" y="4078813"/>
            <a:ext cx="4823917"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2"/>
                </a:solidFill>
                <a:latin typeface="Arial"/>
                <a:ea typeface="Arial"/>
                <a:cs typeface="Arial"/>
                <a:sym typeface="Arial"/>
              </a:rPr>
              <a:t>-TID peak at injection of protons and not during flat top</a:t>
            </a:r>
            <a:br>
              <a:rPr lang="en-US" sz="1800">
                <a:solidFill>
                  <a:schemeClr val="dk2"/>
                </a:solidFill>
                <a:latin typeface="Arial"/>
                <a:ea typeface="Arial"/>
                <a:cs typeface="Arial"/>
                <a:sym typeface="Arial"/>
              </a:rPr>
            </a:br>
            <a:r>
              <a:rPr lang="en-US" sz="1800">
                <a:solidFill>
                  <a:schemeClr val="dk2"/>
                </a:solidFill>
                <a:latin typeface="Arial"/>
                <a:ea typeface="Arial"/>
                <a:cs typeface="Arial"/>
                <a:sym typeface="Arial"/>
              </a:rPr>
              <a:t>-No constant behavior as expected if the main source is the beam-gas loss</a:t>
            </a:r>
            <a:endParaRPr sz="1800">
              <a:solidFill>
                <a:schemeClr val="dk2"/>
              </a:solidFill>
              <a:latin typeface="Arial"/>
              <a:ea typeface="Arial"/>
              <a:cs typeface="Arial"/>
              <a:sym typeface="Arial"/>
            </a:endParaRPr>
          </a:p>
        </p:txBody>
      </p:sp>
      <p:sp>
        <p:nvSpPr>
          <p:cNvPr id="9"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15"/>
          <p:cNvSpPr txBox="1">
            <a:spLocks noGrp="1"/>
          </p:cNvSpPr>
          <p:nvPr>
            <p:ph type="body" idx="1"/>
          </p:nvPr>
        </p:nvSpPr>
        <p:spPr>
          <a:xfrm>
            <a:off x="407988" y="1592263"/>
            <a:ext cx="11520659" cy="900633"/>
          </a:xfrm>
          <a:prstGeom prst="rect">
            <a:avLst/>
          </a:prstGeom>
          <a:noFill/>
          <a:ln>
            <a:noFill/>
          </a:ln>
        </p:spPr>
        <p:txBody>
          <a:bodyPr spcFirstLastPara="1" wrap="square" lIns="0" tIns="0" rIns="0" bIns="0" anchor="t" anchorCtr="0">
            <a:noAutofit/>
          </a:bodyPr>
          <a:lstStyle/>
          <a:p>
            <a:pPr marL="514350" lvl="0" indent="-514350" algn="ctr" rtl="0">
              <a:lnSpc>
                <a:spcPct val="90000"/>
              </a:lnSpc>
              <a:spcBef>
                <a:spcPts val="0"/>
              </a:spcBef>
              <a:spcAft>
                <a:spcPts val="0"/>
              </a:spcAft>
              <a:buClr>
                <a:schemeClr val="dk2"/>
              </a:buClr>
              <a:buSzPts val="2800"/>
              <a:buFont typeface="Arial"/>
              <a:buAutoNum type="arabicPeriod" startAt="2"/>
            </a:pPr>
            <a:r>
              <a:rPr lang="en-US"/>
              <a:t>Considering the discrepancy between OF and BLM results:</a:t>
            </a:r>
            <a:br>
              <a:rPr lang="en-US"/>
            </a:br>
            <a:r>
              <a:rPr lang="en-US"/>
              <a:t>energy of beam lost investigated</a:t>
            </a:r>
            <a:endParaRPr/>
          </a:p>
        </p:txBody>
      </p:sp>
      <p:sp>
        <p:nvSpPr>
          <p:cNvPr id="266" name="Google Shape;266;p15"/>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a:t>Discussion (2)</a:t>
            </a:r>
            <a:endParaRPr/>
          </a:p>
        </p:txBody>
      </p:sp>
      <p:sp>
        <p:nvSpPr>
          <p:cNvPr id="267" name="Google Shape;267;p15"/>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14</a:t>
            </a:fld>
            <a:endParaRPr/>
          </a:p>
        </p:txBody>
      </p:sp>
      <p:pic>
        <p:nvPicPr>
          <p:cNvPr id="268" name="Google Shape;268;p15"/>
          <p:cNvPicPr preferRelativeResize="0"/>
          <p:nvPr/>
        </p:nvPicPr>
        <p:blipFill rotWithShape="1">
          <a:blip r:embed="rId3">
            <a:alphaModFix/>
          </a:blip>
          <a:srcRect/>
          <a:stretch/>
        </p:blipFill>
        <p:spPr>
          <a:xfrm>
            <a:off x="983432" y="2636912"/>
            <a:ext cx="7083525" cy="3504435"/>
          </a:xfrm>
          <a:prstGeom prst="rect">
            <a:avLst/>
          </a:prstGeom>
          <a:noFill/>
          <a:ln>
            <a:noFill/>
          </a:ln>
        </p:spPr>
      </p:pic>
      <p:sp>
        <p:nvSpPr>
          <p:cNvPr id="269" name="Google Shape;269;p15"/>
          <p:cNvSpPr txBox="1"/>
          <p:nvPr/>
        </p:nvSpPr>
        <p:spPr>
          <a:xfrm>
            <a:off x="7896200" y="2869043"/>
            <a:ext cx="3960440" cy="258532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a:solidFill>
                  <a:schemeClr val="dk2"/>
                </a:solidFill>
                <a:latin typeface="Arial"/>
                <a:ea typeface="Arial"/>
                <a:cs typeface="Arial"/>
                <a:sym typeface="Arial"/>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IPP meeting – SPS Radiation Survey</a:t>
            </a:r>
            <a:endParaRPr sz="1800">
              <a:solidFill>
                <a:schemeClr val="dk2"/>
              </a:solidFill>
              <a:latin typeface="Arial"/>
              <a:ea typeface="Arial"/>
              <a:cs typeface="Arial"/>
              <a:sym typeface="Arial"/>
            </a:endParaRPr>
          </a:p>
          <a:p>
            <a:pPr marL="0" marR="0" lvl="0" indent="0" algn="l" rtl="0">
              <a:spcBef>
                <a:spcPts val="0"/>
              </a:spcBef>
              <a:spcAft>
                <a:spcPts val="0"/>
              </a:spcAft>
              <a:buNone/>
            </a:pPr>
            <a:endParaRPr sz="1800">
              <a:solidFill>
                <a:schemeClr val="dk2"/>
              </a:solidFill>
              <a:latin typeface="Arial"/>
              <a:ea typeface="Arial"/>
              <a:cs typeface="Arial"/>
              <a:sym typeface="Arial"/>
            </a:endParaRPr>
          </a:p>
          <a:p>
            <a:pPr marL="285750" marR="0" lvl="0" indent="-285750" algn="l"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Beam uncaptured during injection and not during flat top → proton has not reached the 400GeV/c. </a:t>
            </a:r>
            <a:br>
              <a:rPr lang="en-US" sz="1800">
                <a:solidFill>
                  <a:schemeClr val="dk2"/>
                </a:solidFill>
                <a:latin typeface="Arial"/>
                <a:ea typeface="Arial"/>
                <a:cs typeface="Arial"/>
                <a:sym typeface="Arial"/>
              </a:rPr>
            </a:br>
            <a:r>
              <a:rPr lang="en-US" sz="1800">
                <a:solidFill>
                  <a:schemeClr val="dk2"/>
                </a:solidFill>
                <a:latin typeface="Arial"/>
                <a:ea typeface="Arial"/>
                <a:cs typeface="Arial"/>
                <a:sym typeface="Arial"/>
              </a:rPr>
              <a:t>The proton is lost at lower energy and thus the dose gradient is different</a:t>
            </a:r>
            <a:endParaRPr/>
          </a:p>
          <a:p>
            <a:pPr marL="285750" marR="0" lvl="0" indent="-171450" algn="l" rtl="0">
              <a:spcBef>
                <a:spcPts val="0"/>
              </a:spcBef>
              <a:spcAft>
                <a:spcPts val="0"/>
              </a:spcAft>
              <a:buClr>
                <a:schemeClr val="dk1"/>
              </a:buClr>
              <a:buSzPts val="1800"/>
              <a:buFont typeface="Arial"/>
              <a:buNone/>
            </a:pPr>
            <a:endParaRPr sz="1800">
              <a:solidFill>
                <a:schemeClr val="dk2"/>
              </a:solidFill>
              <a:latin typeface="Arial"/>
              <a:ea typeface="Arial"/>
              <a:cs typeface="Arial"/>
              <a:sym typeface="Arial"/>
            </a:endParaRPr>
          </a:p>
        </p:txBody>
      </p:sp>
      <p:sp>
        <p:nvSpPr>
          <p:cNvPr id="7"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16"/>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smtClean="0"/>
              <a:t>FLUKA Dose </a:t>
            </a:r>
            <a:r>
              <a:rPr lang="en-US" dirty="0"/>
              <a:t>– 14GeV/c proton</a:t>
            </a:r>
            <a:endParaRPr dirty="0"/>
          </a:p>
        </p:txBody>
      </p:sp>
      <p:sp>
        <p:nvSpPr>
          <p:cNvPr id="275" name="Google Shape;275;p16"/>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15</a:t>
            </a:fld>
            <a:endParaRPr/>
          </a:p>
        </p:txBody>
      </p:sp>
      <mc:AlternateContent xmlns:mc="http://schemas.openxmlformats.org/markup-compatibility/2006" xmlns:a14="http://schemas.microsoft.com/office/drawing/2010/main">
        <mc:Choice Requires="a14">
          <p:sp>
            <p:nvSpPr>
              <p:cNvPr id="276" name="Google Shape;276;p16"/>
              <p:cNvSpPr txBox="1"/>
              <p:nvPr/>
            </p:nvSpPr>
            <p:spPr>
              <a:xfrm>
                <a:off x="427061" y="1333025"/>
                <a:ext cx="11337900" cy="646500"/>
              </a:xfrm>
              <a:prstGeom prst="rect">
                <a:avLst/>
              </a:prstGeom>
              <a:noFill/>
              <a:ln>
                <a:noFill/>
              </a:ln>
            </p:spPr>
            <p:txBody>
              <a:bodyPr spcFirstLastPara="1" wrap="square" lIns="91425" tIns="45700" rIns="91425" bIns="45700" anchor="t" anchorCtr="0">
                <a:spAutoFit/>
              </a:bodyPr>
              <a:lstStyle/>
              <a:p>
                <a:pPr marL="400050" marR="0" lvl="0" indent="-285750" algn="l" rtl="0">
                  <a:spcBef>
                    <a:spcPts val="0"/>
                  </a:spcBef>
                  <a:spcAft>
                    <a:spcPts val="0"/>
                  </a:spcAft>
                  <a:buClr>
                    <a:schemeClr val="dk2"/>
                  </a:buClr>
                  <a:buSzPts val="1800"/>
                  <a:buFont typeface="Arial" panose="020B0604020202020204" pitchFamily="34" charset="0"/>
                  <a:buChar char="•"/>
                </a:pPr>
                <a:r>
                  <a:rPr lang="en-US" sz="1800" dirty="0">
                    <a:solidFill>
                      <a:schemeClr val="dk2"/>
                    </a:solidFill>
                  </a:rPr>
                  <a:t>Same setup and same assumption on the beam loss mechanism → beam-gas </a:t>
                </a:r>
                <a:r>
                  <a:rPr lang="en-US" sz="1800" dirty="0" smtClean="0">
                    <a:solidFill>
                      <a:schemeClr val="dk2"/>
                    </a:solidFill>
                  </a:rPr>
                  <a:t>interaction</a:t>
                </a:r>
                <a:endParaRPr lang="en-US" sz="1800" dirty="0">
                  <a:solidFill>
                    <a:schemeClr val="dk2"/>
                  </a:solidFill>
                </a:endParaRPr>
              </a:p>
              <a:p>
                <a:pPr marL="400050" marR="0" lvl="0" indent="-285750" algn="l" rtl="0">
                  <a:spcBef>
                    <a:spcPts val="0"/>
                  </a:spcBef>
                  <a:spcAft>
                    <a:spcPts val="0"/>
                  </a:spcAft>
                  <a:buClr>
                    <a:schemeClr val="dk2"/>
                  </a:buClr>
                  <a:buSzPts val="1800"/>
                  <a:buFont typeface="Arial" panose="020B0604020202020204" pitchFamily="34" charset="0"/>
                  <a:buChar char="•"/>
                </a:pPr>
                <a:r>
                  <a:rPr lang="en-US" sz="1800" dirty="0" smtClean="0">
                    <a:solidFill>
                      <a:schemeClr val="dk2"/>
                    </a:solidFill>
                  </a:rPr>
                  <a:t>Number </a:t>
                </a:r>
                <a:r>
                  <a:rPr lang="en-US" sz="1800" dirty="0">
                    <a:solidFill>
                      <a:schemeClr val="dk2"/>
                    </a:solidFill>
                  </a:rPr>
                  <a:t>of primaries computed through the fit of BLM results → </a:t>
                </a:r>
                <a14:m>
                  <m:oMath xmlns:m="http://schemas.openxmlformats.org/officeDocument/2006/math">
                    <m:r>
                      <a:rPr lang="en-US" sz="1800" b="1" i="1" dirty="0" smtClean="0">
                        <a:solidFill>
                          <a:schemeClr val="dk2"/>
                        </a:solidFill>
                        <a:latin typeface="Cambria Math" panose="02040503050406030204" pitchFamily="18" charset="0"/>
                      </a:rPr>
                      <m:t>𝟗</m:t>
                    </m:r>
                    <m:r>
                      <a:rPr lang="en-US" sz="1800" b="1" i="1" dirty="0" smtClean="0">
                        <a:solidFill>
                          <a:schemeClr val="dk2"/>
                        </a:solidFill>
                        <a:latin typeface="Cambria Math" panose="02040503050406030204" pitchFamily="18" charset="0"/>
                      </a:rPr>
                      <m:t>.</m:t>
                    </m:r>
                    <m:r>
                      <a:rPr lang="en-US" sz="1800" b="1" i="1" dirty="0" smtClean="0">
                        <a:solidFill>
                          <a:schemeClr val="dk2"/>
                        </a:solidFill>
                        <a:latin typeface="Cambria Math" panose="02040503050406030204" pitchFamily="18" charset="0"/>
                      </a:rPr>
                      <m:t>𝟏𝟏</m:t>
                    </m:r>
                    <m:r>
                      <a:rPr lang="en-US" sz="1800" b="1" i="1" dirty="0" smtClean="0">
                        <a:solidFill>
                          <a:schemeClr val="dk2"/>
                        </a:solidFill>
                        <a:latin typeface="Cambria Math" panose="02040503050406030204" pitchFamily="18" charset="0"/>
                      </a:rPr>
                      <m:t>𝒆</m:t>
                    </m:r>
                    <m:r>
                      <a:rPr lang="en-US" sz="1800" b="1" i="1" dirty="0" smtClean="0">
                        <a:solidFill>
                          <a:schemeClr val="dk2"/>
                        </a:solidFill>
                        <a:latin typeface="Cambria Math" panose="02040503050406030204" pitchFamily="18" charset="0"/>
                      </a:rPr>
                      <m:t>𝟏𝟔</m:t>
                    </m:r>
                    <m:r>
                      <a:rPr lang="en-US" sz="1800" b="1" i="1" dirty="0" smtClean="0">
                        <a:solidFill>
                          <a:schemeClr val="dk2"/>
                        </a:solidFill>
                        <a:latin typeface="Cambria Math" panose="02040503050406030204" pitchFamily="18" charset="0"/>
                      </a:rPr>
                      <m:t> </m:t>
                    </m:r>
                    <m:r>
                      <a:rPr lang="en-US" sz="1800" b="1" i="1" dirty="0" smtClean="0">
                        <a:solidFill>
                          <a:schemeClr val="dk2"/>
                        </a:solidFill>
                        <a:latin typeface="Cambria Math" panose="02040503050406030204" pitchFamily="18" charset="0"/>
                      </a:rPr>
                      <m:t>𝒑𝒓𝒐𝒕𝒐𝒏</m:t>
                    </m:r>
                    <m:r>
                      <a:rPr lang="en-US" sz="1800" b="1" i="1" dirty="0" smtClean="0">
                        <a:solidFill>
                          <a:schemeClr val="dk2"/>
                        </a:solidFill>
                        <a:latin typeface="Cambria Math" panose="02040503050406030204" pitchFamily="18" charset="0"/>
                      </a:rPr>
                      <m:t>/</m:t>
                    </m:r>
                    <m:r>
                      <a:rPr lang="en-US" sz="1800" b="1" i="1" dirty="0" smtClean="0">
                        <a:solidFill>
                          <a:schemeClr val="dk2"/>
                        </a:solidFill>
                        <a:latin typeface="Cambria Math" panose="02040503050406030204" pitchFamily="18" charset="0"/>
                      </a:rPr>
                      <m:t>𝒚𝒆𝒂𝒓</m:t>
                    </m:r>
                  </m:oMath>
                </a14:m>
                <a:endParaRPr sz="1800" b="1" dirty="0">
                  <a:solidFill>
                    <a:schemeClr val="dk2"/>
                  </a:solidFill>
                </a:endParaRPr>
              </a:p>
            </p:txBody>
          </p:sp>
        </mc:Choice>
        <mc:Fallback xmlns="">
          <p:sp>
            <p:nvSpPr>
              <p:cNvPr id="276" name="Google Shape;276;p16"/>
              <p:cNvSpPr txBox="1">
                <a:spLocks noRot="1" noChangeAspect="1" noMove="1" noResize="1" noEditPoints="1" noAdjustHandles="1" noChangeArrowheads="1" noChangeShapeType="1" noTextEdit="1"/>
              </p:cNvSpPr>
              <p:nvPr/>
            </p:nvSpPr>
            <p:spPr>
              <a:xfrm>
                <a:off x="427061" y="1333025"/>
                <a:ext cx="11337900" cy="646500"/>
              </a:xfrm>
              <a:prstGeom prst="rect">
                <a:avLst/>
              </a:prstGeom>
              <a:blipFill>
                <a:blip r:embed="rId3"/>
                <a:stretch>
                  <a:fillRect t="-5660" b="-14151"/>
                </a:stretch>
              </a:blipFill>
              <a:ln>
                <a:noFill/>
              </a:ln>
            </p:spPr>
            <p:txBody>
              <a:bodyPr/>
              <a:lstStyle/>
              <a:p>
                <a:r>
                  <a:rPr lang="en-US">
                    <a:noFill/>
                  </a:rPr>
                  <a:t> </a:t>
                </a:r>
              </a:p>
            </p:txBody>
          </p:sp>
        </mc:Fallback>
      </mc:AlternateContent>
      <p:sp>
        <p:nvSpPr>
          <p:cNvPr id="281" name="Google Shape;281;p16"/>
          <p:cNvSpPr txBox="1"/>
          <p:nvPr/>
        </p:nvSpPr>
        <p:spPr>
          <a:xfrm>
            <a:off x="6926899" y="5636668"/>
            <a:ext cx="4706100" cy="67707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b="1" dirty="0"/>
              <a:t>Discrepancies</a:t>
            </a:r>
            <a:r>
              <a:rPr lang="en-US" sz="1600" dirty="0"/>
              <a:t> between OF and BLM still </a:t>
            </a:r>
            <a:r>
              <a:rPr lang="en-US" sz="1600" dirty="0" smtClean="0"/>
              <a:t>present but </a:t>
            </a:r>
            <a:r>
              <a:rPr lang="en-US" sz="1600" b="1" dirty="0" smtClean="0"/>
              <a:t>reduced</a:t>
            </a:r>
            <a:r>
              <a:rPr lang="en-US" sz="1600" dirty="0" smtClean="0"/>
              <a:t> from a factor  ~ 10 to a factor  ~3  </a:t>
            </a:r>
            <a:endParaRPr sz="16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1847" y="1836572"/>
            <a:ext cx="6400000" cy="457142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7092" y="1979525"/>
            <a:ext cx="5485714" cy="3657143"/>
          </a:xfrm>
          <a:prstGeom prst="rect">
            <a:avLst/>
          </a:prstGeom>
        </p:spPr>
      </p:pic>
      <p:sp>
        <p:nvSpPr>
          <p:cNvPr id="13"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18"/>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16</a:t>
            </a:fld>
            <a:endParaRPr/>
          </a:p>
        </p:txBody>
      </p:sp>
      <p:sp>
        <p:nvSpPr>
          <p:cNvPr id="298" name="Google Shape;298;p18"/>
          <p:cNvSpPr/>
          <p:nvPr/>
        </p:nvSpPr>
        <p:spPr>
          <a:xfrm>
            <a:off x="3924512" y="2816932"/>
            <a:ext cx="4342976" cy="1224136"/>
          </a:xfrm>
          <a:prstGeom prst="rect">
            <a:avLst/>
          </a:prstGeom>
          <a:solidFill>
            <a:srgbClr val="D8D8D8">
              <a:alpha val="20000"/>
            </a:srgbClr>
          </a:solidFill>
          <a:ln w="25400" cap="flat" cmpd="sng">
            <a:solidFill>
              <a:schemeClr val="dk1"/>
            </a:solidFill>
            <a:prstDash val="solid"/>
            <a:miter lim="800000"/>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dk2"/>
              </a:buClr>
              <a:buSzPts val="1800"/>
              <a:buFont typeface="Arial"/>
              <a:buNone/>
            </a:pPr>
            <a:r>
              <a:rPr lang="en-US" sz="1800" b="1" strike="noStrike">
                <a:solidFill>
                  <a:schemeClr val="dk2"/>
                </a:solidFill>
                <a:latin typeface="Arial"/>
                <a:ea typeface="Arial"/>
                <a:cs typeface="Arial"/>
                <a:sym typeface="Arial"/>
              </a:rPr>
              <a:t>GF PoP – R2E</a:t>
            </a:r>
            <a:endParaRPr/>
          </a:p>
          <a:p>
            <a:pPr marL="0" marR="0" lvl="0" indent="0" algn="ctr" rtl="0">
              <a:lnSpc>
                <a:spcPct val="100000"/>
              </a:lnSpc>
              <a:spcBef>
                <a:spcPts val="0"/>
              </a:spcBef>
              <a:spcAft>
                <a:spcPts val="0"/>
              </a:spcAft>
              <a:buClr>
                <a:schemeClr val="dk2"/>
              </a:buClr>
              <a:buSzPts val="1800"/>
              <a:buFont typeface="Arial"/>
              <a:buNone/>
            </a:pPr>
            <a:r>
              <a:rPr lang="en-US" sz="1800" b="0" strike="noStrike">
                <a:solidFill>
                  <a:schemeClr val="dk2"/>
                </a:solidFill>
                <a:latin typeface="Arial"/>
                <a:ea typeface="Arial"/>
                <a:cs typeface="Arial"/>
                <a:sym typeface="Arial"/>
              </a:rPr>
              <a:t>R2E studies</a:t>
            </a:r>
            <a:r>
              <a:rPr lang="en-US" sz="1800">
                <a:solidFill>
                  <a:schemeClr val="dk2"/>
                </a:solidFill>
                <a:latin typeface="Arial"/>
                <a:ea typeface="Arial"/>
                <a:cs typeface="Arial"/>
                <a:sym typeface="Arial"/>
              </a:rPr>
              <a:t> GF electronic components installation in service tunnel </a:t>
            </a:r>
            <a:endParaRPr sz="1800" b="0" strike="noStrike">
              <a:solidFill>
                <a:schemeClr val="dk2"/>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200"/>
              <a:buFont typeface="Arial"/>
              <a:buNone/>
            </a:pPr>
            <a:endParaRPr sz="1200" b="0" strike="noStrike">
              <a:solidFill>
                <a:schemeClr val="dk2"/>
              </a:solidFill>
              <a:latin typeface="Arial"/>
              <a:ea typeface="Arial"/>
              <a:cs typeface="Arial"/>
              <a:sym typeface="Arial"/>
            </a:endParaRPr>
          </a:p>
        </p:txBody>
      </p:sp>
      <p:sp>
        <p:nvSpPr>
          <p:cNvPr id="4"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19"/>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smtClean="0"/>
              <a:t>GF </a:t>
            </a:r>
            <a:r>
              <a:rPr lang="en-US" dirty="0" err="1" smtClean="0"/>
              <a:t>PoP</a:t>
            </a:r>
            <a:r>
              <a:rPr lang="en-US" dirty="0"/>
              <a:t> </a:t>
            </a:r>
            <a:r>
              <a:rPr lang="en-US" dirty="0" smtClean="0"/>
              <a:t>– R2E</a:t>
            </a:r>
            <a:endParaRPr dirty="0"/>
          </a:p>
        </p:txBody>
      </p:sp>
      <p:sp>
        <p:nvSpPr>
          <p:cNvPr id="304" name="Google Shape;304;p19"/>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17</a:t>
            </a:fld>
            <a:endParaRPr/>
          </a:p>
        </p:txBody>
      </p:sp>
      <mc:AlternateContent xmlns:mc="http://schemas.openxmlformats.org/markup-compatibility/2006" xmlns:a14="http://schemas.microsoft.com/office/drawing/2010/main">
        <mc:Choice Requires="a14">
          <p:sp>
            <p:nvSpPr>
              <p:cNvPr id="6" name="Google Shape;191;p7"/>
              <p:cNvSpPr txBox="1">
                <a:spLocks noGrp="1"/>
              </p:cNvSpPr>
              <p:nvPr>
                <p:ph type="body" idx="1"/>
              </p:nvPr>
            </p:nvSpPr>
            <p:spPr>
              <a:xfrm>
                <a:off x="408000" y="1592275"/>
                <a:ext cx="11376000" cy="1860876"/>
              </a:xfrm>
              <a:prstGeom prst="rect">
                <a:avLst/>
              </a:prstGeom>
              <a:noFill/>
              <a:ln>
                <a:noFill/>
              </a:ln>
            </p:spPr>
            <p:txBody>
              <a:bodyPr spcFirstLastPara="1" wrap="square" lIns="0" tIns="0" rIns="0" bIns="0" anchor="t" anchorCtr="0">
                <a:noAutofit/>
              </a:bodyPr>
              <a:lstStyle/>
              <a:p>
                <a:pPr indent="-457200">
                  <a:spcBef>
                    <a:spcPts val="0"/>
                  </a:spcBef>
                </a:pPr>
                <a:r>
                  <a:rPr lang="en-US" dirty="0" smtClean="0"/>
                  <a:t>FLUKA setup:</a:t>
                </a:r>
              </a:p>
              <a:p>
                <a:pPr marL="971550" lvl="1" indent="-514350">
                  <a:spcBef>
                    <a:spcPts val="0"/>
                  </a:spcBef>
                  <a:buFont typeface="+mj-lt"/>
                  <a:buAutoNum type="arabicPeriod"/>
                </a:pPr>
                <a:r>
                  <a:rPr lang="en-US" dirty="0" smtClean="0"/>
                  <a:t>Same geometry and </a:t>
                </a:r>
                <a:r>
                  <a:rPr lang="en-US" dirty="0"/>
                  <a:t>model </a:t>
                </a:r>
                <a:r>
                  <a:rPr lang="en-US" dirty="0" smtClean="0"/>
                  <a:t>→ </a:t>
                </a:r>
                <a:br>
                  <a:rPr lang="en-US" dirty="0" smtClean="0"/>
                </a:br>
                <a:r>
                  <a:rPr lang="en-US" dirty="0" smtClean="0"/>
                  <a:t>→  Service tunnel detailed with holes to LSS6</a:t>
                </a:r>
              </a:p>
              <a:p>
                <a:pPr marL="971550" lvl="1" indent="-514350">
                  <a:spcBef>
                    <a:spcPts val="0"/>
                  </a:spcBef>
                  <a:buFont typeface="+mj-lt"/>
                  <a:buAutoNum type="arabicPeriod"/>
                </a:pPr>
                <a:r>
                  <a:rPr lang="en-US" dirty="0" smtClean="0"/>
                  <a:t>Beam - gas interaction as source</a:t>
                </a:r>
              </a:p>
              <a:p>
                <a:pPr marL="971550" lvl="1" indent="-514350">
                  <a:spcBef>
                    <a:spcPts val="0"/>
                  </a:spcBef>
                  <a:buFont typeface="+mj-lt"/>
                  <a:buAutoNum type="arabicPeriod"/>
                </a:pPr>
                <a:r>
                  <a:rPr lang="en-US" dirty="0" smtClean="0"/>
                  <a:t>400GeV/c proton </a:t>
                </a:r>
                <a:r>
                  <a:rPr lang="en-US" dirty="0"/>
                  <a:t>run </a:t>
                </a:r>
                <a:r>
                  <a:rPr lang="en-US" dirty="0" smtClean="0"/>
                  <a:t>→ worst case analyzed</a:t>
                </a:r>
              </a:p>
              <a:p>
                <a:pPr marL="971550" lvl="1" indent="-514350">
                  <a:spcBef>
                    <a:spcPts val="0"/>
                  </a:spcBef>
                  <a:buFont typeface="+mj-lt"/>
                  <a:buAutoNum type="arabicPeriod"/>
                </a:pPr>
                <a:r>
                  <a:rPr lang="en-US" b="1" dirty="0" smtClean="0"/>
                  <a:t>Normalization factor calculated fitting BLM results for 400GeV/c case → </a:t>
                </a:r>
                <a14:m>
                  <m:oMath xmlns:m="http://schemas.openxmlformats.org/officeDocument/2006/math">
                    <m:r>
                      <a:rPr lang="en-US" b="1" i="1" dirty="0">
                        <a:solidFill>
                          <a:schemeClr val="dk2"/>
                        </a:solidFill>
                        <a:latin typeface="Cambria Math" panose="02040503050406030204" pitchFamily="18" charset="0"/>
                      </a:rPr>
                      <m:t>𝟓</m:t>
                    </m:r>
                    <m:r>
                      <a:rPr lang="en-US" b="1" i="1" dirty="0">
                        <a:solidFill>
                          <a:schemeClr val="dk2"/>
                        </a:solidFill>
                        <a:latin typeface="Cambria Math" panose="02040503050406030204" pitchFamily="18" charset="0"/>
                      </a:rPr>
                      <m:t>.</m:t>
                    </m:r>
                    <m:r>
                      <a:rPr lang="en-US" b="1" i="1" dirty="0">
                        <a:solidFill>
                          <a:schemeClr val="dk2"/>
                        </a:solidFill>
                        <a:latin typeface="Cambria Math" panose="02040503050406030204" pitchFamily="18" charset="0"/>
                      </a:rPr>
                      <m:t>𝟔𝟔</m:t>
                    </m:r>
                    <m:r>
                      <a:rPr lang="en-US" b="1" i="1" dirty="0">
                        <a:solidFill>
                          <a:schemeClr val="dk2"/>
                        </a:solidFill>
                        <a:latin typeface="Cambria Math" panose="02040503050406030204" pitchFamily="18" charset="0"/>
                      </a:rPr>
                      <m:t>𝒆</m:t>
                    </m:r>
                    <m:r>
                      <a:rPr lang="en-US" b="1" i="1" dirty="0">
                        <a:solidFill>
                          <a:schemeClr val="dk2"/>
                        </a:solidFill>
                        <a:latin typeface="Cambria Math" panose="02040503050406030204" pitchFamily="18" charset="0"/>
                      </a:rPr>
                      <m:t>+</m:t>
                    </m:r>
                    <m:r>
                      <a:rPr lang="en-US" b="1" i="1" dirty="0">
                        <a:solidFill>
                          <a:schemeClr val="dk2"/>
                        </a:solidFill>
                        <a:latin typeface="Cambria Math" panose="02040503050406030204" pitchFamily="18" charset="0"/>
                      </a:rPr>
                      <m:t>𝟏𝟓</m:t>
                    </m:r>
                    <m:r>
                      <a:rPr lang="en-US" b="1" i="1" dirty="0" smtClean="0">
                        <a:solidFill>
                          <a:schemeClr val="dk2"/>
                        </a:solidFill>
                        <a:latin typeface="Cambria Math" panose="02040503050406030204" pitchFamily="18" charset="0"/>
                      </a:rPr>
                      <m:t> </m:t>
                    </m:r>
                    <m:r>
                      <a:rPr lang="en-US" b="1" i="1" dirty="0">
                        <a:latin typeface="Cambria Math" panose="02040503050406030204" pitchFamily="18" charset="0"/>
                      </a:rPr>
                      <m:t>𝒑</m:t>
                    </m:r>
                    <m:r>
                      <a:rPr lang="en-US" b="1" i="1" dirty="0" smtClean="0">
                        <a:latin typeface="Cambria Math" panose="02040503050406030204" pitchFamily="18" charset="0"/>
                      </a:rPr>
                      <m:t>/</m:t>
                    </m:r>
                    <m:r>
                      <a:rPr lang="en-US" b="1" i="1" dirty="0">
                        <a:latin typeface="Cambria Math" panose="02040503050406030204" pitchFamily="18" charset="0"/>
                      </a:rPr>
                      <m:t>𝒚𝒆𝒂𝒓</m:t>
                    </m:r>
                  </m:oMath>
                </a14:m>
                <a:endParaRPr lang="en-US" sz="1800" b="1" dirty="0"/>
              </a:p>
            </p:txBody>
          </p:sp>
        </mc:Choice>
        <mc:Fallback xmlns="">
          <p:sp>
            <p:nvSpPr>
              <p:cNvPr id="6" name="Google Shape;191;p7"/>
              <p:cNvSpPr txBox="1">
                <a:spLocks noGrp="1" noRot="1" noChangeAspect="1" noMove="1" noResize="1" noEditPoints="1" noAdjustHandles="1" noChangeArrowheads="1" noChangeShapeType="1" noTextEdit="1"/>
              </p:cNvSpPr>
              <p:nvPr>
                <p:ph type="body" idx="1"/>
              </p:nvPr>
            </p:nvSpPr>
            <p:spPr>
              <a:xfrm>
                <a:off x="408000" y="1592275"/>
                <a:ext cx="11376000" cy="1860876"/>
              </a:xfrm>
              <a:prstGeom prst="rect">
                <a:avLst/>
              </a:prstGeom>
              <a:blipFill>
                <a:blip r:embed="rId3"/>
                <a:stretch>
                  <a:fillRect l="-1768" t="-8197" b="-2295"/>
                </a:stretch>
              </a:blipFill>
              <a:ln>
                <a:noFill/>
              </a:ln>
            </p:spPr>
            <p:txBody>
              <a:bodyPr/>
              <a:lstStyle/>
              <a:p>
                <a:r>
                  <a:rPr lang="en-US">
                    <a:noFill/>
                  </a:rPr>
                  <a:t> </a:t>
                </a:r>
              </a:p>
            </p:txBody>
          </p:sp>
        </mc:Fallback>
      </mc:AlternateContent>
      <p:sp>
        <p:nvSpPr>
          <p:cNvPr id="7" name="Google Shape;191;p7"/>
          <p:cNvSpPr txBox="1">
            <a:spLocks/>
          </p:cNvSpPr>
          <p:nvPr/>
        </p:nvSpPr>
        <p:spPr>
          <a:xfrm>
            <a:off x="409569" y="3630033"/>
            <a:ext cx="11376000" cy="260108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800"/>
              </a:spcBef>
              <a:spcAft>
                <a:spcPts val="0"/>
              </a:spcAft>
              <a:buClr>
                <a:srgbClr val="171717"/>
              </a:buClr>
              <a:buSzPts val="2800"/>
              <a:buFont typeface="Arial"/>
              <a:buChar char="•"/>
              <a:defRPr sz="2800" b="1" i="0" u="none" strike="noStrike" cap="none">
                <a:solidFill>
                  <a:srgbClr val="171717"/>
                </a:solidFill>
                <a:latin typeface="Arial"/>
                <a:ea typeface="Arial"/>
                <a:cs typeface="Arial"/>
                <a:sym typeface="Arial"/>
              </a:defRPr>
            </a:lvl1pPr>
            <a:lvl2pPr marL="914400" marR="0" lvl="1"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2pPr>
            <a:lvl3pPr marL="1371600" marR="0" lvl="2"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3pPr>
            <a:lvl4pPr marL="1828800" marR="0" lvl="3" indent="-330200" algn="l" rtl="0">
              <a:lnSpc>
                <a:spcPct val="10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indent="-457200">
              <a:spcBef>
                <a:spcPts val="0"/>
              </a:spcBef>
            </a:pPr>
            <a:r>
              <a:rPr lang="en-US" dirty="0" smtClean="0"/>
              <a:t>Scoring – R2E quantities </a:t>
            </a:r>
            <a:r>
              <a:rPr lang="en-US" sz="1600" b="0" dirty="0" smtClean="0"/>
              <a:t>[1][2] </a:t>
            </a:r>
            <a:r>
              <a:rPr lang="en-US" dirty="0" smtClean="0"/>
              <a:t>:</a:t>
            </a:r>
          </a:p>
          <a:p>
            <a:pPr marL="971550" lvl="1" indent="-514350">
              <a:spcBef>
                <a:spcPts val="0"/>
              </a:spcBef>
              <a:buFont typeface="+mj-lt"/>
              <a:buAutoNum type="arabicPeriod"/>
            </a:pPr>
            <a:r>
              <a:rPr lang="en-US" b="1" dirty="0" smtClean="0"/>
              <a:t>High Energy Hadron Equivalent Fluence </a:t>
            </a:r>
            <a:r>
              <a:rPr lang="en-US" dirty="0" smtClean="0"/>
              <a:t>= proportional to the number of SEU (Single Event Upset) due to hadrons of energy &gt; 20MeV. Neutron of lower energies are weighted </a:t>
            </a:r>
            <a:r>
              <a:rPr lang="en-US" dirty="0"/>
              <a:t>according </a:t>
            </a:r>
            <a:r>
              <a:rPr lang="en-US" dirty="0" smtClean="0"/>
              <a:t>to </a:t>
            </a:r>
            <a:r>
              <a:rPr lang="en-US" dirty="0"/>
              <a:t>the ratio of their SEU cross section to the one of &gt; 20 MeV hadrons </a:t>
            </a:r>
            <a:endParaRPr lang="en-US" dirty="0" smtClean="0"/>
          </a:p>
          <a:p>
            <a:pPr marL="971550" lvl="1" indent="-514350">
              <a:spcBef>
                <a:spcPts val="0"/>
              </a:spcBef>
              <a:buFont typeface="+mj-lt"/>
              <a:buAutoNum type="arabicPeriod"/>
            </a:pPr>
            <a:r>
              <a:rPr lang="en-US" b="1" dirty="0" smtClean="0"/>
              <a:t>Silicon 1 MeV-neutron Equivalent Fluence</a:t>
            </a:r>
            <a:r>
              <a:rPr lang="en-US" b="1" dirty="0"/>
              <a:t> </a:t>
            </a:r>
            <a:r>
              <a:rPr lang="en-US" dirty="0"/>
              <a:t>= fluence weighted by a damage function</a:t>
            </a:r>
          </a:p>
          <a:p>
            <a:pPr marL="971550" lvl="1" indent="-514350">
              <a:spcBef>
                <a:spcPts val="0"/>
              </a:spcBef>
              <a:buFont typeface="+mj-lt"/>
              <a:buAutoNum type="arabicPeriod"/>
            </a:pPr>
            <a:r>
              <a:rPr lang="en-US" b="1" dirty="0" smtClean="0"/>
              <a:t>Thermal Neutron Equivalent Fluence</a:t>
            </a:r>
            <a:r>
              <a:rPr lang="en-US" b="1" dirty="0"/>
              <a:t> </a:t>
            </a:r>
            <a:r>
              <a:rPr lang="en-US" dirty="0"/>
              <a:t>= proportional to the number of SEU's due to thermal neutrons. Neutrons of higher energies are weighted according to the ratio of their capture cross section to the one of thermal neutrons (following the 1/v law</a:t>
            </a:r>
            <a:r>
              <a:rPr lang="en-US" dirty="0" smtClean="0"/>
              <a:t>)</a:t>
            </a:r>
          </a:p>
          <a:p>
            <a:pPr marL="971550" lvl="1" indent="-514350">
              <a:spcBef>
                <a:spcPts val="0"/>
              </a:spcBef>
              <a:buFont typeface="+mj-lt"/>
              <a:buAutoNum type="arabicPeriod"/>
            </a:pPr>
            <a:r>
              <a:rPr lang="en-US" b="1" dirty="0" smtClean="0"/>
              <a:t>Total Ionizing Dose</a:t>
            </a:r>
          </a:p>
          <a:p>
            <a:pPr marL="457200" lvl="1" indent="0">
              <a:spcBef>
                <a:spcPts val="0"/>
              </a:spcBef>
              <a:buNone/>
            </a:pPr>
            <a:endParaRPr lang="en-US" dirty="0"/>
          </a:p>
          <a:p>
            <a:pPr marL="0" indent="0">
              <a:lnSpc>
                <a:spcPct val="100000"/>
              </a:lnSpc>
              <a:spcBef>
                <a:spcPts val="800"/>
              </a:spcBef>
              <a:buFont typeface="Arial"/>
              <a:buNone/>
            </a:pPr>
            <a:endParaRPr lang="en-US" dirty="0"/>
          </a:p>
        </p:txBody>
      </p:sp>
      <p:pic>
        <p:nvPicPr>
          <p:cNvPr id="10" name="Google Shape;156;p2"/>
          <p:cNvPicPr preferRelativeResize="0"/>
          <p:nvPr/>
        </p:nvPicPr>
        <p:blipFill rotWithShape="1">
          <a:blip r:embed="rId4">
            <a:alphaModFix/>
          </a:blip>
          <a:srcRect/>
          <a:stretch/>
        </p:blipFill>
        <p:spPr>
          <a:xfrm>
            <a:off x="6636430" y="173185"/>
            <a:ext cx="5109376" cy="2661299"/>
          </a:xfrm>
          <a:prstGeom prst="rect">
            <a:avLst/>
          </a:prstGeom>
          <a:noFill/>
          <a:ln>
            <a:noFill/>
          </a:ln>
        </p:spPr>
      </p:pic>
      <p:sp>
        <p:nvSpPr>
          <p:cNvPr id="11"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19"/>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smtClean="0"/>
              <a:t>R2E limits @ CERN </a:t>
            </a:r>
            <a:endParaRPr dirty="0"/>
          </a:p>
        </p:txBody>
      </p:sp>
      <p:sp>
        <p:nvSpPr>
          <p:cNvPr id="304" name="Google Shape;304;p19"/>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18</a:t>
            </a:fld>
            <a:endParaRPr/>
          </a:p>
        </p:txBody>
      </p:sp>
      <mc:AlternateContent xmlns:mc="http://schemas.openxmlformats.org/markup-compatibility/2006" xmlns:a14="http://schemas.microsoft.com/office/drawing/2010/main">
        <mc:Choice Requires="a14">
          <p:sp>
            <p:nvSpPr>
              <p:cNvPr id="8" name="Google Shape;191;p7"/>
              <p:cNvSpPr txBox="1">
                <a:spLocks noGrp="1"/>
              </p:cNvSpPr>
              <p:nvPr>
                <p:ph type="body" idx="1"/>
              </p:nvPr>
            </p:nvSpPr>
            <p:spPr>
              <a:xfrm>
                <a:off x="408000" y="1592275"/>
                <a:ext cx="11498054" cy="4450306"/>
              </a:xfrm>
              <a:prstGeom prst="rect">
                <a:avLst/>
              </a:prstGeom>
              <a:noFill/>
              <a:ln>
                <a:noFill/>
              </a:ln>
            </p:spPr>
            <p:txBody>
              <a:bodyPr spcFirstLastPara="1" wrap="square" lIns="0" tIns="0" rIns="0" bIns="0" anchor="t" anchorCtr="0">
                <a:noAutofit/>
              </a:bodyPr>
              <a:lstStyle/>
              <a:p>
                <a:pPr indent="-457200">
                  <a:spcBef>
                    <a:spcPts val="0"/>
                  </a:spcBef>
                </a:pPr>
                <a:r>
                  <a:rPr lang="en-US" sz="2600" dirty="0" smtClean="0"/>
                  <a:t>General idea: no use of commercial electronics in region where the radiation levels are significantly above the cosmic background</a:t>
                </a:r>
              </a:p>
              <a:p>
                <a:pPr indent="-457200">
                  <a:spcBef>
                    <a:spcPts val="0"/>
                  </a:spcBef>
                </a:pPr>
                <a:endParaRPr lang="en-US" dirty="0" smtClean="0"/>
              </a:p>
              <a:p>
                <a:pPr indent="-457200">
                  <a:spcBef>
                    <a:spcPts val="0"/>
                  </a:spcBef>
                </a:pPr>
                <a:r>
                  <a:rPr lang="en-US" sz="2600" dirty="0" smtClean="0"/>
                  <a:t>Limits of radiation-safe area for electronic system at CERN:</a:t>
                </a:r>
                <a:br>
                  <a:rPr lang="en-US" sz="2600" dirty="0" smtClean="0"/>
                </a:br>
                <a:r>
                  <a:rPr lang="en-US" dirty="0" smtClean="0"/>
                  <a:t>	</a:t>
                </a:r>
                <a:r>
                  <a:rPr lang="en-US" sz="2200" b="0" dirty="0" smtClean="0"/>
                  <a:t>→ </a:t>
                </a:r>
                <a14:m>
                  <m:oMath xmlns:m="http://schemas.openxmlformats.org/officeDocument/2006/math">
                    <m:r>
                      <a:rPr lang="en-US" sz="2200" b="0" i="1" dirty="0" smtClean="0">
                        <a:latin typeface="Cambria Math" panose="02040503050406030204" pitchFamily="18" charset="0"/>
                      </a:rPr>
                      <m:t>3</m:t>
                    </m:r>
                    <m:r>
                      <a:rPr lang="en-US" sz="2200" b="0" i="1" dirty="0" smtClean="0">
                        <a:latin typeface="Cambria Math" panose="02040503050406030204" pitchFamily="18" charset="0"/>
                      </a:rPr>
                      <m:t>𝑒</m:t>
                    </m:r>
                    <m:r>
                      <a:rPr lang="en-US" sz="2200" b="0" i="1" dirty="0" smtClean="0">
                        <a:latin typeface="Cambria Math" panose="02040503050406030204" pitchFamily="18" charset="0"/>
                      </a:rPr>
                      <m:t>6 </m:t>
                    </m:r>
                    <m:r>
                      <a:rPr lang="en-US" sz="2200" b="0" i="1" dirty="0" smtClean="0">
                        <a:latin typeface="Cambria Math" panose="02040503050406030204" pitchFamily="18" charset="0"/>
                      </a:rPr>
                      <m:t>𝐻𝑖𝑔h</m:t>
                    </m:r>
                    <m:r>
                      <a:rPr lang="en-US" sz="2200" b="0" i="1" dirty="0" smtClean="0">
                        <a:latin typeface="Cambria Math" panose="02040503050406030204" pitchFamily="18" charset="0"/>
                      </a:rPr>
                      <m:t> </m:t>
                    </m:r>
                    <m:r>
                      <a:rPr lang="en-US" sz="2200" b="0" i="1" dirty="0" smtClean="0">
                        <a:latin typeface="Cambria Math" panose="02040503050406030204" pitchFamily="18" charset="0"/>
                      </a:rPr>
                      <m:t>𝐸𝑛𝑒𝑟𝑔𝑦</m:t>
                    </m:r>
                    <m:r>
                      <a:rPr lang="en-US" sz="2200" b="0" i="1" dirty="0" smtClean="0">
                        <a:latin typeface="Cambria Math" panose="02040503050406030204" pitchFamily="18" charset="0"/>
                      </a:rPr>
                      <m:t> </m:t>
                    </m:r>
                    <m:r>
                      <a:rPr lang="en-US" sz="2200" b="0" i="1" dirty="0" smtClean="0">
                        <a:latin typeface="Cambria Math" panose="02040503050406030204" pitchFamily="18" charset="0"/>
                      </a:rPr>
                      <m:t>𝐻𝑎𝑑𝑟𝑜𝑛𝑠</m:t>
                    </m:r>
                    <m:r>
                      <a:rPr lang="en-US" sz="2200" b="0" i="1" dirty="0" smtClean="0">
                        <a:latin typeface="Cambria Math" panose="02040503050406030204" pitchFamily="18" charset="0"/>
                      </a:rPr>
                      <m:t>/</m:t>
                    </m:r>
                    <m:r>
                      <a:rPr lang="en-US" sz="2200" b="0" i="1" dirty="0" smtClean="0">
                        <a:latin typeface="Cambria Math" panose="02040503050406030204" pitchFamily="18" charset="0"/>
                      </a:rPr>
                      <m:t>𝑐𝑚</m:t>
                    </m:r>
                    <m:r>
                      <a:rPr lang="en-US" sz="2200" b="0" i="1" dirty="0" smtClean="0">
                        <a:latin typeface="Cambria Math" panose="02040503050406030204" pitchFamily="18" charset="0"/>
                      </a:rPr>
                      <m:t>2/</m:t>
                    </m:r>
                    <m:r>
                      <a:rPr lang="en-US" sz="2200" b="0" i="1" dirty="0" smtClean="0">
                        <a:latin typeface="Cambria Math" panose="02040503050406030204" pitchFamily="18" charset="0"/>
                      </a:rPr>
                      <m:t>𝑦𝑒𝑎𝑟</m:t>
                    </m:r>
                  </m:oMath>
                </a14:m>
                <a:r>
                  <a:rPr lang="en-US" sz="2200" b="0" dirty="0" smtClean="0"/>
                  <a:t/>
                </a:r>
                <a:br>
                  <a:rPr lang="en-US" sz="2200" b="0" dirty="0" smtClean="0"/>
                </a:br>
                <a:r>
                  <a:rPr lang="en-US" sz="2200" b="0" dirty="0" smtClean="0"/>
                  <a:t>	→ </a:t>
                </a:r>
                <a14:m>
                  <m:oMath xmlns:m="http://schemas.openxmlformats.org/officeDocument/2006/math">
                    <m:r>
                      <a:rPr lang="en-US" sz="2200" b="0" i="1" dirty="0" smtClean="0">
                        <a:latin typeface="Cambria Math" panose="02040503050406030204" pitchFamily="18" charset="0"/>
                      </a:rPr>
                      <m:t>3</m:t>
                    </m:r>
                    <m:r>
                      <a:rPr lang="en-US" sz="2200" b="0" i="1" dirty="0" smtClean="0">
                        <a:latin typeface="Cambria Math" panose="02040503050406030204" pitchFamily="18" charset="0"/>
                      </a:rPr>
                      <m:t>𝑒</m:t>
                    </m:r>
                    <m:r>
                      <a:rPr lang="en-US" sz="2200" b="0" i="1" dirty="0" smtClean="0">
                        <a:latin typeface="Cambria Math" panose="02040503050406030204" pitchFamily="18" charset="0"/>
                      </a:rPr>
                      <m:t>7 </m:t>
                    </m:r>
                    <m:r>
                      <a:rPr lang="en-US" sz="2200" b="0" i="1" dirty="0" smtClean="0">
                        <a:latin typeface="Cambria Math" panose="02040503050406030204" pitchFamily="18" charset="0"/>
                      </a:rPr>
                      <m:t>𝑇h𝑒𝑟𝑚𝑎𝑙</m:t>
                    </m:r>
                    <m:r>
                      <a:rPr lang="en-US" sz="2200" b="0" i="1" dirty="0" smtClean="0">
                        <a:latin typeface="Cambria Math" panose="02040503050406030204" pitchFamily="18" charset="0"/>
                      </a:rPr>
                      <m:t> </m:t>
                    </m:r>
                    <m:r>
                      <a:rPr lang="en-US" sz="2200" b="0" i="1" dirty="0" smtClean="0">
                        <a:latin typeface="Cambria Math" panose="02040503050406030204" pitchFamily="18" charset="0"/>
                      </a:rPr>
                      <m:t>𝑛𝑒𝑢𝑡𝑟𝑜𝑛</m:t>
                    </m:r>
                    <m:r>
                      <a:rPr lang="en-US" sz="2200" b="0" i="1" dirty="0" smtClean="0">
                        <a:latin typeface="Cambria Math" panose="02040503050406030204" pitchFamily="18" charset="0"/>
                      </a:rPr>
                      <m:t>/</m:t>
                    </m:r>
                    <m:r>
                      <a:rPr lang="en-US" sz="2200" b="0" i="1" dirty="0" smtClean="0">
                        <a:latin typeface="Cambria Math" panose="02040503050406030204" pitchFamily="18" charset="0"/>
                      </a:rPr>
                      <m:t>𝑐𝑚</m:t>
                    </m:r>
                    <m:r>
                      <a:rPr lang="en-US" sz="2200" b="0" i="1" dirty="0" smtClean="0">
                        <a:latin typeface="Cambria Math" panose="02040503050406030204" pitchFamily="18" charset="0"/>
                      </a:rPr>
                      <m:t>2/</m:t>
                    </m:r>
                    <m:r>
                      <a:rPr lang="en-US" sz="2200" b="0" i="1" dirty="0" smtClean="0">
                        <a:latin typeface="Cambria Math" panose="02040503050406030204" pitchFamily="18" charset="0"/>
                      </a:rPr>
                      <m:t>𝑦𝑒𝑎𝑟</m:t>
                    </m:r>
                  </m:oMath>
                </a14:m>
                <a:r>
                  <a:rPr lang="en-US" sz="2200" b="0" dirty="0" smtClean="0"/>
                  <a:t> </a:t>
                </a:r>
                <a:br>
                  <a:rPr lang="en-US" sz="2200" b="0" dirty="0" smtClean="0"/>
                </a:br>
                <a:r>
                  <a:rPr lang="en-US" sz="2200" b="0" dirty="0" smtClean="0"/>
                  <a:t>	→ Above these levels, Single Event Effect </a:t>
                </a:r>
                <a:r>
                  <a:rPr lang="en-US" sz="2200" b="0" dirty="0"/>
                  <a:t>are a threat for the successful </a:t>
                </a:r>
                <a:r>
                  <a:rPr lang="en-US" sz="2200" b="0" dirty="0" smtClean="0"/>
                  <a:t>operation</a:t>
                </a:r>
              </a:p>
              <a:p>
                <a:pPr marL="0" indent="0">
                  <a:spcBef>
                    <a:spcPts val="0"/>
                  </a:spcBef>
                  <a:buNone/>
                </a:pPr>
                <a:endParaRPr lang="en-US" b="0" dirty="0" smtClean="0"/>
              </a:p>
              <a:p>
                <a:pPr indent="-457200">
                  <a:spcBef>
                    <a:spcPts val="0"/>
                  </a:spcBef>
                </a:pPr>
                <a:r>
                  <a:rPr lang="en-US" sz="2600" dirty="0"/>
                  <a:t>Cumulative radiation effects are </a:t>
                </a:r>
                <a:r>
                  <a:rPr lang="en-US" sz="2600" dirty="0" smtClean="0"/>
                  <a:t>significant </a:t>
                </a:r>
                <a:r>
                  <a:rPr lang="en-US" sz="2600" dirty="0"/>
                  <a:t>at dose </a:t>
                </a:r>
                <a:r>
                  <a:rPr lang="en-US" sz="2600" dirty="0" smtClean="0"/>
                  <a:t>level </a:t>
                </a:r>
                <a:r>
                  <a:rPr lang="en-US" sz="2600" dirty="0"/>
                  <a:t>above ~</a:t>
                </a:r>
                <a:r>
                  <a:rPr lang="en-US" sz="2600" dirty="0" smtClean="0"/>
                  <a:t>10Gy</a:t>
                </a:r>
              </a:p>
              <a:p>
                <a:pPr indent="-457200">
                  <a:spcBef>
                    <a:spcPts val="0"/>
                  </a:spcBef>
                </a:pPr>
                <a:endParaRPr lang="en-US" b="0" dirty="0" smtClean="0"/>
              </a:p>
              <a:p>
                <a:pPr indent="-457200">
                  <a:spcBef>
                    <a:spcPts val="0"/>
                  </a:spcBef>
                </a:pPr>
                <a:endParaRPr lang="en-US" b="0" dirty="0" smtClean="0"/>
              </a:p>
              <a:p>
                <a:pPr marL="0" indent="0" algn="ctr">
                  <a:spcBef>
                    <a:spcPts val="0"/>
                  </a:spcBef>
                  <a:buNone/>
                </a:pPr>
                <a:r>
                  <a:rPr lang="en-US" sz="2600" dirty="0" smtClean="0"/>
                  <a:t>Specific electronic requirements needed for more detailed analyses</a:t>
                </a:r>
                <a:br>
                  <a:rPr lang="en-US" sz="2600" dirty="0" smtClean="0"/>
                </a:br>
                <a:endParaRPr lang="en-US" sz="2600" dirty="0" smtClean="0"/>
              </a:p>
            </p:txBody>
          </p:sp>
        </mc:Choice>
        <mc:Fallback xmlns="">
          <p:sp>
            <p:nvSpPr>
              <p:cNvPr id="8" name="Google Shape;191;p7"/>
              <p:cNvSpPr txBox="1">
                <a:spLocks noGrp="1" noRot="1" noChangeAspect="1" noMove="1" noResize="1" noEditPoints="1" noAdjustHandles="1" noChangeArrowheads="1" noChangeShapeType="1" noTextEdit="1"/>
              </p:cNvSpPr>
              <p:nvPr>
                <p:ph type="body" idx="1"/>
              </p:nvPr>
            </p:nvSpPr>
            <p:spPr>
              <a:xfrm>
                <a:off x="408000" y="1592275"/>
                <a:ext cx="11498054" cy="4450306"/>
              </a:xfrm>
              <a:prstGeom prst="rect">
                <a:avLst/>
              </a:prstGeom>
              <a:blipFill>
                <a:blip r:embed="rId3"/>
                <a:stretch>
                  <a:fillRect l="-1750" t="-3288" r="-1166" b="-1233"/>
                </a:stretch>
              </a:blipFill>
              <a:ln>
                <a:noFill/>
              </a:ln>
            </p:spPr>
            <p:txBody>
              <a:bodyPr/>
              <a:lstStyle/>
              <a:p>
                <a:r>
                  <a:rPr lang="en-US">
                    <a:noFill/>
                  </a:rPr>
                  <a:t> </a:t>
                </a:r>
              </a:p>
            </p:txBody>
          </p:sp>
        </mc:Fallback>
      </mc:AlternateContent>
      <p:sp>
        <p:nvSpPr>
          <p:cNvPr id="10"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1109598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1246" y="2265077"/>
            <a:ext cx="5325761" cy="399432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592" y="2270458"/>
            <a:ext cx="5325761" cy="3994321"/>
          </a:xfrm>
          <a:prstGeom prst="rect">
            <a:avLst/>
          </a:prstGeom>
        </p:spPr>
      </p:pic>
      <p:sp>
        <p:nvSpPr>
          <p:cNvPr id="3" name="Title 2"/>
          <p:cNvSpPr>
            <a:spLocks noGrp="1"/>
          </p:cNvSpPr>
          <p:nvPr>
            <p:ph type="title"/>
          </p:nvPr>
        </p:nvSpPr>
        <p:spPr/>
        <p:txBody>
          <a:bodyPr/>
          <a:lstStyle/>
          <a:p>
            <a:r>
              <a:rPr lang="en-US" dirty="0" smtClean="0"/>
              <a:t>FLUKA – TID Results</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19</a:t>
            </a:fld>
            <a:endParaRPr lang="en-US"/>
          </a:p>
        </p:txBody>
      </p:sp>
      <p:sp>
        <p:nvSpPr>
          <p:cNvPr id="8"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mc:AlternateContent xmlns:mc="http://schemas.openxmlformats.org/markup-compatibility/2006" xmlns:a14="http://schemas.microsoft.com/office/drawing/2010/main">
        <mc:Choice Requires="a14">
          <p:sp>
            <p:nvSpPr>
              <p:cNvPr id="10" name="Text Placeholder 2"/>
              <p:cNvSpPr txBox="1">
                <a:spLocks/>
              </p:cNvSpPr>
              <p:nvPr/>
            </p:nvSpPr>
            <p:spPr>
              <a:xfrm>
                <a:off x="407988" y="1439336"/>
                <a:ext cx="11376025" cy="676694"/>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800"/>
                  </a:spcBef>
                  <a:spcAft>
                    <a:spcPts val="0"/>
                  </a:spcAft>
                  <a:buClr>
                    <a:srgbClr val="171717"/>
                  </a:buClr>
                  <a:buSzPts val="2800"/>
                  <a:buFont typeface="Arial"/>
                  <a:buChar char="•"/>
                  <a:defRPr sz="2800" b="1" i="0" u="none" strike="noStrike" cap="none">
                    <a:solidFill>
                      <a:srgbClr val="171717"/>
                    </a:solidFill>
                    <a:latin typeface="Arial"/>
                    <a:ea typeface="Arial"/>
                    <a:cs typeface="Arial"/>
                    <a:sym typeface="Arial"/>
                  </a:defRPr>
                </a:lvl1pPr>
                <a:lvl2pPr marL="914400" marR="0" lvl="1"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2pPr>
                <a:lvl3pPr marL="1371600" marR="0" lvl="2"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3pPr>
                <a:lvl4pPr marL="1828800" marR="0" lvl="3" indent="-330200" algn="l" rtl="0">
                  <a:lnSpc>
                    <a:spcPct val="10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lgn="ctr">
                  <a:spcBef>
                    <a:spcPts val="0"/>
                  </a:spcBef>
                  <a:buClr>
                    <a:schemeClr val="dk2"/>
                  </a:buClr>
                  <a:buSzPts val="1800"/>
                  <a:buNone/>
                </a:pPr>
                <a:r>
                  <a:rPr lang="en-US" sz="2000" dirty="0" smtClean="0">
                    <a:solidFill>
                      <a:schemeClr val="dk2"/>
                    </a:solidFill>
                  </a:rPr>
                  <a:t>During proton run, electronics for GF </a:t>
                </a:r>
                <a:r>
                  <a:rPr lang="en-US" sz="2000" dirty="0" err="1" smtClean="0">
                    <a:solidFill>
                      <a:schemeClr val="dk2"/>
                    </a:solidFill>
                  </a:rPr>
                  <a:t>PoP</a:t>
                </a:r>
                <a:r>
                  <a:rPr lang="en-US" sz="2000" dirty="0" smtClean="0">
                    <a:solidFill>
                      <a:schemeClr val="dk2"/>
                    </a:solidFill>
                  </a:rPr>
                  <a:t> is non-operational → Cumulative radiation effects:</a:t>
                </a:r>
              </a:p>
              <a:p>
                <a:pPr marL="0" indent="0" algn="ctr">
                  <a:spcBef>
                    <a:spcPts val="0"/>
                  </a:spcBef>
                  <a:buClr>
                    <a:schemeClr val="dk2"/>
                  </a:buClr>
                  <a:buSzPts val="1800"/>
                  <a:buNone/>
                </a:pPr>
                <a:r>
                  <a:rPr lang="en-US" sz="2000" b="0" dirty="0" smtClean="0">
                    <a:solidFill>
                      <a:schemeClr val="dk2"/>
                    </a:solidFill>
                  </a:rPr>
                  <a:t>At laser location reached values of TID ~ </a:t>
                </a:r>
                <a14:m>
                  <m:oMath xmlns:m="http://schemas.openxmlformats.org/officeDocument/2006/math">
                    <m:r>
                      <a:rPr lang="en-US" sz="2000" b="0" i="1" dirty="0" smtClean="0">
                        <a:solidFill>
                          <a:schemeClr val="dk2"/>
                        </a:solidFill>
                        <a:latin typeface="Cambria Math" panose="02040503050406030204" pitchFamily="18" charset="0"/>
                      </a:rPr>
                      <m:t>1 </m:t>
                    </m:r>
                    <m:r>
                      <a:rPr lang="en-US" sz="2000" b="0" i="1" dirty="0" smtClean="0">
                        <a:solidFill>
                          <a:schemeClr val="dk2"/>
                        </a:solidFill>
                        <a:latin typeface="Cambria Math" panose="02040503050406030204" pitchFamily="18" charset="0"/>
                      </a:rPr>
                      <m:t>𝐺𝑦</m:t>
                    </m:r>
                  </m:oMath>
                </a14:m>
                <a:endParaRPr lang="en-US" sz="2000" b="0" dirty="0">
                  <a:solidFill>
                    <a:schemeClr val="dk2"/>
                  </a:solidFill>
                </a:endParaRPr>
              </a:p>
            </p:txBody>
          </p:sp>
        </mc:Choice>
        <mc:Fallback xmlns="">
          <p:sp>
            <p:nvSpPr>
              <p:cNvPr id="10" name="Text Placeholder 2"/>
              <p:cNvSpPr txBox="1">
                <a:spLocks noRot="1" noChangeAspect="1" noMove="1" noResize="1" noEditPoints="1" noAdjustHandles="1" noChangeArrowheads="1" noChangeShapeType="1" noTextEdit="1"/>
              </p:cNvSpPr>
              <p:nvPr/>
            </p:nvSpPr>
            <p:spPr>
              <a:xfrm>
                <a:off x="407988" y="1439336"/>
                <a:ext cx="11376025" cy="676694"/>
              </a:xfrm>
              <a:prstGeom prst="rect">
                <a:avLst/>
              </a:prstGeom>
              <a:blipFill>
                <a:blip r:embed="rId4"/>
                <a:stretch>
                  <a:fillRect l="-589" t="-15315" r="-536" b="-5405"/>
                </a:stretch>
              </a:blipFill>
              <a:ln>
                <a:noFill/>
              </a:ln>
            </p:spPr>
            <p:txBody>
              <a:bodyPr/>
              <a:lstStyle/>
              <a:p>
                <a:r>
                  <a:rPr lang="en-US">
                    <a:noFill/>
                  </a:rPr>
                  <a:t> </a:t>
                </a:r>
              </a:p>
            </p:txBody>
          </p:sp>
        </mc:Fallback>
      </mc:AlternateContent>
      <p:sp>
        <p:nvSpPr>
          <p:cNvPr id="12" name="TextBox 11"/>
          <p:cNvSpPr txBox="1"/>
          <p:nvPr/>
        </p:nvSpPr>
        <p:spPr>
          <a:xfrm>
            <a:off x="669592" y="2265077"/>
            <a:ext cx="5325761" cy="307777"/>
          </a:xfrm>
          <a:prstGeom prst="rect">
            <a:avLst/>
          </a:prstGeom>
          <a:noFill/>
        </p:spPr>
        <p:txBody>
          <a:bodyPr wrap="square" rtlCol="0">
            <a:spAutoFit/>
          </a:bodyPr>
          <a:lstStyle/>
          <a:p>
            <a:pPr algn="ctr"/>
            <a:r>
              <a:rPr lang="en-US" dirty="0" smtClean="0">
                <a:solidFill>
                  <a:schemeClr val="tx1"/>
                </a:solidFill>
              </a:rPr>
              <a:t>TID in side tunnel – Hole for laser included</a:t>
            </a:r>
            <a:endParaRPr lang="en-US" dirty="0">
              <a:solidFill>
                <a:schemeClr val="tx1"/>
              </a:solidFill>
            </a:endParaRPr>
          </a:p>
        </p:txBody>
      </p:sp>
      <p:sp>
        <p:nvSpPr>
          <p:cNvPr id="13" name="TextBox 12"/>
          <p:cNvSpPr txBox="1"/>
          <p:nvPr/>
        </p:nvSpPr>
        <p:spPr>
          <a:xfrm>
            <a:off x="6401246" y="2267721"/>
            <a:ext cx="5325762" cy="307777"/>
          </a:xfrm>
          <a:prstGeom prst="rect">
            <a:avLst/>
          </a:prstGeom>
          <a:noFill/>
        </p:spPr>
        <p:txBody>
          <a:bodyPr wrap="square" rtlCol="0">
            <a:spAutoFit/>
          </a:bodyPr>
          <a:lstStyle/>
          <a:p>
            <a:pPr algn="ctr"/>
            <a:r>
              <a:rPr lang="en-US" dirty="0" smtClean="0">
                <a:solidFill>
                  <a:schemeClr val="tx1"/>
                </a:solidFill>
              </a:rPr>
              <a:t>TID in side tunnel</a:t>
            </a:r>
            <a:endParaRPr lang="en-US" dirty="0">
              <a:solidFill>
                <a:schemeClr val="tx1"/>
              </a:solidFill>
            </a:endParaRPr>
          </a:p>
        </p:txBody>
      </p:sp>
    </p:spTree>
    <p:extLst>
      <p:ext uri="{BB962C8B-B14F-4D97-AF65-F5344CB8AC3E}">
        <p14:creationId xmlns:p14="http://schemas.microsoft.com/office/powerpoint/2010/main" val="2031178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p>
            <a:pPr marL="342900" lvl="0" indent="-342900" algn="l" rtl="0">
              <a:lnSpc>
                <a:spcPct val="90000"/>
              </a:lnSpc>
              <a:spcBef>
                <a:spcPts val="0"/>
              </a:spcBef>
              <a:spcAft>
                <a:spcPts val="0"/>
              </a:spcAft>
              <a:buClr>
                <a:srgbClr val="171717"/>
              </a:buClr>
              <a:buSzPts val="2800"/>
              <a:buFont typeface="Arial"/>
              <a:buChar char="•"/>
            </a:pPr>
            <a:r>
              <a:rPr lang="en-US" dirty="0"/>
              <a:t>Two main </a:t>
            </a:r>
            <a:r>
              <a:rPr lang="en-US" dirty="0" smtClean="0"/>
              <a:t>subjects </a:t>
            </a:r>
            <a:r>
              <a:rPr lang="en-US" dirty="0"/>
              <a:t>investigated for R2E assessment:</a:t>
            </a:r>
            <a:endParaRPr dirty="0"/>
          </a:p>
          <a:p>
            <a:pPr marL="366712" lvl="1" indent="0" algn="l" rtl="0">
              <a:lnSpc>
                <a:spcPct val="100000"/>
              </a:lnSpc>
              <a:spcBef>
                <a:spcPts val="900"/>
              </a:spcBef>
              <a:spcAft>
                <a:spcPts val="0"/>
              </a:spcAft>
              <a:buClr>
                <a:srgbClr val="171717"/>
              </a:buClr>
              <a:buSzPts val="1800"/>
              <a:buNone/>
            </a:pPr>
            <a:endParaRPr dirty="0"/>
          </a:p>
        </p:txBody>
      </p:sp>
      <p:sp>
        <p:nvSpPr>
          <p:cNvPr id="152" name="Google Shape;152;p2"/>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a:t>Introduction</a:t>
            </a:r>
            <a:endParaRPr/>
          </a:p>
        </p:txBody>
      </p:sp>
      <p:sp>
        <p:nvSpPr>
          <p:cNvPr id="153" name="Google Shape;153;p2"/>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54" name="Google Shape;154;p2"/>
          <p:cNvSpPr/>
          <p:nvPr/>
        </p:nvSpPr>
        <p:spPr>
          <a:xfrm>
            <a:off x="6505552" y="2585805"/>
            <a:ext cx="4342976" cy="1224136"/>
          </a:xfrm>
          <a:prstGeom prst="rect">
            <a:avLst/>
          </a:prstGeom>
          <a:solidFill>
            <a:srgbClr val="D8D8D8">
              <a:alpha val="20000"/>
            </a:srgbClr>
          </a:solidFill>
          <a:ln w="25400" cap="flat" cmpd="sng">
            <a:solidFill>
              <a:schemeClr val="dk1"/>
            </a:solidFill>
            <a:prstDash val="solid"/>
            <a:miter lim="800000"/>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dk2"/>
              </a:buClr>
              <a:buSzPts val="1800"/>
              <a:buFont typeface="Arial"/>
              <a:buNone/>
            </a:pPr>
            <a:r>
              <a:rPr lang="en-US" sz="1800" b="1" i="0" u="none" strike="noStrike" cap="none">
                <a:solidFill>
                  <a:schemeClr val="dk2"/>
                </a:solidFill>
                <a:latin typeface="Arial"/>
                <a:ea typeface="Arial"/>
                <a:cs typeface="Arial"/>
                <a:sym typeface="Arial"/>
              </a:rPr>
              <a:t>SPS-LSS6/ARC6 Benchmark</a:t>
            </a:r>
            <a:endParaRPr/>
          </a:p>
          <a:p>
            <a:pPr marL="0" marR="0" lvl="0" indent="0" algn="ctr" rtl="0">
              <a:lnSpc>
                <a:spcPct val="100000"/>
              </a:lnSpc>
              <a:spcBef>
                <a:spcPts val="0"/>
              </a:spcBef>
              <a:spcAft>
                <a:spcPts val="0"/>
              </a:spcAft>
              <a:buClr>
                <a:schemeClr val="dk2"/>
              </a:buClr>
              <a:buSzPts val="1800"/>
              <a:buFont typeface="Arial"/>
              <a:buNone/>
            </a:pPr>
            <a:r>
              <a:rPr lang="en-US" sz="1800" b="0" i="0" u="none" strike="noStrike" cap="none">
                <a:solidFill>
                  <a:schemeClr val="dk2"/>
                </a:solidFill>
                <a:latin typeface="Arial"/>
                <a:ea typeface="Arial"/>
                <a:cs typeface="Arial"/>
                <a:sym typeface="Arial"/>
              </a:rPr>
              <a:t>FLUKA setup and beam loss mechanism validation</a:t>
            </a:r>
            <a:endParaRPr sz="1800" b="0"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200"/>
              <a:buFont typeface="Arial"/>
              <a:buNone/>
            </a:pPr>
            <a:endParaRPr sz="1200" b="0" i="0" u="none" strike="noStrike" cap="none">
              <a:solidFill>
                <a:schemeClr val="dk2"/>
              </a:solidFill>
              <a:latin typeface="Arial"/>
              <a:ea typeface="Arial"/>
              <a:cs typeface="Arial"/>
              <a:sym typeface="Arial"/>
            </a:endParaRPr>
          </a:p>
        </p:txBody>
      </p:sp>
      <p:sp>
        <p:nvSpPr>
          <p:cNvPr id="155" name="Google Shape;155;p2"/>
          <p:cNvSpPr/>
          <p:nvPr/>
        </p:nvSpPr>
        <p:spPr>
          <a:xfrm>
            <a:off x="6505552" y="4468184"/>
            <a:ext cx="4342976" cy="1224136"/>
          </a:xfrm>
          <a:prstGeom prst="rect">
            <a:avLst/>
          </a:prstGeom>
          <a:solidFill>
            <a:srgbClr val="D8D8D8">
              <a:alpha val="20000"/>
            </a:srgbClr>
          </a:solidFill>
          <a:ln w="25400" cap="flat" cmpd="sng">
            <a:solidFill>
              <a:schemeClr val="dk1"/>
            </a:solidFill>
            <a:prstDash val="solid"/>
            <a:miter lim="800000"/>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dk2"/>
              </a:buClr>
              <a:buSzPts val="1800"/>
              <a:buFont typeface="Arial"/>
              <a:buNone/>
            </a:pPr>
            <a:r>
              <a:rPr lang="en-US" sz="1800" b="1" i="0" u="none" strike="noStrike" cap="none">
                <a:solidFill>
                  <a:schemeClr val="dk2"/>
                </a:solidFill>
                <a:latin typeface="Arial"/>
                <a:ea typeface="Arial"/>
                <a:cs typeface="Arial"/>
                <a:sym typeface="Arial"/>
              </a:rPr>
              <a:t>GF PoP – R2E</a:t>
            </a:r>
            <a:endParaRPr/>
          </a:p>
          <a:p>
            <a:pPr marL="0" marR="0" lvl="0" indent="0" algn="ctr" rtl="0">
              <a:lnSpc>
                <a:spcPct val="100000"/>
              </a:lnSpc>
              <a:spcBef>
                <a:spcPts val="0"/>
              </a:spcBef>
              <a:spcAft>
                <a:spcPts val="0"/>
              </a:spcAft>
              <a:buClr>
                <a:schemeClr val="dk2"/>
              </a:buClr>
              <a:buSzPts val="1800"/>
              <a:buFont typeface="Arial"/>
              <a:buNone/>
            </a:pPr>
            <a:r>
              <a:rPr lang="en-US" sz="1800" b="0" i="0" u="none" strike="noStrike" cap="none">
                <a:solidFill>
                  <a:schemeClr val="dk2"/>
                </a:solidFill>
                <a:latin typeface="Arial"/>
                <a:ea typeface="Arial"/>
                <a:cs typeface="Arial"/>
                <a:sym typeface="Arial"/>
              </a:rPr>
              <a:t>R2E studies for GF electronic components installation in service tunnel </a:t>
            </a:r>
            <a:endParaRPr sz="1800" b="0"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200"/>
              <a:buFont typeface="Arial"/>
              <a:buNone/>
            </a:pPr>
            <a:endParaRPr sz="1200" b="0" i="0" u="none" strike="noStrike" cap="none">
              <a:solidFill>
                <a:schemeClr val="dk2"/>
              </a:solidFill>
              <a:latin typeface="Arial"/>
              <a:ea typeface="Arial"/>
              <a:cs typeface="Arial"/>
              <a:sym typeface="Aria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2245" y="4337616"/>
            <a:ext cx="1910264" cy="156364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2587" y="4149080"/>
            <a:ext cx="1554119" cy="1940716"/>
          </a:xfrm>
          <a:prstGeom prst="rect">
            <a:avLst/>
          </a:prstGeom>
        </p:spPr>
      </p:pic>
      <p:pic>
        <p:nvPicPr>
          <p:cNvPr id="14" name="Google Shape;156;p2"/>
          <p:cNvPicPr preferRelativeResize="0"/>
          <p:nvPr/>
        </p:nvPicPr>
        <p:blipFill rotWithShape="1">
          <a:blip r:embed="rId5">
            <a:alphaModFix/>
          </a:blip>
          <a:srcRect/>
          <a:stretch/>
        </p:blipFill>
        <p:spPr>
          <a:xfrm>
            <a:off x="1376314" y="2265355"/>
            <a:ext cx="3763978" cy="1865035"/>
          </a:xfrm>
          <a:prstGeom prst="rect">
            <a:avLst/>
          </a:prstGeom>
          <a:noFill/>
          <a:ln>
            <a:noFill/>
          </a:ln>
        </p:spPr>
      </p:pic>
      <p:sp>
        <p:nvSpPr>
          <p:cNvPr id="15"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1245" y="2264632"/>
            <a:ext cx="5325762" cy="3994322"/>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592" y="2265077"/>
            <a:ext cx="5325762" cy="3994322"/>
          </a:xfrm>
          <a:prstGeom prst="rect">
            <a:avLst/>
          </a:prstGeom>
        </p:spPr>
      </p:pic>
      <p:sp>
        <p:nvSpPr>
          <p:cNvPr id="3" name="Title 2"/>
          <p:cNvSpPr>
            <a:spLocks noGrp="1"/>
          </p:cNvSpPr>
          <p:nvPr>
            <p:ph type="title"/>
          </p:nvPr>
        </p:nvSpPr>
        <p:spPr/>
        <p:txBody>
          <a:bodyPr/>
          <a:lstStyle/>
          <a:p>
            <a:r>
              <a:rPr lang="en-US" dirty="0" smtClean="0"/>
              <a:t>FLUKA – </a:t>
            </a:r>
            <a:r>
              <a:rPr lang="en-US" dirty="0"/>
              <a:t>1MeV-Neu </a:t>
            </a:r>
            <a:r>
              <a:rPr lang="en-US" dirty="0" err="1"/>
              <a:t>Eq</a:t>
            </a:r>
            <a:r>
              <a:rPr lang="en-US" dirty="0"/>
              <a:t> Results</a:t>
            </a: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20</a:t>
            </a:fld>
            <a:endParaRPr lang="en-US"/>
          </a:p>
        </p:txBody>
      </p:sp>
      <p:sp>
        <p:nvSpPr>
          <p:cNvPr id="8"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mc:AlternateContent xmlns:mc="http://schemas.openxmlformats.org/markup-compatibility/2006" xmlns:a14="http://schemas.microsoft.com/office/drawing/2010/main">
        <mc:Choice Requires="a14">
          <p:sp>
            <p:nvSpPr>
              <p:cNvPr id="10" name="Text Placeholder 2"/>
              <p:cNvSpPr txBox="1">
                <a:spLocks/>
              </p:cNvSpPr>
              <p:nvPr/>
            </p:nvSpPr>
            <p:spPr>
              <a:xfrm>
                <a:off x="407988" y="1439336"/>
                <a:ext cx="11376025" cy="676694"/>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800"/>
                  </a:spcBef>
                  <a:spcAft>
                    <a:spcPts val="0"/>
                  </a:spcAft>
                  <a:buClr>
                    <a:srgbClr val="171717"/>
                  </a:buClr>
                  <a:buSzPts val="2800"/>
                  <a:buFont typeface="Arial"/>
                  <a:buChar char="•"/>
                  <a:defRPr sz="2800" b="1" i="0" u="none" strike="noStrike" cap="none">
                    <a:solidFill>
                      <a:srgbClr val="171717"/>
                    </a:solidFill>
                    <a:latin typeface="Arial"/>
                    <a:ea typeface="Arial"/>
                    <a:cs typeface="Arial"/>
                    <a:sym typeface="Arial"/>
                  </a:defRPr>
                </a:lvl1pPr>
                <a:lvl2pPr marL="914400" marR="0" lvl="1"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2pPr>
                <a:lvl3pPr marL="1371600" marR="0" lvl="2"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3pPr>
                <a:lvl4pPr marL="1828800" marR="0" lvl="3" indent="-330200" algn="l" rtl="0">
                  <a:lnSpc>
                    <a:spcPct val="10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lgn="ctr">
                  <a:spcBef>
                    <a:spcPts val="0"/>
                  </a:spcBef>
                  <a:buClr>
                    <a:schemeClr val="dk2"/>
                  </a:buClr>
                  <a:buSzPts val="1800"/>
                  <a:buNone/>
                </a:pPr>
                <a:r>
                  <a:rPr lang="en-US" sz="2000" dirty="0" smtClean="0">
                    <a:solidFill>
                      <a:schemeClr val="dk2"/>
                    </a:solidFill>
                  </a:rPr>
                  <a:t>During proton run, electronics for GF </a:t>
                </a:r>
                <a:r>
                  <a:rPr lang="en-US" sz="2000" dirty="0" err="1" smtClean="0">
                    <a:solidFill>
                      <a:schemeClr val="dk2"/>
                    </a:solidFill>
                  </a:rPr>
                  <a:t>PoP</a:t>
                </a:r>
                <a:r>
                  <a:rPr lang="en-US" sz="2000" dirty="0" smtClean="0">
                    <a:solidFill>
                      <a:schemeClr val="dk2"/>
                    </a:solidFill>
                  </a:rPr>
                  <a:t> is non-operational → Cumulative radiation effects:</a:t>
                </a:r>
              </a:p>
              <a:p>
                <a:pPr marL="0" indent="0" algn="ctr">
                  <a:spcBef>
                    <a:spcPts val="0"/>
                  </a:spcBef>
                  <a:buClr>
                    <a:schemeClr val="dk2"/>
                  </a:buClr>
                  <a:buSzPts val="1800"/>
                  <a:buNone/>
                </a:pPr>
                <a:r>
                  <a:rPr lang="en-US" sz="2000" b="0" dirty="0" smtClean="0">
                    <a:solidFill>
                      <a:schemeClr val="dk2"/>
                    </a:solidFill>
                  </a:rPr>
                  <a:t>At laser location reached values of Si 1MeV- </a:t>
                </a:r>
                <a:r>
                  <a:rPr lang="en-US" sz="2000" b="0" dirty="0" err="1" smtClean="0">
                    <a:solidFill>
                      <a:schemeClr val="dk2"/>
                    </a:solidFill>
                  </a:rPr>
                  <a:t>Neu</a:t>
                </a:r>
                <a:r>
                  <a:rPr lang="en-US" sz="2000" b="0" dirty="0" smtClean="0">
                    <a:solidFill>
                      <a:schemeClr val="dk2"/>
                    </a:solidFill>
                  </a:rPr>
                  <a:t> </a:t>
                </a:r>
                <a:r>
                  <a:rPr lang="en-US" sz="2000" b="0" dirty="0" err="1" smtClean="0">
                    <a:solidFill>
                      <a:schemeClr val="dk2"/>
                    </a:solidFill>
                  </a:rPr>
                  <a:t>Eq</a:t>
                </a:r>
                <a:r>
                  <a:rPr lang="en-US" sz="2000" b="0" dirty="0" smtClean="0">
                    <a:solidFill>
                      <a:schemeClr val="dk2"/>
                    </a:solidFill>
                  </a:rPr>
                  <a:t> Fluence </a:t>
                </a:r>
                <a14:m>
                  <m:oMath xmlns:m="http://schemas.openxmlformats.org/officeDocument/2006/math">
                    <m:r>
                      <a:rPr lang="en-US" sz="2000" b="0" i="1" dirty="0" smtClean="0">
                        <a:solidFill>
                          <a:schemeClr val="dk2"/>
                        </a:solidFill>
                        <a:latin typeface="Cambria Math" panose="02040503050406030204" pitchFamily="18" charset="0"/>
                      </a:rPr>
                      <m:t>~ 6</m:t>
                    </m:r>
                    <m:r>
                      <a:rPr lang="en-US" sz="2000" b="0" i="1" dirty="0" smtClean="0">
                        <a:solidFill>
                          <a:schemeClr val="dk2"/>
                        </a:solidFill>
                        <a:latin typeface="Cambria Math" panose="02040503050406030204" pitchFamily="18" charset="0"/>
                      </a:rPr>
                      <m:t>𝑒</m:t>
                    </m:r>
                    <m:r>
                      <a:rPr lang="en-US" sz="2000" b="0" i="1" dirty="0" smtClean="0">
                        <a:solidFill>
                          <a:schemeClr val="dk2"/>
                        </a:solidFill>
                        <a:latin typeface="Cambria Math" panose="02040503050406030204" pitchFamily="18" charset="0"/>
                      </a:rPr>
                      <m:t>9 1/</m:t>
                    </m:r>
                    <m:r>
                      <a:rPr lang="en-US" sz="2000" b="0" i="1" dirty="0" smtClean="0">
                        <a:solidFill>
                          <a:schemeClr val="dk2"/>
                        </a:solidFill>
                        <a:latin typeface="Cambria Math" panose="02040503050406030204" pitchFamily="18" charset="0"/>
                      </a:rPr>
                      <m:t>𝑐𝑚</m:t>
                    </m:r>
                    <m:r>
                      <a:rPr lang="en-US" sz="2000" b="0" i="1" dirty="0" smtClean="0">
                        <a:solidFill>
                          <a:schemeClr val="dk2"/>
                        </a:solidFill>
                        <a:latin typeface="Cambria Math" panose="02040503050406030204" pitchFamily="18" charset="0"/>
                      </a:rPr>
                      <m:t>2/</m:t>
                    </m:r>
                    <m:r>
                      <a:rPr lang="en-US" sz="2000" b="0" i="1" dirty="0" smtClean="0">
                        <a:solidFill>
                          <a:schemeClr val="dk2"/>
                        </a:solidFill>
                        <a:latin typeface="Cambria Math" panose="02040503050406030204" pitchFamily="18" charset="0"/>
                      </a:rPr>
                      <m:t>𝑦𝑒𝑎𝑟</m:t>
                    </m:r>
                  </m:oMath>
                </a14:m>
                <a:endParaRPr lang="en-US" sz="2000" b="0" dirty="0">
                  <a:solidFill>
                    <a:schemeClr val="dk2"/>
                  </a:solidFill>
                </a:endParaRPr>
              </a:p>
            </p:txBody>
          </p:sp>
        </mc:Choice>
        <mc:Fallback xmlns="">
          <p:sp>
            <p:nvSpPr>
              <p:cNvPr id="10" name="Text Placeholder 2"/>
              <p:cNvSpPr txBox="1">
                <a:spLocks noRot="1" noChangeAspect="1" noMove="1" noResize="1" noEditPoints="1" noAdjustHandles="1" noChangeArrowheads="1" noChangeShapeType="1" noTextEdit="1"/>
              </p:cNvSpPr>
              <p:nvPr/>
            </p:nvSpPr>
            <p:spPr>
              <a:xfrm>
                <a:off x="407988" y="1439336"/>
                <a:ext cx="11376025" cy="676694"/>
              </a:xfrm>
              <a:prstGeom prst="rect">
                <a:avLst/>
              </a:prstGeom>
              <a:blipFill>
                <a:blip r:embed="rId4"/>
                <a:stretch>
                  <a:fillRect l="-589" t="-15315" r="-536" b="-5405"/>
                </a:stretch>
              </a:blipFill>
              <a:ln>
                <a:noFill/>
              </a:ln>
            </p:spPr>
            <p:txBody>
              <a:bodyPr/>
              <a:lstStyle/>
              <a:p>
                <a:r>
                  <a:rPr lang="en-US">
                    <a:noFill/>
                  </a:rPr>
                  <a:t> </a:t>
                </a:r>
              </a:p>
            </p:txBody>
          </p:sp>
        </mc:Fallback>
      </mc:AlternateContent>
      <p:sp>
        <p:nvSpPr>
          <p:cNvPr id="12" name="TextBox 11"/>
          <p:cNvSpPr txBox="1"/>
          <p:nvPr/>
        </p:nvSpPr>
        <p:spPr>
          <a:xfrm>
            <a:off x="669592" y="2265077"/>
            <a:ext cx="5325761" cy="307777"/>
          </a:xfrm>
          <a:prstGeom prst="rect">
            <a:avLst/>
          </a:prstGeom>
          <a:noFill/>
        </p:spPr>
        <p:txBody>
          <a:bodyPr wrap="square" rtlCol="0">
            <a:spAutoFit/>
          </a:bodyPr>
          <a:lstStyle/>
          <a:p>
            <a:pPr algn="ctr"/>
            <a:r>
              <a:rPr lang="en-US" dirty="0" smtClean="0">
                <a:solidFill>
                  <a:schemeClr val="tx1"/>
                </a:solidFill>
              </a:rPr>
              <a:t>1MeV </a:t>
            </a:r>
            <a:r>
              <a:rPr lang="en-US" dirty="0" err="1" smtClean="0">
                <a:solidFill>
                  <a:schemeClr val="tx1"/>
                </a:solidFill>
              </a:rPr>
              <a:t>Neu</a:t>
            </a:r>
            <a:r>
              <a:rPr lang="en-US" dirty="0" smtClean="0">
                <a:solidFill>
                  <a:schemeClr val="tx1"/>
                </a:solidFill>
              </a:rPr>
              <a:t>. Eq. Fluence in side tunnel – Hole for laser included</a:t>
            </a:r>
            <a:endParaRPr lang="en-US" dirty="0">
              <a:solidFill>
                <a:schemeClr val="tx1"/>
              </a:solidFill>
            </a:endParaRPr>
          </a:p>
        </p:txBody>
      </p:sp>
      <p:sp>
        <p:nvSpPr>
          <p:cNvPr id="13" name="TextBox 12"/>
          <p:cNvSpPr txBox="1"/>
          <p:nvPr/>
        </p:nvSpPr>
        <p:spPr>
          <a:xfrm>
            <a:off x="6401246" y="2267721"/>
            <a:ext cx="5325762" cy="307777"/>
          </a:xfrm>
          <a:prstGeom prst="rect">
            <a:avLst/>
          </a:prstGeom>
          <a:noFill/>
        </p:spPr>
        <p:txBody>
          <a:bodyPr wrap="square" rtlCol="0">
            <a:spAutoFit/>
          </a:bodyPr>
          <a:lstStyle/>
          <a:p>
            <a:pPr algn="ctr"/>
            <a:r>
              <a:rPr lang="en-US" dirty="0">
                <a:solidFill>
                  <a:schemeClr val="tx1"/>
                </a:solidFill>
              </a:rPr>
              <a:t>1MeV </a:t>
            </a:r>
            <a:r>
              <a:rPr lang="en-US" dirty="0" err="1">
                <a:solidFill>
                  <a:schemeClr val="tx1"/>
                </a:solidFill>
              </a:rPr>
              <a:t>Neu</a:t>
            </a:r>
            <a:r>
              <a:rPr lang="en-US" dirty="0">
                <a:solidFill>
                  <a:schemeClr val="tx1"/>
                </a:solidFill>
              </a:rPr>
              <a:t>. Eq. Fluence in side tunnel</a:t>
            </a:r>
          </a:p>
        </p:txBody>
      </p:sp>
    </p:spTree>
    <p:extLst>
      <p:ext uri="{BB962C8B-B14F-4D97-AF65-F5344CB8AC3E}">
        <p14:creationId xmlns:p14="http://schemas.microsoft.com/office/powerpoint/2010/main" val="28380310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590" y="2265073"/>
            <a:ext cx="5325762" cy="399432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1245" y="2265074"/>
            <a:ext cx="5325761" cy="3994321"/>
          </a:xfrm>
          <a:prstGeom prst="rect">
            <a:avLst/>
          </a:prstGeom>
        </p:spPr>
      </p:pic>
      <p:sp>
        <p:nvSpPr>
          <p:cNvPr id="3" name="Title 2"/>
          <p:cNvSpPr>
            <a:spLocks noGrp="1"/>
          </p:cNvSpPr>
          <p:nvPr>
            <p:ph type="title"/>
          </p:nvPr>
        </p:nvSpPr>
        <p:spPr/>
        <p:txBody>
          <a:bodyPr/>
          <a:lstStyle/>
          <a:p>
            <a:r>
              <a:rPr lang="en-US" dirty="0"/>
              <a:t>FLUKA – </a:t>
            </a:r>
            <a:r>
              <a:rPr lang="en-US" dirty="0" err="1" smtClean="0"/>
              <a:t>ThN</a:t>
            </a:r>
            <a:r>
              <a:rPr lang="en-US" dirty="0" smtClean="0"/>
              <a:t> and HEH </a:t>
            </a:r>
            <a:r>
              <a:rPr lang="en-US" dirty="0"/>
              <a:t>Results</a:t>
            </a: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21</a:t>
            </a:fld>
            <a:endParaRPr lang="en-US"/>
          </a:p>
        </p:txBody>
      </p:sp>
      <p:sp>
        <p:nvSpPr>
          <p:cNvPr id="8"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
        <p:nvSpPr>
          <p:cNvPr id="10" name="Text Placeholder 2"/>
          <p:cNvSpPr txBox="1">
            <a:spLocks/>
          </p:cNvSpPr>
          <p:nvPr/>
        </p:nvSpPr>
        <p:spPr>
          <a:xfrm>
            <a:off x="407988" y="1439336"/>
            <a:ext cx="11376025" cy="31405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800"/>
              </a:spcBef>
              <a:spcAft>
                <a:spcPts val="0"/>
              </a:spcAft>
              <a:buClr>
                <a:srgbClr val="171717"/>
              </a:buClr>
              <a:buSzPts val="2800"/>
              <a:buFont typeface="Arial"/>
              <a:buChar char="•"/>
              <a:defRPr sz="2800" b="1" i="0" u="none" strike="noStrike" cap="none">
                <a:solidFill>
                  <a:srgbClr val="171717"/>
                </a:solidFill>
                <a:latin typeface="Arial"/>
                <a:ea typeface="Arial"/>
                <a:cs typeface="Arial"/>
                <a:sym typeface="Arial"/>
              </a:defRPr>
            </a:lvl1pPr>
            <a:lvl2pPr marL="914400" marR="0" lvl="1"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2pPr>
            <a:lvl3pPr marL="1371600" marR="0" lvl="2"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3pPr>
            <a:lvl4pPr marL="1828800" marR="0" lvl="3" indent="-330200" algn="l" rtl="0">
              <a:lnSpc>
                <a:spcPct val="10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lgn="ctr">
              <a:spcBef>
                <a:spcPts val="0"/>
              </a:spcBef>
              <a:buClr>
                <a:schemeClr val="dk2"/>
              </a:buClr>
              <a:buSzPts val="1800"/>
              <a:buNone/>
            </a:pPr>
            <a:r>
              <a:rPr lang="en-US" sz="2000" dirty="0" smtClean="0">
                <a:solidFill>
                  <a:schemeClr val="dk2"/>
                </a:solidFill>
              </a:rPr>
              <a:t>Levels of Th. Neutrons and HEH in the service tunnel above the limit for a radiation-safe area</a:t>
            </a:r>
            <a:endParaRPr lang="en-US" sz="2000" dirty="0">
              <a:solidFill>
                <a:schemeClr val="dk2"/>
              </a:solidFill>
            </a:endParaRPr>
          </a:p>
        </p:txBody>
      </p:sp>
      <p:sp>
        <p:nvSpPr>
          <p:cNvPr id="13" name="TextBox 12"/>
          <p:cNvSpPr txBox="1"/>
          <p:nvPr/>
        </p:nvSpPr>
        <p:spPr>
          <a:xfrm>
            <a:off x="6401246" y="2267721"/>
            <a:ext cx="5325762" cy="307777"/>
          </a:xfrm>
          <a:prstGeom prst="rect">
            <a:avLst/>
          </a:prstGeom>
          <a:noFill/>
        </p:spPr>
        <p:txBody>
          <a:bodyPr wrap="square" rtlCol="0">
            <a:spAutoFit/>
          </a:bodyPr>
          <a:lstStyle/>
          <a:p>
            <a:pPr algn="ctr"/>
            <a:r>
              <a:rPr lang="en-US" dirty="0" smtClean="0">
                <a:solidFill>
                  <a:schemeClr val="tx1"/>
                </a:solidFill>
              </a:rPr>
              <a:t>Th. Neutron eq. fluence in side tunnel</a:t>
            </a:r>
            <a:endParaRPr lang="en-US" dirty="0">
              <a:solidFill>
                <a:schemeClr val="tx1"/>
              </a:solidFill>
            </a:endParaRPr>
          </a:p>
        </p:txBody>
      </p:sp>
      <p:sp>
        <p:nvSpPr>
          <p:cNvPr id="14" name="TextBox 13"/>
          <p:cNvSpPr txBox="1"/>
          <p:nvPr/>
        </p:nvSpPr>
        <p:spPr>
          <a:xfrm>
            <a:off x="669591" y="2267721"/>
            <a:ext cx="5325762" cy="307777"/>
          </a:xfrm>
          <a:prstGeom prst="rect">
            <a:avLst/>
          </a:prstGeom>
          <a:noFill/>
        </p:spPr>
        <p:txBody>
          <a:bodyPr wrap="square" rtlCol="0">
            <a:spAutoFit/>
          </a:bodyPr>
          <a:lstStyle/>
          <a:p>
            <a:pPr algn="ctr"/>
            <a:r>
              <a:rPr lang="en-US" dirty="0" smtClean="0">
                <a:solidFill>
                  <a:schemeClr val="tx1"/>
                </a:solidFill>
              </a:rPr>
              <a:t>HEH eq. fluence in side tunnel – Effect of holes visible</a:t>
            </a:r>
            <a:endParaRPr lang="en-US" dirty="0">
              <a:solidFill>
                <a:schemeClr val="tx1"/>
              </a:solidFill>
            </a:endParaRPr>
          </a:p>
        </p:txBody>
      </p:sp>
    </p:spTree>
    <p:extLst>
      <p:ext uri="{BB962C8B-B14F-4D97-AF65-F5344CB8AC3E}">
        <p14:creationId xmlns:p14="http://schemas.microsoft.com/office/powerpoint/2010/main" val="21497900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g16ec0e33b0a_0_10"/>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smtClean="0"/>
              <a:t>Conclusion</a:t>
            </a:r>
            <a:endParaRPr dirty="0"/>
          </a:p>
        </p:txBody>
      </p:sp>
      <p:sp>
        <p:nvSpPr>
          <p:cNvPr id="311" name="Google Shape;311;g16ec0e33b0a_0_10"/>
          <p:cNvSpPr txBox="1">
            <a:spLocks noGrp="1"/>
          </p:cNvSpPr>
          <p:nvPr>
            <p:ph type="sldNum" idx="12"/>
          </p:nvPr>
        </p:nvSpPr>
        <p:spPr>
          <a:xfrm>
            <a:off x="11064552" y="6408000"/>
            <a:ext cx="681300" cy="3651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22</a:t>
            </a:fld>
            <a:endParaRPr/>
          </a:p>
        </p:txBody>
      </p:sp>
      <p:sp>
        <p:nvSpPr>
          <p:cNvPr id="5" name="Google Shape;191;p7"/>
          <p:cNvSpPr txBox="1">
            <a:spLocks noGrp="1"/>
          </p:cNvSpPr>
          <p:nvPr>
            <p:ph type="body" idx="1"/>
          </p:nvPr>
        </p:nvSpPr>
        <p:spPr>
          <a:xfrm>
            <a:off x="408000" y="1592274"/>
            <a:ext cx="11376000" cy="4695403"/>
          </a:xfrm>
          <a:prstGeom prst="rect">
            <a:avLst/>
          </a:prstGeom>
          <a:noFill/>
          <a:ln>
            <a:noFill/>
          </a:ln>
        </p:spPr>
        <p:txBody>
          <a:bodyPr spcFirstLastPara="1" wrap="square" lIns="0" tIns="0" rIns="0" bIns="0" anchor="t" anchorCtr="0">
            <a:noAutofit/>
          </a:bodyPr>
          <a:lstStyle/>
          <a:p>
            <a:pPr indent="-457200">
              <a:spcBef>
                <a:spcPts val="0"/>
              </a:spcBef>
            </a:pPr>
            <a:r>
              <a:rPr lang="en-US" dirty="0" smtClean="0"/>
              <a:t>The assumption of beam-gas as the main source of beam losses in LSS6/ARC6 resulted to be wrong </a:t>
            </a:r>
            <a:r>
              <a:rPr lang="en-US" b="0" dirty="0" smtClean="0"/>
              <a:t>→</a:t>
            </a:r>
            <a:br>
              <a:rPr lang="en-US" b="0" dirty="0" smtClean="0"/>
            </a:br>
            <a:r>
              <a:rPr lang="en-US" b="0" dirty="0"/>
              <a:t>→ difficulties in </a:t>
            </a:r>
            <a:r>
              <a:rPr lang="en-US" b="0" dirty="0" smtClean="0"/>
              <a:t>simulation of real situation due to complex system</a:t>
            </a:r>
          </a:p>
          <a:p>
            <a:pPr indent="-457200">
              <a:spcBef>
                <a:spcPts val="0"/>
              </a:spcBef>
            </a:pPr>
            <a:endParaRPr lang="en-US" b="0" dirty="0" smtClean="0"/>
          </a:p>
          <a:p>
            <a:pPr indent="-457200">
              <a:spcBef>
                <a:spcPts val="0"/>
              </a:spcBef>
            </a:pPr>
            <a:r>
              <a:rPr lang="en-US" dirty="0" smtClean="0"/>
              <a:t>Discrepancies between OF and BLM pose some difficulties in obtaining a right parametrization fit using beam-gas as main source</a:t>
            </a:r>
          </a:p>
          <a:p>
            <a:pPr indent="-457200">
              <a:spcBef>
                <a:spcPts val="0"/>
              </a:spcBef>
            </a:pPr>
            <a:endParaRPr lang="en-US" dirty="0" smtClean="0"/>
          </a:p>
          <a:p>
            <a:pPr indent="-457200">
              <a:spcBef>
                <a:spcPts val="0"/>
              </a:spcBef>
            </a:pPr>
            <a:r>
              <a:rPr lang="en-US" dirty="0" smtClean="0"/>
              <a:t>Using the fitted normalization factor, in the worst case of 400GeV/c proton losses, R2E results in service tunnel are above the limits defined for a radiation-safe area and cumulative radiation effects are evaluated</a:t>
            </a:r>
          </a:p>
        </p:txBody>
      </p:sp>
      <p:sp>
        <p:nvSpPr>
          <p:cNvPr id="6"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g16ec0e33b0a_0_10"/>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smtClean="0"/>
              <a:t>Next Step</a:t>
            </a:r>
            <a:endParaRPr dirty="0"/>
          </a:p>
        </p:txBody>
      </p:sp>
      <p:sp>
        <p:nvSpPr>
          <p:cNvPr id="311" name="Google Shape;311;g16ec0e33b0a_0_10"/>
          <p:cNvSpPr txBox="1">
            <a:spLocks noGrp="1"/>
          </p:cNvSpPr>
          <p:nvPr>
            <p:ph type="sldNum" idx="12"/>
          </p:nvPr>
        </p:nvSpPr>
        <p:spPr>
          <a:xfrm>
            <a:off x="11064552" y="6408000"/>
            <a:ext cx="681300" cy="3651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23</a:t>
            </a:fld>
            <a:endParaRPr/>
          </a:p>
        </p:txBody>
      </p:sp>
      <p:sp>
        <p:nvSpPr>
          <p:cNvPr id="5" name="Google Shape;191;p7"/>
          <p:cNvSpPr txBox="1">
            <a:spLocks noGrp="1"/>
          </p:cNvSpPr>
          <p:nvPr>
            <p:ph type="body" idx="1"/>
          </p:nvPr>
        </p:nvSpPr>
        <p:spPr>
          <a:xfrm>
            <a:off x="408000" y="1592274"/>
            <a:ext cx="11376000" cy="4695403"/>
          </a:xfrm>
          <a:prstGeom prst="rect">
            <a:avLst/>
          </a:prstGeom>
          <a:noFill/>
          <a:ln>
            <a:noFill/>
          </a:ln>
        </p:spPr>
        <p:txBody>
          <a:bodyPr spcFirstLastPara="1" wrap="square" lIns="0" tIns="0" rIns="0" bIns="0" anchor="t" anchorCtr="0">
            <a:noAutofit/>
          </a:bodyPr>
          <a:lstStyle/>
          <a:p>
            <a:pPr indent="-457200">
              <a:spcBef>
                <a:spcPts val="0"/>
              </a:spcBef>
            </a:pPr>
            <a:r>
              <a:rPr lang="en-US" dirty="0" smtClean="0"/>
              <a:t>Deployment of new detectors (RPLs and </a:t>
            </a:r>
            <a:r>
              <a:rPr lang="en-US" dirty="0" err="1" smtClean="0"/>
              <a:t>BatMONs</a:t>
            </a:r>
            <a:r>
              <a:rPr lang="en-US" dirty="0" smtClean="0"/>
              <a:t>) in the side tunnel. Through the fit of detectors’ results, a more precise estimation of R2E quantities in the service tunnel could be computed</a:t>
            </a:r>
            <a:endParaRPr lang="en-US" b="0" dirty="0" smtClean="0"/>
          </a:p>
          <a:p>
            <a:pPr indent="-457200">
              <a:spcBef>
                <a:spcPts val="0"/>
              </a:spcBef>
            </a:pPr>
            <a:endParaRPr lang="en-US" b="0" dirty="0" smtClean="0"/>
          </a:p>
          <a:p>
            <a:pPr indent="-457200">
              <a:spcBef>
                <a:spcPts val="0"/>
              </a:spcBef>
            </a:pPr>
            <a:r>
              <a:rPr lang="en-US" dirty="0" smtClean="0"/>
              <a:t>Simulation with Partially Stripped Ions for R2E studies </a:t>
            </a:r>
            <a:br>
              <a:rPr lang="en-US" dirty="0" smtClean="0"/>
            </a:br>
            <a:r>
              <a:rPr lang="en-US" b="0" dirty="0"/>
              <a:t>→ </a:t>
            </a:r>
            <a:r>
              <a:rPr lang="en-US" b="0" dirty="0" smtClean="0"/>
              <a:t>beam-gas interaction is expected to be the main source of </a:t>
            </a:r>
            <a:r>
              <a:rPr lang="en-US" b="0" dirty="0"/>
              <a:t>losses</a:t>
            </a:r>
            <a:br>
              <a:rPr lang="en-US" b="0" dirty="0"/>
            </a:br>
            <a:r>
              <a:rPr lang="en-US" b="0" dirty="0"/>
              <a:t>→ </a:t>
            </a:r>
            <a:r>
              <a:rPr lang="en-US" b="0" dirty="0" smtClean="0"/>
              <a:t>electronics in position and operative </a:t>
            </a:r>
            <a:r>
              <a:rPr lang="en-US" dirty="0" smtClean="0"/>
              <a:t/>
            </a:r>
            <a:br>
              <a:rPr lang="en-US" dirty="0" smtClean="0"/>
            </a:br>
            <a:endParaRPr lang="en-US" dirty="0" smtClean="0"/>
          </a:p>
        </p:txBody>
      </p:sp>
      <p:sp>
        <p:nvSpPr>
          <p:cNvPr id="6"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6732727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21"/>
          <p:cNvSpPr txBox="1">
            <a:spLocks noGrp="1"/>
          </p:cNvSpPr>
          <p:nvPr>
            <p:ph type="ctrTitle"/>
          </p:nvPr>
        </p:nvSpPr>
        <p:spPr>
          <a:xfrm>
            <a:off x="1524000" y="1046163"/>
            <a:ext cx="9144000" cy="2387600"/>
          </a:xfrm>
          <a:prstGeom prst="rect">
            <a:avLst/>
          </a:prstGeom>
          <a:noFill/>
          <a:ln>
            <a:noFill/>
          </a:ln>
        </p:spPr>
        <p:txBody>
          <a:bodyPr spcFirstLastPara="1" wrap="square" lIns="0" tIns="0" rIns="0" bIns="0" anchor="b" anchorCtr="0">
            <a:noAutofit/>
          </a:bodyPr>
          <a:lstStyle/>
          <a:p>
            <a:pPr marL="0" lvl="0" indent="0" algn="ctr" rtl="0">
              <a:lnSpc>
                <a:spcPct val="90000"/>
              </a:lnSpc>
              <a:spcBef>
                <a:spcPts val="0"/>
              </a:spcBef>
              <a:spcAft>
                <a:spcPts val="0"/>
              </a:spcAft>
              <a:buClr>
                <a:schemeClr val="dk2"/>
              </a:buClr>
              <a:buSzPts val="6000"/>
              <a:buFont typeface="Arial"/>
              <a:buNone/>
            </a:pPr>
            <a:r>
              <a:rPr lang="en-US">
                <a:solidFill>
                  <a:schemeClr val="dk2"/>
                </a:solidFill>
              </a:rPr>
              <a:t>BACK UP SLIDES</a:t>
            </a:r>
            <a:r>
              <a:rPr lang="en-US"/>
              <a:t/>
            </a:r>
            <a:br>
              <a:rPr lang="en-US"/>
            </a:br>
            <a:endParaRPr/>
          </a:p>
        </p:txBody>
      </p:sp>
      <p:sp>
        <p:nvSpPr>
          <p:cNvPr id="322" name="Google Shape;322;p21"/>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marL="50800" indent="0">
              <a:buNone/>
            </a:pPr>
            <a:r>
              <a:rPr lang="en-US" sz="1800" dirty="0"/>
              <a:t>[1]</a:t>
            </a:r>
            <a:r>
              <a:rPr lang="en-US" dirty="0"/>
              <a:t> </a:t>
            </a:r>
            <a:r>
              <a:rPr lang="en-US" dirty="0" smtClean="0"/>
              <a:t>	</a:t>
            </a:r>
            <a:r>
              <a:rPr lang="en-US" sz="1600" b="0" dirty="0" smtClean="0"/>
              <a:t>K</a:t>
            </a:r>
            <a:r>
              <a:rPr lang="en-US" sz="1600" b="0" dirty="0"/>
              <a:t>. </a:t>
            </a:r>
            <a:r>
              <a:rPr lang="en-US" sz="1600" b="0" dirty="0" err="1"/>
              <a:t>Roeed</a:t>
            </a:r>
            <a:r>
              <a:rPr lang="en-US" sz="1600" b="0" dirty="0"/>
              <a:t>, M. </a:t>
            </a:r>
            <a:r>
              <a:rPr lang="en-US" sz="1600" b="0" dirty="0" err="1"/>
              <a:t>Brugger</a:t>
            </a:r>
            <a:r>
              <a:rPr lang="en-US" sz="1600" b="0" dirty="0"/>
              <a:t> and C. </a:t>
            </a:r>
            <a:r>
              <a:rPr lang="en-US" sz="1600" b="0" dirty="0" err="1"/>
              <a:t>Pignard</a:t>
            </a:r>
            <a:endParaRPr lang="en-US" sz="1600" b="0" dirty="0"/>
          </a:p>
          <a:p>
            <a:pPr marL="50800" indent="0">
              <a:buNone/>
            </a:pPr>
            <a:r>
              <a:rPr lang="en-US" sz="1600" b="0" dirty="0" smtClean="0"/>
              <a:t>	 </a:t>
            </a:r>
            <a:r>
              <a:rPr lang="en-US" sz="1600" b="0" dirty="0"/>
              <a:t>PTB </a:t>
            </a:r>
            <a:r>
              <a:rPr lang="en-US" sz="1600" b="0" dirty="0" err="1"/>
              <a:t>irridiation</a:t>
            </a:r>
            <a:r>
              <a:rPr lang="en-US" sz="1600" b="0" dirty="0"/>
              <a:t> tests of the LHC radiation monitor (</a:t>
            </a:r>
            <a:r>
              <a:rPr lang="en-US" sz="1600" b="0" dirty="0" err="1"/>
              <a:t>RadMon</a:t>
            </a:r>
            <a:r>
              <a:rPr lang="en-US" sz="1600" b="0" dirty="0" smtClean="0"/>
              <a:t>)</a:t>
            </a:r>
            <a:endParaRPr lang="en-US" sz="1600" b="0" dirty="0"/>
          </a:p>
          <a:p>
            <a:pPr marL="50800" indent="0">
              <a:buNone/>
            </a:pPr>
            <a:r>
              <a:rPr lang="en-US" sz="1600" b="0" dirty="0"/>
              <a:t>   </a:t>
            </a:r>
            <a:r>
              <a:rPr lang="en-US" sz="1600" b="0" dirty="0" smtClean="0"/>
              <a:t>	 </a:t>
            </a:r>
            <a:r>
              <a:rPr lang="en-US" sz="1600" b="0" dirty="0"/>
              <a:t>CERN ATS Note 2011-012, 2011 </a:t>
            </a:r>
            <a:r>
              <a:rPr lang="en-US" sz="1600" b="0" dirty="0">
                <a:hlinkClick r:id="rId2"/>
              </a:rPr>
              <a:t>http://</a:t>
            </a:r>
            <a:r>
              <a:rPr lang="en-US" sz="1600" b="0" dirty="0" smtClean="0">
                <a:hlinkClick r:id="rId2"/>
              </a:rPr>
              <a:t>cds.cern.ch/record/1329478?ln=es</a:t>
            </a:r>
            <a:endParaRPr lang="en-US" sz="1600" b="0" dirty="0" smtClean="0"/>
          </a:p>
          <a:p>
            <a:pPr marL="50800" indent="0">
              <a:buNone/>
            </a:pPr>
            <a:endParaRPr lang="en-US" sz="1600" b="0" dirty="0"/>
          </a:p>
          <a:p>
            <a:pPr marL="50800" indent="0">
              <a:buNone/>
            </a:pPr>
            <a:r>
              <a:rPr lang="en-US" sz="1800" dirty="0" smtClean="0"/>
              <a:t>[2]</a:t>
            </a:r>
            <a:r>
              <a:rPr lang="en-US" sz="1600" dirty="0" smtClean="0"/>
              <a:t> </a:t>
            </a:r>
            <a:r>
              <a:rPr lang="en-US" sz="1600" dirty="0"/>
              <a:t>	</a:t>
            </a:r>
            <a:r>
              <a:rPr lang="en-US" sz="1600" b="0" dirty="0" smtClean="0"/>
              <a:t>K</a:t>
            </a:r>
            <a:r>
              <a:rPr lang="en-US" sz="1600" b="0" dirty="0"/>
              <a:t>. </a:t>
            </a:r>
            <a:r>
              <a:rPr lang="en-US" sz="1600" b="0" dirty="0" err="1"/>
              <a:t>Roeed</a:t>
            </a:r>
            <a:r>
              <a:rPr lang="en-US" sz="1600" b="0" dirty="0"/>
              <a:t>, M. </a:t>
            </a:r>
            <a:r>
              <a:rPr lang="en-US" sz="1600" b="0" dirty="0" err="1"/>
              <a:t>Brugger</a:t>
            </a:r>
            <a:r>
              <a:rPr lang="en-US" sz="1600" b="0" dirty="0"/>
              <a:t>, D. Kramer et al.</a:t>
            </a:r>
          </a:p>
          <a:p>
            <a:pPr marL="50800" indent="0">
              <a:buNone/>
            </a:pPr>
            <a:r>
              <a:rPr lang="en-US" sz="1600" b="0" dirty="0" smtClean="0"/>
              <a:t>	Method </a:t>
            </a:r>
            <a:r>
              <a:rPr lang="en-US" sz="1600" b="0" dirty="0"/>
              <a:t>for measuring mixed field radiation levels relevant for SEEs at the LHC</a:t>
            </a:r>
          </a:p>
          <a:p>
            <a:pPr marL="50800" indent="0">
              <a:buNone/>
            </a:pPr>
            <a:r>
              <a:rPr lang="en-US" sz="1600" b="0" dirty="0" smtClean="0"/>
              <a:t>	IEEE </a:t>
            </a:r>
            <a:r>
              <a:rPr lang="en-US" sz="1600" b="0" dirty="0"/>
              <a:t>Transactions on Nuclear Science, vol. 59, no. 4, pp. 1040-1047, 2012.</a:t>
            </a:r>
          </a:p>
          <a:p>
            <a:pPr marL="50800" indent="0">
              <a:buNone/>
            </a:pPr>
            <a:endParaRPr lang="en-US" sz="1600" b="0" dirty="0"/>
          </a:p>
        </p:txBody>
      </p:sp>
      <p:sp>
        <p:nvSpPr>
          <p:cNvPr id="3" name="Title 2"/>
          <p:cNvSpPr>
            <a:spLocks noGrp="1"/>
          </p:cNvSpPr>
          <p:nvPr>
            <p:ph type="title"/>
          </p:nvPr>
        </p:nvSpPr>
        <p:spPr/>
        <p:txBody>
          <a:bodyPr/>
          <a:lstStyle/>
          <a:p>
            <a:r>
              <a:rPr lang="en-US" dirty="0" smtClean="0"/>
              <a:t>References</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26</a:t>
            </a:fld>
            <a:endParaRPr lang="en-US"/>
          </a:p>
        </p:txBody>
      </p:sp>
    </p:spTree>
    <p:extLst>
      <p:ext uri="{BB962C8B-B14F-4D97-AF65-F5344CB8AC3E}">
        <p14:creationId xmlns:p14="http://schemas.microsoft.com/office/powerpoint/2010/main" val="7872888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9207" y="3282693"/>
            <a:ext cx="3893578" cy="2920184"/>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2486" y="590923"/>
            <a:ext cx="4034673" cy="302600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1035" y="666334"/>
            <a:ext cx="3837519" cy="287814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950" y="638052"/>
            <a:ext cx="4034673" cy="3026005"/>
          </a:xfrm>
          <a:prstGeom prst="rect">
            <a:avLst/>
          </a:prstGeom>
        </p:spPr>
      </p:pic>
      <p:sp>
        <p:nvSpPr>
          <p:cNvPr id="3" name="Title 2"/>
          <p:cNvSpPr>
            <a:spLocks noGrp="1"/>
          </p:cNvSpPr>
          <p:nvPr>
            <p:ph type="title"/>
          </p:nvPr>
        </p:nvSpPr>
        <p:spPr/>
        <p:txBody>
          <a:bodyPr/>
          <a:lstStyle/>
          <a:p>
            <a:r>
              <a:rPr lang="en-US" dirty="0" smtClean="0"/>
              <a:t>HEH/</a:t>
            </a:r>
            <a:r>
              <a:rPr lang="en-US" dirty="0" err="1" smtClean="0"/>
              <a:t>ThN</a:t>
            </a:r>
            <a:r>
              <a:rPr lang="en-US" dirty="0" smtClean="0"/>
              <a:t> results - </a:t>
            </a:r>
            <a:r>
              <a:rPr lang="en-US" dirty="0" err="1" smtClean="0"/>
              <a:t>zx</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27</a:t>
            </a:fld>
            <a:endParaRPr lang="en-US"/>
          </a:p>
        </p:txBody>
      </p:sp>
    </p:spTree>
    <p:extLst>
      <p:ext uri="{BB962C8B-B14F-4D97-AF65-F5344CB8AC3E}">
        <p14:creationId xmlns:p14="http://schemas.microsoft.com/office/powerpoint/2010/main" val="46006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3"/>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62" name="Google Shape;162;p3"/>
          <p:cNvSpPr/>
          <p:nvPr/>
        </p:nvSpPr>
        <p:spPr>
          <a:xfrm>
            <a:off x="3935760" y="2816932"/>
            <a:ext cx="4342976" cy="1224136"/>
          </a:xfrm>
          <a:prstGeom prst="rect">
            <a:avLst/>
          </a:prstGeom>
          <a:solidFill>
            <a:srgbClr val="D8D8D8">
              <a:alpha val="20000"/>
            </a:srgbClr>
          </a:solidFill>
          <a:ln w="25400" cap="flat" cmpd="sng">
            <a:solidFill>
              <a:schemeClr val="dk1"/>
            </a:solidFill>
            <a:prstDash val="solid"/>
            <a:miter lim="800000"/>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dk2"/>
              </a:buClr>
              <a:buSzPts val="1800"/>
              <a:buFont typeface="Arial"/>
              <a:buNone/>
            </a:pPr>
            <a:r>
              <a:rPr lang="en-US" sz="1800" b="1" i="0" u="none" strike="noStrike" cap="none">
                <a:solidFill>
                  <a:schemeClr val="dk2"/>
                </a:solidFill>
                <a:latin typeface="Arial"/>
                <a:ea typeface="Arial"/>
                <a:cs typeface="Arial"/>
                <a:sym typeface="Arial"/>
              </a:rPr>
              <a:t>SPS-LSS6/ARC6 Benchmark</a:t>
            </a:r>
            <a:endParaRPr/>
          </a:p>
          <a:p>
            <a:pPr marL="0" marR="0" lvl="0" indent="0" algn="ctr" rtl="0">
              <a:lnSpc>
                <a:spcPct val="100000"/>
              </a:lnSpc>
              <a:spcBef>
                <a:spcPts val="0"/>
              </a:spcBef>
              <a:spcAft>
                <a:spcPts val="0"/>
              </a:spcAft>
              <a:buClr>
                <a:schemeClr val="dk2"/>
              </a:buClr>
              <a:buSzPts val="1800"/>
              <a:buFont typeface="Arial"/>
              <a:buNone/>
            </a:pPr>
            <a:r>
              <a:rPr lang="en-US" sz="1800" b="0" i="0" u="none" strike="noStrike" cap="none">
                <a:solidFill>
                  <a:schemeClr val="dk2"/>
                </a:solidFill>
                <a:latin typeface="Arial"/>
                <a:ea typeface="Arial"/>
                <a:cs typeface="Arial"/>
                <a:sym typeface="Arial"/>
              </a:rPr>
              <a:t>FLUKA setup and beam loss mechanism validation</a:t>
            </a:r>
            <a:endParaRPr sz="1800" b="0"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200"/>
              <a:buFont typeface="Arial"/>
              <a:buNone/>
            </a:pPr>
            <a:endParaRPr sz="1200" b="0" i="0" u="none" strike="noStrike" cap="none">
              <a:solidFill>
                <a:schemeClr val="dk2"/>
              </a:solidFill>
              <a:latin typeface="Arial"/>
              <a:ea typeface="Arial"/>
              <a:cs typeface="Arial"/>
              <a:sym typeface="Arial"/>
            </a:endParaRPr>
          </a:p>
        </p:txBody>
      </p:sp>
      <p:sp>
        <p:nvSpPr>
          <p:cNvPr id="4"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4"/>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p>
            <a:pPr marL="457200" lvl="0" indent="-457200" algn="l" rtl="0">
              <a:lnSpc>
                <a:spcPct val="90000"/>
              </a:lnSpc>
              <a:spcBef>
                <a:spcPts val="0"/>
              </a:spcBef>
              <a:spcAft>
                <a:spcPts val="0"/>
              </a:spcAft>
              <a:buClr>
                <a:schemeClr val="dk2"/>
              </a:buClr>
              <a:buSzPts val="2800"/>
              <a:buFont typeface="Arial"/>
              <a:buChar char="•"/>
            </a:pPr>
            <a:r>
              <a:rPr lang="en-US"/>
              <a:t>Benchmark of different detectors measurements in SPS-LSS6/ARC6 sectors through FLUKA MC code</a:t>
            </a:r>
            <a:endParaRPr/>
          </a:p>
          <a:p>
            <a:pPr marL="457200" lvl="0" indent="-457200" algn="l" rtl="0">
              <a:lnSpc>
                <a:spcPct val="90000"/>
              </a:lnSpc>
              <a:spcBef>
                <a:spcPts val="2200"/>
              </a:spcBef>
              <a:spcAft>
                <a:spcPts val="0"/>
              </a:spcAft>
              <a:buClr>
                <a:schemeClr val="dk2"/>
              </a:buClr>
              <a:buSzPts val="2800"/>
              <a:buFont typeface="Arial"/>
              <a:buChar char="•"/>
            </a:pPr>
            <a:r>
              <a:rPr lang="en-US"/>
              <a:t>Validation of assumption on beam loss mechanisms for the specific sectors considered</a:t>
            </a:r>
            <a:endParaRPr/>
          </a:p>
          <a:p>
            <a:pPr marL="457200" lvl="0" indent="-457200" algn="l" rtl="0">
              <a:lnSpc>
                <a:spcPct val="90000"/>
              </a:lnSpc>
              <a:spcBef>
                <a:spcPts val="2200"/>
              </a:spcBef>
              <a:spcAft>
                <a:spcPts val="0"/>
              </a:spcAft>
              <a:buClr>
                <a:schemeClr val="dk2"/>
              </a:buClr>
              <a:buSzPts val="2800"/>
              <a:buFont typeface="Arial"/>
              <a:buChar char="•"/>
            </a:pPr>
            <a:r>
              <a:rPr lang="en-US"/>
              <a:t>Consolidation of work process and FLUKA setup for GF-PoP/R2E related studies</a:t>
            </a:r>
            <a:endParaRPr/>
          </a:p>
          <a:p>
            <a:pPr marL="457200" lvl="0" indent="-279400" algn="l" rtl="0">
              <a:lnSpc>
                <a:spcPct val="90000"/>
              </a:lnSpc>
              <a:spcBef>
                <a:spcPts val="2200"/>
              </a:spcBef>
              <a:spcAft>
                <a:spcPts val="0"/>
              </a:spcAft>
              <a:buClr>
                <a:schemeClr val="dk2"/>
              </a:buClr>
              <a:buSzPts val="2800"/>
              <a:buFont typeface="Arial"/>
              <a:buNone/>
            </a:pPr>
            <a:endParaRPr/>
          </a:p>
          <a:p>
            <a:pPr marL="457200" lvl="0" indent="-279400" algn="l" rtl="0">
              <a:lnSpc>
                <a:spcPct val="90000"/>
              </a:lnSpc>
              <a:spcBef>
                <a:spcPts val="2200"/>
              </a:spcBef>
              <a:spcAft>
                <a:spcPts val="0"/>
              </a:spcAft>
              <a:buClr>
                <a:schemeClr val="dk2"/>
              </a:buClr>
              <a:buSzPts val="2800"/>
              <a:buFont typeface="Arial"/>
              <a:buNone/>
            </a:pPr>
            <a:endParaRPr/>
          </a:p>
        </p:txBody>
      </p:sp>
      <p:sp>
        <p:nvSpPr>
          <p:cNvPr id="168" name="Google Shape;168;p4"/>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a:t>Benchmark R2E – SPS LSS6/ARC6 </a:t>
            </a:r>
            <a:endParaRPr/>
          </a:p>
        </p:txBody>
      </p:sp>
      <p:sp>
        <p:nvSpPr>
          <p:cNvPr id="169" name="Google Shape;169;p4"/>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70"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5"/>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a:t>Detectors</a:t>
            </a:r>
            <a:endParaRPr/>
          </a:p>
        </p:txBody>
      </p:sp>
      <p:sp>
        <p:nvSpPr>
          <p:cNvPr id="176" name="Google Shape;176;p5"/>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77" name="Google Shape;177;p5"/>
          <p:cNvPicPr preferRelativeResize="0"/>
          <p:nvPr/>
        </p:nvPicPr>
        <p:blipFill rotWithShape="1">
          <a:blip r:embed="rId3">
            <a:alphaModFix/>
          </a:blip>
          <a:srcRect/>
          <a:stretch/>
        </p:blipFill>
        <p:spPr>
          <a:xfrm>
            <a:off x="839416" y="836712"/>
            <a:ext cx="10657184" cy="4975964"/>
          </a:xfrm>
          <a:prstGeom prst="rect">
            <a:avLst/>
          </a:prstGeom>
          <a:noFill/>
          <a:ln>
            <a:noFill/>
          </a:ln>
        </p:spPr>
      </p:pic>
      <p:sp>
        <p:nvSpPr>
          <p:cNvPr id="178" name="Google Shape;178;p5"/>
          <p:cNvSpPr txBox="1"/>
          <p:nvPr/>
        </p:nvSpPr>
        <p:spPr>
          <a:xfrm>
            <a:off x="8760296" y="5847131"/>
            <a:ext cx="331236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cap="none">
                <a:solidFill>
                  <a:schemeClr val="dk1"/>
                </a:solidFill>
                <a:latin typeface="Arial"/>
                <a:ea typeface="Arial"/>
                <a:cs typeface="Arial"/>
                <a:sym typeface="Arial"/>
              </a:rPr>
              <a:t>by Kacper Bilko (R2E project)</a:t>
            </a:r>
            <a:endParaRPr sz="1800">
              <a:solidFill>
                <a:schemeClr val="dk1"/>
              </a:solidFill>
              <a:latin typeface="Arial"/>
              <a:ea typeface="Arial"/>
              <a:cs typeface="Arial"/>
              <a:sym typeface="Arial"/>
            </a:endParaRPr>
          </a:p>
        </p:txBody>
      </p:sp>
      <p:sp>
        <p:nvSpPr>
          <p:cNvPr id="6"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83" name="Google Shape;183;p6"/>
              <p:cNvSpPr txBox="1">
                <a:spLocks noGrp="1"/>
              </p:cNvSpPr>
              <p:nvPr>
                <p:ph type="body" idx="1"/>
              </p:nvPr>
            </p:nvSpPr>
            <p:spPr>
              <a:xfrm>
                <a:off x="407989" y="1592263"/>
                <a:ext cx="11376024" cy="4717057"/>
              </a:xfrm>
              <a:prstGeom prst="rect">
                <a:avLst/>
              </a:prstGeom>
              <a:noFill/>
              <a:ln>
                <a:noFill/>
              </a:ln>
            </p:spPr>
            <p:txBody>
              <a:bodyPr spcFirstLastPara="1" wrap="square" lIns="0" tIns="0" rIns="0" bIns="0" anchor="t" anchorCtr="0">
                <a:noAutofit/>
              </a:bodyPr>
              <a:lstStyle/>
              <a:p>
                <a:pPr marL="457200" lvl="0" indent="-457200" algn="l" rtl="0">
                  <a:lnSpc>
                    <a:spcPct val="90000"/>
                  </a:lnSpc>
                  <a:spcBef>
                    <a:spcPts val="0"/>
                  </a:spcBef>
                  <a:spcAft>
                    <a:spcPts val="0"/>
                  </a:spcAft>
                  <a:buClr>
                    <a:schemeClr val="dk2"/>
                  </a:buClr>
                  <a:buSzPts val="2800"/>
                  <a:buFont typeface="Arial"/>
                  <a:buChar char="•"/>
                </a:pPr>
                <a:r>
                  <a:rPr lang="en-US" dirty="0"/>
                  <a:t>SPS tunnel and relative optics recreated starting from TWISS file → creation of FLUKA input</a:t>
                </a:r>
                <a:endParaRPr dirty="0"/>
              </a:p>
              <a:p>
                <a:pPr marL="457200" lvl="0" indent="-457200" algn="l" rtl="0">
                  <a:lnSpc>
                    <a:spcPct val="90000"/>
                  </a:lnSpc>
                  <a:spcBef>
                    <a:spcPts val="2200"/>
                  </a:spcBef>
                  <a:spcAft>
                    <a:spcPts val="0"/>
                  </a:spcAft>
                  <a:buClr>
                    <a:schemeClr val="dk2"/>
                  </a:buClr>
                  <a:buSzPts val="2800"/>
                  <a:buFont typeface="Arial"/>
                  <a:buChar char="•"/>
                </a:pPr>
                <a:r>
                  <a:rPr lang="en-US" dirty="0"/>
                  <a:t>Simulation geometry:</a:t>
                </a:r>
                <a:endParaRPr dirty="0"/>
              </a:p>
              <a:p>
                <a:pPr marL="609750" lvl="1" indent="-285750" algn="l" rtl="0">
                  <a:lnSpc>
                    <a:spcPct val="100000"/>
                  </a:lnSpc>
                  <a:spcBef>
                    <a:spcPts val="900"/>
                  </a:spcBef>
                  <a:spcAft>
                    <a:spcPts val="0"/>
                  </a:spcAft>
                  <a:buClr>
                    <a:schemeClr val="dk2"/>
                  </a:buClr>
                  <a:buSzPts val="1800"/>
                  <a:buFont typeface="Arial"/>
                  <a:buChar char="‒"/>
                </a:pPr>
                <a:r>
                  <a:rPr lang="en-US" dirty="0"/>
                  <a:t>From QF62010 to QD62410 in order to cover LSS6 and ARC6 → Four complete periods (</a:t>
                </a:r>
                <a14:m>
                  <m:oMath xmlns:m="http://schemas.openxmlformats.org/officeDocument/2006/math">
                    <m:r>
                      <a:rPr lang="en-US" i="1" dirty="0" smtClean="0">
                        <a:latin typeface="Cambria Math" panose="02040503050406030204" pitchFamily="18" charset="0"/>
                      </a:rPr>
                      <m:t>139.5</m:t>
                    </m:r>
                    <m:r>
                      <a:rPr lang="en-US" i="1" dirty="0" smtClean="0">
                        <a:latin typeface="Cambria Math" panose="02040503050406030204" pitchFamily="18" charset="0"/>
                      </a:rPr>
                      <m:t>𝑚</m:t>
                    </m:r>
                  </m:oMath>
                </a14:m>
                <a:r>
                  <a:rPr lang="en-US" dirty="0"/>
                  <a:t>) </a:t>
                </a:r>
                <a:endParaRPr dirty="0"/>
              </a:p>
              <a:p>
                <a:pPr marL="609750" lvl="1" indent="-285750" algn="l" rtl="0">
                  <a:lnSpc>
                    <a:spcPct val="100000"/>
                  </a:lnSpc>
                  <a:spcBef>
                    <a:spcPts val="800"/>
                  </a:spcBef>
                  <a:spcAft>
                    <a:spcPts val="0"/>
                  </a:spcAft>
                  <a:buClr>
                    <a:schemeClr val="dk2"/>
                  </a:buClr>
                  <a:buSzPts val="1800"/>
                  <a:buFont typeface="Arial"/>
                  <a:buChar char="‒"/>
                </a:pPr>
                <a:r>
                  <a:rPr lang="en-US" dirty="0"/>
                  <a:t>Service tunnel for GF </a:t>
                </a:r>
                <a:r>
                  <a:rPr lang="en-US" dirty="0" err="1"/>
                  <a:t>PoP</a:t>
                </a:r>
                <a:r>
                  <a:rPr lang="en-US" dirty="0"/>
                  <a:t> electronics implemented </a:t>
                </a:r>
                <a:endParaRPr dirty="0"/>
              </a:p>
              <a:p>
                <a:pPr marL="609750" lvl="1" indent="-285750" algn="l" rtl="0">
                  <a:lnSpc>
                    <a:spcPct val="100000"/>
                  </a:lnSpc>
                  <a:spcBef>
                    <a:spcPts val="800"/>
                  </a:spcBef>
                  <a:spcAft>
                    <a:spcPts val="0"/>
                  </a:spcAft>
                  <a:buClr>
                    <a:schemeClr val="dk2"/>
                  </a:buClr>
                  <a:buSzPts val="1800"/>
                  <a:buFont typeface="Arial"/>
                  <a:buChar char="‒"/>
                </a:pPr>
                <a:r>
                  <a:rPr lang="en-US" dirty="0"/>
                  <a:t>Detectors: BLMs, OF along all tunnel (standard and non-standard position), RPLs, </a:t>
                </a:r>
                <a:r>
                  <a:rPr lang="en-US" dirty="0" err="1"/>
                  <a:t>nMOS</a:t>
                </a:r>
                <a:r>
                  <a:rPr lang="en-US" dirty="0"/>
                  <a:t/>
                </a:r>
                <a:br>
                  <a:rPr lang="en-US" dirty="0"/>
                </a:br>
                <a:endParaRPr dirty="0"/>
              </a:p>
            </p:txBody>
          </p:sp>
        </mc:Choice>
        <mc:Fallback xmlns="">
          <p:sp>
            <p:nvSpPr>
              <p:cNvPr id="183" name="Google Shape;183;p6"/>
              <p:cNvSpPr txBox="1">
                <a:spLocks noGrp="1" noRot="1" noChangeAspect="1" noMove="1" noResize="1" noEditPoints="1" noAdjustHandles="1" noChangeArrowheads="1" noChangeShapeType="1" noTextEdit="1"/>
              </p:cNvSpPr>
              <p:nvPr>
                <p:ph type="body" idx="1"/>
              </p:nvPr>
            </p:nvSpPr>
            <p:spPr>
              <a:xfrm>
                <a:off x="407989" y="1592263"/>
                <a:ext cx="11376024" cy="4717057"/>
              </a:xfrm>
              <a:prstGeom prst="rect">
                <a:avLst/>
              </a:prstGeom>
              <a:blipFill>
                <a:blip r:embed="rId3"/>
                <a:stretch>
                  <a:fillRect l="-1768" t="-3230"/>
                </a:stretch>
              </a:blipFill>
              <a:ln>
                <a:noFill/>
              </a:ln>
            </p:spPr>
            <p:txBody>
              <a:bodyPr/>
              <a:lstStyle/>
              <a:p>
                <a:r>
                  <a:rPr lang="en-US">
                    <a:noFill/>
                  </a:rPr>
                  <a:t> </a:t>
                </a:r>
              </a:p>
            </p:txBody>
          </p:sp>
        </mc:Fallback>
      </mc:AlternateContent>
      <p:sp>
        <p:nvSpPr>
          <p:cNvPr id="184" name="Google Shape;184;p6"/>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a:t>Simulation setup</a:t>
            </a:r>
            <a:endParaRPr/>
          </a:p>
        </p:txBody>
      </p:sp>
      <p:sp>
        <p:nvSpPr>
          <p:cNvPr id="185" name="Google Shape;185;p6"/>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86" name="Google Shape;186;p6"/>
          <p:cNvPicPr preferRelativeResize="0"/>
          <p:nvPr/>
        </p:nvPicPr>
        <p:blipFill rotWithShape="1">
          <a:blip r:embed="rId4">
            <a:alphaModFix/>
          </a:blip>
          <a:srcRect/>
          <a:stretch/>
        </p:blipFill>
        <p:spPr>
          <a:xfrm>
            <a:off x="407989" y="4420819"/>
            <a:ext cx="11337818" cy="1691232"/>
          </a:xfrm>
          <a:prstGeom prst="rect">
            <a:avLst/>
          </a:prstGeom>
          <a:noFill/>
          <a:ln>
            <a:noFill/>
          </a:ln>
        </p:spPr>
      </p:pic>
      <p:sp>
        <p:nvSpPr>
          <p:cNvPr id="6"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7880812" y="-67667"/>
            <a:ext cx="3703480" cy="1668436"/>
          </a:xfrm>
          <a:prstGeom prst="rect">
            <a:avLst/>
          </a:prstGeom>
        </p:spPr>
      </p:pic>
      <mc:AlternateContent xmlns:mc="http://schemas.openxmlformats.org/markup-compatibility/2006" xmlns:a14="http://schemas.microsoft.com/office/drawing/2010/main">
        <mc:Choice Requires="a14">
          <p:sp>
            <p:nvSpPr>
              <p:cNvPr id="191" name="Google Shape;191;p7"/>
              <p:cNvSpPr txBox="1">
                <a:spLocks noGrp="1"/>
              </p:cNvSpPr>
              <p:nvPr>
                <p:ph type="body" idx="1"/>
              </p:nvPr>
            </p:nvSpPr>
            <p:spPr>
              <a:xfrm>
                <a:off x="408000" y="1592275"/>
                <a:ext cx="11376000" cy="46431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None/>
                </a:pPr>
                <a:r>
                  <a:rPr lang="en-US" dirty="0" smtClean="0"/>
                  <a:t>Assumption on main source of beam loss for LSS6/ARC6:</a:t>
                </a:r>
              </a:p>
              <a:p>
                <a:pPr marL="0" lvl="0" indent="0" algn="ctr" rtl="0">
                  <a:lnSpc>
                    <a:spcPct val="90000"/>
                  </a:lnSpc>
                  <a:spcBef>
                    <a:spcPts val="0"/>
                  </a:spcBef>
                  <a:spcAft>
                    <a:spcPts val="0"/>
                  </a:spcAft>
                  <a:buNone/>
                </a:pPr>
                <a:r>
                  <a:rPr lang="en-US" dirty="0"/>
                  <a:t>beam - residual gas interaction in the vacuum pipe</a:t>
                </a:r>
              </a:p>
              <a:p>
                <a:pPr marL="609749" lvl="1" indent="-285750">
                  <a:spcBef>
                    <a:spcPts val="800"/>
                  </a:spcBef>
                  <a:buFont typeface="Arial"/>
                  <a:buChar char="‒"/>
                </a:pPr>
                <a:r>
                  <a:rPr lang="en-US" dirty="0"/>
                  <a:t>Pressure inside the vacuum tube provided by Chiara </a:t>
                </a:r>
                <a:r>
                  <a:rPr lang="en-US" dirty="0" err="1"/>
                  <a:t>Pasquino</a:t>
                </a:r>
                <a:r>
                  <a:rPr lang="en-US" dirty="0"/>
                  <a:t> (TE-VSC) </a:t>
                </a:r>
                <a:r>
                  <a:rPr lang="en-US" dirty="0" smtClean="0"/>
                  <a:t>→</a:t>
                </a:r>
                <a:r>
                  <a:rPr lang="en-US" dirty="0"/>
                  <a:t/>
                </a:r>
                <a:br>
                  <a:rPr lang="en-US" dirty="0"/>
                </a:br>
                <a:r>
                  <a:rPr lang="en-US" dirty="0"/>
                  <a:t>→ </a:t>
                </a:r>
                <a:r>
                  <a:rPr lang="en-US" dirty="0" smtClean="0"/>
                  <a:t>Constant </a:t>
                </a:r>
                <a:r>
                  <a:rPr lang="en-US" dirty="0"/>
                  <a:t>gas profile: 7.5e-9mbar</a:t>
                </a:r>
                <a:br>
                  <a:rPr lang="en-US" dirty="0"/>
                </a:br>
                <a:r>
                  <a:rPr lang="en-US" dirty="0"/>
                  <a:t>V</a:t>
                </a:r>
                <a:r>
                  <a:rPr lang="en-US" dirty="0" smtClean="0"/>
                  <a:t>alue </a:t>
                </a:r>
                <a:r>
                  <a:rPr lang="en-US" dirty="0"/>
                  <a:t>checked through Timber: pump and gauge valve in the 651 sector of SPS in VAC hierarchy</a:t>
                </a:r>
              </a:p>
              <a:p>
                <a:pPr marL="609749" lvl="1" indent="-285750" algn="l" rtl="0">
                  <a:lnSpc>
                    <a:spcPct val="100000"/>
                  </a:lnSpc>
                  <a:spcBef>
                    <a:spcPts val="800"/>
                  </a:spcBef>
                  <a:spcAft>
                    <a:spcPts val="0"/>
                  </a:spcAft>
                  <a:buClr>
                    <a:schemeClr val="dk2"/>
                  </a:buClr>
                  <a:buSzPts val="1800"/>
                  <a:buFont typeface="Arial"/>
                  <a:buChar char="‒"/>
                </a:pPr>
                <a:r>
                  <a:rPr lang="en-US" dirty="0"/>
                  <a:t>H</a:t>
                </a:r>
                <a:r>
                  <a:rPr lang="en-US" baseline="-25000" dirty="0"/>
                  <a:t>2</a:t>
                </a:r>
                <a:r>
                  <a:rPr lang="en-US" dirty="0"/>
                  <a:t> and H</a:t>
                </a:r>
                <a:r>
                  <a:rPr lang="en-US" baseline="-25000" dirty="0"/>
                  <a:t>2 </a:t>
                </a:r>
                <a:r>
                  <a:rPr lang="en-US" dirty="0"/>
                  <a:t>-like ideal gases are considered as residual in the vacuum pipe  </a:t>
                </a:r>
              </a:p>
              <a:p>
                <a:pPr marL="609749" lvl="1" indent="-285750" algn="l" rtl="0">
                  <a:lnSpc>
                    <a:spcPct val="100000"/>
                  </a:lnSpc>
                  <a:spcBef>
                    <a:spcPts val="800"/>
                  </a:spcBef>
                  <a:spcAft>
                    <a:spcPts val="0"/>
                  </a:spcAft>
                  <a:buClr>
                    <a:schemeClr val="dk2"/>
                  </a:buClr>
                  <a:buSzPts val="1800"/>
                  <a:buFont typeface="Arial"/>
                  <a:buChar char="‒"/>
                </a:pPr>
                <a:r>
                  <a:rPr lang="en-US" dirty="0"/>
                  <a:t>Nominal intensity 1.19e19 proton/year injected in SPS → Main contribute: 1e19 proton/year at 400GeV/c extracted towards North Area </a:t>
                </a:r>
              </a:p>
              <a:p>
                <a:pPr marL="609749" lvl="1" indent="-285750" algn="l" rtl="0">
                  <a:lnSpc>
                    <a:spcPct val="100000"/>
                  </a:lnSpc>
                  <a:spcBef>
                    <a:spcPts val="800"/>
                  </a:spcBef>
                  <a:spcAft>
                    <a:spcPts val="0"/>
                  </a:spcAft>
                  <a:buClr>
                    <a:schemeClr val="dk2"/>
                  </a:buClr>
                  <a:buSzPts val="1800"/>
                  <a:buFont typeface="Arial"/>
                  <a:buChar char="‒"/>
                </a:pPr>
                <a:r>
                  <a:rPr lang="en-US" dirty="0"/>
                  <a:t>Considering the inelastic scattering cross section of 400GeV/c proton with H, the time of particles in the SPS machine and the revolution frequency</a:t>
                </a:r>
              </a:p>
              <a:p>
                <a:pPr marL="323999" lvl="0" indent="0" algn="ctr" rtl="0">
                  <a:lnSpc>
                    <a:spcPct val="100000"/>
                  </a:lnSpc>
                  <a:spcBef>
                    <a:spcPts val="800"/>
                  </a:spcBef>
                  <a:spcAft>
                    <a:spcPts val="0"/>
                  </a:spcAft>
                  <a:buNone/>
                </a:pPr>
                <a:r>
                  <a:rPr lang="en-US" sz="1800" b="0" dirty="0"/>
                  <a:t>↓</a:t>
                </a:r>
              </a:p>
              <a:p>
                <a:pPr marL="323999" lvl="0" indent="0" algn="ctr" rtl="0">
                  <a:lnSpc>
                    <a:spcPct val="100000"/>
                  </a:lnSpc>
                  <a:spcBef>
                    <a:spcPts val="800"/>
                  </a:spcBef>
                  <a:spcAft>
                    <a:spcPts val="0"/>
                  </a:spcAft>
                  <a:buNone/>
                </a:pPr>
                <a:r>
                  <a:rPr lang="en-US" sz="1800" dirty="0"/>
                  <a:t>Number of </a:t>
                </a:r>
                <a:r>
                  <a:rPr lang="en-US" sz="1800" dirty="0" smtClean="0"/>
                  <a:t>beam - gas interactions / year </a:t>
                </a:r>
                <a:r>
                  <a:rPr lang="en-US" sz="1800" dirty="0"/>
                  <a:t>= </a:t>
                </a:r>
                <a14:m>
                  <m:oMath xmlns:m="http://schemas.openxmlformats.org/officeDocument/2006/math">
                    <m:r>
                      <a:rPr lang="en-US" sz="1800" i="1" dirty="0" smtClean="0">
                        <a:latin typeface="Cambria Math" panose="02040503050406030204" pitchFamily="18" charset="0"/>
                      </a:rPr>
                      <m:t>1.75</m:t>
                    </m:r>
                    <m:r>
                      <a:rPr lang="en-US" sz="1800" i="1" dirty="0" smtClean="0">
                        <a:latin typeface="Cambria Math" panose="02040503050406030204" pitchFamily="18" charset="0"/>
                      </a:rPr>
                      <m:t>𝑒</m:t>
                    </m:r>
                    <m:r>
                      <a:rPr lang="en-US" sz="1800" i="1" dirty="0" smtClean="0">
                        <a:latin typeface="Cambria Math" panose="02040503050406030204" pitchFamily="18" charset="0"/>
                      </a:rPr>
                      <m:t>11</m:t>
                    </m:r>
                  </m:oMath>
                </a14:m>
                <a:endParaRPr lang="en-US" sz="1800" b="0" dirty="0"/>
              </a:p>
              <a:p>
                <a:pPr marL="323999" lvl="0" indent="0" algn="ctr" rtl="0">
                  <a:lnSpc>
                    <a:spcPct val="100000"/>
                  </a:lnSpc>
                  <a:spcBef>
                    <a:spcPts val="800"/>
                  </a:spcBef>
                  <a:spcAft>
                    <a:spcPts val="0"/>
                  </a:spcAft>
                  <a:buNone/>
                </a:pPr>
                <a:r>
                  <a:rPr lang="en-US" sz="1800" b="0" dirty="0"/>
                  <a:t>N.B. Total number of proton lost in SPS = </a:t>
                </a:r>
                <a14:m>
                  <m:oMath xmlns:m="http://schemas.openxmlformats.org/officeDocument/2006/math">
                    <m:r>
                      <a:rPr lang="en-US" sz="1800" b="0" i="1" dirty="0" smtClean="0">
                        <a:latin typeface="Cambria Math" panose="02040503050406030204" pitchFamily="18" charset="0"/>
                      </a:rPr>
                      <m:t>2.48</m:t>
                    </m:r>
                    <m:r>
                      <a:rPr lang="en-US" sz="1800" b="0" i="1" dirty="0" smtClean="0">
                        <a:latin typeface="Cambria Math" panose="02040503050406030204" pitchFamily="18" charset="0"/>
                      </a:rPr>
                      <m:t>𝑒</m:t>
                    </m:r>
                    <m:r>
                      <a:rPr lang="en-US" sz="1800" b="0" i="1" dirty="0" smtClean="0">
                        <a:latin typeface="Cambria Math" panose="02040503050406030204" pitchFamily="18" charset="0"/>
                      </a:rPr>
                      <m:t>18 </m:t>
                    </m:r>
                    <m:r>
                      <a:rPr lang="en-US" sz="1800" b="0" i="1" dirty="0" smtClean="0">
                        <a:latin typeface="Cambria Math" panose="02040503050406030204" pitchFamily="18" charset="0"/>
                      </a:rPr>
                      <m:t>𝑝𝑟𝑜𝑡𝑜𝑛</m:t>
                    </m:r>
                    <m:r>
                      <a:rPr lang="en-US" sz="1800" b="0" i="1" dirty="0" smtClean="0">
                        <a:latin typeface="Cambria Math" panose="02040503050406030204" pitchFamily="18" charset="0"/>
                      </a:rPr>
                      <m:t>/</m:t>
                    </m:r>
                    <m:r>
                      <a:rPr lang="en-US" sz="1800" b="0" i="1" dirty="0" smtClean="0">
                        <a:latin typeface="Cambria Math" panose="02040503050406030204" pitchFamily="18" charset="0"/>
                      </a:rPr>
                      <m:t>𝑦𝑒𝑎𝑟</m:t>
                    </m:r>
                    <m:r>
                      <a:rPr lang="en-US" sz="1800" b="0" i="1" dirty="0" smtClean="0">
                        <a:latin typeface="Cambria Math" panose="02040503050406030204" pitchFamily="18" charset="0"/>
                      </a:rPr>
                      <m:t> </m:t>
                    </m:r>
                  </m:oMath>
                </a14:m>
                <a:r>
                  <a:rPr lang="en-US" sz="1800" b="0" dirty="0"/>
                  <a:t>→ ~20% of proton injected</a:t>
                </a:r>
                <a:br>
                  <a:rPr lang="en-US" sz="1800" b="0" dirty="0"/>
                </a:br>
                <a:r>
                  <a:rPr lang="en-US" sz="1800" b="0" dirty="0"/>
                  <a:t>(</a:t>
                </a:r>
                <a:r>
                  <a:rPr lang="en-US" sz="1800" b="0" u="sng" dirty="0">
                    <a:hlinkClick r:id="rId4"/>
                  </a:rPr>
                  <a:t>IPP meeting – SPS Radiation Survey</a:t>
                </a:r>
                <a:r>
                  <a:rPr lang="en-US" sz="1800" b="0" dirty="0"/>
                  <a:t>)</a:t>
                </a:r>
              </a:p>
              <a:p>
                <a:pPr marL="323999" lvl="0" indent="0" algn="l" rtl="0">
                  <a:lnSpc>
                    <a:spcPct val="100000"/>
                  </a:lnSpc>
                  <a:spcBef>
                    <a:spcPts val="800"/>
                  </a:spcBef>
                  <a:spcAft>
                    <a:spcPts val="0"/>
                  </a:spcAft>
                  <a:buNone/>
                </a:pPr>
                <a:endParaRPr lang="en-US" sz="1800" b="0" dirty="0"/>
              </a:p>
              <a:p>
                <a:pPr marL="0" lvl="0" indent="0" algn="l" rtl="0">
                  <a:lnSpc>
                    <a:spcPct val="100000"/>
                  </a:lnSpc>
                  <a:spcBef>
                    <a:spcPts val="800"/>
                  </a:spcBef>
                  <a:spcAft>
                    <a:spcPts val="0"/>
                  </a:spcAft>
                  <a:buNone/>
                </a:pPr>
                <a:endParaRPr dirty="0"/>
              </a:p>
            </p:txBody>
          </p:sp>
        </mc:Choice>
        <mc:Fallback xmlns="">
          <p:sp>
            <p:nvSpPr>
              <p:cNvPr id="191" name="Google Shape;191;p7"/>
              <p:cNvSpPr txBox="1">
                <a:spLocks noGrp="1" noRot="1" noChangeAspect="1" noMove="1" noResize="1" noEditPoints="1" noAdjustHandles="1" noChangeArrowheads="1" noChangeShapeType="1" noTextEdit="1"/>
              </p:cNvSpPr>
              <p:nvPr>
                <p:ph type="body" idx="1"/>
              </p:nvPr>
            </p:nvSpPr>
            <p:spPr>
              <a:xfrm>
                <a:off x="408000" y="1592275"/>
                <a:ext cx="11376000" cy="4643100"/>
              </a:xfrm>
              <a:prstGeom prst="rect">
                <a:avLst/>
              </a:prstGeom>
              <a:blipFill>
                <a:blip r:embed="rId5"/>
                <a:stretch>
                  <a:fillRect t="-3281" r="-54" b="-5906"/>
                </a:stretch>
              </a:blipFill>
              <a:ln>
                <a:noFill/>
              </a:ln>
            </p:spPr>
            <p:txBody>
              <a:bodyPr/>
              <a:lstStyle/>
              <a:p>
                <a:r>
                  <a:rPr lang="en-US">
                    <a:noFill/>
                  </a:rPr>
                  <a:t> </a:t>
                </a:r>
              </a:p>
            </p:txBody>
          </p:sp>
        </mc:Fallback>
      </mc:AlternateContent>
      <p:sp>
        <p:nvSpPr>
          <p:cNvPr id="192" name="Google Shape;192;p7"/>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a:t>Simulation assumption</a:t>
            </a:r>
            <a:endParaRPr dirty="0"/>
          </a:p>
        </p:txBody>
      </p:sp>
      <p:sp>
        <p:nvSpPr>
          <p:cNvPr id="193" name="Google Shape;193;p7"/>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0"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pic>
        <p:nvPicPr>
          <p:cNvPr id="199" name="Google Shape;199;p9"/>
          <p:cNvPicPr preferRelativeResize="0"/>
          <p:nvPr/>
        </p:nvPicPr>
        <p:blipFill rotWithShape="1">
          <a:blip r:embed="rId3">
            <a:alphaModFix/>
          </a:blip>
          <a:srcRect/>
          <a:stretch/>
        </p:blipFill>
        <p:spPr>
          <a:xfrm>
            <a:off x="191344" y="980728"/>
            <a:ext cx="6391451" cy="3073409"/>
          </a:xfrm>
          <a:prstGeom prst="rect">
            <a:avLst/>
          </a:prstGeom>
          <a:noFill/>
          <a:ln>
            <a:noFill/>
          </a:ln>
        </p:spPr>
      </p:pic>
      <p:sp>
        <p:nvSpPr>
          <p:cNvPr id="200" name="Google Shape;200;p9"/>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a:t>Data TID – LSS6</a:t>
            </a:r>
            <a:endParaRPr/>
          </a:p>
        </p:txBody>
      </p:sp>
      <p:sp>
        <p:nvSpPr>
          <p:cNvPr id="201" name="Google Shape;201;p9"/>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202" name="Google Shape;202;p9"/>
          <p:cNvSpPr txBox="1"/>
          <p:nvPr/>
        </p:nvSpPr>
        <p:spPr>
          <a:xfrm>
            <a:off x="374108" y="4563702"/>
            <a:ext cx="5721900" cy="17547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2"/>
              </a:buClr>
              <a:buSzPts val="1800"/>
              <a:buFont typeface="Arial"/>
              <a:buChar char="•"/>
            </a:pPr>
            <a:r>
              <a:rPr lang="en-US" sz="1800" dirty="0">
                <a:solidFill>
                  <a:schemeClr val="dk2"/>
                </a:solidFill>
                <a:latin typeface="Arial"/>
                <a:ea typeface="Arial"/>
                <a:cs typeface="Arial"/>
                <a:sym typeface="Arial"/>
              </a:rPr>
              <a:t>Results from 2018 and 2021 are available for </a:t>
            </a:r>
            <a:r>
              <a:rPr lang="en-US" sz="1800" dirty="0" smtClean="0">
                <a:solidFill>
                  <a:schemeClr val="dk2"/>
                </a:solidFill>
                <a:latin typeface="Arial"/>
                <a:ea typeface="Arial"/>
                <a:cs typeface="Arial"/>
                <a:sym typeface="Arial"/>
              </a:rPr>
              <a:t>BLMs</a:t>
            </a:r>
          </a:p>
          <a:p>
            <a:pPr marL="285750" marR="0" lvl="0" indent="-285750" algn="l" rtl="0">
              <a:spcBef>
                <a:spcPts val="0"/>
              </a:spcBef>
              <a:spcAft>
                <a:spcPts val="0"/>
              </a:spcAft>
              <a:buClr>
                <a:schemeClr val="dk2"/>
              </a:buClr>
              <a:buSzPts val="1800"/>
              <a:buFont typeface="Arial"/>
              <a:buChar char="•"/>
            </a:pPr>
            <a:r>
              <a:rPr lang="en-US" sz="1800" dirty="0" smtClean="0">
                <a:solidFill>
                  <a:schemeClr val="dk2"/>
                </a:solidFill>
                <a:latin typeface="Arial"/>
                <a:ea typeface="Arial"/>
                <a:cs typeface="Arial"/>
                <a:sym typeface="Arial"/>
              </a:rPr>
              <a:t>OF </a:t>
            </a:r>
            <a:r>
              <a:rPr lang="en-US" sz="1800" dirty="0">
                <a:solidFill>
                  <a:schemeClr val="dk2"/>
                </a:solidFill>
                <a:latin typeface="Arial"/>
                <a:ea typeface="Arial"/>
                <a:cs typeface="Arial"/>
                <a:sym typeface="Arial"/>
              </a:rPr>
              <a:t>is i</a:t>
            </a:r>
            <a:r>
              <a:rPr lang="en-US" sz="1800" dirty="0">
                <a:solidFill>
                  <a:schemeClr val="dk2"/>
                </a:solidFill>
              </a:rPr>
              <a:t>n </a:t>
            </a:r>
            <a:r>
              <a:rPr lang="en-US" sz="1800" dirty="0">
                <a:solidFill>
                  <a:schemeClr val="dk2"/>
                </a:solidFill>
                <a:latin typeface="Arial"/>
                <a:ea typeface="Arial"/>
                <a:cs typeface="Arial"/>
                <a:sym typeface="Arial"/>
              </a:rPr>
              <a:t>a non-standard position along</a:t>
            </a:r>
            <a:r>
              <a:rPr lang="en-US" sz="1800" dirty="0">
                <a:solidFill>
                  <a:schemeClr val="dk2"/>
                </a:solidFill>
              </a:rPr>
              <a:t> </a:t>
            </a:r>
            <a:r>
              <a:rPr lang="en-US" sz="1800" dirty="0" smtClean="0">
                <a:solidFill>
                  <a:schemeClr val="dk2"/>
                </a:solidFill>
              </a:rPr>
              <a:t>LSS </a:t>
            </a:r>
            <a:r>
              <a:rPr lang="en-US" sz="1800" dirty="0">
                <a:solidFill>
                  <a:schemeClr val="dk2"/>
                </a:solidFill>
              </a:rPr>
              <a:t>→ difficult interpretation of results</a:t>
            </a:r>
            <a:endParaRPr dirty="0"/>
          </a:p>
          <a:p>
            <a:pPr marL="285750" marR="0" lvl="0" indent="-285750" algn="l" rtl="0">
              <a:spcBef>
                <a:spcPts val="0"/>
              </a:spcBef>
              <a:spcAft>
                <a:spcPts val="0"/>
              </a:spcAft>
              <a:buClr>
                <a:schemeClr val="dk2"/>
              </a:buClr>
              <a:buSzPts val="1800"/>
              <a:buFont typeface="Arial"/>
              <a:buChar char="•"/>
            </a:pPr>
            <a:r>
              <a:rPr lang="en-US" sz="1800" dirty="0">
                <a:solidFill>
                  <a:schemeClr val="dk2"/>
                </a:solidFill>
                <a:latin typeface="Arial"/>
                <a:ea typeface="Arial"/>
                <a:cs typeface="Arial"/>
                <a:sym typeface="Arial"/>
              </a:rPr>
              <a:t>Peak reached with BLM621 = 1148Gy </a:t>
            </a:r>
            <a:r>
              <a:rPr lang="en-US" sz="1800" dirty="0" smtClean="0">
                <a:solidFill>
                  <a:schemeClr val="dk2"/>
                </a:solidFill>
                <a:latin typeface="Arial"/>
                <a:ea typeface="Arial"/>
                <a:cs typeface="Arial"/>
                <a:sym typeface="Arial"/>
              </a:rPr>
              <a:t>in 2021</a:t>
            </a:r>
            <a:r>
              <a:rPr lang="en-US" sz="1800" dirty="0">
                <a:solidFill>
                  <a:schemeClr val="dk2"/>
                </a:solidFill>
                <a:latin typeface="Arial"/>
                <a:ea typeface="Arial"/>
                <a:cs typeface="Arial"/>
                <a:sym typeface="Arial"/>
              </a:rPr>
              <a:t/>
            </a:r>
            <a:br>
              <a:rPr lang="en-US" sz="1800" dirty="0">
                <a:solidFill>
                  <a:schemeClr val="dk2"/>
                </a:solidFill>
                <a:latin typeface="Arial"/>
                <a:ea typeface="Arial"/>
                <a:cs typeface="Arial"/>
                <a:sym typeface="Arial"/>
              </a:rPr>
            </a:br>
            <a:r>
              <a:rPr lang="en-US" sz="1800" dirty="0">
                <a:solidFill>
                  <a:schemeClr val="dk2"/>
                </a:solidFill>
                <a:latin typeface="Arial"/>
                <a:ea typeface="Arial"/>
                <a:cs typeface="Arial"/>
                <a:sym typeface="Arial"/>
              </a:rPr>
              <a:t>BLM620 ~ 0.16Gy → not reliable </a:t>
            </a:r>
            <a:r>
              <a:rPr lang="en-US" sz="1800" dirty="0" smtClean="0">
                <a:solidFill>
                  <a:schemeClr val="dk2"/>
                </a:solidFill>
                <a:latin typeface="Arial"/>
                <a:ea typeface="Arial"/>
                <a:cs typeface="Arial"/>
                <a:sym typeface="Arial"/>
              </a:rPr>
              <a:t>in 2021</a:t>
            </a:r>
            <a:r>
              <a:rPr lang="en-US" sz="1800" dirty="0">
                <a:solidFill>
                  <a:schemeClr val="dk2"/>
                </a:solidFill>
                <a:latin typeface="Arial"/>
                <a:ea typeface="Arial"/>
                <a:cs typeface="Arial"/>
                <a:sym typeface="Arial"/>
              </a:rPr>
              <a:t/>
            </a:r>
            <a:br>
              <a:rPr lang="en-US" sz="1800" dirty="0">
                <a:solidFill>
                  <a:schemeClr val="dk2"/>
                </a:solidFill>
                <a:latin typeface="Arial"/>
                <a:ea typeface="Arial"/>
                <a:cs typeface="Arial"/>
                <a:sym typeface="Arial"/>
              </a:rPr>
            </a:br>
            <a:endParaRPr sz="1800" dirty="0">
              <a:solidFill>
                <a:schemeClr val="dk2"/>
              </a:solidFill>
              <a:latin typeface="Arial"/>
              <a:ea typeface="Arial"/>
              <a:cs typeface="Arial"/>
              <a:sym typeface="Arial"/>
            </a:endParaRPr>
          </a:p>
        </p:txBody>
      </p:sp>
      <p:pic>
        <p:nvPicPr>
          <p:cNvPr id="203" name="Google Shape;203;p9"/>
          <p:cNvPicPr preferRelativeResize="0"/>
          <p:nvPr/>
        </p:nvPicPr>
        <p:blipFill rotWithShape="1">
          <a:blip r:embed="rId4">
            <a:alphaModFix/>
          </a:blip>
          <a:srcRect/>
          <a:stretch/>
        </p:blipFill>
        <p:spPr>
          <a:xfrm>
            <a:off x="8143056" y="1544516"/>
            <a:ext cx="2921496" cy="4229088"/>
          </a:xfrm>
          <a:prstGeom prst="rect">
            <a:avLst/>
          </a:prstGeom>
          <a:noFill/>
          <a:ln>
            <a:noFill/>
          </a:ln>
        </p:spPr>
      </p:pic>
      <p:cxnSp>
        <p:nvCxnSpPr>
          <p:cNvPr id="204" name="Google Shape;204;p9"/>
          <p:cNvCxnSpPr/>
          <p:nvPr/>
        </p:nvCxnSpPr>
        <p:spPr>
          <a:xfrm>
            <a:off x="4871864" y="3789040"/>
            <a:ext cx="3271192" cy="1656184"/>
          </a:xfrm>
          <a:prstGeom prst="straightConnector1">
            <a:avLst/>
          </a:prstGeom>
          <a:noFill/>
          <a:ln w="9525" cap="flat" cmpd="sng">
            <a:solidFill>
              <a:schemeClr val="accent1"/>
            </a:solidFill>
            <a:prstDash val="solid"/>
            <a:miter lim="800000"/>
            <a:headEnd type="none" w="sm" len="sm"/>
            <a:tailEnd type="none" w="sm" len="sm"/>
          </a:ln>
        </p:spPr>
      </p:cxnSp>
      <p:cxnSp>
        <p:nvCxnSpPr>
          <p:cNvPr id="205" name="Google Shape;205;p9"/>
          <p:cNvCxnSpPr/>
          <p:nvPr/>
        </p:nvCxnSpPr>
        <p:spPr>
          <a:xfrm>
            <a:off x="6489222" y="3717032"/>
            <a:ext cx="4431314" cy="1728192"/>
          </a:xfrm>
          <a:prstGeom prst="straightConnector1">
            <a:avLst/>
          </a:prstGeom>
          <a:noFill/>
          <a:ln w="9525" cap="flat" cmpd="sng">
            <a:solidFill>
              <a:schemeClr val="accent1"/>
            </a:solidFill>
            <a:prstDash val="solid"/>
            <a:miter lim="800000"/>
            <a:headEnd type="none" w="sm" len="sm"/>
            <a:tailEnd type="none" w="sm" len="sm"/>
          </a:ln>
        </p:spPr>
      </p:cxnSp>
      <p:sp>
        <p:nvSpPr>
          <p:cNvPr id="206" name="Google Shape;206;p9"/>
          <p:cNvSpPr/>
          <p:nvPr/>
        </p:nvSpPr>
        <p:spPr>
          <a:xfrm>
            <a:off x="10340211" y="5881768"/>
            <a:ext cx="185178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by Kacper Bilko </a:t>
            </a:r>
            <a:endParaRPr/>
          </a:p>
        </p:txBody>
      </p:sp>
      <p:sp>
        <p:nvSpPr>
          <p:cNvPr id="10"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pic>
        <p:nvPicPr>
          <p:cNvPr id="211" name="Google Shape;211;p10"/>
          <p:cNvPicPr preferRelativeResize="0">
            <a:picLocks noGrp="1"/>
          </p:cNvPicPr>
          <p:nvPr>
            <p:ph type="body" idx="1"/>
          </p:nvPr>
        </p:nvPicPr>
        <p:blipFill rotWithShape="1">
          <a:blip r:embed="rId3">
            <a:alphaModFix/>
          </a:blip>
          <a:srcRect/>
          <a:stretch/>
        </p:blipFill>
        <p:spPr>
          <a:xfrm>
            <a:off x="5087888" y="8244"/>
            <a:ext cx="7035300" cy="3263400"/>
          </a:xfrm>
          <a:prstGeom prst="rect">
            <a:avLst/>
          </a:prstGeom>
          <a:noFill/>
          <a:ln>
            <a:noFill/>
          </a:ln>
        </p:spPr>
      </p:pic>
      <p:sp>
        <p:nvSpPr>
          <p:cNvPr id="212" name="Google Shape;212;p10"/>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a:t>Data TID – ARC6</a:t>
            </a:r>
            <a:endParaRPr/>
          </a:p>
        </p:txBody>
      </p:sp>
      <p:sp>
        <p:nvSpPr>
          <p:cNvPr id="213" name="Google Shape;213;p10"/>
          <p:cNvSpPr txBox="1">
            <a:spLocks noGrp="1"/>
          </p:cNvSpPr>
          <p:nvPr>
            <p:ph type="sldNum" idx="12"/>
          </p:nvPr>
        </p:nvSpPr>
        <p:spPr>
          <a:xfrm>
            <a:off x="11064552" y="6408000"/>
            <a:ext cx="681254" cy="365125"/>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214" name="Google Shape;214;p10"/>
          <p:cNvPicPr preferRelativeResize="0"/>
          <p:nvPr/>
        </p:nvPicPr>
        <p:blipFill rotWithShape="1">
          <a:blip r:embed="rId4">
            <a:alphaModFix/>
          </a:blip>
          <a:srcRect/>
          <a:stretch/>
        </p:blipFill>
        <p:spPr>
          <a:xfrm>
            <a:off x="1206226" y="1591425"/>
            <a:ext cx="3069250" cy="4336649"/>
          </a:xfrm>
          <a:prstGeom prst="rect">
            <a:avLst/>
          </a:prstGeom>
          <a:noFill/>
          <a:ln>
            <a:noFill/>
          </a:ln>
        </p:spPr>
      </p:pic>
      <p:cxnSp>
        <p:nvCxnSpPr>
          <p:cNvPr id="215" name="Google Shape;215;p10"/>
          <p:cNvCxnSpPr/>
          <p:nvPr/>
        </p:nvCxnSpPr>
        <p:spPr>
          <a:xfrm rot="10800000" flipH="1">
            <a:off x="2286000" y="2974825"/>
            <a:ext cx="3162000" cy="2375400"/>
          </a:xfrm>
          <a:prstGeom prst="straightConnector1">
            <a:avLst/>
          </a:prstGeom>
          <a:noFill/>
          <a:ln w="9525" cap="flat" cmpd="sng">
            <a:solidFill>
              <a:schemeClr val="accent1"/>
            </a:solidFill>
            <a:prstDash val="solid"/>
            <a:miter lim="800000"/>
            <a:headEnd type="none" w="sm" len="sm"/>
            <a:tailEnd type="none" w="sm" len="sm"/>
          </a:ln>
        </p:spPr>
      </p:cxnSp>
      <p:cxnSp>
        <p:nvCxnSpPr>
          <p:cNvPr id="216" name="Google Shape;216;p10"/>
          <p:cNvCxnSpPr/>
          <p:nvPr/>
        </p:nvCxnSpPr>
        <p:spPr>
          <a:xfrm rot="10800000" flipH="1">
            <a:off x="4294666" y="2988379"/>
            <a:ext cx="1729326" cy="2384838"/>
          </a:xfrm>
          <a:prstGeom prst="straightConnector1">
            <a:avLst/>
          </a:prstGeom>
          <a:noFill/>
          <a:ln w="9525" cap="flat" cmpd="sng">
            <a:solidFill>
              <a:schemeClr val="accent1"/>
            </a:solidFill>
            <a:prstDash val="solid"/>
            <a:miter lim="800000"/>
            <a:headEnd type="none" w="sm" len="sm"/>
            <a:tailEnd type="none" w="sm" len="sm"/>
          </a:ln>
        </p:spPr>
      </p:cxnSp>
      <p:sp>
        <p:nvSpPr>
          <p:cNvPr id="217" name="Google Shape;217;p10"/>
          <p:cNvSpPr txBox="1"/>
          <p:nvPr/>
        </p:nvSpPr>
        <p:spPr>
          <a:xfrm>
            <a:off x="6062199" y="4028871"/>
            <a:ext cx="5721900" cy="14775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2"/>
              </a:buClr>
              <a:buSzPts val="1800"/>
              <a:buFont typeface="Arial"/>
              <a:buChar char="•"/>
            </a:pPr>
            <a:r>
              <a:rPr lang="en-US" sz="1800" dirty="0">
                <a:solidFill>
                  <a:schemeClr val="dk2"/>
                </a:solidFill>
                <a:latin typeface="Arial"/>
                <a:ea typeface="Arial"/>
                <a:cs typeface="Arial"/>
                <a:sym typeface="Arial"/>
              </a:rPr>
              <a:t>Results for BLMs and OF (in</a:t>
            </a:r>
            <a:r>
              <a:rPr lang="en-US" sz="1800" dirty="0">
                <a:solidFill>
                  <a:schemeClr val="dk2"/>
                </a:solidFill>
              </a:rPr>
              <a:t> standard position) available for all ARC6</a:t>
            </a:r>
            <a:endParaRPr sz="1800" dirty="0">
              <a:solidFill>
                <a:schemeClr val="dk2"/>
              </a:solidFill>
            </a:endParaRPr>
          </a:p>
          <a:p>
            <a:pPr marL="285750" marR="0" lvl="0" indent="-285750" algn="l" rtl="0">
              <a:spcBef>
                <a:spcPts val="0"/>
              </a:spcBef>
              <a:spcAft>
                <a:spcPts val="0"/>
              </a:spcAft>
              <a:buClr>
                <a:schemeClr val="dk2"/>
              </a:buClr>
              <a:buSzPts val="1800"/>
              <a:buFont typeface="Arial"/>
              <a:buChar char="•"/>
            </a:pPr>
            <a:r>
              <a:rPr lang="en-US" sz="1800" dirty="0">
                <a:solidFill>
                  <a:schemeClr val="dk2"/>
                </a:solidFill>
                <a:latin typeface="Arial"/>
                <a:ea typeface="Arial"/>
                <a:cs typeface="Arial"/>
                <a:sym typeface="Arial"/>
              </a:rPr>
              <a:t>Values </a:t>
            </a:r>
            <a:r>
              <a:rPr lang="en-US" sz="1800" dirty="0" smtClean="0">
                <a:solidFill>
                  <a:schemeClr val="dk2"/>
                </a:solidFill>
                <a:latin typeface="Arial"/>
                <a:ea typeface="Arial"/>
                <a:cs typeface="Arial"/>
                <a:sym typeface="Arial"/>
              </a:rPr>
              <a:t>OF </a:t>
            </a:r>
            <a:r>
              <a:rPr lang="en-US" sz="1800" dirty="0">
                <a:solidFill>
                  <a:schemeClr val="dk2"/>
                </a:solidFill>
                <a:latin typeface="Arial"/>
                <a:ea typeface="Arial"/>
                <a:cs typeface="Arial"/>
                <a:sym typeface="Arial"/>
              </a:rPr>
              <a:t>multiplied for a factor 11.8 for comparison with BLMs results</a:t>
            </a:r>
            <a:endParaRPr dirty="0"/>
          </a:p>
          <a:p>
            <a:pPr marL="285750" marR="0" lvl="0" indent="-285750" algn="l" rtl="0">
              <a:spcBef>
                <a:spcPts val="0"/>
              </a:spcBef>
              <a:spcAft>
                <a:spcPts val="0"/>
              </a:spcAft>
              <a:buClr>
                <a:schemeClr val="dk2"/>
              </a:buClr>
              <a:buSzPts val="1800"/>
              <a:buFont typeface="Arial"/>
              <a:buChar char="•"/>
            </a:pPr>
            <a:r>
              <a:rPr lang="en-US" sz="1800" dirty="0">
                <a:solidFill>
                  <a:schemeClr val="dk2"/>
                </a:solidFill>
                <a:latin typeface="Arial"/>
                <a:ea typeface="Arial"/>
                <a:cs typeface="Arial"/>
                <a:sym typeface="Arial"/>
              </a:rPr>
              <a:t>Peak reached with OF after QD62210 ~ </a:t>
            </a:r>
            <a:r>
              <a:rPr lang="en-US" sz="1800" dirty="0">
                <a:solidFill>
                  <a:schemeClr val="dk2"/>
                </a:solidFill>
              </a:rPr>
              <a:t>6</a:t>
            </a:r>
            <a:r>
              <a:rPr lang="en-US" sz="1800" dirty="0">
                <a:solidFill>
                  <a:schemeClr val="dk2"/>
                </a:solidFill>
                <a:latin typeface="Arial"/>
                <a:ea typeface="Arial"/>
                <a:cs typeface="Arial"/>
                <a:sym typeface="Arial"/>
              </a:rPr>
              <a:t>0Gy</a:t>
            </a:r>
            <a:endParaRPr sz="1800" dirty="0">
              <a:solidFill>
                <a:schemeClr val="dk2"/>
              </a:solidFill>
              <a:latin typeface="Arial"/>
              <a:ea typeface="Arial"/>
              <a:cs typeface="Arial"/>
              <a:sym typeface="Arial"/>
            </a:endParaRPr>
          </a:p>
        </p:txBody>
      </p:sp>
      <p:sp>
        <p:nvSpPr>
          <p:cNvPr id="218" name="Google Shape;218;p10"/>
          <p:cNvSpPr/>
          <p:nvPr/>
        </p:nvSpPr>
        <p:spPr>
          <a:xfrm>
            <a:off x="10416480" y="5877272"/>
            <a:ext cx="185178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by </a:t>
            </a:r>
            <a:r>
              <a:rPr lang="en-US" sz="1800" dirty="0" err="1">
                <a:solidFill>
                  <a:schemeClr val="dk1"/>
                </a:solidFill>
                <a:latin typeface="Arial"/>
                <a:ea typeface="Arial"/>
                <a:cs typeface="Arial"/>
                <a:sym typeface="Arial"/>
              </a:rPr>
              <a:t>Kacper</a:t>
            </a:r>
            <a:r>
              <a:rPr lang="en-US" sz="1800" dirty="0">
                <a:solidFill>
                  <a:schemeClr val="dk1"/>
                </a:solidFill>
                <a:latin typeface="Arial"/>
                <a:ea typeface="Arial"/>
                <a:cs typeface="Arial"/>
                <a:sym typeface="Arial"/>
              </a:rPr>
              <a:t> </a:t>
            </a:r>
            <a:r>
              <a:rPr lang="en-US" sz="1800" dirty="0" err="1">
                <a:solidFill>
                  <a:schemeClr val="dk1"/>
                </a:solidFill>
                <a:latin typeface="Arial"/>
                <a:ea typeface="Arial"/>
                <a:cs typeface="Arial"/>
                <a:sym typeface="Arial"/>
              </a:rPr>
              <a:t>Bilko</a:t>
            </a:r>
            <a:r>
              <a:rPr lang="en-US" sz="1800" dirty="0">
                <a:solidFill>
                  <a:schemeClr val="dk1"/>
                </a:solidFill>
                <a:latin typeface="Arial"/>
                <a:ea typeface="Arial"/>
                <a:cs typeface="Arial"/>
                <a:sym typeface="Arial"/>
              </a:rPr>
              <a:t> </a:t>
            </a:r>
            <a:endParaRPr dirty="0"/>
          </a:p>
        </p:txBody>
      </p:sp>
      <p:sp>
        <p:nvSpPr>
          <p:cNvPr id="10" name="Google Shape;170;p4"/>
          <p:cNvSpPr txBox="1">
            <a:spLocks noGrp="1"/>
          </p:cNvSpPr>
          <p:nvPr>
            <p:ph type="ftr" idx="11"/>
          </p:nvPr>
        </p:nvSpPr>
        <p:spPr>
          <a:xfrm>
            <a:off x="2999656" y="6408445"/>
            <a:ext cx="4571640" cy="36468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GF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  R2E assessment, 24/10/2022</a:t>
            </a:r>
            <a:endParaRPr sz="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FFFFFF"/>
              </a:buClr>
              <a:buSzPts val="800"/>
              <a:buFont typeface="Arial"/>
              <a:buNone/>
            </a:pPr>
            <a:r>
              <a:rPr lang="en-US" sz="800" b="0" i="0" u="none" strike="noStrike" cap="none" dirty="0">
                <a:solidFill>
                  <a:srgbClr val="FFFFFF"/>
                </a:solidFill>
                <a:latin typeface="Arial"/>
                <a:ea typeface="Arial"/>
                <a:cs typeface="Arial"/>
                <a:sym typeface="Arial"/>
              </a:rPr>
              <a:t>SPS </a:t>
            </a:r>
            <a:r>
              <a:rPr lang="en-US" sz="800" b="0" i="0" u="none" strike="noStrike" cap="none" dirty="0" err="1">
                <a:solidFill>
                  <a:srgbClr val="FFFFFF"/>
                </a:solidFill>
                <a:latin typeface="Arial"/>
                <a:ea typeface="Arial"/>
                <a:cs typeface="Arial"/>
                <a:sym typeface="Arial"/>
              </a:rPr>
              <a:t>PoP</a:t>
            </a:r>
            <a:r>
              <a:rPr lang="en-US" sz="800" b="0" i="0" u="none" strike="noStrike" cap="none" dirty="0">
                <a:solidFill>
                  <a:srgbClr val="FFFFFF"/>
                </a:solidFill>
                <a:latin typeface="Arial"/>
                <a:ea typeface="Arial"/>
                <a:cs typeface="Arial"/>
                <a:sym typeface="Arial"/>
              </a:rPr>
              <a:t> Workshop,</a:t>
            </a:r>
            <a:r>
              <a:rPr lang="en-US" sz="800" b="1" i="0" u="none" strike="noStrike" cap="none" dirty="0">
                <a:solidFill>
                  <a:schemeClr val="dk1"/>
                </a:solidFill>
                <a:latin typeface="Arial"/>
                <a:ea typeface="Arial"/>
                <a:cs typeface="Arial"/>
                <a:sym typeface="Arial"/>
              </a:rPr>
              <a:t/>
            </a:r>
            <a:br>
              <a:rPr lang="en-US" sz="800" b="1" i="0" u="none" strike="noStrike" cap="none" dirty="0">
                <a:solidFill>
                  <a:schemeClr val="dk1"/>
                </a:solidFill>
                <a:latin typeface="Arial"/>
                <a:ea typeface="Arial"/>
                <a:cs typeface="Arial"/>
                <a:sym typeface="Arial"/>
              </a:rPr>
            </a:br>
            <a:r>
              <a:rPr lang="en-US" sz="800" b="0" i="0" u="none" strike="noStrike" cap="none" dirty="0">
                <a:solidFill>
                  <a:srgbClr val="FFFFFF"/>
                </a:solidFill>
                <a:latin typeface="Arial"/>
                <a:ea typeface="Arial"/>
                <a:cs typeface="Arial"/>
                <a:sym typeface="Arial"/>
              </a:rPr>
              <a:t>G. Mazzola et al.</a:t>
            </a:r>
            <a:endParaRPr sz="8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500</TotalTime>
  <Words>1889</Words>
  <Application>Microsoft Office PowerPoint</Application>
  <PresentationFormat>Widescreen</PresentationFormat>
  <Paragraphs>216</Paragraphs>
  <Slides>27</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Cambria Math</vt:lpstr>
      <vt:lpstr>Times New Roman</vt:lpstr>
      <vt:lpstr>Office Theme</vt:lpstr>
      <vt:lpstr>GF PoP – R2E assessment </vt:lpstr>
      <vt:lpstr>Introduction</vt:lpstr>
      <vt:lpstr>PowerPoint Presentation</vt:lpstr>
      <vt:lpstr>Benchmark R2E – SPS LSS6/ARC6 </vt:lpstr>
      <vt:lpstr>Detectors</vt:lpstr>
      <vt:lpstr>Simulation setup</vt:lpstr>
      <vt:lpstr>Simulation assumption</vt:lpstr>
      <vt:lpstr>Data TID – LSS6</vt:lpstr>
      <vt:lpstr>Data TID – ARC6</vt:lpstr>
      <vt:lpstr>FLUKA Dose </vt:lpstr>
      <vt:lpstr>FLUKA Dose</vt:lpstr>
      <vt:lpstr>FLUKA Dose – Primaries calculation </vt:lpstr>
      <vt:lpstr>Discussion (1)</vt:lpstr>
      <vt:lpstr>Discussion (2)</vt:lpstr>
      <vt:lpstr>FLUKA Dose – 14GeV/c proton</vt:lpstr>
      <vt:lpstr>PowerPoint Presentation</vt:lpstr>
      <vt:lpstr>GF PoP – R2E</vt:lpstr>
      <vt:lpstr>R2E limits @ CERN </vt:lpstr>
      <vt:lpstr>FLUKA – TID Results</vt:lpstr>
      <vt:lpstr>FLUKA – 1MeV-Neu Eq Results</vt:lpstr>
      <vt:lpstr>FLUKA – ThN and HEH Results</vt:lpstr>
      <vt:lpstr>Conclusion</vt:lpstr>
      <vt:lpstr>Next Step</vt:lpstr>
      <vt:lpstr>PowerPoint Presentation</vt:lpstr>
      <vt:lpstr>BACK UP SLIDES </vt:lpstr>
      <vt:lpstr>References</vt:lpstr>
      <vt:lpstr>HEH/ThN results - zx</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GF PoP – R2E assessment</dc:title>
  <dc:creator>Marco Calviani</dc:creator>
  <cp:lastModifiedBy>Giuseppe Mazzola</cp:lastModifiedBy>
  <cp:revision>177</cp:revision>
  <dcterms:created xsi:type="dcterms:W3CDTF">2021-11-08T12:53:02Z</dcterms:created>
  <dcterms:modified xsi:type="dcterms:W3CDTF">2022-10-21T09:09:22Z</dcterms:modified>
</cp:coreProperties>
</file>