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37"/>
  </p:notesMasterIdLst>
  <p:handoutMasterIdLst>
    <p:handoutMasterId r:id="rId38"/>
  </p:handoutMasterIdLst>
  <p:sldIdLst>
    <p:sldId id="521" r:id="rId2"/>
    <p:sldId id="573" r:id="rId3"/>
    <p:sldId id="574" r:id="rId4"/>
    <p:sldId id="599" r:id="rId5"/>
    <p:sldId id="585" r:id="rId6"/>
    <p:sldId id="575" r:id="rId7"/>
    <p:sldId id="577" r:id="rId8"/>
    <p:sldId id="590" r:id="rId9"/>
    <p:sldId id="591" r:id="rId10"/>
    <p:sldId id="580" r:id="rId11"/>
    <p:sldId id="581" r:id="rId12"/>
    <p:sldId id="586" r:id="rId13"/>
    <p:sldId id="593" r:id="rId14"/>
    <p:sldId id="594" r:id="rId15"/>
    <p:sldId id="592" r:id="rId16"/>
    <p:sldId id="598" r:id="rId17"/>
    <p:sldId id="597" r:id="rId18"/>
    <p:sldId id="587" r:id="rId19"/>
    <p:sldId id="572" r:id="rId20"/>
    <p:sldId id="576" r:id="rId21"/>
    <p:sldId id="564" r:id="rId22"/>
    <p:sldId id="565" r:id="rId23"/>
    <p:sldId id="555" r:id="rId24"/>
    <p:sldId id="516" r:id="rId25"/>
    <p:sldId id="547" r:id="rId26"/>
    <p:sldId id="545" r:id="rId27"/>
    <p:sldId id="546" r:id="rId28"/>
    <p:sldId id="549" r:id="rId29"/>
    <p:sldId id="552" r:id="rId30"/>
    <p:sldId id="550" r:id="rId31"/>
    <p:sldId id="522" r:id="rId32"/>
    <p:sldId id="589" r:id="rId33"/>
    <p:sldId id="562" r:id="rId34"/>
    <p:sldId id="539" r:id="rId35"/>
    <p:sldId id="540" r:id="rId36"/>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3" pos="793" userDrawn="1">
          <p15:clr>
            <a:srgbClr val="A4A3A4"/>
          </p15:clr>
        </p15:guide>
        <p15:guide id="4" pos="295" userDrawn="1">
          <p15:clr>
            <a:srgbClr val="A4A3A4"/>
          </p15:clr>
        </p15:guide>
        <p15:guide id="5"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C0504D"/>
    <a:srgbClr val="CA2936"/>
    <a:srgbClr val="00B050"/>
    <a:srgbClr val="7030A0"/>
    <a:srgbClr val="92D050"/>
    <a:srgbClr val="385D8A"/>
    <a:srgbClr val="4F81BD"/>
    <a:srgbClr val="D4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42" autoAdjust="0"/>
    <p:restoredTop sz="50067" autoAdjust="0"/>
  </p:normalViewPr>
  <p:slideViewPr>
    <p:cSldViewPr snapToGrid="0" snapToObjects="1">
      <p:cViewPr varScale="1">
        <p:scale>
          <a:sx n="111" d="100"/>
          <a:sy n="111" d="100"/>
        </p:scale>
        <p:origin x="360" y="102"/>
      </p:cViewPr>
      <p:guideLst>
        <p:guide orient="horz" pos="3906"/>
        <p:guide pos="793"/>
        <p:guide pos="295"/>
        <p:guide pos="5465"/>
      </p:guideLst>
    </p:cSldViewPr>
  </p:slideViewPr>
  <p:notesTextViewPr>
    <p:cViewPr>
      <p:scale>
        <a:sx n="100" d="100"/>
        <a:sy n="100" d="100"/>
      </p:scale>
      <p:origin x="0" y="0"/>
    </p:cViewPr>
  </p:notesTextViewPr>
  <p:sorterViewPr>
    <p:cViewPr>
      <p:scale>
        <a:sx n="68" d="100"/>
        <a:sy n="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3D0CCA25-612C-5F42-B07E-97FA76D85569}" type="datetimeFigureOut">
              <a:rPr lang="en-US" smtClean="0"/>
              <a:pPr/>
              <a:t>10/25/2022</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8FB8DA63-BC83-0F40-8994-5C5A1C0D1FBA}" type="slidenum">
              <a:rPr lang="en-US" smtClean="0"/>
              <a:pPr/>
              <a:t>‹#›</a:t>
            </a:fld>
            <a:endParaRPr lang="en-US"/>
          </a:p>
        </p:txBody>
      </p:sp>
    </p:spTree>
    <p:extLst>
      <p:ext uri="{BB962C8B-B14F-4D97-AF65-F5344CB8AC3E}">
        <p14:creationId xmlns:p14="http://schemas.microsoft.com/office/powerpoint/2010/main" val="40598356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DACBCA06-F37C-2E4F-89A4-8F0C26234F32}" type="datetimeFigureOut">
              <a:rPr lang="en-US" smtClean="0"/>
              <a:pPr/>
              <a:t>10/25/2022</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B4B2584A-54F9-FC4D-9734-1385F3BCF650}" type="slidenum">
              <a:rPr lang="en-US" smtClean="0"/>
              <a:pPr/>
              <a:t>‹#›</a:t>
            </a:fld>
            <a:endParaRPr lang="en-US"/>
          </a:p>
        </p:txBody>
      </p:sp>
    </p:spTree>
    <p:extLst>
      <p:ext uri="{BB962C8B-B14F-4D97-AF65-F5344CB8AC3E}">
        <p14:creationId xmlns:p14="http://schemas.microsoft.com/office/powerpoint/2010/main" val="2497500694"/>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23569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480618-107C-4559-8E59-47EA2D92639F}" type="slidenum">
              <a:rPr lang="en-GB" smtClean="0"/>
              <a:t>20</a:t>
            </a:fld>
            <a:endParaRPr lang="en-GB"/>
          </a:p>
        </p:txBody>
      </p:sp>
    </p:spTree>
    <p:extLst>
      <p:ext uri="{BB962C8B-B14F-4D97-AF65-F5344CB8AC3E}">
        <p14:creationId xmlns:p14="http://schemas.microsoft.com/office/powerpoint/2010/main" val="3532973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480618-107C-4559-8E59-47EA2D92639F}" type="slidenum">
              <a:rPr lang="en-GB" smtClean="0"/>
              <a:t>22</a:t>
            </a:fld>
            <a:endParaRPr lang="en-GB"/>
          </a:p>
        </p:txBody>
      </p:sp>
    </p:spTree>
    <p:extLst>
      <p:ext uri="{BB962C8B-B14F-4D97-AF65-F5344CB8AC3E}">
        <p14:creationId xmlns:p14="http://schemas.microsoft.com/office/powerpoint/2010/main" val="626943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8179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5429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65629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33910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453494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02485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947579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88930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480618-107C-4559-8E59-47EA2D92639F}" type="slidenum">
              <a:rPr lang="en-GB" smtClean="0"/>
              <a:t>1</a:t>
            </a:fld>
            <a:endParaRPr lang="en-GB"/>
          </a:p>
        </p:txBody>
      </p:sp>
    </p:spTree>
    <p:extLst>
      <p:ext uri="{BB962C8B-B14F-4D97-AF65-F5344CB8AC3E}">
        <p14:creationId xmlns:p14="http://schemas.microsoft.com/office/powerpoint/2010/main" val="2383581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1736E9-5F92-42F5-877A-0A8496ED667C}" type="slidenum">
              <a:rPr lang="en-GB" smtClean="0"/>
              <a:t>32</a:t>
            </a:fld>
            <a:endParaRPr lang="en-GB"/>
          </a:p>
        </p:txBody>
      </p:sp>
    </p:spTree>
    <p:extLst>
      <p:ext uri="{BB962C8B-B14F-4D97-AF65-F5344CB8AC3E}">
        <p14:creationId xmlns:p14="http://schemas.microsoft.com/office/powerpoint/2010/main" val="20155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713204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78456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480618-107C-4559-8E59-47EA2D92639F}" type="slidenum">
              <a:rPr lang="en-GB" smtClean="0"/>
              <a:t>5</a:t>
            </a:fld>
            <a:endParaRPr lang="en-GB"/>
          </a:p>
        </p:txBody>
      </p:sp>
    </p:spTree>
    <p:extLst>
      <p:ext uri="{BB962C8B-B14F-4D97-AF65-F5344CB8AC3E}">
        <p14:creationId xmlns:p14="http://schemas.microsoft.com/office/powerpoint/2010/main" val="846425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261487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08337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081276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1736E9-5F92-42F5-877A-0A8496ED667C}" type="slidenum">
              <a:rPr lang="en-GB" smtClean="0"/>
              <a:t>13</a:t>
            </a:fld>
            <a:endParaRPr lang="en-GB"/>
          </a:p>
        </p:txBody>
      </p:sp>
    </p:spTree>
    <p:extLst>
      <p:ext uri="{BB962C8B-B14F-4D97-AF65-F5344CB8AC3E}">
        <p14:creationId xmlns:p14="http://schemas.microsoft.com/office/powerpoint/2010/main" val="3006899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480618-107C-4559-8E59-47EA2D92639F}" type="slidenum">
              <a:rPr lang="en-GB" smtClean="0"/>
              <a:t>17</a:t>
            </a:fld>
            <a:endParaRPr lang="en-GB"/>
          </a:p>
        </p:txBody>
      </p:sp>
    </p:spTree>
    <p:extLst>
      <p:ext uri="{BB962C8B-B14F-4D97-AF65-F5344CB8AC3E}">
        <p14:creationId xmlns:p14="http://schemas.microsoft.com/office/powerpoint/2010/main" val="2936540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17305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754741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101480" y="6500743"/>
            <a:ext cx="2206607" cy="365125"/>
          </a:xfrm>
          <a:prstGeom prst="rect">
            <a:avLst/>
          </a:prstGeom>
        </p:spPr>
        <p:txBody>
          <a:bodyPr/>
          <a:lstStyle/>
          <a:p>
            <a:endParaRPr lang="en-US"/>
          </a:p>
        </p:txBody>
      </p:sp>
      <p:sp>
        <p:nvSpPr>
          <p:cNvPr id="7"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1487414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101480" y="6500743"/>
            <a:ext cx="2206607" cy="365125"/>
          </a:xfrm>
          <a:prstGeom prst="rect">
            <a:avLst/>
          </a:prstGeom>
        </p:spPr>
        <p:txBody>
          <a:bodyPr/>
          <a:lstStyle/>
          <a:p>
            <a:endParaRPr lang="en-US"/>
          </a:p>
        </p:txBody>
      </p:sp>
      <p:sp>
        <p:nvSpPr>
          <p:cNvPr id="7"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515472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101480" y="6500743"/>
            <a:ext cx="22066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276409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101480" y="6500743"/>
            <a:ext cx="2206607" cy="365125"/>
          </a:xfrm>
          <a:prstGeom prst="rect">
            <a:avLst/>
          </a:prstGeom>
        </p:spPr>
        <p:txBody>
          <a:bodyPr/>
          <a:lstStyle/>
          <a:p>
            <a:endParaRPr lang="en-US"/>
          </a:p>
        </p:txBody>
      </p:sp>
      <p:sp>
        <p:nvSpPr>
          <p:cNvPr id="7"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4019697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101480" y="6500743"/>
            <a:ext cx="2206607"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2473523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8" name="Footer Placeholder 7"/>
          <p:cNvSpPr>
            <a:spLocks noGrp="1"/>
          </p:cNvSpPr>
          <p:nvPr>
            <p:ph type="ftr" sz="quarter" idx="11"/>
          </p:nvPr>
        </p:nvSpPr>
        <p:spPr>
          <a:xfrm>
            <a:off x="101480" y="6500743"/>
            <a:ext cx="2206607"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4100378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101480" y="6500743"/>
            <a:ext cx="2206607"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940061" y="6430598"/>
            <a:ext cx="2133600" cy="365125"/>
          </a:xfrm>
        </p:spPr>
        <p:txBody>
          <a:bodyPr/>
          <a:lstStyle>
            <a:lvl1pPr>
              <a:defRPr/>
            </a:lvl1pPr>
          </a:lstStyle>
          <a:p>
            <a:fld id="{1BC846AC-C5C3-41A5-825B-02209D99FCC9}" type="slidenum">
              <a:rPr lang="en-US" smtClean="0"/>
              <a:pPr/>
              <a:t>‹#›</a:t>
            </a:fld>
            <a:endParaRPr lang="en-US" dirty="0"/>
          </a:p>
        </p:txBody>
      </p:sp>
    </p:spTree>
    <p:extLst>
      <p:ext uri="{BB962C8B-B14F-4D97-AF65-F5344CB8AC3E}">
        <p14:creationId xmlns:p14="http://schemas.microsoft.com/office/powerpoint/2010/main" val="374359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101480" y="6500743"/>
            <a:ext cx="2206607" cy="365125"/>
          </a:xfrm>
          <a:prstGeom prst="rect">
            <a:avLst/>
          </a:prstGeom>
        </p:spPr>
        <p:txBody>
          <a:bodyPr/>
          <a:lstStyle/>
          <a:p>
            <a:endParaRPr lang="en-US"/>
          </a:p>
        </p:txBody>
      </p:sp>
      <p:sp>
        <p:nvSpPr>
          <p:cNvPr id="5"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2696863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101480" y="6500743"/>
            <a:ext cx="2206607" cy="365125"/>
          </a:xfrm>
          <a:prstGeom prst="rect">
            <a:avLst/>
          </a:prstGeom>
        </p:spPr>
        <p:txBody>
          <a:bodyPr/>
          <a:lstStyle/>
          <a:p>
            <a:endParaRPr lang="en-US"/>
          </a:p>
        </p:txBody>
      </p:sp>
      <p:sp>
        <p:nvSpPr>
          <p:cNvPr id="8"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340284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101480" y="6500743"/>
            <a:ext cx="2206607" cy="365125"/>
          </a:xfrm>
          <a:prstGeom prst="rect">
            <a:avLst/>
          </a:prstGeom>
        </p:spPr>
        <p:txBody>
          <a:bodyPr/>
          <a:lstStyle/>
          <a:p>
            <a:endParaRPr lang="en-US"/>
          </a:p>
        </p:txBody>
      </p:sp>
      <p:sp>
        <p:nvSpPr>
          <p:cNvPr id="8" name="Slide Number Placeholder 5"/>
          <p:cNvSpPr>
            <a:spLocks noGrp="1"/>
          </p:cNvSpPr>
          <p:nvPr>
            <p:ph type="sldNum" sz="quarter" idx="12"/>
          </p:nvPr>
        </p:nvSpPr>
        <p:spPr>
          <a:xfrm>
            <a:off x="6940061" y="6430598"/>
            <a:ext cx="2133600" cy="365125"/>
          </a:xfrm>
        </p:spPr>
        <p:txBody>
          <a:bodyPr/>
          <a:lstStyle/>
          <a:p>
            <a:fld id="{BF63DF78-E913-8A41-933F-B3580CE1A6D5}" type="slidenum">
              <a:rPr lang="en-US" smtClean="0"/>
              <a:pPr/>
              <a:t>‹#›</a:t>
            </a:fld>
            <a:endParaRPr lang="en-US"/>
          </a:p>
        </p:txBody>
      </p:sp>
    </p:spTree>
    <p:extLst>
      <p:ext uri="{BB962C8B-B14F-4D97-AF65-F5344CB8AC3E}">
        <p14:creationId xmlns:p14="http://schemas.microsoft.com/office/powerpoint/2010/main" val="2639120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14171" y="85930"/>
            <a:ext cx="6703391" cy="57947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62001"/>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483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63DF78-E913-8A41-933F-B3580CE1A6D5}" type="slidenum">
              <a:rPr lang="en-US" smtClean="0"/>
              <a:pPr/>
              <a:t>‹#›</a:t>
            </a:fld>
            <a:endParaRPr lang="en-US"/>
          </a:p>
        </p:txBody>
      </p:sp>
    </p:spTree>
    <p:extLst>
      <p:ext uri="{BB962C8B-B14F-4D97-AF65-F5344CB8AC3E}">
        <p14:creationId xmlns:p14="http://schemas.microsoft.com/office/powerpoint/2010/main" val="2122697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3200" b="1" kern="1200">
          <a:solidFill>
            <a:schemeClr val="accent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rgbClr val="4F81BD"/>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www.analog.com/media/en/technical-documentation/data-sheets/hmc438.pdf" TargetMode="External"/><Relationship Id="rId2" Type="http://schemas.openxmlformats.org/officeDocument/2006/relationships/hyperlink" Target="https://www.analog.com/media/en/technical-documentation/data-sheets/hmc394.pdf"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psi.ch/event/12911/contributions/38449/attachments/23038/40710/llrf_tom_16_9.pdf"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802131/"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2015-01-13_CERN_ENdept 36% h32mm 300dpi.png"/>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251028" y="164505"/>
            <a:ext cx="1725053" cy="1569456"/>
          </a:xfrm>
          <a:prstGeom prst="rect">
            <a:avLst/>
          </a:prstGeom>
        </p:spPr>
      </p:pic>
      <p:sp>
        <p:nvSpPr>
          <p:cNvPr id="6" name="Title 1"/>
          <p:cNvSpPr txBox="1">
            <a:spLocks/>
          </p:cNvSpPr>
          <p:nvPr/>
        </p:nvSpPr>
        <p:spPr>
          <a:xfrm>
            <a:off x="679376" y="1767371"/>
            <a:ext cx="7772400" cy="1470025"/>
          </a:xfrm>
          <a:prstGeom prst="rect">
            <a:avLst/>
          </a:prstGeom>
        </p:spPr>
        <p:txBody>
          <a:bodyPr vert="horz" lIns="91440" tIns="45720" rIns="91440" bIns="45720" rtlCol="0" anchor="ctr">
            <a:normAutofit fontScale="97500" lnSpcReduction="10000"/>
          </a:bodyPr>
          <a:lstStyle>
            <a:lvl1pPr algn="ctr" defTabSz="457200" rtl="0" eaLnBrk="1" latinLnBrk="0" hangingPunct="1">
              <a:spcBef>
                <a:spcPct val="0"/>
              </a:spcBef>
              <a:buNone/>
              <a:defRPr sz="3200" b="1" kern="1200">
                <a:solidFill>
                  <a:schemeClr val="accent1"/>
                </a:solidFill>
                <a:latin typeface="+mj-lt"/>
                <a:ea typeface="+mj-ea"/>
                <a:cs typeface="+mj-cs"/>
              </a:defRPr>
            </a:lvl1pPr>
          </a:lstStyle>
          <a:p>
            <a:r>
              <a:rPr lang="en-GB" dirty="0"/>
              <a:t> RF synchronisation for </a:t>
            </a:r>
          </a:p>
          <a:p>
            <a:r>
              <a:rPr lang="en-GB" dirty="0"/>
              <a:t>Gamma-Factory POP in SPS</a:t>
            </a:r>
            <a:r>
              <a:rPr lang="en-US" dirty="0"/>
              <a:t/>
            </a:r>
            <a:br>
              <a:rPr lang="en-US" dirty="0"/>
            </a:br>
            <a:endParaRPr lang="en-GB" dirty="0"/>
          </a:p>
        </p:txBody>
      </p:sp>
      <p:sp>
        <p:nvSpPr>
          <p:cNvPr id="7" name="Subtitle 2"/>
          <p:cNvSpPr>
            <a:spLocks noGrp="1"/>
          </p:cNvSpPr>
          <p:nvPr>
            <p:ph type="subTitle" idx="1"/>
          </p:nvPr>
        </p:nvSpPr>
        <p:spPr>
          <a:xfrm>
            <a:off x="1369740" y="3748119"/>
            <a:ext cx="6400800" cy="701731"/>
          </a:xfrm>
        </p:spPr>
        <p:txBody>
          <a:bodyPr>
            <a:spAutoFit/>
          </a:bodyPr>
          <a:lstStyle/>
          <a:p>
            <a:endParaRPr lang="en-US" sz="1800" dirty="0"/>
          </a:p>
          <a:p>
            <a:r>
              <a:rPr lang="en-US" sz="1800" dirty="0"/>
              <a:t>H. Damerau,  W. </a:t>
            </a:r>
            <a:r>
              <a:rPr lang="en-US" sz="1800" dirty="0" err="1"/>
              <a:t>Höfle</a:t>
            </a:r>
            <a:r>
              <a:rPr lang="en-US" sz="1800" dirty="0"/>
              <a:t>, Ben Woolley</a:t>
            </a:r>
          </a:p>
        </p:txBody>
      </p:sp>
      <p:sp>
        <p:nvSpPr>
          <p:cNvPr id="9" name="TextBox 8"/>
          <p:cNvSpPr txBox="1"/>
          <p:nvPr/>
        </p:nvSpPr>
        <p:spPr>
          <a:xfrm>
            <a:off x="395536" y="6237312"/>
            <a:ext cx="4262514" cy="369332"/>
          </a:xfrm>
          <a:prstGeom prst="rect">
            <a:avLst/>
          </a:prstGeom>
          <a:noFill/>
        </p:spPr>
        <p:txBody>
          <a:bodyPr wrap="none" rtlCol="0">
            <a:spAutoFit/>
          </a:bodyPr>
          <a:lstStyle/>
          <a:p>
            <a:r>
              <a:rPr lang="en-GB" dirty="0">
                <a:latin typeface="Symbol" panose="05050102010706020507" pitchFamily="18" charset="2"/>
              </a:rPr>
              <a:t>gg</a:t>
            </a:r>
            <a:r>
              <a:rPr lang="en-GB" dirty="0"/>
              <a:t> Factory Meeting, 25 October 2022, CERN</a:t>
            </a:r>
          </a:p>
        </p:txBody>
      </p:sp>
      <p:sp>
        <p:nvSpPr>
          <p:cNvPr id="2" name="Slide Number Placeholder 1"/>
          <p:cNvSpPr>
            <a:spLocks noGrp="1"/>
          </p:cNvSpPr>
          <p:nvPr>
            <p:ph type="sldNum" sz="quarter" idx="12"/>
          </p:nvPr>
        </p:nvSpPr>
        <p:spPr/>
        <p:txBody>
          <a:bodyPr/>
          <a:lstStyle/>
          <a:p>
            <a:fld id="{BF63DF78-E913-8A41-933F-B3580CE1A6D5}" type="slidenum">
              <a:rPr lang="en-US" smtClean="0"/>
              <a:pPr/>
              <a:t>0</a:t>
            </a:fld>
            <a:endParaRPr lang="en-US" dirty="0"/>
          </a:p>
        </p:txBody>
      </p:sp>
      <p:sp>
        <p:nvSpPr>
          <p:cNvPr id="3" name="Rectangle 2"/>
          <p:cNvSpPr/>
          <p:nvPr/>
        </p:nvSpPr>
        <p:spPr>
          <a:xfrm>
            <a:off x="8051800" y="6146800"/>
            <a:ext cx="1021861" cy="6489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146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55528"/>
            <a:ext cx="9143999" cy="539537"/>
          </a:xfrm>
        </p:spPr>
        <p:txBody>
          <a:bodyPr>
            <a:normAutofit fontScale="90000"/>
          </a:bodyPr>
          <a:lstStyle/>
          <a:p>
            <a:r>
              <a:rPr lang="en-US" dirty="0"/>
              <a:t>Precision triggers – in house developed RF VME board</a:t>
            </a:r>
            <a:endParaRPr lang="en-GB" dirty="0"/>
          </a:p>
        </p:txBody>
      </p:sp>
      <p:sp>
        <p:nvSpPr>
          <p:cNvPr id="8" name="TextBox 7"/>
          <p:cNvSpPr txBox="1"/>
          <p:nvPr/>
        </p:nvSpPr>
        <p:spPr>
          <a:xfrm>
            <a:off x="121047" y="1148628"/>
            <a:ext cx="7418440" cy="5386090"/>
          </a:xfrm>
          <a:prstGeom prst="rect">
            <a:avLst/>
          </a:prstGeom>
          <a:noFill/>
        </p:spPr>
        <p:txBody>
          <a:bodyPr wrap="square" rtlCol="0">
            <a:spAutoFit/>
          </a:bodyPr>
          <a:lstStyle/>
          <a:p>
            <a:r>
              <a:rPr lang="en-US" sz="2400" b="1" dirty="0">
                <a:solidFill>
                  <a:srgbClr val="385D8A"/>
                </a:solidFill>
                <a:sym typeface="Symbol"/>
              </a:rPr>
              <a:t>Synchronous trigger units (CTU)</a:t>
            </a:r>
          </a:p>
          <a:p>
            <a:pPr marL="812800" indent="-368300">
              <a:buClr>
                <a:schemeClr val="tx1"/>
              </a:buClr>
              <a:buFont typeface="Arial" panose="020B0604020202020204" pitchFamily="34" charset="0"/>
              <a:buChar char="•"/>
            </a:pPr>
            <a:r>
              <a:rPr lang="en-US" sz="2000" dirty="0">
                <a:sym typeface="Symbol"/>
              </a:rPr>
              <a:t>Generation of triggers from 400 MHz RF for beam </a:t>
            </a:r>
            <a:r>
              <a:rPr lang="en-US" sz="2000" dirty="0" smtClean="0">
                <a:sym typeface="Symbol"/>
              </a:rPr>
              <a:t>observation</a:t>
            </a:r>
          </a:p>
          <a:p>
            <a:pPr marL="812800" indent="-368300">
              <a:buClr>
                <a:schemeClr val="tx1"/>
              </a:buClr>
              <a:buFont typeface="Arial" panose="020B0604020202020204" pitchFamily="34" charset="0"/>
              <a:buChar char="•"/>
            </a:pPr>
            <a:r>
              <a:rPr lang="en-US" sz="2000" dirty="0" smtClean="0">
                <a:sym typeface="Symbol"/>
              </a:rPr>
              <a:t>Works with 800 MHz input, too (limit 1 GHz) </a:t>
            </a:r>
            <a:endParaRPr lang="en-US" sz="2000" dirty="0">
              <a:sym typeface="Symbol"/>
            </a:endParaRPr>
          </a:p>
          <a:p>
            <a:pPr marL="812800" indent="-368300">
              <a:buClr>
                <a:schemeClr val="tx1"/>
              </a:buClr>
              <a:buFont typeface="Arial" panose="020B0604020202020204" pitchFamily="34" charset="0"/>
              <a:buChar char="•"/>
            </a:pPr>
            <a:r>
              <a:rPr lang="en-US" sz="2000" dirty="0" smtClean="0">
                <a:sym typeface="Symbol"/>
              </a:rPr>
              <a:t>Delayed output </a:t>
            </a:r>
          </a:p>
          <a:p>
            <a:pPr marL="1270000" lvl="1" indent="-368300">
              <a:buClr>
                <a:schemeClr val="tx1"/>
              </a:buClr>
              <a:buFont typeface="Arial" panose="020B0604020202020204" pitchFamily="34" charset="0"/>
              <a:buChar char="•"/>
            </a:pPr>
            <a:r>
              <a:rPr lang="en-US" sz="2000" dirty="0" smtClean="0">
                <a:sym typeface="Symbol"/>
              </a:rPr>
              <a:t>step </a:t>
            </a:r>
            <a:r>
              <a:rPr lang="en-US" sz="2000" dirty="0">
                <a:sym typeface="Symbol"/>
              </a:rPr>
              <a:t>size: </a:t>
            </a:r>
            <a:r>
              <a:rPr lang="en-US" sz="2000" dirty="0" smtClean="0">
                <a:sym typeface="Symbol"/>
              </a:rPr>
              <a:t>1.25 </a:t>
            </a:r>
            <a:r>
              <a:rPr lang="en-US" sz="2000" dirty="0">
                <a:sym typeface="Symbol"/>
              </a:rPr>
              <a:t>ns </a:t>
            </a:r>
            <a:r>
              <a:rPr lang="en-US" sz="2000" dirty="0" smtClean="0">
                <a:sym typeface="Symbol"/>
              </a:rPr>
              <a:t>(at 800 MHz input) plus </a:t>
            </a:r>
            <a:r>
              <a:rPr lang="en-US" sz="2000" dirty="0">
                <a:sym typeface="Symbol"/>
              </a:rPr>
              <a:t>fine delay (</a:t>
            </a:r>
            <a:r>
              <a:rPr lang="en-US" sz="2000" dirty="0" err="1">
                <a:sym typeface="Symbol"/>
              </a:rPr>
              <a:t>ps</a:t>
            </a:r>
            <a:r>
              <a:rPr lang="en-US" sz="2000" dirty="0">
                <a:sym typeface="Symbol"/>
              </a:rPr>
              <a:t> resolution)</a:t>
            </a:r>
          </a:p>
          <a:p>
            <a:pPr marL="1270000" lvl="1" indent="-368300">
              <a:buClr>
                <a:schemeClr val="tx1"/>
              </a:buClr>
              <a:buFont typeface="Arial" panose="020B0604020202020204" pitchFamily="34" charset="0"/>
              <a:buChar char="•"/>
            </a:pPr>
            <a:r>
              <a:rPr lang="en-US" sz="2000" dirty="0" smtClean="0">
                <a:sym typeface="Symbol"/>
              </a:rPr>
              <a:t>long </a:t>
            </a:r>
            <a:r>
              <a:rPr lang="en-US" sz="2000" dirty="0">
                <a:sym typeface="Symbol"/>
              </a:rPr>
              <a:t>delays possible (</a:t>
            </a:r>
            <a:r>
              <a:rPr lang="en-US" sz="2000" dirty="0" err="1">
                <a:sym typeface="Symbol"/>
              </a:rPr>
              <a:t>ms</a:t>
            </a:r>
            <a:r>
              <a:rPr lang="en-US" sz="2000" dirty="0">
                <a:sym typeface="Symbol"/>
              </a:rPr>
              <a:t> </a:t>
            </a:r>
            <a:r>
              <a:rPr lang="en-US" sz="2000" dirty="0" smtClean="0">
                <a:sym typeface="Symbol"/>
              </a:rPr>
              <a:t>range)</a:t>
            </a:r>
          </a:p>
          <a:p>
            <a:pPr marL="1270000" lvl="1" indent="-368300">
              <a:buClr>
                <a:schemeClr val="tx1"/>
              </a:buClr>
              <a:buFont typeface="Arial" panose="020B0604020202020204" pitchFamily="34" charset="0"/>
              <a:buChar char="•"/>
            </a:pPr>
            <a:r>
              <a:rPr lang="en-US" sz="2000" dirty="0" smtClean="0">
                <a:sym typeface="Symbol"/>
              </a:rPr>
              <a:t>dedicated </a:t>
            </a:r>
            <a:r>
              <a:rPr lang="en-US" sz="2000" dirty="0">
                <a:sym typeface="Symbol"/>
              </a:rPr>
              <a:t>firmware </a:t>
            </a:r>
            <a:r>
              <a:rPr lang="en-US" sz="2000" dirty="0" smtClean="0">
                <a:sym typeface="Symbol"/>
              </a:rPr>
              <a:t>and </a:t>
            </a:r>
            <a:r>
              <a:rPr lang="en-US" sz="2000" dirty="0">
                <a:sym typeface="Symbol"/>
              </a:rPr>
              <a:t>software for </a:t>
            </a:r>
            <a:r>
              <a:rPr lang="en-US" sz="2000" dirty="0" smtClean="0">
                <a:sym typeface="Symbol"/>
              </a:rPr>
              <a:t>AWAKE</a:t>
            </a:r>
          </a:p>
          <a:p>
            <a:pPr marL="812800" indent="-368300">
              <a:buClr>
                <a:schemeClr val="tx1"/>
              </a:buClr>
              <a:buFont typeface="Arial" panose="020B0604020202020204" pitchFamily="34" charset="0"/>
              <a:buChar char="•"/>
            </a:pPr>
            <a:r>
              <a:rPr lang="en-US" sz="2000" dirty="0">
                <a:sym typeface="Symbol"/>
              </a:rPr>
              <a:t>d</a:t>
            </a:r>
            <a:r>
              <a:rPr lang="en-US" sz="2000" dirty="0" smtClean="0">
                <a:sym typeface="Symbol"/>
              </a:rPr>
              <a:t>ivider can be synchronized with external reference trigger </a:t>
            </a:r>
          </a:p>
          <a:p>
            <a:pPr marL="812800" indent="-368300">
              <a:buClr>
                <a:schemeClr val="tx1"/>
              </a:buClr>
              <a:buFont typeface="Arial" panose="020B0604020202020204" pitchFamily="34" charset="0"/>
              <a:buChar char="•"/>
            </a:pPr>
            <a:r>
              <a:rPr lang="en-US" sz="2000" dirty="0">
                <a:sym typeface="Symbol"/>
              </a:rPr>
              <a:t>s</a:t>
            </a:r>
            <a:r>
              <a:rPr lang="en-US" sz="2000" dirty="0" smtClean="0">
                <a:sym typeface="Symbol"/>
              </a:rPr>
              <a:t>mallest division ratio is 10 (</a:t>
            </a:r>
            <a:r>
              <a:rPr lang="en-US" sz="2000" dirty="0" err="1" smtClean="0">
                <a:sym typeface="Symbol"/>
              </a:rPr>
              <a:t>t.b.c</a:t>
            </a:r>
            <a:r>
              <a:rPr lang="en-US" sz="2000" dirty="0" smtClean="0">
                <a:sym typeface="Symbol"/>
              </a:rPr>
              <a:t>.)</a:t>
            </a:r>
          </a:p>
          <a:p>
            <a:pPr marL="1270000" lvl="1" indent="-368300">
              <a:buClr>
                <a:schemeClr val="tx1"/>
              </a:buClr>
              <a:buFont typeface="Arial" panose="020B0604020202020204" pitchFamily="34" charset="0"/>
              <a:buChar char="•"/>
            </a:pPr>
            <a:r>
              <a:rPr lang="en-US" sz="2000" dirty="0">
                <a:sym typeface="Symbol"/>
              </a:rPr>
              <a:t>c</a:t>
            </a:r>
            <a:r>
              <a:rPr lang="en-US" sz="2000" dirty="0" smtClean="0">
                <a:sym typeface="Symbol"/>
              </a:rPr>
              <a:t>annot be used to generate 160 MHz and 400 MHz from 800 MHz</a:t>
            </a:r>
          </a:p>
          <a:p>
            <a:pPr marL="812800" indent="-368300">
              <a:buClr>
                <a:schemeClr val="tx1"/>
              </a:buClr>
              <a:buFont typeface="Arial" panose="020B0604020202020204" pitchFamily="34" charset="0"/>
              <a:buChar char="•"/>
            </a:pPr>
            <a:r>
              <a:rPr lang="en-US" sz="2000" dirty="0" smtClean="0">
                <a:sym typeface="Symbol"/>
              </a:rPr>
              <a:t>test of phase noise done (out of spec input of 1.6 GHz)</a:t>
            </a:r>
          </a:p>
          <a:p>
            <a:pPr marL="1727200" lvl="2" indent="-368300">
              <a:buClr>
                <a:schemeClr val="tx1"/>
              </a:buClr>
              <a:buFont typeface="Arial" panose="020B0604020202020204" pitchFamily="34" charset="0"/>
              <a:buChar char="•"/>
            </a:pPr>
            <a:r>
              <a:rPr lang="en-US" sz="2000" dirty="0" smtClean="0">
                <a:sym typeface="Symbol"/>
              </a:rPr>
              <a:t>divide by 10 </a:t>
            </a:r>
          </a:p>
          <a:p>
            <a:pPr marL="1727200" lvl="2" indent="-368300">
              <a:buClr>
                <a:schemeClr val="tx1"/>
              </a:buClr>
              <a:buFont typeface="Arial" panose="020B0604020202020204" pitchFamily="34" charset="0"/>
              <a:buChar char="•"/>
            </a:pPr>
            <a:r>
              <a:rPr lang="en-US" sz="2000" dirty="0" smtClean="0">
                <a:solidFill>
                  <a:srgbClr val="FF0000"/>
                </a:solidFill>
                <a:sym typeface="Symbol"/>
              </a:rPr>
              <a:t>phase noise too high to provide 160 MHz reference </a:t>
            </a:r>
          </a:p>
          <a:p>
            <a:pPr marL="1727200" lvl="2" indent="-368300">
              <a:buClr>
                <a:schemeClr val="tx1"/>
              </a:buClr>
              <a:buFont typeface="Arial" panose="020B0604020202020204" pitchFamily="34" charset="0"/>
              <a:buChar char="•"/>
            </a:pPr>
            <a:r>
              <a:rPr lang="en-US" sz="2000" dirty="0" smtClean="0">
                <a:sym typeface="Symbol"/>
              </a:rPr>
              <a:t>just acceptable phase noise to provide signals for SPS</a:t>
            </a:r>
          </a:p>
          <a:p>
            <a:pPr marL="2184400" lvl="3" indent="-368300">
              <a:buClr>
                <a:schemeClr val="tx1"/>
              </a:buClr>
              <a:buFont typeface="Arial" panose="020B0604020202020204" pitchFamily="34" charset="0"/>
              <a:buChar char="•"/>
            </a:pPr>
            <a:r>
              <a:rPr lang="en-US" sz="2000" dirty="0" smtClean="0">
                <a:sym typeface="Symbol"/>
              </a:rPr>
              <a:t>400.8 MHz jitter is few </a:t>
            </a:r>
            <a:r>
              <a:rPr lang="en-US" sz="2000" dirty="0" err="1" smtClean="0">
                <a:sym typeface="Symbol"/>
              </a:rPr>
              <a:t>ps</a:t>
            </a:r>
            <a:r>
              <a:rPr lang="en-US" sz="2000" dirty="0" smtClean="0">
                <a:sym typeface="Symbol"/>
              </a:rPr>
              <a:t>   </a:t>
            </a:r>
          </a:p>
        </p:txBody>
      </p:sp>
      <p:pic>
        <p:nvPicPr>
          <p:cNvPr id="10" name="Picture 9"/>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179327" y="1923690"/>
            <a:ext cx="1894334" cy="1748555"/>
          </a:xfrm>
          <a:prstGeom prst="rect">
            <a:avLst/>
          </a:prstGeom>
        </p:spPr>
      </p:pic>
      <p:sp>
        <p:nvSpPr>
          <p:cNvPr id="12" name="Slide Number Placeholder 11"/>
          <p:cNvSpPr>
            <a:spLocks noGrp="1"/>
          </p:cNvSpPr>
          <p:nvPr>
            <p:ph type="sldNum" sz="quarter" idx="12"/>
          </p:nvPr>
        </p:nvSpPr>
        <p:spPr/>
        <p:txBody>
          <a:bodyPr/>
          <a:lstStyle/>
          <a:p>
            <a:fld id="{1BC846AC-C5C3-41A5-825B-02209D99FCC9}" type="slidenum">
              <a:rPr lang="en-US" smtClean="0"/>
              <a:pPr/>
              <a:t>9</a:t>
            </a:fld>
            <a:endParaRPr lang="en-US" dirty="0"/>
          </a:p>
        </p:txBody>
      </p:sp>
    </p:spTree>
    <p:extLst>
      <p:ext uri="{BB962C8B-B14F-4D97-AF65-F5344CB8AC3E}">
        <p14:creationId xmlns:p14="http://schemas.microsoft.com/office/powerpoint/2010/main" val="3951698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171" y="258458"/>
            <a:ext cx="6703391" cy="579479"/>
          </a:xfrm>
        </p:spPr>
        <p:txBody>
          <a:bodyPr>
            <a:normAutofit fontScale="90000"/>
          </a:bodyPr>
          <a:lstStyle/>
          <a:p>
            <a:r>
              <a:rPr lang="en-US" dirty="0" smtClean="0"/>
              <a:t>Phase noise of divider for AWAKE clocks</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10</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065" y="1083221"/>
            <a:ext cx="7019601" cy="4935658"/>
          </a:xfrm>
          <a:prstGeom prst="rect">
            <a:avLst/>
          </a:prstGeom>
        </p:spPr>
      </p:pic>
      <p:sp>
        <p:nvSpPr>
          <p:cNvPr id="5" name="TextBox 4"/>
          <p:cNvSpPr txBox="1"/>
          <p:nvPr/>
        </p:nvSpPr>
        <p:spPr>
          <a:xfrm>
            <a:off x="491706" y="6202567"/>
            <a:ext cx="7133107" cy="369332"/>
          </a:xfrm>
          <a:prstGeom prst="rect">
            <a:avLst/>
          </a:prstGeom>
          <a:noFill/>
        </p:spPr>
        <p:txBody>
          <a:bodyPr wrap="none" rtlCol="0">
            <a:spAutoFit/>
          </a:bodyPr>
          <a:lstStyle/>
          <a:p>
            <a:r>
              <a:rPr lang="en-US" dirty="0" smtClean="0"/>
              <a:t>RF input from R&amp;S SMA 100B at 1602 MHz, then divide by 10 by VME-CTU</a:t>
            </a:r>
            <a:endParaRPr lang="en-US" dirty="0"/>
          </a:p>
        </p:txBody>
      </p:sp>
      <p:sp>
        <p:nvSpPr>
          <p:cNvPr id="6" name="Oval 5"/>
          <p:cNvSpPr/>
          <p:nvPr/>
        </p:nvSpPr>
        <p:spPr>
          <a:xfrm>
            <a:off x="7232558" y="5082397"/>
            <a:ext cx="785004" cy="16246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9112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499" y="375669"/>
            <a:ext cx="6703391" cy="579479"/>
          </a:xfrm>
        </p:spPr>
        <p:txBody>
          <a:bodyPr/>
          <a:lstStyle/>
          <a:p>
            <a:r>
              <a:rPr lang="en-US" dirty="0" smtClean="0"/>
              <a:t>New developments needed</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11</a:t>
            </a:fld>
            <a:endParaRPr lang="en-US" dirty="0"/>
          </a:p>
        </p:txBody>
      </p:sp>
      <p:sp>
        <p:nvSpPr>
          <p:cNvPr id="4" name="TextBox 3"/>
          <p:cNvSpPr txBox="1"/>
          <p:nvPr/>
        </p:nvSpPr>
        <p:spPr>
          <a:xfrm>
            <a:off x="310551" y="1300062"/>
            <a:ext cx="7513607" cy="5386090"/>
          </a:xfrm>
          <a:prstGeom prst="rect">
            <a:avLst/>
          </a:prstGeom>
          <a:noFill/>
        </p:spPr>
        <p:txBody>
          <a:bodyPr wrap="square" rtlCol="0">
            <a:spAutoFit/>
          </a:bodyPr>
          <a:lstStyle/>
          <a:p>
            <a:r>
              <a:rPr lang="en-US" sz="2400" b="1" dirty="0">
                <a:solidFill>
                  <a:srgbClr val="385D8A"/>
                </a:solidFill>
                <a:sym typeface="Symbol"/>
              </a:rPr>
              <a:t>D</a:t>
            </a:r>
            <a:r>
              <a:rPr lang="en-US" sz="2400" b="1" dirty="0" smtClean="0">
                <a:solidFill>
                  <a:srgbClr val="385D8A"/>
                </a:solidFill>
                <a:sym typeface="Symbol"/>
              </a:rPr>
              <a:t>ivide by 5 and powers of 2</a:t>
            </a:r>
            <a:endParaRPr lang="en-US" sz="2400" b="1" dirty="0">
              <a:solidFill>
                <a:srgbClr val="385D8A"/>
              </a:solidFill>
              <a:sym typeface="Symbol"/>
            </a:endParaRPr>
          </a:p>
          <a:p>
            <a:pPr marL="812800" indent="-368300">
              <a:buClr>
                <a:schemeClr val="tx1"/>
              </a:buClr>
              <a:buFont typeface="Arial" panose="020B0604020202020204" pitchFamily="34" charset="0"/>
              <a:buChar char="•"/>
            </a:pPr>
            <a:r>
              <a:rPr lang="en-US" sz="2000" dirty="0">
                <a:sym typeface="Symbol"/>
              </a:rPr>
              <a:t>s</a:t>
            </a:r>
            <a:r>
              <a:rPr lang="en-US" sz="2000" dirty="0" smtClean="0">
                <a:sym typeface="Symbol"/>
              </a:rPr>
              <a:t>uitable components</a:t>
            </a:r>
          </a:p>
          <a:p>
            <a:pPr marL="1270000" lvl="1" indent="-368300">
              <a:buClr>
                <a:schemeClr val="tx1"/>
              </a:buClr>
              <a:buFont typeface="Arial" panose="020B0604020202020204" pitchFamily="34" charset="0"/>
              <a:buChar char="•"/>
            </a:pPr>
            <a:r>
              <a:rPr lang="en-US" sz="2000" dirty="0" smtClean="0">
                <a:sym typeface="Symbol"/>
              </a:rPr>
              <a:t>/2, /4: </a:t>
            </a:r>
            <a:r>
              <a:rPr lang="en-US" dirty="0"/>
              <a:t>HMC394LP4 / </a:t>
            </a:r>
            <a:r>
              <a:rPr lang="en-US" dirty="0" smtClean="0"/>
              <a:t>394LP4E</a:t>
            </a:r>
          </a:p>
          <a:p>
            <a:pPr marL="1727200" lvl="2" indent="-368300">
              <a:buClr>
                <a:schemeClr val="tx1"/>
              </a:buClr>
              <a:buFont typeface="Arial" panose="020B0604020202020204" pitchFamily="34" charset="0"/>
              <a:buChar char="•"/>
            </a:pPr>
            <a:r>
              <a:rPr lang="en-US" sz="2000" dirty="0">
                <a:sym typeface="Symbol"/>
                <a:hlinkClick r:id="rId2"/>
              </a:rPr>
              <a:t>https://</a:t>
            </a:r>
            <a:r>
              <a:rPr lang="en-US" sz="2000" dirty="0" smtClean="0">
                <a:sym typeface="Symbol"/>
                <a:hlinkClick r:id="rId2"/>
              </a:rPr>
              <a:t>www.analog.com/media/en/technical-documentation/data-sheets/hmc394.pdf</a:t>
            </a:r>
            <a:endParaRPr lang="en-US" sz="2000" dirty="0" smtClean="0">
              <a:sym typeface="Symbol"/>
            </a:endParaRPr>
          </a:p>
          <a:p>
            <a:pPr marL="1727200" lvl="2" indent="-368300">
              <a:buClr>
                <a:schemeClr val="tx1"/>
              </a:buClr>
              <a:buFont typeface="Arial" panose="020B0604020202020204" pitchFamily="34" charset="0"/>
              <a:buChar char="•"/>
            </a:pPr>
            <a:r>
              <a:rPr lang="en-US" sz="2000" dirty="0">
                <a:sym typeface="Symbol"/>
              </a:rPr>
              <a:t>n</a:t>
            </a:r>
            <a:r>
              <a:rPr lang="en-US" sz="2000" dirty="0" smtClean="0">
                <a:sym typeface="Symbol"/>
              </a:rPr>
              <a:t>oise floor: -153 </a:t>
            </a:r>
            <a:r>
              <a:rPr lang="en-US" sz="2000" dirty="0" err="1" smtClean="0">
                <a:sym typeface="Symbol"/>
              </a:rPr>
              <a:t>dBc</a:t>
            </a:r>
            <a:r>
              <a:rPr lang="en-US" sz="2000" dirty="0" smtClean="0">
                <a:sym typeface="Symbol"/>
              </a:rPr>
              <a:t>/Hz</a:t>
            </a:r>
          </a:p>
          <a:p>
            <a:pPr marL="1727200" lvl="2" indent="-368300">
              <a:buClr>
                <a:schemeClr val="tx1"/>
              </a:buClr>
              <a:buFont typeface="Arial" panose="020B0604020202020204" pitchFamily="34" charset="0"/>
              <a:buChar char="•"/>
            </a:pPr>
            <a:r>
              <a:rPr lang="en-US" sz="2000" dirty="0" smtClean="0">
                <a:sym typeface="Symbol"/>
              </a:rPr>
              <a:t>added jitter: </a:t>
            </a:r>
            <a:r>
              <a:rPr lang="en-US" sz="2000" dirty="0" err="1" smtClean="0">
                <a:sym typeface="Symbol"/>
              </a:rPr>
              <a:t>t.b.c</a:t>
            </a:r>
            <a:r>
              <a:rPr lang="en-US" sz="2000" dirty="0" smtClean="0">
                <a:sym typeface="Symbol"/>
              </a:rPr>
              <a:t>. </a:t>
            </a:r>
          </a:p>
          <a:p>
            <a:pPr marL="1270000" lvl="1" indent="-368300">
              <a:buClr>
                <a:schemeClr val="tx1"/>
              </a:buClr>
              <a:buFont typeface="Arial" panose="020B0604020202020204" pitchFamily="34" charset="0"/>
              <a:buChar char="•"/>
            </a:pPr>
            <a:r>
              <a:rPr lang="en-US" sz="2000" dirty="0" smtClean="0">
                <a:sym typeface="Symbol"/>
              </a:rPr>
              <a:t>/5: </a:t>
            </a:r>
            <a:r>
              <a:rPr lang="en-US" dirty="0"/>
              <a:t>HMC438MS8G / </a:t>
            </a:r>
            <a:r>
              <a:rPr lang="en-US" dirty="0" smtClean="0"/>
              <a:t>438MS8GE   (160 MHz from 800 MHz) </a:t>
            </a:r>
            <a:endParaRPr lang="en-US" sz="2000" dirty="0" smtClean="0">
              <a:sym typeface="Symbol"/>
            </a:endParaRPr>
          </a:p>
          <a:p>
            <a:pPr marL="1270000" lvl="1" indent="-368300">
              <a:buClr>
                <a:schemeClr val="tx1"/>
              </a:buClr>
              <a:buFont typeface="Arial" panose="020B0604020202020204" pitchFamily="34" charset="0"/>
              <a:buChar char="•"/>
            </a:pPr>
            <a:r>
              <a:rPr lang="en-US" sz="2000" dirty="0">
                <a:sym typeface="Symbol"/>
                <a:hlinkClick r:id="rId3"/>
              </a:rPr>
              <a:t>https://</a:t>
            </a:r>
            <a:r>
              <a:rPr lang="en-US" sz="2000" dirty="0" smtClean="0">
                <a:sym typeface="Symbol"/>
                <a:hlinkClick r:id="rId3"/>
              </a:rPr>
              <a:t>www.analog.com/media/en/technical-documentation/data-sheets/hmc438.pdf</a:t>
            </a:r>
            <a:endParaRPr lang="en-US" sz="2000" dirty="0" smtClean="0">
              <a:sym typeface="Symbol"/>
            </a:endParaRPr>
          </a:p>
          <a:p>
            <a:pPr marL="1727200" lvl="2" indent="-368300">
              <a:buClr>
                <a:schemeClr val="tx1"/>
              </a:buClr>
              <a:buFont typeface="Arial" panose="020B0604020202020204" pitchFamily="34" charset="0"/>
              <a:buChar char="•"/>
            </a:pPr>
            <a:r>
              <a:rPr lang="en-US" sz="2000" dirty="0" smtClean="0">
                <a:sym typeface="Symbol"/>
              </a:rPr>
              <a:t>noise floor: - 153 </a:t>
            </a:r>
            <a:r>
              <a:rPr lang="en-US" sz="2000" dirty="0" err="1" smtClean="0">
                <a:sym typeface="Symbol"/>
              </a:rPr>
              <a:t>dBc</a:t>
            </a:r>
            <a:r>
              <a:rPr lang="en-US" sz="2000" dirty="0" smtClean="0">
                <a:sym typeface="Symbol"/>
              </a:rPr>
              <a:t>/Hz</a:t>
            </a:r>
          </a:p>
          <a:p>
            <a:pPr marL="1727200" lvl="2" indent="-368300">
              <a:buClr>
                <a:schemeClr val="tx1"/>
              </a:buClr>
              <a:buFont typeface="Arial" panose="020B0604020202020204" pitchFamily="34" charset="0"/>
              <a:buChar char="•"/>
            </a:pPr>
            <a:r>
              <a:rPr lang="en-US" sz="2000" dirty="0">
                <a:sym typeface="Symbol"/>
              </a:rPr>
              <a:t>a</a:t>
            </a:r>
            <a:r>
              <a:rPr lang="en-US" sz="2000" dirty="0" smtClean="0">
                <a:sym typeface="Symbol"/>
              </a:rPr>
              <a:t>dded jitter: </a:t>
            </a:r>
            <a:r>
              <a:rPr lang="en-US" sz="2000" dirty="0" err="1" smtClean="0">
                <a:sym typeface="Symbol"/>
              </a:rPr>
              <a:t>t.b.c</a:t>
            </a:r>
            <a:r>
              <a:rPr lang="en-US" sz="2000" dirty="0" smtClean="0">
                <a:sym typeface="Symbol"/>
              </a:rPr>
              <a:t>.</a:t>
            </a:r>
          </a:p>
          <a:p>
            <a:pPr marL="812800" indent="-368300">
              <a:buClr>
                <a:schemeClr val="tx1"/>
              </a:buClr>
              <a:buFont typeface="Arial" panose="020B0604020202020204" pitchFamily="34" charset="0"/>
              <a:buChar char="•"/>
            </a:pPr>
            <a:r>
              <a:rPr lang="en-US" sz="2000" dirty="0" smtClean="0">
                <a:sym typeface="Symbol"/>
              </a:rPr>
              <a:t>to be checked how the synchronization needs to be done</a:t>
            </a:r>
          </a:p>
          <a:p>
            <a:pPr marL="1270000" lvl="1" indent="-368300">
              <a:buClr>
                <a:schemeClr val="tx1"/>
              </a:buClr>
              <a:buFont typeface="Arial" panose="020B0604020202020204" pitchFamily="34" charset="0"/>
              <a:buChar char="•"/>
            </a:pPr>
            <a:r>
              <a:rPr lang="en-US" sz="2000" dirty="0" smtClean="0">
                <a:sym typeface="Symbol"/>
              </a:rPr>
              <a:t>800 </a:t>
            </a:r>
            <a:r>
              <a:rPr lang="en-US" sz="2000" dirty="0" smtClean="0">
                <a:sym typeface="Wingdings" panose="05000000000000000000" pitchFamily="2" charset="2"/>
              </a:rPr>
              <a:t> 160 MHz free running</a:t>
            </a:r>
          </a:p>
          <a:p>
            <a:pPr marL="1270000" lvl="1" indent="-368300">
              <a:buClr>
                <a:schemeClr val="tx1"/>
              </a:buClr>
              <a:buFont typeface="Arial" panose="020B0604020202020204" pitchFamily="34" charset="0"/>
              <a:buChar char="•"/>
            </a:pPr>
            <a:r>
              <a:rPr lang="en-US" sz="2000" dirty="0" smtClean="0">
                <a:sym typeface="Wingdings" panose="05000000000000000000" pitchFamily="2" charset="2"/>
              </a:rPr>
              <a:t>800 MHz / 2 synchronized with subharmonic of 160 MHz using a less performing scheme (few </a:t>
            </a:r>
            <a:r>
              <a:rPr lang="en-US" sz="2000" dirty="0" err="1" smtClean="0">
                <a:sym typeface="Wingdings" panose="05000000000000000000" pitchFamily="2" charset="2"/>
              </a:rPr>
              <a:t>ps</a:t>
            </a:r>
            <a:r>
              <a:rPr lang="en-US" sz="2000" dirty="0" smtClean="0">
                <a:sym typeface="Wingdings" panose="05000000000000000000" pitchFamily="2" charset="2"/>
              </a:rPr>
              <a:t> jitter ok for SPS) </a:t>
            </a:r>
            <a:endParaRPr lang="en-US" sz="2000" dirty="0" smtClean="0">
              <a:sym typeface="Symbol"/>
            </a:endParaRPr>
          </a:p>
          <a:p>
            <a:pPr marL="1727200" lvl="2" indent="-368300">
              <a:buClr>
                <a:schemeClr val="tx1"/>
              </a:buClr>
              <a:buFont typeface="Arial" panose="020B0604020202020204" pitchFamily="34" charset="0"/>
              <a:buChar char="•"/>
            </a:pPr>
            <a:endParaRPr lang="en-US" sz="2000" dirty="0" smtClean="0">
              <a:sym typeface="Symbol"/>
            </a:endParaRPr>
          </a:p>
        </p:txBody>
      </p:sp>
    </p:spTree>
    <p:extLst>
      <p:ext uri="{BB962C8B-B14F-4D97-AF65-F5344CB8AC3E}">
        <p14:creationId xmlns:p14="http://schemas.microsoft.com/office/powerpoint/2010/main" val="343355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33084" y="1092200"/>
            <a:ext cx="3107192" cy="4524480"/>
          </a:xfrm>
          <a:prstGeom prst="rect">
            <a:avLst/>
          </a:prstGeom>
        </p:spPr>
      </p:pic>
      <p:sp>
        <p:nvSpPr>
          <p:cNvPr id="2" name="Title 1"/>
          <p:cNvSpPr>
            <a:spLocks noGrp="1"/>
          </p:cNvSpPr>
          <p:nvPr>
            <p:ph type="title"/>
          </p:nvPr>
        </p:nvSpPr>
        <p:spPr>
          <a:xfrm>
            <a:off x="0" y="55999"/>
            <a:ext cx="9143999" cy="579479"/>
          </a:xfrm>
        </p:spPr>
        <p:txBody>
          <a:bodyPr>
            <a:normAutofit/>
          </a:bodyPr>
          <a:lstStyle/>
          <a:p>
            <a:r>
              <a:rPr lang="en-US" dirty="0"/>
              <a:t>Fiber link stabilization</a:t>
            </a:r>
            <a:endParaRPr lang="en-GB" dirty="0"/>
          </a:p>
        </p:txBody>
      </p:sp>
      <p:sp>
        <p:nvSpPr>
          <p:cNvPr id="97" name="TextBox 96"/>
          <p:cNvSpPr txBox="1"/>
          <p:nvPr/>
        </p:nvSpPr>
        <p:spPr>
          <a:xfrm>
            <a:off x="4046621" y="1089807"/>
            <a:ext cx="4648635" cy="3524042"/>
          </a:xfrm>
          <a:prstGeom prst="rect">
            <a:avLst/>
          </a:prstGeom>
          <a:noFill/>
        </p:spPr>
        <p:txBody>
          <a:bodyPr wrap="square" rtlCol="0">
            <a:spAutoFit/>
          </a:bodyPr>
          <a:lstStyle/>
          <a:p>
            <a:pPr marL="360363" indent="-360363">
              <a:buFont typeface="Arial" panose="020B0604020202020204" pitchFamily="34" charset="0"/>
              <a:buChar char="•"/>
            </a:pPr>
            <a:r>
              <a:rPr lang="en-GB" sz="2100" b="1" dirty="0">
                <a:sym typeface="Symbol"/>
              </a:rPr>
              <a:t>Installed and commissioned</a:t>
            </a:r>
          </a:p>
          <a:p>
            <a:pPr marL="360363" indent="-360363">
              <a:buFont typeface="Arial" panose="020B0604020202020204" pitchFamily="34" charset="0"/>
              <a:buChar char="•"/>
            </a:pPr>
            <a:r>
              <a:rPr lang="en-GB" sz="2100" b="1" dirty="0">
                <a:sym typeface="Symbol"/>
              </a:rPr>
              <a:t>Also used for crab cavity tests</a:t>
            </a:r>
            <a:endParaRPr lang="en-GB" sz="2100" b="1" dirty="0">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4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1000" b="1" dirty="0">
              <a:solidFill>
                <a:srgbClr val="385D8A"/>
              </a:solidFill>
              <a:sym typeface="Symbol" panose="05050102010706020507" pitchFamily="18" charset="2"/>
            </a:endParaRPr>
          </a:p>
          <a:p>
            <a:pPr marL="342900" indent="-342900">
              <a:buFont typeface="Arial" panose="020B0604020202020204" pitchFamily="34" charset="0"/>
              <a:buChar char="•"/>
            </a:pPr>
            <a:r>
              <a:rPr lang="en-GB" sz="2100" b="1" dirty="0">
                <a:solidFill>
                  <a:srgbClr val="385D8A"/>
                </a:solidFill>
                <a:sym typeface="Symbol"/>
              </a:rPr>
              <a:t>Logging of temperature and compensation delay for correlation</a:t>
            </a:r>
            <a:endParaRPr lang="en-GB" sz="2100" b="1" dirty="0">
              <a:solidFill>
                <a:srgbClr val="385D8A"/>
              </a:solidFill>
              <a:sym typeface="Symbol" panose="05050102010706020507" pitchFamily="18" charset="2"/>
            </a:endParaRPr>
          </a:p>
        </p:txBody>
      </p:sp>
      <p:sp>
        <p:nvSpPr>
          <p:cNvPr id="8" name="TextBox 7"/>
          <p:cNvSpPr txBox="1"/>
          <p:nvPr/>
        </p:nvSpPr>
        <p:spPr>
          <a:xfrm>
            <a:off x="468313" y="5916441"/>
            <a:ext cx="8226943" cy="584775"/>
          </a:xfrm>
          <a:prstGeom prst="rect">
            <a:avLst/>
          </a:prstGeom>
          <a:noFill/>
        </p:spPr>
        <p:txBody>
          <a:bodyPr wrap="square" rtlCol="0">
            <a:spAutoFit/>
          </a:bodyPr>
          <a:lstStyle/>
          <a:p>
            <a:pPr marL="176213"/>
            <a:r>
              <a:rPr lang="en-GB" sz="1600" b="1" dirty="0">
                <a:sym typeface="Symbol" panose="05050102010706020507" pitchFamily="18" charset="2"/>
              </a:rPr>
              <a:t>D. Barrientos, J. Molendijk, </a:t>
            </a:r>
            <a:r>
              <a:rPr lang="en-US" sz="1600" b="1" i="1" dirty="0"/>
              <a:t>Phase stabilization over a 3 km optical link with sub‑picosecond precision for the AWAKE experiment</a:t>
            </a:r>
            <a:r>
              <a:rPr lang="en-US" sz="1600" b="1" dirty="0"/>
              <a:t>, IEEE Real Time Conf., 2016</a:t>
            </a:r>
            <a:endParaRPr lang="en-GB" sz="1600" b="1" dirty="0">
              <a:sym typeface="Symbol" panose="05050102010706020507" pitchFamily="18" charset="2"/>
            </a:endParaRPr>
          </a:p>
        </p:txBody>
      </p:sp>
      <p:sp>
        <p:nvSpPr>
          <p:cNvPr id="3" name="Slide Number Placeholder 2"/>
          <p:cNvSpPr>
            <a:spLocks noGrp="1"/>
          </p:cNvSpPr>
          <p:nvPr>
            <p:ph type="sldNum" sz="quarter" idx="12"/>
          </p:nvPr>
        </p:nvSpPr>
        <p:spPr/>
        <p:txBody>
          <a:bodyPr/>
          <a:lstStyle/>
          <a:p>
            <a:fld id="{1BC846AC-C5C3-41A5-825B-02209D99FCC9}" type="slidenum">
              <a:rPr lang="en-US" smtClean="0"/>
              <a:pPr/>
              <a:t>12</a:t>
            </a:fld>
            <a:endParaRPr lang="en-US" dirty="0"/>
          </a:p>
        </p:txBody>
      </p:sp>
      <p:pic>
        <p:nvPicPr>
          <p:cNvPr id="14" name="Content Placeholder 6"/>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16200000">
            <a:off x="4879323" y="1912024"/>
            <a:ext cx="1808905" cy="1981786"/>
          </a:xfrm>
          <a:prstGeom prst="rect">
            <a:avLst/>
          </a:prstGeom>
        </p:spPr>
      </p:pic>
      <p:sp>
        <p:nvSpPr>
          <p:cNvPr id="19" name="TextBox 18"/>
          <p:cNvSpPr txBox="1"/>
          <p:nvPr/>
        </p:nvSpPr>
        <p:spPr>
          <a:xfrm>
            <a:off x="1083958" y="691009"/>
            <a:ext cx="2605444" cy="369332"/>
          </a:xfrm>
          <a:prstGeom prst="rect">
            <a:avLst/>
          </a:prstGeom>
          <a:noFill/>
        </p:spPr>
        <p:txBody>
          <a:bodyPr wrap="square" rtlCol="0">
            <a:spAutoFit/>
          </a:bodyPr>
          <a:lstStyle/>
          <a:p>
            <a:pPr algn="ctr"/>
            <a:r>
              <a:rPr lang="en-US" b="1" dirty="0"/>
              <a:t>Simplified diagram</a:t>
            </a:r>
            <a:endParaRPr lang="en-GB" sz="2000" b="1" dirty="0"/>
          </a:p>
        </p:txBody>
      </p:sp>
    </p:spTree>
    <p:extLst>
      <p:ext uri="{BB962C8B-B14F-4D97-AF65-F5344CB8AC3E}">
        <p14:creationId xmlns:p14="http://schemas.microsoft.com/office/powerpoint/2010/main" val="1987796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Fiber</a:t>
            </a:r>
            <a:r>
              <a:rPr lang="en-GB" dirty="0"/>
              <a:t> Link Stabilization - Results</a:t>
            </a:r>
          </a:p>
        </p:txBody>
      </p:sp>
      <p:sp>
        <p:nvSpPr>
          <p:cNvPr id="3" name="Content Placeholder 2"/>
          <p:cNvSpPr>
            <a:spLocks noGrp="1"/>
          </p:cNvSpPr>
          <p:nvPr>
            <p:ph idx="1"/>
          </p:nvPr>
        </p:nvSpPr>
        <p:spPr>
          <a:xfrm>
            <a:off x="95388" y="4091008"/>
            <a:ext cx="4199847" cy="2303079"/>
          </a:xfrm>
        </p:spPr>
        <p:txBody>
          <a:bodyPr>
            <a:normAutofit lnSpcReduction="10000"/>
          </a:bodyPr>
          <a:lstStyle/>
          <a:p>
            <a:pPr marL="379476">
              <a:buFont typeface="Arial" charset="0"/>
              <a:buChar char="•"/>
            </a:pPr>
            <a:r>
              <a:rPr lang="en-GB" sz="2000" dirty="0"/>
              <a:t>RF reference </a:t>
            </a:r>
            <a:r>
              <a:rPr lang="en-GB" sz="2000" dirty="0" err="1"/>
              <a:t>fiber</a:t>
            </a:r>
            <a:r>
              <a:rPr lang="en-GB" sz="2000" dirty="0"/>
              <a:t> link stabilization from AWAKE laser room to SPS BA3 FC (400 MHz signal)</a:t>
            </a:r>
          </a:p>
          <a:p>
            <a:pPr marL="379476">
              <a:buFont typeface="Arial" charset="0"/>
              <a:buChar char="•"/>
            </a:pPr>
            <a:r>
              <a:rPr lang="en-GB" sz="2000" dirty="0"/>
              <a:t>System operational since September 2016</a:t>
            </a:r>
          </a:p>
          <a:p>
            <a:pPr marL="36576" indent="0">
              <a:buNone/>
            </a:pPr>
            <a:r>
              <a:rPr lang="en-GB" dirty="0">
                <a:sym typeface="Wingdings"/>
              </a:rPr>
              <a:t> It means without this stabilization we would have the above variations !</a:t>
            </a:r>
            <a:endParaRPr lang="en-GB" sz="2000"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00822" y="747362"/>
            <a:ext cx="3486173" cy="2826627"/>
          </a:xfrm>
          <a:prstGeom prst="rect">
            <a:avLst/>
          </a:prstGeom>
          <a:solidFill>
            <a:schemeClr val="bg1"/>
          </a:solidFill>
        </p:spPr>
      </p:pic>
      <p:grpSp>
        <p:nvGrpSpPr>
          <p:cNvPr id="27" name="Group 26"/>
          <p:cNvGrpSpPr/>
          <p:nvPr/>
        </p:nvGrpSpPr>
        <p:grpSpPr>
          <a:xfrm>
            <a:off x="4301803" y="3943322"/>
            <a:ext cx="4495780" cy="2618960"/>
            <a:chOff x="1992855" y="4146048"/>
            <a:chExt cx="4495780" cy="2618960"/>
          </a:xfrm>
          <a:solidFill>
            <a:schemeClr val="bg1"/>
          </a:solidFill>
        </p:grpSpPr>
        <p:pic>
          <p:nvPicPr>
            <p:cNvPr id="5" name="Picture 4"/>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413420" y="4146048"/>
              <a:ext cx="4075215" cy="2227785"/>
            </a:xfrm>
            <a:prstGeom prst="rect">
              <a:avLst/>
            </a:prstGeom>
            <a:grpFill/>
          </p:spPr>
        </p:pic>
        <p:cxnSp>
          <p:nvCxnSpPr>
            <p:cNvPr id="15" name="Straight Arrow Connector 14"/>
            <p:cNvCxnSpPr/>
            <p:nvPr/>
          </p:nvCxnSpPr>
          <p:spPr>
            <a:xfrm flipV="1">
              <a:off x="2375320" y="4236720"/>
              <a:ext cx="0" cy="193548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rot="-5400000">
              <a:off x="1803059" y="5019793"/>
              <a:ext cx="748923" cy="369332"/>
            </a:xfrm>
            <a:prstGeom prst="rect">
              <a:avLst/>
            </a:prstGeom>
            <a:grpFill/>
          </p:spPr>
          <p:txBody>
            <a:bodyPr wrap="none" rtlCol="0">
              <a:spAutoFit/>
            </a:bodyPr>
            <a:lstStyle/>
            <a:p>
              <a:r>
                <a:rPr lang="en-GB" dirty="0"/>
                <a:t>35 </a:t>
              </a:r>
              <a:r>
                <a:rPr lang="en-GB" dirty="0" err="1"/>
                <a:t>ps</a:t>
              </a:r>
              <a:endParaRPr lang="en-GB" dirty="0"/>
            </a:p>
          </p:txBody>
        </p:sp>
        <p:cxnSp>
          <p:nvCxnSpPr>
            <p:cNvPr id="23" name="Straight Arrow Connector 22"/>
            <p:cNvCxnSpPr/>
            <p:nvPr/>
          </p:nvCxnSpPr>
          <p:spPr>
            <a:xfrm>
              <a:off x="2514600" y="6381453"/>
              <a:ext cx="3974035" cy="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354404" y="6395676"/>
              <a:ext cx="2566335" cy="369332"/>
            </a:xfrm>
            <a:prstGeom prst="rect">
              <a:avLst/>
            </a:prstGeom>
            <a:grpFill/>
          </p:spPr>
          <p:txBody>
            <a:bodyPr wrap="square" rtlCol="0">
              <a:spAutoFit/>
            </a:bodyPr>
            <a:lstStyle/>
            <a:p>
              <a:r>
                <a:rPr lang="en-GB" dirty="0"/>
                <a:t>2 days - Fine delay</a:t>
              </a:r>
            </a:p>
          </p:txBody>
        </p:sp>
      </p:grpSp>
      <p:grpSp>
        <p:nvGrpSpPr>
          <p:cNvPr id="14" name="Group 13"/>
          <p:cNvGrpSpPr/>
          <p:nvPr/>
        </p:nvGrpSpPr>
        <p:grpSpPr>
          <a:xfrm>
            <a:off x="101957" y="747363"/>
            <a:ext cx="5380690" cy="3154608"/>
            <a:chOff x="3643354" y="1359784"/>
            <a:chExt cx="5380690" cy="3154608"/>
          </a:xfrm>
          <a:solidFill>
            <a:schemeClr val="bg1"/>
          </a:solidFill>
        </p:grpSpPr>
        <p:pic>
          <p:nvPicPr>
            <p:cNvPr id="4" name="Picture 3"/>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065362" y="1359784"/>
              <a:ext cx="4958682" cy="2743926"/>
            </a:xfrm>
            <a:prstGeom prst="rect">
              <a:avLst/>
            </a:prstGeom>
            <a:grpFill/>
          </p:spPr>
        </p:pic>
        <p:cxnSp>
          <p:nvCxnSpPr>
            <p:cNvPr id="8" name="Straight Arrow Connector 7"/>
            <p:cNvCxnSpPr/>
            <p:nvPr/>
          </p:nvCxnSpPr>
          <p:spPr>
            <a:xfrm>
              <a:off x="4305300" y="4103710"/>
              <a:ext cx="4718744" cy="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470755" y="4145060"/>
              <a:ext cx="2557110" cy="369332"/>
            </a:xfrm>
            <a:prstGeom prst="rect">
              <a:avLst/>
            </a:prstGeom>
            <a:grpFill/>
          </p:spPr>
          <p:txBody>
            <a:bodyPr wrap="none" rtlCol="0">
              <a:spAutoFit/>
            </a:bodyPr>
            <a:lstStyle/>
            <a:p>
              <a:r>
                <a:rPr lang="en-GB" dirty="0"/>
                <a:t>25 days - Coarse delay</a:t>
              </a:r>
            </a:p>
          </p:txBody>
        </p:sp>
        <p:cxnSp>
          <p:nvCxnSpPr>
            <p:cNvPr id="10" name="Straight Arrow Connector 9"/>
            <p:cNvCxnSpPr/>
            <p:nvPr/>
          </p:nvCxnSpPr>
          <p:spPr>
            <a:xfrm flipV="1">
              <a:off x="3999240" y="1407602"/>
              <a:ext cx="0" cy="2455738"/>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rot="-5400000">
              <a:off x="3389438" y="2441399"/>
              <a:ext cx="877163" cy="369332"/>
            </a:xfrm>
            <a:prstGeom prst="rect">
              <a:avLst/>
            </a:prstGeom>
            <a:grpFill/>
          </p:spPr>
          <p:txBody>
            <a:bodyPr wrap="none" rtlCol="0">
              <a:spAutoFit/>
            </a:bodyPr>
            <a:lstStyle/>
            <a:p>
              <a:r>
                <a:rPr lang="en-GB" dirty="0"/>
                <a:t>250 </a:t>
              </a:r>
              <a:r>
                <a:rPr lang="en-GB" dirty="0" err="1"/>
                <a:t>ps</a:t>
              </a:r>
              <a:endParaRPr lang="en-GB" dirty="0"/>
            </a:p>
          </p:txBody>
        </p:sp>
      </p:grpSp>
    </p:spTree>
    <p:extLst>
      <p:ext uri="{BB962C8B-B14F-4D97-AF65-F5344CB8AC3E}">
        <p14:creationId xmlns:p14="http://schemas.microsoft.com/office/powerpoint/2010/main" val="1689891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D16A0-AFAE-4175-89A8-55BE8D74583C}"/>
              </a:ext>
            </a:extLst>
          </p:cNvPr>
          <p:cNvSpPr>
            <a:spLocks noGrp="1"/>
          </p:cNvSpPr>
          <p:nvPr>
            <p:ph type="title"/>
          </p:nvPr>
        </p:nvSpPr>
        <p:spPr/>
        <p:txBody>
          <a:bodyPr/>
          <a:lstStyle/>
          <a:p>
            <a:r>
              <a:rPr lang="en-CH" dirty="0"/>
              <a:t>Hardware</a:t>
            </a:r>
          </a:p>
        </p:txBody>
      </p:sp>
      <p:sp>
        <p:nvSpPr>
          <p:cNvPr id="3" name="Slide Number Placeholder 2">
            <a:extLst>
              <a:ext uri="{FF2B5EF4-FFF2-40B4-BE49-F238E27FC236}">
                <a16:creationId xmlns:a16="http://schemas.microsoft.com/office/drawing/2014/main" id="{5B56D110-7298-FC5A-B6F6-072CAD04543B}"/>
              </a:ext>
            </a:extLst>
          </p:cNvPr>
          <p:cNvSpPr>
            <a:spLocks noGrp="1"/>
          </p:cNvSpPr>
          <p:nvPr>
            <p:ph type="sldNum" sz="quarter" idx="12"/>
          </p:nvPr>
        </p:nvSpPr>
        <p:spPr/>
        <p:txBody>
          <a:bodyPr/>
          <a:lstStyle/>
          <a:p>
            <a:fld id="{1BC846AC-C5C3-41A5-825B-02209D99FCC9}" type="slidenum">
              <a:rPr lang="en-US" smtClean="0"/>
              <a:pPr/>
              <a:t>14</a:t>
            </a:fld>
            <a:endParaRPr lang="en-US" dirty="0"/>
          </a:p>
        </p:txBody>
      </p:sp>
      <p:sp>
        <p:nvSpPr>
          <p:cNvPr id="4" name="TextBox 3">
            <a:extLst>
              <a:ext uri="{FF2B5EF4-FFF2-40B4-BE49-F238E27FC236}">
                <a16:creationId xmlns:a16="http://schemas.microsoft.com/office/drawing/2014/main" id="{B4644BFF-ECB6-8645-445E-4B4135394B20}"/>
              </a:ext>
            </a:extLst>
          </p:cNvPr>
          <p:cNvSpPr txBox="1"/>
          <p:nvPr/>
        </p:nvSpPr>
        <p:spPr>
          <a:xfrm>
            <a:off x="380890" y="367400"/>
            <a:ext cx="8763110" cy="6063198"/>
          </a:xfrm>
          <a:prstGeom prst="rect">
            <a:avLst/>
          </a:prstGeom>
          <a:noFill/>
        </p:spPr>
        <p:txBody>
          <a:bodyPr wrap="square" rtlCol="0">
            <a:spAutoFit/>
          </a:bodyPr>
          <a:lstStyle/>
          <a:p>
            <a:endParaRPr lang="en-US" sz="2400" b="1" dirty="0">
              <a:solidFill>
                <a:srgbClr val="385D8A"/>
              </a:solidFill>
              <a:sym typeface="Symbol"/>
            </a:endParaRPr>
          </a:p>
          <a:p>
            <a:r>
              <a:rPr lang="en-US" sz="2400" b="1" dirty="0">
                <a:solidFill>
                  <a:srgbClr val="385D8A"/>
                </a:solidFill>
                <a:sym typeface="Symbol"/>
              </a:rPr>
              <a:t>Hardware </a:t>
            </a:r>
            <a:r>
              <a:rPr lang="en-US" sz="2400" b="1" dirty="0" smtClean="0">
                <a:solidFill>
                  <a:srgbClr val="385D8A"/>
                </a:solidFill>
                <a:sym typeface="Symbol"/>
              </a:rPr>
              <a:t>and installation shopping list (based on AWAKE scheme) </a:t>
            </a:r>
            <a:endParaRPr lang="en-US" sz="2400" b="1" dirty="0">
              <a:solidFill>
                <a:srgbClr val="385D8A"/>
              </a:solidFill>
              <a:sym typeface="Symbol"/>
            </a:endParaRPr>
          </a:p>
          <a:p>
            <a:pPr marL="812800" indent="-368300">
              <a:buClr>
                <a:schemeClr val="tx1"/>
              </a:buClr>
              <a:buFont typeface="Arial" panose="020B0604020202020204" pitchFamily="34" charset="0"/>
              <a:buChar char="•"/>
            </a:pPr>
            <a:r>
              <a:rPr lang="en-US" sz="2000" dirty="0">
                <a:sym typeface="Symbol"/>
              </a:rPr>
              <a:t>Low phase noise master oscillator </a:t>
            </a:r>
            <a:r>
              <a:rPr lang="en-US" sz="2000" dirty="0" smtClean="0">
                <a:sym typeface="Symbol"/>
              </a:rPr>
              <a:t>800 MHz, commercial </a:t>
            </a:r>
            <a:r>
              <a:rPr lang="en-US" sz="2000" dirty="0" smtClean="0">
                <a:solidFill>
                  <a:srgbClr val="0000FF"/>
                </a:solidFill>
                <a:sym typeface="Symbol"/>
              </a:rPr>
              <a:t>(60 </a:t>
            </a:r>
            <a:r>
              <a:rPr lang="en-US" sz="2000" dirty="0" err="1" smtClean="0">
                <a:solidFill>
                  <a:srgbClr val="0000FF"/>
                </a:solidFill>
                <a:sym typeface="Symbol"/>
              </a:rPr>
              <a:t>kCHF</a:t>
            </a:r>
            <a:r>
              <a:rPr lang="en-US" sz="2000" dirty="0" smtClean="0">
                <a:solidFill>
                  <a:srgbClr val="0000FF"/>
                </a:solidFill>
                <a:sym typeface="Symbol"/>
              </a:rPr>
              <a:t>)</a:t>
            </a:r>
          </a:p>
          <a:p>
            <a:pPr marL="812800" indent="-368300">
              <a:buClr>
                <a:schemeClr val="tx1"/>
              </a:buClr>
              <a:buFont typeface="Arial" panose="020B0604020202020204" pitchFamily="34" charset="0"/>
              <a:buChar char="•"/>
            </a:pPr>
            <a:r>
              <a:rPr lang="en-US" sz="2000" dirty="0" smtClean="0">
                <a:sym typeface="Symbol"/>
              </a:rPr>
              <a:t>Development / purchase of dividers </a:t>
            </a:r>
            <a:r>
              <a:rPr lang="en-US" sz="2000" dirty="0" smtClean="0">
                <a:solidFill>
                  <a:srgbClr val="0000FF"/>
                </a:solidFill>
                <a:sym typeface="Symbol"/>
              </a:rPr>
              <a:t>(30 </a:t>
            </a:r>
            <a:r>
              <a:rPr lang="en-US" sz="2000" dirty="0" err="1" smtClean="0">
                <a:solidFill>
                  <a:srgbClr val="0000FF"/>
                </a:solidFill>
                <a:sym typeface="Symbol"/>
              </a:rPr>
              <a:t>kCHF</a:t>
            </a:r>
            <a:r>
              <a:rPr lang="en-US" sz="2000" dirty="0" smtClean="0">
                <a:solidFill>
                  <a:srgbClr val="0000FF"/>
                </a:solidFill>
                <a:sym typeface="Symbol"/>
              </a:rPr>
              <a:t>)</a:t>
            </a:r>
          </a:p>
          <a:p>
            <a:pPr marL="1244600" lvl="1" indent="-342900">
              <a:buClr>
                <a:schemeClr val="tx1"/>
              </a:buClr>
              <a:buFont typeface="Arial" panose="020B0604020202020204" pitchFamily="34" charset="0"/>
              <a:buChar char="•"/>
            </a:pPr>
            <a:r>
              <a:rPr lang="en-US" sz="2000" dirty="0" smtClean="0">
                <a:sym typeface="Symbol"/>
              </a:rPr>
              <a:t>Low </a:t>
            </a:r>
            <a:r>
              <a:rPr lang="en-US" sz="2000" dirty="0">
                <a:sym typeface="Symbol"/>
              </a:rPr>
              <a:t>noise divider /5 (</a:t>
            </a:r>
            <a:r>
              <a:rPr lang="en-US" sz="2000" dirty="0" smtClean="0">
                <a:sym typeface="Symbol"/>
              </a:rPr>
              <a:t>synchronization?)</a:t>
            </a:r>
            <a:endParaRPr lang="en-US" sz="2000" dirty="0">
              <a:sym typeface="Symbol"/>
            </a:endParaRPr>
          </a:p>
          <a:p>
            <a:pPr marL="1270000" lvl="1" indent="-368300">
              <a:buClr>
                <a:schemeClr val="tx1"/>
              </a:buClr>
              <a:buFont typeface="Arial" panose="020B0604020202020204" pitchFamily="34" charset="0"/>
              <a:buChar char="•"/>
            </a:pPr>
            <a:r>
              <a:rPr lang="en-US" sz="2000" dirty="0">
                <a:sym typeface="Symbol"/>
              </a:rPr>
              <a:t>Low noise divider /2 (</a:t>
            </a:r>
            <a:r>
              <a:rPr lang="en-US" sz="2000" dirty="0" smtClean="0">
                <a:sym typeface="Symbol"/>
              </a:rPr>
              <a:t>synchronization) </a:t>
            </a:r>
            <a:endParaRPr lang="en-US" sz="2000" dirty="0">
              <a:sym typeface="Symbol"/>
            </a:endParaRPr>
          </a:p>
          <a:p>
            <a:pPr marL="1270000" lvl="1" indent="-368300">
              <a:buClr>
                <a:schemeClr val="tx1"/>
              </a:buClr>
              <a:buFont typeface="Arial" panose="020B0604020202020204" pitchFamily="34" charset="0"/>
              <a:buChar char="•"/>
            </a:pPr>
            <a:r>
              <a:rPr lang="en-US" sz="2000" dirty="0">
                <a:sym typeface="Symbol"/>
              </a:rPr>
              <a:t>Alternatively PLL to produce 400 MHz from 160 MHz for SPS synchronization</a:t>
            </a:r>
          </a:p>
          <a:p>
            <a:pPr marL="812800" indent="-368300">
              <a:buClr>
                <a:schemeClr val="tx1"/>
              </a:buClr>
              <a:buFont typeface="Arial" panose="020B0604020202020204" pitchFamily="34" charset="0"/>
              <a:buChar char="•"/>
            </a:pPr>
            <a:r>
              <a:rPr lang="en-US" sz="2000" dirty="0">
                <a:sym typeface="Symbol"/>
              </a:rPr>
              <a:t>CTUs to produce </a:t>
            </a:r>
            <a:r>
              <a:rPr lang="en-US" sz="2000" dirty="0" smtClean="0">
                <a:sym typeface="Symbol"/>
              </a:rPr>
              <a:t>clocks </a:t>
            </a:r>
            <a:r>
              <a:rPr lang="en-US" sz="2000" dirty="0" smtClean="0">
                <a:solidFill>
                  <a:srgbClr val="0000FF"/>
                </a:solidFill>
                <a:sym typeface="Symbol"/>
              </a:rPr>
              <a:t>(15 </a:t>
            </a:r>
            <a:r>
              <a:rPr lang="en-US" sz="2000" dirty="0" err="1" smtClean="0">
                <a:solidFill>
                  <a:srgbClr val="0000FF"/>
                </a:solidFill>
                <a:sym typeface="Symbol"/>
              </a:rPr>
              <a:t>kCHF</a:t>
            </a:r>
            <a:r>
              <a:rPr lang="en-US" sz="2000" dirty="0" smtClean="0">
                <a:solidFill>
                  <a:srgbClr val="0000FF"/>
                </a:solidFill>
                <a:sym typeface="Symbol"/>
              </a:rPr>
              <a:t>)</a:t>
            </a:r>
          </a:p>
          <a:p>
            <a:pPr marL="812800" indent="-368300">
              <a:buClr>
                <a:schemeClr val="tx1"/>
              </a:buClr>
              <a:buFont typeface="Arial" panose="020B0604020202020204" pitchFamily="34" charset="0"/>
              <a:buChar char="•"/>
            </a:pPr>
            <a:r>
              <a:rPr lang="en-US" sz="2000" dirty="0" smtClean="0">
                <a:sym typeface="Symbol"/>
              </a:rPr>
              <a:t>Phase </a:t>
            </a:r>
            <a:r>
              <a:rPr lang="en-US" sz="2000" dirty="0">
                <a:sym typeface="Symbol"/>
              </a:rPr>
              <a:t>shifter (except if alternative option with PLL chosen</a:t>
            </a:r>
            <a:r>
              <a:rPr lang="en-US" sz="2000" dirty="0" smtClean="0">
                <a:sym typeface="Symbol"/>
              </a:rPr>
              <a:t>) </a:t>
            </a:r>
            <a:r>
              <a:rPr lang="en-US" sz="2000" dirty="0" smtClean="0">
                <a:solidFill>
                  <a:srgbClr val="0000FF"/>
                </a:solidFill>
                <a:sym typeface="Symbol"/>
              </a:rPr>
              <a:t>(3 </a:t>
            </a:r>
            <a:r>
              <a:rPr lang="en-US" sz="2000" dirty="0" err="1" smtClean="0">
                <a:solidFill>
                  <a:srgbClr val="0000FF"/>
                </a:solidFill>
                <a:sym typeface="Symbol"/>
              </a:rPr>
              <a:t>kCHF</a:t>
            </a:r>
            <a:r>
              <a:rPr lang="en-US" sz="2000" dirty="0" smtClean="0">
                <a:solidFill>
                  <a:srgbClr val="0000FF"/>
                </a:solidFill>
                <a:sym typeface="Symbol"/>
              </a:rPr>
              <a:t>) </a:t>
            </a:r>
            <a:endParaRPr lang="en-US" sz="2000" dirty="0">
              <a:solidFill>
                <a:srgbClr val="0000FF"/>
              </a:solidFill>
              <a:sym typeface="Symbol"/>
            </a:endParaRPr>
          </a:p>
          <a:p>
            <a:pPr marL="812800" indent="-368300">
              <a:buClr>
                <a:schemeClr val="tx1"/>
              </a:buClr>
              <a:buFont typeface="Arial" panose="020B0604020202020204" pitchFamily="34" charset="0"/>
              <a:buChar char="•"/>
            </a:pPr>
            <a:r>
              <a:rPr lang="en-US" sz="2000" dirty="0">
                <a:sym typeface="Symbol"/>
              </a:rPr>
              <a:t>Fiber links BA3 to BA6 (six fibers </a:t>
            </a:r>
            <a:r>
              <a:rPr lang="en-US" sz="2000" dirty="0" smtClean="0">
                <a:sym typeface="Symbol"/>
              </a:rPr>
              <a:t>operational, incl. 2 spares) </a:t>
            </a:r>
            <a:endParaRPr lang="en-US" sz="2000" dirty="0">
              <a:sym typeface="Symbol"/>
            </a:endParaRPr>
          </a:p>
          <a:p>
            <a:pPr marL="1270000" lvl="1" indent="-368300">
              <a:buClr>
                <a:schemeClr val="tx1"/>
              </a:buClr>
              <a:buFont typeface="Arial" panose="020B0604020202020204" pitchFamily="34" charset="0"/>
              <a:buChar char="•"/>
            </a:pPr>
            <a:r>
              <a:rPr lang="en-US" sz="2000" dirty="0">
                <a:sym typeface="Symbol"/>
              </a:rPr>
              <a:t>10 MHz from BA3 FC (non stabilized</a:t>
            </a:r>
            <a:r>
              <a:rPr lang="en-US" sz="2000" dirty="0" smtClean="0">
                <a:sym typeface="Symbol"/>
              </a:rPr>
              <a:t>) </a:t>
            </a:r>
            <a:r>
              <a:rPr lang="en-US" sz="2000" dirty="0" smtClean="0">
                <a:solidFill>
                  <a:srgbClr val="0000FF"/>
                </a:solidFill>
                <a:sym typeface="Symbol"/>
              </a:rPr>
              <a:t>(5 </a:t>
            </a:r>
            <a:r>
              <a:rPr lang="en-US" sz="2000" dirty="0" err="1" smtClean="0">
                <a:solidFill>
                  <a:srgbClr val="0000FF"/>
                </a:solidFill>
                <a:sym typeface="Symbol"/>
              </a:rPr>
              <a:t>kCHF</a:t>
            </a:r>
            <a:r>
              <a:rPr lang="en-US" sz="2000" dirty="0" smtClean="0">
                <a:solidFill>
                  <a:srgbClr val="0000FF"/>
                </a:solidFill>
                <a:sym typeface="Symbol"/>
              </a:rPr>
              <a:t>)</a:t>
            </a:r>
            <a:endParaRPr lang="en-US" sz="2000" dirty="0">
              <a:solidFill>
                <a:srgbClr val="0000FF"/>
              </a:solidFill>
              <a:sym typeface="Symbol"/>
            </a:endParaRPr>
          </a:p>
          <a:p>
            <a:pPr marL="1270000" lvl="1" indent="-368300">
              <a:buClr>
                <a:schemeClr val="tx1"/>
              </a:buClr>
              <a:buFont typeface="Arial" panose="020B0604020202020204" pitchFamily="34" charset="0"/>
              <a:buChar char="•"/>
            </a:pPr>
            <a:r>
              <a:rPr lang="en-US" sz="2000" dirty="0">
                <a:sym typeface="Symbol"/>
              </a:rPr>
              <a:t>400 MHz (stabilized, same fiber loop back</a:t>
            </a:r>
            <a:r>
              <a:rPr lang="en-US" sz="2000" dirty="0" smtClean="0">
                <a:sym typeface="Symbol"/>
              </a:rPr>
              <a:t>) </a:t>
            </a:r>
            <a:r>
              <a:rPr lang="en-US" sz="2000" dirty="0" smtClean="0">
                <a:solidFill>
                  <a:srgbClr val="0000FF"/>
                </a:solidFill>
                <a:sym typeface="Symbol"/>
              </a:rPr>
              <a:t>(15 </a:t>
            </a:r>
            <a:r>
              <a:rPr lang="en-US" sz="2000" dirty="0" err="1" smtClean="0">
                <a:solidFill>
                  <a:srgbClr val="0000FF"/>
                </a:solidFill>
                <a:sym typeface="Symbol"/>
              </a:rPr>
              <a:t>kCHF</a:t>
            </a:r>
            <a:r>
              <a:rPr lang="en-US" sz="2000" dirty="0" smtClean="0">
                <a:solidFill>
                  <a:srgbClr val="0000FF"/>
                </a:solidFill>
                <a:sym typeface="Symbol"/>
              </a:rPr>
              <a:t>)</a:t>
            </a:r>
            <a:endParaRPr lang="en-US" sz="2000" dirty="0">
              <a:solidFill>
                <a:srgbClr val="0000FF"/>
              </a:solidFill>
              <a:sym typeface="Symbol"/>
            </a:endParaRPr>
          </a:p>
          <a:p>
            <a:pPr marL="1270000" lvl="1" indent="-368300">
              <a:buClr>
                <a:schemeClr val="tx1"/>
              </a:buClr>
              <a:buFont typeface="Arial" panose="020B0604020202020204" pitchFamily="34" charset="0"/>
              <a:buChar char="•"/>
            </a:pPr>
            <a:r>
              <a:rPr lang="en-US" sz="2000" dirty="0" err="1" smtClean="0">
                <a:sym typeface="Symbol"/>
              </a:rPr>
              <a:t>Frev</a:t>
            </a:r>
            <a:r>
              <a:rPr lang="en-US" sz="2000" dirty="0" smtClean="0">
                <a:sym typeface="Symbol"/>
              </a:rPr>
              <a:t> = </a:t>
            </a:r>
            <a:r>
              <a:rPr lang="en-US" sz="2000" dirty="0">
                <a:sym typeface="Symbol"/>
              </a:rPr>
              <a:t>fc, stabilized (two fibers per signal) </a:t>
            </a:r>
            <a:r>
              <a:rPr lang="en-US" sz="2000" dirty="0" smtClean="0">
                <a:solidFill>
                  <a:srgbClr val="0000FF"/>
                </a:solidFill>
                <a:sym typeface="Symbol"/>
              </a:rPr>
              <a:t>(15 KCHF)</a:t>
            </a:r>
            <a:endParaRPr lang="en-US" sz="2000" dirty="0">
              <a:solidFill>
                <a:srgbClr val="0000FF"/>
              </a:solidFill>
              <a:sym typeface="Symbol"/>
            </a:endParaRPr>
          </a:p>
          <a:p>
            <a:pPr marL="812800" indent="-368300">
              <a:buClr>
                <a:schemeClr val="tx1"/>
              </a:buClr>
              <a:buFont typeface="Arial" panose="020B0604020202020204" pitchFamily="34" charset="0"/>
              <a:buChar char="•"/>
            </a:pPr>
            <a:r>
              <a:rPr lang="en-US" sz="2000" dirty="0">
                <a:sym typeface="Symbol"/>
              </a:rPr>
              <a:t>Fire poof climatized rack in LSS6 and local </a:t>
            </a:r>
            <a:r>
              <a:rPr lang="en-US" sz="2000" dirty="0" smtClean="0">
                <a:sym typeface="Symbol"/>
              </a:rPr>
              <a:t>cabling </a:t>
            </a:r>
            <a:r>
              <a:rPr lang="en-US" sz="2000" dirty="0" smtClean="0">
                <a:solidFill>
                  <a:srgbClr val="0000FF"/>
                </a:solidFill>
                <a:sym typeface="Symbol"/>
              </a:rPr>
              <a:t>(10 </a:t>
            </a:r>
            <a:r>
              <a:rPr lang="en-US" sz="2000" dirty="0" err="1" smtClean="0">
                <a:solidFill>
                  <a:srgbClr val="0000FF"/>
                </a:solidFill>
                <a:sym typeface="Symbol"/>
              </a:rPr>
              <a:t>kCHF</a:t>
            </a:r>
            <a:r>
              <a:rPr lang="en-US" sz="2000" dirty="0" smtClean="0">
                <a:solidFill>
                  <a:srgbClr val="0000FF"/>
                </a:solidFill>
                <a:sym typeface="Symbol"/>
              </a:rPr>
              <a:t>)</a:t>
            </a:r>
            <a:endParaRPr lang="en-US" sz="2000" dirty="0">
              <a:solidFill>
                <a:srgbClr val="0000FF"/>
              </a:solidFill>
              <a:sym typeface="Symbol"/>
            </a:endParaRPr>
          </a:p>
          <a:p>
            <a:pPr marL="1270000" lvl="1" indent="-368300">
              <a:buClr>
                <a:schemeClr val="tx1"/>
              </a:buClr>
              <a:buFont typeface="Arial" panose="020B0604020202020204" pitchFamily="34" charset="0"/>
              <a:buChar char="•"/>
            </a:pPr>
            <a:r>
              <a:rPr lang="en-US" sz="2000" dirty="0">
                <a:sym typeface="Symbol"/>
              </a:rPr>
              <a:t>1 RF VME </a:t>
            </a:r>
            <a:r>
              <a:rPr lang="en-US" sz="2000" dirty="0" smtClean="0">
                <a:sym typeface="Symbol"/>
              </a:rPr>
              <a:t>crate with timing </a:t>
            </a:r>
            <a:r>
              <a:rPr lang="en-US" sz="2000" dirty="0" smtClean="0">
                <a:solidFill>
                  <a:srgbClr val="0000FF"/>
                </a:solidFill>
                <a:sym typeface="Symbol"/>
              </a:rPr>
              <a:t>(15 </a:t>
            </a:r>
            <a:r>
              <a:rPr lang="en-US" sz="2000" dirty="0" err="1" smtClean="0">
                <a:solidFill>
                  <a:srgbClr val="0000FF"/>
                </a:solidFill>
                <a:sym typeface="Symbol"/>
              </a:rPr>
              <a:t>kCHF</a:t>
            </a:r>
            <a:r>
              <a:rPr lang="en-US" sz="2000" dirty="0" smtClean="0">
                <a:solidFill>
                  <a:srgbClr val="0000FF"/>
                </a:solidFill>
                <a:sym typeface="Symbol"/>
              </a:rPr>
              <a:t>)</a:t>
            </a:r>
            <a:endParaRPr lang="en-US" sz="2000" dirty="0">
              <a:solidFill>
                <a:srgbClr val="0000FF"/>
              </a:solidFill>
              <a:sym typeface="Symbol"/>
            </a:endParaRPr>
          </a:p>
          <a:p>
            <a:pPr marL="787400" indent="-342900">
              <a:buClr>
                <a:schemeClr val="tx1"/>
              </a:buClr>
              <a:buFont typeface="Arial" panose="020B0604020202020204" pitchFamily="34" charset="0"/>
              <a:buChar char="•"/>
            </a:pPr>
            <a:r>
              <a:rPr lang="en-US" sz="2000" dirty="0">
                <a:sym typeface="Symbol"/>
              </a:rPr>
              <a:t>Faraday cage adaptations in BA3 with </a:t>
            </a:r>
            <a:r>
              <a:rPr lang="en-US" sz="2000" dirty="0" smtClean="0">
                <a:sym typeface="Symbol"/>
              </a:rPr>
              <a:t>cabling </a:t>
            </a:r>
            <a:r>
              <a:rPr lang="en-US" sz="2000" dirty="0" smtClean="0">
                <a:solidFill>
                  <a:srgbClr val="0000FF"/>
                </a:solidFill>
                <a:sym typeface="Symbol"/>
              </a:rPr>
              <a:t>(5 </a:t>
            </a:r>
            <a:r>
              <a:rPr lang="en-US" sz="2000" dirty="0" err="1" smtClean="0">
                <a:solidFill>
                  <a:srgbClr val="0000FF"/>
                </a:solidFill>
                <a:sym typeface="Symbol"/>
              </a:rPr>
              <a:t>kCHF</a:t>
            </a:r>
            <a:r>
              <a:rPr lang="en-US" sz="2000" dirty="0" smtClean="0">
                <a:solidFill>
                  <a:srgbClr val="0000FF"/>
                </a:solidFill>
                <a:sym typeface="Symbol"/>
              </a:rPr>
              <a:t>)</a:t>
            </a:r>
          </a:p>
          <a:p>
            <a:pPr marL="787400" indent="-342900">
              <a:buClr>
                <a:schemeClr val="tx1"/>
              </a:buClr>
              <a:buFont typeface="Arial" panose="020B0604020202020204" pitchFamily="34" charset="0"/>
              <a:buChar char="•"/>
            </a:pPr>
            <a:r>
              <a:rPr lang="en-US" sz="2000" dirty="0" smtClean="0">
                <a:sym typeface="Symbol"/>
              </a:rPr>
              <a:t>Instrumentation, surveillance of links, lab  </a:t>
            </a:r>
            <a:r>
              <a:rPr lang="en-US" sz="2000" dirty="0" smtClean="0">
                <a:solidFill>
                  <a:srgbClr val="0000FF"/>
                </a:solidFill>
                <a:sym typeface="Symbol"/>
              </a:rPr>
              <a:t>(30 </a:t>
            </a:r>
            <a:r>
              <a:rPr lang="en-US" sz="2000" dirty="0" err="1" smtClean="0">
                <a:solidFill>
                  <a:srgbClr val="0000FF"/>
                </a:solidFill>
                <a:sym typeface="Symbol"/>
              </a:rPr>
              <a:t>kCHF</a:t>
            </a:r>
            <a:r>
              <a:rPr lang="en-US" sz="2000" dirty="0" smtClean="0">
                <a:solidFill>
                  <a:srgbClr val="0000FF"/>
                </a:solidFill>
                <a:sym typeface="Symbol"/>
              </a:rPr>
              <a:t>)</a:t>
            </a:r>
          </a:p>
          <a:p>
            <a:pPr marL="787400" indent="-342900">
              <a:buClr>
                <a:schemeClr val="tx1"/>
              </a:buClr>
              <a:buFont typeface="Arial" panose="020B0604020202020204" pitchFamily="34" charset="0"/>
              <a:buChar char="•"/>
            </a:pPr>
            <a:r>
              <a:rPr lang="en-US" sz="2000" dirty="0" smtClean="0">
                <a:sym typeface="Symbol"/>
              </a:rPr>
              <a:t>Local cabling, Ethernet, controls etc. </a:t>
            </a:r>
            <a:r>
              <a:rPr lang="en-US" sz="2000" dirty="0" smtClean="0">
                <a:solidFill>
                  <a:srgbClr val="0000FF"/>
                </a:solidFill>
                <a:sym typeface="Symbol"/>
              </a:rPr>
              <a:t>(20 </a:t>
            </a:r>
            <a:r>
              <a:rPr lang="en-US" sz="2000" dirty="0" err="1" smtClean="0">
                <a:solidFill>
                  <a:srgbClr val="0000FF"/>
                </a:solidFill>
                <a:sym typeface="Symbol"/>
              </a:rPr>
              <a:t>kCHF</a:t>
            </a:r>
            <a:r>
              <a:rPr lang="en-US" sz="2000" dirty="0" smtClean="0">
                <a:solidFill>
                  <a:srgbClr val="0000FF"/>
                </a:solidFill>
                <a:sym typeface="Symbol"/>
              </a:rPr>
              <a:t>) </a:t>
            </a:r>
          </a:p>
        </p:txBody>
      </p:sp>
      <p:sp>
        <p:nvSpPr>
          <p:cNvPr id="5" name="TextBox 4"/>
          <p:cNvSpPr txBox="1"/>
          <p:nvPr/>
        </p:nvSpPr>
        <p:spPr>
          <a:xfrm>
            <a:off x="5430175" y="6351006"/>
            <a:ext cx="3410614" cy="369332"/>
          </a:xfrm>
          <a:prstGeom prst="rect">
            <a:avLst/>
          </a:prstGeom>
          <a:noFill/>
        </p:spPr>
        <p:txBody>
          <a:bodyPr wrap="none" rtlCol="0">
            <a:spAutoFit/>
          </a:bodyPr>
          <a:lstStyle/>
          <a:p>
            <a:r>
              <a:rPr lang="en-US" dirty="0" smtClean="0">
                <a:solidFill>
                  <a:srgbClr val="FF0000"/>
                </a:solidFill>
              </a:rPr>
              <a:t>Material and Installation 223 </a:t>
            </a:r>
            <a:r>
              <a:rPr lang="en-US" dirty="0" err="1" smtClean="0">
                <a:solidFill>
                  <a:srgbClr val="FF0000"/>
                </a:solidFill>
              </a:rPr>
              <a:t>kCHF</a:t>
            </a:r>
            <a:endParaRPr lang="en-US" dirty="0">
              <a:solidFill>
                <a:srgbClr val="FF0000"/>
              </a:solidFill>
            </a:endParaRPr>
          </a:p>
        </p:txBody>
      </p:sp>
    </p:spTree>
    <p:extLst>
      <p:ext uri="{BB962C8B-B14F-4D97-AF65-F5344CB8AC3E}">
        <p14:creationId xmlns:p14="http://schemas.microsoft.com/office/powerpoint/2010/main" val="4164437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D16A0-AFAE-4175-89A8-55BE8D74583C}"/>
              </a:ext>
            </a:extLst>
          </p:cNvPr>
          <p:cNvSpPr>
            <a:spLocks noGrp="1"/>
          </p:cNvSpPr>
          <p:nvPr>
            <p:ph type="title"/>
          </p:nvPr>
        </p:nvSpPr>
        <p:spPr>
          <a:xfrm>
            <a:off x="1184774" y="186444"/>
            <a:ext cx="6703391" cy="579479"/>
          </a:xfrm>
        </p:spPr>
        <p:txBody>
          <a:bodyPr/>
          <a:lstStyle/>
          <a:p>
            <a:r>
              <a:rPr lang="en-US" dirty="0" smtClean="0"/>
              <a:t>Resources (workforce) </a:t>
            </a:r>
            <a:endParaRPr lang="en-US" dirty="0"/>
          </a:p>
        </p:txBody>
      </p:sp>
      <p:sp>
        <p:nvSpPr>
          <p:cNvPr id="3" name="Slide Number Placeholder 2">
            <a:extLst>
              <a:ext uri="{FF2B5EF4-FFF2-40B4-BE49-F238E27FC236}">
                <a16:creationId xmlns:a16="http://schemas.microsoft.com/office/drawing/2014/main" id="{5B56D110-7298-FC5A-B6F6-072CAD04543B}"/>
              </a:ext>
            </a:extLst>
          </p:cNvPr>
          <p:cNvSpPr>
            <a:spLocks noGrp="1"/>
          </p:cNvSpPr>
          <p:nvPr>
            <p:ph type="sldNum" sz="quarter" idx="12"/>
          </p:nvPr>
        </p:nvSpPr>
        <p:spPr/>
        <p:txBody>
          <a:bodyPr/>
          <a:lstStyle/>
          <a:p>
            <a:fld id="{1BC846AC-C5C3-41A5-825B-02209D99FCC9}" type="slidenum">
              <a:rPr lang="en-US" smtClean="0"/>
              <a:pPr/>
              <a:t>15</a:t>
            </a:fld>
            <a:endParaRPr lang="en-US" dirty="0"/>
          </a:p>
        </p:txBody>
      </p:sp>
      <p:sp>
        <p:nvSpPr>
          <p:cNvPr id="4" name="TextBox 3">
            <a:extLst>
              <a:ext uri="{FF2B5EF4-FFF2-40B4-BE49-F238E27FC236}">
                <a16:creationId xmlns:a16="http://schemas.microsoft.com/office/drawing/2014/main" id="{B4644BFF-ECB6-8645-445E-4B4135394B20}"/>
              </a:ext>
            </a:extLst>
          </p:cNvPr>
          <p:cNvSpPr txBox="1"/>
          <p:nvPr/>
        </p:nvSpPr>
        <p:spPr>
          <a:xfrm>
            <a:off x="430959" y="1132590"/>
            <a:ext cx="8211019" cy="707886"/>
          </a:xfrm>
          <a:prstGeom prst="rect">
            <a:avLst/>
          </a:prstGeom>
          <a:noFill/>
        </p:spPr>
        <p:txBody>
          <a:bodyPr wrap="square" rtlCol="0">
            <a:spAutoFit/>
          </a:bodyPr>
          <a:lstStyle/>
          <a:p>
            <a:pPr marL="812800" indent="-368300">
              <a:buClr>
                <a:schemeClr val="tx1"/>
              </a:buClr>
              <a:buFont typeface="Arial" panose="020B0604020202020204" pitchFamily="34" charset="0"/>
              <a:buChar char="•"/>
            </a:pPr>
            <a:r>
              <a:rPr lang="en-US" sz="2000" dirty="0" smtClean="0">
                <a:sym typeface="Symbol"/>
              </a:rPr>
              <a:t>2 technical students or 1 Fellow (“Quest”) from late 2024</a:t>
            </a:r>
          </a:p>
          <a:p>
            <a:pPr marL="812800" indent="-368300">
              <a:buClr>
                <a:schemeClr val="tx1"/>
              </a:buClr>
              <a:buFont typeface="Arial" panose="020B0604020202020204" pitchFamily="34" charset="0"/>
              <a:buChar char="•"/>
            </a:pPr>
            <a:r>
              <a:rPr lang="en-US" sz="2000" dirty="0">
                <a:sym typeface="Symbol"/>
              </a:rPr>
              <a:t>a</a:t>
            </a:r>
            <a:r>
              <a:rPr lang="en-US" sz="2000" dirty="0" smtClean="0">
                <a:sym typeface="Symbol"/>
              </a:rPr>
              <a:t>llocation of CERN staff for supervision 0.15 FTE over 5 years, x5</a:t>
            </a:r>
          </a:p>
        </p:txBody>
      </p:sp>
      <p:sp>
        <p:nvSpPr>
          <p:cNvPr id="6" name="Title 1">
            <a:extLst>
              <a:ext uri="{FF2B5EF4-FFF2-40B4-BE49-F238E27FC236}">
                <a16:creationId xmlns:a16="http://schemas.microsoft.com/office/drawing/2014/main" id="{112D16A0-AFAE-4175-89A8-55BE8D74583C}"/>
              </a:ext>
            </a:extLst>
          </p:cNvPr>
          <p:cNvSpPr txBox="1">
            <a:spLocks/>
          </p:cNvSpPr>
          <p:nvPr/>
        </p:nvSpPr>
        <p:spPr>
          <a:xfrm>
            <a:off x="1184772" y="3085866"/>
            <a:ext cx="6703391" cy="57947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kern="1200">
                <a:solidFill>
                  <a:schemeClr val="accent1"/>
                </a:solidFill>
                <a:latin typeface="+mj-lt"/>
                <a:ea typeface="+mj-ea"/>
                <a:cs typeface="+mj-cs"/>
              </a:defRPr>
            </a:lvl1pPr>
          </a:lstStyle>
          <a:p>
            <a:r>
              <a:rPr lang="en-US" dirty="0" smtClean="0"/>
              <a:t>Schedule </a:t>
            </a:r>
            <a:endParaRPr lang="en-US" dirty="0"/>
          </a:p>
        </p:txBody>
      </p:sp>
      <p:sp>
        <p:nvSpPr>
          <p:cNvPr id="7" name="TextBox 6">
            <a:extLst>
              <a:ext uri="{FF2B5EF4-FFF2-40B4-BE49-F238E27FC236}">
                <a16:creationId xmlns:a16="http://schemas.microsoft.com/office/drawing/2014/main" id="{B4644BFF-ECB6-8645-445E-4B4135394B20}"/>
              </a:ext>
            </a:extLst>
          </p:cNvPr>
          <p:cNvSpPr txBox="1"/>
          <p:nvPr/>
        </p:nvSpPr>
        <p:spPr>
          <a:xfrm>
            <a:off x="513021" y="4011797"/>
            <a:ext cx="8211019" cy="1631216"/>
          </a:xfrm>
          <a:prstGeom prst="rect">
            <a:avLst/>
          </a:prstGeom>
          <a:noFill/>
        </p:spPr>
        <p:txBody>
          <a:bodyPr wrap="square" rtlCol="0">
            <a:spAutoFit/>
          </a:bodyPr>
          <a:lstStyle/>
          <a:p>
            <a:pPr marL="812800" indent="-368300">
              <a:buClr>
                <a:schemeClr val="tx1"/>
              </a:buClr>
              <a:buFont typeface="Arial" panose="020B0604020202020204" pitchFamily="34" charset="0"/>
              <a:buChar char="•"/>
            </a:pPr>
            <a:r>
              <a:rPr lang="en-US" sz="2000" dirty="0" smtClean="0">
                <a:sym typeface="Symbol"/>
              </a:rPr>
              <a:t>Develop required for electronics ahead of LS3</a:t>
            </a:r>
          </a:p>
          <a:p>
            <a:pPr marL="1270000" lvl="1" indent="-368300">
              <a:buClr>
                <a:schemeClr val="tx1"/>
              </a:buClr>
              <a:buFont typeface="Arial" panose="020B0604020202020204" pitchFamily="34" charset="0"/>
              <a:buChar char="•"/>
            </a:pPr>
            <a:r>
              <a:rPr lang="en-US" sz="2000" dirty="0" smtClean="0">
                <a:sym typeface="Symbol"/>
              </a:rPr>
              <a:t>2 technical students or 1 Fellow (“Quest”), 2025 (?) to 2027</a:t>
            </a:r>
          </a:p>
          <a:p>
            <a:pPr marL="812800" indent="-368300">
              <a:buClr>
                <a:schemeClr val="tx1"/>
              </a:buClr>
              <a:buFont typeface="Arial" panose="020B0604020202020204" pitchFamily="34" charset="0"/>
              <a:buChar char="•"/>
            </a:pPr>
            <a:r>
              <a:rPr lang="en-US" sz="2000" dirty="0">
                <a:sym typeface="Symbol"/>
              </a:rPr>
              <a:t>a</a:t>
            </a:r>
            <a:r>
              <a:rPr lang="en-US" sz="2000" dirty="0" smtClean="0">
                <a:sym typeface="Symbol"/>
              </a:rPr>
              <a:t>llocation of CERN staff for supervision 0.15 FTE over 5 years from planning of the request for funding to the installation and hardware commissioning in 2027, need department commitment for this</a:t>
            </a:r>
          </a:p>
        </p:txBody>
      </p:sp>
    </p:spTree>
    <p:extLst>
      <p:ext uri="{BB962C8B-B14F-4D97-AF65-F5344CB8AC3E}">
        <p14:creationId xmlns:p14="http://schemas.microsoft.com/office/powerpoint/2010/main" val="197972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16</a:t>
            </a:fld>
            <a:endParaRPr lang="en-US" dirty="0"/>
          </a:p>
        </p:txBody>
      </p:sp>
      <p:pic>
        <p:nvPicPr>
          <p:cNvPr id="4" name="Picture 3"/>
          <p:cNvPicPr>
            <a:picLocks noChangeAspect="1"/>
          </p:cNvPicPr>
          <p:nvPr/>
        </p:nvPicPr>
        <p:blipFill>
          <a:blip r:embed="rId2"/>
          <a:stretch>
            <a:fillRect/>
          </a:stretch>
        </p:blipFill>
        <p:spPr>
          <a:xfrm>
            <a:off x="278338" y="2080859"/>
            <a:ext cx="8572364" cy="2822437"/>
          </a:xfrm>
          <a:prstGeom prst="rect">
            <a:avLst/>
          </a:prstGeom>
        </p:spPr>
      </p:pic>
      <p:cxnSp>
        <p:nvCxnSpPr>
          <p:cNvPr id="6" name="Straight Arrow Connector 5"/>
          <p:cNvCxnSpPr/>
          <p:nvPr/>
        </p:nvCxnSpPr>
        <p:spPr>
          <a:xfrm>
            <a:off x="2147977" y="3062380"/>
            <a:ext cx="6581955" cy="0"/>
          </a:xfrm>
          <a:prstGeom prst="straightConnector1">
            <a:avLst/>
          </a:prstGeom>
          <a:ln>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250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3470" y="147484"/>
            <a:ext cx="6703391" cy="579479"/>
          </a:xfrm>
        </p:spPr>
        <p:txBody>
          <a:bodyPr>
            <a:normAutofit/>
          </a:bodyPr>
          <a:lstStyle/>
          <a:p>
            <a:r>
              <a:rPr lang="en-US" dirty="0"/>
              <a:t>Next </a:t>
            </a:r>
            <a:r>
              <a:rPr lang="en-US" dirty="0" smtClean="0"/>
              <a:t>possible steps</a:t>
            </a:r>
            <a:endParaRPr lang="en-GB" dirty="0"/>
          </a:p>
        </p:txBody>
      </p:sp>
      <p:sp>
        <p:nvSpPr>
          <p:cNvPr id="4" name="TextBox 3"/>
          <p:cNvSpPr txBox="1"/>
          <p:nvPr/>
        </p:nvSpPr>
        <p:spPr>
          <a:xfrm>
            <a:off x="486288" y="987189"/>
            <a:ext cx="8087442" cy="6370975"/>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estimate </a:t>
            </a:r>
            <a:r>
              <a:rPr lang="en-GB" sz="2400" dirty="0"/>
              <a:t>cycle time required for synchronisation / re-phasing (will be longer for Pb</a:t>
            </a:r>
            <a:r>
              <a:rPr lang="en-GB" sz="2400" baseline="30000" dirty="0"/>
              <a:t>79+</a:t>
            </a:r>
            <a:r>
              <a:rPr lang="en-GB" sz="2400" dirty="0"/>
              <a:t> than for p to AWAKE), similar to </a:t>
            </a:r>
            <a:r>
              <a:rPr lang="en-GB" sz="2400" dirty="0" err="1"/>
              <a:t>Pb</a:t>
            </a:r>
            <a:r>
              <a:rPr lang="en-GB" sz="2400" dirty="0"/>
              <a:t> for </a:t>
            </a:r>
            <a:r>
              <a:rPr lang="en-GB" sz="2400" dirty="0" smtClean="0"/>
              <a:t>LHC (left over from 2019)</a:t>
            </a:r>
          </a:p>
          <a:p>
            <a:pPr marL="457200" indent="-457200">
              <a:buFont typeface="Arial" panose="020B0604020202020204" pitchFamily="34" charset="0"/>
              <a:buChar char="•"/>
            </a:pPr>
            <a:r>
              <a:rPr lang="en-GB" sz="2400" dirty="0" smtClean="0"/>
              <a:t>check possible experiment using existing equipment from crab cavity installation (phase noise)</a:t>
            </a:r>
          </a:p>
          <a:p>
            <a:pPr marL="457200" indent="-457200">
              <a:buFont typeface="Arial" panose="020B0604020202020204" pitchFamily="34" charset="0"/>
              <a:buChar char="•"/>
            </a:pPr>
            <a:r>
              <a:rPr lang="en-GB" sz="2400" dirty="0" smtClean="0"/>
              <a:t>check stability (jitter) of ion bunch in time with respect to reference (input to specification of </a:t>
            </a:r>
            <a:r>
              <a:rPr lang="en-GB" sz="2400" dirty="0" err="1" smtClean="0"/>
              <a:t>fiber</a:t>
            </a:r>
            <a:r>
              <a:rPr lang="en-GB" sz="2400" dirty="0" smtClean="0"/>
              <a:t> link) or base on AWAKE experience</a:t>
            </a:r>
          </a:p>
          <a:p>
            <a:pPr marL="457200" indent="-457200">
              <a:buFont typeface="Arial" panose="020B0604020202020204" pitchFamily="34" charset="0"/>
              <a:buChar char="•"/>
            </a:pPr>
            <a:r>
              <a:rPr lang="en-GB" sz="2400" dirty="0" smtClean="0"/>
              <a:t>study remote controls and diagnostics needed</a:t>
            </a:r>
          </a:p>
          <a:p>
            <a:pPr marL="457200" indent="-457200">
              <a:buFont typeface="Arial" panose="020B0604020202020204" pitchFamily="34" charset="0"/>
              <a:buChar char="•"/>
            </a:pPr>
            <a:r>
              <a:rPr lang="en-GB" sz="2400" dirty="0" smtClean="0"/>
              <a:t>get more accurate estimates for</a:t>
            </a:r>
          </a:p>
          <a:p>
            <a:pPr marL="914400" lvl="1" indent="-457200">
              <a:buFont typeface="Arial" panose="020B0604020202020204" pitchFamily="34" charset="0"/>
              <a:buChar char="•"/>
            </a:pPr>
            <a:r>
              <a:rPr lang="en-GB" sz="2400" dirty="0" smtClean="0"/>
              <a:t>optical </a:t>
            </a:r>
            <a:r>
              <a:rPr lang="en-GB" sz="2400" dirty="0" err="1" smtClean="0"/>
              <a:t>fiber</a:t>
            </a:r>
            <a:r>
              <a:rPr lang="en-GB" sz="2400" dirty="0" smtClean="0"/>
              <a:t> links</a:t>
            </a:r>
          </a:p>
          <a:p>
            <a:pPr marL="914400" lvl="1" indent="-457200">
              <a:buFont typeface="Arial" panose="020B0604020202020204" pitchFamily="34" charset="0"/>
              <a:buChar char="•"/>
            </a:pPr>
            <a:r>
              <a:rPr lang="en-GB" sz="2400" dirty="0" smtClean="0"/>
              <a:t>fire safety for rack, acceptable environmental conditions outside laser room, how to deal with the non-ionizing radiation estimates </a:t>
            </a:r>
          </a:p>
          <a:p>
            <a:pPr marL="457200" indent="-457200">
              <a:buFont typeface="Arial" panose="020B0604020202020204" pitchFamily="34" charset="0"/>
              <a:buChar char="•"/>
            </a:pPr>
            <a:r>
              <a:rPr lang="en-GB" sz="2400" dirty="0" smtClean="0"/>
              <a:t>decide if option for White Rabbit should be kept open  </a:t>
            </a:r>
          </a:p>
          <a:p>
            <a:pPr marL="914400" lvl="1" indent="-457200">
              <a:buFont typeface="Arial" panose="020B0604020202020204" pitchFamily="34" charset="0"/>
              <a:buChar char="•"/>
            </a:pPr>
            <a:endParaRPr lang="en-GB" sz="2400" dirty="0"/>
          </a:p>
          <a:p>
            <a:endParaRPr lang="en-GB" sz="2400" dirty="0"/>
          </a:p>
        </p:txBody>
      </p:sp>
      <p:sp>
        <p:nvSpPr>
          <p:cNvPr id="5" name="Slide Number Placeholder 4"/>
          <p:cNvSpPr>
            <a:spLocks noGrp="1"/>
          </p:cNvSpPr>
          <p:nvPr>
            <p:ph type="sldNum" sz="quarter" idx="12"/>
          </p:nvPr>
        </p:nvSpPr>
        <p:spPr/>
        <p:txBody>
          <a:bodyPr/>
          <a:lstStyle/>
          <a:p>
            <a:fld id="{1BC846AC-C5C3-41A5-825B-02209D99FCC9}" type="slidenum">
              <a:rPr lang="en-US" smtClean="0"/>
              <a:pPr/>
              <a:t>17</a:t>
            </a:fld>
            <a:endParaRPr lang="en-US" dirty="0"/>
          </a:p>
        </p:txBody>
      </p:sp>
    </p:spTree>
    <p:extLst>
      <p:ext uri="{BB962C8B-B14F-4D97-AF65-F5344CB8AC3E}">
        <p14:creationId xmlns:p14="http://schemas.microsoft.com/office/powerpoint/2010/main" val="2368977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2631" y="2855009"/>
            <a:ext cx="6703391" cy="579479"/>
          </a:xfrm>
        </p:spPr>
        <p:txBody>
          <a:bodyPr/>
          <a:lstStyle/>
          <a:p>
            <a:r>
              <a:rPr lang="en-US" dirty="0" smtClean="0"/>
              <a:t>Spare</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18</a:t>
            </a:fld>
            <a:endParaRPr lang="en-US"/>
          </a:p>
        </p:txBody>
      </p:sp>
    </p:spTree>
    <p:extLst>
      <p:ext uri="{BB962C8B-B14F-4D97-AF65-F5344CB8AC3E}">
        <p14:creationId xmlns:p14="http://schemas.microsoft.com/office/powerpoint/2010/main" val="3754102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Introduction - Reminder</a:t>
            </a:r>
            <a:endParaRPr lang="en-GB" dirty="0"/>
          </a:p>
        </p:txBody>
      </p:sp>
      <p:sp>
        <p:nvSpPr>
          <p:cNvPr id="4" name="TextBox 3"/>
          <p:cNvSpPr txBox="1"/>
          <p:nvPr/>
        </p:nvSpPr>
        <p:spPr>
          <a:xfrm>
            <a:off x="324464" y="1176088"/>
            <a:ext cx="8495071" cy="5016758"/>
          </a:xfrm>
          <a:prstGeom prst="rect">
            <a:avLst/>
          </a:prstGeom>
          <a:noFill/>
        </p:spPr>
        <p:txBody>
          <a:bodyPr wrap="square" rtlCol="0">
            <a:spAutoFit/>
          </a:bodyPr>
          <a:lstStyle/>
          <a:p>
            <a:pPr marL="457200" indent="-457200">
              <a:buFont typeface="Arial" panose="020B0604020202020204" pitchFamily="34" charset="0"/>
              <a:buChar char="•"/>
            </a:pPr>
            <a:r>
              <a:rPr lang="en-US" sz="2000" dirty="0"/>
              <a:t>SPS main RF system frequency is 200 </a:t>
            </a:r>
            <a:r>
              <a:rPr lang="en-US" sz="2000" dirty="0" err="1"/>
              <a:t>MHz.</a:t>
            </a:r>
            <a:endParaRPr lang="en-US" sz="2000" dirty="0"/>
          </a:p>
          <a:p>
            <a:pPr marL="457200" indent="-457200">
              <a:buFont typeface="Arial" panose="020B0604020202020204" pitchFamily="34" charset="0"/>
              <a:buChar char="•"/>
            </a:pPr>
            <a:r>
              <a:rPr lang="en-US" sz="2000" dirty="0"/>
              <a:t>SPS RF systems are located in point 3 of the SPS (cavities, power, LLRF).</a:t>
            </a:r>
          </a:p>
          <a:p>
            <a:pPr marL="457200" indent="-457200">
              <a:buFont typeface="Arial" panose="020B0604020202020204" pitchFamily="34" charset="0"/>
              <a:buChar char="•"/>
            </a:pPr>
            <a:r>
              <a:rPr lang="en-US" sz="2000" dirty="0"/>
              <a:t>RF synchronization regularly done in the SPS for</a:t>
            </a:r>
          </a:p>
          <a:p>
            <a:pPr marL="914400" lvl="1" indent="-457200">
              <a:buFont typeface="Arial" panose="020B0604020202020204" pitchFamily="34" charset="0"/>
              <a:buChar char="•"/>
            </a:pPr>
            <a:r>
              <a:rPr lang="en-US" sz="2000" dirty="0"/>
              <a:t>extraction of beam to LHC (point 4 of LHC)</a:t>
            </a:r>
          </a:p>
          <a:p>
            <a:pPr marL="914400" lvl="1" indent="-457200">
              <a:buFont typeface="Arial" panose="020B0604020202020204" pitchFamily="34" charset="0"/>
              <a:buChar char="•"/>
            </a:pPr>
            <a:r>
              <a:rPr lang="en-US" sz="2000" dirty="0"/>
              <a:t>extraction of beam to AWAKE (point 4 of SPS)</a:t>
            </a:r>
          </a:p>
          <a:p>
            <a:pPr marL="914400" lvl="1" indent="-457200">
              <a:buFont typeface="Arial" panose="020B0604020202020204" pitchFamily="34" charset="0"/>
              <a:buChar char="•"/>
            </a:pPr>
            <a:r>
              <a:rPr lang="en-US" sz="2000" dirty="0"/>
              <a:t>during crab cavity MDs (prototype system in point 6 of SPS).</a:t>
            </a:r>
          </a:p>
          <a:p>
            <a:pPr marL="457200" indent="-457200">
              <a:buFont typeface="Arial" panose="020B0604020202020204" pitchFamily="34" charset="0"/>
              <a:buChar char="•"/>
            </a:pPr>
            <a:r>
              <a:rPr lang="en-US" sz="2000" dirty="0"/>
              <a:t>Common to all schemes is that the beam is re-synchronized in the SPS to </a:t>
            </a:r>
            <a:r>
              <a:rPr lang="en-US" sz="2000" dirty="0" smtClean="0"/>
              <a:t> external </a:t>
            </a:r>
            <a:r>
              <a:rPr lang="en-US" sz="2000" dirty="0"/>
              <a:t>reference signals from the receiving machine or experiment.</a:t>
            </a:r>
          </a:p>
          <a:p>
            <a:pPr marL="457200" indent="-457200">
              <a:buFont typeface="Arial" panose="020B0604020202020204" pitchFamily="34" charset="0"/>
              <a:buChar char="•"/>
            </a:pPr>
            <a:r>
              <a:rPr lang="en-US" sz="2000" dirty="0"/>
              <a:t>During the process the beam can be shifted in time to the right position with respect to a fixed revolution frequency pulse of the SPS.</a:t>
            </a:r>
          </a:p>
          <a:p>
            <a:pPr marL="457200" indent="-457200">
              <a:buFont typeface="Arial" panose="020B0604020202020204" pitchFamily="34" charset="0"/>
              <a:buChar char="•"/>
            </a:pPr>
            <a:r>
              <a:rPr lang="en-US" sz="2000" dirty="0"/>
              <a:t>A high precision of the synchronization requires distribution of RF signals with low drift and jitter.</a:t>
            </a:r>
          </a:p>
          <a:p>
            <a:pPr marL="457200" indent="-457200">
              <a:buFont typeface="Arial" panose="020B0604020202020204" pitchFamily="34" charset="0"/>
              <a:buChar char="•"/>
            </a:pPr>
            <a:r>
              <a:rPr lang="en-US" sz="2000" dirty="0"/>
              <a:t>AWAKE synchronization has been the most precise implemented in the SPS</a:t>
            </a:r>
          </a:p>
          <a:p>
            <a:pPr marL="914400" lvl="1" indent="-457200">
              <a:buFont typeface="Arial" panose="020B0604020202020204" pitchFamily="34" charset="0"/>
              <a:buChar char="•"/>
            </a:pPr>
            <a:r>
              <a:rPr lang="en-US" sz="2000" dirty="0"/>
              <a:t>based on scheme developed for the beam transfer to LHC</a:t>
            </a:r>
          </a:p>
          <a:p>
            <a:pPr marL="457200" indent="-457200">
              <a:buFont typeface="Arial" panose="020B0604020202020204" pitchFamily="34" charset="0"/>
              <a:buChar char="•"/>
            </a:pPr>
            <a:r>
              <a:rPr lang="en-US" sz="2000" dirty="0"/>
              <a:t>New SPS LLRF commissioned in 2021/2022 compatible with scheme deployed in AWAKE, LHC and for SPS crab cavity tests in point 6 of SPS</a:t>
            </a:r>
          </a:p>
        </p:txBody>
      </p:sp>
      <p:sp>
        <p:nvSpPr>
          <p:cNvPr id="61" name="Slide Number Placeholder 60"/>
          <p:cNvSpPr>
            <a:spLocks noGrp="1"/>
          </p:cNvSpPr>
          <p:nvPr>
            <p:ph type="sldNum" sz="quarter" idx="12"/>
          </p:nvPr>
        </p:nvSpPr>
        <p:spPr/>
        <p:txBody>
          <a:bodyPr/>
          <a:lstStyle/>
          <a:p>
            <a:fld id="{1BC846AC-C5C3-41A5-825B-02209D99FCC9}" type="slidenum">
              <a:rPr lang="en-US" smtClean="0"/>
              <a:pPr/>
              <a:t>1</a:t>
            </a:fld>
            <a:endParaRPr lang="en-US" dirty="0"/>
          </a:p>
        </p:txBody>
      </p:sp>
    </p:spTree>
    <p:extLst>
      <p:ext uri="{BB962C8B-B14F-4D97-AF65-F5344CB8AC3E}">
        <p14:creationId xmlns:p14="http://schemas.microsoft.com/office/powerpoint/2010/main" val="3989698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H="1" flipV="1">
            <a:off x="5633902" y="1668321"/>
            <a:ext cx="40095" cy="3942363"/>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18512"/>
            <a:ext cx="9143999" cy="579479"/>
          </a:xfrm>
        </p:spPr>
        <p:txBody>
          <a:bodyPr>
            <a:normAutofit/>
          </a:bodyPr>
          <a:lstStyle/>
          <a:p>
            <a:r>
              <a:rPr lang="en-US" dirty="0"/>
              <a:t>A possible scheme for the </a:t>
            </a:r>
            <a:r>
              <a:rPr lang="en-US" dirty="0">
                <a:latin typeface="Symbol" panose="05050102010706020507" pitchFamily="18" charset="2"/>
              </a:rPr>
              <a:t>gg</a:t>
            </a:r>
            <a:r>
              <a:rPr lang="en-US" dirty="0"/>
              <a:t> factory POP</a:t>
            </a:r>
            <a:endParaRPr lang="en-GB" dirty="0"/>
          </a:p>
        </p:txBody>
      </p:sp>
      <p:sp>
        <p:nvSpPr>
          <p:cNvPr id="146" name="Rectangle 145"/>
          <p:cNvSpPr/>
          <p:nvPr/>
        </p:nvSpPr>
        <p:spPr>
          <a:xfrm>
            <a:off x="2111021" y="1949461"/>
            <a:ext cx="1392523" cy="728914"/>
          </a:xfrm>
          <a:prstGeom prst="rect">
            <a:avLst/>
          </a:prstGeom>
          <a:solidFill>
            <a:srgbClr val="FFFF00"/>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286168" y="1949461"/>
            <a:ext cx="1295497"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 400.8 MHz master</a:t>
            </a:r>
            <a:endParaRPr lang="en-GB" sz="1600" b="1" dirty="0">
              <a:solidFill>
                <a:schemeClr val="tx1"/>
              </a:solidFill>
            </a:endParaRPr>
          </a:p>
        </p:txBody>
      </p: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 40.08 MHz</a:t>
            </a:r>
            <a:endParaRPr lang="en-GB" sz="1200" b="1" dirty="0">
              <a:solidFill>
                <a:srgbClr val="FF0000"/>
              </a:solidFill>
            </a:endParaRPr>
          </a:p>
        </p:txBody>
      </p:sp>
      <p:sp>
        <p:nvSpPr>
          <p:cNvPr id="199" name="TextBox 198"/>
          <p:cNvSpPr txBox="1"/>
          <p:nvPr/>
        </p:nvSpPr>
        <p:spPr>
          <a:xfrm>
            <a:off x="998216" y="2646624"/>
            <a:ext cx="821250" cy="461665"/>
          </a:xfrm>
          <a:prstGeom prst="rect">
            <a:avLst/>
          </a:prstGeom>
          <a:noFill/>
        </p:spPr>
        <p:txBody>
          <a:bodyPr wrap="none" rtlCol="0">
            <a:spAutoFit/>
          </a:bodyPr>
          <a:lstStyle/>
          <a:p>
            <a:r>
              <a:rPr lang="en-US" sz="1200" b="1" dirty="0">
                <a:solidFill>
                  <a:srgbClr val="FF0000"/>
                </a:solidFill>
              </a:rPr>
              <a:t>Reference</a:t>
            </a:r>
          </a:p>
          <a:p>
            <a:r>
              <a:rPr lang="en-US" sz="1200" b="1" dirty="0">
                <a:solidFill>
                  <a:srgbClr val="FF0000"/>
                </a:solidFill>
              </a:rPr>
              <a:t>frequency</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73997" y="2851415"/>
            <a:ext cx="1456437" cy="276999"/>
          </a:xfrm>
          <a:prstGeom prst="rect">
            <a:avLst/>
          </a:prstGeom>
          <a:noFill/>
        </p:spPr>
        <p:txBody>
          <a:bodyPr wrap="square" rtlCol="0">
            <a:spAutoFit/>
          </a:bodyPr>
          <a:lstStyle/>
          <a:p>
            <a:pPr algn="ctr"/>
            <a:r>
              <a:rPr lang="en-US" sz="1200" b="1" dirty="0" err="1">
                <a:solidFill>
                  <a:srgbClr val="FF0000"/>
                </a:solidFill>
              </a:rPr>
              <a:t>frev</a:t>
            </a:r>
            <a:r>
              <a:rPr lang="en-US" sz="1200" b="1" dirty="0">
                <a:solidFill>
                  <a:srgbClr val="FF0000"/>
                </a:solidFill>
              </a:rPr>
              <a:t>, fc,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synchronous divider (CTU)</a:t>
            </a:r>
            <a:endParaRPr lang="en-GB" sz="1600" b="1" dirty="0">
              <a:solidFill>
                <a:schemeClr val="tx1"/>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a:t>
            </a:r>
            <a:endParaRPr lang="en-GB" sz="1200" b="1" dirty="0">
              <a:solidFill>
                <a:srgbClr val="FF0000"/>
              </a:solidFill>
            </a:endParaRPr>
          </a:p>
        </p:txBody>
      </p:sp>
      <p:sp>
        <p:nvSpPr>
          <p:cNvPr id="271" name="TextBox 270"/>
          <p:cNvSpPr txBox="1"/>
          <p:nvPr/>
        </p:nvSpPr>
        <p:spPr>
          <a:xfrm>
            <a:off x="2746560" y="6193644"/>
            <a:ext cx="1622386" cy="276999"/>
          </a:xfrm>
          <a:prstGeom prst="rect">
            <a:avLst/>
          </a:prstGeom>
          <a:noFill/>
        </p:spPr>
        <p:txBody>
          <a:bodyPr wrap="square" rtlCol="0">
            <a:spAutoFit/>
          </a:bodyPr>
          <a:lstStyle/>
          <a:p>
            <a:pPr algn="ctr"/>
            <a:r>
              <a:rPr lang="en-US" sz="1200" b="1" dirty="0">
                <a:solidFill>
                  <a:srgbClr val="FF0000"/>
                </a:solidFill>
              </a:rPr>
              <a:t>Fast pulse triggers</a:t>
            </a: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28" name="TextBox 327"/>
          <p:cNvSpPr txBox="1"/>
          <p:nvPr/>
        </p:nvSpPr>
        <p:spPr>
          <a:xfrm>
            <a:off x="4910340" y="1693928"/>
            <a:ext cx="734279" cy="307777"/>
          </a:xfrm>
          <a:prstGeom prst="rect">
            <a:avLst/>
          </a:prstGeom>
          <a:noFill/>
        </p:spPr>
        <p:txBody>
          <a:bodyPr wrap="square" rtlCol="0">
            <a:spAutoFit/>
          </a:bodyPr>
          <a:lstStyle/>
          <a:p>
            <a:pPr algn="r"/>
            <a:r>
              <a:rPr lang="en-US" sz="1400" b="1" dirty="0">
                <a:solidFill>
                  <a:schemeClr val="bg1">
                    <a:lumMod val="50000"/>
                  </a:schemeClr>
                </a:solidFill>
              </a:rPr>
              <a:t>BA6</a:t>
            </a:r>
            <a:endParaRPr lang="en-GB" sz="1400" b="1" dirty="0">
              <a:solidFill>
                <a:schemeClr val="bg1">
                  <a:lumMod val="50000"/>
                </a:schemeClr>
              </a:solidFill>
            </a:endParaRPr>
          </a:p>
        </p:txBody>
      </p:sp>
      <p:sp>
        <p:nvSpPr>
          <p:cNvPr id="329" name="TextBox 328"/>
          <p:cNvSpPr txBox="1"/>
          <p:nvPr/>
        </p:nvSpPr>
        <p:spPr>
          <a:xfrm>
            <a:off x="5625964" y="171523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370175" y="673742"/>
            <a:ext cx="467347" cy="2273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5908398" y="65221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90" name="Rectangle 89"/>
          <p:cNvSpPr/>
          <p:nvPr/>
        </p:nvSpPr>
        <p:spPr>
          <a:xfrm>
            <a:off x="5370175" y="100543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5916064" y="947114"/>
            <a:ext cx="1692386" cy="338554"/>
          </a:xfrm>
          <a:prstGeom prst="rect">
            <a:avLst/>
          </a:prstGeom>
          <a:noFill/>
        </p:spPr>
        <p:txBody>
          <a:bodyPr wrap="none" rtlCol="0">
            <a:spAutoFit/>
          </a:bodyPr>
          <a:lstStyle/>
          <a:p>
            <a:r>
              <a:rPr lang="en-US" sz="1600" b="1" dirty="0">
                <a:solidFill>
                  <a:srgbClr val="00B050"/>
                </a:solidFill>
              </a:rPr>
              <a:t>Existing RF design</a:t>
            </a:r>
          </a:p>
        </p:txBody>
      </p:sp>
      <p:sp>
        <p:nvSpPr>
          <p:cNvPr id="4" name="Slide Number Placeholder 3"/>
          <p:cNvSpPr>
            <a:spLocks noGrp="1"/>
          </p:cNvSpPr>
          <p:nvPr>
            <p:ph type="sldNum" sz="quarter" idx="12"/>
          </p:nvPr>
        </p:nvSpPr>
        <p:spPr/>
        <p:txBody>
          <a:bodyPr/>
          <a:lstStyle/>
          <a:p>
            <a:fld id="{1BC846AC-C5C3-41A5-825B-02209D99FCC9}" type="slidenum">
              <a:rPr lang="en-US" smtClean="0"/>
              <a:pPr/>
              <a:t>19</a:t>
            </a:fld>
            <a:endParaRPr lang="en-US" dirty="0"/>
          </a:p>
        </p:txBody>
      </p:sp>
      <p:sp>
        <p:nvSpPr>
          <p:cNvPr id="6" name="TextBox 5"/>
          <p:cNvSpPr txBox="1"/>
          <p:nvPr/>
        </p:nvSpPr>
        <p:spPr>
          <a:xfrm>
            <a:off x="4270136" y="5603124"/>
            <a:ext cx="4388960" cy="830997"/>
          </a:xfrm>
          <a:prstGeom prst="rect">
            <a:avLst/>
          </a:prstGeom>
          <a:noFill/>
        </p:spPr>
        <p:txBody>
          <a:bodyPr wrap="square" rtlCol="0">
            <a:spAutoFit/>
          </a:bodyPr>
          <a:lstStyle/>
          <a:p>
            <a:r>
              <a:rPr lang="en-GB" sz="1600" dirty="0"/>
              <a:t>Re-use of the AWAKE scheme minimizes</a:t>
            </a:r>
          </a:p>
          <a:p>
            <a:r>
              <a:rPr lang="en-GB" sz="1600" dirty="0"/>
              <a:t>new developments and commissioning time</a:t>
            </a:r>
          </a:p>
          <a:p>
            <a:r>
              <a:rPr lang="en-GB" sz="1600" dirty="0"/>
              <a:t>some dedicated equipment required</a:t>
            </a:r>
          </a:p>
        </p:txBody>
      </p:sp>
      <p:sp>
        <p:nvSpPr>
          <p:cNvPr id="95" name="Rectangle 94"/>
          <p:cNvSpPr/>
          <p:nvPr/>
        </p:nvSpPr>
        <p:spPr>
          <a:xfrm>
            <a:off x="5369522" y="1358863"/>
            <a:ext cx="468000" cy="226800"/>
          </a:xfrm>
          <a:prstGeom prst="rect">
            <a:avLst/>
          </a:prstGeom>
          <a:solidFill>
            <a:srgbClr val="FFFF00"/>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6" name="TextBox 95"/>
          <p:cNvSpPr txBox="1"/>
          <p:nvPr/>
        </p:nvSpPr>
        <p:spPr>
          <a:xfrm>
            <a:off x="5916064" y="1311200"/>
            <a:ext cx="2206245" cy="338554"/>
          </a:xfrm>
          <a:prstGeom prst="rect">
            <a:avLst/>
          </a:prstGeom>
          <a:noFill/>
        </p:spPr>
        <p:txBody>
          <a:bodyPr wrap="none" rtlCol="0">
            <a:spAutoFit/>
          </a:bodyPr>
          <a:lstStyle/>
          <a:p>
            <a:r>
              <a:rPr lang="en-US" sz="1600" b="1" dirty="0">
                <a:solidFill>
                  <a:srgbClr val="00B050"/>
                </a:solidFill>
              </a:rPr>
              <a:t>Supplied by experiment</a:t>
            </a:r>
          </a:p>
        </p:txBody>
      </p:sp>
      <p:sp>
        <p:nvSpPr>
          <p:cNvPr id="5" name="TextBox 4"/>
          <p:cNvSpPr txBox="1"/>
          <p:nvPr/>
        </p:nvSpPr>
        <p:spPr>
          <a:xfrm>
            <a:off x="871268" y="911019"/>
            <a:ext cx="2493375" cy="369332"/>
          </a:xfrm>
          <a:prstGeom prst="rect">
            <a:avLst/>
          </a:prstGeom>
          <a:noFill/>
        </p:spPr>
        <p:txBody>
          <a:bodyPr wrap="none" rtlCol="0">
            <a:spAutoFit/>
          </a:bodyPr>
          <a:lstStyle/>
          <a:p>
            <a:r>
              <a:rPr lang="en-US" dirty="0" smtClean="0"/>
              <a:t>as presented 28.03.2022</a:t>
            </a:r>
            <a:endParaRPr lang="en-US" dirty="0"/>
          </a:p>
        </p:txBody>
      </p:sp>
    </p:spTree>
    <p:extLst>
      <p:ext uri="{BB962C8B-B14F-4D97-AF65-F5344CB8AC3E}">
        <p14:creationId xmlns:p14="http://schemas.microsoft.com/office/powerpoint/2010/main" val="1887906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171" y="151684"/>
            <a:ext cx="6777777" cy="579479"/>
          </a:xfrm>
        </p:spPr>
        <p:txBody>
          <a:bodyPr>
            <a:normAutofit fontScale="90000"/>
          </a:bodyPr>
          <a:lstStyle/>
          <a:p>
            <a:r>
              <a:rPr lang="en-US" dirty="0"/>
              <a:t>Design choices for AWAKE synchronization at 400 GeV/c</a:t>
            </a:r>
            <a:endParaRPr lang="en-GB" dirty="0"/>
          </a:p>
        </p:txBody>
      </p:sp>
      <p:sp>
        <p:nvSpPr>
          <p:cNvPr id="4" name="TextBox 3"/>
          <p:cNvSpPr txBox="1"/>
          <p:nvPr/>
        </p:nvSpPr>
        <p:spPr>
          <a:xfrm>
            <a:off x="354729" y="892283"/>
            <a:ext cx="8247469" cy="3354765"/>
          </a:xfrm>
          <a:prstGeom prst="rect">
            <a:avLst/>
          </a:prstGeom>
          <a:noFill/>
        </p:spPr>
        <p:txBody>
          <a:bodyPr wrap="square" rtlCol="0">
            <a:spAutoFit/>
          </a:bodyPr>
          <a:lstStyle/>
          <a:p>
            <a:pPr marL="457200" indent="-457200">
              <a:buFont typeface="Arial" panose="020B0604020202020204" pitchFamily="34" charset="0"/>
              <a:buChar char="•"/>
            </a:pPr>
            <a:r>
              <a:rPr lang="en-US" sz="2000" dirty="0"/>
              <a:t>Choice of frequencies given by existing parameters and constraints</a:t>
            </a:r>
          </a:p>
          <a:p>
            <a:pPr marL="914400" lvl="1" indent="-457200">
              <a:buFont typeface="Arial" panose="020B0604020202020204" pitchFamily="34" charset="0"/>
              <a:buChar char="•"/>
            </a:pPr>
            <a:r>
              <a:rPr lang="en-US" sz="2000" dirty="0"/>
              <a:t>klystron frequency for electron beam (3 GHz) , </a:t>
            </a:r>
            <a:r>
              <a:rPr lang="en-US" sz="2000" i="1" dirty="0"/>
              <a:t>existing hardware</a:t>
            </a:r>
          </a:p>
          <a:p>
            <a:pPr marL="914400" lvl="1" indent="-457200">
              <a:buFont typeface="Arial" panose="020B0604020202020204" pitchFamily="34" charset="0"/>
              <a:buChar char="•"/>
            </a:pPr>
            <a:r>
              <a:rPr lang="en-US" sz="2000" dirty="0"/>
              <a:t>SPS RF (200 MHz)</a:t>
            </a:r>
          </a:p>
          <a:p>
            <a:pPr marL="914400" lvl="1" indent="-457200">
              <a:buFont typeface="Arial" panose="020B0604020202020204" pitchFamily="34" charset="0"/>
              <a:buChar char="•"/>
            </a:pPr>
            <a:r>
              <a:rPr lang="en-US" sz="2000" dirty="0"/>
              <a:t>range of frequencies for laser mode locker</a:t>
            </a:r>
          </a:p>
          <a:p>
            <a:pPr marL="914400" lvl="1" indent="-457200">
              <a:buFont typeface="Arial" panose="020B0604020202020204" pitchFamily="34" charset="0"/>
              <a:buChar char="•"/>
            </a:pPr>
            <a:r>
              <a:rPr lang="en-US" sz="2000" dirty="0"/>
              <a:t>ratios as far as possible integers</a:t>
            </a:r>
          </a:p>
          <a:p>
            <a:pPr marL="914400" lvl="1" indent="-457200">
              <a:buFont typeface="Arial" panose="020B0604020202020204" pitchFamily="34" charset="0"/>
              <a:buChar char="•"/>
            </a:pPr>
            <a:r>
              <a:rPr lang="en-US" sz="2000" dirty="0"/>
              <a:t>If </a:t>
            </a:r>
            <a:r>
              <a:rPr lang="en-US" sz="2000" dirty="0">
                <a:solidFill>
                  <a:srgbClr val="7030A0"/>
                </a:solidFill>
              </a:rPr>
              <a:t>fractional ratios</a:t>
            </a:r>
            <a:r>
              <a:rPr lang="en-US" sz="2000" dirty="0"/>
              <a:t>, small integer ratios preferred (</a:t>
            </a:r>
            <a:r>
              <a:rPr lang="en-US" sz="2000" dirty="0">
                <a:solidFill>
                  <a:srgbClr val="7030A0"/>
                </a:solidFill>
              </a:rPr>
              <a:t>choice 25/11</a:t>
            </a:r>
            <a:r>
              <a:rPr lang="en-US" sz="2000" dirty="0"/>
              <a:t>) between SPS RF (200 MHz given) and Laser mode locker (</a:t>
            </a:r>
            <a:r>
              <a:rPr lang="en-US" sz="2000" dirty="0">
                <a:solidFill>
                  <a:srgbClr val="7030A0"/>
                </a:solidFill>
                <a:sym typeface="Wingdings"/>
              </a:rPr>
              <a:t> </a:t>
            </a:r>
            <a:r>
              <a:rPr lang="en-US" sz="2000" dirty="0">
                <a:solidFill>
                  <a:srgbClr val="7030A0"/>
                </a:solidFill>
              </a:rPr>
              <a:t>88 MHz</a:t>
            </a:r>
            <a:r>
              <a:rPr lang="en-US" sz="2000" dirty="0"/>
              <a:t>)</a:t>
            </a:r>
          </a:p>
          <a:p>
            <a:pPr marL="914400" lvl="1"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endParaRPr lang="en-US" sz="2400" dirty="0"/>
          </a:p>
        </p:txBody>
      </p:sp>
      <p:graphicFrame>
        <p:nvGraphicFramePr>
          <p:cNvPr id="21" name="Table 20"/>
          <p:cNvGraphicFramePr>
            <a:graphicFrameLocks noGrp="1"/>
          </p:cNvGraphicFramePr>
          <p:nvPr>
            <p:extLst>
              <p:ext uri="{D42A27DB-BD31-4B8C-83A1-F6EECF244321}">
                <p14:modId xmlns:p14="http://schemas.microsoft.com/office/powerpoint/2010/main" val="3476861463"/>
              </p:ext>
            </p:extLst>
          </p:nvPr>
        </p:nvGraphicFramePr>
        <p:xfrm>
          <a:off x="865805" y="3177389"/>
          <a:ext cx="7402298" cy="3302000"/>
        </p:xfrm>
        <a:graphic>
          <a:graphicData uri="http://schemas.openxmlformats.org/drawingml/2006/table">
            <a:tbl>
              <a:tblPr firstRow="1" bandRow="1">
                <a:tableStyleId>{5C22544A-7EE6-4342-B048-85BDC9FD1C3A}</a:tableStyleId>
              </a:tblPr>
              <a:tblGrid>
                <a:gridCol w="3136567">
                  <a:extLst>
                    <a:ext uri="{9D8B030D-6E8A-4147-A177-3AD203B41FA5}">
                      <a16:colId xmlns:a16="http://schemas.microsoft.com/office/drawing/2014/main" val="20000"/>
                    </a:ext>
                  </a:extLst>
                </a:gridCol>
                <a:gridCol w="1528363">
                  <a:extLst>
                    <a:ext uri="{9D8B030D-6E8A-4147-A177-3AD203B41FA5}">
                      <a16:colId xmlns:a16="http://schemas.microsoft.com/office/drawing/2014/main" val="20001"/>
                    </a:ext>
                  </a:extLst>
                </a:gridCol>
                <a:gridCol w="1368684">
                  <a:extLst>
                    <a:ext uri="{9D8B030D-6E8A-4147-A177-3AD203B41FA5}">
                      <a16:colId xmlns:a16="http://schemas.microsoft.com/office/drawing/2014/main" val="20002"/>
                    </a:ext>
                  </a:extLst>
                </a:gridCol>
                <a:gridCol w="1368684">
                  <a:extLst>
                    <a:ext uri="{9D8B030D-6E8A-4147-A177-3AD203B41FA5}">
                      <a16:colId xmlns:a16="http://schemas.microsoft.com/office/drawing/2014/main" val="20003"/>
                    </a:ext>
                  </a:extLst>
                </a:gridCol>
              </a:tblGrid>
              <a:tr h="127924">
                <a:tc>
                  <a:txBody>
                    <a:bodyPr/>
                    <a:lstStyle/>
                    <a:p>
                      <a:r>
                        <a:rPr lang="en-US" sz="1600" dirty="0"/>
                        <a:t>Signal</a:t>
                      </a:r>
                    </a:p>
                  </a:txBody>
                  <a:tcPr/>
                </a:tc>
                <a:tc>
                  <a:txBody>
                    <a:bodyPr/>
                    <a:lstStyle/>
                    <a:p>
                      <a:pPr algn="ctr"/>
                      <a:r>
                        <a:rPr lang="en-US" sz="1600" dirty="0"/>
                        <a:t>Frequency</a:t>
                      </a:r>
                    </a:p>
                  </a:txBody>
                  <a:tcPr/>
                </a:tc>
                <a:tc>
                  <a:txBody>
                    <a:bodyPr/>
                    <a:lstStyle/>
                    <a:p>
                      <a:pPr algn="ctr"/>
                      <a:r>
                        <a:rPr lang="en-GB" sz="1600" dirty="0"/>
                        <a:t>Ratio</a:t>
                      </a:r>
                      <a:endParaRPr lang="en-US" sz="1600" dirty="0"/>
                    </a:p>
                  </a:txBody>
                  <a:tcPr/>
                </a:tc>
                <a:tc>
                  <a:txBody>
                    <a:bodyPr/>
                    <a:lstStyle/>
                    <a:p>
                      <a:pPr algn="ctr"/>
                      <a:r>
                        <a:rPr lang="en-US" sz="1600" dirty="0"/>
                        <a:t>“h”</a:t>
                      </a:r>
                    </a:p>
                  </a:txBody>
                  <a:tcPr/>
                </a:tc>
                <a:extLst>
                  <a:ext uri="{0D108BD9-81ED-4DB2-BD59-A6C34878D82A}">
                    <a16:rowId xmlns:a16="http://schemas.microsoft.com/office/drawing/2014/main" val="10000"/>
                  </a:ext>
                </a:extLst>
              </a:tr>
              <a:tr h="370840">
                <a:tc>
                  <a:txBody>
                    <a:bodyPr/>
                    <a:lstStyle/>
                    <a:p>
                      <a:r>
                        <a:rPr lang="en-US" sz="1600" dirty="0"/>
                        <a:t>Laser phase</a:t>
                      </a:r>
                      <a:r>
                        <a:rPr lang="en-US" sz="1600" baseline="0" dirty="0"/>
                        <a:t> locked loop, </a:t>
                      </a:r>
                      <a:r>
                        <a:rPr lang="en-US" sz="1600" dirty="0" err="1"/>
                        <a:t>f</a:t>
                      </a:r>
                      <a:r>
                        <a:rPr lang="en-US" sz="1600" baseline="-25000" dirty="0" err="1"/>
                        <a:t>LPLL</a:t>
                      </a:r>
                      <a:endParaRPr lang="en-US" sz="1600" baseline="-25000" dirty="0"/>
                    </a:p>
                  </a:txBody>
                  <a:tcPr/>
                </a:tc>
                <a:tc>
                  <a:txBody>
                    <a:bodyPr/>
                    <a:lstStyle/>
                    <a:p>
                      <a:pPr algn="ctr"/>
                      <a:r>
                        <a:rPr lang="en-US" sz="1600" dirty="0"/>
                        <a:t>5.9958 GHz</a:t>
                      </a:r>
                    </a:p>
                  </a:txBody>
                  <a:tcPr/>
                </a:tc>
                <a:tc>
                  <a:txBody>
                    <a:bodyPr/>
                    <a:lstStyle/>
                    <a:p>
                      <a:pPr algn="ctr"/>
                      <a:r>
                        <a:rPr lang="en-US" sz="1600" dirty="0"/>
                        <a:t>1</a:t>
                      </a:r>
                    </a:p>
                  </a:txBody>
                  <a:tcPr/>
                </a:tc>
                <a:tc>
                  <a:txBody>
                    <a:bodyPr/>
                    <a:lstStyle/>
                    <a:p>
                      <a:pPr algn="l"/>
                      <a:r>
                        <a:rPr lang="en-US" sz="1600" dirty="0"/>
                        <a:t>870</a:t>
                      </a:r>
                      <a:r>
                        <a:rPr lang="en-US" sz="1600" baseline="0" dirty="0"/>
                        <a:t> x 691152</a:t>
                      </a:r>
                      <a:endParaRPr lang="en-US" sz="1600" dirty="0"/>
                    </a:p>
                  </a:txBody>
                  <a:tcPr/>
                </a:tc>
                <a:extLst>
                  <a:ext uri="{0D108BD9-81ED-4DB2-BD59-A6C34878D82A}">
                    <a16:rowId xmlns:a16="http://schemas.microsoft.com/office/drawing/2014/main" val="10001"/>
                  </a:ext>
                </a:extLst>
              </a:tr>
              <a:tr h="370840">
                <a:tc>
                  <a:txBody>
                    <a:bodyPr/>
                    <a:lstStyle/>
                    <a:p>
                      <a:r>
                        <a:rPr lang="en-US" sz="1600" dirty="0"/>
                        <a:t>Electron acceleration</a:t>
                      </a:r>
                      <a:r>
                        <a:rPr lang="en-US" sz="1600" baseline="0" dirty="0"/>
                        <a:t>, </a:t>
                      </a:r>
                      <a:r>
                        <a:rPr lang="en-US" sz="1600" dirty="0" err="1"/>
                        <a:t>f</a:t>
                      </a:r>
                      <a:r>
                        <a:rPr lang="en-US" sz="1600" baseline="-25000" dirty="0" err="1"/>
                        <a:t>RF,e</a:t>
                      </a:r>
                      <a:endParaRPr lang="en-US" sz="1600" baseline="-25000" dirty="0"/>
                    </a:p>
                  </a:txBody>
                  <a:tcPr/>
                </a:tc>
                <a:tc>
                  <a:txBody>
                    <a:bodyPr/>
                    <a:lstStyle/>
                    <a:p>
                      <a:pPr algn="ctr"/>
                      <a:r>
                        <a:rPr lang="en-US" sz="1600" dirty="0"/>
                        <a:t>2.9979 GHz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LPLL</a:t>
                      </a:r>
                      <a:r>
                        <a:rPr lang="en-US" sz="1600" baseline="0" dirty="0"/>
                        <a:t>/2</a:t>
                      </a:r>
                      <a:endParaRPr lang="en-US" sz="1600"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870 x 345576</a:t>
                      </a:r>
                    </a:p>
                  </a:txBody>
                  <a:tcPr/>
                </a:tc>
                <a:extLst>
                  <a:ext uri="{0D108BD9-81ED-4DB2-BD59-A6C34878D82A}">
                    <a16:rowId xmlns:a16="http://schemas.microsoft.com/office/drawing/2014/main" val="10002"/>
                  </a:ext>
                </a:extLst>
              </a:tr>
              <a:tr h="370840">
                <a:tc>
                  <a:txBody>
                    <a:bodyPr/>
                    <a:lstStyle/>
                    <a:p>
                      <a:r>
                        <a:rPr lang="en-US" sz="1600" dirty="0"/>
                        <a:t>2</a:t>
                      </a:r>
                      <a:r>
                        <a:rPr lang="en-US" sz="1600" dirty="0">
                          <a:sym typeface="Symbol" panose="05050102010706020507" pitchFamily="18" charset="2"/>
                        </a:rPr>
                        <a:t></a:t>
                      </a:r>
                      <a:r>
                        <a:rPr lang="en-US" sz="1600" dirty="0"/>
                        <a:t>Laser mode-locker, 2f</a:t>
                      </a:r>
                      <a:r>
                        <a:rPr lang="en-US" sz="1600" baseline="-25000" dirty="0"/>
                        <a:t>ML</a:t>
                      </a:r>
                    </a:p>
                  </a:txBody>
                  <a:tcPr/>
                </a:tc>
                <a:tc>
                  <a:txBody>
                    <a:bodyPr/>
                    <a:lstStyle/>
                    <a:p>
                      <a:pPr algn="ctr"/>
                      <a:r>
                        <a:rPr lang="en-US" sz="1600" dirty="0"/>
                        <a:t>176.347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RF,e</a:t>
                      </a:r>
                      <a:r>
                        <a:rPr lang="en-US" sz="1600" baseline="0" dirty="0"/>
                        <a:t>/17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870 x 20328</a:t>
                      </a:r>
                    </a:p>
                  </a:txBody>
                  <a:tcPr/>
                </a:tc>
                <a:extLst>
                  <a:ext uri="{0D108BD9-81ED-4DB2-BD59-A6C34878D82A}">
                    <a16:rowId xmlns:a16="http://schemas.microsoft.com/office/drawing/2014/main" val="10003"/>
                  </a:ext>
                </a:extLst>
              </a:tr>
              <a:tr h="370840">
                <a:tc>
                  <a:txBody>
                    <a:bodyPr/>
                    <a:lstStyle/>
                    <a:p>
                      <a:r>
                        <a:rPr lang="en-US" sz="1600" dirty="0"/>
                        <a:t>Laser mode-locker</a:t>
                      </a:r>
                      <a:r>
                        <a:rPr lang="en-US" sz="1600" baseline="0" dirty="0"/>
                        <a:t>, </a:t>
                      </a:r>
                      <a:r>
                        <a:rPr lang="en-US" sz="1600" dirty="0" err="1"/>
                        <a:t>f</a:t>
                      </a:r>
                      <a:r>
                        <a:rPr lang="en-US" sz="1600" baseline="-25000" dirty="0" err="1"/>
                        <a:t>ML</a:t>
                      </a:r>
                      <a:endParaRPr lang="en-US" sz="1600" baseline="-25000" dirty="0"/>
                    </a:p>
                  </a:txBody>
                  <a:tcPr/>
                </a:tc>
                <a:tc>
                  <a:txBody>
                    <a:bodyPr/>
                    <a:lstStyle/>
                    <a:p>
                      <a:pPr algn="ctr"/>
                      <a:r>
                        <a:rPr lang="en-US" sz="1600" dirty="0"/>
                        <a:t>88.1735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RF,e</a:t>
                      </a:r>
                      <a:r>
                        <a:rPr lang="en-US" sz="1600" baseline="0" dirty="0"/>
                        <a:t>/34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870 x 10164</a:t>
                      </a:r>
                    </a:p>
                  </a:txBody>
                  <a:tcPr/>
                </a:tc>
                <a:extLst>
                  <a:ext uri="{0D108BD9-81ED-4DB2-BD59-A6C34878D82A}">
                    <a16:rowId xmlns:a16="http://schemas.microsoft.com/office/drawing/2014/main" val="10004"/>
                  </a:ext>
                </a:extLst>
              </a:tr>
              <a:tr h="370840">
                <a:tc>
                  <a:txBody>
                    <a:bodyPr/>
                    <a:lstStyle/>
                    <a:p>
                      <a:r>
                        <a:rPr lang="en-US" sz="1600" dirty="0"/>
                        <a:t>2</a:t>
                      </a:r>
                      <a:r>
                        <a:rPr lang="en-US" sz="1600" dirty="0">
                          <a:sym typeface="Symbol" panose="05050102010706020507" pitchFamily="18" charset="2"/>
                        </a:rPr>
                        <a:t></a:t>
                      </a:r>
                      <a:r>
                        <a:rPr lang="en-US" sz="1600" dirty="0">
                          <a:solidFill>
                            <a:srgbClr val="7030A0"/>
                          </a:solidFill>
                        </a:rPr>
                        <a:t>SPS</a:t>
                      </a:r>
                      <a:r>
                        <a:rPr lang="en-US" sz="1600" baseline="0" dirty="0">
                          <a:solidFill>
                            <a:srgbClr val="7030A0"/>
                          </a:solidFill>
                        </a:rPr>
                        <a:t> RF </a:t>
                      </a:r>
                      <a:r>
                        <a:rPr lang="en-US" sz="1600" baseline="0" dirty="0"/>
                        <a:t>system freq., </a:t>
                      </a:r>
                      <a:r>
                        <a:rPr lang="en-US" sz="1600" dirty="0"/>
                        <a:t>2f</a:t>
                      </a:r>
                      <a:r>
                        <a:rPr lang="en-US" sz="1600" baseline="-25000" dirty="0"/>
                        <a:t>RF,SPS</a:t>
                      </a:r>
                    </a:p>
                  </a:txBody>
                  <a:tcPr/>
                </a:tc>
                <a:tc>
                  <a:txBody>
                    <a:bodyPr/>
                    <a:lstStyle/>
                    <a:p>
                      <a:pPr algn="ctr"/>
                      <a:r>
                        <a:rPr lang="en-US" sz="1600" dirty="0"/>
                        <a:t>400.8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2f</a:t>
                      </a:r>
                      <a:r>
                        <a:rPr lang="en-US" sz="1600" baseline="-25000" dirty="0"/>
                        <a:t>ML</a:t>
                      </a:r>
                      <a:r>
                        <a:rPr lang="en-US" sz="1600" baseline="0" dirty="0">
                          <a:sym typeface="Symbol" panose="05050102010706020507" pitchFamily="18" charset="2"/>
                        </a:rPr>
                        <a:t></a:t>
                      </a:r>
                      <a:r>
                        <a:rPr lang="en-US" sz="1600" baseline="0" dirty="0">
                          <a:solidFill>
                            <a:srgbClr val="7030A0"/>
                          </a:solidFill>
                          <a:sym typeface="Symbol" panose="05050102010706020507" pitchFamily="18" charset="2"/>
                        </a:rPr>
                        <a:t>25</a:t>
                      </a:r>
                      <a:r>
                        <a:rPr lang="en-US" sz="1600" baseline="0" dirty="0">
                          <a:solidFill>
                            <a:srgbClr val="7030A0"/>
                          </a:solidFill>
                        </a:rPr>
                        <a:t>/11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870 x 23100</a:t>
                      </a:r>
                    </a:p>
                  </a:txBody>
                  <a:tcPr/>
                </a:tc>
                <a:extLst>
                  <a:ext uri="{0D108BD9-81ED-4DB2-BD59-A6C34878D82A}">
                    <a16:rowId xmlns:a16="http://schemas.microsoft.com/office/drawing/2014/main" val="10005"/>
                  </a:ext>
                </a:extLst>
              </a:tr>
              <a:tr h="370840">
                <a:tc>
                  <a:txBody>
                    <a:bodyPr/>
                    <a:lstStyle/>
                    <a:p>
                      <a:r>
                        <a:rPr lang="en-US" sz="1600" baseline="0" dirty="0">
                          <a:solidFill>
                            <a:srgbClr val="7030A0"/>
                          </a:solidFill>
                        </a:rPr>
                        <a:t>SPS revolution frequency </a:t>
                      </a:r>
                      <a:r>
                        <a:rPr lang="en-US" sz="1600" baseline="0" dirty="0" err="1">
                          <a:solidFill>
                            <a:srgbClr val="7030A0"/>
                          </a:solidFill>
                        </a:rPr>
                        <a:t>f</a:t>
                      </a:r>
                      <a:r>
                        <a:rPr lang="en-US" sz="1600" baseline="-25000" dirty="0" err="1">
                          <a:solidFill>
                            <a:srgbClr val="7030A0"/>
                          </a:solidFill>
                        </a:rPr>
                        <a:t>rev,SPS</a:t>
                      </a:r>
                      <a:endParaRPr lang="en-US" sz="1600" baseline="-25000" dirty="0">
                        <a:solidFill>
                          <a:srgbClr val="7030A0"/>
                        </a:solidFill>
                      </a:endParaRPr>
                    </a:p>
                  </a:txBody>
                  <a:tcPr/>
                </a:tc>
                <a:tc>
                  <a:txBody>
                    <a:bodyPr/>
                    <a:lstStyle/>
                    <a:p>
                      <a:pPr algn="ctr"/>
                      <a:r>
                        <a:rPr lang="en-US" sz="1600" baseline="0" dirty="0"/>
                        <a:t>43.3 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f</a:t>
                      </a:r>
                      <a:r>
                        <a:rPr lang="en-US" sz="1600" baseline="-25000" dirty="0"/>
                        <a:t>ML</a:t>
                      </a:r>
                      <a:r>
                        <a:rPr lang="en-US" sz="1600" baseline="0" dirty="0">
                          <a:sym typeface="Symbol" panose="05050102010706020507" pitchFamily="18" charset="2"/>
                        </a:rPr>
                        <a:t></a:t>
                      </a:r>
                      <a:r>
                        <a:rPr lang="en-US" sz="1600" baseline="0" dirty="0">
                          <a:solidFill>
                            <a:srgbClr val="7030A0"/>
                          </a:solidFill>
                          <a:sym typeface="Symbol" panose="05050102010706020507" pitchFamily="18" charset="2"/>
                        </a:rPr>
                        <a:t>5/10164</a:t>
                      </a:r>
                      <a:endParaRPr lang="en-US" sz="1600" baseline="0" dirty="0">
                        <a:solidFill>
                          <a:srgbClr val="7030A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870 x 5</a:t>
                      </a:r>
                    </a:p>
                  </a:txBody>
                  <a:tcPr/>
                </a:tc>
                <a:extLst>
                  <a:ext uri="{0D108BD9-81ED-4DB2-BD59-A6C34878D82A}">
                    <a16:rowId xmlns:a16="http://schemas.microsoft.com/office/drawing/2014/main" val="10006"/>
                  </a:ext>
                </a:extLst>
              </a:tr>
              <a:tr h="370840">
                <a:tc>
                  <a:txBody>
                    <a:bodyPr/>
                    <a:lstStyle/>
                    <a:p>
                      <a:r>
                        <a:rPr lang="en-US" sz="1600" dirty="0">
                          <a:solidFill>
                            <a:srgbClr val="FF0000"/>
                          </a:solidFill>
                        </a:rPr>
                        <a:t>Common frequency</a:t>
                      </a:r>
                      <a:r>
                        <a:rPr lang="en-US" sz="1600" baseline="0" dirty="0">
                          <a:solidFill>
                            <a:srgbClr val="FF0000"/>
                          </a:solidFill>
                        </a:rPr>
                        <a:t>, </a:t>
                      </a:r>
                      <a:r>
                        <a:rPr lang="en-US" sz="1600" dirty="0">
                          <a:solidFill>
                            <a:srgbClr val="FF0000"/>
                          </a:solidFill>
                        </a:rPr>
                        <a:t>f</a:t>
                      </a:r>
                      <a:r>
                        <a:rPr lang="en-US" sz="1600" baseline="-25000" dirty="0">
                          <a:solidFill>
                            <a:srgbClr val="FF0000"/>
                          </a:solidFill>
                        </a:rPr>
                        <a:t>c</a:t>
                      </a:r>
                    </a:p>
                  </a:txBody>
                  <a:tcPr/>
                </a:tc>
                <a:tc>
                  <a:txBody>
                    <a:bodyPr/>
                    <a:lstStyle/>
                    <a:p>
                      <a:pPr algn="ctr"/>
                      <a:r>
                        <a:rPr lang="en-US" sz="1600" dirty="0"/>
                        <a:t>8.67 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ML</a:t>
                      </a:r>
                      <a:r>
                        <a:rPr lang="en-US" sz="1600" baseline="0" dirty="0"/>
                        <a:t>/10164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rgbClr val="FF0000"/>
                          </a:solidFill>
                        </a:rPr>
                        <a:t>870</a:t>
                      </a:r>
                    </a:p>
                  </a:txBody>
                  <a:tcPr/>
                </a:tc>
                <a:extLst>
                  <a:ext uri="{0D108BD9-81ED-4DB2-BD59-A6C34878D82A}">
                    <a16:rowId xmlns:a16="http://schemas.microsoft.com/office/drawing/2014/main" val="10007"/>
                  </a:ext>
                </a:extLst>
              </a:tr>
              <a:tr h="370840">
                <a:tc>
                  <a:txBody>
                    <a:bodyPr/>
                    <a:lstStyle/>
                    <a:p>
                      <a:r>
                        <a:rPr lang="en-US" sz="1600" baseline="0" dirty="0"/>
                        <a:t>Laser Pulse repetition rate, </a:t>
                      </a:r>
                      <a:r>
                        <a:rPr lang="en-US" sz="1600" dirty="0" err="1"/>
                        <a:t>f</a:t>
                      </a:r>
                      <a:r>
                        <a:rPr lang="en-US" sz="1600" baseline="-25000" dirty="0" err="1"/>
                        <a:t>rep</a:t>
                      </a:r>
                      <a:endParaRPr lang="en-US" sz="1600" baseline="-25000" dirty="0"/>
                    </a:p>
                  </a:txBody>
                  <a:tcPr/>
                </a:tc>
                <a:tc>
                  <a:txBody>
                    <a:bodyPr/>
                    <a:lstStyle/>
                    <a:p>
                      <a:pPr algn="ctr"/>
                      <a:r>
                        <a:rPr lang="en-US" sz="1600" dirty="0"/>
                        <a:t>9.97 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f</a:t>
                      </a:r>
                      <a:r>
                        <a:rPr lang="en-US" sz="1600" baseline="-25000" dirty="0"/>
                        <a:t>c</a:t>
                      </a:r>
                      <a:r>
                        <a:rPr lang="en-US" sz="1600" baseline="0" dirty="0"/>
                        <a:t>/870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1</a:t>
                      </a:r>
                    </a:p>
                  </a:txBody>
                  <a:tcPr/>
                </a:tc>
                <a:extLst>
                  <a:ext uri="{0D108BD9-81ED-4DB2-BD59-A6C34878D82A}">
                    <a16:rowId xmlns:a16="http://schemas.microsoft.com/office/drawing/2014/main" val="10008"/>
                  </a:ext>
                </a:extLst>
              </a:tr>
            </a:tbl>
          </a:graphicData>
        </a:graphic>
      </p:graphicFrame>
      <p:sp>
        <p:nvSpPr>
          <p:cNvPr id="61" name="Slide Number Placeholder 60"/>
          <p:cNvSpPr>
            <a:spLocks noGrp="1"/>
          </p:cNvSpPr>
          <p:nvPr>
            <p:ph type="sldNum" sz="quarter" idx="12"/>
          </p:nvPr>
        </p:nvSpPr>
        <p:spPr/>
        <p:txBody>
          <a:bodyPr/>
          <a:lstStyle/>
          <a:p>
            <a:fld id="{1BC846AC-C5C3-41A5-825B-02209D99FCC9}" type="slidenum">
              <a:rPr lang="en-US" smtClean="0"/>
              <a:pPr/>
              <a:t>20</a:t>
            </a:fld>
            <a:endParaRPr lang="en-US" dirty="0"/>
          </a:p>
        </p:txBody>
      </p:sp>
    </p:spTree>
    <p:extLst>
      <p:ext uri="{BB962C8B-B14F-4D97-AF65-F5344CB8AC3E}">
        <p14:creationId xmlns:p14="http://schemas.microsoft.com/office/powerpoint/2010/main" val="2709617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SPS AWAKE Cycle</a:t>
            </a:r>
          </a:p>
        </p:txBody>
      </p:sp>
      <p:sp>
        <p:nvSpPr>
          <p:cNvPr id="3" name="Slide Number Placeholder 2"/>
          <p:cNvSpPr>
            <a:spLocks noGrp="1"/>
          </p:cNvSpPr>
          <p:nvPr>
            <p:ph type="sldNum" sz="quarter" idx="12"/>
          </p:nvPr>
        </p:nvSpPr>
        <p:spPr/>
        <p:txBody>
          <a:bodyPr/>
          <a:lstStyle/>
          <a:p>
            <a:fld id="{1BC846AC-C5C3-41A5-825B-02209D99FCC9}" type="slidenum">
              <a:rPr lang="en-US" smtClean="0"/>
              <a:pPr/>
              <a:t>21</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91210" y="1362617"/>
            <a:ext cx="6626352" cy="4980432"/>
          </a:xfrm>
          <a:prstGeom prst="rect">
            <a:avLst/>
          </a:prstGeom>
        </p:spPr>
      </p:pic>
      <p:sp>
        <p:nvSpPr>
          <p:cNvPr id="7" name="TextBox 6"/>
          <p:cNvSpPr txBox="1"/>
          <p:nvPr/>
        </p:nvSpPr>
        <p:spPr>
          <a:xfrm>
            <a:off x="4189211" y="951902"/>
            <a:ext cx="1275670" cy="646331"/>
          </a:xfrm>
          <a:prstGeom prst="rect">
            <a:avLst/>
          </a:prstGeom>
          <a:noFill/>
        </p:spPr>
        <p:txBody>
          <a:bodyPr wrap="none" rtlCol="0">
            <a:spAutoFit/>
          </a:bodyPr>
          <a:lstStyle/>
          <a:p>
            <a:r>
              <a:rPr lang="en-US" sz="1200" dirty="0"/>
              <a:t>check in SPS (fc) </a:t>
            </a:r>
          </a:p>
          <a:p>
            <a:r>
              <a:rPr lang="en-US" sz="1200" dirty="0"/>
              <a:t>versus azimuthal</a:t>
            </a:r>
          </a:p>
          <a:p>
            <a:r>
              <a:rPr lang="en-US" sz="1200" dirty="0"/>
              <a:t>position of beam</a:t>
            </a:r>
          </a:p>
        </p:txBody>
      </p:sp>
      <p:sp>
        <p:nvSpPr>
          <p:cNvPr id="8" name="TextBox 7"/>
          <p:cNvSpPr txBox="1"/>
          <p:nvPr/>
        </p:nvSpPr>
        <p:spPr>
          <a:xfrm>
            <a:off x="7136666" y="950493"/>
            <a:ext cx="1108701" cy="646331"/>
          </a:xfrm>
          <a:prstGeom prst="rect">
            <a:avLst/>
          </a:prstGeom>
          <a:noFill/>
        </p:spPr>
        <p:txBody>
          <a:bodyPr wrap="none" rtlCol="0">
            <a:spAutoFit/>
          </a:bodyPr>
          <a:lstStyle/>
          <a:p>
            <a:r>
              <a:rPr lang="en-US" sz="1200" dirty="0"/>
              <a:t>bunch rotation</a:t>
            </a:r>
          </a:p>
          <a:p>
            <a:r>
              <a:rPr lang="en-US" sz="1200" dirty="0"/>
              <a:t>&amp; extraction </a:t>
            </a:r>
          </a:p>
          <a:p>
            <a:r>
              <a:rPr lang="en-US" sz="1200" dirty="0"/>
              <a:t>warnings</a:t>
            </a:r>
          </a:p>
        </p:txBody>
      </p:sp>
      <p:sp>
        <p:nvSpPr>
          <p:cNvPr id="9" name="TextBox 8"/>
          <p:cNvSpPr txBox="1"/>
          <p:nvPr/>
        </p:nvSpPr>
        <p:spPr>
          <a:xfrm>
            <a:off x="3445515" y="5145932"/>
            <a:ext cx="2067746" cy="369332"/>
          </a:xfrm>
          <a:prstGeom prst="rect">
            <a:avLst/>
          </a:prstGeom>
          <a:noFill/>
        </p:spPr>
        <p:txBody>
          <a:bodyPr wrap="none" rtlCol="0">
            <a:spAutoFit/>
          </a:bodyPr>
          <a:lstStyle/>
          <a:p>
            <a:r>
              <a:rPr lang="en-US" dirty="0">
                <a:solidFill>
                  <a:srgbClr val="00B050"/>
                </a:solidFill>
              </a:rPr>
              <a:t>“timing: SPS driven”</a:t>
            </a:r>
          </a:p>
        </p:txBody>
      </p:sp>
      <p:sp>
        <p:nvSpPr>
          <p:cNvPr id="10" name="TextBox 9"/>
          <p:cNvSpPr txBox="1"/>
          <p:nvPr/>
        </p:nvSpPr>
        <p:spPr>
          <a:xfrm>
            <a:off x="5588857" y="5145932"/>
            <a:ext cx="1689373" cy="369332"/>
          </a:xfrm>
          <a:prstGeom prst="rect">
            <a:avLst/>
          </a:prstGeom>
          <a:noFill/>
        </p:spPr>
        <p:txBody>
          <a:bodyPr wrap="none" rtlCol="0">
            <a:spAutoFit/>
          </a:bodyPr>
          <a:lstStyle/>
          <a:p>
            <a:r>
              <a:rPr lang="en-US" dirty="0">
                <a:solidFill>
                  <a:srgbClr val="0000FF"/>
                </a:solidFill>
              </a:rPr>
              <a:t>“AWAKE driven”</a:t>
            </a:r>
          </a:p>
        </p:txBody>
      </p:sp>
    </p:spTree>
    <p:extLst>
      <p:ext uri="{BB962C8B-B14F-4D97-AF65-F5344CB8AC3E}">
        <p14:creationId xmlns:p14="http://schemas.microsoft.com/office/powerpoint/2010/main" val="4247684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2"/>
          <p:cNvSpPr/>
          <p:nvPr/>
        </p:nvSpPr>
        <p:spPr bwMode="auto">
          <a:xfrm>
            <a:off x="6819900" y="3208467"/>
            <a:ext cx="1855788" cy="823609"/>
          </a:xfrm>
          <a:prstGeom prs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Times New Roman" pitchFamily="18" charset="0"/>
            </a:endParaRPr>
          </a:p>
        </p:txBody>
      </p:sp>
      <p:sp>
        <p:nvSpPr>
          <p:cNvPr id="15" name="Right Arrow 14"/>
          <p:cNvSpPr/>
          <p:nvPr/>
        </p:nvSpPr>
        <p:spPr bwMode="auto">
          <a:xfrm>
            <a:off x="6819900" y="4178671"/>
            <a:ext cx="1855788" cy="823609"/>
          </a:xfrm>
          <a:prstGeom prs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Times New Roman" pitchFamily="18" charset="0"/>
            </a:endParaRPr>
          </a:p>
        </p:txBody>
      </p:sp>
      <p:sp>
        <p:nvSpPr>
          <p:cNvPr id="17" name="Right Arrow 16"/>
          <p:cNvSpPr/>
          <p:nvPr/>
        </p:nvSpPr>
        <p:spPr bwMode="auto">
          <a:xfrm>
            <a:off x="6819900" y="5177994"/>
            <a:ext cx="1855788" cy="823609"/>
          </a:xfrm>
          <a:prstGeom prs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Times New Roman" pitchFamily="18" charset="0"/>
            </a:endParaRPr>
          </a:p>
        </p:txBody>
      </p:sp>
      <p:sp>
        <p:nvSpPr>
          <p:cNvPr id="18" name="TextBox 17"/>
          <p:cNvSpPr txBox="1"/>
          <p:nvPr/>
        </p:nvSpPr>
        <p:spPr>
          <a:xfrm>
            <a:off x="6753475" y="5387437"/>
            <a:ext cx="1884113" cy="400110"/>
          </a:xfrm>
          <a:prstGeom prst="rect">
            <a:avLst/>
          </a:prstGeom>
          <a:noFill/>
        </p:spPr>
        <p:txBody>
          <a:bodyPr wrap="square" rtlCol="0">
            <a:spAutoFit/>
          </a:bodyPr>
          <a:lstStyle/>
          <a:p>
            <a:pPr algn="ctr"/>
            <a:r>
              <a:rPr lang="en-GB" sz="2000" b="1" dirty="0">
                <a:solidFill>
                  <a:srgbClr val="FF0000"/>
                </a:solidFill>
              </a:rPr>
              <a:t>Proton beam</a:t>
            </a:r>
            <a:endParaRPr lang="en-US" sz="2000" b="1" dirty="0">
              <a:solidFill>
                <a:srgbClr val="FF0000"/>
              </a:solidFill>
            </a:endParaRPr>
          </a:p>
        </p:txBody>
      </p:sp>
      <p:sp>
        <p:nvSpPr>
          <p:cNvPr id="16" name="TextBox 15"/>
          <p:cNvSpPr txBox="1"/>
          <p:nvPr/>
        </p:nvSpPr>
        <p:spPr>
          <a:xfrm>
            <a:off x="6753475" y="4393811"/>
            <a:ext cx="1884113" cy="400110"/>
          </a:xfrm>
          <a:prstGeom prst="rect">
            <a:avLst/>
          </a:prstGeom>
          <a:noFill/>
        </p:spPr>
        <p:txBody>
          <a:bodyPr wrap="square" rtlCol="0">
            <a:spAutoFit/>
          </a:bodyPr>
          <a:lstStyle/>
          <a:p>
            <a:pPr algn="ctr"/>
            <a:r>
              <a:rPr lang="en-GB" sz="2000" b="1" dirty="0">
                <a:solidFill>
                  <a:srgbClr val="FF0000"/>
                </a:solidFill>
              </a:rPr>
              <a:t>Electron beam</a:t>
            </a:r>
            <a:endParaRPr lang="en-US" sz="2000" b="1" dirty="0">
              <a:solidFill>
                <a:srgbClr val="FF0000"/>
              </a:solidFill>
            </a:endParaRPr>
          </a:p>
        </p:txBody>
      </p:sp>
      <p:sp>
        <p:nvSpPr>
          <p:cNvPr id="14" name="TextBox 13"/>
          <p:cNvSpPr txBox="1"/>
          <p:nvPr/>
        </p:nvSpPr>
        <p:spPr>
          <a:xfrm>
            <a:off x="6753469" y="3425333"/>
            <a:ext cx="1884113" cy="400110"/>
          </a:xfrm>
          <a:prstGeom prst="rect">
            <a:avLst/>
          </a:prstGeom>
          <a:noFill/>
        </p:spPr>
        <p:txBody>
          <a:bodyPr wrap="square" rtlCol="0">
            <a:spAutoFit/>
          </a:bodyPr>
          <a:lstStyle/>
          <a:p>
            <a:pPr algn="ctr"/>
            <a:r>
              <a:rPr lang="en-GB" sz="2000" b="1" dirty="0">
                <a:solidFill>
                  <a:srgbClr val="FF0000"/>
                </a:solidFill>
              </a:rPr>
              <a:t>Laser pulse</a:t>
            </a:r>
            <a:endParaRPr lang="en-US" sz="2000" b="1" dirty="0">
              <a:solidFill>
                <a:srgbClr val="FF0000"/>
              </a:solidFill>
            </a:endParaRPr>
          </a:p>
        </p:txBody>
      </p:sp>
      <p:sp>
        <p:nvSpPr>
          <p:cNvPr id="2" name="Title 1"/>
          <p:cNvSpPr>
            <a:spLocks noGrp="1"/>
          </p:cNvSpPr>
          <p:nvPr>
            <p:ph type="title"/>
          </p:nvPr>
        </p:nvSpPr>
        <p:spPr/>
        <p:txBody>
          <a:bodyPr>
            <a:normAutofit/>
          </a:bodyPr>
          <a:lstStyle/>
          <a:p>
            <a:r>
              <a:rPr lang="en-US" dirty="0"/>
              <a:t>AWAKE: Synchronizing 3 Beams </a:t>
            </a:r>
            <a:endParaRPr lang="en-GB" dirty="0"/>
          </a:p>
        </p:txBody>
      </p:sp>
      <p:sp>
        <p:nvSpPr>
          <p:cNvPr id="4" name="TextBox 3"/>
          <p:cNvSpPr txBox="1"/>
          <p:nvPr/>
        </p:nvSpPr>
        <p:spPr>
          <a:xfrm>
            <a:off x="354731" y="862485"/>
            <a:ext cx="8282851" cy="3877985"/>
          </a:xfrm>
          <a:prstGeom prst="rect">
            <a:avLst/>
          </a:prstGeom>
          <a:noFill/>
        </p:spPr>
        <p:txBody>
          <a:bodyPr wrap="square" rtlCol="0">
            <a:spAutoFit/>
          </a:bodyPr>
          <a:lstStyle/>
          <a:p>
            <a:pPr marL="457200" indent="-457200">
              <a:buFont typeface="Arial" panose="020B0604020202020204" pitchFamily="34" charset="0"/>
              <a:buChar char="•"/>
            </a:pPr>
            <a:r>
              <a:rPr lang="en-US" sz="2400" dirty="0"/>
              <a:t>AWAKE Synchronization and RF distribution must deliver a </a:t>
            </a:r>
            <a:r>
              <a:rPr lang="en-US" sz="2400" b="1" dirty="0"/>
              <a:t>wide range of RF signals</a:t>
            </a:r>
            <a:r>
              <a:rPr lang="en-US" sz="2400" dirty="0"/>
              <a:t> for laser, electron and proton beams</a:t>
            </a:r>
          </a:p>
          <a:p>
            <a:pPr marL="457200" indent="-457200">
              <a:buFont typeface="Arial" panose="020B0604020202020204" pitchFamily="34" charset="0"/>
              <a:buChar char="•"/>
            </a:pPr>
            <a:r>
              <a:rPr lang="en-US" sz="2400" b="1" dirty="0"/>
              <a:t>Precision trigger pulses </a:t>
            </a:r>
            <a:r>
              <a:rPr lang="en-US" sz="2400" dirty="0"/>
              <a:t>for beam instrumentation</a:t>
            </a:r>
          </a:p>
          <a:p>
            <a:pPr marL="457200" indent="-457200">
              <a:buFont typeface="Arial" panose="020B0604020202020204" pitchFamily="34" charset="0"/>
              <a:buChar char="•"/>
            </a:pPr>
            <a:endParaRPr lang="en-GB" sz="800" dirty="0"/>
          </a:p>
          <a:p>
            <a:pPr marL="457200" indent="-457200">
              <a:buClr>
                <a:schemeClr val="tx1"/>
              </a:buClr>
              <a:buFont typeface="Arial" panose="020B0604020202020204" pitchFamily="34" charset="0"/>
              <a:buChar char="•"/>
            </a:pPr>
            <a:r>
              <a:rPr lang="en-GB" sz="2400" b="1" dirty="0">
                <a:solidFill>
                  <a:srgbClr val="385D8A"/>
                </a:solidFill>
              </a:rPr>
              <a:t>Reference: signals</a:t>
            </a:r>
            <a:r>
              <a:rPr lang="en-GB" sz="2400" b="1" dirty="0">
                <a:solidFill>
                  <a:srgbClr val="C0504D"/>
                </a:solidFill>
              </a:rPr>
              <a:t> (</a:t>
            </a:r>
            <a:r>
              <a:rPr lang="en-GB" sz="2400" b="1" i="1" dirty="0" err="1">
                <a:solidFill>
                  <a:srgbClr val="C0504D"/>
                </a:solidFill>
              </a:rPr>
              <a:t>f</a:t>
            </a:r>
            <a:r>
              <a:rPr lang="en-GB" sz="2400" b="1" baseline="-25000" dirty="0" err="1">
                <a:solidFill>
                  <a:srgbClr val="C0504D"/>
                </a:solidFill>
              </a:rPr>
              <a:t>ML</a:t>
            </a:r>
            <a:r>
              <a:rPr lang="en-GB" sz="2400" b="1" dirty="0">
                <a:solidFill>
                  <a:srgbClr val="C0504D"/>
                </a:solidFill>
              </a:rPr>
              <a:t>, </a:t>
            </a:r>
            <a:r>
              <a:rPr lang="en-GB" sz="2400" b="1" i="1" dirty="0" err="1">
                <a:solidFill>
                  <a:srgbClr val="C0504D"/>
                </a:solidFill>
              </a:rPr>
              <a:t>f</a:t>
            </a:r>
            <a:r>
              <a:rPr lang="en-GB" sz="2400" b="1" baseline="-25000" dirty="0" err="1">
                <a:solidFill>
                  <a:srgbClr val="C0504D"/>
                </a:solidFill>
              </a:rPr>
              <a:t>rep</a:t>
            </a:r>
            <a:r>
              <a:rPr lang="en-GB" sz="2400" b="1" dirty="0">
                <a:solidFill>
                  <a:srgbClr val="C0504D"/>
                </a:solidFill>
              </a:rPr>
              <a:t>)</a:t>
            </a:r>
            <a:r>
              <a:rPr lang="en-GB" sz="2400" b="1" dirty="0">
                <a:solidFill>
                  <a:srgbClr val="385D8A"/>
                </a:solidFill>
              </a:rPr>
              <a:t> for laser</a:t>
            </a:r>
          </a:p>
          <a:p>
            <a:pPr marL="457200" indent="-457200">
              <a:buFont typeface="Arial" panose="020B0604020202020204" pitchFamily="34" charset="0"/>
              <a:buChar char="•"/>
            </a:pPr>
            <a:r>
              <a:rPr lang="en-GB" sz="2400" dirty="0"/>
              <a:t>Signals for proton/electron beams and fast triggers </a:t>
            </a:r>
            <a:r>
              <a:rPr lang="en-GB" sz="2400" b="1" dirty="0">
                <a:solidFill>
                  <a:srgbClr val="385D8A"/>
                </a:solidFill>
              </a:rPr>
              <a:t>shifted</a:t>
            </a:r>
            <a:endParaRPr lang="en-US" sz="2400" b="1" dirty="0">
              <a:solidFill>
                <a:srgbClr val="385D8A"/>
              </a:solidFill>
            </a:endParaRP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endParaRPr lang="en-US" sz="2400" dirty="0"/>
          </a:p>
        </p:txBody>
      </p:sp>
      <p:cxnSp>
        <p:nvCxnSpPr>
          <p:cNvPr id="5" name="Straight Arrow Connector 4"/>
          <p:cNvCxnSpPr>
            <a:endCxn id="13" idx="1"/>
          </p:cNvCxnSpPr>
          <p:nvPr/>
        </p:nvCxnSpPr>
        <p:spPr bwMode="auto">
          <a:xfrm flipV="1">
            <a:off x="5273040" y="3620272"/>
            <a:ext cx="1546860" cy="2319357"/>
          </a:xfrm>
          <a:prstGeom prst="straightConnector1">
            <a:avLst/>
          </a:prstGeom>
          <a:solidFill>
            <a:schemeClr val="accent1"/>
          </a:solidFill>
          <a:ln w="38100" cap="flat" cmpd="sng" algn="ctr">
            <a:solidFill>
              <a:srgbClr val="0000FF"/>
            </a:solidFill>
            <a:prstDash val="solid"/>
            <a:round/>
            <a:headEnd type="none" w="med" len="med"/>
            <a:tailEnd type="triangle" w="med" len="lg"/>
          </a:ln>
          <a:effectLst/>
        </p:spPr>
      </p:cxnSp>
      <p:cxnSp>
        <p:nvCxnSpPr>
          <p:cNvPr id="6" name="Straight Arrow Connector 5"/>
          <p:cNvCxnSpPr>
            <a:endCxn id="15" idx="1"/>
          </p:cNvCxnSpPr>
          <p:nvPr/>
        </p:nvCxnSpPr>
        <p:spPr bwMode="auto">
          <a:xfrm flipV="1">
            <a:off x="5289284" y="4590476"/>
            <a:ext cx="1530616" cy="1296846"/>
          </a:xfrm>
          <a:prstGeom prst="straightConnector1">
            <a:avLst/>
          </a:prstGeom>
          <a:solidFill>
            <a:schemeClr val="accent1"/>
          </a:solidFill>
          <a:ln w="38100" cap="flat" cmpd="sng" algn="ctr">
            <a:solidFill>
              <a:srgbClr val="0000FF"/>
            </a:solidFill>
            <a:prstDash val="solid"/>
            <a:round/>
            <a:headEnd type="none" w="med" len="med"/>
            <a:tailEnd type="triangle" w="med" len="lg"/>
          </a:ln>
          <a:effectLst/>
        </p:spPr>
      </p:cxnSp>
      <p:sp>
        <p:nvSpPr>
          <p:cNvPr id="7" name="TextBox 6"/>
          <p:cNvSpPr txBox="1"/>
          <p:nvPr/>
        </p:nvSpPr>
        <p:spPr>
          <a:xfrm>
            <a:off x="3776382" y="6129448"/>
            <a:ext cx="4952640" cy="415498"/>
          </a:xfrm>
          <a:prstGeom prst="rect">
            <a:avLst/>
          </a:prstGeom>
          <a:noFill/>
        </p:spPr>
        <p:txBody>
          <a:bodyPr wrap="square" rtlCol="0">
            <a:spAutoFit/>
          </a:bodyPr>
          <a:lstStyle/>
          <a:p>
            <a:pPr algn="r"/>
            <a:r>
              <a:rPr lang="en-GB" sz="2100" b="1" dirty="0">
                <a:solidFill>
                  <a:srgbClr val="0000FF"/>
                </a:solidFill>
              </a:rPr>
              <a:t>Simultaneous arrival of beams in AWAKE</a:t>
            </a:r>
            <a:endParaRPr lang="en-US" sz="2100" b="1" dirty="0">
              <a:solidFill>
                <a:srgbClr val="0000FF"/>
              </a:solidFill>
            </a:endParaRPr>
          </a:p>
        </p:txBody>
      </p:sp>
      <p:cxnSp>
        <p:nvCxnSpPr>
          <p:cNvPr id="8" name="Straight Arrow Connector 7"/>
          <p:cNvCxnSpPr>
            <a:endCxn id="17" idx="1"/>
          </p:cNvCxnSpPr>
          <p:nvPr/>
        </p:nvCxnSpPr>
        <p:spPr bwMode="auto">
          <a:xfrm>
            <a:off x="5200650" y="4969747"/>
            <a:ext cx="1619250" cy="620052"/>
          </a:xfrm>
          <a:prstGeom prst="straightConnector1">
            <a:avLst/>
          </a:prstGeom>
          <a:solidFill>
            <a:schemeClr val="accent1"/>
          </a:solidFill>
          <a:ln w="38100" cap="flat" cmpd="sng" algn="ctr">
            <a:solidFill>
              <a:schemeClr val="tx1"/>
            </a:solidFill>
            <a:prstDash val="solid"/>
            <a:round/>
            <a:headEnd type="none" w="med" len="med"/>
            <a:tailEnd type="triangle" w="med" len="lg"/>
          </a:ln>
          <a:effectLst/>
        </p:spPr>
      </p:cxnSp>
      <p:cxnSp>
        <p:nvCxnSpPr>
          <p:cNvPr id="9" name="Straight Arrow Connector 8"/>
          <p:cNvCxnSpPr>
            <a:endCxn id="17" idx="1"/>
          </p:cNvCxnSpPr>
          <p:nvPr/>
        </p:nvCxnSpPr>
        <p:spPr bwMode="auto">
          <a:xfrm>
            <a:off x="5289284" y="5496128"/>
            <a:ext cx="1530616" cy="93671"/>
          </a:xfrm>
          <a:prstGeom prst="straightConnector1">
            <a:avLst/>
          </a:prstGeom>
          <a:solidFill>
            <a:schemeClr val="accent1"/>
          </a:solidFill>
          <a:ln w="38100" cap="flat" cmpd="sng" algn="ctr">
            <a:solidFill>
              <a:schemeClr val="tx1"/>
            </a:solidFill>
            <a:prstDash val="solid"/>
            <a:round/>
            <a:headEnd type="none" w="med" len="med"/>
            <a:tailEnd type="triangle" w="med" len="lg"/>
          </a:ln>
          <a:effectLst/>
        </p:spPr>
      </p:cxnSp>
      <p:cxnSp>
        <p:nvCxnSpPr>
          <p:cNvPr id="10" name="Straight Arrow Connector 9"/>
          <p:cNvCxnSpPr>
            <a:endCxn id="17" idx="1"/>
          </p:cNvCxnSpPr>
          <p:nvPr/>
        </p:nvCxnSpPr>
        <p:spPr bwMode="auto">
          <a:xfrm flipV="1">
            <a:off x="5289284" y="5589799"/>
            <a:ext cx="1530616" cy="297523"/>
          </a:xfrm>
          <a:prstGeom prst="straightConnector1">
            <a:avLst/>
          </a:prstGeom>
          <a:solidFill>
            <a:schemeClr val="accent1"/>
          </a:solidFill>
          <a:ln w="38100" cap="flat" cmpd="sng" algn="ctr">
            <a:solidFill>
              <a:srgbClr val="0000FF"/>
            </a:solidFill>
            <a:prstDash val="solid"/>
            <a:round/>
            <a:headEnd type="none" w="med" len="med"/>
            <a:tailEnd type="triangle" w="med" len="lg"/>
          </a:ln>
          <a:effectLst/>
        </p:spPr>
      </p:cxnSp>
      <p:cxnSp>
        <p:nvCxnSpPr>
          <p:cNvPr id="11" name="Straight Arrow Connector 10"/>
          <p:cNvCxnSpPr>
            <a:endCxn id="15" idx="1"/>
          </p:cNvCxnSpPr>
          <p:nvPr/>
        </p:nvCxnSpPr>
        <p:spPr bwMode="auto">
          <a:xfrm>
            <a:off x="5273040" y="3950122"/>
            <a:ext cx="1546860" cy="640354"/>
          </a:xfrm>
          <a:prstGeom prst="straightConnector1">
            <a:avLst/>
          </a:prstGeom>
          <a:solidFill>
            <a:schemeClr val="accent1"/>
          </a:solidFill>
          <a:ln w="38100" cap="flat" cmpd="sng" algn="ctr">
            <a:solidFill>
              <a:srgbClr val="FF0000"/>
            </a:solidFill>
            <a:prstDash val="solid"/>
            <a:round/>
            <a:headEnd type="none" w="med" len="med"/>
            <a:tailEnd type="triangle" w="med" len="lg"/>
          </a:ln>
          <a:effectLst/>
        </p:spPr>
      </p:cxnSp>
      <p:cxnSp>
        <p:nvCxnSpPr>
          <p:cNvPr id="12" name="Straight Connector 11"/>
          <p:cNvCxnSpPr/>
          <p:nvPr/>
        </p:nvCxnSpPr>
        <p:spPr bwMode="auto">
          <a:xfrm>
            <a:off x="8837930" y="3060040"/>
            <a:ext cx="0" cy="3424002"/>
          </a:xfrm>
          <a:prstGeom prst="line">
            <a:avLst/>
          </a:prstGeom>
          <a:solidFill>
            <a:schemeClr val="accent1"/>
          </a:solidFill>
          <a:ln w="76200" cap="flat" cmpd="sng" algn="ctr">
            <a:solidFill>
              <a:srgbClr val="0000FF"/>
            </a:solidFill>
            <a:prstDash val="solid"/>
            <a:round/>
            <a:headEnd type="none" w="med" len="med"/>
            <a:tailEnd type="none" w="med" len="med"/>
          </a:ln>
          <a:effectLst/>
        </p:spPr>
      </p:cxnSp>
      <p:cxnSp>
        <p:nvCxnSpPr>
          <p:cNvPr id="19" name="Straight Arrow Connector 18"/>
          <p:cNvCxnSpPr/>
          <p:nvPr/>
        </p:nvCxnSpPr>
        <p:spPr bwMode="auto">
          <a:xfrm>
            <a:off x="5289284" y="3630046"/>
            <a:ext cx="1546860" cy="1"/>
          </a:xfrm>
          <a:prstGeom prst="straightConnector1">
            <a:avLst/>
          </a:prstGeom>
          <a:solidFill>
            <a:schemeClr val="accent1"/>
          </a:solidFill>
          <a:ln w="38100" cap="flat" cmpd="sng" algn="ctr">
            <a:solidFill>
              <a:schemeClr val="tx1"/>
            </a:solidFill>
            <a:prstDash val="solid"/>
            <a:round/>
            <a:headEnd type="none" w="med" len="med"/>
            <a:tailEnd type="triangle" w="med" len="lg"/>
          </a:ln>
          <a:effectLst/>
        </p:spPr>
      </p:cxnSp>
      <p:cxnSp>
        <p:nvCxnSpPr>
          <p:cNvPr id="20" name="Straight Arrow Connector 19"/>
          <p:cNvCxnSpPr>
            <a:endCxn id="13" idx="1"/>
          </p:cNvCxnSpPr>
          <p:nvPr/>
        </p:nvCxnSpPr>
        <p:spPr bwMode="auto">
          <a:xfrm flipV="1">
            <a:off x="5273040" y="3620272"/>
            <a:ext cx="1546860" cy="1173649"/>
          </a:xfrm>
          <a:prstGeom prst="straightConnector1">
            <a:avLst/>
          </a:prstGeom>
          <a:solidFill>
            <a:schemeClr val="accent1"/>
          </a:solidFill>
          <a:ln w="38100" cap="flat" cmpd="sng" algn="ctr">
            <a:solidFill>
              <a:schemeClr val="tx1"/>
            </a:solidFill>
            <a:prstDash val="solid"/>
            <a:round/>
            <a:headEnd type="none" w="med" len="med"/>
            <a:tailEnd type="triangle" w="med" len="lg"/>
          </a:ln>
          <a:effectLst/>
        </p:spPr>
      </p:cxnSp>
      <p:graphicFrame>
        <p:nvGraphicFramePr>
          <p:cNvPr id="21" name="Table 20"/>
          <p:cNvGraphicFramePr>
            <a:graphicFrameLocks noGrp="1"/>
          </p:cNvGraphicFramePr>
          <p:nvPr/>
        </p:nvGraphicFramePr>
        <p:xfrm>
          <a:off x="146365" y="3129136"/>
          <a:ext cx="5132797" cy="2931160"/>
        </p:xfrm>
        <a:graphic>
          <a:graphicData uri="http://schemas.openxmlformats.org/drawingml/2006/table">
            <a:tbl>
              <a:tblPr firstRow="1" bandRow="1">
                <a:tableStyleId>{5C22544A-7EE6-4342-B048-85BDC9FD1C3A}</a:tableStyleId>
              </a:tblPr>
              <a:tblGrid>
                <a:gridCol w="2668278">
                  <a:extLst>
                    <a:ext uri="{9D8B030D-6E8A-4147-A177-3AD203B41FA5}">
                      <a16:colId xmlns:a16="http://schemas.microsoft.com/office/drawing/2014/main" val="20000"/>
                    </a:ext>
                  </a:extLst>
                </a:gridCol>
                <a:gridCol w="1300179">
                  <a:extLst>
                    <a:ext uri="{9D8B030D-6E8A-4147-A177-3AD203B41FA5}">
                      <a16:colId xmlns:a16="http://schemas.microsoft.com/office/drawing/2014/main" val="20001"/>
                    </a:ext>
                  </a:extLst>
                </a:gridCol>
                <a:gridCol w="1164340">
                  <a:extLst>
                    <a:ext uri="{9D8B030D-6E8A-4147-A177-3AD203B41FA5}">
                      <a16:colId xmlns:a16="http://schemas.microsoft.com/office/drawing/2014/main" val="20002"/>
                    </a:ext>
                  </a:extLst>
                </a:gridCol>
              </a:tblGrid>
              <a:tr h="127924">
                <a:tc>
                  <a:txBody>
                    <a:bodyPr/>
                    <a:lstStyle/>
                    <a:p>
                      <a:r>
                        <a:rPr lang="en-US" sz="1600" dirty="0"/>
                        <a:t>Signal</a:t>
                      </a:r>
                    </a:p>
                  </a:txBody>
                  <a:tcPr/>
                </a:tc>
                <a:tc>
                  <a:txBody>
                    <a:bodyPr/>
                    <a:lstStyle/>
                    <a:p>
                      <a:pPr algn="ctr"/>
                      <a:r>
                        <a:rPr lang="en-US" sz="1600" dirty="0"/>
                        <a:t>Frequency</a:t>
                      </a:r>
                    </a:p>
                  </a:txBody>
                  <a:tcPr/>
                </a:tc>
                <a:tc>
                  <a:txBody>
                    <a:bodyPr/>
                    <a:lstStyle/>
                    <a:p>
                      <a:pPr algn="ctr"/>
                      <a:r>
                        <a:rPr lang="en-GB" sz="1600" dirty="0"/>
                        <a:t>Ratio</a:t>
                      </a:r>
                      <a:endParaRPr lang="en-US" sz="1600" dirty="0"/>
                    </a:p>
                  </a:txBody>
                  <a:tcPr/>
                </a:tc>
                <a:extLst>
                  <a:ext uri="{0D108BD9-81ED-4DB2-BD59-A6C34878D82A}">
                    <a16:rowId xmlns:a16="http://schemas.microsoft.com/office/drawing/2014/main" val="10000"/>
                  </a:ext>
                </a:extLst>
              </a:tr>
              <a:tr h="370840">
                <a:tc>
                  <a:txBody>
                    <a:bodyPr/>
                    <a:lstStyle/>
                    <a:p>
                      <a:r>
                        <a:rPr lang="en-US" sz="1600" dirty="0"/>
                        <a:t>Laser phase</a:t>
                      </a:r>
                      <a:r>
                        <a:rPr lang="en-US" sz="1600" baseline="0" dirty="0"/>
                        <a:t> locked loop, </a:t>
                      </a:r>
                      <a:r>
                        <a:rPr lang="en-US" sz="1600" dirty="0" err="1"/>
                        <a:t>f</a:t>
                      </a:r>
                      <a:r>
                        <a:rPr lang="en-US" sz="1600" baseline="-25000" dirty="0" err="1"/>
                        <a:t>LPLL</a:t>
                      </a:r>
                      <a:endParaRPr lang="en-US" sz="1600" baseline="-25000" dirty="0"/>
                    </a:p>
                  </a:txBody>
                  <a:tcPr/>
                </a:tc>
                <a:tc>
                  <a:txBody>
                    <a:bodyPr/>
                    <a:lstStyle/>
                    <a:p>
                      <a:pPr algn="ctr"/>
                      <a:r>
                        <a:rPr lang="en-US" sz="1600" dirty="0"/>
                        <a:t>5.9958 GHz</a:t>
                      </a:r>
                    </a:p>
                  </a:txBody>
                  <a:tcPr/>
                </a:tc>
                <a:tc>
                  <a:txBody>
                    <a:bodyPr/>
                    <a:lstStyle/>
                    <a:p>
                      <a:pPr algn="ctr"/>
                      <a:r>
                        <a:rPr lang="en-US" sz="1600" dirty="0"/>
                        <a:t>1</a:t>
                      </a:r>
                    </a:p>
                  </a:txBody>
                  <a:tcPr/>
                </a:tc>
                <a:extLst>
                  <a:ext uri="{0D108BD9-81ED-4DB2-BD59-A6C34878D82A}">
                    <a16:rowId xmlns:a16="http://schemas.microsoft.com/office/drawing/2014/main" val="10001"/>
                  </a:ext>
                </a:extLst>
              </a:tr>
              <a:tr h="370840">
                <a:tc>
                  <a:txBody>
                    <a:bodyPr/>
                    <a:lstStyle/>
                    <a:p>
                      <a:r>
                        <a:rPr lang="en-US" sz="1600" dirty="0"/>
                        <a:t>Electron acceleration</a:t>
                      </a:r>
                      <a:r>
                        <a:rPr lang="en-US" sz="1600" baseline="0" dirty="0"/>
                        <a:t>, </a:t>
                      </a:r>
                      <a:r>
                        <a:rPr lang="en-US" sz="1600" dirty="0" err="1"/>
                        <a:t>f</a:t>
                      </a:r>
                      <a:r>
                        <a:rPr lang="en-US" sz="1600" baseline="-25000" dirty="0" err="1"/>
                        <a:t>RF,e</a:t>
                      </a:r>
                      <a:endParaRPr lang="en-US" sz="1600" baseline="-25000" dirty="0"/>
                    </a:p>
                  </a:txBody>
                  <a:tcPr/>
                </a:tc>
                <a:tc>
                  <a:txBody>
                    <a:bodyPr/>
                    <a:lstStyle/>
                    <a:p>
                      <a:pPr algn="ctr"/>
                      <a:r>
                        <a:rPr lang="en-US" sz="1600" dirty="0"/>
                        <a:t>2.9979 GHz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LPLL</a:t>
                      </a:r>
                      <a:r>
                        <a:rPr lang="en-US" sz="1600" baseline="0" dirty="0"/>
                        <a:t>/2</a:t>
                      </a:r>
                      <a:endParaRPr lang="en-US" sz="1600" baseline="-25000" dirty="0"/>
                    </a:p>
                  </a:txBody>
                  <a:tcPr/>
                </a:tc>
                <a:extLst>
                  <a:ext uri="{0D108BD9-81ED-4DB2-BD59-A6C34878D82A}">
                    <a16:rowId xmlns:a16="http://schemas.microsoft.com/office/drawing/2014/main" val="10002"/>
                  </a:ext>
                </a:extLst>
              </a:tr>
              <a:tr h="370840">
                <a:tc>
                  <a:txBody>
                    <a:bodyPr/>
                    <a:lstStyle/>
                    <a:p>
                      <a:r>
                        <a:rPr lang="en-US" sz="1600" dirty="0"/>
                        <a:t>2</a:t>
                      </a:r>
                      <a:r>
                        <a:rPr lang="en-US" sz="1600" dirty="0">
                          <a:sym typeface="Symbol" panose="05050102010706020507" pitchFamily="18" charset="2"/>
                        </a:rPr>
                        <a:t></a:t>
                      </a:r>
                      <a:r>
                        <a:rPr lang="en-US" sz="1600" dirty="0"/>
                        <a:t>Laser mode-locker, 2f</a:t>
                      </a:r>
                      <a:r>
                        <a:rPr lang="en-US" sz="1600" baseline="-25000" dirty="0"/>
                        <a:t>ML</a:t>
                      </a:r>
                    </a:p>
                  </a:txBody>
                  <a:tcPr/>
                </a:tc>
                <a:tc>
                  <a:txBody>
                    <a:bodyPr/>
                    <a:lstStyle/>
                    <a:p>
                      <a:pPr algn="ctr"/>
                      <a:r>
                        <a:rPr lang="en-US" sz="1600" dirty="0"/>
                        <a:t>176.347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RF,e</a:t>
                      </a:r>
                      <a:r>
                        <a:rPr lang="en-US" sz="1600" baseline="0" dirty="0"/>
                        <a:t>/17</a:t>
                      </a:r>
                    </a:p>
                  </a:txBody>
                  <a:tcPr/>
                </a:tc>
                <a:extLst>
                  <a:ext uri="{0D108BD9-81ED-4DB2-BD59-A6C34878D82A}">
                    <a16:rowId xmlns:a16="http://schemas.microsoft.com/office/drawing/2014/main" val="10003"/>
                  </a:ext>
                </a:extLst>
              </a:tr>
              <a:tr h="370840">
                <a:tc>
                  <a:txBody>
                    <a:bodyPr/>
                    <a:lstStyle/>
                    <a:p>
                      <a:r>
                        <a:rPr lang="en-US" sz="1600" dirty="0"/>
                        <a:t>Laser mode-locker</a:t>
                      </a:r>
                      <a:r>
                        <a:rPr lang="en-US" sz="1600" baseline="0" dirty="0"/>
                        <a:t>, </a:t>
                      </a:r>
                      <a:r>
                        <a:rPr lang="en-US" sz="1600" dirty="0" err="1"/>
                        <a:t>f</a:t>
                      </a:r>
                      <a:r>
                        <a:rPr lang="en-US" sz="1600" baseline="-25000" dirty="0" err="1"/>
                        <a:t>ML</a:t>
                      </a:r>
                      <a:endParaRPr lang="en-US" sz="1600" baseline="-25000" dirty="0"/>
                    </a:p>
                  </a:txBody>
                  <a:tcPr/>
                </a:tc>
                <a:tc>
                  <a:txBody>
                    <a:bodyPr/>
                    <a:lstStyle/>
                    <a:p>
                      <a:pPr algn="ctr"/>
                      <a:r>
                        <a:rPr lang="en-US" sz="1600" dirty="0"/>
                        <a:t>88.1735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RF,e</a:t>
                      </a:r>
                      <a:r>
                        <a:rPr lang="en-US" sz="1600" baseline="0" dirty="0"/>
                        <a:t>/34</a:t>
                      </a:r>
                    </a:p>
                  </a:txBody>
                  <a:tcPr/>
                </a:tc>
                <a:extLst>
                  <a:ext uri="{0D108BD9-81ED-4DB2-BD59-A6C34878D82A}">
                    <a16:rowId xmlns:a16="http://schemas.microsoft.com/office/drawing/2014/main" val="10004"/>
                  </a:ext>
                </a:extLst>
              </a:tr>
              <a:tr h="370840">
                <a:tc>
                  <a:txBody>
                    <a:bodyPr/>
                    <a:lstStyle/>
                    <a:p>
                      <a:r>
                        <a:rPr lang="en-US" sz="1600" dirty="0"/>
                        <a:t>2</a:t>
                      </a:r>
                      <a:r>
                        <a:rPr lang="en-US" sz="1600" dirty="0">
                          <a:sym typeface="Symbol" panose="05050102010706020507" pitchFamily="18" charset="2"/>
                        </a:rPr>
                        <a:t></a:t>
                      </a:r>
                      <a:r>
                        <a:rPr lang="en-US" sz="1600" dirty="0"/>
                        <a:t>SPS</a:t>
                      </a:r>
                      <a:r>
                        <a:rPr lang="en-US" sz="1600" baseline="0" dirty="0"/>
                        <a:t> RF system freq., </a:t>
                      </a:r>
                      <a:r>
                        <a:rPr lang="en-US" sz="1600" dirty="0"/>
                        <a:t>2f</a:t>
                      </a:r>
                      <a:r>
                        <a:rPr lang="en-US" sz="1600" baseline="-25000" dirty="0"/>
                        <a:t>RF,SPS</a:t>
                      </a:r>
                    </a:p>
                  </a:txBody>
                  <a:tcPr/>
                </a:tc>
                <a:tc>
                  <a:txBody>
                    <a:bodyPr/>
                    <a:lstStyle/>
                    <a:p>
                      <a:pPr algn="ctr"/>
                      <a:r>
                        <a:rPr lang="en-US" sz="1600" dirty="0"/>
                        <a:t>400.8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2f</a:t>
                      </a:r>
                      <a:r>
                        <a:rPr lang="en-US" sz="1600" baseline="-25000" dirty="0"/>
                        <a:t>ML</a:t>
                      </a:r>
                      <a:r>
                        <a:rPr lang="en-US" sz="1600" baseline="0" dirty="0">
                          <a:sym typeface="Symbol" panose="05050102010706020507" pitchFamily="18" charset="2"/>
                        </a:rPr>
                        <a:t>25</a:t>
                      </a:r>
                      <a:r>
                        <a:rPr lang="en-US" sz="1600" baseline="0" dirty="0"/>
                        <a:t>/11</a:t>
                      </a:r>
                    </a:p>
                  </a:txBody>
                  <a:tcPr/>
                </a:tc>
                <a:extLst>
                  <a:ext uri="{0D108BD9-81ED-4DB2-BD59-A6C34878D82A}">
                    <a16:rowId xmlns:a16="http://schemas.microsoft.com/office/drawing/2014/main" val="10005"/>
                  </a:ext>
                </a:extLst>
              </a:tr>
              <a:tr h="370840">
                <a:tc>
                  <a:txBody>
                    <a:bodyPr/>
                    <a:lstStyle/>
                    <a:p>
                      <a:r>
                        <a:rPr lang="en-US" sz="1600" dirty="0"/>
                        <a:t>Common frequency</a:t>
                      </a:r>
                      <a:r>
                        <a:rPr lang="en-US" sz="1600" baseline="0" dirty="0"/>
                        <a:t>, </a:t>
                      </a:r>
                      <a:r>
                        <a:rPr lang="en-US" sz="1600" dirty="0"/>
                        <a:t>f</a:t>
                      </a:r>
                      <a:r>
                        <a:rPr lang="en-US" sz="1600" baseline="-25000" dirty="0"/>
                        <a:t>c</a:t>
                      </a:r>
                    </a:p>
                  </a:txBody>
                  <a:tcPr/>
                </a:tc>
                <a:tc>
                  <a:txBody>
                    <a:bodyPr/>
                    <a:lstStyle/>
                    <a:p>
                      <a:pPr algn="ctr"/>
                      <a:r>
                        <a:rPr lang="en-US" sz="1600" dirty="0"/>
                        <a:t>8.68 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a:t>f</a:t>
                      </a:r>
                      <a:r>
                        <a:rPr lang="en-US" sz="1600" baseline="-25000" dirty="0" err="1"/>
                        <a:t>ML</a:t>
                      </a:r>
                      <a:r>
                        <a:rPr lang="en-US" sz="1600" baseline="0" dirty="0"/>
                        <a:t>/10164</a:t>
                      </a:r>
                    </a:p>
                  </a:txBody>
                  <a:tcPr/>
                </a:tc>
                <a:extLst>
                  <a:ext uri="{0D108BD9-81ED-4DB2-BD59-A6C34878D82A}">
                    <a16:rowId xmlns:a16="http://schemas.microsoft.com/office/drawing/2014/main" val="10006"/>
                  </a:ext>
                </a:extLst>
              </a:tr>
              <a:tr h="370840">
                <a:tc>
                  <a:txBody>
                    <a:bodyPr/>
                    <a:lstStyle/>
                    <a:p>
                      <a:r>
                        <a:rPr lang="en-US" sz="1600" baseline="0" dirty="0"/>
                        <a:t>Pulse repetition rate, </a:t>
                      </a:r>
                      <a:r>
                        <a:rPr lang="en-US" sz="1600" dirty="0" err="1"/>
                        <a:t>f</a:t>
                      </a:r>
                      <a:r>
                        <a:rPr lang="en-US" sz="1600" baseline="-25000" dirty="0" err="1"/>
                        <a:t>rep</a:t>
                      </a:r>
                      <a:endParaRPr lang="en-US" sz="1600" baseline="-25000" dirty="0"/>
                    </a:p>
                  </a:txBody>
                  <a:tcPr/>
                </a:tc>
                <a:tc>
                  <a:txBody>
                    <a:bodyPr/>
                    <a:lstStyle/>
                    <a:p>
                      <a:pPr algn="ctr"/>
                      <a:r>
                        <a:rPr lang="en-US" sz="1600" dirty="0"/>
                        <a:t>9.97 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f</a:t>
                      </a:r>
                      <a:r>
                        <a:rPr lang="en-US" sz="1600" baseline="-25000" dirty="0"/>
                        <a:t>c</a:t>
                      </a:r>
                      <a:r>
                        <a:rPr lang="en-US" sz="1600" baseline="0" dirty="0"/>
                        <a:t>/870</a:t>
                      </a:r>
                    </a:p>
                  </a:txBody>
                  <a:tcPr/>
                </a:tc>
                <a:extLst>
                  <a:ext uri="{0D108BD9-81ED-4DB2-BD59-A6C34878D82A}">
                    <a16:rowId xmlns:a16="http://schemas.microsoft.com/office/drawing/2014/main" val="10007"/>
                  </a:ext>
                </a:extLst>
              </a:tr>
            </a:tbl>
          </a:graphicData>
        </a:graphic>
      </p:graphicFrame>
      <p:cxnSp>
        <p:nvCxnSpPr>
          <p:cNvPr id="32" name="Straight Connector 31"/>
          <p:cNvCxnSpPr/>
          <p:nvPr/>
        </p:nvCxnSpPr>
        <p:spPr bwMode="auto">
          <a:xfrm flipH="1">
            <a:off x="4172674" y="6484042"/>
            <a:ext cx="4665256" cy="0"/>
          </a:xfrm>
          <a:prstGeom prst="line">
            <a:avLst/>
          </a:prstGeom>
          <a:solidFill>
            <a:schemeClr val="accent1"/>
          </a:solidFill>
          <a:ln w="44450" cap="flat" cmpd="sng" algn="ctr">
            <a:solidFill>
              <a:srgbClr val="0000FF"/>
            </a:solidFill>
            <a:prstDash val="solid"/>
            <a:round/>
            <a:headEnd type="none" w="med" len="med"/>
            <a:tailEnd type="none" w="med" len="med"/>
          </a:ln>
          <a:effectLst/>
        </p:spPr>
      </p:cxnSp>
      <p:sp>
        <p:nvSpPr>
          <p:cNvPr id="61" name="Slide Number Placeholder 60"/>
          <p:cNvSpPr>
            <a:spLocks noGrp="1"/>
          </p:cNvSpPr>
          <p:nvPr>
            <p:ph type="sldNum" sz="quarter" idx="12"/>
          </p:nvPr>
        </p:nvSpPr>
        <p:spPr/>
        <p:txBody>
          <a:bodyPr/>
          <a:lstStyle/>
          <a:p>
            <a:fld id="{1BC846AC-C5C3-41A5-825B-02209D99FCC9}" type="slidenum">
              <a:rPr lang="en-US" smtClean="0"/>
              <a:pPr/>
              <a:t>22</a:t>
            </a:fld>
            <a:endParaRPr lang="en-US" dirty="0"/>
          </a:p>
        </p:txBody>
      </p:sp>
      <p:grpSp>
        <p:nvGrpSpPr>
          <p:cNvPr id="24" name="Group 23"/>
          <p:cNvGrpSpPr/>
          <p:nvPr/>
        </p:nvGrpSpPr>
        <p:grpSpPr>
          <a:xfrm>
            <a:off x="5462509" y="4896946"/>
            <a:ext cx="304892" cy="369332"/>
            <a:chOff x="6175891" y="641992"/>
            <a:chExt cx="304892" cy="369332"/>
          </a:xfrm>
        </p:grpSpPr>
        <p:sp>
          <p:nvSpPr>
            <p:cNvPr id="3" name="Oval 2"/>
            <p:cNvSpPr/>
            <p:nvPr/>
          </p:nvSpPr>
          <p:spPr>
            <a:xfrm>
              <a:off x="6183860" y="710562"/>
              <a:ext cx="290913" cy="290913"/>
            </a:xfrm>
            <a:prstGeom prst="ellipse">
              <a:avLst/>
            </a:prstGeom>
            <a:solidFill>
              <a:schemeClr val="bg1"/>
            </a:solidFill>
            <a:ln w="285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lumMod val="50000"/>
                  </a:schemeClr>
                </a:solidFill>
                <a:latin typeface="Symbol" panose="05050102010706020507" pitchFamily="18" charset="2"/>
                <a:cs typeface="Syastro" panose="00000400000000000000" pitchFamily="2" charset="0"/>
              </a:endParaRPr>
            </a:p>
          </p:txBody>
        </p:sp>
        <p:sp>
          <p:nvSpPr>
            <p:cNvPr id="22" name="TextBox 21"/>
            <p:cNvSpPr txBox="1"/>
            <p:nvPr/>
          </p:nvSpPr>
          <p:spPr>
            <a:xfrm>
              <a:off x="6175891" y="641992"/>
              <a:ext cx="304892" cy="369332"/>
            </a:xfrm>
            <a:prstGeom prst="rect">
              <a:avLst/>
            </a:prstGeom>
            <a:noFill/>
          </p:spPr>
          <p:txBody>
            <a:bodyPr wrap="none" rtlCol="0">
              <a:spAutoFit/>
            </a:bodyPr>
            <a:lstStyle/>
            <a:p>
              <a:r>
                <a:rPr lang="en-GB" b="1" dirty="0">
                  <a:solidFill>
                    <a:schemeClr val="bg1">
                      <a:lumMod val="65000"/>
                    </a:schemeClr>
                  </a:solidFill>
                  <a:latin typeface="Symbol" panose="05050102010706020507" pitchFamily="18" charset="2"/>
                </a:rPr>
                <a:t>f</a:t>
              </a:r>
              <a:endParaRPr lang="en-US" b="1" dirty="0">
                <a:solidFill>
                  <a:schemeClr val="bg1">
                    <a:lumMod val="65000"/>
                  </a:schemeClr>
                </a:solidFill>
                <a:latin typeface="Symbol" panose="05050102010706020507" pitchFamily="18" charset="2"/>
              </a:endParaRPr>
            </a:p>
          </p:txBody>
        </p:sp>
      </p:grpSp>
      <p:grpSp>
        <p:nvGrpSpPr>
          <p:cNvPr id="30" name="Group 29"/>
          <p:cNvGrpSpPr/>
          <p:nvPr/>
        </p:nvGrpSpPr>
        <p:grpSpPr>
          <a:xfrm>
            <a:off x="6009526" y="5322090"/>
            <a:ext cx="290913" cy="446892"/>
            <a:chOff x="6183860" y="651516"/>
            <a:chExt cx="290913" cy="446892"/>
          </a:xfrm>
        </p:grpSpPr>
        <p:sp>
          <p:nvSpPr>
            <p:cNvPr id="31" name="Oval 30"/>
            <p:cNvSpPr/>
            <p:nvPr/>
          </p:nvSpPr>
          <p:spPr>
            <a:xfrm>
              <a:off x="6183860" y="710562"/>
              <a:ext cx="290913" cy="290913"/>
            </a:xfrm>
            <a:prstGeom prst="ellipse">
              <a:avLst/>
            </a:prstGeom>
            <a:solidFill>
              <a:schemeClr val="bg1"/>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tx1"/>
                </a:solidFill>
                <a:latin typeface="Symbol" panose="05050102010706020507" pitchFamily="18" charset="2"/>
                <a:cs typeface="Syastro" panose="00000400000000000000" pitchFamily="2" charset="0"/>
              </a:endParaRPr>
            </a:p>
          </p:txBody>
        </p:sp>
        <p:sp>
          <p:nvSpPr>
            <p:cNvPr id="33" name="TextBox 32"/>
            <p:cNvSpPr txBox="1"/>
            <p:nvPr/>
          </p:nvSpPr>
          <p:spPr>
            <a:xfrm>
              <a:off x="6185415" y="651516"/>
              <a:ext cx="236079" cy="446892"/>
            </a:xfrm>
            <a:prstGeom prst="rect">
              <a:avLst/>
            </a:prstGeom>
            <a:noFill/>
          </p:spPr>
          <p:txBody>
            <a:bodyPr wrap="none" rtlCol="0">
              <a:spAutoFit/>
            </a:bodyPr>
            <a:lstStyle/>
            <a:p>
              <a:r>
                <a:rPr lang="en-GB" b="1" dirty="0">
                  <a:latin typeface="Symbol" panose="05050102010706020507" pitchFamily="18" charset="2"/>
                </a:rPr>
                <a:t>t</a:t>
              </a:r>
              <a:endParaRPr lang="en-US" b="1" dirty="0">
                <a:latin typeface="Symbol" panose="05050102010706020507" pitchFamily="18" charset="2"/>
              </a:endParaRPr>
            </a:p>
          </p:txBody>
        </p:sp>
      </p:grpSp>
      <p:grpSp>
        <p:nvGrpSpPr>
          <p:cNvPr id="34" name="Group 33"/>
          <p:cNvGrpSpPr/>
          <p:nvPr/>
        </p:nvGrpSpPr>
        <p:grpSpPr>
          <a:xfrm>
            <a:off x="5775464" y="5570297"/>
            <a:ext cx="290913" cy="369332"/>
            <a:chOff x="6183860" y="651516"/>
            <a:chExt cx="290913" cy="369332"/>
          </a:xfrm>
        </p:grpSpPr>
        <p:sp>
          <p:nvSpPr>
            <p:cNvPr id="35" name="Oval 34"/>
            <p:cNvSpPr/>
            <p:nvPr/>
          </p:nvSpPr>
          <p:spPr>
            <a:xfrm>
              <a:off x="6183860" y="710562"/>
              <a:ext cx="290913" cy="290913"/>
            </a:xfrm>
            <a:prstGeom prst="ellipse">
              <a:avLst/>
            </a:prstGeom>
            <a:solidFill>
              <a:schemeClr val="bg1"/>
            </a:solid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tx1"/>
                </a:solidFill>
                <a:latin typeface="Symbol" panose="05050102010706020507" pitchFamily="18" charset="2"/>
                <a:cs typeface="Syastro" panose="00000400000000000000" pitchFamily="2" charset="0"/>
              </a:endParaRPr>
            </a:p>
          </p:txBody>
        </p:sp>
        <p:sp>
          <p:nvSpPr>
            <p:cNvPr id="36" name="TextBox 35"/>
            <p:cNvSpPr txBox="1"/>
            <p:nvPr/>
          </p:nvSpPr>
          <p:spPr>
            <a:xfrm>
              <a:off x="6185415" y="651516"/>
              <a:ext cx="285656" cy="369332"/>
            </a:xfrm>
            <a:prstGeom prst="rect">
              <a:avLst/>
            </a:prstGeom>
            <a:noFill/>
          </p:spPr>
          <p:txBody>
            <a:bodyPr wrap="none" rtlCol="0">
              <a:spAutoFit/>
            </a:bodyPr>
            <a:lstStyle/>
            <a:p>
              <a:r>
                <a:rPr lang="en-GB" b="1" dirty="0">
                  <a:solidFill>
                    <a:srgbClr val="0000FF"/>
                  </a:solidFill>
                  <a:latin typeface="Symbol" panose="05050102010706020507" pitchFamily="18" charset="2"/>
                </a:rPr>
                <a:t>t</a:t>
              </a:r>
              <a:endParaRPr lang="en-US" b="1" dirty="0">
                <a:solidFill>
                  <a:srgbClr val="0000FF"/>
                </a:solidFill>
                <a:latin typeface="Symbol" panose="05050102010706020507" pitchFamily="18" charset="2"/>
              </a:endParaRPr>
            </a:p>
          </p:txBody>
        </p:sp>
      </p:grpSp>
      <p:grpSp>
        <p:nvGrpSpPr>
          <p:cNvPr id="37" name="Group 36"/>
          <p:cNvGrpSpPr/>
          <p:nvPr/>
        </p:nvGrpSpPr>
        <p:grpSpPr>
          <a:xfrm>
            <a:off x="5614955" y="3900967"/>
            <a:ext cx="304892" cy="369332"/>
            <a:chOff x="6175891" y="641992"/>
            <a:chExt cx="304892" cy="369332"/>
          </a:xfrm>
        </p:grpSpPr>
        <p:sp>
          <p:nvSpPr>
            <p:cNvPr id="38" name="Oval 37"/>
            <p:cNvSpPr/>
            <p:nvPr/>
          </p:nvSpPr>
          <p:spPr>
            <a:xfrm>
              <a:off x="6183860" y="710562"/>
              <a:ext cx="290913" cy="290913"/>
            </a:xfrm>
            <a:prstGeom prst="ellipse">
              <a:avLst/>
            </a:prstGeom>
            <a:solidFill>
              <a:schemeClr val="bg1"/>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tx1"/>
                </a:solidFill>
                <a:latin typeface="Symbol" panose="05050102010706020507" pitchFamily="18" charset="2"/>
                <a:cs typeface="Syastro" panose="00000400000000000000" pitchFamily="2" charset="0"/>
              </a:endParaRPr>
            </a:p>
          </p:txBody>
        </p:sp>
        <p:sp>
          <p:nvSpPr>
            <p:cNvPr id="39" name="TextBox 38"/>
            <p:cNvSpPr txBox="1"/>
            <p:nvPr/>
          </p:nvSpPr>
          <p:spPr>
            <a:xfrm>
              <a:off x="6175891" y="641992"/>
              <a:ext cx="304892" cy="369332"/>
            </a:xfrm>
            <a:prstGeom prst="rect">
              <a:avLst/>
            </a:prstGeom>
            <a:noFill/>
          </p:spPr>
          <p:txBody>
            <a:bodyPr wrap="none" rtlCol="0">
              <a:spAutoFit/>
            </a:bodyPr>
            <a:lstStyle/>
            <a:p>
              <a:r>
                <a:rPr lang="en-GB" b="1" dirty="0">
                  <a:solidFill>
                    <a:srgbClr val="FF0000"/>
                  </a:solidFill>
                  <a:latin typeface="Symbol" panose="05050102010706020507" pitchFamily="18" charset="2"/>
                </a:rPr>
                <a:t>f</a:t>
              </a:r>
              <a:endParaRPr lang="en-US" b="1" dirty="0">
                <a:solidFill>
                  <a:srgbClr val="FF0000"/>
                </a:solidFill>
                <a:latin typeface="Symbol" panose="05050102010706020507" pitchFamily="18" charset="2"/>
              </a:endParaRPr>
            </a:p>
          </p:txBody>
        </p:sp>
      </p:grpSp>
    </p:spTree>
    <p:extLst>
      <p:ext uri="{BB962C8B-B14F-4D97-AF65-F5344CB8AC3E}">
        <p14:creationId xmlns:p14="http://schemas.microsoft.com/office/powerpoint/2010/main" val="811396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V="1">
            <a:off x="5625964" y="1668321"/>
            <a:ext cx="7938" cy="4986988"/>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7075623" y="4615816"/>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p:nvPr/>
        </p:nvCxnSpPr>
        <p:spPr>
          <a:xfrm>
            <a:off x="7075623" y="4750030"/>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Rectangle 291"/>
          <p:cNvSpPr/>
          <p:nvPr/>
        </p:nvSpPr>
        <p:spPr>
          <a:xfrm>
            <a:off x="7403107" y="3788110"/>
            <a:ext cx="216682" cy="57116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3829"/>
            <a:ext cx="9143999" cy="579479"/>
          </a:xfrm>
        </p:spPr>
        <p:txBody>
          <a:bodyPr>
            <a:normAutofit fontScale="90000"/>
          </a:bodyPr>
          <a:lstStyle/>
          <a:p>
            <a:r>
              <a:rPr lang="en-US" dirty="0"/>
              <a:t>Simplified overview synchronization and RF distribution</a:t>
            </a:r>
            <a:endParaRPr lang="en-GB" dirty="0"/>
          </a:p>
        </p:txBody>
      </p:sp>
      <p:sp>
        <p:nvSpPr>
          <p:cNvPr id="146" name="Rectangle 145"/>
          <p:cNvSpPr/>
          <p:nvPr/>
        </p:nvSpPr>
        <p:spPr>
          <a:xfrm>
            <a:off x="2111021" y="1949461"/>
            <a:ext cx="1392523"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466725" y="1949461"/>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6 GHz master</a:t>
            </a:r>
            <a:endParaRPr lang="en-GB" sz="1600" b="1" dirty="0">
              <a:solidFill>
                <a:schemeClr val="tx1"/>
              </a:solidFill>
            </a:endParaRPr>
          </a:p>
        </p:txBody>
      </p:sp>
      <p:sp>
        <p:nvSpPr>
          <p:cNvPr id="151" name="Rectangle 150"/>
          <p:cNvSpPr/>
          <p:nvPr/>
        </p:nvSpPr>
        <p:spPr>
          <a:xfrm>
            <a:off x="472496" y="654287"/>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GPS receiver</a:t>
            </a:r>
            <a:endParaRPr lang="en-GB" sz="1600" b="1" dirty="0">
              <a:solidFill>
                <a:schemeClr val="tx1"/>
              </a:solidFill>
            </a:endParaRPr>
          </a:p>
        </p:txBody>
      </p:sp>
      <p:cxnSp>
        <p:nvCxnSpPr>
          <p:cNvPr id="152" name="Straight Arrow Connector 151"/>
          <p:cNvCxnSpPr>
            <a:stCxn id="151" idx="2"/>
            <a:endCxn id="150" idx="0"/>
          </p:cNvCxnSpPr>
          <p:nvPr/>
        </p:nvCxnSpPr>
        <p:spPr>
          <a:xfrm flipH="1">
            <a:off x="1024195" y="1383201"/>
            <a:ext cx="5771" cy="56626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4" name="Straight Arrow Connector 193"/>
          <p:cNvCxnSpPr/>
          <p:nvPr/>
        </p:nvCxnSpPr>
        <p:spPr>
          <a:xfrm>
            <a:off x="5425421" y="3499725"/>
            <a:ext cx="1857742" cy="0"/>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88.2 MHz (divider)</a:t>
            </a:r>
            <a:endParaRPr lang="en-GB" sz="1200" b="1" dirty="0">
              <a:solidFill>
                <a:srgbClr val="FF0000"/>
              </a:solidFill>
            </a:endParaRPr>
          </a:p>
        </p:txBody>
      </p:sp>
      <p:sp>
        <p:nvSpPr>
          <p:cNvPr id="199" name="TextBox 198"/>
          <p:cNvSpPr txBox="1"/>
          <p:nvPr/>
        </p:nvSpPr>
        <p:spPr>
          <a:xfrm>
            <a:off x="998216" y="2646624"/>
            <a:ext cx="947695" cy="461665"/>
          </a:xfrm>
          <a:prstGeom prst="rect">
            <a:avLst/>
          </a:prstGeom>
          <a:noFill/>
        </p:spPr>
        <p:txBody>
          <a:bodyPr wrap="none" rtlCol="0">
            <a:spAutoFit/>
          </a:bodyPr>
          <a:lstStyle/>
          <a:p>
            <a:r>
              <a:rPr lang="en-US" sz="1200" b="1" dirty="0">
                <a:solidFill>
                  <a:srgbClr val="FF0000"/>
                </a:solidFill>
              </a:rPr>
              <a:t>5995.8 MHz</a:t>
            </a:r>
          </a:p>
          <a:p>
            <a:r>
              <a:rPr lang="en-US" sz="1200" b="1" dirty="0">
                <a:solidFill>
                  <a:srgbClr val="FF0000"/>
                </a:solidFill>
              </a:rPr>
              <a:t>(reference)</a:t>
            </a:r>
            <a:endParaRPr lang="en-GB" sz="1200" b="1" dirty="0">
              <a:solidFill>
                <a:srgbClr val="FF0000"/>
              </a:solidFill>
            </a:endParaRPr>
          </a:p>
        </p:txBody>
      </p:sp>
      <p:sp>
        <p:nvSpPr>
          <p:cNvPr id="200" name="TextBox 199"/>
          <p:cNvSpPr txBox="1"/>
          <p:nvPr/>
        </p:nvSpPr>
        <p:spPr>
          <a:xfrm>
            <a:off x="978808" y="1334623"/>
            <a:ext cx="1796725" cy="276999"/>
          </a:xfrm>
          <a:prstGeom prst="rect">
            <a:avLst/>
          </a:prstGeom>
          <a:noFill/>
        </p:spPr>
        <p:txBody>
          <a:bodyPr wrap="square" rtlCol="0">
            <a:spAutoFit/>
          </a:bodyPr>
          <a:lstStyle/>
          <a:p>
            <a:r>
              <a:rPr lang="en-US" sz="1200" b="1" dirty="0">
                <a:solidFill>
                  <a:srgbClr val="FF0000"/>
                </a:solidFill>
              </a:rPr>
              <a:t>10 MHz (reference)</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25964" y="2754001"/>
            <a:ext cx="1456437" cy="461665"/>
          </a:xfrm>
          <a:prstGeom prst="rect">
            <a:avLst/>
          </a:prstGeom>
          <a:noFill/>
        </p:spPr>
        <p:txBody>
          <a:bodyPr wrap="square" rtlCol="0">
            <a:spAutoFit/>
          </a:bodyPr>
          <a:lstStyle/>
          <a:p>
            <a:pPr algn="ctr"/>
            <a:r>
              <a:rPr lang="en-US" sz="1200" b="1" dirty="0">
                <a:solidFill>
                  <a:srgbClr val="FF0000"/>
                </a:solidFill>
              </a:rPr>
              <a:t>9.97 Hz, 8.68 kHz,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a:off x="3356176" y="3788110"/>
            <a:ext cx="1" cy="3424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752850" y="3647325"/>
            <a:ext cx="2800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3759418" y="3644577"/>
            <a:ext cx="0" cy="486023"/>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3054073" y="4130600"/>
            <a:ext cx="1026107"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Fractional divider SPS</a:t>
            </a:r>
            <a:endParaRPr lang="en-GB" sz="1600" b="1" dirty="0">
              <a:solidFill>
                <a:schemeClr val="tx1"/>
              </a:solidFill>
            </a:endParaRPr>
          </a:p>
        </p:txBody>
      </p: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Main RF divider</a:t>
            </a:r>
            <a:endParaRPr lang="en-GB" sz="1600" b="1" dirty="0">
              <a:solidFill>
                <a:schemeClr val="tx1"/>
              </a:solidFill>
            </a:endParaRPr>
          </a:p>
        </p:txBody>
      </p:sp>
      <p:sp>
        <p:nvSpPr>
          <p:cNvPr id="215" name="TextBox 214"/>
          <p:cNvSpPr txBox="1"/>
          <p:nvPr/>
        </p:nvSpPr>
        <p:spPr>
          <a:xfrm>
            <a:off x="3706995" y="3895286"/>
            <a:ext cx="1796725"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flipH="1">
            <a:off x="3671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p:nvPr/>
        </p:nvCxnSpPr>
        <p:spPr>
          <a:xfrm flipH="1">
            <a:off x="3887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a:off x="1029187" y="3595759"/>
            <a:ext cx="0" cy="27645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98" name="Group 297"/>
          <p:cNvGrpSpPr/>
          <p:nvPr/>
        </p:nvGrpSpPr>
        <p:grpSpPr>
          <a:xfrm>
            <a:off x="667748" y="3826156"/>
            <a:ext cx="711798" cy="461665"/>
            <a:chOff x="706071" y="4353392"/>
            <a:chExt cx="711798" cy="461665"/>
          </a:xfrm>
        </p:grpSpPr>
        <p:sp>
          <p:nvSpPr>
            <p:cNvPr id="297" name="Rectangle 296"/>
            <p:cNvSpPr/>
            <p:nvPr/>
          </p:nvSpPr>
          <p:spPr>
            <a:xfrm>
              <a:off x="777437" y="4413979"/>
              <a:ext cx="557646" cy="336333"/>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TextBox 263"/>
            <p:cNvSpPr txBox="1"/>
            <p:nvPr/>
          </p:nvSpPr>
          <p:spPr>
            <a:xfrm>
              <a:off x="706071" y="4353392"/>
              <a:ext cx="711798" cy="461665"/>
            </a:xfrm>
            <a:prstGeom prst="rect">
              <a:avLst/>
            </a:prstGeom>
            <a:noFill/>
          </p:spPr>
          <p:txBody>
            <a:bodyPr wrap="none" rtlCol="0">
              <a:spAutoFit/>
            </a:bodyPr>
            <a:lstStyle/>
            <a:p>
              <a:r>
                <a:rPr lang="en-US" sz="1200" b="1" dirty="0">
                  <a:solidFill>
                    <a:srgbClr val="FF0000"/>
                  </a:solidFill>
                </a:rPr>
                <a:t>Electron</a:t>
              </a:r>
            </a:p>
            <a:p>
              <a:pPr algn="ctr"/>
              <a:r>
                <a:rPr lang="en-US" sz="1200" b="1" dirty="0">
                  <a:solidFill>
                    <a:srgbClr val="FF0000"/>
                  </a:solidFill>
                </a:rPr>
                <a:t>LLRF</a:t>
              </a:r>
              <a:endParaRPr lang="en-GB" sz="1200" b="1" dirty="0">
                <a:solidFill>
                  <a:srgbClr val="FF0000"/>
                </a:solidFill>
              </a:endParaRPr>
            </a:p>
          </p:txBody>
        </p:sp>
      </p:grp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 (many!)</a:t>
            </a:r>
            <a:endParaRPr lang="en-GB" sz="1200" b="1" dirty="0">
              <a:solidFill>
                <a:srgbClr val="FF0000"/>
              </a:solidFill>
            </a:endParaRPr>
          </a:p>
        </p:txBody>
      </p:sp>
      <p:sp>
        <p:nvSpPr>
          <p:cNvPr id="271" name="TextBox 270"/>
          <p:cNvSpPr txBox="1"/>
          <p:nvPr/>
        </p:nvSpPr>
        <p:spPr>
          <a:xfrm>
            <a:off x="2746560" y="6193644"/>
            <a:ext cx="1622386" cy="646331"/>
          </a:xfrm>
          <a:prstGeom prst="rect">
            <a:avLst/>
          </a:prstGeom>
          <a:noFill/>
        </p:spPr>
        <p:txBody>
          <a:bodyPr wrap="square" rtlCol="0">
            <a:spAutoFit/>
          </a:bodyPr>
          <a:lstStyle/>
          <a:p>
            <a:pPr algn="ctr"/>
            <a:r>
              <a:rPr lang="en-US" sz="1200" b="1" dirty="0">
                <a:solidFill>
                  <a:srgbClr val="FF0000"/>
                </a:solidFill>
              </a:rPr>
              <a:t>Fast pulse triggers (~20 adjustable)</a:t>
            </a:r>
          </a:p>
          <a:p>
            <a:pPr algn="ct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74" name="Rectangle 273"/>
          <p:cNvSpPr/>
          <p:nvPr/>
        </p:nvSpPr>
        <p:spPr>
          <a:xfrm>
            <a:off x="6026503" y="4119797"/>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sp>
        <p:nvSpPr>
          <p:cNvPr id="275" name="Rectangle 274"/>
          <p:cNvSpPr/>
          <p:nvPr/>
        </p:nvSpPr>
        <p:spPr>
          <a:xfrm>
            <a:off x="6026503"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76" name="Straight Arrow Connector 275"/>
          <p:cNvCxnSpPr/>
          <p:nvPr/>
        </p:nvCxnSpPr>
        <p:spPr>
          <a:xfrm flipH="1">
            <a:off x="6345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a:off x="6561267"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a:off x="6777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176.3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sp>
        <p:nvSpPr>
          <p:cNvPr id="291" name="Down Arrow 290"/>
          <p:cNvSpPr/>
          <p:nvPr/>
        </p:nvSpPr>
        <p:spPr>
          <a:xfrm rot="5400000">
            <a:off x="7148402" y="4026262"/>
            <a:ext cx="405385" cy="537389"/>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191812" y="4839345"/>
            <a:ext cx="0" cy="357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rot="16200000">
            <a:off x="6809630" y="4854234"/>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305" name="Straight Arrow Connector 304"/>
          <p:cNvCxnSpPr/>
          <p:nvPr/>
        </p:nvCxnSpPr>
        <p:spPr>
          <a:xfrm flipH="1">
            <a:off x="7075623" y="5432884"/>
            <a:ext cx="2905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9" name="TextBox 308"/>
          <p:cNvSpPr txBox="1"/>
          <p:nvPr/>
        </p:nvSpPr>
        <p:spPr>
          <a:xfrm>
            <a:off x="6143598" y="4866946"/>
            <a:ext cx="998487" cy="276999"/>
          </a:xfrm>
          <a:prstGeom prst="rect">
            <a:avLst/>
          </a:prstGeom>
          <a:noFill/>
        </p:spPr>
        <p:txBody>
          <a:bodyPr wrap="square" rtlCol="0">
            <a:spAutoFit/>
          </a:bodyPr>
          <a:lstStyle/>
          <a:p>
            <a:r>
              <a:rPr lang="en-US" sz="1200" b="1" dirty="0">
                <a:solidFill>
                  <a:srgbClr val="FF0000"/>
                </a:solidFill>
              </a:rPr>
              <a:t>200.4 MHz</a:t>
            </a:r>
            <a:endParaRPr lang="en-GB" sz="1200" b="1" dirty="0">
              <a:solidFill>
                <a:srgbClr val="FF0000"/>
              </a:solidFill>
            </a:endParaRPr>
          </a:p>
        </p:txBody>
      </p: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13" name="TextBox 312"/>
          <p:cNvSpPr txBox="1"/>
          <p:nvPr/>
        </p:nvSpPr>
        <p:spPr>
          <a:xfrm>
            <a:off x="5716512" y="6195600"/>
            <a:ext cx="1622386" cy="646331"/>
          </a:xfrm>
          <a:prstGeom prst="rect">
            <a:avLst/>
          </a:prstGeom>
          <a:noFill/>
        </p:spPr>
        <p:txBody>
          <a:bodyPr wrap="square" rtlCol="0">
            <a:spAutoFit/>
          </a:bodyPr>
          <a:lstStyle/>
          <a:p>
            <a:pPr algn="ctr"/>
            <a:r>
              <a:rPr lang="en-US" sz="1200" b="1" dirty="0">
                <a:solidFill>
                  <a:srgbClr val="FF0000"/>
                </a:solidFill>
              </a:rPr>
              <a:t>Extraction and bunch rotation triggers</a:t>
            </a:r>
          </a:p>
          <a:p>
            <a:pPr algn="ctr"/>
            <a:endParaRPr lang="en-GB" sz="1200" b="1" dirty="0">
              <a:solidFill>
                <a:srgbClr val="FF0000"/>
              </a:solidFill>
            </a:endParaRPr>
          </a:p>
        </p:txBody>
      </p:sp>
      <p:sp>
        <p:nvSpPr>
          <p:cNvPr id="327" name="TextBox 326"/>
          <p:cNvSpPr txBox="1"/>
          <p:nvPr/>
        </p:nvSpPr>
        <p:spPr>
          <a:xfrm>
            <a:off x="3468575" y="1360968"/>
            <a:ext cx="1746781" cy="307777"/>
          </a:xfrm>
          <a:prstGeom prst="rect">
            <a:avLst/>
          </a:prstGeom>
          <a:noFill/>
        </p:spPr>
        <p:txBody>
          <a:bodyPr wrap="square" rtlCol="0">
            <a:spAutoFit/>
          </a:bodyPr>
          <a:lstStyle/>
          <a:p>
            <a:pPr algn="r"/>
            <a:r>
              <a:rPr lang="en-US" sz="1400" b="1" dirty="0">
                <a:solidFill>
                  <a:schemeClr val="bg1">
                    <a:lumMod val="50000"/>
                  </a:schemeClr>
                </a:solidFill>
              </a:rPr>
              <a:t>BA4/building 871</a:t>
            </a:r>
            <a:endParaRPr lang="en-GB" sz="1400" b="1" dirty="0">
              <a:solidFill>
                <a:schemeClr val="bg1">
                  <a:lumMod val="50000"/>
                </a:schemeClr>
              </a:solidFill>
            </a:endParaRPr>
          </a:p>
        </p:txBody>
      </p:sp>
      <p:sp>
        <p:nvSpPr>
          <p:cNvPr id="328" name="TextBox 327"/>
          <p:cNvSpPr txBox="1"/>
          <p:nvPr/>
        </p:nvSpPr>
        <p:spPr>
          <a:xfrm>
            <a:off x="4901209" y="1667003"/>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329" name="TextBox 328"/>
          <p:cNvSpPr txBox="1"/>
          <p:nvPr/>
        </p:nvSpPr>
        <p:spPr>
          <a:xfrm>
            <a:off x="5625964" y="166680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cxnSp>
        <p:nvCxnSpPr>
          <p:cNvPr id="84" name="Straight Arrow Connector 83"/>
          <p:cNvCxnSpPr/>
          <p:nvPr/>
        </p:nvCxnSpPr>
        <p:spPr>
          <a:xfrm flipH="1">
            <a:off x="1024195" y="3595759"/>
            <a:ext cx="1071474"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02177" y="3349130"/>
            <a:ext cx="947695" cy="276999"/>
          </a:xfrm>
          <a:prstGeom prst="rect">
            <a:avLst/>
          </a:prstGeom>
          <a:noFill/>
        </p:spPr>
        <p:txBody>
          <a:bodyPr wrap="none" rtlCol="0">
            <a:spAutoFit/>
          </a:bodyPr>
          <a:lstStyle/>
          <a:p>
            <a:r>
              <a:rPr lang="en-US" sz="1200" b="1" dirty="0">
                <a:solidFill>
                  <a:srgbClr val="FF0000"/>
                </a:solidFill>
              </a:rPr>
              <a:t>2997.9 MHz</a:t>
            </a: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370175" y="620584"/>
            <a:ext cx="467347" cy="2273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5908398" y="599053"/>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87" name="Rectangle 86"/>
          <p:cNvSpPr/>
          <p:nvPr/>
        </p:nvSpPr>
        <p:spPr>
          <a:xfrm>
            <a:off x="5376354" y="1285254"/>
            <a:ext cx="468000" cy="226800"/>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88" name="TextBox 87"/>
          <p:cNvSpPr txBox="1"/>
          <p:nvPr/>
        </p:nvSpPr>
        <p:spPr>
          <a:xfrm>
            <a:off x="5908397" y="1232093"/>
            <a:ext cx="2337948" cy="338554"/>
          </a:xfrm>
          <a:prstGeom prst="rect">
            <a:avLst/>
          </a:prstGeom>
          <a:noFill/>
        </p:spPr>
        <p:txBody>
          <a:bodyPr wrap="none" rtlCol="0">
            <a:spAutoFit/>
          </a:bodyPr>
          <a:lstStyle/>
          <a:p>
            <a:r>
              <a:rPr lang="en-US" sz="1600" b="1" dirty="0">
                <a:solidFill>
                  <a:srgbClr val="FF0000"/>
                </a:solidFill>
              </a:rPr>
              <a:t>Awake specific RF design</a:t>
            </a:r>
          </a:p>
        </p:txBody>
      </p:sp>
      <p:sp>
        <p:nvSpPr>
          <p:cNvPr id="90" name="Rectangle 89"/>
          <p:cNvSpPr/>
          <p:nvPr/>
        </p:nvSpPr>
        <p:spPr>
          <a:xfrm>
            <a:off x="5370175" y="952274"/>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5916064" y="893956"/>
            <a:ext cx="1692386" cy="338554"/>
          </a:xfrm>
          <a:prstGeom prst="rect">
            <a:avLst/>
          </a:prstGeom>
          <a:noFill/>
        </p:spPr>
        <p:txBody>
          <a:bodyPr wrap="none" rtlCol="0">
            <a:spAutoFit/>
          </a:bodyPr>
          <a:lstStyle/>
          <a:p>
            <a:r>
              <a:rPr lang="en-US" sz="1600" b="1" dirty="0">
                <a:solidFill>
                  <a:srgbClr val="00B050"/>
                </a:solidFill>
              </a:rPr>
              <a:t>Existing RF design</a:t>
            </a:r>
          </a:p>
        </p:txBody>
      </p:sp>
      <p:sp>
        <p:nvSpPr>
          <p:cNvPr id="4" name="Slide Number Placeholder 3"/>
          <p:cNvSpPr>
            <a:spLocks noGrp="1"/>
          </p:cNvSpPr>
          <p:nvPr>
            <p:ph type="sldNum" sz="quarter" idx="12"/>
          </p:nvPr>
        </p:nvSpPr>
        <p:spPr/>
        <p:txBody>
          <a:bodyPr/>
          <a:lstStyle/>
          <a:p>
            <a:fld id="{1BC846AC-C5C3-41A5-825B-02209D99FCC9}" type="slidenum">
              <a:rPr lang="en-US" smtClean="0"/>
              <a:pPr/>
              <a:t>23</a:t>
            </a:fld>
            <a:endParaRPr lang="en-US" dirty="0"/>
          </a:p>
        </p:txBody>
      </p:sp>
    </p:spTree>
    <p:extLst>
      <p:ext uri="{BB962C8B-B14F-4D97-AF65-F5344CB8AC3E}">
        <p14:creationId xmlns:p14="http://schemas.microsoft.com/office/powerpoint/2010/main" val="2992569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29"/>
            <a:ext cx="9143999" cy="579479"/>
          </a:xfrm>
        </p:spPr>
        <p:txBody>
          <a:bodyPr>
            <a:normAutofit/>
          </a:bodyPr>
          <a:lstStyle/>
          <a:p>
            <a:r>
              <a:rPr lang="en-US" dirty="0"/>
              <a:t>Hardware installation</a:t>
            </a:r>
            <a:endParaRPr lang="en-GB" dirty="0"/>
          </a:p>
        </p:txBody>
      </p:sp>
      <p:pic>
        <p:nvPicPr>
          <p:cNvPr id="12" name="Picture 1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207603" y="3675519"/>
            <a:ext cx="2400000" cy="1800000"/>
          </a:xfrm>
          <a:prstGeom prst="rect">
            <a:avLst/>
          </a:prstGeom>
        </p:spPr>
      </p:pic>
      <p:pic>
        <p:nvPicPr>
          <p:cNvPr id="13" name="Picture 12"/>
          <p:cNvPicPr>
            <a:picLocks/>
          </p:cNvPicPr>
          <p:nvPr/>
        </p:nvPicPr>
        <p:blipFill rotWithShape="1">
          <a:blip r:embed="rId4" cstate="hqprint">
            <a:extLst>
              <a:ext uri="{28A0092B-C50C-407E-A947-70E740481C1C}">
                <a14:useLocalDpi xmlns:a14="http://schemas.microsoft.com/office/drawing/2010/main"/>
              </a:ext>
            </a:extLst>
          </a:blip>
          <a:srcRect b="-891"/>
          <a:stretch/>
        </p:blipFill>
        <p:spPr>
          <a:xfrm>
            <a:off x="6207603" y="1380705"/>
            <a:ext cx="2401200" cy="1800000"/>
          </a:xfrm>
          <a:prstGeom prst="rect">
            <a:avLst/>
          </a:prstGeom>
        </p:spPr>
      </p:pic>
      <p:sp>
        <p:nvSpPr>
          <p:cNvPr id="14" name="TextBox 13"/>
          <p:cNvSpPr txBox="1"/>
          <p:nvPr/>
        </p:nvSpPr>
        <p:spPr>
          <a:xfrm>
            <a:off x="6070405" y="1018336"/>
            <a:ext cx="2605444" cy="400110"/>
          </a:xfrm>
          <a:prstGeom prst="rect">
            <a:avLst/>
          </a:prstGeom>
          <a:noFill/>
        </p:spPr>
        <p:txBody>
          <a:bodyPr wrap="square" rtlCol="0">
            <a:spAutoFit/>
          </a:bodyPr>
          <a:lstStyle/>
          <a:p>
            <a:pPr algn="ctr"/>
            <a:r>
              <a:rPr lang="en-US" b="1" dirty="0"/>
              <a:t>Synchro</a:t>
            </a:r>
            <a:r>
              <a:rPr lang="en-US" sz="2000" b="1" dirty="0"/>
              <a:t> crate</a:t>
            </a:r>
            <a:endParaRPr lang="en-GB" sz="2000" b="1" dirty="0"/>
          </a:p>
        </p:txBody>
      </p:sp>
      <p:sp>
        <p:nvSpPr>
          <p:cNvPr id="15" name="TextBox 14"/>
          <p:cNvSpPr txBox="1"/>
          <p:nvPr/>
        </p:nvSpPr>
        <p:spPr>
          <a:xfrm>
            <a:off x="6207604" y="3321229"/>
            <a:ext cx="2401200" cy="369332"/>
          </a:xfrm>
          <a:prstGeom prst="rect">
            <a:avLst/>
          </a:prstGeom>
          <a:noFill/>
        </p:spPr>
        <p:txBody>
          <a:bodyPr wrap="square" rtlCol="0">
            <a:spAutoFit/>
          </a:bodyPr>
          <a:lstStyle/>
          <a:p>
            <a:pPr algn="ctr"/>
            <a:r>
              <a:rPr lang="en-US" b="1" dirty="0"/>
              <a:t>AWAKE crate</a:t>
            </a:r>
            <a:endParaRPr lang="en-GB" b="1" dirty="0"/>
          </a:p>
        </p:txBody>
      </p:sp>
      <p:pic>
        <p:nvPicPr>
          <p:cNvPr id="5" name="Picture 4"/>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40557" y="1373006"/>
            <a:ext cx="2400000" cy="1800000"/>
          </a:xfrm>
          <a:prstGeom prst="rect">
            <a:avLst/>
          </a:prstGeom>
        </p:spPr>
      </p:pic>
      <p:pic>
        <p:nvPicPr>
          <p:cNvPr id="16" name="Picture 15"/>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40557" y="3690561"/>
            <a:ext cx="2400000" cy="1800000"/>
          </a:xfrm>
          <a:prstGeom prst="rect">
            <a:avLst/>
          </a:prstGeom>
        </p:spPr>
      </p:pic>
      <p:pic>
        <p:nvPicPr>
          <p:cNvPr id="17" name="Picture 16"/>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276416" y="1380705"/>
            <a:ext cx="2400000" cy="1800000"/>
          </a:xfrm>
          <a:prstGeom prst="rect">
            <a:avLst/>
          </a:prstGeom>
        </p:spPr>
      </p:pic>
      <p:pic>
        <p:nvPicPr>
          <p:cNvPr id="19" name="Picture 18"/>
          <p:cNvPicPr>
            <a:picLocks/>
          </p:cNvPicPr>
          <p:nvPr/>
        </p:nvPicPr>
        <p:blipFill rotWithShape="1">
          <a:blip r:embed="rId8" cstate="hqprint">
            <a:extLst>
              <a:ext uri="{28A0092B-C50C-407E-A947-70E740481C1C}">
                <a14:useLocalDpi xmlns:a14="http://schemas.microsoft.com/office/drawing/2010/main"/>
              </a:ext>
            </a:extLst>
          </a:blip>
          <a:srcRect/>
          <a:stretch/>
        </p:blipFill>
        <p:spPr>
          <a:xfrm>
            <a:off x="3276416" y="3675519"/>
            <a:ext cx="2401200" cy="1800000"/>
          </a:xfrm>
          <a:prstGeom prst="rect">
            <a:avLst/>
          </a:prstGeom>
        </p:spPr>
      </p:pic>
      <p:cxnSp>
        <p:nvCxnSpPr>
          <p:cNvPr id="11" name="Straight Connector 10"/>
          <p:cNvCxnSpPr/>
          <p:nvPr/>
        </p:nvCxnSpPr>
        <p:spPr>
          <a:xfrm flipV="1">
            <a:off x="5958471" y="683490"/>
            <a:ext cx="0" cy="4992772"/>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29155" y="1017202"/>
            <a:ext cx="2605444" cy="369332"/>
          </a:xfrm>
          <a:prstGeom prst="rect">
            <a:avLst/>
          </a:prstGeom>
          <a:noFill/>
        </p:spPr>
        <p:txBody>
          <a:bodyPr wrap="square" rtlCol="0">
            <a:spAutoFit/>
          </a:bodyPr>
          <a:lstStyle/>
          <a:p>
            <a:pPr algn="ctr"/>
            <a:r>
              <a:rPr lang="en-US" b="1" dirty="0"/>
              <a:t>Link compensation</a:t>
            </a:r>
            <a:endParaRPr lang="en-GB" sz="2000" b="1" dirty="0"/>
          </a:p>
        </p:txBody>
      </p:sp>
      <p:sp>
        <p:nvSpPr>
          <p:cNvPr id="20" name="TextBox 19"/>
          <p:cNvSpPr txBox="1"/>
          <p:nvPr/>
        </p:nvSpPr>
        <p:spPr>
          <a:xfrm>
            <a:off x="3168409" y="1017202"/>
            <a:ext cx="2605444" cy="369332"/>
          </a:xfrm>
          <a:prstGeom prst="rect">
            <a:avLst/>
          </a:prstGeom>
          <a:noFill/>
        </p:spPr>
        <p:txBody>
          <a:bodyPr wrap="square" rtlCol="0">
            <a:spAutoFit/>
          </a:bodyPr>
          <a:lstStyle/>
          <a:p>
            <a:pPr algn="ctr"/>
            <a:r>
              <a:rPr lang="en-US" b="1" dirty="0"/>
              <a:t>Fast triggers</a:t>
            </a:r>
            <a:endParaRPr lang="en-GB" sz="2000" b="1" dirty="0"/>
          </a:p>
        </p:txBody>
      </p:sp>
      <p:sp>
        <p:nvSpPr>
          <p:cNvPr id="21" name="TextBox 20"/>
          <p:cNvSpPr txBox="1"/>
          <p:nvPr/>
        </p:nvSpPr>
        <p:spPr>
          <a:xfrm>
            <a:off x="3169270" y="3321202"/>
            <a:ext cx="2605444" cy="369332"/>
          </a:xfrm>
          <a:prstGeom prst="rect">
            <a:avLst/>
          </a:prstGeom>
          <a:noFill/>
        </p:spPr>
        <p:txBody>
          <a:bodyPr wrap="square" rtlCol="0">
            <a:spAutoFit/>
          </a:bodyPr>
          <a:lstStyle/>
          <a:p>
            <a:pPr algn="ctr"/>
            <a:r>
              <a:rPr lang="en-GB" b="1" dirty="0"/>
              <a:t>Distribution, </a:t>
            </a:r>
            <a:r>
              <a:rPr lang="en-GB" b="1" dirty="0" err="1"/>
              <a:t>frac</a:t>
            </a:r>
            <a:r>
              <a:rPr lang="en-GB" b="1" dirty="0"/>
              <a:t>. divider</a:t>
            </a:r>
            <a:endParaRPr lang="en-GB" sz="2000" b="1" dirty="0"/>
          </a:p>
        </p:txBody>
      </p:sp>
      <p:sp>
        <p:nvSpPr>
          <p:cNvPr id="22" name="TextBox 21"/>
          <p:cNvSpPr txBox="1"/>
          <p:nvPr/>
        </p:nvSpPr>
        <p:spPr>
          <a:xfrm>
            <a:off x="429670" y="3321202"/>
            <a:ext cx="2605444" cy="369332"/>
          </a:xfrm>
          <a:prstGeom prst="rect">
            <a:avLst/>
          </a:prstGeom>
          <a:noFill/>
        </p:spPr>
        <p:txBody>
          <a:bodyPr wrap="square" rtlCol="0">
            <a:spAutoFit/>
          </a:bodyPr>
          <a:lstStyle/>
          <a:p>
            <a:pPr algn="ctr"/>
            <a:r>
              <a:rPr lang="en-GB" b="1" dirty="0"/>
              <a:t>Main divider, RF trains</a:t>
            </a:r>
            <a:endParaRPr lang="en-GB" sz="2000" b="1" dirty="0"/>
          </a:p>
        </p:txBody>
      </p:sp>
      <p:sp>
        <p:nvSpPr>
          <p:cNvPr id="23" name="TextBox 22"/>
          <p:cNvSpPr txBox="1"/>
          <p:nvPr/>
        </p:nvSpPr>
        <p:spPr>
          <a:xfrm>
            <a:off x="5233720" y="761839"/>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24" name="TextBox 23"/>
          <p:cNvSpPr txBox="1"/>
          <p:nvPr/>
        </p:nvSpPr>
        <p:spPr>
          <a:xfrm>
            <a:off x="5958475" y="761636"/>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sp>
        <p:nvSpPr>
          <p:cNvPr id="25" name="TextBox 24"/>
          <p:cNvSpPr txBox="1"/>
          <p:nvPr/>
        </p:nvSpPr>
        <p:spPr>
          <a:xfrm>
            <a:off x="540557" y="5830882"/>
            <a:ext cx="8067046" cy="415498"/>
          </a:xfrm>
          <a:prstGeom prst="rect">
            <a:avLst/>
          </a:prstGeom>
          <a:noFill/>
        </p:spPr>
        <p:txBody>
          <a:bodyPr wrap="square" rtlCol="0">
            <a:spAutoFit/>
          </a:bodyPr>
          <a:lstStyle/>
          <a:p>
            <a:pPr marL="457200" indent="-457200">
              <a:buFont typeface="Calibri" panose="020F0502020204030204" pitchFamily="34" charset="0"/>
              <a:buChar char="+"/>
            </a:pPr>
            <a:r>
              <a:rPr lang="en-US" sz="2100" dirty="0"/>
              <a:t>RF master oscillator, distribution EUROPA crate, </a:t>
            </a:r>
            <a:r>
              <a:rPr lang="en-US" sz="2100"/>
              <a:t>optical distributions</a:t>
            </a:r>
            <a:endParaRPr lang="en-US" sz="2100" dirty="0"/>
          </a:p>
        </p:txBody>
      </p:sp>
    </p:spTree>
    <p:extLst>
      <p:ext uri="{BB962C8B-B14F-4D97-AF65-F5344CB8AC3E}">
        <p14:creationId xmlns:p14="http://schemas.microsoft.com/office/powerpoint/2010/main" val="1718171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V="1">
            <a:off x="5625964" y="1668321"/>
            <a:ext cx="7938" cy="4986988"/>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7075623" y="4615816"/>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p:nvPr/>
        </p:nvCxnSpPr>
        <p:spPr>
          <a:xfrm>
            <a:off x="7075623" y="4750030"/>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Rectangle 291"/>
          <p:cNvSpPr/>
          <p:nvPr/>
        </p:nvSpPr>
        <p:spPr>
          <a:xfrm>
            <a:off x="7403107" y="3788110"/>
            <a:ext cx="216682" cy="57116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3829"/>
            <a:ext cx="9143999" cy="579479"/>
          </a:xfrm>
        </p:spPr>
        <p:txBody>
          <a:bodyPr>
            <a:normAutofit fontScale="90000"/>
          </a:bodyPr>
          <a:lstStyle/>
          <a:p>
            <a:r>
              <a:rPr lang="en-US" dirty="0"/>
              <a:t>Simplified overview synchronization and RF distribution</a:t>
            </a:r>
            <a:endParaRPr lang="en-GB" dirty="0"/>
          </a:p>
        </p:txBody>
      </p:sp>
      <p:sp>
        <p:nvSpPr>
          <p:cNvPr id="146" name="Rectangle 145"/>
          <p:cNvSpPr/>
          <p:nvPr/>
        </p:nvSpPr>
        <p:spPr>
          <a:xfrm>
            <a:off x="2111021" y="1949461"/>
            <a:ext cx="1392523"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466725" y="1949461"/>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6 GHz master</a:t>
            </a:r>
            <a:endParaRPr lang="en-GB" sz="1600" b="1" dirty="0">
              <a:solidFill>
                <a:schemeClr val="tx1"/>
              </a:solidFill>
            </a:endParaRPr>
          </a:p>
        </p:txBody>
      </p:sp>
      <p:sp>
        <p:nvSpPr>
          <p:cNvPr id="151" name="Rectangle 150"/>
          <p:cNvSpPr/>
          <p:nvPr/>
        </p:nvSpPr>
        <p:spPr>
          <a:xfrm>
            <a:off x="472496" y="654287"/>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GPS receiver</a:t>
            </a:r>
            <a:endParaRPr lang="en-GB" sz="1600" b="1" dirty="0">
              <a:solidFill>
                <a:schemeClr val="tx1"/>
              </a:solidFill>
            </a:endParaRPr>
          </a:p>
        </p:txBody>
      </p:sp>
      <p:cxnSp>
        <p:nvCxnSpPr>
          <p:cNvPr id="152" name="Straight Arrow Connector 151"/>
          <p:cNvCxnSpPr>
            <a:stCxn id="151" idx="2"/>
            <a:endCxn id="150" idx="0"/>
          </p:cNvCxnSpPr>
          <p:nvPr/>
        </p:nvCxnSpPr>
        <p:spPr>
          <a:xfrm flipH="1">
            <a:off x="1024195" y="1383201"/>
            <a:ext cx="5771" cy="56626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4" name="Straight Arrow Connector 193"/>
          <p:cNvCxnSpPr/>
          <p:nvPr/>
        </p:nvCxnSpPr>
        <p:spPr>
          <a:xfrm>
            <a:off x="5425421" y="3499725"/>
            <a:ext cx="1857742" cy="0"/>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88.2 MHz (divider)</a:t>
            </a:r>
            <a:endParaRPr lang="en-GB" sz="1200" b="1" dirty="0">
              <a:solidFill>
                <a:srgbClr val="FF0000"/>
              </a:solidFill>
            </a:endParaRPr>
          </a:p>
        </p:txBody>
      </p:sp>
      <p:sp>
        <p:nvSpPr>
          <p:cNvPr id="199" name="TextBox 198"/>
          <p:cNvSpPr txBox="1"/>
          <p:nvPr/>
        </p:nvSpPr>
        <p:spPr>
          <a:xfrm>
            <a:off x="998216" y="2646624"/>
            <a:ext cx="947695" cy="461665"/>
          </a:xfrm>
          <a:prstGeom prst="rect">
            <a:avLst/>
          </a:prstGeom>
          <a:noFill/>
        </p:spPr>
        <p:txBody>
          <a:bodyPr wrap="none" rtlCol="0">
            <a:spAutoFit/>
          </a:bodyPr>
          <a:lstStyle/>
          <a:p>
            <a:r>
              <a:rPr lang="en-US" sz="1200" b="1" dirty="0">
                <a:solidFill>
                  <a:srgbClr val="FF0000"/>
                </a:solidFill>
              </a:rPr>
              <a:t>5995.8 MHz</a:t>
            </a:r>
          </a:p>
          <a:p>
            <a:r>
              <a:rPr lang="en-US" sz="1200" b="1" dirty="0">
                <a:solidFill>
                  <a:srgbClr val="FF0000"/>
                </a:solidFill>
              </a:rPr>
              <a:t>(reference)</a:t>
            </a:r>
            <a:endParaRPr lang="en-GB" sz="1200" b="1" dirty="0">
              <a:solidFill>
                <a:srgbClr val="FF0000"/>
              </a:solidFill>
            </a:endParaRPr>
          </a:p>
        </p:txBody>
      </p:sp>
      <p:sp>
        <p:nvSpPr>
          <p:cNvPr id="200" name="TextBox 199"/>
          <p:cNvSpPr txBox="1"/>
          <p:nvPr/>
        </p:nvSpPr>
        <p:spPr>
          <a:xfrm>
            <a:off x="978808" y="1334623"/>
            <a:ext cx="1796725" cy="276999"/>
          </a:xfrm>
          <a:prstGeom prst="rect">
            <a:avLst/>
          </a:prstGeom>
          <a:noFill/>
        </p:spPr>
        <p:txBody>
          <a:bodyPr wrap="square" rtlCol="0">
            <a:spAutoFit/>
          </a:bodyPr>
          <a:lstStyle/>
          <a:p>
            <a:r>
              <a:rPr lang="en-US" sz="1200" b="1" dirty="0">
                <a:solidFill>
                  <a:srgbClr val="FF0000"/>
                </a:solidFill>
              </a:rPr>
              <a:t>10 MHz (reference)</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25964" y="2754001"/>
            <a:ext cx="1456437" cy="461665"/>
          </a:xfrm>
          <a:prstGeom prst="rect">
            <a:avLst/>
          </a:prstGeom>
          <a:noFill/>
        </p:spPr>
        <p:txBody>
          <a:bodyPr wrap="square" rtlCol="0">
            <a:spAutoFit/>
          </a:bodyPr>
          <a:lstStyle/>
          <a:p>
            <a:pPr algn="ctr"/>
            <a:r>
              <a:rPr lang="en-US" sz="1200" b="1" dirty="0">
                <a:solidFill>
                  <a:srgbClr val="FF0000"/>
                </a:solidFill>
              </a:rPr>
              <a:t>9.97 Hz, 8.68 kHz,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a:off x="3356176" y="3788110"/>
            <a:ext cx="1" cy="3424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752850" y="3647325"/>
            <a:ext cx="2800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3759418" y="3644577"/>
            <a:ext cx="0" cy="486023"/>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3054073" y="4130600"/>
            <a:ext cx="1026107"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Fractional divider SPS</a:t>
            </a:r>
            <a:endParaRPr lang="en-GB" sz="1600" b="1" dirty="0">
              <a:solidFill>
                <a:schemeClr val="tx1"/>
              </a:solidFill>
            </a:endParaRPr>
          </a:p>
        </p:txBody>
      </p: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Main RF divider</a:t>
            </a:r>
            <a:endParaRPr lang="en-GB" sz="1600" b="1" dirty="0">
              <a:solidFill>
                <a:schemeClr val="tx1"/>
              </a:solidFill>
            </a:endParaRPr>
          </a:p>
        </p:txBody>
      </p:sp>
      <p:sp>
        <p:nvSpPr>
          <p:cNvPr id="215" name="TextBox 214"/>
          <p:cNvSpPr txBox="1"/>
          <p:nvPr/>
        </p:nvSpPr>
        <p:spPr>
          <a:xfrm>
            <a:off x="3706995" y="3895286"/>
            <a:ext cx="1796725"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flipH="1">
            <a:off x="3671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p:nvPr/>
        </p:nvCxnSpPr>
        <p:spPr>
          <a:xfrm flipH="1">
            <a:off x="3887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a:off x="1029187" y="3595759"/>
            <a:ext cx="0" cy="27645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98" name="Group 297"/>
          <p:cNvGrpSpPr/>
          <p:nvPr/>
        </p:nvGrpSpPr>
        <p:grpSpPr>
          <a:xfrm>
            <a:off x="667748" y="3826156"/>
            <a:ext cx="711798" cy="461665"/>
            <a:chOff x="706071" y="4353392"/>
            <a:chExt cx="711798" cy="461665"/>
          </a:xfrm>
        </p:grpSpPr>
        <p:sp>
          <p:nvSpPr>
            <p:cNvPr id="297" name="Rectangle 296"/>
            <p:cNvSpPr/>
            <p:nvPr/>
          </p:nvSpPr>
          <p:spPr>
            <a:xfrm>
              <a:off x="777437" y="4413979"/>
              <a:ext cx="557646" cy="336333"/>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TextBox 263"/>
            <p:cNvSpPr txBox="1"/>
            <p:nvPr/>
          </p:nvSpPr>
          <p:spPr>
            <a:xfrm>
              <a:off x="706071" y="4353392"/>
              <a:ext cx="711798" cy="461665"/>
            </a:xfrm>
            <a:prstGeom prst="rect">
              <a:avLst/>
            </a:prstGeom>
            <a:noFill/>
          </p:spPr>
          <p:txBody>
            <a:bodyPr wrap="none" rtlCol="0">
              <a:spAutoFit/>
            </a:bodyPr>
            <a:lstStyle/>
            <a:p>
              <a:r>
                <a:rPr lang="en-US" sz="1200" b="1" dirty="0">
                  <a:solidFill>
                    <a:srgbClr val="FF0000"/>
                  </a:solidFill>
                </a:rPr>
                <a:t>Electron</a:t>
              </a:r>
            </a:p>
            <a:p>
              <a:pPr algn="ctr"/>
              <a:r>
                <a:rPr lang="en-US" sz="1200" b="1" dirty="0">
                  <a:solidFill>
                    <a:srgbClr val="FF0000"/>
                  </a:solidFill>
                </a:rPr>
                <a:t>LLRF</a:t>
              </a:r>
              <a:endParaRPr lang="en-GB" sz="1200" b="1" dirty="0">
                <a:solidFill>
                  <a:srgbClr val="FF0000"/>
                </a:solidFill>
              </a:endParaRPr>
            </a:p>
          </p:txBody>
        </p:sp>
      </p:grp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 (many!)</a:t>
            </a:r>
            <a:endParaRPr lang="en-GB" sz="1200" b="1" dirty="0">
              <a:solidFill>
                <a:srgbClr val="FF0000"/>
              </a:solidFill>
            </a:endParaRPr>
          </a:p>
        </p:txBody>
      </p:sp>
      <p:sp>
        <p:nvSpPr>
          <p:cNvPr id="271" name="TextBox 270"/>
          <p:cNvSpPr txBox="1"/>
          <p:nvPr/>
        </p:nvSpPr>
        <p:spPr>
          <a:xfrm>
            <a:off x="2746560" y="6193644"/>
            <a:ext cx="1622386" cy="646331"/>
          </a:xfrm>
          <a:prstGeom prst="rect">
            <a:avLst/>
          </a:prstGeom>
          <a:noFill/>
        </p:spPr>
        <p:txBody>
          <a:bodyPr wrap="square" rtlCol="0">
            <a:spAutoFit/>
          </a:bodyPr>
          <a:lstStyle/>
          <a:p>
            <a:pPr algn="ctr"/>
            <a:r>
              <a:rPr lang="en-US" sz="1200" b="1" dirty="0">
                <a:solidFill>
                  <a:srgbClr val="FF0000"/>
                </a:solidFill>
              </a:rPr>
              <a:t>Fast pulse triggers (~20 adjustable)</a:t>
            </a:r>
          </a:p>
          <a:p>
            <a:pPr algn="ct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74" name="Rectangle 273"/>
          <p:cNvSpPr/>
          <p:nvPr/>
        </p:nvSpPr>
        <p:spPr>
          <a:xfrm>
            <a:off x="6026503" y="4119797"/>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sp>
        <p:nvSpPr>
          <p:cNvPr id="275" name="Rectangle 274"/>
          <p:cNvSpPr/>
          <p:nvPr/>
        </p:nvSpPr>
        <p:spPr>
          <a:xfrm>
            <a:off x="6026503"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76" name="Straight Arrow Connector 275"/>
          <p:cNvCxnSpPr/>
          <p:nvPr/>
        </p:nvCxnSpPr>
        <p:spPr>
          <a:xfrm flipH="1">
            <a:off x="6345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a:off x="6561267"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a:off x="6777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176.3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sp>
        <p:nvSpPr>
          <p:cNvPr id="291" name="Down Arrow 290"/>
          <p:cNvSpPr/>
          <p:nvPr/>
        </p:nvSpPr>
        <p:spPr>
          <a:xfrm rot="5400000">
            <a:off x="7148402" y="4026262"/>
            <a:ext cx="405385" cy="537389"/>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191812" y="4839345"/>
            <a:ext cx="0" cy="357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rot="16200000">
            <a:off x="6809630" y="4854234"/>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305" name="Straight Arrow Connector 304"/>
          <p:cNvCxnSpPr/>
          <p:nvPr/>
        </p:nvCxnSpPr>
        <p:spPr>
          <a:xfrm flipH="1">
            <a:off x="7075623" y="5432884"/>
            <a:ext cx="2905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9" name="TextBox 308"/>
          <p:cNvSpPr txBox="1"/>
          <p:nvPr/>
        </p:nvSpPr>
        <p:spPr>
          <a:xfrm>
            <a:off x="6143598" y="4866946"/>
            <a:ext cx="998487" cy="276999"/>
          </a:xfrm>
          <a:prstGeom prst="rect">
            <a:avLst/>
          </a:prstGeom>
          <a:noFill/>
        </p:spPr>
        <p:txBody>
          <a:bodyPr wrap="square" rtlCol="0">
            <a:spAutoFit/>
          </a:bodyPr>
          <a:lstStyle/>
          <a:p>
            <a:r>
              <a:rPr lang="en-US" sz="1200" b="1" dirty="0">
                <a:solidFill>
                  <a:srgbClr val="FF0000"/>
                </a:solidFill>
              </a:rPr>
              <a:t>200.4 MHz</a:t>
            </a:r>
            <a:endParaRPr lang="en-GB" sz="1200" b="1" dirty="0">
              <a:solidFill>
                <a:srgbClr val="FF0000"/>
              </a:solidFill>
            </a:endParaRPr>
          </a:p>
        </p:txBody>
      </p: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13" name="TextBox 312"/>
          <p:cNvSpPr txBox="1"/>
          <p:nvPr/>
        </p:nvSpPr>
        <p:spPr>
          <a:xfrm>
            <a:off x="5716512" y="6195600"/>
            <a:ext cx="1622386" cy="646331"/>
          </a:xfrm>
          <a:prstGeom prst="rect">
            <a:avLst/>
          </a:prstGeom>
          <a:noFill/>
        </p:spPr>
        <p:txBody>
          <a:bodyPr wrap="square" rtlCol="0">
            <a:spAutoFit/>
          </a:bodyPr>
          <a:lstStyle/>
          <a:p>
            <a:pPr algn="ctr"/>
            <a:r>
              <a:rPr lang="en-US" sz="1200" b="1" dirty="0">
                <a:solidFill>
                  <a:srgbClr val="FF0000"/>
                </a:solidFill>
              </a:rPr>
              <a:t>Extraction and bunch rotation triggers</a:t>
            </a:r>
          </a:p>
          <a:p>
            <a:pPr algn="ctr"/>
            <a:endParaRPr lang="en-GB" sz="1200" b="1" dirty="0">
              <a:solidFill>
                <a:srgbClr val="FF0000"/>
              </a:solidFill>
            </a:endParaRPr>
          </a:p>
        </p:txBody>
      </p:sp>
      <p:sp>
        <p:nvSpPr>
          <p:cNvPr id="327" name="TextBox 326"/>
          <p:cNvSpPr txBox="1"/>
          <p:nvPr/>
        </p:nvSpPr>
        <p:spPr>
          <a:xfrm>
            <a:off x="3887121" y="1362255"/>
            <a:ext cx="1746781" cy="307777"/>
          </a:xfrm>
          <a:prstGeom prst="rect">
            <a:avLst/>
          </a:prstGeom>
          <a:noFill/>
        </p:spPr>
        <p:txBody>
          <a:bodyPr wrap="square" rtlCol="0">
            <a:spAutoFit/>
          </a:bodyPr>
          <a:lstStyle/>
          <a:p>
            <a:pPr algn="r"/>
            <a:r>
              <a:rPr lang="en-US" sz="1400" b="1" dirty="0">
                <a:solidFill>
                  <a:schemeClr val="bg1">
                    <a:lumMod val="50000"/>
                  </a:schemeClr>
                </a:solidFill>
              </a:rPr>
              <a:t>BA4/building 871</a:t>
            </a:r>
            <a:endParaRPr lang="en-GB" sz="1400" b="1" dirty="0">
              <a:solidFill>
                <a:schemeClr val="bg1">
                  <a:lumMod val="50000"/>
                </a:schemeClr>
              </a:solidFill>
            </a:endParaRPr>
          </a:p>
        </p:txBody>
      </p:sp>
      <p:sp>
        <p:nvSpPr>
          <p:cNvPr id="328" name="TextBox 327"/>
          <p:cNvSpPr txBox="1"/>
          <p:nvPr/>
        </p:nvSpPr>
        <p:spPr>
          <a:xfrm>
            <a:off x="4901209" y="1667003"/>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329" name="TextBox 328"/>
          <p:cNvSpPr txBox="1"/>
          <p:nvPr/>
        </p:nvSpPr>
        <p:spPr>
          <a:xfrm>
            <a:off x="5625964" y="166680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cxnSp>
        <p:nvCxnSpPr>
          <p:cNvPr id="84" name="Straight Arrow Connector 83"/>
          <p:cNvCxnSpPr/>
          <p:nvPr/>
        </p:nvCxnSpPr>
        <p:spPr>
          <a:xfrm flipH="1">
            <a:off x="1024195" y="3595759"/>
            <a:ext cx="1071474"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02177" y="3349130"/>
            <a:ext cx="947695" cy="276999"/>
          </a:xfrm>
          <a:prstGeom prst="rect">
            <a:avLst/>
          </a:prstGeom>
          <a:noFill/>
        </p:spPr>
        <p:txBody>
          <a:bodyPr wrap="none" rtlCol="0">
            <a:spAutoFit/>
          </a:bodyPr>
          <a:lstStyle/>
          <a:p>
            <a:r>
              <a:rPr lang="en-US" sz="1200" b="1" dirty="0">
                <a:solidFill>
                  <a:srgbClr val="FF0000"/>
                </a:solidFill>
              </a:rPr>
              <a:t>2997.9 MHz</a:t>
            </a: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543550" y="563172"/>
            <a:ext cx="467347" cy="2273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6081773" y="54164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87" name="Rectangle 86"/>
          <p:cNvSpPr/>
          <p:nvPr/>
        </p:nvSpPr>
        <p:spPr>
          <a:xfrm>
            <a:off x="5549729" y="1227842"/>
            <a:ext cx="468000" cy="226800"/>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88" name="TextBox 87"/>
          <p:cNvSpPr txBox="1"/>
          <p:nvPr/>
        </p:nvSpPr>
        <p:spPr>
          <a:xfrm>
            <a:off x="6081772" y="1174681"/>
            <a:ext cx="2350515" cy="338554"/>
          </a:xfrm>
          <a:prstGeom prst="rect">
            <a:avLst/>
          </a:prstGeom>
          <a:noFill/>
        </p:spPr>
        <p:txBody>
          <a:bodyPr wrap="none" rtlCol="0">
            <a:spAutoFit/>
          </a:bodyPr>
          <a:lstStyle/>
          <a:p>
            <a:r>
              <a:rPr lang="en-US" sz="1600" b="1" dirty="0">
                <a:solidFill>
                  <a:srgbClr val="FF0000"/>
                </a:solidFill>
              </a:rPr>
              <a:t>AWAKE specific RF design</a:t>
            </a:r>
          </a:p>
        </p:txBody>
      </p:sp>
      <p:sp>
        <p:nvSpPr>
          <p:cNvPr id="90" name="Rectangle 89"/>
          <p:cNvSpPr/>
          <p:nvPr/>
        </p:nvSpPr>
        <p:spPr>
          <a:xfrm>
            <a:off x="5543550" y="89486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6089439" y="836544"/>
            <a:ext cx="1738874" cy="338554"/>
          </a:xfrm>
          <a:prstGeom prst="rect">
            <a:avLst/>
          </a:prstGeom>
          <a:noFill/>
        </p:spPr>
        <p:txBody>
          <a:bodyPr wrap="none" rtlCol="0">
            <a:spAutoFit/>
          </a:bodyPr>
          <a:lstStyle/>
          <a:p>
            <a:r>
              <a:rPr lang="en-US" sz="1600" b="1" dirty="0">
                <a:solidFill>
                  <a:srgbClr val="00B050"/>
                </a:solidFill>
              </a:rPr>
              <a:t>Existing RF design</a:t>
            </a:r>
          </a:p>
        </p:txBody>
      </p:sp>
      <p:sp>
        <p:nvSpPr>
          <p:cNvPr id="4" name="Rectangle 3"/>
          <p:cNvSpPr/>
          <p:nvPr/>
        </p:nvSpPr>
        <p:spPr>
          <a:xfrm>
            <a:off x="1911037" y="1915629"/>
            <a:ext cx="2322403" cy="953037"/>
          </a:xfrm>
          <a:prstGeom prst="rect">
            <a:avLst/>
          </a:prstGeom>
          <a:solidFill>
            <a:srgbClr val="FF0000">
              <a:alpha val="29804"/>
            </a:srgbClr>
          </a:solidFill>
          <a:ln w="444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1BC846AC-C5C3-41A5-825B-02209D99FCC9}" type="slidenum">
              <a:rPr lang="en-US" smtClean="0"/>
              <a:pPr/>
              <a:t>25</a:t>
            </a:fld>
            <a:endParaRPr lang="en-US" dirty="0"/>
          </a:p>
        </p:txBody>
      </p:sp>
    </p:spTree>
    <p:extLst>
      <p:ext uri="{BB962C8B-B14F-4D97-AF65-F5344CB8AC3E}">
        <p14:creationId xmlns:p14="http://schemas.microsoft.com/office/powerpoint/2010/main" val="2413428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0722" y="1251666"/>
            <a:ext cx="8642554" cy="1615827"/>
          </a:xfrm>
          <a:prstGeom prst="rect">
            <a:avLst/>
          </a:prstGeom>
          <a:noFill/>
        </p:spPr>
        <p:txBody>
          <a:bodyPr wrap="square" rtlCol="0">
            <a:spAutoFit/>
          </a:bodyPr>
          <a:lstStyle/>
          <a:p>
            <a:pPr marL="457200" indent="-457200">
              <a:buFont typeface="Arial" panose="020B0604020202020204" pitchFamily="34" charset="0"/>
              <a:buChar char="•"/>
            </a:pPr>
            <a:r>
              <a:rPr lang="en-US" sz="2100" dirty="0">
                <a:sym typeface="Symbol"/>
              </a:rPr>
              <a:t>Two stage synchronization process</a:t>
            </a:r>
          </a:p>
          <a:p>
            <a:pPr marL="914400" lvl="1" indent="-457200">
              <a:buFont typeface="+mj-lt"/>
              <a:buAutoNum type="arabicPeriod"/>
            </a:pPr>
            <a:r>
              <a:rPr lang="en-US" sz="2100" b="1" dirty="0">
                <a:sym typeface="Symbol"/>
              </a:rPr>
              <a:t>Fundamental lock at </a:t>
            </a:r>
            <a:r>
              <a:rPr lang="en-US" sz="2100" b="1" i="1" dirty="0" err="1">
                <a:sym typeface="Symbol"/>
              </a:rPr>
              <a:t>f</a:t>
            </a:r>
            <a:r>
              <a:rPr lang="en-US" sz="2100" b="1" baseline="-25000" dirty="0" err="1">
                <a:sym typeface="Symbol"/>
              </a:rPr>
              <a:t>ML</a:t>
            </a:r>
            <a:r>
              <a:rPr lang="en-US" sz="2100" b="1" dirty="0">
                <a:sym typeface="Symbol"/>
              </a:rPr>
              <a:t> = 88.2 MHz, commissioned</a:t>
            </a:r>
          </a:p>
          <a:p>
            <a:pPr marL="914400" lvl="1" indent="-457200">
              <a:buFont typeface="Symbol" panose="05050102010706020507" pitchFamily="18" charset="2"/>
              <a:buChar char="®"/>
            </a:pPr>
            <a:r>
              <a:rPr lang="en-US" b="1" dirty="0">
                <a:solidFill>
                  <a:srgbClr val="385D8A"/>
                </a:solidFill>
                <a:sym typeface="Symbol"/>
              </a:rPr>
              <a:t>Unambiguously define phase of laser and </a:t>
            </a:r>
            <a:r>
              <a:rPr lang="en-US" b="1" i="1" dirty="0" err="1">
                <a:solidFill>
                  <a:srgbClr val="385D8A"/>
                </a:solidFill>
                <a:sym typeface="Symbol"/>
              </a:rPr>
              <a:t>f</a:t>
            </a:r>
            <a:r>
              <a:rPr lang="en-US" b="1" baseline="-25000" dirty="0" err="1">
                <a:solidFill>
                  <a:srgbClr val="385D8A"/>
                </a:solidFill>
                <a:sym typeface="Symbol"/>
              </a:rPr>
              <a:t>ML</a:t>
            </a:r>
            <a:r>
              <a:rPr lang="en-US" b="1" dirty="0">
                <a:solidFill>
                  <a:srgbClr val="385D8A"/>
                </a:solidFill>
                <a:sym typeface="Symbol"/>
              </a:rPr>
              <a:t> from RF distribution</a:t>
            </a:r>
          </a:p>
          <a:p>
            <a:pPr marL="914400" lvl="1" indent="-457200">
              <a:buFont typeface="+mj-lt"/>
              <a:buAutoNum type="arabicPeriod" startAt="2"/>
            </a:pPr>
            <a:r>
              <a:rPr lang="en-US" sz="2100" b="1" dirty="0">
                <a:sym typeface="Symbol"/>
              </a:rPr>
              <a:t>Harmonic lock at 5.995 GHz (68 </a:t>
            </a:r>
            <a:r>
              <a:rPr lang="en-US" sz="2100" b="1" dirty="0">
                <a:sym typeface="Symbol" panose="05050102010706020507" pitchFamily="18" charset="2"/>
              </a:rPr>
              <a:t> </a:t>
            </a:r>
            <a:r>
              <a:rPr lang="en-US" sz="2100" b="1" i="1" dirty="0" err="1">
                <a:sym typeface="Symbol" panose="05050102010706020507" pitchFamily="18" charset="2"/>
              </a:rPr>
              <a:t>f</a:t>
            </a:r>
            <a:r>
              <a:rPr lang="en-US" sz="2100" b="1" baseline="-25000" dirty="0" err="1">
                <a:sym typeface="Symbol" panose="05050102010706020507" pitchFamily="18" charset="2"/>
              </a:rPr>
              <a:t>ML</a:t>
            </a:r>
            <a:r>
              <a:rPr lang="en-US" sz="2100" b="1" dirty="0">
                <a:sym typeface="Symbol" panose="05050102010706020507" pitchFamily="18" charset="2"/>
              </a:rPr>
              <a:t>), under test</a:t>
            </a:r>
          </a:p>
          <a:p>
            <a:pPr marL="914400" lvl="1" indent="-457200">
              <a:buFont typeface="Symbol" panose="05050102010706020507" pitchFamily="18" charset="2"/>
              <a:buChar char="®"/>
            </a:pPr>
            <a:r>
              <a:rPr lang="en-US" b="1" dirty="0">
                <a:solidFill>
                  <a:srgbClr val="385D8A"/>
                </a:solidFill>
                <a:sym typeface="Symbol"/>
              </a:rPr>
              <a:t>Low jitter phase-lock of laser</a:t>
            </a:r>
            <a:endParaRPr lang="en-US" sz="2400" dirty="0">
              <a:sym typeface="Symbol"/>
            </a:endParaRPr>
          </a:p>
        </p:txBody>
      </p:sp>
      <p:sp>
        <p:nvSpPr>
          <p:cNvPr id="2" name="Title 1"/>
          <p:cNvSpPr>
            <a:spLocks noGrp="1"/>
          </p:cNvSpPr>
          <p:nvPr>
            <p:ph type="title"/>
          </p:nvPr>
        </p:nvSpPr>
        <p:spPr>
          <a:xfrm>
            <a:off x="0" y="-3829"/>
            <a:ext cx="9143999" cy="579479"/>
          </a:xfrm>
        </p:spPr>
        <p:txBody>
          <a:bodyPr>
            <a:normAutofit/>
          </a:bodyPr>
          <a:lstStyle/>
          <a:p>
            <a:r>
              <a:rPr lang="en-US" dirty="0"/>
              <a:t>Laser synchronization</a:t>
            </a:r>
            <a:endParaRPr lang="en-GB" dirty="0"/>
          </a:p>
        </p:txBody>
      </p:sp>
      <p:sp>
        <p:nvSpPr>
          <p:cNvPr id="3" name="Slide Number Placeholder 2"/>
          <p:cNvSpPr>
            <a:spLocks noGrp="1"/>
          </p:cNvSpPr>
          <p:nvPr>
            <p:ph type="sldNum" sz="quarter" idx="12"/>
          </p:nvPr>
        </p:nvSpPr>
        <p:spPr>
          <a:xfrm>
            <a:off x="6940061" y="6112853"/>
            <a:ext cx="2133600" cy="365125"/>
          </a:xfrm>
        </p:spPr>
        <p:txBody>
          <a:bodyPr/>
          <a:lstStyle/>
          <a:p>
            <a:fld id="{1BC846AC-C5C3-41A5-825B-02209D99FCC9}" type="slidenum">
              <a:rPr lang="en-US" smtClean="0"/>
              <a:pPr/>
              <a:t>26</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5858" y="3578700"/>
            <a:ext cx="3732159" cy="2421238"/>
          </a:xfrm>
          <a:prstGeom prst="rect">
            <a:avLst/>
          </a:prstGeom>
        </p:spPr>
      </p:pic>
      <p:sp>
        <p:nvSpPr>
          <p:cNvPr id="7" name="TextBox 6"/>
          <p:cNvSpPr txBox="1"/>
          <p:nvPr/>
        </p:nvSpPr>
        <p:spPr>
          <a:xfrm>
            <a:off x="4608945" y="3821010"/>
            <a:ext cx="4066744" cy="1831271"/>
          </a:xfrm>
          <a:prstGeom prst="rect">
            <a:avLst/>
          </a:prstGeom>
          <a:noFill/>
        </p:spPr>
        <p:txBody>
          <a:bodyPr wrap="square" rtlCol="0">
            <a:spAutoFit/>
          </a:bodyPr>
          <a:lstStyle/>
          <a:p>
            <a:pPr marL="342900" indent="-342900">
              <a:buFont typeface="Arial" panose="020B0604020202020204" pitchFamily="34" charset="0"/>
              <a:buChar char="•"/>
            </a:pPr>
            <a:r>
              <a:rPr lang="en-GB" sz="2100" dirty="0">
                <a:sym typeface="Symbol"/>
              </a:rPr>
              <a:t>Measured jitter 10 Hz – 10 MHz</a:t>
            </a:r>
            <a:endParaRPr lang="en-US" sz="2100" dirty="0">
              <a:sym typeface="Symbol"/>
            </a:endParaRPr>
          </a:p>
          <a:p>
            <a:pPr marL="342900" indent="-342900">
              <a:buFont typeface="Symbol" panose="05050102010706020507" pitchFamily="18" charset="2"/>
              <a:buChar char="®"/>
            </a:pPr>
            <a:r>
              <a:rPr lang="en-US" sz="2100" b="1" dirty="0">
                <a:solidFill>
                  <a:srgbClr val="FF0000"/>
                </a:solidFill>
                <a:sym typeface="Symbol"/>
              </a:rPr>
              <a:t>~130 fs (without spurs)</a:t>
            </a:r>
          </a:p>
          <a:p>
            <a:pPr marL="342900" indent="-342900">
              <a:buFont typeface="Symbol" panose="05050102010706020507" pitchFamily="18" charset="2"/>
              <a:buChar char="®"/>
            </a:pPr>
            <a:r>
              <a:rPr lang="en-GB" sz="2100" b="1" dirty="0">
                <a:solidFill>
                  <a:srgbClr val="0000FF"/>
                </a:solidFill>
                <a:sym typeface="Symbol"/>
              </a:rPr>
              <a:t>~150 fs (with spurs)</a:t>
            </a:r>
            <a:r>
              <a:rPr lang="en-GB" sz="2100" dirty="0">
                <a:sym typeface="Symbol"/>
              </a:rPr>
              <a:t> </a:t>
            </a:r>
          </a:p>
          <a:p>
            <a:pPr marL="342900" indent="-342900">
              <a:buFont typeface="Arial" panose="020B0604020202020204" pitchFamily="34" charset="0"/>
              <a:buChar char="•"/>
            </a:pPr>
            <a:endParaRPr lang="en-GB" sz="800" dirty="0">
              <a:sym typeface="Symbol"/>
            </a:endParaRPr>
          </a:p>
          <a:p>
            <a:pPr marL="342900" indent="-342900">
              <a:buFont typeface="Symbol" panose="05050102010706020507" pitchFamily="18" charset="2"/>
              <a:buChar char="®"/>
            </a:pPr>
            <a:r>
              <a:rPr lang="en-GB" sz="2100" dirty="0">
                <a:sym typeface="Symbol"/>
              </a:rPr>
              <a:t>Decrease possible with harmonic lock (~ 30 fs)</a:t>
            </a:r>
            <a:endParaRPr lang="en-US" sz="2100" b="1" dirty="0">
              <a:solidFill>
                <a:srgbClr val="0000FF"/>
              </a:solidFill>
              <a:sym typeface="Symbol"/>
            </a:endParaRPr>
          </a:p>
        </p:txBody>
      </p:sp>
      <p:sp>
        <p:nvSpPr>
          <p:cNvPr id="6" name="TextBox 5"/>
          <p:cNvSpPr txBox="1"/>
          <p:nvPr/>
        </p:nvSpPr>
        <p:spPr>
          <a:xfrm>
            <a:off x="2817172" y="3149753"/>
            <a:ext cx="3583545" cy="369332"/>
          </a:xfrm>
          <a:prstGeom prst="rect">
            <a:avLst/>
          </a:prstGeom>
          <a:noFill/>
        </p:spPr>
        <p:txBody>
          <a:bodyPr wrap="none" rtlCol="0">
            <a:spAutoFit/>
          </a:bodyPr>
          <a:lstStyle/>
          <a:p>
            <a:r>
              <a:rPr lang="en-GB" dirty="0"/>
              <a:t>Jitter with 88 MHz fundamental lock</a:t>
            </a:r>
          </a:p>
        </p:txBody>
      </p:sp>
      <p:sp>
        <p:nvSpPr>
          <p:cNvPr id="9" name="TextBox 8"/>
          <p:cNvSpPr txBox="1"/>
          <p:nvPr/>
        </p:nvSpPr>
        <p:spPr>
          <a:xfrm>
            <a:off x="597898" y="6226633"/>
            <a:ext cx="7948201" cy="369332"/>
          </a:xfrm>
          <a:prstGeom prst="rect">
            <a:avLst/>
          </a:prstGeom>
          <a:noFill/>
        </p:spPr>
        <p:txBody>
          <a:bodyPr wrap="none" rtlCol="0">
            <a:spAutoFit/>
          </a:bodyPr>
          <a:lstStyle/>
          <a:p>
            <a:r>
              <a:rPr lang="en-GB" dirty="0"/>
              <a:t>Independent measurement with separate PD from Laser against external reference</a:t>
            </a:r>
          </a:p>
        </p:txBody>
      </p:sp>
    </p:spTree>
    <p:extLst>
      <p:ext uri="{BB962C8B-B14F-4D97-AF65-F5344CB8AC3E}">
        <p14:creationId xmlns:p14="http://schemas.microsoft.com/office/powerpoint/2010/main" val="2741083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V="1">
            <a:off x="5625964" y="1668321"/>
            <a:ext cx="7938" cy="4986988"/>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7075623" y="4615816"/>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p:nvPr/>
        </p:nvCxnSpPr>
        <p:spPr>
          <a:xfrm>
            <a:off x="7075623" y="4750030"/>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Rectangle 291"/>
          <p:cNvSpPr/>
          <p:nvPr/>
        </p:nvSpPr>
        <p:spPr>
          <a:xfrm>
            <a:off x="7403107" y="3788110"/>
            <a:ext cx="216682" cy="57116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3829"/>
            <a:ext cx="9143999" cy="579479"/>
          </a:xfrm>
        </p:spPr>
        <p:txBody>
          <a:bodyPr>
            <a:normAutofit fontScale="90000"/>
          </a:bodyPr>
          <a:lstStyle/>
          <a:p>
            <a:r>
              <a:rPr lang="en-US" dirty="0"/>
              <a:t>Simplified overview synchronization and RF distribution</a:t>
            </a:r>
            <a:endParaRPr lang="en-GB" dirty="0"/>
          </a:p>
        </p:txBody>
      </p:sp>
      <p:sp>
        <p:nvSpPr>
          <p:cNvPr id="146" name="Rectangle 145"/>
          <p:cNvSpPr/>
          <p:nvPr/>
        </p:nvSpPr>
        <p:spPr>
          <a:xfrm>
            <a:off x="2111021" y="1949461"/>
            <a:ext cx="1392523"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466725" y="1949461"/>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6 GHz master</a:t>
            </a:r>
            <a:endParaRPr lang="en-GB" sz="1600" b="1" dirty="0">
              <a:solidFill>
                <a:schemeClr val="tx1"/>
              </a:solidFill>
            </a:endParaRPr>
          </a:p>
        </p:txBody>
      </p:sp>
      <p:sp>
        <p:nvSpPr>
          <p:cNvPr id="151" name="Rectangle 150"/>
          <p:cNvSpPr/>
          <p:nvPr/>
        </p:nvSpPr>
        <p:spPr>
          <a:xfrm>
            <a:off x="472496" y="654287"/>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GPS receiver</a:t>
            </a:r>
            <a:endParaRPr lang="en-GB" sz="1600" b="1" dirty="0">
              <a:solidFill>
                <a:schemeClr val="tx1"/>
              </a:solidFill>
            </a:endParaRPr>
          </a:p>
        </p:txBody>
      </p:sp>
      <p:cxnSp>
        <p:nvCxnSpPr>
          <p:cNvPr id="152" name="Straight Arrow Connector 151"/>
          <p:cNvCxnSpPr>
            <a:stCxn id="151" idx="2"/>
            <a:endCxn id="150" idx="0"/>
          </p:cNvCxnSpPr>
          <p:nvPr/>
        </p:nvCxnSpPr>
        <p:spPr>
          <a:xfrm flipH="1">
            <a:off x="1024195" y="1383201"/>
            <a:ext cx="5771" cy="56626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4" name="Straight Arrow Connector 193"/>
          <p:cNvCxnSpPr/>
          <p:nvPr/>
        </p:nvCxnSpPr>
        <p:spPr>
          <a:xfrm>
            <a:off x="5425421" y="3499725"/>
            <a:ext cx="1857742" cy="0"/>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88.2 MHz (divider)</a:t>
            </a:r>
            <a:endParaRPr lang="en-GB" sz="1200" b="1" dirty="0">
              <a:solidFill>
                <a:srgbClr val="FF0000"/>
              </a:solidFill>
            </a:endParaRPr>
          </a:p>
        </p:txBody>
      </p:sp>
      <p:sp>
        <p:nvSpPr>
          <p:cNvPr id="199" name="TextBox 198"/>
          <p:cNvSpPr txBox="1"/>
          <p:nvPr/>
        </p:nvSpPr>
        <p:spPr>
          <a:xfrm>
            <a:off x="998216" y="2646624"/>
            <a:ext cx="947695" cy="461665"/>
          </a:xfrm>
          <a:prstGeom prst="rect">
            <a:avLst/>
          </a:prstGeom>
          <a:noFill/>
        </p:spPr>
        <p:txBody>
          <a:bodyPr wrap="none" rtlCol="0">
            <a:spAutoFit/>
          </a:bodyPr>
          <a:lstStyle/>
          <a:p>
            <a:r>
              <a:rPr lang="en-US" sz="1200" b="1" dirty="0">
                <a:solidFill>
                  <a:srgbClr val="FF0000"/>
                </a:solidFill>
              </a:rPr>
              <a:t>5995.8 MHz</a:t>
            </a:r>
          </a:p>
          <a:p>
            <a:r>
              <a:rPr lang="en-US" sz="1200" b="1" dirty="0">
                <a:solidFill>
                  <a:srgbClr val="FF0000"/>
                </a:solidFill>
              </a:rPr>
              <a:t>(reference)</a:t>
            </a:r>
            <a:endParaRPr lang="en-GB" sz="1200" b="1" dirty="0">
              <a:solidFill>
                <a:srgbClr val="FF0000"/>
              </a:solidFill>
            </a:endParaRPr>
          </a:p>
        </p:txBody>
      </p:sp>
      <p:sp>
        <p:nvSpPr>
          <p:cNvPr id="200" name="TextBox 199"/>
          <p:cNvSpPr txBox="1"/>
          <p:nvPr/>
        </p:nvSpPr>
        <p:spPr>
          <a:xfrm>
            <a:off x="978808" y="1334623"/>
            <a:ext cx="1796725" cy="276999"/>
          </a:xfrm>
          <a:prstGeom prst="rect">
            <a:avLst/>
          </a:prstGeom>
          <a:noFill/>
        </p:spPr>
        <p:txBody>
          <a:bodyPr wrap="square" rtlCol="0">
            <a:spAutoFit/>
          </a:bodyPr>
          <a:lstStyle/>
          <a:p>
            <a:r>
              <a:rPr lang="en-US" sz="1200" b="1" dirty="0">
                <a:solidFill>
                  <a:srgbClr val="FF0000"/>
                </a:solidFill>
              </a:rPr>
              <a:t>10 MHz (reference)</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25964" y="2754001"/>
            <a:ext cx="1456437" cy="461665"/>
          </a:xfrm>
          <a:prstGeom prst="rect">
            <a:avLst/>
          </a:prstGeom>
          <a:noFill/>
        </p:spPr>
        <p:txBody>
          <a:bodyPr wrap="square" rtlCol="0">
            <a:spAutoFit/>
          </a:bodyPr>
          <a:lstStyle/>
          <a:p>
            <a:pPr algn="ctr"/>
            <a:r>
              <a:rPr lang="en-US" sz="1200" b="1" dirty="0">
                <a:solidFill>
                  <a:srgbClr val="FF0000"/>
                </a:solidFill>
              </a:rPr>
              <a:t>9.97 Hz, 8.68 kHz,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a:off x="3356176" y="3788110"/>
            <a:ext cx="1" cy="3424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752850" y="3647325"/>
            <a:ext cx="2800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3759418" y="3644577"/>
            <a:ext cx="0" cy="486023"/>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3054073" y="4130600"/>
            <a:ext cx="1026107"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Fractional divider SPS</a:t>
            </a:r>
            <a:endParaRPr lang="en-GB" sz="1600" b="1" dirty="0">
              <a:solidFill>
                <a:schemeClr val="tx1"/>
              </a:solidFill>
            </a:endParaRPr>
          </a:p>
        </p:txBody>
      </p: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Main RF divider</a:t>
            </a:r>
            <a:endParaRPr lang="en-GB" sz="1600" b="1" dirty="0">
              <a:solidFill>
                <a:schemeClr val="tx1"/>
              </a:solidFill>
            </a:endParaRPr>
          </a:p>
        </p:txBody>
      </p:sp>
      <p:sp>
        <p:nvSpPr>
          <p:cNvPr id="215" name="TextBox 214"/>
          <p:cNvSpPr txBox="1"/>
          <p:nvPr/>
        </p:nvSpPr>
        <p:spPr>
          <a:xfrm>
            <a:off x="3706995" y="3895286"/>
            <a:ext cx="1796725"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flipH="1">
            <a:off x="3671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p:nvPr/>
        </p:nvCxnSpPr>
        <p:spPr>
          <a:xfrm flipH="1">
            <a:off x="3887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a:off x="1029187" y="3595759"/>
            <a:ext cx="0" cy="27645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98" name="Group 297"/>
          <p:cNvGrpSpPr/>
          <p:nvPr/>
        </p:nvGrpSpPr>
        <p:grpSpPr>
          <a:xfrm>
            <a:off x="667748" y="3826156"/>
            <a:ext cx="711798" cy="461665"/>
            <a:chOff x="706071" y="4353392"/>
            <a:chExt cx="711798" cy="461665"/>
          </a:xfrm>
        </p:grpSpPr>
        <p:sp>
          <p:nvSpPr>
            <p:cNvPr id="297" name="Rectangle 296"/>
            <p:cNvSpPr/>
            <p:nvPr/>
          </p:nvSpPr>
          <p:spPr>
            <a:xfrm>
              <a:off x="777437" y="4413979"/>
              <a:ext cx="557646" cy="336333"/>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TextBox 263"/>
            <p:cNvSpPr txBox="1"/>
            <p:nvPr/>
          </p:nvSpPr>
          <p:spPr>
            <a:xfrm>
              <a:off x="706071" y="4353392"/>
              <a:ext cx="711798" cy="461665"/>
            </a:xfrm>
            <a:prstGeom prst="rect">
              <a:avLst/>
            </a:prstGeom>
            <a:noFill/>
          </p:spPr>
          <p:txBody>
            <a:bodyPr wrap="none" rtlCol="0">
              <a:spAutoFit/>
            </a:bodyPr>
            <a:lstStyle/>
            <a:p>
              <a:r>
                <a:rPr lang="en-US" sz="1200" b="1" dirty="0">
                  <a:solidFill>
                    <a:srgbClr val="FF0000"/>
                  </a:solidFill>
                </a:rPr>
                <a:t>Electron</a:t>
              </a:r>
            </a:p>
            <a:p>
              <a:pPr algn="ctr"/>
              <a:r>
                <a:rPr lang="en-US" sz="1200" b="1" dirty="0">
                  <a:solidFill>
                    <a:srgbClr val="FF0000"/>
                  </a:solidFill>
                </a:rPr>
                <a:t>LLRF</a:t>
              </a:r>
              <a:endParaRPr lang="en-GB" sz="1200" b="1" dirty="0">
                <a:solidFill>
                  <a:srgbClr val="FF0000"/>
                </a:solidFill>
              </a:endParaRPr>
            </a:p>
          </p:txBody>
        </p:sp>
      </p:grp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 (many!)</a:t>
            </a:r>
            <a:endParaRPr lang="en-GB" sz="1200" b="1" dirty="0">
              <a:solidFill>
                <a:srgbClr val="FF0000"/>
              </a:solidFill>
            </a:endParaRPr>
          </a:p>
        </p:txBody>
      </p:sp>
      <p:sp>
        <p:nvSpPr>
          <p:cNvPr id="271" name="TextBox 270"/>
          <p:cNvSpPr txBox="1"/>
          <p:nvPr/>
        </p:nvSpPr>
        <p:spPr>
          <a:xfrm>
            <a:off x="2746560" y="6193644"/>
            <a:ext cx="1622386" cy="646331"/>
          </a:xfrm>
          <a:prstGeom prst="rect">
            <a:avLst/>
          </a:prstGeom>
          <a:noFill/>
        </p:spPr>
        <p:txBody>
          <a:bodyPr wrap="square" rtlCol="0">
            <a:spAutoFit/>
          </a:bodyPr>
          <a:lstStyle/>
          <a:p>
            <a:pPr algn="ctr"/>
            <a:r>
              <a:rPr lang="en-US" sz="1200" b="1" dirty="0">
                <a:solidFill>
                  <a:srgbClr val="FF0000"/>
                </a:solidFill>
              </a:rPr>
              <a:t>Fast pulse triggers (~20 adjustable)</a:t>
            </a:r>
          </a:p>
          <a:p>
            <a:pPr algn="ct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74" name="Rectangle 273"/>
          <p:cNvSpPr/>
          <p:nvPr/>
        </p:nvSpPr>
        <p:spPr>
          <a:xfrm>
            <a:off x="6026503" y="4119797"/>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sp>
        <p:nvSpPr>
          <p:cNvPr id="275" name="Rectangle 274"/>
          <p:cNvSpPr/>
          <p:nvPr/>
        </p:nvSpPr>
        <p:spPr>
          <a:xfrm>
            <a:off x="6026503"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76" name="Straight Arrow Connector 275"/>
          <p:cNvCxnSpPr/>
          <p:nvPr/>
        </p:nvCxnSpPr>
        <p:spPr>
          <a:xfrm flipH="1">
            <a:off x="6345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a:off x="6561267"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a:off x="6777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176.3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sp>
        <p:nvSpPr>
          <p:cNvPr id="291" name="Down Arrow 290"/>
          <p:cNvSpPr/>
          <p:nvPr/>
        </p:nvSpPr>
        <p:spPr>
          <a:xfrm rot="5400000">
            <a:off x="7148402" y="4026262"/>
            <a:ext cx="405385" cy="537389"/>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191812" y="4839345"/>
            <a:ext cx="0" cy="357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rot="16200000">
            <a:off x="6809630" y="4854234"/>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305" name="Straight Arrow Connector 304"/>
          <p:cNvCxnSpPr/>
          <p:nvPr/>
        </p:nvCxnSpPr>
        <p:spPr>
          <a:xfrm flipH="1">
            <a:off x="7075623" y="5432884"/>
            <a:ext cx="2905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9" name="TextBox 308"/>
          <p:cNvSpPr txBox="1"/>
          <p:nvPr/>
        </p:nvSpPr>
        <p:spPr>
          <a:xfrm>
            <a:off x="6143598" y="4866946"/>
            <a:ext cx="998487" cy="276999"/>
          </a:xfrm>
          <a:prstGeom prst="rect">
            <a:avLst/>
          </a:prstGeom>
          <a:noFill/>
        </p:spPr>
        <p:txBody>
          <a:bodyPr wrap="square" rtlCol="0">
            <a:spAutoFit/>
          </a:bodyPr>
          <a:lstStyle/>
          <a:p>
            <a:r>
              <a:rPr lang="en-US" sz="1200" b="1" dirty="0">
                <a:solidFill>
                  <a:srgbClr val="FF0000"/>
                </a:solidFill>
              </a:rPr>
              <a:t>200.4 MHz</a:t>
            </a:r>
            <a:endParaRPr lang="en-GB" sz="1200" b="1" dirty="0">
              <a:solidFill>
                <a:srgbClr val="FF0000"/>
              </a:solidFill>
            </a:endParaRPr>
          </a:p>
        </p:txBody>
      </p: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13" name="TextBox 312"/>
          <p:cNvSpPr txBox="1"/>
          <p:nvPr/>
        </p:nvSpPr>
        <p:spPr>
          <a:xfrm>
            <a:off x="5716512" y="6195600"/>
            <a:ext cx="1622386" cy="646331"/>
          </a:xfrm>
          <a:prstGeom prst="rect">
            <a:avLst/>
          </a:prstGeom>
          <a:noFill/>
        </p:spPr>
        <p:txBody>
          <a:bodyPr wrap="square" rtlCol="0">
            <a:spAutoFit/>
          </a:bodyPr>
          <a:lstStyle/>
          <a:p>
            <a:pPr algn="ctr"/>
            <a:r>
              <a:rPr lang="en-US" sz="1200" b="1" dirty="0">
                <a:solidFill>
                  <a:srgbClr val="FF0000"/>
                </a:solidFill>
              </a:rPr>
              <a:t>Extraction and bunch rotation triggers</a:t>
            </a:r>
          </a:p>
          <a:p>
            <a:pPr algn="ctr"/>
            <a:endParaRPr lang="en-GB" sz="1200" b="1" dirty="0">
              <a:solidFill>
                <a:srgbClr val="FF0000"/>
              </a:solidFill>
            </a:endParaRPr>
          </a:p>
        </p:txBody>
      </p:sp>
      <p:sp>
        <p:nvSpPr>
          <p:cNvPr id="327" name="TextBox 326"/>
          <p:cNvSpPr txBox="1"/>
          <p:nvPr/>
        </p:nvSpPr>
        <p:spPr>
          <a:xfrm>
            <a:off x="3887121" y="1362255"/>
            <a:ext cx="1746781" cy="307777"/>
          </a:xfrm>
          <a:prstGeom prst="rect">
            <a:avLst/>
          </a:prstGeom>
          <a:noFill/>
        </p:spPr>
        <p:txBody>
          <a:bodyPr wrap="square" rtlCol="0">
            <a:spAutoFit/>
          </a:bodyPr>
          <a:lstStyle/>
          <a:p>
            <a:pPr algn="r"/>
            <a:r>
              <a:rPr lang="en-US" sz="1400" b="1" dirty="0">
                <a:solidFill>
                  <a:schemeClr val="bg1">
                    <a:lumMod val="50000"/>
                  </a:schemeClr>
                </a:solidFill>
              </a:rPr>
              <a:t>BA4/building 871</a:t>
            </a:r>
            <a:endParaRPr lang="en-GB" sz="1400" b="1" dirty="0">
              <a:solidFill>
                <a:schemeClr val="bg1">
                  <a:lumMod val="50000"/>
                </a:schemeClr>
              </a:solidFill>
            </a:endParaRPr>
          </a:p>
        </p:txBody>
      </p:sp>
      <p:sp>
        <p:nvSpPr>
          <p:cNvPr id="328" name="TextBox 327"/>
          <p:cNvSpPr txBox="1"/>
          <p:nvPr/>
        </p:nvSpPr>
        <p:spPr>
          <a:xfrm>
            <a:off x="4901209" y="1667003"/>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329" name="TextBox 328"/>
          <p:cNvSpPr txBox="1"/>
          <p:nvPr/>
        </p:nvSpPr>
        <p:spPr>
          <a:xfrm>
            <a:off x="5625964" y="166680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cxnSp>
        <p:nvCxnSpPr>
          <p:cNvPr id="84" name="Straight Arrow Connector 83"/>
          <p:cNvCxnSpPr/>
          <p:nvPr/>
        </p:nvCxnSpPr>
        <p:spPr>
          <a:xfrm flipH="1">
            <a:off x="1024195" y="3595759"/>
            <a:ext cx="1071474"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02177" y="3349130"/>
            <a:ext cx="947695" cy="276999"/>
          </a:xfrm>
          <a:prstGeom prst="rect">
            <a:avLst/>
          </a:prstGeom>
          <a:noFill/>
        </p:spPr>
        <p:txBody>
          <a:bodyPr wrap="none" rtlCol="0">
            <a:spAutoFit/>
          </a:bodyPr>
          <a:lstStyle/>
          <a:p>
            <a:r>
              <a:rPr lang="en-US" sz="1200" b="1" dirty="0">
                <a:solidFill>
                  <a:srgbClr val="FF0000"/>
                </a:solidFill>
              </a:rPr>
              <a:t>2997.9 MHz</a:t>
            </a: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543550" y="563172"/>
            <a:ext cx="467347" cy="22731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6081773" y="54164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87" name="Rectangle 86"/>
          <p:cNvSpPr/>
          <p:nvPr/>
        </p:nvSpPr>
        <p:spPr>
          <a:xfrm>
            <a:off x="5549729" y="1227842"/>
            <a:ext cx="468000" cy="226800"/>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88" name="TextBox 87"/>
          <p:cNvSpPr txBox="1"/>
          <p:nvPr/>
        </p:nvSpPr>
        <p:spPr>
          <a:xfrm>
            <a:off x="6081772" y="1174681"/>
            <a:ext cx="2350515" cy="338554"/>
          </a:xfrm>
          <a:prstGeom prst="rect">
            <a:avLst/>
          </a:prstGeom>
          <a:noFill/>
        </p:spPr>
        <p:txBody>
          <a:bodyPr wrap="none" rtlCol="0">
            <a:spAutoFit/>
          </a:bodyPr>
          <a:lstStyle/>
          <a:p>
            <a:r>
              <a:rPr lang="en-US" sz="1600" b="1" dirty="0">
                <a:solidFill>
                  <a:srgbClr val="FF0000"/>
                </a:solidFill>
              </a:rPr>
              <a:t>AWAKE specific RF design</a:t>
            </a:r>
          </a:p>
        </p:txBody>
      </p:sp>
      <p:sp>
        <p:nvSpPr>
          <p:cNvPr id="90" name="Rectangle 89"/>
          <p:cNvSpPr/>
          <p:nvPr/>
        </p:nvSpPr>
        <p:spPr>
          <a:xfrm>
            <a:off x="5543550" y="89486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6089439" y="836544"/>
            <a:ext cx="1692386" cy="338554"/>
          </a:xfrm>
          <a:prstGeom prst="rect">
            <a:avLst/>
          </a:prstGeom>
          <a:noFill/>
        </p:spPr>
        <p:txBody>
          <a:bodyPr wrap="none" rtlCol="0">
            <a:spAutoFit/>
          </a:bodyPr>
          <a:lstStyle/>
          <a:p>
            <a:r>
              <a:rPr lang="en-US" sz="1600" b="1" dirty="0">
                <a:solidFill>
                  <a:srgbClr val="00B050"/>
                </a:solidFill>
              </a:rPr>
              <a:t>Existing RF design</a:t>
            </a:r>
          </a:p>
        </p:txBody>
      </p:sp>
      <p:sp>
        <p:nvSpPr>
          <p:cNvPr id="4" name="Rectangle 3"/>
          <p:cNvSpPr/>
          <p:nvPr/>
        </p:nvSpPr>
        <p:spPr>
          <a:xfrm>
            <a:off x="5759594" y="3919037"/>
            <a:ext cx="3079606" cy="2736272"/>
          </a:xfrm>
          <a:prstGeom prst="rect">
            <a:avLst/>
          </a:prstGeom>
          <a:solidFill>
            <a:srgbClr val="00B050">
              <a:alpha val="29804"/>
            </a:srgbClr>
          </a:solidFill>
          <a:ln w="444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B050"/>
              </a:solidFill>
            </a:endParaRPr>
          </a:p>
        </p:txBody>
      </p:sp>
      <p:sp>
        <p:nvSpPr>
          <p:cNvPr id="5" name="Slide Number Placeholder 4"/>
          <p:cNvSpPr>
            <a:spLocks noGrp="1"/>
          </p:cNvSpPr>
          <p:nvPr>
            <p:ph type="sldNum" sz="quarter" idx="12"/>
          </p:nvPr>
        </p:nvSpPr>
        <p:spPr/>
        <p:txBody>
          <a:bodyPr/>
          <a:lstStyle/>
          <a:p>
            <a:fld id="{1BC846AC-C5C3-41A5-825B-02209D99FCC9}" type="slidenum">
              <a:rPr lang="en-US" smtClean="0"/>
              <a:pPr/>
              <a:t>27</a:t>
            </a:fld>
            <a:endParaRPr lang="en-US" dirty="0"/>
          </a:p>
        </p:txBody>
      </p:sp>
      <p:sp>
        <p:nvSpPr>
          <p:cNvPr id="6" name="TextBox 5"/>
          <p:cNvSpPr txBox="1"/>
          <p:nvPr/>
        </p:nvSpPr>
        <p:spPr>
          <a:xfrm>
            <a:off x="7810688" y="6308934"/>
            <a:ext cx="1061316" cy="369332"/>
          </a:xfrm>
          <a:prstGeom prst="rect">
            <a:avLst/>
          </a:prstGeom>
          <a:noFill/>
        </p:spPr>
        <p:txBody>
          <a:bodyPr wrap="none" rtlCol="0">
            <a:spAutoFit/>
          </a:bodyPr>
          <a:lstStyle/>
          <a:p>
            <a:pPr marL="285750" indent="-285750">
              <a:buFont typeface="Wingdings" panose="05000000000000000000" pitchFamily="2" charset="2"/>
              <a:buChar char="ü"/>
            </a:pPr>
            <a:r>
              <a:rPr lang="en-GB" b="1" dirty="0">
                <a:solidFill>
                  <a:srgbClr val="00B050"/>
                </a:solidFill>
              </a:rPr>
              <a:t>Ready</a:t>
            </a:r>
            <a:endParaRPr lang="en-US" b="1" dirty="0">
              <a:solidFill>
                <a:srgbClr val="00B050"/>
              </a:solidFill>
            </a:endParaRPr>
          </a:p>
        </p:txBody>
      </p:sp>
    </p:spTree>
    <p:extLst>
      <p:ext uri="{BB962C8B-B14F-4D97-AF65-F5344CB8AC3E}">
        <p14:creationId xmlns:p14="http://schemas.microsoft.com/office/powerpoint/2010/main" val="3423266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30" y="265940"/>
            <a:ext cx="9143999" cy="539537"/>
          </a:xfrm>
        </p:spPr>
        <p:txBody>
          <a:bodyPr>
            <a:normAutofit fontScale="90000"/>
          </a:bodyPr>
          <a:lstStyle/>
          <a:p>
            <a:r>
              <a:rPr lang="en-GB" dirty="0"/>
              <a:t>Control of synchronous proton transfer to AWAKE</a:t>
            </a:r>
          </a:p>
        </p:txBody>
      </p:sp>
      <p:sp>
        <p:nvSpPr>
          <p:cNvPr id="12" name="Slide Number Placeholder 11"/>
          <p:cNvSpPr>
            <a:spLocks noGrp="1"/>
          </p:cNvSpPr>
          <p:nvPr>
            <p:ph type="sldNum" sz="quarter" idx="12"/>
          </p:nvPr>
        </p:nvSpPr>
        <p:spPr/>
        <p:txBody>
          <a:bodyPr/>
          <a:lstStyle/>
          <a:p>
            <a:fld id="{1BC846AC-C5C3-41A5-825B-02209D99FCC9}" type="slidenum">
              <a:rPr lang="en-US" smtClean="0"/>
              <a:pPr/>
              <a:t>28</a:t>
            </a:fld>
            <a:endParaRPr lang="en-US" dirty="0"/>
          </a:p>
        </p:txBody>
      </p:sp>
      <p:sp>
        <p:nvSpPr>
          <p:cNvPr id="9" name="TextBox 8"/>
          <p:cNvSpPr txBox="1"/>
          <p:nvPr/>
        </p:nvSpPr>
        <p:spPr>
          <a:xfrm>
            <a:off x="467517" y="1316550"/>
            <a:ext cx="8208963" cy="4385816"/>
          </a:xfrm>
          <a:prstGeom prst="rect">
            <a:avLst/>
          </a:prstGeom>
          <a:noFill/>
        </p:spPr>
        <p:txBody>
          <a:bodyPr wrap="square" rtlCol="0">
            <a:spAutoFit/>
          </a:bodyPr>
          <a:lstStyle/>
          <a:p>
            <a:pPr marL="457200" indent="-457200">
              <a:buFont typeface="Arial" panose="020B0604020202020204" pitchFamily="34" charset="0"/>
              <a:buChar char="•"/>
            </a:pPr>
            <a:endParaRPr lang="en-GB" sz="600" dirty="0"/>
          </a:p>
          <a:p>
            <a:pPr marL="457200" indent="-457200">
              <a:buFont typeface="Symbol" panose="05050102010706020507" pitchFamily="18" charset="2"/>
              <a:buChar char="®"/>
            </a:pPr>
            <a:r>
              <a:rPr lang="en-GB" sz="2100" b="1" dirty="0"/>
              <a:t>Shift </a:t>
            </a:r>
            <a:r>
              <a:rPr lang="en-GB" sz="2100" b="1" i="1" dirty="0"/>
              <a:t>f</a:t>
            </a:r>
            <a:r>
              <a:rPr lang="en-GB" sz="2100" b="1" baseline="-25000" dirty="0"/>
              <a:t>c</a:t>
            </a:r>
            <a:r>
              <a:rPr lang="en-GB" sz="2100" b="1" dirty="0"/>
              <a:t>, </a:t>
            </a:r>
            <a:r>
              <a:rPr lang="en-GB" sz="2100" b="1" i="1" dirty="0" err="1"/>
              <a:t>f</a:t>
            </a:r>
            <a:r>
              <a:rPr lang="en-GB" sz="2100" b="1" baseline="-25000" dirty="0" err="1"/>
              <a:t>rep</a:t>
            </a:r>
            <a:r>
              <a:rPr lang="en-GB" sz="2100" b="1" dirty="0"/>
              <a:t> and 2</a:t>
            </a:r>
            <a:r>
              <a:rPr lang="en-GB" sz="2100" b="1" i="1" dirty="0"/>
              <a:t>f</a:t>
            </a:r>
            <a:r>
              <a:rPr lang="en-GB" sz="2100" b="1" baseline="-25000" dirty="0"/>
              <a:t>RF, SPS</a:t>
            </a:r>
            <a:r>
              <a:rPr lang="en-GB" sz="2100" b="1" dirty="0"/>
              <a:t> sent to SPS with respect to internal signals </a:t>
            </a:r>
            <a:r>
              <a:rPr lang="en-GB" sz="2100" dirty="0"/>
              <a:t>used in AWAKE (laser, precision triggers)</a:t>
            </a:r>
          </a:p>
          <a:p>
            <a:pPr marL="457200" indent="-457200">
              <a:buFont typeface="Arial" panose="020B0604020202020204" pitchFamily="34" charset="0"/>
              <a:buChar char="•"/>
            </a:pPr>
            <a:endParaRPr lang="en-GB" sz="2100" dirty="0"/>
          </a:p>
          <a:p>
            <a:pPr marL="457200" indent="-457200">
              <a:buFont typeface="Arial" panose="020B0604020202020204" pitchFamily="34" charset="0"/>
              <a:buChar char="•"/>
            </a:pPr>
            <a:r>
              <a:rPr lang="en-GB" sz="2100" dirty="0"/>
              <a:t>2-step shift process to move proton delay with respect to AWAKE: </a:t>
            </a:r>
          </a:p>
          <a:p>
            <a:pPr marL="914400" lvl="1" indent="-457200">
              <a:buFont typeface="+mj-lt"/>
              <a:buAutoNum type="arabicPeriod"/>
            </a:pPr>
            <a:r>
              <a:rPr lang="en-GB" sz="2100" b="1" dirty="0">
                <a:solidFill>
                  <a:srgbClr val="385D8A"/>
                </a:solidFill>
              </a:rPr>
              <a:t>Pre-settable number of 2</a:t>
            </a:r>
            <a:r>
              <a:rPr lang="en-GB" sz="2100" b="1" i="1" dirty="0">
                <a:solidFill>
                  <a:srgbClr val="385D8A"/>
                </a:solidFill>
              </a:rPr>
              <a:t>f</a:t>
            </a:r>
            <a:r>
              <a:rPr lang="en-GB" sz="2100" b="1" baseline="-25000" dirty="0">
                <a:solidFill>
                  <a:srgbClr val="385D8A"/>
                </a:solidFill>
              </a:rPr>
              <a:t>RF, SPS</a:t>
            </a:r>
            <a:r>
              <a:rPr lang="en-GB" sz="2100" b="1" dirty="0">
                <a:solidFill>
                  <a:srgbClr val="385D8A"/>
                </a:solidFill>
              </a:rPr>
              <a:t> clock periods (bucket number)</a:t>
            </a:r>
          </a:p>
          <a:p>
            <a:pPr marL="914400" lvl="1" indent="-457200">
              <a:buFont typeface="+mj-lt"/>
              <a:buAutoNum type="arabicPeriod" startAt="2"/>
            </a:pPr>
            <a:r>
              <a:rPr lang="en-GB" sz="2100" b="1" dirty="0">
                <a:solidFill>
                  <a:srgbClr val="385D8A"/>
                </a:solidFill>
              </a:rPr>
              <a:t>Fine time/phase within a single period of 2</a:t>
            </a:r>
            <a:r>
              <a:rPr lang="en-GB" sz="2100" b="1" i="1" dirty="0">
                <a:solidFill>
                  <a:srgbClr val="385D8A"/>
                </a:solidFill>
              </a:rPr>
              <a:t>f</a:t>
            </a:r>
            <a:r>
              <a:rPr lang="en-GB" sz="2100" b="1" baseline="-25000" dirty="0">
                <a:solidFill>
                  <a:srgbClr val="385D8A"/>
                </a:solidFill>
              </a:rPr>
              <a:t>RF, SPS</a:t>
            </a:r>
          </a:p>
          <a:p>
            <a:pPr marL="914400" lvl="1" indent="-457200">
              <a:buFont typeface="+mj-lt"/>
              <a:buAutoNum type="arabicPeriod" startAt="2"/>
            </a:pPr>
            <a:endParaRPr lang="en-GB" sz="2100" b="1" baseline="-25000" dirty="0">
              <a:solidFill>
                <a:srgbClr val="385D8A"/>
              </a:solidFill>
            </a:endParaRPr>
          </a:p>
          <a:p>
            <a:pPr marL="914400" lvl="1" indent="-457200">
              <a:buFont typeface="+mj-lt"/>
              <a:buAutoNum type="arabicPeriod" startAt="2"/>
            </a:pPr>
            <a:endParaRPr lang="en-GB" sz="2100" b="1" baseline="-25000" dirty="0">
              <a:solidFill>
                <a:srgbClr val="385D8A"/>
              </a:solidFill>
            </a:endParaRPr>
          </a:p>
          <a:p>
            <a:pPr marL="914400" lvl="1" indent="-457200">
              <a:buFont typeface="+mj-lt"/>
              <a:buAutoNum type="arabicPeriod" startAt="2"/>
            </a:pPr>
            <a:endParaRPr lang="en-GB" sz="2100" b="1" baseline="-25000" dirty="0">
              <a:solidFill>
                <a:srgbClr val="385D8A"/>
              </a:solidFill>
            </a:endParaRPr>
          </a:p>
          <a:p>
            <a:pPr marL="914400" lvl="1" indent="-457200">
              <a:buFont typeface="+mj-lt"/>
              <a:buAutoNum type="arabicPeriod" startAt="2"/>
            </a:pPr>
            <a:endParaRPr lang="en-GB" sz="2100" b="1" baseline="-25000" dirty="0">
              <a:solidFill>
                <a:srgbClr val="385D8A"/>
              </a:solidFill>
            </a:endParaRPr>
          </a:p>
          <a:p>
            <a:pPr marL="914400" lvl="1" indent="-457200">
              <a:buFont typeface="+mj-lt"/>
              <a:buAutoNum type="arabicPeriod" startAt="2"/>
            </a:pPr>
            <a:endParaRPr lang="en-GB" sz="2100" b="1" baseline="-25000" dirty="0">
              <a:solidFill>
                <a:srgbClr val="385D8A"/>
              </a:solidFill>
            </a:endParaRPr>
          </a:p>
          <a:p>
            <a:pPr lvl="1"/>
            <a:endParaRPr lang="en-GB" sz="2100" b="1" baseline="-25000" dirty="0">
              <a:solidFill>
                <a:srgbClr val="385D8A"/>
              </a:solidFill>
            </a:endParaRPr>
          </a:p>
          <a:p>
            <a:pPr marL="914400" lvl="1" indent="-457200">
              <a:buFont typeface="+mj-lt"/>
              <a:buAutoNum type="arabicPeriod" startAt="2"/>
            </a:pPr>
            <a:endParaRPr lang="en-GB" sz="2100" b="1" dirty="0"/>
          </a:p>
          <a:p>
            <a:pPr marL="457200" indent="-457200">
              <a:buFont typeface="Arial" panose="020B0604020202020204" pitchFamily="34" charset="0"/>
              <a:buChar char="•"/>
            </a:pPr>
            <a:endParaRPr lang="en-GB" sz="2100" dirty="0">
              <a:solidFill>
                <a:srgbClr val="C0504D"/>
              </a:solidFill>
            </a:endParaRPr>
          </a:p>
          <a:p>
            <a:pPr marL="457200" indent="-457200">
              <a:buFont typeface="Symbol" panose="05050102010706020507" pitchFamily="18" charset="2"/>
              <a:buChar char="®"/>
            </a:pPr>
            <a:r>
              <a:rPr lang="en-GB" sz="2100" b="1" dirty="0"/>
              <a:t>Implemented programmable phase shift in new fractional divider</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86607" y="3641534"/>
            <a:ext cx="6687752" cy="1036602"/>
          </a:xfrm>
          <a:prstGeom prst="rect">
            <a:avLst/>
          </a:prstGeom>
        </p:spPr>
      </p:pic>
      <p:sp>
        <p:nvSpPr>
          <p:cNvPr id="4" name="TextBox 3"/>
          <p:cNvSpPr txBox="1"/>
          <p:nvPr/>
        </p:nvSpPr>
        <p:spPr>
          <a:xfrm>
            <a:off x="1047179" y="3650771"/>
            <a:ext cx="718017" cy="338554"/>
          </a:xfrm>
          <a:prstGeom prst="rect">
            <a:avLst/>
          </a:prstGeom>
          <a:noFill/>
        </p:spPr>
        <p:txBody>
          <a:bodyPr wrap="none" rtlCol="0">
            <a:spAutoFit/>
          </a:bodyPr>
          <a:lstStyle/>
          <a:p>
            <a:pPr algn="r"/>
            <a:r>
              <a:rPr lang="en-GB" sz="1600" b="1" dirty="0"/>
              <a:t>2</a:t>
            </a:r>
            <a:r>
              <a:rPr lang="en-GB" sz="1600" b="1" i="1" dirty="0"/>
              <a:t>f</a:t>
            </a:r>
            <a:r>
              <a:rPr lang="en-GB" sz="1600" b="1" baseline="-25000" dirty="0"/>
              <a:t>RF,SPS</a:t>
            </a:r>
            <a:endParaRPr lang="en-US" sz="1600" b="1" baseline="-25000" dirty="0"/>
          </a:p>
        </p:txBody>
      </p:sp>
      <p:sp>
        <p:nvSpPr>
          <p:cNvPr id="13" name="TextBox 12"/>
          <p:cNvSpPr txBox="1"/>
          <p:nvPr/>
        </p:nvSpPr>
        <p:spPr>
          <a:xfrm>
            <a:off x="1457099" y="3972448"/>
            <a:ext cx="308097" cy="338554"/>
          </a:xfrm>
          <a:prstGeom prst="rect">
            <a:avLst/>
          </a:prstGeom>
          <a:noFill/>
        </p:spPr>
        <p:txBody>
          <a:bodyPr wrap="none" rtlCol="0">
            <a:spAutoFit/>
          </a:bodyPr>
          <a:lstStyle/>
          <a:p>
            <a:pPr algn="r"/>
            <a:r>
              <a:rPr lang="en-GB" sz="1600" b="1" i="1" dirty="0"/>
              <a:t>f</a:t>
            </a:r>
            <a:r>
              <a:rPr lang="en-GB" sz="1600" b="1" baseline="-25000" dirty="0"/>
              <a:t>c</a:t>
            </a:r>
            <a:endParaRPr lang="en-US" sz="1600" b="1" baseline="-25000" dirty="0"/>
          </a:p>
        </p:txBody>
      </p:sp>
      <p:sp>
        <p:nvSpPr>
          <p:cNvPr id="14" name="TextBox 13"/>
          <p:cNvSpPr txBox="1"/>
          <p:nvPr/>
        </p:nvSpPr>
        <p:spPr>
          <a:xfrm>
            <a:off x="1325587" y="4294125"/>
            <a:ext cx="439608" cy="338554"/>
          </a:xfrm>
          <a:prstGeom prst="rect">
            <a:avLst/>
          </a:prstGeom>
          <a:noFill/>
        </p:spPr>
        <p:txBody>
          <a:bodyPr wrap="none" rtlCol="0">
            <a:spAutoFit/>
          </a:bodyPr>
          <a:lstStyle/>
          <a:p>
            <a:pPr algn="r"/>
            <a:r>
              <a:rPr lang="en-GB" sz="1600" b="1" i="1" dirty="0" err="1"/>
              <a:t>f</a:t>
            </a:r>
            <a:r>
              <a:rPr lang="en-GB" sz="1600" b="1" baseline="-25000" dirty="0" err="1"/>
              <a:t>rep</a:t>
            </a:r>
            <a:endParaRPr lang="en-US" sz="1600" b="1" baseline="-25000" dirty="0"/>
          </a:p>
        </p:txBody>
      </p:sp>
      <p:sp>
        <p:nvSpPr>
          <p:cNvPr id="15" name="TextBox 14"/>
          <p:cNvSpPr txBox="1"/>
          <p:nvPr/>
        </p:nvSpPr>
        <p:spPr>
          <a:xfrm>
            <a:off x="4813136" y="3480911"/>
            <a:ext cx="513282" cy="646331"/>
          </a:xfrm>
          <a:prstGeom prst="rect">
            <a:avLst/>
          </a:prstGeom>
          <a:noFill/>
        </p:spPr>
        <p:txBody>
          <a:bodyPr wrap="none" rtlCol="0">
            <a:spAutoFit/>
          </a:bodyPr>
          <a:lstStyle/>
          <a:p>
            <a:pPr algn="r"/>
            <a:r>
              <a:rPr lang="en-GB" sz="3600" b="1" dirty="0">
                <a:solidFill>
                  <a:srgbClr val="0000FF"/>
                </a:solidFill>
              </a:rPr>
              <a:t>…</a:t>
            </a:r>
            <a:endParaRPr lang="en-US" sz="3600" b="1" baseline="-25000" dirty="0">
              <a:solidFill>
                <a:srgbClr val="0000FF"/>
              </a:solidFill>
            </a:endParaRPr>
          </a:p>
        </p:txBody>
      </p:sp>
      <p:sp>
        <p:nvSpPr>
          <p:cNvPr id="16" name="TextBox 15"/>
          <p:cNvSpPr txBox="1"/>
          <p:nvPr/>
        </p:nvSpPr>
        <p:spPr>
          <a:xfrm>
            <a:off x="4812300" y="4122836"/>
            <a:ext cx="513282" cy="646331"/>
          </a:xfrm>
          <a:prstGeom prst="rect">
            <a:avLst/>
          </a:prstGeom>
          <a:noFill/>
        </p:spPr>
        <p:txBody>
          <a:bodyPr wrap="none" rtlCol="0">
            <a:spAutoFit/>
          </a:bodyPr>
          <a:lstStyle/>
          <a:p>
            <a:pPr algn="r"/>
            <a:r>
              <a:rPr lang="en-GB" sz="3600" b="1" dirty="0">
                <a:solidFill>
                  <a:srgbClr val="0000FF"/>
                </a:solidFill>
              </a:rPr>
              <a:t>…</a:t>
            </a:r>
            <a:endParaRPr lang="en-US" sz="3600" b="1" baseline="-25000" dirty="0">
              <a:solidFill>
                <a:srgbClr val="0000FF"/>
              </a:solidFill>
            </a:endParaRPr>
          </a:p>
        </p:txBody>
      </p:sp>
      <p:sp>
        <p:nvSpPr>
          <p:cNvPr id="17" name="TextBox 16"/>
          <p:cNvSpPr txBox="1"/>
          <p:nvPr/>
        </p:nvSpPr>
        <p:spPr>
          <a:xfrm>
            <a:off x="4812300" y="3831893"/>
            <a:ext cx="513282" cy="646331"/>
          </a:xfrm>
          <a:prstGeom prst="rect">
            <a:avLst/>
          </a:prstGeom>
          <a:noFill/>
        </p:spPr>
        <p:txBody>
          <a:bodyPr wrap="none" rtlCol="0">
            <a:spAutoFit/>
          </a:bodyPr>
          <a:lstStyle/>
          <a:p>
            <a:pPr algn="r"/>
            <a:r>
              <a:rPr lang="en-GB" sz="3600" b="1" dirty="0">
                <a:solidFill>
                  <a:srgbClr val="0000FF"/>
                </a:solidFill>
              </a:rPr>
              <a:t>…</a:t>
            </a:r>
            <a:endParaRPr lang="en-US" sz="3600" b="1" baseline="-25000" dirty="0">
              <a:solidFill>
                <a:srgbClr val="0000FF"/>
              </a:solidFill>
            </a:endParaRPr>
          </a:p>
        </p:txBody>
      </p:sp>
      <p:sp>
        <p:nvSpPr>
          <p:cNvPr id="5" name="Curved Down Arrow 4"/>
          <p:cNvSpPr/>
          <p:nvPr/>
        </p:nvSpPr>
        <p:spPr>
          <a:xfrm flipV="1">
            <a:off x="3066891" y="4445118"/>
            <a:ext cx="755015" cy="211152"/>
          </a:xfrm>
          <a:prstGeom prst="curvedDown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Curved Down Arrow 17"/>
          <p:cNvSpPr/>
          <p:nvPr/>
        </p:nvSpPr>
        <p:spPr>
          <a:xfrm flipV="1">
            <a:off x="6808311" y="4188549"/>
            <a:ext cx="755015" cy="211152"/>
          </a:xfrm>
          <a:prstGeom prst="curvedDown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Curved Down Arrow 18"/>
          <p:cNvSpPr/>
          <p:nvPr/>
        </p:nvSpPr>
        <p:spPr>
          <a:xfrm flipV="1">
            <a:off x="3066097" y="4188549"/>
            <a:ext cx="755015" cy="211152"/>
          </a:xfrm>
          <a:prstGeom prst="curvedDown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783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DA204-40F0-832B-F818-4BD089877780}"/>
              </a:ext>
            </a:extLst>
          </p:cNvPr>
          <p:cNvSpPr>
            <a:spLocks noGrp="1"/>
          </p:cNvSpPr>
          <p:nvPr>
            <p:ph type="title"/>
          </p:nvPr>
        </p:nvSpPr>
        <p:spPr>
          <a:xfrm>
            <a:off x="1199953" y="269486"/>
            <a:ext cx="6703391" cy="579479"/>
          </a:xfrm>
        </p:spPr>
        <p:txBody>
          <a:bodyPr>
            <a:normAutofit fontScale="90000"/>
          </a:bodyPr>
          <a:lstStyle/>
          <a:p>
            <a:r>
              <a:rPr lang="en-CH" dirty="0"/>
              <a:t>Strategy for Gamma factory synchronisation with SPS  </a:t>
            </a:r>
          </a:p>
        </p:txBody>
      </p:sp>
      <p:sp>
        <p:nvSpPr>
          <p:cNvPr id="3" name="Slide Number Placeholder 2">
            <a:extLst>
              <a:ext uri="{FF2B5EF4-FFF2-40B4-BE49-F238E27FC236}">
                <a16:creationId xmlns:a16="http://schemas.microsoft.com/office/drawing/2014/main" id="{3CF7BAD3-13A7-824D-C61D-F66E7730FB48}"/>
              </a:ext>
            </a:extLst>
          </p:cNvPr>
          <p:cNvSpPr>
            <a:spLocks noGrp="1"/>
          </p:cNvSpPr>
          <p:nvPr>
            <p:ph type="sldNum" sz="quarter" idx="12"/>
          </p:nvPr>
        </p:nvSpPr>
        <p:spPr/>
        <p:txBody>
          <a:bodyPr/>
          <a:lstStyle/>
          <a:p>
            <a:fld id="{1BC846AC-C5C3-41A5-825B-02209D99FCC9}" type="slidenum">
              <a:rPr lang="en-US" smtClean="0"/>
              <a:pPr/>
              <a:t>2</a:t>
            </a:fld>
            <a:endParaRPr lang="en-US" dirty="0"/>
          </a:p>
        </p:txBody>
      </p:sp>
      <p:sp>
        <p:nvSpPr>
          <p:cNvPr id="4" name="TextBox 3">
            <a:extLst>
              <a:ext uri="{FF2B5EF4-FFF2-40B4-BE49-F238E27FC236}">
                <a16:creationId xmlns:a16="http://schemas.microsoft.com/office/drawing/2014/main" id="{D1CC725D-4FF4-813E-CF03-A193E395C233}"/>
              </a:ext>
            </a:extLst>
          </p:cNvPr>
          <p:cNvSpPr txBox="1"/>
          <p:nvPr/>
        </p:nvSpPr>
        <p:spPr>
          <a:xfrm>
            <a:off x="335974" y="1163412"/>
            <a:ext cx="8638381" cy="5632311"/>
          </a:xfrm>
          <a:prstGeom prst="rect">
            <a:avLst/>
          </a:prstGeom>
          <a:noFill/>
        </p:spPr>
        <p:txBody>
          <a:bodyPr wrap="square" rtlCol="0">
            <a:spAutoFit/>
          </a:bodyPr>
          <a:lstStyle/>
          <a:p>
            <a:pPr marL="457200" indent="-457200">
              <a:buFont typeface="Arial" panose="020B0604020202020204" pitchFamily="34" charset="0"/>
              <a:buChar char="•"/>
            </a:pPr>
            <a:r>
              <a:rPr lang="en-US" sz="2000" dirty="0"/>
              <a:t>Minimization of the amount of new electronics that need to be </a:t>
            </a:r>
            <a:r>
              <a:rPr lang="en-US" sz="2000" dirty="0" smtClean="0"/>
              <a:t>designed</a:t>
            </a:r>
          </a:p>
          <a:p>
            <a:pPr marL="457200" indent="-457200">
              <a:buFont typeface="Arial" panose="020B0604020202020204" pitchFamily="34" charset="0"/>
              <a:buChar char="•"/>
            </a:pPr>
            <a:r>
              <a:rPr lang="en-US" sz="2000" dirty="0" smtClean="0"/>
              <a:t>Use a scheme proven in AWAKE to provide stability for the Laser lock</a:t>
            </a:r>
            <a:endParaRPr lang="en-US" sz="2000" dirty="0"/>
          </a:p>
          <a:p>
            <a:pPr marL="457200" indent="-457200">
              <a:buFont typeface="Arial" panose="020B0604020202020204" pitchFamily="34" charset="0"/>
              <a:buChar char="•"/>
            </a:pPr>
            <a:r>
              <a:rPr lang="en-US" sz="2000" dirty="0"/>
              <a:t>Deployment in parallel with SPS crab cavity activities that continue in </a:t>
            </a:r>
            <a:r>
              <a:rPr lang="en-US" sz="2000" dirty="0" smtClean="0"/>
              <a:t>BA6/LSS6 </a:t>
            </a:r>
            <a:r>
              <a:rPr lang="en-US" sz="2000" dirty="0"/>
              <a:t>of SPS </a:t>
            </a:r>
            <a:r>
              <a:rPr lang="en-US" sz="2000" dirty="0" smtClean="0"/>
              <a:t>until at least 2025</a:t>
            </a:r>
          </a:p>
          <a:p>
            <a:pPr marL="914400" lvl="1" indent="-457200">
              <a:buFont typeface="Arial" panose="020B0604020202020204" pitchFamily="34" charset="0"/>
              <a:buChar char="•"/>
            </a:pPr>
            <a:r>
              <a:rPr lang="en-US" sz="2000" dirty="0" smtClean="0"/>
              <a:t>nota bene: electronics for the SPS crab cavity synchronization is located on the surface of the SPS, BA6 </a:t>
            </a:r>
          </a:p>
          <a:p>
            <a:pPr marL="1371600" lvl="2" indent="-457200">
              <a:buFont typeface="Arial" panose="020B0604020202020204" pitchFamily="34" charset="0"/>
              <a:buChar char="•"/>
            </a:pPr>
            <a:r>
              <a:rPr lang="en-US" sz="2000" dirty="0"/>
              <a:t>e</a:t>
            </a:r>
            <a:r>
              <a:rPr lang="en-US" sz="2000" dirty="0" smtClean="0"/>
              <a:t>lectronics and the reference oscillator for </a:t>
            </a:r>
            <a:r>
              <a:rPr lang="en-US" sz="2000" dirty="0" smtClean="0">
                <a:latin typeface="Symbol" panose="05050102010706020507" pitchFamily="18" charset="2"/>
              </a:rPr>
              <a:t>gg</a:t>
            </a:r>
            <a:r>
              <a:rPr lang="en-US" sz="2000" dirty="0" smtClean="0"/>
              <a:t> </a:t>
            </a:r>
            <a:r>
              <a:rPr lang="en-US" sz="2000" dirty="0" err="1" smtClean="0"/>
              <a:t>PoP</a:t>
            </a:r>
            <a:r>
              <a:rPr lang="en-US" sz="2000" dirty="0" smtClean="0"/>
              <a:t> should be located underground as close as possible to the Laser in a temperature stabilized location, must be also fire safe according to HSE requirements if outside the Laser room</a:t>
            </a:r>
          </a:p>
          <a:p>
            <a:pPr marL="457200" indent="-457200">
              <a:buFont typeface="Arial" panose="020B0604020202020204" pitchFamily="34" charset="0"/>
              <a:buChar char="•"/>
            </a:pPr>
            <a:r>
              <a:rPr lang="en-US" sz="2000" dirty="0" smtClean="0"/>
              <a:t>choices</a:t>
            </a:r>
          </a:p>
          <a:p>
            <a:pPr marL="914400" lvl="1" indent="-457200">
              <a:buFont typeface="Arial" panose="020B0604020202020204" pitchFamily="34" charset="0"/>
              <a:buChar char="•"/>
            </a:pPr>
            <a:r>
              <a:rPr lang="en-US" sz="2000" dirty="0" smtClean="0"/>
              <a:t>start with 160 MHz reference RF</a:t>
            </a:r>
          </a:p>
          <a:p>
            <a:pPr marL="1371600" lvl="2" indent="-457200">
              <a:buFont typeface="Arial" panose="020B0604020202020204" pitchFamily="34" charset="0"/>
              <a:buChar char="•"/>
            </a:pPr>
            <a:r>
              <a:rPr lang="en-US" sz="2000" dirty="0" smtClean="0"/>
              <a:t>generate 400 MHz with PLL similar to AWAKE RF system</a:t>
            </a:r>
          </a:p>
          <a:p>
            <a:pPr marL="914400" lvl="1" indent="-457200">
              <a:buFont typeface="Arial" panose="020B0604020202020204" pitchFamily="34" charset="0"/>
              <a:buChar char="•"/>
            </a:pPr>
            <a:r>
              <a:rPr lang="en-US" sz="2000" dirty="0" smtClean="0"/>
              <a:t>start with 800 MHz reference RF </a:t>
            </a:r>
          </a:p>
          <a:p>
            <a:pPr marL="1371600" lvl="2" indent="-457200">
              <a:buFont typeface="Arial" panose="020B0604020202020204" pitchFamily="34" charset="0"/>
              <a:buChar char="•"/>
            </a:pPr>
            <a:r>
              <a:rPr lang="en-US" sz="2000" dirty="0"/>
              <a:t>o</a:t>
            </a:r>
            <a:r>
              <a:rPr lang="en-US" sz="2000" dirty="0" smtClean="0"/>
              <a:t>ptional harmonic lock of the Laser</a:t>
            </a:r>
          </a:p>
          <a:p>
            <a:pPr marL="1371600" lvl="2" indent="-457200">
              <a:buFont typeface="Arial" panose="020B0604020202020204" pitchFamily="34" charset="0"/>
              <a:buChar char="•"/>
            </a:pPr>
            <a:r>
              <a:rPr lang="en-US" sz="2000" dirty="0" smtClean="0"/>
              <a:t>straight division to generate all needed signals</a:t>
            </a:r>
          </a:p>
          <a:p>
            <a:pPr marL="1828800" lvl="3" indent="-457200">
              <a:buFont typeface="Arial" panose="020B0604020202020204" pitchFamily="34" charset="0"/>
              <a:buChar char="•"/>
            </a:pPr>
            <a:r>
              <a:rPr lang="en-US" sz="2000" dirty="0" err="1" smtClean="0"/>
              <a:t>synchronised</a:t>
            </a:r>
            <a:r>
              <a:rPr lang="en-US" sz="2000" dirty="0" smtClean="0"/>
              <a:t> division needed if bunch position with respect to 160 MHz phase should be repeatable from cycle to cycle</a:t>
            </a:r>
          </a:p>
        </p:txBody>
      </p:sp>
    </p:spTree>
    <p:extLst>
      <p:ext uri="{BB962C8B-B14F-4D97-AF65-F5344CB8AC3E}">
        <p14:creationId xmlns:p14="http://schemas.microsoft.com/office/powerpoint/2010/main" val="36247272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V="1">
            <a:off x="5625964" y="1668321"/>
            <a:ext cx="7938" cy="4986988"/>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7075623" y="4615816"/>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p:nvPr/>
        </p:nvCxnSpPr>
        <p:spPr>
          <a:xfrm>
            <a:off x="7075623" y="4750030"/>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Rectangle 291"/>
          <p:cNvSpPr/>
          <p:nvPr/>
        </p:nvSpPr>
        <p:spPr>
          <a:xfrm>
            <a:off x="7403107" y="3788110"/>
            <a:ext cx="216682" cy="57116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3829"/>
            <a:ext cx="9143999" cy="579479"/>
          </a:xfrm>
        </p:spPr>
        <p:txBody>
          <a:bodyPr>
            <a:normAutofit fontScale="90000"/>
          </a:bodyPr>
          <a:lstStyle/>
          <a:p>
            <a:r>
              <a:rPr lang="en-US" dirty="0"/>
              <a:t>Simplified overview synchronization and RF distribution</a:t>
            </a:r>
            <a:endParaRPr lang="en-GB" dirty="0"/>
          </a:p>
        </p:txBody>
      </p:sp>
      <p:sp>
        <p:nvSpPr>
          <p:cNvPr id="146" name="Rectangle 145"/>
          <p:cNvSpPr/>
          <p:nvPr/>
        </p:nvSpPr>
        <p:spPr>
          <a:xfrm>
            <a:off x="2111021" y="1949461"/>
            <a:ext cx="1392523"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466725" y="1949461"/>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6 GHz master</a:t>
            </a:r>
            <a:endParaRPr lang="en-GB" sz="1600" b="1" dirty="0">
              <a:solidFill>
                <a:schemeClr val="tx1"/>
              </a:solidFill>
            </a:endParaRPr>
          </a:p>
        </p:txBody>
      </p:sp>
      <p:sp>
        <p:nvSpPr>
          <p:cNvPr id="151" name="Rectangle 150"/>
          <p:cNvSpPr/>
          <p:nvPr/>
        </p:nvSpPr>
        <p:spPr>
          <a:xfrm>
            <a:off x="472496" y="654287"/>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GPS receiver</a:t>
            </a:r>
            <a:endParaRPr lang="en-GB" sz="1600" b="1" dirty="0">
              <a:solidFill>
                <a:schemeClr val="tx1"/>
              </a:solidFill>
            </a:endParaRPr>
          </a:p>
        </p:txBody>
      </p:sp>
      <p:cxnSp>
        <p:nvCxnSpPr>
          <p:cNvPr id="152" name="Straight Arrow Connector 151"/>
          <p:cNvCxnSpPr>
            <a:stCxn id="151" idx="2"/>
            <a:endCxn id="150" idx="0"/>
          </p:cNvCxnSpPr>
          <p:nvPr/>
        </p:nvCxnSpPr>
        <p:spPr>
          <a:xfrm flipH="1">
            <a:off x="1024195" y="1383201"/>
            <a:ext cx="5771" cy="56626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4" name="Straight Arrow Connector 193"/>
          <p:cNvCxnSpPr/>
          <p:nvPr/>
        </p:nvCxnSpPr>
        <p:spPr>
          <a:xfrm>
            <a:off x="5425421" y="3499725"/>
            <a:ext cx="1857742" cy="0"/>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88.2 MHz (divider)</a:t>
            </a:r>
            <a:endParaRPr lang="en-GB" sz="1200" b="1" dirty="0">
              <a:solidFill>
                <a:srgbClr val="FF0000"/>
              </a:solidFill>
            </a:endParaRPr>
          </a:p>
        </p:txBody>
      </p:sp>
      <p:sp>
        <p:nvSpPr>
          <p:cNvPr id="199" name="TextBox 198"/>
          <p:cNvSpPr txBox="1"/>
          <p:nvPr/>
        </p:nvSpPr>
        <p:spPr>
          <a:xfrm>
            <a:off x="998216" y="2646624"/>
            <a:ext cx="947695" cy="461665"/>
          </a:xfrm>
          <a:prstGeom prst="rect">
            <a:avLst/>
          </a:prstGeom>
          <a:noFill/>
        </p:spPr>
        <p:txBody>
          <a:bodyPr wrap="none" rtlCol="0">
            <a:spAutoFit/>
          </a:bodyPr>
          <a:lstStyle/>
          <a:p>
            <a:r>
              <a:rPr lang="en-US" sz="1200" b="1" dirty="0">
                <a:solidFill>
                  <a:srgbClr val="FF0000"/>
                </a:solidFill>
              </a:rPr>
              <a:t>5995.8 MHz</a:t>
            </a:r>
          </a:p>
          <a:p>
            <a:r>
              <a:rPr lang="en-US" sz="1200" b="1" dirty="0">
                <a:solidFill>
                  <a:srgbClr val="FF0000"/>
                </a:solidFill>
              </a:rPr>
              <a:t>(reference)</a:t>
            </a:r>
            <a:endParaRPr lang="en-GB" sz="1200" b="1" dirty="0">
              <a:solidFill>
                <a:srgbClr val="FF0000"/>
              </a:solidFill>
            </a:endParaRPr>
          </a:p>
        </p:txBody>
      </p:sp>
      <p:sp>
        <p:nvSpPr>
          <p:cNvPr id="200" name="TextBox 199"/>
          <p:cNvSpPr txBox="1"/>
          <p:nvPr/>
        </p:nvSpPr>
        <p:spPr>
          <a:xfrm>
            <a:off x="978808" y="1334623"/>
            <a:ext cx="1796725" cy="276999"/>
          </a:xfrm>
          <a:prstGeom prst="rect">
            <a:avLst/>
          </a:prstGeom>
          <a:noFill/>
        </p:spPr>
        <p:txBody>
          <a:bodyPr wrap="square" rtlCol="0">
            <a:spAutoFit/>
          </a:bodyPr>
          <a:lstStyle/>
          <a:p>
            <a:r>
              <a:rPr lang="en-US" sz="1200" b="1" dirty="0">
                <a:solidFill>
                  <a:srgbClr val="FF0000"/>
                </a:solidFill>
              </a:rPr>
              <a:t>10 MHz (reference)</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25964" y="2754001"/>
            <a:ext cx="1456437" cy="461665"/>
          </a:xfrm>
          <a:prstGeom prst="rect">
            <a:avLst/>
          </a:prstGeom>
          <a:noFill/>
        </p:spPr>
        <p:txBody>
          <a:bodyPr wrap="square" rtlCol="0">
            <a:spAutoFit/>
          </a:bodyPr>
          <a:lstStyle/>
          <a:p>
            <a:pPr algn="ctr"/>
            <a:r>
              <a:rPr lang="en-US" sz="1200" b="1" dirty="0">
                <a:solidFill>
                  <a:srgbClr val="FF0000"/>
                </a:solidFill>
              </a:rPr>
              <a:t>9.97 Hz, 8.68 kHz,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a:off x="3356176" y="3788110"/>
            <a:ext cx="1" cy="3424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752850" y="3647325"/>
            <a:ext cx="2800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3759418" y="3644577"/>
            <a:ext cx="0" cy="486023"/>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3054073" y="4130600"/>
            <a:ext cx="1026107"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Fractional divider SPS</a:t>
            </a:r>
            <a:endParaRPr lang="en-GB" sz="1600" b="1" dirty="0">
              <a:solidFill>
                <a:schemeClr val="tx1"/>
              </a:solidFill>
            </a:endParaRPr>
          </a:p>
        </p:txBody>
      </p: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Main RF divider</a:t>
            </a:r>
            <a:endParaRPr lang="en-GB" sz="1600" b="1" dirty="0">
              <a:solidFill>
                <a:schemeClr val="tx1"/>
              </a:solidFill>
            </a:endParaRPr>
          </a:p>
        </p:txBody>
      </p:sp>
      <p:sp>
        <p:nvSpPr>
          <p:cNvPr id="215" name="TextBox 214"/>
          <p:cNvSpPr txBox="1"/>
          <p:nvPr/>
        </p:nvSpPr>
        <p:spPr>
          <a:xfrm>
            <a:off x="3706995" y="3895286"/>
            <a:ext cx="1796725"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flipH="1">
            <a:off x="3671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p:nvPr/>
        </p:nvCxnSpPr>
        <p:spPr>
          <a:xfrm flipH="1">
            <a:off x="3887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a:off x="1029187" y="3595759"/>
            <a:ext cx="0" cy="27645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98" name="Group 297"/>
          <p:cNvGrpSpPr/>
          <p:nvPr/>
        </p:nvGrpSpPr>
        <p:grpSpPr>
          <a:xfrm>
            <a:off x="667748" y="3826156"/>
            <a:ext cx="711798" cy="461665"/>
            <a:chOff x="706071" y="4353392"/>
            <a:chExt cx="711798" cy="461665"/>
          </a:xfrm>
        </p:grpSpPr>
        <p:sp>
          <p:nvSpPr>
            <p:cNvPr id="297" name="Rectangle 296"/>
            <p:cNvSpPr/>
            <p:nvPr/>
          </p:nvSpPr>
          <p:spPr>
            <a:xfrm>
              <a:off x="777437" y="4413979"/>
              <a:ext cx="557646" cy="336333"/>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TextBox 263"/>
            <p:cNvSpPr txBox="1"/>
            <p:nvPr/>
          </p:nvSpPr>
          <p:spPr>
            <a:xfrm>
              <a:off x="706071" y="4353392"/>
              <a:ext cx="711798" cy="461665"/>
            </a:xfrm>
            <a:prstGeom prst="rect">
              <a:avLst/>
            </a:prstGeom>
            <a:noFill/>
          </p:spPr>
          <p:txBody>
            <a:bodyPr wrap="none" rtlCol="0">
              <a:spAutoFit/>
            </a:bodyPr>
            <a:lstStyle/>
            <a:p>
              <a:r>
                <a:rPr lang="en-US" sz="1200" b="1" dirty="0">
                  <a:solidFill>
                    <a:srgbClr val="FF0000"/>
                  </a:solidFill>
                </a:rPr>
                <a:t>Electron</a:t>
              </a:r>
            </a:p>
            <a:p>
              <a:pPr algn="ctr"/>
              <a:r>
                <a:rPr lang="en-US" sz="1200" b="1" dirty="0">
                  <a:solidFill>
                    <a:srgbClr val="FF0000"/>
                  </a:solidFill>
                </a:rPr>
                <a:t>LLRF</a:t>
              </a:r>
              <a:endParaRPr lang="en-GB" sz="1200" b="1" dirty="0">
                <a:solidFill>
                  <a:srgbClr val="FF0000"/>
                </a:solidFill>
              </a:endParaRPr>
            </a:p>
          </p:txBody>
        </p:sp>
      </p:grp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 (many!)</a:t>
            </a:r>
            <a:endParaRPr lang="en-GB" sz="1200" b="1" dirty="0">
              <a:solidFill>
                <a:srgbClr val="FF0000"/>
              </a:solidFill>
            </a:endParaRPr>
          </a:p>
        </p:txBody>
      </p:sp>
      <p:sp>
        <p:nvSpPr>
          <p:cNvPr id="271" name="TextBox 270"/>
          <p:cNvSpPr txBox="1"/>
          <p:nvPr/>
        </p:nvSpPr>
        <p:spPr>
          <a:xfrm>
            <a:off x="2746560" y="6193644"/>
            <a:ext cx="1622386" cy="646331"/>
          </a:xfrm>
          <a:prstGeom prst="rect">
            <a:avLst/>
          </a:prstGeom>
          <a:noFill/>
        </p:spPr>
        <p:txBody>
          <a:bodyPr wrap="square" rtlCol="0">
            <a:spAutoFit/>
          </a:bodyPr>
          <a:lstStyle/>
          <a:p>
            <a:pPr algn="ctr"/>
            <a:r>
              <a:rPr lang="en-US" sz="1200" b="1" dirty="0">
                <a:solidFill>
                  <a:srgbClr val="FF0000"/>
                </a:solidFill>
              </a:rPr>
              <a:t>Fast pulse triggers (~20 adjustable)</a:t>
            </a:r>
          </a:p>
          <a:p>
            <a:pPr algn="ct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74" name="Rectangle 273"/>
          <p:cNvSpPr/>
          <p:nvPr/>
        </p:nvSpPr>
        <p:spPr>
          <a:xfrm>
            <a:off x="6026503" y="4119797"/>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sp>
        <p:nvSpPr>
          <p:cNvPr id="275" name="Rectangle 274"/>
          <p:cNvSpPr/>
          <p:nvPr/>
        </p:nvSpPr>
        <p:spPr>
          <a:xfrm>
            <a:off x="6026503"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76" name="Straight Arrow Connector 275"/>
          <p:cNvCxnSpPr/>
          <p:nvPr/>
        </p:nvCxnSpPr>
        <p:spPr>
          <a:xfrm flipH="1">
            <a:off x="6345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a:off x="6561267"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a:off x="6777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176.3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sp>
        <p:nvSpPr>
          <p:cNvPr id="291" name="Down Arrow 290"/>
          <p:cNvSpPr/>
          <p:nvPr/>
        </p:nvSpPr>
        <p:spPr>
          <a:xfrm rot="5400000">
            <a:off x="7148402" y="4026262"/>
            <a:ext cx="405385" cy="537389"/>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191812" y="4839345"/>
            <a:ext cx="0" cy="357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rot="16200000">
            <a:off x="6809630" y="4854234"/>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305" name="Straight Arrow Connector 304"/>
          <p:cNvCxnSpPr/>
          <p:nvPr/>
        </p:nvCxnSpPr>
        <p:spPr>
          <a:xfrm flipH="1">
            <a:off x="7075623" y="5432884"/>
            <a:ext cx="2905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9" name="TextBox 308"/>
          <p:cNvSpPr txBox="1"/>
          <p:nvPr/>
        </p:nvSpPr>
        <p:spPr>
          <a:xfrm>
            <a:off x="6143598" y="4866946"/>
            <a:ext cx="998487" cy="276999"/>
          </a:xfrm>
          <a:prstGeom prst="rect">
            <a:avLst/>
          </a:prstGeom>
          <a:noFill/>
        </p:spPr>
        <p:txBody>
          <a:bodyPr wrap="square" rtlCol="0">
            <a:spAutoFit/>
          </a:bodyPr>
          <a:lstStyle/>
          <a:p>
            <a:r>
              <a:rPr lang="en-US" sz="1200" b="1" dirty="0">
                <a:solidFill>
                  <a:srgbClr val="FF0000"/>
                </a:solidFill>
              </a:rPr>
              <a:t>200.4 MHz</a:t>
            </a:r>
            <a:endParaRPr lang="en-GB" sz="1200" b="1" dirty="0">
              <a:solidFill>
                <a:srgbClr val="FF0000"/>
              </a:solidFill>
            </a:endParaRPr>
          </a:p>
        </p:txBody>
      </p: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13" name="TextBox 312"/>
          <p:cNvSpPr txBox="1"/>
          <p:nvPr/>
        </p:nvSpPr>
        <p:spPr>
          <a:xfrm>
            <a:off x="5716512" y="6195600"/>
            <a:ext cx="1622386" cy="646331"/>
          </a:xfrm>
          <a:prstGeom prst="rect">
            <a:avLst/>
          </a:prstGeom>
          <a:noFill/>
        </p:spPr>
        <p:txBody>
          <a:bodyPr wrap="square" rtlCol="0">
            <a:spAutoFit/>
          </a:bodyPr>
          <a:lstStyle/>
          <a:p>
            <a:pPr algn="ctr"/>
            <a:r>
              <a:rPr lang="en-US" sz="1200" b="1" dirty="0">
                <a:solidFill>
                  <a:srgbClr val="FF0000"/>
                </a:solidFill>
              </a:rPr>
              <a:t>Extraction and bunch rotation triggers</a:t>
            </a:r>
          </a:p>
          <a:p>
            <a:pPr algn="ctr"/>
            <a:endParaRPr lang="en-GB" sz="1200" b="1" dirty="0">
              <a:solidFill>
                <a:srgbClr val="FF0000"/>
              </a:solidFill>
            </a:endParaRPr>
          </a:p>
        </p:txBody>
      </p:sp>
      <p:sp>
        <p:nvSpPr>
          <p:cNvPr id="327" name="TextBox 326"/>
          <p:cNvSpPr txBox="1"/>
          <p:nvPr/>
        </p:nvSpPr>
        <p:spPr>
          <a:xfrm>
            <a:off x="3887121" y="1362255"/>
            <a:ext cx="1746781" cy="307777"/>
          </a:xfrm>
          <a:prstGeom prst="rect">
            <a:avLst/>
          </a:prstGeom>
          <a:noFill/>
        </p:spPr>
        <p:txBody>
          <a:bodyPr wrap="square" rtlCol="0">
            <a:spAutoFit/>
          </a:bodyPr>
          <a:lstStyle/>
          <a:p>
            <a:pPr algn="r"/>
            <a:r>
              <a:rPr lang="en-US" sz="1400" b="1" dirty="0">
                <a:solidFill>
                  <a:schemeClr val="bg1">
                    <a:lumMod val="50000"/>
                  </a:schemeClr>
                </a:solidFill>
              </a:rPr>
              <a:t>BA4/building 871</a:t>
            </a:r>
            <a:endParaRPr lang="en-GB" sz="1400" b="1" dirty="0">
              <a:solidFill>
                <a:schemeClr val="bg1">
                  <a:lumMod val="50000"/>
                </a:schemeClr>
              </a:solidFill>
            </a:endParaRPr>
          </a:p>
        </p:txBody>
      </p:sp>
      <p:sp>
        <p:nvSpPr>
          <p:cNvPr id="328" name="TextBox 327"/>
          <p:cNvSpPr txBox="1"/>
          <p:nvPr/>
        </p:nvSpPr>
        <p:spPr>
          <a:xfrm>
            <a:off x="4901209" y="1667003"/>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329" name="TextBox 328"/>
          <p:cNvSpPr txBox="1"/>
          <p:nvPr/>
        </p:nvSpPr>
        <p:spPr>
          <a:xfrm>
            <a:off x="5625964" y="166680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cxnSp>
        <p:nvCxnSpPr>
          <p:cNvPr id="84" name="Straight Arrow Connector 83"/>
          <p:cNvCxnSpPr/>
          <p:nvPr/>
        </p:nvCxnSpPr>
        <p:spPr>
          <a:xfrm flipH="1">
            <a:off x="1024195" y="3595759"/>
            <a:ext cx="1071474"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02177" y="3349130"/>
            <a:ext cx="947695" cy="276999"/>
          </a:xfrm>
          <a:prstGeom prst="rect">
            <a:avLst/>
          </a:prstGeom>
          <a:noFill/>
        </p:spPr>
        <p:txBody>
          <a:bodyPr wrap="none" rtlCol="0">
            <a:spAutoFit/>
          </a:bodyPr>
          <a:lstStyle/>
          <a:p>
            <a:r>
              <a:rPr lang="en-US" sz="1200" b="1" dirty="0">
                <a:solidFill>
                  <a:srgbClr val="FF0000"/>
                </a:solidFill>
              </a:rPr>
              <a:t>2997.9 MHz</a:t>
            </a: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543550" y="563172"/>
            <a:ext cx="467347" cy="22731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6081773" y="54164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87" name="Rectangle 86"/>
          <p:cNvSpPr/>
          <p:nvPr/>
        </p:nvSpPr>
        <p:spPr>
          <a:xfrm>
            <a:off x="5549729" y="1227842"/>
            <a:ext cx="468000" cy="226800"/>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88" name="TextBox 87"/>
          <p:cNvSpPr txBox="1"/>
          <p:nvPr/>
        </p:nvSpPr>
        <p:spPr>
          <a:xfrm>
            <a:off x="6081772" y="1174681"/>
            <a:ext cx="2350515" cy="338554"/>
          </a:xfrm>
          <a:prstGeom prst="rect">
            <a:avLst/>
          </a:prstGeom>
          <a:noFill/>
        </p:spPr>
        <p:txBody>
          <a:bodyPr wrap="none" rtlCol="0">
            <a:spAutoFit/>
          </a:bodyPr>
          <a:lstStyle/>
          <a:p>
            <a:r>
              <a:rPr lang="en-US" sz="1600" b="1" dirty="0">
                <a:solidFill>
                  <a:srgbClr val="FF0000"/>
                </a:solidFill>
              </a:rPr>
              <a:t>AWAKE specific RF design</a:t>
            </a:r>
          </a:p>
        </p:txBody>
      </p:sp>
      <p:sp>
        <p:nvSpPr>
          <p:cNvPr id="90" name="Rectangle 89"/>
          <p:cNvSpPr/>
          <p:nvPr/>
        </p:nvSpPr>
        <p:spPr>
          <a:xfrm>
            <a:off x="5543550" y="89486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6089439" y="836544"/>
            <a:ext cx="1738874" cy="338554"/>
          </a:xfrm>
          <a:prstGeom prst="rect">
            <a:avLst/>
          </a:prstGeom>
          <a:noFill/>
        </p:spPr>
        <p:txBody>
          <a:bodyPr wrap="none" rtlCol="0">
            <a:spAutoFit/>
          </a:bodyPr>
          <a:lstStyle/>
          <a:p>
            <a:r>
              <a:rPr lang="en-US" sz="1600" b="1" dirty="0">
                <a:solidFill>
                  <a:srgbClr val="00B050"/>
                </a:solidFill>
              </a:rPr>
              <a:t>Existing RF design</a:t>
            </a:r>
          </a:p>
        </p:txBody>
      </p:sp>
      <p:sp>
        <p:nvSpPr>
          <p:cNvPr id="4" name="Rectangle 3"/>
          <p:cNvSpPr/>
          <p:nvPr/>
        </p:nvSpPr>
        <p:spPr>
          <a:xfrm>
            <a:off x="3671120" y="2966252"/>
            <a:ext cx="5168079" cy="953037"/>
          </a:xfrm>
          <a:prstGeom prst="rect">
            <a:avLst/>
          </a:prstGeom>
          <a:solidFill>
            <a:srgbClr val="00B050">
              <a:alpha val="29804"/>
            </a:srgbClr>
          </a:solidFill>
          <a:ln w="444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1BC846AC-C5C3-41A5-825B-02209D99FCC9}" type="slidenum">
              <a:rPr lang="en-US" smtClean="0"/>
              <a:pPr/>
              <a:t>29</a:t>
            </a:fld>
            <a:endParaRPr lang="en-US" dirty="0"/>
          </a:p>
        </p:txBody>
      </p:sp>
    </p:spTree>
    <p:extLst>
      <p:ext uri="{BB962C8B-B14F-4D97-AF65-F5344CB8AC3E}">
        <p14:creationId xmlns:p14="http://schemas.microsoft.com/office/powerpoint/2010/main" val="3379575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33084" y="1092200"/>
            <a:ext cx="3107192" cy="4524480"/>
          </a:xfrm>
          <a:prstGeom prst="rect">
            <a:avLst/>
          </a:prstGeom>
        </p:spPr>
      </p:pic>
      <p:sp>
        <p:nvSpPr>
          <p:cNvPr id="2" name="Title 1"/>
          <p:cNvSpPr>
            <a:spLocks noGrp="1"/>
          </p:cNvSpPr>
          <p:nvPr>
            <p:ph type="title"/>
          </p:nvPr>
        </p:nvSpPr>
        <p:spPr>
          <a:xfrm>
            <a:off x="0" y="55999"/>
            <a:ext cx="9143999" cy="579479"/>
          </a:xfrm>
        </p:spPr>
        <p:txBody>
          <a:bodyPr>
            <a:normAutofit/>
          </a:bodyPr>
          <a:lstStyle/>
          <a:p>
            <a:r>
              <a:rPr lang="en-US" dirty="0"/>
              <a:t>Fiber link stabilization</a:t>
            </a:r>
            <a:endParaRPr lang="en-GB" dirty="0"/>
          </a:p>
        </p:txBody>
      </p:sp>
      <p:sp>
        <p:nvSpPr>
          <p:cNvPr id="97" name="TextBox 96"/>
          <p:cNvSpPr txBox="1"/>
          <p:nvPr/>
        </p:nvSpPr>
        <p:spPr>
          <a:xfrm>
            <a:off x="4046621" y="1089807"/>
            <a:ext cx="4648635" cy="3524042"/>
          </a:xfrm>
          <a:prstGeom prst="rect">
            <a:avLst/>
          </a:prstGeom>
          <a:noFill/>
        </p:spPr>
        <p:txBody>
          <a:bodyPr wrap="square" rtlCol="0">
            <a:spAutoFit/>
          </a:bodyPr>
          <a:lstStyle/>
          <a:p>
            <a:pPr marL="360363" indent="-360363">
              <a:buFont typeface="Arial" panose="020B0604020202020204" pitchFamily="34" charset="0"/>
              <a:buChar char="•"/>
            </a:pPr>
            <a:r>
              <a:rPr lang="en-GB" sz="2100" b="1" dirty="0">
                <a:sym typeface="Symbol"/>
              </a:rPr>
              <a:t>Installed and commissioned</a:t>
            </a:r>
          </a:p>
          <a:p>
            <a:pPr marL="360363" indent="-360363">
              <a:buFont typeface="Arial" panose="020B0604020202020204" pitchFamily="34" charset="0"/>
              <a:buChar char="•"/>
            </a:pPr>
            <a:r>
              <a:rPr lang="en-GB" sz="2100" b="1" dirty="0">
                <a:sym typeface="Symbol"/>
              </a:rPr>
              <a:t>Also used for crab cavity tests</a:t>
            </a:r>
            <a:endParaRPr lang="en-GB" sz="2100" b="1" dirty="0">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1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2400" b="1" dirty="0">
              <a:solidFill>
                <a:srgbClr val="385D8A"/>
              </a:solidFill>
              <a:sym typeface="Symbol" panose="05050102010706020507" pitchFamily="18" charset="2"/>
            </a:endParaRPr>
          </a:p>
          <a:p>
            <a:pPr marL="360363" indent="-360363">
              <a:buFont typeface="Symbol" panose="05050102010706020507" pitchFamily="18" charset="2"/>
              <a:buChar char="®"/>
            </a:pPr>
            <a:endParaRPr lang="en-GB" sz="1000" b="1" dirty="0">
              <a:solidFill>
                <a:srgbClr val="385D8A"/>
              </a:solidFill>
              <a:sym typeface="Symbol" panose="05050102010706020507" pitchFamily="18" charset="2"/>
            </a:endParaRPr>
          </a:p>
          <a:p>
            <a:pPr marL="342900" indent="-342900">
              <a:buFont typeface="Arial" panose="020B0604020202020204" pitchFamily="34" charset="0"/>
              <a:buChar char="•"/>
            </a:pPr>
            <a:r>
              <a:rPr lang="en-GB" sz="2100" b="1" dirty="0">
                <a:solidFill>
                  <a:srgbClr val="385D8A"/>
                </a:solidFill>
                <a:sym typeface="Symbol"/>
              </a:rPr>
              <a:t>Logging of temperature and compensation delay for correlation</a:t>
            </a:r>
            <a:endParaRPr lang="en-GB" sz="2100" b="1" dirty="0">
              <a:solidFill>
                <a:srgbClr val="385D8A"/>
              </a:solidFill>
              <a:sym typeface="Symbol" panose="05050102010706020507" pitchFamily="18" charset="2"/>
            </a:endParaRPr>
          </a:p>
        </p:txBody>
      </p:sp>
      <p:sp>
        <p:nvSpPr>
          <p:cNvPr id="8" name="TextBox 7"/>
          <p:cNvSpPr txBox="1"/>
          <p:nvPr/>
        </p:nvSpPr>
        <p:spPr>
          <a:xfrm>
            <a:off x="468313" y="5916441"/>
            <a:ext cx="8226943" cy="584775"/>
          </a:xfrm>
          <a:prstGeom prst="rect">
            <a:avLst/>
          </a:prstGeom>
          <a:noFill/>
        </p:spPr>
        <p:txBody>
          <a:bodyPr wrap="square" rtlCol="0">
            <a:spAutoFit/>
          </a:bodyPr>
          <a:lstStyle/>
          <a:p>
            <a:pPr marL="176213"/>
            <a:r>
              <a:rPr lang="en-GB" sz="1600" b="1" dirty="0">
                <a:sym typeface="Symbol" panose="05050102010706020507" pitchFamily="18" charset="2"/>
              </a:rPr>
              <a:t>D. Barrientos, J. Molendijk, </a:t>
            </a:r>
            <a:r>
              <a:rPr lang="en-US" sz="1600" b="1" i="1" dirty="0"/>
              <a:t>Phase stabilization over a 3 km optical link with sub‑picosecond precision for the AWAKE experiment</a:t>
            </a:r>
            <a:r>
              <a:rPr lang="en-US" sz="1600" b="1" dirty="0"/>
              <a:t>, IEEE Real Time Conf., 2016</a:t>
            </a:r>
            <a:endParaRPr lang="en-GB" sz="1600" b="1" dirty="0">
              <a:sym typeface="Symbol" panose="05050102010706020507" pitchFamily="18" charset="2"/>
            </a:endParaRPr>
          </a:p>
        </p:txBody>
      </p:sp>
      <p:sp>
        <p:nvSpPr>
          <p:cNvPr id="3" name="Slide Number Placeholder 2"/>
          <p:cNvSpPr>
            <a:spLocks noGrp="1"/>
          </p:cNvSpPr>
          <p:nvPr>
            <p:ph type="sldNum" sz="quarter" idx="12"/>
          </p:nvPr>
        </p:nvSpPr>
        <p:spPr/>
        <p:txBody>
          <a:bodyPr/>
          <a:lstStyle/>
          <a:p>
            <a:fld id="{1BC846AC-C5C3-41A5-825B-02209D99FCC9}" type="slidenum">
              <a:rPr lang="en-US" smtClean="0"/>
              <a:pPr/>
              <a:t>30</a:t>
            </a:fld>
            <a:endParaRPr lang="en-US" dirty="0"/>
          </a:p>
        </p:txBody>
      </p:sp>
      <p:pic>
        <p:nvPicPr>
          <p:cNvPr id="14" name="Content Placeholder 6"/>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16200000">
            <a:off x="4879323" y="1912024"/>
            <a:ext cx="1808905" cy="1981786"/>
          </a:xfrm>
          <a:prstGeom prst="rect">
            <a:avLst/>
          </a:prstGeom>
        </p:spPr>
      </p:pic>
      <p:sp>
        <p:nvSpPr>
          <p:cNvPr id="19" name="TextBox 18"/>
          <p:cNvSpPr txBox="1"/>
          <p:nvPr/>
        </p:nvSpPr>
        <p:spPr>
          <a:xfrm>
            <a:off x="1083958" y="691009"/>
            <a:ext cx="2605444" cy="369332"/>
          </a:xfrm>
          <a:prstGeom prst="rect">
            <a:avLst/>
          </a:prstGeom>
          <a:noFill/>
        </p:spPr>
        <p:txBody>
          <a:bodyPr wrap="square" rtlCol="0">
            <a:spAutoFit/>
          </a:bodyPr>
          <a:lstStyle/>
          <a:p>
            <a:pPr algn="ctr"/>
            <a:r>
              <a:rPr lang="en-US" b="1" dirty="0"/>
              <a:t>Simplified diagram</a:t>
            </a:r>
            <a:endParaRPr lang="en-GB" sz="2000" b="1" dirty="0"/>
          </a:p>
        </p:txBody>
      </p:sp>
    </p:spTree>
    <p:extLst>
      <p:ext uri="{BB962C8B-B14F-4D97-AF65-F5344CB8AC3E}">
        <p14:creationId xmlns:p14="http://schemas.microsoft.com/office/powerpoint/2010/main" val="17357883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80" y="249831"/>
            <a:ext cx="6703391" cy="579479"/>
          </a:xfrm>
        </p:spPr>
        <p:txBody>
          <a:bodyPr/>
          <a:lstStyle/>
          <a:p>
            <a:r>
              <a:rPr lang="en-US" dirty="0" smtClean="0"/>
              <a:t>AWAKE Fiber links</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31</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562" y="981000"/>
            <a:ext cx="8229600" cy="5508000"/>
          </a:xfrm>
          <a:prstGeom prst="rect">
            <a:avLst/>
          </a:prstGeom>
        </p:spPr>
      </p:pic>
    </p:spTree>
    <p:extLst>
      <p:ext uri="{BB962C8B-B14F-4D97-AF65-F5344CB8AC3E}">
        <p14:creationId xmlns:p14="http://schemas.microsoft.com/office/powerpoint/2010/main" val="1457269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Fiber</a:t>
            </a:r>
            <a:r>
              <a:rPr lang="en-GB" dirty="0"/>
              <a:t> Link Stabilization - Results</a:t>
            </a:r>
          </a:p>
        </p:txBody>
      </p:sp>
      <p:sp>
        <p:nvSpPr>
          <p:cNvPr id="3" name="Content Placeholder 2"/>
          <p:cNvSpPr>
            <a:spLocks noGrp="1"/>
          </p:cNvSpPr>
          <p:nvPr>
            <p:ph idx="1"/>
          </p:nvPr>
        </p:nvSpPr>
        <p:spPr>
          <a:xfrm>
            <a:off x="95388" y="4091008"/>
            <a:ext cx="4199847" cy="2303079"/>
          </a:xfrm>
        </p:spPr>
        <p:txBody>
          <a:bodyPr>
            <a:normAutofit lnSpcReduction="10000"/>
          </a:bodyPr>
          <a:lstStyle/>
          <a:p>
            <a:pPr marL="379476">
              <a:buFont typeface="Arial" charset="0"/>
              <a:buChar char="•"/>
            </a:pPr>
            <a:r>
              <a:rPr lang="en-GB" sz="2000" dirty="0"/>
              <a:t>RF reference </a:t>
            </a:r>
            <a:r>
              <a:rPr lang="en-GB" sz="2000" dirty="0" err="1"/>
              <a:t>fiber</a:t>
            </a:r>
            <a:r>
              <a:rPr lang="en-GB" sz="2000" dirty="0"/>
              <a:t> link stabilization from AWAKE laser room to SPS BA3 FC (400 MHz signal)</a:t>
            </a:r>
          </a:p>
          <a:p>
            <a:pPr marL="379476">
              <a:buFont typeface="Arial" charset="0"/>
              <a:buChar char="•"/>
            </a:pPr>
            <a:r>
              <a:rPr lang="en-GB" sz="2000" dirty="0"/>
              <a:t>System operational since September 2016</a:t>
            </a:r>
          </a:p>
          <a:p>
            <a:pPr marL="36576" indent="0">
              <a:buNone/>
            </a:pPr>
            <a:r>
              <a:rPr lang="en-GB" dirty="0">
                <a:sym typeface="Wingdings"/>
              </a:rPr>
              <a:t> It means without this stabilization we would have the above variations !</a:t>
            </a:r>
            <a:endParaRPr lang="en-GB" sz="2000"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00822" y="747362"/>
            <a:ext cx="3486173" cy="2826627"/>
          </a:xfrm>
          <a:prstGeom prst="rect">
            <a:avLst/>
          </a:prstGeom>
          <a:solidFill>
            <a:schemeClr val="bg1"/>
          </a:solidFill>
        </p:spPr>
      </p:pic>
      <p:grpSp>
        <p:nvGrpSpPr>
          <p:cNvPr id="27" name="Group 26"/>
          <p:cNvGrpSpPr/>
          <p:nvPr/>
        </p:nvGrpSpPr>
        <p:grpSpPr>
          <a:xfrm>
            <a:off x="4301803" y="3943322"/>
            <a:ext cx="4495780" cy="2618960"/>
            <a:chOff x="1992855" y="4146048"/>
            <a:chExt cx="4495780" cy="2618960"/>
          </a:xfrm>
          <a:solidFill>
            <a:schemeClr val="bg1"/>
          </a:solidFill>
        </p:grpSpPr>
        <p:pic>
          <p:nvPicPr>
            <p:cNvPr id="5" name="Picture 4"/>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413420" y="4146048"/>
              <a:ext cx="4075215" cy="2227785"/>
            </a:xfrm>
            <a:prstGeom prst="rect">
              <a:avLst/>
            </a:prstGeom>
            <a:grpFill/>
          </p:spPr>
        </p:pic>
        <p:cxnSp>
          <p:nvCxnSpPr>
            <p:cNvPr id="15" name="Straight Arrow Connector 14"/>
            <p:cNvCxnSpPr/>
            <p:nvPr/>
          </p:nvCxnSpPr>
          <p:spPr>
            <a:xfrm flipV="1">
              <a:off x="2375320" y="4236720"/>
              <a:ext cx="0" cy="193548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rot="-5400000">
              <a:off x="1803059" y="5019793"/>
              <a:ext cx="748923" cy="369332"/>
            </a:xfrm>
            <a:prstGeom prst="rect">
              <a:avLst/>
            </a:prstGeom>
            <a:grpFill/>
          </p:spPr>
          <p:txBody>
            <a:bodyPr wrap="none" rtlCol="0">
              <a:spAutoFit/>
            </a:bodyPr>
            <a:lstStyle/>
            <a:p>
              <a:r>
                <a:rPr lang="en-GB" dirty="0"/>
                <a:t>35 </a:t>
              </a:r>
              <a:r>
                <a:rPr lang="en-GB" dirty="0" err="1"/>
                <a:t>ps</a:t>
              </a:r>
              <a:endParaRPr lang="en-GB" dirty="0"/>
            </a:p>
          </p:txBody>
        </p:sp>
        <p:cxnSp>
          <p:nvCxnSpPr>
            <p:cNvPr id="23" name="Straight Arrow Connector 22"/>
            <p:cNvCxnSpPr/>
            <p:nvPr/>
          </p:nvCxnSpPr>
          <p:spPr>
            <a:xfrm>
              <a:off x="2514600" y="6381453"/>
              <a:ext cx="3974035" cy="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354404" y="6395676"/>
              <a:ext cx="2566335" cy="369332"/>
            </a:xfrm>
            <a:prstGeom prst="rect">
              <a:avLst/>
            </a:prstGeom>
            <a:grpFill/>
          </p:spPr>
          <p:txBody>
            <a:bodyPr wrap="square" rtlCol="0">
              <a:spAutoFit/>
            </a:bodyPr>
            <a:lstStyle/>
            <a:p>
              <a:r>
                <a:rPr lang="en-GB" dirty="0"/>
                <a:t>2 days - Fine delay</a:t>
              </a:r>
            </a:p>
          </p:txBody>
        </p:sp>
      </p:grpSp>
      <p:grpSp>
        <p:nvGrpSpPr>
          <p:cNvPr id="14" name="Group 13"/>
          <p:cNvGrpSpPr/>
          <p:nvPr/>
        </p:nvGrpSpPr>
        <p:grpSpPr>
          <a:xfrm>
            <a:off x="101957" y="747363"/>
            <a:ext cx="5380690" cy="3154608"/>
            <a:chOff x="3643354" y="1359784"/>
            <a:chExt cx="5380690" cy="3154608"/>
          </a:xfrm>
          <a:solidFill>
            <a:schemeClr val="bg1"/>
          </a:solidFill>
        </p:grpSpPr>
        <p:pic>
          <p:nvPicPr>
            <p:cNvPr id="4" name="Picture 3"/>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065362" y="1359784"/>
              <a:ext cx="4958682" cy="2743926"/>
            </a:xfrm>
            <a:prstGeom prst="rect">
              <a:avLst/>
            </a:prstGeom>
            <a:grpFill/>
          </p:spPr>
        </p:pic>
        <p:cxnSp>
          <p:nvCxnSpPr>
            <p:cNvPr id="8" name="Straight Arrow Connector 7"/>
            <p:cNvCxnSpPr/>
            <p:nvPr/>
          </p:nvCxnSpPr>
          <p:spPr>
            <a:xfrm>
              <a:off x="4305300" y="4103710"/>
              <a:ext cx="4718744" cy="0"/>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470755" y="4145060"/>
              <a:ext cx="2557110" cy="369332"/>
            </a:xfrm>
            <a:prstGeom prst="rect">
              <a:avLst/>
            </a:prstGeom>
            <a:grpFill/>
          </p:spPr>
          <p:txBody>
            <a:bodyPr wrap="none" rtlCol="0">
              <a:spAutoFit/>
            </a:bodyPr>
            <a:lstStyle/>
            <a:p>
              <a:r>
                <a:rPr lang="en-GB" dirty="0"/>
                <a:t>25 days - Coarse delay</a:t>
              </a:r>
            </a:p>
          </p:txBody>
        </p:sp>
        <p:cxnSp>
          <p:nvCxnSpPr>
            <p:cNvPr id="10" name="Straight Arrow Connector 9"/>
            <p:cNvCxnSpPr/>
            <p:nvPr/>
          </p:nvCxnSpPr>
          <p:spPr>
            <a:xfrm flipV="1">
              <a:off x="3999240" y="1407602"/>
              <a:ext cx="0" cy="2455738"/>
            </a:xfrm>
            <a:prstGeom prst="straightConnector1">
              <a:avLst/>
            </a:prstGeom>
            <a:grpFill/>
            <a:ln w="22225">
              <a:solidFill>
                <a:schemeClr val="tx2"/>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rot="-5400000">
              <a:off x="3389438" y="2441399"/>
              <a:ext cx="877163" cy="369332"/>
            </a:xfrm>
            <a:prstGeom prst="rect">
              <a:avLst/>
            </a:prstGeom>
            <a:grpFill/>
          </p:spPr>
          <p:txBody>
            <a:bodyPr wrap="none" rtlCol="0">
              <a:spAutoFit/>
            </a:bodyPr>
            <a:lstStyle/>
            <a:p>
              <a:r>
                <a:rPr lang="en-GB" dirty="0"/>
                <a:t>250 </a:t>
              </a:r>
              <a:r>
                <a:rPr lang="en-GB" dirty="0" err="1"/>
                <a:t>ps</a:t>
              </a:r>
              <a:endParaRPr lang="en-GB" dirty="0"/>
            </a:p>
          </p:txBody>
        </p:sp>
      </p:grpSp>
    </p:spTree>
    <p:extLst>
      <p:ext uri="{BB962C8B-B14F-4D97-AF65-F5344CB8AC3E}">
        <p14:creationId xmlns:p14="http://schemas.microsoft.com/office/powerpoint/2010/main" val="1434766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V="1">
            <a:off x="5625964" y="1668321"/>
            <a:ext cx="7938" cy="4986988"/>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7075623" y="4615816"/>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6" name="Straight Arrow Connector 315"/>
          <p:cNvCxnSpPr/>
          <p:nvPr/>
        </p:nvCxnSpPr>
        <p:spPr>
          <a:xfrm>
            <a:off x="7075623" y="4750030"/>
            <a:ext cx="393916" cy="402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Rectangle 291"/>
          <p:cNvSpPr/>
          <p:nvPr/>
        </p:nvSpPr>
        <p:spPr>
          <a:xfrm>
            <a:off x="7403107" y="3788110"/>
            <a:ext cx="216682" cy="57116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3829"/>
            <a:ext cx="9143999" cy="579479"/>
          </a:xfrm>
        </p:spPr>
        <p:txBody>
          <a:bodyPr>
            <a:normAutofit fontScale="90000"/>
          </a:bodyPr>
          <a:lstStyle/>
          <a:p>
            <a:r>
              <a:rPr lang="en-US" dirty="0"/>
              <a:t>Simplified overview synchronization and RF distribution</a:t>
            </a:r>
            <a:endParaRPr lang="en-GB" dirty="0"/>
          </a:p>
        </p:txBody>
      </p:sp>
      <p:sp>
        <p:nvSpPr>
          <p:cNvPr id="146" name="Rectangle 145"/>
          <p:cNvSpPr/>
          <p:nvPr/>
        </p:nvSpPr>
        <p:spPr>
          <a:xfrm>
            <a:off x="2111021" y="1949461"/>
            <a:ext cx="1392523"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stabilization</a:t>
            </a:r>
            <a:endParaRPr lang="en-GB" sz="1600" b="1" dirty="0">
              <a:solidFill>
                <a:schemeClr val="tx1"/>
              </a:solidFill>
            </a:endParaRPr>
          </a:p>
        </p:txBody>
      </p:sp>
      <p:sp>
        <p:nvSpPr>
          <p:cNvPr id="150" name="Rectangle 149"/>
          <p:cNvSpPr/>
          <p:nvPr/>
        </p:nvSpPr>
        <p:spPr>
          <a:xfrm>
            <a:off x="466725" y="1949461"/>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6 GHz master</a:t>
            </a:r>
            <a:endParaRPr lang="en-GB" sz="1600" b="1" dirty="0">
              <a:solidFill>
                <a:schemeClr val="tx1"/>
              </a:solidFill>
            </a:endParaRPr>
          </a:p>
        </p:txBody>
      </p:sp>
      <p:sp>
        <p:nvSpPr>
          <p:cNvPr id="151" name="Rectangle 150"/>
          <p:cNvSpPr/>
          <p:nvPr/>
        </p:nvSpPr>
        <p:spPr>
          <a:xfrm>
            <a:off x="472496" y="654287"/>
            <a:ext cx="1114940"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GPS receiver</a:t>
            </a:r>
            <a:endParaRPr lang="en-GB" sz="1600" b="1" dirty="0">
              <a:solidFill>
                <a:schemeClr val="tx1"/>
              </a:solidFill>
            </a:endParaRPr>
          </a:p>
        </p:txBody>
      </p:sp>
      <p:cxnSp>
        <p:nvCxnSpPr>
          <p:cNvPr id="152" name="Straight Arrow Connector 151"/>
          <p:cNvCxnSpPr>
            <a:stCxn id="151" idx="2"/>
            <a:endCxn id="150" idx="0"/>
          </p:cNvCxnSpPr>
          <p:nvPr/>
        </p:nvCxnSpPr>
        <p:spPr>
          <a:xfrm flipH="1">
            <a:off x="1024195" y="1383201"/>
            <a:ext cx="5771" cy="56626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425422" y="3284887"/>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synchro crate</a:t>
            </a:r>
            <a:endParaRPr lang="en-GB" sz="1600" b="1" dirty="0">
              <a:solidFill>
                <a:schemeClr val="tx1"/>
              </a:solidFill>
            </a:endParaRPr>
          </a:p>
        </p:txBody>
      </p:sp>
      <p:cxnSp>
        <p:nvCxnSpPr>
          <p:cNvPr id="194" name="Straight Arrow Connector 193"/>
          <p:cNvCxnSpPr/>
          <p:nvPr/>
        </p:nvCxnSpPr>
        <p:spPr>
          <a:xfrm>
            <a:off x="5425421" y="3499725"/>
            <a:ext cx="1857742" cy="0"/>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5425422" y="3679725"/>
            <a:ext cx="18577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88.2 MHz (divider)</a:t>
            </a:r>
            <a:endParaRPr lang="en-GB" sz="1200" b="1" dirty="0">
              <a:solidFill>
                <a:srgbClr val="FF0000"/>
              </a:solidFill>
            </a:endParaRPr>
          </a:p>
        </p:txBody>
      </p:sp>
      <p:sp>
        <p:nvSpPr>
          <p:cNvPr id="199" name="TextBox 198"/>
          <p:cNvSpPr txBox="1"/>
          <p:nvPr/>
        </p:nvSpPr>
        <p:spPr>
          <a:xfrm>
            <a:off x="998216" y="2646624"/>
            <a:ext cx="947695" cy="461665"/>
          </a:xfrm>
          <a:prstGeom prst="rect">
            <a:avLst/>
          </a:prstGeom>
          <a:noFill/>
        </p:spPr>
        <p:txBody>
          <a:bodyPr wrap="none" rtlCol="0">
            <a:spAutoFit/>
          </a:bodyPr>
          <a:lstStyle/>
          <a:p>
            <a:r>
              <a:rPr lang="en-US" sz="1200" b="1" dirty="0">
                <a:solidFill>
                  <a:srgbClr val="FF0000"/>
                </a:solidFill>
              </a:rPr>
              <a:t>5995.8 MHz</a:t>
            </a:r>
          </a:p>
          <a:p>
            <a:r>
              <a:rPr lang="en-US" sz="1200" b="1" dirty="0">
                <a:solidFill>
                  <a:srgbClr val="FF0000"/>
                </a:solidFill>
              </a:rPr>
              <a:t>(reference)</a:t>
            </a:r>
            <a:endParaRPr lang="en-GB" sz="1200" b="1" dirty="0">
              <a:solidFill>
                <a:srgbClr val="FF0000"/>
              </a:solidFill>
            </a:endParaRPr>
          </a:p>
        </p:txBody>
      </p:sp>
      <p:sp>
        <p:nvSpPr>
          <p:cNvPr id="200" name="TextBox 199"/>
          <p:cNvSpPr txBox="1"/>
          <p:nvPr/>
        </p:nvSpPr>
        <p:spPr>
          <a:xfrm>
            <a:off x="978808" y="1334623"/>
            <a:ext cx="1796725" cy="276999"/>
          </a:xfrm>
          <a:prstGeom prst="rect">
            <a:avLst/>
          </a:prstGeom>
          <a:noFill/>
        </p:spPr>
        <p:txBody>
          <a:bodyPr wrap="square" rtlCol="0">
            <a:spAutoFit/>
          </a:bodyPr>
          <a:lstStyle/>
          <a:p>
            <a:r>
              <a:rPr lang="en-US" sz="1200" b="1" dirty="0">
                <a:solidFill>
                  <a:srgbClr val="FF0000"/>
                </a:solidFill>
              </a:rPr>
              <a:t>10 MHz (reference)</a:t>
            </a:r>
            <a:endParaRPr lang="en-GB" sz="1200" b="1" dirty="0">
              <a:solidFill>
                <a:srgbClr val="FF0000"/>
              </a:solidFill>
            </a:endParaRPr>
          </a:p>
        </p:txBody>
      </p:sp>
      <p:cxnSp>
        <p:nvCxnSpPr>
          <p:cNvPr id="201" name="Straight Arrow Connector 200"/>
          <p:cNvCxnSpPr/>
          <p:nvPr/>
        </p:nvCxnSpPr>
        <p:spPr>
          <a:xfrm>
            <a:off x="5425200" y="3391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a:off x="5425200" y="3175725"/>
            <a:ext cx="18577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625964" y="2754001"/>
            <a:ext cx="1456437" cy="461665"/>
          </a:xfrm>
          <a:prstGeom prst="rect">
            <a:avLst/>
          </a:prstGeom>
          <a:noFill/>
        </p:spPr>
        <p:txBody>
          <a:bodyPr wrap="square" rtlCol="0">
            <a:spAutoFit/>
          </a:bodyPr>
          <a:lstStyle/>
          <a:p>
            <a:pPr algn="ctr"/>
            <a:r>
              <a:rPr lang="en-US" sz="1200" b="1" dirty="0">
                <a:solidFill>
                  <a:srgbClr val="FF0000"/>
                </a:solidFill>
              </a:rPr>
              <a:t>9.97 Hz, 8.68 kHz,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a:off x="3356176" y="3788110"/>
            <a:ext cx="1" cy="3424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752850" y="3647325"/>
            <a:ext cx="2800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3759418" y="3644577"/>
            <a:ext cx="0" cy="486023"/>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3054073" y="4130600"/>
            <a:ext cx="1026107"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Fractional divider SPS</a:t>
            </a:r>
            <a:endParaRPr lang="en-GB" sz="1600" b="1" dirty="0">
              <a:solidFill>
                <a:schemeClr val="tx1"/>
              </a:solidFill>
            </a:endParaRPr>
          </a:p>
        </p:txBody>
      </p: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Main RF divider</a:t>
            </a:r>
            <a:endParaRPr lang="en-GB" sz="1600" b="1" dirty="0">
              <a:solidFill>
                <a:schemeClr val="tx1"/>
              </a:solidFill>
            </a:endParaRPr>
          </a:p>
        </p:txBody>
      </p:sp>
      <p:sp>
        <p:nvSpPr>
          <p:cNvPr id="215" name="TextBox 214"/>
          <p:cNvSpPr txBox="1"/>
          <p:nvPr/>
        </p:nvSpPr>
        <p:spPr>
          <a:xfrm>
            <a:off x="3706995" y="3895286"/>
            <a:ext cx="1796725"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flipH="1">
            <a:off x="3671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p:cNvCxnSpPr/>
          <p:nvPr/>
        </p:nvCxnSpPr>
        <p:spPr>
          <a:xfrm flipH="1">
            <a:off x="3887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a:off x="1029187" y="3595759"/>
            <a:ext cx="0" cy="27645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98" name="Group 297"/>
          <p:cNvGrpSpPr/>
          <p:nvPr/>
        </p:nvGrpSpPr>
        <p:grpSpPr>
          <a:xfrm>
            <a:off x="667748" y="3826156"/>
            <a:ext cx="711798" cy="461665"/>
            <a:chOff x="706071" y="4353392"/>
            <a:chExt cx="711798" cy="461665"/>
          </a:xfrm>
        </p:grpSpPr>
        <p:sp>
          <p:nvSpPr>
            <p:cNvPr id="297" name="Rectangle 296"/>
            <p:cNvSpPr/>
            <p:nvPr/>
          </p:nvSpPr>
          <p:spPr>
            <a:xfrm>
              <a:off x="777437" y="4413979"/>
              <a:ext cx="557646" cy="336333"/>
            </a:xfrm>
            <a:prstGeom prst="rect">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TextBox 263"/>
            <p:cNvSpPr txBox="1"/>
            <p:nvPr/>
          </p:nvSpPr>
          <p:spPr>
            <a:xfrm>
              <a:off x="706071" y="4353392"/>
              <a:ext cx="711798" cy="461665"/>
            </a:xfrm>
            <a:prstGeom prst="rect">
              <a:avLst/>
            </a:prstGeom>
            <a:noFill/>
          </p:spPr>
          <p:txBody>
            <a:bodyPr wrap="none" rtlCol="0">
              <a:spAutoFit/>
            </a:bodyPr>
            <a:lstStyle/>
            <a:p>
              <a:r>
                <a:rPr lang="en-US" sz="1200" b="1" dirty="0">
                  <a:solidFill>
                    <a:srgbClr val="FF0000"/>
                  </a:solidFill>
                </a:rPr>
                <a:t>Electron</a:t>
              </a:r>
            </a:p>
            <a:p>
              <a:pPr algn="ctr"/>
              <a:r>
                <a:rPr lang="en-US" sz="1200" b="1" dirty="0">
                  <a:solidFill>
                    <a:srgbClr val="FF0000"/>
                  </a:solidFill>
                </a:rPr>
                <a:t>LLRF</a:t>
              </a:r>
              <a:endParaRPr lang="en-GB" sz="1200" b="1" dirty="0">
                <a:solidFill>
                  <a:srgbClr val="FF0000"/>
                </a:solidFill>
              </a:endParaRPr>
            </a:p>
          </p:txBody>
        </p:sp>
      </p:grpSp>
      <p:sp>
        <p:nvSpPr>
          <p:cNvPr id="265" name="TextBox 264"/>
          <p:cNvSpPr txBox="1"/>
          <p:nvPr/>
        </p:nvSpPr>
        <p:spPr>
          <a:xfrm>
            <a:off x="756525" y="6193644"/>
            <a:ext cx="1622386" cy="461665"/>
          </a:xfrm>
          <a:prstGeom prst="rect">
            <a:avLst/>
          </a:prstGeom>
          <a:noFill/>
        </p:spPr>
        <p:txBody>
          <a:bodyPr wrap="square" rtlCol="0">
            <a:spAutoFit/>
          </a:bodyPr>
          <a:lstStyle/>
          <a:p>
            <a:pPr algn="ctr"/>
            <a:r>
              <a:rPr lang="en-US" sz="1200" b="1" dirty="0">
                <a:solidFill>
                  <a:srgbClr val="FF0000"/>
                </a:solidFill>
              </a:rPr>
              <a:t>Various frequencies distributed (many!)</a:t>
            </a:r>
            <a:endParaRPr lang="en-GB" sz="1200" b="1" dirty="0">
              <a:solidFill>
                <a:srgbClr val="FF0000"/>
              </a:solidFill>
            </a:endParaRPr>
          </a:p>
        </p:txBody>
      </p:sp>
      <p:sp>
        <p:nvSpPr>
          <p:cNvPr id="271" name="TextBox 270"/>
          <p:cNvSpPr txBox="1"/>
          <p:nvPr/>
        </p:nvSpPr>
        <p:spPr>
          <a:xfrm>
            <a:off x="2746560" y="6193644"/>
            <a:ext cx="1622386" cy="646331"/>
          </a:xfrm>
          <a:prstGeom prst="rect">
            <a:avLst/>
          </a:prstGeom>
          <a:noFill/>
        </p:spPr>
        <p:txBody>
          <a:bodyPr wrap="square" rtlCol="0">
            <a:spAutoFit/>
          </a:bodyPr>
          <a:lstStyle/>
          <a:p>
            <a:pPr algn="ctr"/>
            <a:r>
              <a:rPr lang="en-US" sz="1200" b="1" dirty="0">
                <a:solidFill>
                  <a:srgbClr val="FF0000"/>
                </a:solidFill>
              </a:rPr>
              <a:t>Fast pulse triggers (~20 adjustable)</a:t>
            </a:r>
          </a:p>
          <a:p>
            <a:pPr algn="ctr"/>
            <a:endParaRPr lang="en-GB" sz="1200" b="1" dirty="0">
              <a:solidFill>
                <a:srgbClr val="FF0000"/>
              </a:solidFill>
            </a:endParaRPr>
          </a:p>
        </p:txBody>
      </p:sp>
      <p:sp>
        <p:nvSpPr>
          <p:cNvPr id="273" name="TextBox 272"/>
          <p:cNvSpPr txBox="1"/>
          <p:nvPr/>
        </p:nvSpPr>
        <p:spPr>
          <a:xfrm>
            <a:off x="3503544" y="2173789"/>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74" name="Rectangle 273"/>
          <p:cNvSpPr/>
          <p:nvPr/>
        </p:nvSpPr>
        <p:spPr>
          <a:xfrm>
            <a:off x="6026503" y="4119797"/>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sp>
        <p:nvSpPr>
          <p:cNvPr id="275" name="Rectangle 274"/>
          <p:cNvSpPr/>
          <p:nvPr/>
        </p:nvSpPr>
        <p:spPr>
          <a:xfrm>
            <a:off x="6026503"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76" name="Straight Arrow Connector 275"/>
          <p:cNvCxnSpPr/>
          <p:nvPr/>
        </p:nvCxnSpPr>
        <p:spPr>
          <a:xfrm flipH="1">
            <a:off x="6345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a:off x="6561267"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a:off x="6777950" y="592355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176.3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sp>
        <p:nvSpPr>
          <p:cNvPr id="291" name="Down Arrow 290"/>
          <p:cNvSpPr/>
          <p:nvPr/>
        </p:nvSpPr>
        <p:spPr>
          <a:xfrm rot="5400000">
            <a:off x="7148402" y="4026262"/>
            <a:ext cx="405385" cy="537389"/>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93" name="Straight Arrow Connector 292"/>
          <p:cNvCxnSpPr/>
          <p:nvPr/>
        </p:nvCxnSpPr>
        <p:spPr>
          <a:xfrm flipH="1">
            <a:off x="7888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flipH="1">
            <a:off x="8103738"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a:off x="8320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536421" y="3815317"/>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191812" y="4839345"/>
            <a:ext cx="0" cy="3573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0" name="TextBox 299"/>
          <p:cNvSpPr txBox="1"/>
          <p:nvPr/>
        </p:nvSpPr>
        <p:spPr>
          <a:xfrm rot="16200000">
            <a:off x="6809630" y="4854234"/>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305" name="Straight Arrow Connector 304"/>
          <p:cNvCxnSpPr/>
          <p:nvPr/>
        </p:nvCxnSpPr>
        <p:spPr>
          <a:xfrm flipH="1">
            <a:off x="7075623" y="5432884"/>
            <a:ext cx="29055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9" name="TextBox 308"/>
          <p:cNvSpPr txBox="1"/>
          <p:nvPr/>
        </p:nvSpPr>
        <p:spPr>
          <a:xfrm>
            <a:off x="6143598" y="4866946"/>
            <a:ext cx="998487" cy="276999"/>
          </a:xfrm>
          <a:prstGeom prst="rect">
            <a:avLst/>
          </a:prstGeom>
          <a:noFill/>
        </p:spPr>
        <p:txBody>
          <a:bodyPr wrap="square" rtlCol="0">
            <a:spAutoFit/>
          </a:bodyPr>
          <a:lstStyle/>
          <a:p>
            <a:r>
              <a:rPr lang="en-US" sz="1200" b="1" dirty="0">
                <a:solidFill>
                  <a:srgbClr val="FF0000"/>
                </a:solidFill>
              </a:rPr>
              <a:t>200.4 MHz</a:t>
            </a:r>
            <a:endParaRPr lang="en-GB" sz="1200" b="1" dirty="0">
              <a:solidFill>
                <a:srgbClr val="FF0000"/>
              </a:solidFill>
            </a:endParaRPr>
          </a:p>
        </p:txBody>
      </p: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a:solidFill>
                  <a:srgbClr val="FF0000"/>
                </a:solidFill>
              </a:rPr>
              <a:t>Proton LLRF</a:t>
            </a:r>
            <a:endParaRPr lang="en-GB" sz="1200" b="1" dirty="0">
              <a:solidFill>
                <a:srgbClr val="FF0000"/>
              </a:solidFill>
            </a:endParaRPr>
          </a:p>
        </p:txBody>
      </p:sp>
      <p:sp>
        <p:nvSpPr>
          <p:cNvPr id="313" name="TextBox 312"/>
          <p:cNvSpPr txBox="1"/>
          <p:nvPr/>
        </p:nvSpPr>
        <p:spPr>
          <a:xfrm>
            <a:off x="5716512" y="6195600"/>
            <a:ext cx="1622386" cy="646331"/>
          </a:xfrm>
          <a:prstGeom prst="rect">
            <a:avLst/>
          </a:prstGeom>
          <a:noFill/>
        </p:spPr>
        <p:txBody>
          <a:bodyPr wrap="square" rtlCol="0">
            <a:spAutoFit/>
          </a:bodyPr>
          <a:lstStyle/>
          <a:p>
            <a:pPr algn="ctr"/>
            <a:r>
              <a:rPr lang="en-US" sz="1200" b="1" dirty="0">
                <a:solidFill>
                  <a:srgbClr val="FF0000"/>
                </a:solidFill>
              </a:rPr>
              <a:t>Extraction and bunch rotation triggers</a:t>
            </a:r>
          </a:p>
          <a:p>
            <a:pPr algn="ctr"/>
            <a:endParaRPr lang="en-GB" sz="1200" b="1" dirty="0">
              <a:solidFill>
                <a:srgbClr val="FF0000"/>
              </a:solidFill>
            </a:endParaRPr>
          </a:p>
        </p:txBody>
      </p:sp>
      <p:sp>
        <p:nvSpPr>
          <p:cNvPr id="327" name="TextBox 326"/>
          <p:cNvSpPr txBox="1"/>
          <p:nvPr/>
        </p:nvSpPr>
        <p:spPr>
          <a:xfrm>
            <a:off x="3887121" y="1362255"/>
            <a:ext cx="1746781" cy="307777"/>
          </a:xfrm>
          <a:prstGeom prst="rect">
            <a:avLst/>
          </a:prstGeom>
          <a:noFill/>
        </p:spPr>
        <p:txBody>
          <a:bodyPr wrap="square" rtlCol="0">
            <a:spAutoFit/>
          </a:bodyPr>
          <a:lstStyle/>
          <a:p>
            <a:pPr algn="r"/>
            <a:r>
              <a:rPr lang="en-US" sz="1400" b="1" dirty="0">
                <a:solidFill>
                  <a:schemeClr val="bg1">
                    <a:lumMod val="50000"/>
                  </a:schemeClr>
                </a:solidFill>
              </a:rPr>
              <a:t>BA4/building 871</a:t>
            </a:r>
            <a:endParaRPr lang="en-GB" sz="1400" b="1" dirty="0">
              <a:solidFill>
                <a:schemeClr val="bg1">
                  <a:lumMod val="50000"/>
                </a:schemeClr>
              </a:solidFill>
            </a:endParaRPr>
          </a:p>
        </p:txBody>
      </p:sp>
      <p:sp>
        <p:nvSpPr>
          <p:cNvPr id="328" name="TextBox 327"/>
          <p:cNvSpPr txBox="1"/>
          <p:nvPr/>
        </p:nvSpPr>
        <p:spPr>
          <a:xfrm>
            <a:off x="4901209" y="1667003"/>
            <a:ext cx="734279" cy="307777"/>
          </a:xfrm>
          <a:prstGeom prst="rect">
            <a:avLst/>
          </a:prstGeom>
          <a:noFill/>
        </p:spPr>
        <p:txBody>
          <a:bodyPr wrap="square" rtlCol="0">
            <a:spAutoFit/>
          </a:bodyPr>
          <a:lstStyle/>
          <a:p>
            <a:pPr algn="r"/>
            <a:r>
              <a:rPr lang="en-US" sz="1400" b="1" dirty="0">
                <a:solidFill>
                  <a:schemeClr val="bg1">
                    <a:lumMod val="50000"/>
                  </a:schemeClr>
                </a:solidFill>
              </a:rPr>
              <a:t>TSG40</a:t>
            </a:r>
            <a:endParaRPr lang="en-GB" sz="1400" b="1" dirty="0">
              <a:solidFill>
                <a:schemeClr val="bg1">
                  <a:lumMod val="50000"/>
                </a:schemeClr>
              </a:solidFill>
            </a:endParaRPr>
          </a:p>
        </p:txBody>
      </p:sp>
      <p:sp>
        <p:nvSpPr>
          <p:cNvPr id="329" name="TextBox 328"/>
          <p:cNvSpPr txBox="1"/>
          <p:nvPr/>
        </p:nvSpPr>
        <p:spPr>
          <a:xfrm>
            <a:off x="5625964" y="166680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cxnSp>
        <p:nvCxnSpPr>
          <p:cNvPr id="84" name="Straight Arrow Connector 83"/>
          <p:cNvCxnSpPr/>
          <p:nvPr/>
        </p:nvCxnSpPr>
        <p:spPr>
          <a:xfrm flipH="1">
            <a:off x="1024195" y="3595759"/>
            <a:ext cx="1071474"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02177" y="3349130"/>
            <a:ext cx="947695" cy="276999"/>
          </a:xfrm>
          <a:prstGeom prst="rect">
            <a:avLst/>
          </a:prstGeom>
          <a:noFill/>
        </p:spPr>
        <p:txBody>
          <a:bodyPr wrap="none" rtlCol="0">
            <a:spAutoFit/>
          </a:bodyPr>
          <a:lstStyle/>
          <a:p>
            <a:r>
              <a:rPr lang="en-US" sz="1200" b="1" dirty="0">
                <a:solidFill>
                  <a:srgbClr val="FF0000"/>
                </a:solidFill>
              </a:rPr>
              <a:t>2997.9 MHz</a:t>
            </a: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543550" y="563172"/>
            <a:ext cx="467347" cy="2273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6081773" y="54164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87" name="Rectangle 86"/>
          <p:cNvSpPr/>
          <p:nvPr/>
        </p:nvSpPr>
        <p:spPr>
          <a:xfrm>
            <a:off x="5549729" y="1227842"/>
            <a:ext cx="468000" cy="226800"/>
          </a:xfrm>
          <a:prstGeom prst="rect">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88" name="TextBox 87"/>
          <p:cNvSpPr txBox="1"/>
          <p:nvPr/>
        </p:nvSpPr>
        <p:spPr>
          <a:xfrm>
            <a:off x="6081772" y="1174681"/>
            <a:ext cx="2350515" cy="338554"/>
          </a:xfrm>
          <a:prstGeom prst="rect">
            <a:avLst/>
          </a:prstGeom>
          <a:noFill/>
        </p:spPr>
        <p:txBody>
          <a:bodyPr wrap="none" rtlCol="0">
            <a:spAutoFit/>
          </a:bodyPr>
          <a:lstStyle/>
          <a:p>
            <a:r>
              <a:rPr lang="en-US" sz="1600" b="1" dirty="0">
                <a:solidFill>
                  <a:srgbClr val="FF0000"/>
                </a:solidFill>
              </a:rPr>
              <a:t>AWAKE specific RF design</a:t>
            </a:r>
          </a:p>
        </p:txBody>
      </p:sp>
      <p:sp>
        <p:nvSpPr>
          <p:cNvPr id="90" name="Rectangle 89"/>
          <p:cNvSpPr/>
          <p:nvPr/>
        </p:nvSpPr>
        <p:spPr>
          <a:xfrm>
            <a:off x="5543550" y="89486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6089439" y="836544"/>
            <a:ext cx="1692386" cy="338554"/>
          </a:xfrm>
          <a:prstGeom prst="rect">
            <a:avLst/>
          </a:prstGeom>
          <a:noFill/>
        </p:spPr>
        <p:txBody>
          <a:bodyPr wrap="none" rtlCol="0">
            <a:spAutoFit/>
          </a:bodyPr>
          <a:lstStyle/>
          <a:p>
            <a:r>
              <a:rPr lang="en-US" sz="1600" b="1" dirty="0">
                <a:solidFill>
                  <a:srgbClr val="00B050"/>
                </a:solidFill>
              </a:rPr>
              <a:t>Existing RF design</a:t>
            </a:r>
          </a:p>
        </p:txBody>
      </p:sp>
      <p:sp>
        <p:nvSpPr>
          <p:cNvPr id="93" name="Rectangle 92"/>
          <p:cNvSpPr/>
          <p:nvPr/>
        </p:nvSpPr>
        <p:spPr>
          <a:xfrm>
            <a:off x="820616" y="5022369"/>
            <a:ext cx="3496859" cy="1632940"/>
          </a:xfrm>
          <a:prstGeom prst="rect">
            <a:avLst/>
          </a:prstGeom>
          <a:solidFill>
            <a:srgbClr val="FF0000">
              <a:alpha val="29804"/>
            </a:srgbClr>
          </a:solidFill>
          <a:ln w="444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1BC846AC-C5C3-41A5-825B-02209D99FCC9}" type="slidenum">
              <a:rPr lang="en-US" smtClean="0"/>
              <a:pPr/>
              <a:t>33</a:t>
            </a:fld>
            <a:endParaRPr lang="en-US" dirty="0"/>
          </a:p>
        </p:txBody>
      </p:sp>
    </p:spTree>
    <p:extLst>
      <p:ext uri="{BB962C8B-B14F-4D97-AF65-F5344CB8AC3E}">
        <p14:creationId xmlns:p14="http://schemas.microsoft.com/office/powerpoint/2010/main" val="1625057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3" y="436683"/>
            <a:ext cx="9143999" cy="539537"/>
          </a:xfrm>
        </p:spPr>
        <p:txBody>
          <a:bodyPr>
            <a:normAutofit fontScale="90000"/>
          </a:bodyPr>
          <a:lstStyle/>
          <a:p>
            <a:r>
              <a:rPr lang="en-US" dirty="0"/>
              <a:t>Precision triggers – in house developed RF VME board</a:t>
            </a:r>
            <a:endParaRPr lang="en-GB" dirty="0"/>
          </a:p>
        </p:txBody>
      </p:sp>
      <p:sp>
        <p:nvSpPr>
          <p:cNvPr id="8" name="TextBox 7"/>
          <p:cNvSpPr txBox="1"/>
          <p:nvPr/>
        </p:nvSpPr>
        <p:spPr>
          <a:xfrm>
            <a:off x="353961" y="1988435"/>
            <a:ext cx="6074721" cy="3231654"/>
          </a:xfrm>
          <a:prstGeom prst="rect">
            <a:avLst/>
          </a:prstGeom>
          <a:noFill/>
        </p:spPr>
        <p:txBody>
          <a:bodyPr wrap="square" rtlCol="0">
            <a:spAutoFit/>
          </a:bodyPr>
          <a:lstStyle/>
          <a:p>
            <a:r>
              <a:rPr lang="en-US" sz="2400" b="1" dirty="0">
                <a:solidFill>
                  <a:srgbClr val="385D8A"/>
                </a:solidFill>
                <a:sym typeface="Symbol"/>
              </a:rPr>
              <a:t>Synchronous trigger units (CTU)</a:t>
            </a:r>
          </a:p>
          <a:p>
            <a:pPr marL="812800" indent="-368300">
              <a:buClr>
                <a:schemeClr val="tx1"/>
              </a:buClr>
              <a:buFont typeface="Arial" panose="020B0604020202020204" pitchFamily="34" charset="0"/>
              <a:buChar char="•"/>
            </a:pPr>
            <a:r>
              <a:rPr lang="en-US" sz="2000" dirty="0">
                <a:sym typeface="Symbol"/>
              </a:rPr>
              <a:t>Generation of triggers from 400 MHz RF for beam observation</a:t>
            </a:r>
          </a:p>
          <a:p>
            <a:pPr marL="812800" indent="-368300">
              <a:buClr>
                <a:schemeClr val="tx1"/>
              </a:buClr>
              <a:buFont typeface="Arial" panose="020B0604020202020204" pitchFamily="34" charset="0"/>
              <a:buChar char="•"/>
            </a:pPr>
            <a:r>
              <a:rPr lang="en-US" sz="2000" dirty="0">
                <a:sym typeface="Symbol"/>
              </a:rPr>
              <a:t>Step size: 2.5 ns plus fine delay (</a:t>
            </a:r>
            <a:r>
              <a:rPr lang="en-US" sz="2000" dirty="0" err="1">
                <a:sym typeface="Symbol"/>
              </a:rPr>
              <a:t>ps</a:t>
            </a:r>
            <a:r>
              <a:rPr lang="en-US" sz="2000" dirty="0">
                <a:sym typeface="Symbol"/>
              </a:rPr>
              <a:t> resolution)</a:t>
            </a:r>
          </a:p>
          <a:p>
            <a:pPr marL="812800" indent="-368300">
              <a:buClr>
                <a:schemeClr val="tx1"/>
              </a:buClr>
              <a:buFont typeface="Arial" panose="020B0604020202020204" pitchFamily="34" charset="0"/>
              <a:buChar char="•"/>
            </a:pPr>
            <a:r>
              <a:rPr lang="en-US" sz="2000" dirty="0">
                <a:sym typeface="Symbol"/>
              </a:rPr>
              <a:t>Long delays possible (</a:t>
            </a:r>
            <a:r>
              <a:rPr lang="en-US" sz="2000" dirty="0" err="1">
                <a:sym typeface="Symbol"/>
              </a:rPr>
              <a:t>ms</a:t>
            </a:r>
            <a:r>
              <a:rPr lang="en-US" sz="2000" dirty="0">
                <a:sym typeface="Symbol"/>
              </a:rPr>
              <a:t> range)</a:t>
            </a:r>
          </a:p>
          <a:p>
            <a:pPr marL="812800" indent="-368300">
              <a:buClr>
                <a:schemeClr val="tx1"/>
              </a:buClr>
              <a:buFont typeface="Symbol" panose="05050102010706020507" pitchFamily="18" charset="2"/>
              <a:buChar char="®"/>
            </a:pPr>
            <a:r>
              <a:rPr lang="en-US" sz="2000" dirty="0">
                <a:sym typeface="Symbol"/>
              </a:rPr>
              <a:t>dedicated firmware and                                             software for AWAKE</a:t>
            </a:r>
            <a:endParaRPr lang="en-GB" sz="2000" dirty="0">
              <a:solidFill>
                <a:srgbClr val="FF0000"/>
              </a:solidFill>
              <a:sym typeface="Symbol"/>
            </a:endParaRPr>
          </a:p>
          <a:p>
            <a:pPr marL="787400" indent="-342900">
              <a:buClr>
                <a:schemeClr val="tx1"/>
              </a:buClr>
              <a:buFont typeface="Symbol" panose="05050102010706020507" pitchFamily="18" charset="2"/>
              <a:buChar char="®"/>
            </a:pPr>
            <a:r>
              <a:rPr lang="en-GB" sz="2000" dirty="0">
                <a:sym typeface="Symbol"/>
              </a:rPr>
              <a:t>Triggers delivered to streak cameras </a:t>
            </a:r>
          </a:p>
          <a:p>
            <a:pPr marL="787400" indent="-342900">
              <a:buClr>
                <a:schemeClr val="tx1"/>
              </a:buClr>
              <a:buFont typeface="Symbol" panose="05050102010706020507" pitchFamily="18" charset="2"/>
              <a:buChar char="®"/>
            </a:pPr>
            <a:r>
              <a:rPr lang="en-GB" sz="2000" dirty="0">
                <a:sym typeface="Symbol"/>
              </a:rPr>
              <a:t>Switchable between single pulse and 10 Hz operation for AWAKE</a:t>
            </a:r>
          </a:p>
        </p:txBody>
      </p:sp>
      <p:pic>
        <p:nvPicPr>
          <p:cNvPr id="10" name="Picture 9"/>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173044" y="2556895"/>
            <a:ext cx="2360051" cy="2178433"/>
          </a:xfrm>
          <a:prstGeom prst="rect">
            <a:avLst/>
          </a:prstGeom>
        </p:spPr>
      </p:pic>
      <p:sp>
        <p:nvSpPr>
          <p:cNvPr id="11" name="TextBox 10"/>
          <p:cNvSpPr txBox="1"/>
          <p:nvPr/>
        </p:nvSpPr>
        <p:spPr>
          <a:xfrm rot="16200000">
            <a:off x="7896416" y="3380334"/>
            <a:ext cx="1443486" cy="307777"/>
          </a:xfrm>
          <a:prstGeom prst="rect">
            <a:avLst/>
          </a:prstGeom>
          <a:noFill/>
        </p:spPr>
        <p:txBody>
          <a:bodyPr wrap="square" rtlCol="0">
            <a:spAutoFit/>
          </a:bodyPr>
          <a:lstStyle/>
          <a:p>
            <a:r>
              <a:rPr lang="en-US" sz="1400" b="1" dirty="0"/>
              <a:t>G. </a:t>
            </a:r>
            <a:r>
              <a:rPr lang="en-US" sz="1400" b="1" dirty="0" err="1"/>
              <a:t>Hagmann</a:t>
            </a:r>
            <a:endParaRPr lang="en-US" sz="1400" b="1" dirty="0"/>
          </a:p>
        </p:txBody>
      </p:sp>
      <p:sp>
        <p:nvSpPr>
          <p:cNvPr id="12" name="Slide Number Placeholder 11"/>
          <p:cNvSpPr>
            <a:spLocks noGrp="1"/>
          </p:cNvSpPr>
          <p:nvPr>
            <p:ph type="sldNum" sz="quarter" idx="12"/>
          </p:nvPr>
        </p:nvSpPr>
        <p:spPr/>
        <p:txBody>
          <a:bodyPr/>
          <a:lstStyle/>
          <a:p>
            <a:fld id="{1BC846AC-C5C3-41A5-825B-02209D99FCC9}" type="slidenum">
              <a:rPr lang="en-US" smtClean="0"/>
              <a:pPr/>
              <a:t>34</a:t>
            </a:fld>
            <a:endParaRPr lang="en-US" dirty="0"/>
          </a:p>
        </p:txBody>
      </p:sp>
    </p:spTree>
    <p:extLst>
      <p:ext uri="{BB962C8B-B14F-4D97-AF65-F5344CB8AC3E}">
        <p14:creationId xmlns:p14="http://schemas.microsoft.com/office/powerpoint/2010/main" val="1197798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3470" y="189565"/>
            <a:ext cx="6703391" cy="579479"/>
          </a:xfrm>
        </p:spPr>
        <p:txBody>
          <a:bodyPr/>
          <a:lstStyle/>
          <a:p>
            <a:r>
              <a:rPr lang="en-US" dirty="0" smtClean="0"/>
              <a:t>Alternative paths</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3</a:t>
            </a:fld>
            <a:endParaRPr lang="en-US" dirty="0"/>
          </a:p>
        </p:txBody>
      </p:sp>
      <p:sp>
        <p:nvSpPr>
          <p:cNvPr id="4" name="TextBox 3">
            <a:extLst>
              <a:ext uri="{FF2B5EF4-FFF2-40B4-BE49-F238E27FC236}">
                <a16:creationId xmlns:a16="http://schemas.microsoft.com/office/drawing/2014/main" id="{D1CC725D-4FF4-813E-CF03-A193E395C233}"/>
              </a:ext>
            </a:extLst>
          </p:cNvPr>
          <p:cNvSpPr txBox="1"/>
          <p:nvPr/>
        </p:nvSpPr>
        <p:spPr>
          <a:xfrm>
            <a:off x="172072" y="894313"/>
            <a:ext cx="8638381" cy="4401205"/>
          </a:xfrm>
          <a:prstGeom prst="rect">
            <a:avLst/>
          </a:prstGeom>
          <a:noFill/>
        </p:spPr>
        <p:txBody>
          <a:bodyPr wrap="square" rtlCol="0">
            <a:spAutoFit/>
          </a:bodyPr>
          <a:lstStyle/>
          <a:p>
            <a:pPr marL="457200" indent="-457200">
              <a:buFont typeface="Arial" panose="020B0604020202020204" pitchFamily="34" charset="0"/>
              <a:buChar char="•"/>
            </a:pPr>
            <a:r>
              <a:rPr lang="en-US" sz="2000" dirty="0" smtClean="0"/>
              <a:t>If ionizing radiation is prohibitive in the under ground area have electronics on the surface </a:t>
            </a:r>
          </a:p>
          <a:p>
            <a:pPr marL="914400" lvl="1" indent="-457200">
              <a:buFont typeface="Arial" panose="020B0604020202020204" pitchFamily="34" charset="0"/>
              <a:buChar char="•"/>
            </a:pPr>
            <a:r>
              <a:rPr lang="en-US" sz="2000" dirty="0" smtClean="0"/>
              <a:t>requires a phase stabilized link from the surface to the tunnel (copper cable using signal reflected to compensate drifts on the surface), use extremely low regulation bandwidth to not degrade phase noise performance of generator; requires study </a:t>
            </a:r>
          </a:p>
          <a:p>
            <a:pPr marL="457200" indent="-457200">
              <a:buFont typeface="Arial" panose="020B0604020202020204" pitchFamily="34" charset="0"/>
              <a:buChar char="•"/>
            </a:pPr>
            <a:r>
              <a:rPr lang="en-US" sz="2000" dirty="0" smtClean="0"/>
              <a:t>White Rabbit (WR) to RF VME module developed for SPS</a:t>
            </a:r>
          </a:p>
          <a:p>
            <a:pPr marL="914400" lvl="1" indent="-457200">
              <a:buFont typeface="Arial" panose="020B0604020202020204" pitchFamily="34" charset="0"/>
              <a:buChar char="•"/>
            </a:pPr>
            <a:r>
              <a:rPr lang="en-US" sz="2000" dirty="0" smtClean="0"/>
              <a:t>phase noise performance required may be in reach in the future (by LS3?), presently &gt; 50 fs</a:t>
            </a:r>
          </a:p>
          <a:p>
            <a:pPr marL="914400" lvl="1" indent="-457200">
              <a:buFont typeface="Arial" panose="020B0604020202020204" pitchFamily="34" charset="0"/>
              <a:buChar char="•"/>
            </a:pPr>
            <a:r>
              <a:rPr lang="en-US" sz="2000" dirty="0" smtClean="0"/>
              <a:t>phase noise performance below 100 Hz would need to become a requirement for a future upgrade of the WR system</a:t>
            </a:r>
          </a:p>
          <a:p>
            <a:pPr marL="914400" lvl="1" indent="-457200">
              <a:buFont typeface="Arial" panose="020B0604020202020204" pitchFamily="34" charset="0"/>
              <a:buChar char="•"/>
            </a:pPr>
            <a:r>
              <a:rPr lang="en-US" sz="2000" dirty="0" smtClean="0"/>
              <a:t>is being targeted as the future technology for distributing clocks between the RF systems in LHC and to experiments in LHC (400 MHz)</a:t>
            </a:r>
          </a:p>
          <a:p>
            <a:pPr marL="914400" lvl="1" indent="-457200">
              <a:buFont typeface="Arial" panose="020B0604020202020204" pitchFamily="34" charset="0"/>
              <a:buChar char="•"/>
            </a:pPr>
            <a:r>
              <a:rPr lang="en-US" sz="2000" dirty="0"/>
              <a:t>e</a:t>
            </a:r>
            <a:r>
              <a:rPr lang="en-US" sz="2000" dirty="0" smtClean="0"/>
              <a:t>asily scalable</a:t>
            </a:r>
          </a:p>
        </p:txBody>
      </p:sp>
      <p:sp>
        <p:nvSpPr>
          <p:cNvPr id="5" name="Rectangle 4"/>
          <p:cNvSpPr/>
          <p:nvPr/>
        </p:nvSpPr>
        <p:spPr>
          <a:xfrm>
            <a:off x="1643443" y="5411826"/>
            <a:ext cx="5296618" cy="923330"/>
          </a:xfrm>
          <a:prstGeom prst="rect">
            <a:avLst/>
          </a:prstGeom>
        </p:spPr>
        <p:txBody>
          <a:bodyPr wrap="square">
            <a:spAutoFit/>
          </a:bodyPr>
          <a:lstStyle/>
          <a:p>
            <a:r>
              <a:rPr lang="en-US" dirty="0">
                <a:hlinkClick r:id="rId2"/>
              </a:rPr>
              <a:t>https://</a:t>
            </a:r>
            <a:r>
              <a:rPr lang="en-US" dirty="0" smtClean="0">
                <a:hlinkClick r:id="rId2"/>
              </a:rPr>
              <a:t>indico.psi.ch/event/12911/contributions/38449/attachments/23038/40710/llrf_tom_16_9.pdf</a:t>
            </a:r>
            <a:endParaRPr lang="en-US" dirty="0" smtClean="0"/>
          </a:p>
          <a:p>
            <a:endParaRPr lang="en-US" dirty="0"/>
          </a:p>
        </p:txBody>
      </p:sp>
    </p:spTree>
    <p:extLst>
      <p:ext uri="{BB962C8B-B14F-4D97-AF65-F5344CB8AC3E}">
        <p14:creationId xmlns:p14="http://schemas.microsoft.com/office/powerpoint/2010/main" val="301886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204" y="326468"/>
            <a:ext cx="6703391" cy="579479"/>
          </a:xfrm>
        </p:spPr>
        <p:txBody>
          <a:bodyPr>
            <a:normAutofit/>
          </a:bodyPr>
          <a:lstStyle/>
          <a:p>
            <a:r>
              <a:rPr lang="en-US" dirty="0" smtClean="0"/>
              <a:t>Phase noise of commercial generator</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4</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256" y="905947"/>
            <a:ext cx="6883289" cy="4839814"/>
          </a:xfrm>
          <a:prstGeom prst="rect">
            <a:avLst/>
          </a:prstGeom>
        </p:spPr>
      </p:pic>
      <p:sp>
        <p:nvSpPr>
          <p:cNvPr id="5" name="TextBox 4"/>
          <p:cNvSpPr txBox="1"/>
          <p:nvPr/>
        </p:nvSpPr>
        <p:spPr>
          <a:xfrm>
            <a:off x="1043796" y="5753251"/>
            <a:ext cx="5675336" cy="646331"/>
          </a:xfrm>
          <a:prstGeom prst="rect">
            <a:avLst/>
          </a:prstGeom>
          <a:noFill/>
        </p:spPr>
        <p:txBody>
          <a:bodyPr wrap="none" rtlCol="0">
            <a:spAutoFit/>
          </a:bodyPr>
          <a:lstStyle/>
          <a:p>
            <a:r>
              <a:rPr lang="en-US" dirty="0" smtClean="0"/>
              <a:t>Rohde &amp; Schwarz SMA 100B with low phase noise options</a:t>
            </a:r>
          </a:p>
          <a:p>
            <a:r>
              <a:rPr lang="en-US" dirty="0" smtClean="0"/>
              <a:t>1 Hz </a:t>
            </a:r>
            <a:r>
              <a:rPr lang="en-US" dirty="0" smtClean="0">
                <a:sym typeface="Wingdings" panose="05000000000000000000" pitchFamily="2" charset="2"/>
              </a:rPr>
              <a:t> 40 MHz, estimated 23.5 fs @801 MHz</a:t>
            </a:r>
            <a:endParaRPr lang="en-US" dirty="0" smtClean="0"/>
          </a:p>
        </p:txBody>
      </p:sp>
      <p:sp>
        <p:nvSpPr>
          <p:cNvPr id="6" name="Oval 5"/>
          <p:cNvSpPr/>
          <p:nvPr/>
        </p:nvSpPr>
        <p:spPr>
          <a:xfrm>
            <a:off x="7073660" y="4823605"/>
            <a:ext cx="785004" cy="16246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2076089" y="4823605"/>
            <a:ext cx="1434861" cy="16246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4331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269" y="209551"/>
            <a:ext cx="6777777" cy="579479"/>
          </a:xfrm>
        </p:spPr>
        <p:txBody>
          <a:bodyPr>
            <a:normAutofit fontScale="90000"/>
          </a:bodyPr>
          <a:lstStyle/>
          <a:p>
            <a:r>
              <a:rPr lang="en-US" dirty="0"/>
              <a:t>Design choices for </a:t>
            </a:r>
            <a:r>
              <a:rPr lang="en-US" dirty="0" smtClean="0">
                <a:latin typeface="Symbol" panose="05050102010706020507" pitchFamily="18" charset="2"/>
              </a:rPr>
              <a:t>gg</a:t>
            </a:r>
            <a:r>
              <a:rPr lang="en-US" dirty="0" smtClean="0"/>
              <a:t> </a:t>
            </a:r>
            <a:r>
              <a:rPr lang="en-US" dirty="0" err="1" smtClean="0"/>
              <a:t>PoP</a:t>
            </a:r>
            <a:r>
              <a:rPr lang="en-US" dirty="0" smtClean="0"/>
              <a:t> synchronization</a:t>
            </a:r>
            <a:endParaRPr lang="en-GB" dirty="0"/>
          </a:p>
        </p:txBody>
      </p:sp>
      <p:sp>
        <p:nvSpPr>
          <p:cNvPr id="4" name="TextBox 3"/>
          <p:cNvSpPr txBox="1"/>
          <p:nvPr/>
        </p:nvSpPr>
        <p:spPr>
          <a:xfrm>
            <a:off x="415422" y="999371"/>
            <a:ext cx="8247469" cy="1077218"/>
          </a:xfrm>
          <a:prstGeom prst="rect">
            <a:avLst/>
          </a:prstGeom>
          <a:noFill/>
        </p:spPr>
        <p:txBody>
          <a:bodyPr wrap="square" rtlCol="0">
            <a:spAutoFit/>
          </a:bodyPr>
          <a:lstStyle/>
          <a:p>
            <a:pPr marL="457200" indent="-457200">
              <a:buFont typeface="Arial" panose="020B0604020202020204" pitchFamily="34" charset="0"/>
              <a:buChar char="•"/>
            </a:pPr>
            <a:r>
              <a:rPr lang="en-US" sz="2000" dirty="0"/>
              <a:t>Choice of frequencies </a:t>
            </a:r>
            <a:r>
              <a:rPr lang="en-US" sz="2000" dirty="0" smtClean="0"/>
              <a:t>adapted when compared to the 2018 plan</a:t>
            </a:r>
          </a:p>
          <a:p>
            <a:pPr marL="914400" lvl="1" indent="-457200">
              <a:buFont typeface="Arial" panose="020B0604020202020204" pitchFamily="34" charset="0"/>
              <a:buChar char="•"/>
            </a:pPr>
            <a:r>
              <a:rPr lang="en-US" sz="2000" dirty="0">
                <a:hlinkClick r:id="rId3"/>
              </a:rPr>
              <a:t>https://indico.cern.ch/event/802131</a:t>
            </a:r>
            <a:r>
              <a:rPr lang="en-US" sz="2000" dirty="0" smtClean="0">
                <a:hlinkClick r:id="rId3"/>
              </a:rPr>
              <a:t>/</a:t>
            </a:r>
            <a:endParaRPr lang="en-US" sz="2400" dirty="0"/>
          </a:p>
          <a:p>
            <a:endParaRPr lang="en-US" sz="2400" dirty="0"/>
          </a:p>
        </p:txBody>
      </p:sp>
      <p:graphicFrame>
        <p:nvGraphicFramePr>
          <p:cNvPr id="21" name="Table 20"/>
          <p:cNvGraphicFramePr>
            <a:graphicFrameLocks noGrp="1"/>
          </p:cNvGraphicFramePr>
          <p:nvPr>
            <p:extLst>
              <p:ext uri="{D42A27DB-BD31-4B8C-83A1-F6EECF244321}">
                <p14:modId xmlns:p14="http://schemas.microsoft.com/office/powerpoint/2010/main" val="712764838"/>
              </p:ext>
            </p:extLst>
          </p:nvPr>
        </p:nvGraphicFramePr>
        <p:xfrm>
          <a:off x="285718" y="2211446"/>
          <a:ext cx="8426960" cy="3139440"/>
        </p:xfrm>
        <a:graphic>
          <a:graphicData uri="http://schemas.openxmlformats.org/drawingml/2006/table">
            <a:tbl>
              <a:tblPr firstRow="1" bandRow="1">
                <a:tableStyleId>{5C22544A-7EE6-4342-B048-85BDC9FD1C3A}</a:tableStyleId>
              </a:tblPr>
              <a:tblGrid>
                <a:gridCol w="3522465">
                  <a:extLst>
                    <a:ext uri="{9D8B030D-6E8A-4147-A177-3AD203B41FA5}">
                      <a16:colId xmlns:a16="http://schemas.microsoft.com/office/drawing/2014/main" val="20000"/>
                    </a:ext>
                  </a:extLst>
                </a:gridCol>
                <a:gridCol w="1255523">
                  <a:extLst>
                    <a:ext uri="{9D8B030D-6E8A-4147-A177-3AD203B41FA5}">
                      <a16:colId xmlns:a16="http://schemas.microsoft.com/office/drawing/2014/main" val="20001"/>
                    </a:ext>
                  </a:extLst>
                </a:gridCol>
                <a:gridCol w="1018972">
                  <a:extLst>
                    <a:ext uri="{9D8B030D-6E8A-4147-A177-3AD203B41FA5}">
                      <a16:colId xmlns:a16="http://schemas.microsoft.com/office/drawing/2014/main" val="20002"/>
                    </a:ext>
                  </a:extLst>
                </a:gridCol>
                <a:gridCol w="1152372">
                  <a:extLst>
                    <a:ext uri="{9D8B030D-6E8A-4147-A177-3AD203B41FA5}">
                      <a16:colId xmlns:a16="http://schemas.microsoft.com/office/drawing/2014/main" val="20003"/>
                    </a:ext>
                  </a:extLst>
                </a:gridCol>
                <a:gridCol w="1477628">
                  <a:extLst>
                    <a:ext uri="{9D8B030D-6E8A-4147-A177-3AD203B41FA5}">
                      <a16:colId xmlns:a16="http://schemas.microsoft.com/office/drawing/2014/main" val="2320174349"/>
                    </a:ext>
                  </a:extLst>
                </a:gridCol>
              </a:tblGrid>
              <a:tr h="127924">
                <a:tc>
                  <a:txBody>
                    <a:bodyPr/>
                    <a:lstStyle/>
                    <a:p>
                      <a:r>
                        <a:rPr lang="en-US" sz="1600" dirty="0"/>
                        <a:t>Signal</a:t>
                      </a:r>
                    </a:p>
                  </a:txBody>
                  <a:tcPr/>
                </a:tc>
                <a:tc>
                  <a:txBody>
                    <a:bodyPr/>
                    <a:lstStyle/>
                    <a:p>
                      <a:pPr algn="ctr"/>
                      <a:r>
                        <a:rPr lang="en-US" sz="1600" dirty="0"/>
                        <a:t>Frequency</a:t>
                      </a:r>
                    </a:p>
                  </a:txBody>
                  <a:tcPr/>
                </a:tc>
                <a:tc>
                  <a:txBody>
                    <a:bodyPr/>
                    <a:lstStyle/>
                    <a:p>
                      <a:pPr algn="ctr"/>
                      <a:r>
                        <a:rPr lang="en-GB" sz="1600" dirty="0"/>
                        <a:t>Ratio</a:t>
                      </a:r>
                      <a:endParaRPr lang="en-US" sz="1600" dirty="0"/>
                    </a:p>
                  </a:txBody>
                  <a:tcPr/>
                </a:tc>
                <a:tc>
                  <a:txBody>
                    <a:bodyPr/>
                    <a:lstStyle/>
                    <a:p>
                      <a:pPr algn="ctr"/>
                      <a:r>
                        <a:rPr lang="en-US" sz="1600" dirty="0"/>
                        <a:t>“h”</a:t>
                      </a:r>
                    </a:p>
                  </a:txBody>
                  <a:tcPr/>
                </a:tc>
                <a:tc>
                  <a:txBody>
                    <a:bodyPr/>
                    <a:lstStyle/>
                    <a:p>
                      <a:pPr algn="ctr"/>
                      <a:r>
                        <a:rPr lang="en-US" sz="1600" dirty="0" smtClean="0"/>
                        <a:t>need</a:t>
                      </a:r>
                      <a:endParaRPr lang="en-US" sz="1600" dirty="0"/>
                    </a:p>
                  </a:txBody>
                  <a:tcPr/>
                </a:tc>
                <a:extLst>
                  <a:ext uri="{0D108BD9-81ED-4DB2-BD59-A6C34878D82A}">
                    <a16:rowId xmlns:a16="http://schemas.microsoft.com/office/drawing/2014/main" val="10000"/>
                  </a:ext>
                </a:extLst>
              </a:tr>
              <a:tr h="370840">
                <a:tc>
                  <a:txBody>
                    <a:bodyPr/>
                    <a:lstStyle/>
                    <a:p>
                      <a:r>
                        <a:rPr lang="en-US" sz="1600" dirty="0" smtClean="0"/>
                        <a:t>Reference RF</a:t>
                      </a:r>
                      <a:r>
                        <a:rPr lang="en-US" sz="1600" baseline="0" dirty="0" smtClean="0"/>
                        <a:t> source, </a:t>
                      </a:r>
                      <a:r>
                        <a:rPr lang="en-US" sz="1600" dirty="0" err="1" smtClean="0"/>
                        <a:t>f</a:t>
                      </a:r>
                      <a:r>
                        <a:rPr lang="en-US" sz="1600" baseline="-25000" dirty="0" err="1" smtClean="0"/>
                        <a:t>Ref</a:t>
                      </a:r>
                      <a:endParaRPr lang="en-US" sz="1600" baseline="-25000" dirty="0"/>
                    </a:p>
                  </a:txBody>
                  <a:tcPr/>
                </a:tc>
                <a:tc>
                  <a:txBody>
                    <a:bodyPr/>
                    <a:lstStyle/>
                    <a:p>
                      <a:pPr algn="ctr"/>
                      <a:r>
                        <a:rPr lang="en-US" sz="1600" dirty="0" smtClean="0"/>
                        <a:t>801.6 MHz</a:t>
                      </a:r>
                      <a:endParaRPr lang="en-US" sz="1600" dirty="0"/>
                    </a:p>
                  </a:txBody>
                  <a:tcPr/>
                </a:tc>
                <a:tc>
                  <a:txBody>
                    <a:bodyPr/>
                    <a:lstStyle/>
                    <a:p>
                      <a:pPr algn="ctr"/>
                      <a:r>
                        <a:rPr lang="en-US" sz="1600" dirty="0"/>
                        <a:t>1</a:t>
                      </a:r>
                    </a:p>
                  </a:txBody>
                  <a:tcPr/>
                </a:tc>
                <a:tc>
                  <a:txBody>
                    <a:bodyPr/>
                    <a:lstStyle/>
                    <a:p>
                      <a:pPr algn="l"/>
                      <a:r>
                        <a:rPr lang="en-US" sz="1600" dirty="0" smtClean="0"/>
                        <a:t>924 x 20</a:t>
                      </a:r>
                      <a:endParaRPr lang="en-US" sz="1600" dirty="0"/>
                    </a:p>
                  </a:txBody>
                  <a:tcPr/>
                </a:tc>
                <a:tc>
                  <a:txBody>
                    <a:bodyPr/>
                    <a:lstStyle/>
                    <a:p>
                      <a:pPr algn="l"/>
                      <a:r>
                        <a:rPr lang="en-US" sz="1600" dirty="0" smtClean="0"/>
                        <a:t>optional</a:t>
                      </a:r>
                      <a:endParaRPr lang="en-US" sz="1600" dirty="0"/>
                    </a:p>
                  </a:txBody>
                  <a:tcPr/>
                </a:tc>
                <a:extLst>
                  <a:ext uri="{0D108BD9-81ED-4DB2-BD59-A6C34878D82A}">
                    <a16:rowId xmlns:a16="http://schemas.microsoft.com/office/drawing/2014/main" val="10001"/>
                  </a:ext>
                </a:extLst>
              </a:tr>
              <a:tr h="370840">
                <a:tc>
                  <a:txBody>
                    <a:bodyPr/>
                    <a:lstStyle/>
                    <a:p>
                      <a:r>
                        <a:rPr lang="en-US" sz="1600" dirty="0"/>
                        <a:t>Laser mode-locker</a:t>
                      </a:r>
                      <a:r>
                        <a:rPr lang="en-US" sz="1600" baseline="0" dirty="0"/>
                        <a:t>, </a:t>
                      </a:r>
                      <a:r>
                        <a:rPr lang="en-US" sz="1600" dirty="0" err="1"/>
                        <a:t>f</a:t>
                      </a:r>
                      <a:r>
                        <a:rPr lang="en-US" sz="1600" baseline="-25000" dirty="0" err="1"/>
                        <a:t>ML</a:t>
                      </a:r>
                      <a:endParaRPr lang="en-US" sz="1600" baseline="-25000" dirty="0"/>
                    </a:p>
                  </a:txBody>
                  <a:tcPr/>
                </a:tc>
                <a:tc>
                  <a:txBody>
                    <a:bodyPr/>
                    <a:lstStyle/>
                    <a:p>
                      <a:pPr algn="ctr"/>
                      <a:r>
                        <a:rPr lang="en-US" sz="1600" dirty="0" smtClean="0"/>
                        <a:t>160.32 MHz</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smtClean="0"/>
                        <a:t>f</a:t>
                      </a:r>
                      <a:r>
                        <a:rPr lang="en-US" sz="1600" baseline="-25000" dirty="0" err="1" smtClean="0"/>
                        <a:t>Ref</a:t>
                      </a:r>
                      <a:r>
                        <a:rPr lang="en-US" sz="1600" baseline="0" dirty="0" smtClean="0"/>
                        <a:t>/5</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924 x 4</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must have</a:t>
                      </a:r>
                      <a:endParaRPr lang="en-US" sz="1600" baseline="0" dirty="0"/>
                    </a:p>
                  </a:txBody>
                  <a:tcPr/>
                </a:tc>
                <a:extLst>
                  <a:ext uri="{0D108BD9-81ED-4DB2-BD59-A6C34878D82A}">
                    <a16:rowId xmlns:a16="http://schemas.microsoft.com/office/drawing/2014/main" val="10004"/>
                  </a:ext>
                </a:extLst>
              </a:tr>
              <a:tr h="370840">
                <a:tc>
                  <a:txBody>
                    <a:bodyPr/>
                    <a:lstStyle/>
                    <a:p>
                      <a:r>
                        <a:rPr lang="en-US" sz="1600" dirty="0"/>
                        <a:t>2</a:t>
                      </a:r>
                      <a:r>
                        <a:rPr lang="en-US" sz="1600" dirty="0">
                          <a:sym typeface="Symbol" panose="05050102010706020507" pitchFamily="18" charset="2"/>
                        </a:rPr>
                        <a:t></a:t>
                      </a:r>
                      <a:r>
                        <a:rPr lang="en-US" sz="1600" dirty="0">
                          <a:solidFill>
                            <a:srgbClr val="7030A0"/>
                          </a:solidFill>
                        </a:rPr>
                        <a:t>SPS</a:t>
                      </a:r>
                      <a:r>
                        <a:rPr lang="en-US" sz="1600" baseline="0" dirty="0">
                          <a:solidFill>
                            <a:srgbClr val="7030A0"/>
                          </a:solidFill>
                        </a:rPr>
                        <a:t> RF </a:t>
                      </a:r>
                      <a:r>
                        <a:rPr lang="en-US" sz="1600" baseline="0" dirty="0"/>
                        <a:t>system freq., </a:t>
                      </a:r>
                      <a:r>
                        <a:rPr lang="en-US" sz="1600" dirty="0"/>
                        <a:t>2f</a:t>
                      </a:r>
                      <a:r>
                        <a:rPr lang="en-US" sz="1600" baseline="-25000" dirty="0"/>
                        <a:t>RF,SPS</a:t>
                      </a:r>
                    </a:p>
                  </a:txBody>
                  <a:tcPr/>
                </a:tc>
                <a:tc>
                  <a:txBody>
                    <a:bodyPr/>
                    <a:lstStyle/>
                    <a:p>
                      <a:pPr algn="ctr"/>
                      <a:r>
                        <a:rPr lang="en-US" sz="1600" dirty="0"/>
                        <a:t>400.8 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f</a:t>
                      </a:r>
                      <a:r>
                        <a:rPr lang="en-US" sz="1600" baseline="-25000" dirty="0" smtClean="0"/>
                        <a:t>ML</a:t>
                      </a:r>
                      <a:r>
                        <a:rPr lang="en-US" sz="1600" baseline="0" dirty="0" smtClean="0">
                          <a:sym typeface="Symbol" panose="05050102010706020507" pitchFamily="18" charset="2"/>
                        </a:rPr>
                        <a:t></a:t>
                      </a:r>
                      <a:r>
                        <a:rPr lang="en-US" sz="1600" baseline="0" dirty="0" smtClean="0">
                          <a:solidFill>
                            <a:srgbClr val="7030A0"/>
                          </a:solidFill>
                          <a:sym typeface="Symbol" panose="05050102010706020507" pitchFamily="18" charset="2"/>
                        </a:rPr>
                        <a:t>5</a:t>
                      </a:r>
                      <a:r>
                        <a:rPr lang="en-US" sz="1600" baseline="0" dirty="0" smtClean="0">
                          <a:solidFill>
                            <a:srgbClr val="7030A0"/>
                          </a:solidFill>
                        </a:rPr>
                        <a:t>/2</a:t>
                      </a:r>
                      <a:endParaRPr lang="en-US" sz="1600" baseline="0" dirty="0">
                        <a:solidFill>
                          <a:srgbClr val="7030A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924 x 10</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must have</a:t>
                      </a:r>
                      <a:endParaRPr lang="en-US" sz="1600" baseline="0" dirty="0"/>
                    </a:p>
                  </a:txBody>
                  <a:tcPr/>
                </a:tc>
                <a:extLst>
                  <a:ext uri="{0D108BD9-81ED-4DB2-BD59-A6C34878D82A}">
                    <a16:rowId xmlns:a16="http://schemas.microsoft.com/office/drawing/2014/main" val="10005"/>
                  </a:ext>
                </a:extLst>
              </a:tr>
              <a:tr h="370840">
                <a:tc>
                  <a:txBody>
                    <a:bodyPr/>
                    <a:lstStyle/>
                    <a:p>
                      <a:r>
                        <a:rPr lang="en-US" sz="1600" baseline="0" dirty="0">
                          <a:solidFill>
                            <a:srgbClr val="7030A0"/>
                          </a:solidFill>
                        </a:rPr>
                        <a:t>SPS revolution frequency </a:t>
                      </a:r>
                      <a:r>
                        <a:rPr lang="en-US" sz="1600" baseline="0" dirty="0" err="1">
                          <a:solidFill>
                            <a:srgbClr val="7030A0"/>
                          </a:solidFill>
                        </a:rPr>
                        <a:t>f</a:t>
                      </a:r>
                      <a:r>
                        <a:rPr lang="en-US" sz="1600" baseline="-25000" dirty="0" err="1">
                          <a:solidFill>
                            <a:srgbClr val="7030A0"/>
                          </a:solidFill>
                        </a:rPr>
                        <a:t>rev,SPS</a:t>
                      </a:r>
                      <a:endParaRPr lang="en-US" sz="1600" baseline="-25000" dirty="0">
                        <a:solidFill>
                          <a:srgbClr val="7030A0"/>
                        </a:solidFill>
                      </a:endParaRPr>
                    </a:p>
                  </a:txBody>
                  <a:tcPr/>
                </a:tc>
                <a:tc>
                  <a:txBody>
                    <a:bodyPr/>
                    <a:lstStyle/>
                    <a:p>
                      <a:pPr algn="ctr"/>
                      <a:r>
                        <a:rPr lang="en-US" sz="1600" baseline="0" dirty="0"/>
                        <a:t>43.3 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smtClean="0"/>
                        <a:t>f</a:t>
                      </a:r>
                      <a:r>
                        <a:rPr lang="en-US" sz="1600" baseline="-25000" dirty="0" err="1" smtClean="0"/>
                        <a:t>ML</a:t>
                      </a:r>
                      <a:r>
                        <a:rPr lang="en-US" sz="1600" baseline="0" dirty="0" smtClean="0">
                          <a:sym typeface="Symbol" panose="05050102010706020507" pitchFamily="18" charset="2"/>
                        </a:rPr>
                        <a:t>/3696</a:t>
                      </a:r>
                      <a:endParaRPr lang="en-US" sz="1600" baseline="0" dirty="0">
                        <a:solidFill>
                          <a:srgbClr val="7030A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1</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must have</a:t>
                      </a:r>
                      <a:endParaRPr lang="en-US" sz="1600" baseline="0" dirty="0"/>
                    </a:p>
                  </a:txBody>
                  <a:tcPr/>
                </a:tc>
                <a:extLst>
                  <a:ext uri="{0D108BD9-81ED-4DB2-BD59-A6C34878D82A}">
                    <a16:rowId xmlns:a16="http://schemas.microsoft.com/office/drawing/2014/main" val="10006"/>
                  </a:ext>
                </a:extLst>
              </a:tr>
              <a:tr h="370840">
                <a:tc>
                  <a:txBody>
                    <a:bodyPr/>
                    <a:lstStyle/>
                    <a:p>
                      <a:r>
                        <a:rPr lang="en-US" sz="1600" dirty="0">
                          <a:solidFill>
                            <a:schemeClr val="tx1"/>
                          </a:solidFill>
                        </a:rPr>
                        <a:t>Common </a:t>
                      </a:r>
                      <a:r>
                        <a:rPr lang="en-US" sz="1600" dirty="0" smtClean="0">
                          <a:solidFill>
                            <a:schemeClr val="tx1"/>
                          </a:solidFill>
                        </a:rPr>
                        <a:t>frequency f</a:t>
                      </a:r>
                      <a:r>
                        <a:rPr lang="en-US" sz="1600" baseline="-25000" dirty="0" smtClean="0">
                          <a:solidFill>
                            <a:schemeClr val="tx1"/>
                          </a:solidFill>
                        </a:rPr>
                        <a:t>c</a:t>
                      </a:r>
                      <a:r>
                        <a:rPr lang="en-US" sz="1600" baseline="0" dirty="0" smtClean="0">
                          <a:solidFill>
                            <a:schemeClr val="tx1"/>
                          </a:solidFill>
                        </a:rPr>
                        <a:t> equal to  </a:t>
                      </a:r>
                      <a:r>
                        <a:rPr lang="en-US" sz="1600" dirty="0" err="1" smtClean="0">
                          <a:solidFill>
                            <a:schemeClr val="tx1"/>
                          </a:solidFill>
                        </a:rPr>
                        <a:t>f</a:t>
                      </a:r>
                      <a:r>
                        <a:rPr lang="en-US" sz="1600" baseline="-25000" dirty="0" err="1" smtClean="0">
                          <a:solidFill>
                            <a:schemeClr val="tx1"/>
                          </a:solidFill>
                        </a:rPr>
                        <a:t>rev</a:t>
                      </a:r>
                      <a:r>
                        <a:rPr lang="en-US" sz="1600" baseline="-25000" dirty="0" smtClean="0">
                          <a:solidFill>
                            <a:schemeClr val="tx1"/>
                          </a:solidFill>
                        </a:rPr>
                        <a:t>, SPS</a:t>
                      </a:r>
                      <a:endParaRPr lang="en-US" sz="1600" baseline="-25000" dirty="0">
                        <a:solidFill>
                          <a:schemeClr val="tx1"/>
                        </a:solidFill>
                      </a:endParaRPr>
                    </a:p>
                  </a:txBody>
                  <a:tcPr/>
                </a:tc>
                <a:tc>
                  <a:txBody>
                    <a:bodyPr/>
                    <a:lstStyle/>
                    <a:p>
                      <a:pPr algn="ctr"/>
                      <a:r>
                        <a:rPr lang="en-US" sz="1600" dirty="0" smtClean="0"/>
                        <a:t>43.3 </a:t>
                      </a:r>
                      <a:r>
                        <a:rPr lang="en-US" sz="1600" dirty="0"/>
                        <a:t>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err="1" smtClean="0"/>
                        <a:t>f</a:t>
                      </a:r>
                      <a:r>
                        <a:rPr lang="en-US" sz="1600" baseline="-25000" dirty="0" err="1" smtClean="0"/>
                        <a:t>ML</a:t>
                      </a:r>
                      <a:r>
                        <a:rPr lang="en-US" sz="1600" baseline="0" dirty="0" smtClean="0"/>
                        <a:t>/3696</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rPr>
                        <a:t>1</a:t>
                      </a:r>
                      <a:endParaRPr lang="en-US" sz="1600" baseline="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rPr>
                        <a:t>must have</a:t>
                      </a:r>
                      <a:endParaRPr lang="en-US" sz="1600" baseline="0" dirty="0">
                        <a:solidFill>
                          <a:schemeClr val="tx1"/>
                        </a:solidFill>
                      </a:endParaRPr>
                    </a:p>
                  </a:txBody>
                  <a:tcPr/>
                </a:tc>
                <a:extLst>
                  <a:ext uri="{0D108BD9-81ED-4DB2-BD59-A6C34878D82A}">
                    <a16:rowId xmlns:a16="http://schemas.microsoft.com/office/drawing/2014/main" val="10007"/>
                  </a:ext>
                </a:extLst>
              </a:tr>
              <a:tr h="370840">
                <a:tc>
                  <a:txBody>
                    <a:bodyPr/>
                    <a:lstStyle/>
                    <a:p>
                      <a:r>
                        <a:rPr lang="en-US" sz="1600" baseline="0" dirty="0" smtClean="0"/>
                        <a:t>Bunch repetition </a:t>
                      </a:r>
                      <a:r>
                        <a:rPr lang="en-US" sz="1600" baseline="0" dirty="0"/>
                        <a:t>rate, </a:t>
                      </a:r>
                      <a:r>
                        <a:rPr lang="en-US" sz="1600" dirty="0" err="1"/>
                        <a:t>f</a:t>
                      </a:r>
                      <a:r>
                        <a:rPr lang="en-US" sz="1600" baseline="-25000" dirty="0" err="1"/>
                        <a:t>rep</a:t>
                      </a:r>
                      <a:endParaRPr lang="en-US" sz="1600" baseline="-25000" dirty="0"/>
                    </a:p>
                  </a:txBody>
                  <a:tcPr/>
                </a:tc>
                <a:tc>
                  <a:txBody>
                    <a:bodyPr/>
                    <a:lstStyle/>
                    <a:p>
                      <a:pPr algn="ctr"/>
                      <a:r>
                        <a:rPr lang="en-US" sz="1600" dirty="0" smtClean="0"/>
                        <a:t>40.08 MHz</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f</a:t>
                      </a:r>
                      <a:r>
                        <a:rPr lang="en-US" sz="1600" baseline="-25000" dirty="0" smtClean="0"/>
                        <a:t>c</a:t>
                      </a:r>
                      <a:r>
                        <a:rPr lang="en-US" sz="1600" baseline="0" dirty="0" smtClean="0"/>
                        <a:t> x 924</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924</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optional pulse-picking</a:t>
                      </a:r>
                      <a:endParaRPr lang="en-US" sz="1600" baseline="0" dirty="0"/>
                    </a:p>
                  </a:txBody>
                  <a:tcPr/>
                </a:tc>
                <a:extLst>
                  <a:ext uri="{0D108BD9-81ED-4DB2-BD59-A6C34878D82A}">
                    <a16:rowId xmlns:a16="http://schemas.microsoft.com/office/drawing/2014/main" val="10008"/>
                  </a:ext>
                </a:extLst>
              </a:tr>
              <a:tr h="370840">
                <a:tc>
                  <a:txBody>
                    <a:bodyPr/>
                    <a:lstStyle/>
                    <a:p>
                      <a:r>
                        <a:rPr lang="en-US" sz="1600" baseline="0" dirty="0" smtClean="0"/>
                        <a:t>SPS RF frequency </a:t>
                      </a:r>
                      <a:r>
                        <a:rPr lang="en-US" sz="1600" dirty="0" err="1" smtClean="0"/>
                        <a:t>f</a:t>
                      </a:r>
                      <a:r>
                        <a:rPr lang="en-US" sz="1600" baseline="-25000" dirty="0" err="1" smtClean="0"/>
                        <a:t>RF</a:t>
                      </a:r>
                      <a:r>
                        <a:rPr lang="en-US" sz="1600" baseline="-25000" dirty="0" smtClean="0"/>
                        <a:t>, SPS</a:t>
                      </a:r>
                      <a:endParaRPr lang="en-US" sz="1600" baseline="-25000" dirty="0"/>
                    </a:p>
                  </a:txBody>
                  <a:tcPr/>
                </a:tc>
                <a:tc>
                  <a:txBody>
                    <a:bodyPr/>
                    <a:lstStyle/>
                    <a:p>
                      <a:pPr algn="ctr"/>
                      <a:r>
                        <a:rPr lang="en-US" sz="1600" dirty="0" smtClean="0"/>
                        <a:t>200.2 MHz</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f</a:t>
                      </a:r>
                      <a:r>
                        <a:rPr lang="en-US" sz="1600" baseline="-25000" dirty="0" smtClean="0"/>
                        <a:t>c</a:t>
                      </a:r>
                      <a:r>
                        <a:rPr lang="en-US" sz="1600" baseline="0" dirty="0" smtClean="0"/>
                        <a:t> x 4620</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924 x 5</a:t>
                      </a:r>
                      <a:endParaRPr lang="en-US" sz="1600"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in FC BA3</a:t>
                      </a:r>
                      <a:endParaRPr lang="en-US" sz="1600" baseline="0" dirty="0"/>
                    </a:p>
                  </a:txBody>
                  <a:tcPr/>
                </a:tc>
                <a:extLst>
                  <a:ext uri="{0D108BD9-81ED-4DB2-BD59-A6C34878D82A}">
                    <a16:rowId xmlns:a16="http://schemas.microsoft.com/office/drawing/2014/main" val="1429397029"/>
                  </a:ext>
                </a:extLst>
              </a:tr>
            </a:tbl>
          </a:graphicData>
        </a:graphic>
      </p:graphicFrame>
      <p:sp>
        <p:nvSpPr>
          <p:cNvPr id="61" name="Slide Number Placeholder 60"/>
          <p:cNvSpPr>
            <a:spLocks noGrp="1"/>
          </p:cNvSpPr>
          <p:nvPr>
            <p:ph type="sldNum" sz="quarter" idx="12"/>
          </p:nvPr>
        </p:nvSpPr>
        <p:spPr/>
        <p:txBody>
          <a:bodyPr/>
          <a:lstStyle/>
          <a:p>
            <a:fld id="{1BC846AC-C5C3-41A5-825B-02209D99FCC9}" type="slidenum">
              <a:rPr lang="en-US" smtClean="0"/>
              <a:pPr/>
              <a:t>5</a:t>
            </a:fld>
            <a:endParaRPr lang="en-US" dirty="0"/>
          </a:p>
        </p:txBody>
      </p:sp>
      <p:sp>
        <p:nvSpPr>
          <p:cNvPr id="3" name="TextBox 2"/>
          <p:cNvSpPr txBox="1"/>
          <p:nvPr/>
        </p:nvSpPr>
        <p:spPr>
          <a:xfrm>
            <a:off x="285718" y="5567898"/>
            <a:ext cx="5880969" cy="369332"/>
          </a:xfrm>
          <a:prstGeom prst="rect">
            <a:avLst/>
          </a:prstGeom>
          <a:noFill/>
        </p:spPr>
        <p:txBody>
          <a:bodyPr wrap="none" rtlCol="0">
            <a:spAutoFit/>
          </a:bodyPr>
          <a:lstStyle/>
          <a:p>
            <a:r>
              <a:rPr lang="en-US" dirty="0" smtClean="0"/>
              <a:t>frequency numbers above rounded: exact is 40.076 767 MHz </a:t>
            </a:r>
            <a:endParaRPr lang="en-US" dirty="0"/>
          </a:p>
        </p:txBody>
      </p:sp>
    </p:spTree>
    <p:extLst>
      <p:ext uri="{BB962C8B-B14F-4D97-AF65-F5344CB8AC3E}">
        <p14:creationId xmlns:p14="http://schemas.microsoft.com/office/powerpoint/2010/main" val="2136086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Straight Connector 318"/>
          <p:cNvCxnSpPr/>
          <p:nvPr/>
        </p:nvCxnSpPr>
        <p:spPr>
          <a:xfrm flipH="1" flipV="1">
            <a:off x="5841428" y="1637589"/>
            <a:ext cx="40095" cy="3942363"/>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a:off x="142875" y="1668321"/>
            <a:ext cx="8791575" cy="0"/>
          </a:xfrm>
          <a:prstGeom prst="line">
            <a:avLst/>
          </a:prstGeom>
          <a:ln>
            <a:solidFill>
              <a:schemeClr val="bg1">
                <a:lumMod val="5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311" name="Right Arrow 310"/>
          <p:cNvSpPr/>
          <p:nvPr/>
        </p:nvSpPr>
        <p:spPr>
          <a:xfrm rot="5400000">
            <a:off x="7622420" y="5270959"/>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ight Arrow 271"/>
          <p:cNvSpPr/>
          <p:nvPr/>
        </p:nvSpPr>
        <p:spPr>
          <a:xfrm>
            <a:off x="3499162" y="2142353"/>
            <a:ext cx="1162035" cy="323850"/>
          </a:xfrm>
          <a:prstGeom prst="righ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18512"/>
            <a:ext cx="9143999" cy="579479"/>
          </a:xfrm>
        </p:spPr>
        <p:txBody>
          <a:bodyPr>
            <a:normAutofit/>
          </a:bodyPr>
          <a:lstStyle/>
          <a:p>
            <a:r>
              <a:rPr lang="en-US" dirty="0"/>
              <a:t>New scheme for the </a:t>
            </a:r>
            <a:r>
              <a:rPr lang="en-US" dirty="0">
                <a:latin typeface="Symbol" panose="05050102010706020507" pitchFamily="18" charset="2"/>
              </a:rPr>
              <a:t>gg</a:t>
            </a:r>
            <a:r>
              <a:rPr lang="en-US" dirty="0"/>
              <a:t> factory POP</a:t>
            </a:r>
            <a:endParaRPr lang="en-GB" dirty="0"/>
          </a:p>
        </p:txBody>
      </p:sp>
      <p:sp>
        <p:nvSpPr>
          <p:cNvPr id="146" name="Rectangle 145"/>
          <p:cNvSpPr/>
          <p:nvPr/>
        </p:nvSpPr>
        <p:spPr>
          <a:xfrm>
            <a:off x="2111021" y="1949461"/>
            <a:ext cx="1392523" cy="728914"/>
          </a:xfrm>
          <a:prstGeom prst="rect">
            <a:avLst/>
          </a:prstGeom>
          <a:solidFill>
            <a:srgbClr val="FFFF00"/>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Laser PLL</a:t>
            </a:r>
            <a:endParaRPr lang="en-GB" sz="1600" b="1" dirty="0">
              <a:solidFill>
                <a:schemeClr val="tx1"/>
              </a:solidFill>
            </a:endParaRPr>
          </a:p>
        </p:txBody>
      </p:sp>
      <p:sp>
        <p:nvSpPr>
          <p:cNvPr id="149" name="Rectangle 148"/>
          <p:cNvSpPr/>
          <p:nvPr/>
        </p:nvSpPr>
        <p:spPr>
          <a:xfrm>
            <a:off x="4032900" y="3075560"/>
            <a:ext cx="1563980"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link </a:t>
            </a:r>
            <a:r>
              <a:rPr lang="en-US" sz="1600" b="1" dirty="0" smtClean="0">
                <a:solidFill>
                  <a:schemeClr val="tx1"/>
                </a:solidFill>
              </a:rPr>
              <a:t>(with stabilization)</a:t>
            </a:r>
            <a:endParaRPr lang="en-GB" sz="1600" b="1" dirty="0">
              <a:solidFill>
                <a:schemeClr val="tx1"/>
              </a:solidFill>
            </a:endParaRPr>
          </a:p>
        </p:txBody>
      </p:sp>
      <p:sp>
        <p:nvSpPr>
          <p:cNvPr id="150" name="Rectangle 149"/>
          <p:cNvSpPr/>
          <p:nvPr/>
        </p:nvSpPr>
        <p:spPr>
          <a:xfrm>
            <a:off x="286168" y="1949461"/>
            <a:ext cx="1295497" cy="72891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 801.6 MHz master</a:t>
            </a:r>
            <a:endParaRPr lang="en-GB" sz="1600" b="1" dirty="0">
              <a:solidFill>
                <a:schemeClr val="tx1"/>
              </a:solidFill>
            </a:endParaRPr>
          </a:p>
        </p:txBody>
      </p:sp>
      <p:cxnSp>
        <p:nvCxnSpPr>
          <p:cNvPr id="155" name="Straight Arrow Connector 154"/>
          <p:cNvCxnSpPr>
            <a:stCxn id="150" idx="3"/>
            <a:endCxn id="146" idx="1"/>
          </p:cNvCxnSpPr>
          <p:nvPr/>
        </p:nvCxnSpPr>
        <p:spPr>
          <a:xfrm>
            <a:off x="1581665" y="2313918"/>
            <a:ext cx="529356" cy="0"/>
          </a:xfrm>
          <a:prstGeom prst="straightConnector1">
            <a:avLst/>
          </a:prstGeom>
          <a:ln w="25400">
            <a:solidFill>
              <a:schemeClr val="tx1"/>
            </a:solidFill>
            <a:prstDash val="dash"/>
            <a:tailEnd type="triangle" w="med"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50" idx="2"/>
          </p:cNvCxnSpPr>
          <p:nvPr/>
        </p:nvCxnSpPr>
        <p:spPr>
          <a:xfrm>
            <a:off x="1024195" y="2678375"/>
            <a:ext cx="0" cy="54473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024195" y="3211417"/>
            <a:ext cx="1086826" cy="424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10800000">
            <a:off x="2807283" y="2678375"/>
            <a:ext cx="0" cy="38082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3503544" y="3359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5603522" y="3284887"/>
            <a:ext cx="1679642"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7283165" y="3080962"/>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Fiber receiver/transmitter</a:t>
            </a:r>
            <a:endParaRPr lang="en-GB" sz="1600" b="1" dirty="0">
              <a:solidFill>
                <a:schemeClr val="tx1"/>
              </a:solidFill>
            </a:endParaRPr>
          </a:p>
        </p:txBody>
      </p:sp>
      <p:sp>
        <p:nvSpPr>
          <p:cNvPr id="189" name="Rectangle 188"/>
          <p:cNvSpPr/>
          <p:nvPr/>
        </p:nvSpPr>
        <p:spPr>
          <a:xfrm>
            <a:off x="7738459" y="4130252"/>
            <a:ext cx="937229"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SPS </a:t>
            </a:r>
            <a:r>
              <a:rPr lang="en-US" sz="1600" b="1" dirty="0" smtClean="0">
                <a:solidFill>
                  <a:schemeClr val="tx1"/>
                </a:solidFill>
              </a:rPr>
              <a:t>synchro</a:t>
            </a:r>
            <a:endParaRPr lang="en-GB" sz="1600" b="1" dirty="0">
              <a:solidFill>
                <a:schemeClr val="tx1"/>
              </a:solidFill>
            </a:endParaRPr>
          </a:p>
        </p:txBody>
      </p:sp>
      <p:cxnSp>
        <p:nvCxnSpPr>
          <p:cNvPr id="195" name="Straight Arrow Connector 194"/>
          <p:cNvCxnSpPr/>
          <p:nvPr/>
        </p:nvCxnSpPr>
        <p:spPr>
          <a:xfrm>
            <a:off x="5603522" y="3679725"/>
            <a:ext cx="1679642" cy="0"/>
          </a:xfrm>
          <a:prstGeom prst="straightConnector1">
            <a:avLst/>
          </a:prstGeom>
          <a:ln w="25400">
            <a:solidFill>
              <a:schemeClr val="tx1"/>
            </a:solidFill>
            <a:prstDash val="soli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2775533" y="2646768"/>
            <a:ext cx="1796725" cy="276999"/>
          </a:xfrm>
          <a:prstGeom prst="rect">
            <a:avLst/>
          </a:prstGeom>
          <a:noFill/>
        </p:spPr>
        <p:txBody>
          <a:bodyPr wrap="square" rtlCol="0">
            <a:spAutoFit/>
          </a:bodyPr>
          <a:lstStyle/>
          <a:p>
            <a:r>
              <a:rPr lang="en-US" sz="1200" b="1" dirty="0">
                <a:solidFill>
                  <a:srgbClr val="FF0000"/>
                </a:solidFill>
              </a:rPr>
              <a:t> 160.32 MHz</a:t>
            </a:r>
            <a:endParaRPr lang="en-GB" sz="1200" b="1" dirty="0">
              <a:solidFill>
                <a:srgbClr val="FF0000"/>
              </a:solidFill>
            </a:endParaRPr>
          </a:p>
        </p:txBody>
      </p:sp>
      <p:sp>
        <p:nvSpPr>
          <p:cNvPr id="199" name="TextBox 198"/>
          <p:cNvSpPr txBox="1"/>
          <p:nvPr/>
        </p:nvSpPr>
        <p:spPr>
          <a:xfrm>
            <a:off x="1024195" y="2673641"/>
            <a:ext cx="821250" cy="461665"/>
          </a:xfrm>
          <a:prstGeom prst="rect">
            <a:avLst/>
          </a:prstGeom>
          <a:noFill/>
        </p:spPr>
        <p:txBody>
          <a:bodyPr wrap="none" rtlCol="0">
            <a:spAutoFit/>
          </a:bodyPr>
          <a:lstStyle/>
          <a:p>
            <a:r>
              <a:rPr lang="en-US" sz="1200" b="1" dirty="0">
                <a:solidFill>
                  <a:srgbClr val="FF0000"/>
                </a:solidFill>
              </a:rPr>
              <a:t>Reference</a:t>
            </a:r>
          </a:p>
          <a:p>
            <a:r>
              <a:rPr lang="en-US" sz="1200" b="1" dirty="0">
                <a:solidFill>
                  <a:srgbClr val="FF0000"/>
                </a:solidFill>
              </a:rPr>
              <a:t>frequency</a:t>
            </a:r>
            <a:endParaRPr lang="en-GB" sz="1200" b="1" dirty="0">
              <a:solidFill>
                <a:srgbClr val="FF0000"/>
              </a:solidFill>
            </a:endParaRPr>
          </a:p>
        </p:txBody>
      </p:sp>
      <p:cxnSp>
        <p:nvCxnSpPr>
          <p:cNvPr id="202" name="Straight Arrow Connector 201"/>
          <p:cNvCxnSpPr/>
          <p:nvPr/>
        </p:nvCxnSpPr>
        <p:spPr>
          <a:xfrm>
            <a:off x="5603522" y="3175725"/>
            <a:ext cx="167942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528325" y="2868786"/>
            <a:ext cx="1817424" cy="276999"/>
          </a:xfrm>
          <a:prstGeom prst="rect">
            <a:avLst/>
          </a:prstGeom>
          <a:noFill/>
        </p:spPr>
        <p:txBody>
          <a:bodyPr wrap="square" rtlCol="0">
            <a:spAutoFit/>
          </a:bodyPr>
          <a:lstStyle/>
          <a:p>
            <a:pPr algn="ctr"/>
            <a:r>
              <a:rPr lang="en-US" sz="1200" b="1" dirty="0" err="1" smtClean="0">
                <a:solidFill>
                  <a:srgbClr val="FF0000"/>
                </a:solidFill>
              </a:rPr>
              <a:t>frev</a:t>
            </a:r>
            <a:r>
              <a:rPr lang="en-US" sz="1200" b="1" dirty="0" smtClean="0">
                <a:solidFill>
                  <a:srgbClr val="FF0000"/>
                </a:solidFill>
              </a:rPr>
              <a:t> = </a:t>
            </a:r>
            <a:r>
              <a:rPr lang="en-US" sz="1200" b="1" dirty="0">
                <a:solidFill>
                  <a:srgbClr val="FF0000"/>
                </a:solidFill>
              </a:rPr>
              <a:t>fc,  400.8 MHz</a:t>
            </a:r>
            <a:endParaRPr lang="en-GB" sz="1200" b="1" dirty="0">
              <a:solidFill>
                <a:srgbClr val="FF0000"/>
              </a:solidFill>
            </a:endParaRPr>
          </a:p>
        </p:txBody>
      </p:sp>
      <p:cxnSp>
        <p:nvCxnSpPr>
          <p:cNvPr id="204" name="Straight Arrow Connector 203"/>
          <p:cNvCxnSpPr/>
          <p:nvPr/>
        </p:nvCxnSpPr>
        <p:spPr>
          <a:xfrm>
            <a:off x="3503544" y="3215666"/>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3503544" y="3503325"/>
            <a:ext cx="52935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a:off x="2111021" y="3059196"/>
            <a:ext cx="1392523"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synchronous </a:t>
            </a:r>
            <a:r>
              <a:rPr lang="en-US" sz="1600" b="1" dirty="0" smtClean="0">
                <a:solidFill>
                  <a:schemeClr val="tx1"/>
                </a:solidFill>
              </a:rPr>
              <a:t>dividers</a:t>
            </a:r>
            <a:endParaRPr lang="en-GB" sz="1600" b="1" dirty="0">
              <a:solidFill>
                <a:schemeClr val="tx1"/>
              </a:solidFill>
            </a:endParaRPr>
          </a:p>
        </p:txBody>
      </p:sp>
      <p:sp>
        <p:nvSpPr>
          <p:cNvPr id="220" name="Rectangle 219"/>
          <p:cNvSpPr/>
          <p:nvPr/>
        </p:nvSpPr>
        <p:spPr>
          <a:xfrm>
            <a:off x="3029804" y="5186431"/>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Fast pulse triggers</a:t>
            </a:r>
            <a:endParaRPr lang="en-GB" sz="1600" b="1" dirty="0">
              <a:solidFill>
                <a:schemeClr val="tx1"/>
              </a:solidFill>
            </a:endParaRPr>
          </a:p>
        </p:txBody>
      </p:sp>
      <p:cxnSp>
        <p:nvCxnSpPr>
          <p:cNvPr id="221" name="Straight Arrow Connector 220"/>
          <p:cNvCxnSpPr/>
          <p:nvPr/>
        </p:nvCxnSpPr>
        <p:spPr>
          <a:xfrm flipH="1">
            <a:off x="3239120"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flipH="1">
            <a:off x="3454437" y="5915345"/>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5" name="Rectangle 224"/>
          <p:cNvSpPr/>
          <p:nvPr/>
        </p:nvSpPr>
        <p:spPr>
          <a:xfrm>
            <a:off x="1039769" y="5172075"/>
            <a:ext cx="1055898" cy="728914"/>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Buffer amplifiers</a:t>
            </a:r>
            <a:endParaRPr lang="en-GB" sz="1600" b="1" dirty="0">
              <a:solidFill>
                <a:schemeClr val="tx1"/>
              </a:solidFill>
            </a:endParaRPr>
          </a:p>
        </p:txBody>
      </p:sp>
      <p:cxnSp>
        <p:nvCxnSpPr>
          <p:cNvPr id="226" name="Straight Arrow Connector 225"/>
          <p:cNvCxnSpPr/>
          <p:nvPr/>
        </p:nvCxnSpPr>
        <p:spPr>
          <a:xfrm flipH="1">
            <a:off x="1249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flipH="1">
            <a:off x="1464402"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H="1">
            <a:off x="1681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H="1">
            <a:off x="1897085" y="5900989"/>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2" name="Down Arrow 241"/>
          <p:cNvSpPr/>
          <p:nvPr/>
        </p:nvSpPr>
        <p:spPr>
          <a:xfrm>
            <a:off x="1366048" y="4241357"/>
            <a:ext cx="405385" cy="915250"/>
          </a:xfrm>
          <a:prstGeom prst="downArrow">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Rectangle 242"/>
          <p:cNvSpPr/>
          <p:nvPr/>
        </p:nvSpPr>
        <p:spPr>
          <a:xfrm>
            <a:off x="2214726" y="3802466"/>
            <a:ext cx="216682" cy="65557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Rectangle 243"/>
          <p:cNvSpPr/>
          <p:nvPr/>
        </p:nvSpPr>
        <p:spPr>
          <a:xfrm rot="16200000">
            <a:off x="1847264" y="3873893"/>
            <a:ext cx="216683" cy="95160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6" name="Straight Arrow Connector 245"/>
          <p:cNvCxnSpPr/>
          <p:nvPr/>
        </p:nvCxnSpPr>
        <p:spPr>
          <a:xfrm>
            <a:off x="2111470" y="5298466"/>
            <a:ext cx="91833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65" name="TextBox 264"/>
          <p:cNvSpPr txBox="1"/>
          <p:nvPr/>
        </p:nvSpPr>
        <p:spPr>
          <a:xfrm>
            <a:off x="756525" y="6193644"/>
            <a:ext cx="1622386" cy="276999"/>
          </a:xfrm>
          <a:prstGeom prst="rect">
            <a:avLst/>
          </a:prstGeom>
          <a:noFill/>
        </p:spPr>
        <p:txBody>
          <a:bodyPr wrap="square" rtlCol="0">
            <a:spAutoFit/>
          </a:bodyPr>
          <a:lstStyle/>
          <a:p>
            <a:pPr algn="ctr"/>
            <a:r>
              <a:rPr lang="en-US" sz="1200" b="1" dirty="0">
                <a:solidFill>
                  <a:srgbClr val="FF0000"/>
                </a:solidFill>
              </a:rPr>
              <a:t>40 MHz, </a:t>
            </a:r>
            <a:r>
              <a:rPr lang="en-US" sz="1200" b="1" dirty="0" err="1" smtClean="0">
                <a:solidFill>
                  <a:srgbClr val="FF0000"/>
                </a:solidFill>
              </a:rPr>
              <a:t>frev</a:t>
            </a:r>
            <a:r>
              <a:rPr lang="en-US" sz="1200" b="1" dirty="0" smtClean="0">
                <a:solidFill>
                  <a:srgbClr val="FF0000"/>
                </a:solidFill>
              </a:rPr>
              <a:t>, … </a:t>
            </a:r>
            <a:endParaRPr lang="en-GB" sz="1200" b="1" dirty="0">
              <a:solidFill>
                <a:srgbClr val="FF0000"/>
              </a:solidFill>
            </a:endParaRPr>
          </a:p>
        </p:txBody>
      </p:sp>
      <p:sp>
        <p:nvSpPr>
          <p:cNvPr id="271" name="TextBox 270"/>
          <p:cNvSpPr txBox="1"/>
          <p:nvPr/>
        </p:nvSpPr>
        <p:spPr>
          <a:xfrm>
            <a:off x="2746560" y="6193644"/>
            <a:ext cx="1622386" cy="276999"/>
          </a:xfrm>
          <a:prstGeom prst="rect">
            <a:avLst/>
          </a:prstGeom>
          <a:noFill/>
        </p:spPr>
        <p:txBody>
          <a:bodyPr wrap="square" rtlCol="0">
            <a:spAutoFit/>
          </a:bodyPr>
          <a:lstStyle/>
          <a:p>
            <a:pPr algn="ctr"/>
            <a:r>
              <a:rPr lang="en-US" sz="1200" b="1" dirty="0">
                <a:solidFill>
                  <a:srgbClr val="FF0000"/>
                </a:solidFill>
              </a:rPr>
              <a:t>Fast pulse triggers</a:t>
            </a:r>
            <a:endParaRPr lang="en-GB" sz="1200" b="1" dirty="0">
              <a:solidFill>
                <a:srgbClr val="FF0000"/>
              </a:solidFill>
            </a:endParaRPr>
          </a:p>
        </p:txBody>
      </p:sp>
      <p:sp>
        <p:nvSpPr>
          <p:cNvPr id="273" name="TextBox 272"/>
          <p:cNvSpPr txBox="1"/>
          <p:nvPr/>
        </p:nvSpPr>
        <p:spPr>
          <a:xfrm>
            <a:off x="3503544" y="2163803"/>
            <a:ext cx="1046378" cy="276999"/>
          </a:xfrm>
          <a:prstGeom prst="rect">
            <a:avLst/>
          </a:prstGeom>
          <a:noFill/>
        </p:spPr>
        <p:txBody>
          <a:bodyPr wrap="square" rtlCol="0">
            <a:spAutoFit/>
          </a:bodyPr>
          <a:lstStyle/>
          <a:p>
            <a:pPr algn="ctr"/>
            <a:r>
              <a:rPr lang="en-US" sz="1200" b="1" dirty="0">
                <a:solidFill>
                  <a:srgbClr val="FF0000"/>
                </a:solidFill>
              </a:rPr>
              <a:t>Laser</a:t>
            </a:r>
            <a:endParaRPr lang="en-GB" sz="1200" b="1" dirty="0">
              <a:solidFill>
                <a:srgbClr val="FF0000"/>
              </a:solidFill>
            </a:endParaRPr>
          </a:p>
        </p:txBody>
      </p:sp>
      <p:sp>
        <p:nvSpPr>
          <p:cNvPr id="287" name="TextBox 286"/>
          <p:cNvSpPr txBox="1"/>
          <p:nvPr/>
        </p:nvSpPr>
        <p:spPr>
          <a:xfrm>
            <a:off x="2123135" y="5058170"/>
            <a:ext cx="998487" cy="276999"/>
          </a:xfrm>
          <a:prstGeom prst="rect">
            <a:avLst/>
          </a:prstGeom>
          <a:noFill/>
        </p:spPr>
        <p:txBody>
          <a:bodyPr wrap="square" rtlCol="0">
            <a:spAutoFit/>
          </a:bodyPr>
          <a:lstStyle/>
          <a:p>
            <a:r>
              <a:rPr lang="en-US" sz="1200" b="1" dirty="0">
                <a:solidFill>
                  <a:srgbClr val="FF0000"/>
                </a:solidFill>
              </a:rPr>
              <a:t>400.8 MHz</a:t>
            </a:r>
            <a:endParaRPr lang="en-GB" sz="1200" b="1" dirty="0">
              <a:solidFill>
                <a:srgbClr val="FF0000"/>
              </a:solidFill>
            </a:endParaRPr>
          </a:p>
        </p:txBody>
      </p:sp>
      <p:cxnSp>
        <p:nvCxnSpPr>
          <p:cNvPr id="288" name="Straight Arrow Connector 287"/>
          <p:cNvCxnSpPr/>
          <p:nvPr/>
        </p:nvCxnSpPr>
        <p:spPr>
          <a:xfrm>
            <a:off x="2636044" y="5522304"/>
            <a:ext cx="39376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2364980" y="5472185"/>
            <a:ext cx="998487" cy="276999"/>
          </a:xfrm>
          <a:prstGeom prst="rect">
            <a:avLst/>
          </a:prstGeom>
          <a:noFill/>
        </p:spPr>
        <p:txBody>
          <a:bodyPr wrap="square" rtlCol="0">
            <a:spAutoFit/>
          </a:bodyPr>
          <a:lstStyle/>
          <a:p>
            <a:r>
              <a:rPr lang="en-US" sz="1200" b="1" dirty="0">
                <a:solidFill>
                  <a:srgbClr val="FF0000"/>
                </a:solidFill>
              </a:rPr>
              <a:t>Timing</a:t>
            </a:r>
            <a:endParaRPr lang="en-GB" sz="1200" b="1" dirty="0">
              <a:solidFill>
                <a:srgbClr val="FF0000"/>
              </a:solidFill>
            </a:endParaRPr>
          </a:p>
        </p:txBody>
      </p:sp>
      <p:cxnSp>
        <p:nvCxnSpPr>
          <p:cNvPr id="295" name="Straight Arrow Connector 294"/>
          <p:cNvCxnSpPr/>
          <p:nvPr/>
        </p:nvCxnSpPr>
        <p:spPr>
          <a:xfrm flipH="1">
            <a:off x="8041512" y="3807628"/>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flipH="1">
            <a:off x="8304330" y="3797942"/>
            <a:ext cx="1" cy="32072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2" name="TextBox 311"/>
          <p:cNvSpPr txBox="1"/>
          <p:nvPr/>
        </p:nvSpPr>
        <p:spPr>
          <a:xfrm rot="5400000">
            <a:off x="7681103" y="5294385"/>
            <a:ext cx="1046378" cy="276999"/>
          </a:xfrm>
          <a:prstGeom prst="rect">
            <a:avLst/>
          </a:prstGeom>
          <a:noFill/>
        </p:spPr>
        <p:txBody>
          <a:bodyPr wrap="square" rtlCol="0">
            <a:spAutoFit/>
          </a:bodyPr>
          <a:lstStyle/>
          <a:p>
            <a:pPr algn="ctr"/>
            <a:r>
              <a:rPr lang="en-US" sz="1200" b="1" dirty="0" smtClean="0">
                <a:solidFill>
                  <a:srgbClr val="FF0000"/>
                </a:solidFill>
              </a:rPr>
              <a:t>LLRF</a:t>
            </a:r>
            <a:endParaRPr lang="en-GB" sz="1200" b="1" dirty="0">
              <a:solidFill>
                <a:srgbClr val="FF0000"/>
              </a:solidFill>
            </a:endParaRPr>
          </a:p>
        </p:txBody>
      </p:sp>
      <p:sp>
        <p:nvSpPr>
          <p:cNvPr id="328" name="TextBox 327"/>
          <p:cNvSpPr txBox="1"/>
          <p:nvPr/>
        </p:nvSpPr>
        <p:spPr>
          <a:xfrm>
            <a:off x="4910340" y="1693928"/>
            <a:ext cx="734279" cy="307777"/>
          </a:xfrm>
          <a:prstGeom prst="rect">
            <a:avLst/>
          </a:prstGeom>
          <a:noFill/>
        </p:spPr>
        <p:txBody>
          <a:bodyPr wrap="square" rtlCol="0">
            <a:spAutoFit/>
          </a:bodyPr>
          <a:lstStyle/>
          <a:p>
            <a:pPr algn="r"/>
            <a:r>
              <a:rPr lang="en-US" sz="1400" b="1" dirty="0">
                <a:solidFill>
                  <a:schemeClr val="bg1">
                    <a:lumMod val="50000"/>
                  </a:schemeClr>
                </a:solidFill>
              </a:rPr>
              <a:t>BA6</a:t>
            </a:r>
            <a:endParaRPr lang="en-GB" sz="1400" b="1" dirty="0">
              <a:solidFill>
                <a:schemeClr val="bg1">
                  <a:lumMod val="50000"/>
                </a:schemeClr>
              </a:solidFill>
            </a:endParaRPr>
          </a:p>
        </p:txBody>
      </p:sp>
      <p:sp>
        <p:nvSpPr>
          <p:cNvPr id="329" name="TextBox 328"/>
          <p:cNvSpPr txBox="1"/>
          <p:nvPr/>
        </p:nvSpPr>
        <p:spPr>
          <a:xfrm>
            <a:off x="5881523" y="1723760"/>
            <a:ext cx="1999997" cy="307777"/>
          </a:xfrm>
          <a:prstGeom prst="rect">
            <a:avLst/>
          </a:prstGeom>
          <a:noFill/>
        </p:spPr>
        <p:txBody>
          <a:bodyPr wrap="square" rtlCol="0">
            <a:spAutoFit/>
          </a:bodyPr>
          <a:lstStyle/>
          <a:p>
            <a:r>
              <a:rPr lang="en-US" sz="1400" b="1" dirty="0">
                <a:solidFill>
                  <a:schemeClr val="bg1">
                    <a:lumMod val="50000"/>
                  </a:schemeClr>
                </a:solidFill>
              </a:rPr>
              <a:t>BA3/Faraday Cage</a:t>
            </a:r>
            <a:endParaRPr lang="en-GB" sz="1400" b="1" dirty="0">
              <a:solidFill>
                <a:schemeClr val="bg1">
                  <a:lumMod val="50000"/>
                </a:schemeClr>
              </a:solidFill>
            </a:endParaRPr>
          </a:p>
        </p:txBody>
      </p:sp>
      <p:sp>
        <p:nvSpPr>
          <p:cNvPr id="85" name="TextBox 84"/>
          <p:cNvSpPr txBox="1"/>
          <p:nvPr/>
        </p:nvSpPr>
        <p:spPr>
          <a:xfrm>
            <a:off x="5631421" y="3635265"/>
            <a:ext cx="1456437" cy="276999"/>
          </a:xfrm>
          <a:prstGeom prst="rect">
            <a:avLst/>
          </a:prstGeom>
          <a:noFill/>
        </p:spPr>
        <p:txBody>
          <a:bodyPr wrap="square" rtlCol="0">
            <a:spAutoFit/>
          </a:bodyPr>
          <a:lstStyle/>
          <a:p>
            <a:pPr algn="ctr"/>
            <a:r>
              <a:rPr lang="en-US" sz="1200" b="1" dirty="0">
                <a:solidFill>
                  <a:srgbClr val="FF0000"/>
                </a:solidFill>
              </a:rPr>
              <a:t>10 MHz</a:t>
            </a:r>
            <a:endParaRPr lang="en-GB" sz="1200" b="1" dirty="0">
              <a:solidFill>
                <a:srgbClr val="FF0000"/>
              </a:solidFill>
            </a:endParaRPr>
          </a:p>
        </p:txBody>
      </p:sp>
      <p:sp>
        <p:nvSpPr>
          <p:cNvPr id="86" name="Rectangle 85"/>
          <p:cNvSpPr/>
          <p:nvPr/>
        </p:nvSpPr>
        <p:spPr>
          <a:xfrm>
            <a:off x="5370175" y="673742"/>
            <a:ext cx="467347" cy="2273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a:p>
            <a:pPr algn="ctr"/>
            <a:endParaRPr lang="en-GB" sz="1600" b="1" dirty="0">
              <a:solidFill>
                <a:schemeClr val="tx1"/>
              </a:solidFill>
            </a:endParaRPr>
          </a:p>
        </p:txBody>
      </p:sp>
      <p:sp>
        <p:nvSpPr>
          <p:cNvPr id="3" name="TextBox 2"/>
          <p:cNvSpPr txBox="1"/>
          <p:nvPr/>
        </p:nvSpPr>
        <p:spPr>
          <a:xfrm>
            <a:off x="5908398" y="652211"/>
            <a:ext cx="2177199" cy="338554"/>
          </a:xfrm>
          <a:prstGeom prst="rect">
            <a:avLst/>
          </a:prstGeom>
          <a:noFill/>
        </p:spPr>
        <p:txBody>
          <a:bodyPr wrap="none" rtlCol="0">
            <a:spAutoFit/>
          </a:bodyPr>
          <a:lstStyle/>
          <a:p>
            <a:r>
              <a:rPr lang="en-US" sz="1600" b="1" dirty="0">
                <a:solidFill>
                  <a:srgbClr val="385D8A"/>
                </a:solidFill>
              </a:rPr>
              <a:t>Commercial equipment</a:t>
            </a:r>
          </a:p>
        </p:txBody>
      </p:sp>
      <p:sp>
        <p:nvSpPr>
          <p:cNvPr id="90" name="Rectangle 89"/>
          <p:cNvSpPr/>
          <p:nvPr/>
        </p:nvSpPr>
        <p:spPr>
          <a:xfrm>
            <a:off x="5370175" y="1005432"/>
            <a:ext cx="468000" cy="226800"/>
          </a:xfrm>
          <a:prstGeom prst="rect">
            <a:avLst/>
          </a:prstGeom>
          <a:solidFill>
            <a:schemeClr val="tx2">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1" name="TextBox 90"/>
          <p:cNvSpPr txBox="1"/>
          <p:nvPr/>
        </p:nvSpPr>
        <p:spPr>
          <a:xfrm>
            <a:off x="5916064" y="947114"/>
            <a:ext cx="1692386" cy="338554"/>
          </a:xfrm>
          <a:prstGeom prst="rect">
            <a:avLst/>
          </a:prstGeom>
          <a:noFill/>
        </p:spPr>
        <p:txBody>
          <a:bodyPr wrap="none" rtlCol="0">
            <a:spAutoFit/>
          </a:bodyPr>
          <a:lstStyle/>
          <a:p>
            <a:r>
              <a:rPr lang="en-US" sz="1600" b="1" dirty="0">
                <a:solidFill>
                  <a:srgbClr val="00B050"/>
                </a:solidFill>
              </a:rPr>
              <a:t>Existing RF design</a:t>
            </a:r>
          </a:p>
        </p:txBody>
      </p:sp>
      <p:sp>
        <p:nvSpPr>
          <p:cNvPr id="4" name="Slide Number Placeholder 3"/>
          <p:cNvSpPr>
            <a:spLocks noGrp="1"/>
          </p:cNvSpPr>
          <p:nvPr>
            <p:ph type="sldNum" sz="quarter" idx="12"/>
          </p:nvPr>
        </p:nvSpPr>
        <p:spPr/>
        <p:txBody>
          <a:bodyPr/>
          <a:lstStyle/>
          <a:p>
            <a:fld id="{1BC846AC-C5C3-41A5-825B-02209D99FCC9}" type="slidenum">
              <a:rPr lang="en-US" smtClean="0"/>
              <a:pPr/>
              <a:t>6</a:t>
            </a:fld>
            <a:endParaRPr lang="en-US" dirty="0"/>
          </a:p>
        </p:txBody>
      </p:sp>
      <p:sp>
        <p:nvSpPr>
          <p:cNvPr id="6" name="TextBox 5"/>
          <p:cNvSpPr txBox="1"/>
          <p:nvPr/>
        </p:nvSpPr>
        <p:spPr>
          <a:xfrm>
            <a:off x="4286728" y="5620261"/>
            <a:ext cx="4388960" cy="830997"/>
          </a:xfrm>
          <a:prstGeom prst="rect">
            <a:avLst/>
          </a:prstGeom>
          <a:noFill/>
        </p:spPr>
        <p:txBody>
          <a:bodyPr wrap="square" rtlCol="0">
            <a:spAutoFit/>
          </a:bodyPr>
          <a:lstStyle/>
          <a:p>
            <a:r>
              <a:rPr lang="en-GB" sz="1600" dirty="0"/>
              <a:t>Re-use of the AWAKE scheme minimizes</a:t>
            </a:r>
          </a:p>
          <a:p>
            <a:r>
              <a:rPr lang="en-GB" sz="1600" dirty="0"/>
              <a:t>new developments and commissioning time</a:t>
            </a:r>
          </a:p>
          <a:p>
            <a:r>
              <a:rPr lang="en-GB" sz="1600" dirty="0"/>
              <a:t>some dedicated equipment required</a:t>
            </a:r>
          </a:p>
        </p:txBody>
      </p:sp>
      <p:sp>
        <p:nvSpPr>
          <p:cNvPr id="95" name="Rectangle 94"/>
          <p:cNvSpPr/>
          <p:nvPr/>
        </p:nvSpPr>
        <p:spPr>
          <a:xfrm>
            <a:off x="5369522" y="1358863"/>
            <a:ext cx="468000" cy="226800"/>
          </a:xfrm>
          <a:prstGeom prst="rect">
            <a:avLst/>
          </a:prstGeom>
          <a:solidFill>
            <a:srgbClr val="FFFF00"/>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96" name="TextBox 95"/>
          <p:cNvSpPr txBox="1"/>
          <p:nvPr/>
        </p:nvSpPr>
        <p:spPr>
          <a:xfrm>
            <a:off x="5916064" y="1311200"/>
            <a:ext cx="2206245" cy="338554"/>
          </a:xfrm>
          <a:prstGeom prst="rect">
            <a:avLst/>
          </a:prstGeom>
          <a:noFill/>
        </p:spPr>
        <p:txBody>
          <a:bodyPr wrap="none" rtlCol="0">
            <a:spAutoFit/>
          </a:bodyPr>
          <a:lstStyle/>
          <a:p>
            <a:r>
              <a:rPr lang="en-US" sz="1600" b="1" dirty="0">
                <a:solidFill>
                  <a:srgbClr val="00B050"/>
                </a:solidFill>
              </a:rPr>
              <a:t>Supplied by experiment</a:t>
            </a:r>
          </a:p>
        </p:txBody>
      </p:sp>
      <p:sp>
        <p:nvSpPr>
          <p:cNvPr id="5" name="TextBox 4"/>
          <p:cNvSpPr txBox="1"/>
          <p:nvPr/>
        </p:nvSpPr>
        <p:spPr>
          <a:xfrm>
            <a:off x="1700309" y="1912835"/>
            <a:ext cx="292068" cy="369332"/>
          </a:xfrm>
          <a:prstGeom prst="rect">
            <a:avLst/>
          </a:prstGeom>
          <a:noFill/>
        </p:spPr>
        <p:txBody>
          <a:bodyPr wrap="none" rtlCol="0">
            <a:spAutoFit/>
          </a:bodyPr>
          <a:lstStyle/>
          <a:p>
            <a:r>
              <a:rPr lang="en-US" dirty="0" smtClean="0">
                <a:solidFill>
                  <a:srgbClr val="FF0000"/>
                </a:solidFill>
              </a:rPr>
              <a:t>?</a:t>
            </a:r>
            <a:endParaRPr lang="en-US" dirty="0">
              <a:solidFill>
                <a:srgbClr val="FF0000"/>
              </a:solidFill>
            </a:endParaRPr>
          </a:p>
        </p:txBody>
      </p:sp>
      <p:sp>
        <p:nvSpPr>
          <p:cNvPr id="15" name="TextBox 14"/>
          <p:cNvSpPr txBox="1"/>
          <p:nvPr/>
        </p:nvSpPr>
        <p:spPr>
          <a:xfrm>
            <a:off x="2510000" y="4549353"/>
            <a:ext cx="964303" cy="369332"/>
          </a:xfrm>
          <a:prstGeom prst="rect">
            <a:avLst/>
          </a:prstGeom>
          <a:noFill/>
        </p:spPr>
        <p:txBody>
          <a:bodyPr wrap="none" rtlCol="0">
            <a:spAutoFit/>
          </a:bodyPr>
          <a:lstStyle/>
          <a:p>
            <a:r>
              <a:rPr lang="en-US" dirty="0" smtClean="0"/>
              <a:t>optional</a:t>
            </a:r>
            <a:endParaRPr lang="en-US" dirty="0"/>
          </a:p>
        </p:txBody>
      </p:sp>
    </p:spTree>
    <p:extLst>
      <p:ext uri="{BB962C8B-B14F-4D97-AF65-F5344CB8AC3E}">
        <p14:creationId xmlns:p14="http://schemas.microsoft.com/office/powerpoint/2010/main" val="89600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BA3 side (1)</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7</a:t>
            </a:fld>
            <a:endParaRPr lang="en-US" dirty="0"/>
          </a:p>
        </p:txBody>
      </p:sp>
      <p:pic>
        <p:nvPicPr>
          <p:cNvPr id="4" name="Picture 3"/>
          <p:cNvPicPr>
            <a:picLocks noChangeAspect="1"/>
          </p:cNvPicPr>
          <p:nvPr/>
        </p:nvPicPr>
        <p:blipFill>
          <a:blip r:embed="rId2"/>
          <a:stretch>
            <a:fillRect/>
          </a:stretch>
        </p:blipFill>
        <p:spPr>
          <a:xfrm>
            <a:off x="756016" y="854014"/>
            <a:ext cx="7819699" cy="5866659"/>
          </a:xfrm>
          <a:prstGeom prst="rect">
            <a:avLst/>
          </a:prstGeom>
        </p:spPr>
      </p:pic>
      <p:sp>
        <p:nvSpPr>
          <p:cNvPr id="5" name="TextBox 4"/>
          <p:cNvSpPr txBox="1"/>
          <p:nvPr/>
        </p:nvSpPr>
        <p:spPr>
          <a:xfrm>
            <a:off x="7730023" y="6211669"/>
            <a:ext cx="1343638" cy="646331"/>
          </a:xfrm>
          <a:prstGeom prst="rect">
            <a:avLst/>
          </a:prstGeom>
          <a:noFill/>
        </p:spPr>
        <p:txBody>
          <a:bodyPr wrap="none" rtlCol="0">
            <a:spAutoFit/>
          </a:bodyPr>
          <a:lstStyle/>
          <a:p>
            <a:r>
              <a:rPr lang="en-US" dirty="0" smtClean="0"/>
              <a:t>G. </a:t>
            </a:r>
            <a:r>
              <a:rPr lang="en-US" dirty="0" err="1" smtClean="0"/>
              <a:t>Hagmann</a:t>
            </a:r>
            <a:endParaRPr lang="en-US" dirty="0" smtClean="0"/>
          </a:p>
          <a:p>
            <a:r>
              <a:rPr lang="en-US" dirty="0" smtClean="0"/>
              <a:t>SY-RF-FB</a:t>
            </a:r>
            <a:endParaRPr lang="en-US" dirty="0"/>
          </a:p>
        </p:txBody>
      </p:sp>
      <p:sp>
        <p:nvSpPr>
          <p:cNvPr id="6" name="Oval 5"/>
          <p:cNvSpPr/>
          <p:nvPr/>
        </p:nvSpPr>
        <p:spPr>
          <a:xfrm>
            <a:off x="914400" y="1923691"/>
            <a:ext cx="2484408" cy="84538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980535" y="3280913"/>
            <a:ext cx="2484408" cy="84538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7882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BA3 side (2)</a:t>
            </a:r>
            <a:endParaRPr lang="en-US" dirty="0"/>
          </a:p>
        </p:txBody>
      </p:sp>
      <p:sp>
        <p:nvSpPr>
          <p:cNvPr id="3" name="Slide Number Placeholder 2"/>
          <p:cNvSpPr>
            <a:spLocks noGrp="1"/>
          </p:cNvSpPr>
          <p:nvPr>
            <p:ph type="sldNum" sz="quarter" idx="12"/>
          </p:nvPr>
        </p:nvSpPr>
        <p:spPr/>
        <p:txBody>
          <a:bodyPr/>
          <a:lstStyle/>
          <a:p>
            <a:fld id="{1BC846AC-C5C3-41A5-825B-02209D99FCC9}"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433510" y="1468354"/>
            <a:ext cx="8086235" cy="4159299"/>
          </a:xfrm>
          <a:prstGeom prst="rect">
            <a:avLst/>
          </a:prstGeom>
        </p:spPr>
      </p:pic>
      <p:sp>
        <p:nvSpPr>
          <p:cNvPr id="6" name="TextBox 5"/>
          <p:cNvSpPr txBox="1"/>
          <p:nvPr/>
        </p:nvSpPr>
        <p:spPr>
          <a:xfrm>
            <a:off x="7176107" y="5888503"/>
            <a:ext cx="1343638" cy="646331"/>
          </a:xfrm>
          <a:prstGeom prst="rect">
            <a:avLst/>
          </a:prstGeom>
          <a:noFill/>
        </p:spPr>
        <p:txBody>
          <a:bodyPr wrap="none" rtlCol="0">
            <a:spAutoFit/>
          </a:bodyPr>
          <a:lstStyle/>
          <a:p>
            <a:r>
              <a:rPr lang="en-US" dirty="0" smtClean="0"/>
              <a:t>G. </a:t>
            </a:r>
            <a:r>
              <a:rPr lang="en-US" dirty="0" err="1" smtClean="0"/>
              <a:t>Hagmann</a:t>
            </a:r>
            <a:endParaRPr lang="en-US" dirty="0" smtClean="0"/>
          </a:p>
          <a:p>
            <a:r>
              <a:rPr lang="en-US" dirty="0" smtClean="0"/>
              <a:t>SY-RF-FB</a:t>
            </a:r>
            <a:endParaRPr lang="en-US" dirty="0"/>
          </a:p>
        </p:txBody>
      </p:sp>
      <p:sp>
        <p:nvSpPr>
          <p:cNvPr id="7" name="Oval 6"/>
          <p:cNvSpPr/>
          <p:nvPr/>
        </p:nvSpPr>
        <p:spPr>
          <a:xfrm>
            <a:off x="433510" y="2919045"/>
            <a:ext cx="2484408" cy="70609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33510" y="4428083"/>
            <a:ext cx="2591044" cy="77696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9693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49765</TotalTime>
  <Words>2941</Words>
  <Application>Microsoft Office PowerPoint</Application>
  <PresentationFormat>On-screen Show (4:3)</PresentationFormat>
  <Paragraphs>643</Paragraphs>
  <Slides>35</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Syastro</vt:lpstr>
      <vt:lpstr>Symbol</vt:lpstr>
      <vt:lpstr>Times New Roman</vt:lpstr>
      <vt:lpstr>Wingdings</vt:lpstr>
      <vt:lpstr>Office Theme</vt:lpstr>
      <vt:lpstr>PowerPoint Presentation</vt:lpstr>
      <vt:lpstr>Introduction - Reminder</vt:lpstr>
      <vt:lpstr>Strategy for Gamma factory synchronisation with SPS  </vt:lpstr>
      <vt:lpstr>Alternative paths</vt:lpstr>
      <vt:lpstr>Phase noise of commercial generator</vt:lpstr>
      <vt:lpstr>Design choices for gg PoP synchronization</vt:lpstr>
      <vt:lpstr>New scheme for the gg factory POP</vt:lpstr>
      <vt:lpstr>SPS BA3 side (1)</vt:lpstr>
      <vt:lpstr>SPS BA3 side (2)</vt:lpstr>
      <vt:lpstr>Precision triggers – in house developed RF VME board</vt:lpstr>
      <vt:lpstr>Phase noise of divider for AWAKE clocks</vt:lpstr>
      <vt:lpstr>New developments needed</vt:lpstr>
      <vt:lpstr>Fiber link stabilization</vt:lpstr>
      <vt:lpstr>Fiber Link Stabilization - Results</vt:lpstr>
      <vt:lpstr>Hardware</vt:lpstr>
      <vt:lpstr>Resources (workforce) </vt:lpstr>
      <vt:lpstr>Schedule</vt:lpstr>
      <vt:lpstr>Next possible steps</vt:lpstr>
      <vt:lpstr>Spare</vt:lpstr>
      <vt:lpstr>A possible scheme for the gg factory POP</vt:lpstr>
      <vt:lpstr>Design choices for AWAKE synchronization at 400 GeV/c</vt:lpstr>
      <vt:lpstr>SPS AWAKE Cycle</vt:lpstr>
      <vt:lpstr>AWAKE: Synchronizing 3 Beams </vt:lpstr>
      <vt:lpstr>Simplified overview synchronization and RF distribution</vt:lpstr>
      <vt:lpstr>Hardware installation</vt:lpstr>
      <vt:lpstr>Simplified overview synchronization and RF distribution</vt:lpstr>
      <vt:lpstr>Laser synchronization</vt:lpstr>
      <vt:lpstr>Simplified overview synchronization and RF distribution</vt:lpstr>
      <vt:lpstr>Control of synchronous proton transfer to AWAKE</vt:lpstr>
      <vt:lpstr>Simplified overview synchronization and RF distribution</vt:lpstr>
      <vt:lpstr>Fiber link stabilization</vt:lpstr>
      <vt:lpstr>AWAKE Fiber links</vt:lpstr>
      <vt:lpstr>Fiber Link Stabilization - Results</vt:lpstr>
      <vt:lpstr>Simplified overview synchronization and RF distribution</vt:lpstr>
      <vt:lpstr>Precision triggers – in house developed RF VME board</vt:lpstr>
    </vt:vector>
  </TitlesOfParts>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Edda Gschwendtner</dc:creator>
  <cp:lastModifiedBy>Wolfgang Hofle</cp:lastModifiedBy>
  <cp:revision>865</cp:revision>
  <cp:lastPrinted>2015-03-30T15:42:46Z</cp:lastPrinted>
  <dcterms:created xsi:type="dcterms:W3CDTF">2014-02-26T09:32:50Z</dcterms:created>
  <dcterms:modified xsi:type="dcterms:W3CDTF">2022-10-25T06:06:43Z</dcterms:modified>
</cp:coreProperties>
</file>