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6"/>
  </p:notesMasterIdLst>
  <p:sldIdLst>
    <p:sldId id="269" r:id="rId2"/>
    <p:sldId id="628" r:id="rId3"/>
    <p:sldId id="619" r:id="rId4"/>
    <p:sldId id="601" r:id="rId5"/>
    <p:sldId id="618" r:id="rId6"/>
    <p:sldId id="617" r:id="rId7"/>
    <p:sldId id="626" r:id="rId8"/>
    <p:sldId id="620" r:id="rId9"/>
    <p:sldId id="630" r:id="rId10"/>
    <p:sldId id="610" r:id="rId11"/>
    <p:sldId id="622" r:id="rId12"/>
    <p:sldId id="627" r:id="rId13"/>
    <p:sldId id="631" r:id="rId14"/>
    <p:sldId id="633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946"/>
    <p:restoredTop sz="94631"/>
  </p:normalViewPr>
  <p:slideViewPr>
    <p:cSldViewPr snapToGrid="0" snapToObjects="1">
      <p:cViewPr varScale="1">
        <p:scale>
          <a:sx n="139" d="100"/>
          <a:sy n="139" d="100"/>
        </p:scale>
        <p:origin x="4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651F-A0A0-324C-B3AB-F519BDD94ED9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01DB0-9749-9547-8C49-BEF4CEEFF9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8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11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13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D8C2A6F-0513-674E-87D6-A38268BE63A2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18DF27-C47A-2A45-89A0-FCCC77CB6E4F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4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950" y="1020416"/>
            <a:ext cx="5896389" cy="526304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C8286A-03E0-6D49-9D42-D4B8C72EB5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18662" y="1020416"/>
            <a:ext cx="2693504" cy="526304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9B271C5-42D8-D24B-A4B3-320DFCBB4F3E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F0E9747-688D-EA40-9495-E0B56C4A73A2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32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2A1692-A79C-F94D-8071-0A66ED90799B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F2EE1EE-8D6D-4346-B9F2-3EAAE932E151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41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3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A2E35D-BD29-AB44-B3A6-E75904B7FD5D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37E9A2E-0DEB-A24D-AE54-2E7394B85E80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7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5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40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986FFEB-5D0A-984F-A179-F9468CD8B4F8}"/>
              </a:ext>
            </a:extLst>
          </p:cNvPr>
          <p:cNvSpPr/>
          <p:nvPr userDrawn="1"/>
        </p:nvSpPr>
        <p:spPr>
          <a:xfrm>
            <a:off x="0" y="6445799"/>
            <a:ext cx="9144000" cy="4917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700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95000"/>
                </a:schemeClr>
              </a:gs>
              <a:gs pos="62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09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2" y="6445800"/>
            <a:ext cx="1130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24-25/10/2022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9226" y="6445802"/>
            <a:ext cx="574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GF-PoP project review - cavity and laser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9696" y="6445801"/>
            <a:ext cx="1011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fld id="{6324D5D7-7619-544E-85E6-FE67B0DC27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60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u="none" kern="1200" baseline="0">
          <a:solidFill>
            <a:schemeClr val="accent3">
              <a:lumMod val="75000"/>
            </a:schemeClr>
          </a:solidFill>
          <a:uFill>
            <a:solidFill>
              <a:schemeClr val="accent2">
                <a:lumMod val="75000"/>
              </a:schemeClr>
            </a:solidFill>
          </a:u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svg"/><Relationship Id="rId18" Type="http://schemas.openxmlformats.org/officeDocument/2006/relationships/image" Target="../media/image170.png"/><Relationship Id="rId3" Type="http://schemas.openxmlformats.org/officeDocument/2006/relationships/image" Target="../media/image11.svg"/><Relationship Id="rId21" Type="http://schemas.openxmlformats.org/officeDocument/2006/relationships/image" Target="../media/image200.png"/><Relationship Id="rId7" Type="http://schemas.openxmlformats.org/officeDocument/2006/relationships/image" Target="../media/image15.svg"/><Relationship Id="rId12" Type="http://schemas.openxmlformats.org/officeDocument/2006/relationships/image" Target="../media/image20.png"/><Relationship Id="rId17" Type="http://schemas.openxmlformats.org/officeDocument/2006/relationships/image" Target="../media/image25.sv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20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19" Type="http://schemas.openxmlformats.org/officeDocument/2006/relationships/image" Target="../media/image180.png"/><Relationship Id="rId4" Type="http://schemas.openxmlformats.org/officeDocument/2006/relationships/image" Target="../media/image12.png"/><Relationship Id="rId9" Type="http://schemas.openxmlformats.org/officeDocument/2006/relationships/image" Target="../media/image17.svg"/><Relationship Id="rId1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BDA23-515D-6642-BE28-912174A7ED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Cost</a:t>
            </a:r>
            <a:r>
              <a:rPr lang="fr-FR" dirty="0"/>
              <a:t>/</a:t>
            </a:r>
            <a:r>
              <a:rPr lang="fr-FR" dirty="0" err="1"/>
              <a:t>timeline</a:t>
            </a:r>
            <a:r>
              <a:rPr lang="fr-FR" dirty="0"/>
              <a:t> </a:t>
            </a:r>
            <a:r>
              <a:rPr lang="fr-FR" dirty="0" err="1"/>
              <a:t>review</a:t>
            </a:r>
            <a:r>
              <a:rPr lang="fr-FR" dirty="0"/>
              <a:t> – laser/</a:t>
            </a:r>
            <a:r>
              <a:rPr lang="fr-FR" dirty="0" err="1"/>
              <a:t>optical</a:t>
            </a:r>
            <a:r>
              <a:rPr lang="fr-FR" dirty="0"/>
              <a:t> </a:t>
            </a:r>
            <a:r>
              <a:rPr lang="fr-FR" dirty="0" err="1"/>
              <a:t>cavity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5541E0-21C9-DE4A-AEAA-2861B142B2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Aurélien MARTENS</a:t>
            </a:r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A147C4-D28B-2E43-BD1E-144388D76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A87ECD-573C-214C-B831-5031FF8EC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91F5D-C368-C34D-B334-0042676D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5542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4641AF-439E-8047-AB4E-CD32DC94B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Laser: Conceptual laser scheme for GF-</a:t>
            </a:r>
            <a:r>
              <a:rPr lang="en-GB" sz="2400" dirty="0" err="1"/>
              <a:t>PoP</a:t>
            </a:r>
            <a:r>
              <a:rPr lang="en-GB" sz="2400" dirty="0"/>
              <a:t> synchro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B7E855-F85A-AE41-8950-A6FE8310C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1D6719-428E-8349-9BF1-C854DA371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8243D-CDE0-0442-80BD-756CC24F4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10</a:t>
            </a:fld>
            <a:endParaRPr lang="fr-FR"/>
          </a:p>
        </p:txBody>
      </p:sp>
      <p:pic>
        <p:nvPicPr>
          <p:cNvPr id="7" name="Graphic 85">
            <a:extLst>
              <a:ext uri="{FF2B5EF4-FFF2-40B4-BE49-F238E27FC236}">
                <a16:creationId xmlns:a16="http://schemas.microsoft.com/office/drawing/2014/main" id="{8842113E-B8BA-6B4F-AF25-23B74DC5A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53644" y="2182304"/>
            <a:ext cx="316079" cy="189310"/>
          </a:xfrm>
          <a:prstGeom prst="rect">
            <a:avLst/>
          </a:prstGeom>
        </p:spPr>
      </p:pic>
      <p:pic>
        <p:nvPicPr>
          <p:cNvPr id="8" name="Graphic 86">
            <a:extLst>
              <a:ext uri="{FF2B5EF4-FFF2-40B4-BE49-F238E27FC236}">
                <a16:creationId xmlns:a16="http://schemas.microsoft.com/office/drawing/2014/main" id="{1FBDD84C-5A3B-9249-BE4E-29887F04F8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62877" y="2171496"/>
            <a:ext cx="156563" cy="189310"/>
          </a:xfrm>
          <a:prstGeom prst="rect">
            <a:avLst/>
          </a:prstGeom>
        </p:spPr>
      </p:pic>
      <p:sp>
        <p:nvSpPr>
          <p:cNvPr id="9" name="TextBox 88">
            <a:extLst>
              <a:ext uri="{FF2B5EF4-FFF2-40B4-BE49-F238E27FC236}">
                <a16:creationId xmlns:a16="http://schemas.microsoft.com/office/drawing/2014/main" id="{B38F86E3-9385-8C44-83C1-5335AD9C6DF1}"/>
              </a:ext>
            </a:extLst>
          </p:cNvPr>
          <p:cNvSpPr txBox="1"/>
          <p:nvPr/>
        </p:nvSpPr>
        <p:spPr>
          <a:xfrm>
            <a:off x="4862444" y="2317400"/>
            <a:ext cx="57565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/>
              <a:t>EOM</a:t>
            </a:r>
          </a:p>
          <a:p>
            <a:r>
              <a:rPr lang="en-US" sz="750" b="1" dirty="0"/>
              <a:t>7dB losses</a:t>
            </a:r>
            <a:endParaRPr lang="en-US" sz="675" b="1" dirty="0"/>
          </a:p>
        </p:txBody>
      </p:sp>
      <p:pic>
        <p:nvPicPr>
          <p:cNvPr id="10" name="Graphic 89">
            <a:extLst>
              <a:ext uri="{FF2B5EF4-FFF2-40B4-BE49-F238E27FC236}">
                <a16:creationId xmlns:a16="http://schemas.microsoft.com/office/drawing/2014/main" id="{B389118E-3FF0-B642-86BE-4D93D8766F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79781" y="2165485"/>
            <a:ext cx="316079" cy="189310"/>
          </a:xfrm>
          <a:prstGeom prst="rect">
            <a:avLst/>
          </a:prstGeom>
        </p:spPr>
      </p:pic>
      <p:pic>
        <p:nvPicPr>
          <p:cNvPr id="11" name="Graphic 91">
            <a:extLst>
              <a:ext uri="{FF2B5EF4-FFF2-40B4-BE49-F238E27FC236}">
                <a16:creationId xmlns:a16="http://schemas.microsoft.com/office/drawing/2014/main" id="{3291C344-256E-4E4F-A50C-44B96AAC4F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19490" y="2137012"/>
            <a:ext cx="266650" cy="197979"/>
          </a:xfrm>
          <a:prstGeom prst="rect">
            <a:avLst/>
          </a:prstGeom>
        </p:spPr>
      </p:pic>
      <p:pic>
        <p:nvPicPr>
          <p:cNvPr id="12" name="Graphic 92">
            <a:extLst>
              <a:ext uri="{FF2B5EF4-FFF2-40B4-BE49-F238E27FC236}">
                <a16:creationId xmlns:a16="http://schemas.microsoft.com/office/drawing/2014/main" id="{5F177D40-A849-7A4B-BB3F-BA18BD970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22023" y="2171496"/>
            <a:ext cx="316079" cy="189310"/>
          </a:xfrm>
          <a:prstGeom prst="rect">
            <a:avLst/>
          </a:prstGeom>
        </p:spPr>
      </p:pic>
      <p:sp>
        <p:nvSpPr>
          <p:cNvPr id="13" name="TextBox 88">
            <a:extLst>
              <a:ext uri="{FF2B5EF4-FFF2-40B4-BE49-F238E27FC236}">
                <a16:creationId xmlns:a16="http://schemas.microsoft.com/office/drawing/2014/main" id="{099BEA24-069C-1340-B914-C81B590A318D}"/>
              </a:ext>
            </a:extLst>
          </p:cNvPr>
          <p:cNvSpPr txBox="1"/>
          <p:nvPr/>
        </p:nvSpPr>
        <p:spPr>
          <a:xfrm>
            <a:off x="5293843" y="2366610"/>
            <a:ext cx="10016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/>
              <a:t>Fibered polarization rotator</a:t>
            </a:r>
          </a:p>
          <a:p>
            <a:r>
              <a:rPr lang="en-US" sz="700" b="1" dirty="0"/>
              <a:t>2dB losses</a:t>
            </a:r>
            <a:endParaRPr lang="en-US" sz="600" b="1" dirty="0"/>
          </a:p>
        </p:txBody>
      </p:sp>
      <p:pic>
        <p:nvPicPr>
          <p:cNvPr id="14" name="Graphic 59">
            <a:extLst>
              <a:ext uri="{FF2B5EF4-FFF2-40B4-BE49-F238E27FC236}">
                <a16:creationId xmlns:a16="http://schemas.microsoft.com/office/drawing/2014/main" id="{DE6436C1-E303-874D-8AE9-E9DBB6B0E198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46720" y="1635816"/>
            <a:ext cx="468630" cy="348615"/>
          </a:xfrm>
          <a:prstGeom prst="rect">
            <a:avLst/>
          </a:prstGeom>
        </p:spPr>
      </p:pic>
      <p:sp>
        <p:nvSpPr>
          <p:cNvPr id="15" name="Rectangle: Top Corners Snipped 63">
            <a:extLst>
              <a:ext uri="{FF2B5EF4-FFF2-40B4-BE49-F238E27FC236}">
                <a16:creationId xmlns:a16="http://schemas.microsoft.com/office/drawing/2014/main" id="{78C83094-1918-5C4F-9CF6-8232C7B9255D}"/>
              </a:ext>
            </a:extLst>
          </p:cNvPr>
          <p:cNvSpPr/>
          <p:nvPr/>
        </p:nvSpPr>
        <p:spPr>
          <a:xfrm rot="5400000">
            <a:off x="6834166" y="2211546"/>
            <a:ext cx="259697" cy="221456"/>
          </a:xfrm>
          <a:prstGeom prst="snip2Same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6" name="Connector: Curved 64">
            <a:extLst>
              <a:ext uri="{FF2B5EF4-FFF2-40B4-BE49-F238E27FC236}">
                <a16:creationId xmlns:a16="http://schemas.microsoft.com/office/drawing/2014/main" id="{6AC16D54-F535-8842-BA95-761ADA3E039F}"/>
              </a:ext>
            </a:extLst>
          </p:cNvPr>
          <p:cNvCxnSpPr>
            <a:cxnSpLocks/>
            <a:stCxn id="15" idx="1"/>
          </p:cNvCxnSpPr>
          <p:nvPr/>
        </p:nvCxnSpPr>
        <p:spPr>
          <a:xfrm rot="10800000">
            <a:off x="6343208" y="1432566"/>
            <a:ext cx="510079" cy="889709"/>
          </a:xfrm>
          <a:prstGeom prst="curvedConnector3">
            <a:avLst>
              <a:gd name="adj1" fmla="val 40902"/>
            </a:avLst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65">
            <a:extLst>
              <a:ext uri="{FF2B5EF4-FFF2-40B4-BE49-F238E27FC236}">
                <a16:creationId xmlns:a16="http://schemas.microsoft.com/office/drawing/2014/main" id="{FB917CB4-664F-E94B-A17A-F967E1820D16}"/>
              </a:ext>
            </a:extLst>
          </p:cNvPr>
          <p:cNvCxnSpPr>
            <a:cxnSpLocks/>
            <a:stCxn id="19" idx="1"/>
          </p:cNvCxnSpPr>
          <p:nvPr/>
        </p:nvCxnSpPr>
        <p:spPr>
          <a:xfrm flipV="1">
            <a:off x="7328675" y="1816633"/>
            <a:ext cx="728315" cy="1388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66">
            <a:extLst>
              <a:ext uri="{FF2B5EF4-FFF2-40B4-BE49-F238E27FC236}">
                <a16:creationId xmlns:a16="http://schemas.microsoft.com/office/drawing/2014/main" id="{52AC578E-02AD-8C43-80D9-80530D1873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3500000" flipH="1">
            <a:off x="7323283" y="2238099"/>
            <a:ext cx="90011" cy="250746"/>
          </a:xfrm>
          <a:prstGeom prst="rect">
            <a:avLst/>
          </a:prstGeom>
        </p:spPr>
      </p:pic>
      <p:pic>
        <p:nvPicPr>
          <p:cNvPr id="19" name="Graphic 67">
            <a:extLst>
              <a:ext uri="{FF2B5EF4-FFF2-40B4-BE49-F238E27FC236}">
                <a16:creationId xmlns:a16="http://schemas.microsoft.com/office/drawing/2014/main" id="{7A2480E4-7A67-C141-8D40-B427749E0D6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700000" flipH="1" flipV="1">
            <a:off x="7251845" y="1673322"/>
            <a:ext cx="90011" cy="250746"/>
          </a:xfrm>
          <a:prstGeom prst="rect">
            <a:avLst/>
          </a:prstGeom>
        </p:spPr>
      </p:pic>
      <p:pic>
        <p:nvPicPr>
          <p:cNvPr id="20" name="Graphic 68">
            <a:extLst>
              <a:ext uri="{FF2B5EF4-FFF2-40B4-BE49-F238E27FC236}">
                <a16:creationId xmlns:a16="http://schemas.microsoft.com/office/drawing/2014/main" id="{07FDA38B-EC01-0C4A-8E19-5B52A9C9418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529780" y="1742184"/>
            <a:ext cx="349973" cy="157234"/>
          </a:xfrm>
          <a:prstGeom prst="rect">
            <a:avLst/>
          </a:prstGeom>
        </p:spPr>
      </p:pic>
      <p:cxnSp>
        <p:nvCxnSpPr>
          <p:cNvPr id="21" name="Straight Connector 69">
            <a:extLst>
              <a:ext uri="{FF2B5EF4-FFF2-40B4-BE49-F238E27FC236}">
                <a16:creationId xmlns:a16="http://schemas.microsoft.com/office/drawing/2014/main" id="{1F967886-216A-1B42-9BA6-02DCECF25277}"/>
              </a:ext>
            </a:extLst>
          </p:cNvPr>
          <p:cNvCxnSpPr>
            <a:cxnSpLocks/>
            <a:stCxn id="19" idx="1"/>
            <a:endCxn id="18" idx="1"/>
          </p:cNvCxnSpPr>
          <p:nvPr/>
        </p:nvCxnSpPr>
        <p:spPr>
          <a:xfrm>
            <a:off x="7328675" y="1830519"/>
            <a:ext cx="7790" cy="50113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70">
            <a:extLst>
              <a:ext uri="{FF2B5EF4-FFF2-40B4-BE49-F238E27FC236}">
                <a16:creationId xmlns:a16="http://schemas.microsoft.com/office/drawing/2014/main" id="{D0FE4C8F-8937-D64F-AB2F-833F3F48A7DD}"/>
              </a:ext>
            </a:extLst>
          </p:cNvPr>
          <p:cNvCxnSpPr>
            <a:cxnSpLocks/>
            <a:stCxn id="23" idx="3"/>
            <a:endCxn id="18" idx="1"/>
          </p:cNvCxnSpPr>
          <p:nvPr/>
        </p:nvCxnSpPr>
        <p:spPr>
          <a:xfrm>
            <a:off x="6993879" y="2324585"/>
            <a:ext cx="342585" cy="706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Graphic 74">
            <a:extLst>
              <a:ext uri="{FF2B5EF4-FFF2-40B4-BE49-F238E27FC236}">
                <a16:creationId xmlns:a16="http://schemas.microsoft.com/office/drawing/2014/main" id="{1551CAE2-C319-AF49-B56D-D0527820E0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856719" y="2236002"/>
            <a:ext cx="137160" cy="177165"/>
          </a:xfrm>
          <a:prstGeom prst="rect">
            <a:avLst/>
          </a:prstGeom>
        </p:spPr>
      </p:pic>
      <p:sp>
        <p:nvSpPr>
          <p:cNvPr id="24" name="TextBox 77">
            <a:extLst>
              <a:ext uri="{FF2B5EF4-FFF2-40B4-BE49-F238E27FC236}">
                <a16:creationId xmlns:a16="http://schemas.microsoft.com/office/drawing/2014/main" id="{C47CB938-F67A-CF40-A269-DB44367B4BEF}"/>
              </a:ext>
            </a:extLst>
          </p:cNvPr>
          <p:cNvSpPr txBox="1"/>
          <p:nvPr/>
        </p:nvSpPr>
        <p:spPr>
          <a:xfrm>
            <a:off x="6620694" y="1897679"/>
            <a:ext cx="457803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Fiber</a:t>
            </a:r>
          </a:p>
        </p:txBody>
      </p:sp>
      <p:sp>
        <p:nvSpPr>
          <p:cNvPr id="25" name="TextBox 78">
            <a:extLst>
              <a:ext uri="{FF2B5EF4-FFF2-40B4-BE49-F238E27FC236}">
                <a16:creationId xmlns:a16="http://schemas.microsoft.com/office/drawing/2014/main" id="{6B1B90A1-A1F3-1D43-B2EE-D37A33BD9583}"/>
              </a:ext>
            </a:extLst>
          </p:cNvPr>
          <p:cNvSpPr txBox="1"/>
          <p:nvPr/>
        </p:nvSpPr>
        <p:spPr>
          <a:xfrm>
            <a:off x="7482680" y="1565769"/>
            <a:ext cx="64005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Isolator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0B5B3F3-8139-1246-8AFE-49A2BB23478C}"/>
              </a:ext>
            </a:extLst>
          </p:cNvPr>
          <p:cNvSpPr/>
          <p:nvPr/>
        </p:nvSpPr>
        <p:spPr>
          <a:xfrm>
            <a:off x="6962204" y="2452122"/>
            <a:ext cx="34289" cy="49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0DF564-401B-844D-9BFC-B68267ED6DC3}"/>
              </a:ext>
            </a:extLst>
          </p:cNvPr>
          <p:cNvSpPr/>
          <p:nvPr/>
        </p:nvSpPr>
        <p:spPr>
          <a:xfrm>
            <a:off x="6890600" y="2452122"/>
            <a:ext cx="34289" cy="49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6668082-4AC3-AB49-89AA-2C47B649C928}"/>
              </a:ext>
            </a:extLst>
          </p:cNvPr>
          <p:cNvSpPr/>
          <p:nvPr/>
        </p:nvSpPr>
        <p:spPr>
          <a:xfrm rot="5400000">
            <a:off x="6807895" y="2218182"/>
            <a:ext cx="34289" cy="49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9" name="Connector: Curved 64">
            <a:extLst>
              <a:ext uri="{FF2B5EF4-FFF2-40B4-BE49-F238E27FC236}">
                <a16:creationId xmlns:a16="http://schemas.microsoft.com/office/drawing/2014/main" id="{7D647E29-2F0C-EB44-B111-04364BD76283}"/>
              </a:ext>
            </a:extLst>
          </p:cNvPr>
          <p:cNvCxnSpPr>
            <a:cxnSpLocks/>
          </p:cNvCxnSpPr>
          <p:nvPr/>
        </p:nvCxnSpPr>
        <p:spPr>
          <a:xfrm rot="10800000" flipV="1">
            <a:off x="5990318" y="1742183"/>
            <a:ext cx="636785" cy="517957"/>
          </a:xfrm>
          <a:prstGeom prst="curvedConnector3">
            <a:avLst>
              <a:gd name="adj1" fmla="val 50000"/>
            </a:avLst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77">
            <a:extLst>
              <a:ext uri="{FF2B5EF4-FFF2-40B4-BE49-F238E27FC236}">
                <a16:creationId xmlns:a16="http://schemas.microsoft.com/office/drawing/2014/main" id="{04BFC1D6-481C-744A-8E8F-563FC4269174}"/>
              </a:ext>
            </a:extLst>
          </p:cNvPr>
          <p:cNvSpPr txBox="1"/>
          <p:nvPr/>
        </p:nvSpPr>
        <p:spPr>
          <a:xfrm>
            <a:off x="6218238" y="1989849"/>
            <a:ext cx="457803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99%</a:t>
            </a:r>
          </a:p>
        </p:txBody>
      </p:sp>
      <p:sp>
        <p:nvSpPr>
          <p:cNvPr id="31" name="TextBox 77">
            <a:extLst>
              <a:ext uri="{FF2B5EF4-FFF2-40B4-BE49-F238E27FC236}">
                <a16:creationId xmlns:a16="http://schemas.microsoft.com/office/drawing/2014/main" id="{3BDB08F9-F9D7-8541-A209-274A64A5BE30}"/>
              </a:ext>
            </a:extLst>
          </p:cNvPr>
          <p:cNvSpPr txBox="1"/>
          <p:nvPr/>
        </p:nvSpPr>
        <p:spPr>
          <a:xfrm>
            <a:off x="6369345" y="1299703"/>
            <a:ext cx="457803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1%</a:t>
            </a:r>
          </a:p>
        </p:txBody>
      </p:sp>
      <p:pic>
        <p:nvPicPr>
          <p:cNvPr id="32" name="Graphic 23">
            <a:extLst>
              <a:ext uri="{FF2B5EF4-FFF2-40B4-BE49-F238E27FC236}">
                <a16:creationId xmlns:a16="http://schemas.microsoft.com/office/drawing/2014/main" id="{40079DE2-70BC-0A4C-A75B-26B358EA319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222900" y="1338743"/>
            <a:ext cx="118576" cy="167084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D8F78255-962C-AA40-AAD4-129D0C9F4D9F}"/>
              </a:ext>
            </a:extLst>
          </p:cNvPr>
          <p:cNvSpPr txBox="1"/>
          <p:nvPr/>
        </p:nvSpPr>
        <p:spPr>
          <a:xfrm>
            <a:off x="7839760" y="1336783"/>
            <a:ext cx="1249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Laser, 160MHz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204596AE-139A-694F-816C-46E12C8B0CFE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5817140" y="1422285"/>
            <a:ext cx="40576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8C27A165-CA3D-3E4D-84E2-6621912D7445}"/>
              </a:ext>
            </a:extLst>
          </p:cNvPr>
          <p:cNvSpPr/>
          <p:nvPr/>
        </p:nvSpPr>
        <p:spPr>
          <a:xfrm>
            <a:off x="5293843" y="1239437"/>
            <a:ext cx="52329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6BDD6C4B-5EC7-BF41-9365-0D7A835A2417}"/>
              </a:ext>
            </a:extLst>
          </p:cNvPr>
          <p:cNvCxnSpPr>
            <a:cxnSpLocks/>
          </p:cNvCxnSpPr>
          <p:nvPr/>
        </p:nvCxnSpPr>
        <p:spPr>
          <a:xfrm>
            <a:off x="5310258" y="1336783"/>
            <a:ext cx="25699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99808489-40AB-6649-9C00-0047510B51AD}"/>
              </a:ext>
            </a:extLst>
          </p:cNvPr>
          <p:cNvCxnSpPr>
            <a:cxnSpLocks/>
          </p:cNvCxnSpPr>
          <p:nvPr/>
        </p:nvCxnSpPr>
        <p:spPr>
          <a:xfrm>
            <a:off x="5567253" y="1336783"/>
            <a:ext cx="249887" cy="22898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E472840B-317E-DC46-AE98-9387EFF38350}"/>
                  </a:ext>
                </a:extLst>
              </p:cNvPr>
              <p:cNvSpPr txBox="1"/>
              <p:nvPr/>
            </p:nvSpPr>
            <p:spPr>
              <a:xfrm>
                <a:off x="5242884" y="1328605"/>
                <a:ext cx="56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GB" sz="1400" dirty="0"/>
                  <a:t>F</a:t>
                </a:r>
                <a:r>
                  <a:rPr lang="en-GB" sz="1400" baseline="-25000" dirty="0"/>
                  <a:t>rep</a:t>
                </a:r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E472840B-317E-DC46-AE98-9387EFF383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2884" y="1328605"/>
                <a:ext cx="562975" cy="307777"/>
              </a:xfrm>
              <a:prstGeom prst="rect">
                <a:avLst/>
              </a:prstGeom>
              <a:blipFill>
                <a:blip r:embed="rId18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7D129982-DF70-7843-A873-250C62C93B60}"/>
              </a:ext>
            </a:extLst>
          </p:cNvPr>
          <p:cNvCxnSpPr>
            <a:cxnSpLocks/>
          </p:cNvCxnSpPr>
          <p:nvPr/>
        </p:nvCxnSpPr>
        <p:spPr>
          <a:xfrm flipH="1">
            <a:off x="4888083" y="1422285"/>
            <a:ext cx="40576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3D9F3D29-C4ED-AA4B-8F4F-7C3A720EE863}"/>
              </a:ext>
            </a:extLst>
          </p:cNvPr>
          <p:cNvSpPr/>
          <p:nvPr/>
        </p:nvSpPr>
        <p:spPr>
          <a:xfrm>
            <a:off x="4369514" y="1237619"/>
            <a:ext cx="52329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B2E6C4BE-2705-1140-8C8A-BF2E4618D800}"/>
              </a:ext>
            </a:extLst>
          </p:cNvPr>
          <p:cNvSpPr txBox="1"/>
          <p:nvPr/>
        </p:nvSpPr>
        <p:spPr>
          <a:xfrm>
            <a:off x="4369514" y="1255459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x100</a:t>
            </a: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5FEDD90-0FC9-9947-B48D-2E71507B6558}"/>
              </a:ext>
            </a:extLst>
          </p:cNvPr>
          <p:cNvCxnSpPr>
            <a:cxnSpLocks/>
          </p:cNvCxnSpPr>
          <p:nvPr/>
        </p:nvCxnSpPr>
        <p:spPr>
          <a:xfrm flipH="1">
            <a:off x="3960853" y="1408151"/>
            <a:ext cx="40576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llipse 42">
            <a:extLst>
              <a:ext uri="{FF2B5EF4-FFF2-40B4-BE49-F238E27FC236}">
                <a16:creationId xmlns:a16="http://schemas.microsoft.com/office/drawing/2014/main" id="{EE972CE2-68E3-174B-9AD4-1EC7D05A8860}"/>
              </a:ext>
            </a:extLst>
          </p:cNvPr>
          <p:cNvSpPr/>
          <p:nvPr/>
        </p:nvSpPr>
        <p:spPr>
          <a:xfrm>
            <a:off x="2591648" y="1198707"/>
            <a:ext cx="418290" cy="3757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346E783D-7E3A-9045-AC3A-DB1D1A8CD862}"/>
                  </a:ext>
                </a:extLst>
              </p:cNvPr>
              <p:cNvSpPr txBox="1"/>
              <p:nvPr/>
            </p:nvSpPr>
            <p:spPr>
              <a:xfrm>
                <a:off x="2674886" y="1159400"/>
                <a:ext cx="251813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</m:oMath>
                  </m:oMathPara>
                </a14:m>
                <a:endParaRPr lang="fr-FR" sz="28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346E783D-7E3A-9045-AC3A-DB1D1A8CD8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4886" y="1159400"/>
                <a:ext cx="251813" cy="430887"/>
              </a:xfrm>
              <a:prstGeom prst="rect">
                <a:avLst/>
              </a:prstGeom>
              <a:blipFill>
                <a:blip r:embed="rId19"/>
                <a:stretch>
                  <a:fillRect l="-23810" r="-238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ZoneTexte 44">
            <a:extLst>
              <a:ext uri="{FF2B5EF4-FFF2-40B4-BE49-F238E27FC236}">
                <a16:creationId xmlns:a16="http://schemas.microsoft.com/office/drawing/2014/main" id="{3FC71751-3F43-DF4D-B74E-EDC74C7A6EA0}"/>
              </a:ext>
            </a:extLst>
          </p:cNvPr>
          <p:cNvSpPr txBox="1"/>
          <p:nvPr/>
        </p:nvSpPr>
        <p:spPr>
          <a:xfrm>
            <a:off x="2664052" y="982520"/>
            <a:ext cx="5252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F</a:t>
            </a:r>
            <a:r>
              <a:rPr lang="en-GB" sz="1200" baseline="-25000" dirty="0"/>
              <a:t>0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1C3A8655-655D-5046-8AB4-A385397EC2D4}"/>
              </a:ext>
            </a:extLst>
          </p:cNvPr>
          <p:cNvSpPr/>
          <p:nvPr/>
        </p:nvSpPr>
        <p:spPr>
          <a:xfrm>
            <a:off x="2590608" y="1761300"/>
            <a:ext cx="418290" cy="3757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0CE40054-DA81-284C-BE2B-0A01F3C5EFAE}"/>
              </a:ext>
            </a:extLst>
          </p:cNvPr>
          <p:cNvSpPr txBox="1"/>
          <p:nvPr/>
        </p:nvSpPr>
        <p:spPr>
          <a:xfrm>
            <a:off x="2592825" y="2130873"/>
            <a:ext cx="5252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F</a:t>
            </a:r>
            <a:r>
              <a:rPr lang="en-GB" sz="1200" baseline="-25000" dirty="0"/>
              <a:t>0</a:t>
            </a:r>
            <a:r>
              <a:rPr lang="en-GB" sz="1200" dirty="0"/>
              <a:t>/4</a:t>
            </a:r>
          </a:p>
        </p:txBody>
      </p: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FFB2D186-0C23-C84C-B0F6-A4FBC817F9AB}"/>
              </a:ext>
            </a:extLst>
          </p:cNvPr>
          <p:cNvGrpSpPr/>
          <p:nvPr/>
        </p:nvGrpSpPr>
        <p:grpSpPr>
          <a:xfrm>
            <a:off x="2590608" y="1841667"/>
            <a:ext cx="418290" cy="157600"/>
            <a:chOff x="2588216" y="2784275"/>
            <a:chExt cx="624432" cy="207524"/>
          </a:xfrm>
        </p:grpSpPr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22F99603-A567-2744-8016-DCDF3E565D56}"/>
                </a:ext>
              </a:extLst>
            </p:cNvPr>
            <p:cNvCxnSpPr/>
            <p:nvPr/>
          </p:nvCxnSpPr>
          <p:spPr>
            <a:xfrm>
              <a:off x="2588216" y="2991799"/>
              <a:ext cx="212577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77D4E217-A9B8-4247-A44A-313499717149}"/>
                </a:ext>
              </a:extLst>
            </p:cNvPr>
            <p:cNvCxnSpPr>
              <a:cxnSpLocks/>
            </p:cNvCxnSpPr>
            <p:nvPr/>
          </p:nvCxnSpPr>
          <p:spPr>
            <a:xfrm>
              <a:off x="2810382" y="2784275"/>
              <a:ext cx="19626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5E16819B-6367-214B-976A-444F80DCF76B}"/>
                </a:ext>
              </a:extLst>
            </p:cNvPr>
            <p:cNvCxnSpPr/>
            <p:nvPr/>
          </p:nvCxnSpPr>
          <p:spPr>
            <a:xfrm>
              <a:off x="3000071" y="2991799"/>
              <a:ext cx="212577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CA3E9807-45C7-E64E-961C-06E21C103F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01736" y="2784275"/>
              <a:ext cx="0" cy="2075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5CB204-8F5C-ED47-B9AB-19F2DB6F0F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06172" y="2784275"/>
              <a:ext cx="0" cy="20752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BB50791D-64F4-844E-BE90-D6DE2E5C3755}"/>
              </a:ext>
            </a:extLst>
          </p:cNvPr>
          <p:cNvCxnSpPr>
            <a:stCxn id="44" idx="2"/>
            <a:endCxn id="46" idx="0"/>
          </p:cNvCxnSpPr>
          <p:nvPr/>
        </p:nvCxnSpPr>
        <p:spPr>
          <a:xfrm flipH="1">
            <a:off x="2799753" y="1590287"/>
            <a:ext cx="1040" cy="1710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llipse 54">
            <a:extLst>
              <a:ext uri="{FF2B5EF4-FFF2-40B4-BE49-F238E27FC236}">
                <a16:creationId xmlns:a16="http://schemas.microsoft.com/office/drawing/2014/main" id="{C105D5A6-8C7F-F844-9D63-AC57210F37AD}"/>
              </a:ext>
            </a:extLst>
          </p:cNvPr>
          <p:cNvSpPr/>
          <p:nvPr/>
        </p:nvSpPr>
        <p:spPr>
          <a:xfrm>
            <a:off x="3541113" y="1203033"/>
            <a:ext cx="418290" cy="3757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23B2B7EB-5BF3-7944-868D-9BC6616D47FC}"/>
              </a:ext>
            </a:extLst>
          </p:cNvPr>
          <p:cNvCxnSpPr>
            <a:cxnSpLocks/>
            <a:stCxn id="55" idx="2"/>
            <a:endCxn id="43" idx="6"/>
          </p:cNvCxnSpPr>
          <p:nvPr/>
        </p:nvCxnSpPr>
        <p:spPr>
          <a:xfrm flipH="1" flipV="1">
            <a:off x="3009938" y="1386563"/>
            <a:ext cx="531175" cy="432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15CB6CDE-001B-E84C-B729-A3525602554C}"/>
              </a:ext>
            </a:extLst>
          </p:cNvPr>
          <p:cNvSpPr txBox="1"/>
          <p:nvPr/>
        </p:nvSpPr>
        <p:spPr>
          <a:xfrm>
            <a:off x="3599457" y="120508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X</a:t>
            </a:r>
          </a:p>
        </p:txBody>
      </p: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4EDB6880-7204-E247-B5B8-DF2C7C10D342}"/>
              </a:ext>
            </a:extLst>
          </p:cNvPr>
          <p:cNvCxnSpPr>
            <a:stCxn id="57" idx="0"/>
          </p:cNvCxnSpPr>
          <p:nvPr/>
        </p:nvCxnSpPr>
        <p:spPr>
          <a:xfrm flipH="1" flipV="1">
            <a:off x="3750258" y="982520"/>
            <a:ext cx="1645" cy="2225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67BFC890-1028-D944-B782-51BC36163993}"/>
              </a:ext>
            </a:extLst>
          </p:cNvPr>
          <p:cNvCxnSpPr>
            <a:cxnSpLocks/>
          </p:cNvCxnSpPr>
          <p:nvPr/>
        </p:nvCxnSpPr>
        <p:spPr>
          <a:xfrm flipH="1">
            <a:off x="700391" y="982520"/>
            <a:ext cx="3049867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11D85563-4AAD-D046-B0D7-1051CD182011}"/>
              </a:ext>
            </a:extLst>
          </p:cNvPr>
          <p:cNvCxnSpPr/>
          <p:nvPr/>
        </p:nvCxnSpPr>
        <p:spPr>
          <a:xfrm flipH="1" flipV="1">
            <a:off x="698746" y="980482"/>
            <a:ext cx="1645" cy="2225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9286BC8D-8E78-A148-BA3D-21017691CCD1}"/>
              </a:ext>
            </a:extLst>
          </p:cNvPr>
          <p:cNvSpPr/>
          <p:nvPr/>
        </p:nvSpPr>
        <p:spPr>
          <a:xfrm>
            <a:off x="468217" y="1205172"/>
            <a:ext cx="52329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9DB5208E-B3FA-584F-8532-4303A908333B}"/>
                  </a:ext>
                </a:extLst>
              </p:cNvPr>
              <p:cNvSpPr txBox="1"/>
              <p:nvPr/>
            </p:nvSpPr>
            <p:spPr>
              <a:xfrm>
                <a:off x="380976" y="1349295"/>
                <a:ext cx="66717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GB" sz="1200" dirty="0"/>
                  <a:t>1MHz</a:t>
                </a:r>
                <a:endParaRPr lang="en-GB" sz="1200" baseline="-25000" dirty="0"/>
              </a:p>
            </p:txBody>
          </p:sp>
        </mc:Choice>
        <mc:Fallback xmlns="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9DB5208E-B3FA-584F-8532-4303A9083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976" y="1349295"/>
                <a:ext cx="667170" cy="276999"/>
              </a:xfrm>
              <a:prstGeom prst="rect">
                <a:avLst/>
              </a:prstGeom>
              <a:blipFill>
                <a:blip r:embed="rId20"/>
                <a:stretch>
                  <a:fillRect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259966CE-B80E-084A-8001-B0414B44E79D}"/>
              </a:ext>
            </a:extLst>
          </p:cNvPr>
          <p:cNvCxnSpPr>
            <a:cxnSpLocks/>
          </p:cNvCxnSpPr>
          <p:nvPr/>
        </p:nvCxnSpPr>
        <p:spPr>
          <a:xfrm>
            <a:off x="484780" y="1277726"/>
            <a:ext cx="25699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:a16="http://schemas.microsoft.com/office/drawing/2014/main" id="{9DADC045-7A4A-5A47-B436-E3C1C969798C}"/>
              </a:ext>
            </a:extLst>
          </p:cNvPr>
          <p:cNvCxnSpPr>
            <a:cxnSpLocks/>
          </p:cNvCxnSpPr>
          <p:nvPr/>
        </p:nvCxnSpPr>
        <p:spPr>
          <a:xfrm>
            <a:off x="741775" y="1277726"/>
            <a:ext cx="249887" cy="22898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llipse 64">
            <a:extLst>
              <a:ext uri="{FF2B5EF4-FFF2-40B4-BE49-F238E27FC236}">
                <a16:creationId xmlns:a16="http://schemas.microsoft.com/office/drawing/2014/main" id="{80506FC6-4EEE-7B4B-BB44-EC195261EBF6}"/>
              </a:ext>
            </a:extLst>
          </p:cNvPr>
          <p:cNvSpPr/>
          <p:nvPr/>
        </p:nvSpPr>
        <p:spPr>
          <a:xfrm>
            <a:off x="1369432" y="1689564"/>
            <a:ext cx="418290" cy="3757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1BC06B25-6833-964E-935D-58201C99B5C5}"/>
                  </a:ext>
                </a:extLst>
              </p:cNvPr>
              <p:cNvSpPr txBox="1"/>
              <p:nvPr/>
            </p:nvSpPr>
            <p:spPr>
              <a:xfrm>
                <a:off x="1448251" y="1648863"/>
                <a:ext cx="251813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</m:oMath>
                  </m:oMathPara>
                </a14:m>
                <a:endParaRPr lang="fr-FR" sz="28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6" name="ZoneTexte 65">
                <a:extLst>
                  <a:ext uri="{FF2B5EF4-FFF2-40B4-BE49-F238E27FC236}">
                    <a16:creationId xmlns:a16="http://schemas.microsoft.com/office/drawing/2014/main" id="{1BC06B25-6833-964E-935D-58201C99B5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8251" y="1648863"/>
                <a:ext cx="251813" cy="430887"/>
              </a:xfrm>
              <a:prstGeom prst="rect">
                <a:avLst/>
              </a:prstGeom>
              <a:blipFill>
                <a:blip r:embed="rId21"/>
                <a:stretch>
                  <a:fillRect l="-30000" r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ZoneTexte 66">
            <a:extLst>
              <a:ext uri="{FF2B5EF4-FFF2-40B4-BE49-F238E27FC236}">
                <a16:creationId xmlns:a16="http://schemas.microsoft.com/office/drawing/2014/main" id="{7A41D2C8-7FBF-C747-A385-9ED57D0DCB1F}"/>
              </a:ext>
            </a:extLst>
          </p:cNvPr>
          <p:cNvSpPr txBox="1"/>
          <p:nvPr/>
        </p:nvSpPr>
        <p:spPr>
          <a:xfrm>
            <a:off x="1280181" y="2032996"/>
            <a:ext cx="6690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10MHz</a:t>
            </a:r>
            <a:endParaRPr lang="en-GB" sz="1200" baseline="-25000" dirty="0"/>
          </a:p>
        </p:txBody>
      </p: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C692240F-96A9-F34A-A5BA-21BAEF231468}"/>
              </a:ext>
            </a:extLst>
          </p:cNvPr>
          <p:cNvCxnSpPr>
            <a:cxnSpLocks/>
          </p:cNvCxnSpPr>
          <p:nvPr/>
        </p:nvCxnSpPr>
        <p:spPr>
          <a:xfrm flipH="1" flipV="1">
            <a:off x="975660" y="1919170"/>
            <a:ext cx="393772" cy="1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1673FFF2-2306-D84C-83DB-A811EB3B6374}"/>
              </a:ext>
            </a:extLst>
          </p:cNvPr>
          <p:cNvCxnSpPr>
            <a:cxnSpLocks/>
            <a:stCxn id="43" idx="2"/>
          </p:cNvCxnSpPr>
          <p:nvPr/>
        </p:nvCxnSpPr>
        <p:spPr>
          <a:xfrm flipH="1">
            <a:off x="1572457" y="1386563"/>
            <a:ext cx="1019191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88">
            <a:extLst>
              <a:ext uri="{FF2B5EF4-FFF2-40B4-BE49-F238E27FC236}">
                <a16:creationId xmlns:a16="http://schemas.microsoft.com/office/drawing/2014/main" id="{BD5F6C2F-3852-3C42-8CFC-C3531B33A5FB}"/>
              </a:ext>
            </a:extLst>
          </p:cNvPr>
          <p:cNvSpPr txBox="1"/>
          <p:nvPr/>
        </p:nvSpPr>
        <p:spPr>
          <a:xfrm>
            <a:off x="1066320" y="1773544"/>
            <a:ext cx="43601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/>
              <a:t>MOD</a:t>
            </a:r>
            <a:endParaRPr lang="en-US" sz="675" b="1" dirty="0"/>
          </a:p>
        </p:txBody>
      </p:sp>
      <p:sp>
        <p:nvSpPr>
          <p:cNvPr id="71" name="TextBox 88">
            <a:extLst>
              <a:ext uri="{FF2B5EF4-FFF2-40B4-BE49-F238E27FC236}">
                <a16:creationId xmlns:a16="http://schemas.microsoft.com/office/drawing/2014/main" id="{BE576856-D8B2-9B43-B18D-C391A4C80EB1}"/>
              </a:ext>
            </a:extLst>
          </p:cNvPr>
          <p:cNvSpPr txBox="1"/>
          <p:nvPr/>
        </p:nvSpPr>
        <p:spPr>
          <a:xfrm>
            <a:off x="2080515" y="1187199"/>
            <a:ext cx="62327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/>
              <a:t>10MHz in</a:t>
            </a:r>
            <a:endParaRPr lang="en-US" sz="675" b="1" dirty="0"/>
          </a:p>
        </p:txBody>
      </p:sp>
      <p:sp>
        <p:nvSpPr>
          <p:cNvPr id="72" name="TextBox 88">
            <a:extLst>
              <a:ext uri="{FF2B5EF4-FFF2-40B4-BE49-F238E27FC236}">
                <a16:creationId xmlns:a16="http://schemas.microsoft.com/office/drawing/2014/main" id="{F3A1BFD6-EF9E-9F43-89F6-6FC2DC58D98E}"/>
              </a:ext>
            </a:extLst>
          </p:cNvPr>
          <p:cNvSpPr txBox="1"/>
          <p:nvPr/>
        </p:nvSpPr>
        <p:spPr>
          <a:xfrm>
            <a:off x="3320876" y="1223312"/>
            <a:ext cx="62327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/>
              <a:t>LO</a:t>
            </a:r>
            <a:endParaRPr lang="en-US" sz="675" b="1" dirty="0"/>
          </a:p>
        </p:txBody>
      </p:sp>
      <p:sp>
        <p:nvSpPr>
          <p:cNvPr id="73" name="TextBox 88">
            <a:extLst>
              <a:ext uri="{FF2B5EF4-FFF2-40B4-BE49-F238E27FC236}">
                <a16:creationId xmlns:a16="http://schemas.microsoft.com/office/drawing/2014/main" id="{0B8585A0-DD09-FD41-A81D-D6057ACF2C50}"/>
              </a:ext>
            </a:extLst>
          </p:cNvPr>
          <p:cNvSpPr txBox="1"/>
          <p:nvPr/>
        </p:nvSpPr>
        <p:spPr>
          <a:xfrm>
            <a:off x="3882840" y="1249358"/>
            <a:ext cx="62327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/>
              <a:t>RF</a:t>
            </a:r>
            <a:endParaRPr lang="en-US" sz="675" b="1" dirty="0"/>
          </a:p>
        </p:txBody>
      </p: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5474AD33-D5C5-434F-BA3A-7D10D5CDF586}"/>
              </a:ext>
            </a:extLst>
          </p:cNvPr>
          <p:cNvCxnSpPr>
            <a:cxnSpLocks/>
          </p:cNvCxnSpPr>
          <p:nvPr/>
        </p:nvCxnSpPr>
        <p:spPr>
          <a:xfrm flipH="1" flipV="1">
            <a:off x="3017340" y="1944950"/>
            <a:ext cx="1986505" cy="10284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>
            <a:extLst>
              <a:ext uri="{FF2B5EF4-FFF2-40B4-BE49-F238E27FC236}">
                <a16:creationId xmlns:a16="http://schemas.microsoft.com/office/drawing/2014/main" id="{98D8A8EE-38C5-A140-80FA-0C5CB83E367E}"/>
              </a:ext>
            </a:extLst>
          </p:cNvPr>
          <p:cNvCxnSpPr/>
          <p:nvPr/>
        </p:nvCxnSpPr>
        <p:spPr>
          <a:xfrm flipH="1" flipV="1">
            <a:off x="5005596" y="1952082"/>
            <a:ext cx="1645" cy="2225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Ellipse 75">
            <a:extLst>
              <a:ext uri="{FF2B5EF4-FFF2-40B4-BE49-F238E27FC236}">
                <a16:creationId xmlns:a16="http://schemas.microsoft.com/office/drawing/2014/main" id="{0481B19A-2CFF-7040-9618-C7D6961C71F1}"/>
              </a:ext>
            </a:extLst>
          </p:cNvPr>
          <p:cNvSpPr/>
          <p:nvPr/>
        </p:nvSpPr>
        <p:spPr>
          <a:xfrm>
            <a:off x="5342761" y="1683973"/>
            <a:ext cx="418290" cy="3757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89E060E7-0F93-B743-A223-E0316C8ADC44}"/>
              </a:ext>
            </a:extLst>
          </p:cNvPr>
          <p:cNvSpPr txBox="1"/>
          <p:nvPr/>
        </p:nvSpPr>
        <p:spPr>
          <a:xfrm>
            <a:off x="5305162" y="1683915"/>
            <a:ext cx="465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DC</a:t>
            </a:r>
            <a:endParaRPr lang="en-GB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766DC37E-5847-4B48-B5C3-687F5DE6B74C}"/>
              </a:ext>
            </a:extLst>
          </p:cNvPr>
          <p:cNvCxnSpPr>
            <a:cxnSpLocks/>
          </p:cNvCxnSpPr>
          <p:nvPr/>
        </p:nvCxnSpPr>
        <p:spPr>
          <a:xfrm flipH="1">
            <a:off x="5053900" y="1871009"/>
            <a:ext cx="288852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A2BCE19-442D-0C45-AD4F-31E5B8094740}"/>
              </a:ext>
            </a:extLst>
          </p:cNvPr>
          <p:cNvCxnSpPr>
            <a:cxnSpLocks/>
          </p:cNvCxnSpPr>
          <p:nvPr/>
        </p:nvCxnSpPr>
        <p:spPr>
          <a:xfrm>
            <a:off x="5057479" y="1866933"/>
            <a:ext cx="0" cy="3141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Curved 64">
            <a:extLst>
              <a:ext uri="{FF2B5EF4-FFF2-40B4-BE49-F238E27FC236}">
                <a16:creationId xmlns:a16="http://schemas.microsoft.com/office/drawing/2014/main" id="{3B98E749-9159-F648-9D20-D2867F974C8B}"/>
              </a:ext>
            </a:extLst>
          </p:cNvPr>
          <p:cNvCxnSpPr>
            <a:cxnSpLocks/>
          </p:cNvCxnSpPr>
          <p:nvPr/>
        </p:nvCxnSpPr>
        <p:spPr>
          <a:xfrm rot="10800000" flipV="1">
            <a:off x="4021914" y="2286487"/>
            <a:ext cx="636785" cy="517957"/>
          </a:xfrm>
          <a:prstGeom prst="curvedConnector3">
            <a:avLst>
              <a:gd name="adj1" fmla="val 50000"/>
            </a:avLst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9B1D29CC-DC92-ED49-8911-F50042709AAA}"/>
              </a:ext>
            </a:extLst>
          </p:cNvPr>
          <p:cNvSpPr/>
          <p:nvPr/>
        </p:nvSpPr>
        <p:spPr>
          <a:xfrm>
            <a:off x="469682" y="1716629"/>
            <a:ext cx="52329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5950BE65-4D34-6C48-8D2F-18C467030194}"/>
              </a:ext>
            </a:extLst>
          </p:cNvPr>
          <p:cNvSpPr txBox="1"/>
          <p:nvPr/>
        </p:nvSpPr>
        <p:spPr>
          <a:xfrm>
            <a:off x="450174" y="1758083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x100</a:t>
            </a:r>
          </a:p>
        </p:txBody>
      </p: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FFBDE620-C88F-F342-B1E7-D0EA639618FE}"/>
              </a:ext>
            </a:extLst>
          </p:cNvPr>
          <p:cNvCxnSpPr>
            <a:cxnSpLocks/>
            <a:stCxn id="61" idx="2"/>
            <a:endCxn id="81" idx="0"/>
          </p:cNvCxnSpPr>
          <p:nvPr/>
        </p:nvCxnSpPr>
        <p:spPr>
          <a:xfrm>
            <a:off x="729866" y="1574504"/>
            <a:ext cx="1465" cy="142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58EE543B-3219-E140-BEAA-899A055780EB}"/>
              </a:ext>
            </a:extLst>
          </p:cNvPr>
          <p:cNvCxnSpPr>
            <a:cxnSpLocks/>
            <a:endCxn id="66" idx="0"/>
          </p:cNvCxnSpPr>
          <p:nvPr/>
        </p:nvCxnSpPr>
        <p:spPr>
          <a:xfrm>
            <a:off x="1572457" y="1386561"/>
            <a:ext cx="1701" cy="288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ZoneTexte 84">
            <a:extLst>
              <a:ext uri="{FF2B5EF4-FFF2-40B4-BE49-F238E27FC236}">
                <a16:creationId xmlns:a16="http://schemas.microsoft.com/office/drawing/2014/main" id="{F3071FB1-8176-F743-BA31-CE029BD3AF2F}"/>
              </a:ext>
            </a:extLst>
          </p:cNvPr>
          <p:cNvSpPr txBox="1"/>
          <p:nvPr/>
        </p:nvSpPr>
        <p:spPr>
          <a:xfrm>
            <a:off x="3441565" y="2766139"/>
            <a:ext cx="1158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Laser, 40MHz</a:t>
            </a:r>
          </a:p>
        </p:txBody>
      </p:sp>
      <p:sp>
        <p:nvSpPr>
          <p:cNvPr id="86" name="Espace réservé du contenu 2">
            <a:extLst>
              <a:ext uri="{FF2B5EF4-FFF2-40B4-BE49-F238E27FC236}">
                <a16:creationId xmlns:a16="http://schemas.microsoft.com/office/drawing/2014/main" id="{F3ED2FF2-722A-1B45-A3CD-8F149470C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174" y="3182519"/>
            <a:ext cx="7886700" cy="4351338"/>
          </a:xfrm>
        </p:spPr>
        <p:txBody>
          <a:bodyPr>
            <a:normAutofit/>
          </a:bodyPr>
          <a:lstStyle/>
          <a:p>
            <a:r>
              <a:rPr lang="en-GB" sz="1600" dirty="0"/>
              <a:t>Careful discussion with </a:t>
            </a:r>
            <a:r>
              <a:rPr lang="en-GB" sz="1600" dirty="0" err="1"/>
              <a:t>ixblue</a:t>
            </a:r>
            <a:r>
              <a:rPr lang="en-GB" sz="1600" dirty="0"/>
              <a:t> (EOM provider) about reduction of insertion losses </a:t>
            </a:r>
            <a:r>
              <a:rPr lang="en-GB" sz="1600" dirty="0">
                <a:sym typeface="Wingdings" pitchFamily="2" charset="2"/>
              </a:rPr>
              <a:t> to be planned with STI/LP.</a:t>
            </a:r>
            <a:endParaRPr lang="en-GB" sz="1600" dirty="0"/>
          </a:p>
          <a:p>
            <a:r>
              <a:rPr lang="en-GB" sz="1600" dirty="0"/>
              <a:t>Local synthetiser must be at 800MHz ? (integer harmonic of 160MHz) not 400MHz as initially planned</a:t>
            </a:r>
          </a:p>
          <a:p>
            <a:r>
              <a:rPr lang="en-GB" sz="1600" dirty="0"/>
              <a:t>Lock can be performed at 800MHz</a:t>
            </a:r>
          </a:p>
          <a:p>
            <a:r>
              <a:rPr lang="en-GB" sz="1600" dirty="0"/>
              <a:t>The 40MHz laser after pulse picking must deliver around 10mW (still at least one EOM before amplifier) </a:t>
            </a:r>
            <a:r>
              <a:rPr lang="en-GB" sz="1600" dirty="0">
                <a:sym typeface="Wingdings" pitchFamily="2" charset="2"/>
              </a:rPr>
              <a:t> 300mW for the 160MHz laser w/o including compressor that will induce about a factor 3 losses</a:t>
            </a:r>
          </a:p>
          <a:p>
            <a:r>
              <a:rPr lang="en-GB" sz="1600" dirty="0">
                <a:sym typeface="Wingdings" pitchFamily="2" charset="2"/>
              </a:rPr>
              <a:t>We will need to insert a fibre amplification stage between fibre injection and fibre polarization rotator with their safety elements.</a:t>
            </a:r>
          </a:p>
        </p:txBody>
      </p:sp>
    </p:spTree>
    <p:extLst>
      <p:ext uri="{BB962C8B-B14F-4D97-AF65-F5344CB8AC3E}">
        <p14:creationId xmlns:p14="http://schemas.microsoft.com/office/powerpoint/2010/main" val="395185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3F9356-2959-7146-B884-65E996748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Laser: Scope of work @ Orsay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67E272-B926-5341-AAC7-4B9CE8862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DAF906-1F42-FA45-A816-62A13B6CF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BC451D-AE52-5641-AC35-30A3EF34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11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AA67E17-CF94-E547-8CC4-ED998B1238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340"/>
          <a:stretch/>
        </p:blipFill>
        <p:spPr>
          <a:xfrm>
            <a:off x="340468" y="1080015"/>
            <a:ext cx="7752944" cy="4697969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66D752D-1D80-AA47-8B5C-06C7F9385879}"/>
              </a:ext>
            </a:extLst>
          </p:cNvPr>
          <p:cNvCxnSpPr/>
          <p:nvPr/>
        </p:nvCxnSpPr>
        <p:spPr>
          <a:xfrm>
            <a:off x="2395728" y="4928616"/>
            <a:ext cx="544068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261DCE5-D99F-9F41-A177-3C1FFED31EAA}"/>
              </a:ext>
            </a:extLst>
          </p:cNvPr>
          <p:cNvCxnSpPr>
            <a:cxnSpLocks/>
          </p:cNvCxnSpPr>
          <p:nvPr/>
        </p:nvCxnSpPr>
        <p:spPr>
          <a:xfrm>
            <a:off x="481821" y="5176019"/>
            <a:ext cx="735458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2B6E8E6-B354-AF4E-9778-4512BD6195ED}"/>
              </a:ext>
            </a:extLst>
          </p:cNvPr>
          <p:cNvCxnSpPr>
            <a:cxnSpLocks/>
          </p:cNvCxnSpPr>
          <p:nvPr/>
        </p:nvCxnSpPr>
        <p:spPr>
          <a:xfrm>
            <a:off x="481820" y="5411547"/>
            <a:ext cx="235638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1AA74A1D-0D51-874C-8062-AF0C744A8BB3}"/>
              </a:ext>
            </a:extLst>
          </p:cNvPr>
          <p:cNvSpPr txBox="1"/>
          <p:nvPr/>
        </p:nvSpPr>
        <p:spPr>
          <a:xfrm>
            <a:off x="7836408" y="4928616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Or </a:t>
            </a:r>
            <a:r>
              <a:rPr lang="en-GB" dirty="0" err="1">
                <a:solidFill>
                  <a:srgbClr val="FF0000"/>
                </a:solidFill>
              </a:rPr>
              <a:t>IJCLab</a:t>
            </a:r>
            <a:r>
              <a:rPr lang="en-GB" dirty="0">
                <a:solidFill>
                  <a:srgbClr val="FF0000"/>
                </a:solidFill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4249009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418461-496F-9240-9052-D564B0C95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Laser: Timeline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132925-5376-934F-9445-1D71E63D6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BE442F-5821-4E46-9985-4C1BD1A44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5FAC6D-EEE3-7143-B642-A5AA3B093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12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976C658-8F27-0A4A-BF0D-0D2BE29E16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486"/>
          <a:stretch/>
        </p:blipFill>
        <p:spPr>
          <a:xfrm>
            <a:off x="63362" y="1245120"/>
            <a:ext cx="6992829" cy="260450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919BE1E-0664-8248-8B73-314253AAE976}"/>
              </a:ext>
            </a:extLst>
          </p:cNvPr>
          <p:cNvSpPr txBox="1"/>
          <p:nvPr/>
        </p:nvSpPr>
        <p:spPr>
          <a:xfrm>
            <a:off x="6925859" y="3137002"/>
            <a:ext cx="1962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Assumes full validation in lab before </a:t>
            </a:r>
          </a:p>
        </p:txBody>
      </p:sp>
    </p:spTree>
    <p:extLst>
      <p:ext uri="{BB962C8B-B14F-4D97-AF65-F5344CB8AC3E}">
        <p14:creationId xmlns:p14="http://schemas.microsoft.com/office/powerpoint/2010/main" val="3003506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418461-496F-9240-9052-D564B0C95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Laser: Cost estimate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132925-5376-934F-9445-1D71E63D6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BE442F-5821-4E46-9985-4C1BD1A44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5FAC6D-EEE3-7143-B642-A5AA3B093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13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976C658-8F27-0A4A-BF0D-0D2BE29E16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486"/>
          <a:stretch/>
        </p:blipFill>
        <p:spPr>
          <a:xfrm>
            <a:off x="63362" y="1245120"/>
            <a:ext cx="6992829" cy="260450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919BE1E-0664-8248-8B73-314253AAE976}"/>
              </a:ext>
            </a:extLst>
          </p:cNvPr>
          <p:cNvSpPr txBox="1"/>
          <p:nvPr/>
        </p:nvSpPr>
        <p:spPr>
          <a:xfrm>
            <a:off x="7028638" y="1245120"/>
            <a:ext cx="19621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~&lt;100kE + 50kE ? For pulse picking + 50kE for all electronics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38F379D-9EF8-C345-97D1-C3EADE9545AE}"/>
              </a:ext>
            </a:extLst>
          </p:cNvPr>
          <p:cNvSpPr txBox="1"/>
          <p:nvPr/>
        </p:nvSpPr>
        <p:spPr>
          <a:xfrm>
            <a:off x="7028639" y="1962795"/>
            <a:ext cx="1962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150-300kE depending on technological choice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E8563C5-4AD0-A44A-BCEC-6201A680F5E4}"/>
              </a:ext>
            </a:extLst>
          </p:cNvPr>
          <p:cNvSpPr txBox="1"/>
          <p:nvPr/>
        </p:nvSpPr>
        <p:spPr>
          <a:xfrm>
            <a:off x="7028637" y="2487160"/>
            <a:ext cx="19621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PhD student + postdoc work already included in cavity work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B90B9E1-410C-7D43-A71C-14EBC4EC0D73}"/>
              </a:ext>
            </a:extLst>
          </p:cNvPr>
          <p:cNvSpPr txBox="1"/>
          <p:nvPr/>
        </p:nvSpPr>
        <p:spPr>
          <a:xfrm>
            <a:off x="7028636" y="3168392"/>
            <a:ext cx="1962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Travels to CERN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6CBC6AA-27A3-EB4D-A348-A4BE89DBC039}"/>
              </a:ext>
            </a:extLst>
          </p:cNvPr>
          <p:cNvSpPr txBox="1"/>
          <p:nvPr/>
        </p:nvSpPr>
        <p:spPr>
          <a:xfrm>
            <a:off x="438912" y="4917790"/>
            <a:ext cx="656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Costing from past experience where available – prior all recent crisis</a:t>
            </a:r>
          </a:p>
        </p:txBody>
      </p:sp>
    </p:spTree>
    <p:extLst>
      <p:ext uri="{BB962C8B-B14F-4D97-AF65-F5344CB8AC3E}">
        <p14:creationId xmlns:p14="http://schemas.microsoft.com/office/powerpoint/2010/main" val="322252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4A6F-4116-5849-9F92-A2BC7108A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Overall laser + cavity timeline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4AA49D-E8C9-EF42-B72C-CC63C07AD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7356D2-9C63-2A40-8912-208D56F53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A0FF76-27F7-0E4B-AF85-BCAAA8FF8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14</a:t>
            </a:fld>
            <a:endParaRPr lang="fr-FR"/>
          </a:p>
        </p:txBody>
      </p:sp>
      <p:graphicFrame>
        <p:nvGraphicFramePr>
          <p:cNvPr id="7" name="Objet 6">
            <a:extLst>
              <a:ext uri="{FF2B5EF4-FFF2-40B4-BE49-F238E27FC236}">
                <a16:creationId xmlns:a16="http://schemas.microsoft.com/office/drawing/2014/main" id="{06269F45-9FF9-E748-A861-12A4AD53375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2280" y="1344168"/>
          <a:ext cx="34388577" cy="2459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Feuille de calcul" r:id="rId3" imgW="62611000" imgH="4483100" progId="Excel.Sheet.12">
                  <p:embed/>
                </p:oleObj>
              </mc:Choice>
              <mc:Fallback>
                <p:oleObj name="Feuille de calcul" r:id="rId3" imgW="62611000" imgH="4483100" progId="Excel.Sheet.12">
                  <p:embed/>
                  <p:pic>
                    <p:nvPicPr>
                      <p:cNvPr id="7" name="Objet 6">
                        <a:extLst>
                          <a:ext uri="{FF2B5EF4-FFF2-40B4-BE49-F238E27FC236}">
                            <a16:creationId xmlns:a16="http://schemas.microsoft.com/office/drawing/2014/main" id="{06269F45-9FF9-E748-A861-12A4AD5337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2280" y="1344168"/>
                        <a:ext cx="34388577" cy="2459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C62186F0-6D55-B142-B1B5-19DB07D445E8}"/>
              </a:ext>
            </a:extLst>
          </p:cNvPr>
          <p:cNvSpPr txBox="1"/>
          <p:nvPr/>
        </p:nvSpPr>
        <p:spPr>
          <a:xfrm>
            <a:off x="425842" y="4038768"/>
            <a:ext cx="77306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Remarks: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Critically assumes 1 post-doc + 1 </a:t>
            </a:r>
            <a:r>
              <a:rPr lang="en-GB" dirty="0" err="1"/>
              <a:t>phD</a:t>
            </a:r>
            <a:r>
              <a:rPr lang="en-GB" dirty="0"/>
              <a:t> are provided for the work at Orsay (full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not including laser transport line, assumed a proto can be tested within this timeline at Orsay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system as a whole sent to CERN within LS3, can be installed by parts though.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installation timeline requires relevant CERN experts inputs…</a:t>
            </a:r>
          </a:p>
        </p:txBody>
      </p:sp>
    </p:spTree>
    <p:extLst>
      <p:ext uri="{BB962C8B-B14F-4D97-AF65-F5344CB8AC3E}">
        <p14:creationId xmlns:p14="http://schemas.microsoft.com/office/powerpoint/2010/main" val="4126476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3F9356-2959-7146-B884-65E996748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67E272-B926-5341-AAC7-4B9CE8862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DAF906-1F42-FA45-A816-62A13B6CF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BC451D-AE52-5641-AC35-30A3EF34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</a:t>
            </a:fld>
            <a:endParaRPr lang="fr-FR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D4D54949-6B1C-9C43-8583-E18639E6E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3" y="1183600"/>
            <a:ext cx="7886700" cy="4351338"/>
          </a:xfrm>
        </p:spPr>
        <p:txBody>
          <a:bodyPr/>
          <a:lstStyle/>
          <a:p>
            <a:r>
              <a:rPr lang="en-GB" dirty="0"/>
              <a:t>A draft scope of work document w/ deliverables has been prepared since July:</a:t>
            </a:r>
          </a:p>
          <a:p>
            <a:pPr lvl="1"/>
            <a:r>
              <a:rPr lang="en-GB" dirty="0"/>
              <a:t>https://</a:t>
            </a:r>
            <a:r>
              <a:rPr lang="en-GB" dirty="0" err="1"/>
              <a:t>www.overleaf.com</a:t>
            </a:r>
            <a:r>
              <a:rPr lang="en-GB" dirty="0"/>
              <a:t>/project/6124d9bd73fca9fa2e078469</a:t>
            </a:r>
          </a:p>
          <a:p>
            <a:pPr lvl="1"/>
            <a:r>
              <a:rPr lang="en-GB" dirty="0"/>
              <a:t>Please read/comment/amend directly in the overleaf or by email to Yann and </a:t>
            </a:r>
            <a:r>
              <a:rPr lang="en-GB" dirty="0" err="1"/>
              <a:t>Aurelien</a:t>
            </a:r>
            <a:endParaRPr lang="en-GB" dirty="0"/>
          </a:p>
          <a:p>
            <a:pPr lvl="1"/>
            <a:r>
              <a:rPr lang="en-GB" dirty="0"/>
              <a:t>Any mistake is purely mine, please accept my apologies</a:t>
            </a:r>
          </a:p>
          <a:p>
            <a:r>
              <a:rPr lang="en-GB" dirty="0"/>
              <a:t>I’ll go through cavity (FPC) first and then laser in TI18</a:t>
            </a:r>
          </a:p>
        </p:txBody>
      </p:sp>
    </p:spTree>
    <p:extLst>
      <p:ext uri="{BB962C8B-B14F-4D97-AF65-F5344CB8AC3E}">
        <p14:creationId xmlns:p14="http://schemas.microsoft.com/office/powerpoint/2010/main" val="2164840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45A18D-7147-3649-8780-B0827C676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FPC: Reminder of challenges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432D49-9042-5847-B1BD-FE612F5B4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5B8F4C-5053-E14A-B75D-8B75BF168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643B38-B78C-EE4C-9A8A-E63DF55BC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</a:t>
            </a:fld>
            <a:endParaRPr lang="fr-FR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A976948-F325-2745-9187-68FDFE7F3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358698"/>
            <a:ext cx="7886700" cy="4351338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FF0000"/>
                </a:solidFill>
              </a:rPr>
              <a:t>Dust is an enemy </a:t>
            </a:r>
            <a:r>
              <a:rPr lang="en-GB" dirty="0">
                <a:sym typeface="Wingdings" pitchFamily="2" charset="2"/>
              </a:rPr>
              <a:t> cavity gain reduction, mirror burning at few 10kW.</a:t>
            </a:r>
          </a:p>
          <a:p>
            <a:pPr lvl="1"/>
            <a:r>
              <a:rPr lang="en-GB" dirty="0">
                <a:sym typeface="Wingdings" pitchFamily="2" charset="2"/>
              </a:rPr>
              <a:t>We experienced that recently…</a:t>
            </a:r>
          </a:p>
          <a:p>
            <a:pPr lvl="1"/>
            <a:r>
              <a:rPr lang="en-GB" dirty="0">
                <a:sym typeface="Wingdings" pitchFamily="2" charset="2"/>
              </a:rPr>
              <a:t>Think well pumping logic, mirror isolation, avoid opening</a:t>
            </a:r>
          </a:p>
          <a:p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Mirror vibration is an enemy </a:t>
            </a:r>
            <a:r>
              <a:rPr lang="en-GB" dirty="0">
                <a:sym typeface="Wingdings" pitchFamily="2" charset="2"/>
              </a:rPr>
              <a:t> mechanical decoupling</a:t>
            </a:r>
          </a:p>
          <a:p>
            <a:r>
              <a:rPr lang="en-GB" dirty="0">
                <a:solidFill>
                  <a:srgbClr val="FFC000"/>
                </a:solidFill>
              </a:rPr>
              <a:t>Laser transport before cavity injection is new </a:t>
            </a:r>
            <a:r>
              <a:rPr lang="en-GB" dirty="0">
                <a:sym typeface="Wingdings" pitchFamily="2" charset="2"/>
              </a:rPr>
              <a:t> must be prototyped and validated</a:t>
            </a:r>
          </a:p>
          <a:p>
            <a:r>
              <a:rPr lang="en-GB" dirty="0">
                <a:solidFill>
                  <a:srgbClr val="FFC000"/>
                </a:solidFill>
                <a:sym typeface="Wingdings" pitchFamily="2" charset="2"/>
              </a:rPr>
              <a:t>Integration in accelerator always touchy  design, interfaces, installation time</a:t>
            </a:r>
          </a:p>
          <a:p>
            <a:r>
              <a:rPr lang="en-GB" dirty="0">
                <a:solidFill>
                  <a:srgbClr val="FFC000"/>
                </a:solidFill>
                <a:sym typeface="Wingdings" pitchFamily="2" charset="2"/>
              </a:rPr>
              <a:t>Total remote operation  new, planning risk mostly</a:t>
            </a:r>
          </a:p>
          <a:p>
            <a:endParaRPr lang="en-GB" dirty="0">
              <a:solidFill>
                <a:srgbClr val="FFC00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89429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3F9356-2959-7146-B884-65E996748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FPC: Recent updates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67E272-B926-5341-AAC7-4B9CE8862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DAF906-1F42-FA45-A816-62A13B6CF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BC451D-AE52-5641-AC35-30A3EF34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4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E177A5-497C-C347-8D9F-390DBAE0B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2" y="3712485"/>
            <a:ext cx="4615907" cy="222611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CA346E8-3662-0C41-9803-D56172AA3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651" y="1097454"/>
            <a:ext cx="4005948" cy="232102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3A5CCD1-2506-DE47-8010-26FDECC541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0465" y="3316241"/>
            <a:ext cx="1921517" cy="312955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64AB7FD-1C33-5343-B3B9-4C2C600CB1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62" y="1229336"/>
            <a:ext cx="4474723" cy="206747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F729232-1404-FF42-86A5-EC27460B69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9269" y="67232"/>
            <a:ext cx="1848650" cy="113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02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8DCD53-45EB-D240-B072-24052C4E6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FPC: To do list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A9FECD-C1C8-0940-BBF6-E41220161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29" y="1539743"/>
            <a:ext cx="7886700" cy="4351338"/>
          </a:xfrm>
        </p:spPr>
        <p:txBody>
          <a:bodyPr/>
          <a:lstStyle/>
          <a:p>
            <a:r>
              <a:rPr lang="en-GB" dirty="0"/>
              <a:t>Update vacuum </a:t>
            </a:r>
            <a:r>
              <a:rPr lang="en-GB" dirty="0">
                <a:sym typeface="Wingdings" pitchFamily="2" charset="2"/>
              </a:rPr>
              <a:t> Chiara ?</a:t>
            </a:r>
            <a:endParaRPr lang="en-GB" dirty="0"/>
          </a:p>
          <a:p>
            <a:r>
              <a:rPr lang="en-GB" dirty="0"/>
              <a:t>BPMs </a:t>
            </a:r>
            <a:r>
              <a:rPr lang="en-GB" dirty="0">
                <a:sym typeface="Wingdings" pitchFamily="2" charset="2"/>
              </a:rPr>
              <a:t> Thibaut</a:t>
            </a:r>
            <a:endParaRPr lang="en-GB" dirty="0"/>
          </a:p>
          <a:p>
            <a:r>
              <a:rPr lang="en-GB" dirty="0"/>
              <a:t>move-able air flow </a:t>
            </a:r>
            <a:r>
              <a:rPr lang="en-GB" dirty="0">
                <a:sym typeface="Wingdings" pitchFamily="2" charset="2"/>
              </a:rPr>
              <a:t> storing area ? (not TI18 entrance given radiation flux)</a:t>
            </a:r>
            <a:endParaRPr lang="en-GB" dirty="0"/>
          </a:p>
          <a:p>
            <a:r>
              <a:rPr lang="en-GB" dirty="0"/>
              <a:t>Ability to remove cavity – “just in case”</a:t>
            </a:r>
          </a:p>
          <a:p>
            <a:r>
              <a:rPr lang="en-GB" dirty="0"/>
              <a:t>Interface with laser transport line (design ?)</a:t>
            </a:r>
          </a:p>
          <a:p>
            <a:r>
              <a:rPr lang="en-GB" dirty="0"/>
              <a:t>Discuss installation procedures…</a:t>
            </a:r>
          </a:p>
          <a:p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C6C0C9-0A2F-4840-854B-1AC51C675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78CA84-7ECF-3443-8C61-05BBBD3D6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3B2793-8159-CF49-A712-8012F432D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554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3F9356-2959-7146-B884-65E996748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FPC: Scope of work @ Orsay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67E272-B926-5341-AAC7-4B9CE8862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DAF906-1F42-FA45-A816-62A13B6CF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BC451D-AE52-5641-AC35-30A3EF34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6</a:t>
            </a:fld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542248-0457-3A43-B331-C9FAF0B295A7}"/>
              </a:ext>
            </a:extLst>
          </p:cNvPr>
          <p:cNvSpPr txBox="1"/>
          <p:nvPr/>
        </p:nvSpPr>
        <p:spPr>
          <a:xfrm>
            <a:off x="628649" y="4299624"/>
            <a:ext cx="83187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Design must be finalized : close links in between TE/VSC and </a:t>
            </a:r>
            <a:r>
              <a:rPr lang="en-GB" dirty="0" err="1"/>
              <a:t>IJCLab</a:t>
            </a:r>
            <a:r>
              <a:rPr lang="en-GB" dirty="0"/>
              <a:t> needed. Responsible must be clarified (maybe TE/VSC ?) but </a:t>
            </a:r>
            <a:r>
              <a:rPr lang="en-GB" dirty="0" err="1"/>
              <a:t>IJCLab</a:t>
            </a:r>
            <a:r>
              <a:rPr lang="en-GB" dirty="0"/>
              <a:t> can contribute much to the design/drawing aspects (mechanics and optics) and TE/VSC on interfaces including vacuuming elements.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BB854FB-8007-3C43-92FE-BC30FD69C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004789"/>
            <a:ext cx="8318789" cy="3386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45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418461-496F-9240-9052-D564B0C95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FPC: Timeline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132925-5376-934F-9445-1D71E63D6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BE442F-5821-4E46-9985-4C1BD1A44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5FAC6D-EEE3-7143-B642-A5AA3B093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7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5B97EE9-2EC2-D54B-96F7-B6CAD6DFD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35" y="1041974"/>
            <a:ext cx="6040877" cy="409600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7860B7A-575A-FF49-A733-0D9FED35E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34" y="5027822"/>
            <a:ext cx="6040877" cy="1417978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47AEBF7D-CA1B-A348-93A7-44DC28F16FBF}"/>
              </a:ext>
            </a:extLst>
          </p:cNvPr>
          <p:cNvSpPr txBox="1"/>
          <p:nvPr/>
        </p:nvSpPr>
        <p:spPr>
          <a:xfrm>
            <a:off x="6258347" y="1715763"/>
            <a:ext cx="2762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Could start already, but finalization needs D1 output. BPMs design missing. Manpower (un)availability driven.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FA36912-9053-5D42-9A26-038313C2FC87}"/>
              </a:ext>
            </a:extLst>
          </p:cNvPr>
          <p:cNvSpPr txBox="1"/>
          <p:nvPr/>
        </p:nvSpPr>
        <p:spPr>
          <a:xfrm>
            <a:off x="6258347" y="2739004"/>
            <a:ext cx="2762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12 months is probably </a:t>
            </a:r>
            <a:r>
              <a:rPr lang="en-GB" sz="1400" dirty="0" err="1"/>
              <a:t>realisitic</a:t>
            </a:r>
            <a:r>
              <a:rPr lang="en-GB" sz="1400" dirty="0"/>
              <a:t> (mirrors already 6months)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5C6A4C8-FB7F-3849-B477-1E2F23955088}"/>
              </a:ext>
            </a:extLst>
          </p:cNvPr>
          <p:cNvSpPr txBox="1"/>
          <p:nvPr/>
        </p:nvSpPr>
        <p:spPr>
          <a:xfrm>
            <a:off x="6258347" y="3589083"/>
            <a:ext cx="2762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Gross estimate still many uncertainties </a:t>
            </a:r>
            <a:r>
              <a:rPr lang="en-GB" sz="1400" dirty="0">
                <a:sym typeface="Wingdings" pitchFamily="2" charset="2"/>
              </a:rPr>
              <a:t> already shrinking</a:t>
            </a:r>
            <a:endParaRPr lang="en-GB" sz="14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736D8A6-F8F1-8A44-AA7E-C4AA27136EF2}"/>
              </a:ext>
            </a:extLst>
          </p:cNvPr>
          <p:cNvSpPr txBox="1"/>
          <p:nvPr/>
        </p:nvSpPr>
        <p:spPr>
          <a:xfrm>
            <a:off x="6258347" y="4401087"/>
            <a:ext cx="2762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Gross estimate still many uncertainties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E11CB5A-94DF-8044-9AF6-08AB322D1AA3}"/>
              </a:ext>
            </a:extLst>
          </p:cNvPr>
          <p:cNvSpPr txBox="1"/>
          <p:nvPr/>
        </p:nvSpPr>
        <p:spPr>
          <a:xfrm>
            <a:off x="6258347" y="4978527"/>
            <a:ext cx="27626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Gross estimate still many uncertainties. But mostly already validated in lab before.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E8EA300-F86A-A640-B0B5-0DFFDEAC8118}"/>
              </a:ext>
            </a:extLst>
          </p:cNvPr>
          <p:cNvSpPr txBox="1"/>
          <p:nvPr/>
        </p:nvSpPr>
        <p:spPr>
          <a:xfrm>
            <a:off x="6258347" y="5839826"/>
            <a:ext cx="2762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Under STI/LP umbrella ?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F24AA2C-28E1-644A-96FB-BC98456CB43D}"/>
              </a:ext>
            </a:extLst>
          </p:cNvPr>
          <p:cNvSpPr txBox="1"/>
          <p:nvPr/>
        </p:nvSpPr>
        <p:spPr>
          <a:xfrm>
            <a:off x="2980944" y="3672931"/>
            <a:ext cx="989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9 </a:t>
            </a:r>
            <a:r>
              <a:rPr lang="en-GB" sz="1600" dirty="0">
                <a:solidFill>
                  <a:srgbClr val="FF0000"/>
                </a:solidFill>
              </a:rPr>
              <a:t>months</a:t>
            </a:r>
          </a:p>
        </p:txBody>
      </p:sp>
    </p:spTree>
    <p:extLst>
      <p:ext uri="{BB962C8B-B14F-4D97-AF65-F5344CB8AC3E}">
        <p14:creationId xmlns:p14="http://schemas.microsoft.com/office/powerpoint/2010/main" val="86029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250072-E2C6-3645-8DFC-18CA32544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FPC: Cost estimate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7EA458-3DC8-B544-A244-602BF5CB1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C179E5-3CEC-534E-AFB6-3BE184213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C51AC8-CA15-E942-A913-46344F959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8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7A5DFB-4ED7-A44B-8486-41DD3D1F4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35" y="1041974"/>
            <a:ext cx="6040877" cy="409600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4488C07-9CD4-0942-9590-D5581CE45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34" y="5027822"/>
            <a:ext cx="6040877" cy="141797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5BCF9FD-DC43-F541-8C9D-AEAEED11FB01}"/>
              </a:ext>
            </a:extLst>
          </p:cNvPr>
          <p:cNvSpPr txBox="1"/>
          <p:nvPr/>
        </p:nvSpPr>
        <p:spPr>
          <a:xfrm>
            <a:off x="6381344" y="1041974"/>
            <a:ext cx="250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~&lt;200kE (including pulse picking)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AB3E404-0A89-114E-9AF6-433DB2B0830F}"/>
              </a:ext>
            </a:extLst>
          </p:cNvPr>
          <p:cNvSpPr txBox="1"/>
          <p:nvPr/>
        </p:nvSpPr>
        <p:spPr>
          <a:xfrm>
            <a:off x="6381344" y="1833834"/>
            <a:ext cx="2762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IJClab</a:t>
            </a:r>
            <a:r>
              <a:rPr lang="en-GB" dirty="0"/>
              <a:t>: pure staff manpower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F71A44D-C6C4-E14F-AC5C-AC2F4CCFC4B3}"/>
              </a:ext>
            </a:extLst>
          </p:cNvPr>
          <p:cNvSpPr txBox="1"/>
          <p:nvPr/>
        </p:nvSpPr>
        <p:spPr>
          <a:xfrm>
            <a:off x="6381344" y="2625694"/>
            <a:ext cx="2762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Gross estimate of 300kE prior recent crisis…and excluding vacuum elements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CEC6C58-B488-9640-A448-FD5C441A5B01}"/>
              </a:ext>
            </a:extLst>
          </p:cNvPr>
          <p:cNvSpPr txBox="1"/>
          <p:nvPr/>
        </p:nvSpPr>
        <p:spPr>
          <a:xfrm>
            <a:off x="6381344" y="3549024"/>
            <a:ext cx="2762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IJClab</a:t>
            </a:r>
            <a:r>
              <a:rPr lang="en-GB" dirty="0"/>
              <a:t>: 10kE/y + PhD student (130kE) + postdoc (130kE)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AB054F0-4E29-DC43-8833-AEB7E129E174}"/>
              </a:ext>
            </a:extLst>
          </p:cNvPr>
          <p:cNvSpPr txBox="1"/>
          <p:nvPr/>
        </p:nvSpPr>
        <p:spPr>
          <a:xfrm>
            <a:off x="6381344" y="4514325"/>
            <a:ext cx="276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10kE ??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7741E29-9BC8-8348-A7A3-425CF1145231}"/>
              </a:ext>
            </a:extLst>
          </p:cNvPr>
          <p:cNvSpPr txBox="1"/>
          <p:nvPr/>
        </p:nvSpPr>
        <p:spPr>
          <a:xfrm>
            <a:off x="6381344" y="5087907"/>
            <a:ext cx="1962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Travels to CERN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1C3AA35-90E6-1D46-9AFB-138DCE718408}"/>
              </a:ext>
            </a:extLst>
          </p:cNvPr>
          <p:cNvSpPr txBox="1"/>
          <p:nvPr/>
        </p:nvSpPr>
        <p:spPr>
          <a:xfrm>
            <a:off x="2048256" y="6123542"/>
            <a:ext cx="656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Costing from past experience where available – prior all recent crisis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E9567C4-55A2-B644-BAC2-C3549EE7E49B}"/>
              </a:ext>
            </a:extLst>
          </p:cNvPr>
          <p:cNvSpPr txBox="1"/>
          <p:nvPr/>
        </p:nvSpPr>
        <p:spPr>
          <a:xfrm>
            <a:off x="2980944" y="3672931"/>
            <a:ext cx="989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9 </a:t>
            </a:r>
            <a:r>
              <a:rPr lang="en-GB" sz="1600" dirty="0">
                <a:solidFill>
                  <a:srgbClr val="FF0000"/>
                </a:solidFill>
              </a:rPr>
              <a:t>months</a:t>
            </a:r>
          </a:p>
        </p:txBody>
      </p:sp>
    </p:spTree>
    <p:extLst>
      <p:ext uri="{BB962C8B-B14F-4D97-AF65-F5344CB8AC3E}">
        <p14:creationId xmlns:p14="http://schemas.microsoft.com/office/powerpoint/2010/main" val="1968700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45A18D-7147-3649-8780-B0827C676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Laser: Reminder of challenges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C432D49-9042-5847-B1BD-FE612F5B4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24-25/10/2022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5B8F4C-5053-E14A-B75D-8B75BF168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GF-PoP project review - cavity and laser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643B38-B78C-EE4C-9A8A-E63DF55BC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9</a:t>
            </a:fld>
            <a:endParaRPr lang="fr-FR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A976948-F325-2745-9187-68FDFE7F3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358698"/>
            <a:ext cx="7886700" cy="2070302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Very low phase noise </a:t>
            </a:r>
            <a:r>
              <a:rPr lang="en-GB" dirty="0">
                <a:sym typeface="Wingdings" pitchFamily="2" charset="2"/>
              </a:rPr>
              <a:t> laser + amp choice</a:t>
            </a:r>
          </a:p>
          <a:p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Pulse picking </a:t>
            </a:r>
            <a:r>
              <a:rPr lang="en-GB" dirty="0">
                <a:sym typeface="Wingdings" pitchFamily="2" charset="2"/>
              </a:rPr>
              <a:t> new, touchy, some experience needed</a:t>
            </a:r>
          </a:p>
          <a:p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Laser transport </a:t>
            </a:r>
            <a:r>
              <a:rPr lang="en-GB" dirty="0">
                <a:sym typeface="Wingdings" pitchFamily="2" charset="2"/>
              </a:rPr>
              <a:t> beam stability (imagery + stabilizations)</a:t>
            </a:r>
          </a:p>
          <a:p>
            <a:r>
              <a:rPr lang="en-GB" dirty="0" err="1">
                <a:solidFill>
                  <a:srgbClr val="FFC000"/>
                </a:solidFill>
              </a:rPr>
              <a:t>Tunable</a:t>
            </a:r>
            <a:r>
              <a:rPr lang="en-GB" dirty="0">
                <a:solidFill>
                  <a:srgbClr val="FFC000"/>
                </a:solidFill>
              </a:rPr>
              <a:t> pulse duration </a:t>
            </a:r>
            <a:r>
              <a:rPr lang="en-GB" dirty="0">
                <a:sym typeface="Wingdings" pitchFamily="2" charset="2"/>
              </a:rPr>
              <a:t> careful design needed</a:t>
            </a:r>
            <a:endParaRPr lang="en-GB" dirty="0">
              <a:solidFill>
                <a:srgbClr val="FFC000"/>
              </a:solidFill>
              <a:sym typeface="Wingdings" pitchFamily="2" charset="2"/>
            </a:endParaRPr>
          </a:p>
          <a:p>
            <a:endParaRPr lang="en-GB" dirty="0">
              <a:solidFill>
                <a:srgbClr val="FFC000"/>
              </a:solidFill>
              <a:sym typeface="Wingdings" pitchFamily="2" charset="2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A2E0074-E8B3-5545-81D4-B8B4BED33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5219" y="3434206"/>
            <a:ext cx="4078224" cy="305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6463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e" id="{AECCFCC6-5AD2-2146-9A97-E2AAB59D253A}" vid="{FC52EF13-51C2-C143-ACFD-07166C23C40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51413</TotalTime>
  <Words>851</Words>
  <Application>Microsoft Macintosh PowerPoint</Application>
  <PresentationFormat>Affichage à l'écran (4:3)</PresentationFormat>
  <Paragraphs>137</Paragraphs>
  <Slides>14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Thème Office</vt:lpstr>
      <vt:lpstr>Feuille de calcul</vt:lpstr>
      <vt:lpstr>Cost/timeline review – laser/optical cavity</vt:lpstr>
      <vt:lpstr>Introduction</vt:lpstr>
      <vt:lpstr>FPC: Reminder of challenges</vt:lpstr>
      <vt:lpstr>FPC: Recent updates</vt:lpstr>
      <vt:lpstr>FPC: To do list</vt:lpstr>
      <vt:lpstr>FPC: Scope of work @ Orsay</vt:lpstr>
      <vt:lpstr>FPC: Timeline</vt:lpstr>
      <vt:lpstr>FPC: Cost estimate</vt:lpstr>
      <vt:lpstr>Laser: Reminder of challenges</vt:lpstr>
      <vt:lpstr>Laser: Conceptual laser scheme for GF-PoP synchro</vt:lpstr>
      <vt:lpstr>Laser: Scope of work @ Orsay</vt:lpstr>
      <vt:lpstr>Laser: Timeline</vt:lpstr>
      <vt:lpstr>Laser: Cost estimate</vt:lpstr>
      <vt:lpstr>Overall laser + cavity timeline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Ultimate BW</dc:title>
  <dc:creator>Aurélien Martens</dc:creator>
  <cp:lastModifiedBy>Aurélien Martens</cp:lastModifiedBy>
  <cp:revision>26</cp:revision>
  <dcterms:created xsi:type="dcterms:W3CDTF">2022-01-24T20:15:05Z</dcterms:created>
  <dcterms:modified xsi:type="dcterms:W3CDTF">2022-10-25T06:55:13Z</dcterms:modified>
</cp:coreProperties>
</file>