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86"/>
  </p:normalViewPr>
  <p:slideViewPr>
    <p:cSldViewPr snapToGrid="0" snapToObjects="1">
      <p:cViewPr varScale="1">
        <p:scale>
          <a:sx n="159" d="100"/>
          <a:sy n="159" d="100"/>
        </p:scale>
        <p:origin x="150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Gamma Factory Proof of Principle: Vacuum considerations &amp; contributions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Chiara Pasquino, TE-VSC-BVO</a:t>
            </a:r>
          </a:p>
          <a:p>
            <a:pPr algn="l"/>
            <a:r>
              <a:rPr lang="en-US" sz="1800" dirty="0"/>
              <a:t>25 October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4D942C-CA55-E407-CF37-87CB1E521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Vacuum </a:t>
            </a:r>
            <a:r>
              <a:rPr lang="fr-CH" dirty="0" err="1"/>
              <a:t>layout</a:t>
            </a:r>
            <a:r>
              <a:rPr lang="fr-CH" dirty="0"/>
              <a:t> in LSS6;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GFPoP</a:t>
            </a:r>
            <a:r>
              <a:rPr lang="fr-CH" dirty="0"/>
              <a:t>: </a:t>
            </a:r>
            <a:r>
              <a:rPr lang="fr-CH" dirty="0" err="1"/>
              <a:t>boundary</a:t>
            </a:r>
            <a:r>
              <a:rPr lang="fr-CH" dirty="0"/>
              <a:t> conditions;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Open questions;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Cost</a:t>
            </a:r>
            <a:r>
              <a:rPr lang="fr-CH" dirty="0"/>
              <a:t>, Schedule and </a:t>
            </a:r>
            <a:r>
              <a:rPr lang="fr-CH" dirty="0" err="1"/>
              <a:t>resources</a:t>
            </a:r>
            <a:r>
              <a:rPr lang="fr-CH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2B79AA-9E90-D86D-B568-4CE226C4E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F7D5E-1128-5CA2-783E-90707C7B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6A9C7-859A-82C3-E3F5-60AB8A2C4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BB236-591C-7BAA-334B-243DBFBA6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759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83DA2F-0BCB-CCEA-6DF7-FCAD78BA8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LSS6 – </a:t>
            </a:r>
            <a:r>
              <a:rPr lang="fr-CH" dirty="0" err="1"/>
              <a:t>GFPoP</a:t>
            </a:r>
            <a:r>
              <a:rPr lang="fr-CH" dirty="0"/>
              <a:t> </a:t>
            </a:r>
            <a:r>
              <a:rPr lang="fr-CH" dirty="0" err="1"/>
              <a:t>Layout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C8717-3B8E-6248-30AB-63F4CAF40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DD014-B3BA-4D82-1718-31F1FBA7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CF333-735B-3213-9C9A-CE84FEB7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D3D51685-4E40-EFA1-22D4-45B140026C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5195" y="881180"/>
            <a:ext cx="10560129" cy="5431294"/>
          </a:xfrm>
        </p:spPr>
      </p:pic>
    </p:spTree>
    <p:extLst>
      <p:ext uri="{BB962C8B-B14F-4D97-AF65-F5344CB8AC3E}">
        <p14:creationId xmlns:p14="http://schemas.microsoft.com/office/powerpoint/2010/main" val="3166229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83DA2F-0BCB-CCEA-6DF7-FCAD78BA8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LSS6 – </a:t>
            </a:r>
            <a:r>
              <a:rPr lang="fr-CH" dirty="0" err="1"/>
              <a:t>GFPoP</a:t>
            </a:r>
            <a:r>
              <a:rPr lang="fr-CH" dirty="0"/>
              <a:t> </a:t>
            </a:r>
            <a:r>
              <a:rPr lang="fr-CH" dirty="0" err="1"/>
              <a:t>Layout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C8717-3B8E-6248-30AB-63F4CAF40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DD014-B3BA-4D82-1718-31F1FBA7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CF333-735B-3213-9C9A-CE84FEB7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Content Placeholder 8" descr="A picture containing toy&#10;&#10;Description automatically generated">
            <a:extLst>
              <a:ext uri="{FF2B5EF4-FFF2-40B4-BE49-F238E27FC236}">
                <a16:creationId xmlns:a16="http://schemas.microsoft.com/office/drawing/2014/main" id="{E40C499E-6341-283A-6623-5575DE5D5B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241" y="1276257"/>
            <a:ext cx="8960384" cy="4608512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456EC9A-17C7-DF34-A494-F9CC46C6533F}"/>
              </a:ext>
            </a:extLst>
          </p:cNvPr>
          <p:cNvSpPr txBox="1"/>
          <p:nvPr/>
        </p:nvSpPr>
        <p:spPr>
          <a:xfrm>
            <a:off x="9220170" y="2890235"/>
            <a:ext cx="2785190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CH" dirty="0"/>
              <a:t>TE-VSC contributions: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/>
              <a:t>Vacuum design, </a:t>
            </a:r>
            <a:r>
              <a:rPr lang="fr-CH" dirty="0" err="1"/>
              <a:t>procurement</a:t>
            </a:r>
            <a:r>
              <a:rPr lang="fr-CH" dirty="0"/>
              <a:t>, production of standard tubes, </a:t>
            </a:r>
            <a:r>
              <a:rPr lang="fr-CH" dirty="0" err="1"/>
              <a:t>operation</a:t>
            </a:r>
            <a:r>
              <a:rPr lang="fr-CH" dirty="0"/>
              <a:t> and maintenance of the vacuum </a:t>
            </a:r>
            <a:r>
              <a:rPr lang="fr-CH" dirty="0" err="1"/>
              <a:t>equipment</a:t>
            </a:r>
            <a:r>
              <a:rPr lang="fr-CH" dirty="0"/>
              <a:t> of the </a:t>
            </a:r>
            <a:r>
              <a:rPr lang="fr-CH" dirty="0" err="1"/>
              <a:t>GFPoP</a:t>
            </a:r>
            <a:r>
              <a:rPr lang="fr-CH" dirty="0"/>
              <a:t> LSS6 vacuum </a:t>
            </a:r>
            <a:r>
              <a:rPr lang="fr-CH" dirty="0" err="1"/>
              <a:t>sector</a:t>
            </a:r>
            <a:r>
              <a:rPr lang="fr-CH" dirty="0"/>
              <a:t> &amp; the laser line.</a:t>
            </a:r>
          </a:p>
        </p:txBody>
      </p:sp>
    </p:spTree>
    <p:extLst>
      <p:ext uri="{BB962C8B-B14F-4D97-AF65-F5344CB8AC3E}">
        <p14:creationId xmlns:p14="http://schemas.microsoft.com/office/powerpoint/2010/main" val="2889993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C0744E-2A1A-9CB9-DC04-46C5DFEA5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194" y="906464"/>
            <a:ext cx="11376024" cy="4608512"/>
          </a:xfrm>
        </p:spPr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CH" dirty="0"/>
              <a:t>LSS6 vacuum line: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 err="1"/>
              <a:t>GFPoP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not </a:t>
            </a:r>
            <a:r>
              <a:rPr lang="fr-CH" dirty="0" err="1"/>
              <a:t>require</a:t>
            </a:r>
            <a:r>
              <a:rPr lang="fr-CH" dirty="0"/>
              <a:t> a </a:t>
            </a:r>
            <a:r>
              <a:rPr lang="fr-CH" dirty="0" err="1"/>
              <a:t>better</a:t>
            </a:r>
            <a:r>
              <a:rPr lang="fr-CH" dirty="0"/>
              <a:t> vacuum </a:t>
            </a:r>
            <a:r>
              <a:rPr lang="fr-CH" dirty="0" err="1"/>
              <a:t>than</a:t>
            </a:r>
            <a:r>
              <a:rPr lang="fr-CH" dirty="0"/>
              <a:t> the SPS, </a:t>
            </a:r>
            <a:r>
              <a:rPr lang="fr-CH" dirty="0" err="1"/>
              <a:t>both</a:t>
            </a:r>
            <a:r>
              <a:rPr lang="fr-CH" dirty="0"/>
              <a:t> </a:t>
            </a:r>
            <a:r>
              <a:rPr lang="fr-CH" dirty="0" err="1"/>
              <a:t>static</a:t>
            </a:r>
            <a:r>
              <a:rPr lang="fr-CH" dirty="0"/>
              <a:t> and </a:t>
            </a:r>
            <a:r>
              <a:rPr lang="fr-CH" dirty="0" err="1"/>
              <a:t>dynamic</a:t>
            </a:r>
            <a:r>
              <a:rPr lang="fr-CH" dirty="0"/>
              <a:t>.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/>
              <a:t>All </a:t>
            </a:r>
            <a:r>
              <a:rPr lang="fr-CH" dirty="0" err="1"/>
              <a:t>chambers</a:t>
            </a:r>
            <a:r>
              <a:rPr lang="fr-CH" dirty="0"/>
              <a:t> and instrumentation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compliant </a:t>
            </a:r>
            <a:r>
              <a:rPr lang="fr-CH" dirty="0" err="1"/>
              <a:t>with</a:t>
            </a:r>
            <a:r>
              <a:rPr lang="fr-CH" dirty="0"/>
              <a:t> the SPS vacuum acceptance </a:t>
            </a:r>
            <a:r>
              <a:rPr lang="fr-CH" dirty="0" err="1"/>
              <a:t>criteria</a:t>
            </a:r>
            <a:r>
              <a:rPr lang="fr-CH" dirty="0"/>
              <a:t> (EDMS</a:t>
            </a:r>
            <a:r>
              <a:rPr lang="en-GB" b="1" i="0" dirty="0">
                <a:solidFill>
                  <a:srgbClr val="0645AD"/>
                </a:solidFill>
                <a:effectLst/>
                <a:latin typeface="arial" panose="020B0604020202020204" pitchFamily="34" charset="0"/>
              </a:rPr>
              <a:t>1752123</a:t>
            </a:r>
            <a:r>
              <a:rPr lang="fr-CH" dirty="0"/>
              <a:t>)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 err="1"/>
              <a:t>Cleanliness</a:t>
            </a:r>
            <a:r>
              <a:rPr lang="fr-CH" dirty="0"/>
              <a:t> of all in-vacuum </a:t>
            </a:r>
            <a:r>
              <a:rPr lang="fr-CH" dirty="0" err="1"/>
              <a:t>equipment</a:t>
            </a:r>
            <a:r>
              <a:rPr lang="fr-CH" dirty="0"/>
              <a:t>, </a:t>
            </a:r>
            <a:r>
              <a:rPr lang="fr-CH" dirty="0" err="1"/>
              <a:t>both</a:t>
            </a:r>
            <a:r>
              <a:rPr lang="fr-CH" dirty="0"/>
              <a:t> in </a:t>
            </a:r>
            <a:r>
              <a:rPr lang="fr-CH" dirty="0" err="1"/>
              <a:t>terms</a:t>
            </a:r>
            <a:r>
              <a:rPr lang="fr-CH" dirty="0"/>
              <a:t> of Carbon contaminations and </a:t>
            </a:r>
            <a:r>
              <a:rPr lang="fr-CH" dirty="0" err="1"/>
              <a:t>dust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crucial for the correct </a:t>
            </a:r>
            <a:r>
              <a:rPr lang="fr-CH" dirty="0" err="1"/>
              <a:t>functioning</a:t>
            </a:r>
            <a:r>
              <a:rPr lang="fr-CH" dirty="0"/>
              <a:t> of the </a:t>
            </a:r>
            <a:r>
              <a:rPr lang="fr-CH" dirty="0" err="1"/>
              <a:t>cavity</a:t>
            </a:r>
            <a:r>
              <a:rPr lang="fr-CH" dirty="0"/>
              <a:t> </a:t>
            </a:r>
            <a:r>
              <a:rPr lang="fr-CH" dirty="0" err="1"/>
              <a:t>mirrors</a:t>
            </a:r>
            <a:r>
              <a:rPr lang="fr-CH" dirty="0"/>
              <a:t>.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/>
              <a:t>Slow </a:t>
            </a:r>
            <a:r>
              <a:rPr lang="fr-CH" dirty="0" err="1"/>
              <a:t>venting</a:t>
            </a:r>
            <a:r>
              <a:rPr lang="fr-CH" dirty="0"/>
              <a:t> and Slow </a:t>
            </a:r>
            <a:r>
              <a:rPr lang="fr-CH" dirty="0" err="1"/>
              <a:t>pumping</a:t>
            </a:r>
            <a:r>
              <a:rPr lang="fr-CH" dirty="0"/>
              <a:t> of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sector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needed</a:t>
            </a:r>
            <a:r>
              <a:rPr lang="fr-CH" dirty="0"/>
              <a:t> to </a:t>
            </a:r>
            <a:r>
              <a:rPr lang="fr-CH" dirty="0" err="1"/>
              <a:t>minimize</a:t>
            </a:r>
            <a:r>
              <a:rPr lang="fr-CH" dirty="0"/>
              <a:t> </a:t>
            </a:r>
            <a:r>
              <a:rPr lang="fr-CH" dirty="0" err="1"/>
              <a:t>dust</a:t>
            </a:r>
            <a:r>
              <a:rPr lang="fr-CH" dirty="0"/>
              <a:t> </a:t>
            </a:r>
            <a:r>
              <a:rPr lang="fr-CH" dirty="0" err="1"/>
              <a:t>displacement</a:t>
            </a:r>
            <a:r>
              <a:rPr lang="fr-CH" dirty="0"/>
              <a:t>.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/>
              <a:t>Techniques to minimise </a:t>
            </a:r>
            <a:r>
              <a:rPr lang="fr-CH" dirty="0" err="1"/>
              <a:t>dust</a:t>
            </a:r>
            <a:r>
              <a:rPr lang="fr-CH" dirty="0"/>
              <a:t> </a:t>
            </a:r>
            <a:r>
              <a:rPr lang="fr-CH" dirty="0" err="1"/>
              <a:t>exposure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the installation phase in the tunnel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studied</a:t>
            </a:r>
            <a:r>
              <a:rPr lang="fr-CH" dirty="0"/>
              <a:t> (portable </a:t>
            </a:r>
            <a:r>
              <a:rPr lang="fr-CH" dirty="0" err="1"/>
              <a:t>laminar</a:t>
            </a:r>
            <a:r>
              <a:rPr lang="fr-CH" dirty="0"/>
              <a:t> flow?).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/>
              <a:t>All standard 156/159mm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carbon</a:t>
            </a:r>
            <a:r>
              <a:rPr lang="fr-CH" dirty="0"/>
              <a:t> </a:t>
            </a:r>
            <a:r>
              <a:rPr lang="fr-CH" dirty="0" err="1"/>
              <a:t>coated</a:t>
            </a:r>
            <a:r>
              <a:rPr lang="fr-CH" dirty="0"/>
              <a:t>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CH" dirty="0"/>
              <a:t>LASER vacuum line: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 err="1"/>
              <a:t>Absolute</a:t>
            </a:r>
            <a:r>
              <a:rPr lang="fr-CH" dirty="0"/>
              <a:t> pressure </a:t>
            </a:r>
            <a:r>
              <a:rPr lang="fr-CH" dirty="0" err="1"/>
              <a:t>could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in the </a:t>
            </a:r>
            <a:r>
              <a:rPr lang="fr-CH" dirty="0" err="1"/>
              <a:t>primary</a:t>
            </a:r>
            <a:r>
              <a:rPr lang="fr-CH" dirty="0"/>
              <a:t> vacuum range, but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low</a:t>
            </a:r>
            <a:r>
              <a:rPr lang="fr-CH" dirty="0"/>
              <a:t> water content;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/>
              <a:t>Low vibration are crucial for </a:t>
            </a:r>
            <a:r>
              <a:rPr lang="fr-CH" dirty="0" err="1"/>
              <a:t>this</a:t>
            </a:r>
            <a:r>
              <a:rPr lang="fr-CH" dirty="0"/>
              <a:t> line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mechanical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pumping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is</a:t>
            </a:r>
            <a:r>
              <a:rPr lang="fr-CH" dirty="0">
                <a:sym typeface="Wingdings" panose="05000000000000000000" pitchFamily="2" charset="2"/>
              </a:rPr>
              <a:t> not </a:t>
            </a:r>
            <a:r>
              <a:rPr lang="fr-CH" dirty="0" err="1">
                <a:sym typeface="Wingdings" panose="05000000000000000000" pitchFamily="2" charset="2"/>
              </a:rPr>
              <a:t>suitable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during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operation</a:t>
            </a:r>
            <a:r>
              <a:rPr lang="fr-CH" dirty="0">
                <a:sym typeface="Wingdings" panose="05000000000000000000" pitchFamily="2" charset="2"/>
              </a:rPr>
              <a:t>.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>
                <a:sym typeface="Wingdings" panose="05000000000000000000" pitchFamily="2" charset="2"/>
              </a:rPr>
              <a:t>It </a:t>
            </a:r>
            <a:r>
              <a:rPr lang="fr-CH" dirty="0" err="1">
                <a:sym typeface="Wingdings" panose="05000000000000000000" pitchFamily="2" charset="2"/>
              </a:rPr>
              <a:t>is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recommended</a:t>
            </a:r>
            <a:r>
              <a:rPr lang="fr-CH" dirty="0">
                <a:sym typeface="Wingdings" panose="05000000000000000000" pitchFamily="2" charset="2"/>
              </a:rPr>
              <a:t> to </a:t>
            </a:r>
            <a:r>
              <a:rPr lang="fr-CH" dirty="0" err="1">
                <a:sym typeface="Wingdings" panose="05000000000000000000" pitchFamily="2" charset="2"/>
              </a:rPr>
              <a:t>decouple</a:t>
            </a:r>
            <a:r>
              <a:rPr lang="fr-CH" dirty="0">
                <a:sym typeface="Wingdings" panose="05000000000000000000" pitchFamily="2" charset="2"/>
              </a:rPr>
              <a:t> the laser line </a:t>
            </a:r>
            <a:r>
              <a:rPr lang="fr-CH" dirty="0" err="1">
                <a:sym typeface="Wingdings" panose="05000000000000000000" pitchFamily="2" charset="2"/>
              </a:rPr>
              <a:t>from</a:t>
            </a:r>
            <a:r>
              <a:rPr lang="fr-CH" dirty="0">
                <a:sym typeface="Wingdings" panose="05000000000000000000" pitchFamily="2" charset="2"/>
              </a:rPr>
              <a:t> the </a:t>
            </a:r>
            <a:r>
              <a:rPr lang="fr-CH" dirty="0" err="1">
                <a:sym typeface="Wingdings" panose="05000000000000000000" pitchFamily="2" charset="2"/>
              </a:rPr>
              <a:t>cavities</a:t>
            </a:r>
            <a:r>
              <a:rPr lang="fr-CH" dirty="0">
                <a:sym typeface="Wingdings" panose="05000000000000000000" pitchFamily="2" charset="2"/>
              </a:rPr>
              <a:t> line via a </a:t>
            </a:r>
            <a:r>
              <a:rPr lang="fr-CH" dirty="0" err="1">
                <a:sym typeface="Wingdings" panose="05000000000000000000" pitchFamily="2" charset="2"/>
              </a:rPr>
              <a:t>window</a:t>
            </a:r>
            <a:r>
              <a:rPr lang="fr-CH" dirty="0">
                <a:sym typeface="Wingdings" panose="05000000000000000000" pitchFamily="2" charset="2"/>
              </a:rPr>
              <a:t>, to </a:t>
            </a:r>
            <a:r>
              <a:rPr lang="fr-CH" dirty="0" err="1">
                <a:sym typeface="Wingdings" panose="05000000000000000000" pitchFamily="2" charset="2"/>
              </a:rPr>
              <a:t>avoid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any</a:t>
            </a:r>
            <a:r>
              <a:rPr lang="fr-CH" dirty="0">
                <a:sym typeface="Wingdings" panose="05000000000000000000" pitchFamily="2" charset="2"/>
              </a:rPr>
              <a:t> type of </a:t>
            </a:r>
            <a:r>
              <a:rPr lang="fr-CH" dirty="0" err="1">
                <a:sym typeface="Wingdings" panose="05000000000000000000" pitchFamily="2" charset="2"/>
              </a:rPr>
              <a:t>interference</a:t>
            </a:r>
            <a:r>
              <a:rPr lang="fr-CH" dirty="0">
                <a:sym typeface="Wingdings" panose="05000000000000000000" pitchFamily="2" charset="2"/>
              </a:rPr>
              <a:t> of the </a:t>
            </a:r>
            <a:r>
              <a:rPr lang="fr-CH" dirty="0" err="1">
                <a:sym typeface="Wingdings" panose="05000000000000000000" pitchFamily="2" charset="2"/>
              </a:rPr>
              <a:t>operation</a:t>
            </a:r>
            <a:r>
              <a:rPr lang="fr-CH" dirty="0">
                <a:sym typeface="Wingdings" panose="05000000000000000000" pitchFamily="2" charset="2"/>
              </a:rPr>
              <a:t> of the laser line </a:t>
            </a:r>
            <a:r>
              <a:rPr lang="fr-CH" dirty="0" err="1">
                <a:sym typeface="Wingdings" panose="05000000000000000000" pitchFamily="2" charset="2"/>
              </a:rPr>
              <a:t>wrt</a:t>
            </a:r>
            <a:r>
              <a:rPr lang="fr-CH" dirty="0">
                <a:sym typeface="Wingdings" panose="05000000000000000000" pitchFamily="2" charset="2"/>
              </a:rPr>
              <a:t> to the SPS machine </a:t>
            </a:r>
            <a:r>
              <a:rPr lang="fr-CH" dirty="0" err="1">
                <a:sym typeface="Wingdings" panose="05000000000000000000" pitchFamily="2" charset="2"/>
              </a:rPr>
              <a:t>itself</a:t>
            </a:r>
            <a:r>
              <a:rPr lang="fr-CH" dirty="0">
                <a:sym typeface="Wingdings" panose="05000000000000000000" pitchFamily="2" charset="2"/>
              </a:rPr>
              <a:t>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89FEDA-737C-8734-A909-A1A7F8E8A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LSS6 – </a:t>
            </a:r>
            <a:r>
              <a:rPr lang="fr-CH" dirty="0" err="1"/>
              <a:t>GFPoP</a:t>
            </a:r>
            <a:r>
              <a:rPr lang="fr-CH" dirty="0"/>
              <a:t> </a:t>
            </a:r>
            <a:r>
              <a:rPr lang="fr-CH" dirty="0" err="1"/>
              <a:t>boundary</a:t>
            </a:r>
            <a:r>
              <a:rPr lang="fr-CH" dirty="0"/>
              <a:t> conditions for Vacuum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E9A89-8F42-D9EE-B098-9AA12500C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53B29-D426-ED61-F053-57FC488D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21300-396A-D401-06AC-80C29BF16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684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0A369041-C4A3-1F62-83BB-20DC549BA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26" y="-17061"/>
            <a:ext cx="11907672" cy="592083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EF1B76-E2A3-E335-3E5A-82004B900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45" y="3555027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Sector</a:t>
            </a:r>
            <a:r>
              <a:rPr lang="fr-CH" dirty="0"/>
              <a:t> valves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Gauges for </a:t>
            </a:r>
            <a:r>
              <a:rPr lang="fr-CH" dirty="0" err="1"/>
              <a:t>interlocking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Ion </a:t>
            </a:r>
            <a:r>
              <a:rPr lang="fr-CH" dirty="0" err="1"/>
              <a:t>pumps</a:t>
            </a:r>
            <a:r>
              <a:rPr lang="fr-CH" dirty="0"/>
              <a:t> </a:t>
            </a:r>
            <a:r>
              <a:rPr lang="fr-CH" dirty="0" err="1"/>
              <a:t>upstream</a:t>
            </a:r>
            <a:r>
              <a:rPr lang="fr-CH" dirty="0"/>
              <a:t> and </a:t>
            </a:r>
            <a:r>
              <a:rPr lang="fr-CH" dirty="0" err="1"/>
              <a:t>downstream</a:t>
            </a:r>
            <a:r>
              <a:rPr lang="fr-CH" dirty="0"/>
              <a:t> the </a:t>
            </a:r>
            <a:r>
              <a:rPr lang="fr-CH" dirty="0" err="1"/>
              <a:t>cavities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Ion </a:t>
            </a:r>
            <a:r>
              <a:rPr lang="fr-CH" dirty="0" err="1"/>
              <a:t>pumps</a:t>
            </a:r>
            <a:r>
              <a:rPr lang="fr-CH" dirty="0"/>
              <a:t> for the laser line, </a:t>
            </a:r>
            <a:r>
              <a:rPr lang="fr-CH" dirty="0" err="1"/>
              <a:t>possibly</a:t>
            </a:r>
            <a:r>
              <a:rPr lang="fr-CH" dirty="0"/>
              <a:t> </a:t>
            </a:r>
            <a:r>
              <a:rPr lang="fr-CH" dirty="0" err="1"/>
              <a:t>located</a:t>
            </a:r>
            <a:r>
              <a:rPr lang="fr-CH" dirty="0"/>
              <a:t> on the tunnel </a:t>
            </a:r>
            <a:r>
              <a:rPr lang="fr-CH" dirty="0" err="1"/>
              <a:t>side</a:t>
            </a:r>
            <a:r>
              <a:rPr lang="fr-CH" dirty="0"/>
              <a:t> to </a:t>
            </a:r>
            <a:r>
              <a:rPr lang="fr-CH" dirty="0" err="1"/>
              <a:t>ease</a:t>
            </a:r>
            <a:r>
              <a:rPr lang="fr-CH" dirty="0"/>
              <a:t> the maintenance of the line </a:t>
            </a:r>
            <a:r>
              <a:rPr lang="fr-CH" dirty="0" err="1"/>
              <a:t>from</a:t>
            </a:r>
            <a:r>
              <a:rPr lang="fr-CH" dirty="0"/>
              <a:t> a vacuum point of </a:t>
            </a:r>
            <a:r>
              <a:rPr lang="fr-CH" dirty="0" err="1"/>
              <a:t>view</a:t>
            </a:r>
            <a:r>
              <a:rPr lang="fr-CH" dirty="0"/>
              <a:t> (no </a:t>
            </a:r>
            <a:r>
              <a:rPr lang="fr-CH" dirty="0" err="1"/>
              <a:t>access</a:t>
            </a:r>
            <a:r>
              <a:rPr lang="fr-CH" dirty="0"/>
              <a:t> to the laser </a:t>
            </a:r>
            <a:r>
              <a:rPr lang="fr-CH" dirty="0" err="1"/>
              <a:t>hutch</a:t>
            </a:r>
            <a:r>
              <a:rPr lang="fr-CH" dirty="0"/>
              <a:t> </a:t>
            </a:r>
            <a:r>
              <a:rPr lang="fr-CH" dirty="0" err="1"/>
              <a:t>needed</a:t>
            </a:r>
            <a:r>
              <a:rPr lang="fr-CH" dirty="0"/>
              <a:t>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003950-1266-05E8-5370-A6E26FE65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LSS6 – </a:t>
            </a:r>
            <a:r>
              <a:rPr lang="fr-CH" dirty="0" err="1"/>
              <a:t>Proposed</a:t>
            </a:r>
            <a:r>
              <a:rPr lang="fr-CH" dirty="0"/>
              <a:t> vacuum </a:t>
            </a:r>
            <a:r>
              <a:rPr lang="fr-CH" dirty="0" err="1"/>
              <a:t>layout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4772F-FB31-BB34-B0B3-14D686AC9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1B94A-EF76-8C3C-4795-F054ABFCD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FF1E9-F9DE-0295-156C-D6117BCF3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441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84BCE5-12B4-E00D-D8AF-7E3F3046A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CH" dirty="0"/>
              <a:t>Design and production of the non-standard components: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/>
              <a:t>At CERN? </a:t>
            </a:r>
            <a:r>
              <a:rPr lang="fr-CH" dirty="0" err="1"/>
              <a:t>Through</a:t>
            </a:r>
            <a:r>
              <a:rPr lang="fr-CH" dirty="0"/>
              <a:t> EN-MME </a:t>
            </a:r>
            <a:r>
              <a:rPr lang="fr-CH" dirty="0" err="1"/>
              <a:t>with</a:t>
            </a:r>
            <a:r>
              <a:rPr lang="fr-CH" dirty="0"/>
              <a:t> TE-VSC support? Is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confirmed</a:t>
            </a:r>
            <a:r>
              <a:rPr lang="fr-CH" dirty="0"/>
              <a:t>?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CH" dirty="0" err="1"/>
              <a:t>Expected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deposition</a:t>
            </a:r>
            <a:r>
              <a:rPr lang="fr-CH" dirty="0"/>
              <a:t> on the </a:t>
            </a:r>
            <a:r>
              <a:rPr lang="fr-CH" dirty="0" err="1"/>
              <a:t>downstream</a:t>
            </a:r>
            <a:r>
              <a:rPr lang="fr-CH" dirty="0"/>
              <a:t> </a:t>
            </a:r>
            <a:r>
              <a:rPr lang="fr-CH" dirty="0" err="1"/>
              <a:t>dipoles</a:t>
            </a:r>
            <a:r>
              <a:rPr lang="fr-CH" dirty="0"/>
              <a:t>: </a:t>
            </a:r>
          </a:p>
          <a:p>
            <a:pPr marL="666900" lvl="1" indent="-342900">
              <a:buFont typeface="Courier New" panose="02070309020205020404" pitchFamily="49" charset="0"/>
              <a:buChar char="o"/>
            </a:pPr>
            <a:r>
              <a:rPr lang="fr-CH" dirty="0" err="1"/>
              <a:t>Order</a:t>
            </a:r>
            <a:r>
              <a:rPr lang="fr-CH" dirty="0"/>
              <a:t> of magnitude?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a </a:t>
            </a:r>
            <a:r>
              <a:rPr lang="fr-CH" dirty="0" err="1"/>
              <a:t>concern</a:t>
            </a:r>
            <a:r>
              <a:rPr lang="fr-CH" dirty="0"/>
              <a:t>? </a:t>
            </a:r>
            <a:r>
              <a:rPr lang="fr-CH" dirty="0" err="1"/>
              <a:t>Anything</a:t>
            </a:r>
            <a:r>
              <a:rPr lang="fr-CH" dirty="0"/>
              <a:t> to </a:t>
            </a:r>
            <a:r>
              <a:rPr lang="fr-CH" dirty="0" err="1"/>
              <a:t>add</a:t>
            </a:r>
            <a:r>
              <a:rPr lang="fr-CH" dirty="0"/>
              <a:t> to the vacuum system to </a:t>
            </a:r>
            <a:r>
              <a:rPr lang="fr-CH" dirty="0" err="1"/>
              <a:t>absorb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E8E8B3-6AD6-97D4-20EF-EF6380BB7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Open questions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984E3-13C6-B5E9-5A0C-FBA749CAB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6201-499D-D402-4568-23F4BEDF4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7C6BC-8CE4-E0D0-69F6-44CC97325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Image 8">
            <a:extLst>
              <a:ext uri="{FF2B5EF4-FFF2-40B4-BE49-F238E27FC236}">
                <a16:creationId xmlns:a16="http://schemas.microsoft.com/office/drawing/2014/main" id="{70A922B3-AACC-5F30-2022-FA4F3ECA7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704" y="3267785"/>
            <a:ext cx="5062158" cy="293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098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CD910A-8956-FE82-ADAB-9AEFE89A2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estimate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E3F73-EB69-B5F4-A9BE-FA90FBC08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92873-AF67-4B42-5B93-77A202AD5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0B1E9-2C49-EB1E-0F84-9807224A7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7D6B821-91A5-022F-D381-D739A095462B}"/>
              </a:ext>
            </a:extLst>
          </p:cNvPr>
          <p:cNvGrpSpPr/>
          <p:nvPr/>
        </p:nvGrpSpPr>
        <p:grpSpPr>
          <a:xfrm>
            <a:off x="3913916" y="1128563"/>
            <a:ext cx="4198650" cy="5142930"/>
            <a:chOff x="809769" y="1128563"/>
            <a:chExt cx="4198650" cy="51429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D04E3B-FE67-0508-FEF8-528EE386E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769" y="1128563"/>
              <a:ext cx="4198649" cy="505807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ECD705E-1AF8-87B9-9956-4013E6CBBF9F}"/>
                </a:ext>
              </a:extLst>
            </p:cNvPr>
            <p:cNvSpPr txBox="1"/>
            <p:nvPr/>
          </p:nvSpPr>
          <p:spPr>
            <a:xfrm>
              <a:off x="2002301" y="5994494"/>
              <a:ext cx="3006118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E46688E-0A3E-76C6-DF2D-C76B951ECF03}"/>
                </a:ext>
              </a:extLst>
            </p:cNvPr>
            <p:cNvSpPr txBox="1"/>
            <p:nvPr/>
          </p:nvSpPr>
          <p:spPr>
            <a:xfrm>
              <a:off x="2002300" y="3066810"/>
              <a:ext cx="3006118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44115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E8E36630-7892-5D48-CD31-90A0364D0F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444" y="1680842"/>
            <a:ext cx="11376024" cy="2879645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CD910A-8956-FE82-ADAB-9AEFE89A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 err="1"/>
              <a:t>Spending</a:t>
            </a:r>
            <a:r>
              <a:rPr lang="fr-CH" dirty="0"/>
              <a:t> Profile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E3F73-EB69-B5F4-A9BE-FA90FBC081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24 October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92873-AF67-4B42-5B93-77A202AD5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0B1E9-2C49-EB1E-0F84-9807224A7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6DD8321-0139-98DD-BD8B-CFC3C73CE5ED}"/>
              </a:ext>
            </a:extLst>
          </p:cNvPr>
          <p:cNvSpPr/>
          <p:nvPr/>
        </p:nvSpPr>
        <p:spPr>
          <a:xfrm>
            <a:off x="180109" y="3075709"/>
            <a:ext cx="11554691" cy="3532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24E3361-CA74-DC10-69F9-549107FC3EA1}"/>
              </a:ext>
            </a:extLst>
          </p:cNvPr>
          <p:cNvSpPr/>
          <p:nvPr/>
        </p:nvSpPr>
        <p:spPr>
          <a:xfrm>
            <a:off x="180109" y="3663616"/>
            <a:ext cx="11554691" cy="62564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69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2562</TotalTime>
  <Words>417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</vt:lpstr>
      <vt:lpstr>Calibri</vt:lpstr>
      <vt:lpstr>Courier New</vt:lpstr>
      <vt:lpstr>Office Theme</vt:lpstr>
      <vt:lpstr>Gamma Factory Proof of Principle: Vacuum considerations &amp; contributions</vt:lpstr>
      <vt:lpstr>Outline</vt:lpstr>
      <vt:lpstr>LSS6 – GFPoP Layout</vt:lpstr>
      <vt:lpstr>LSS6 – GFPoP Layout</vt:lpstr>
      <vt:lpstr>LSS6 – GFPoP boundary conditions for Vacuum</vt:lpstr>
      <vt:lpstr>LSS6 – Proposed vacuum layout </vt:lpstr>
      <vt:lpstr>Open questions </vt:lpstr>
      <vt:lpstr>Material estimate</vt:lpstr>
      <vt:lpstr>Spending Profile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Chiara Pasquino</dc:creator>
  <cp:lastModifiedBy>Chiara Pasquino</cp:lastModifiedBy>
  <cp:revision>50</cp:revision>
  <dcterms:created xsi:type="dcterms:W3CDTF">2022-09-23T13:53:59Z</dcterms:created>
  <dcterms:modified xsi:type="dcterms:W3CDTF">2022-10-24T14:46:56Z</dcterms:modified>
</cp:coreProperties>
</file>