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9" r:id="rId2"/>
    <p:sldMasterId id="2147483695" r:id="rId3"/>
    <p:sldMasterId id="2147483735" r:id="rId4"/>
    <p:sldMasterId id="2147483748" r:id="rId5"/>
  </p:sldMasterIdLst>
  <p:notesMasterIdLst>
    <p:notesMasterId r:id="rId62"/>
  </p:notesMasterIdLst>
  <p:sldIdLst>
    <p:sldId id="2537" r:id="rId6"/>
    <p:sldId id="2556" r:id="rId7"/>
    <p:sldId id="4318" r:id="rId8"/>
    <p:sldId id="4310" r:id="rId9"/>
    <p:sldId id="2002" r:id="rId10"/>
    <p:sldId id="718" r:id="rId11"/>
    <p:sldId id="2951" r:id="rId12"/>
    <p:sldId id="4319" r:id="rId13"/>
    <p:sldId id="2967" r:id="rId14"/>
    <p:sldId id="2519" r:id="rId15"/>
    <p:sldId id="310" r:id="rId16"/>
    <p:sldId id="266" r:id="rId17"/>
    <p:sldId id="2544" r:id="rId18"/>
    <p:sldId id="2545" r:id="rId19"/>
    <p:sldId id="2962" r:id="rId20"/>
    <p:sldId id="2954" r:id="rId21"/>
    <p:sldId id="2959" r:id="rId22"/>
    <p:sldId id="2961" r:id="rId23"/>
    <p:sldId id="2986" r:id="rId24"/>
    <p:sldId id="2446" r:id="rId25"/>
    <p:sldId id="2987" r:id="rId26"/>
    <p:sldId id="448" r:id="rId27"/>
    <p:sldId id="2958" r:id="rId28"/>
    <p:sldId id="4320" r:id="rId29"/>
    <p:sldId id="4316" r:id="rId30"/>
    <p:sldId id="4317" r:id="rId31"/>
    <p:sldId id="3020" r:id="rId32"/>
    <p:sldId id="785" r:id="rId33"/>
    <p:sldId id="298" r:id="rId34"/>
    <p:sldId id="4321" r:id="rId35"/>
    <p:sldId id="2552" r:id="rId36"/>
    <p:sldId id="2523" r:id="rId37"/>
    <p:sldId id="2524" r:id="rId38"/>
    <p:sldId id="4322" r:id="rId39"/>
    <p:sldId id="4315" r:id="rId40"/>
    <p:sldId id="4305" r:id="rId41"/>
    <p:sldId id="375" r:id="rId42"/>
    <p:sldId id="2564" r:id="rId43"/>
    <p:sldId id="2988" r:id="rId44"/>
    <p:sldId id="4293" r:id="rId45"/>
    <p:sldId id="4264" r:id="rId46"/>
    <p:sldId id="4274" r:id="rId47"/>
    <p:sldId id="4294" r:id="rId48"/>
    <p:sldId id="2989" r:id="rId49"/>
    <p:sldId id="358" r:id="rId50"/>
    <p:sldId id="2964" r:id="rId51"/>
    <p:sldId id="474" r:id="rId52"/>
    <p:sldId id="2550" r:id="rId53"/>
    <p:sldId id="941" r:id="rId54"/>
    <p:sldId id="644" r:id="rId55"/>
    <p:sldId id="2511" r:id="rId56"/>
    <p:sldId id="4299" r:id="rId57"/>
    <p:sldId id="2975" r:id="rId58"/>
    <p:sldId id="4309" r:id="rId59"/>
    <p:sldId id="445" r:id="rId60"/>
    <p:sldId id="2514" r:id="rId6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541"/>
    <p:restoredTop sz="96291"/>
  </p:normalViewPr>
  <p:slideViewPr>
    <p:cSldViewPr snapToGrid="0" snapToObjects="1">
      <p:cViewPr varScale="1">
        <p:scale>
          <a:sx n="87" d="100"/>
          <a:sy n="87" d="100"/>
        </p:scale>
        <p:origin x="200" y="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presProps" Target="presProp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6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viewProps" Target="viewProp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2CE5BC-C491-B24D-BA09-71C23E873B7F}" type="datetimeFigureOut">
              <a:rPr lang="en-US" smtClean="0"/>
              <a:t>11/23/22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8A7E41-3ABF-4B4A-BA80-C2F8F1F06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420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5D3884-39FE-884A-BB22-153FDED8A54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35794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25721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5D3884-39FE-884A-BB22-153FDED8A54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10723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5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0588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890588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fld id="{04224FA7-7134-4041-A261-17E4A0540EB7}" type="slidenum">
              <a:rPr lang="en-US" sz="1000">
                <a:solidFill>
                  <a:srgbClr val="C0504D"/>
                </a:solidFill>
              </a:rPr>
              <a:pPr>
                <a:defRPr/>
              </a:pPr>
              <a:t>44</a:t>
            </a:fld>
            <a:endParaRPr lang="en-US" sz="1000">
              <a:solidFill>
                <a:srgbClr val="C0504D"/>
              </a:solidFill>
            </a:endParaRPr>
          </a:p>
        </p:txBody>
      </p:sp>
      <p:sp>
        <p:nvSpPr>
          <p:cNvPr id="11673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35263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be updated: Better pictures from Marta in her C&amp;SR preparation meeting presentation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62148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417B53-3B13-8C40-A320-B98B5A1F6C4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3699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587375" y="798513"/>
            <a:ext cx="5691188" cy="32019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369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479" y="4342996"/>
            <a:ext cx="5027043" cy="385405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90637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be updated with last version before the CMSDAS meeting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1919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828C62-F0C2-9645-A5FA-46E4D2B40132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2044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61C675-29C5-BE46-BC0C-47C7F354153E}" type="slidenum">
              <a:rPr lang="en-US">
                <a:solidFill>
                  <a:srgbClr val="C0504D"/>
                </a:solidFill>
              </a:rPr>
              <a:pPr>
                <a:defRPr/>
              </a:pPr>
              <a:t>56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1232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32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3520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To be updated with latest plots from SCE SC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02694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To be updated with latest plans for Ceremony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52086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be updated in time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66135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12780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47618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84334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7208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4725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2115" y="6537960"/>
            <a:ext cx="662557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66489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0575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89697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  <p:extLst>
      <p:ext uri="{BB962C8B-B14F-4D97-AF65-F5344CB8AC3E}">
        <p14:creationId xmlns:p14="http://schemas.microsoft.com/office/powerpoint/2010/main" val="1093683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7602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70" indent="0" algn="ctr">
              <a:buNone/>
              <a:defRPr sz="1800"/>
            </a:lvl2pPr>
            <a:lvl3pPr marL="822939" indent="0" algn="ctr">
              <a:buNone/>
              <a:defRPr sz="1620"/>
            </a:lvl3pPr>
            <a:lvl4pPr marL="1234409" indent="0" algn="ctr">
              <a:buNone/>
              <a:defRPr sz="1440"/>
            </a:lvl4pPr>
            <a:lvl5pPr marL="1645879" indent="0" algn="ctr">
              <a:buNone/>
              <a:defRPr sz="1440"/>
            </a:lvl5pPr>
            <a:lvl6pPr marL="2057349" indent="0" algn="ctr">
              <a:buNone/>
              <a:defRPr sz="1440"/>
            </a:lvl6pPr>
            <a:lvl7pPr marL="2468818" indent="0" algn="ctr">
              <a:buNone/>
              <a:defRPr sz="1440"/>
            </a:lvl7pPr>
            <a:lvl8pPr marL="2880288" indent="0" algn="ctr">
              <a:buNone/>
              <a:defRPr sz="1440"/>
            </a:lvl8pPr>
            <a:lvl9pPr marL="3291758" indent="0" algn="ctr">
              <a:buNone/>
              <a:defRPr sz="14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Marta Bajko for the HL-LHC Collaboration Meeting Sept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CC0DD-11C6-4465-B182-6DBEFC554AA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8500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8-1-2013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Evian Summary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4774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8-1-2013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Evian Summary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3345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8-1-2013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Evian Summary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6174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8-1-2013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Evian Summary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2375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8-1-2013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Evian Summary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253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2115" y="6537960"/>
            <a:ext cx="662557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944524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8-1-2013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Evian Summary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4171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8-1-2013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Evian Summary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3253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8-1-2013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Evian Summary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6266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8-1-2013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Evian Summary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1964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8-1-2013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Evian Summary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0785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8-1-2013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Evian Summary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1024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334745" y="274638"/>
            <a:ext cx="10620233" cy="747654"/>
          </a:xfrm>
        </p:spPr>
        <p:txBody>
          <a:bodyPr anchor="t">
            <a:normAutofit/>
          </a:bodyPr>
          <a:lstStyle>
            <a:lvl1pPr algn="l">
              <a:defRPr sz="2800" b="1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0934" y="1255060"/>
            <a:ext cx="11684045" cy="474569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149574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7575" y="115416"/>
            <a:ext cx="9118964" cy="649288"/>
          </a:xfrm>
          <a:solidFill>
            <a:schemeClr val="accent1">
              <a:alpha val="49000"/>
            </a:schemeClr>
          </a:solidFill>
        </p:spPr>
        <p:txBody>
          <a:bodyPr/>
          <a:lstStyle>
            <a:lvl1pPr>
              <a:defRPr sz="3200" i="1" baseline="0">
                <a:solidFill>
                  <a:schemeClr val="bg1"/>
                </a:solidFill>
                <a:effectLst>
                  <a:outerShdw blurRad="114300" dist="38100" dir="18900000" sx="102000" sy="102000" algn="bl" rotWithShape="0">
                    <a:prstClr val="black"/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13163" y="6597352"/>
            <a:ext cx="2844800" cy="260102"/>
          </a:xfrm>
        </p:spPr>
        <p:txBody>
          <a:bodyPr/>
          <a:lstStyle>
            <a:lvl1pPr>
              <a:defRPr sz="1000"/>
            </a:lvl1pPr>
          </a:lstStyle>
          <a:p>
            <a:r>
              <a:rPr lang="en-US">
                <a:solidFill>
                  <a:prstClr val="black"/>
                </a:solidFill>
              </a:rPr>
              <a:t>8-1-2013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8989" y="6597352"/>
            <a:ext cx="5334037" cy="260648"/>
          </a:xfrm>
        </p:spPr>
        <p:txBody>
          <a:bodyPr/>
          <a:lstStyle>
            <a:lvl1pPr>
              <a:defRPr sz="1000" baseline="0"/>
            </a:lvl1pPr>
          </a:lstStyle>
          <a:p>
            <a:r>
              <a:rPr lang="en-US">
                <a:solidFill>
                  <a:prstClr val="black"/>
                </a:solidFill>
              </a:rPr>
              <a:t>Evian Summary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99872" y="6597352"/>
            <a:ext cx="2844800" cy="260648"/>
          </a:xfrm>
        </p:spPr>
        <p:txBody>
          <a:bodyPr/>
          <a:lstStyle>
            <a:lvl1pPr>
              <a:defRPr sz="1000"/>
            </a:lvl1pPr>
          </a:lstStyle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6030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34745" y="274638"/>
            <a:ext cx="10620233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0934" y="1255060"/>
            <a:ext cx="11684045" cy="47456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5651" y="6167827"/>
            <a:ext cx="719328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223" y="274638"/>
            <a:ext cx="825464" cy="74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626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0" y="1189037"/>
            <a:ext cx="109728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6400" y="6476285"/>
            <a:ext cx="65193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prstClr val="black"/>
                </a:solidFill>
              </a:rPr>
              <a:t>  ECFA High Luminosity LHC Experiments Workshop – 2014, Aix-Les-Bain</a:t>
            </a:r>
          </a:p>
        </p:txBody>
      </p:sp>
    </p:spTree>
    <p:extLst>
      <p:ext uri="{BB962C8B-B14F-4D97-AF65-F5344CB8AC3E}">
        <p14:creationId xmlns:p14="http://schemas.microsoft.com/office/powerpoint/2010/main" val="4213126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2115" y="6537960"/>
            <a:ext cx="662557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5977805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99391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US"/>
              <a:t>LMC, 22 June 2022</a:t>
            </a:r>
          </a:p>
        </p:txBody>
      </p:sp>
    </p:spTree>
    <p:extLst>
      <p:ext uri="{BB962C8B-B14F-4D97-AF65-F5344CB8AC3E}">
        <p14:creationId xmlns:p14="http://schemas.microsoft.com/office/powerpoint/2010/main" val="13301169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5242"/>
            <a:ext cx="10972800" cy="509449"/>
          </a:xfrm>
        </p:spPr>
        <p:txBody>
          <a:bodyPr/>
          <a:lstStyle>
            <a:lvl1pPr>
              <a:defRPr sz="2600" b="1"/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720090"/>
            <a:ext cx="10972800" cy="5406074"/>
          </a:xfrm>
        </p:spPr>
        <p:txBody>
          <a:bodyPr/>
          <a:lstStyle>
            <a:lvl1pPr>
              <a:defRPr sz="1700"/>
            </a:lvl1pPr>
            <a:lvl2pPr marL="742950" indent="-285750">
              <a:buFont typeface="Courier New" panose="02070309020205020404" pitchFamily="49" charset="0"/>
              <a:buChar char="o"/>
              <a:defRPr sz="1700"/>
            </a:lvl2pPr>
            <a:lvl4pPr marL="1600200" indent="-228600">
              <a:buFont typeface="Arial" panose="020B0604020202020204" pitchFamily="34" charset="0"/>
              <a:buChar char="–"/>
              <a:defRPr/>
            </a:lvl4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508083"/>
            <a:ext cx="2844800" cy="365125"/>
          </a:xfrm>
        </p:spPr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54400" y="6508083"/>
            <a:ext cx="5792672" cy="365125"/>
          </a:xfrm>
        </p:spPr>
        <p:txBody>
          <a:bodyPr/>
          <a:lstStyle/>
          <a:p>
            <a:r>
              <a:rPr lang="en-US"/>
              <a:t>LMC, 22 June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47072" y="6508083"/>
            <a:ext cx="2844800" cy="365125"/>
          </a:xfrm>
        </p:spPr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7691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LMC, 22 June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19219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LMC, 22 June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10443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LMC, 22 June 2022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8345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LMC, 22 June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8159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LMC, 22 June 2022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14232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LMC, 22 June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56522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LMC, 22 June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2517059" y="110614"/>
            <a:ext cx="7916141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  <a:latin typeface="+mn-lt"/>
                <a:cs typeface="Arial"/>
              </a:defRPr>
            </a:lvl1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99440" y="1094684"/>
            <a:ext cx="11033760" cy="50450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+mn-lt"/>
                <a:cs typeface="Arial"/>
              </a:defRPr>
            </a:lvl1pPr>
            <a:lvl2pPr>
              <a:defRPr sz="2400">
                <a:latin typeface="+mn-lt"/>
                <a:cs typeface="Arial"/>
              </a:defRPr>
            </a:lvl2pPr>
            <a:lvl3pPr>
              <a:defRPr sz="2000">
                <a:latin typeface="+mn-lt"/>
                <a:cs typeface="Arial"/>
              </a:defRPr>
            </a:lvl3pPr>
            <a:lvl4pPr>
              <a:defRPr sz="1800">
                <a:latin typeface="+mn-lt"/>
                <a:cs typeface="Arial"/>
              </a:defRPr>
            </a:lvl4pPr>
            <a:lvl5pPr>
              <a:defRPr sz="1800">
                <a:latin typeface="+mn-lt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8441926-1C1E-E54C-9F76-8B06064897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82115" y="6537960"/>
            <a:ext cx="662557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47941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LMC, 22 June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55155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LMC, 22 June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35245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2027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01021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4392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316736"/>
            <a:ext cx="11376024" cy="488403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16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87218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53730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96201452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27513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509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xfrm>
            <a:off x="333376" y="178594"/>
            <a:ext cx="11525251" cy="741676"/>
          </a:xfrm>
          <a:prstGeom prst="rect">
            <a:avLst/>
          </a:prstGeom>
        </p:spPr>
        <p:txBody>
          <a:bodyPr/>
          <a:lstStyle>
            <a:lvl1pPr>
              <a:defRPr cap="none"/>
            </a:lvl1pPr>
          </a:lstStyle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 dirty="0">
                <a:solidFill>
                  <a:srgbClr val="535353"/>
                </a:solidFill>
              </a:rPr>
              <a:t>Title Text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22752EFC-BFD7-244B-9724-1EE791974C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82115" y="6537960"/>
            <a:ext cx="662557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5163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0530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29511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92752724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64455667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567593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09525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5040314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61793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2034454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9151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18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2" y="966055"/>
            <a:ext cx="11285837" cy="5381694"/>
          </a:xfrm>
        </p:spPr>
        <p:txBody>
          <a:bodyPr/>
          <a:lstStyle>
            <a:lvl1pPr>
              <a:defRPr sz="1650" baseline="0">
                <a:solidFill>
                  <a:schemeClr val="tx1"/>
                </a:solidFill>
                <a:latin typeface="Arial" charset="0"/>
              </a:defRPr>
            </a:lvl1pPr>
            <a:lvl2pPr marL="514350" indent="-171450">
              <a:buFont typeface="PingFangSC-Regular" charset="-122"/>
              <a:buChar char="－"/>
              <a:defRPr sz="1500" baseline="0">
                <a:solidFill>
                  <a:schemeClr val="tx1"/>
                </a:solidFill>
                <a:latin typeface="Arial" charset="0"/>
              </a:defRPr>
            </a:lvl2pPr>
            <a:lvl3pPr marL="857250" indent="-171450">
              <a:buFont typeface="Arial" charset="0"/>
              <a:buChar char="•"/>
              <a:defRPr sz="1350" baseline="0">
                <a:solidFill>
                  <a:schemeClr val="tx1"/>
                </a:solidFill>
                <a:latin typeface="Arial" charset="0"/>
              </a:defRPr>
            </a:lvl3pPr>
            <a:lvl4pPr marL="1243013" indent="-214313">
              <a:buFont typeface="PingFangSC-Regular" charset="-122"/>
              <a:buChar char="－"/>
              <a:defRPr sz="1200" baseline="0">
                <a:solidFill>
                  <a:schemeClr val="tx1"/>
                </a:solidFill>
                <a:latin typeface="Arial" charset="0"/>
              </a:defRPr>
            </a:lvl4pPr>
            <a:lvl5pPr marL="1543050" indent="-171450">
              <a:buFont typeface="Arial" charset="0"/>
              <a:buChar char="•"/>
              <a:defRPr sz="105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35744" y="6467336"/>
            <a:ext cx="714877" cy="303364"/>
          </a:xfrm>
        </p:spPr>
        <p:txBody>
          <a:bodyPr/>
          <a:lstStyle>
            <a:lvl1pPr algn="ctr">
              <a:defRPr sz="75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-16474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-16474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25013F34-514D-AC4D-854F-54C9DC352067}"/>
              </a:ext>
            </a:extLst>
          </p:cNvPr>
          <p:cNvSpPr txBox="1">
            <a:spLocks/>
          </p:cNvSpPr>
          <p:nvPr userDrawn="1"/>
        </p:nvSpPr>
        <p:spPr>
          <a:xfrm>
            <a:off x="11482115" y="6537960"/>
            <a:ext cx="662557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FA004B2-1541-5046-B6F2-22AF56585712}" type="slidenum">
              <a:rPr lang="en-US" sz="1200" smtClean="0">
                <a:solidFill>
                  <a:prstClr val="black"/>
                </a:solidFill>
                <a:latin typeface="Arial"/>
              </a:rPr>
              <a:pPr/>
              <a:t>‹#›</a:t>
            </a:fld>
            <a:endParaRPr lang="en-US" sz="12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301971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78759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81413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19664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21-5-2012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LHC status &amp; future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442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405353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812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8" y="1215232"/>
            <a:ext cx="5389033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8" y="2057400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8276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0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30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18" Type="http://schemas.openxmlformats.org/officeDocument/2006/relationships/slideLayout" Target="../slideLayouts/slideLayout59.xml"/><Relationship Id="rId3" Type="http://schemas.openxmlformats.org/officeDocument/2006/relationships/slideLayout" Target="../slideLayouts/slideLayout44.xml"/><Relationship Id="rId21" Type="http://schemas.openxmlformats.org/officeDocument/2006/relationships/slideLayout" Target="../slideLayouts/slideLayout62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17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3.xml"/><Relationship Id="rId16" Type="http://schemas.openxmlformats.org/officeDocument/2006/relationships/slideLayout" Target="../slideLayouts/slideLayout57.xml"/><Relationship Id="rId20" Type="http://schemas.openxmlformats.org/officeDocument/2006/relationships/slideLayout" Target="../slideLayouts/slideLayout61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56.xml"/><Relationship Id="rId23" Type="http://schemas.openxmlformats.org/officeDocument/2006/relationships/theme" Target="../theme/theme5.xml"/><Relationship Id="rId10" Type="http://schemas.openxmlformats.org/officeDocument/2006/relationships/slideLayout" Target="../slideLayouts/slideLayout51.xml"/><Relationship Id="rId19" Type="http://schemas.openxmlformats.org/officeDocument/2006/relationships/slideLayout" Target="../slideLayouts/slideLayout60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5.xml"/><Relationship Id="rId22" Type="http://schemas.openxmlformats.org/officeDocument/2006/relationships/slideLayout" Target="../slideLayouts/slideLayout6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2115" y="6537960"/>
            <a:ext cx="662557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E07B7073-D679-8144-ABA1-62E51A90FDC4}"/>
              </a:ext>
            </a:extLst>
          </p:cNvPr>
          <p:cNvSpPr txBox="1">
            <a:spLocks/>
          </p:cNvSpPr>
          <p:nvPr userDrawn="1"/>
        </p:nvSpPr>
        <p:spPr>
          <a:xfrm>
            <a:off x="6365168" y="6537960"/>
            <a:ext cx="51668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EPPCN, November 2022             Markus Zerlauth, CERN</a:t>
            </a:r>
          </a:p>
        </p:txBody>
      </p:sp>
    </p:spTree>
    <p:extLst>
      <p:ext uri="{BB962C8B-B14F-4D97-AF65-F5344CB8AC3E}">
        <p14:creationId xmlns:p14="http://schemas.microsoft.com/office/powerpoint/2010/main" val="3561988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7" r:id="rId5"/>
    <p:sldLayoutId id="2147483668" r:id="rId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1C940A3-8C2F-A64E-B487-2ECCD7045B68}"/>
              </a:ext>
            </a:extLst>
          </p:cNvPr>
          <p:cNvSpPr txBox="1">
            <a:spLocks/>
          </p:cNvSpPr>
          <p:nvPr userDrawn="1"/>
        </p:nvSpPr>
        <p:spPr>
          <a:xfrm>
            <a:off x="6435504" y="6537960"/>
            <a:ext cx="51668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EPPCN, November 2022             Markus </a:t>
            </a:r>
            <a:r>
              <a:rPr lang="en-US" sz="1400" b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Zerlauth</a:t>
            </a:r>
            <a:r>
              <a:rPr 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CERN</a:t>
            </a:r>
          </a:p>
        </p:txBody>
      </p:sp>
    </p:spTree>
    <p:extLst>
      <p:ext uri="{BB962C8B-B14F-4D97-AF65-F5344CB8AC3E}">
        <p14:creationId xmlns:p14="http://schemas.microsoft.com/office/powerpoint/2010/main" val="2210888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6" r:id="rId6"/>
    <p:sldLayoutId id="2147483747" r:id="rId7"/>
    <p:sldLayoutId id="2147483772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2954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8779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8-1-2013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77636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Evian Summary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688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921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71" r:id="rId1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75251"/>
            <a:ext cx="10972800" cy="5094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905566"/>
            <a:ext cx="10972800" cy="5220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336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336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LMC, 22 June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47072" y="64336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104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16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216152"/>
            <a:ext cx="11376024" cy="498462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5F2FE8-93CE-924C-A3D1-FA02A63AFA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01866" y="635737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7BDC2-B36A-8E46-98EE-BD5D8FCA95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8034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  <p:sldLayoutId id="2147483763" r:id="rId15"/>
    <p:sldLayoutId id="2147483764" r:id="rId16"/>
    <p:sldLayoutId id="2147483765" r:id="rId17"/>
    <p:sldLayoutId id="2147483766" r:id="rId18"/>
    <p:sldLayoutId id="2147483767" r:id="rId19"/>
    <p:sldLayoutId id="2147483768" r:id="rId20"/>
    <p:sldLayoutId id="2147483769" r:id="rId21"/>
    <p:sldLayoutId id="2147483770" r:id="rId2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e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openxmlformats.org/officeDocument/2006/relationships/image" Target="../media/image41.jpeg"/><Relationship Id="rId9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10.xml"/><Relationship Id="rId4" Type="http://schemas.openxmlformats.org/officeDocument/2006/relationships/hyperlink" Target="https://edms.cern.ch/document/1693312/1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0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13" Type="http://schemas.openxmlformats.org/officeDocument/2006/relationships/hyperlink" Target="http://www.iconarchive.com/show/flag-icons-by-gosquared/United-Kingdom-icon.html" TargetMode="External"/><Relationship Id="rId3" Type="http://schemas.openxmlformats.org/officeDocument/2006/relationships/image" Target="../media/image73.emf"/><Relationship Id="rId7" Type="http://schemas.openxmlformats.org/officeDocument/2006/relationships/hyperlink" Target="http://www.iconarchive.com/show/flag-icons-by-gosquared/Spain-icon.html" TargetMode="External"/><Relationship Id="rId12" Type="http://schemas.openxmlformats.org/officeDocument/2006/relationships/image" Target="../media/image78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81.tiff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5.png"/><Relationship Id="rId11" Type="http://schemas.openxmlformats.org/officeDocument/2006/relationships/hyperlink" Target="http://www.iconarchive.com/show/flag-icons-by-gosquared/Japan-icon.html" TargetMode="External"/><Relationship Id="rId5" Type="http://schemas.openxmlformats.org/officeDocument/2006/relationships/image" Target="../media/image74.png"/><Relationship Id="rId15" Type="http://schemas.openxmlformats.org/officeDocument/2006/relationships/image" Target="../media/image80.tiff"/><Relationship Id="rId10" Type="http://schemas.openxmlformats.org/officeDocument/2006/relationships/image" Target="../media/image77.png"/><Relationship Id="rId4" Type="http://schemas.openxmlformats.org/officeDocument/2006/relationships/hyperlink" Target="http://www.iconarchive.com/show/flag-icons-by-gosquared/United-States-icon.html" TargetMode="External"/><Relationship Id="rId9" Type="http://schemas.openxmlformats.org/officeDocument/2006/relationships/hyperlink" Target="http://www.iconarchive.com/show/flag-icons-by-gosquared/Italy-icon.html" TargetMode="External"/><Relationship Id="rId14" Type="http://schemas.openxmlformats.org/officeDocument/2006/relationships/image" Target="../media/image79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conarchive.com/show/flag-icons-by-gosquared/United-States-icon.html" TargetMode="External"/><Relationship Id="rId13" Type="http://schemas.openxmlformats.org/officeDocument/2006/relationships/image" Target="../media/image85.tiff"/><Relationship Id="rId3" Type="http://schemas.openxmlformats.org/officeDocument/2006/relationships/image" Target="../media/image82.emf"/><Relationship Id="rId7" Type="http://schemas.openxmlformats.org/officeDocument/2006/relationships/image" Target="../media/image79.png"/><Relationship Id="rId12" Type="http://schemas.openxmlformats.org/officeDocument/2006/relationships/image" Target="../media/image84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www.iconarchive.com/show/flag-icons-by-gosquared/United-Kingdom-icon.html" TargetMode="External"/><Relationship Id="rId11" Type="http://schemas.openxmlformats.org/officeDocument/2006/relationships/image" Target="../media/image83.tiff"/><Relationship Id="rId5" Type="http://schemas.openxmlformats.org/officeDocument/2006/relationships/image" Target="../media/image77.png"/><Relationship Id="rId10" Type="http://schemas.openxmlformats.org/officeDocument/2006/relationships/image" Target="../media/image75.png"/><Relationship Id="rId4" Type="http://schemas.openxmlformats.org/officeDocument/2006/relationships/hyperlink" Target="http://www.iconarchive.com/show/flag-icons-by-gosquared/Italy-icon.html" TargetMode="External"/><Relationship Id="rId9" Type="http://schemas.openxmlformats.org/officeDocument/2006/relationships/image" Target="../media/image7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hyperlink" Target="https://edms.cern.ch/document/1723851/0.71" TargetMode="External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e-publishing.cern.ch/index.php/CYRM/issue/view/127" TargetMode="External"/><Relationship Id="rId4" Type="http://schemas.openxmlformats.org/officeDocument/2006/relationships/image" Target="../media/image88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4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4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6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60.xml"/><Relationship Id="rId6" Type="http://schemas.openxmlformats.org/officeDocument/2006/relationships/image" Target="../media/image99.jpg"/><Relationship Id="rId5" Type="http://schemas.openxmlformats.org/officeDocument/2006/relationships/image" Target="../media/image98.jpeg"/><Relationship Id="rId4" Type="http://schemas.openxmlformats.org/officeDocument/2006/relationships/image" Target="../media/image97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emf"/><Relationship Id="rId3" Type="http://schemas.openxmlformats.org/officeDocument/2006/relationships/image" Target="../media/image100.png"/><Relationship Id="rId7" Type="http://schemas.openxmlformats.org/officeDocument/2006/relationships/image" Target="../media/image102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01.emf"/><Relationship Id="rId4" Type="http://schemas.openxmlformats.org/officeDocument/2006/relationships/oleObject" Target="../embeddings/oleObject1.bin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6.jpeg"/><Relationship Id="rId5" Type="http://schemas.openxmlformats.org/officeDocument/2006/relationships/image" Target="../media/image105.jpeg"/><Relationship Id="rId4" Type="http://schemas.openxmlformats.org/officeDocument/2006/relationships/image" Target="../media/image104.jpe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1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1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chep2022.it/" TargetMode="External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10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12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11.e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tif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20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1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0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emf"/><Relationship Id="rId2" Type="http://schemas.openxmlformats.org/officeDocument/2006/relationships/image" Target="../media/image117.emf"/><Relationship Id="rId1" Type="http://schemas.openxmlformats.org/officeDocument/2006/relationships/slideLayout" Target="../slideLayouts/slideLayout1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57314"/>
            <a:ext cx="9144000" cy="51350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6962" y="5456325"/>
            <a:ext cx="1092614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Status of HL-LHC Upgrade Project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EPPCN November 2022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17377" y="6256544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sng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Markus Zerlauth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with acknowledgements to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O.Brüning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M.Lamont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L.Rossi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J. Wenninger and many other CERN colleagues</a:t>
            </a:r>
          </a:p>
        </p:txBody>
      </p:sp>
    </p:spTree>
    <p:extLst>
      <p:ext uri="{BB962C8B-B14F-4D97-AF65-F5344CB8AC3E}">
        <p14:creationId xmlns:p14="http://schemas.microsoft.com/office/powerpoint/2010/main" val="7631264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picture containing bicycle&#10;&#10;Description automatically generated">
            <a:extLst>
              <a:ext uri="{FF2B5EF4-FFF2-40B4-BE49-F238E27FC236}">
                <a16:creationId xmlns:a16="http://schemas.microsoft.com/office/drawing/2014/main" id="{E39AE046-52F0-4A34-BF7A-0E5BC700636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633" y="765993"/>
            <a:ext cx="11385359" cy="56608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D98AD87-9C67-452E-AF49-A8213ACB66B5}"/>
              </a:ext>
            </a:extLst>
          </p:cNvPr>
          <p:cNvSpPr txBox="1"/>
          <p:nvPr/>
        </p:nvSpPr>
        <p:spPr>
          <a:xfrm rot="20974381">
            <a:off x="4313389" y="4357527"/>
            <a:ext cx="568239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101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UA57</a:t>
            </a:r>
            <a:endParaRPr lang="fr-FR" sz="10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14DEFE-218C-4209-8205-11502A6E49E6}"/>
              </a:ext>
            </a:extLst>
          </p:cNvPr>
          <p:cNvSpPr txBox="1"/>
          <p:nvPr/>
        </p:nvSpPr>
        <p:spPr>
          <a:xfrm>
            <a:off x="2855640" y="2678723"/>
            <a:ext cx="604068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228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US57</a:t>
            </a:r>
            <a:endParaRPr lang="fr-FR" sz="10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D0B939-5CCF-4632-BD33-BA8D02C04602}"/>
              </a:ext>
            </a:extLst>
          </p:cNvPr>
          <p:cNvSpPr txBox="1"/>
          <p:nvPr/>
        </p:nvSpPr>
        <p:spPr>
          <a:xfrm rot="20762707">
            <a:off x="10957565" y="1265273"/>
            <a:ext cx="647752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101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UR55</a:t>
            </a:r>
            <a:endParaRPr lang="fr-FR" sz="10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36E04F-42D6-4B36-87A9-FDED13338EC0}"/>
              </a:ext>
            </a:extLst>
          </p:cNvPr>
          <p:cNvSpPr txBox="1"/>
          <p:nvPr/>
        </p:nvSpPr>
        <p:spPr>
          <a:xfrm rot="1872273">
            <a:off x="6732367" y="3775984"/>
            <a:ext cx="580343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101600">
              <a:srgbClr val="BFCEDF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UL57</a:t>
            </a:r>
            <a:endParaRPr lang="fr-FR" sz="10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AFD8B1-A593-4397-A11C-AAA39339BF6F}"/>
              </a:ext>
            </a:extLst>
          </p:cNvPr>
          <p:cNvSpPr txBox="1"/>
          <p:nvPr/>
        </p:nvSpPr>
        <p:spPr>
          <a:xfrm>
            <a:off x="1997228" y="5058717"/>
            <a:ext cx="659235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101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UPR57</a:t>
            </a:r>
            <a:endParaRPr lang="fr-FR" sz="100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18F8348-3FDE-488D-8E99-551AA84B584A}"/>
              </a:ext>
            </a:extLst>
          </p:cNvPr>
          <p:cNvGrpSpPr/>
          <p:nvPr/>
        </p:nvGrpSpPr>
        <p:grpSpPr>
          <a:xfrm>
            <a:off x="7342486" y="2774420"/>
            <a:ext cx="490709" cy="509131"/>
            <a:chOff x="6340100" y="2733610"/>
            <a:chExt cx="368032" cy="381848"/>
          </a:xfrm>
        </p:grpSpPr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81381E44-0293-4F95-8DCD-A0B09236195D}"/>
                </a:ext>
              </a:extLst>
            </p:cNvPr>
            <p:cNvSpPr/>
            <p:nvPr/>
          </p:nvSpPr>
          <p:spPr>
            <a:xfrm>
              <a:off x="6340100" y="2939845"/>
              <a:ext cx="368032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PC IT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766ABDC4-CF24-45CE-92B9-7704BEBD9233}"/>
                </a:ext>
              </a:extLst>
            </p:cNvPr>
            <p:cNvCxnSpPr>
              <a:cxnSpLocks/>
              <a:stCxn id="49" idx="0"/>
            </p:cNvCxnSpPr>
            <p:nvPr/>
          </p:nvCxnSpPr>
          <p:spPr>
            <a:xfrm flipH="1" flipV="1">
              <a:off x="6522560" y="2733610"/>
              <a:ext cx="1556" cy="206235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251DE9B0-927C-4E09-9F4A-627E1BE4545B}"/>
              </a:ext>
            </a:extLst>
          </p:cNvPr>
          <p:cNvGrpSpPr/>
          <p:nvPr/>
        </p:nvGrpSpPr>
        <p:grpSpPr>
          <a:xfrm>
            <a:off x="7966663" y="2688373"/>
            <a:ext cx="866744" cy="520825"/>
            <a:chOff x="6499279" y="2713124"/>
            <a:chExt cx="650058" cy="390619"/>
          </a:xfrm>
        </p:grpSpPr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50574D71-A8D5-45A8-AC87-A2B4F2E8446B}"/>
                </a:ext>
              </a:extLst>
            </p:cNvPr>
            <p:cNvSpPr/>
            <p:nvPr/>
          </p:nvSpPr>
          <p:spPr>
            <a:xfrm>
              <a:off x="6499279" y="2928130"/>
              <a:ext cx="650058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PCs IT Trims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E678CA5A-9152-467A-BF70-C0AD5797063B}"/>
                </a:ext>
              </a:extLst>
            </p:cNvPr>
            <p:cNvCxnSpPr>
              <a:cxnSpLocks/>
              <a:stCxn id="57" idx="0"/>
            </p:cNvCxnSpPr>
            <p:nvPr/>
          </p:nvCxnSpPr>
          <p:spPr>
            <a:xfrm flipH="1" flipV="1">
              <a:off x="6562570" y="2713124"/>
              <a:ext cx="261738" cy="215006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96AA214-6A28-4A79-B2CC-CE9B49D965A9}"/>
              </a:ext>
            </a:extLst>
          </p:cNvPr>
          <p:cNvGrpSpPr/>
          <p:nvPr/>
        </p:nvGrpSpPr>
        <p:grpSpPr>
          <a:xfrm>
            <a:off x="7399603" y="4529565"/>
            <a:ext cx="653879" cy="653665"/>
            <a:chOff x="6430650" y="2751004"/>
            <a:chExt cx="490409" cy="490249"/>
          </a:xfrm>
        </p:grpSpPr>
        <p:sp>
          <p:nvSpPr>
            <p:cNvPr id="77" name="Rectangle: Rounded Corners 76">
              <a:extLst>
                <a:ext uri="{FF2B5EF4-FFF2-40B4-BE49-F238E27FC236}">
                  <a16:creationId xmlns:a16="http://schemas.microsoft.com/office/drawing/2014/main" id="{D479BA23-F9EA-4826-B200-98E2BE6C447F}"/>
                </a:ext>
              </a:extLst>
            </p:cNvPr>
            <p:cNvSpPr/>
            <p:nvPr/>
          </p:nvSpPr>
          <p:spPr>
            <a:xfrm>
              <a:off x="6430650" y="3065640"/>
              <a:ext cx="368032" cy="17561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DFX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52758161-1861-45F9-B40E-C6FB7D2DA84E}"/>
                </a:ext>
              </a:extLst>
            </p:cNvPr>
            <p:cNvCxnSpPr>
              <a:cxnSpLocks/>
              <a:stCxn id="77" idx="0"/>
            </p:cNvCxnSpPr>
            <p:nvPr/>
          </p:nvCxnSpPr>
          <p:spPr>
            <a:xfrm flipV="1">
              <a:off x="6614666" y="2751004"/>
              <a:ext cx="306393" cy="314636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126ED332-6887-4C14-871B-92352DD0B7D5}"/>
              </a:ext>
            </a:extLst>
          </p:cNvPr>
          <p:cNvGrpSpPr/>
          <p:nvPr/>
        </p:nvGrpSpPr>
        <p:grpSpPr>
          <a:xfrm>
            <a:off x="7890312" y="3478087"/>
            <a:ext cx="562251" cy="426828"/>
            <a:chOff x="6548464" y="2545544"/>
            <a:chExt cx="421688" cy="320121"/>
          </a:xfrm>
        </p:grpSpPr>
        <p:sp>
          <p:nvSpPr>
            <p:cNvPr id="82" name="Rectangle: Rounded Corners 81">
              <a:extLst>
                <a:ext uri="{FF2B5EF4-FFF2-40B4-BE49-F238E27FC236}">
                  <a16:creationId xmlns:a16="http://schemas.microsoft.com/office/drawing/2014/main" id="{52F5566D-7471-4CD0-92BA-9877982E7648}"/>
                </a:ext>
              </a:extLst>
            </p:cNvPr>
            <p:cNvSpPr/>
            <p:nvPr/>
          </p:nvSpPr>
          <p:spPr>
            <a:xfrm>
              <a:off x="6602120" y="2545544"/>
              <a:ext cx="368032" cy="17561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DSHX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FA78012A-27A6-45BE-A426-60BB283AAA15}"/>
                </a:ext>
              </a:extLst>
            </p:cNvPr>
            <p:cNvCxnSpPr>
              <a:cxnSpLocks/>
              <a:stCxn id="82" idx="2"/>
            </p:cNvCxnSpPr>
            <p:nvPr/>
          </p:nvCxnSpPr>
          <p:spPr>
            <a:xfrm flipH="1">
              <a:off x="6548464" y="2721157"/>
              <a:ext cx="237672" cy="144508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F998062-48D6-4B63-B444-F4C8A2132CAB}"/>
              </a:ext>
            </a:extLst>
          </p:cNvPr>
          <p:cNvGrpSpPr/>
          <p:nvPr/>
        </p:nvGrpSpPr>
        <p:grpSpPr>
          <a:xfrm>
            <a:off x="6640570" y="2039442"/>
            <a:ext cx="490709" cy="536332"/>
            <a:chOff x="6225257" y="2628881"/>
            <a:chExt cx="368032" cy="402249"/>
          </a:xfrm>
        </p:grpSpPr>
        <p:sp>
          <p:nvSpPr>
            <p:cNvPr id="86" name="Rectangle: Rounded Corners 85">
              <a:extLst>
                <a:ext uri="{FF2B5EF4-FFF2-40B4-BE49-F238E27FC236}">
                  <a16:creationId xmlns:a16="http://schemas.microsoft.com/office/drawing/2014/main" id="{E0EE9C46-75EF-4B9E-9D1A-31629DD5A4B7}"/>
                </a:ext>
              </a:extLst>
            </p:cNvPr>
            <p:cNvSpPr/>
            <p:nvPr/>
          </p:nvSpPr>
          <p:spPr>
            <a:xfrm>
              <a:off x="6225257" y="2628881"/>
              <a:ext cx="368032" cy="17561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DFHX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40BC892B-3D8F-4CAD-90F1-3D26E955C306}"/>
                </a:ext>
              </a:extLst>
            </p:cNvPr>
            <p:cNvCxnSpPr>
              <a:cxnSpLocks/>
              <a:stCxn id="86" idx="2"/>
            </p:cNvCxnSpPr>
            <p:nvPr/>
          </p:nvCxnSpPr>
          <p:spPr>
            <a:xfrm>
              <a:off x="6409273" y="2804494"/>
              <a:ext cx="0" cy="226636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1667C76D-F2A4-400E-8D37-F6AAFF2D003C}"/>
              </a:ext>
            </a:extLst>
          </p:cNvPr>
          <p:cNvGrpSpPr/>
          <p:nvPr/>
        </p:nvGrpSpPr>
        <p:grpSpPr>
          <a:xfrm>
            <a:off x="6989531" y="1713771"/>
            <a:ext cx="490709" cy="820144"/>
            <a:chOff x="5998348" y="2398890"/>
            <a:chExt cx="368032" cy="615108"/>
          </a:xfrm>
        </p:grpSpPr>
        <p:sp>
          <p:nvSpPr>
            <p:cNvPr id="90" name="Rectangle: Rounded Corners 89">
              <a:extLst>
                <a:ext uri="{FF2B5EF4-FFF2-40B4-BE49-F238E27FC236}">
                  <a16:creationId xmlns:a16="http://schemas.microsoft.com/office/drawing/2014/main" id="{83420B85-4F39-41CF-8754-D51E55A35B59}"/>
                </a:ext>
              </a:extLst>
            </p:cNvPr>
            <p:cNvSpPr/>
            <p:nvPr/>
          </p:nvSpPr>
          <p:spPr>
            <a:xfrm>
              <a:off x="5998348" y="2398890"/>
              <a:ext cx="368032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CDBs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D795F0D6-0DB7-4A29-BA74-3FFB7D306206}"/>
                </a:ext>
              </a:extLst>
            </p:cNvPr>
            <p:cNvCxnSpPr>
              <a:cxnSpLocks/>
              <a:stCxn id="90" idx="2"/>
            </p:cNvCxnSpPr>
            <p:nvPr/>
          </p:nvCxnSpPr>
          <p:spPr>
            <a:xfrm>
              <a:off x="6182364" y="2574503"/>
              <a:ext cx="0" cy="439495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195F7A7C-EB6B-4B1E-A293-4B296FA2D50D}"/>
              </a:ext>
            </a:extLst>
          </p:cNvPr>
          <p:cNvGrpSpPr/>
          <p:nvPr/>
        </p:nvGrpSpPr>
        <p:grpSpPr>
          <a:xfrm>
            <a:off x="9886376" y="1467764"/>
            <a:ext cx="775739" cy="571677"/>
            <a:chOff x="7302354" y="2909014"/>
            <a:chExt cx="581804" cy="428758"/>
          </a:xfrm>
        </p:grpSpPr>
        <p:sp>
          <p:nvSpPr>
            <p:cNvPr id="118" name="Rectangle: Rounded Corners 117">
              <a:extLst>
                <a:ext uri="{FF2B5EF4-FFF2-40B4-BE49-F238E27FC236}">
                  <a16:creationId xmlns:a16="http://schemas.microsoft.com/office/drawing/2014/main" id="{8A1A0D3B-8C81-441F-8B77-C4678383E543}"/>
                </a:ext>
              </a:extLst>
            </p:cNvPr>
            <p:cNvSpPr/>
            <p:nvPr/>
          </p:nvSpPr>
          <p:spPr>
            <a:xfrm>
              <a:off x="7302354" y="2909014"/>
              <a:ext cx="581804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 err="1">
                  <a:solidFill>
                    <a:schemeClr val="bg1"/>
                  </a:solidFill>
                </a:rPr>
                <a:t>PIC,BIS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19" name="Straight Arrow Connector 118">
              <a:extLst>
                <a:ext uri="{FF2B5EF4-FFF2-40B4-BE49-F238E27FC236}">
                  <a16:creationId xmlns:a16="http://schemas.microsoft.com/office/drawing/2014/main" id="{A908D334-AE4D-464B-A93F-A9A9710EE3D8}"/>
                </a:ext>
              </a:extLst>
            </p:cNvPr>
            <p:cNvCxnSpPr>
              <a:cxnSpLocks/>
              <a:stCxn id="118" idx="2"/>
            </p:cNvCxnSpPr>
            <p:nvPr/>
          </p:nvCxnSpPr>
          <p:spPr>
            <a:xfrm flipH="1">
              <a:off x="7319718" y="3084627"/>
              <a:ext cx="273538" cy="253145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8FB85FDB-A6C8-4272-B9F9-9B7FB666B44F}"/>
              </a:ext>
            </a:extLst>
          </p:cNvPr>
          <p:cNvGrpSpPr/>
          <p:nvPr/>
        </p:nvGrpSpPr>
        <p:grpSpPr>
          <a:xfrm>
            <a:off x="9390687" y="1271310"/>
            <a:ext cx="424504" cy="736113"/>
            <a:chOff x="6859184" y="2944699"/>
            <a:chExt cx="318378" cy="552085"/>
          </a:xfrm>
        </p:grpSpPr>
        <p:sp>
          <p:nvSpPr>
            <p:cNvPr id="123" name="Rectangle: Rounded Corners 122">
              <a:extLst>
                <a:ext uri="{FF2B5EF4-FFF2-40B4-BE49-F238E27FC236}">
                  <a16:creationId xmlns:a16="http://schemas.microsoft.com/office/drawing/2014/main" id="{C518B50B-9EDD-4C4D-B31B-E7D249FF5F96}"/>
                </a:ext>
              </a:extLst>
            </p:cNvPr>
            <p:cNvSpPr/>
            <p:nvPr/>
          </p:nvSpPr>
          <p:spPr>
            <a:xfrm>
              <a:off x="6859184" y="2944699"/>
              <a:ext cx="318378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QDS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24" name="Straight Arrow Connector 123">
              <a:extLst>
                <a:ext uri="{FF2B5EF4-FFF2-40B4-BE49-F238E27FC236}">
                  <a16:creationId xmlns:a16="http://schemas.microsoft.com/office/drawing/2014/main" id="{A1FF1411-2BC9-4040-9D7F-3B9E6BD137E7}"/>
                </a:ext>
              </a:extLst>
            </p:cNvPr>
            <p:cNvCxnSpPr>
              <a:cxnSpLocks/>
              <a:stCxn id="123" idx="2"/>
            </p:cNvCxnSpPr>
            <p:nvPr/>
          </p:nvCxnSpPr>
          <p:spPr>
            <a:xfrm>
              <a:off x="7018373" y="3120312"/>
              <a:ext cx="49466" cy="376472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7FBD49B5-60DB-423C-A83C-EE3394CC0933}"/>
              </a:ext>
            </a:extLst>
          </p:cNvPr>
          <p:cNvGrpSpPr/>
          <p:nvPr/>
        </p:nvGrpSpPr>
        <p:grpSpPr>
          <a:xfrm>
            <a:off x="8937800" y="1536723"/>
            <a:ext cx="424504" cy="609327"/>
            <a:chOff x="6859184" y="2944699"/>
            <a:chExt cx="318378" cy="456995"/>
          </a:xfrm>
        </p:grpSpPr>
        <p:sp>
          <p:nvSpPr>
            <p:cNvPr id="130" name="Rectangle: Rounded Corners 129">
              <a:extLst>
                <a:ext uri="{FF2B5EF4-FFF2-40B4-BE49-F238E27FC236}">
                  <a16:creationId xmlns:a16="http://schemas.microsoft.com/office/drawing/2014/main" id="{2EA74BBA-1A89-40CA-8CD7-5AB581FE6EA5}"/>
                </a:ext>
              </a:extLst>
            </p:cNvPr>
            <p:cNvSpPr/>
            <p:nvPr/>
          </p:nvSpPr>
          <p:spPr>
            <a:xfrm>
              <a:off x="6859184" y="2944699"/>
              <a:ext cx="318378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CLIQ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31" name="Straight Arrow Connector 130">
              <a:extLst>
                <a:ext uri="{FF2B5EF4-FFF2-40B4-BE49-F238E27FC236}">
                  <a16:creationId xmlns:a16="http://schemas.microsoft.com/office/drawing/2014/main" id="{17ABF7EC-F37F-4143-BFF9-4D0FDAA10D55}"/>
                </a:ext>
              </a:extLst>
            </p:cNvPr>
            <p:cNvCxnSpPr>
              <a:cxnSpLocks/>
            </p:cNvCxnSpPr>
            <p:nvPr/>
          </p:nvCxnSpPr>
          <p:spPr>
            <a:xfrm>
              <a:off x="7013753" y="3120312"/>
              <a:ext cx="155393" cy="281382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83EACCEF-C5CA-4DE8-9DB0-0287291B1481}"/>
              </a:ext>
            </a:extLst>
          </p:cNvPr>
          <p:cNvGrpSpPr/>
          <p:nvPr/>
        </p:nvGrpSpPr>
        <p:grpSpPr>
          <a:xfrm>
            <a:off x="7517286" y="1415059"/>
            <a:ext cx="898756" cy="987136"/>
            <a:chOff x="6320545" y="2599650"/>
            <a:chExt cx="674067" cy="740352"/>
          </a:xfrm>
        </p:grpSpPr>
        <p:sp>
          <p:nvSpPr>
            <p:cNvPr id="135" name="Rectangle: Rounded Corners 134">
              <a:extLst>
                <a:ext uri="{FF2B5EF4-FFF2-40B4-BE49-F238E27FC236}">
                  <a16:creationId xmlns:a16="http://schemas.microsoft.com/office/drawing/2014/main" id="{55E48BBC-4729-459C-A6CD-21B735440AD7}"/>
                </a:ext>
              </a:extLst>
            </p:cNvPr>
            <p:cNvSpPr/>
            <p:nvPr/>
          </p:nvSpPr>
          <p:spPr>
            <a:xfrm>
              <a:off x="6320545" y="2599650"/>
              <a:ext cx="674067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Warm Diodes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36" name="Straight Arrow Connector 135">
              <a:extLst>
                <a:ext uri="{FF2B5EF4-FFF2-40B4-BE49-F238E27FC236}">
                  <a16:creationId xmlns:a16="http://schemas.microsoft.com/office/drawing/2014/main" id="{BF4025A5-67EB-454C-9DB8-0F720C80C389}"/>
                </a:ext>
              </a:extLst>
            </p:cNvPr>
            <p:cNvCxnSpPr>
              <a:cxnSpLocks/>
              <a:stCxn id="135" idx="2"/>
            </p:cNvCxnSpPr>
            <p:nvPr/>
          </p:nvCxnSpPr>
          <p:spPr>
            <a:xfrm>
              <a:off x="6657579" y="2775263"/>
              <a:ext cx="2635" cy="564739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0" name="Rectangle: Rounded Corners 159">
            <a:extLst>
              <a:ext uri="{FF2B5EF4-FFF2-40B4-BE49-F238E27FC236}">
                <a16:creationId xmlns:a16="http://schemas.microsoft.com/office/drawing/2014/main" id="{5C69951D-B54E-445D-BA0E-70C95756E97B}"/>
              </a:ext>
            </a:extLst>
          </p:cNvPr>
          <p:cNvSpPr/>
          <p:nvPr/>
        </p:nvSpPr>
        <p:spPr>
          <a:xfrm>
            <a:off x="8287631" y="4785896"/>
            <a:ext cx="384043" cy="19202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067">
                <a:solidFill>
                  <a:schemeClr val="bg1"/>
                </a:solidFill>
              </a:rPr>
              <a:t>DCM</a:t>
            </a:r>
            <a:endParaRPr lang="en-GB" sz="1067">
              <a:solidFill>
                <a:schemeClr val="bg1"/>
              </a:solidFill>
            </a:endParaRPr>
          </a:p>
        </p:txBody>
      </p: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05AB1912-3BDD-4BB8-AF8A-7ED4C936CAFC}"/>
              </a:ext>
            </a:extLst>
          </p:cNvPr>
          <p:cNvCxnSpPr>
            <a:cxnSpLocks/>
            <a:stCxn id="160" idx="0"/>
          </p:cNvCxnSpPr>
          <p:nvPr/>
        </p:nvCxnSpPr>
        <p:spPr>
          <a:xfrm flipV="1">
            <a:off x="8479652" y="4565608"/>
            <a:ext cx="0" cy="220289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AB1A95CD-0114-4B3E-88C7-92A18247FA38}"/>
              </a:ext>
            </a:extLst>
          </p:cNvPr>
          <p:cNvGrpSpPr/>
          <p:nvPr/>
        </p:nvGrpSpPr>
        <p:grpSpPr>
          <a:xfrm rot="20831218">
            <a:off x="8784524" y="4331510"/>
            <a:ext cx="2814296" cy="204365"/>
            <a:chOff x="6920847" y="3372095"/>
            <a:chExt cx="2205757" cy="160936"/>
          </a:xfrm>
        </p:grpSpPr>
        <p:sp>
          <p:nvSpPr>
            <p:cNvPr id="167" name="Rectangle: Rounded Corners 166">
              <a:extLst>
                <a:ext uri="{FF2B5EF4-FFF2-40B4-BE49-F238E27FC236}">
                  <a16:creationId xmlns:a16="http://schemas.microsoft.com/office/drawing/2014/main" id="{7D3BA8E7-7A34-4678-853D-9F5900DF21E6}"/>
                </a:ext>
              </a:extLst>
            </p:cNvPr>
            <p:cNvSpPr/>
            <p:nvPr/>
          </p:nvSpPr>
          <p:spPr>
            <a:xfrm rot="21600000">
              <a:off x="8838572" y="3381499"/>
              <a:ext cx="288032" cy="14401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Q1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sp>
          <p:nvSpPr>
            <p:cNvPr id="168" name="Rectangle: Rounded Corners 167">
              <a:extLst>
                <a:ext uri="{FF2B5EF4-FFF2-40B4-BE49-F238E27FC236}">
                  <a16:creationId xmlns:a16="http://schemas.microsoft.com/office/drawing/2014/main" id="{2F5C0B07-4C80-4F12-8120-F0B44DEB3004}"/>
                </a:ext>
              </a:extLst>
            </p:cNvPr>
            <p:cNvSpPr/>
            <p:nvPr/>
          </p:nvSpPr>
          <p:spPr>
            <a:xfrm>
              <a:off x="8476019" y="3381177"/>
              <a:ext cx="288032" cy="14401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Q2A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sp>
          <p:nvSpPr>
            <p:cNvPr id="169" name="Rectangle: Rounded Corners 168">
              <a:extLst>
                <a:ext uri="{FF2B5EF4-FFF2-40B4-BE49-F238E27FC236}">
                  <a16:creationId xmlns:a16="http://schemas.microsoft.com/office/drawing/2014/main" id="{BEC4971E-CBF3-429F-8425-371ADFCC5D2B}"/>
                </a:ext>
              </a:extLst>
            </p:cNvPr>
            <p:cNvSpPr/>
            <p:nvPr/>
          </p:nvSpPr>
          <p:spPr>
            <a:xfrm>
              <a:off x="8108312" y="3372095"/>
              <a:ext cx="288032" cy="14401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Q2B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sp>
          <p:nvSpPr>
            <p:cNvPr id="170" name="Rectangle: Rounded Corners 169">
              <a:extLst>
                <a:ext uri="{FF2B5EF4-FFF2-40B4-BE49-F238E27FC236}">
                  <a16:creationId xmlns:a16="http://schemas.microsoft.com/office/drawing/2014/main" id="{9563C15D-3FBB-42F3-87EF-C86E3076BDDE}"/>
                </a:ext>
              </a:extLst>
            </p:cNvPr>
            <p:cNvSpPr/>
            <p:nvPr/>
          </p:nvSpPr>
          <p:spPr>
            <a:xfrm>
              <a:off x="7726661" y="3373204"/>
              <a:ext cx="288032" cy="14401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Q3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sp>
          <p:nvSpPr>
            <p:cNvPr id="171" name="Rectangle: Rounded Corners 170">
              <a:extLst>
                <a:ext uri="{FF2B5EF4-FFF2-40B4-BE49-F238E27FC236}">
                  <a16:creationId xmlns:a16="http://schemas.microsoft.com/office/drawing/2014/main" id="{8089278C-4D8E-4436-9D40-66998CC44A5A}"/>
                </a:ext>
              </a:extLst>
            </p:cNvPr>
            <p:cNvSpPr/>
            <p:nvPr/>
          </p:nvSpPr>
          <p:spPr>
            <a:xfrm>
              <a:off x="7332535" y="3381703"/>
              <a:ext cx="288032" cy="14401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CP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sp>
          <p:nvSpPr>
            <p:cNvPr id="172" name="Rectangle: Rounded Corners 171">
              <a:extLst>
                <a:ext uri="{FF2B5EF4-FFF2-40B4-BE49-F238E27FC236}">
                  <a16:creationId xmlns:a16="http://schemas.microsoft.com/office/drawing/2014/main" id="{17639AA0-2177-4297-BE6C-185CC7C5D89F}"/>
                </a:ext>
              </a:extLst>
            </p:cNvPr>
            <p:cNvSpPr/>
            <p:nvPr/>
          </p:nvSpPr>
          <p:spPr>
            <a:xfrm>
              <a:off x="6920847" y="3389015"/>
              <a:ext cx="288032" cy="14401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D1</a:t>
              </a:r>
              <a:endParaRPr lang="en-GB" sz="1067">
                <a:solidFill>
                  <a:schemeClr val="bg1"/>
                </a:solidFill>
              </a:endParaRPr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65458E4C-0827-471F-98BA-585A726742CE}"/>
              </a:ext>
            </a:extLst>
          </p:cNvPr>
          <p:cNvGrpSpPr/>
          <p:nvPr/>
        </p:nvGrpSpPr>
        <p:grpSpPr>
          <a:xfrm>
            <a:off x="8934779" y="2564594"/>
            <a:ext cx="1105301" cy="269893"/>
            <a:chOff x="6870843" y="2928546"/>
            <a:chExt cx="1258332" cy="202420"/>
          </a:xfrm>
        </p:grpSpPr>
        <p:sp>
          <p:nvSpPr>
            <p:cNvPr id="190" name="Rectangle: Rounded Corners 189">
              <a:extLst>
                <a:ext uri="{FF2B5EF4-FFF2-40B4-BE49-F238E27FC236}">
                  <a16:creationId xmlns:a16="http://schemas.microsoft.com/office/drawing/2014/main" id="{CEBBD6E5-9FC7-4F3F-BDD1-96389AAF3EE4}"/>
                </a:ext>
              </a:extLst>
            </p:cNvPr>
            <p:cNvSpPr/>
            <p:nvPr/>
          </p:nvSpPr>
          <p:spPr>
            <a:xfrm>
              <a:off x="7479118" y="2955353"/>
              <a:ext cx="650057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OC PCs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91" name="Straight Arrow Connector 190">
              <a:extLst>
                <a:ext uri="{FF2B5EF4-FFF2-40B4-BE49-F238E27FC236}">
                  <a16:creationId xmlns:a16="http://schemas.microsoft.com/office/drawing/2014/main" id="{D7A16008-EBB9-4EA2-BBE9-81340BC6E3A0}"/>
                </a:ext>
              </a:extLst>
            </p:cNvPr>
            <p:cNvCxnSpPr>
              <a:cxnSpLocks/>
              <a:stCxn id="190" idx="0"/>
            </p:cNvCxnSpPr>
            <p:nvPr/>
          </p:nvCxnSpPr>
          <p:spPr>
            <a:xfrm flipH="1" flipV="1">
              <a:off x="6870843" y="2928546"/>
              <a:ext cx="933304" cy="26807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98699140-CA03-4490-938D-074B8BDF8A4B}"/>
              </a:ext>
            </a:extLst>
          </p:cNvPr>
          <p:cNvGrpSpPr/>
          <p:nvPr/>
        </p:nvGrpSpPr>
        <p:grpSpPr>
          <a:xfrm>
            <a:off x="8381253" y="2682523"/>
            <a:ext cx="930543" cy="249981"/>
            <a:chOff x="6263577" y="2974556"/>
            <a:chExt cx="697907" cy="187486"/>
          </a:xfrm>
        </p:grpSpPr>
        <p:sp>
          <p:nvSpPr>
            <p:cNvPr id="193" name="Rectangle: Rounded Corners 192">
              <a:extLst>
                <a:ext uri="{FF2B5EF4-FFF2-40B4-BE49-F238E27FC236}">
                  <a16:creationId xmlns:a16="http://schemas.microsoft.com/office/drawing/2014/main" id="{C1CFE493-BF36-4FBF-8B8B-DF0F9D5D728C}"/>
                </a:ext>
              </a:extLst>
            </p:cNvPr>
            <p:cNvSpPr/>
            <p:nvPr/>
          </p:nvSpPr>
          <p:spPr>
            <a:xfrm>
              <a:off x="6469579" y="2986429"/>
              <a:ext cx="491905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D1 PC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94" name="Straight Arrow Connector 193">
              <a:extLst>
                <a:ext uri="{FF2B5EF4-FFF2-40B4-BE49-F238E27FC236}">
                  <a16:creationId xmlns:a16="http://schemas.microsoft.com/office/drawing/2014/main" id="{970B0A6E-1862-47D1-A3F3-C1FBBC5BF3AB}"/>
                </a:ext>
              </a:extLst>
            </p:cNvPr>
            <p:cNvCxnSpPr>
              <a:cxnSpLocks/>
              <a:stCxn id="193" idx="1"/>
            </p:cNvCxnSpPr>
            <p:nvPr/>
          </p:nvCxnSpPr>
          <p:spPr>
            <a:xfrm flipH="1" flipV="1">
              <a:off x="6263577" y="2974556"/>
              <a:ext cx="206002" cy="99680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2" name="Rectangle: Rounded Corners 201">
            <a:extLst>
              <a:ext uri="{FF2B5EF4-FFF2-40B4-BE49-F238E27FC236}">
                <a16:creationId xmlns:a16="http://schemas.microsoft.com/office/drawing/2014/main" id="{F3AFAC9E-44BE-41C1-B102-CD9EC8A92919}"/>
              </a:ext>
            </a:extLst>
          </p:cNvPr>
          <p:cNvSpPr/>
          <p:nvPr/>
        </p:nvSpPr>
        <p:spPr>
          <a:xfrm>
            <a:off x="8071427" y="5006175"/>
            <a:ext cx="853440" cy="234151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067">
                <a:solidFill>
                  <a:schemeClr val="bg1"/>
                </a:solidFill>
              </a:rPr>
              <a:t>Cold Diodes</a:t>
            </a:r>
            <a:endParaRPr lang="en-GB" sz="1067">
              <a:solidFill>
                <a:schemeClr val="bg1"/>
              </a:solidFill>
            </a:endParaRPr>
          </a:p>
        </p:txBody>
      </p: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62C9E632-17BD-499A-8B78-A0D7292B7EFC}"/>
              </a:ext>
            </a:extLst>
          </p:cNvPr>
          <p:cNvGrpSpPr/>
          <p:nvPr/>
        </p:nvGrpSpPr>
        <p:grpSpPr>
          <a:xfrm>
            <a:off x="8197046" y="1830846"/>
            <a:ext cx="474628" cy="496381"/>
            <a:chOff x="6810161" y="2715091"/>
            <a:chExt cx="355971" cy="372286"/>
          </a:xfrm>
        </p:grpSpPr>
        <p:sp>
          <p:nvSpPr>
            <p:cNvPr id="204" name="Rectangle: Rounded Corners 203">
              <a:extLst>
                <a:ext uri="{FF2B5EF4-FFF2-40B4-BE49-F238E27FC236}">
                  <a16:creationId xmlns:a16="http://schemas.microsoft.com/office/drawing/2014/main" id="{2B0B5591-3602-464D-9893-B90F1CE5F1CA}"/>
                </a:ext>
              </a:extLst>
            </p:cNvPr>
            <p:cNvSpPr/>
            <p:nvPr/>
          </p:nvSpPr>
          <p:spPr>
            <a:xfrm>
              <a:off x="6810161" y="2715091"/>
              <a:ext cx="355971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OC EE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205" name="Straight Arrow Connector 204">
              <a:extLst>
                <a:ext uri="{FF2B5EF4-FFF2-40B4-BE49-F238E27FC236}">
                  <a16:creationId xmlns:a16="http://schemas.microsoft.com/office/drawing/2014/main" id="{3381D409-6A74-461C-8CB6-4351EDD02384}"/>
                </a:ext>
              </a:extLst>
            </p:cNvPr>
            <p:cNvCxnSpPr>
              <a:cxnSpLocks/>
              <a:stCxn id="204" idx="2"/>
            </p:cNvCxnSpPr>
            <p:nvPr/>
          </p:nvCxnSpPr>
          <p:spPr>
            <a:xfrm>
              <a:off x="6988147" y="2890704"/>
              <a:ext cx="86396" cy="196673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97762D8B-241D-4CDA-A9B2-0B954775584D}"/>
              </a:ext>
            </a:extLst>
          </p:cNvPr>
          <p:cNvGrpSpPr/>
          <p:nvPr/>
        </p:nvGrpSpPr>
        <p:grpSpPr>
          <a:xfrm>
            <a:off x="7188651" y="3834288"/>
            <a:ext cx="490709" cy="446867"/>
            <a:chOff x="5981929" y="2898599"/>
            <a:chExt cx="368032" cy="335150"/>
          </a:xfrm>
        </p:grpSpPr>
        <p:sp>
          <p:nvSpPr>
            <p:cNvPr id="126" name="Rectangle: Rounded Corners 125">
              <a:extLst>
                <a:ext uri="{FF2B5EF4-FFF2-40B4-BE49-F238E27FC236}">
                  <a16:creationId xmlns:a16="http://schemas.microsoft.com/office/drawing/2014/main" id="{8E33F454-593E-4CC0-87E0-7E231941E2FD}"/>
                </a:ext>
              </a:extLst>
            </p:cNvPr>
            <p:cNvSpPr/>
            <p:nvPr/>
          </p:nvSpPr>
          <p:spPr>
            <a:xfrm>
              <a:off x="5981929" y="3058136"/>
              <a:ext cx="368032" cy="17561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DSHM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27" name="Straight Arrow Connector 126">
              <a:extLst>
                <a:ext uri="{FF2B5EF4-FFF2-40B4-BE49-F238E27FC236}">
                  <a16:creationId xmlns:a16="http://schemas.microsoft.com/office/drawing/2014/main" id="{87B6DB66-8266-4FC3-9FED-5BE18DCA26F3}"/>
                </a:ext>
              </a:extLst>
            </p:cNvPr>
            <p:cNvCxnSpPr>
              <a:cxnSpLocks/>
              <a:stCxn id="126" idx="0"/>
            </p:cNvCxnSpPr>
            <p:nvPr/>
          </p:nvCxnSpPr>
          <p:spPr>
            <a:xfrm flipV="1">
              <a:off x="6165945" y="2898599"/>
              <a:ext cx="158214" cy="159537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95287BFD-734D-4F7B-88CA-70103DAF3087}"/>
              </a:ext>
            </a:extLst>
          </p:cNvPr>
          <p:cNvGrpSpPr/>
          <p:nvPr/>
        </p:nvGrpSpPr>
        <p:grpSpPr>
          <a:xfrm>
            <a:off x="4238425" y="2619635"/>
            <a:ext cx="813232" cy="690053"/>
            <a:chOff x="2645158" y="2640325"/>
            <a:chExt cx="925824" cy="517540"/>
          </a:xfrm>
        </p:grpSpPr>
        <p:sp>
          <p:nvSpPr>
            <p:cNvPr id="137" name="Rectangle: Rounded Corners 136">
              <a:extLst>
                <a:ext uri="{FF2B5EF4-FFF2-40B4-BE49-F238E27FC236}">
                  <a16:creationId xmlns:a16="http://schemas.microsoft.com/office/drawing/2014/main" id="{4F73B2AD-15A8-47CE-85F6-DBE88C04C36E}"/>
                </a:ext>
              </a:extLst>
            </p:cNvPr>
            <p:cNvSpPr/>
            <p:nvPr/>
          </p:nvSpPr>
          <p:spPr>
            <a:xfrm>
              <a:off x="2645158" y="2640325"/>
              <a:ext cx="879096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D2 PC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38" name="Straight Arrow Connector 137">
              <a:extLst>
                <a:ext uri="{FF2B5EF4-FFF2-40B4-BE49-F238E27FC236}">
                  <a16:creationId xmlns:a16="http://schemas.microsoft.com/office/drawing/2014/main" id="{651621EA-348A-4C9A-BEF8-D1DB426EC1E5}"/>
                </a:ext>
              </a:extLst>
            </p:cNvPr>
            <p:cNvCxnSpPr>
              <a:cxnSpLocks/>
              <a:stCxn id="137" idx="2"/>
            </p:cNvCxnSpPr>
            <p:nvPr/>
          </p:nvCxnSpPr>
          <p:spPr>
            <a:xfrm>
              <a:off x="3084706" y="2815938"/>
              <a:ext cx="486276" cy="341927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B6AC0262-D489-4E8A-90E1-0193BC361F41}"/>
              </a:ext>
            </a:extLst>
          </p:cNvPr>
          <p:cNvGrpSpPr/>
          <p:nvPr/>
        </p:nvGrpSpPr>
        <p:grpSpPr>
          <a:xfrm>
            <a:off x="4957942" y="3257426"/>
            <a:ext cx="690401" cy="632575"/>
            <a:chOff x="6022653" y="2545276"/>
            <a:chExt cx="517801" cy="474431"/>
          </a:xfrm>
        </p:grpSpPr>
        <p:sp>
          <p:nvSpPr>
            <p:cNvPr id="143" name="Rectangle: Rounded Corners 142">
              <a:extLst>
                <a:ext uri="{FF2B5EF4-FFF2-40B4-BE49-F238E27FC236}">
                  <a16:creationId xmlns:a16="http://schemas.microsoft.com/office/drawing/2014/main" id="{D6CADB22-D4A4-46AE-B691-B23EDEF8FE9D}"/>
                </a:ext>
              </a:extLst>
            </p:cNvPr>
            <p:cNvSpPr/>
            <p:nvPr/>
          </p:nvSpPr>
          <p:spPr>
            <a:xfrm>
              <a:off x="6022653" y="2845746"/>
              <a:ext cx="517801" cy="173961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D2 OC EE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48" name="Straight Arrow Connector 147">
              <a:extLst>
                <a:ext uri="{FF2B5EF4-FFF2-40B4-BE49-F238E27FC236}">
                  <a16:creationId xmlns:a16="http://schemas.microsoft.com/office/drawing/2014/main" id="{04902B16-6042-4FF1-8369-39BA9B13AEAB}"/>
                </a:ext>
              </a:extLst>
            </p:cNvPr>
            <p:cNvCxnSpPr>
              <a:cxnSpLocks/>
              <a:stCxn id="143" idx="0"/>
            </p:cNvCxnSpPr>
            <p:nvPr/>
          </p:nvCxnSpPr>
          <p:spPr>
            <a:xfrm flipV="1">
              <a:off x="6281554" y="2545276"/>
              <a:ext cx="0" cy="30047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34191587-F68F-4638-82A9-3AED4DCC4BE5}"/>
              </a:ext>
            </a:extLst>
          </p:cNvPr>
          <p:cNvGrpSpPr/>
          <p:nvPr/>
        </p:nvGrpSpPr>
        <p:grpSpPr>
          <a:xfrm>
            <a:off x="3572870" y="3790065"/>
            <a:ext cx="897140" cy="462833"/>
            <a:chOff x="5555959" y="3617162"/>
            <a:chExt cx="672855" cy="347125"/>
          </a:xfrm>
        </p:grpSpPr>
        <p:sp>
          <p:nvSpPr>
            <p:cNvPr id="150" name="Rectangle: Rounded Corners 149">
              <a:extLst>
                <a:ext uri="{FF2B5EF4-FFF2-40B4-BE49-F238E27FC236}">
                  <a16:creationId xmlns:a16="http://schemas.microsoft.com/office/drawing/2014/main" id="{21BA9B01-6FDD-400C-94A1-6D5CBFCE17C8}"/>
                </a:ext>
              </a:extLst>
            </p:cNvPr>
            <p:cNvSpPr/>
            <p:nvPr/>
          </p:nvSpPr>
          <p:spPr>
            <a:xfrm>
              <a:off x="5736909" y="3788674"/>
              <a:ext cx="491905" cy="175613"/>
            </a:xfrm>
            <a:prstGeom prst="roundRect">
              <a:avLst/>
            </a:prstGeom>
            <a:solidFill>
              <a:srgbClr val="C59EE2"/>
            </a:solidFill>
            <a:ln>
              <a:solidFill>
                <a:srgbClr val="7030A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pt-PT" sz="1067">
                  <a:solidFill>
                    <a:schemeClr val="bg1"/>
                  </a:solidFill>
                </a:rPr>
                <a:t>C</a:t>
              </a:r>
              <a:r>
                <a:rPr lang="en-US" sz="1067">
                  <a:solidFill>
                    <a:schemeClr val="bg1"/>
                  </a:solidFill>
                </a:rPr>
                <a:t>old box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51" name="Straight Arrow Connector 150">
              <a:extLst>
                <a:ext uri="{FF2B5EF4-FFF2-40B4-BE49-F238E27FC236}">
                  <a16:creationId xmlns:a16="http://schemas.microsoft.com/office/drawing/2014/main" id="{E8DDFFAE-0AC3-455C-B131-04EE639AE277}"/>
                </a:ext>
              </a:extLst>
            </p:cNvPr>
            <p:cNvCxnSpPr>
              <a:cxnSpLocks/>
              <a:stCxn id="150" idx="0"/>
            </p:cNvCxnSpPr>
            <p:nvPr/>
          </p:nvCxnSpPr>
          <p:spPr>
            <a:xfrm flipH="1" flipV="1">
              <a:off x="5555959" y="3617162"/>
              <a:ext cx="426903" cy="171512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D79B2F47-C43E-4419-9C17-C37CB730920A}"/>
              </a:ext>
            </a:extLst>
          </p:cNvPr>
          <p:cNvGrpSpPr/>
          <p:nvPr/>
        </p:nvGrpSpPr>
        <p:grpSpPr>
          <a:xfrm>
            <a:off x="5501267" y="3232874"/>
            <a:ext cx="697715" cy="445823"/>
            <a:chOff x="5843094" y="2240136"/>
            <a:chExt cx="523286" cy="334367"/>
          </a:xfrm>
        </p:grpSpPr>
        <p:sp>
          <p:nvSpPr>
            <p:cNvPr id="153" name="Rectangle: Rounded Corners 152">
              <a:extLst>
                <a:ext uri="{FF2B5EF4-FFF2-40B4-BE49-F238E27FC236}">
                  <a16:creationId xmlns:a16="http://schemas.microsoft.com/office/drawing/2014/main" id="{AF4C3180-5EB1-4ECE-B359-F846F9E092F1}"/>
                </a:ext>
              </a:extLst>
            </p:cNvPr>
            <p:cNvSpPr/>
            <p:nvPr/>
          </p:nvSpPr>
          <p:spPr>
            <a:xfrm>
              <a:off x="5998348" y="2398890"/>
              <a:ext cx="368032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CDBs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54" name="Straight Arrow Connector 153">
              <a:extLst>
                <a:ext uri="{FF2B5EF4-FFF2-40B4-BE49-F238E27FC236}">
                  <a16:creationId xmlns:a16="http://schemas.microsoft.com/office/drawing/2014/main" id="{D9D5F4E0-0816-403D-A7F2-B18D50EC0167}"/>
                </a:ext>
              </a:extLst>
            </p:cNvPr>
            <p:cNvCxnSpPr>
              <a:cxnSpLocks/>
              <a:stCxn id="153" idx="0"/>
            </p:cNvCxnSpPr>
            <p:nvPr/>
          </p:nvCxnSpPr>
          <p:spPr>
            <a:xfrm flipH="1" flipV="1">
              <a:off x="5843094" y="2240136"/>
              <a:ext cx="339270" cy="158754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1C06A1D9-BF12-460A-98B0-3845DD34D1D5}"/>
              </a:ext>
            </a:extLst>
          </p:cNvPr>
          <p:cNvGrpSpPr/>
          <p:nvPr/>
        </p:nvGrpSpPr>
        <p:grpSpPr>
          <a:xfrm>
            <a:off x="5407987" y="2447519"/>
            <a:ext cx="559135" cy="2647692"/>
            <a:chOff x="5163581" y="2410950"/>
            <a:chExt cx="419351" cy="1985769"/>
          </a:xfrm>
        </p:grpSpPr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866A94A3-9A03-42EE-B3EC-20CA9FF18E64}"/>
                </a:ext>
              </a:extLst>
            </p:cNvPr>
            <p:cNvGrpSpPr/>
            <p:nvPr/>
          </p:nvGrpSpPr>
          <p:grpSpPr>
            <a:xfrm>
              <a:off x="5163581" y="4068197"/>
              <a:ext cx="368032" cy="328522"/>
              <a:chOff x="6335802" y="3227938"/>
              <a:chExt cx="368032" cy="328522"/>
            </a:xfrm>
          </p:grpSpPr>
          <p:sp>
            <p:nvSpPr>
              <p:cNvPr id="179" name="Rectangle: Rounded Corners 178">
                <a:extLst>
                  <a:ext uri="{FF2B5EF4-FFF2-40B4-BE49-F238E27FC236}">
                    <a16:creationId xmlns:a16="http://schemas.microsoft.com/office/drawing/2014/main" id="{2A9DCBFD-F13B-4305-9B0E-5E429BD2F444}"/>
                  </a:ext>
                </a:extLst>
              </p:cNvPr>
              <p:cNvSpPr/>
              <p:nvPr/>
            </p:nvSpPr>
            <p:spPr>
              <a:xfrm>
                <a:off x="6335802" y="3227938"/>
                <a:ext cx="368032" cy="175613"/>
              </a:xfrm>
              <a:prstGeom prst="roundRect">
                <a:avLst/>
              </a:prstGeom>
              <a:solidFill>
                <a:schemeClr val="bg2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067">
                    <a:solidFill>
                      <a:schemeClr val="bg1"/>
                    </a:solidFill>
                  </a:rPr>
                  <a:t>DFM</a:t>
                </a:r>
                <a:endParaRPr lang="en-GB" sz="1067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95" name="Straight Arrow Connector 194">
                <a:extLst>
                  <a:ext uri="{FF2B5EF4-FFF2-40B4-BE49-F238E27FC236}">
                    <a16:creationId xmlns:a16="http://schemas.microsoft.com/office/drawing/2014/main" id="{154406ED-CDD4-4272-A94A-A540AB52DFE9}"/>
                  </a:ext>
                </a:extLst>
              </p:cNvPr>
              <p:cNvCxnSpPr>
                <a:cxnSpLocks/>
                <a:stCxn id="179" idx="2"/>
              </p:cNvCxnSpPr>
              <p:nvPr/>
            </p:nvCxnSpPr>
            <p:spPr>
              <a:xfrm flipH="1">
                <a:off x="6464458" y="3403551"/>
                <a:ext cx="55360" cy="152909"/>
              </a:xfrm>
              <a:prstGeom prst="straightConnector1">
                <a:avLst/>
              </a:prstGeom>
              <a:ln>
                <a:solidFill>
                  <a:schemeClr val="bg2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7" name="Group 156">
              <a:extLst>
                <a:ext uri="{FF2B5EF4-FFF2-40B4-BE49-F238E27FC236}">
                  <a16:creationId xmlns:a16="http://schemas.microsoft.com/office/drawing/2014/main" id="{D35FACF7-2A06-476D-960F-0D42812E77F6}"/>
                </a:ext>
              </a:extLst>
            </p:cNvPr>
            <p:cNvGrpSpPr/>
            <p:nvPr/>
          </p:nvGrpSpPr>
          <p:grpSpPr>
            <a:xfrm>
              <a:off x="5214900" y="2410950"/>
              <a:ext cx="368032" cy="445557"/>
              <a:chOff x="6477407" y="2559857"/>
              <a:chExt cx="368032" cy="445557"/>
            </a:xfrm>
          </p:grpSpPr>
          <p:sp>
            <p:nvSpPr>
              <p:cNvPr id="158" name="Rectangle: Rounded Corners 157">
                <a:extLst>
                  <a:ext uri="{FF2B5EF4-FFF2-40B4-BE49-F238E27FC236}">
                    <a16:creationId xmlns:a16="http://schemas.microsoft.com/office/drawing/2014/main" id="{DD066492-9B71-4B14-AF12-5E9C21073E10}"/>
                  </a:ext>
                </a:extLst>
              </p:cNvPr>
              <p:cNvSpPr/>
              <p:nvPr/>
            </p:nvSpPr>
            <p:spPr>
              <a:xfrm>
                <a:off x="6477407" y="2559857"/>
                <a:ext cx="368032" cy="175613"/>
              </a:xfrm>
              <a:prstGeom prst="roundRect">
                <a:avLst/>
              </a:prstGeom>
              <a:solidFill>
                <a:schemeClr val="bg2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067">
                    <a:solidFill>
                      <a:schemeClr val="bg1"/>
                    </a:solidFill>
                  </a:rPr>
                  <a:t>DFHM</a:t>
                </a:r>
                <a:endParaRPr lang="en-GB" sz="1067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59" name="Straight Arrow Connector 158">
                <a:extLst>
                  <a:ext uri="{FF2B5EF4-FFF2-40B4-BE49-F238E27FC236}">
                    <a16:creationId xmlns:a16="http://schemas.microsoft.com/office/drawing/2014/main" id="{D855FEA6-12A2-4F6D-88C9-1FE1300D282A}"/>
                  </a:ext>
                </a:extLst>
              </p:cNvPr>
              <p:cNvCxnSpPr>
                <a:cxnSpLocks/>
                <a:stCxn id="158" idx="2"/>
              </p:cNvCxnSpPr>
              <p:nvPr/>
            </p:nvCxnSpPr>
            <p:spPr>
              <a:xfrm flipH="1">
                <a:off x="6651302" y="2735470"/>
                <a:ext cx="10121" cy="269944"/>
              </a:xfrm>
              <a:prstGeom prst="straightConnector1">
                <a:avLst/>
              </a:prstGeom>
              <a:ln>
                <a:solidFill>
                  <a:schemeClr val="bg2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52F06387-E2B0-4181-88E3-CA7E9AEB705D}"/>
              </a:ext>
            </a:extLst>
          </p:cNvPr>
          <p:cNvGrpSpPr/>
          <p:nvPr/>
        </p:nvGrpSpPr>
        <p:grpSpPr>
          <a:xfrm>
            <a:off x="63180" y="5707718"/>
            <a:ext cx="775739" cy="623927"/>
            <a:chOff x="357915" y="4883927"/>
            <a:chExt cx="581804" cy="467945"/>
          </a:xfrm>
        </p:grpSpPr>
        <p:sp>
          <p:nvSpPr>
            <p:cNvPr id="197" name="Rectangle: Rounded Corners 196">
              <a:extLst>
                <a:ext uri="{FF2B5EF4-FFF2-40B4-BE49-F238E27FC236}">
                  <a16:creationId xmlns:a16="http://schemas.microsoft.com/office/drawing/2014/main" id="{4BD99641-B73B-41CF-997C-26BD06E31FFE}"/>
                </a:ext>
              </a:extLst>
            </p:cNvPr>
            <p:cNvSpPr/>
            <p:nvPr/>
          </p:nvSpPr>
          <p:spPr>
            <a:xfrm>
              <a:off x="357915" y="4883927"/>
              <a:ext cx="581804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DQHDS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98" name="Straight Arrow Connector 197">
              <a:extLst>
                <a:ext uri="{FF2B5EF4-FFF2-40B4-BE49-F238E27FC236}">
                  <a16:creationId xmlns:a16="http://schemas.microsoft.com/office/drawing/2014/main" id="{F3E3E898-2E6A-4689-8484-981C0B2AFB99}"/>
                </a:ext>
              </a:extLst>
            </p:cNvPr>
            <p:cNvCxnSpPr>
              <a:cxnSpLocks/>
              <a:stCxn id="197" idx="2"/>
            </p:cNvCxnSpPr>
            <p:nvPr/>
          </p:nvCxnSpPr>
          <p:spPr>
            <a:xfrm>
              <a:off x="648817" y="5059540"/>
              <a:ext cx="0" cy="292332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9" name="Rectangle: Rounded Corners 198">
            <a:extLst>
              <a:ext uri="{FF2B5EF4-FFF2-40B4-BE49-F238E27FC236}">
                <a16:creationId xmlns:a16="http://schemas.microsoft.com/office/drawing/2014/main" id="{B815D97F-5A3B-45FF-96BA-E6DBA0E6F2E9}"/>
              </a:ext>
            </a:extLst>
          </p:cNvPr>
          <p:cNvSpPr/>
          <p:nvPr/>
        </p:nvSpPr>
        <p:spPr>
          <a:xfrm rot="20831218">
            <a:off x="5325072" y="5475992"/>
            <a:ext cx="367496" cy="1828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067">
                <a:solidFill>
                  <a:schemeClr val="bg1"/>
                </a:solidFill>
              </a:rPr>
              <a:t>D2</a:t>
            </a:r>
            <a:endParaRPr lang="en-GB" sz="1067">
              <a:solidFill>
                <a:schemeClr val="bg1"/>
              </a:solidFill>
            </a:endParaRPr>
          </a:p>
        </p:txBody>
      </p:sp>
      <p:sp>
        <p:nvSpPr>
          <p:cNvPr id="200" name="Rectangle: Rounded Corners 199">
            <a:extLst>
              <a:ext uri="{FF2B5EF4-FFF2-40B4-BE49-F238E27FC236}">
                <a16:creationId xmlns:a16="http://schemas.microsoft.com/office/drawing/2014/main" id="{3ED865BB-47C1-464F-819C-F4FB82B44CE9}"/>
              </a:ext>
            </a:extLst>
          </p:cNvPr>
          <p:cNvSpPr/>
          <p:nvPr/>
        </p:nvSpPr>
        <p:spPr>
          <a:xfrm rot="20831218">
            <a:off x="3552583" y="5870653"/>
            <a:ext cx="367496" cy="1828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067">
                <a:solidFill>
                  <a:schemeClr val="bg1"/>
                </a:solidFill>
              </a:rPr>
              <a:t>Q4</a:t>
            </a:r>
            <a:endParaRPr lang="en-GB" sz="1067">
              <a:solidFill>
                <a:schemeClr val="bg1"/>
              </a:solidFill>
            </a:endParaRPr>
          </a:p>
        </p:txBody>
      </p:sp>
      <p:sp>
        <p:nvSpPr>
          <p:cNvPr id="201" name="Rectangle: Rounded Corners 200">
            <a:extLst>
              <a:ext uri="{FF2B5EF4-FFF2-40B4-BE49-F238E27FC236}">
                <a16:creationId xmlns:a16="http://schemas.microsoft.com/office/drawing/2014/main" id="{12318EF6-4A9B-4F01-BF96-CB49EE081B63}"/>
              </a:ext>
            </a:extLst>
          </p:cNvPr>
          <p:cNvSpPr/>
          <p:nvPr/>
        </p:nvSpPr>
        <p:spPr>
          <a:xfrm rot="20831218">
            <a:off x="1976893" y="6205440"/>
            <a:ext cx="367496" cy="1828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pt-PT" sz="1067">
                <a:solidFill>
                  <a:schemeClr val="bg1"/>
                </a:solidFill>
              </a:rPr>
              <a:t>Q5</a:t>
            </a:r>
            <a:endParaRPr lang="en-GB" sz="1067">
              <a:solidFill>
                <a:schemeClr val="bg1"/>
              </a:solidFill>
            </a:endParaRPr>
          </a:p>
        </p:txBody>
      </p:sp>
      <p:sp>
        <p:nvSpPr>
          <p:cNvPr id="207" name="Rectangle: Rounded Corners 206">
            <a:extLst>
              <a:ext uri="{FF2B5EF4-FFF2-40B4-BE49-F238E27FC236}">
                <a16:creationId xmlns:a16="http://schemas.microsoft.com/office/drawing/2014/main" id="{B96ECD14-BC6E-47F9-B191-4E0637B741AC}"/>
              </a:ext>
            </a:extLst>
          </p:cNvPr>
          <p:cNvSpPr/>
          <p:nvPr/>
        </p:nvSpPr>
        <p:spPr>
          <a:xfrm rot="20831218">
            <a:off x="836100" y="6447903"/>
            <a:ext cx="367496" cy="1828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067">
                <a:solidFill>
                  <a:schemeClr val="bg1"/>
                </a:solidFill>
              </a:rPr>
              <a:t>Q6</a:t>
            </a:r>
            <a:endParaRPr lang="en-GB" sz="1067">
              <a:solidFill>
                <a:schemeClr val="bg1"/>
              </a:solidFill>
            </a:endParaRPr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B3FF559E-B26F-46DF-9BA3-B86071A67A64}"/>
              </a:ext>
            </a:extLst>
          </p:cNvPr>
          <p:cNvGrpSpPr/>
          <p:nvPr/>
        </p:nvGrpSpPr>
        <p:grpSpPr>
          <a:xfrm>
            <a:off x="5782242" y="1980035"/>
            <a:ext cx="655873" cy="999951"/>
            <a:chOff x="6469579" y="2986429"/>
            <a:chExt cx="491905" cy="749963"/>
          </a:xfrm>
        </p:grpSpPr>
        <p:sp>
          <p:nvSpPr>
            <p:cNvPr id="210" name="Rectangle: Rounded Corners 209">
              <a:extLst>
                <a:ext uri="{FF2B5EF4-FFF2-40B4-BE49-F238E27FC236}">
                  <a16:creationId xmlns:a16="http://schemas.microsoft.com/office/drawing/2014/main" id="{A307CC1D-2763-46B2-8802-9142D0054280}"/>
                </a:ext>
              </a:extLst>
            </p:cNvPr>
            <p:cNvSpPr/>
            <p:nvPr/>
          </p:nvSpPr>
          <p:spPr>
            <a:xfrm>
              <a:off x="6469579" y="2986429"/>
              <a:ext cx="491905" cy="175613"/>
            </a:xfrm>
            <a:prstGeom prst="roundRect">
              <a:avLst/>
            </a:prstGeom>
            <a:solidFill>
              <a:srgbClr val="C59EE2"/>
            </a:solidFill>
            <a:ln>
              <a:solidFill>
                <a:srgbClr val="7030A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pt-PT" sz="1067">
                  <a:solidFill>
                    <a:schemeClr val="bg1"/>
                  </a:solidFill>
                </a:rPr>
                <a:t>Valve</a:t>
              </a:r>
              <a:r>
                <a:rPr lang="en-US" sz="1067">
                  <a:solidFill>
                    <a:schemeClr val="bg1"/>
                  </a:solidFill>
                </a:rPr>
                <a:t> box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211" name="Straight Arrow Connector 210">
              <a:extLst>
                <a:ext uri="{FF2B5EF4-FFF2-40B4-BE49-F238E27FC236}">
                  <a16:creationId xmlns:a16="http://schemas.microsoft.com/office/drawing/2014/main" id="{A89C63C3-31DF-49E0-96D0-94FA12A89F7D}"/>
                </a:ext>
              </a:extLst>
            </p:cNvPr>
            <p:cNvCxnSpPr>
              <a:cxnSpLocks/>
              <a:stCxn id="210" idx="2"/>
            </p:cNvCxnSpPr>
            <p:nvPr/>
          </p:nvCxnSpPr>
          <p:spPr>
            <a:xfrm>
              <a:off x="6715532" y="3162042"/>
              <a:ext cx="147329" cy="574350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9D862683-DAED-420B-87F3-AE41A0360182}"/>
              </a:ext>
            </a:extLst>
          </p:cNvPr>
          <p:cNvGrpSpPr/>
          <p:nvPr/>
        </p:nvGrpSpPr>
        <p:grpSpPr>
          <a:xfrm>
            <a:off x="4644669" y="2235666"/>
            <a:ext cx="772187" cy="901439"/>
            <a:chOff x="942988" y="1412238"/>
            <a:chExt cx="879096" cy="676079"/>
          </a:xfrm>
        </p:grpSpPr>
        <p:sp>
          <p:nvSpPr>
            <p:cNvPr id="213" name="Rectangle: Rounded Corners 212">
              <a:extLst>
                <a:ext uri="{FF2B5EF4-FFF2-40B4-BE49-F238E27FC236}">
                  <a16:creationId xmlns:a16="http://schemas.microsoft.com/office/drawing/2014/main" id="{6888FBD8-DE05-4DCE-8131-D53858DCFD25}"/>
                </a:ext>
              </a:extLst>
            </p:cNvPr>
            <p:cNvSpPr/>
            <p:nvPr/>
          </p:nvSpPr>
          <p:spPr>
            <a:xfrm>
              <a:off x="942988" y="1412238"/>
              <a:ext cx="879096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D2 OC PCs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214" name="Straight Arrow Connector 213">
              <a:extLst>
                <a:ext uri="{FF2B5EF4-FFF2-40B4-BE49-F238E27FC236}">
                  <a16:creationId xmlns:a16="http://schemas.microsoft.com/office/drawing/2014/main" id="{E5C5D547-A2DA-43ED-83F5-D9EFA74C397E}"/>
                </a:ext>
              </a:extLst>
            </p:cNvPr>
            <p:cNvCxnSpPr>
              <a:cxnSpLocks/>
              <a:stCxn id="213" idx="2"/>
            </p:cNvCxnSpPr>
            <p:nvPr/>
          </p:nvCxnSpPr>
          <p:spPr>
            <a:xfrm>
              <a:off x="1382536" y="1587851"/>
              <a:ext cx="279435" cy="500466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6" name="Rectangle: Rounded Corners 215">
            <a:extLst>
              <a:ext uri="{FF2B5EF4-FFF2-40B4-BE49-F238E27FC236}">
                <a16:creationId xmlns:a16="http://schemas.microsoft.com/office/drawing/2014/main" id="{5020F9DC-AA39-47AD-BE1D-EE2793FF8485}"/>
              </a:ext>
            </a:extLst>
          </p:cNvPr>
          <p:cNvSpPr/>
          <p:nvPr/>
        </p:nvSpPr>
        <p:spPr>
          <a:xfrm rot="20831218">
            <a:off x="4376588" y="5644465"/>
            <a:ext cx="737349" cy="379827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pt-PT" sz="1067">
                <a:solidFill>
                  <a:schemeClr val="bg1"/>
                </a:solidFill>
              </a:rPr>
              <a:t>Crab</a:t>
            </a:r>
          </a:p>
          <a:p>
            <a:pPr algn="ctr"/>
            <a:r>
              <a:rPr lang="pt-PT" sz="1067">
                <a:solidFill>
                  <a:schemeClr val="bg1"/>
                </a:solidFill>
              </a:rPr>
              <a:t>Cavities</a:t>
            </a:r>
            <a:endParaRPr lang="en-GB" sz="1067">
              <a:solidFill>
                <a:schemeClr val="bg1"/>
              </a:solidFill>
            </a:endParaRPr>
          </a:p>
        </p:txBody>
      </p: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D7456E8F-22C8-43B7-8DFC-39DE95065868}"/>
              </a:ext>
            </a:extLst>
          </p:cNvPr>
          <p:cNvGrpSpPr/>
          <p:nvPr/>
        </p:nvGrpSpPr>
        <p:grpSpPr>
          <a:xfrm>
            <a:off x="1633553" y="4715757"/>
            <a:ext cx="1726143" cy="225411"/>
            <a:chOff x="5500259" y="3788675"/>
            <a:chExt cx="1294607" cy="169058"/>
          </a:xfrm>
        </p:grpSpPr>
        <p:sp>
          <p:nvSpPr>
            <p:cNvPr id="218" name="Rectangle: Rounded Corners 217">
              <a:extLst>
                <a:ext uri="{FF2B5EF4-FFF2-40B4-BE49-F238E27FC236}">
                  <a16:creationId xmlns:a16="http://schemas.microsoft.com/office/drawing/2014/main" id="{C34C9CEA-AD01-44EA-B56A-39073381950B}"/>
                </a:ext>
              </a:extLst>
            </p:cNvPr>
            <p:cNvSpPr/>
            <p:nvPr/>
          </p:nvSpPr>
          <p:spPr>
            <a:xfrm>
              <a:off x="5500259" y="3788675"/>
              <a:ext cx="728556" cy="169058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pt-PT" sz="1067">
                  <a:solidFill>
                    <a:schemeClr val="bg1"/>
                  </a:solidFill>
                </a:rPr>
                <a:t>RF Powering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219" name="Straight Arrow Connector 218">
              <a:extLst>
                <a:ext uri="{FF2B5EF4-FFF2-40B4-BE49-F238E27FC236}">
                  <a16:creationId xmlns:a16="http://schemas.microsoft.com/office/drawing/2014/main" id="{EA3175D6-253E-4D5F-86DE-D797B758898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28815" y="3810093"/>
              <a:ext cx="566051" cy="7930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0" name="TextBox 219">
            <a:extLst>
              <a:ext uri="{FF2B5EF4-FFF2-40B4-BE49-F238E27FC236}">
                <a16:creationId xmlns:a16="http://schemas.microsoft.com/office/drawing/2014/main" id="{64299BA9-423D-4AEF-9680-58E178F82BEF}"/>
              </a:ext>
            </a:extLst>
          </p:cNvPr>
          <p:cNvSpPr txBox="1"/>
          <p:nvPr/>
        </p:nvSpPr>
        <p:spPr>
          <a:xfrm>
            <a:off x="397215" y="3084097"/>
            <a:ext cx="604068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228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UW57</a:t>
            </a:r>
            <a:endParaRPr lang="fr-FR" sz="1000"/>
          </a:p>
        </p:txBody>
      </p:sp>
      <p:pic>
        <p:nvPicPr>
          <p:cNvPr id="108" name="Picture 107">
            <a:extLst>
              <a:ext uri="{FF2B5EF4-FFF2-40B4-BE49-F238E27FC236}">
                <a16:creationId xmlns:a16="http://schemas.microsoft.com/office/drawing/2014/main" id="{11890C2B-E7C2-ED49-84CD-96568692FF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23868">
            <a:off x="10566369" y="2571038"/>
            <a:ext cx="1654617" cy="1107675"/>
          </a:xfrm>
          <a:prstGeom prst="ellipse">
            <a:avLst/>
          </a:prstGeom>
          <a:ln>
            <a:noFill/>
          </a:ln>
          <a:effectLst>
            <a:softEdge rad="38100"/>
          </a:effectLst>
        </p:spPr>
      </p:pic>
      <p:pic>
        <p:nvPicPr>
          <p:cNvPr id="110" name="Picture 109">
            <a:extLst>
              <a:ext uri="{FF2B5EF4-FFF2-40B4-BE49-F238E27FC236}">
                <a16:creationId xmlns:a16="http://schemas.microsoft.com/office/drawing/2014/main" id="{901B6332-15AF-8B41-AAF0-3F76319B9BD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89288">
            <a:off x="10687221" y="4452735"/>
            <a:ext cx="1569065" cy="1050365"/>
          </a:xfrm>
          <a:prstGeom prst="ellipse">
            <a:avLst/>
          </a:prstGeom>
          <a:ln>
            <a:noFill/>
          </a:ln>
          <a:effectLst>
            <a:softEdge rad="38100"/>
          </a:effectLst>
        </p:spPr>
      </p:pic>
      <p:pic>
        <p:nvPicPr>
          <p:cNvPr id="111" name="Picture 110">
            <a:extLst>
              <a:ext uri="{FF2B5EF4-FFF2-40B4-BE49-F238E27FC236}">
                <a16:creationId xmlns:a16="http://schemas.microsoft.com/office/drawing/2014/main" id="{63F882A6-1E18-3B44-972A-7A8C0FE91BC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2591" y="-148615"/>
            <a:ext cx="5702594" cy="20948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CF647E2B-A48C-EA43-A568-A23C35A4CC58}"/>
              </a:ext>
            </a:extLst>
          </p:cNvPr>
          <p:cNvCxnSpPr>
            <a:cxnSpLocks/>
          </p:cNvCxnSpPr>
          <p:nvPr/>
        </p:nvCxnSpPr>
        <p:spPr>
          <a:xfrm>
            <a:off x="1461970" y="1296470"/>
            <a:ext cx="2473813" cy="1173347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3ED37B2E-B98D-6543-8319-34E2FED5E51F}"/>
              </a:ext>
            </a:extLst>
          </p:cNvPr>
          <p:cNvSpPr txBox="1"/>
          <p:nvPr/>
        </p:nvSpPr>
        <p:spPr>
          <a:xfrm rot="20905595">
            <a:off x="5847789" y="5269392"/>
            <a:ext cx="693383" cy="230832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dk1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100">
                <a:solidFill>
                  <a:srgbClr val="FF0000"/>
                </a:solidFill>
              </a:defRPr>
            </a:lvl1pPr>
          </a:lstStyle>
          <a:p>
            <a:r>
              <a:rPr lang="en-US" sz="900"/>
              <a:t>TAXN</a:t>
            </a:r>
            <a:endParaRPr lang="fr-FR" sz="90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1CF0566E-1965-484B-A49E-6A52CBB9D021}"/>
              </a:ext>
            </a:extLst>
          </p:cNvPr>
          <p:cNvSpPr txBox="1"/>
          <p:nvPr/>
        </p:nvSpPr>
        <p:spPr>
          <a:xfrm>
            <a:off x="5680003" y="6076262"/>
            <a:ext cx="5930594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Civil Engineering work for HL-LHC will be completed by end of 2022!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7BEC77BE-A4DD-704A-8298-5403A407C01B}"/>
              </a:ext>
            </a:extLst>
          </p:cNvPr>
          <p:cNvSpPr txBox="1"/>
          <p:nvPr/>
        </p:nvSpPr>
        <p:spPr>
          <a:xfrm>
            <a:off x="232286" y="4829090"/>
            <a:ext cx="919741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dk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/>
              <a:t>Cooling and Ventilation</a:t>
            </a:r>
            <a:endParaRPr lang="fr-FR" sz="1000"/>
          </a:p>
        </p:txBody>
      </p: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181D0B53-9510-F14A-9725-9A32E544E6C2}"/>
              </a:ext>
            </a:extLst>
          </p:cNvPr>
          <p:cNvCxnSpPr/>
          <p:nvPr/>
        </p:nvCxnSpPr>
        <p:spPr>
          <a:xfrm flipV="1">
            <a:off x="1102314" y="4180802"/>
            <a:ext cx="97142" cy="61635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Slide Number Placeholder 2">
            <a:extLst>
              <a:ext uri="{FF2B5EF4-FFF2-40B4-BE49-F238E27FC236}">
                <a16:creationId xmlns:a16="http://schemas.microsoft.com/office/drawing/2014/main" id="{AB3DAF45-D356-624E-9B0B-040912C1097B}"/>
              </a:ext>
            </a:extLst>
          </p:cNvPr>
          <p:cNvSpPr txBox="1">
            <a:spLocks/>
          </p:cNvSpPr>
          <p:nvPr/>
        </p:nvSpPr>
        <p:spPr>
          <a:xfrm>
            <a:off x="11836400" y="6537960"/>
            <a:ext cx="355600" cy="32004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defRPr/>
            </a:pPr>
            <a:fld id="{C78A2D03-466B-4AD7-AC70-B2955EB43184}" type="slidenum">
              <a:rPr lang="en-US" smtClean="0">
                <a:solidFill>
                  <a:prstClr val="black"/>
                </a:solidFill>
                <a:latin typeface="Arial"/>
              </a:rPr>
              <a:pPr defTabSz="457200">
                <a:defRPr/>
              </a:pPr>
              <a:t>10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4098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20198"/>
            <a:ext cx="10560000" cy="720000"/>
          </a:xfrm>
        </p:spPr>
        <p:txBody>
          <a:bodyPr/>
          <a:lstStyle/>
          <a:p>
            <a:r>
              <a:rPr lang="en-GB" dirty="0"/>
              <a:t>Completion of the civil engineering works at Point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B405E89C-39A1-B198-C9C3-D42477DF28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403" y="1491928"/>
            <a:ext cx="5280000" cy="3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3B87673D-88E4-3FA2-695E-DF4B75F709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2771" y="1491488"/>
            <a:ext cx="5280587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F8AE0A3-F6BC-8827-5DAB-9A7A1A06A939}"/>
              </a:ext>
            </a:extLst>
          </p:cNvPr>
          <p:cNvSpPr txBox="1"/>
          <p:nvPr/>
        </p:nvSpPr>
        <p:spPr>
          <a:xfrm rot="16200000">
            <a:off x="6750711" y="2500774"/>
            <a:ext cx="5517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highlight>
                  <a:srgbClr val="FFFF00"/>
                </a:highlight>
              </a:rPr>
              <a:t>SF17</a:t>
            </a:r>
            <a:endParaRPr lang="en-GB" sz="1200" b="1" dirty="0">
              <a:highlight>
                <a:srgbClr val="FFFF00"/>
              </a:highligh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697277-B3E2-4223-A99C-CBC10B7FBF9C}"/>
              </a:ext>
            </a:extLst>
          </p:cNvPr>
          <p:cNvSpPr txBox="1"/>
          <p:nvPr/>
        </p:nvSpPr>
        <p:spPr>
          <a:xfrm rot="16200000">
            <a:off x="8406768" y="3076965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highlight>
                  <a:srgbClr val="FFFF00"/>
                </a:highlight>
              </a:rPr>
              <a:t>SHM17</a:t>
            </a:r>
            <a:endParaRPr lang="en-GB" sz="1200" b="1" dirty="0">
              <a:highlight>
                <a:srgbClr val="FFFF00"/>
              </a:highligh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9733E0-A4E3-D0E1-2E46-2F10457D793A}"/>
              </a:ext>
            </a:extLst>
          </p:cNvPr>
          <p:cNvSpPr txBox="1"/>
          <p:nvPr/>
        </p:nvSpPr>
        <p:spPr>
          <a:xfrm rot="16200000">
            <a:off x="10271089" y="3797045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highlight>
                  <a:srgbClr val="FFFF00"/>
                </a:highlight>
              </a:rPr>
              <a:t>SD17</a:t>
            </a:r>
            <a:endParaRPr lang="en-GB" sz="1200" b="1" dirty="0">
              <a:highlight>
                <a:srgbClr val="FFFF00"/>
              </a:highligh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72FE23C-3D62-B8EA-010E-3A86A053A569}"/>
              </a:ext>
            </a:extLst>
          </p:cNvPr>
          <p:cNvSpPr txBox="1"/>
          <p:nvPr/>
        </p:nvSpPr>
        <p:spPr>
          <a:xfrm rot="16200000">
            <a:off x="10851159" y="2792814"/>
            <a:ext cx="5597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highlight>
                  <a:srgbClr val="FFFF00"/>
                </a:highlight>
              </a:rPr>
              <a:t>SE17</a:t>
            </a:r>
            <a:endParaRPr lang="en-GB" sz="1200" b="1" dirty="0">
              <a:highlight>
                <a:srgbClr val="FFFF00"/>
              </a:highlight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931101-9C2F-C3EE-AF88-4BFBCB4785A8}"/>
              </a:ext>
            </a:extLst>
          </p:cNvPr>
          <p:cNvSpPr txBox="1"/>
          <p:nvPr/>
        </p:nvSpPr>
        <p:spPr>
          <a:xfrm rot="16200000">
            <a:off x="9839039" y="2864822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highlight>
                  <a:srgbClr val="FFFF00"/>
                </a:highlight>
              </a:rPr>
              <a:t>SU17</a:t>
            </a:r>
            <a:endParaRPr lang="en-GB" sz="1200" b="1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0092856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BF12A0-D83A-4962-B655-31D7D2533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54654"/>
            <a:ext cx="10560000" cy="720000"/>
          </a:xfrm>
        </p:spPr>
        <p:txBody>
          <a:bodyPr/>
          <a:lstStyle/>
          <a:p>
            <a:r>
              <a:rPr lang="en-GB" dirty="0"/>
              <a:t>HL-LHC civil engineering status (Point 1)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3E6AD4-2F87-4588-A12C-178F7C4BB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/>
              <a:t>12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AF95132-D1FF-4307-BDF4-7712A3777ED5}"/>
              </a:ext>
            </a:extLst>
          </p:cNvPr>
          <p:cNvSpPr txBox="1"/>
          <p:nvPr/>
        </p:nvSpPr>
        <p:spPr>
          <a:xfrm>
            <a:off x="671273" y="990678"/>
            <a:ext cx="2110412" cy="347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  <a:latin typeface="Arial"/>
              </a:rPr>
              <a:t>SD17 Building</a:t>
            </a:r>
            <a:endParaRPr lang="en-GB" sz="16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042882-C98E-C97A-F7F1-F409E000C141}"/>
              </a:ext>
            </a:extLst>
          </p:cNvPr>
          <p:cNvSpPr txBox="1"/>
          <p:nvPr/>
        </p:nvSpPr>
        <p:spPr>
          <a:xfrm>
            <a:off x="5791273" y="990678"/>
            <a:ext cx="1962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  <a:latin typeface="Arial"/>
              </a:rPr>
              <a:t>Green Spaces</a:t>
            </a:r>
            <a:endParaRPr lang="en-GB" sz="1600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2" name="Image 8" descr="Une image contenant intérieur, bâtiment&#10;&#10;Description générée automatiquement">
            <a:extLst>
              <a:ext uri="{FF2B5EF4-FFF2-40B4-BE49-F238E27FC236}">
                <a16:creationId xmlns:a16="http://schemas.microsoft.com/office/drawing/2014/main" id="{9DD6620F-063C-400E-9E1B-BC5393BAD05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839436"/>
            <a:ext cx="4688908" cy="2637511"/>
          </a:xfrm>
          <a:prstGeom prst="rect">
            <a:avLst/>
          </a:prstGeom>
        </p:spPr>
      </p:pic>
      <p:pic>
        <p:nvPicPr>
          <p:cNvPr id="3" name="Image 9">
            <a:extLst>
              <a:ext uri="{FF2B5EF4-FFF2-40B4-BE49-F238E27FC236}">
                <a16:creationId xmlns:a16="http://schemas.microsoft.com/office/drawing/2014/main" id="{3412EE60-98DB-81E2-5ABE-9330160C35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3612820"/>
            <a:ext cx="4688908" cy="2637511"/>
          </a:xfrm>
          <a:prstGeom prst="rect">
            <a:avLst/>
          </a:prstGeom>
        </p:spPr>
      </p:pic>
      <p:pic>
        <p:nvPicPr>
          <p:cNvPr id="6" name="Image 3" descr="Une image contenant terrain&#10;&#10;Description générée automatiquement">
            <a:extLst>
              <a:ext uri="{FF2B5EF4-FFF2-40B4-BE49-F238E27FC236}">
                <a16:creationId xmlns:a16="http://schemas.microsoft.com/office/drawing/2014/main" id="{8B465B68-85DE-A5E1-2CEB-82F12A8B46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6455" y="3612820"/>
            <a:ext cx="4688908" cy="263751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E6E0B44-C91C-4821-414C-CF25A60C71EE}"/>
              </a:ext>
            </a:extLst>
          </p:cNvPr>
          <p:cNvSpPr txBox="1"/>
          <p:nvPr/>
        </p:nvSpPr>
        <p:spPr>
          <a:xfrm>
            <a:off x="1349293" y="1004029"/>
            <a:ext cx="323415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Sectional doors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Cranes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Cable trays &amp; cabling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Lighting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Ventilation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Primary water system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1944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355507-C89C-A548-B97A-3CEE921AE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3472" y="141650"/>
            <a:ext cx="10032527" cy="758349"/>
          </a:xfrm>
        </p:spPr>
        <p:txBody>
          <a:bodyPr/>
          <a:lstStyle/>
          <a:p>
            <a:r>
              <a:rPr lang="en-CH" dirty="0"/>
              <a:t>Inauguration Ceremony planned for December 2022</a:t>
            </a:r>
          </a:p>
        </p:txBody>
      </p:sp>
      <p:pic>
        <p:nvPicPr>
          <p:cNvPr id="9220" name="Picture 4">
            <a:extLst>
              <a:ext uri="{FF2B5EF4-FFF2-40B4-BE49-F238E27FC236}">
                <a16:creationId xmlns:a16="http://schemas.microsoft.com/office/drawing/2014/main" id="{79617E45-E0F0-D540-8AA3-F819743DCF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370" y="749528"/>
            <a:ext cx="3815697" cy="2861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637A5F5-527F-732F-6094-4277DCA3209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7829" y="749528"/>
            <a:ext cx="3786976" cy="2840232"/>
          </a:xfrm>
          <a:prstGeom prst="rect">
            <a:avLst/>
          </a:prstGeom>
        </p:spPr>
      </p:pic>
      <p:pic>
        <p:nvPicPr>
          <p:cNvPr id="7" name="Picture 6" descr="A group of people in safety vests standing in a tunnel&#10;&#10;Description automatically generated with medium confidence">
            <a:extLst>
              <a:ext uri="{FF2B5EF4-FFF2-40B4-BE49-F238E27FC236}">
                <a16:creationId xmlns:a16="http://schemas.microsoft.com/office/drawing/2014/main" id="{DABD78ED-0650-420D-A8DD-93626768DF3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8222" y="3678666"/>
            <a:ext cx="3836583" cy="287743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F343398-30F1-D19D-AED2-E8B63375844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370" y="4044462"/>
            <a:ext cx="3888393" cy="2511642"/>
          </a:xfrm>
          <a:prstGeom prst="rect">
            <a:avLst/>
          </a:prstGeom>
        </p:spPr>
      </p:pic>
      <p:pic>
        <p:nvPicPr>
          <p:cNvPr id="6" name="Picture 5" descr="A picture containing indoor, blue&#10;&#10;Description automatically generated">
            <a:extLst>
              <a:ext uri="{FF2B5EF4-FFF2-40B4-BE49-F238E27FC236}">
                <a16:creationId xmlns:a16="http://schemas.microsoft.com/office/drawing/2014/main" id="{AD0E861E-32D4-48F0-A31F-7BC11774549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0227" y="782594"/>
            <a:ext cx="3060534" cy="408071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80A47B7-995F-61D0-1E65-C30060131932}"/>
              </a:ext>
            </a:extLst>
          </p:cNvPr>
          <p:cNvSpPr txBox="1"/>
          <p:nvPr/>
        </p:nvSpPr>
        <p:spPr>
          <a:xfrm>
            <a:off x="4577429" y="5300283"/>
            <a:ext cx="24791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FR" dirty="0">
                <a:solidFill>
                  <a:srgbClr val="FF0000"/>
                </a:solidFill>
              </a:rPr>
              <a:t>Inaugauration ceremony on 20th of January 2023 !</a:t>
            </a:r>
          </a:p>
        </p:txBody>
      </p:sp>
    </p:spTree>
    <p:extLst>
      <p:ext uri="{BB962C8B-B14F-4D97-AF65-F5344CB8AC3E}">
        <p14:creationId xmlns:p14="http://schemas.microsoft.com/office/powerpoint/2010/main" val="9569684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picture containing bicycle&#10;&#10;Description automatically generated">
            <a:extLst>
              <a:ext uri="{FF2B5EF4-FFF2-40B4-BE49-F238E27FC236}">
                <a16:creationId xmlns:a16="http://schemas.microsoft.com/office/drawing/2014/main" id="{E39AE046-52F0-4A34-BF7A-0E5BC700636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633" y="765993"/>
            <a:ext cx="11385359" cy="56608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D98AD87-9C67-452E-AF49-A8213ACB66B5}"/>
              </a:ext>
            </a:extLst>
          </p:cNvPr>
          <p:cNvSpPr txBox="1"/>
          <p:nvPr/>
        </p:nvSpPr>
        <p:spPr>
          <a:xfrm rot="20974381">
            <a:off x="4313389" y="4357527"/>
            <a:ext cx="568239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101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UA57</a:t>
            </a:r>
            <a:endParaRPr lang="fr-FR" sz="10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14DEFE-218C-4209-8205-11502A6E49E6}"/>
              </a:ext>
            </a:extLst>
          </p:cNvPr>
          <p:cNvSpPr txBox="1"/>
          <p:nvPr/>
        </p:nvSpPr>
        <p:spPr>
          <a:xfrm>
            <a:off x="2855640" y="2678723"/>
            <a:ext cx="604068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228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US57</a:t>
            </a:r>
            <a:endParaRPr lang="fr-FR" sz="10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D0B939-5CCF-4632-BD33-BA8D02C04602}"/>
              </a:ext>
            </a:extLst>
          </p:cNvPr>
          <p:cNvSpPr txBox="1"/>
          <p:nvPr/>
        </p:nvSpPr>
        <p:spPr>
          <a:xfrm rot="20762707">
            <a:off x="10957565" y="1265273"/>
            <a:ext cx="647752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101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UR55</a:t>
            </a:r>
            <a:endParaRPr lang="fr-FR" sz="10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36E04F-42D6-4B36-87A9-FDED13338EC0}"/>
              </a:ext>
            </a:extLst>
          </p:cNvPr>
          <p:cNvSpPr txBox="1"/>
          <p:nvPr/>
        </p:nvSpPr>
        <p:spPr>
          <a:xfrm rot="1872273">
            <a:off x="6732367" y="3775984"/>
            <a:ext cx="580343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101600">
              <a:srgbClr val="BFCEDF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UL57</a:t>
            </a:r>
            <a:endParaRPr lang="fr-FR" sz="10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AFD8B1-A593-4397-A11C-AAA39339BF6F}"/>
              </a:ext>
            </a:extLst>
          </p:cNvPr>
          <p:cNvSpPr txBox="1"/>
          <p:nvPr/>
        </p:nvSpPr>
        <p:spPr>
          <a:xfrm>
            <a:off x="1997228" y="5058717"/>
            <a:ext cx="659235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101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UPR57</a:t>
            </a:r>
            <a:endParaRPr lang="fr-FR" sz="100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18F8348-3FDE-488D-8E99-551AA84B584A}"/>
              </a:ext>
            </a:extLst>
          </p:cNvPr>
          <p:cNvGrpSpPr/>
          <p:nvPr/>
        </p:nvGrpSpPr>
        <p:grpSpPr>
          <a:xfrm>
            <a:off x="7342486" y="2774420"/>
            <a:ext cx="490709" cy="509131"/>
            <a:chOff x="6340100" y="2733610"/>
            <a:chExt cx="368032" cy="381848"/>
          </a:xfrm>
        </p:grpSpPr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81381E44-0293-4F95-8DCD-A0B09236195D}"/>
                </a:ext>
              </a:extLst>
            </p:cNvPr>
            <p:cNvSpPr/>
            <p:nvPr/>
          </p:nvSpPr>
          <p:spPr>
            <a:xfrm>
              <a:off x="6340100" y="2939845"/>
              <a:ext cx="368032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PC IT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766ABDC4-CF24-45CE-92B9-7704BEBD9233}"/>
                </a:ext>
              </a:extLst>
            </p:cNvPr>
            <p:cNvCxnSpPr>
              <a:cxnSpLocks/>
              <a:stCxn id="49" idx="0"/>
            </p:cNvCxnSpPr>
            <p:nvPr/>
          </p:nvCxnSpPr>
          <p:spPr>
            <a:xfrm flipH="1" flipV="1">
              <a:off x="6522560" y="2733610"/>
              <a:ext cx="1556" cy="206235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251DE9B0-927C-4E09-9F4A-627E1BE4545B}"/>
              </a:ext>
            </a:extLst>
          </p:cNvPr>
          <p:cNvGrpSpPr/>
          <p:nvPr/>
        </p:nvGrpSpPr>
        <p:grpSpPr>
          <a:xfrm>
            <a:off x="7966663" y="2688373"/>
            <a:ext cx="866744" cy="520825"/>
            <a:chOff x="6499279" y="2713124"/>
            <a:chExt cx="650058" cy="390619"/>
          </a:xfrm>
        </p:grpSpPr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50574D71-A8D5-45A8-AC87-A2B4F2E8446B}"/>
                </a:ext>
              </a:extLst>
            </p:cNvPr>
            <p:cNvSpPr/>
            <p:nvPr/>
          </p:nvSpPr>
          <p:spPr>
            <a:xfrm>
              <a:off x="6499279" y="2928130"/>
              <a:ext cx="650058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PCs IT Trims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E678CA5A-9152-467A-BF70-C0AD5797063B}"/>
                </a:ext>
              </a:extLst>
            </p:cNvPr>
            <p:cNvCxnSpPr>
              <a:cxnSpLocks/>
              <a:stCxn id="57" idx="0"/>
            </p:cNvCxnSpPr>
            <p:nvPr/>
          </p:nvCxnSpPr>
          <p:spPr>
            <a:xfrm flipH="1" flipV="1">
              <a:off x="6562570" y="2713124"/>
              <a:ext cx="261738" cy="215006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96AA214-6A28-4A79-B2CC-CE9B49D965A9}"/>
              </a:ext>
            </a:extLst>
          </p:cNvPr>
          <p:cNvGrpSpPr/>
          <p:nvPr/>
        </p:nvGrpSpPr>
        <p:grpSpPr>
          <a:xfrm>
            <a:off x="7399603" y="4529565"/>
            <a:ext cx="653879" cy="653665"/>
            <a:chOff x="6430650" y="2751004"/>
            <a:chExt cx="490409" cy="490249"/>
          </a:xfrm>
        </p:grpSpPr>
        <p:sp>
          <p:nvSpPr>
            <p:cNvPr id="77" name="Rectangle: Rounded Corners 76">
              <a:extLst>
                <a:ext uri="{FF2B5EF4-FFF2-40B4-BE49-F238E27FC236}">
                  <a16:creationId xmlns:a16="http://schemas.microsoft.com/office/drawing/2014/main" id="{D479BA23-F9EA-4826-B200-98E2BE6C447F}"/>
                </a:ext>
              </a:extLst>
            </p:cNvPr>
            <p:cNvSpPr/>
            <p:nvPr/>
          </p:nvSpPr>
          <p:spPr>
            <a:xfrm>
              <a:off x="6430650" y="3065640"/>
              <a:ext cx="368032" cy="17561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DFX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52758161-1861-45F9-B40E-C6FB7D2DA84E}"/>
                </a:ext>
              </a:extLst>
            </p:cNvPr>
            <p:cNvCxnSpPr>
              <a:cxnSpLocks/>
              <a:stCxn id="77" idx="0"/>
            </p:cNvCxnSpPr>
            <p:nvPr/>
          </p:nvCxnSpPr>
          <p:spPr>
            <a:xfrm flipV="1">
              <a:off x="6614666" y="2751004"/>
              <a:ext cx="306393" cy="314636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126ED332-6887-4C14-871B-92352DD0B7D5}"/>
              </a:ext>
            </a:extLst>
          </p:cNvPr>
          <p:cNvGrpSpPr/>
          <p:nvPr/>
        </p:nvGrpSpPr>
        <p:grpSpPr>
          <a:xfrm>
            <a:off x="7890312" y="3478087"/>
            <a:ext cx="562251" cy="426828"/>
            <a:chOff x="6548464" y="2545544"/>
            <a:chExt cx="421688" cy="320121"/>
          </a:xfrm>
        </p:grpSpPr>
        <p:sp>
          <p:nvSpPr>
            <p:cNvPr id="82" name="Rectangle: Rounded Corners 81">
              <a:extLst>
                <a:ext uri="{FF2B5EF4-FFF2-40B4-BE49-F238E27FC236}">
                  <a16:creationId xmlns:a16="http://schemas.microsoft.com/office/drawing/2014/main" id="{52F5566D-7471-4CD0-92BA-9877982E7648}"/>
                </a:ext>
              </a:extLst>
            </p:cNvPr>
            <p:cNvSpPr/>
            <p:nvPr/>
          </p:nvSpPr>
          <p:spPr>
            <a:xfrm>
              <a:off x="6602120" y="2545544"/>
              <a:ext cx="368032" cy="17561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DSHX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FA78012A-27A6-45BE-A426-60BB283AAA15}"/>
                </a:ext>
              </a:extLst>
            </p:cNvPr>
            <p:cNvCxnSpPr>
              <a:cxnSpLocks/>
              <a:stCxn id="82" idx="2"/>
            </p:cNvCxnSpPr>
            <p:nvPr/>
          </p:nvCxnSpPr>
          <p:spPr>
            <a:xfrm flipH="1">
              <a:off x="6548464" y="2721157"/>
              <a:ext cx="237672" cy="144508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F998062-48D6-4B63-B444-F4C8A2132CAB}"/>
              </a:ext>
            </a:extLst>
          </p:cNvPr>
          <p:cNvGrpSpPr/>
          <p:nvPr/>
        </p:nvGrpSpPr>
        <p:grpSpPr>
          <a:xfrm>
            <a:off x="6640570" y="2039442"/>
            <a:ext cx="490709" cy="536332"/>
            <a:chOff x="6225257" y="2628881"/>
            <a:chExt cx="368032" cy="402249"/>
          </a:xfrm>
        </p:grpSpPr>
        <p:sp>
          <p:nvSpPr>
            <p:cNvPr id="86" name="Rectangle: Rounded Corners 85">
              <a:extLst>
                <a:ext uri="{FF2B5EF4-FFF2-40B4-BE49-F238E27FC236}">
                  <a16:creationId xmlns:a16="http://schemas.microsoft.com/office/drawing/2014/main" id="{E0EE9C46-75EF-4B9E-9D1A-31629DD5A4B7}"/>
                </a:ext>
              </a:extLst>
            </p:cNvPr>
            <p:cNvSpPr/>
            <p:nvPr/>
          </p:nvSpPr>
          <p:spPr>
            <a:xfrm>
              <a:off x="6225257" y="2628881"/>
              <a:ext cx="368032" cy="17561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DFHX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40BC892B-3D8F-4CAD-90F1-3D26E955C306}"/>
                </a:ext>
              </a:extLst>
            </p:cNvPr>
            <p:cNvCxnSpPr>
              <a:cxnSpLocks/>
              <a:stCxn id="86" idx="2"/>
            </p:cNvCxnSpPr>
            <p:nvPr/>
          </p:nvCxnSpPr>
          <p:spPr>
            <a:xfrm>
              <a:off x="6409273" y="2804494"/>
              <a:ext cx="0" cy="226636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1667C76D-F2A4-400E-8D37-F6AAFF2D003C}"/>
              </a:ext>
            </a:extLst>
          </p:cNvPr>
          <p:cNvGrpSpPr/>
          <p:nvPr/>
        </p:nvGrpSpPr>
        <p:grpSpPr>
          <a:xfrm>
            <a:off x="6989531" y="1713771"/>
            <a:ext cx="490709" cy="820144"/>
            <a:chOff x="5998348" y="2398890"/>
            <a:chExt cx="368032" cy="615108"/>
          </a:xfrm>
        </p:grpSpPr>
        <p:sp>
          <p:nvSpPr>
            <p:cNvPr id="90" name="Rectangle: Rounded Corners 89">
              <a:extLst>
                <a:ext uri="{FF2B5EF4-FFF2-40B4-BE49-F238E27FC236}">
                  <a16:creationId xmlns:a16="http://schemas.microsoft.com/office/drawing/2014/main" id="{83420B85-4F39-41CF-8754-D51E55A35B59}"/>
                </a:ext>
              </a:extLst>
            </p:cNvPr>
            <p:cNvSpPr/>
            <p:nvPr/>
          </p:nvSpPr>
          <p:spPr>
            <a:xfrm>
              <a:off x="5998348" y="2398890"/>
              <a:ext cx="368032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CDBs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D795F0D6-0DB7-4A29-BA74-3FFB7D306206}"/>
                </a:ext>
              </a:extLst>
            </p:cNvPr>
            <p:cNvCxnSpPr>
              <a:cxnSpLocks/>
              <a:stCxn id="90" idx="2"/>
            </p:cNvCxnSpPr>
            <p:nvPr/>
          </p:nvCxnSpPr>
          <p:spPr>
            <a:xfrm>
              <a:off x="6182364" y="2574503"/>
              <a:ext cx="0" cy="439495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195F7A7C-EB6B-4B1E-A293-4B296FA2D50D}"/>
              </a:ext>
            </a:extLst>
          </p:cNvPr>
          <p:cNvGrpSpPr/>
          <p:nvPr/>
        </p:nvGrpSpPr>
        <p:grpSpPr>
          <a:xfrm>
            <a:off x="9886376" y="1467764"/>
            <a:ext cx="775739" cy="571677"/>
            <a:chOff x="7302354" y="2909014"/>
            <a:chExt cx="581804" cy="428758"/>
          </a:xfrm>
        </p:grpSpPr>
        <p:sp>
          <p:nvSpPr>
            <p:cNvPr id="118" name="Rectangle: Rounded Corners 117">
              <a:extLst>
                <a:ext uri="{FF2B5EF4-FFF2-40B4-BE49-F238E27FC236}">
                  <a16:creationId xmlns:a16="http://schemas.microsoft.com/office/drawing/2014/main" id="{8A1A0D3B-8C81-441F-8B77-C4678383E543}"/>
                </a:ext>
              </a:extLst>
            </p:cNvPr>
            <p:cNvSpPr/>
            <p:nvPr/>
          </p:nvSpPr>
          <p:spPr>
            <a:xfrm>
              <a:off x="7302354" y="2909014"/>
              <a:ext cx="581804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 err="1">
                  <a:solidFill>
                    <a:schemeClr val="bg1"/>
                  </a:solidFill>
                </a:rPr>
                <a:t>PIC,BIS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19" name="Straight Arrow Connector 118">
              <a:extLst>
                <a:ext uri="{FF2B5EF4-FFF2-40B4-BE49-F238E27FC236}">
                  <a16:creationId xmlns:a16="http://schemas.microsoft.com/office/drawing/2014/main" id="{A908D334-AE4D-464B-A93F-A9A9710EE3D8}"/>
                </a:ext>
              </a:extLst>
            </p:cNvPr>
            <p:cNvCxnSpPr>
              <a:cxnSpLocks/>
              <a:stCxn id="118" idx="2"/>
            </p:cNvCxnSpPr>
            <p:nvPr/>
          </p:nvCxnSpPr>
          <p:spPr>
            <a:xfrm flipH="1">
              <a:off x="7319718" y="3084627"/>
              <a:ext cx="273538" cy="253145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8FB85FDB-A6C8-4272-B9F9-9B7FB666B44F}"/>
              </a:ext>
            </a:extLst>
          </p:cNvPr>
          <p:cNvGrpSpPr/>
          <p:nvPr/>
        </p:nvGrpSpPr>
        <p:grpSpPr>
          <a:xfrm>
            <a:off x="9390687" y="1271310"/>
            <a:ext cx="424504" cy="736113"/>
            <a:chOff x="6859184" y="2944699"/>
            <a:chExt cx="318378" cy="552085"/>
          </a:xfrm>
        </p:grpSpPr>
        <p:sp>
          <p:nvSpPr>
            <p:cNvPr id="123" name="Rectangle: Rounded Corners 122">
              <a:extLst>
                <a:ext uri="{FF2B5EF4-FFF2-40B4-BE49-F238E27FC236}">
                  <a16:creationId xmlns:a16="http://schemas.microsoft.com/office/drawing/2014/main" id="{C518B50B-9EDD-4C4D-B31B-E7D249FF5F96}"/>
                </a:ext>
              </a:extLst>
            </p:cNvPr>
            <p:cNvSpPr/>
            <p:nvPr/>
          </p:nvSpPr>
          <p:spPr>
            <a:xfrm>
              <a:off x="6859184" y="2944699"/>
              <a:ext cx="318378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QDS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24" name="Straight Arrow Connector 123">
              <a:extLst>
                <a:ext uri="{FF2B5EF4-FFF2-40B4-BE49-F238E27FC236}">
                  <a16:creationId xmlns:a16="http://schemas.microsoft.com/office/drawing/2014/main" id="{A1FF1411-2BC9-4040-9D7F-3B9E6BD137E7}"/>
                </a:ext>
              </a:extLst>
            </p:cNvPr>
            <p:cNvCxnSpPr>
              <a:cxnSpLocks/>
              <a:stCxn id="123" idx="2"/>
            </p:cNvCxnSpPr>
            <p:nvPr/>
          </p:nvCxnSpPr>
          <p:spPr>
            <a:xfrm>
              <a:off x="7018373" y="3120312"/>
              <a:ext cx="49466" cy="376472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7FBD49B5-60DB-423C-A83C-EE3394CC0933}"/>
              </a:ext>
            </a:extLst>
          </p:cNvPr>
          <p:cNvGrpSpPr/>
          <p:nvPr/>
        </p:nvGrpSpPr>
        <p:grpSpPr>
          <a:xfrm>
            <a:off x="8937800" y="1536723"/>
            <a:ext cx="424504" cy="609327"/>
            <a:chOff x="6859184" y="2944699"/>
            <a:chExt cx="318378" cy="456995"/>
          </a:xfrm>
        </p:grpSpPr>
        <p:sp>
          <p:nvSpPr>
            <p:cNvPr id="130" name="Rectangle: Rounded Corners 129">
              <a:extLst>
                <a:ext uri="{FF2B5EF4-FFF2-40B4-BE49-F238E27FC236}">
                  <a16:creationId xmlns:a16="http://schemas.microsoft.com/office/drawing/2014/main" id="{2EA74BBA-1A89-40CA-8CD7-5AB581FE6EA5}"/>
                </a:ext>
              </a:extLst>
            </p:cNvPr>
            <p:cNvSpPr/>
            <p:nvPr/>
          </p:nvSpPr>
          <p:spPr>
            <a:xfrm>
              <a:off x="6859184" y="2944699"/>
              <a:ext cx="318378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CLIQ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31" name="Straight Arrow Connector 130">
              <a:extLst>
                <a:ext uri="{FF2B5EF4-FFF2-40B4-BE49-F238E27FC236}">
                  <a16:creationId xmlns:a16="http://schemas.microsoft.com/office/drawing/2014/main" id="{17ABF7EC-F37F-4143-BFF9-4D0FDAA10D55}"/>
                </a:ext>
              </a:extLst>
            </p:cNvPr>
            <p:cNvCxnSpPr>
              <a:cxnSpLocks/>
            </p:cNvCxnSpPr>
            <p:nvPr/>
          </p:nvCxnSpPr>
          <p:spPr>
            <a:xfrm>
              <a:off x="7013753" y="3120312"/>
              <a:ext cx="155393" cy="281382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83EACCEF-C5CA-4DE8-9DB0-0287291B1481}"/>
              </a:ext>
            </a:extLst>
          </p:cNvPr>
          <p:cNvGrpSpPr/>
          <p:nvPr/>
        </p:nvGrpSpPr>
        <p:grpSpPr>
          <a:xfrm>
            <a:off x="7517286" y="1415059"/>
            <a:ext cx="898756" cy="987136"/>
            <a:chOff x="6320545" y="2599650"/>
            <a:chExt cx="674067" cy="740352"/>
          </a:xfrm>
        </p:grpSpPr>
        <p:sp>
          <p:nvSpPr>
            <p:cNvPr id="135" name="Rectangle: Rounded Corners 134">
              <a:extLst>
                <a:ext uri="{FF2B5EF4-FFF2-40B4-BE49-F238E27FC236}">
                  <a16:creationId xmlns:a16="http://schemas.microsoft.com/office/drawing/2014/main" id="{55E48BBC-4729-459C-A6CD-21B735440AD7}"/>
                </a:ext>
              </a:extLst>
            </p:cNvPr>
            <p:cNvSpPr/>
            <p:nvPr/>
          </p:nvSpPr>
          <p:spPr>
            <a:xfrm>
              <a:off x="6320545" y="2599650"/>
              <a:ext cx="674067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Warm Diodes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36" name="Straight Arrow Connector 135">
              <a:extLst>
                <a:ext uri="{FF2B5EF4-FFF2-40B4-BE49-F238E27FC236}">
                  <a16:creationId xmlns:a16="http://schemas.microsoft.com/office/drawing/2014/main" id="{BF4025A5-67EB-454C-9DB8-0F720C80C389}"/>
                </a:ext>
              </a:extLst>
            </p:cNvPr>
            <p:cNvCxnSpPr>
              <a:cxnSpLocks/>
              <a:stCxn id="135" idx="2"/>
            </p:cNvCxnSpPr>
            <p:nvPr/>
          </p:nvCxnSpPr>
          <p:spPr>
            <a:xfrm>
              <a:off x="6657579" y="2775263"/>
              <a:ext cx="2635" cy="564739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0" name="Rectangle: Rounded Corners 159">
            <a:extLst>
              <a:ext uri="{FF2B5EF4-FFF2-40B4-BE49-F238E27FC236}">
                <a16:creationId xmlns:a16="http://schemas.microsoft.com/office/drawing/2014/main" id="{5C69951D-B54E-445D-BA0E-70C95756E97B}"/>
              </a:ext>
            </a:extLst>
          </p:cNvPr>
          <p:cNvSpPr/>
          <p:nvPr/>
        </p:nvSpPr>
        <p:spPr>
          <a:xfrm>
            <a:off x="8287631" y="4785896"/>
            <a:ext cx="384043" cy="19202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067">
                <a:solidFill>
                  <a:schemeClr val="bg1"/>
                </a:solidFill>
              </a:rPr>
              <a:t>DCM</a:t>
            </a:r>
            <a:endParaRPr lang="en-GB" sz="1067">
              <a:solidFill>
                <a:schemeClr val="bg1"/>
              </a:solidFill>
            </a:endParaRPr>
          </a:p>
        </p:txBody>
      </p: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05AB1912-3BDD-4BB8-AF8A-7ED4C936CAFC}"/>
              </a:ext>
            </a:extLst>
          </p:cNvPr>
          <p:cNvCxnSpPr>
            <a:cxnSpLocks/>
            <a:stCxn id="160" idx="0"/>
          </p:cNvCxnSpPr>
          <p:nvPr/>
        </p:nvCxnSpPr>
        <p:spPr>
          <a:xfrm flipV="1">
            <a:off x="8479652" y="4565608"/>
            <a:ext cx="0" cy="220289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AB1A95CD-0114-4B3E-88C7-92A18247FA38}"/>
              </a:ext>
            </a:extLst>
          </p:cNvPr>
          <p:cNvGrpSpPr/>
          <p:nvPr/>
        </p:nvGrpSpPr>
        <p:grpSpPr>
          <a:xfrm rot="20831218">
            <a:off x="8784524" y="4331510"/>
            <a:ext cx="2814296" cy="204365"/>
            <a:chOff x="6920847" y="3372095"/>
            <a:chExt cx="2205757" cy="160936"/>
          </a:xfrm>
        </p:grpSpPr>
        <p:sp>
          <p:nvSpPr>
            <p:cNvPr id="167" name="Rectangle: Rounded Corners 166">
              <a:extLst>
                <a:ext uri="{FF2B5EF4-FFF2-40B4-BE49-F238E27FC236}">
                  <a16:creationId xmlns:a16="http://schemas.microsoft.com/office/drawing/2014/main" id="{7D3BA8E7-7A34-4678-853D-9F5900DF21E6}"/>
                </a:ext>
              </a:extLst>
            </p:cNvPr>
            <p:cNvSpPr/>
            <p:nvPr/>
          </p:nvSpPr>
          <p:spPr>
            <a:xfrm rot="21600000">
              <a:off x="8838572" y="3381499"/>
              <a:ext cx="288032" cy="14401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Q1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sp>
          <p:nvSpPr>
            <p:cNvPr id="168" name="Rectangle: Rounded Corners 167">
              <a:extLst>
                <a:ext uri="{FF2B5EF4-FFF2-40B4-BE49-F238E27FC236}">
                  <a16:creationId xmlns:a16="http://schemas.microsoft.com/office/drawing/2014/main" id="{2F5C0B07-4C80-4F12-8120-F0B44DEB3004}"/>
                </a:ext>
              </a:extLst>
            </p:cNvPr>
            <p:cNvSpPr/>
            <p:nvPr/>
          </p:nvSpPr>
          <p:spPr>
            <a:xfrm>
              <a:off x="8476019" y="3381177"/>
              <a:ext cx="288032" cy="14401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Q2A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sp>
          <p:nvSpPr>
            <p:cNvPr id="169" name="Rectangle: Rounded Corners 168">
              <a:extLst>
                <a:ext uri="{FF2B5EF4-FFF2-40B4-BE49-F238E27FC236}">
                  <a16:creationId xmlns:a16="http://schemas.microsoft.com/office/drawing/2014/main" id="{BEC4971E-CBF3-429F-8425-371ADFCC5D2B}"/>
                </a:ext>
              </a:extLst>
            </p:cNvPr>
            <p:cNvSpPr/>
            <p:nvPr/>
          </p:nvSpPr>
          <p:spPr>
            <a:xfrm>
              <a:off x="8108312" y="3372095"/>
              <a:ext cx="288032" cy="14401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Q2B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sp>
          <p:nvSpPr>
            <p:cNvPr id="170" name="Rectangle: Rounded Corners 169">
              <a:extLst>
                <a:ext uri="{FF2B5EF4-FFF2-40B4-BE49-F238E27FC236}">
                  <a16:creationId xmlns:a16="http://schemas.microsoft.com/office/drawing/2014/main" id="{9563C15D-3FBB-42F3-87EF-C86E3076BDDE}"/>
                </a:ext>
              </a:extLst>
            </p:cNvPr>
            <p:cNvSpPr/>
            <p:nvPr/>
          </p:nvSpPr>
          <p:spPr>
            <a:xfrm>
              <a:off x="7726661" y="3373204"/>
              <a:ext cx="288032" cy="14401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Q3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sp>
          <p:nvSpPr>
            <p:cNvPr id="171" name="Rectangle: Rounded Corners 170">
              <a:extLst>
                <a:ext uri="{FF2B5EF4-FFF2-40B4-BE49-F238E27FC236}">
                  <a16:creationId xmlns:a16="http://schemas.microsoft.com/office/drawing/2014/main" id="{8089278C-4D8E-4436-9D40-66998CC44A5A}"/>
                </a:ext>
              </a:extLst>
            </p:cNvPr>
            <p:cNvSpPr/>
            <p:nvPr/>
          </p:nvSpPr>
          <p:spPr>
            <a:xfrm>
              <a:off x="7332535" y="3381703"/>
              <a:ext cx="288032" cy="14401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CP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sp>
          <p:nvSpPr>
            <p:cNvPr id="172" name="Rectangle: Rounded Corners 171">
              <a:extLst>
                <a:ext uri="{FF2B5EF4-FFF2-40B4-BE49-F238E27FC236}">
                  <a16:creationId xmlns:a16="http://schemas.microsoft.com/office/drawing/2014/main" id="{17639AA0-2177-4297-BE6C-185CC7C5D89F}"/>
                </a:ext>
              </a:extLst>
            </p:cNvPr>
            <p:cNvSpPr/>
            <p:nvPr/>
          </p:nvSpPr>
          <p:spPr>
            <a:xfrm>
              <a:off x="6920847" y="3389015"/>
              <a:ext cx="288032" cy="14401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D1</a:t>
              </a:r>
              <a:endParaRPr lang="en-GB" sz="1067">
                <a:solidFill>
                  <a:schemeClr val="bg1"/>
                </a:solidFill>
              </a:endParaRPr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65458E4C-0827-471F-98BA-585A726742CE}"/>
              </a:ext>
            </a:extLst>
          </p:cNvPr>
          <p:cNvGrpSpPr/>
          <p:nvPr/>
        </p:nvGrpSpPr>
        <p:grpSpPr>
          <a:xfrm>
            <a:off x="8934779" y="2564594"/>
            <a:ext cx="1105301" cy="269893"/>
            <a:chOff x="6870843" y="2928546"/>
            <a:chExt cx="1258332" cy="202420"/>
          </a:xfrm>
        </p:grpSpPr>
        <p:sp>
          <p:nvSpPr>
            <p:cNvPr id="190" name="Rectangle: Rounded Corners 189">
              <a:extLst>
                <a:ext uri="{FF2B5EF4-FFF2-40B4-BE49-F238E27FC236}">
                  <a16:creationId xmlns:a16="http://schemas.microsoft.com/office/drawing/2014/main" id="{CEBBD6E5-9FC7-4F3F-BDD1-96389AAF3EE4}"/>
                </a:ext>
              </a:extLst>
            </p:cNvPr>
            <p:cNvSpPr/>
            <p:nvPr/>
          </p:nvSpPr>
          <p:spPr>
            <a:xfrm>
              <a:off x="7479118" y="2955353"/>
              <a:ext cx="650057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OC PCs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91" name="Straight Arrow Connector 190">
              <a:extLst>
                <a:ext uri="{FF2B5EF4-FFF2-40B4-BE49-F238E27FC236}">
                  <a16:creationId xmlns:a16="http://schemas.microsoft.com/office/drawing/2014/main" id="{D7A16008-EBB9-4EA2-BBE9-81340BC6E3A0}"/>
                </a:ext>
              </a:extLst>
            </p:cNvPr>
            <p:cNvCxnSpPr>
              <a:cxnSpLocks/>
              <a:stCxn id="190" idx="0"/>
            </p:cNvCxnSpPr>
            <p:nvPr/>
          </p:nvCxnSpPr>
          <p:spPr>
            <a:xfrm flipH="1" flipV="1">
              <a:off x="6870843" y="2928546"/>
              <a:ext cx="933304" cy="26807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98699140-CA03-4490-938D-074B8BDF8A4B}"/>
              </a:ext>
            </a:extLst>
          </p:cNvPr>
          <p:cNvGrpSpPr/>
          <p:nvPr/>
        </p:nvGrpSpPr>
        <p:grpSpPr>
          <a:xfrm>
            <a:off x="8381253" y="2682523"/>
            <a:ext cx="930543" cy="249981"/>
            <a:chOff x="6263577" y="2974556"/>
            <a:chExt cx="697907" cy="187486"/>
          </a:xfrm>
        </p:grpSpPr>
        <p:sp>
          <p:nvSpPr>
            <p:cNvPr id="193" name="Rectangle: Rounded Corners 192">
              <a:extLst>
                <a:ext uri="{FF2B5EF4-FFF2-40B4-BE49-F238E27FC236}">
                  <a16:creationId xmlns:a16="http://schemas.microsoft.com/office/drawing/2014/main" id="{C1CFE493-BF36-4FBF-8B8B-DF0F9D5D728C}"/>
                </a:ext>
              </a:extLst>
            </p:cNvPr>
            <p:cNvSpPr/>
            <p:nvPr/>
          </p:nvSpPr>
          <p:spPr>
            <a:xfrm>
              <a:off x="6469579" y="2986429"/>
              <a:ext cx="491905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D1 PC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94" name="Straight Arrow Connector 193">
              <a:extLst>
                <a:ext uri="{FF2B5EF4-FFF2-40B4-BE49-F238E27FC236}">
                  <a16:creationId xmlns:a16="http://schemas.microsoft.com/office/drawing/2014/main" id="{970B0A6E-1862-47D1-A3F3-C1FBBC5BF3AB}"/>
                </a:ext>
              </a:extLst>
            </p:cNvPr>
            <p:cNvCxnSpPr>
              <a:cxnSpLocks/>
              <a:stCxn id="193" idx="1"/>
            </p:cNvCxnSpPr>
            <p:nvPr/>
          </p:nvCxnSpPr>
          <p:spPr>
            <a:xfrm flipH="1" flipV="1">
              <a:off x="6263577" y="2974556"/>
              <a:ext cx="206002" cy="99680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2" name="Rectangle: Rounded Corners 201">
            <a:extLst>
              <a:ext uri="{FF2B5EF4-FFF2-40B4-BE49-F238E27FC236}">
                <a16:creationId xmlns:a16="http://schemas.microsoft.com/office/drawing/2014/main" id="{F3AFAC9E-44BE-41C1-B102-CD9EC8A92919}"/>
              </a:ext>
            </a:extLst>
          </p:cNvPr>
          <p:cNvSpPr/>
          <p:nvPr/>
        </p:nvSpPr>
        <p:spPr>
          <a:xfrm>
            <a:off x="8071427" y="5006175"/>
            <a:ext cx="853440" cy="234151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067">
                <a:solidFill>
                  <a:schemeClr val="bg1"/>
                </a:solidFill>
              </a:rPr>
              <a:t>Cold Diodes</a:t>
            </a:r>
            <a:endParaRPr lang="en-GB" sz="1067">
              <a:solidFill>
                <a:schemeClr val="bg1"/>
              </a:solidFill>
            </a:endParaRPr>
          </a:p>
        </p:txBody>
      </p: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62C9E632-17BD-499A-8B78-A0D7292B7EFC}"/>
              </a:ext>
            </a:extLst>
          </p:cNvPr>
          <p:cNvGrpSpPr/>
          <p:nvPr/>
        </p:nvGrpSpPr>
        <p:grpSpPr>
          <a:xfrm>
            <a:off x="8197046" y="1830846"/>
            <a:ext cx="474628" cy="496381"/>
            <a:chOff x="6810161" y="2715091"/>
            <a:chExt cx="355971" cy="372286"/>
          </a:xfrm>
        </p:grpSpPr>
        <p:sp>
          <p:nvSpPr>
            <p:cNvPr id="204" name="Rectangle: Rounded Corners 203">
              <a:extLst>
                <a:ext uri="{FF2B5EF4-FFF2-40B4-BE49-F238E27FC236}">
                  <a16:creationId xmlns:a16="http://schemas.microsoft.com/office/drawing/2014/main" id="{2B0B5591-3602-464D-9893-B90F1CE5F1CA}"/>
                </a:ext>
              </a:extLst>
            </p:cNvPr>
            <p:cNvSpPr/>
            <p:nvPr/>
          </p:nvSpPr>
          <p:spPr>
            <a:xfrm>
              <a:off x="6810161" y="2715091"/>
              <a:ext cx="355971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OC EE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205" name="Straight Arrow Connector 204">
              <a:extLst>
                <a:ext uri="{FF2B5EF4-FFF2-40B4-BE49-F238E27FC236}">
                  <a16:creationId xmlns:a16="http://schemas.microsoft.com/office/drawing/2014/main" id="{3381D409-6A74-461C-8CB6-4351EDD02384}"/>
                </a:ext>
              </a:extLst>
            </p:cNvPr>
            <p:cNvCxnSpPr>
              <a:cxnSpLocks/>
              <a:stCxn id="204" idx="2"/>
            </p:cNvCxnSpPr>
            <p:nvPr/>
          </p:nvCxnSpPr>
          <p:spPr>
            <a:xfrm>
              <a:off x="6988147" y="2890704"/>
              <a:ext cx="86396" cy="196673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97762D8B-241D-4CDA-A9B2-0B954775584D}"/>
              </a:ext>
            </a:extLst>
          </p:cNvPr>
          <p:cNvGrpSpPr/>
          <p:nvPr/>
        </p:nvGrpSpPr>
        <p:grpSpPr>
          <a:xfrm>
            <a:off x="7188651" y="3834288"/>
            <a:ext cx="490709" cy="446867"/>
            <a:chOff x="5981929" y="2898599"/>
            <a:chExt cx="368032" cy="335150"/>
          </a:xfrm>
        </p:grpSpPr>
        <p:sp>
          <p:nvSpPr>
            <p:cNvPr id="126" name="Rectangle: Rounded Corners 125">
              <a:extLst>
                <a:ext uri="{FF2B5EF4-FFF2-40B4-BE49-F238E27FC236}">
                  <a16:creationId xmlns:a16="http://schemas.microsoft.com/office/drawing/2014/main" id="{8E33F454-593E-4CC0-87E0-7E231941E2FD}"/>
                </a:ext>
              </a:extLst>
            </p:cNvPr>
            <p:cNvSpPr/>
            <p:nvPr/>
          </p:nvSpPr>
          <p:spPr>
            <a:xfrm>
              <a:off x="5981929" y="3058136"/>
              <a:ext cx="368032" cy="17561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DSHM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27" name="Straight Arrow Connector 126">
              <a:extLst>
                <a:ext uri="{FF2B5EF4-FFF2-40B4-BE49-F238E27FC236}">
                  <a16:creationId xmlns:a16="http://schemas.microsoft.com/office/drawing/2014/main" id="{87B6DB66-8266-4FC3-9FED-5BE18DCA26F3}"/>
                </a:ext>
              </a:extLst>
            </p:cNvPr>
            <p:cNvCxnSpPr>
              <a:cxnSpLocks/>
              <a:stCxn id="126" idx="0"/>
            </p:cNvCxnSpPr>
            <p:nvPr/>
          </p:nvCxnSpPr>
          <p:spPr>
            <a:xfrm flipV="1">
              <a:off x="6165945" y="2898599"/>
              <a:ext cx="158214" cy="159537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95287BFD-734D-4F7B-88CA-70103DAF3087}"/>
              </a:ext>
            </a:extLst>
          </p:cNvPr>
          <p:cNvGrpSpPr/>
          <p:nvPr/>
        </p:nvGrpSpPr>
        <p:grpSpPr>
          <a:xfrm>
            <a:off x="4238425" y="2619635"/>
            <a:ext cx="813232" cy="690053"/>
            <a:chOff x="2645158" y="2640325"/>
            <a:chExt cx="925824" cy="517540"/>
          </a:xfrm>
        </p:grpSpPr>
        <p:sp>
          <p:nvSpPr>
            <p:cNvPr id="137" name="Rectangle: Rounded Corners 136">
              <a:extLst>
                <a:ext uri="{FF2B5EF4-FFF2-40B4-BE49-F238E27FC236}">
                  <a16:creationId xmlns:a16="http://schemas.microsoft.com/office/drawing/2014/main" id="{4F73B2AD-15A8-47CE-85F6-DBE88C04C36E}"/>
                </a:ext>
              </a:extLst>
            </p:cNvPr>
            <p:cNvSpPr/>
            <p:nvPr/>
          </p:nvSpPr>
          <p:spPr>
            <a:xfrm>
              <a:off x="2645158" y="2640325"/>
              <a:ext cx="879096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D2 PC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38" name="Straight Arrow Connector 137">
              <a:extLst>
                <a:ext uri="{FF2B5EF4-FFF2-40B4-BE49-F238E27FC236}">
                  <a16:creationId xmlns:a16="http://schemas.microsoft.com/office/drawing/2014/main" id="{651621EA-348A-4C9A-BEF8-D1DB426EC1E5}"/>
                </a:ext>
              </a:extLst>
            </p:cNvPr>
            <p:cNvCxnSpPr>
              <a:cxnSpLocks/>
              <a:stCxn id="137" idx="2"/>
            </p:cNvCxnSpPr>
            <p:nvPr/>
          </p:nvCxnSpPr>
          <p:spPr>
            <a:xfrm>
              <a:off x="3084706" y="2815938"/>
              <a:ext cx="486276" cy="341927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B6AC0262-D489-4E8A-90E1-0193BC361F41}"/>
              </a:ext>
            </a:extLst>
          </p:cNvPr>
          <p:cNvGrpSpPr/>
          <p:nvPr/>
        </p:nvGrpSpPr>
        <p:grpSpPr>
          <a:xfrm>
            <a:off x="4957942" y="3257426"/>
            <a:ext cx="690401" cy="632575"/>
            <a:chOff x="6022653" y="2545276"/>
            <a:chExt cx="517801" cy="474431"/>
          </a:xfrm>
        </p:grpSpPr>
        <p:sp>
          <p:nvSpPr>
            <p:cNvPr id="143" name="Rectangle: Rounded Corners 142">
              <a:extLst>
                <a:ext uri="{FF2B5EF4-FFF2-40B4-BE49-F238E27FC236}">
                  <a16:creationId xmlns:a16="http://schemas.microsoft.com/office/drawing/2014/main" id="{D6CADB22-D4A4-46AE-B691-B23EDEF8FE9D}"/>
                </a:ext>
              </a:extLst>
            </p:cNvPr>
            <p:cNvSpPr/>
            <p:nvPr/>
          </p:nvSpPr>
          <p:spPr>
            <a:xfrm>
              <a:off x="6022653" y="2845746"/>
              <a:ext cx="517801" cy="173961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D2 OC EE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48" name="Straight Arrow Connector 147">
              <a:extLst>
                <a:ext uri="{FF2B5EF4-FFF2-40B4-BE49-F238E27FC236}">
                  <a16:creationId xmlns:a16="http://schemas.microsoft.com/office/drawing/2014/main" id="{04902B16-6042-4FF1-8369-39BA9B13AEAB}"/>
                </a:ext>
              </a:extLst>
            </p:cNvPr>
            <p:cNvCxnSpPr>
              <a:cxnSpLocks/>
              <a:stCxn id="143" idx="0"/>
            </p:cNvCxnSpPr>
            <p:nvPr/>
          </p:nvCxnSpPr>
          <p:spPr>
            <a:xfrm flipV="1">
              <a:off x="6281554" y="2545276"/>
              <a:ext cx="0" cy="30047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34191587-F68F-4638-82A9-3AED4DCC4BE5}"/>
              </a:ext>
            </a:extLst>
          </p:cNvPr>
          <p:cNvGrpSpPr/>
          <p:nvPr/>
        </p:nvGrpSpPr>
        <p:grpSpPr>
          <a:xfrm>
            <a:off x="3572870" y="3790065"/>
            <a:ext cx="897140" cy="462833"/>
            <a:chOff x="5555959" y="3617162"/>
            <a:chExt cx="672855" cy="347125"/>
          </a:xfrm>
        </p:grpSpPr>
        <p:sp>
          <p:nvSpPr>
            <p:cNvPr id="150" name="Rectangle: Rounded Corners 149">
              <a:extLst>
                <a:ext uri="{FF2B5EF4-FFF2-40B4-BE49-F238E27FC236}">
                  <a16:creationId xmlns:a16="http://schemas.microsoft.com/office/drawing/2014/main" id="{21BA9B01-6FDD-400C-94A1-6D5CBFCE17C8}"/>
                </a:ext>
              </a:extLst>
            </p:cNvPr>
            <p:cNvSpPr/>
            <p:nvPr/>
          </p:nvSpPr>
          <p:spPr>
            <a:xfrm>
              <a:off x="5736909" y="3788674"/>
              <a:ext cx="491905" cy="175613"/>
            </a:xfrm>
            <a:prstGeom prst="roundRect">
              <a:avLst/>
            </a:prstGeom>
            <a:solidFill>
              <a:srgbClr val="C59EE2"/>
            </a:solidFill>
            <a:ln>
              <a:solidFill>
                <a:srgbClr val="7030A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pt-PT" sz="1067">
                  <a:solidFill>
                    <a:schemeClr val="bg1"/>
                  </a:solidFill>
                </a:rPr>
                <a:t>C</a:t>
              </a:r>
              <a:r>
                <a:rPr lang="en-US" sz="1067">
                  <a:solidFill>
                    <a:schemeClr val="bg1"/>
                  </a:solidFill>
                </a:rPr>
                <a:t>old box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51" name="Straight Arrow Connector 150">
              <a:extLst>
                <a:ext uri="{FF2B5EF4-FFF2-40B4-BE49-F238E27FC236}">
                  <a16:creationId xmlns:a16="http://schemas.microsoft.com/office/drawing/2014/main" id="{E8DDFFAE-0AC3-455C-B131-04EE639AE277}"/>
                </a:ext>
              </a:extLst>
            </p:cNvPr>
            <p:cNvCxnSpPr>
              <a:cxnSpLocks/>
              <a:stCxn id="150" idx="0"/>
            </p:cNvCxnSpPr>
            <p:nvPr/>
          </p:nvCxnSpPr>
          <p:spPr>
            <a:xfrm flipH="1" flipV="1">
              <a:off x="5555959" y="3617162"/>
              <a:ext cx="426903" cy="171512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D79B2F47-C43E-4419-9C17-C37CB730920A}"/>
              </a:ext>
            </a:extLst>
          </p:cNvPr>
          <p:cNvGrpSpPr/>
          <p:nvPr/>
        </p:nvGrpSpPr>
        <p:grpSpPr>
          <a:xfrm>
            <a:off x="5501267" y="3232874"/>
            <a:ext cx="697715" cy="445823"/>
            <a:chOff x="5843094" y="2240136"/>
            <a:chExt cx="523286" cy="334367"/>
          </a:xfrm>
        </p:grpSpPr>
        <p:sp>
          <p:nvSpPr>
            <p:cNvPr id="153" name="Rectangle: Rounded Corners 152">
              <a:extLst>
                <a:ext uri="{FF2B5EF4-FFF2-40B4-BE49-F238E27FC236}">
                  <a16:creationId xmlns:a16="http://schemas.microsoft.com/office/drawing/2014/main" id="{AF4C3180-5EB1-4ECE-B359-F846F9E092F1}"/>
                </a:ext>
              </a:extLst>
            </p:cNvPr>
            <p:cNvSpPr/>
            <p:nvPr/>
          </p:nvSpPr>
          <p:spPr>
            <a:xfrm>
              <a:off x="5998348" y="2398890"/>
              <a:ext cx="368032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CDBs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54" name="Straight Arrow Connector 153">
              <a:extLst>
                <a:ext uri="{FF2B5EF4-FFF2-40B4-BE49-F238E27FC236}">
                  <a16:creationId xmlns:a16="http://schemas.microsoft.com/office/drawing/2014/main" id="{D9D5F4E0-0816-403D-A7F2-B18D50EC0167}"/>
                </a:ext>
              </a:extLst>
            </p:cNvPr>
            <p:cNvCxnSpPr>
              <a:cxnSpLocks/>
              <a:stCxn id="153" idx="0"/>
            </p:cNvCxnSpPr>
            <p:nvPr/>
          </p:nvCxnSpPr>
          <p:spPr>
            <a:xfrm flipH="1" flipV="1">
              <a:off x="5843094" y="2240136"/>
              <a:ext cx="339270" cy="158754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1C06A1D9-BF12-460A-98B0-3845DD34D1D5}"/>
              </a:ext>
            </a:extLst>
          </p:cNvPr>
          <p:cNvGrpSpPr/>
          <p:nvPr/>
        </p:nvGrpSpPr>
        <p:grpSpPr>
          <a:xfrm>
            <a:off x="5407987" y="2447519"/>
            <a:ext cx="559135" cy="2647692"/>
            <a:chOff x="5163581" y="2410950"/>
            <a:chExt cx="419351" cy="1985769"/>
          </a:xfrm>
        </p:grpSpPr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866A94A3-9A03-42EE-B3EC-20CA9FF18E64}"/>
                </a:ext>
              </a:extLst>
            </p:cNvPr>
            <p:cNvGrpSpPr/>
            <p:nvPr/>
          </p:nvGrpSpPr>
          <p:grpSpPr>
            <a:xfrm>
              <a:off x="5163581" y="4068197"/>
              <a:ext cx="368032" cy="328522"/>
              <a:chOff x="6335802" y="3227938"/>
              <a:chExt cx="368032" cy="328522"/>
            </a:xfrm>
          </p:grpSpPr>
          <p:sp>
            <p:nvSpPr>
              <p:cNvPr id="179" name="Rectangle: Rounded Corners 178">
                <a:extLst>
                  <a:ext uri="{FF2B5EF4-FFF2-40B4-BE49-F238E27FC236}">
                    <a16:creationId xmlns:a16="http://schemas.microsoft.com/office/drawing/2014/main" id="{2A9DCBFD-F13B-4305-9B0E-5E429BD2F444}"/>
                  </a:ext>
                </a:extLst>
              </p:cNvPr>
              <p:cNvSpPr/>
              <p:nvPr/>
            </p:nvSpPr>
            <p:spPr>
              <a:xfrm>
                <a:off x="6335802" y="3227938"/>
                <a:ext cx="368032" cy="175613"/>
              </a:xfrm>
              <a:prstGeom prst="roundRect">
                <a:avLst/>
              </a:prstGeom>
              <a:solidFill>
                <a:schemeClr val="bg2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067">
                    <a:solidFill>
                      <a:schemeClr val="bg1"/>
                    </a:solidFill>
                  </a:rPr>
                  <a:t>DFM</a:t>
                </a:r>
                <a:endParaRPr lang="en-GB" sz="1067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95" name="Straight Arrow Connector 194">
                <a:extLst>
                  <a:ext uri="{FF2B5EF4-FFF2-40B4-BE49-F238E27FC236}">
                    <a16:creationId xmlns:a16="http://schemas.microsoft.com/office/drawing/2014/main" id="{154406ED-CDD4-4272-A94A-A540AB52DFE9}"/>
                  </a:ext>
                </a:extLst>
              </p:cNvPr>
              <p:cNvCxnSpPr>
                <a:cxnSpLocks/>
                <a:stCxn id="179" idx="2"/>
              </p:cNvCxnSpPr>
              <p:nvPr/>
            </p:nvCxnSpPr>
            <p:spPr>
              <a:xfrm flipH="1">
                <a:off x="6464458" y="3403551"/>
                <a:ext cx="55360" cy="152909"/>
              </a:xfrm>
              <a:prstGeom prst="straightConnector1">
                <a:avLst/>
              </a:prstGeom>
              <a:ln>
                <a:solidFill>
                  <a:schemeClr val="bg2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7" name="Group 156">
              <a:extLst>
                <a:ext uri="{FF2B5EF4-FFF2-40B4-BE49-F238E27FC236}">
                  <a16:creationId xmlns:a16="http://schemas.microsoft.com/office/drawing/2014/main" id="{D35FACF7-2A06-476D-960F-0D42812E77F6}"/>
                </a:ext>
              </a:extLst>
            </p:cNvPr>
            <p:cNvGrpSpPr/>
            <p:nvPr/>
          </p:nvGrpSpPr>
          <p:grpSpPr>
            <a:xfrm>
              <a:off x="5214900" y="2410950"/>
              <a:ext cx="368032" cy="445557"/>
              <a:chOff x="6477407" y="2559857"/>
              <a:chExt cx="368032" cy="445557"/>
            </a:xfrm>
          </p:grpSpPr>
          <p:sp>
            <p:nvSpPr>
              <p:cNvPr id="158" name="Rectangle: Rounded Corners 157">
                <a:extLst>
                  <a:ext uri="{FF2B5EF4-FFF2-40B4-BE49-F238E27FC236}">
                    <a16:creationId xmlns:a16="http://schemas.microsoft.com/office/drawing/2014/main" id="{DD066492-9B71-4B14-AF12-5E9C21073E10}"/>
                  </a:ext>
                </a:extLst>
              </p:cNvPr>
              <p:cNvSpPr/>
              <p:nvPr/>
            </p:nvSpPr>
            <p:spPr>
              <a:xfrm>
                <a:off x="6477407" y="2559857"/>
                <a:ext cx="368032" cy="175613"/>
              </a:xfrm>
              <a:prstGeom prst="roundRect">
                <a:avLst/>
              </a:prstGeom>
              <a:solidFill>
                <a:schemeClr val="bg2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067">
                    <a:solidFill>
                      <a:schemeClr val="bg1"/>
                    </a:solidFill>
                  </a:rPr>
                  <a:t>DFHM</a:t>
                </a:r>
                <a:endParaRPr lang="en-GB" sz="1067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59" name="Straight Arrow Connector 158">
                <a:extLst>
                  <a:ext uri="{FF2B5EF4-FFF2-40B4-BE49-F238E27FC236}">
                    <a16:creationId xmlns:a16="http://schemas.microsoft.com/office/drawing/2014/main" id="{D855FEA6-12A2-4F6D-88C9-1FE1300D282A}"/>
                  </a:ext>
                </a:extLst>
              </p:cNvPr>
              <p:cNvCxnSpPr>
                <a:cxnSpLocks/>
                <a:stCxn id="158" idx="2"/>
              </p:cNvCxnSpPr>
              <p:nvPr/>
            </p:nvCxnSpPr>
            <p:spPr>
              <a:xfrm flipH="1">
                <a:off x="6651302" y="2735470"/>
                <a:ext cx="10121" cy="269944"/>
              </a:xfrm>
              <a:prstGeom prst="straightConnector1">
                <a:avLst/>
              </a:prstGeom>
              <a:ln>
                <a:solidFill>
                  <a:schemeClr val="bg2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52F06387-E2B0-4181-88E3-CA7E9AEB705D}"/>
              </a:ext>
            </a:extLst>
          </p:cNvPr>
          <p:cNvGrpSpPr/>
          <p:nvPr/>
        </p:nvGrpSpPr>
        <p:grpSpPr>
          <a:xfrm>
            <a:off x="63180" y="5707718"/>
            <a:ext cx="775739" cy="623927"/>
            <a:chOff x="357915" y="4883927"/>
            <a:chExt cx="581804" cy="467945"/>
          </a:xfrm>
        </p:grpSpPr>
        <p:sp>
          <p:nvSpPr>
            <p:cNvPr id="197" name="Rectangle: Rounded Corners 196">
              <a:extLst>
                <a:ext uri="{FF2B5EF4-FFF2-40B4-BE49-F238E27FC236}">
                  <a16:creationId xmlns:a16="http://schemas.microsoft.com/office/drawing/2014/main" id="{4BD99641-B73B-41CF-997C-26BD06E31FFE}"/>
                </a:ext>
              </a:extLst>
            </p:cNvPr>
            <p:cNvSpPr/>
            <p:nvPr/>
          </p:nvSpPr>
          <p:spPr>
            <a:xfrm>
              <a:off x="357915" y="4883927"/>
              <a:ext cx="581804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DQHDS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98" name="Straight Arrow Connector 197">
              <a:extLst>
                <a:ext uri="{FF2B5EF4-FFF2-40B4-BE49-F238E27FC236}">
                  <a16:creationId xmlns:a16="http://schemas.microsoft.com/office/drawing/2014/main" id="{F3E3E898-2E6A-4689-8484-981C0B2AFB99}"/>
                </a:ext>
              </a:extLst>
            </p:cNvPr>
            <p:cNvCxnSpPr>
              <a:cxnSpLocks/>
              <a:stCxn id="197" idx="2"/>
            </p:cNvCxnSpPr>
            <p:nvPr/>
          </p:nvCxnSpPr>
          <p:spPr>
            <a:xfrm>
              <a:off x="648817" y="5059540"/>
              <a:ext cx="0" cy="292332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9" name="Rectangle: Rounded Corners 198">
            <a:extLst>
              <a:ext uri="{FF2B5EF4-FFF2-40B4-BE49-F238E27FC236}">
                <a16:creationId xmlns:a16="http://schemas.microsoft.com/office/drawing/2014/main" id="{B815D97F-5A3B-45FF-96BA-E6DBA0E6F2E9}"/>
              </a:ext>
            </a:extLst>
          </p:cNvPr>
          <p:cNvSpPr/>
          <p:nvPr/>
        </p:nvSpPr>
        <p:spPr>
          <a:xfrm rot="20831218">
            <a:off x="5325072" y="5475992"/>
            <a:ext cx="367496" cy="1828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067">
                <a:solidFill>
                  <a:schemeClr val="bg1"/>
                </a:solidFill>
              </a:rPr>
              <a:t>D2</a:t>
            </a:r>
            <a:endParaRPr lang="en-GB" sz="1067">
              <a:solidFill>
                <a:schemeClr val="bg1"/>
              </a:solidFill>
            </a:endParaRPr>
          </a:p>
        </p:txBody>
      </p:sp>
      <p:sp>
        <p:nvSpPr>
          <p:cNvPr id="200" name="Rectangle: Rounded Corners 199">
            <a:extLst>
              <a:ext uri="{FF2B5EF4-FFF2-40B4-BE49-F238E27FC236}">
                <a16:creationId xmlns:a16="http://schemas.microsoft.com/office/drawing/2014/main" id="{3ED865BB-47C1-464F-819C-F4FB82B44CE9}"/>
              </a:ext>
            </a:extLst>
          </p:cNvPr>
          <p:cNvSpPr/>
          <p:nvPr/>
        </p:nvSpPr>
        <p:spPr>
          <a:xfrm rot="20831218">
            <a:off x="3552583" y="5870653"/>
            <a:ext cx="367496" cy="1828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067">
                <a:solidFill>
                  <a:schemeClr val="bg1"/>
                </a:solidFill>
              </a:rPr>
              <a:t>Q4</a:t>
            </a:r>
            <a:endParaRPr lang="en-GB" sz="1067">
              <a:solidFill>
                <a:schemeClr val="bg1"/>
              </a:solidFill>
            </a:endParaRPr>
          </a:p>
        </p:txBody>
      </p:sp>
      <p:sp>
        <p:nvSpPr>
          <p:cNvPr id="201" name="Rectangle: Rounded Corners 200">
            <a:extLst>
              <a:ext uri="{FF2B5EF4-FFF2-40B4-BE49-F238E27FC236}">
                <a16:creationId xmlns:a16="http://schemas.microsoft.com/office/drawing/2014/main" id="{12318EF6-4A9B-4F01-BF96-CB49EE081B63}"/>
              </a:ext>
            </a:extLst>
          </p:cNvPr>
          <p:cNvSpPr/>
          <p:nvPr/>
        </p:nvSpPr>
        <p:spPr>
          <a:xfrm rot="20831218">
            <a:off x="1976893" y="6205440"/>
            <a:ext cx="367496" cy="1828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pt-PT" sz="1067">
                <a:solidFill>
                  <a:schemeClr val="bg1"/>
                </a:solidFill>
              </a:rPr>
              <a:t>Q5</a:t>
            </a:r>
            <a:endParaRPr lang="en-GB" sz="1067">
              <a:solidFill>
                <a:schemeClr val="bg1"/>
              </a:solidFill>
            </a:endParaRPr>
          </a:p>
        </p:txBody>
      </p:sp>
      <p:sp>
        <p:nvSpPr>
          <p:cNvPr id="207" name="Rectangle: Rounded Corners 206">
            <a:extLst>
              <a:ext uri="{FF2B5EF4-FFF2-40B4-BE49-F238E27FC236}">
                <a16:creationId xmlns:a16="http://schemas.microsoft.com/office/drawing/2014/main" id="{B96ECD14-BC6E-47F9-B191-4E0637B741AC}"/>
              </a:ext>
            </a:extLst>
          </p:cNvPr>
          <p:cNvSpPr/>
          <p:nvPr/>
        </p:nvSpPr>
        <p:spPr>
          <a:xfrm rot="20831218">
            <a:off x="836100" y="6447903"/>
            <a:ext cx="367496" cy="1828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067">
                <a:solidFill>
                  <a:schemeClr val="bg1"/>
                </a:solidFill>
              </a:rPr>
              <a:t>Q6</a:t>
            </a:r>
            <a:endParaRPr lang="en-GB" sz="1067">
              <a:solidFill>
                <a:schemeClr val="bg1"/>
              </a:solidFill>
            </a:endParaRPr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B3FF559E-B26F-46DF-9BA3-B86071A67A64}"/>
              </a:ext>
            </a:extLst>
          </p:cNvPr>
          <p:cNvGrpSpPr/>
          <p:nvPr/>
        </p:nvGrpSpPr>
        <p:grpSpPr>
          <a:xfrm>
            <a:off x="5782242" y="1980035"/>
            <a:ext cx="655873" cy="999951"/>
            <a:chOff x="6469579" y="2986429"/>
            <a:chExt cx="491905" cy="749963"/>
          </a:xfrm>
        </p:grpSpPr>
        <p:sp>
          <p:nvSpPr>
            <p:cNvPr id="210" name="Rectangle: Rounded Corners 209">
              <a:extLst>
                <a:ext uri="{FF2B5EF4-FFF2-40B4-BE49-F238E27FC236}">
                  <a16:creationId xmlns:a16="http://schemas.microsoft.com/office/drawing/2014/main" id="{A307CC1D-2763-46B2-8802-9142D0054280}"/>
                </a:ext>
              </a:extLst>
            </p:cNvPr>
            <p:cNvSpPr/>
            <p:nvPr/>
          </p:nvSpPr>
          <p:spPr>
            <a:xfrm>
              <a:off x="6469579" y="2986429"/>
              <a:ext cx="491905" cy="175613"/>
            </a:xfrm>
            <a:prstGeom prst="roundRect">
              <a:avLst/>
            </a:prstGeom>
            <a:solidFill>
              <a:srgbClr val="C59EE2"/>
            </a:solidFill>
            <a:ln>
              <a:solidFill>
                <a:srgbClr val="7030A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pt-PT" sz="1067">
                  <a:solidFill>
                    <a:schemeClr val="bg1"/>
                  </a:solidFill>
                </a:rPr>
                <a:t>Valve</a:t>
              </a:r>
              <a:r>
                <a:rPr lang="en-US" sz="1067">
                  <a:solidFill>
                    <a:schemeClr val="bg1"/>
                  </a:solidFill>
                </a:rPr>
                <a:t> box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211" name="Straight Arrow Connector 210">
              <a:extLst>
                <a:ext uri="{FF2B5EF4-FFF2-40B4-BE49-F238E27FC236}">
                  <a16:creationId xmlns:a16="http://schemas.microsoft.com/office/drawing/2014/main" id="{A89C63C3-31DF-49E0-96D0-94FA12A89F7D}"/>
                </a:ext>
              </a:extLst>
            </p:cNvPr>
            <p:cNvCxnSpPr>
              <a:cxnSpLocks/>
              <a:stCxn id="210" idx="2"/>
            </p:cNvCxnSpPr>
            <p:nvPr/>
          </p:nvCxnSpPr>
          <p:spPr>
            <a:xfrm>
              <a:off x="6715532" y="3162042"/>
              <a:ext cx="147329" cy="574350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9D862683-DAED-420B-87F3-AE41A0360182}"/>
              </a:ext>
            </a:extLst>
          </p:cNvPr>
          <p:cNvGrpSpPr/>
          <p:nvPr/>
        </p:nvGrpSpPr>
        <p:grpSpPr>
          <a:xfrm>
            <a:off x="4644669" y="2235666"/>
            <a:ext cx="772187" cy="901439"/>
            <a:chOff x="942988" y="1412238"/>
            <a:chExt cx="879096" cy="676079"/>
          </a:xfrm>
        </p:grpSpPr>
        <p:sp>
          <p:nvSpPr>
            <p:cNvPr id="213" name="Rectangle: Rounded Corners 212">
              <a:extLst>
                <a:ext uri="{FF2B5EF4-FFF2-40B4-BE49-F238E27FC236}">
                  <a16:creationId xmlns:a16="http://schemas.microsoft.com/office/drawing/2014/main" id="{6888FBD8-DE05-4DCE-8131-D53858DCFD25}"/>
                </a:ext>
              </a:extLst>
            </p:cNvPr>
            <p:cNvSpPr/>
            <p:nvPr/>
          </p:nvSpPr>
          <p:spPr>
            <a:xfrm>
              <a:off x="942988" y="1412238"/>
              <a:ext cx="879096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D2 OC PCs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214" name="Straight Arrow Connector 213">
              <a:extLst>
                <a:ext uri="{FF2B5EF4-FFF2-40B4-BE49-F238E27FC236}">
                  <a16:creationId xmlns:a16="http://schemas.microsoft.com/office/drawing/2014/main" id="{E5C5D547-A2DA-43ED-83F5-D9EFA74C397E}"/>
                </a:ext>
              </a:extLst>
            </p:cNvPr>
            <p:cNvCxnSpPr>
              <a:cxnSpLocks/>
              <a:stCxn id="213" idx="2"/>
            </p:cNvCxnSpPr>
            <p:nvPr/>
          </p:nvCxnSpPr>
          <p:spPr>
            <a:xfrm>
              <a:off x="1382536" y="1587851"/>
              <a:ext cx="279435" cy="500466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6" name="Rectangle: Rounded Corners 215">
            <a:extLst>
              <a:ext uri="{FF2B5EF4-FFF2-40B4-BE49-F238E27FC236}">
                <a16:creationId xmlns:a16="http://schemas.microsoft.com/office/drawing/2014/main" id="{5020F9DC-AA39-47AD-BE1D-EE2793FF8485}"/>
              </a:ext>
            </a:extLst>
          </p:cNvPr>
          <p:cNvSpPr/>
          <p:nvPr/>
        </p:nvSpPr>
        <p:spPr>
          <a:xfrm rot="20831218">
            <a:off x="4376588" y="5644465"/>
            <a:ext cx="737349" cy="379827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pt-PT" sz="1067">
                <a:solidFill>
                  <a:schemeClr val="bg1"/>
                </a:solidFill>
              </a:rPr>
              <a:t>Crab</a:t>
            </a:r>
          </a:p>
          <a:p>
            <a:pPr algn="ctr"/>
            <a:r>
              <a:rPr lang="pt-PT" sz="1067">
                <a:solidFill>
                  <a:schemeClr val="bg1"/>
                </a:solidFill>
              </a:rPr>
              <a:t>Cavities</a:t>
            </a:r>
            <a:endParaRPr lang="en-GB" sz="1067">
              <a:solidFill>
                <a:schemeClr val="bg1"/>
              </a:solidFill>
            </a:endParaRPr>
          </a:p>
        </p:txBody>
      </p: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D7456E8F-22C8-43B7-8DFC-39DE95065868}"/>
              </a:ext>
            </a:extLst>
          </p:cNvPr>
          <p:cNvGrpSpPr/>
          <p:nvPr/>
        </p:nvGrpSpPr>
        <p:grpSpPr>
          <a:xfrm>
            <a:off x="1633553" y="4715757"/>
            <a:ext cx="1726143" cy="225411"/>
            <a:chOff x="5500259" y="3788675"/>
            <a:chExt cx="1294607" cy="169058"/>
          </a:xfrm>
        </p:grpSpPr>
        <p:sp>
          <p:nvSpPr>
            <p:cNvPr id="218" name="Rectangle: Rounded Corners 217">
              <a:extLst>
                <a:ext uri="{FF2B5EF4-FFF2-40B4-BE49-F238E27FC236}">
                  <a16:creationId xmlns:a16="http://schemas.microsoft.com/office/drawing/2014/main" id="{C34C9CEA-AD01-44EA-B56A-39073381950B}"/>
                </a:ext>
              </a:extLst>
            </p:cNvPr>
            <p:cNvSpPr/>
            <p:nvPr/>
          </p:nvSpPr>
          <p:spPr>
            <a:xfrm>
              <a:off x="5500259" y="3788675"/>
              <a:ext cx="728556" cy="169058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pt-PT" sz="1067">
                  <a:solidFill>
                    <a:schemeClr val="bg1"/>
                  </a:solidFill>
                </a:rPr>
                <a:t>RF Powering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219" name="Straight Arrow Connector 218">
              <a:extLst>
                <a:ext uri="{FF2B5EF4-FFF2-40B4-BE49-F238E27FC236}">
                  <a16:creationId xmlns:a16="http://schemas.microsoft.com/office/drawing/2014/main" id="{EA3175D6-253E-4D5F-86DE-D797B758898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28815" y="3810093"/>
              <a:ext cx="566051" cy="7930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0" name="TextBox 219">
            <a:extLst>
              <a:ext uri="{FF2B5EF4-FFF2-40B4-BE49-F238E27FC236}">
                <a16:creationId xmlns:a16="http://schemas.microsoft.com/office/drawing/2014/main" id="{64299BA9-423D-4AEF-9680-58E178F82BEF}"/>
              </a:ext>
            </a:extLst>
          </p:cNvPr>
          <p:cNvSpPr txBox="1"/>
          <p:nvPr/>
        </p:nvSpPr>
        <p:spPr>
          <a:xfrm>
            <a:off x="397215" y="3084097"/>
            <a:ext cx="604068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228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UW57</a:t>
            </a:r>
            <a:endParaRPr lang="fr-FR" sz="1000"/>
          </a:p>
        </p:txBody>
      </p:sp>
      <p:pic>
        <p:nvPicPr>
          <p:cNvPr id="108" name="Picture 107">
            <a:extLst>
              <a:ext uri="{FF2B5EF4-FFF2-40B4-BE49-F238E27FC236}">
                <a16:creationId xmlns:a16="http://schemas.microsoft.com/office/drawing/2014/main" id="{11890C2B-E7C2-ED49-84CD-96568692FF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23868">
            <a:off x="10566369" y="2571038"/>
            <a:ext cx="1654617" cy="1107675"/>
          </a:xfrm>
          <a:prstGeom prst="ellipse">
            <a:avLst/>
          </a:prstGeom>
          <a:ln>
            <a:noFill/>
          </a:ln>
          <a:effectLst>
            <a:softEdge rad="38100"/>
          </a:effectLst>
        </p:spPr>
      </p:pic>
      <p:pic>
        <p:nvPicPr>
          <p:cNvPr id="110" name="Picture 109">
            <a:extLst>
              <a:ext uri="{FF2B5EF4-FFF2-40B4-BE49-F238E27FC236}">
                <a16:creationId xmlns:a16="http://schemas.microsoft.com/office/drawing/2014/main" id="{901B6332-15AF-8B41-AAF0-3F76319B9BD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89288">
            <a:off x="10687221" y="4452735"/>
            <a:ext cx="1569065" cy="1050365"/>
          </a:xfrm>
          <a:prstGeom prst="ellipse">
            <a:avLst/>
          </a:prstGeom>
          <a:ln>
            <a:noFill/>
          </a:ln>
          <a:effectLst>
            <a:softEdge rad="38100"/>
          </a:effectLst>
        </p:spPr>
      </p:pic>
      <p:sp>
        <p:nvSpPr>
          <p:cNvPr id="114" name="TextBox 113">
            <a:extLst>
              <a:ext uri="{FF2B5EF4-FFF2-40B4-BE49-F238E27FC236}">
                <a16:creationId xmlns:a16="http://schemas.microsoft.com/office/drawing/2014/main" id="{3ED37B2E-B98D-6543-8319-34E2FED5E51F}"/>
              </a:ext>
            </a:extLst>
          </p:cNvPr>
          <p:cNvSpPr txBox="1"/>
          <p:nvPr/>
        </p:nvSpPr>
        <p:spPr>
          <a:xfrm rot="20905595">
            <a:off x="5847789" y="5269392"/>
            <a:ext cx="693383" cy="230832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dk1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100">
                <a:solidFill>
                  <a:srgbClr val="FF0000"/>
                </a:solidFill>
              </a:defRPr>
            </a:lvl1pPr>
          </a:lstStyle>
          <a:p>
            <a:r>
              <a:rPr lang="en-US" sz="900"/>
              <a:t>TAXN</a:t>
            </a:r>
            <a:endParaRPr lang="fr-FR" sz="90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1CF0566E-1965-484B-A49E-6A52CBB9D021}"/>
              </a:ext>
            </a:extLst>
          </p:cNvPr>
          <p:cNvSpPr txBox="1"/>
          <p:nvPr/>
        </p:nvSpPr>
        <p:spPr>
          <a:xfrm>
            <a:off x="3684850" y="6201083"/>
            <a:ext cx="7754983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Requires novel cold powering system to connect equipment in new UR galleries to tunnel 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7BEC77BE-A4DD-704A-8298-5403A407C01B}"/>
              </a:ext>
            </a:extLst>
          </p:cNvPr>
          <p:cNvSpPr txBox="1"/>
          <p:nvPr/>
        </p:nvSpPr>
        <p:spPr>
          <a:xfrm>
            <a:off x="232286" y="4829090"/>
            <a:ext cx="919741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dk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/>
              <a:t>Cooling and Ventilation</a:t>
            </a:r>
            <a:endParaRPr lang="fr-FR" sz="1000"/>
          </a:p>
        </p:txBody>
      </p: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181D0B53-9510-F14A-9725-9A32E544E6C2}"/>
              </a:ext>
            </a:extLst>
          </p:cNvPr>
          <p:cNvCxnSpPr/>
          <p:nvPr/>
        </p:nvCxnSpPr>
        <p:spPr>
          <a:xfrm flipV="1">
            <a:off x="1102314" y="4180802"/>
            <a:ext cx="97142" cy="61635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Slide Number Placeholder 2">
            <a:extLst>
              <a:ext uri="{FF2B5EF4-FFF2-40B4-BE49-F238E27FC236}">
                <a16:creationId xmlns:a16="http://schemas.microsoft.com/office/drawing/2014/main" id="{AB3DAF45-D356-624E-9B0B-040912C1097B}"/>
              </a:ext>
            </a:extLst>
          </p:cNvPr>
          <p:cNvSpPr txBox="1">
            <a:spLocks/>
          </p:cNvSpPr>
          <p:nvPr/>
        </p:nvSpPr>
        <p:spPr>
          <a:xfrm>
            <a:off x="11836400" y="6537960"/>
            <a:ext cx="355600" cy="32004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defRPr/>
            </a:pPr>
            <a:fld id="{C78A2D03-466B-4AD7-AC70-B2955EB43184}" type="slidenum">
              <a:rPr lang="en-US" smtClean="0">
                <a:solidFill>
                  <a:prstClr val="black"/>
                </a:solidFill>
                <a:latin typeface="Arial"/>
              </a:rPr>
              <a:pPr defTabSz="457200">
                <a:defRPr/>
              </a:pPr>
              <a:t>14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02918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0FB5A4-0E86-EF4D-99FC-185C061902DE}"/>
              </a:ext>
            </a:extLst>
          </p:cNvPr>
          <p:cNvSpPr/>
          <p:nvPr/>
        </p:nvSpPr>
        <p:spPr>
          <a:xfrm>
            <a:off x="0" y="5877272"/>
            <a:ext cx="1847528" cy="980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0D10DB-2983-3F43-90DF-B28B4A450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1E6E58B-C8F7-6D48-9114-2DF73A690984}"/>
              </a:ext>
            </a:extLst>
          </p:cNvPr>
          <p:cNvSpPr txBox="1">
            <a:spLocks/>
          </p:cNvSpPr>
          <p:nvPr/>
        </p:nvSpPr>
        <p:spPr>
          <a:xfrm>
            <a:off x="622300" y="888030"/>
            <a:ext cx="11658600" cy="5828320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9" indent="-457189" algn="l" defTabSz="609585">
              <a:buClr>
                <a:srgbClr val="FB963C"/>
              </a:buClr>
            </a:pPr>
            <a:r>
              <a:rPr lang="en-US" sz="2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August 2022: Successful test of MQXFBP3 test @ SM18</a:t>
            </a:r>
          </a:p>
        </p:txBody>
      </p:sp>
      <p:pic>
        <p:nvPicPr>
          <p:cNvPr id="8" name="Picture 7" descr="A picture containing indoor, warehouse, subway&#10;&#10;Description automatically generated">
            <a:extLst>
              <a:ext uri="{FF2B5EF4-FFF2-40B4-BE49-F238E27FC236}">
                <a16:creationId xmlns:a16="http://schemas.microsoft.com/office/drawing/2014/main" id="{466BD6CD-0683-DFBF-E389-2A89F6B3501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281" y="1689100"/>
            <a:ext cx="5707827" cy="4280870"/>
          </a:xfrm>
          <a:prstGeom prst="rect">
            <a:avLst/>
          </a:prstGeom>
        </p:spPr>
      </p:pic>
      <p:sp>
        <p:nvSpPr>
          <p:cNvPr id="9" name="Update on crystal collimation"/>
          <p:cNvSpPr txBox="1"/>
          <p:nvPr/>
        </p:nvSpPr>
        <p:spPr>
          <a:xfrm>
            <a:off x="2608499" y="216053"/>
            <a:ext cx="7920001" cy="5478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normAutofit/>
          </a:bodyPr>
          <a:lstStyle>
            <a:lvl1pPr defTabSz="650240">
              <a:lnSpc>
                <a:spcPct val="90000"/>
              </a:lnSpc>
              <a:defRPr sz="4400" b="1">
                <a:solidFill>
                  <a:srgbClr val="0093BE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sz="3094" dirty="0"/>
              <a:t>Main Quadrupole Magnets – Q2</a:t>
            </a:r>
            <a:endParaRPr sz="3094" dirty="0"/>
          </a:p>
        </p:txBody>
      </p:sp>
      <p:pic>
        <p:nvPicPr>
          <p:cNvPr id="6" name="Picture 5" descr="Chart, scatter chart&#10;&#10;Description automatically generated">
            <a:extLst>
              <a:ext uri="{FF2B5EF4-FFF2-40B4-BE49-F238E27FC236}">
                <a16:creationId xmlns:a16="http://schemas.microsoft.com/office/drawing/2014/main" id="{6D630164-066F-F555-0B5F-4637315125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8500" y="1892300"/>
            <a:ext cx="5543550" cy="3695700"/>
          </a:xfrm>
          <a:prstGeom prst="rect">
            <a:avLst/>
          </a:prstGeom>
        </p:spPr>
      </p:pic>
      <p:pic>
        <p:nvPicPr>
          <p:cNvPr id="2050" name="Picture 2" descr="CERN - Wikipedia">
            <a:extLst>
              <a:ext uri="{FF2B5EF4-FFF2-40B4-BE49-F238E27FC236}">
                <a16:creationId xmlns:a16="http://schemas.microsoft.com/office/drawing/2014/main" id="{3CC4184F-6BCD-7026-B5D9-9B0D2C99AE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3780" y="111380"/>
            <a:ext cx="1158620" cy="1158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64974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Update on crystal collimation"/>
          <p:cNvSpPr txBox="1"/>
          <p:nvPr/>
        </p:nvSpPr>
        <p:spPr>
          <a:xfrm>
            <a:off x="2453632" y="247766"/>
            <a:ext cx="7920001" cy="5478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normAutofit/>
          </a:bodyPr>
          <a:lstStyle>
            <a:lvl1pPr defTabSz="650240">
              <a:lnSpc>
                <a:spcPct val="90000"/>
              </a:lnSpc>
              <a:defRPr sz="4400" b="1">
                <a:solidFill>
                  <a:srgbClr val="0093BE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sz="3094" dirty="0"/>
              <a:t>Main Quadrupole Magnets – Q1/Q3</a:t>
            </a:r>
            <a:endParaRPr sz="3094" dirty="0"/>
          </a:p>
        </p:txBody>
      </p:sp>
      <p:sp>
        <p:nvSpPr>
          <p:cNvPr id="212" name="Cryogenics by-pass"/>
          <p:cNvSpPr txBox="1"/>
          <p:nvPr/>
        </p:nvSpPr>
        <p:spPr>
          <a:xfrm>
            <a:off x="7144365" y="4567104"/>
            <a:ext cx="1965283" cy="33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r>
              <a:rPr sz="1687"/>
              <a:t>Cryogenics by-pass</a:t>
            </a:r>
          </a:p>
        </p:txBody>
      </p:sp>
      <p:sp>
        <p:nvSpPr>
          <p:cNvPr id="219" name="Retro-reflectors of interferometer"/>
          <p:cNvSpPr txBox="1"/>
          <p:nvPr/>
        </p:nvSpPr>
        <p:spPr>
          <a:xfrm>
            <a:off x="546165" y="871215"/>
            <a:ext cx="11390258" cy="2937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defTabSz="457200">
              <a:lnSpc>
                <a:spcPct val="90000"/>
              </a:lnSpc>
              <a:defRPr sz="2200" i="1">
                <a:solidFill>
                  <a:srgbClr val="FF93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Fitting of bottom SS shell  and longitudinal welding</a:t>
            </a:r>
            <a:endParaRPr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C691FF56-8153-6A4F-81EC-782C22343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</p:spPr>
        <p:txBody>
          <a:bodyPr/>
          <a:lstStyle/>
          <a:p>
            <a:pPr defTabSz="685800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685800"/>
              <a:t>16</a:t>
            </a:fld>
            <a:endParaRPr lang="fr-FR" dirty="0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3074" name="Picture 2" descr="figure 1">
            <a:extLst>
              <a:ext uri="{FF2B5EF4-FFF2-40B4-BE49-F238E27FC236}">
                <a16:creationId xmlns:a16="http://schemas.microsoft.com/office/drawing/2014/main" id="{186A58DF-B00F-D7BC-B580-F6AA95F909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134" y="1183881"/>
            <a:ext cx="8822514" cy="3319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figure 2">
            <a:extLst>
              <a:ext uri="{FF2B5EF4-FFF2-40B4-BE49-F238E27FC236}">
                <a16:creationId xmlns:a16="http://schemas.microsoft.com/office/drawing/2014/main" id="{F4F9FF1F-F34B-3E89-16F3-5F9F66CE32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1615" y="2843846"/>
            <a:ext cx="7870785" cy="3692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tro-reflectors of interferometer"/>
          <p:cNvSpPr txBox="1"/>
          <p:nvPr/>
        </p:nvSpPr>
        <p:spPr>
          <a:xfrm>
            <a:off x="1140916" y="5343891"/>
            <a:ext cx="3203099" cy="736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defTabSz="457200">
              <a:lnSpc>
                <a:spcPct val="90000"/>
              </a:lnSpc>
              <a:defRPr sz="2200" i="1">
                <a:solidFill>
                  <a:srgbClr val="FF93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Integration of the Cold-Mass components and installation of end plates and pipes</a:t>
            </a:r>
            <a:endParaRPr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6" name="Picture 2" descr="HL-LHC AUP: Status of the US Contribution to LHC">
            <a:extLst>
              <a:ext uri="{FF2B5EF4-FFF2-40B4-BE49-F238E27FC236}">
                <a16:creationId xmlns:a16="http://schemas.microsoft.com/office/drawing/2014/main" id="{88492DCD-C133-5C79-F887-662B1DF6AF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9995" y="164370"/>
            <a:ext cx="1696428" cy="706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32114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Update on crystal collimation"/>
          <p:cNvSpPr txBox="1"/>
          <p:nvPr/>
        </p:nvSpPr>
        <p:spPr>
          <a:xfrm>
            <a:off x="2453632" y="247766"/>
            <a:ext cx="7920001" cy="5478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normAutofit/>
          </a:bodyPr>
          <a:lstStyle>
            <a:lvl1pPr defTabSz="650240">
              <a:lnSpc>
                <a:spcPct val="90000"/>
              </a:lnSpc>
              <a:defRPr sz="4400" b="1">
                <a:solidFill>
                  <a:srgbClr val="0093BE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sz="3094" dirty="0">
                <a:latin typeface="Calibri" panose="020F0502020204030204" pitchFamily="34" charset="0"/>
                <a:cs typeface="Calibri" panose="020F0502020204030204" pitchFamily="34" charset="0"/>
              </a:rPr>
              <a:t>D2 Cold-Mass Assembly</a:t>
            </a:r>
            <a:endParaRPr sz="3094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2" name="Cryogenics by-pass"/>
          <p:cNvSpPr txBox="1"/>
          <p:nvPr/>
        </p:nvSpPr>
        <p:spPr>
          <a:xfrm>
            <a:off x="7716082" y="699277"/>
            <a:ext cx="1965283" cy="33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r>
              <a:rPr sz="1687"/>
              <a:t>Cryogenics by-pass</a:t>
            </a:r>
          </a:p>
        </p:txBody>
      </p:sp>
      <p:sp>
        <p:nvSpPr>
          <p:cNvPr id="219" name="Retro-reflectors of interferometer"/>
          <p:cNvSpPr txBox="1"/>
          <p:nvPr/>
        </p:nvSpPr>
        <p:spPr>
          <a:xfrm>
            <a:off x="623393" y="983602"/>
            <a:ext cx="11246242" cy="2876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defTabSz="457200">
              <a:lnSpc>
                <a:spcPct val="90000"/>
              </a:lnSpc>
              <a:defRPr sz="2200" i="1">
                <a:solidFill>
                  <a:srgbClr val="FF93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1547" dirty="0">
                <a:latin typeface="Calibri" panose="020F0502020204030204" pitchFamily="34" charset="0"/>
                <a:cs typeface="Calibri" panose="020F0502020204030204" pitchFamily="34" charset="0"/>
              </a:rPr>
              <a:t>D2 Prototype Cold-Mass @ CERN in Hall 180</a:t>
            </a:r>
            <a:endParaRPr sz="1547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C691FF56-8153-6A4F-81EC-782C22343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</p:spPr>
        <p:txBody>
          <a:bodyPr/>
          <a:lstStyle/>
          <a:p>
            <a:pPr defTabSz="685800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685800"/>
              <a:t>17</a:t>
            </a:fld>
            <a:endParaRPr lang="fr-FR" dirty="0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8194" name="Picture 2" descr="Fig. 2: Left: the D2 cold mass, including the D2 prototype dipole (in the forefront) and the D2 correctors from China and from CERN (in the background). Right: the D2 magnets and the D2 correctors before the orbital welding">
            <a:extLst>
              <a:ext uri="{FF2B5EF4-FFF2-40B4-BE49-F238E27FC236}">
                <a16:creationId xmlns:a16="http://schemas.microsoft.com/office/drawing/2014/main" id="{48E1E41E-6411-176A-A226-E96F029123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31" y="1247174"/>
            <a:ext cx="12192000" cy="505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picture containing indoor, station, yellow, platform&#10;&#10;Description automatically generated">
            <a:extLst>
              <a:ext uri="{FF2B5EF4-FFF2-40B4-BE49-F238E27FC236}">
                <a16:creationId xmlns:a16="http://schemas.microsoft.com/office/drawing/2014/main" id="{C7EC8719-FBA5-EC66-A8A1-DEFCD273E0F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4313" y="865156"/>
            <a:ext cx="7457414" cy="5593061"/>
          </a:xfrm>
          <a:prstGeom prst="rect">
            <a:avLst/>
          </a:prstGeom>
        </p:spPr>
      </p:pic>
      <p:sp>
        <p:nvSpPr>
          <p:cNvPr id="10" name="Retro-reflectors of interferometer">
            <a:extLst>
              <a:ext uri="{FF2B5EF4-FFF2-40B4-BE49-F238E27FC236}">
                <a16:creationId xmlns:a16="http://schemas.microsoft.com/office/drawing/2014/main" id="{6E442096-9067-141E-7E69-18B66D0CDAD9}"/>
              </a:ext>
            </a:extLst>
          </p:cNvPr>
          <p:cNvSpPr txBox="1"/>
          <p:nvPr/>
        </p:nvSpPr>
        <p:spPr>
          <a:xfrm>
            <a:off x="7320136" y="609491"/>
            <a:ext cx="4139142" cy="2876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defTabSz="457200">
              <a:lnSpc>
                <a:spcPct val="90000"/>
              </a:lnSpc>
              <a:defRPr sz="2200" i="1">
                <a:solidFill>
                  <a:srgbClr val="FF93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1547" dirty="0">
                <a:latin typeface="Calibri" panose="020F0502020204030204" pitchFamily="34" charset="0"/>
                <a:cs typeface="Calibri" panose="020F0502020204030204" pitchFamily="34" charset="0"/>
              </a:rPr>
              <a:t>D2 Prototype on the test bench in SM18</a:t>
            </a:r>
            <a:endParaRPr sz="1547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523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Update on crystal collimation"/>
          <p:cNvSpPr txBox="1"/>
          <p:nvPr/>
        </p:nvSpPr>
        <p:spPr>
          <a:xfrm>
            <a:off x="2453632" y="247766"/>
            <a:ext cx="7920001" cy="5478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normAutofit fontScale="92500"/>
          </a:bodyPr>
          <a:lstStyle>
            <a:lvl1pPr defTabSz="650240">
              <a:lnSpc>
                <a:spcPct val="90000"/>
              </a:lnSpc>
              <a:defRPr sz="4400" b="1">
                <a:solidFill>
                  <a:srgbClr val="0093BE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Dipole Orbit and </a:t>
            </a:r>
            <a:r>
              <a:rPr lang="en-US" sz="3200">
                <a:latin typeface="Calibri" panose="020F0502020204030204" pitchFamily="34" charset="0"/>
                <a:cs typeface="Calibri" panose="020F0502020204030204" pitchFamily="34" charset="0"/>
              </a:rPr>
              <a:t>Higher Order 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corrector magnets </a:t>
            </a:r>
            <a:endParaRPr sz="3094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2" name="Cryogenics by-pass"/>
          <p:cNvSpPr txBox="1"/>
          <p:nvPr/>
        </p:nvSpPr>
        <p:spPr>
          <a:xfrm>
            <a:off x="7716082" y="699277"/>
            <a:ext cx="1965283" cy="33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r>
              <a:rPr sz="1687"/>
              <a:t>Cryogenics by-pass</a:t>
            </a:r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C691FF56-8153-6A4F-81EC-782C22343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</p:spPr>
        <p:txBody>
          <a:bodyPr/>
          <a:lstStyle/>
          <a:p>
            <a:pPr defTabSz="685800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685800"/>
              <a:t>18</a:t>
            </a:fld>
            <a:endParaRPr lang="fr-FR" dirty="0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070C0B3-FD7C-BAB4-7483-6E078AC5F3C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20951" y="778893"/>
            <a:ext cx="2923047" cy="2923047"/>
          </a:xfrm>
          <a:prstGeom prst="rect">
            <a:avLst/>
          </a:prstGeom>
          <a:noFill/>
        </p:spPr>
      </p:pic>
      <p:pic>
        <p:nvPicPr>
          <p:cNvPr id="2" name="图片 10">
            <a:extLst>
              <a:ext uri="{FF2B5EF4-FFF2-40B4-BE49-F238E27FC236}">
                <a16:creationId xmlns:a16="http://schemas.microsoft.com/office/drawing/2014/main" id="{31A18219-D490-9884-5202-62A765A58A0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2697" y="744232"/>
            <a:ext cx="2255974" cy="3009140"/>
          </a:xfrm>
          <a:prstGeom prst="rect">
            <a:avLst/>
          </a:prstGeom>
        </p:spPr>
      </p:pic>
      <p:pic>
        <p:nvPicPr>
          <p:cNvPr id="3" name="图片 3">
            <a:extLst>
              <a:ext uri="{FF2B5EF4-FFF2-40B4-BE49-F238E27FC236}">
                <a16:creationId xmlns:a16="http://schemas.microsoft.com/office/drawing/2014/main" id="{74A1EA70-6807-408C-84DD-DF9296FA3C2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23814" y="744232"/>
            <a:ext cx="2358610" cy="299237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8F17329-6BDD-9270-891C-6DEF7BBF94A3}"/>
              </a:ext>
            </a:extLst>
          </p:cNvPr>
          <p:cNvSpPr txBox="1"/>
          <p:nvPr/>
        </p:nvSpPr>
        <p:spPr>
          <a:xfrm>
            <a:off x="7931889" y="3798327"/>
            <a:ext cx="38045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Canted Cosine Theta Corrector production </a:t>
            </a:r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IHEP/Bama </a:t>
            </a:r>
            <a:r>
              <a:rPr lang="en-US" sz="18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China </a:t>
            </a:r>
            <a:endParaRPr lang="en-F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B0C77DD-38A0-E390-82C2-36E275F7688D}"/>
              </a:ext>
            </a:extLst>
          </p:cNvPr>
          <p:cNvSpPr txBox="1"/>
          <p:nvPr/>
        </p:nvSpPr>
        <p:spPr>
          <a:xfrm>
            <a:off x="3627636" y="1031035"/>
            <a:ext cx="196528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Nested dipole orbit correctors from </a:t>
            </a:r>
            <a:r>
              <a:rPr lang="en-US" sz="1800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Elytt</a:t>
            </a:r>
            <a:r>
              <a:rPr lang="en-US" sz="18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Spain</a:t>
            </a:r>
            <a:endParaRPr lang="en-FR" dirty="0"/>
          </a:p>
        </p:txBody>
      </p:sp>
      <p:pic>
        <p:nvPicPr>
          <p:cNvPr id="8" name="Picture 2" descr="Fig. 1: The sequence of poles in the corrector package (left) and the nine high order correctors preassembled in the cold mass (right)">
            <a:extLst>
              <a:ext uri="{FF2B5EF4-FFF2-40B4-BE49-F238E27FC236}">
                <a16:creationId xmlns:a16="http://schemas.microsoft.com/office/drawing/2014/main" id="{E0E6B00B-8F02-BABE-F24C-C8D07FFC1F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951" y="3806033"/>
            <a:ext cx="6034587" cy="2488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18DA236-EB76-4E9F-E913-BE99412BBC94}"/>
              </a:ext>
            </a:extLst>
          </p:cNvPr>
          <p:cNvSpPr txBox="1"/>
          <p:nvPr/>
        </p:nvSpPr>
        <p:spPr>
          <a:xfrm>
            <a:off x="6703462" y="5648184"/>
            <a:ext cx="318874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Higher Order Corrector Magnets from LASA in Italy </a:t>
            </a:r>
            <a:endParaRPr lang="en-FR" dirty="0"/>
          </a:p>
        </p:txBody>
      </p:sp>
      <p:pic>
        <p:nvPicPr>
          <p:cNvPr id="2050" name="Picture 2" descr="logo infn icona blu 2017">
            <a:extLst>
              <a:ext uri="{FF2B5EF4-FFF2-40B4-BE49-F238E27FC236}">
                <a16:creationId xmlns:a16="http://schemas.microsoft.com/office/drawing/2014/main" id="{A930F4F2-FA13-5AA4-CA22-CAD1E0BBA0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2697" y="5648184"/>
            <a:ext cx="1195015" cy="532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go CIEMAT">
            <a:extLst>
              <a:ext uri="{FF2B5EF4-FFF2-40B4-BE49-F238E27FC236}">
                <a16:creationId xmlns:a16="http://schemas.microsoft.com/office/drawing/2014/main" id="{875B88A4-2D7D-8F0B-D259-3C7F7EFD27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4271" y="2027018"/>
            <a:ext cx="220345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nstitute of High Energy Physics">
            <a:extLst>
              <a:ext uri="{FF2B5EF4-FFF2-40B4-BE49-F238E27FC236}">
                <a16:creationId xmlns:a16="http://schemas.microsoft.com/office/drawing/2014/main" id="{EE84D293-2359-139D-E8EA-04C7E40F22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6082" y="4439197"/>
            <a:ext cx="3768969" cy="607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46939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picture containing bicycle&#10;&#10;Description automatically generated">
            <a:extLst>
              <a:ext uri="{FF2B5EF4-FFF2-40B4-BE49-F238E27FC236}">
                <a16:creationId xmlns:a16="http://schemas.microsoft.com/office/drawing/2014/main" id="{E39AE046-52F0-4A34-BF7A-0E5BC700636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633" y="765993"/>
            <a:ext cx="11385359" cy="56608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D98AD87-9C67-452E-AF49-A8213ACB66B5}"/>
              </a:ext>
            </a:extLst>
          </p:cNvPr>
          <p:cNvSpPr txBox="1"/>
          <p:nvPr/>
        </p:nvSpPr>
        <p:spPr>
          <a:xfrm rot="20974381">
            <a:off x="4313389" y="4357527"/>
            <a:ext cx="568239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101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UA57</a:t>
            </a:r>
            <a:endParaRPr lang="fr-FR" sz="10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14DEFE-218C-4209-8205-11502A6E49E6}"/>
              </a:ext>
            </a:extLst>
          </p:cNvPr>
          <p:cNvSpPr txBox="1"/>
          <p:nvPr/>
        </p:nvSpPr>
        <p:spPr>
          <a:xfrm>
            <a:off x="2855640" y="2678723"/>
            <a:ext cx="604068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228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US57</a:t>
            </a:r>
            <a:endParaRPr lang="fr-FR" sz="10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D0B939-5CCF-4632-BD33-BA8D02C04602}"/>
              </a:ext>
            </a:extLst>
          </p:cNvPr>
          <p:cNvSpPr txBox="1"/>
          <p:nvPr/>
        </p:nvSpPr>
        <p:spPr>
          <a:xfrm rot="20762707">
            <a:off x="10957565" y="1265273"/>
            <a:ext cx="647752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101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UR55</a:t>
            </a:r>
            <a:endParaRPr lang="fr-FR" sz="10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36E04F-42D6-4B36-87A9-FDED13338EC0}"/>
              </a:ext>
            </a:extLst>
          </p:cNvPr>
          <p:cNvSpPr txBox="1"/>
          <p:nvPr/>
        </p:nvSpPr>
        <p:spPr>
          <a:xfrm rot="1872273">
            <a:off x="6732367" y="3775984"/>
            <a:ext cx="580343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101600">
              <a:srgbClr val="BFCEDF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UL57</a:t>
            </a:r>
            <a:endParaRPr lang="fr-FR" sz="10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AFD8B1-A593-4397-A11C-AAA39339BF6F}"/>
              </a:ext>
            </a:extLst>
          </p:cNvPr>
          <p:cNvSpPr txBox="1"/>
          <p:nvPr/>
        </p:nvSpPr>
        <p:spPr>
          <a:xfrm>
            <a:off x="1997228" y="5058717"/>
            <a:ext cx="659235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101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UPR57</a:t>
            </a:r>
            <a:endParaRPr lang="fr-FR" sz="100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18F8348-3FDE-488D-8E99-551AA84B584A}"/>
              </a:ext>
            </a:extLst>
          </p:cNvPr>
          <p:cNvGrpSpPr/>
          <p:nvPr/>
        </p:nvGrpSpPr>
        <p:grpSpPr>
          <a:xfrm>
            <a:off x="7342486" y="2774420"/>
            <a:ext cx="490709" cy="509131"/>
            <a:chOff x="6340100" y="2733610"/>
            <a:chExt cx="368032" cy="381848"/>
          </a:xfrm>
        </p:grpSpPr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81381E44-0293-4F95-8DCD-A0B09236195D}"/>
                </a:ext>
              </a:extLst>
            </p:cNvPr>
            <p:cNvSpPr/>
            <p:nvPr/>
          </p:nvSpPr>
          <p:spPr>
            <a:xfrm>
              <a:off x="6340100" y="2939845"/>
              <a:ext cx="368032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PC IT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766ABDC4-CF24-45CE-92B9-7704BEBD9233}"/>
                </a:ext>
              </a:extLst>
            </p:cNvPr>
            <p:cNvCxnSpPr>
              <a:cxnSpLocks/>
              <a:stCxn id="49" idx="0"/>
            </p:cNvCxnSpPr>
            <p:nvPr/>
          </p:nvCxnSpPr>
          <p:spPr>
            <a:xfrm flipH="1" flipV="1">
              <a:off x="6522560" y="2733610"/>
              <a:ext cx="1556" cy="206235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251DE9B0-927C-4E09-9F4A-627E1BE4545B}"/>
              </a:ext>
            </a:extLst>
          </p:cNvPr>
          <p:cNvGrpSpPr/>
          <p:nvPr/>
        </p:nvGrpSpPr>
        <p:grpSpPr>
          <a:xfrm>
            <a:off x="7966663" y="2688373"/>
            <a:ext cx="866744" cy="520825"/>
            <a:chOff x="6499279" y="2713124"/>
            <a:chExt cx="650058" cy="390619"/>
          </a:xfrm>
        </p:grpSpPr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50574D71-A8D5-45A8-AC87-A2B4F2E8446B}"/>
                </a:ext>
              </a:extLst>
            </p:cNvPr>
            <p:cNvSpPr/>
            <p:nvPr/>
          </p:nvSpPr>
          <p:spPr>
            <a:xfrm>
              <a:off x="6499279" y="2928130"/>
              <a:ext cx="650058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PCs IT Trims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E678CA5A-9152-467A-BF70-C0AD5797063B}"/>
                </a:ext>
              </a:extLst>
            </p:cNvPr>
            <p:cNvCxnSpPr>
              <a:cxnSpLocks/>
              <a:stCxn id="57" idx="0"/>
            </p:cNvCxnSpPr>
            <p:nvPr/>
          </p:nvCxnSpPr>
          <p:spPr>
            <a:xfrm flipH="1" flipV="1">
              <a:off x="6562570" y="2713124"/>
              <a:ext cx="261738" cy="215006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96AA214-6A28-4A79-B2CC-CE9B49D965A9}"/>
              </a:ext>
            </a:extLst>
          </p:cNvPr>
          <p:cNvGrpSpPr/>
          <p:nvPr/>
        </p:nvGrpSpPr>
        <p:grpSpPr>
          <a:xfrm>
            <a:off x="7399603" y="4529565"/>
            <a:ext cx="653879" cy="653665"/>
            <a:chOff x="6430650" y="2751004"/>
            <a:chExt cx="490409" cy="490249"/>
          </a:xfrm>
        </p:grpSpPr>
        <p:sp>
          <p:nvSpPr>
            <p:cNvPr id="77" name="Rectangle: Rounded Corners 76">
              <a:extLst>
                <a:ext uri="{FF2B5EF4-FFF2-40B4-BE49-F238E27FC236}">
                  <a16:creationId xmlns:a16="http://schemas.microsoft.com/office/drawing/2014/main" id="{D479BA23-F9EA-4826-B200-98E2BE6C447F}"/>
                </a:ext>
              </a:extLst>
            </p:cNvPr>
            <p:cNvSpPr/>
            <p:nvPr/>
          </p:nvSpPr>
          <p:spPr>
            <a:xfrm>
              <a:off x="6430650" y="3065640"/>
              <a:ext cx="368032" cy="17561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DFX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52758161-1861-45F9-B40E-C6FB7D2DA84E}"/>
                </a:ext>
              </a:extLst>
            </p:cNvPr>
            <p:cNvCxnSpPr>
              <a:cxnSpLocks/>
              <a:stCxn id="77" idx="0"/>
            </p:cNvCxnSpPr>
            <p:nvPr/>
          </p:nvCxnSpPr>
          <p:spPr>
            <a:xfrm flipV="1">
              <a:off x="6614666" y="2751004"/>
              <a:ext cx="306393" cy="314636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126ED332-6887-4C14-871B-92352DD0B7D5}"/>
              </a:ext>
            </a:extLst>
          </p:cNvPr>
          <p:cNvGrpSpPr/>
          <p:nvPr/>
        </p:nvGrpSpPr>
        <p:grpSpPr>
          <a:xfrm>
            <a:off x="7890312" y="3478087"/>
            <a:ext cx="562251" cy="426828"/>
            <a:chOff x="6548464" y="2545544"/>
            <a:chExt cx="421688" cy="320121"/>
          </a:xfrm>
        </p:grpSpPr>
        <p:sp>
          <p:nvSpPr>
            <p:cNvPr id="82" name="Rectangle: Rounded Corners 81">
              <a:extLst>
                <a:ext uri="{FF2B5EF4-FFF2-40B4-BE49-F238E27FC236}">
                  <a16:creationId xmlns:a16="http://schemas.microsoft.com/office/drawing/2014/main" id="{52F5566D-7471-4CD0-92BA-9877982E7648}"/>
                </a:ext>
              </a:extLst>
            </p:cNvPr>
            <p:cNvSpPr/>
            <p:nvPr/>
          </p:nvSpPr>
          <p:spPr>
            <a:xfrm>
              <a:off x="6602120" y="2545544"/>
              <a:ext cx="368032" cy="17561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DSHX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FA78012A-27A6-45BE-A426-60BB283AAA15}"/>
                </a:ext>
              </a:extLst>
            </p:cNvPr>
            <p:cNvCxnSpPr>
              <a:cxnSpLocks/>
              <a:stCxn id="82" idx="2"/>
            </p:cNvCxnSpPr>
            <p:nvPr/>
          </p:nvCxnSpPr>
          <p:spPr>
            <a:xfrm flipH="1">
              <a:off x="6548464" y="2721157"/>
              <a:ext cx="237672" cy="144508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F998062-48D6-4B63-B444-F4C8A2132CAB}"/>
              </a:ext>
            </a:extLst>
          </p:cNvPr>
          <p:cNvGrpSpPr/>
          <p:nvPr/>
        </p:nvGrpSpPr>
        <p:grpSpPr>
          <a:xfrm>
            <a:off x="6640570" y="2039442"/>
            <a:ext cx="490709" cy="536332"/>
            <a:chOff x="6225257" y="2628881"/>
            <a:chExt cx="368032" cy="402249"/>
          </a:xfrm>
        </p:grpSpPr>
        <p:sp>
          <p:nvSpPr>
            <p:cNvPr id="86" name="Rectangle: Rounded Corners 85">
              <a:extLst>
                <a:ext uri="{FF2B5EF4-FFF2-40B4-BE49-F238E27FC236}">
                  <a16:creationId xmlns:a16="http://schemas.microsoft.com/office/drawing/2014/main" id="{E0EE9C46-75EF-4B9E-9D1A-31629DD5A4B7}"/>
                </a:ext>
              </a:extLst>
            </p:cNvPr>
            <p:cNvSpPr/>
            <p:nvPr/>
          </p:nvSpPr>
          <p:spPr>
            <a:xfrm>
              <a:off x="6225257" y="2628881"/>
              <a:ext cx="368032" cy="17561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DFHX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40BC892B-3D8F-4CAD-90F1-3D26E955C306}"/>
                </a:ext>
              </a:extLst>
            </p:cNvPr>
            <p:cNvCxnSpPr>
              <a:cxnSpLocks/>
              <a:stCxn id="86" idx="2"/>
            </p:cNvCxnSpPr>
            <p:nvPr/>
          </p:nvCxnSpPr>
          <p:spPr>
            <a:xfrm>
              <a:off x="6409273" y="2804494"/>
              <a:ext cx="0" cy="226636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1667C76D-F2A4-400E-8D37-F6AAFF2D003C}"/>
              </a:ext>
            </a:extLst>
          </p:cNvPr>
          <p:cNvGrpSpPr/>
          <p:nvPr/>
        </p:nvGrpSpPr>
        <p:grpSpPr>
          <a:xfrm>
            <a:off x="6989531" y="1713771"/>
            <a:ext cx="490709" cy="820144"/>
            <a:chOff x="5998348" y="2398890"/>
            <a:chExt cx="368032" cy="615108"/>
          </a:xfrm>
        </p:grpSpPr>
        <p:sp>
          <p:nvSpPr>
            <p:cNvPr id="90" name="Rectangle: Rounded Corners 89">
              <a:extLst>
                <a:ext uri="{FF2B5EF4-FFF2-40B4-BE49-F238E27FC236}">
                  <a16:creationId xmlns:a16="http://schemas.microsoft.com/office/drawing/2014/main" id="{83420B85-4F39-41CF-8754-D51E55A35B59}"/>
                </a:ext>
              </a:extLst>
            </p:cNvPr>
            <p:cNvSpPr/>
            <p:nvPr/>
          </p:nvSpPr>
          <p:spPr>
            <a:xfrm>
              <a:off x="5998348" y="2398890"/>
              <a:ext cx="368032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CDBs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D795F0D6-0DB7-4A29-BA74-3FFB7D306206}"/>
                </a:ext>
              </a:extLst>
            </p:cNvPr>
            <p:cNvCxnSpPr>
              <a:cxnSpLocks/>
              <a:stCxn id="90" idx="2"/>
            </p:cNvCxnSpPr>
            <p:nvPr/>
          </p:nvCxnSpPr>
          <p:spPr>
            <a:xfrm>
              <a:off x="6182364" y="2574503"/>
              <a:ext cx="0" cy="439495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195F7A7C-EB6B-4B1E-A293-4B296FA2D50D}"/>
              </a:ext>
            </a:extLst>
          </p:cNvPr>
          <p:cNvGrpSpPr/>
          <p:nvPr/>
        </p:nvGrpSpPr>
        <p:grpSpPr>
          <a:xfrm>
            <a:off x="9886376" y="1467764"/>
            <a:ext cx="775739" cy="571677"/>
            <a:chOff x="7302354" y="2909014"/>
            <a:chExt cx="581804" cy="428758"/>
          </a:xfrm>
        </p:grpSpPr>
        <p:sp>
          <p:nvSpPr>
            <p:cNvPr id="118" name="Rectangle: Rounded Corners 117">
              <a:extLst>
                <a:ext uri="{FF2B5EF4-FFF2-40B4-BE49-F238E27FC236}">
                  <a16:creationId xmlns:a16="http://schemas.microsoft.com/office/drawing/2014/main" id="{8A1A0D3B-8C81-441F-8B77-C4678383E543}"/>
                </a:ext>
              </a:extLst>
            </p:cNvPr>
            <p:cNvSpPr/>
            <p:nvPr/>
          </p:nvSpPr>
          <p:spPr>
            <a:xfrm>
              <a:off x="7302354" y="2909014"/>
              <a:ext cx="581804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 err="1">
                  <a:solidFill>
                    <a:schemeClr val="bg1"/>
                  </a:solidFill>
                </a:rPr>
                <a:t>PIC,BIS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19" name="Straight Arrow Connector 118">
              <a:extLst>
                <a:ext uri="{FF2B5EF4-FFF2-40B4-BE49-F238E27FC236}">
                  <a16:creationId xmlns:a16="http://schemas.microsoft.com/office/drawing/2014/main" id="{A908D334-AE4D-464B-A93F-A9A9710EE3D8}"/>
                </a:ext>
              </a:extLst>
            </p:cNvPr>
            <p:cNvCxnSpPr>
              <a:cxnSpLocks/>
              <a:stCxn id="118" idx="2"/>
            </p:cNvCxnSpPr>
            <p:nvPr/>
          </p:nvCxnSpPr>
          <p:spPr>
            <a:xfrm flipH="1">
              <a:off x="7319718" y="3084627"/>
              <a:ext cx="273538" cy="253145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8FB85FDB-A6C8-4272-B9F9-9B7FB666B44F}"/>
              </a:ext>
            </a:extLst>
          </p:cNvPr>
          <p:cNvGrpSpPr/>
          <p:nvPr/>
        </p:nvGrpSpPr>
        <p:grpSpPr>
          <a:xfrm>
            <a:off x="9390687" y="1271310"/>
            <a:ext cx="424504" cy="736113"/>
            <a:chOff x="6859184" y="2944699"/>
            <a:chExt cx="318378" cy="552085"/>
          </a:xfrm>
        </p:grpSpPr>
        <p:sp>
          <p:nvSpPr>
            <p:cNvPr id="123" name="Rectangle: Rounded Corners 122">
              <a:extLst>
                <a:ext uri="{FF2B5EF4-FFF2-40B4-BE49-F238E27FC236}">
                  <a16:creationId xmlns:a16="http://schemas.microsoft.com/office/drawing/2014/main" id="{C518B50B-9EDD-4C4D-B31B-E7D249FF5F96}"/>
                </a:ext>
              </a:extLst>
            </p:cNvPr>
            <p:cNvSpPr/>
            <p:nvPr/>
          </p:nvSpPr>
          <p:spPr>
            <a:xfrm>
              <a:off x="6859184" y="2944699"/>
              <a:ext cx="318378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QDS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24" name="Straight Arrow Connector 123">
              <a:extLst>
                <a:ext uri="{FF2B5EF4-FFF2-40B4-BE49-F238E27FC236}">
                  <a16:creationId xmlns:a16="http://schemas.microsoft.com/office/drawing/2014/main" id="{A1FF1411-2BC9-4040-9D7F-3B9E6BD137E7}"/>
                </a:ext>
              </a:extLst>
            </p:cNvPr>
            <p:cNvCxnSpPr>
              <a:cxnSpLocks/>
              <a:stCxn id="123" idx="2"/>
            </p:cNvCxnSpPr>
            <p:nvPr/>
          </p:nvCxnSpPr>
          <p:spPr>
            <a:xfrm>
              <a:off x="7018373" y="3120312"/>
              <a:ext cx="49466" cy="376472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7FBD49B5-60DB-423C-A83C-EE3394CC0933}"/>
              </a:ext>
            </a:extLst>
          </p:cNvPr>
          <p:cNvGrpSpPr/>
          <p:nvPr/>
        </p:nvGrpSpPr>
        <p:grpSpPr>
          <a:xfrm>
            <a:off x="8937800" y="1536723"/>
            <a:ext cx="424504" cy="609327"/>
            <a:chOff x="6859184" y="2944699"/>
            <a:chExt cx="318378" cy="456995"/>
          </a:xfrm>
        </p:grpSpPr>
        <p:sp>
          <p:nvSpPr>
            <p:cNvPr id="130" name="Rectangle: Rounded Corners 129">
              <a:extLst>
                <a:ext uri="{FF2B5EF4-FFF2-40B4-BE49-F238E27FC236}">
                  <a16:creationId xmlns:a16="http://schemas.microsoft.com/office/drawing/2014/main" id="{2EA74BBA-1A89-40CA-8CD7-5AB581FE6EA5}"/>
                </a:ext>
              </a:extLst>
            </p:cNvPr>
            <p:cNvSpPr/>
            <p:nvPr/>
          </p:nvSpPr>
          <p:spPr>
            <a:xfrm>
              <a:off x="6859184" y="2944699"/>
              <a:ext cx="318378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CLIQ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31" name="Straight Arrow Connector 130">
              <a:extLst>
                <a:ext uri="{FF2B5EF4-FFF2-40B4-BE49-F238E27FC236}">
                  <a16:creationId xmlns:a16="http://schemas.microsoft.com/office/drawing/2014/main" id="{17ABF7EC-F37F-4143-BFF9-4D0FDAA10D55}"/>
                </a:ext>
              </a:extLst>
            </p:cNvPr>
            <p:cNvCxnSpPr>
              <a:cxnSpLocks/>
            </p:cNvCxnSpPr>
            <p:nvPr/>
          </p:nvCxnSpPr>
          <p:spPr>
            <a:xfrm>
              <a:off x="7013753" y="3120312"/>
              <a:ext cx="155393" cy="281382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83EACCEF-C5CA-4DE8-9DB0-0287291B1481}"/>
              </a:ext>
            </a:extLst>
          </p:cNvPr>
          <p:cNvGrpSpPr/>
          <p:nvPr/>
        </p:nvGrpSpPr>
        <p:grpSpPr>
          <a:xfrm>
            <a:off x="7517286" y="1415059"/>
            <a:ext cx="898756" cy="987136"/>
            <a:chOff x="6320545" y="2599650"/>
            <a:chExt cx="674067" cy="740352"/>
          </a:xfrm>
        </p:grpSpPr>
        <p:sp>
          <p:nvSpPr>
            <p:cNvPr id="135" name="Rectangle: Rounded Corners 134">
              <a:extLst>
                <a:ext uri="{FF2B5EF4-FFF2-40B4-BE49-F238E27FC236}">
                  <a16:creationId xmlns:a16="http://schemas.microsoft.com/office/drawing/2014/main" id="{55E48BBC-4729-459C-A6CD-21B735440AD7}"/>
                </a:ext>
              </a:extLst>
            </p:cNvPr>
            <p:cNvSpPr/>
            <p:nvPr/>
          </p:nvSpPr>
          <p:spPr>
            <a:xfrm>
              <a:off x="6320545" y="2599650"/>
              <a:ext cx="674067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Warm Diodes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36" name="Straight Arrow Connector 135">
              <a:extLst>
                <a:ext uri="{FF2B5EF4-FFF2-40B4-BE49-F238E27FC236}">
                  <a16:creationId xmlns:a16="http://schemas.microsoft.com/office/drawing/2014/main" id="{BF4025A5-67EB-454C-9DB8-0F720C80C389}"/>
                </a:ext>
              </a:extLst>
            </p:cNvPr>
            <p:cNvCxnSpPr>
              <a:cxnSpLocks/>
              <a:stCxn id="135" idx="2"/>
            </p:cNvCxnSpPr>
            <p:nvPr/>
          </p:nvCxnSpPr>
          <p:spPr>
            <a:xfrm>
              <a:off x="6657579" y="2775263"/>
              <a:ext cx="2635" cy="564739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0" name="Rectangle: Rounded Corners 159">
            <a:extLst>
              <a:ext uri="{FF2B5EF4-FFF2-40B4-BE49-F238E27FC236}">
                <a16:creationId xmlns:a16="http://schemas.microsoft.com/office/drawing/2014/main" id="{5C69951D-B54E-445D-BA0E-70C95756E97B}"/>
              </a:ext>
            </a:extLst>
          </p:cNvPr>
          <p:cNvSpPr/>
          <p:nvPr/>
        </p:nvSpPr>
        <p:spPr>
          <a:xfrm>
            <a:off x="8287631" y="4785896"/>
            <a:ext cx="384043" cy="19202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067">
                <a:solidFill>
                  <a:schemeClr val="bg1"/>
                </a:solidFill>
              </a:rPr>
              <a:t>DCM</a:t>
            </a:r>
            <a:endParaRPr lang="en-GB" sz="1067">
              <a:solidFill>
                <a:schemeClr val="bg1"/>
              </a:solidFill>
            </a:endParaRPr>
          </a:p>
        </p:txBody>
      </p: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05AB1912-3BDD-4BB8-AF8A-7ED4C936CAFC}"/>
              </a:ext>
            </a:extLst>
          </p:cNvPr>
          <p:cNvCxnSpPr>
            <a:cxnSpLocks/>
            <a:stCxn id="160" idx="0"/>
          </p:cNvCxnSpPr>
          <p:nvPr/>
        </p:nvCxnSpPr>
        <p:spPr>
          <a:xfrm flipV="1">
            <a:off x="8479652" y="4565608"/>
            <a:ext cx="0" cy="220289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AB1A95CD-0114-4B3E-88C7-92A18247FA38}"/>
              </a:ext>
            </a:extLst>
          </p:cNvPr>
          <p:cNvGrpSpPr/>
          <p:nvPr/>
        </p:nvGrpSpPr>
        <p:grpSpPr>
          <a:xfrm rot="20831218">
            <a:off x="8784524" y="4331510"/>
            <a:ext cx="2814296" cy="204365"/>
            <a:chOff x="6920847" y="3372095"/>
            <a:chExt cx="2205757" cy="160936"/>
          </a:xfrm>
        </p:grpSpPr>
        <p:sp>
          <p:nvSpPr>
            <p:cNvPr id="167" name="Rectangle: Rounded Corners 166">
              <a:extLst>
                <a:ext uri="{FF2B5EF4-FFF2-40B4-BE49-F238E27FC236}">
                  <a16:creationId xmlns:a16="http://schemas.microsoft.com/office/drawing/2014/main" id="{7D3BA8E7-7A34-4678-853D-9F5900DF21E6}"/>
                </a:ext>
              </a:extLst>
            </p:cNvPr>
            <p:cNvSpPr/>
            <p:nvPr/>
          </p:nvSpPr>
          <p:spPr>
            <a:xfrm rot="21600000">
              <a:off x="8838572" y="3381499"/>
              <a:ext cx="288032" cy="14401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Q1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sp>
          <p:nvSpPr>
            <p:cNvPr id="168" name="Rectangle: Rounded Corners 167">
              <a:extLst>
                <a:ext uri="{FF2B5EF4-FFF2-40B4-BE49-F238E27FC236}">
                  <a16:creationId xmlns:a16="http://schemas.microsoft.com/office/drawing/2014/main" id="{2F5C0B07-4C80-4F12-8120-F0B44DEB3004}"/>
                </a:ext>
              </a:extLst>
            </p:cNvPr>
            <p:cNvSpPr/>
            <p:nvPr/>
          </p:nvSpPr>
          <p:spPr>
            <a:xfrm>
              <a:off x="8476019" y="3381177"/>
              <a:ext cx="288032" cy="14401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Q2A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sp>
          <p:nvSpPr>
            <p:cNvPr id="169" name="Rectangle: Rounded Corners 168">
              <a:extLst>
                <a:ext uri="{FF2B5EF4-FFF2-40B4-BE49-F238E27FC236}">
                  <a16:creationId xmlns:a16="http://schemas.microsoft.com/office/drawing/2014/main" id="{BEC4971E-CBF3-429F-8425-371ADFCC5D2B}"/>
                </a:ext>
              </a:extLst>
            </p:cNvPr>
            <p:cNvSpPr/>
            <p:nvPr/>
          </p:nvSpPr>
          <p:spPr>
            <a:xfrm>
              <a:off x="8108312" y="3372095"/>
              <a:ext cx="288032" cy="14401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Q2B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sp>
          <p:nvSpPr>
            <p:cNvPr id="170" name="Rectangle: Rounded Corners 169">
              <a:extLst>
                <a:ext uri="{FF2B5EF4-FFF2-40B4-BE49-F238E27FC236}">
                  <a16:creationId xmlns:a16="http://schemas.microsoft.com/office/drawing/2014/main" id="{9563C15D-3FBB-42F3-87EF-C86E3076BDDE}"/>
                </a:ext>
              </a:extLst>
            </p:cNvPr>
            <p:cNvSpPr/>
            <p:nvPr/>
          </p:nvSpPr>
          <p:spPr>
            <a:xfrm>
              <a:off x="7726661" y="3373204"/>
              <a:ext cx="288032" cy="14401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Q3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sp>
          <p:nvSpPr>
            <p:cNvPr id="171" name="Rectangle: Rounded Corners 170">
              <a:extLst>
                <a:ext uri="{FF2B5EF4-FFF2-40B4-BE49-F238E27FC236}">
                  <a16:creationId xmlns:a16="http://schemas.microsoft.com/office/drawing/2014/main" id="{8089278C-4D8E-4436-9D40-66998CC44A5A}"/>
                </a:ext>
              </a:extLst>
            </p:cNvPr>
            <p:cNvSpPr/>
            <p:nvPr/>
          </p:nvSpPr>
          <p:spPr>
            <a:xfrm>
              <a:off x="7332535" y="3381703"/>
              <a:ext cx="288032" cy="14401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CP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sp>
          <p:nvSpPr>
            <p:cNvPr id="172" name="Rectangle: Rounded Corners 171">
              <a:extLst>
                <a:ext uri="{FF2B5EF4-FFF2-40B4-BE49-F238E27FC236}">
                  <a16:creationId xmlns:a16="http://schemas.microsoft.com/office/drawing/2014/main" id="{17639AA0-2177-4297-BE6C-185CC7C5D89F}"/>
                </a:ext>
              </a:extLst>
            </p:cNvPr>
            <p:cNvSpPr/>
            <p:nvPr/>
          </p:nvSpPr>
          <p:spPr>
            <a:xfrm>
              <a:off x="6920847" y="3389015"/>
              <a:ext cx="288032" cy="14401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D1</a:t>
              </a:r>
              <a:endParaRPr lang="en-GB" sz="1067">
                <a:solidFill>
                  <a:schemeClr val="bg1"/>
                </a:solidFill>
              </a:endParaRPr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65458E4C-0827-471F-98BA-585A726742CE}"/>
              </a:ext>
            </a:extLst>
          </p:cNvPr>
          <p:cNvGrpSpPr/>
          <p:nvPr/>
        </p:nvGrpSpPr>
        <p:grpSpPr>
          <a:xfrm>
            <a:off x="8934779" y="2564594"/>
            <a:ext cx="1105301" cy="269893"/>
            <a:chOff x="6870843" y="2928546"/>
            <a:chExt cx="1258332" cy="202420"/>
          </a:xfrm>
        </p:grpSpPr>
        <p:sp>
          <p:nvSpPr>
            <p:cNvPr id="190" name="Rectangle: Rounded Corners 189">
              <a:extLst>
                <a:ext uri="{FF2B5EF4-FFF2-40B4-BE49-F238E27FC236}">
                  <a16:creationId xmlns:a16="http://schemas.microsoft.com/office/drawing/2014/main" id="{CEBBD6E5-9FC7-4F3F-BDD1-96389AAF3EE4}"/>
                </a:ext>
              </a:extLst>
            </p:cNvPr>
            <p:cNvSpPr/>
            <p:nvPr/>
          </p:nvSpPr>
          <p:spPr>
            <a:xfrm>
              <a:off x="7479118" y="2955353"/>
              <a:ext cx="650057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OC PCs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91" name="Straight Arrow Connector 190">
              <a:extLst>
                <a:ext uri="{FF2B5EF4-FFF2-40B4-BE49-F238E27FC236}">
                  <a16:creationId xmlns:a16="http://schemas.microsoft.com/office/drawing/2014/main" id="{D7A16008-EBB9-4EA2-BBE9-81340BC6E3A0}"/>
                </a:ext>
              </a:extLst>
            </p:cNvPr>
            <p:cNvCxnSpPr>
              <a:cxnSpLocks/>
              <a:stCxn id="190" idx="0"/>
            </p:cNvCxnSpPr>
            <p:nvPr/>
          </p:nvCxnSpPr>
          <p:spPr>
            <a:xfrm flipH="1" flipV="1">
              <a:off x="6870843" y="2928546"/>
              <a:ext cx="933304" cy="26807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98699140-CA03-4490-938D-074B8BDF8A4B}"/>
              </a:ext>
            </a:extLst>
          </p:cNvPr>
          <p:cNvGrpSpPr/>
          <p:nvPr/>
        </p:nvGrpSpPr>
        <p:grpSpPr>
          <a:xfrm>
            <a:off x="8381253" y="2682523"/>
            <a:ext cx="930543" cy="249981"/>
            <a:chOff x="6263577" y="2974556"/>
            <a:chExt cx="697907" cy="187486"/>
          </a:xfrm>
        </p:grpSpPr>
        <p:sp>
          <p:nvSpPr>
            <p:cNvPr id="193" name="Rectangle: Rounded Corners 192">
              <a:extLst>
                <a:ext uri="{FF2B5EF4-FFF2-40B4-BE49-F238E27FC236}">
                  <a16:creationId xmlns:a16="http://schemas.microsoft.com/office/drawing/2014/main" id="{C1CFE493-BF36-4FBF-8B8B-DF0F9D5D728C}"/>
                </a:ext>
              </a:extLst>
            </p:cNvPr>
            <p:cNvSpPr/>
            <p:nvPr/>
          </p:nvSpPr>
          <p:spPr>
            <a:xfrm>
              <a:off x="6469579" y="2986429"/>
              <a:ext cx="491905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D1 PC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94" name="Straight Arrow Connector 193">
              <a:extLst>
                <a:ext uri="{FF2B5EF4-FFF2-40B4-BE49-F238E27FC236}">
                  <a16:creationId xmlns:a16="http://schemas.microsoft.com/office/drawing/2014/main" id="{970B0A6E-1862-47D1-A3F3-C1FBBC5BF3AB}"/>
                </a:ext>
              </a:extLst>
            </p:cNvPr>
            <p:cNvCxnSpPr>
              <a:cxnSpLocks/>
              <a:stCxn id="193" idx="1"/>
            </p:cNvCxnSpPr>
            <p:nvPr/>
          </p:nvCxnSpPr>
          <p:spPr>
            <a:xfrm flipH="1" flipV="1">
              <a:off x="6263577" y="2974556"/>
              <a:ext cx="206002" cy="99680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2" name="Rectangle: Rounded Corners 201">
            <a:extLst>
              <a:ext uri="{FF2B5EF4-FFF2-40B4-BE49-F238E27FC236}">
                <a16:creationId xmlns:a16="http://schemas.microsoft.com/office/drawing/2014/main" id="{F3AFAC9E-44BE-41C1-B102-CD9EC8A92919}"/>
              </a:ext>
            </a:extLst>
          </p:cNvPr>
          <p:cNvSpPr/>
          <p:nvPr/>
        </p:nvSpPr>
        <p:spPr>
          <a:xfrm>
            <a:off x="8071427" y="5006175"/>
            <a:ext cx="853440" cy="234151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067">
                <a:solidFill>
                  <a:schemeClr val="bg1"/>
                </a:solidFill>
              </a:rPr>
              <a:t>Cold Diodes</a:t>
            </a:r>
            <a:endParaRPr lang="en-GB" sz="1067">
              <a:solidFill>
                <a:schemeClr val="bg1"/>
              </a:solidFill>
            </a:endParaRPr>
          </a:p>
        </p:txBody>
      </p: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62C9E632-17BD-499A-8B78-A0D7292B7EFC}"/>
              </a:ext>
            </a:extLst>
          </p:cNvPr>
          <p:cNvGrpSpPr/>
          <p:nvPr/>
        </p:nvGrpSpPr>
        <p:grpSpPr>
          <a:xfrm>
            <a:off x="8197046" y="1830846"/>
            <a:ext cx="474628" cy="496381"/>
            <a:chOff x="6810161" y="2715091"/>
            <a:chExt cx="355971" cy="372286"/>
          </a:xfrm>
        </p:grpSpPr>
        <p:sp>
          <p:nvSpPr>
            <p:cNvPr id="204" name="Rectangle: Rounded Corners 203">
              <a:extLst>
                <a:ext uri="{FF2B5EF4-FFF2-40B4-BE49-F238E27FC236}">
                  <a16:creationId xmlns:a16="http://schemas.microsoft.com/office/drawing/2014/main" id="{2B0B5591-3602-464D-9893-B90F1CE5F1CA}"/>
                </a:ext>
              </a:extLst>
            </p:cNvPr>
            <p:cNvSpPr/>
            <p:nvPr/>
          </p:nvSpPr>
          <p:spPr>
            <a:xfrm>
              <a:off x="6810161" y="2715091"/>
              <a:ext cx="355971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OC EE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205" name="Straight Arrow Connector 204">
              <a:extLst>
                <a:ext uri="{FF2B5EF4-FFF2-40B4-BE49-F238E27FC236}">
                  <a16:creationId xmlns:a16="http://schemas.microsoft.com/office/drawing/2014/main" id="{3381D409-6A74-461C-8CB6-4351EDD02384}"/>
                </a:ext>
              </a:extLst>
            </p:cNvPr>
            <p:cNvCxnSpPr>
              <a:cxnSpLocks/>
              <a:stCxn id="204" idx="2"/>
            </p:cNvCxnSpPr>
            <p:nvPr/>
          </p:nvCxnSpPr>
          <p:spPr>
            <a:xfrm>
              <a:off x="6988147" y="2890704"/>
              <a:ext cx="86396" cy="196673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97762D8B-241D-4CDA-A9B2-0B954775584D}"/>
              </a:ext>
            </a:extLst>
          </p:cNvPr>
          <p:cNvGrpSpPr/>
          <p:nvPr/>
        </p:nvGrpSpPr>
        <p:grpSpPr>
          <a:xfrm>
            <a:off x="7188651" y="3834288"/>
            <a:ext cx="490709" cy="446867"/>
            <a:chOff x="5981929" y="2898599"/>
            <a:chExt cx="368032" cy="335150"/>
          </a:xfrm>
        </p:grpSpPr>
        <p:sp>
          <p:nvSpPr>
            <p:cNvPr id="126" name="Rectangle: Rounded Corners 125">
              <a:extLst>
                <a:ext uri="{FF2B5EF4-FFF2-40B4-BE49-F238E27FC236}">
                  <a16:creationId xmlns:a16="http://schemas.microsoft.com/office/drawing/2014/main" id="{8E33F454-593E-4CC0-87E0-7E231941E2FD}"/>
                </a:ext>
              </a:extLst>
            </p:cNvPr>
            <p:cNvSpPr/>
            <p:nvPr/>
          </p:nvSpPr>
          <p:spPr>
            <a:xfrm>
              <a:off x="5981929" y="3058136"/>
              <a:ext cx="368032" cy="17561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DSHM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27" name="Straight Arrow Connector 126">
              <a:extLst>
                <a:ext uri="{FF2B5EF4-FFF2-40B4-BE49-F238E27FC236}">
                  <a16:creationId xmlns:a16="http://schemas.microsoft.com/office/drawing/2014/main" id="{87B6DB66-8266-4FC3-9FED-5BE18DCA26F3}"/>
                </a:ext>
              </a:extLst>
            </p:cNvPr>
            <p:cNvCxnSpPr>
              <a:cxnSpLocks/>
              <a:stCxn id="126" idx="0"/>
            </p:cNvCxnSpPr>
            <p:nvPr/>
          </p:nvCxnSpPr>
          <p:spPr>
            <a:xfrm flipV="1">
              <a:off x="6165945" y="2898599"/>
              <a:ext cx="158214" cy="159537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95287BFD-734D-4F7B-88CA-70103DAF3087}"/>
              </a:ext>
            </a:extLst>
          </p:cNvPr>
          <p:cNvGrpSpPr/>
          <p:nvPr/>
        </p:nvGrpSpPr>
        <p:grpSpPr>
          <a:xfrm>
            <a:off x="4238425" y="2619635"/>
            <a:ext cx="813232" cy="690053"/>
            <a:chOff x="2645158" y="2640325"/>
            <a:chExt cx="925824" cy="517540"/>
          </a:xfrm>
        </p:grpSpPr>
        <p:sp>
          <p:nvSpPr>
            <p:cNvPr id="137" name="Rectangle: Rounded Corners 136">
              <a:extLst>
                <a:ext uri="{FF2B5EF4-FFF2-40B4-BE49-F238E27FC236}">
                  <a16:creationId xmlns:a16="http://schemas.microsoft.com/office/drawing/2014/main" id="{4F73B2AD-15A8-47CE-85F6-DBE88C04C36E}"/>
                </a:ext>
              </a:extLst>
            </p:cNvPr>
            <p:cNvSpPr/>
            <p:nvPr/>
          </p:nvSpPr>
          <p:spPr>
            <a:xfrm>
              <a:off x="2645158" y="2640325"/>
              <a:ext cx="879096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D2 PC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38" name="Straight Arrow Connector 137">
              <a:extLst>
                <a:ext uri="{FF2B5EF4-FFF2-40B4-BE49-F238E27FC236}">
                  <a16:creationId xmlns:a16="http://schemas.microsoft.com/office/drawing/2014/main" id="{651621EA-348A-4C9A-BEF8-D1DB426EC1E5}"/>
                </a:ext>
              </a:extLst>
            </p:cNvPr>
            <p:cNvCxnSpPr>
              <a:cxnSpLocks/>
              <a:stCxn id="137" idx="2"/>
            </p:cNvCxnSpPr>
            <p:nvPr/>
          </p:nvCxnSpPr>
          <p:spPr>
            <a:xfrm>
              <a:off x="3084706" y="2815938"/>
              <a:ext cx="486276" cy="341927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B6AC0262-D489-4E8A-90E1-0193BC361F41}"/>
              </a:ext>
            </a:extLst>
          </p:cNvPr>
          <p:cNvGrpSpPr/>
          <p:nvPr/>
        </p:nvGrpSpPr>
        <p:grpSpPr>
          <a:xfrm>
            <a:off x="4957942" y="3257426"/>
            <a:ext cx="690401" cy="632575"/>
            <a:chOff x="6022653" y="2545276"/>
            <a:chExt cx="517801" cy="474431"/>
          </a:xfrm>
        </p:grpSpPr>
        <p:sp>
          <p:nvSpPr>
            <p:cNvPr id="143" name="Rectangle: Rounded Corners 142">
              <a:extLst>
                <a:ext uri="{FF2B5EF4-FFF2-40B4-BE49-F238E27FC236}">
                  <a16:creationId xmlns:a16="http://schemas.microsoft.com/office/drawing/2014/main" id="{D6CADB22-D4A4-46AE-B691-B23EDEF8FE9D}"/>
                </a:ext>
              </a:extLst>
            </p:cNvPr>
            <p:cNvSpPr/>
            <p:nvPr/>
          </p:nvSpPr>
          <p:spPr>
            <a:xfrm>
              <a:off x="6022653" y="2845746"/>
              <a:ext cx="517801" cy="173961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D2 OC EE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48" name="Straight Arrow Connector 147">
              <a:extLst>
                <a:ext uri="{FF2B5EF4-FFF2-40B4-BE49-F238E27FC236}">
                  <a16:creationId xmlns:a16="http://schemas.microsoft.com/office/drawing/2014/main" id="{04902B16-6042-4FF1-8369-39BA9B13AEAB}"/>
                </a:ext>
              </a:extLst>
            </p:cNvPr>
            <p:cNvCxnSpPr>
              <a:cxnSpLocks/>
              <a:stCxn id="143" idx="0"/>
            </p:cNvCxnSpPr>
            <p:nvPr/>
          </p:nvCxnSpPr>
          <p:spPr>
            <a:xfrm flipV="1">
              <a:off x="6281554" y="2545276"/>
              <a:ext cx="0" cy="30047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34191587-F68F-4638-82A9-3AED4DCC4BE5}"/>
              </a:ext>
            </a:extLst>
          </p:cNvPr>
          <p:cNvGrpSpPr/>
          <p:nvPr/>
        </p:nvGrpSpPr>
        <p:grpSpPr>
          <a:xfrm>
            <a:off x="3572870" y="3790065"/>
            <a:ext cx="897140" cy="462833"/>
            <a:chOff x="5555959" y="3617162"/>
            <a:chExt cx="672855" cy="347125"/>
          </a:xfrm>
        </p:grpSpPr>
        <p:sp>
          <p:nvSpPr>
            <p:cNvPr id="150" name="Rectangle: Rounded Corners 149">
              <a:extLst>
                <a:ext uri="{FF2B5EF4-FFF2-40B4-BE49-F238E27FC236}">
                  <a16:creationId xmlns:a16="http://schemas.microsoft.com/office/drawing/2014/main" id="{21BA9B01-6FDD-400C-94A1-6D5CBFCE17C8}"/>
                </a:ext>
              </a:extLst>
            </p:cNvPr>
            <p:cNvSpPr/>
            <p:nvPr/>
          </p:nvSpPr>
          <p:spPr>
            <a:xfrm>
              <a:off x="5736909" y="3788674"/>
              <a:ext cx="491905" cy="175613"/>
            </a:xfrm>
            <a:prstGeom prst="roundRect">
              <a:avLst/>
            </a:prstGeom>
            <a:solidFill>
              <a:srgbClr val="C59EE2"/>
            </a:solidFill>
            <a:ln>
              <a:solidFill>
                <a:srgbClr val="7030A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pt-PT" sz="1067">
                  <a:solidFill>
                    <a:schemeClr val="bg1"/>
                  </a:solidFill>
                </a:rPr>
                <a:t>C</a:t>
              </a:r>
              <a:r>
                <a:rPr lang="en-US" sz="1067">
                  <a:solidFill>
                    <a:schemeClr val="bg1"/>
                  </a:solidFill>
                </a:rPr>
                <a:t>old box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51" name="Straight Arrow Connector 150">
              <a:extLst>
                <a:ext uri="{FF2B5EF4-FFF2-40B4-BE49-F238E27FC236}">
                  <a16:creationId xmlns:a16="http://schemas.microsoft.com/office/drawing/2014/main" id="{E8DDFFAE-0AC3-455C-B131-04EE639AE277}"/>
                </a:ext>
              </a:extLst>
            </p:cNvPr>
            <p:cNvCxnSpPr>
              <a:cxnSpLocks/>
              <a:stCxn id="150" idx="0"/>
            </p:cNvCxnSpPr>
            <p:nvPr/>
          </p:nvCxnSpPr>
          <p:spPr>
            <a:xfrm flipH="1" flipV="1">
              <a:off x="5555959" y="3617162"/>
              <a:ext cx="426903" cy="171512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D79B2F47-C43E-4419-9C17-C37CB730920A}"/>
              </a:ext>
            </a:extLst>
          </p:cNvPr>
          <p:cNvGrpSpPr/>
          <p:nvPr/>
        </p:nvGrpSpPr>
        <p:grpSpPr>
          <a:xfrm>
            <a:off x="5501267" y="3232874"/>
            <a:ext cx="697715" cy="445823"/>
            <a:chOff x="5843094" y="2240136"/>
            <a:chExt cx="523286" cy="334367"/>
          </a:xfrm>
        </p:grpSpPr>
        <p:sp>
          <p:nvSpPr>
            <p:cNvPr id="153" name="Rectangle: Rounded Corners 152">
              <a:extLst>
                <a:ext uri="{FF2B5EF4-FFF2-40B4-BE49-F238E27FC236}">
                  <a16:creationId xmlns:a16="http://schemas.microsoft.com/office/drawing/2014/main" id="{AF4C3180-5EB1-4ECE-B359-F846F9E092F1}"/>
                </a:ext>
              </a:extLst>
            </p:cNvPr>
            <p:cNvSpPr/>
            <p:nvPr/>
          </p:nvSpPr>
          <p:spPr>
            <a:xfrm>
              <a:off x="5998348" y="2398890"/>
              <a:ext cx="368032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CDBs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54" name="Straight Arrow Connector 153">
              <a:extLst>
                <a:ext uri="{FF2B5EF4-FFF2-40B4-BE49-F238E27FC236}">
                  <a16:creationId xmlns:a16="http://schemas.microsoft.com/office/drawing/2014/main" id="{D9D5F4E0-0816-403D-A7F2-B18D50EC0167}"/>
                </a:ext>
              </a:extLst>
            </p:cNvPr>
            <p:cNvCxnSpPr>
              <a:cxnSpLocks/>
              <a:stCxn id="153" idx="0"/>
            </p:cNvCxnSpPr>
            <p:nvPr/>
          </p:nvCxnSpPr>
          <p:spPr>
            <a:xfrm flipH="1" flipV="1">
              <a:off x="5843094" y="2240136"/>
              <a:ext cx="339270" cy="158754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1C06A1D9-BF12-460A-98B0-3845DD34D1D5}"/>
              </a:ext>
            </a:extLst>
          </p:cNvPr>
          <p:cNvGrpSpPr/>
          <p:nvPr/>
        </p:nvGrpSpPr>
        <p:grpSpPr>
          <a:xfrm>
            <a:off x="5407987" y="2447519"/>
            <a:ext cx="559135" cy="2647692"/>
            <a:chOff x="5163581" y="2410950"/>
            <a:chExt cx="419351" cy="1985769"/>
          </a:xfrm>
        </p:grpSpPr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866A94A3-9A03-42EE-B3EC-20CA9FF18E64}"/>
                </a:ext>
              </a:extLst>
            </p:cNvPr>
            <p:cNvGrpSpPr/>
            <p:nvPr/>
          </p:nvGrpSpPr>
          <p:grpSpPr>
            <a:xfrm>
              <a:off x="5163581" y="4068197"/>
              <a:ext cx="368032" cy="328522"/>
              <a:chOff x="6335802" y="3227938"/>
              <a:chExt cx="368032" cy="328522"/>
            </a:xfrm>
          </p:grpSpPr>
          <p:sp>
            <p:nvSpPr>
              <p:cNvPr id="179" name="Rectangle: Rounded Corners 178">
                <a:extLst>
                  <a:ext uri="{FF2B5EF4-FFF2-40B4-BE49-F238E27FC236}">
                    <a16:creationId xmlns:a16="http://schemas.microsoft.com/office/drawing/2014/main" id="{2A9DCBFD-F13B-4305-9B0E-5E429BD2F444}"/>
                  </a:ext>
                </a:extLst>
              </p:cNvPr>
              <p:cNvSpPr/>
              <p:nvPr/>
            </p:nvSpPr>
            <p:spPr>
              <a:xfrm>
                <a:off x="6335802" y="3227938"/>
                <a:ext cx="368032" cy="175613"/>
              </a:xfrm>
              <a:prstGeom prst="roundRect">
                <a:avLst/>
              </a:prstGeom>
              <a:solidFill>
                <a:schemeClr val="bg2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067">
                    <a:solidFill>
                      <a:schemeClr val="bg1"/>
                    </a:solidFill>
                  </a:rPr>
                  <a:t>DFM</a:t>
                </a:r>
                <a:endParaRPr lang="en-GB" sz="1067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95" name="Straight Arrow Connector 194">
                <a:extLst>
                  <a:ext uri="{FF2B5EF4-FFF2-40B4-BE49-F238E27FC236}">
                    <a16:creationId xmlns:a16="http://schemas.microsoft.com/office/drawing/2014/main" id="{154406ED-CDD4-4272-A94A-A540AB52DFE9}"/>
                  </a:ext>
                </a:extLst>
              </p:cNvPr>
              <p:cNvCxnSpPr>
                <a:cxnSpLocks/>
                <a:stCxn id="179" idx="2"/>
              </p:cNvCxnSpPr>
              <p:nvPr/>
            </p:nvCxnSpPr>
            <p:spPr>
              <a:xfrm flipH="1">
                <a:off x="6464458" y="3403551"/>
                <a:ext cx="55360" cy="152909"/>
              </a:xfrm>
              <a:prstGeom prst="straightConnector1">
                <a:avLst/>
              </a:prstGeom>
              <a:ln>
                <a:solidFill>
                  <a:schemeClr val="bg2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7" name="Group 156">
              <a:extLst>
                <a:ext uri="{FF2B5EF4-FFF2-40B4-BE49-F238E27FC236}">
                  <a16:creationId xmlns:a16="http://schemas.microsoft.com/office/drawing/2014/main" id="{D35FACF7-2A06-476D-960F-0D42812E77F6}"/>
                </a:ext>
              </a:extLst>
            </p:cNvPr>
            <p:cNvGrpSpPr/>
            <p:nvPr/>
          </p:nvGrpSpPr>
          <p:grpSpPr>
            <a:xfrm>
              <a:off x="5214900" y="2410950"/>
              <a:ext cx="368032" cy="445557"/>
              <a:chOff x="6477407" y="2559857"/>
              <a:chExt cx="368032" cy="445557"/>
            </a:xfrm>
          </p:grpSpPr>
          <p:sp>
            <p:nvSpPr>
              <p:cNvPr id="158" name="Rectangle: Rounded Corners 157">
                <a:extLst>
                  <a:ext uri="{FF2B5EF4-FFF2-40B4-BE49-F238E27FC236}">
                    <a16:creationId xmlns:a16="http://schemas.microsoft.com/office/drawing/2014/main" id="{DD066492-9B71-4B14-AF12-5E9C21073E10}"/>
                  </a:ext>
                </a:extLst>
              </p:cNvPr>
              <p:cNvSpPr/>
              <p:nvPr/>
            </p:nvSpPr>
            <p:spPr>
              <a:xfrm>
                <a:off x="6477407" y="2559857"/>
                <a:ext cx="368032" cy="175613"/>
              </a:xfrm>
              <a:prstGeom prst="roundRect">
                <a:avLst/>
              </a:prstGeom>
              <a:solidFill>
                <a:schemeClr val="bg2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067">
                    <a:solidFill>
                      <a:schemeClr val="bg1"/>
                    </a:solidFill>
                  </a:rPr>
                  <a:t>DFHM</a:t>
                </a:r>
                <a:endParaRPr lang="en-GB" sz="1067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59" name="Straight Arrow Connector 158">
                <a:extLst>
                  <a:ext uri="{FF2B5EF4-FFF2-40B4-BE49-F238E27FC236}">
                    <a16:creationId xmlns:a16="http://schemas.microsoft.com/office/drawing/2014/main" id="{D855FEA6-12A2-4F6D-88C9-1FE1300D282A}"/>
                  </a:ext>
                </a:extLst>
              </p:cNvPr>
              <p:cNvCxnSpPr>
                <a:cxnSpLocks/>
                <a:stCxn id="158" idx="2"/>
              </p:cNvCxnSpPr>
              <p:nvPr/>
            </p:nvCxnSpPr>
            <p:spPr>
              <a:xfrm flipH="1">
                <a:off x="6651302" y="2735470"/>
                <a:ext cx="10121" cy="269944"/>
              </a:xfrm>
              <a:prstGeom prst="straightConnector1">
                <a:avLst/>
              </a:prstGeom>
              <a:ln>
                <a:solidFill>
                  <a:schemeClr val="bg2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52F06387-E2B0-4181-88E3-CA7E9AEB705D}"/>
              </a:ext>
            </a:extLst>
          </p:cNvPr>
          <p:cNvGrpSpPr/>
          <p:nvPr/>
        </p:nvGrpSpPr>
        <p:grpSpPr>
          <a:xfrm>
            <a:off x="63180" y="5707718"/>
            <a:ext cx="775739" cy="623927"/>
            <a:chOff x="357915" y="4883927"/>
            <a:chExt cx="581804" cy="467945"/>
          </a:xfrm>
        </p:grpSpPr>
        <p:sp>
          <p:nvSpPr>
            <p:cNvPr id="197" name="Rectangle: Rounded Corners 196">
              <a:extLst>
                <a:ext uri="{FF2B5EF4-FFF2-40B4-BE49-F238E27FC236}">
                  <a16:creationId xmlns:a16="http://schemas.microsoft.com/office/drawing/2014/main" id="{4BD99641-B73B-41CF-997C-26BD06E31FFE}"/>
                </a:ext>
              </a:extLst>
            </p:cNvPr>
            <p:cNvSpPr/>
            <p:nvPr/>
          </p:nvSpPr>
          <p:spPr>
            <a:xfrm>
              <a:off x="357915" y="4883927"/>
              <a:ext cx="581804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DQHDS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98" name="Straight Arrow Connector 197">
              <a:extLst>
                <a:ext uri="{FF2B5EF4-FFF2-40B4-BE49-F238E27FC236}">
                  <a16:creationId xmlns:a16="http://schemas.microsoft.com/office/drawing/2014/main" id="{F3E3E898-2E6A-4689-8484-981C0B2AFB99}"/>
                </a:ext>
              </a:extLst>
            </p:cNvPr>
            <p:cNvCxnSpPr>
              <a:cxnSpLocks/>
              <a:stCxn id="197" idx="2"/>
            </p:cNvCxnSpPr>
            <p:nvPr/>
          </p:nvCxnSpPr>
          <p:spPr>
            <a:xfrm>
              <a:off x="648817" y="5059540"/>
              <a:ext cx="0" cy="292332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9" name="Rectangle: Rounded Corners 198">
            <a:extLst>
              <a:ext uri="{FF2B5EF4-FFF2-40B4-BE49-F238E27FC236}">
                <a16:creationId xmlns:a16="http://schemas.microsoft.com/office/drawing/2014/main" id="{B815D97F-5A3B-45FF-96BA-E6DBA0E6F2E9}"/>
              </a:ext>
            </a:extLst>
          </p:cNvPr>
          <p:cNvSpPr/>
          <p:nvPr/>
        </p:nvSpPr>
        <p:spPr>
          <a:xfrm rot="20831218">
            <a:off x="5325072" y="5475992"/>
            <a:ext cx="367496" cy="1828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067">
                <a:solidFill>
                  <a:schemeClr val="bg1"/>
                </a:solidFill>
              </a:rPr>
              <a:t>D2</a:t>
            </a:r>
            <a:endParaRPr lang="en-GB" sz="1067">
              <a:solidFill>
                <a:schemeClr val="bg1"/>
              </a:solidFill>
            </a:endParaRPr>
          </a:p>
        </p:txBody>
      </p:sp>
      <p:sp>
        <p:nvSpPr>
          <p:cNvPr id="200" name="Rectangle: Rounded Corners 199">
            <a:extLst>
              <a:ext uri="{FF2B5EF4-FFF2-40B4-BE49-F238E27FC236}">
                <a16:creationId xmlns:a16="http://schemas.microsoft.com/office/drawing/2014/main" id="{3ED865BB-47C1-464F-819C-F4FB82B44CE9}"/>
              </a:ext>
            </a:extLst>
          </p:cNvPr>
          <p:cNvSpPr/>
          <p:nvPr/>
        </p:nvSpPr>
        <p:spPr>
          <a:xfrm rot="20831218">
            <a:off x="3552583" y="5870653"/>
            <a:ext cx="367496" cy="1828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067">
                <a:solidFill>
                  <a:schemeClr val="bg1"/>
                </a:solidFill>
              </a:rPr>
              <a:t>Q4</a:t>
            </a:r>
            <a:endParaRPr lang="en-GB" sz="1067">
              <a:solidFill>
                <a:schemeClr val="bg1"/>
              </a:solidFill>
            </a:endParaRPr>
          </a:p>
        </p:txBody>
      </p:sp>
      <p:sp>
        <p:nvSpPr>
          <p:cNvPr id="201" name="Rectangle: Rounded Corners 200">
            <a:extLst>
              <a:ext uri="{FF2B5EF4-FFF2-40B4-BE49-F238E27FC236}">
                <a16:creationId xmlns:a16="http://schemas.microsoft.com/office/drawing/2014/main" id="{12318EF6-4A9B-4F01-BF96-CB49EE081B63}"/>
              </a:ext>
            </a:extLst>
          </p:cNvPr>
          <p:cNvSpPr/>
          <p:nvPr/>
        </p:nvSpPr>
        <p:spPr>
          <a:xfrm rot="20831218">
            <a:off x="1976893" y="6205440"/>
            <a:ext cx="367496" cy="1828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pt-PT" sz="1067">
                <a:solidFill>
                  <a:schemeClr val="bg1"/>
                </a:solidFill>
              </a:rPr>
              <a:t>Q5</a:t>
            </a:r>
            <a:endParaRPr lang="en-GB" sz="1067">
              <a:solidFill>
                <a:schemeClr val="bg1"/>
              </a:solidFill>
            </a:endParaRPr>
          </a:p>
        </p:txBody>
      </p:sp>
      <p:sp>
        <p:nvSpPr>
          <p:cNvPr id="207" name="Rectangle: Rounded Corners 206">
            <a:extLst>
              <a:ext uri="{FF2B5EF4-FFF2-40B4-BE49-F238E27FC236}">
                <a16:creationId xmlns:a16="http://schemas.microsoft.com/office/drawing/2014/main" id="{B96ECD14-BC6E-47F9-B191-4E0637B741AC}"/>
              </a:ext>
            </a:extLst>
          </p:cNvPr>
          <p:cNvSpPr/>
          <p:nvPr/>
        </p:nvSpPr>
        <p:spPr>
          <a:xfrm rot="20831218">
            <a:off x="836100" y="6447903"/>
            <a:ext cx="367496" cy="1828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067">
                <a:solidFill>
                  <a:schemeClr val="bg1"/>
                </a:solidFill>
              </a:rPr>
              <a:t>Q6</a:t>
            </a:r>
            <a:endParaRPr lang="en-GB" sz="1067">
              <a:solidFill>
                <a:schemeClr val="bg1"/>
              </a:solidFill>
            </a:endParaRPr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B3FF559E-B26F-46DF-9BA3-B86071A67A64}"/>
              </a:ext>
            </a:extLst>
          </p:cNvPr>
          <p:cNvGrpSpPr/>
          <p:nvPr/>
        </p:nvGrpSpPr>
        <p:grpSpPr>
          <a:xfrm>
            <a:off x="5782242" y="1980035"/>
            <a:ext cx="655873" cy="999951"/>
            <a:chOff x="6469579" y="2986429"/>
            <a:chExt cx="491905" cy="749963"/>
          </a:xfrm>
        </p:grpSpPr>
        <p:sp>
          <p:nvSpPr>
            <p:cNvPr id="210" name="Rectangle: Rounded Corners 209">
              <a:extLst>
                <a:ext uri="{FF2B5EF4-FFF2-40B4-BE49-F238E27FC236}">
                  <a16:creationId xmlns:a16="http://schemas.microsoft.com/office/drawing/2014/main" id="{A307CC1D-2763-46B2-8802-9142D0054280}"/>
                </a:ext>
              </a:extLst>
            </p:cNvPr>
            <p:cNvSpPr/>
            <p:nvPr/>
          </p:nvSpPr>
          <p:spPr>
            <a:xfrm>
              <a:off x="6469579" y="2986429"/>
              <a:ext cx="491905" cy="175613"/>
            </a:xfrm>
            <a:prstGeom prst="roundRect">
              <a:avLst/>
            </a:prstGeom>
            <a:solidFill>
              <a:srgbClr val="C59EE2"/>
            </a:solidFill>
            <a:ln>
              <a:solidFill>
                <a:srgbClr val="7030A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pt-PT" sz="1067">
                  <a:solidFill>
                    <a:schemeClr val="bg1"/>
                  </a:solidFill>
                </a:rPr>
                <a:t>Valve</a:t>
              </a:r>
              <a:r>
                <a:rPr lang="en-US" sz="1067">
                  <a:solidFill>
                    <a:schemeClr val="bg1"/>
                  </a:solidFill>
                </a:rPr>
                <a:t> box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211" name="Straight Arrow Connector 210">
              <a:extLst>
                <a:ext uri="{FF2B5EF4-FFF2-40B4-BE49-F238E27FC236}">
                  <a16:creationId xmlns:a16="http://schemas.microsoft.com/office/drawing/2014/main" id="{A89C63C3-31DF-49E0-96D0-94FA12A89F7D}"/>
                </a:ext>
              </a:extLst>
            </p:cNvPr>
            <p:cNvCxnSpPr>
              <a:cxnSpLocks/>
              <a:stCxn id="210" idx="2"/>
            </p:cNvCxnSpPr>
            <p:nvPr/>
          </p:nvCxnSpPr>
          <p:spPr>
            <a:xfrm>
              <a:off x="6715532" y="3162042"/>
              <a:ext cx="147329" cy="574350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9D862683-DAED-420B-87F3-AE41A0360182}"/>
              </a:ext>
            </a:extLst>
          </p:cNvPr>
          <p:cNvGrpSpPr/>
          <p:nvPr/>
        </p:nvGrpSpPr>
        <p:grpSpPr>
          <a:xfrm>
            <a:off x="4644669" y="2235666"/>
            <a:ext cx="772187" cy="901439"/>
            <a:chOff x="942988" y="1412238"/>
            <a:chExt cx="879096" cy="676079"/>
          </a:xfrm>
        </p:grpSpPr>
        <p:sp>
          <p:nvSpPr>
            <p:cNvPr id="213" name="Rectangle: Rounded Corners 212">
              <a:extLst>
                <a:ext uri="{FF2B5EF4-FFF2-40B4-BE49-F238E27FC236}">
                  <a16:creationId xmlns:a16="http://schemas.microsoft.com/office/drawing/2014/main" id="{6888FBD8-DE05-4DCE-8131-D53858DCFD25}"/>
                </a:ext>
              </a:extLst>
            </p:cNvPr>
            <p:cNvSpPr/>
            <p:nvPr/>
          </p:nvSpPr>
          <p:spPr>
            <a:xfrm>
              <a:off x="942988" y="1412238"/>
              <a:ext cx="879096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D2 OC PCs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214" name="Straight Arrow Connector 213">
              <a:extLst>
                <a:ext uri="{FF2B5EF4-FFF2-40B4-BE49-F238E27FC236}">
                  <a16:creationId xmlns:a16="http://schemas.microsoft.com/office/drawing/2014/main" id="{E5C5D547-A2DA-43ED-83F5-D9EFA74C397E}"/>
                </a:ext>
              </a:extLst>
            </p:cNvPr>
            <p:cNvCxnSpPr>
              <a:cxnSpLocks/>
              <a:stCxn id="213" idx="2"/>
            </p:cNvCxnSpPr>
            <p:nvPr/>
          </p:nvCxnSpPr>
          <p:spPr>
            <a:xfrm>
              <a:off x="1382536" y="1587851"/>
              <a:ext cx="279435" cy="500466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6" name="Rectangle: Rounded Corners 215">
            <a:extLst>
              <a:ext uri="{FF2B5EF4-FFF2-40B4-BE49-F238E27FC236}">
                <a16:creationId xmlns:a16="http://schemas.microsoft.com/office/drawing/2014/main" id="{5020F9DC-AA39-47AD-BE1D-EE2793FF8485}"/>
              </a:ext>
            </a:extLst>
          </p:cNvPr>
          <p:cNvSpPr/>
          <p:nvPr/>
        </p:nvSpPr>
        <p:spPr>
          <a:xfrm rot="20831218">
            <a:off x="4376588" y="5644465"/>
            <a:ext cx="737349" cy="379827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pt-PT" sz="1067">
                <a:solidFill>
                  <a:schemeClr val="bg1"/>
                </a:solidFill>
              </a:rPr>
              <a:t>Crab</a:t>
            </a:r>
          </a:p>
          <a:p>
            <a:pPr algn="ctr"/>
            <a:r>
              <a:rPr lang="pt-PT" sz="1067">
                <a:solidFill>
                  <a:schemeClr val="bg1"/>
                </a:solidFill>
              </a:rPr>
              <a:t>Cavities</a:t>
            </a:r>
            <a:endParaRPr lang="en-GB" sz="1067">
              <a:solidFill>
                <a:schemeClr val="bg1"/>
              </a:solidFill>
            </a:endParaRPr>
          </a:p>
        </p:txBody>
      </p: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D7456E8F-22C8-43B7-8DFC-39DE95065868}"/>
              </a:ext>
            </a:extLst>
          </p:cNvPr>
          <p:cNvGrpSpPr/>
          <p:nvPr/>
        </p:nvGrpSpPr>
        <p:grpSpPr>
          <a:xfrm>
            <a:off x="1633553" y="4715757"/>
            <a:ext cx="1726143" cy="225411"/>
            <a:chOff x="5500259" y="3788675"/>
            <a:chExt cx="1294607" cy="169058"/>
          </a:xfrm>
        </p:grpSpPr>
        <p:sp>
          <p:nvSpPr>
            <p:cNvPr id="218" name="Rectangle: Rounded Corners 217">
              <a:extLst>
                <a:ext uri="{FF2B5EF4-FFF2-40B4-BE49-F238E27FC236}">
                  <a16:creationId xmlns:a16="http://schemas.microsoft.com/office/drawing/2014/main" id="{C34C9CEA-AD01-44EA-B56A-39073381950B}"/>
                </a:ext>
              </a:extLst>
            </p:cNvPr>
            <p:cNvSpPr/>
            <p:nvPr/>
          </p:nvSpPr>
          <p:spPr>
            <a:xfrm>
              <a:off x="5500259" y="3788675"/>
              <a:ext cx="728556" cy="169058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pt-PT" sz="1067">
                  <a:solidFill>
                    <a:schemeClr val="bg1"/>
                  </a:solidFill>
                </a:rPr>
                <a:t>RF Powering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219" name="Straight Arrow Connector 218">
              <a:extLst>
                <a:ext uri="{FF2B5EF4-FFF2-40B4-BE49-F238E27FC236}">
                  <a16:creationId xmlns:a16="http://schemas.microsoft.com/office/drawing/2014/main" id="{EA3175D6-253E-4D5F-86DE-D797B758898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28815" y="3810093"/>
              <a:ext cx="566051" cy="7930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0" name="TextBox 219">
            <a:extLst>
              <a:ext uri="{FF2B5EF4-FFF2-40B4-BE49-F238E27FC236}">
                <a16:creationId xmlns:a16="http://schemas.microsoft.com/office/drawing/2014/main" id="{64299BA9-423D-4AEF-9680-58E178F82BEF}"/>
              </a:ext>
            </a:extLst>
          </p:cNvPr>
          <p:cNvSpPr txBox="1"/>
          <p:nvPr/>
        </p:nvSpPr>
        <p:spPr>
          <a:xfrm>
            <a:off x="397215" y="3084097"/>
            <a:ext cx="604068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228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UW57</a:t>
            </a:r>
            <a:endParaRPr lang="fr-FR" sz="1000"/>
          </a:p>
        </p:txBody>
      </p:sp>
      <p:pic>
        <p:nvPicPr>
          <p:cNvPr id="108" name="Picture 107">
            <a:extLst>
              <a:ext uri="{FF2B5EF4-FFF2-40B4-BE49-F238E27FC236}">
                <a16:creationId xmlns:a16="http://schemas.microsoft.com/office/drawing/2014/main" id="{11890C2B-E7C2-ED49-84CD-96568692FF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23868">
            <a:off x="10566369" y="2571038"/>
            <a:ext cx="1654617" cy="1107675"/>
          </a:xfrm>
          <a:prstGeom prst="ellipse">
            <a:avLst/>
          </a:prstGeom>
          <a:ln>
            <a:noFill/>
          </a:ln>
          <a:effectLst>
            <a:softEdge rad="38100"/>
          </a:effectLst>
        </p:spPr>
      </p:pic>
      <p:pic>
        <p:nvPicPr>
          <p:cNvPr id="110" name="Picture 109">
            <a:extLst>
              <a:ext uri="{FF2B5EF4-FFF2-40B4-BE49-F238E27FC236}">
                <a16:creationId xmlns:a16="http://schemas.microsoft.com/office/drawing/2014/main" id="{901B6332-15AF-8B41-AAF0-3F76319B9BD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89288">
            <a:off x="10687221" y="4452735"/>
            <a:ext cx="1569065" cy="1050365"/>
          </a:xfrm>
          <a:prstGeom prst="ellipse">
            <a:avLst/>
          </a:prstGeom>
          <a:ln>
            <a:noFill/>
          </a:ln>
          <a:effectLst>
            <a:softEdge rad="38100"/>
          </a:effectLst>
        </p:spPr>
      </p:pic>
      <p:sp>
        <p:nvSpPr>
          <p:cNvPr id="114" name="TextBox 113">
            <a:extLst>
              <a:ext uri="{FF2B5EF4-FFF2-40B4-BE49-F238E27FC236}">
                <a16:creationId xmlns:a16="http://schemas.microsoft.com/office/drawing/2014/main" id="{3ED37B2E-B98D-6543-8319-34E2FED5E51F}"/>
              </a:ext>
            </a:extLst>
          </p:cNvPr>
          <p:cNvSpPr txBox="1"/>
          <p:nvPr/>
        </p:nvSpPr>
        <p:spPr>
          <a:xfrm rot="20905595">
            <a:off x="5847789" y="5269392"/>
            <a:ext cx="693383" cy="230832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dk1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100">
                <a:solidFill>
                  <a:srgbClr val="FF0000"/>
                </a:solidFill>
              </a:defRPr>
            </a:lvl1pPr>
          </a:lstStyle>
          <a:p>
            <a:r>
              <a:rPr lang="en-US" sz="900"/>
              <a:t>TAXN</a:t>
            </a:r>
            <a:endParaRPr lang="fr-FR" sz="90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1CF0566E-1965-484B-A49E-6A52CBB9D021}"/>
              </a:ext>
            </a:extLst>
          </p:cNvPr>
          <p:cNvSpPr txBox="1"/>
          <p:nvPr/>
        </p:nvSpPr>
        <p:spPr>
          <a:xfrm>
            <a:off x="3684850" y="6201083"/>
            <a:ext cx="7754983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Requires novel cold powering system to connect equipment in new UR galleries to tunnel 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7BEC77BE-A4DD-704A-8298-5403A407C01B}"/>
              </a:ext>
            </a:extLst>
          </p:cNvPr>
          <p:cNvSpPr txBox="1"/>
          <p:nvPr/>
        </p:nvSpPr>
        <p:spPr>
          <a:xfrm>
            <a:off x="232286" y="4829090"/>
            <a:ext cx="919741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dk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/>
              <a:t>Cooling and Ventilation</a:t>
            </a:r>
            <a:endParaRPr lang="fr-FR" sz="1000"/>
          </a:p>
        </p:txBody>
      </p: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181D0B53-9510-F14A-9725-9A32E544E6C2}"/>
              </a:ext>
            </a:extLst>
          </p:cNvPr>
          <p:cNvCxnSpPr/>
          <p:nvPr/>
        </p:nvCxnSpPr>
        <p:spPr>
          <a:xfrm flipV="1">
            <a:off x="1102314" y="4180802"/>
            <a:ext cx="97142" cy="61635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Slide Number Placeholder 2">
            <a:extLst>
              <a:ext uri="{FF2B5EF4-FFF2-40B4-BE49-F238E27FC236}">
                <a16:creationId xmlns:a16="http://schemas.microsoft.com/office/drawing/2014/main" id="{AB3DAF45-D356-624E-9B0B-040912C1097B}"/>
              </a:ext>
            </a:extLst>
          </p:cNvPr>
          <p:cNvSpPr txBox="1">
            <a:spLocks/>
          </p:cNvSpPr>
          <p:nvPr/>
        </p:nvSpPr>
        <p:spPr>
          <a:xfrm>
            <a:off x="11836400" y="6537960"/>
            <a:ext cx="355600" cy="32004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defRPr/>
            </a:pPr>
            <a:fld id="{C78A2D03-466B-4AD7-AC70-B2955EB43184}" type="slidenum">
              <a:rPr lang="en-US" smtClean="0">
                <a:solidFill>
                  <a:prstClr val="black"/>
                </a:solidFill>
                <a:latin typeface="Arial"/>
              </a:rPr>
              <a:pPr defTabSz="457200">
                <a:defRPr/>
              </a:pPr>
              <a:t>19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80382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3B4B6-309D-9947-8A80-6E4B198DC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Outline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8482ED-3DFB-D343-BC75-1E2720F34A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Arial"/>
              </a:rPr>
              <a:pPr/>
              <a:t>2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185511C-2907-914B-847B-96016C93CBE1}"/>
              </a:ext>
            </a:extLst>
          </p:cNvPr>
          <p:cNvSpPr txBox="1">
            <a:spLocks/>
          </p:cNvSpPr>
          <p:nvPr/>
        </p:nvSpPr>
        <p:spPr>
          <a:xfrm>
            <a:off x="1255607" y="1235241"/>
            <a:ext cx="10120393" cy="491493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600" dirty="0">
                <a:latin typeface="Calibri" charset="0"/>
                <a:ea typeface="Calibri" charset="0"/>
                <a:cs typeface="Calibri" charset="0"/>
              </a:rPr>
              <a:t>LHC physics achievements and prospects and the HL-LHC physics case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latin typeface="Calibri" charset="0"/>
                <a:ea typeface="Calibri" charset="0"/>
                <a:cs typeface="Calibri" charset="0"/>
              </a:rPr>
              <a:t>The HL-LHC upgrade project</a:t>
            </a:r>
          </a:p>
          <a:p>
            <a:pPr lvl="1"/>
            <a:r>
              <a:rPr lang="en-US" sz="2100" dirty="0">
                <a:latin typeface="Calibri" charset="0"/>
                <a:ea typeface="Calibri" charset="0"/>
                <a:cs typeface="Calibri" charset="0"/>
              </a:rPr>
              <a:t>Civil engineering</a:t>
            </a:r>
          </a:p>
          <a:p>
            <a:pPr lvl="1"/>
            <a:r>
              <a:rPr lang="en-US" sz="2100" dirty="0">
                <a:latin typeface="Calibri" charset="0"/>
                <a:ea typeface="Calibri" charset="0"/>
                <a:cs typeface="Calibri" charset="0"/>
              </a:rPr>
              <a:t>Final focusing magnets for lower beta*</a:t>
            </a:r>
          </a:p>
          <a:p>
            <a:pPr lvl="1"/>
            <a:r>
              <a:rPr lang="en-US" sz="2100" dirty="0">
                <a:latin typeface="Calibri" charset="0"/>
                <a:ea typeface="Calibri" charset="0"/>
                <a:cs typeface="Calibri" charset="0"/>
              </a:rPr>
              <a:t>Superconducting Link</a:t>
            </a:r>
          </a:p>
          <a:p>
            <a:pPr lvl="1"/>
            <a:r>
              <a:rPr lang="en-US" sz="2100" dirty="0">
                <a:latin typeface="Calibri" charset="0"/>
                <a:ea typeface="Calibri" charset="0"/>
                <a:cs typeface="Calibri" charset="0"/>
              </a:rPr>
              <a:t>Crab cavities 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latin typeface="Calibri" charset="0"/>
                <a:ea typeface="Calibri" charset="0"/>
                <a:cs typeface="Calibri" charset="0"/>
              </a:rPr>
              <a:t>Inner Triplet Magnet String in SM18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latin typeface="Calibri" charset="0"/>
                <a:ea typeface="Calibri" charset="0"/>
                <a:cs typeface="Calibri" charset="0"/>
              </a:rPr>
              <a:t>HL-LHC as a truly international project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latin typeface="Calibri" charset="0"/>
                <a:ea typeface="Calibri" charset="0"/>
                <a:cs typeface="Calibri" charset="0"/>
              </a:rPr>
              <a:t>Performance ramp-up in the HL-LHC era</a:t>
            </a:r>
          </a:p>
          <a:p>
            <a:endParaRPr lang="en-US" sz="20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06480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29615" y="1189277"/>
            <a:ext cx="24087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MgB</a:t>
            </a:r>
            <a:r>
              <a:rPr lang="en-US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cable: 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  90 mm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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Itot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 &gt; 100 kA @ 25 K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flipH="1">
            <a:off x="7856214" y="4343018"/>
            <a:ext cx="1216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L= 60 m</a:t>
            </a:r>
            <a:endParaRPr lang="en-GB" b="1" dirty="0">
              <a:solidFill>
                <a:schemeClr val="bg1"/>
              </a:solidFill>
            </a:endParaRPr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386447" y="3025937"/>
            <a:ext cx="5220050" cy="3027095"/>
            <a:chOff x="5103705" y="2849673"/>
            <a:chExt cx="6500756" cy="3769773"/>
          </a:xfrm>
        </p:grpSpPr>
        <p:pic>
          <p:nvPicPr>
            <p:cNvPr id="13" name="Picture 2" descr="https://cds.cern.ch/record/2710559/files/202002-032_01.jpg?subformat=icon-640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103705" y="2849673"/>
              <a:ext cx="6500756" cy="37697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 flipH="1">
              <a:off x="9016300" y="3248854"/>
              <a:ext cx="1141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MgB</a:t>
              </a:r>
              <a:r>
                <a:rPr lang="en-US" b="1" baseline="-25000" dirty="0">
                  <a:solidFill>
                    <a:schemeClr val="bg1"/>
                  </a:solidFill>
                </a:rPr>
                <a:t>2</a:t>
              </a:r>
              <a:endParaRPr lang="en-GB" b="1" baseline="-25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527381" y="806395"/>
            <a:ext cx="505403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Demonstration of </a:t>
            </a:r>
            <a:r>
              <a:rPr lang="en-US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x 20kA +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en-US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x 7kA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in June’20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in MgB</a:t>
            </a:r>
            <a:r>
              <a:rPr lang="en-US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@ 30K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in flexible cryostat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over 60m [54kA total] 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Slide Number Placeholder 2">
            <a:extLst>
              <a:ext uri="{FF2B5EF4-FFF2-40B4-BE49-F238E27FC236}">
                <a16:creationId xmlns:a16="http://schemas.microsoft.com/office/drawing/2014/main" id="{9BB45710-40B9-D440-B86D-EF461AE50F4C}"/>
              </a:ext>
            </a:extLst>
          </p:cNvPr>
          <p:cNvSpPr txBox="1">
            <a:spLocks/>
          </p:cNvSpPr>
          <p:nvPr/>
        </p:nvSpPr>
        <p:spPr>
          <a:xfrm>
            <a:off x="11836400" y="6537960"/>
            <a:ext cx="355600" cy="32004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defRPr/>
            </a:pPr>
            <a:fld id="{C78A2D03-466B-4AD7-AC70-B2955EB43184}" type="slidenum">
              <a:rPr lang="en-US" smtClean="0">
                <a:solidFill>
                  <a:prstClr val="black"/>
                </a:solidFill>
                <a:latin typeface="Arial"/>
              </a:rPr>
              <a:pPr defTabSz="457200">
                <a:defRPr/>
              </a:pPr>
              <a:t>20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" name="Titre 2">
            <a:extLst>
              <a:ext uri="{FF2B5EF4-FFF2-40B4-BE49-F238E27FC236}">
                <a16:creationId xmlns:a16="http://schemas.microsoft.com/office/drawing/2014/main" id="{FB6C8C37-F8BE-23DF-90A8-F4B057CF2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381" y="0"/>
            <a:ext cx="10766400" cy="720000"/>
          </a:xfrm>
        </p:spPr>
        <p:txBody>
          <a:bodyPr/>
          <a:lstStyle/>
          <a:p>
            <a:r>
              <a:rPr lang="en-GB" dirty="0"/>
              <a:t>Flexible MgB</a:t>
            </a:r>
            <a:r>
              <a:rPr lang="en-GB" baseline="-25000" dirty="0"/>
              <a:t>2</a:t>
            </a:r>
            <a:r>
              <a:rPr lang="en-GB" dirty="0"/>
              <a:t> superconducting links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E196E7C-3368-27D0-EF1C-892C94553324}"/>
              </a:ext>
            </a:extLst>
          </p:cNvPr>
          <p:cNvGrpSpPr/>
          <p:nvPr/>
        </p:nvGrpSpPr>
        <p:grpSpPr>
          <a:xfrm>
            <a:off x="4032725" y="867676"/>
            <a:ext cx="3505429" cy="1920721"/>
            <a:chOff x="4970379" y="915566"/>
            <a:chExt cx="3531569" cy="194092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A4C487C-527E-C731-708F-F4BCB2628F0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70379" y="915566"/>
              <a:ext cx="3531569" cy="1656184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A6BF19D-C501-124E-8329-911603EFC446}"/>
                </a:ext>
              </a:extLst>
            </p:cNvPr>
            <p:cNvSpPr txBox="1"/>
            <p:nvPr/>
          </p:nvSpPr>
          <p:spPr>
            <a:xfrm>
              <a:off x="6372200" y="2571750"/>
              <a:ext cx="970458" cy="284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67" dirty="0">
                  <a:sym typeface="Symbol" panose="05050102010706020507" pitchFamily="18" charset="2"/>
                </a:rPr>
                <a:t> 90 mm</a:t>
              </a:r>
              <a:endParaRPr lang="en-GB" sz="1867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1EC8C1E-14E3-369F-B7A2-897D46FD790A}"/>
              </a:ext>
            </a:extLst>
          </p:cNvPr>
          <p:cNvGrpSpPr/>
          <p:nvPr/>
        </p:nvGrpSpPr>
        <p:grpSpPr>
          <a:xfrm>
            <a:off x="6158377" y="3025937"/>
            <a:ext cx="4899498" cy="3532109"/>
            <a:chOff x="338531" y="931980"/>
            <a:chExt cx="4304021" cy="2991976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46D43FDC-2BA4-CBDD-BA94-7F63643382B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38531" y="931980"/>
              <a:ext cx="4304021" cy="2576861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0C663FA-ECED-21C9-EE2C-A9244F341DC0}"/>
                </a:ext>
              </a:extLst>
            </p:cNvPr>
            <p:cNvSpPr txBox="1"/>
            <p:nvPr/>
          </p:nvSpPr>
          <p:spPr>
            <a:xfrm>
              <a:off x="369417" y="3576776"/>
              <a:ext cx="4271018" cy="3471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GB" sz="20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79288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picture containing bicycle&#10;&#10;Description automatically generated">
            <a:extLst>
              <a:ext uri="{FF2B5EF4-FFF2-40B4-BE49-F238E27FC236}">
                <a16:creationId xmlns:a16="http://schemas.microsoft.com/office/drawing/2014/main" id="{E39AE046-52F0-4A34-BF7A-0E5BC700636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633" y="765993"/>
            <a:ext cx="11385359" cy="56608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D98AD87-9C67-452E-AF49-A8213ACB66B5}"/>
              </a:ext>
            </a:extLst>
          </p:cNvPr>
          <p:cNvSpPr txBox="1"/>
          <p:nvPr/>
        </p:nvSpPr>
        <p:spPr>
          <a:xfrm rot="20974381">
            <a:off x="4313389" y="4357527"/>
            <a:ext cx="568239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101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UA57</a:t>
            </a:r>
            <a:endParaRPr lang="fr-FR" sz="10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14DEFE-218C-4209-8205-11502A6E49E6}"/>
              </a:ext>
            </a:extLst>
          </p:cNvPr>
          <p:cNvSpPr txBox="1"/>
          <p:nvPr/>
        </p:nvSpPr>
        <p:spPr>
          <a:xfrm>
            <a:off x="2855640" y="2678723"/>
            <a:ext cx="604068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228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US57</a:t>
            </a:r>
            <a:endParaRPr lang="fr-FR" sz="10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D0B939-5CCF-4632-BD33-BA8D02C04602}"/>
              </a:ext>
            </a:extLst>
          </p:cNvPr>
          <p:cNvSpPr txBox="1"/>
          <p:nvPr/>
        </p:nvSpPr>
        <p:spPr>
          <a:xfrm rot="20762707">
            <a:off x="10957565" y="1265273"/>
            <a:ext cx="647752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101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UR55</a:t>
            </a:r>
            <a:endParaRPr lang="fr-FR" sz="10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36E04F-42D6-4B36-87A9-FDED13338EC0}"/>
              </a:ext>
            </a:extLst>
          </p:cNvPr>
          <p:cNvSpPr txBox="1"/>
          <p:nvPr/>
        </p:nvSpPr>
        <p:spPr>
          <a:xfrm rot="1872273">
            <a:off x="6732367" y="3775984"/>
            <a:ext cx="580343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101600">
              <a:srgbClr val="BFCEDF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UL57</a:t>
            </a:r>
            <a:endParaRPr lang="fr-FR" sz="10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AFD8B1-A593-4397-A11C-AAA39339BF6F}"/>
              </a:ext>
            </a:extLst>
          </p:cNvPr>
          <p:cNvSpPr txBox="1"/>
          <p:nvPr/>
        </p:nvSpPr>
        <p:spPr>
          <a:xfrm>
            <a:off x="1997228" y="5058717"/>
            <a:ext cx="659235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101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UPR57</a:t>
            </a:r>
            <a:endParaRPr lang="fr-FR" sz="100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18F8348-3FDE-488D-8E99-551AA84B584A}"/>
              </a:ext>
            </a:extLst>
          </p:cNvPr>
          <p:cNvGrpSpPr/>
          <p:nvPr/>
        </p:nvGrpSpPr>
        <p:grpSpPr>
          <a:xfrm>
            <a:off x="7342486" y="2774420"/>
            <a:ext cx="490709" cy="509131"/>
            <a:chOff x="6340100" y="2733610"/>
            <a:chExt cx="368032" cy="381848"/>
          </a:xfrm>
        </p:grpSpPr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81381E44-0293-4F95-8DCD-A0B09236195D}"/>
                </a:ext>
              </a:extLst>
            </p:cNvPr>
            <p:cNvSpPr/>
            <p:nvPr/>
          </p:nvSpPr>
          <p:spPr>
            <a:xfrm>
              <a:off x="6340100" y="2939845"/>
              <a:ext cx="368032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PC IT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766ABDC4-CF24-45CE-92B9-7704BEBD9233}"/>
                </a:ext>
              </a:extLst>
            </p:cNvPr>
            <p:cNvCxnSpPr>
              <a:cxnSpLocks/>
              <a:stCxn id="49" idx="0"/>
            </p:cNvCxnSpPr>
            <p:nvPr/>
          </p:nvCxnSpPr>
          <p:spPr>
            <a:xfrm flipH="1" flipV="1">
              <a:off x="6522560" y="2733610"/>
              <a:ext cx="1556" cy="206235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251DE9B0-927C-4E09-9F4A-627E1BE4545B}"/>
              </a:ext>
            </a:extLst>
          </p:cNvPr>
          <p:cNvGrpSpPr/>
          <p:nvPr/>
        </p:nvGrpSpPr>
        <p:grpSpPr>
          <a:xfrm>
            <a:off x="7966663" y="2688373"/>
            <a:ext cx="866744" cy="520825"/>
            <a:chOff x="6499279" y="2713124"/>
            <a:chExt cx="650058" cy="390619"/>
          </a:xfrm>
        </p:grpSpPr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50574D71-A8D5-45A8-AC87-A2B4F2E8446B}"/>
                </a:ext>
              </a:extLst>
            </p:cNvPr>
            <p:cNvSpPr/>
            <p:nvPr/>
          </p:nvSpPr>
          <p:spPr>
            <a:xfrm>
              <a:off x="6499279" y="2928130"/>
              <a:ext cx="650058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PCs IT Trims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E678CA5A-9152-467A-BF70-C0AD5797063B}"/>
                </a:ext>
              </a:extLst>
            </p:cNvPr>
            <p:cNvCxnSpPr>
              <a:cxnSpLocks/>
              <a:stCxn id="57" idx="0"/>
            </p:cNvCxnSpPr>
            <p:nvPr/>
          </p:nvCxnSpPr>
          <p:spPr>
            <a:xfrm flipH="1" flipV="1">
              <a:off x="6562570" y="2713124"/>
              <a:ext cx="261738" cy="215006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96AA214-6A28-4A79-B2CC-CE9B49D965A9}"/>
              </a:ext>
            </a:extLst>
          </p:cNvPr>
          <p:cNvGrpSpPr/>
          <p:nvPr/>
        </p:nvGrpSpPr>
        <p:grpSpPr>
          <a:xfrm>
            <a:off x="7399603" y="4529565"/>
            <a:ext cx="653879" cy="653665"/>
            <a:chOff x="6430650" y="2751004"/>
            <a:chExt cx="490409" cy="490249"/>
          </a:xfrm>
        </p:grpSpPr>
        <p:sp>
          <p:nvSpPr>
            <p:cNvPr id="77" name="Rectangle: Rounded Corners 76">
              <a:extLst>
                <a:ext uri="{FF2B5EF4-FFF2-40B4-BE49-F238E27FC236}">
                  <a16:creationId xmlns:a16="http://schemas.microsoft.com/office/drawing/2014/main" id="{D479BA23-F9EA-4826-B200-98E2BE6C447F}"/>
                </a:ext>
              </a:extLst>
            </p:cNvPr>
            <p:cNvSpPr/>
            <p:nvPr/>
          </p:nvSpPr>
          <p:spPr>
            <a:xfrm>
              <a:off x="6430650" y="3065640"/>
              <a:ext cx="368032" cy="17561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DFX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52758161-1861-45F9-B40E-C6FB7D2DA84E}"/>
                </a:ext>
              </a:extLst>
            </p:cNvPr>
            <p:cNvCxnSpPr>
              <a:cxnSpLocks/>
              <a:stCxn id="77" idx="0"/>
            </p:cNvCxnSpPr>
            <p:nvPr/>
          </p:nvCxnSpPr>
          <p:spPr>
            <a:xfrm flipV="1">
              <a:off x="6614666" y="2751004"/>
              <a:ext cx="306393" cy="314636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126ED332-6887-4C14-871B-92352DD0B7D5}"/>
              </a:ext>
            </a:extLst>
          </p:cNvPr>
          <p:cNvGrpSpPr/>
          <p:nvPr/>
        </p:nvGrpSpPr>
        <p:grpSpPr>
          <a:xfrm>
            <a:off x="7890312" y="3478087"/>
            <a:ext cx="562251" cy="426828"/>
            <a:chOff x="6548464" y="2545544"/>
            <a:chExt cx="421688" cy="320121"/>
          </a:xfrm>
        </p:grpSpPr>
        <p:sp>
          <p:nvSpPr>
            <p:cNvPr id="82" name="Rectangle: Rounded Corners 81">
              <a:extLst>
                <a:ext uri="{FF2B5EF4-FFF2-40B4-BE49-F238E27FC236}">
                  <a16:creationId xmlns:a16="http://schemas.microsoft.com/office/drawing/2014/main" id="{52F5566D-7471-4CD0-92BA-9877982E7648}"/>
                </a:ext>
              </a:extLst>
            </p:cNvPr>
            <p:cNvSpPr/>
            <p:nvPr/>
          </p:nvSpPr>
          <p:spPr>
            <a:xfrm>
              <a:off x="6602120" y="2545544"/>
              <a:ext cx="368032" cy="17561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DSHX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FA78012A-27A6-45BE-A426-60BB283AAA15}"/>
                </a:ext>
              </a:extLst>
            </p:cNvPr>
            <p:cNvCxnSpPr>
              <a:cxnSpLocks/>
              <a:stCxn id="82" idx="2"/>
            </p:cNvCxnSpPr>
            <p:nvPr/>
          </p:nvCxnSpPr>
          <p:spPr>
            <a:xfrm flipH="1">
              <a:off x="6548464" y="2721157"/>
              <a:ext cx="237672" cy="144508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F998062-48D6-4B63-B444-F4C8A2132CAB}"/>
              </a:ext>
            </a:extLst>
          </p:cNvPr>
          <p:cNvGrpSpPr/>
          <p:nvPr/>
        </p:nvGrpSpPr>
        <p:grpSpPr>
          <a:xfrm>
            <a:off x="6640570" y="2039442"/>
            <a:ext cx="490709" cy="536332"/>
            <a:chOff x="6225257" y="2628881"/>
            <a:chExt cx="368032" cy="402249"/>
          </a:xfrm>
        </p:grpSpPr>
        <p:sp>
          <p:nvSpPr>
            <p:cNvPr id="86" name="Rectangle: Rounded Corners 85">
              <a:extLst>
                <a:ext uri="{FF2B5EF4-FFF2-40B4-BE49-F238E27FC236}">
                  <a16:creationId xmlns:a16="http://schemas.microsoft.com/office/drawing/2014/main" id="{E0EE9C46-75EF-4B9E-9D1A-31629DD5A4B7}"/>
                </a:ext>
              </a:extLst>
            </p:cNvPr>
            <p:cNvSpPr/>
            <p:nvPr/>
          </p:nvSpPr>
          <p:spPr>
            <a:xfrm>
              <a:off x="6225257" y="2628881"/>
              <a:ext cx="368032" cy="17561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DFHX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40BC892B-3D8F-4CAD-90F1-3D26E955C306}"/>
                </a:ext>
              </a:extLst>
            </p:cNvPr>
            <p:cNvCxnSpPr>
              <a:cxnSpLocks/>
              <a:stCxn id="86" idx="2"/>
            </p:cNvCxnSpPr>
            <p:nvPr/>
          </p:nvCxnSpPr>
          <p:spPr>
            <a:xfrm>
              <a:off x="6409273" y="2804494"/>
              <a:ext cx="0" cy="226636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1667C76D-F2A4-400E-8D37-F6AAFF2D003C}"/>
              </a:ext>
            </a:extLst>
          </p:cNvPr>
          <p:cNvGrpSpPr/>
          <p:nvPr/>
        </p:nvGrpSpPr>
        <p:grpSpPr>
          <a:xfrm>
            <a:off x="6989531" y="1713771"/>
            <a:ext cx="490709" cy="820144"/>
            <a:chOff x="5998348" y="2398890"/>
            <a:chExt cx="368032" cy="615108"/>
          </a:xfrm>
        </p:grpSpPr>
        <p:sp>
          <p:nvSpPr>
            <p:cNvPr id="90" name="Rectangle: Rounded Corners 89">
              <a:extLst>
                <a:ext uri="{FF2B5EF4-FFF2-40B4-BE49-F238E27FC236}">
                  <a16:creationId xmlns:a16="http://schemas.microsoft.com/office/drawing/2014/main" id="{83420B85-4F39-41CF-8754-D51E55A35B59}"/>
                </a:ext>
              </a:extLst>
            </p:cNvPr>
            <p:cNvSpPr/>
            <p:nvPr/>
          </p:nvSpPr>
          <p:spPr>
            <a:xfrm>
              <a:off x="5998348" y="2398890"/>
              <a:ext cx="368032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CDBs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D795F0D6-0DB7-4A29-BA74-3FFB7D306206}"/>
                </a:ext>
              </a:extLst>
            </p:cNvPr>
            <p:cNvCxnSpPr>
              <a:cxnSpLocks/>
              <a:stCxn id="90" idx="2"/>
            </p:cNvCxnSpPr>
            <p:nvPr/>
          </p:nvCxnSpPr>
          <p:spPr>
            <a:xfrm>
              <a:off x="6182364" y="2574503"/>
              <a:ext cx="0" cy="439495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195F7A7C-EB6B-4B1E-A293-4B296FA2D50D}"/>
              </a:ext>
            </a:extLst>
          </p:cNvPr>
          <p:cNvGrpSpPr/>
          <p:nvPr/>
        </p:nvGrpSpPr>
        <p:grpSpPr>
          <a:xfrm>
            <a:off x="9886376" y="1467764"/>
            <a:ext cx="775739" cy="571677"/>
            <a:chOff x="7302354" y="2909014"/>
            <a:chExt cx="581804" cy="428758"/>
          </a:xfrm>
        </p:grpSpPr>
        <p:sp>
          <p:nvSpPr>
            <p:cNvPr id="118" name="Rectangle: Rounded Corners 117">
              <a:extLst>
                <a:ext uri="{FF2B5EF4-FFF2-40B4-BE49-F238E27FC236}">
                  <a16:creationId xmlns:a16="http://schemas.microsoft.com/office/drawing/2014/main" id="{8A1A0D3B-8C81-441F-8B77-C4678383E543}"/>
                </a:ext>
              </a:extLst>
            </p:cNvPr>
            <p:cNvSpPr/>
            <p:nvPr/>
          </p:nvSpPr>
          <p:spPr>
            <a:xfrm>
              <a:off x="7302354" y="2909014"/>
              <a:ext cx="581804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 err="1">
                  <a:solidFill>
                    <a:schemeClr val="bg1"/>
                  </a:solidFill>
                </a:rPr>
                <a:t>PIC,BIS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19" name="Straight Arrow Connector 118">
              <a:extLst>
                <a:ext uri="{FF2B5EF4-FFF2-40B4-BE49-F238E27FC236}">
                  <a16:creationId xmlns:a16="http://schemas.microsoft.com/office/drawing/2014/main" id="{A908D334-AE4D-464B-A93F-A9A9710EE3D8}"/>
                </a:ext>
              </a:extLst>
            </p:cNvPr>
            <p:cNvCxnSpPr>
              <a:cxnSpLocks/>
              <a:stCxn id="118" idx="2"/>
            </p:cNvCxnSpPr>
            <p:nvPr/>
          </p:nvCxnSpPr>
          <p:spPr>
            <a:xfrm flipH="1">
              <a:off x="7319718" y="3084627"/>
              <a:ext cx="273538" cy="253145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8FB85FDB-A6C8-4272-B9F9-9B7FB666B44F}"/>
              </a:ext>
            </a:extLst>
          </p:cNvPr>
          <p:cNvGrpSpPr/>
          <p:nvPr/>
        </p:nvGrpSpPr>
        <p:grpSpPr>
          <a:xfrm>
            <a:off x="9390687" y="1271310"/>
            <a:ext cx="424504" cy="736113"/>
            <a:chOff x="6859184" y="2944699"/>
            <a:chExt cx="318378" cy="552085"/>
          </a:xfrm>
        </p:grpSpPr>
        <p:sp>
          <p:nvSpPr>
            <p:cNvPr id="123" name="Rectangle: Rounded Corners 122">
              <a:extLst>
                <a:ext uri="{FF2B5EF4-FFF2-40B4-BE49-F238E27FC236}">
                  <a16:creationId xmlns:a16="http://schemas.microsoft.com/office/drawing/2014/main" id="{C518B50B-9EDD-4C4D-B31B-E7D249FF5F96}"/>
                </a:ext>
              </a:extLst>
            </p:cNvPr>
            <p:cNvSpPr/>
            <p:nvPr/>
          </p:nvSpPr>
          <p:spPr>
            <a:xfrm>
              <a:off x="6859184" y="2944699"/>
              <a:ext cx="318378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QDS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24" name="Straight Arrow Connector 123">
              <a:extLst>
                <a:ext uri="{FF2B5EF4-FFF2-40B4-BE49-F238E27FC236}">
                  <a16:creationId xmlns:a16="http://schemas.microsoft.com/office/drawing/2014/main" id="{A1FF1411-2BC9-4040-9D7F-3B9E6BD137E7}"/>
                </a:ext>
              </a:extLst>
            </p:cNvPr>
            <p:cNvCxnSpPr>
              <a:cxnSpLocks/>
              <a:stCxn id="123" idx="2"/>
            </p:cNvCxnSpPr>
            <p:nvPr/>
          </p:nvCxnSpPr>
          <p:spPr>
            <a:xfrm>
              <a:off x="7018373" y="3120312"/>
              <a:ext cx="49466" cy="376472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7FBD49B5-60DB-423C-A83C-EE3394CC0933}"/>
              </a:ext>
            </a:extLst>
          </p:cNvPr>
          <p:cNvGrpSpPr/>
          <p:nvPr/>
        </p:nvGrpSpPr>
        <p:grpSpPr>
          <a:xfrm>
            <a:off x="8937800" y="1536723"/>
            <a:ext cx="424504" cy="609327"/>
            <a:chOff x="6859184" y="2944699"/>
            <a:chExt cx="318378" cy="456995"/>
          </a:xfrm>
        </p:grpSpPr>
        <p:sp>
          <p:nvSpPr>
            <p:cNvPr id="130" name="Rectangle: Rounded Corners 129">
              <a:extLst>
                <a:ext uri="{FF2B5EF4-FFF2-40B4-BE49-F238E27FC236}">
                  <a16:creationId xmlns:a16="http://schemas.microsoft.com/office/drawing/2014/main" id="{2EA74BBA-1A89-40CA-8CD7-5AB581FE6EA5}"/>
                </a:ext>
              </a:extLst>
            </p:cNvPr>
            <p:cNvSpPr/>
            <p:nvPr/>
          </p:nvSpPr>
          <p:spPr>
            <a:xfrm>
              <a:off x="6859184" y="2944699"/>
              <a:ext cx="318378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CLIQ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31" name="Straight Arrow Connector 130">
              <a:extLst>
                <a:ext uri="{FF2B5EF4-FFF2-40B4-BE49-F238E27FC236}">
                  <a16:creationId xmlns:a16="http://schemas.microsoft.com/office/drawing/2014/main" id="{17ABF7EC-F37F-4143-BFF9-4D0FDAA10D55}"/>
                </a:ext>
              </a:extLst>
            </p:cNvPr>
            <p:cNvCxnSpPr>
              <a:cxnSpLocks/>
            </p:cNvCxnSpPr>
            <p:nvPr/>
          </p:nvCxnSpPr>
          <p:spPr>
            <a:xfrm>
              <a:off x="7013753" y="3120312"/>
              <a:ext cx="155393" cy="281382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83EACCEF-C5CA-4DE8-9DB0-0287291B1481}"/>
              </a:ext>
            </a:extLst>
          </p:cNvPr>
          <p:cNvGrpSpPr/>
          <p:nvPr/>
        </p:nvGrpSpPr>
        <p:grpSpPr>
          <a:xfrm>
            <a:off x="7517286" y="1415059"/>
            <a:ext cx="898756" cy="987136"/>
            <a:chOff x="6320545" y="2599650"/>
            <a:chExt cx="674067" cy="740352"/>
          </a:xfrm>
        </p:grpSpPr>
        <p:sp>
          <p:nvSpPr>
            <p:cNvPr id="135" name="Rectangle: Rounded Corners 134">
              <a:extLst>
                <a:ext uri="{FF2B5EF4-FFF2-40B4-BE49-F238E27FC236}">
                  <a16:creationId xmlns:a16="http://schemas.microsoft.com/office/drawing/2014/main" id="{55E48BBC-4729-459C-A6CD-21B735440AD7}"/>
                </a:ext>
              </a:extLst>
            </p:cNvPr>
            <p:cNvSpPr/>
            <p:nvPr/>
          </p:nvSpPr>
          <p:spPr>
            <a:xfrm>
              <a:off x="6320545" y="2599650"/>
              <a:ext cx="674067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Warm Diodes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36" name="Straight Arrow Connector 135">
              <a:extLst>
                <a:ext uri="{FF2B5EF4-FFF2-40B4-BE49-F238E27FC236}">
                  <a16:creationId xmlns:a16="http://schemas.microsoft.com/office/drawing/2014/main" id="{BF4025A5-67EB-454C-9DB8-0F720C80C389}"/>
                </a:ext>
              </a:extLst>
            </p:cNvPr>
            <p:cNvCxnSpPr>
              <a:cxnSpLocks/>
              <a:stCxn id="135" idx="2"/>
            </p:cNvCxnSpPr>
            <p:nvPr/>
          </p:nvCxnSpPr>
          <p:spPr>
            <a:xfrm>
              <a:off x="6657579" y="2775263"/>
              <a:ext cx="2635" cy="564739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0" name="Rectangle: Rounded Corners 159">
            <a:extLst>
              <a:ext uri="{FF2B5EF4-FFF2-40B4-BE49-F238E27FC236}">
                <a16:creationId xmlns:a16="http://schemas.microsoft.com/office/drawing/2014/main" id="{5C69951D-B54E-445D-BA0E-70C95756E97B}"/>
              </a:ext>
            </a:extLst>
          </p:cNvPr>
          <p:cNvSpPr/>
          <p:nvPr/>
        </p:nvSpPr>
        <p:spPr>
          <a:xfrm>
            <a:off x="8287631" y="4785896"/>
            <a:ext cx="384043" cy="19202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067">
                <a:solidFill>
                  <a:schemeClr val="bg1"/>
                </a:solidFill>
              </a:rPr>
              <a:t>DCM</a:t>
            </a:r>
            <a:endParaRPr lang="en-GB" sz="1067">
              <a:solidFill>
                <a:schemeClr val="bg1"/>
              </a:solidFill>
            </a:endParaRPr>
          </a:p>
        </p:txBody>
      </p: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05AB1912-3BDD-4BB8-AF8A-7ED4C936CAFC}"/>
              </a:ext>
            </a:extLst>
          </p:cNvPr>
          <p:cNvCxnSpPr>
            <a:cxnSpLocks/>
            <a:stCxn id="160" idx="0"/>
          </p:cNvCxnSpPr>
          <p:nvPr/>
        </p:nvCxnSpPr>
        <p:spPr>
          <a:xfrm flipV="1">
            <a:off x="8479652" y="4565608"/>
            <a:ext cx="0" cy="220289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AB1A95CD-0114-4B3E-88C7-92A18247FA38}"/>
              </a:ext>
            </a:extLst>
          </p:cNvPr>
          <p:cNvGrpSpPr/>
          <p:nvPr/>
        </p:nvGrpSpPr>
        <p:grpSpPr>
          <a:xfrm rot="20831218">
            <a:off x="8784524" y="4331510"/>
            <a:ext cx="2814296" cy="204365"/>
            <a:chOff x="6920847" y="3372095"/>
            <a:chExt cx="2205757" cy="160936"/>
          </a:xfrm>
        </p:grpSpPr>
        <p:sp>
          <p:nvSpPr>
            <p:cNvPr id="167" name="Rectangle: Rounded Corners 166">
              <a:extLst>
                <a:ext uri="{FF2B5EF4-FFF2-40B4-BE49-F238E27FC236}">
                  <a16:creationId xmlns:a16="http://schemas.microsoft.com/office/drawing/2014/main" id="{7D3BA8E7-7A34-4678-853D-9F5900DF21E6}"/>
                </a:ext>
              </a:extLst>
            </p:cNvPr>
            <p:cNvSpPr/>
            <p:nvPr/>
          </p:nvSpPr>
          <p:spPr>
            <a:xfrm rot="21600000">
              <a:off x="8838572" y="3381499"/>
              <a:ext cx="288032" cy="14401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Q1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sp>
          <p:nvSpPr>
            <p:cNvPr id="168" name="Rectangle: Rounded Corners 167">
              <a:extLst>
                <a:ext uri="{FF2B5EF4-FFF2-40B4-BE49-F238E27FC236}">
                  <a16:creationId xmlns:a16="http://schemas.microsoft.com/office/drawing/2014/main" id="{2F5C0B07-4C80-4F12-8120-F0B44DEB3004}"/>
                </a:ext>
              </a:extLst>
            </p:cNvPr>
            <p:cNvSpPr/>
            <p:nvPr/>
          </p:nvSpPr>
          <p:spPr>
            <a:xfrm>
              <a:off x="8476019" y="3381177"/>
              <a:ext cx="288032" cy="14401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Q2A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sp>
          <p:nvSpPr>
            <p:cNvPr id="169" name="Rectangle: Rounded Corners 168">
              <a:extLst>
                <a:ext uri="{FF2B5EF4-FFF2-40B4-BE49-F238E27FC236}">
                  <a16:creationId xmlns:a16="http://schemas.microsoft.com/office/drawing/2014/main" id="{BEC4971E-CBF3-429F-8425-371ADFCC5D2B}"/>
                </a:ext>
              </a:extLst>
            </p:cNvPr>
            <p:cNvSpPr/>
            <p:nvPr/>
          </p:nvSpPr>
          <p:spPr>
            <a:xfrm>
              <a:off x="8108312" y="3372095"/>
              <a:ext cx="288032" cy="14401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Q2B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sp>
          <p:nvSpPr>
            <p:cNvPr id="170" name="Rectangle: Rounded Corners 169">
              <a:extLst>
                <a:ext uri="{FF2B5EF4-FFF2-40B4-BE49-F238E27FC236}">
                  <a16:creationId xmlns:a16="http://schemas.microsoft.com/office/drawing/2014/main" id="{9563C15D-3FBB-42F3-87EF-C86E3076BDDE}"/>
                </a:ext>
              </a:extLst>
            </p:cNvPr>
            <p:cNvSpPr/>
            <p:nvPr/>
          </p:nvSpPr>
          <p:spPr>
            <a:xfrm>
              <a:off x="7726661" y="3373204"/>
              <a:ext cx="288032" cy="14401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Q3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sp>
          <p:nvSpPr>
            <p:cNvPr id="171" name="Rectangle: Rounded Corners 170">
              <a:extLst>
                <a:ext uri="{FF2B5EF4-FFF2-40B4-BE49-F238E27FC236}">
                  <a16:creationId xmlns:a16="http://schemas.microsoft.com/office/drawing/2014/main" id="{8089278C-4D8E-4436-9D40-66998CC44A5A}"/>
                </a:ext>
              </a:extLst>
            </p:cNvPr>
            <p:cNvSpPr/>
            <p:nvPr/>
          </p:nvSpPr>
          <p:spPr>
            <a:xfrm>
              <a:off x="7332535" y="3381703"/>
              <a:ext cx="288032" cy="14401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CP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sp>
          <p:nvSpPr>
            <p:cNvPr id="172" name="Rectangle: Rounded Corners 171">
              <a:extLst>
                <a:ext uri="{FF2B5EF4-FFF2-40B4-BE49-F238E27FC236}">
                  <a16:creationId xmlns:a16="http://schemas.microsoft.com/office/drawing/2014/main" id="{17639AA0-2177-4297-BE6C-185CC7C5D89F}"/>
                </a:ext>
              </a:extLst>
            </p:cNvPr>
            <p:cNvSpPr/>
            <p:nvPr/>
          </p:nvSpPr>
          <p:spPr>
            <a:xfrm>
              <a:off x="6920847" y="3389015"/>
              <a:ext cx="288032" cy="14401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D1</a:t>
              </a:r>
              <a:endParaRPr lang="en-GB" sz="1067">
                <a:solidFill>
                  <a:schemeClr val="bg1"/>
                </a:solidFill>
              </a:endParaRPr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65458E4C-0827-471F-98BA-585A726742CE}"/>
              </a:ext>
            </a:extLst>
          </p:cNvPr>
          <p:cNvGrpSpPr/>
          <p:nvPr/>
        </p:nvGrpSpPr>
        <p:grpSpPr>
          <a:xfrm>
            <a:off x="8934779" y="2564594"/>
            <a:ext cx="1105301" cy="269893"/>
            <a:chOff x="6870843" y="2928546"/>
            <a:chExt cx="1258332" cy="202420"/>
          </a:xfrm>
        </p:grpSpPr>
        <p:sp>
          <p:nvSpPr>
            <p:cNvPr id="190" name="Rectangle: Rounded Corners 189">
              <a:extLst>
                <a:ext uri="{FF2B5EF4-FFF2-40B4-BE49-F238E27FC236}">
                  <a16:creationId xmlns:a16="http://schemas.microsoft.com/office/drawing/2014/main" id="{CEBBD6E5-9FC7-4F3F-BDD1-96389AAF3EE4}"/>
                </a:ext>
              </a:extLst>
            </p:cNvPr>
            <p:cNvSpPr/>
            <p:nvPr/>
          </p:nvSpPr>
          <p:spPr>
            <a:xfrm>
              <a:off x="7479118" y="2955353"/>
              <a:ext cx="650057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OC PCs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91" name="Straight Arrow Connector 190">
              <a:extLst>
                <a:ext uri="{FF2B5EF4-FFF2-40B4-BE49-F238E27FC236}">
                  <a16:creationId xmlns:a16="http://schemas.microsoft.com/office/drawing/2014/main" id="{D7A16008-EBB9-4EA2-BBE9-81340BC6E3A0}"/>
                </a:ext>
              </a:extLst>
            </p:cNvPr>
            <p:cNvCxnSpPr>
              <a:cxnSpLocks/>
              <a:stCxn id="190" idx="0"/>
            </p:cNvCxnSpPr>
            <p:nvPr/>
          </p:nvCxnSpPr>
          <p:spPr>
            <a:xfrm flipH="1" flipV="1">
              <a:off x="6870843" y="2928546"/>
              <a:ext cx="933304" cy="26807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98699140-CA03-4490-938D-074B8BDF8A4B}"/>
              </a:ext>
            </a:extLst>
          </p:cNvPr>
          <p:cNvGrpSpPr/>
          <p:nvPr/>
        </p:nvGrpSpPr>
        <p:grpSpPr>
          <a:xfrm>
            <a:off x="8381253" y="2682523"/>
            <a:ext cx="930543" cy="249981"/>
            <a:chOff x="6263577" y="2974556"/>
            <a:chExt cx="697907" cy="187486"/>
          </a:xfrm>
        </p:grpSpPr>
        <p:sp>
          <p:nvSpPr>
            <p:cNvPr id="193" name="Rectangle: Rounded Corners 192">
              <a:extLst>
                <a:ext uri="{FF2B5EF4-FFF2-40B4-BE49-F238E27FC236}">
                  <a16:creationId xmlns:a16="http://schemas.microsoft.com/office/drawing/2014/main" id="{C1CFE493-BF36-4FBF-8B8B-DF0F9D5D728C}"/>
                </a:ext>
              </a:extLst>
            </p:cNvPr>
            <p:cNvSpPr/>
            <p:nvPr/>
          </p:nvSpPr>
          <p:spPr>
            <a:xfrm>
              <a:off x="6469579" y="2986429"/>
              <a:ext cx="491905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D1 PC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94" name="Straight Arrow Connector 193">
              <a:extLst>
                <a:ext uri="{FF2B5EF4-FFF2-40B4-BE49-F238E27FC236}">
                  <a16:creationId xmlns:a16="http://schemas.microsoft.com/office/drawing/2014/main" id="{970B0A6E-1862-47D1-A3F3-C1FBBC5BF3AB}"/>
                </a:ext>
              </a:extLst>
            </p:cNvPr>
            <p:cNvCxnSpPr>
              <a:cxnSpLocks/>
              <a:stCxn id="193" idx="1"/>
            </p:cNvCxnSpPr>
            <p:nvPr/>
          </p:nvCxnSpPr>
          <p:spPr>
            <a:xfrm flipH="1" flipV="1">
              <a:off x="6263577" y="2974556"/>
              <a:ext cx="206002" cy="99680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2" name="Rectangle: Rounded Corners 201">
            <a:extLst>
              <a:ext uri="{FF2B5EF4-FFF2-40B4-BE49-F238E27FC236}">
                <a16:creationId xmlns:a16="http://schemas.microsoft.com/office/drawing/2014/main" id="{F3AFAC9E-44BE-41C1-B102-CD9EC8A92919}"/>
              </a:ext>
            </a:extLst>
          </p:cNvPr>
          <p:cNvSpPr/>
          <p:nvPr/>
        </p:nvSpPr>
        <p:spPr>
          <a:xfrm>
            <a:off x="8071427" y="5006175"/>
            <a:ext cx="853440" cy="234151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067">
                <a:solidFill>
                  <a:schemeClr val="bg1"/>
                </a:solidFill>
              </a:rPr>
              <a:t>Cold Diodes</a:t>
            </a:r>
            <a:endParaRPr lang="en-GB" sz="1067">
              <a:solidFill>
                <a:schemeClr val="bg1"/>
              </a:solidFill>
            </a:endParaRPr>
          </a:p>
        </p:txBody>
      </p: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62C9E632-17BD-499A-8B78-A0D7292B7EFC}"/>
              </a:ext>
            </a:extLst>
          </p:cNvPr>
          <p:cNvGrpSpPr/>
          <p:nvPr/>
        </p:nvGrpSpPr>
        <p:grpSpPr>
          <a:xfrm>
            <a:off x="8197046" y="1830846"/>
            <a:ext cx="474628" cy="496381"/>
            <a:chOff x="6810161" y="2715091"/>
            <a:chExt cx="355971" cy="372286"/>
          </a:xfrm>
        </p:grpSpPr>
        <p:sp>
          <p:nvSpPr>
            <p:cNvPr id="204" name="Rectangle: Rounded Corners 203">
              <a:extLst>
                <a:ext uri="{FF2B5EF4-FFF2-40B4-BE49-F238E27FC236}">
                  <a16:creationId xmlns:a16="http://schemas.microsoft.com/office/drawing/2014/main" id="{2B0B5591-3602-464D-9893-B90F1CE5F1CA}"/>
                </a:ext>
              </a:extLst>
            </p:cNvPr>
            <p:cNvSpPr/>
            <p:nvPr/>
          </p:nvSpPr>
          <p:spPr>
            <a:xfrm>
              <a:off x="6810161" y="2715091"/>
              <a:ext cx="355971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OC EE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205" name="Straight Arrow Connector 204">
              <a:extLst>
                <a:ext uri="{FF2B5EF4-FFF2-40B4-BE49-F238E27FC236}">
                  <a16:creationId xmlns:a16="http://schemas.microsoft.com/office/drawing/2014/main" id="{3381D409-6A74-461C-8CB6-4351EDD02384}"/>
                </a:ext>
              </a:extLst>
            </p:cNvPr>
            <p:cNvCxnSpPr>
              <a:cxnSpLocks/>
              <a:stCxn id="204" idx="2"/>
            </p:cNvCxnSpPr>
            <p:nvPr/>
          </p:nvCxnSpPr>
          <p:spPr>
            <a:xfrm>
              <a:off x="6988147" y="2890704"/>
              <a:ext cx="86396" cy="196673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97762D8B-241D-4CDA-A9B2-0B954775584D}"/>
              </a:ext>
            </a:extLst>
          </p:cNvPr>
          <p:cNvGrpSpPr/>
          <p:nvPr/>
        </p:nvGrpSpPr>
        <p:grpSpPr>
          <a:xfrm>
            <a:off x="7188651" y="3834288"/>
            <a:ext cx="490709" cy="446867"/>
            <a:chOff x="5981929" y="2898599"/>
            <a:chExt cx="368032" cy="335150"/>
          </a:xfrm>
        </p:grpSpPr>
        <p:sp>
          <p:nvSpPr>
            <p:cNvPr id="126" name="Rectangle: Rounded Corners 125">
              <a:extLst>
                <a:ext uri="{FF2B5EF4-FFF2-40B4-BE49-F238E27FC236}">
                  <a16:creationId xmlns:a16="http://schemas.microsoft.com/office/drawing/2014/main" id="{8E33F454-593E-4CC0-87E0-7E231941E2FD}"/>
                </a:ext>
              </a:extLst>
            </p:cNvPr>
            <p:cNvSpPr/>
            <p:nvPr/>
          </p:nvSpPr>
          <p:spPr>
            <a:xfrm>
              <a:off x="5981929" y="3058136"/>
              <a:ext cx="368032" cy="17561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DSHM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27" name="Straight Arrow Connector 126">
              <a:extLst>
                <a:ext uri="{FF2B5EF4-FFF2-40B4-BE49-F238E27FC236}">
                  <a16:creationId xmlns:a16="http://schemas.microsoft.com/office/drawing/2014/main" id="{87B6DB66-8266-4FC3-9FED-5BE18DCA26F3}"/>
                </a:ext>
              </a:extLst>
            </p:cNvPr>
            <p:cNvCxnSpPr>
              <a:cxnSpLocks/>
              <a:stCxn id="126" idx="0"/>
            </p:cNvCxnSpPr>
            <p:nvPr/>
          </p:nvCxnSpPr>
          <p:spPr>
            <a:xfrm flipV="1">
              <a:off x="6165945" y="2898599"/>
              <a:ext cx="158214" cy="159537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95287BFD-734D-4F7B-88CA-70103DAF3087}"/>
              </a:ext>
            </a:extLst>
          </p:cNvPr>
          <p:cNvGrpSpPr/>
          <p:nvPr/>
        </p:nvGrpSpPr>
        <p:grpSpPr>
          <a:xfrm>
            <a:off x="4238425" y="2619635"/>
            <a:ext cx="813232" cy="690053"/>
            <a:chOff x="2645158" y="2640325"/>
            <a:chExt cx="925824" cy="517540"/>
          </a:xfrm>
        </p:grpSpPr>
        <p:sp>
          <p:nvSpPr>
            <p:cNvPr id="137" name="Rectangle: Rounded Corners 136">
              <a:extLst>
                <a:ext uri="{FF2B5EF4-FFF2-40B4-BE49-F238E27FC236}">
                  <a16:creationId xmlns:a16="http://schemas.microsoft.com/office/drawing/2014/main" id="{4F73B2AD-15A8-47CE-85F6-DBE88C04C36E}"/>
                </a:ext>
              </a:extLst>
            </p:cNvPr>
            <p:cNvSpPr/>
            <p:nvPr/>
          </p:nvSpPr>
          <p:spPr>
            <a:xfrm>
              <a:off x="2645158" y="2640325"/>
              <a:ext cx="879096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D2 PC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38" name="Straight Arrow Connector 137">
              <a:extLst>
                <a:ext uri="{FF2B5EF4-FFF2-40B4-BE49-F238E27FC236}">
                  <a16:creationId xmlns:a16="http://schemas.microsoft.com/office/drawing/2014/main" id="{651621EA-348A-4C9A-BEF8-D1DB426EC1E5}"/>
                </a:ext>
              </a:extLst>
            </p:cNvPr>
            <p:cNvCxnSpPr>
              <a:cxnSpLocks/>
              <a:stCxn id="137" idx="2"/>
            </p:cNvCxnSpPr>
            <p:nvPr/>
          </p:nvCxnSpPr>
          <p:spPr>
            <a:xfrm>
              <a:off x="3084706" y="2815938"/>
              <a:ext cx="486276" cy="341927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B6AC0262-D489-4E8A-90E1-0193BC361F41}"/>
              </a:ext>
            </a:extLst>
          </p:cNvPr>
          <p:cNvGrpSpPr/>
          <p:nvPr/>
        </p:nvGrpSpPr>
        <p:grpSpPr>
          <a:xfrm>
            <a:off x="4957942" y="3257426"/>
            <a:ext cx="690401" cy="632575"/>
            <a:chOff x="6022653" y="2545276"/>
            <a:chExt cx="517801" cy="474431"/>
          </a:xfrm>
        </p:grpSpPr>
        <p:sp>
          <p:nvSpPr>
            <p:cNvPr id="143" name="Rectangle: Rounded Corners 142">
              <a:extLst>
                <a:ext uri="{FF2B5EF4-FFF2-40B4-BE49-F238E27FC236}">
                  <a16:creationId xmlns:a16="http://schemas.microsoft.com/office/drawing/2014/main" id="{D6CADB22-D4A4-46AE-B691-B23EDEF8FE9D}"/>
                </a:ext>
              </a:extLst>
            </p:cNvPr>
            <p:cNvSpPr/>
            <p:nvPr/>
          </p:nvSpPr>
          <p:spPr>
            <a:xfrm>
              <a:off x="6022653" y="2845746"/>
              <a:ext cx="517801" cy="173961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D2 OC EE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48" name="Straight Arrow Connector 147">
              <a:extLst>
                <a:ext uri="{FF2B5EF4-FFF2-40B4-BE49-F238E27FC236}">
                  <a16:creationId xmlns:a16="http://schemas.microsoft.com/office/drawing/2014/main" id="{04902B16-6042-4FF1-8369-39BA9B13AEAB}"/>
                </a:ext>
              </a:extLst>
            </p:cNvPr>
            <p:cNvCxnSpPr>
              <a:cxnSpLocks/>
              <a:stCxn id="143" idx="0"/>
            </p:cNvCxnSpPr>
            <p:nvPr/>
          </p:nvCxnSpPr>
          <p:spPr>
            <a:xfrm flipV="1">
              <a:off x="6281554" y="2545276"/>
              <a:ext cx="0" cy="30047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34191587-F68F-4638-82A9-3AED4DCC4BE5}"/>
              </a:ext>
            </a:extLst>
          </p:cNvPr>
          <p:cNvGrpSpPr/>
          <p:nvPr/>
        </p:nvGrpSpPr>
        <p:grpSpPr>
          <a:xfrm>
            <a:off x="3572870" y="3790065"/>
            <a:ext cx="897140" cy="462833"/>
            <a:chOff x="5555959" y="3617162"/>
            <a:chExt cx="672855" cy="347125"/>
          </a:xfrm>
        </p:grpSpPr>
        <p:sp>
          <p:nvSpPr>
            <p:cNvPr id="150" name="Rectangle: Rounded Corners 149">
              <a:extLst>
                <a:ext uri="{FF2B5EF4-FFF2-40B4-BE49-F238E27FC236}">
                  <a16:creationId xmlns:a16="http://schemas.microsoft.com/office/drawing/2014/main" id="{21BA9B01-6FDD-400C-94A1-6D5CBFCE17C8}"/>
                </a:ext>
              </a:extLst>
            </p:cNvPr>
            <p:cNvSpPr/>
            <p:nvPr/>
          </p:nvSpPr>
          <p:spPr>
            <a:xfrm>
              <a:off x="5736909" y="3788674"/>
              <a:ext cx="491905" cy="175613"/>
            </a:xfrm>
            <a:prstGeom prst="roundRect">
              <a:avLst/>
            </a:prstGeom>
            <a:solidFill>
              <a:srgbClr val="C59EE2"/>
            </a:solidFill>
            <a:ln>
              <a:solidFill>
                <a:srgbClr val="7030A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pt-PT" sz="1067">
                  <a:solidFill>
                    <a:schemeClr val="bg1"/>
                  </a:solidFill>
                </a:rPr>
                <a:t>C</a:t>
              </a:r>
              <a:r>
                <a:rPr lang="en-US" sz="1067">
                  <a:solidFill>
                    <a:schemeClr val="bg1"/>
                  </a:solidFill>
                </a:rPr>
                <a:t>old box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51" name="Straight Arrow Connector 150">
              <a:extLst>
                <a:ext uri="{FF2B5EF4-FFF2-40B4-BE49-F238E27FC236}">
                  <a16:creationId xmlns:a16="http://schemas.microsoft.com/office/drawing/2014/main" id="{E8DDFFAE-0AC3-455C-B131-04EE639AE277}"/>
                </a:ext>
              </a:extLst>
            </p:cNvPr>
            <p:cNvCxnSpPr>
              <a:cxnSpLocks/>
              <a:stCxn id="150" idx="0"/>
            </p:cNvCxnSpPr>
            <p:nvPr/>
          </p:nvCxnSpPr>
          <p:spPr>
            <a:xfrm flipH="1" flipV="1">
              <a:off x="5555959" y="3617162"/>
              <a:ext cx="426903" cy="171512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D79B2F47-C43E-4419-9C17-C37CB730920A}"/>
              </a:ext>
            </a:extLst>
          </p:cNvPr>
          <p:cNvGrpSpPr/>
          <p:nvPr/>
        </p:nvGrpSpPr>
        <p:grpSpPr>
          <a:xfrm>
            <a:off x="5501267" y="3232874"/>
            <a:ext cx="697715" cy="445823"/>
            <a:chOff x="5843094" y="2240136"/>
            <a:chExt cx="523286" cy="334367"/>
          </a:xfrm>
        </p:grpSpPr>
        <p:sp>
          <p:nvSpPr>
            <p:cNvPr id="153" name="Rectangle: Rounded Corners 152">
              <a:extLst>
                <a:ext uri="{FF2B5EF4-FFF2-40B4-BE49-F238E27FC236}">
                  <a16:creationId xmlns:a16="http://schemas.microsoft.com/office/drawing/2014/main" id="{AF4C3180-5EB1-4ECE-B359-F846F9E092F1}"/>
                </a:ext>
              </a:extLst>
            </p:cNvPr>
            <p:cNvSpPr/>
            <p:nvPr/>
          </p:nvSpPr>
          <p:spPr>
            <a:xfrm>
              <a:off x="5998348" y="2398890"/>
              <a:ext cx="368032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CDBs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54" name="Straight Arrow Connector 153">
              <a:extLst>
                <a:ext uri="{FF2B5EF4-FFF2-40B4-BE49-F238E27FC236}">
                  <a16:creationId xmlns:a16="http://schemas.microsoft.com/office/drawing/2014/main" id="{D9D5F4E0-0816-403D-A7F2-B18D50EC0167}"/>
                </a:ext>
              </a:extLst>
            </p:cNvPr>
            <p:cNvCxnSpPr>
              <a:cxnSpLocks/>
              <a:stCxn id="153" idx="0"/>
            </p:cNvCxnSpPr>
            <p:nvPr/>
          </p:nvCxnSpPr>
          <p:spPr>
            <a:xfrm flipH="1" flipV="1">
              <a:off x="5843094" y="2240136"/>
              <a:ext cx="339270" cy="158754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1C06A1D9-BF12-460A-98B0-3845DD34D1D5}"/>
              </a:ext>
            </a:extLst>
          </p:cNvPr>
          <p:cNvGrpSpPr/>
          <p:nvPr/>
        </p:nvGrpSpPr>
        <p:grpSpPr>
          <a:xfrm>
            <a:off x="5407987" y="2447519"/>
            <a:ext cx="559135" cy="2647692"/>
            <a:chOff x="5163581" y="2410950"/>
            <a:chExt cx="419351" cy="1985769"/>
          </a:xfrm>
        </p:grpSpPr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866A94A3-9A03-42EE-B3EC-20CA9FF18E64}"/>
                </a:ext>
              </a:extLst>
            </p:cNvPr>
            <p:cNvGrpSpPr/>
            <p:nvPr/>
          </p:nvGrpSpPr>
          <p:grpSpPr>
            <a:xfrm>
              <a:off x="5163581" y="4068197"/>
              <a:ext cx="368032" cy="328522"/>
              <a:chOff x="6335802" y="3227938"/>
              <a:chExt cx="368032" cy="328522"/>
            </a:xfrm>
          </p:grpSpPr>
          <p:sp>
            <p:nvSpPr>
              <p:cNvPr id="179" name="Rectangle: Rounded Corners 178">
                <a:extLst>
                  <a:ext uri="{FF2B5EF4-FFF2-40B4-BE49-F238E27FC236}">
                    <a16:creationId xmlns:a16="http://schemas.microsoft.com/office/drawing/2014/main" id="{2A9DCBFD-F13B-4305-9B0E-5E429BD2F444}"/>
                  </a:ext>
                </a:extLst>
              </p:cNvPr>
              <p:cNvSpPr/>
              <p:nvPr/>
            </p:nvSpPr>
            <p:spPr>
              <a:xfrm>
                <a:off x="6335802" y="3227938"/>
                <a:ext cx="368032" cy="175613"/>
              </a:xfrm>
              <a:prstGeom prst="roundRect">
                <a:avLst/>
              </a:prstGeom>
              <a:solidFill>
                <a:schemeClr val="bg2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067">
                    <a:solidFill>
                      <a:schemeClr val="bg1"/>
                    </a:solidFill>
                  </a:rPr>
                  <a:t>DFM</a:t>
                </a:r>
                <a:endParaRPr lang="en-GB" sz="1067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95" name="Straight Arrow Connector 194">
                <a:extLst>
                  <a:ext uri="{FF2B5EF4-FFF2-40B4-BE49-F238E27FC236}">
                    <a16:creationId xmlns:a16="http://schemas.microsoft.com/office/drawing/2014/main" id="{154406ED-CDD4-4272-A94A-A540AB52DFE9}"/>
                  </a:ext>
                </a:extLst>
              </p:cNvPr>
              <p:cNvCxnSpPr>
                <a:cxnSpLocks/>
                <a:stCxn id="179" idx="2"/>
              </p:cNvCxnSpPr>
              <p:nvPr/>
            </p:nvCxnSpPr>
            <p:spPr>
              <a:xfrm flipH="1">
                <a:off x="6464458" y="3403551"/>
                <a:ext cx="55360" cy="152909"/>
              </a:xfrm>
              <a:prstGeom prst="straightConnector1">
                <a:avLst/>
              </a:prstGeom>
              <a:ln>
                <a:solidFill>
                  <a:schemeClr val="bg2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7" name="Group 156">
              <a:extLst>
                <a:ext uri="{FF2B5EF4-FFF2-40B4-BE49-F238E27FC236}">
                  <a16:creationId xmlns:a16="http://schemas.microsoft.com/office/drawing/2014/main" id="{D35FACF7-2A06-476D-960F-0D42812E77F6}"/>
                </a:ext>
              </a:extLst>
            </p:cNvPr>
            <p:cNvGrpSpPr/>
            <p:nvPr/>
          </p:nvGrpSpPr>
          <p:grpSpPr>
            <a:xfrm>
              <a:off x="5214900" y="2410950"/>
              <a:ext cx="368032" cy="445557"/>
              <a:chOff x="6477407" y="2559857"/>
              <a:chExt cx="368032" cy="445557"/>
            </a:xfrm>
          </p:grpSpPr>
          <p:sp>
            <p:nvSpPr>
              <p:cNvPr id="158" name="Rectangle: Rounded Corners 157">
                <a:extLst>
                  <a:ext uri="{FF2B5EF4-FFF2-40B4-BE49-F238E27FC236}">
                    <a16:creationId xmlns:a16="http://schemas.microsoft.com/office/drawing/2014/main" id="{DD066492-9B71-4B14-AF12-5E9C21073E10}"/>
                  </a:ext>
                </a:extLst>
              </p:cNvPr>
              <p:cNvSpPr/>
              <p:nvPr/>
            </p:nvSpPr>
            <p:spPr>
              <a:xfrm>
                <a:off x="6477407" y="2559857"/>
                <a:ext cx="368032" cy="175613"/>
              </a:xfrm>
              <a:prstGeom prst="roundRect">
                <a:avLst/>
              </a:prstGeom>
              <a:solidFill>
                <a:schemeClr val="bg2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067">
                    <a:solidFill>
                      <a:schemeClr val="bg1"/>
                    </a:solidFill>
                  </a:rPr>
                  <a:t>DFHM</a:t>
                </a:r>
                <a:endParaRPr lang="en-GB" sz="1067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59" name="Straight Arrow Connector 158">
                <a:extLst>
                  <a:ext uri="{FF2B5EF4-FFF2-40B4-BE49-F238E27FC236}">
                    <a16:creationId xmlns:a16="http://schemas.microsoft.com/office/drawing/2014/main" id="{D855FEA6-12A2-4F6D-88C9-1FE1300D282A}"/>
                  </a:ext>
                </a:extLst>
              </p:cNvPr>
              <p:cNvCxnSpPr>
                <a:cxnSpLocks/>
                <a:stCxn id="158" idx="2"/>
              </p:cNvCxnSpPr>
              <p:nvPr/>
            </p:nvCxnSpPr>
            <p:spPr>
              <a:xfrm flipH="1">
                <a:off x="6651302" y="2735470"/>
                <a:ext cx="10121" cy="269944"/>
              </a:xfrm>
              <a:prstGeom prst="straightConnector1">
                <a:avLst/>
              </a:prstGeom>
              <a:ln>
                <a:solidFill>
                  <a:schemeClr val="bg2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52F06387-E2B0-4181-88E3-CA7E9AEB705D}"/>
              </a:ext>
            </a:extLst>
          </p:cNvPr>
          <p:cNvGrpSpPr/>
          <p:nvPr/>
        </p:nvGrpSpPr>
        <p:grpSpPr>
          <a:xfrm>
            <a:off x="63180" y="5707718"/>
            <a:ext cx="775739" cy="623927"/>
            <a:chOff x="357915" y="4883927"/>
            <a:chExt cx="581804" cy="467945"/>
          </a:xfrm>
        </p:grpSpPr>
        <p:sp>
          <p:nvSpPr>
            <p:cNvPr id="197" name="Rectangle: Rounded Corners 196">
              <a:extLst>
                <a:ext uri="{FF2B5EF4-FFF2-40B4-BE49-F238E27FC236}">
                  <a16:creationId xmlns:a16="http://schemas.microsoft.com/office/drawing/2014/main" id="{4BD99641-B73B-41CF-997C-26BD06E31FFE}"/>
                </a:ext>
              </a:extLst>
            </p:cNvPr>
            <p:cNvSpPr/>
            <p:nvPr/>
          </p:nvSpPr>
          <p:spPr>
            <a:xfrm>
              <a:off x="357915" y="4883927"/>
              <a:ext cx="581804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DQHDS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98" name="Straight Arrow Connector 197">
              <a:extLst>
                <a:ext uri="{FF2B5EF4-FFF2-40B4-BE49-F238E27FC236}">
                  <a16:creationId xmlns:a16="http://schemas.microsoft.com/office/drawing/2014/main" id="{F3E3E898-2E6A-4689-8484-981C0B2AFB99}"/>
                </a:ext>
              </a:extLst>
            </p:cNvPr>
            <p:cNvCxnSpPr>
              <a:cxnSpLocks/>
              <a:stCxn id="197" idx="2"/>
            </p:cNvCxnSpPr>
            <p:nvPr/>
          </p:nvCxnSpPr>
          <p:spPr>
            <a:xfrm>
              <a:off x="648817" y="5059540"/>
              <a:ext cx="0" cy="292332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9" name="Rectangle: Rounded Corners 198">
            <a:extLst>
              <a:ext uri="{FF2B5EF4-FFF2-40B4-BE49-F238E27FC236}">
                <a16:creationId xmlns:a16="http://schemas.microsoft.com/office/drawing/2014/main" id="{B815D97F-5A3B-45FF-96BA-E6DBA0E6F2E9}"/>
              </a:ext>
            </a:extLst>
          </p:cNvPr>
          <p:cNvSpPr/>
          <p:nvPr/>
        </p:nvSpPr>
        <p:spPr>
          <a:xfrm rot="20831218">
            <a:off x="5325072" y="5475992"/>
            <a:ext cx="367496" cy="1828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067">
                <a:solidFill>
                  <a:schemeClr val="bg1"/>
                </a:solidFill>
              </a:rPr>
              <a:t>D2</a:t>
            </a:r>
            <a:endParaRPr lang="en-GB" sz="1067">
              <a:solidFill>
                <a:schemeClr val="bg1"/>
              </a:solidFill>
            </a:endParaRPr>
          </a:p>
        </p:txBody>
      </p:sp>
      <p:sp>
        <p:nvSpPr>
          <p:cNvPr id="200" name="Rectangle: Rounded Corners 199">
            <a:extLst>
              <a:ext uri="{FF2B5EF4-FFF2-40B4-BE49-F238E27FC236}">
                <a16:creationId xmlns:a16="http://schemas.microsoft.com/office/drawing/2014/main" id="{3ED865BB-47C1-464F-819C-F4FB82B44CE9}"/>
              </a:ext>
            </a:extLst>
          </p:cNvPr>
          <p:cNvSpPr/>
          <p:nvPr/>
        </p:nvSpPr>
        <p:spPr>
          <a:xfrm rot="20831218">
            <a:off x="3552583" y="5870653"/>
            <a:ext cx="367496" cy="1828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067">
                <a:solidFill>
                  <a:schemeClr val="bg1"/>
                </a:solidFill>
              </a:rPr>
              <a:t>Q4</a:t>
            </a:r>
            <a:endParaRPr lang="en-GB" sz="1067">
              <a:solidFill>
                <a:schemeClr val="bg1"/>
              </a:solidFill>
            </a:endParaRPr>
          </a:p>
        </p:txBody>
      </p:sp>
      <p:sp>
        <p:nvSpPr>
          <p:cNvPr id="201" name="Rectangle: Rounded Corners 200">
            <a:extLst>
              <a:ext uri="{FF2B5EF4-FFF2-40B4-BE49-F238E27FC236}">
                <a16:creationId xmlns:a16="http://schemas.microsoft.com/office/drawing/2014/main" id="{12318EF6-4A9B-4F01-BF96-CB49EE081B63}"/>
              </a:ext>
            </a:extLst>
          </p:cNvPr>
          <p:cNvSpPr/>
          <p:nvPr/>
        </p:nvSpPr>
        <p:spPr>
          <a:xfrm rot="20831218">
            <a:off x="1976893" y="6205440"/>
            <a:ext cx="367496" cy="1828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pt-PT" sz="1067">
                <a:solidFill>
                  <a:schemeClr val="bg1"/>
                </a:solidFill>
              </a:rPr>
              <a:t>Q5</a:t>
            </a:r>
            <a:endParaRPr lang="en-GB" sz="1067">
              <a:solidFill>
                <a:schemeClr val="bg1"/>
              </a:solidFill>
            </a:endParaRPr>
          </a:p>
        </p:txBody>
      </p:sp>
      <p:sp>
        <p:nvSpPr>
          <p:cNvPr id="207" name="Rectangle: Rounded Corners 206">
            <a:extLst>
              <a:ext uri="{FF2B5EF4-FFF2-40B4-BE49-F238E27FC236}">
                <a16:creationId xmlns:a16="http://schemas.microsoft.com/office/drawing/2014/main" id="{B96ECD14-BC6E-47F9-B191-4E0637B741AC}"/>
              </a:ext>
            </a:extLst>
          </p:cNvPr>
          <p:cNvSpPr/>
          <p:nvPr/>
        </p:nvSpPr>
        <p:spPr>
          <a:xfrm rot="20831218">
            <a:off x="836100" y="6447903"/>
            <a:ext cx="367496" cy="1828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067">
                <a:solidFill>
                  <a:schemeClr val="bg1"/>
                </a:solidFill>
              </a:rPr>
              <a:t>Q6</a:t>
            </a:r>
            <a:endParaRPr lang="en-GB" sz="1067">
              <a:solidFill>
                <a:schemeClr val="bg1"/>
              </a:solidFill>
            </a:endParaRPr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B3FF559E-B26F-46DF-9BA3-B86071A67A64}"/>
              </a:ext>
            </a:extLst>
          </p:cNvPr>
          <p:cNvGrpSpPr/>
          <p:nvPr/>
        </p:nvGrpSpPr>
        <p:grpSpPr>
          <a:xfrm>
            <a:off x="5782242" y="1980035"/>
            <a:ext cx="655873" cy="999951"/>
            <a:chOff x="6469579" y="2986429"/>
            <a:chExt cx="491905" cy="749963"/>
          </a:xfrm>
        </p:grpSpPr>
        <p:sp>
          <p:nvSpPr>
            <p:cNvPr id="210" name="Rectangle: Rounded Corners 209">
              <a:extLst>
                <a:ext uri="{FF2B5EF4-FFF2-40B4-BE49-F238E27FC236}">
                  <a16:creationId xmlns:a16="http://schemas.microsoft.com/office/drawing/2014/main" id="{A307CC1D-2763-46B2-8802-9142D0054280}"/>
                </a:ext>
              </a:extLst>
            </p:cNvPr>
            <p:cNvSpPr/>
            <p:nvPr/>
          </p:nvSpPr>
          <p:spPr>
            <a:xfrm>
              <a:off x="6469579" y="2986429"/>
              <a:ext cx="491905" cy="175613"/>
            </a:xfrm>
            <a:prstGeom prst="roundRect">
              <a:avLst/>
            </a:prstGeom>
            <a:solidFill>
              <a:srgbClr val="C59EE2"/>
            </a:solidFill>
            <a:ln>
              <a:solidFill>
                <a:srgbClr val="7030A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pt-PT" sz="1067">
                  <a:solidFill>
                    <a:schemeClr val="bg1"/>
                  </a:solidFill>
                </a:rPr>
                <a:t>Valve</a:t>
              </a:r>
              <a:r>
                <a:rPr lang="en-US" sz="1067">
                  <a:solidFill>
                    <a:schemeClr val="bg1"/>
                  </a:solidFill>
                </a:rPr>
                <a:t> box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211" name="Straight Arrow Connector 210">
              <a:extLst>
                <a:ext uri="{FF2B5EF4-FFF2-40B4-BE49-F238E27FC236}">
                  <a16:creationId xmlns:a16="http://schemas.microsoft.com/office/drawing/2014/main" id="{A89C63C3-31DF-49E0-96D0-94FA12A89F7D}"/>
                </a:ext>
              </a:extLst>
            </p:cNvPr>
            <p:cNvCxnSpPr>
              <a:cxnSpLocks/>
              <a:stCxn id="210" idx="2"/>
            </p:cNvCxnSpPr>
            <p:nvPr/>
          </p:nvCxnSpPr>
          <p:spPr>
            <a:xfrm>
              <a:off x="6715532" y="3162042"/>
              <a:ext cx="147329" cy="574350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9D862683-DAED-420B-87F3-AE41A0360182}"/>
              </a:ext>
            </a:extLst>
          </p:cNvPr>
          <p:cNvGrpSpPr/>
          <p:nvPr/>
        </p:nvGrpSpPr>
        <p:grpSpPr>
          <a:xfrm>
            <a:off x="4644669" y="2235666"/>
            <a:ext cx="772187" cy="901439"/>
            <a:chOff x="942988" y="1412238"/>
            <a:chExt cx="879096" cy="676079"/>
          </a:xfrm>
        </p:grpSpPr>
        <p:sp>
          <p:nvSpPr>
            <p:cNvPr id="213" name="Rectangle: Rounded Corners 212">
              <a:extLst>
                <a:ext uri="{FF2B5EF4-FFF2-40B4-BE49-F238E27FC236}">
                  <a16:creationId xmlns:a16="http://schemas.microsoft.com/office/drawing/2014/main" id="{6888FBD8-DE05-4DCE-8131-D53858DCFD25}"/>
                </a:ext>
              </a:extLst>
            </p:cNvPr>
            <p:cNvSpPr/>
            <p:nvPr/>
          </p:nvSpPr>
          <p:spPr>
            <a:xfrm>
              <a:off x="942988" y="1412238"/>
              <a:ext cx="879096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D2 OC PCs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214" name="Straight Arrow Connector 213">
              <a:extLst>
                <a:ext uri="{FF2B5EF4-FFF2-40B4-BE49-F238E27FC236}">
                  <a16:creationId xmlns:a16="http://schemas.microsoft.com/office/drawing/2014/main" id="{E5C5D547-A2DA-43ED-83F5-D9EFA74C397E}"/>
                </a:ext>
              </a:extLst>
            </p:cNvPr>
            <p:cNvCxnSpPr>
              <a:cxnSpLocks/>
              <a:stCxn id="213" idx="2"/>
            </p:cNvCxnSpPr>
            <p:nvPr/>
          </p:nvCxnSpPr>
          <p:spPr>
            <a:xfrm>
              <a:off x="1382536" y="1587851"/>
              <a:ext cx="279435" cy="500466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6" name="Rectangle: Rounded Corners 215">
            <a:extLst>
              <a:ext uri="{FF2B5EF4-FFF2-40B4-BE49-F238E27FC236}">
                <a16:creationId xmlns:a16="http://schemas.microsoft.com/office/drawing/2014/main" id="{5020F9DC-AA39-47AD-BE1D-EE2793FF8485}"/>
              </a:ext>
            </a:extLst>
          </p:cNvPr>
          <p:cNvSpPr/>
          <p:nvPr/>
        </p:nvSpPr>
        <p:spPr>
          <a:xfrm rot="20831218">
            <a:off x="4376588" y="5644465"/>
            <a:ext cx="737349" cy="379827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pt-PT" sz="1067">
                <a:solidFill>
                  <a:schemeClr val="bg1"/>
                </a:solidFill>
              </a:rPr>
              <a:t>Crab</a:t>
            </a:r>
          </a:p>
          <a:p>
            <a:pPr algn="ctr"/>
            <a:r>
              <a:rPr lang="pt-PT" sz="1067">
                <a:solidFill>
                  <a:schemeClr val="bg1"/>
                </a:solidFill>
              </a:rPr>
              <a:t>Cavities</a:t>
            </a:r>
            <a:endParaRPr lang="en-GB" sz="1067">
              <a:solidFill>
                <a:schemeClr val="bg1"/>
              </a:solidFill>
            </a:endParaRPr>
          </a:p>
        </p:txBody>
      </p: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D7456E8F-22C8-43B7-8DFC-39DE95065868}"/>
              </a:ext>
            </a:extLst>
          </p:cNvPr>
          <p:cNvGrpSpPr/>
          <p:nvPr/>
        </p:nvGrpSpPr>
        <p:grpSpPr>
          <a:xfrm>
            <a:off x="1633553" y="4715757"/>
            <a:ext cx="1726143" cy="225411"/>
            <a:chOff x="5500259" y="3788675"/>
            <a:chExt cx="1294607" cy="169058"/>
          </a:xfrm>
        </p:grpSpPr>
        <p:sp>
          <p:nvSpPr>
            <p:cNvPr id="218" name="Rectangle: Rounded Corners 217">
              <a:extLst>
                <a:ext uri="{FF2B5EF4-FFF2-40B4-BE49-F238E27FC236}">
                  <a16:creationId xmlns:a16="http://schemas.microsoft.com/office/drawing/2014/main" id="{C34C9CEA-AD01-44EA-B56A-39073381950B}"/>
                </a:ext>
              </a:extLst>
            </p:cNvPr>
            <p:cNvSpPr/>
            <p:nvPr/>
          </p:nvSpPr>
          <p:spPr>
            <a:xfrm>
              <a:off x="5500259" y="3788675"/>
              <a:ext cx="728556" cy="169058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pt-PT" sz="1067">
                  <a:solidFill>
                    <a:schemeClr val="bg1"/>
                  </a:solidFill>
                </a:rPr>
                <a:t>RF Powering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219" name="Straight Arrow Connector 218">
              <a:extLst>
                <a:ext uri="{FF2B5EF4-FFF2-40B4-BE49-F238E27FC236}">
                  <a16:creationId xmlns:a16="http://schemas.microsoft.com/office/drawing/2014/main" id="{EA3175D6-253E-4D5F-86DE-D797B758898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28815" y="3810093"/>
              <a:ext cx="566051" cy="7930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0" name="TextBox 219">
            <a:extLst>
              <a:ext uri="{FF2B5EF4-FFF2-40B4-BE49-F238E27FC236}">
                <a16:creationId xmlns:a16="http://schemas.microsoft.com/office/drawing/2014/main" id="{64299BA9-423D-4AEF-9680-58E178F82BEF}"/>
              </a:ext>
            </a:extLst>
          </p:cNvPr>
          <p:cNvSpPr txBox="1"/>
          <p:nvPr/>
        </p:nvSpPr>
        <p:spPr>
          <a:xfrm>
            <a:off x="397215" y="3084097"/>
            <a:ext cx="604068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228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UW57</a:t>
            </a:r>
            <a:endParaRPr lang="fr-FR" sz="1000"/>
          </a:p>
        </p:txBody>
      </p:sp>
      <p:pic>
        <p:nvPicPr>
          <p:cNvPr id="108" name="Picture 107">
            <a:extLst>
              <a:ext uri="{FF2B5EF4-FFF2-40B4-BE49-F238E27FC236}">
                <a16:creationId xmlns:a16="http://schemas.microsoft.com/office/drawing/2014/main" id="{11890C2B-E7C2-ED49-84CD-96568692FF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23868">
            <a:off x="10566369" y="2571038"/>
            <a:ext cx="1654617" cy="1107675"/>
          </a:xfrm>
          <a:prstGeom prst="ellipse">
            <a:avLst/>
          </a:prstGeom>
          <a:ln>
            <a:noFill/>
          </a:ln>
          <a:effectLst>
            <a:softEdge rad="38100"/>
          </a:effectLst>
        </p:spPr>
      </p:pic>
      <p:pic>
        <p:nvPicPr>
          <p:cNvPr id="110" name="Picture 109">
            <a:extLst>
              <a:ext uri="{FF2B5EF4-FFF2-40B4-BE49-F238E27FC236}">
                <a16:creationId xmlns:a16="http://schemas.microsoft.com/office/drawing/2014/main" id="{901B6332-15AF-8B41-AAF0-3F76319B9BD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89288">
            <a:off x="10687221" y="4452735"/>
            <a:ext cx="1569065" cy="1050365"/>
          </a:xfrm>
          <a:prstGeom prst="ellipse">
            <a:avLst/>
          </a:prstGeom>
          <a:ln>
            <a:noFill/>
          </a:ln>
          <a:effectLst>
            <a:softEdge rad="38100"/>
          </a:effectLst>
        </p:spPr>
      </p:pic>
      <p:sp>
        <p:nvSpPr>
          <p:cNvPr id="114" name="TextBox 113">
            <a:extLst>
              <a:ext uri="{FF2B5EF4-FFF2-40B4-BE49-F238E27FC236}">
                <a16:creationId xmlns:a16="http://schemas.microsoft.com/office/drawing/2014/main" id="{3ED37B2E-B98D-6543-8319-34E2FED5E51F}"/>
              </a:ext>
            </a:extLst>
          </p:cNvPr>
          <p:cNvSpPr txBox="1"/>
          <p:nvPr/>
        </p:nvSpPr>
        <p:spPr>
          <a:xfrm rot="20905595">
            <a:off x="5847789" y="5269392"/>
            <a:ext cx="693383" cy="230832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dk1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100">
                <a:solidFill>
                  <a:srgbClr val="FF0000"/>
                </a:solidFill>
              </a:defRPr>
            </a:lvl1pPr>
          </a:lstStyle>
          <a:p>
            <a:r>
              <a:rPr lang="en-US" sz="900"/>
              <a:t>TAXN</a:t>
            </a:r>
            <a:endParaRPr lang="fr-FR" sz="900"/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7BEC77BE-A4DD-704A-8298-5403A407C01B}"/>
              </a:ext>
            </a:extLst>
          </p:cNvPr>
          <p:cNvSpPr txBox="1"/>
          <p:nvPr/>
        </p:nvSpPr>
        <p:spPr>
          <a:xfrm>
            <a:off x="232286" y="4829090"/>
            <a:ext cx="919741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dk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/>
              <a:t>Cooling and Ventilation</a:t>
            </a:r>
            <a:endParaRPr lang="fr-FR" sz="1000"/>
          </a:p>
        </p:txBody>
      </p: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181D0B53-9510-F14A-9725-9A32E544E6C2}"/>
              </a:ext>
            </a:extLst>
          </p:cNvPr>
          <p:cNvCxnSpPr/>
          <p:nvPr/>
        </p:nvCxnSpPr>
        <p:spPr>
          <a:xfrm flipV="1">
            <a:off x="1102314" y="4180802"/>
            <a:ext cx="97142" cy="61635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Slide Number Placeholder 2">
            <a:extLst>
              <a:ext uri="{FF2B5EF4-FFF2-40B4-BE49-F238E27FC236}">
                <a16:creationId xmlns:a16="http://schemas.microsoft.com/office/drawing/2014/main" id="{AB3DAF45-D356-624E-9B0B-040912C1097B}"/>
              </a:ext>
            </a:extLst>
          </p:cNvPr>
          <p:cNvSpPr txBox="1">
            <a:spLocks/>
          </p:cNvSpPr>
          <p:nvPr/>
        </p:nvSpPr>
        <p:spPr>
          <a:xfrm>
            <a:off x="11836400" y="6537960"/>
            <a:ext cx="355600" cy="32004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defRPr/>
            </a:pPr>
            <a:fld id="{C78A2D03-466B-4AD7-AC70-B2955EB43184}" type="slidenum">
              <a:rPr lang="en-US" smtClean="0">
                <a:solidFill>
                  <a:prstClr val="black"/>
                </a:solidFill>
                <a:latin typeface="Arial"/>
              </a:rPr>
              <a:pPr defTabSz="457200">
                <a:defRPr/>
              </a:pPr>
              <a:t>21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486088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ama">
            <a:extLst>
              <a:ext uri="{FF2B5EF4-FFF2-40B4-BE49-F238E27FC236}">
                <a16:creationId xmlns:a16="http://schemas.microsoft.com/office/drawing/2014/main" id="{6C9DACC6-C066-33E2-1B7A-989C202C64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7531" y="2825248"/>
            <a:ext cx="4838864" cy="3228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5999" y="199899"/>
            <a:ext cx="10560000" cy="720000"/>
          </a:xfrm>
        </p:spPr>
        <p:txBody>
          <a:bodyPr/>
          <a:lstStyle/>
          <a:p>
            <a:r>
              <a:rPr lang="en-US" sz="3600" dirty="0">
                <a:latin typeface="Calibri" charset="0"/>
                <a:ea typeface="Calibri" charset="0"/>
                <a:cs typeface="Calibri" charset="0"/>
              </a:rPr>
              <a:t>Crab cavity development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176067" y="6053461"/>
            <a:ext cx="25922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RF Dipole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376186" y="6044169"/>
            <a:ext cx="25922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Double ¼-wave (DQW)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0A44CF7D-A27A-B2BD-DC65-8905B69A6A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554" y="774195"/>
            <a:ext cx="4022191" cy="292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498C71B-49DC-5278-E723-6AF84C85D5BA}"/>
              </a:ext>
            </a:extLst>
          </p:cNvPr>
          <p:cNvSpPr txBox="1">
            <a:spLocks/>
          </p:cNvSpPr>
          <p:nvPr/>
        </p:nvSpPr>
        <p:spPr>
          <a:xfrm>
            <a:off x="835416" y="1024275"/>
            <a:ext cx="6761138" cy="5105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Serving to mitigate the effect of the crossing angle at the IP  </a:t>
            </a:r>
          </a:p>
          <a:p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Create an oscillating transverse electric field that kicks head and tail of the bunches in opposite directions</a:t>
            </a:r>
          </a:p>
          <a:p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C5ECF8A-36BE-BD61-F96B-AFE5BD3CFB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409" y="3738403"/>
            <a:ext cx="4237221" cy="2542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55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ig. 1: RFD Cavity mounted on Transportation Frame on arrival at DL">
            <a:extLst>
              <a:ext uri="{FF2B5EF4-FFF2-40B4-BE49-F238E27FC236}">
                <a16:creationId xmlns:a16="http://schemas.microsoft.com/office/drawing/2014/main" id="{97105ED0-3AF1-FC59-F12D-8184F90097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74" y="848114"/>
            <a:ext cx="5779345" cy="2916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1" name="Update on crystal collimation"/>
          <p:cNvSpPr txBox="1"/>
          <p:nvPr/>
        </p:nvSpPr>
        <p:spPr>
          <a:xfrm>
            <a:off x="2811499" y="141676"/>
            <a:ext cx="7920001" cy="5478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normAutofit/>
          </a:bodyPr>
          <a:lstStyle>
            <a:lvl1pPr defTabSz="650240">
              <a:lnSpc>
                <a:spcPct val="90000"/>
              </a:lnSpc>
              <a:defRPr sz="4400" b="1">
                <a:solidFill>
                  <a:srgbClr val="0093BE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sz="3094" dirty="0"/>
              <a:t>RFD Cryo-Module assembly in UK</a:t>
            </a:r>
            <a:endParaRPr sz="3094" dirty="0"/>
          </a:p>
        </p:txBody>
      </p:sp>
      <p:sp>
        <p:nvSpPr>
          <p:cNvPr id="212" name="Cryogenics by-pass"/>
          <p:cNvSpPr txBox="1"/>
          <p:nvPr/>
        </p:nvSpPr>
        <p:spPr>
          <a:xfrm>
            <a:off x="7716082" y="699277"/>
            <a:ext cx="1965283" cy="33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r>
              <a:rPr sz="1687"/>
              <a:t>Cryogenics by-pass</a:t>
            </a:r>
          </a:p>
        </p:txBody>
      </p:sp>
      <p:sp>
        <p:nvSpPr>
          <p:cNvPr id="214" name="Bent crystals of excellent quality produced by PNPI and INFN-Fe being tested with SPS beams — the two best ones will be mounted mid Oct. in the TCPCs"/>
          <p:cNvSpPr txBox="1"/>
          <p:nvPr/>
        </p:nvSpPr>
        <p:spPr>
          <a:xfrm>
            <a:off x="7320181" y="1465321"/>
            <a:ext cx="3944495" cy="10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algn="l" defTabSz="457200">
              <a:lnSpc>
                <a:spcPct val="90000"/>
              </a:lnSpc>
              <a:defRPr sz="2400" i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Completed RFD Cryo-Module to be installed in SPS for final beam validation in 2024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9" name="Retro-reflectors of interferometer"/>
          <p:cNvSpPr txBox="1"/>
          <p:nvPr/>
        </p:nvSpPr>
        <p:spPr>
          <a:xfrm>
            <a:off x="253230" y="3178033"/>
            <a:ext cx="3654889" cy="501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defTabSz="457200">
              <a:lnSpc>
                <a:spcPct val="90000"/>
              </a:lnSpc>
              <a:defRPr sz="2200" i="1">
                <a:solidFill>
                  <a:srgbClr val="FF93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1547" dirty="0"/>
              <a:t>R</a:t>
            </a:r>
            <a:r>
              <a:rPr lang="en-US" sz="1547" dirty="0"/>
              <a:t>FD Cavity in Transport Frame on arrival at Daresbury Laboratory</a:t>
            </a:r>
            <a:endParaRPr sz="1547" dirty="0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C691FF56-8153-6A4F-81EC-782C22343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</p:spPr>
        <p:txBody>
          <a:bodyPr/>
          <a:lstStyle/>
          <a:p>
            <a:pPr defTabSz="685800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685800"/>
              <a:t>23</a:t>
            </a:fld>
            <a:endParaRPr lang="fr-FR" dirty="0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2052" name="Picture 4" descr="Fig. 2: STFC-DL technicians adjacent to the Cavity String prior to Cleanroom assembly">
            <a:extLst>
              <a:ext uri="{FF2B5EF4-FFF2-40B4-BE49-F238E27FC236}">
                <a16:creationId xmlns:a16="http://schemas.microsoft.com/office/drawing/2014/main" id="{71515727-845B-2064-FDF7-B0166D438E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1783" y="3429000"/>
            <a:ext cx="5996864" cy="3200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tro-reflectors of interferometer">
            <a:extLst>
              <a:ext uri="{FF2B5EF4-FFF2-40B4-BE49-F238E27FC236}">
                <a16:creationId xmlns:a16="http://schemas.microsoft.com/office/drawing/2014/main" id="{64DBCF45-99ED-BB52-567E-89641D88E192}"/>
              </a:ext>
            </a:extLst>
          </p:cNvPr>
          <p:cNvSpPr txBox="1"/>
          <p:nvPr/>
        </p:nvSpPr>
        <p:spPr>
          <a:xfrm>
            <a:off x="6327311" y="6088015"/>
            <a:ext cx="3194626" cy="5193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defTabSz="457200">
              <a:lnSpc>
                <a:spcPct val="90000"/>
              </a:lnSpc>
              <a:defRPr sz="2200" i="1">
                <a:solidFill>
                  <a:srgbClr val="FF93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1547" dirty="0"/>
              <a:t>Cavity String prior to Cleanroom assembly</a:t>
            </a:r>
            <a:endParaRPr sz="1547" dirty="0"/>
          </a:p>
        </p:txBody>
      </p:sp>
      <p:pic>
        <p:nvPicPr>
          <p:cNvPr id="2054" name="Picture 6" descr="Fig. 3: Outer Vacuum Chamber for the Cryomodule adjacent to the bespoke Cavity String Lifting Device">
            <a:extLst>
              <a:ext uri="{FF2B5EF4-FFF2-40B4-BE49-F238E27FC236}">
                <a16:creationId xmlns:a16="http://schemas.microsoft.com/office/drawing/2014/main" id="{CFD79323-EE88-7B95-084C-844DD539A9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" y="3898284"/>
            <a:ext cx="5778829" cy="2648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tro-reflectors of interferometer">
            <a:extLst>
              <a:ext uri="{FF2B5EF4-FFF2-40B4-BE49-F238E27FC236}">
                <a16:creationId xmlns:a16="http://schemas.microsoft.com/office/drawing/2014/main" id="{74C39693-F610-2DEC-9B4D-0CCA646009E4}"/>
              </a:ext>
            </a:extLst>
          </p:cNvPr>
          <p:cNvSpPr txBox="1"/>
          <p:nvPr/>
        </p:nvSpPr>
        <p:spPr>
          <a:xfrm>
            <a:off x="3628222" y="6105384"/>
            <a:ext cx="1872118" cy="501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defTabSz="457200">
              <a:lnSpc>
                <a:spcPct val="90000"/>
              </a:lnSpc>
              <a:defRPr sz="2200" i="1">
                <a:solidFill>
                  <a:srgbClr val="FF93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1547" dirty="0"/>
              <a:t>Outer vacuum Chamber</a:t>
            </a:r>
            <a:endParaRPr sz="1547" dirty="0"/>
          </a:p>
        </p:txBody>
      </p:sp>
    </p:spTree>
    <p:extLst>
      <p:ext uri="{BB962C8B-B14F-4D97-AF65-F5344CB8AC3E}">
        <p14:creationId xmlns:p14="http://schemas.microsoft.com/office/powerpoint/2010/main" val="4270853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3B4B6-309D-9947-8A80-6E4B198DC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Outline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8482ED-3DFB-D343-BC75-1E2720F34A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82115" y="6537960"/>
            <a:ext cx="662557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914400" rtl="0" eaLnBrk="1" latinLnBrk="0" hangingPunct="1">
              <a:defRPr sz="12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Arial"/>
              </a:rPr>
              <a:pPr/>
              <a:t>24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185511C-2907-914B-847B-96016C93CBE1}"/>
              </a:ext>
            </a:extLst>
          </p:cNvPr>
          <p:cNvSpPr txBox="1">
            <a:spLocks/>
          </p:cNvSpPr>
          <p:nvPr/>
        </p:nvSpPr>
        <p:spPr>
          <a:xfrm>
            <a:off x="1255607" y="1235241"/>
            <a:ext cx="10120393" cy="491493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600" dirty="0">
                <a:solidFill>
                  <a:schemeClr val="bg1">
                    <a:lumMod val="7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LHC physics achievements and prospects and the HL-LHC physics case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solidFill>
                  <a:schemeClr val="bg1">
                    <a:lumMod val="7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The HL-LHC upgrade project</a:t>
            </a:r>
          </a:p>
          <a:p>
            <a:pPr lvl="1"/>
            <a:r>
              <a:rPr lang="en-US" sz="2100" dirty="0">
                <a:solidFill>
                  <a:schemeClr val="bg1">
                    <a:lumMod val="7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Civil engineering</a:t>
            </a:r>
          </a:p>
          <a:p>
            <a:pPr lvl="1"/>
            <a:r>
              <a:rPr lang="en-US" sz="2100" dirty="0">
                <a:solidFill>
                  <a:schemeClr val="bg1">
                    <a:lumMod val="7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Final focusing magnets for lower beta*</a:t>
            </a:r>
          </a:p>
          <a:p>
            <a:pPr lvl="1"/>
            <a:r>
              <a:rPr lang="en-US" sz="2100" dirty="0">
                <a:solidFill>
                  <a:schemeClr val="bg1">
                    <a:lumMod val="7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Superconducting Link</a:t>
            </a:r>
          </a:p>
          <a:p>
            <a:pPr lvl="1"/>
            <a:r>
              <a:rPr lang="en-US" sz="2100" dirty="0">
                <a:solidFill>
                  <a:schemeClr val="bg1">
                    <a:lumMod val="7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Crab cavities 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latin typeface="Calibri" charset="0"/>
                <a:ea typeface="Calibri" charset="0"/>
                <a:cs typeface="Calibri" charset="0"/>
              </a:rPr>
              <a:t>Inner Triplet Magnet String in SM18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solidFill>
                  <a:schemeClr val="bg1">
                    <a:lumMod val="7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HL-LHC as a truly international project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solidFill>
                  <a:schemeClr val="bg1">
                    <a:lumMod val="7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Performance ramp-up in the HL-LHC era</a:t>
            </a:r>
          </a:p>
          <a:p>
            <a:endParaRPr lang="en-US" sz="20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2830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403" y="1988840"/>
            <a:ext cx="11041227" cy="3456385"/>
          </a:xfrm>
          <a:prstGeom prst="rect">
            <a:avLst/>
          </a:prstGeom>
        </p:spPr>
      </p:pic>
      <p:sp>
        <p:nvSpPr>
          <p:cNvPr id="60" name="Title 1"/>
          <p:cNvSpPr txBox="1">
            <a:spLocks/>
          </p:cNvSpPr>
          <p:nvPr/>
        </p:nvSpPr>
        <p:spPr>
          <a:xfrm>
            <a:off x="816001" y="180000"/>
            <a:ext cx="6427744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733" b="1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HL-LHC IT STRING: P5L</a:t>
            </a:r>
          </a:p>
        </p:txBody>
      </p:sp>
      <p:pic>
        <p:nvPicPr>
          <p:cNvPr id="61" name="Picture 60" descr="CERN-logo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2789" y="6073775"/>
            <a:ext cx="671964" cy="67085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C753A3E-9199-2086-9C54-BB55919C9A4B}"/>
              </a:ext>
            </a:extLst>
          </p:cNvPr>
          <p:cNvSpPr txBox="1"/>
          <p:nvPr/>
        </p:nvSpPr>
        <p:spPr>
          <a:xfrm>
            <a:off x="6682372" y="1350341"/>
            <a:ext cx="561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P5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6C5FAA6-926D-BFD9-BAA3-BD4917015A74}"/>
              </a:ext>
            </a:extLst>
          </p:cNvPr>
          <p:cNvSpPr txBox="1"/>
          <p:nvPr/>
        </p:nvSpPr>
        <p:spPr>
          <a:xfrm>
            <a:off x="4689655" y="3085352"/>
            <a:ext cx="748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CA11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P5L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F883602-3F17-6435-8B40-AEDEC6A7ED10}"/>
              </a:ext>
            </a:extLst>
          </p:cNvPr>
          <p:cNvSpPr txBox="1"/>
          <p:nvPr/>
        </p:nvSpPr>
        <p:spPr>
          <a:xfrm>
            <a:off x="7687540" y="2280900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P5R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B7DE70FA-307B-0A68-82C2-142FC3196A65}"/>
              </a:ext>
            </a:extLst>
          </p:cNvPr>
          <p:cNvSpPr/>
          <p:nvPr/>
        </p:nvSpPr>
        <p:spPr>
          <a:xfrm rot="20722481">
            <a:off x="4850943" y="3720960"/>
            <a:ext cx="1277376" cy="445893"/>
          </a:xfrm>
          <a:prstGeom prst="ellipse">
            <a:avLst/>
          </a:prstGeom>
          <a:noFill/>
          <a:ln w="38100">
            <a:solidFill>
              <a:schemeClr val="accent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4" name="Picture 63">
            <a:extLst>
              <a:ext uri="{FF2B5EF4-FFF2-40B4-BE49-F238E27FC236}">
                <a16:creationId xmlns:a16="http://schemas.microsoft.com/office/drawing/2014/main" id="{20BCE980-9B24-DAB6-3F2B-743BE7F1E6C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184" y="1889045"/>
            <a:ext cx="10945216" cy="3648407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DDD3ACE3-E577-0FD6-BF49-14DFC5631541}"/>
              </a:ext>
            </a:extLst>
          </p:cNvPr>
          <p:cNvGrpSpPr/>
          <p:nvPr/>
        </p:nvGrpSpPr>
        <p:grpSpPr>
          <a:xfrm>
            <a:off x="420174" y="894316"/>
            <a:ext cx="3744416" cy="2867505"/>
            <a:chOff x="315130" y="670736"/>
            <a:chExt cx="2808312" cy="2150629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4F69011-A360-D79D-6A91-AE4275A0253D}"/>
                </a:ext>
              </a:extLst>
            </p:cNvPr>
            <p:cNvGrpSpPr/>
            <p:nvPr/>
          </p:nvGrpSpPr>
          <p:grpSpPr>
            <a:xfrm>
              <a:off x="315130" y="670736"/>
              <a:ext cx="2808312" cy="2150629"/>
              <a:chOff x="3419872" y="1131590"/>
              <a:chExt cx="4968552" cy="3324508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2601D1E4-8238-A419-2727-884C28880B5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419872" y="1131590"/>
                <a:ext cx="4968552" cy="3324508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B212D85-3A3E-4846-EB68-06797717E5DD}"/>
                  </a:ext>
                </a:extLst>
              </p:cNvPr>
              <p:cNvSpPr txBox="1"/>
              <p:nvPr/>
            </p:nvSpPr>
            <p:spPr>
              <a:xfrm>
                <a:off x="5438267" y="3060166"/>
                <a:ext cx="742771" cy="368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1467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SPS</a:t>
                </a:r>
                <a:endParaRPr kumimoji="0" lang="en-US" sz="1467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B9D80D4-D690-999B-D723-21EB9A63F67F}"/>
                  </a:ext>
                </a:extLst>
              </p:cNvPr>
              <p:cNvSpPr txBox="1"/>
              <p:nvPr/>
            </p:nvSpPr>
            <p:spPr>
              <a:xfrm>
                <a:off x="5662866" y="2379966"/>
                <a:ext cx="1146912" cy="368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1467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HL-LHC</a:t>
                </a:r>
                <a:endParaRPr kumimoji="0" lang="en-US" sz="1467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24E1202-E3D9-C1EA-2F65-5AFFCEDA5114}"/>
                  </a:ext>
                </a:extLst>
              </p:cNvPr>
              <p:cNvSpPr txBox="1"/>
              <p:nvPr/>
            </p:nvSpPr>
            <p:spPr>
              <a:xfrm>
                <a:off x="4170219" y="3642486"/>
                <a:ext cx="493905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P1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8A0485D-6066-8CEE-31AC-33CFB5EE082F}"/>
                  </a:ext>
                </a:extLst>
              </p:cNvPr>
              <p:cNvSpPr txBox="1"/>
              <p:nvPr/>
            </p:nvSpPr>
            <p:spPr>
              <a:xfrm>
                <a:off x="3645537" y="2413020"/>
                <a:ext cx="493905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P2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28DC079-7740-E50F-5321-929B90CD1C08}"/>
                  </a:ext>
                </a:extLst>
              </p:cNvPr>
              <p:cNvSpPr txBox="1"/>
              <p:nvPr/>
            </p:nvSpPr>
            <p:spPr>
              <a:xfrm>
                <a:off x="4148707" y="1779662"/>
                <a:ext cx="493905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P3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1EBA2E7-028A-C31D-CBDC-1AE91DC4A175}"/>
                  </a:ext>
                </a:extLst>
              </p:cNvPr>
              <p:cNvSpPr txBox="1"/>
              <p:nvPr/>
            </p:nvSpPr>
            <p:spPr>
              <a:xfrm>
                <a:off x="5275402" y="1347904"/>
                <a:ext cx="493905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P4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B35AB9E-C68B-CEBE-1456-A23279D7376F}"/>
                  </a:ext>
                </a:extLst>
              </p:cNvPr>
              <p:cNvSpPr txBox="1"/>
              <p:nvPr/>
            </p:nvSpPr>
            <p:spPr>
              <a:xfrm>
                <a:off x="7096154" y="1610201"/>
                <a:ext cx="493905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P5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EF853B1-1006-49B2-5D4A-27122C697EF5}"/>
                  </a:ext>
                </a:extLst>
              </p:cNvPr>
              <p:cNvSpPr txBox="1"/>
              <p:nvPr/>
            </p:nvSpPr>
            <p:spPr>
              <a:xfrm>
                <a:off x="7740916" y="2267626"/>
                <a:ext cx="493905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P6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A0F6EA6-82FB-AB5D-5F0E-BF21958227A1}"/>
                  </a:ext>
                </a:extLst>
              </p:cNvPr>
              <p:cNvSpPr txBox="1"/>
              <p:nvPr/>
            </p:nvSpPr>
            <p:spPr>
              <a:xfrm>
                <a:off x="7601904" y="3206360"/>
                <a:ext cx="493905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P7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A9256DE-43A7-E18B-061B-0C3F4E1FF8ED}"/>
                  </a:ext>
                </a:extLst>
              </p:cNvPr>
              <p:cNvSpPr txBox="1"/>
              <p:nvPr/>
            </p:nvSpPr>
            <p:spPr>
              <a:xfrm>
                <a:off x="6084168" y="4011910"/>
                <a:ext cx="493905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P8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C761866C-8E2C-F452-4E93-F71C148F418D}"/>
                </a:ext>
              </a:extLst>
            </p:cNvPr>
            <p:cNvSpPr/>
            <p:nvPr/>
          </p:nvSpPr>
          <p:spPr>
            <a:xfrm rot="965036">
              <a:off x="1877252" y="859209"/>
              <a:ext cx="811410" cy="373365"/>
            </a:xfrm>
            <a:prstGeom prst="ellipse">
              <a:avLst/>
            </a:prstGeom>
            <a:noFill/>
            <a:ln w="28575">
              <a:solidFill>
                <a:schemeClr val="tx2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54" name="Oval 53">
            <a:extLst>
              <a:ext uri="{FF2B5EF4-FFF2-40B4-BE49-F238E27FC236}">
                <a16:creationId xmlns:a16="http://schemas.microsoft.com/office/drawing/2014/main" id="{408671A3-FB4F-D199-B74C-3E003FFD44B5}"/>
              </a:ext>
            </a:extLst>
          </p:cNvPr>
          <p:cNvSpPr/>
          <p:nvPr/>
        </p:nvSpPr>
        <p:spPr>
          <a:xfrm rot="20722481">
            <a:off x="253159" y="2066597"/>
            <a:ext cx="11942167" cy="3560640"/>
          </a:xfrm>
          <a:prstGeom prst="ellipse">
            <a:avLst/>
          </a:prstGeom>
          <a:noFill/>
          <a:ln w="38100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116B7-3C60-075B-71DC-94F935A55250}"/>
              </a:ext>
            </a:extLst>
          </p:cNvPr>
          <p:cNvSpPr txBox="1">
            <a:spLocks/>
          </p:cNvSpPr>
          <p:nvPr/>
        </p:nvSpPr>
        <p:spPr>
          <a:xfrm>
            <a:off x="4657768" y="6453376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HL-LHC Cost &amp; Schedule Review 2022,  November 2022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8067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5" grpId="0"/>
      <p:bldP spid="56" grpId="0"/>
      <p:bldP spid="63" grpId="0" animBg="1"/>
      <p:bldP spid="5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EE41FFC5-2E95-47A9-9A71-9CD868123C8E}"/>
              </a:ext>
            </a:extLst>
          </p:cNvPr>
          <p:cNvGrpSpPr/>
          <p:nvPr/>
        </p:nvGrpSpPr>
        <p:grpSpPr>
          <a:xfrm>
            <a:off x="-19509" y="0"/>
            <a:ext cx="12092595" cy="6857999"/>
            <a:chOff x="4154" y="0"/>
            <a:chExt cx="12092595" cy="6857999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4BA7AEE2-7D68-4024-B5DD-5253C73127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88"/>
            <a:stretch/>
          </p:blipFill>
          <p:spPr>
            <a:xfrm>
              <a:off x="16697" y="0"/>
              <a:ext cx="12080052" cy="6857999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2FC2DB32-35F8-4543-B935-C3BFFD102B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9550376">
              <a:off x="8982349" y="2510465"/>
              <a:ext cx="99579" cy="163132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D2B5E114-6798-4A37-846C-1F6E309F8E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870711" y="2695101"/>
              <a:ext cx="2990850" cy="1716879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AE035BB6-F4D2-4380-A886-7BA9CF92D6F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295649" y="4312944"/>
              <a:ext cx="466725" cy="471263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AEC6CF7F-1A03-43F4-AE43-41A69357FF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29075" y="4312945"/>
              <a:ext cx="466725" cy="240006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9EBCFA5-9028-4F75-9646-57388F79CD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154" y="5123364"/>
              <a:ext cx="2881089" cy="1716879"/>
            </a:xfrm>
            <a:prstGeom prst="rect">
              <a:avLst/>
            </a:prstGeom>
          </p:spPr>
        </p:pic>
      </p:grp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261138" y="-22130"/>
            <a:ext cx="5625829" cy="720000"/>
          </a:xfrm>
          <a:solidFill>
            <a:schemeClr val="bg1"/>
          </a:solidFill>
        </p:spPr>
        <p:txBody>
          <a:bodyPr/>
          <a:lstStyle/>
          <a:p>
            <a:r>
              <a:rPr lang="en-US" dirty="0"/>
              <a:t>HL-LHC testing facilities in SM18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33F984-A55F-5158-B49F-94E54659D451}"/>
              </a:ext>
            </a:extLst>
          </p:cNvPr>
          <p:cNvSpPr txBox="1"/>
          <p:nvPr/>
        </p:nvSpPr>
        <p:spPr>
          <a:xfrm>
            <a:off x="9750619" y="5350835"/>
            <a:ext cx="1266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SRF Section</a:t>
            </a:r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C40BE018-5215-BFE8-AA15-9F326CC0A94D}"/>
              </a:ext>
            </a:extLst>
          </p:cNvPr>
          <p:cNvSpPr/>
          <p:nvPr/>
        </p:nvSpPr>
        <p:spPr>
          <a:xfrm rot="13573261">
            <a:off x="8259938" y="4760361"/>
            <a:ext cx="1544401" cy="47552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FA242B-9A4F-BB06-3CEA-AF93BDB6CEEF}"/>
              </a:ext>
            </a:extLst>
          </p:cNvPr>
          <p:cNvSpPr txBox="1"/>
          <p:nvPr/>
        </p:nvSpPr>
        <p:spPr>
          <a:xfrm>
            <a:off x="9126078" y="532911"/>
            <a:ext cx="2122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Magnet Testbenches</a:t>
            </a:r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85090371-AB8D-7CC6-AC94-D26C30FFBC24}"/>
              </a:ext>
            </a:extLst>
          </p:cNvPr>
          <p:cNvSpPr/>
          <p:nvPr/>
        </p:nvSpPr>
        <p:spPr>
          <a:xfrm rot="9338741">
            <a:off x="7458405" y="830192"/>
            <a:ext cx="1544401" cy="47552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9F703CA-4DBB-8284-CF22-D05A2BBCCB73}"/>
              </a:ext>
            </a:extLst>
          </p:cNvPr>
          <p:cNvSpPr txBox="1"/>
          <p:nvPr/>
        </p:nvSpPr>
        <p:spPr>
          <a:xfrm>
            <a:off x="9093784" y="6311799"/>
            <a:ext cx="2473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Cold-powering Test Area</a:t>
            </a:r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8497B69B-C57B-AF46-22BE-F59136C4042B}"/>
              </a:ext>
            </a:extLst>
          </p:cNvPr>
          <p:cNvSpPr/>
          <p:nvPr/>
        </p:nvSpPr>
        <p:spPr>
          <a:xfrm rot="12579073">
            <a:off x="4881185" y="5007679"/>
            <a:ext cx="4546458" cy="47552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060F0F2-4BD3-7519-DCEB-071A39B4DC38}"/>
              </a:ext>
            </a:extLst>
          </p:cNvPr>
          <p:cNvSpPr txBox="1"/>
          <p:nvPr/>
        </p:nvSpPr>
        <p:spPr>
          <a:xfrm>
            <a:off x="191632" y="717577"/>
            <a:ext cx="1267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IT Test Area</a:t>
            </a:r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817F91AC-DD87-2176-3D09-B7C0A63BCF03}"/>
              </a:ext>
            </a:extLst>
          </p:cNvPr>
          <p:cNvSpPr/>
          <p:nvPr/>
        </p:nvSpPr>
        <p:spPr>
          <a:xfrm rot="1732388">
            <a:off x="1439852" y="1204837"/>
            <a:ext cx="1544401" cy="47552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7024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3FD89FA6-6968-EE8A-58DA-51C41589613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482137"/>
            <a:ext cx="12170784" cy="356729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4A0E4C1-7750-4451-AE38-B1FBEE4EF3F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3392" y="821265"/>
            <a:ext cx="3168352" cy="3266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4F55358-F3B4-4C35-AECE-BEB0DBC67F05}"/>
              </a:ext>
            </a:extLst>
          </p:cNvPr>
          <p:cNvSpPr txBox="1"/>
          <p:nvPr/>
        </p:nvSpPr>
        <p:spPr>
          <a:xfrm>
            <a:off x="5663952" y="5389545"/>
            <a:ext cx="56267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A11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IT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A11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STRING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A11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will deliver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A11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first complete experience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A11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of installing and operating the IT zone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8AA6ACB-62DA-DF48-A608-8A2186160EAA}"/>
              </a:ext>
            </a:extLst>
          </p:cNvPr>
          <p:cNvSpPr txBox="1">
            <a:spLocks/>
          </p:cNvSpPr>
          <p:nvPr/>
        </p:nvSpPr>
        <p:spPr>
          <a:xfrm>
            <a:off x="3983765" y="821266"/>
            <a:ext cx="7838635" cy="1632546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891" indent="-342891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scope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of the IT STRING is to represent, as best as reasonably achievable in a surface building, the various operation modes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kumimoji="0" lang="en-GB" sz="1800" b="1" i="0" u="sng" strike="noStrike" kern="1200" cap="none" spc="0" normalizeH="0" baseline="0" noProof="0" dirty="0">
                <a:ln>
                  <a:noFill/>
                </a:ln>
                <a:solidFill>
                  <a:srgbClr val="CA1100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STUDY and VALIDATE the COLLECTIVE BEHAVIOUR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of the different systems of the HL-LHC’s IT zone (magnets, magnet protection, cryogenics of the magnets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andof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 the superconducting link, magnet powering, vacuum, alignment, interconnections between magnets, and the superconducting link itself).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0E17CD0-44EB-46D4-9A38-367C8A41A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itle 3">
            <a:extLst>
              <a:ext uri="{FF2B5EF4-FFF2-40B4-BE49-F238E27FC236}">
                <a16:creationId xmlns:a16="http://schemas.microsoft.com/office/drawing/2014/main" id="{5B37D7EA-4BA0-E0EE-B03E-875488740C95}"/>
              </a:ext>
            </a:extLst>
          </p:cNvPr>
          <p:cNvSpPr txBox="1">
            <a:spLocks/>
          </p:cNvSpPr>
          <p:nvPr/>
        </p:nvSpPr>
        <p:spPr>
          <a:xfrm>
            <a:off x="431371" y="11238"/>
            <a:ext cx="5448605" cy="882719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The IT STRING Scope</a:t>
            </a: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rgbClr val="0093B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1DB9A5D-7ACD-C343-9A3A-1BAD60A3B818}"/>
              </a:ext>
            </a:extLst>
          </p:cNvPr>
          <p:cNvSpPr/>
          <p:nvPr/>
        </p:nvSpPr>
        <p:spPr>
          <a:xfrm>
            <a:off x="1901306" y="6559332"/>
            <a:ext cx="4765259" cy="254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1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Ref. HL-LHC IT STRING Scope </a:t>
            </a:r>
            <a:r>
              <a:rPr kumimoji="0" lang="en-GB" sz="1051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4"/>
              </a:rPr>
              <a:t>https://edms.cern.ch/document/1693312/1</a:t>
            </a:r>
            <a:endParaRPr kumimoji="0" lang="en-GB" sz="1051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81109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shape&#10;&#10;Description automatically generated">
            <a:extLst>
              <a:ext uri="{FF2B5EF4-FFF2-40B4-BE49-F238E27FC236}">
                <a16:creationId xmlns:a16="http://schemas.microsoft.com/office/drawing/2014/main" id="{BCD408FD-38CD-7A4A-96DA-1CC746DA086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339" y="1923677"/>
            <a:ext cx="12192000" cy="4904272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92E32DC4-071F-D64C-B46F-AA40A3139C84}"/>
              </a:ext>
            </a:extLst>
          </p:cNvPr>
          <p:cNvGrpSpPr/>
          <p:nvPr/>
        </p:nvGrpSpPr>
        <p:grpSpPr>
          <a:xfrm>
            <a:off x="8450276" y="4293096"/>
            <a:ext cx="3639984" cy="2437248"/>
            <a:chOff x="453658" y="564284"/>
            <a:chExt cx="2446184" cy="1630789"/>
          </a:xfrm>
        </p:grpSpPr>
        <p:pic>
          <p:nvPicPr>
            <p:cNvPr id="14" name="Picture 13" descr="A picture containing building, station, platform, indoor&#10;&#10;Description automatically generated">
              <a:extLst>
                <a:ext uri="{FF2B5EF4-FFF2-40B4-BE49-F238E27FC236}">
                  <a16:creationId xmlns:a16="http://schemas.microsoft.com/office/drawing/2014/main" id="{DBE6FFAC-09AB-D74A-BE9E-AB15AA3B29E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3658" y="564284"/>
              <a:ext cx="2446184" cy="163078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15" name="Subtitle 2">
              <a:extLst>
                <a:ext uri="{FF2B5EF4-FFF2-40B4-BE49-F238E27FC236}">
                  <a16:creationId xmlns:a16="http://schemas.microsoft.com/office/drawing/2014/main" id="{8FC9603B-EB0E-4E44-946F-1C4F5638A954}"/>
                </a:ext>
              </a:extLst>
            </p:cNvPr>
            <p:cNvSpPr txBox="1">
              <a:spLocks/>
            </p:cNvSpPr>
            <p:nvPr/>
          </p:nvSpPr>
          <p:spPr>
            <a:xfrm>
              <a:off x="1199223" y="1760965"/>
              <a:ext cx="1209921" cy="307850"/>
            </a:xfrm>
            <a:prstGeom prst="rect">
              <a:avLst/>
            </a:prstGeom>
            <a:noFill/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/>
                  <a:ea typeface="+mn-ea"/>
                  <a:cs typeface="+mn-cs"/>
                </a:rPr>
                <a:t>Under the metallic structure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BF86362-81CA-EC4D-B25F-FD43CF313EF6}"/>
              </a:ext>
            </a:extLst>
          </p:cNvPr>
          <p:cNvGrpSpPr/>
          <p:nvPr/>
        </p:nvGrpSpPr>
        <p:grpSpPr>
          <a:xfrm>
            <a:off x="434524" y="731320"/>
            <a:ext cx="5615947" cy="3614443"/>
            <a:chOff x="1729378" y="1882963"/>
            <a:chExt cx="2771800" cy="1847867"/>
          </a:xfrm>
        </p:grpSpPr>
        <p:pic>
          <p:nvPicPr>
            <p:cNvPr id="17" name="Picture 16" descr="A group of people standing in a factory&#10;&#10;Description automatically generated with low confidence">
              <a:extLst>
                <a:ext uri="{FF2B5EF4-FFF2-40B4-BE49-F238E27FC236}">
                  <a16:creationId xmlns:a16="http://schemas.microsoft.com/office/drawing/2014/main" id="{31E7FEAE-3A33-7E4A-90B8-7FC9CAF042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29378" y="1882963"/>
              <a:ext cx="2771800" cy="1847867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18" name="Subtitle 2">
              <a:extLst>
                <a:ext uri="{FF2B5EF4-FFF2-40B4-BE49-F238E27FC236}">
                  <a16:creationId xmlns:a16="http://schemas.microsoft.com/office/drawing/2014/main" id="{4FBED8FB-236A-6C41-892E-C74ED9AF5D8B}"/>
                </a:ext>
              </a:extLst>
            </p:cNvPr>
            <p:cNvSpPr txBox="1">
              <a:spLocks/>
            </p:cNvSpPr>
            <p:nvPr/>
          </p:nvSpPr>
          <p:spPr>
            <a:xfrm>
              <a:off x="1985297" y="3353888"/>
              <a:ext cx="1209921" cy="307850"/>
            </a:xfrm>
            <a:prstGeom prst="rect">
              <a:avLst/>
            </a:prstGeom>
            <a:noFill/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sz="2133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/>
                  <a:ea typeface="+mn-ea"/>
                  <a:cs typeface="+mn-cs"/>
                </a:rPr>
                <a:t>On top of the metallic structure</a:t>
              </a:r>
              <a:endParaRPr kumimoji="0" lang="en-GB" sz="21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B7B020D1-F7E5-3540-874E-DF6F69F5A7CF}"/>
              </a:ext>
            </a:extLst>
          </p:cNvPr>
          <p:cNvSpPr txBox="1">
            <a:spLocks/>
          </p:cNvSpPr>
          <p:nvPr/>
        </p:nvSpPr>
        <p:spPr>
          <a:xfrm>
            <a:off x="816000" y="11320"/>
            <a:ext cx="10560000" cy="720000"/>
          </a:xfrm>
          <a:prstGeom prst="rect">
            <a:avLst/>
          </a:prstGeom>
        </p:spPr>
        <p:txBody>
          <a:bodyPr vert="horz" lIns="0" tIns="0" rIns="0" bIns="0" rtlCol="0" anchor="b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5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Status in pictures</a:t>
            </a:r>
          </a:p>
        </p:txBody>
      </p:sp>
    </p:spTree>
    <p:extLst>
      <p:ext uri="{BB962C8B-B14F-4D97-AF65-F5344CB8AC3E}">
        <p14:creationId xmlns:p14="http://schemas.microsoft.com/office/powerpoint/2010/main" val="1786546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B651B7F-1093-4D10-2AD4-47CEB8C26C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1123876"/>
            <a:ext cx="12192001" cy="48974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696391-BF85-428E-ADA9-D370215F36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WP16 – The String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EFF1F3-691F-4C1C-90AE-06507AF87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BA2A11-F0E4-40DB-48C6-83D0EADC097F}"/>
              </a:ext>
            </a:extLst>
          </p:cNvPr>
          <p:cNvSpPr txBox="1"/>
          <p:nvPr/>
        </p:nvSpPr>
        <p:spPr>
          <a:xfrm>
            <a:off x="0" y="816353"/>
            <a:ext cx="429580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Resources for String and LS3 are shared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11F0DF0-B53E-A10D-DDBC-CA48E94E87B5}"/>
              </a:ext>
            </a:extLst>
          </p:cNvPr>
          <p:cNvSpPr/>
          <p:nvPr/>
        </p:nvSpPr>
        <p:spPr>
          <a:xfrm>
            <a:off x="1199456" y="1988840"/>
            <a:ext cx="4032448" cy="3528392"/>
          </a:xfrm>
          <a:prstGeom prst="rect">
            <a:avLst/>
          </a:prstGeom>
          <a:solidFill>
            <a:schemeClr val="tx1">
              <a:lumMod val="50000"/>
              <a:lumOff val="50000"/>
              <a:alpha val="6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A629B77-E0D0-350E-425A-6340357A8038}"/>
              </a:ext>
            </a:extLst>
          </p:cNvPr>
          <p:cNvCxnSpPr>
            <a:cxnSpLocks/>
          </p:cNvCxnSpPr>
          <p:nvPr/>
        </p:nvCxnSpPr>
        <p:spPr>
          <a:xfrm>
            <a:off x="5231904" y="908720"/>
            <a:ext cx="0" cy="46085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Left Arrow 14">
            <a:extLst>
              <a:ext uri="{FF2B5EF4-FFF2-40B4-BE49-F238E27FC236}">
                <a16:creationId xmlns:a16="http://schemas.microsoft.com/office/drawing/2014/main" id="{20070FE4-0A08-9115-D6A3-FC14B287D96D}"/>
              </a:ext>
            </a:extLst>
          </p:cNvPr>
          <p:cNvSpPr/>
          <p:nvPr/>
        </p:nvSpPr>
        <p:spPr>
          <a:xfrm>
            <a:off x="5375920" y="764704"/>
            <a:ext cx="1656184" cy="300640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November 2022</a:t>
            </a:r>
          </a:p>
        </p:txBody>
      </p:sp>
    </p:spTree>
    <p:extLst>
      <p:ext uri="{BB962C8B-B14F-4D97-AF65-F5344CB8AC3E}">
        <p14:creationId xmlns:p14="http://schemas.microsoft.com/office/powerpoint/2010/main" val="2712565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3B4B6-309D-9947-8A80-6E4B198DC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Outline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8482ED-3DFB-D343-BC75-1E2720F34A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Arial"/>
              </a:rPr>
              <a:pPr/>
              <a:t>3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185511C-2907-914B-847B-96016C93CBE1}"/>
              </a:ext>
            </a:extLst>
          </p:cNvPr>
          <p:cNvSpPr txBox="1">
            <a:spLocks/>
          </p:cNvSpPr>
          <p:nvPr/>
        </p:nvSpPr>
        <p:spPr>
          <a:xfrm>
            <a:off x="1255607" y="1235241"/>
            <a:ext cx="10120393" cy="491493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600" dirty="0">
                <a:latin typeface="Calibri" charset="0"/>
                <a:ea typeface="Calibri" charset="0"/>
                <a:cs typeface="Calibri" charset="0"/>
              </a:rPr>
              <a:t>LHC physics achievements and prospects and the HL-LHC physics case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solidFill>
                  <a:schemeClr val="bg1">
                    <a:lumMod val="7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The HL-LHC upgrade project</a:t>
            </a:r>
          </a:p>
          <a:p>
            <a:pPr lvl="1"/>
            <a:r>
              <a:rPr lang="en-US" sz="2100" dirty="0">
                <a:solidFill>
                  <a:schemeClr val="bg1">
                    <a:lumMod val="7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Civil engineering</a:t>
            </a:r>
          </a:p>
          <a:p>
            <a:pPr lvl="1"/>
            <a:r>
              <a:rPr lang="en-US" sz="2100" dirty="0">
                <a:solidFill>
                  <a:schemeClr val="bg1">
                    <a:lumMod val="7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Final focusing magnets for lower beta*</a:t>
            </a:r>
          </a:p>
          <a:p>
            <a:pPr lvl="1"/>
            <a:r>
              <a:rPr lang="en-US" sz="2100" dirty="0">
                <a:solidFill>
                  <a:schemeClr val="bg1">
                    <a:lumMod val="7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Superconducting Link</a:t>
            </a:r>
          </a:p>
          <a:p>
            <a:pPr lvl="1"/>
            <a:r>
              <a:rPr lang="en-US" sz="2100" dirty="0">
                <a:solidFill>
                  <a:schemeClr val="bg1">
                    <a:lumMod val="7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Crab cavities 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solidFill>
                  <a:schemeClr val="bg1">
                    <a:lumMod val="7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Inner Triplet Magnet String in SM18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solidFill>
                  <a:schemeClr val="bg1">
                    <a:lumMod val="7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HL-LHC as a truly international project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solidFill>
                  <a:schemeClr val="bg1">
                    <a:lumMod val="7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Performance ramp-up in the HL-LHC era</a:t>
            </a:r>
          </a:p>
          <a:p>
            <a:endParaRPr lang="en-US" sz="20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3262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3B4B6-309D-9947-8A80-6E4B198DC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Outline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8482ED-3DFB-D343-BC75-1E2720F34A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82115" y="6537960"/>
            <a:ext cx="662557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914400" rtl="0" eaLnBrk="1" latinLnBrk="0" hangingPunct="1">
              <a:defRPr sz="12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Arial"/>
              </a:rPr>
              <a:pPr/>
              <a:t>30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185511C-2907-914B-847B-96016C93CBE1}"/>
              </a:ext>
            </a:extLst>
          </p:cNvPr>
          <p:cNvSpPr txBox="1">
            <a:spLocks/>
          </p:cNvSpPr>
          <p:nvPr/>
        </p:nvSpPr>
        <p:spPr>
          <a:xfrm>
            <a:off x="1255607" y="1235241"/>
            <a:ext cx="10120393" cy="491493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600" dirty="0">
                <a:solidFill>
                  <a:schemeClr val="bg1">
                    <a:lumMod val="7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LHC physics achievements and prospects and the HL-LHC physics case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solidFill>
                  <a:schemeClr val="bg1">
                    <a:lumMod val="7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The HL-LHC upgrade project</a:t>
            </a:r>
          </a:p>
          <a:p>
            <a:pPr lvl="1"/>
            <a:r>
              <a:rPr lang="en-US" sz="2100" dirty="0">
                <a:solidFill>
                  <a:schemeClr val="bg1">
                    <a:lumMod val="7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Civil engineering</a:t>
            </a:r>
          </a:p>
          <a:p>
            <a:pPr lvl="1"/>
            <a:r>
              <a:rPr lang="en-US" sz="2100" dirty="0">
                <a:solidFill>
                  <a:schemeClr val="bg1">
                    <a:lumMod val="7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Final focusing magnets for lower beta*</a:t>
            </a:r>
          </a:p>
          <a:p>
            <a:pPr lvl="1"/>
            <a:r>
              <a:rPr lang="en-US" sz="2100" dirty="0">
                <a:solidFill>
                  <a:schemeClr val="bg1">
                    <a:lumMod val="7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Superconducting Link</a:t>
            </a:r>
          </a:p>
          <a:p>
            <a:pPr lvl="1"/>
            <a:r>
              <a:rPr lang="en-US" sz="2100" dirty="0">
                <a:solidFill>
                  <a:schemeClr val="bg1">
                    <a:lumMod val="7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Crab cavities 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solidFill>
                  <a:schemeClr val="bg1">
                    <a:lumMod val="7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Inner Triplet Magnet String in SM18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latin typeface="Calibri" charset="0"/>
                <a:ea typeface="Calibri" charset="0"/>
                <a:cs typeface="Calibri" charset="0"/>
              </a:rPr>
              <a:t>HL-LHC as a truly international project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solidFill>
                  <a:schemeClr val="bg1">
                    <a:lumMod val="7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Performance ramp-up in the HL-LHC era</a:t>
            </a:r>
          </a:p>
          <a:p>
            <a:endParaRPr lang="en-US" sz="20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3196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EE235B54-9184-5C49-9DB0-0FC4B1F1B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0825" y="51756"/>
            <a:ext cx="10969139" cy="940443"/>
          </a:xfrm>
        </p:spPr>
        <p:txBody>
          <a:bodyPr/>
          <a:lstStyle/>
          <a:p>
            <a:r>
              <a:rPr lang="en-FR" sz="3600" dirty="0">
                <a:latin typeface="Calibri" panose="020F0502020204030204" pitchFamily="34" charset="0"/>
                <a:cs typeface="Calibri" panose="020F0502020204030204" pitchFamily="34" charset="0"/>
              </a:rPr>
              <a:t>HL-LHC is a world-wide collaboration!</a:t>
            </a:r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0D6FD56E-4A40-9C44-8A93-32DC0BA9CA6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9704" y="992199"/>
            <a:ext cx="10171471" cy="549079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B7E5B34-036F-334D-929A-72FFBC2F202D}"/>
              </a:ext>
            </a:extLst>
          </p:cNvPr>
          <p:cNvSpPr/>
          <p:nvPr/>
        </p:nvSpPr>
        <p:spPr>
          <a:xfrm>
            <a:off x="8884273" y="1087472"/>
            <a:ext cx="2090057" cy="29173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D77E47D-CF8E-1D99-76FD-AAF626F5CD9E}"/>
              </a:ext>
            </a:extLst>
          </p:cNvPr>
          <p:cNvSpPr/>
          <p:nvPr/>
        </p:nvSpPr>
        <p:spPr>
          <a:xfrm>
            <a:off x="1252176" y="4022097"/>
            <a:ext cx="887175" cy="15678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1348780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1768" y="18234"/>
            <a:ext cx="7920000" cy="1295785"/>
          </a:xfrm>
        </p:spPr>
        <p:txBody>
          <a:bodyPr/>
          <a:lstStyle/>
          <a:p>
            <a:r>
              <a:rPr lang="en-US" sz="3200" dirty="0"/>
              <a:t>Truly International Collaboration offering exiting opportunities!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8A98192-0901-7D47-87B3-630DB9DDEB8E}"/>
              </a:ext>
            </a:extLst>
          </p:cNvPr>
          <p:cNvGrpSpPr/>
          <p:nvPr/>
        </p:nvGrpSpPr>
        <p:grpSpPr>
          <a:xfrm>
            <a:off x="1577161" y="1412776"/>
            <a:ext cx="9487391" cy="4824536"/>
            <a:chOff x="1801688" y="1412776"/>
            <a:chExt cx="8597127" cy="431398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01688" y="1412776"/>
              <a:ext cx="8542784" cy="4313982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3215680" y="3584050"/>
              <a:ext cx="9096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b="1">
                  <a:solidFill>
                    <a:srgbClr val="FFFF00"/>
                  </a:solidFill>
                </a:rPr>
                <a:t>SC Links</a:t>
              </a:r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 flipV="1">
              <a:off x="3071664" y="3275319"/>
              <a:ext cx="476280" cy="288032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>
              <a:stCxn id="7" idx="2"/>
            </p:cNvCxnSpPr>
            <p:nvPr/>
          </p:nvCxnSpPr>
          <p:spPr>
            <a:xfrm flipH="1">
              <a:off x="3386864" y="3861048"/>
              <a:ext cx="283654" cy="648072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4370496" y="4581129"/>
              <a:ext cx="3802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b="1">
                  <a:solidFill>
                    <a:srgbClr val="FFFF00"/>
                  </a:solidFill>
                </a:rPr>
                <a:t>D1</a:t>
              </a:r>
              <a:endParaRPr lang="en-GB" sz="1200" b="1">
                <a:solidFill>
                  <a:srgbClr val="FFFF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32914" y="4653137"/>
              <a:ext cx="4924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b="1">
                  <a:solidFill>
                    <a:srgbClr val="FFFF00"/>
                  </a:solidFill>
                </a:rPr>
                <a:t>DFX</a:t>
              </a:r>
              <a:endParaRPr lang="en-GB" sz="1200" b="1">
                <a:solidFill>
                  <a:srgbClr val="FFFF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576349" y="4439196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b="1">
                  <a:solidFill>
                    <a:srgbClr val="FFFF00"/>
                  </a:solidFill>
                </a:rPr>
                <a:t>CP</a:t>
              </a:r>
              <a:endParaRPr lang="en-GB" sz="1200" b="1">
                <a:solidFill>
                  <a:srgbClr val="FFFF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589880" y="4308766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b="1">
                  <a:solidFill>
                    <a:srgbClr val="FFFF00"/>
                  </a:solidFill>
                </a:rPr>
                <a:t>Q3</a:t>
              </a:r>
              <a:endParaRPr lang="en-GB" sz="1200" b="1">
                <a:solidFill>
                  <a:srgbClr val="FFFF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680176" y="4153101"/>
              <a:ext cx="4844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b="1">
                  <a:solidFill>
                    <a:srgbClr val="FFFF00"/>
                  </a:solidFill>
                </a:rPr>
                <a:t>Q2b</a:t>
              </a:r>
              <a:endParaRPr lang="en-GB" sz="1200" b="1">
                <a:solidFill>
                  <a:srgbClr val="FFFF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501000" y="4031767"/>
              <a:ext cx="4748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b="1">
                  <a:solidFill>
                    <a:srgbClr val="FFFF00"/>
                  </a:solidFill>
                </a:rPr>
                <a:t>Q2a</a:t>
              </a:r>
              <a:endParaRPr lang="en-GB" sz="1200" b="1">
                <a:solidFill>
                  <a:srgbClr val="FFFF0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9321824" y="3933057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b="1">
                  <a:solidFill>
                    <a:srgbClr val="FFFF00"/>
                  </a:solidFill>
                </a:rPr>
                <a:t>Q1</a:t>
              </a:r>
              <a:endParaRPr lang="en-GB" sz="1200" b="1">
                <a:solidFill>
                  <a:srgbClr val="FFFF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439816" y="2276873"/>
              <a:ext cx="19442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b="1">
                  <a:solidFill>
                    <a:srgbClr val="FFFF00"/>
                  </a:solidFill>
                </a:rPr>
                <a:t>Service </a:t>
              </a:r>
              <a:r>
                <a:rPr lang="fr-CH" sz="1200" b="1" err="1">
                  <a:solidFill>
                    <a:srgbClr val="FFFF00"/>
                  </a:solidFill>
                </a:rPr>
                <a:t>gallery</a:t>
              </a:r>
              <a:r>
                <a:rPr lang="fr-CH" sz="1200" b="1">
                  <a:solidFill>
                    <a:srgbClr val="FFFF00"/>
                  </a:solidFill>
                </a:rPr>
                <a:t> (UR)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991545" y="2132857"/>
              <a:ext cx="20227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b="1">
                  <a:solidFill>
                    <a:srgbClr val="FFFF00"/>
                  </a:solidFill>
                </a:rPr>
                <a:t>Connection to LHC (UL)</a:t>
              </a: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2351584" y="2409855"/>
              <a:ext cx="0" cy="413466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9815194" y="3933057"/>
              <a:ext cx="5836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b="1">
                  <a:solidFill>
                    <a:srgbClr val="FFFF00"/>
                  </a:solidFill>
                </a:rPr>
                <a:t>TAXS</a:t>
              </a:r>
              <a:endParaRPr lang="en-GB" sz="1200" b="1">
                <a:solidFill>
                  <a:srgbClr val="FFFF00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035822" y="4944036"/>
              <a:ext cx="5180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b="1">
                  <a:solidFill>
                    <a:srgbClr val="FFFF00"/>
                  </a:solidFill>
                </a:rPr>
                <a:t>DFM</a:t>
              </a:r>
              <a:endParaRPr lang="en-GB" sz="1200" b="1">
                <a:solidFill>
                  <a:srgbClr val="FFFF00"/>
                </a:solidFill>
              </a:endParaRPr>
            </a:p>
          </p:txBody>
        </p:sp>
        <p:pic>
          <p:nvPicPr>
            <p:cNvPr id="34" name="Picture 54" descr="United States icon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21824" y="3485912"/>
              <a:ext cx="348738" cy="3487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28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76033" y="3601961"/>
              <a:ext cx="321414" cy="321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62" descr="Spain icon">
              <a:hlinkClick r:id="rId7"/>
            </p:cNvPr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72717" y="3537573"/>
              <a:ext cx="386328" cy="3863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28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8866" y="3666874"/>
              <a:ext cx="321414" cy="321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54" descr="United States icon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8746" y="3813026"/>
              <a:ext cx="348738" cy="3487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44" descr="Italy icon">
              <a:hlinkClick r:id="rId9"/>
            </p:cNvPr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3985" y="3990352"/>
              <a:ext cx="384262" cy="3842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46" descr="Japan icon">
              <a:hlinkClick r:id="rId11"/>
            </p:cNvPr>
            <p:cNvPicPr>
              <a:picLocks noChangeAspect="1"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9488" y="4048242"/>
              <a:ext cx="380222" cy="3802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52" descr="United Kingdom icon">
              <a:hlinkClick r:id="rId13"/>
              <a:extLst>
                <a:ext uri="{FF2B5EF4-FFF2-40B4-BE49-F238E27FC236}">
                  <a16:creationId xmlns:a16="http://schemas.microsoft.com/office/drawing/2014/main" id="{83AEA888-38C1-854F-8C71-5EB6E633C3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1018" y="4094615"/>
              <a:ext cx="360027" cy="3600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Picture 28">
              <a:extLst>
                <a:ext uri="{FF2B5EF4-FFF2-40B4-BE49-F238E27FC236}">
                  <a16:creationId xmlns:a16="http://schemas.microsoft.com/office/drawing/2014/main" id="{01C9E551-AEEB-AD4A-9F21-9CBD5ACA08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8550" y="4639550"/>
              <a:ext cx="321414" cy="321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" name="Picture 52" descr="United Kingdom icon">
              <a:hlinkClick r:id="rId13"/>
              <a:extLst>
                <a:ext uri="{FF2B5EF4-FFF2-40B4-BE49-F238E27FC236}">
                  <a16:creationId xmlns:a16="http://schemas.microsoft.com/office/drawing/2014/main" id="{3B78CDDF-86EE-4C49-990B-9EC02D2D91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9042" y="4361244"/>
              <a:ext cx="360027" cy="3600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4340788-39C6-7B43-A1E0-6A23A4DB624C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48250" y="2568388"/>
              <a:ext cx="372405" cy="231828"/>
            </a:xfrm>
            <a:prstGeom prst="rect">
              <a:avLst/>
            </a:prstGeom>
          </p:spPr>
        </p:pic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BA650DDF-AA76-E64F-B19C-2521264B8D18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54886" y="2633966"/>
              <a:ext cx="372405" cy="231828"/>
            </a:xfrm>
            <a:prstGeom prst="rect">
              <a:avLst/>
            </a:prstGeom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0E3472E8-DABC-6848-AEBE-F3B26AB61DD9}"/>
                </a:ext>
              </a:extLst>
            </p:cNvPr>
            <p:cNvSpPr txBox="1"/>
            <p:nvPr/>
          </p:nvSpPr>
          <p:spPr>
            <a:xfrm>
              <a:off x="4008541" y="2886644"/>
              <a:ext cx="6286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b="1">
                  <a:solidFill>
                    <a:srgbClr val="FFFF00"/>
                  </a:solidFill>
                </a:rPr>
                <a:t>DFHM</a:t>
              </a:r>
              <a:endParaRPr lang="en-GB" sz="1200" b="1">
                <a:solidFill>
                  <a:srgbClr val="FFFF00"/>
                </a:solidFill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DFC627B7-1AE4-454A-A047-64C3C316F90D}"/>
                </a:ext>
              </a:extLst>
            </p:cNvPr>
            <p:cNvSpPr txBox="1"/>
            <p:nvPr/>
          </p:nvSpPr>
          <p:spPr>
            <a:xfrm>
              <a:off x="5235965" y="2874383"/>
              <a:ext cx="6030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b="1">
                  <a:solidFill>
                    <a:srgbClr val="FFFF00"/>
                  </a:solidFill>
                </a:rPr>
                <a:t>DFHX</a:t>
              </a:r>
              <a:endParaRPr lang="en-GB" sz="1200" b="1">
                <a:solidFill>
                  <a:srgbClr val="FFFF00"/>
                </a:solidFill>
              </a:endParaRPr>
            </a:p>
          </p:txBody>
        </p:sp>
        <p:pic>
          <p:nvPicPr>
            <p:cNvPr id="48" name="Picture 28">
              <a:extLst>
                <a:ext uri="{FF2B5EF4-FFF2-40B4-BE49-F238E27FC236}">
                  <a16:creationId xmlns:a16="http://schemas.microsoft.com/office/drawing/2014/main" id="{D28B2A4E-1A35-EA4F-9430-5F046CF12E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5763" y="2801804"/>
              <a:ext cx="321414" cy="321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1" name="Picture 62" descr="Spain icon">
            <a:hlinkClick r:id="rId7"/>
            <a:extLst>
              <a:ext uri="{FF2B5EF4-FFF2-40B4-BE49-F238E27FC236}">
                <a16:creationId xmlns:a16="http://schemas.microsoft.com/office/drawing/2014/main" id="{6FDC79A1-A732-D649-81FA-4A39E9E50B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0176" y="4005064"/>
            <a:ext cx="426334" cy="43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62" descr="Spain icon">
            <a:hlinkClick r:id="rId7"/>
            <a:extLst>
              <a:ext uri="{FF2B5EF4-FFF2-40B4-BE49-F238E27FC236}">
                <a16:creationId xmlns:a16="http://schemas.microsoft.com/office/drawing/2014/main" id="{71CDBC78-9FC8-2A41-8FA6-F6F30D54E1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9976" y="4221088"/>
            <a:ext cx="426334" cy="43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2846DE4-6A38-FB45-912F-D99477E98F11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2568" y="5237580"/>
            <a:ext cx="382432" cy="254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74836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2207" y="1124744"/>
            <a:ext cx="10056401" cy="515955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712510" y="3733755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rgbClr val="FFFF00"/>
                </a:solidFill>
              </a:rPr>
              <a:t>Crab cavities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227592" y="3918795"/>
            <a:ext cx="446866" cy="336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>
                <a:solidFill>
                  <a:srgbClr val="FFFF00"/>
                </a:solidFill>
              </a:rPr>
              <a:t>D2</a:t>
            </a:r>
            <a:endParaRPr lang="en-GB" sz="1200" b="1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90136" y="4359656"/>
            <a:ext cx="10310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rgbClr val="FFFF00"/>
                </a:solidFill>
              </a:rPr>
              <a:t>Collimators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873270" y="4881020"/>
            <a:ext cx="695319" cy="336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>
                <a:solidFill>
                  <a:srgbClr val="FFFF00"/>
                </a:solidFill>
              </a:rPr>
              <a:t>TAXN</a:t>
            </a:r>
            <a:endParaRPr lang="en-GB" sz="1200" b="1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51628" y="2405876"/>
            <a:ext cx="12666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rgbClr val="FFFF00"/>
                </a:solidFill>
              </a:rPr>
              <a:t>Service cavern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8993121" y="1498304"/>
            <a:ext cx="0" cy="878047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756328" y="1499471"/>
            <a:ext cx="9387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rgbClr val="FFFF00"/>
                </a:solidFill>
              </a:rPr>
              <a:t>UA gallery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3275272" y="1228608"/>
            <a:ext cx="0" cy="269697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309461" y="3310495"/>
            <a:ext cx="458169" cy="336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>
                <a:solidFill>
                  <a:srgbClr val="FFFF00"/>
                </a:solidFill>
              </a:rPr>
              <a:t>Q4</a:t>
            </a:r>
            <a:endParaRPr lang="en-GB" sz="1200" b="1">
              <a:solidFill>
                <a:srgbClr val="FFFF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06690" y="3148730"/>
            <a:ext cx="5822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900" b="1">
                <a:solidFill>
                  <a:srgbClr val="FFFF00"/>
                </a:solidFill>
              </a:rPr>
              <a:t>(BBLR)</a:t>
            </a:r>
            <a:endParaRPr lang="en-GB" sz="900" b="1">
              <a:solidFill>
                <a:srgbClr val="FFFF00"/>
              </a:solidFill>
            </a:endParaRPr>
          </a:p>
        </p:txBody>
      </p:sp>
      <p:pic>
        <p:nvPicPr>
          <p:cNvPr id="22" name="Picture 44" descr="Italy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2550" y="3322480"/>
            <a:ext cx="451602" cy="466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52" descr="United Kingdom icon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27883" y="2873361"/>
            <a:ext cx="423120" cy="437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54" descr="United States icon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2080" y="2886598"/>
            <a:ext cx="433717" cy="448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8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4124" y="2496346"/>
            <a:ext cx="377740" cy="390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010A689-2FC7-3D4E-A046-F6D593DA2C6B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2466" y="3173132"/>
            <a:ext cx="417510" cy="28851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76BD4B5-9917-154E-BD5A-48AEA3A406F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156346" y="2936296"/>
            <a:ext cx="546560" cy="28233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2388C93-953B-2E41-BDFD-F3F680DA10C9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1823" y="4365104"/>
            <a:ext cx="500479" cy="333046"/>
          </a:xfrm>
          <a:prstGeom prst="rect">
            <a:avLst/>
          </a:prstGeom>
        </p:spPr>
      </p:pic>
      <p:sp>
        <p:nvSpPr>
          <p:cNvPr id="30" name="Title 1">
            <a:extLst>
              <a:ext uri="{FF2B5EF4-FFF2-40B4-BE49-F238E27FC236}">
                <a16:creationId xmlns:a16="http://schemas.microsoft.com/office/drawing/2014/main" id="{4BEDE8B5-7D76-EB43-B31C-871124643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Truly International Collaboration offering </a:t>
            </a:r>
            <a:br>
              <a:rPr lang="en-US" sz="3200" dirty="0"/>
            </a:br>
            <a:r>
              <a:rPr lang="en-US" sz="3200" dirty="0"/>
              <a:t>exiting opportunities!</a:t>
            </a:r>
          </a:p>
        </p:txBody>
      </p:sp>
    </p:spTree>
    <p:extLst>
      <p:ext uri="{BB962C8B-B14F-4D97-AF65-F5344CB8AC3E}">
        <p14:creationId xmlns:p14="http://schemas.microsoft.com/office/powerpoint/2010/main" val="223223378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3B4B6-309D-9947-8A80-6E4B198DC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Outline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8482ED-3DFB-D343-BC75-1E2720F34A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82115" y="6537960"/>
            <a:ext cx="662557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914400" rtl="0" eaLnBrk="1" latinLnBrk="0" hangingPunct="1">
              <a:defRPr sz="12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Arial"/>
              </a:rPr>
              <a:pPr/>
              <a:t>34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185511C-2907-914B-847B-96016C93CBE1}"/>
              </a:ext>
            </a:extLst>
          </p:cNvPr>
          <p:cNvSpPr txBox="1">
            <a:spLocks/>
          </p:cNvSpPr>
          <p:nvPr/>
        </p:nvSpPr>
        <p:spPr>
          <a:xfrm>
            <a:off x="1255607" y="1235241"/>
            <a:ext cx="10120393" cy="491493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600" dirty="0">
                <a:solidFill>
                  <a:schemeClr val="bg1">
                    <a:lumMod val="7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LHC physics achievements and prospects and the HL-LHC physics case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solidFill>
                  <a:schemeClr val="bg1">
                    <a:lumMod val="7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The HL-LHC upgrade project</a:t>
            </a:r>
          </a:p>
          <a:p>
            <a:pPr lvl="1"/>
            <a:r>
              <a:rPr lang="en-US" sz="2100" dirty="0">
                <a:solidFill>
                  <a:schemeClr val="bg1">
                    <a:lumMod val="7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Civil engineering</a:t>
            </a:r>
          </a:p>
          <a:p>
            <a:pPr lvl="1"/>
            <a:r>
              <a:rPr lang="en-US" sz="2100" dirty="0">
                <a:solidFill>
                  <a:schemeClr val="bg1">
                    <a:lumMod val="7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Final focusing magnets for lower beta*</a:t>
            </a:r>
          </a:p>
          <a:p>
            <a:pPr lvl="1"/>
            <a:r>
              <a:rPr lang="en-US" sz="2100" dirty="0">
                <a:solidFill>
                  <a:schemeClr val="bg1">
                    <a:lumMod val="7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Superconducting Link</a:t>
            </a:r>
          </a:p>
          <a:p>
            <a:pPr lvl="1"/>
            <a:r>
              <a:rPr lang="en-US" sz="2100" dirty="0">
                <a:solidFill>
                  <a:schemeClr val="bg1">
                    <a:lumMod val="7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Crab cavities 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solidFill>
                  <a:schemeClr val="bg1">
                    <a:lumMod val="7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Inner Triplet Magnet String in SM18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solidFill>
                  <a:schemeClr val="bg1">
                    <a:lumMod val="7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HL-LHC as a truly international project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latin typeface="Calibri" charset="0"/>
                <a:ea typeface="Calibri" charset="0"/>
                <a:cs typeface="Calibri" charset="0"/>
              </a:rPr>
              <a:t>Performance ramp-up in the HL-LHC era</a:t>
            </a:r>
          </a:p>
          <a:p>
            <a:endParaRPr lang="en-US" sz="20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173783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imeline, calendar&#10;&#10;Description automatically generated">
            <a:extLst>
              <a:ext uri="{FF2B5EF4-FFF2-40B4-BE49-F238E27FC236}">
                <a16:creationId xmlns:a16="http://schemas.microsoft.com/office/drawing/2014/main" id="{4BEC8D82-638E-40CB-40B7-AC2209E7EF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00" y="6335"/>
            <a:ext cx="12058516" cy="6770381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5BA8BA4-7503-7E47-A7A9-F205AA4064AB}"/>
              </a:ext>
            </a:extLst>
          </p:cNvPr>
          <p:cNvCxnSpPr>
            <a:cxnSpLocks/>
          </p:cNvCxnSpPr>
          <p:nvPr/>
        </p:nvCxnSpPr>
        <p:spPr>
          <a:xfrm>
            <a:off x="6555759" y="1272209"/>
            <a:ext cx="0" cy="3458817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301163C2-1C1A-7143-BBAA-83E212135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03916" y="6420898"/>
            <a:ext cx="480000" cy="3600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5361" name="Picture 1" descr="page1image4134575808">
            <a:extLst>
              <a:ext uri="{FF2B5EF4-FFF2-40B4-BE49-F238E27FC236}">
                <a16:creationId xmlns:a16="http://schemas.microsoft.com/office/drawing/2014/main" id="{DE45D9F0-6B7D-B630-7EEA-3DCD5986A3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400" cy="55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page1image4134576112">
            <a:extLst>
              <a:ext uri="{FF2B5EF4-FFF2-40B4-BE49-F238E27FC236}">
                <a16:creationId xmlns:a16="http://schemas.microsoft.com/office/drawing/2014/main" id="{CD06A999-421F-D47D-F8E5-AD6935472D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636000" cy="39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page1image4134576416">
            <a:extLst>
              <a:ext uri="{FF2B5EF4-FFF2-40B4-BE49-F238E27FC236}">
                <a16:creationId xmlns:a16="http://schemas.microsoft.com/office/drawing/2014/main" id="{E65BC1FC-DD50-D880-5C79-DB3ADAF9AB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page1image4134576720">
            <a:extLst>
              <a:ext uri="{FF2B5EF4-FFF2-40B4-BE49-F238E27FC236}">
                <a16:creationId xmlns:a16="http://schemas.microsoft.com/office/drawing/2014/main" id="{79E3CB5D-7CDF-209F-9CA1-56992E19E4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5" name="Picture 5" descr="page1image4134577024">
            <a:extLst>
              <a:ext uri="{FF2B5EF4-FFF2-40B4-BE49-F238E27FC236}">
                <a16:creationId xmlns:a16="http://schemas.microsoft.com/office/drawing/2014/main" id="{8221302D-00DD-7041-300C-898563EC1D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page1image4134577328">
            <a:extLst>
              <a:ext uri="{FF2B5EF4-FFF2-40B4-BE49-F238E27FC236}">
                <a16:creationId xmlns:a16="http://schemas.microsoft.com/office/drawing/2014/main" id="{41580516-9E61-36CB-E7EF-93FFB3FC04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7" name="Picture 7" descr="page1image4134577632">
            <a:extLst>
              <a:ext uri="{FF2B5EF4-FFF2-40B4-BE49-F238E27FC236}">
                <a16:creationId xmlns:a16="http://schemas.microsoft.com/office/drawing/2014/main" id="{4CC7C331-DE07-7C4F-76F7-15780CFC57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8" name="Picture 8" descr="page1image4134577936">
            <a:extLst>
              <a:ext uri="{FF2B5EF4-FFF2-40B4-BE49-F238E27FC236}">
                <a16:creationId xmlns:a16="http://schemas.microsoft.com/office/drawing/2014/main" id="{01142E00-8B24-FA73-8223-9084E64A56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9" name="Picture 9" descr="page1image4134578240">
            <a:extLst>
              <a:ext uri="{FF2B5EF4-FFF2-40B4-BE49-F238E27FC236}">
                <a16:creationId xmlns:a16="http://schemas.microsoft.com/office/drawing/2014/main" id="{8299ECCA-C2D7-3347-6AD0-FF86935C9F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0" name="Picture 10" descr="page1image4134578544">
            <a:extLst>
              <a:ext uri="{FF2B5EF4-FFF2-40B4-BE49-F238E27FC236}">
                <a16:creationId xmlns:a16="http://schemas.microsoft.com/office/drawing/2014/main" id="{0EAD05D9-3141-E0B4-1D38-D7054FD73E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1" name="Picture 11" descr="page1image4134578848">
            <a:extLst>
              <a:ext uri="{FF2B5EF4-FFF2-40B4-BE49-F238E27FC236}">
                <a16:creationId xmlns:a16="http://schemas.microsoft.com/office/drawing/2014/main" id="{1058B3FA-349A-EDBD-D079-CB3D6015A1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2" name="Picture 12" descr="page1image4134579568">
            <a:extLst>
              <a:ext uri="{FF2B5EF4-FFF2-40B4-BE49-F238E27FC236}">
                <a16:creationId xmlns:a16="http://schemas.microsoft.com/office/drawing/2014/main" id="{2783B8D6-24B3-6774-707B-AEB3BF6DC4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3" name="Picture 13" descr="page1image4134579776">
            <a:extLst>
              <a:ext uri="{FF2B5EF4-FFF2-40B4-BE49-F238E27FC236}">
                <a16:creationId xmlns:a16="http://schemas.microsoft.com/office/drawing/2014/main" id="{A26CFB00-FC95-67BC-E76E-522D0BC148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4" name="Picture 14" descr="page1image4134833248">
            <a:extLst>
              <a:ext uri="{FF2B5EF4-FFF2-40B4-BE49-F238E27FC236}">
                <a16:creationId xmlns:a16="http://schemas.microsoft.com/office/drawing/2014/main" id="{A322383C-09F1-DACA-8924-35B20FC0A0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5" name="Picture 15" descr="page1image4134833552">
            <a:extLst>
              <a:ext uri="{FF2B5EF4-FFF2-40B4-BE49-F238E27FC236}">
                <a16:creationId xmlns:a16="http://schemas.microsoft.com/office/drawing/2014/main" id="{3B194FBB-06C6-68AD-5105-E6048A2D51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6" name="Picture 16" descr="page1image4134833856">
            <a:extLst>
              <a:ext uri="{FF2B5EF4-FFF2-40B4-BE49-F238E27FC236}">
                <a16:creationId xmlns:a16="http://schemas.microsoft.com/office/drawing/2014/main" id="{E7E6EDF8-8C37-6557-9DB7-6CA70649EB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7" name="Picture 17" descr="page1image4134834160">
            <a:extLst>
              <a:ext uri="{FF2B5EF4-FFF2-40B4-BE49-F238E27FC236}">
                <a16:creationId xmlns:a16="http://schemas.microsoft.com/office/drawing/2014/main" id="{82AE63F9-1E05-0AD0-CF36-5D470BC6BE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8" name="Picture 18" descr="page1image4134834464">
            <a:extLst>
              <a:ext uri="{FF2B5EF4-FFF2-40B4-BE49-F238E27FC236}">
                <a16:creationId xmlns:a16="http://schemas.microsoft.com/office/drawing/2014/main" id="{391FC489-2D78-79FB-DFAA-260F1D43F0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9" name="Picture 19" descr="page1image4134834768">
            <a:extLst>
              <a:ext uri="{FF2B5EF4-FFF2-40B4-BE49-F238E27FC236}">
                <a16:creationId xmlns:a16="http://schemas.microsoft.com/office/drawing/2014/main" id="{1A92AA8F-59F0-EF8B-74E1-4E76C9B42D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80" name="Picture 20" descr="page1image4134835072">
            <a:extLst>
              <a:ext uri="{FF2B5EF4-FFF2-40B4-BE49-F238E27FC236}">
                <a16:creationId xmlns:a16="http://schemas.microsoft.com/office/drawing/2014/main" id="{0E84F17F-142B-E027-4742-A334310D94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81" name="Picture 21" descr="page1image4134832208">
            <a:extLst>
              <a:ext uri="{FF2B5EF4-FFF2-40B4-BE49-F238E27FC236}">
                <a16:creationId xmlns:a16="http://schemas.microsoft.com/office/drawing/2014/main" id="{03621B86-C943-DEE0-60F8-D775577B2E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82" name="Picture 22" descr="page1image4134832512">
            <a:extLst>
              <a:ext uri="{FF2B5EF4-FFF2-40B4-BE49-F238E27FC236}">
                <a16:creationId xmlns:a16="http://schemas.microsoft.com/office/drawing/2014/main" id="{BDC32050-8728-F800-68E1-12DB2A8EDF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83" name="Picture 23" descr="page1image4134832816">
            <a:extLst>
              <a:ext uri="{FF2B5EF4-FFF2-40B4-BE49-F238E27FC236}">
                <a16:creationId xmlns:a16="http://schemas.microsoft.com/office/drawing/2014/main" id="{5ABA9FA1-3DC3-A4A3-B0C4-EA44FBD8B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84" name="Picture 24" descr="page1image4134829648">
            <a:extLst>
              <a:ext uri="{FF2B5EF4-FFF2-40B4-BE49-F238E27FC236}">
                <a16:creationId xmlns:a16="http://schemas.microsoft.com/office/drawing/2014/main" id="{1FDF4F3D-5632-C85B-0B53-4FA4F71106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85" name="Picture 25" descr="page1image4134829952">
            <a:extLst>
              <a:ext uri="{FF2B5EF4-FFF2-40B4-BE49-F238E27FC236}">
                <a16:creationId xmlns:a16="http://schemas.microsoft.com/office/drawing/2014/main" id="{D627FA57-EFBF-352B-31C5-1A37066F0F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86" name="Picture 26" descr="page1image4134830256">
            <a:extLst>
              <a:ext uri="{FF2B5EF4-FFF2-40B4-BE49-F238E27FC236}">
                <a16:creationId xmlns:a16="http://schemas.microsoft.com/office/drawing/2014/main" id="{0F354E05-A268-7F92-B2AB-3EAD7B6485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87" name="Picture 27" descr="page1image4134830560">
            <a:extLst>
              <a:ext uri="{FF2B5EF4-FFF2-40B4-BE49-F238E27FC236}">
                <a16:creationId xmlns:a16="http://schemas.microsoft.com/office/drawing/2014/main" id="{C03B3000-17EA-C08D-DCEE-8892D3E0E2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88" name="Picture 28" descr="page1image4134830864">
            <a:extLst>
              <a:ext uri="{FF2B5EF4-FFF2-40B4-BE49-F238E27FC236}">
                <a16:creationId xmlns:a16="http://schemas.microsoft.com/office/drawing/2014/main" id="{F07FE757-D927-0EF9-46AA-8F29385B26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89" name="Picture 29" descr="page1image4134826976">
            <a:extLst>
              <a:ext uri="{FF2B5EF4-FFF2-40B4-BE49-F238E27FC236}">
                <a16:creationId xmlns:a16="http://schemas.microsoft.com/office/drawing/2014/main" id="{42AD3ECA-16F3-CD75-B39A-29D763A9CC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8439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23728-E84A-1817-7F0A-2955D45DB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Start of HL-LHC exploitation and performance ramp-up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4FB07D5-166C-BE39-3903-0240AA292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46679A7-BF42-69E7-2729-2C66FB44370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5167" y="1047279"/>
            <a:ext cx="9511474" cy="5309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72192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8608" y="61194"/>
            <a:ext cx="10560000" cy="1448800"/>
          </a:xfrm>
        </p:spPr>
        <p:txBody>
          <a:bodyPr/>
          <a:lstStyle/>
          <a:p>
            <a:r>
              <a:rPr lang="en-GB" dirty="0"/>
              <a:t>TDR V1.0 - The last version of the TDR </a:t>
            </a:r>
            <a:br>
              <a:rPr lang="en-GB" dirty="0"/>
            </a:br>
            <a:r>
              <a:rPr lang="en-GB" dirty="0"/>
              <a:t>including the added scope - 2020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37</a:t>
            </a:fld>
            <a:endParaRPr lang="fr-FR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816000" y="5100465"/>
            <a:ext cx="4782608" cy="1018058"/>
          </a:xfrm>
          <a:prstGeom prst="rect">
            <a:avLst/>
          </a:prstGeom>
        </p:spPr>
        <p:txBody>
          <a:bodyPr vert="horz" lIns="0" tIns="0" rIns="0" bIns="0" rtlCol="0">
            <a:normAutofit fontScale="4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GB" sz="3200" b="1" dirty="0"/>
              <a:t>V0.1 Published in electronic version for the October 2016 Cost &amp; Schedule review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3200" dirty="0">
                <a:hlinkClick r:id="rId2"/>
              </a:rPr>
              <a:t>EDMS: 1723851</a:t>
            </a:r>
            <a:endParaRPr lang="en-GB" sz="3200" dirty="0"/>
          </a:p>
          <a:p>
            <a:pPr marL="0" indent="0">
              <a:lnSpc>
                <a:spcPct val="120000"/>
              </a:lnSpc>
              <a:buNone/>
            </a:pPr>
            <a:r>
              <a:rPr lang="en-GB" sz="3200" dirty="0"/>
              <a:t>and as CERN Yellow Book in </a:t>
            </a:r>
            <a:r>
              <a:rPr lang="en-GB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October 2017</a:t>
            </a:r>
          </a:p>
          <a:p>
            <a:pPr marL="0" indent="0">
              <a:lnSpc>
                <a:spcPct val="120000"/>
              </a:lnSpc>
              <a:buNone/>
            </a:pPr>
            <a:endParaRPr lang="en-GB" sz="3200" dirty="0"/>
          </a:p>
          <a:p>
            <a:pPr marL="0" indent="0">
              <a:lnSpc>
                <a:spcPct val="120000"/>
              </a:lnSpc>
              <a:buNone/>
            </a:pPr>
            <a:endParaRPr lang="en-GB" sz="32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1138" y="1628923"/>
            <a:ext cx="4056750" cy="3078273"/>
          </a:xfrm>
        </p:spPr>
      </p:pic>
      <p:pic>
        <p:nvPicPr>
          <p:cNvPr id="4" name="Picture 3" descr="Text, letter&#10;&#10;Description automatically generated">
            <a:extLst>
              <a:ext uri="{FF2B5EF4-FFF2-40B4-BE49-F238E27FC236}">
                <a16:creationId xmlns:a16="http://schemas.microsoft.com/office/drawing/2014/main" id="{ED268E47-1EC5-674D-A7E9-ECB1F9DE19D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3105" y="1515589"/>
            <a:ext cx="2736304" cy="3907188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B608E88-DE90-AB42-B5E1-024565CB5C82}"/>
              </a:ext>
            </a:extLst>
          </p:cNvPr>
          <p:cNvSpPr txBox="1">
            <a:spLocks/>
          </p:cNvSpPr>
          <p:nvPr/>
        </p:nvSpPr>
        <p:spPr>
          <a:xfrm>
            <a:off x="6096000" y="5217734"/>
            <a:ext cx="5496022" cy="1554888"/>
          </a:xfrm>
          <a:prstGeom prst="rect">
            <a:avLst/>
          </a:prstGeom>
        </p:spPr>
        <p:txBody>
          <a:bodyPr vert="horz" lIns="0" tIns="0" rIns="0" bIns="0" rtlCol="0">
            <a:normAutofit fontScale="5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endParaRPr lang="en-GB" sz="3200" dirty="0"/>
          </a:p>
          <a:p>
            <a:pPr marL="0" indent="0">
              <a:lnSpc>
                <a:spcPct val="120000"/>
              </a:lnSpc>
              <a:buNone/>
            </a:pPr>
            <a:r>
              <a:rPr lang="en-GB" sz="3200" dirty="0"/>
              <a:t>Updated Version V 1.0 published as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3200" dirty="0"/>
              <a:t>CERN Yellow Book in December 2020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u="sng" dirty="0">
                <a:hlinkClick r:id="rId5"/>
              </a:rPr>
              <a:t>https://e-publishing.cern.ch/index.php/CYRM/issue/view/127</a:t>
            </a:r>
            <a:r>
              <a:rPr lang="en-GB" u="sng" dirty="0"/>
              <a:t> </a:t>
            </a:r>
            <a:endParaRPr lang="en-GB" sz="3200" dirty="0"/>
          </a:p>
          <a:p>
            <a:pPr marL="0" indent="0">
              <a:lnSpc>
                <a:spcPct val="120000"/>
              </a:lnSpc>
              <a:buNone/>
            </a:pP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4524087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3ADACCB9-86BA-144F-B18B-B24C2F50CCC3}"/>
              </a:ext>
            </a:extLst>
          </p:cNvPr>
          <p:cNvSpPr txBox="1"/>
          <p:nvPr/>
        </p:nvSpPr>
        <p:spPr>
          <a:xfrm>
            <a:off x="3276600" y="5646579"/>
            <a:ext cx="5638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Thank you for your attention!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solidFill>
                  <a:prstClr val="white"/>
                </a:solidFill>
                <a:latin typeface="Calibri"/>
              </a:rPr>
              <a:t>Question?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8D777B9-5042-3570-D466-8C8297FEC0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57314"/>
            <a:ext cx="9144000" cy="5135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37250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E548F-E978-1248-1F72-BAC2B5404BB0}"/>
              </a:ext>
            </a:extLst>
          </p:cNvPr>
          <p:cNvSpPr txBox="1"/>
          <p:nvPr/>
        </p:nvSpPr>
        <p:spPr>
          <a:xfrm>
            <a:off x="4889500" y="2921000"/>
            <a:ext cx="35219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4800" dirty="0"/>
              <a:t>SPARE SLIDES</a:t>
            </a:r>
          </a:p>
        </p:txBody>
      </p:sp>
    </p:spTree>
    <p:extLst>
      <p:ext uri="{BB962C8B-B14F-4D97-AF65-F5344CB8AC3E}">
        <p14:creationId xmlns:p14="http://schemas.microsoft.com/office/powerpoint/2010/main" val="535002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145590B-B283-F8BC-6DAC-D61BFE2ED0C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0309" y="1884099"/>
            <a:ext cx="5761351" cy="3840900"/>
          </a:xfrm>
          <a:prstGeom prst="rect">
            <a:avLst/>
          </a:prstGeom>
        </p:spPr>
      </p:pic>
      <p:pic>
        <p:nvPicPr>
          <p:cNvPr id="7" name="Content Placeholder 6" descr="Chart, histogram&#10;&#10;Description automatically generated">
            <a:extLst>
              <a:ext uri="{FF2B5EF4-FFF2-40B4-BE49-F238E27FC236}">
                <a16:creationId xmlns:a16="http://schemas.microsoft.com/office/drawing/2014/main" id="{119D066E-831E-30D9-F33D-3463B09D5F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43719" y="926251"/>
            <a:ext cx="3986898" cy="495973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4464051-3D2A-C740-85E7-5479E6F273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8800" y="0"/>
            <a:ext cx="10560000" cy="720000"/>
          </a:xfrm>
        </p:spPr>
        <p:txBody>
          <a:bodyPr/>
          <a:lstStyle/>
          <a:p>
            <a:r>
              <a:rPr lang="en-FR" dirty="0"/>
              <a:t>LHC discoveries and prospects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EEAA8D-5BC5-81C7-82BD-267EE746E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9" name="Picture 8" descr="Chart, scatter chart&#10;&#10;Description automatically generated">
            <a:extLst>
              <a:ext uri="{FF2B5EF4-FFF2-40B4-BE49-F238E27FC236}">
                <a16:creationId xmlns:a16="http://schemas.microsoft.com/office/drawing/2014/main" id="{BADADF13-63CF-398C-2E72-B753E2047B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0617" y="926251"/>
            <a:ext cx="7168784" cy="524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241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4F4E73-CB59-6F48-A48C-C87BA1F605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835466"/>
            <a:ext cx="11376024" cy="2317365"/>
          </a:xfrm>
        </p:spPr>
        <p:txBody>
          <a:bodyPr/>
          <a:lstStyle/>
          <a:p>
            <a:r>
              <a:rPr lang="en-GB" b="0" dirty="0"/>
              <a:t>Injector complex started again in 2021 following deployment of the </a:t>
            </a:r>
            <a:r>
              <a:rPr lang="en-GB" dirty="0"/>
              <a:t>LHC Injectors Upgrade</a:t>
            </a:r>
            <a:r>
              <a:rPr lang="en-GB" b="0" dirty="0"/>
              <a:t> in LS2. Excellent progress since in achieving the HL-LHC beam characteristics.</a:t>
            </a:r>
          </a:p>
          <a:p>
            <a:r>
              <a:rPr lang="en-GB" dirty="0"/>
              <a:t>LHC in 2021</a:t>
            </a:r>
            <a:r>
              <a:rPr lang="en-GB" b="0" dirty="0"/>
              <a:t> - hardware commissioning and a long dipole magnet training campaign opening the way to operation at 6.8 TeV (via 3 sector WU-CDs).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39EE54E-033B-875B-53DB-BEDBFAE676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30738"/>
            <a:ext cx="11376025" cy="531663"/>
          </a:xfrm>
        </p:spPr>
        <p:txBody>
          <a:bodyPr/>
          <a:lstStyle/>
          <a:p>
            <a:r>
              <a:rPr lang="en-GB" dirty="0"/>
              <a:t>Recall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A1D706-ACE9-DC95-A15D-E6F6B9881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3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1D5D78D0-3074-7591-E9CB-577BD3EAC6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6190" y="2793350"/>
            <a:ext cx="5012900" cy="33419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9D238FDD-7306-560D-F024-2C8A7E31624C}"/>
              </a:ext>
            </a:extLst>
          </p:cNvPr>
          <p:cNvGrpSpPr/>
          <p:nvPr/>
        </p:nvGrpSpPr>
        <p:grpSpPr>
          <a:xfrm>
            <a:off x="629274" y="2897124"/>
            <a:ext cx="4117654" cy="3228002"/>
            <a:chOff x="778903" y="3231134"/>
            <a:chExt cx="4117654" cy="3228002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722866C-296D-979F-E2D8-498F09717122}"/>
                </a:ext>
              </a:extLst>
            </p:cNvPr>
            <p:cNvSpPr txBox="1"/>
            <p:nvPr/>
          </p:nvSpPr>
          <p:spPr>
            <a:xfrm rot="16200000">
              <a:off x="229770" y="4409730"/>
              <a:ext cx="14368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“Beam Size”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860592E-82C7-8743-ED43-E877C962D9D6}"/>
                </a:ext>
              </a:extLst>
            </p:cNvPr>
            <p:cNvSpPr txBox="1"/>
            <p:nvPr/>
          </p:nvSpPr>
          <p:spPr>
            <a:xfrm>
              <a:off x="2153357" y="6120582"/>
              <a:ext cx="2743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Protons per bunch</a:t>
              </a: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1F6D95C-EFD6-BC68-FF4B-E416A8FB34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75360" y="3231134"/>
              <a:ext cx="3522462" cy="281638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A76667AC-E2AA-1FD0-961C-B895CD5A5FEB}"/>
              </a:ext>
            </a:extLst>
          </p:cNvPr>
          <p:cNvSpPr txBox="1"/>
          <p:nvPr/>
        </p:nvSpPr>
        <p:spPr>
          <a:xfrm>
            <a:off x="1061619" y="2645148"/>
            <a:ext cx="94210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Booster</a:t>
            </a:r>
          </a:p>
        </p:txBody>
      </p:sp>
    </p:spTree>
    <p:extLst>
      <p:ext uri="{BB962C8B-B14F-4D97-AF65-F5344CB8AC3E}">
        <p14:creationId xmlns:p14="http://schemas.microsoft.com/office/powerpoint/2010/main" val="1452186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1D42BC2-FEA5-B349-B687-2AE41F12FA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9985" y="1351502"/>
            <a:ext cx="10852029" cy="2077498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GB" sz="2000" dirty="0">
                <a:solidFill>
                  <a:schemeClr val="tx1"/>
                </a:solidFill>
              </a:rPr>
              <a:t>Started Beam Commissioning Friday 22 April 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GB" sz="2000" dirty="0">
                <a:solidFill>
                  <a:schemeClr val="tx1"/>
                </a:solidFill>
              </a:rPr>
              <a:t>Week’s stop for LHCb VELO side A installation mid-May</a:t>
            </a:r>
            <a:endParaRPr lang="en-GB" sz="2000" b="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GB" sz="14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448D1B-E335-3E4D-B96C-A48493A90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2022 – Q2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48331B-6B42-524F-91DF-CF91B5F83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3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D4A6587-C865-20A5-5C76-72FF53A7FAB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719" y="2766554"/>
            <a:ext cx="10214559" cy="271415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80409CB-F0B1-F2F9-EFAB-E258FF56AE2D}"/>
              </a:ext>
            </a:extLst>
          </p:cNvPr>
          <p:cNvSpPr/>
          <p:nvPr/>
        </p:nvSpPr>
        <p:spPr>
          <a:xfrm>
            <a:off x="3925230" y="5180057"/>
            <a:ext cx="683942" cy="2151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  <a:r>
              <a:rPr kumimoji="0" lang="en-GB" sz="1200" b="0" i="0" u="none" strike="noStrike" kern="1200" cap="none" spc="0" normalizeH="0" baseline="3000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May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20C46FB-D7C3-C49D-0374-6220CDDE0421}"/>
              </a:ext>
            </a:extLst>
          </p:cNvPr>
          <p:cNvSpPr/>
          <p:nvPr/>
        </p:nvSpPr>
        <p:spPr>
          <a:xfrm>
            <a:off x="7519638" y="4156900"/>
            <a:ext cx="747133" cy="2151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  <a:r>
              <a:rPr kumimoji="0" lang="en-GB" sz="1200" b="0" i="0" u="none" strike="noStrike" kern="1200" cap="none" spc="0" normalizeH="0" baseline="3000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June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967AD9E-D55D-DBEF-DEE6-6FDF20B817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3731" y="4653552"/>
            <a:ext cx="546100" cy="1905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3F73527-FC0E-D226-A4D2-5A5E0E253525}"/>
              </a:ext>
            </a:extLst>
          </p:cNvPr>
          <p:cNvSpPr/>
          <p:nvPr/>
        </p:nvSpPr>
        <p:spPr>
          <a:xfrm>
            <a:off x="10220240" y="3055723"/>
            <a:ext cx="887306" cy="2137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3795FFB-8694-2A2D-E59F-375F41416E8B}"/>
              </a:ext>
            </a:extLst>
          </p:cNvPr>
          <p:cNvSpPr txBox="1"/>
          <p:nvPr/>
        </p:nvSpPr>
        <p:spPr>
          <a:xfrm>
            <a:off x="3282462" y="4653552"/>
            <a:ext cx="468923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</a:t>
            </a:r>
            <a:r>
              <a:rPr kumimoji="0" lang="en-GB" sz="1600" b="1" i="0" u="none" strike="noStrike" kern="1200" cap="none" spc="0" normalizeH="0" baseline="-2500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7BB90DE-4914-267A-EFE2-AA572C3CEE66}"/>
              </a:ext>
            </a:extLst>
          </p:cNvPr>
          <p:cNvCxnSpPr/>
          <p:nvPr/>
        </p:nvCxnSpPr>
        <p:spPr>
          <a:xfrm>
            <a:off x="3463636" y="5708073"/>
            <a:ext cx="7739642" cy="0"/>
          </a:xfrm>
          <a:prstGeom prst="straightConnector1">
            <a:avLst/>
          </a:prstGeom>
          <a:ln w="34925"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BC60469-814E-8D5E-6D96-E51698F87C36}"/>
              </a:ext>
            </a:extLst>
          </p:cNvPr>
          <p:cNvSpPr txBox="1"/>
          <p:nvPr/>
        </p:nvSpPr>
        <p:spPr>
          <a:xfrm>
            <a:off x="5615491" y="5841402"/>
            <a:ext cx="337790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Re-commissioning with beam</a:t>
            </a:r>
          </a:p>
        </p:txBody>
      </p:sp>
    </p:spTree>
    <p:extLst>
      <p:ext uri="{BB962C8B-B14F-4D97-AF65-F5344CB8AC3E}">
        <p14:creationId xmlns:p14="http://schemas.microsoft.com/office/powerpoint/2010/main" val="86392636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58E88D2-DCE7-3B73-7729-850A54984A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25</a:t>
            </a:r>
            <a:r>
              <a:rPr lang="en-GB" baseline="30000" dirty="0"/>
              <a:t>th</a:t>
            </a:r>
            <a:r>
              <a:rPr lang="en-GB" dirty="0"/>
              <a:t> April - First beams at 6.8 TeV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61709F-2E1D-35D3-D400-5A33A2572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3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612AFE-49BE-1330-4130-AB94A36A06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9032" y="1367821"/>
            <a:ext cx="5475005" cy="412235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00AD6F7-8A18-181B-9E53-981B8B5A71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483" y="1367821"/>
            <a:ext cx="5900517" cy="412235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AFDBDE5-260F-7156-A13A-D01FA89848DE}"/>
              </a:ext>
            </a:extLst>
          </p:cNvPr>
          <p:cNvSpPr txBox="1"/>
          <p:nvPr/>
        </p:nvSpPr>
        <p:spPr>
          <a:xfrm>
            <a:off x="1323109" y="6130636"/>
            <a:ext cx="1002376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 big deal on the day but on the back of a long training and powering test campaign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D4C27A-BD63-AA4F-49B6-7280F21C8F1E}"/>
              </a:ext>
            </a:extLst>
          </p:cNvPr>
          <p:cNvSpPr txBox="1"/>
          <p:nvPr/>
        </p:nvSpPr>
        <p:spPr>
          <a:xfrm>
            <a:off x="7134472" y="4981162"/>
            <a:ext cx="127236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</a:t>
            </a:r>
            <a:r>
              <a:rPr kumimoji="0" lang="en-GB" sz="1600" b="1" i="0" u="none" strike="noStrike" kern="1200" cap="none" spc="0" normalizeH="0" baseline="-2500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+ 3 days</a:t>
            </a:r>
          </a:p>
        </p:txBody>
      </p:sp>
    </p:spTree>
    <p:extLst>
      <p:ext uri="{BB962C8B-B14F-4D97-AF65-F5344CB8AC3E}">
        <p14:creationId xmlns:p14="http://schemas.microsoft.com/office/powerpoint/2010/main" val="369156406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26">
            <a:extLst>
              <a:ext uri="{FF2B5EF4-FFF2-40B4-BE49-F238E27FC236}">
                <a16:creationId xmlns:a16="http://schemas.microsoft.com/office/drawing/2014/main" id="{9D58EB46-4232-D801-352E-600C473C4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6068" y="85882"/>
            <a:ext cx="11376025" cy="531663"/>
          </a:xfrm>
        </p:spPr>
        <p:txBody>
          <a:bodyPr/>
          <a:lstStyle/>
          <a:p>
            <a:r>
              <a:rPr lang="en-GB" dirty="0"/>
              <a:t>Commissioning progress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F39ED11-D4B9-8DB6-A95F-F8F055AAE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3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E9584DA-3115-87CD-5B5E-1135E576C438}"/>
              </a:ext>
            </a:extLst>
          </p:cNvPr>
          <p:cNvGrpSpPr/>
          <p:nvPr/>
        </p:nvGrpSpPr>
        <p:grpSpPr>
          <a:xfrm>
            <a:off x="1335153" y="643518"/>
            <a:ext cx="3878905" cy="2909179"/>
            <a:chOff x="403200" y="3774808"/>
            <a:chExt cx="3878905" cy="2909179"/>
          </a:xfrm>
        </p:grpSpPr>
        <p:pic>
          <p:nvPicPr>
            <p:cNvPr id="5" name="Picture 4" descr="Graphical user interface&#10;&#10;Description automatically generated with medium confidence">
              <a:extLst>
                <a:ext uri="{FF2B5EF4-FFF2-40B4-BE49-F238E27FC236}">
                  <a16:creationId xmlns:a16="http://schemas.microsoft.com/office/drawing/2014/main" id="{2D468329-CCBB-35AD-1835-31BE785FF9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3200" y="3774808"/>
              <a:ext cx="3878905" cy="2909179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15DC535-51A2-1130-F131-64FDD0A45719}"/>
                </a:ext>
              </a:extLst>
            </p:cNvPr>
            <p:cNvSpPr txBox="1"/>
            <p:nvPr/>
          </p:nvSpPr>
          <p:spPr>
            <a:xfrm>
              <a:off x="693319" y="4873358"/>
              <a:ext cx="216931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D60093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First nominal intensity bunches at 6.8 TeV</a:t>
              </a:r>
              <a:endPara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D60093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58CFECA-FFDB-3740-D8D3-2554ADCA68DB}"/>
              </a:ext>
            </a:extLst>
          </p:cNvPr>
          <p:cNvGrpSpPr/>
          <p:nvPr/>
        </p:nvGrpSpPr>
        <p:grpSpPr>
          <a:xfrm>
            <a:off x="6769091" y="643517"/>
            <a:ext cx="3878907" cy="2909180"/>
            <a:chOff x="403200" y="519820"/>
            <a:chExt cx="3878907" cy="2909180"/>
          </a:xfrm>
        </p:grpSpPr>
        <p:pic>
          <p:nvPicPr>
            <p:cNvPr id="3" name="Picture 2" descr="A picture containing calendar&#10;&#10;Description automatically generated">
              <a:extLst>
                <a:ext uri="{FF2B5EF4-FFF2-40B4-BE49-F238E27FC236}">
                  <a16:creationId xmlns:a16="http://schemas.microsoft.com/office/drawing/2014/main" id="{A14FD447-F2B3-68CB-E528-98A2B1C0FDD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3200" y="519820"/>
              <a:ext cx="3878907" cy="290918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CA108FD-AF6B-2F76-31F7-EE448D5A0E79}"/>
                </a:ext>
              </a:extLst>
            </p:cNvPr>
            <p:cNvSpPr txBox="1"/>
            <p:nvPr/>
          </p:nvSpPr>
          <p:spPr>
            <a:xfrm>
              <a:off x="2708203" y="1547066"/>
              <a:ext cx="144456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D60093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Stable beams at 900 GeV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AA7353D-3165-7DB7-8656-2CD2B90F4DE0}"/>
              </a:ext>
            </a:extLst>
          </p:cNvPr>
          <p:cNvGrpSpPr/>
          <p:nvPr/>
        </p:nvGrpSpPr>
        <p:grpSpPr>
          <a:xfrm>
            <a:off x="437144" y="3807218"/>
            <a:ext cx="3883469" cy="2909180"/>
            <a:chOff x="5223052" y="519820"/>
            <a:chExt cx="3883469" cy="290918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DD470B5-7860-EBBC-955F-A6113949CE5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23052" y="519820"/>
              <a:ext cx="3883469" cy="290918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D7748EF-59F3-ECD3-89F4-2AB14CF08003}"/>
                </a:ext>
              </a:extLst>
            </p:cNvPr>
            <p:cNvSpPr txBox="1"/>
            <p:nvPr/>
          </p:nvSpPr>
          <p:spPr>
            <a:xfrm>
              <a:off x="7438197" y="1712800"/>
              <a:ext cx="144456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D60093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First collisions at 6.8 TeV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F6ED320-EDB1-6127-BB4D-F12275EFAFD7}"/>
              </a:ext>
            </a:extLst>
          </p:cNvPr>
          <p:cNvGrpSpPr/>
          <p:nvPr/>
        </p:nvGrpSpPr>
        <p:grpSpPr>
          <a:xfrm>
            <a:off x="4591787" y="3923340"/>
            <a:ext cx="4889855" cy="2656012"/>
            <a:chOff x="275503" y="1194760"/>
            <a:chExt cx="4865896" cy="2576718"/>
          </a:xfrm>
        </p:grpSpPr>
        <p:pic>
          <p:nvPicPr>
            <p:cNvPr id="13" name="Picture 12" descr="A picture containing floor, indoor, person, standing&#10;&#10;Description automatically generated">
              <a:extLst>
                <a:ext uri="{FF2B5EF4-FFF2-40B4-BE49-F238E27FC236}">
                  <a16:creationId xmlns:a16="http://schemas.microsoft.com/office/drawing/2014/main" id="{C947A96C-3F4E-EA76-DB27-A577C35A055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0124" y="1503183"/>
              <a:ext cx="4032525" cy="2268295"/>
            </a:xfrm>
            <a:prstGeom prst="rect">
              <a:avLst/>
            </a:prstGeom>
          </p:spPr>
        </p:pic>
        <p:sp>
          <p:nvSpPr>
            <p:cNvPr id="15" name="Content Placeholder 2">
              <a:extLst>
                <a:ext uri="{FF2B5EF4-FFF2-40B4-BE49-F238E27FC236}">
                  <a16:creationId xmlns:a16="http://schemas.microsoft.com/office/drawing/2014/main" id="{12896566-57BD-997D-DD2F-5D4FAF671899}"/>
                </a:ext>
              </a:extLst>
            </p:cNvPr>
            <p:cNvSpPr txBox="1">
              <a:spLocks/>
            </p:cNvSpPr>
            <p:nvPr/>
          </p:nvSpPr>
          <p:spPr>
            <a:xfrm>
              <a:off x="275503" y="1194760"/>
              <a:ext cx="4865896" cy="433428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354013" indent="-3175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75000"/>
                <a:buFont typeface="Lucida Grande"/>
                <a:buChar char="►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20725" indent="-366713" algn="l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75000"/>
                <a:buFont typeface="Lucida Grande"/>
                <a:buChar char="►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75000"/>
                <a:buFont typeface="Lucida Grande"/>
                <a:buChar char="►"/>
                <a:defRPr kumimoji="0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SzPct val="9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10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13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0033A0"/>
                </a:buClr>
                <a:buSzPct val="75000"/>
                <a:buFont typeface="Lucida Grande"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President of the Swiss Confederation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83120C9-FCE1-5660-4D05-FA1354CFDA5E}"/>
              </a:ext>
            </a:extLst>
          </p:cNvPr>
          <p:cNvGrpSpPr/>
          <p:nvPr/>
        </p:nvGrpSpPr>
        <p:grpSpPr>
          <a:xfrm>
            <a:off x="8677940" y="3910706"/>
            <a:ext cx="3769344" cy="2668645"/>
            <a:chOff x="8020486" y="398545"/>
            <a:chExt cx="3769344" cy="2668645"/>
          </a:xfrm>
        </p:grpSpPr>
        <p:sp>
          <p:nvSpPr>
            <p:cNvPr id="17" name="Content Placeholder 2">
              <a:extLst>
                <a:ext uri="{FF2B5EF4-FFF2-40B4-BE49-F238E27FC236}">
                  <a16:creationId xmlns:a16="http://schemas.microsoft.com/office/drawing/2014/main" id="{382F267F-44CA-DCBA-62E3-147FCF278B3B}"/>
                </a:ext>
              </a:extLst>
            </p:cNvPr>
            <p:cNvSpPr txBox="1">
              <a:spLocks/>
            </p:cNvSpPr>
            <p:nvPr/>
          </p:nvSpPr>
          <p:spPr>
            <a:xfrm>
              <a:off x="8020486" y="398545"/>
              <a:ext cx="3769344" cy="433428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354013" indent="-3175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75000"/>
                <a:buFont typeface="Lucida Grande"/>
                <a:buChar char="►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20725" indent="-366713" algn="l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75000"/>
                <a:buFont typeface="Lucida Grande"/>
                <a:buChar char="►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75000"/>
                <a:buFont typeface="Lucida Grande"/>
                <a:buChar char="►"/>
                <a:defRPr kumimoji="0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SzPct val="9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10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13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rgbClr val="0033A0"/>
                </a:buClr>
                <a:buSzPct val="75000"/>
                <a:buFont typeface="Lucida Grande"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President of Slovakia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18" name="Picture 17" descr="A group of people wearing helmets&#10;&#10;Description automatically generated with medium confidence">
              <a:extLst>
                <a:ext uri="{FF2B5EF4-FFF2-40B4-BE49-F238E27FC236}">
                  <a16:creationId xmlns:a16="http://schemas.microsoft.com/office/drawing/2014/main" id="{A02C6668-5F6A-5F88-CB0D-D07EFA15A9E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59475" y="725231"/>
              <a:ext cx="3341235" cy="2341959"/>
            </a:xfrm>
            <a:prstGeom prst="rect">
              <a:avLst/>
            </a:prstGeom>
          </p:spPr>
        </p:pic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5848CBBE-4BFA-0E32-D580-2836BA096A16}"/>
              </a:ext>
            </a:extLst>
          </p:cNvPr>
          <p:cNvSpPr txBox="1"/>
          <p:nvPr/>
        </p:nvSpPr>
        <p:spPr>
          <a:xfrm>
            <a:off x="7185965" y="3111155"/>
            <a:ext cx="127236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</a:t>
            </a:r>
            <a:r>
              <a:rPr kumimoji="0" lang="en-GB" sz="1600" b="1" i="0" u="none" strike="noStrike" kern="1200" cap="none" spc="0" normalizeH="0" baseline="-2500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+ 36 days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CA4D57E-CCA2-0A02-2ABA-CB5CF8C9F6F9}"/>
              </a:ext>
            </a:extLst>
          </p:cNvPr>
          <p:cNvSpPr txBox="1"/>
          <p:nvPr/>
        </p:nvSpPr>
        <p:spPr>
          <a:xfrm>
            <a:off x="1640257" y="3082023"/>
            <a:ext cx="127236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</a:t>
            </a:r>
            <a:r>
              <a:rPr kumimoji="0" lang="en-GB" sz="1600" b="1" i="0" u="none" strike="noStrike" kern="1200" cap="none" spc="0" normalizeH="0" baseline="-2500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+ 35 days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BEF01AB-B2E4-3A1F-D854-3A225316F4B1}"/>
              </a:ext>
            </a:extLst>
          </p:cNvPr>
          <p:cNvSpPr txBox="1"/>
          <p:nvPr/>
        </p:nvSpPr>
        <p:spPr>
          <a:xfrm>
            <a:off x="789722" y="6157571"/>
            <a:ext cx="127236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</a:t>
            </a:r>
            <a:r>
              <a:rPr kumimoji="0" lang="en-GB" sz="1600" b="1" i="0" u="none" strike="noStrike" kern="1200" cap="none" spc="0" normalizeH="0" baseline="-2500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+ 40 days</a:t>
            </a:r>
          </a:p>
        </p:txBody>
      </p:sp>
    </p:spTree>
    <p:extLst>
      <p:ext uri="{BB962C8B-B14F-4D97-AF65-F5344CB8AC3E}">
        <p14:creationId xmlns:p14="http://schemas.microsoft.com/office/powerpoint/2010/main" val="1964202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1" name="Picture 8" descr="lumi-reduct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638" y="1387476"/>
            <a:ext cx="3656012" cy="272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685" name="Group 23"/>
          <p:cNvGrpSpPr>
            <a:grpSpLocks/>
          </p:cNvGrpSpPr>
          <p:nvPr/>
        </p:nvGrpSpPr>
        <p:grpSpPr bwMode="auto">
          <a:xfrm>
            <a:off x="7183438" y="914400"/>
            <a:ext cx="3217862" cy="1893888"/>
            <a:chOff x="3456" y="576"/>
            <a:chExt cx="2027" cy="1193"/>
          </a:xfrm>
        </p:grpSpPr>
        <p:sp>
          <p:nvSpPr>
            <p:cNvPr id="71694" name="Oval 15"/>
            <p:cNvSpPr>
              <a:spLocks noChangeArrowheads="1"/>
            </p:cNvSpPr>
            <p:nvPr/>
          </p:nvSpPr>
          <p:spPr bwMode="auto">
            <a:xfrm rot="-1632241">
              <a:off x="3600" y="912"/>
              <a:ext cx="1392" cy="240"/>
            </a:xfrm>
            <a:prstGeom prst="ellipse">
              <a:avLst/>
            </a:prstGeom>
            <a:solidFill>
              <a:srgbClr val="FF0000">
                <a:alpha val="54901"/>
              </a:srgbClr>
            </a:solidFill>
            <a:ln w="12700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 rot="10800000" vert="eaVert" wrap="none" anchor="ctr"/>
            <a:lstStyle/>
            <a:p>
              <a:endParaRPr lang="de-DE">
                <a:solidFill>
                  <a:srgbClr val="3B812F"/>
                </a:solidFill>
              </a:endParaRPr>
            </a:p>
          </p:txBody>
        </p:sp>
        <p:sp>
          <p:nvSpPr>
            <p:cNvPr id="71695" name="Oval 16"/>
            <p:cNvSpPr>
              <a:spLocks noChangeArrowheads="1"/>
            </p:cNvSpPr>
            <p:nvPr/>
          </p:nvSpPr>
          <p:spPr bwMode="auto">
            <a:xfrm rot="1640686">
              <a:off x="3648" y="912"/>
              <a:ext cx="1392" cy="240"/>
            </a:xfrm>
            <a:prstGeom prst="ellipse">
              <a:avLst/>
            </a:prstGeom>
            <a:solidFill>
              <a:srgbClr val="0066FF">
                <a:alpha val="54901"/>
              </a:srgbClr>
            </a:solidFill>
            <a:ln w="12700">
              <a:solidFill>
                <a:srgbClr val="0066FF"/>
              </a:solidFill>
              <a:round/>
              <a:headEnd type="none" w="sm" len="sm"/>
              <a:tailEnd type="none" w="sm" len="sm"/>
            </a:ln>
          </p:spPr>
          <p:txBody>
            <a:bodyPr rot="10800000" vert="eaVert" wrap="none" anchor="ctr"/>
            <a:lstStyle/>
            <a:p>
              <a:endParaRPr lang="de-DE">
                <a:solidFill>
                  <a:srgbClr val="3B812F"/>
                </a:solidFill>
              </a:endParaRPr>
            </a:p>
          </p:txBody>
        </p:sp>
        <p:sp>
          <p:nvSpPr>
            <p:cNvPr id="71696" name="Line 17"/>
            <p:cNvSpPr>
              <a:spLocks noChangeShapeType="1"/>
            </p:cNvSpPr>
            <p:nvPr/>
          </p:nvSpPr>
          <p:spPr bwMode="auto">
            <a:xfrm>
              <a:off x="4320" y="864"/>
              <a:ext cx="0" cy="2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71697" name="Text Box 18"/>
            <p:cNvSpPr txBox="1">
              <a:spLocks noChangeArrowheads="1"/>
            </p:cNvSpPr>
            <p:nvPr/>
          </p:nvSpPr>
          <p:spPr bwMode="auto">
            <a:xfrm>
              <a:off x="4074" y="1536"/>
              <a:ext cx="140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800">
                  <a:solidFill>
                    <a:srgbClr val="000000"/>
                  </a:solidFill>
                </a:rPr>
                <a:t>effective cross section</a:t>
              </a:r>
              <a:endParaRPr lang="en-GB" sz="1800">
                <a:solidFill>
                  <a:srgbClr val="000000"/>
                </a:solidFill>
              </a:endParaRPr>
            </a:p>
          </p:txBody>
        </p:sp>
        <p:sp>
          <p:nvSpPr>
            <p:cNvPr id="71698" name="Line 19"/>
            <p:cNvSpPr>
              <a:spLocks noChangeShapeType="1"/>
            </p:cNvSpPr>
            <p:nvPr/>
          </p:nvSpPr>
          <p:spPr bwMode="auto">
            <a:xfrm flipH="1" flipV="1">
              <a:off x="4320" y="1200"/>
              <a:ext cx="192" cy="38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71699" name="Line 21"/>
            <p:cNvSpPr>
              <a:spLocks noChangeShapeType="1"/>
            </p:cNvSpPr>
            <p:nvPr/>
          </p:nvSpPr>
          <p:spPr bwMode="auto">
            <a:xfrm flipH="1" flipV="1">
              <a:off x="3456" y="576"/>
              <a:ext cx="1776" cy="9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71700" name="Line 22"/>
            <p:cNvSpPr>
              <a:spLocks noChangeShapeType="1"/>
            </p:cNvSpPr>
            <p:nvPr/>
          </p:nvSpPr>
          <p:spPr bwMode="auto">
            <a:xfrm flipV="1">
              <a:off x="3552" y="576"/>
              <a:ext cx="1632" cy="8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rot="10800000" vert="eaVert" wrap="none" anchor="ctr"/>
            <a:lstStyle/>
            <a:p>
              <a:endParaRPr lang="en-US"/>
            </a:p>
          </p:txBody>
        </p:sp>
      </p:grpSp>
      <p:graphicFrame>
        <p:nvGraphicFramePr>
          <p:cNvPr id="71686" name="Object 5"/>
          <p:cNvGraphicFramePr>
            <a:graphicFrameLocks noChangeAspect="1"/>
          </p:cNvGraphicFramePr>
          <p:nvPr/>
        </p:nvGraphicFramePr>
        <p:xfrm>
          <a:off x="10287000" y="3733800"/>
          <a:ext cx="306388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65100" imgH="203200" progId="Equation.3">
                  <p:embed/>
                </p:oleObj>
              </mc:Choice>
              <mc:Fallback>
                <p:oleObj name="Equation" r:id="rId4" imgW="165100" imgH="203200" progId="Equation.3">
                  <p:embed/>
                  <p:pic>
                    <p:nvPicPr>
                      <p:cNvPr id="7168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87000" y="3733800"/>
                        <a:ext cx="306388" cy="374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687" name="Object 4"/>
          <p:cNvGraphicFramePr>
            <a:graphicFrameLocks noChangeAspect="1"/>
          </p:cNvGraphicFramePr>
          <p:nvPr/>
        </p:nvGraphicFramePr>
        <p:xfrm>
          <a:off x="6324601" y="969963"/>
          <a:ext cx="650875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406400" imgH="228600" progId="Equation.3">
                  <p:embed/>
                </p:oleObj>
              </mc:Choice>
              <mc:Fallback>
                <p:oleObj name="Equation" r:id="rId6" imgW="406400" imgH="228600" progId="Equation.3">
                  <p:embed/>
                  <p:pic>
                    <p:nvPicPr>
                      <p:cNvPr id="71687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1" y="969963"/>
                        <a:ext cx="650875" cy="366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3432" y="4165602"/>
            <a:ext cx="3352800" cy="244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Content Placeholder 2"/>
          <p:cNvSpPr txBox="1">
            <a:spLocks/>
          </p:cNvSpPr>
          <p:nvPr/>
        </p:nvSpPr>
        <p:spPr>
          <a:xfrm>
            <a:off x="854214" y="1153319"/>
            <a:ext cx="5222737" cy="4953000"/>
          </a:xfrm>
          <a:prstGeom prst="rect">
            <a:avLst/>
          </a:prstGeom>
        </p:spPr>
        <p:txBody>
          <a:bodyPr tIns="0" bIns="0">
            <a:normAutofit lnSpcReduction="10000"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Attempt to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claw back the very significant reduction in luminosity from the large crossing angle</a:t>
            </a:r>
          </a:p>
          <a:p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Create an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oscillating transverse electric field that kicks head and tail of the bunches </a:t>
            </a: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in opposite directions</a:t>
            </a:r>
          </a:p>
          <a:p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Serving to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mitigate the effect of the crossing angle </a:t>
            </a: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at the IP  </a:t>
            </a:r>
          </a:p>
          <a:p>
            <a:pPr>
              <a:defRPr/>
            </a:pP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Challenging space constraints:</a:t>
            </a:r>
          </a:p>
          <a:p>
            <a:pPr marL="0" indent="0">
              <a:buNone/>
              <a:defRPr/>
            </a:pPr>
            <a:r>
              <a:rPr lang="en-GB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GB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 requires novel compact </a:t>
            </a:r>
          </a:p>
          <a:p>
            <a:pPr marL="0" indent="0">
              <a:buNone/>
              <a:defRPr/>
            </a:pPr>
            <a:r>
              <a:rPr lang="en-GB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		cavity design</a:t>
            </a:r>
            <a:endParaRPr lang="en-GB" sz="24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712624" y="6460589"/>
            <a:ext cx="355600" cy="32004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78A2D03-466B-4AD7-AC70-B2955EB43184}" type="slidenum">
              <a:rPr lang="en-US"/>
              <a:pPr>
                <a:defRPr/>
              </a:pPr>
              <a:t>44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DD8B961-C38A-73CC-3AC9-4DD26A0725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latin typeface="Calibri" charset="0"/>
                <a:ea typeface="Calibri" charset="0"/>
                <a:cs typeface="Calibri" charset="0"/>
              </a:rPr>
              <a:t>Crab cavity development for the HL-LHC</a:t>
            </a:r>
            <a:endParaRPr lang="en-FR" sz="3600" dirty="0"/>
          </a:p>
        </p:txBody>
      </p:sp>
    </p:spTree>
    <p:extLst>
      <p:ext uri="{BB962C8B-B14F-4D97-AF65-F5344CB8AC3E}">
        <p14:creationId xmlns:p14="http://schemas.microsoft.com/office/powerpoint/2010/main" val="519706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EE41FFC5-2E95-47A9-9A71-9CD868123C8E}"/>
              </a:ext>
            </a:extLst>
          </p:cNvPr>
          <p:cNvGrpSpPr/>
          <p:nvPr/>
        </p:nvGrpSpPr>
        <p:grpSpPr>
          <a:xfrm>
            <a:off x="-19509" y="0"/>
            <a:ext cx="12092595" cy="6857999"/>
            <a:chOff x="4154" y="0"/>
            <a:chExt cx="12092595" cy="6857999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4BA7AEE2-7D68-4024-B5DD-5253C73127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88"/>
            <a:stretch/>
          </p:blipFill>
          <p:spPr>
            <a:xfrm>
              <a:off x="16697" y="0"/>
              <a:ext cx="12080052" cy="6857999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2FC2DB32-35F8-4543-B935-C3BFFD102B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9550376">
              <a:off x="8982349" y="2510465"/>
              <a:ext cx="99579" cy="163132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D2B5E114-6798-4A37-846C-1F6E309F8E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870711" y="2695101"/>
              <a:ext cx="2990850" cy="1716879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AE035BB6-F4D2-4380-A886-7BA9CF92D6F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295649" y="4312944"/>
              <a:ext cx="466725" cy="471263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AEC6CF7F-1A03-43F4-AE43-41A69357FF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29075" y="4312945"/>
              <a:ext cx="466725" cy="240006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9EBCFA5-9028-4F75-9646-57388F79CD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154" y="5123364"/>
              <a:ext cx="2881089" cy="1716879"/>
            </a:xfrm>
            <a:prstGeom prst="rect">
              <a:avLst/>
            </a:prstGeom>
          </p:spPr>
        </p:pic>
      </p:grp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261138" y="-22130"/>
            <a:ext cx="5625829" cy="720000"/>
          </a:xfrm>
          <a:solidFill>
            <a:schemeClr val="bg1"/>
          </a:solidFill>
        </p:spPr>
        <p:txBody>
          <a:bodyPr/>
          <a:lstStyle/>
          <a:p>
            <a:r>
              <a:rPr lang="en-US" dirty="0"/>
              <a:t>HL-LHC testing facilities in SM18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33F984-A55F-5158-B49F-94E54659D451}"/>
              </a:ext>
            </a:extLst>
          </p:cNvPr>
          <p:cNvSpPr txBox="1"/>
          <p:nvPr/>
        </p:nvSpPr>
        <p:spPr>
          <a:xfrm>
            <a:off x="9750619" y="5350835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SRF Section</a:t>
            </a:r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C40BE018-5215-BFE8-AA15-9F326CC0A94D}"/>
              </a:ext>
            </a:extLst>
          </p:cNvPr>
          <p:cNvSpPr/>
          <p:nvPr/>
        </p:nvSpPr>
        <p:spPr>
          <a:xfrm rot="13573261">
            <a:off x="8259938" y="4760361"/>
            <a:ext cx="1544401" cy="47552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FA242B-9A4F-BB06-3CEA-AF93BDB6CEEF}"/>
              </a:ext>
            </a:extLst>
          </p:cNvPr>
          <p:cNvSpPr txBox="1"/>
          <p:nvPr/>
        </p:nvSpPr>
        <p:spPr>
          <a:xfrm>
            <a:off x="9126078" y="532911"/>
            <a:ext cx="2309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Magnet Testbenches</a:t>
            </a:r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85090371-AB8D-7CC6-AC94-D26C30FFBC24}"/>
              </a:ext>
            </a:extLst>
          </p:cNvPr>
          <p:cNvSpPr/>
          <p:nvPr/>
        </p:nvSpPr>
        <p:spPr>
          <a:xfrm rot="9338741">
            <a:off x="7458405" y="830192"/>
            <a:ext cx="1544401" cy="47552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9F703CA-4DBB-8284-CF22-D05A2BBCCB73}"/>
              </a:ext>
            </a:extLst>
          </p:cNvPr>
          <p:cNvSpPr txBox="1"/>
          <p:nvPr/>
        </p:nvSpPr>
        <p:spPr>
          <a:xfrm>
            <a:off x="9093784" y="6311799"/>
            <a:ext cx="2694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Cold-powering Test Area</a:t>
            </a:r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8497B69B-C57B-AF46-22BE-F59136C4042B}"/>
              </a:ext>
            </a:extLst>
          </p:cNvPr>
          <p:cNvSpPr/>
          <p:nvPr/>
        </p:nvSpPr>
        <p:spPr>
          <a:xfrm rot="12579073">
            <a:off x="4881185" y="5007679"/>
            <a:ext cx="4546458" cy="47552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060F0F2-4BD3-7519-DCEB-071A39B4DC38}"/>
              </a:ext>
            </a:extLst>
          </p:cNvPr>
          <p:cNvSpPr txBox="1"/>
          <p:nvPr/>
        </p:nvSpPr>
        <p:spPr>
          <a:xfrm>
            <a:off x="191632" y="717577"/>
            <a:ext cx="1407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IT Test Area</a:t>
            </a:r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817F91AC-DD87-2176-3D09-B7C0A63BCF03}"/>
              </a:ext>
            </a:extLst>
          </p:cNvPr>
          <p:cNvSpPr/>
          <p:nvPr/>
        </p:nvSpPr>
        <p:spPr>
          <a:xfrm rot="1732388">
            <a:off x="1439852" y="1204837"/>
            <a:ext cx="1544401" cy="47552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00797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EA1786A-840D-D740-B6FF-FC86D3BCA9F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1573" y="1124744"/>
            <a:ext cx="10694659" cy="499255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AA14780-78D1-1A17-BE9F-5B5E80F5F7F6}"/>
              </a:ext>
            </a:extLst>
          </p:cNvPr>
          <p:cNvSpPr txBox="1"/>
          <p:nvPr/>
        </p:nvSpPr>
        <p:spPr>
          <a:xfrm>
            <a:off x="519981" y="706353"/>
            <a:ext cx="816601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Important milestone for demonstrating functionality of integrated system before LS3: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Overall interface compatibility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Vacuum and cryogenic functionality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Electrical system performance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Magnet protection system and CLIQ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Final validation of the cold powering system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Validation of installation and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    commissioning procedures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etc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…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DA6E65-A37A-FC45-9601-9E54CF6E6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06B3D55-5398-214D-A765-2BA3BC6C7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</p:spPr>
        <p:txBody>
          <a:bodyPr/>
          <a:lstStyle/>
          <a:p>
            <a:r>
              <a:rPr lang="fr-FR"/>
              <a:t>IT String Installation in SM18</a:t>
            </a:r>
          </a:p>
        </p:txBody>
      </p:sp>
      <p:pic>
        <p:nvPicPr>
          <p:cNvPr id="9" name="Picture 8" descr="A picture containing indoor&#10;&#10;Description automatically generated">
            <a:extLst>
              <a:ext uri="{FF2B5EF4-FFF2-40B4-BE49-F238E27FC236}">
                <a16:creationId xmlns:a16="http://schemas.microsoft.com/office/drawing/2014/main" id="{5191845F-C69B-DE6D-8293-ACB79579799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9457" y="1772816"/>
            <a:ext cx="5486608" cy="4114956"/>
          </a:xfrm>
          <a:prstGeom prst="rect">
            <a:avLst/>
          </a:prstGeom>
        </p:spPr>
      </p:pic>
      <p:pic>
        <p:nvPicPr>
          <p:cNvPr id="3" name="Picture 2" descr="A picture containing indoor, ceiling, station, platform&#10;&#10;Description automatically generated">
            <a:extLst>
              <a:ext uri="{FF2B5EF4-FFF2-40B4-BE49-F238E27FC236}">
                <a16:creationId xmlns:a16="http://schemas.microsoft.com/office/drawing/2014/main" id="{174FA765-C9D5-DC48-0CAA-27F47E80D5E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52" y="1772816"/>
            <a:ext cx="5486608" cy="4114956"/>
          </a:xfrm>
          <a:prstGeom prst="rect">
            <a:avLst/>
          </a:prstGeom>
        </p:spPr>
      </p:pic>
      <p:pic>
        <p:nvPicPr>
          <p:cNvPr id="12" name="Picture 11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896D71CB-7A50-AB16-8A90-83AEED0F49E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8686" y="256338"/>
            <a:ext cx="8460432" cy="6345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711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33493"/>
            <a:ext cx="8366166" cy="940443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sz="4000" dirty="0">
                <a:solidFill>
                  <a:srgbClr val="0055A0"/>
                </a:solidFill>
                <a:latin typeface="Calibri" charset="0"/>
                <a:ea typeface="Calibri" charset="0"/>
                <a:cs typeface="Calibri" charset="0"/>
              </a:rPr>
              <a:t>Operational Scenario for HL-LHC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4798" y="1405760"/>
            <a:ext cx="6279742" cy="4321801"/>
          </a:xfrm>
          <a:prstGeom prst="rect">
            <a:avLst/>
          </a:prstGeom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669702" y="4843307"/>
            <a:ext cx="18902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>
                    <a:lumMod val="1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1x10</a:t>
            </a:r>
            <a:r>
              <a:rPr lang="en-US" sz="2400" baseline="30000" dirty="0">
                <a:solidFill>
                  <a:schemeClr val="accent1">
                    <a:lumMod val="1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34</a:t>
            </a:r>
            <a:r>
              <a:rPr lang="en-US" sz="2400" dirty="0">
                <a:solidFill>
                  <a:schemeClr val="accent1">
                    <a:lumMod val="1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 cm</a:t>
            </a:r>
            <a:r>
              <a:rPr lang="en-US" sz="2400" baseline="30000" dirty="0">
                <a:solidFill>
                  <a:schemeClr val="accent1">
                    <a:lumMod val="1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-2</a:t>
            </a:r>
            <a:r>
              <a:rPr lang="en-US" sz="2400" dirty="0">
                <a:solidFill>
                  <a:schemeClr val="accent1">
                    <a:lumMod val="1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s</a:t>
            </a:r>
            <a:r>
              <a:rPr lang="en-US" sz="2400" baseline="30000" dirty="0">
                <a:solidFill>
                  <a:schemeClr val="accent1">
                    <a:lumMod val="1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-1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59090" y="2669432"/>
            <a:ext cx="3383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Event pile-up </a:t>
            </a:r>
            <a:r>
              <a:rPr lang="en-US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in experiments &gt;200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387401" y="4461469"/>
            <a:ext cx="1055078" cy="20097"/>
          </a:xfrm>
          <a:prstGeom prst="line">
            <a:avLst/>
          </a:prstGeom>
          <a:ln w="38100">
            <a:solidFill>
              <a:srgbClr val="0070C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7442480" y="4481565"/>
            <a:ext cx="1173839" cy="231824"/>
          </a:xfrm>
          <a:prstGeom prst="line">
            <a:avLst/>
          </a:prstGeom>
          <a:ln w="38100">
            <a:solidFill>
              <a:srgbClr val="0070C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891069" y="3243494"/>
            <a:ext cx="15266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Levelling </a:t>
            </a:r>
            <a:r>
              <a:rPr lang="en-US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with </a:t>
            </a:r>
          </a:p>
          <a:p>
            <a:r>
              <a:rPr lang="en-US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crab-cavity</a:t>
            </a:r>
            <a:endParaRPr lang="en-US" baseline="30000" dirty="0">
              <a:solidFill>
                <a:schemeClr val="tx2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8226252" y="3906479"/>
            <a:ext cx="743579" cy="690999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502248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5F6B9A6B-E13D-E34A-B055-9DCF51EDF1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33493"/>
            <a:ext cx="8226854" cy="940443"/>
          </a:xfrm>
        </p:spPr>
        <p:txBody>
          <a:bodyPr>
            <a:noAutofit/>
          </a:bodyPr>
          <a:lstStyle/>
          <a:p>
            <a:r>
              <a:rPr lang="en-GB" dirty="0">
                <a:latin typeface="Calibri" panose="020F0502020204030204" pitchFamily="34" charset="0"/>
              </a:rPr>
              <a:t>LHC Injector Upgrade</a:t>
            </a:r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5C4E14C-7446-5448-8B22-E232B32E74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6917" y="233493"/>
            <a:ext cx="779546" cy="8517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62F6A3B-5119-7D42-83E3-E54A02F1F79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261" y="1314911"/>
            <a:ext cx="7159401" cy="3027442"/>
          </a:xfrm>
          <a:prstGeom prst="rect">
            <a:avLst/>
          </a:prstGeom>
        </p:spPr>
      </p:pic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A1D34DC6-8305-764E-8EE4-3417FEAD3AEC}"/>
              </a:ext>
            </a:extLst>
          </p:cNvPr>
          <p:cNvSpPr txBox="1">
            <a:spLocks/>
          </p:cNvSpPr>
          <p:nvPr/>
        </p:nvSpPr>
        <p:spPr>
          <a:xfrm>
            <a:off x="1640899" y="4394658"/>
            <a:ext cx="8686800" cy="1981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HL-LHC performance relies on more intense and brighter bunches from injector </a:t>
            </a:r>
            <a:r>
              <a:rPr lang="en-US" sz="1800" dirty="0">
                <a:latin typeface="Calibri" charset="0"/>
                <a:ea typeface="Calibri" charset="0"/>
                <a:cs typeface="Calibri" charset="0"/>
              </a:rPr>
              <a:t>complex (</a:t>
            </a:r>
            <a:r>
              <a:rPr lang="en-US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2.2E11p / 2um at SPS extraction </a:t>
            </a:r>
            <a:r>
              <a:rPr lang="en-US" sz="1800" dirty="0" err="1">
                <a:latin typeface="Calibri" charset="0"/>
                <a:ea typeface="Calibri" charset="0"/>
                <a:cs typeface="Calibri" charset="0"/>
              </a:rPr>
              <a:t>wrt</a:t>
            </a:r>
            <a:r>
              <a:rPr lang="en-US" sz="1800" dirty="0">
                <a:latin typeface="Calibri" charset="0"/>
                <a:ea typeface="Calibri" charset="0"/>
                <a:cs typeface="Calibri" charset="0"/>
              </a:rPr>
              <a:t> to </a:t>
            </a:r>
            <a:r>
              <a:rPr lang="en-US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LHC nominal of 1.15E11p / 3.4um</a:t>
            </a:r>
            <a:r>
              <a:rPr lang="en-US" sz="1800" dirty="0">
                <a:latin typeface="Calibri" charset="0"/>
                <a:ea typeface="Calibri" charset="0"/>
                <a:cs typeface="Calibri" charset="0"/>
              </a:rPr>
              <a:t>)</a:t>
            </a:r>
          </a:p>
          <a:p>
            <a:r>
              <a:rPr lang="en-US" sz="1800" dirty="0">
                <a:latin typeface="Calibri" charset="0"/>
                <a:ea typeface="Calibri" charset="0"/>
                <a:cs typeface="Calibri" charset="0"/>
              </a:rPr>
              <a:t>25ns beam limited by space charge in PS, PSB, SPS; SPS RF power and SPS longitudinal instabilities</a:t>
            </a:r>
          </a:p>
          <a:p>
            <a:r>
              <a:rPr lang="en-US" sz="1800" dirty="0">
                <a:latin typeface="Calibri" charset="0"/>
                <a:ea typeface="Calibri" charset="0"/>
                <a:cs typeface="Calibri" charset="0"/>
              </a:rPr>
              <a:t>50ns beam limited by PS longitudinal instabilities &amp; SPS space charge and SPS TMCI</a:t>
            </a:r>
          </a:p>
        </p:txBody>
      </p:sp>
    </p:spTree>
    <p:extLst>
      <p:ext uri="{BB962C8B-B14F-4D97-AF65-F5344CB8AC3E}">
        <p14:creationId xmlns:p14="http://schemas.microsoft.com/office/powerpoint/2010/main" val="110753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47194" y="88845"/>
            <a:ext cx="88204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400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Peak luminosities of Hadron colliders</a:t>
            </a:r>
            <a:endParaRPr lang="en-GB" sz="4400" u="sng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487488" y="910247"/>
            <a:ext cx="8873604" cy="5645581"/>
            <a:chOff x="467544" y="978853"/>
            <a:chExt cx="8873604" cy="564558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3973"/>
            <a:stretch/>
          </p:blipFill>
          <p:spPr>
            <a:xfrm>
              <a:off x="467544" y="978853"/>
              <a:ext cx="7528361" cy="5645581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7692941" y="4917894"/>
              <a:ext cx="1648207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>
                  <a:solidFill>
                    <a:prstClr val="black"/>
                  </a:solidFill>
                  <a:latin typeface="Times New Roman" charset="0"/>
                  <a:cs typeface="ＭＳ Ｐゴシック" charset="0"/>
                </a:rPr>
                <a:t>V. </a:t>
              </a:r>
              <a:r>
                <a:rPr lang="en-US" sz="1400" dirty="0" err="1">
                  <a:solidFill>
                    <a:prstClr val="black"/>
                  </a:solidFill>
                  <a:latin typeface="Times New Roman" charset="0"/>
                  <a:cs typeface="ＭＳ Ｐゴシック" charset="0"/>
                </a:rPr>
                <a:t>Shiltsev</a:t>
              </a:r>
              <a:r>
                <a:rPr lang="en-US" sz="1400" dirty="0">
                  <a:solidFill>
                    <a:prstClr val="black"/>
                  </a:solidFill>
                  <a:latin typeface="Times New Roman" charset="0"/>
                  <a:cs typeface="ＭＳ Ｐゴシック" charset="0"/>
                </a:rPr>
                <a:t>, 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>
                  <a:solidFill>
                    <a:prstClr val="black"/>
                  </a:solidFill>
                  <a:latin typeface="Times New Roman" charset="0"/>
                  <a:cs typeface="ＭＳ Ｐゴシック" charset="0"/>
                </a:rPr>
                <a:t>Physics </a:t>
              </a:r>
              <a:r>
                <a:rPr lang="en-US" sz="1400" dirty="0" err="1">
                  <a:solidFill>
                    <a:prstClr val="black"/>
                  </a:solidFill>
                  <a:latin typeface="Times New Roman" charset="0"/>
                  <a:cs typeface="ＭＳ Ｐゴシック" charset="0"/>
                </a:rPr>
                <a:t>Uspekhi</a:t>
              </a:r>
              <a:r>
                <a:rPr lang="en-US" sz="1400" dirty="0">
                  <a:solidFill>
                    <a:prstClr val="black"/>
                  </a:solidFill>
                  <a:latin typeface="Times New Roman" charset="0"/>
                  <a:cs typeface="ＭＳ Ｐゴシック" charset="0"/>
                </a:rPr>
                <a:t> 55 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>
                  <a:solidFill>
                    <a:prstClr val="black"/>
                  </a:solidFill>
                  <a:latin typeface="Times New Roman" charset="0"/>
                  <a:cs typeface="ＭＳ Ｐゴシック" charset="0"/>
                </a:rPr>
                <a:t>(2012) 965</a:t>
              </a:r>
              <a:endParaRPr lang="en-GB" sz="1400" dirty="0">
                <a:solidFill>
                  <a:prstClr val="black"/>
                </a:solidFill>
                <a:latin typeface="Times New Roman" charset="0"/>
                <a:cs typeface="ＭＳ Ｐゴシック" charset="0"/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>
            <a:xfrm flipV="1">
              <a:off x="2915816" y="2924944"/>
              <a:ext cx="1296144" cy="100811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V="1">
              <a:off x="4211960" y="1916832"/>
              <a:ext cx="3312368" cy="100811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5076056" y="3429000"/>
              <a:ext cx="504056" cy="36004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5580112" y="2564904"/>
              <a:ext cx="1800200" cy="864096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5940152" y="3212976"/>
              <a:ext cx="864096" cy="360040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" name="Straight Connector 10"/>
          <p:cNvCxnSpPr/>
          <p:nvPr/>
        </p:nvCxnSpPr>
        <p:spPr bwMode="auto">
          <a:xfrm flipV="1">
            <a:off x="8544274" y="5798902"/>
            <a:ext cx="2015049" cy="9762"/>
          </a:xfrm>
          <a:prstGeom prst="line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>
            <a:off x="9447897" y="5704336"/>
            <a:ext cx="0" cy="104328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Connector 12"/>
          <p:cNvCxnSpPr/>
          <p:nvPr/>
        </p:nvCxnSpPr>
        <p:spPr bwMode="auto">
          <a:xfrm>
            <a:off x="10528017" y="5704336"/>
            <a:ext cx="0" cy="104328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9070039" y="5799372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charset="0"/>
                <a:cs typeface="ＭＳ Ｐゴシック" charset="0"/>
              </a:rPr>
              <a:t>2020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000056" y="5799372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charset="0"/>
                <a:cs typeface="ＭＳ Ｐゴシック" charset="0"/>
              </a:rPr>
              <a:t>2030</a:t>
            </a:r>
          </a:p>
        </p:txBody>
      </p:sp>
      <p:sp>
        <p:nvSpPr>
          <p:cNvPr id="16" name="Oval 15"/>
          <p:cNvSpPr/>
          <p:nvPr/>
        </p:nvSpPr>
        <p:spPr bwMode="auto">
          <a:xfrm>
            <a:off x="10095969" y="912120"/>
            <a:ext cx="72008" cy="762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spcFirstLastPara="0" vertOverflow="overflow" horzOverflow="overflow" vert="eaVert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27551F"/>
              </a:solidFill>
              <a:latin typeface="Times New Roman" charset="0"/>
              <a:cs typeface="ＭＳ Ｐゴシック" charset="0"/>
            </a:endParaRPr>
          </a:p>
        </p:txBody>
      </p:sp>
      <p:cxnSp>
        <p:nvCxnSpPr>
          <p:cNvPr id="17" name="Straight Connector 16"/>
          <p:cNvCxnSpPr/>
          <p:nvPr/>
        </p:nvCxnSpPr>
        <p:spPr bwMode="auto">
          <a:xfrm flipV="1">
            <a:off x="8544272" y="1390462"/>
            <a:ext cx="749064" cy="457765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Connector 17"/>
          <p:cNvCxnSpPr/>
          <p:nvPr/>
        </p:nvCxnSpPr>
        <p:spPr bwMode="auto">
          <a:xfrm flipV="1">
            <a:off x="9274899" y="977163"/>
            <a:ext cx="831617" cy="439015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Oval 18"/>
          <p:cNvSpPr/>
          <p:nvPr/>
        </p:nvSpPr>
        <p:spPr bwMode="auto">
          <a:xfrm>
            <a:off x="9231873" y="1379301"/>
            <a:ext cx="72008" cy="7620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spcFirstLastPara="0" vertOverflow="overflow" horzOverflow="overflow" vert="eaVert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27551F"/>
              </a:solidFill>
              <a:latin typeface="Times New Roman" charset="0"/>
              <a:cs typeface="ＭＳ Ｐゴシック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826274" y="1077622"/>
            <a:ext cx="5934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  <a:latin typeface="Times New Roman" charset="0"/>
                <a:cs typeface="ＭＳ Ｐゴシック" charset="0"/>
              </a:rPr>
              <a:t>LHC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691858" y="984128"/>
            <a:ext cx="9348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>
                <a:solidFill>
                  <a:srgbClr val="000000"/>
                </a:solidFill>
                <a:latin typeface="Times New Roman" charset="0"/>
                <a:cs typeface="ＭＳ Ｐゴシック" charset="0"/>
              </a:rPr>
              <a:t>HL-LHC</a:t>
            </a:r>
            <a:endParaRPr lang="en-US" sz="1600" dirty="0">
              <a:solidFill>
                <a:srgbClr val="000000"/>
              </a:solidFill>
              <a:latin typeface="Times New Roman" charset="0"/>
              <a:cs typeface="ＭＳ Ｐゴシック" charset="0"/>
            </a:endParaRPr>
          </a:p>
        </p:txBody>
      </p:sp>
      <p:cxnSp>
        <p:nvCxnSpPr>
          <p:cNvPr id="25" name="Straight Connector 24"/>
          <p:cNvCxnSpPr/>
          <p:nvPr/>
        </p:nvCxnSpPr>
        <p:spPr bwMode="auto">
          <a:xfrm flipV="1">
            <a:off x="7934027" y="2784328"/>
            <a:ext cx="680551" cy="144016"/>
          </a:xfrm>
          <a:prstGeom prst="line">
            <a:avLst/>
          </a:prstGeom>
          <a:noFill/>
          <a:ln w="22225" cap="flat" cmpd="sng" algn="ctr">
            <a:solidFill>
              <a:srgbClr val="0066FF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/>
          <p:nvPr/>
        </p:nvCxnSpPr>
        <p:spPr>
          <a:xfrm flipV="1">
            <a:off x="4009841" y="4791392"/>
            <a:ext cx="2160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4009841" y="5016576"/>
            <a:ext cx="216024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3795521" y="5232600"/>
            <a:ext cx="216024" cy="0"/>
          </a:xfrm>
          <a:prstGeom prst="line">
            <a:avLst/>
          </a:prstGeom>
          <a:ln>
            <a:solidFill>
              <a:srgbClr val="00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3795521" y="5448624"/>
            <a:ext cx="216024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225741" y="4584528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Times New Roman" charset="0"/>
                <a:cs typeface="ＭＳ Ｐゴシック" charset="0"/>
              </a:rPr>
              <a:t>Proton / Proton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011421" y="4791260"/>
            <a:ext cx="2057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Times New Roman" charset="0"/>
                <a:cs typeface="ＭＳ Ｐゴシック" charset="0"/>
              </a:rPr>
              <a:t>Proton / Anti-proton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011421" y="5016576"/>
            <a:ext cx="2525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Times New Roman" charset="0"/>
                <a:cs typeface="ＭＳ Ｐゴシック" charset="0"/>
              </a:rPr>
              <a:t>Polarized Proton / Proton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011419" y="5232600"/>
            <a:ext cx="1762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Times New Roman" charset="0"/>
                <a:cs typeface="ＭＳ Ｐゴシック" charset="0"/>
              </a:rPr>
              <a:t>Electron / Proton</a:t>
            </a:r>
          </a:p>
        </p:txBody>
      </p:sp>
      <p:sp>
        <p:nvSpPr>
          <p:cNvPr id="37" name="Text Box 6">
            <a:extLst>
              <a:ext uri="{FF2B5EF4-FFF2-40B4-BE49-F238E27FC236}">
                <a16:creationId xmlns:a16="http://schemas.microsoft.com/office/drawing/2014/main" id="{1061A1B6-8FE0-5946-8BD3-0CA0A03EF5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331" y="2131305"/>
            <a:ext cx="11287125" cy="2677656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en-US" sz="2400" dirty="0">
              <a:solidFill>
                <a:srgbClr val="002060"/>
              </a:solidFill>
            </a:endParaRPr>
          </a:p>
          <a:p>
            <a:pPr algn="ctr"/>
            <a:r>
              <a:rPr lang="en-US" sz="2400" dirty="0">
                <a:solidFill>
                  <a:srgbClr val="002060"/>
                </a:solidFill>
              </a:rPr>
              <a:t>Worldwide Integrated Luminosity prior to LHC: ca. 11 fb</a:t>
            </a:r>
            <a:r>
              <a:rPr lang="en-US" sz="2400" baseline="30000" dirty="0">
                <a:solidFill>
                  <a:srgbClr val="002060"/>
                </a:solidFill>
              </a:rPr>
              <a:t>-1</a:t>
            </a:r>
          </a:p>
          <a:p>
            <a:pPr algn="ctr"/>
            <a:endParaRPr lang="en-US" sz="2400" dirty="0">
              <a:solidFill>
                <a:srgbClr val="002060"/>
              </a:solidFill>
            </a:endParaRPr>
          </a:p>
          <a:p>
            <a:pPr algn="ctr"/>
            <a:r>
              <a:rPr lang="en-US" sz="2400" dirty="0">
                <a:solidFill>
                  <a:srgbClr val="002060"/>
                </a:solidFill>
              </a:rPr>
              <a:t>LHC Design Goal: 300 fb</a:t>
            </a:r>
            <a:r>
              <a:rPr lang="en-US" sz="2400" baseline="30000" dirty="0">
                <a:solidFill>
                  <a:srgbClr val="002060"/>
                </a:solidFill>
              </a:rPr>
              <a:t>-1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>
                <a:solidFill>
                  <a:srgbClr val="002060"/>
                </a:solidFill>
                <a:sym typeface="Wingdings" pitchFamily="2" charset="2"/>
              </a:rPr>
              <a:t> LHC likely to reach end of Run3: 350 fb</a:t>
            </a:r>
            <a:r>
              <a:rPr lang="en-US" sz="2400" baseline="30000" dirty="0">
                <a:solidFill>
                  <a:srgbClr val="002060"/>
                </a:solidFill>
                <a:sym typeface="Wingdings" pitchFamily="2" charset="2"/>
              </a:rPr>
              <a:t>-1</a:t>
            </a:r>
            <a:r>
              <a:rPr lang="en-US" sz="2400" dirty="0">
                <a:solidFill>
                  <a:srgbClr val="002060"/>
                </a:solidFill>
                <a:sym typeface="Wingdings" pitchFamily="2" charset="2"/>
              </a:rPr>
              <a:t> to 400 fb</a:t>
            </a:r>
            <a:r>
              <a:rPr lang="en-US" sz="2400" baseline="30000" dirty="0">
                <a:solidFill>
                  <a:srgbClr val="002060"/>
                </a:solidFill>
                <a:sym typeface="Wingdings" pitchFamily="2" charset="2"/>
              </a:rPr>
              <a:t>-1</a:t>
            </a:r>
          </a:p>
          <a:p>
            <a:pPr algn="ctr"/>
            <a:endParaRPr lang="en-US" sz="2400" dirty="0">
              <a:solidFill>
                <a:srgbClr val="002060"/>
              </a:solidFill>
              <a:sym typeface="Wingdings" pitchFamily="2" charset="2"/>
            </a:endParaRPr>
          </a:p>
          <a:p>
            <a:pPr algn="ctr"/>
            <a:r>
              <a:rPr lang="en-US" sz="2400" dirty="0">
                <a:solidFill>
                  <a:srgbClr val="002060"/>
                </a:solidFill>
                <a:sym typeface="Wingdings" pitchFamily="2" charset="2"/>
              </a:rPr>
              <a:t>HL-LHC goal: 3000 fb</a:t>
            </a:r>
            <a:r>
              <a:rPr lang="en-US" sz="2400" baseline="30000" dirty="0">
                <a:solidFill>
                  <a:srgbClr val="002060"/>
                </a:solidFill>
                <a:sym typeface="Wingdings" pitchFamily="2" charset="2"/>
              </a:rPr>
              <a:t>-1</a:t>
            </a:r>
            <a:r>
              <a:rPr lang="en-US" sz="2400" dirty="0">
                <a:solidFill>
                  <a:srgbClr val="002060"/>
                </a:solidFill>
                <a:sym typeface="Wingdings" pitchFamily="2" charset="2"/>
              </a:rPr>
              <a:t> to 4000 fb</a:t>
            </a:r>
            <a:r>
              <a:rPr lang="en-US" sz="2400" baseline="30000" dirty="0">
                <a:solidFill>
                  <a:srgbClr val="002060"/>
                </a:solidFill>
                <a:sym typeface="Wingdings" pitchFamily="2" charset="2"/>
              </a:rPr>
              <a:t>-1 </a:t>
            </a:r>
            <a:r>
              <a:rPr lang="en-US" sz="2400" dirty="0">
                <a:solidFill>
                  <a:srgbClr val="002060"/>
                </a:solidFill>
                <a:sym typeface="Wingdings" pitchFamily="2" charset="2"/>
              </a:rPr>
              <a:t>!</a:t>
            </a:r>
            <a:endParaRPr lang="en-US" sz="2400" dirty="0">
              <a:solidFill>
                <a:srgbClr val="002060"/>
              </a:solidFill>
            </a:endParaRPr>
          </a:p>
          <a:p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38" name="Bent Arrow 37">
            <a:extLst>
              <a:ext uri="{FF2B5EF4-FFF2-40B4-BE49-F238E27FC236}">
                <a16:creationId xmlns:a16="http://schemas.microsoft.com/office/drawing/2014/main" id="{79224E75-0E6C-F54E-BB7D-4D93ADB09381}"/>
              </a:ext>
            </a:extLst>
          </p:cNvPr>
          <p:cNvSpPr/>
          <p:nvPr/>
        </p:nvSpPr>
        <p:spPr>
          <a:xfrm rot="5400000">
            <a:off x="10149066" y="2462981"/>
            <a:ext cx="684780" cy="794382"/>
          </a:xfrm>
          <a:prstGeom prst="bentArrow">
            <a:avLst>
              <a:gd name="adj1" fmla="val 20790"/>
              <a:gd name="adj2" fmla="val 23957"/>
              <a:gd name="adj3" fmla="val 25000"/>
              <a:gd name="adj4" fmla="val 43750"/>
            </a:avLst>
          </a:prstGeom>
          <a:gradFill>
            <a:gsLst>
              <a:gs pos="0">
                <a:srgbClr val="FFFF00"/>
              </a:gs>
              <a:gs pos="100000">
                <a:srgbClr val="FFC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Bent Arrow 38">
            <a:extLst>
              <a:ext uri="{FF2B5EF4-FFF2-40B4-BE49-F238E27FC236}">
                <a16:creationId xmlns:a16="http://schemas.microsoft.com/office/drawing/2014/main" id="{2140EC50-1010-F34A-98CF-DCB44400B529}"/>
              </a:ext>
            </a:extLst>
          </p:cNvPr>
          <p:cNvSpPr/>
          <p:nvPr/>
        </p:nvSpPr>
        <p:spPr>
          <a:xfrm rot="10800000">
            <a:off x="10159880" y="3675527"/>
            <a:ext cx="684780" cy="679808"/>
          </a:xfrm>
          <a:prstGeom prst="bentArrow">
            <a:avLst>
              <a:gd name="adj1" fmla="val 20790"/>
              <a:gd name="adj2" fmla="val 23957"/>
              <a:gd name="adj3" fmla="val 25000"/>
              <a:gd name="adj4" fmla="val 43750"/>
            </a:avLst>
          </a:prstGeom>
          <a:gradFill>
            <a:gsLst>
              <a:gs pos="0">
                <a:srgbClr val="FF0000"/>
              </a:gs>
              <a:gs pos="100000">
                <a:srgbClr val="C0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9D85691-109D-D643-817F-C8859998AB7B}"/>
              </a:ext>
            </a:extLst>
          </p:cNvPr>
          <p:cNvSpPr txBox="1"/>
          <p:nvPr/>
        </p:nvSpPr>
        <p:spPr>
          <a:xfrm>
            <a:off x="11115683" y="2687059"/>
            <a:ext cx="6687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x 35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24971C0-A0CE-4447-85A5-7366BAEB10CE}"/>
              </a:ext>
            </a:extLst>
          </p:cNvPr>
          <p:cNvSpPr txBox="1"/>
          <p:nvPr/>
        </p:nvSpPr>
        <p:spPr>
          <a:xfrm>
            <a:off x="11115683" y="3897426"/>
            <a:ext cx="6687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x 10</a:t>
            </a:r>
          </a:p>
        </p:txBody>
      </p:sp>
      <p:sp>
        <p:nvSpPr>
          <p:cNvPr id="42" name="Slide Number Placeholder 2">
            <a:extLst>
              <a:ext uri="{FF2B5EF4-FFF2-40B4-BE49-F238E27FC236}">
                <a16:creationId xmlns:a16="http://schemas.microsoft.com/office/drawing/2014/main" id="{108C20B0-B288-F245-84F9-85BE0825B85B}"/>
              </a:ext>
            </a:extLst>
          </p:cNvPr>
          <p:cNvSpPr txBox="1">
            <a:spLocks/>
          </p:cNvSpPr>
          <p:nvPr/>
        </p:nvSpPr>
        <p:spPr>
          <a:xfrm>
            <a:off x="11836400" y="6537960"/>
            <a:ext cx="3556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914400" rtl="0" eaLnBrk="1" latinLnBrk="0" hangingPunct="1">
              <a:defRPr sz="12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defRPr/>
            </a:pPr>
            <a:fld id="{C78A2D03-466B-4AD7-AC70-B2955EB43184}" type="slidenum">
              <a:rPr lang="en-US" smtClean="0">
                <a:solidFill>
                  <a:prstClr val="black"/>
                </a:solidFill>
                <a:latin typeface="Arial"/>
              </a:rPr>
              <a:pPr defTabSz="457200">
                <a:defRPr/>
              </a:pPr>
              <a:t>49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114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  <p:bldP spid="22" grpId="0"/>
      <p:bldP spid="23" grpId="0"/>
      <p:bldP spid="37" grpId="0" animBg="1"/>
      <p:bldP spid="38" grpId="0" animBg="1"/>
      <p:bldP spid="39" grpId="0" animBg="1"/>
      <p:bldP spid="40" grpId="0"/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>
            <a:extLst>
              <a:ext uri="{FF2B5EF4-FFF2-40B4-BE49-F238E27FC236}">
                <a16:creationId xmlns:a16="http://schemas.microsoft.com/office/drawing/2014/main" id="{032F6FE2-7528-4146-A8D4-AE29948FD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245" y="109660"/>
            <a:ext cx="10560000" cy="720000"/>
          </a:xfrm>
        </p:spPr>
        <p:txBody>
          <a:bodyPr/>
          <a:lstStyle/>
          <a:p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Rich and diverse physics programme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53F96B8-9FC6-2D4F-8EAD-0C08DA6F4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FC6C3F-FCE1-274B-A07A-0EA6AC306744}"/>
              </a:ext>
            </a:extLst>
          </p:cNvPr>
          <p:cNvSpPr txBox="1"/>
          <p:nvPr/>
        </p:nvSpPr>
        <p:spPr>
          <a:xfrm>
            <a:off x="1342295" y="4556173"/>
            <a:ext cx="105741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Ions (ALICE 3 proposed for LS4)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b-physics (LHCb upgrade proposed for LS4)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Forward physics 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Neutrinos (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SND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FASERnu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b="1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FPF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Long Lived Particles (GPDs, FASER,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MoEDAL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i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CODEX-b, </a:t>
            </a:r>
            <a:r>
              <a:rPr lang="en-GB" i="1" dirty="0" err="1">
                <a:latin typeface="Calibri" panose="020F0502020204030204" pitchFamily="34" charset="0"/>
                <a:cs typeface="Calibri" panose="020F0502020204030204" pitchFamily="34" charset="0"/>
              </a:rPr>
              <a:t>milliQan</a:t>
            </a:r>
            <a:r>
              <a:rPr lang="en-GB" i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MATHUSLA, </a:t>
            </a:r>
            <a:r>
              <a:rPr lang="en-GB" i="1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ANIBUS</a:t>
            </a:r>
            <a:r>
              <a:rPr lang="en-GB" i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b="1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FPF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Fixed target (SMOG-2, </a:t>
            </a:r>
            <a:r>
              <a:rPr lang="en-GB" dirty="0">
                <a:solidFill>
                  <a:srgbClr val="FF9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Crystal-FT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0284EC7-D2B0-2541-BD78-A75F7F25A944}"/>
              </a:ext>
            </a:extLst>
          </p:cNvPr>
          <p:cNvSpPr txBox="1"/>
          <p:nvPr/>
        </p:nvSpPr>
        <p:spPr>
          <a:xfrm>
            <a:off x="1342295" y="4231586"/>
            <a:ext cx="1036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Headline deliverable is 3 ab</a:t>
            </a:r>
            <a:r>
              <a:rPr lang="en-GB" baseline="30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-1</a:t>
            </a:r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p-p but the physics programme promises to be impressively diverse…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31F61C2-657D-6B44-A133-7D9E40D770C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4685" y="771158"/>
            <a:ext cx="5562601" cy="330700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6753E6A-FD7F-71E5-60C3-3EEC26A1EC1B}"/>
              </a:ext>
            </a:extLst>
          </p:cNvPr>
          <p:cNvSpPr txBox="1"/>
          <p:nvPr/>
        </p:nvSpPr>
        <p:spPr>
          <a:xfrm>
            <a:off x="9369053" y="3756955"/>
            <a:ext cx="61018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FR" dirty="0">
                <a:hlinkClick r:id="rId3"/>
              </a:rPr>
              <a:t>https://www.ichep2022.it</a:t>
            </a:r>
            <a:r>
              <a:rPr lang="en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41422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5976" name="Text Box 8"/>
          <p:cNvSpPr txBox="1">
            <a:spLocks noChangeArrowheads="1"/>
          </p:cNvSpPr>
          <p:nvPr/>
        </p:nvSpPr>
        <p:spPr bwMode="auto">
          <a:xfrm>
            <a:off x="1550750" y="1981200"/>
            <a:ext cx="7264410" cy="461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1369" tIns="45685" rIns="91369" bIns="45685">
            <a:spAutoFit/>
          </a:bodyPr>
          <a:lstStyle/>
          <a:p>
            <a:pPr defTabSz="457200"/>
            <a:r>
              <a:rPr lang="en-US" sz="2400" dirty="0">
                <a:solidFill>
                  <a:srgbClr val="005F8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 collisions</a:t>
            </a:r>
            <a:r>
              <a:rPr lang="en-US" sz="2400" dirty="0">
                <a:solidFill>
                  <a:srgbClr val="33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</a:t>
            </a:r>
            <a:r>
              <a:rPr lang="en-US" sz="24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2400" baseline="-250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</a:t>
            </a: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&gt; 5 </a:t>
            </a:r>
            <a:r>
              <a:rPr lang="en-US" sz="24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TeV</a:t>
            </a:r>
            <a:r>
              <a:rPr lang="en-US" sz="2400" dirty="0">
                <a:solidFill>
                  <a:srgbClr val="33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</a:t>
            </a:r>
            <a:r>
              <a:rPr lang="en-US" sz="2400" dirty="0">
                <a:solidFill>
                  <a:srgbClr val="005F8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LHC: E = 7 </a:t>
            </a:r>
            <a:r>
              <a:rPr lang="en-US" sz="2400" dirty="0" err="1">
                <a:solidFill>
                  <a:srgbClr val="005F8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TeV</a:t>
            </a:r>
            <a:endParaRPr lang="en-US" sz="2400" dirty="0">
              <a:solidFill>
                <a:srgbClr val="3333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359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46332" y="188914"/>
            <a:ext cx="9063613" cy="720725"/>
          </a:xfrm>
        </p:spPr>
        <p:txBody>
          <a:bodyPr/>
          <a:lstStyle/>
          <a:p>
            <a:pPr algn="ctr"/>
            <a:r>
              <a:rPr lang="en-US" sz="4000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Introduction: LHC Performance Goals</a:t>
            </a:r>
          </a:p>
        </p:txBody>
      </p:sp>
      <p:sp>
        <p:nvSpPr>
          <p:cNvPr id="1235971" name="Rectangle 3"/>
          <p:cNvSpPr>
            <a:spLocks noChangeArrowheads="1"/>
          </p:cNvSpPr>
          <p:nvPr/>
        </p:nvSpPr>
        <p:spPr bwMode="auto">
          <a:xfrm>
            <a:off x="917565" y="1295401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defTabSz="457200"/>
            <a:endParaRPr lang="en-GB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35974" name="Text Box 6"/>
          <p:cNvSpPr txBox="1">
            <a:spLocks noChangeArrowheads="1"/>
          </p:cNvSpPr>
          <p:nvPr/>
        </p:nvSpPr>
        <p:spPr bwMode="auto">
          <a:xfrm>
            <a:off x="1530341" y="1143000"/>
            <a:ext cx="6800757" cy="461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defTabSz="457200"/>
            <a:r>
              <a:rPr lang="en-US" sz="24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Collision energy:</a:t>
            </a:r>
            <a:r>
              <a:rPr lang="en-US" sz="2400" dirty="0">
                <a:solidFill>
                  <a:srgbClr val="33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Higgs discovery requires E</a:t>
            </a:r>
            <a:r>
              <a:rPr lang="en-US" sz="2400" baseline="-25000" dirty="0">
                <a:solidFill>
                  <a:srgbClr val="33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CM</a:t>
            </a:r>
            <a:r>
              <a:rPr lang="en-US" sz="2400" dirty="0">
                <a:solidFill>
                  <a:srgbClr val="33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&gt; 1 </a:t>
            </a:r>
            <a:r>
              <a:rPr lang="en-US" sz="2400" dirty="0" err="1">
                <a:solidFill>
                  <a:srgbClr val="33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TeV</a:t>
            </a:r>
            <a:endParaRPr lang="en-US" sz="2400" dirty="0">
              <a:solidFill>
                <a:srgbClr val="3333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35977" name="Rectangle 9"/>
          <p:cNvSpPr>
            <a:spLocks noChangeArrowheads="1"/>
          </p:cNvSpPr>
          <p:nvPr/>
        </p:nvSpPr>
        <p:spPr bwMode="auto">
          <a:xfrm>
            <a:off x="917565" y="3022601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defTabSz="457200"/>
            <a:endParaRPr lang="en-GB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35978" name="Text Box 10"/>
          <p:cNvSpPr txBox="1">
            <a:spLocks noChangeArrowheads="1"/>
          </p:cNvSpPr>
          <p:nvPr/>
        </p:nvSpPr>
        <p:spPr bwMode="auto">
          <a:xfrm>
            <a:off x="1530341" y="2870200"/>
            <a:ext cx="6630070" cy="461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defTabSz="457200"/>
            <a:r>
              <a:rPr lang="en-US" sz="24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Instantaneous luminosity:</a:t>
            </a:r>
            <a:r>
              <a:rPr lang="en-US" sz="2400" dirty="0">
                <a:solidFill>
                  <a:srgbClr val="33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rate of events in detector</a:t>
            </a:r>
          </a:p>
        </p:txBody>
      </p:sp>
      <p:sp>
        <p:nvSpPr>
          <p:cNvPr id="1235979" name="Rectangle 11"/>
          <p:cNvSpPr>
            <a:spLocks noChangeArrowheads="1"/>
          </p:cNvSpPr>
          <p:nvPr/>
        </p:nvSpPr>
        <p:spPr bwMode="auto">
          <a:xfrm>
            <a:off x="917565" y="4724401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defTabSz="457200"/>
            <a:endParaRPr lang="en-GB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35980" name="Text Box 12"/>
          <p:cNvSpPr txBox="1">
            <a:spLocks noChangeArrowheads="1"/>
          </p:cNvSpPr>
          <p:nvPr/>
        </p:nvSpPr>
        <p:spPr bwMode="auto">
          <a:xfrm>
            <a:off x="1530340" y="4570413"/>
            <a:ext cx="6276703" cy="492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defTabSz="457200"/>
            <a:r>
              <a:rPr lang="en-US" sz="24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Integrated luminosity:  total number of events   </a:t>
            </a:r>
            <a:r>
              <a:rPr lang="en-US" sz="2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endParaRPr lang="en-US" sz="2600" dirty="0">
              <a:solidFill>
                <a:srgbClr val="3333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35982" name="Line 14"/>
          <p:cNvSpPr>
            <a:spLocks noChangeShapeType="1"/>
          </p:cNvSpPr>
          <p:nvPr/>
        </p:nvSpPr>
        <p:spPr bwMode="auto">
          <a:xfrm>
            <a:off x="5794365" y="2247900"/>
            <a:ext cx="457200" cy="0"/>
          </a:xfrm>
          <a:prstGeom prst="line">
            <a:avLst/>
          </a:prstGeom>
          <a:noFill/>
          <a:ln w="53975">
            <a:solidFill>
              <a:srgbClr val="27551F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 defTabSz="457200"/>
            <a:endParaRPr lang="en-US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35983" name="Line 15"/>
          <p:cNvSpPr>
            <a:spLocks noChangeShapeType="1"/>
          </p:cNvSpPr>
          <p:nvPr/>
        </p:nvSpPr>
        <p:spPr bwMode="auto">
          <a:xfrm>
            <a:off x="3203565" y="2209800"/>
            <a:ext cx="457200" cy="0"/>
          </a:xfrm>
          <a:prstGeom prst="line">
            <a:avLst/>
          </a:prstGeom>
          <a:noFill/>
          <a:ln w="53975">
            <a:solidFill>
              <a:srgbClr val="27551F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 defTabSz="457200"/>
            <a:endParaRPr lang="en-US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235984" name="Object 16"/>
          <p:cNvGraphicFramePr>
            <a:graphicFrameLocks noChangeAspect="1"/>
          </p:cNvGraphicFramePr>
          <p:nvPr/>
        </p:nvGraphicFramePr>
        <p:xfrm>
          <a:off x="8157472" y="2819400"/>
          <a:ext cx="1181818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622300" imgH="215900" progId="Equation.3">
                  <p:embed/>
                </p:oleObj>
              </mc:Choice>
              <mc:Fallback>
                <p:oleObj name="Equation" r:id="rId3" imgW="622300" imgH="215900" progId="Equation.3">
                  <p:embed/>
                  <p:pic>
                    <p:nvPicPr>
                      <p:cNvPr id="1235984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57472" y="2819400"/>
                        <a:ext cx="1181818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5985" name="Text Box 17"/>
          <p:cNvSpPr txBox="1">
            <a:spLocks noChangeArrowheads="1"/>
          </p:cNvSpPr>
          <p:nvPr/>
        </p:nvSpPr>
        <p:spPr bwMode="auto">
          <a:xfrm>
            <a:off x="2620823" y="5639579"/>
            <a:ext cx="7531100" cy="892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1369" tIns="45685" rIns="91369" bIns="45685">
            <a:spAutoFit/>
          </a:bodyPr>
          <a:lstStyle/>
          <a:p>
            <a:pPr defTabSz="457200"/>
            <a:r>
              <a:rPr lang="en-US" sz="2600" dirty="0">
                <a:solidFill>
                  <a:srgbClr val="27551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27551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depends on the beam lifetime, the LHC cycle and</a:t>
            </a:r>
          </a:p>
          <a:p>
            <a:pPr defTabSz="457200"/>
            <a:r>
              <a:rPr lang="ja-JP" altLang="en-US" sz="2400" dirty="0">
                <a:solidFill>
                  <a:srgbClr val="27551F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‘</a:t>
            </a:r>
            <a:r>
              <a:rPr lang="en-US" sz="2400" dirty="0">
                <a:solidFill>
                  <a:srgbClr val="27551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turn around</a:t>
            </a:r>
            <a:r>
              <a:rPr lang="ja-JP" altLang="en-US" sz="2400" dirty="0">
                <a:solidFill>
                  <a:srgbClr val="27551F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’</a:t>
            </a:r>
            <a:r>
              <a:rPr lang="en-US" sz="2400" dirty="0">
                <a:solidFill>
                  <a:srgbClr val="27551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time and overall accelerator efficiency</a:t>
            </a:r>
            <a:endParaRPr lang="en-US" sz="2400" dirty="0">
              <a:solidFill>
                <a:srgbClr val="3333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35986" name="Text Box 18"/>
          <p:cNvSpPr txBox="1">
            <a:spLocks noChangeArrowheads="1"/>
          </p:cNvSpPr>
          <p:nvPr/>
        </p:nvSpPr>
        <p:spPr bwMode="auto">
          <a:xfrm>
            <a:off x="1616065" y="3632200"/>
            <a:ext cx="8153400" cy="461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369" tIns="45685" rIns="91369" bIns="45685">
            <a:spAutoFit/>
          </a:bodyPr>
          <a:lstStyle/>
          <a:p>
            <a:pPr defTabSz="457200"/>
            <a:r>
              <a:rPr lang="en-US" sz="2400" dirty="0">
                <a:solidFill>
                  <a:srgbClr val="005F8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rare events              </a:t>
            </a:r>
            <a:r>
              <a:rPr lang="en-US" sz="2400" dirty="0">
                <a:solidFill>
                  <a:srgbClr val="2519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 &gt; 10</a:t>
            </a:r>
            <a:r>
              <a:rPr lang="en-US" sz="2400" baseline="30000" dirty="0">
                <a:solidFill>
                  <a:srgbClr val="2519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33</a:t>
            </a:r>
            <a:r>
              <a:rPr lang="en-US" sz="2400" dirty="0">
                <a:solidFill>
                  <a:srgbClr val="2519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cm</a:t>
            </a:r>
            <a:r>
              <a:rPr lang="en-US" sz="2400" baseline="30000" dirty="0">
                <a:solidFill>
                  <a:srgbClr val="2519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-2</a:t>
            </a:r>
            <a:r>
              <a:rPr lang="en-US" sz="2400" dirty="0">
                <a:solidFill>
                  <a:srgbClr val="2519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</a:t>
            </a:r>
            <a:r>
              <a:rPr lang="en-US" sz="2400" baseline="30000" dirty="0">
                <a:solidFill>
                  <a:srgbClr val="2519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-1</a:t>
            </a:r>
            <a:r>
              <a:rPr lang="en-US" sz="2400" dirty="0">
                <a:solidFill>
                  <a:srgbClr val="005F8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</a:t>
            </a: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 = 10</a:t>
            </a:r>
            <a:r>
              <a:rPr lang="en-US" sz="2400" baseline="30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34</a:t>
            </a: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cm</a:t>
            </a:r>
            <a:r>
              <a:rPr lang="en-US" sz="2400" baseline="30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-2</a:t>
            </a: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</a:t>
            </a:r>
            <a:r>
              <a:rPr lang="en-US" sz="2400" baseline="30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-1</a:t>
            </a:r>
            <a:endParaRPr lang="en-US" sz="2400" dirty="0">
              <a:solidFill>
                <a:srgbClr val="3333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35987" name="Line 19"/>
          <p:cNvSpPr>
            <a:spLocks noChangeShapeType="1"/>
          </p:cNvSpPr>
          <p:nvPr/>
        </p:nvSpPr>
        <p:spPr bwMode="auto">
          <a:xfrm>
            <a:off x="3317865" y="3898900"/>
            <a:ext cx="457200" cy="0"/>
          </a:xfrm>
          <a:prstGeom prst="line">
            <a:avLst/>
          </a:prstGeom>
          <a:noFill/>
          <a:ln w="53975">
            <a:solidFill>
              <a:srgbClr val="27551F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 defTabSz="457200"/>
            <a:endParaRPr lang="en-US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35988" name="Line 20"/>
          <p:cNvSpPr>
            <a:spLocks noChangeShapeType="1"/>
          </p:cNvSpPr>
          <p:nvPr/>
        </p:nvSpPr>
        <p:spPr bwMode="auto">
          <a:xfrm>
            <a:off x="6467465" y="3886200"/>
            <a:ext cx="457200" cy="0"/>
          </a:xfrm>
          <a:prstGeom prst="line">
            <a:avLst/>
          </a:prstGeom>
          <a:noFill/>
          <a:ln w="53975">
            <a:solidFill>
              <a:srgbClr val="27551F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 defTabSz="457200"/>
            <a:endParaRPr lang="en-US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235989" name="Object 21"/>
          <p:cNvGraphicFramePr>
            <a:graphicFrameLocks noChangeAspect="1"/>
          </p:cNvGraphicFramePr>
          <p:nvPr/>
        </p:nvGraphicFramePr>
        <p:xfrm>
          <a:off x="7865227" y="4452769"/>
          <a:ext cx="1406526" cy="7293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673100" imgH="279400" progId="Equation.3">
                  <p:embed/>
                </p:oleObj>
              </mc:Choice>
              <mc:Fallback>
                <p:oleObj name="Equation" r:id="rId5" imgW="673100" imgH="279400" progId="Equation.3">
                  <p:embed/>
                  <p:pic>
                    <p:nvPicPr>
                      <p:cNvPr id="1235989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65227" y="4452769"/>
                        <a:ext cx="1406526" cy="7293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836400" y="6537960"/>
            <a:ext cx="355600" cy="320040"/>
          </a:xfrm>
          <a:prstGeom prst="rect">
            <a:avLst/>
          </a:prstGeom>
        </p:spPr>
        <p:txBody>
          <a:bodyPr/>
          <a:lstStyle/>
          <a:p>
            <a:pPr defTabSz="457200">
              <a:defRPr/>
            </a:pPr>
            <a:fld id="{C78A2D03-466B-4AD7-AC70-B2955EB43184}" type="slidenum">
              <a:rPr lang="en-US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defTabSz="457200">
                <a:defRPr/>
              </a:pPr>
              <a:t>50</a:t>
            </a:fld>
            <a:endParaRPr lang="en-US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3F7767E-6230-0A4E-8A9A-8DC84B997165}"/>
              </a:ext>
            </a:extLst>
          </p:cNvPr>
          <p:cNvSpPr txBox="1"/>
          <p:nvPr/>
        </p:nvSpPr>
        <p:spPr>
          <a:xfrm>
            <a:off x="1616066" y="5127607"/>
            <a:ext cx="59979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300 fb</a:t>
            </a:r>
            <a:r>
              <a:rPr lang="en-US" sz="2400" baseline="30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-1</a:t>
            </a: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1barn = 10</a:t>
            </a:r>
            <a:r>
              <a:rPr lang="en-US" sz="2400" baseline="30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-28</a:t>
            </a:r>
            <a:r>
              <a:rPr lang="en-US" sz="24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z="2400" baseline="30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en-US" sz="24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n-US" sz="2400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femto</a:t>
            </a:r>
            <a:r>
              <a:rPr lang="en-US" sz="24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= 10</a:t>
            </a:r>
            <a:r>
              <a:rPr lang="en-US" sz="2400" baseline="30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-15</a:t>
            </a:r>
          </a:p>
        </p:txBody>
      </p:sp>
      <p:sp>
        <p:nvSpPr>
          <p:cNvPr id="20" name="Text Box 8">
            <a:extLst>
              <a:ext uri="{FF2B5EF4-FFF2-40B4-BE49-F238E27FC236}">
                <a16:creationId xmlns:a16="http://schemas.microsoft.com/office/drawing/2014/main" id="{F5AEEC15-A3F7-3A43-A0EC-76C5EAE5D7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62088" y="1981038"/>
            <a:ext cx="3546126" cy="461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1369" tIns="45685" rIns="91369" bIns="45685">
            <a:spAutoFit/>
          </a:bodyPr>
          <a:lstStyle/>
          <a:p>
            <a:pPr defTabSz="457200"/>
            <a:r>
              <a:rPr lang="en-US" sz="24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[3.5/4TeV; 6.5TeV; 6.8TeV]</a:t>
            </a:r>
          </a:p>
        </p:txBody>
      </p:sp>
      <p:sp>
        <p:nvSpPr>
          <p:cNvPr id="21" name="Text Box 8">
            <a:extLst>
              <a:ext uri="{FF2B5EF4-FFF2-40B4-BE49-F238E27FC236}">
                <a16:creationId xmlns:a16="http://schemas.microsoft.com/office/drawing/2014/main" id="{F3C24818-3B95-2C42-80E8-0B29A1BBEC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93697" y="3618513"/>
            <a:ext cx="2646373" cy="461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1369" tIns="45685" rIns="91369" bIns="45685">
            <a:spAutoFit/>
          </a:bodyPr>
          <a:lstStyle/>
          <a:p>
            <a:pPr defTabSz="457200"/>
            <a:r>
              <a:rPr lang="en-US" sz="24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[2</a:t>
            </a:r>
            <a:r>
              <a:rPr lang="en-US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×</a:t>
            </a:r>
            <a:r>
              <a:rPr lang="en-US" sz="24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sz="2400" baseline="300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34</a:t>
            </a:r>
            <a:r>
              <a:rPr lang="en-US" sz="24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cm</a:t>
            </a:r>
            <a:r>
              <a:rPr lang="en-US" sz="2400" baseline="300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-2</a:t>
            </a:r>
            <a:r>
              <a:rPr lang="en-US" sz="24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</a:t>
            </a:r>
            <a:r>
              <a:rPr lang="en-US" sz="2400" baseline="300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-1</a:t>
            </a:r>
            <a:r>
              <a:rPr lang="en-US" sz="24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]</a:t>
            </a:r>
          </a:p>
        </p:txBody>
      </p:sp>
      <p:sp>
        <p:nvSpPr>
          <p:cNvPr id="22" name="Text Box 8">
            <a:extLst>
              <a:ext uri="{FF2B5EF4-FFF2-40B4-BE49-F238E27FC236}">
                <a16:creationId xmlns:a16="http://schemas.microsoft.com/office/drawing/2014/main" id="{103C8266-DC2A-A749-932A-D406021B93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10550" y="5100007"/>
            <a:ext cx="1853636" cy="461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1369" tIns="45685" rIns="91369" bIns="45685">
            <a:spAutoFit/>
          </a:bodyPr>
          <a:lstStyle/>
          <a:p>
            <a:pPr defTabSz="457200"/>
            <a:r>
              <a:rPr lang="en-US" sz="24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[220 fb</a:t>
            </a:r>
            <a:r>
              <a:rPr lang="en-US" sz="2400" baseline="300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-1</a:t>
            </a:r>
            <a:r>
              <a:rPr lang="en-US" sz="24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828693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FE8CE313-D543-9C4A-A5C7-27BAAA5F4A83}"/>
              </a:ext>
            </a:extLst>
          </p:cNvPr>
          <p:cNvSpPr txBox="1">
            <a:spLocks/>
          </p:cNvSpPr>
          <p:nvPr/>
        </p:nvSpPr>
        <p:spPr>
          <a:xfrm>
            <a:off x="2255573" y="6501341"/>
            <a:ext cx="8836000" cy="36000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67" dirty="0">
                <a:solidFill>
                  <a:schemeClr val="bg2"/>
                </a:solidFill>
              </a:rPr>
              <a:t>L. Rossi and O. Brüning;                         Visit of Dr. Hasan Mandal; Thursday 28th November 2019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F6303D7-B064-2D4E-9296-3A4E8202C6CB}"/>
              </a:ext>
            </a:extLst>
          </p:cNvPr>
          <p:cNvSpPr/>
          <p:nvPr/>
        </p:nvSpPr>
        <p:spPr>
          <a:xfrm>
            <a:off x="1524000" y="6180882"/>
            <a:ext cx="1244600" cy="6732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FA3BECB-B2A8-B44D-B762-C903589CDDDB}"/>
              </a:ext>
            </a:extLst>
          </p:cNvPr>
          <p:cNvSpPr txBox="1">
            <a:spLocks/>
          </p:cNvSpPr>
          <p:nvPr/>
        </p:nvSpPr>
        <p:spPr>
          <a:xfrm>
            <a:off x="2768601" y="6488984"/>
            <a:ext cx="6083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err="1"/>
              <a:t>Cours</a:t>
            </a:r>
            <a:r>
              <a:rPr lang="en-US" dirty="0"/>
              <a:t> de </a:t>
            </a:r>
            <a:r>
              <a:rPr lang="en-US" dirty="0" err="1"/>
              <a:t>Printemps</a:t>
            </a:r>
            <a:r>
              <a:rPr lang="en-US" dirty="0"/>
              <a:t> du LAL: April 23</a:t>
            </a:r>
            <a:r>
              <a:rPr lang="en-US" baseline="30000" dirty="0"/>
              <a:t>rd</a:t>
            </a:r>
            <a:r>
              <a:rPr lang="en-US" dirty="0"/>
              <a:t> to 25</a:t>
            </a:r>
            <a:r>
              <a:rPr lang="en-US" baseline="30000" dirty="0"/>
              <a:t>th</a:t>
            </a:r>
            <a:r>
              <a:rPr lang="en-US" dirty="0"/>
              <a:t> 2016</a:t>
            </a:r>
          </a:p>
        </p:txBody>
      </p:sp>
      <p:sp>
        <p:nvSpPr>
          <p:cNvPr id="7" name="Rectangle 1026">
            <a:extLst>
              <a:ext uri="{FF2B5EF4-FFF2-40B4-BE49-F238E27FC236}">
                <a16:creationId xmlns:a16="http://schemas.microsoft.com/office/drawing/2014/main" id="{F98264CB-A670-2B46-A78E-B80AAB09A1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76426" y="49214"/>
            <a:ext cx="8486775" cy="720725"/>
          </a:xfrm>
        </p:spPr>
        <p:txBody>
          <a:bodyPr/>
          <a:lstStyle/>
          <a:p>
            <a:pPr algn="ctr"/>
            <a:r>
              <a:rPr lang="en-US" sz="3600" u="sng" dirty="0">
                <a:solidFill>
                  <a:srgbClr val="FF0000"/>
                </a:solidFill>
              </a:rPr>
              <a:t>LHC Performance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FD6A11-D086-F742-939F-8E4BBCC34F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82115" y="6537960"/>
            <a:ext cx="662557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914400" rtl="0" eaLnBrk="1" latinLnBrk="0" hangingPunct="1">
              <a:defRPr sz="12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Arial"/>
              </a:rPr>
              <a:pPr/>
              <a:t>51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84B31A5-CA34-7E43-AF3C-3F9B40135CC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57D8892-C87B-3D4E-8C22-B712F3C64BE6}"/>
              </a:ext>
            </a:extLst>
          </p:cNvPr>
          <p:cNvSpPr txBox="1"/>
          <p:nvPr/>
        </p:nvSpPr>
        <p:spPr>
          <a:xfrm>
            <a:off x="2661253" y="1655373"/>
            <a:ext cx="6526595" cy="415498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342891" indent="-342891" algn="ctr">
              <a:buFont typeface="Wingdings" pitchFamily="2" charset="2"/>
              <a:buChar char="è"/>
            </a:pPr>
            <a:endParaRPr lang="en-US" sz="24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  <a:p>
            <a:pPr marL="342891" indent="-342891" algn="ctr">
              <a:buFont typeface="Wingdings" pitchFamily="2" charset="2"/>
              <a:buChar char="è"/>
            </a:pPr>
            <a:r>
              <a:rPr lang="en-US" sz="2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Over 160 fb</a:t>
            </a:r>
            <a:r>
              <a:rPr lang="en-US" sz="2400" b="1" baseline="300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-1</a:t>
            </a:r>
            <a:r>
              <a:rPr lang="en-US" sz="2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at 13 </a:t>
            </a:r>
            <a:r>
              <a:rPr lang="en-US" sz="2400" b="1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TeV</a:t>
            </a:r>
            <a:r>
              <a:rPr lang="en-US" sz="2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so far with </a:t>
            </a:r>
          </a:p>
          <a:p>
            <a:pPr marL="342891" indent="-342891" algn="ctr">
              <a:buFont typeface="Wingdings" pitchFamily="2" charset="2"/>
              <a:buChar char="è"/>
            </a:pPr>
            <a:r>
              <a:rPr lang="en-US" sz="2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Collected ~26 fb</a:t>
            </a:r>
            <a:r>
              <a:rPr lang="en-US" sz="2400" b="1" baseline="300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-1 </a:t>
            </a:r>
            <a:r>
              <a:rPr lang="en-US" sz="2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at 13.6 </a:t>
            </a:r>
            <a:r>
              <a:rPr lang="en-US" sz="2400" b="1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TeV</a:t>
            </a:r>
            <a:r>
              <a:rPr lang="en-US" sz="2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</a:t>
            </a:r>
          </a:p>
          <a:p>
            <a:pPr algn="ctr"/>
            <a:r>
              <a:rPr lang="en-US" sz="2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      </a:t>
            </a:r>
          </a:p>
          <a:p>
            <a:pPr algn="ctr"/>
            <a:r>
              <a:rPr lang="en-US" sz="2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ca. 70 fb</a:t>
            </a:r>
            <a:r>
              <a:rPr lang="en-US" sz="2400" b="1" baseline="300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-1</a:t>
            </a:r>
            <a:r>
              <a:rPr lang="en-US" sz="2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/ year at hand!!! </a:t>
            </a:r>
          </a:p>
          <a:p>
            <a:pPr algn="ctr"/>
            <a:endParaRPr lang="en-US" sz="24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  <a:p>
            <a:pPr algn="ctr"/>
            <a:r>
              <a:rPr lang="en-US" sz="2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Peak Luminosity close to 2x10</a:t>
            </a:r>
            <a:r>
              <a:rPr lang="en-US" sz="2400" b="1" baseline="300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34</a:t>
            </a:r>
            <a:r>
              <a:rPr lang="en-US" sz="2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cm</a:t>
            </a:r>
            <a:r>
              <a:rPr lang="en-US" sz="2400" b="1" baseline="300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-2</a:t>
            </a:r>
            <a:r>
              <a:rPr lang="en-US" sz="2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s</a:t>
            </a:r>
            <a:r>
              <a:rPr lang="en-US" sz="2400" b="1" baseline="300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-1</a:t>
            </a:r>
            <a:r>
              <a:rPr lang="en-US" sz="2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and </a:t>
            </a:r>
          </a:p>
          <a:p>
            <a:pPr algn="ctr"/>
            <a:r>
              <a:rPr lang="en-US" sz="2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recent fills with close to 1 fb</a:t>
            </a:r>
            <a:r>
              <a:rPr lang="en-US" sz="2400" b="1" baseline="300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-1</a:t>
            </a:r>
            <a:r>
              <a:rPr lang="en-US" sz="2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/day !!!</a:t>
            </a:r>
          </a:p>
          <a:p>
            <a:pPr algn="ctr"/>
            <a:endParaRPr lang="en-US" sz="24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  <a:p>
            <a:pPr algn="ctr"/>
            <a:r>
              <a:rPr lang="en-US" sz="2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 &gt; 400 fb</a:t>
            </a:r>
            <a:r>
              <a:rPr lang="en-US" sz="2400" b="1" baseline="30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-1</a:t>
            </a:r>
            <a:r>
              <a:rPr lang="en-US" sz="2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expected by the end of LHC Run3!!!</a:t>
            </a:r>
          </a:p>
          <a:p>
            <a:endParaRPr lang="en-US" sz="24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8397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C61B666-C331-5894-A272-DB2FB6CADB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136525"/>
            <a:ext cx="11376025" cy="531663"/>
          </a:xfrm>
        </p:spPr>
        <p:txBody>
          <a:bodyPr>
            <a:normAutofit fontScale="90000"/>
          </a:bodyPr>
          <a:lstStyle/>
          <a:p>
            <a:r>
              <a:rPr lang="en-GB" dirty="0"/>
              <a:t>First Stable Beams at 13.6 TeV – 5</a:t>
            </a:r>
            <a:r>
              <a:rPr lang="en-GB" baseline="30000" dirty="0"/>
              <a:t>th</a:t>
            </a:r>
            <a:r>
              <a:rPr lang="en-GB" dirty="0"/>
              <a:t> July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2B32CFB-2E07-A823-98EB-980A5EABF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52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B4E0736-CF59-874E-854E-0084425B27C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925" y="692143"/>
            <a:ext cx="11127248" cy="6029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87116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cern.ch/cmslumi/publicplots/2022/int_lumi_per_day_cumulative_pp_2022_Normta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0" y="479199"/>
            <a:ext cx="7836201" cy="5877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EDC9432-1010-BA1A-CEF2-6A71B7CEA0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>
                <a:latin typeface="Calibri" panose="020F0502020204030204" pitchFamily="34" charset="0"/>
                <a:cs typeface="Calibri" panose="020F0502020204030204" pitchFamily="34" charset="0"/>
              </a:rPr>
              <a:t>CMS Integrated Luminosity, pp , 2022</a:t>
            </a:r>
            <a:endParaRPr lang="en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0F3C9C-06D8-9EA4-0E31-8EA5E1CC17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50808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8212A7-89E6-1274-46CC-33120ED9C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01600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0213F-C11C-FACC-FAB7-A5A7D2C1C2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1663"/>
          </a:xfrm>
        </p:spPr>
        <p:txBody>
          <a:bodyPr anchor="t">
            <a:normAutofit fontScale="90000"/>
          </a:bodyPr>
          <a:lstStyle/>
          <a:p>
            <a:r>
              <a:rPr lang="en-CH" sz="3600" dirty="0">
                <a:latin typeface="Calibri" panose="020F0502020204030204" pitchFamily="34" charset="0"/>
                <a:cs typeface="Calibri" panose="020F0502020204030204" pitchFamily="34" charset="0"/>
              </a:rPr>
              <a:t>2022 GPD records (courtesy ATLAS)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8FCA43-805E-3622-97E7-61757518E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54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A1E363A-48F8-4F5D-C6A6-B8A15F06F2BF}"/>
              </a:ext>
            </a:extLst>
          </p:cNvPr>
          <p:cNvSpPr txBox="1"/>
          <p:nvPr/>
        </p:nvSpPr>
        <p:spPr>
          <a:xfrm>
            <a:off x="4443369" y="5654180"/>
            <a:ext cx="33052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2400" dirty="0">
                <a:latin typeface="Calibri" panose="020F0502020204030204" pitchFamily="34" charset="0"/>
                <a:cs typeface="Calibri" panose="020F0502020204030204" pitchFamily="34" charset="0"/>
              </a:rPr>
              <a:t>Stunning performance!</a:t>
            </a: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B38B7CF6-34C6-688C-3D78-45875E349EBA}"/>
              </a:ext>
            </a:extLst>
          </p:cNvPr>
          <p:cNvSpPr/>
          <p:nvPr/>
        </p:nvSpPr>
        <p:spPr>
          <a:xfrm>
            <a:off x="340191" y="2151447"/>
            <a:ext cx="332487" cy="243281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AE501AA0-6C0E-5D61-57FE-55783D67D756}"/>
              </a:ext>
            </a:extLst>
          </p:cNvPr>
          <p:cNvSpPr/>
          <p:nvPr/>
        </p:nvSpPr>
        <p:spPr>
          <a:xfrm>
            <a:off x="340191" y="2441195"/>
            <a:ext cx="332487" cy="243281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B5BD4413-18F8-EEAD-C94C-F5FE4517B7A0}"/>
              </a:ext>
            </a:extLst>
          </p:cNvPr>
          <p:cNvSpPr/>
          <p:nvPr/>
        </p:nvSpPr>
        <p:spPr>
          <a:xfrm>
            <a:off x="340190" y="3352086"/>
            <a:ext cx="332487" cy="243281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C219137A-521F-3573-DF01-8C019D5BFE07}"/>
              </a:ext>
            </a:extLst>
          </p:cNvPr>
          <p:cNvSpPr/>
          <p:nvPr/>
        </p:nvSpPr>
        <p:spPr>
          <a:xfrm>
            <a:off x="340189" y="4233369"/>
            <a:ext cx="332487" cy="243281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CE50A209-D39A-BB5E-B0EE-832C80F54BFE}"/>
              </a:ext>
            </a:extLst>
          </p:cNvPr>
          <p:cNvSpPr/>
          <p:nvPr/>
        </p:nvSpPr>
        <p:spPr>
          <a:xfrm>
            <a:off x="353313" y="2697430"/>
            <a:ext cx="332487" cy="243281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4D355D9-B9AB-9DC0-9FAA-ABBA3A4532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1676400"/>
            <a:ext cx="11166009" cy="3594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19881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latin typeface="Calibri" charset="0"/>
                <a:ea typeface="Calibri" charset="0"/>
                <a:cs typeface="Calibri" charset="0"/>
              </a:rPr>
              <a:t>New interaction region layout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983946" y="1053287"/>
            <a:ext cx="8226854" cy="4667421"/>
          </a:xfrm>
        </p:spPr>
        <p:txBody>
          <a:bodyPr>
            <a:normAutofit/>
          </a:bodyPr>
          <a:lstStyle/>
          <a:p>
            <a:pPr marL="285750" indent="-285750"/>
            <a:r>
              <a:rPr lang="en-US" sz="2400" dirty="0">
                <a:latin typeface="Calibri"/>
              </a:rPr>
              <a:t>New insertion and final focusing magnets </a:t>
            </a:r>
          </a:p>
          <a:p>
            <a:pPr marL="685800" lvl="1"/>
            <a:r>
              <a:rPr lang="en-US" sz="1600" dirty="0">
                <a:latin typeface="Calibri"/>
              </a:rPr>
              <a:t>Main quadrupole magnets MQXFA (Q1, Q3) from AUP and MQXFB (Q2) from CERN</a:t>
            </a:r>
          </a:p>
          <a:p>
            <a:pPr marL="685800" lvl="1"/>
            <a:r>
              <a:rPr lang="en-US" sz="1600" dirty="0">
                <a:latin typeface="Calibri"/>
              </a:rPr>
              <a:t>Superconducting separation and recombination dipoles, D1 from Japan and D2 from Italy </a:t>
            </a:r>
          </a:p>
          <a:p>
            <a:pPr marL="697230" lvl="1"/>
            <a:r>
              <a:rPr lang="en-US" sz="1600" dirty="0">
                <a:latin typeface="Calibri"/>
              </a:rPr>
              <a:t>Higher Order Corrector package (CP)  and orbit correctors (MCBX) from Italy and Spain</a:t>
            </a:r>
          </a:p>
          <a:p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8653835" y="3067747"/>
            <a:ext cx="7505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>
                <a:solidFill>
                  <a:srgbClr val="0000FF"/>
                </a:solidFill>
                <a:latin typeface="Calibri"/>
              </a:rPr>
              <a:t>LHC</a:t>
            </a:r>
            <a:endParaRPr lang="en-GB" sz="2800" dirty="0">
              <a:solidFill>
                <a:srgbClr val="0000FF"/>
              </a:solidFill>
              <a:latin typeface="Calibri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533428" y="4876240"/>
            <a:ext cx="1236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>
                <a:solidFill>
                  <a:srgbClr val="FF0000"/>
                </a:solidFill>
                <a:latin typeface="Calibri"/>
              </a:rPr>
              <a:t>HL-LHC</a:t>
            </a:r>
            <a:endParaRPr lang="en-GB" sz="2800" dirty="0">
              <a:solidFill>
                <a:srgbClr val="FF0000"/>
              </a:solidFill>
              <a:latin typeface="Calibri"/>
            </a:endParaRPr>
          </a:p>
        </p:txBody>
      </p:sp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2705" y="4285237"/>
            <a:ext cx="5691015" cy="1761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2705" y="2640936"/>
            <a:ext cx="5691015" cy="1603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Oval 17"/>
          <p:cNvSpPr/>
          <p:nvPr/>
        </p:nvSpPr>
        <p:spPr>
          <a:xfrm>
            <a:off x="1706546" y="3041325"/>
            <a:ext cx="867520" cy="576064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fr-CH" sz="1200" b="1" kern="0" dirty="0">
                <a:solidFill>
                  <a:prstClr val="white"/>
                </a:solidFill>
                <a:latin typeface="Calibri"/>
                <a:ea typeface=""/>
                <a:cs typeface=""/>
              </a:rPr>
              <a:t>ATLAS</a:t>
            </a:r>
          </a:p>
          <a:p>
            <a:pPr algn="ctr">
              <a:defRPr/>
            </a:pPr>
            <a:r>
              <a:rPr lang="fr-CH" sz="1200" b="1" kern="0" dirty="0">
                <a:solidFill>
                  <a:prstClr val="white"/>
                </a:solidFill>
                <a:latin typeface="Calibri"/>
                <a:ea typeface=""/>
                <a:cs typeface=""/>
              </a:rPr>
              <a:t>CMS</a:t>
            </a:r>
            <a:endParaRPr lang="en-GB" sz="1200" b="1" kern="0" dirty="0">
              <a:solidFill>
                <a:prstClr val="white"/>
              </a:solidFill>
              <a:latin typeface="Calibri"/>
              <a:ea typeface=""/>
              <a:cs typeface="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1706546" y="4790882"/>
            <a:ext cx="867520" cy="576064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fr-CH" sz="1200" b="1" kern="0" dirty="0">
                <a:solidFill>
                  <a:prstClr val="white"/>
                </a:solidFill>
                <a:latin typeface="Calibri"/>
                <a:ea typeface=""/>
                <a:cs typeface=""/>
              </a:rPr>
              <a:t>ATLAS</a:t>
            </a:r>
          </a:p>
          <a:p>
            <a:pPr algn="ctr">
              <a:defRPr/>
            </a:pPr>
            <a:r>
              <a:rPr lang="fr-CH" sz="1200" b="1" kern="0" dirty="0">
                <a:solidFill>
                  <a:prstClr val="white"/>
                </a:solidFill>
                <a:latin typeface="Calibri"/>
                <a:ea typeface=""/>
                <a:cs typeface=""/>
              </a:rPr>
              <a:t>CMS</a:t>
            </a:r>
            <a:endParaRPr lang="en-GB" sz="1200" b="1" kern="0" dirty="0">
              <a:solidFill>
                <a:prstClr val="white"/>
              </a:solidFill>
              <a:latin typeface="Calibri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318771450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Lee-plo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405" y="1139696"/>
            <a:ext cx="7419220" cy="5356289"/>
          </a:xfrm>
          <a:prstGeom prst="rect">
            <a:avLst/>
          </a:prstGeom>
        </p:spPr>
      </p:pic>
      <p:sp>
        <p:nvSpPr>
          <p:cNvPr id="7" name="Slide Number Placeholder 2">
            <a:extLst>
              <a:ext uri="{FF2B5EF4-FFF2-40B4-BE49-F238E27FC236}">
                <a16:creationId xmlns:a16="http://schemas.microsoft.com/office/drawing/2014/main" id="{74268F2F-2061-A346-9E6B-08AAAE53BC47}"/>
              </a:ext>
            </a:extLst>
          </p:cNvPr>
          <p:cNvSpPr txBox="1">
            <a:spLocks/>
          </p:cNvSpPr>
          <p:nvPr/>
        </p:nvSpPr>
        <p:spPr>
          <a:xfrm>
            <a:off x="11828720" y="6495985"/>
            <a:ext cx="3556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C78A2D03-466B-4AD7-AC70-B2955EB43184}" type="slidenum">
              <a:rPr lang="en-US"/>
              <a:pPr>
                <a:defRPr/>
              </a:pPr>
              <a:t>56</a:t>
            </a:fld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A9F3CD6-982D-854B-83CC-7CF930990DE8}"/>
              </a:ext>
            </a:extLst>
          </p:cNvPr>
          <p:cNvCxnSpPr>
            <a:cxnSpLocks/>
          </p:cNvCxnSpPr>
          <p:nvPr/>
        </p:nvCxnSpPr>
        <p:spPr>
          <a:xfrm>
            <a:off x="2346709" y="1992517"/>
            <a:ext cx="0" cy="39332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Right Arrow 3">
            <a:extLst>
              <a:ext uri="{FF2B5EF4-FFF2-40B4-BE49-F238E27FC236}">
                <a16:creationId xmlns:a16="http://schemas.microsoft.com/office/drawing/2014/main" id="{7F9CBC6B-2E0C-E649-8BCD-4FF020CDAB0F}"/>
              </a:ext>
            </a:extLst>
          </p:cNvPr>
          <p:cNvSpPr/>
          <p:nvPr/>
        </p:nvSpPr>
        <p:spPr>
          <a:xfrm>
            <a:off x="2410718" y="2438396"/>
            <a:ext cx="297864" cy="166910"/>
          </a:xfrm>
          <a:prstGeom prst="rightArrow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7FFC04D-A247-034B-A0C7-0F98A8E5D46B}"/>
              </a:ext>
            </a:extLst>
          </p:cNvPr>
          <p:cNvCxnSpPr>
            <a:cxnSpLocks/>
          </p:cNvCxnSpPr>
          <p:nvPr/>
        </p:nvCxnSpPr>
        <p:spPr>
          <a:xfrm>
            <a:off x="2726166" y="1992517"/>
            <a:ext cx="0" cy="3933200"/>
          </a:xfrm>
          <a:prstGeom prst="line">
            <a:avLst/>
          </a:prstGeom>
          <a:ln w="50800"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Bent-Up Arrow 4">
            <a:extLst>
              <a:ext uri="{FF2B5EF4-FFF2-40B4-BE49-F238E27FC236}">
                <a16:creationId xmlns:a16="http://schemas.microsoft.com/office/drawing/2014/main" id="{B2A868DB-A8CE-A442-BEF1-84D7494800C1}"/>
              </a:ext>
            </a:extLst>
          </p:cNvPr>
          <p:cNvSpPr/>
          <p:nvPr/>
        </p:nvSpPr>
        <p:spPr>
          <a:xfrm>
            <a:off x="3953212" y="1670059"/>
            <a:ext cx="921058" cy="526822"/>
          </a:xfrm>
          <a:prstGeom prst="bentUpArrow">
            <a:avLst>
              <a:gd name="adj1" fmla="val 16560"/>
              <a:gd name="adj2" fmla="val 11497"/>
              <a:gd name="adj3" fmla="val 23312"/>
            </a:avLst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Bent-Up Arrow 14">
            <a:extLst>
              <a:ext uri="{FF2B5EF4-FFF2-40B4-BE49-F238E27FC236}">
                <a16:creationId xmlns:a16="http://schemas.microsoft.com/office/drawing/2014/main" id="{2EFEE4E8-20B5-E242-8128-7FAF6237428E}"/>
              </a:ext>
            </a:extLst>
          </p:cNvPr>
          <p:cNvSpPr/>
          <p:nvPr/>
        </p:nvSpPr>
        <p:spPr>
          <a:xfrm flipV="1">
            <a:off x="3978612" y="2267848"/>
            <a:ext cx="921058" cy="337457"/>
          </a:xfrm>
          <a:prstGeom prst="bentUpArrow">
            <a:avLst>
              <a:gd name="adj1" fmla="val 26237"/>
              <a:gd name="adj2" fmla="val 24626"/>
              <a:gd name="adj3" fmla="val 33440"/>
            </a:avLst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168EE0C6-3108-0540-8C88-EB687B908C93}"/>
              </a:ext>
            </a:extLst>
          </p:cNvPr>
          <p:cNvSpPr txBox="1">
            <a:spLocks/>
          </p:cNvSpPr>
          <p:nvPr/>
        </p:nvSpPr>
        <p:spPr bwMode="auto">
          <a:xfrm>
            <a:off x="8306877" y="1670059"/>
            <a:ext cx="3560990" cy="37945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381" tIns="45692" rIns="91381" bIns="45692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342796" indent="-342796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0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669719" indent="-3253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charset="0"/>
              <a:buChar char="q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022037" indent="-3507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0"/>
              <a:buChar char="n"/>
              <a:defRPr sz="2200">
                <a:solidFill>
                  <a:schemeClr val="tx1"/>
                </a:solidFill>
                <a:latin typeface="+mn-lt"/>
                <a:ea typeface="+mn-ea"/>
              </a:defRPr>
            </a:lvl3pPr>
            <a:lvl4pPr marL="1339439" indent="-315817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0"/>
              <a:buChar char="q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679059" indent="-33803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0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136120" indent="-33803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0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593178" indent="-33803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0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050239" indent="-33803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0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507296" indent="-33803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0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2300" u="sng" dirty="0">
                <a:solidFill>
                  <a:srgbClr val="0000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Nb</a:t>
            </a:r>
            <a:r>
              <a:rPr lang="en-GB" sz="2300" u="sng" baseline="-25000" dirty="0">
                <a:solidFill>
                  <a:srgbClr val="0000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GB" sz="2300" u="sng" dirty="0">
                <a:solidFill>
                  <a:srgbClr val="0000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Sn</a:t>
            </a:r>
          </a:p>
          <a:p>
            <a:pPr>
              <a:spcBef>
                <a:spcPts val="0"/>
              </a:spcBef>
            </a:pPr>
            <a:endParaRPr lang="en-GB" sz="2100" u="sng" dirty="0">
              <a:solidFill>
                <a:srgbClr val="00009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</a:pPr>
            <a:r>
              <a:rPr lang="en-GB" sz="2100" dirty="0">
                <a:latin typeface="Calibri" panose="020F0502020204030204" pitchFamily="34" charset="0"/>
                <a:cs typeface="Calibri" panose="020F0502020204030204" pitchFamily="34" charset="0"/>
              </a:rPr>
              <a:t>HL-LHC with 11-12T</a:t>
            </a:r>
          </a:p>
          <a:p>
            <a:pPr>
              <a:spcBef>
                <a:spcPts val="0"/>
              </a:spcBef>
            </a:pPr>
            <a:r>
              <a:rPr lang="en-GB" sz="2100" dirty="0">
                <a:latin typeface="Calibri" panose="020F0502020204030204" pitchFamily="34" charset="0"/>
                <a:cs typeface="Calibri" panose="020F0502020204030204" pitchFamily="34" charset="0"/>
              </a:rPr>
              <a:t>16 T for HEP</a:t>
            </a:r>
          </a:p>
          <a:p>
            <a:pPr>
              <a:spcBef>
                <a:spcPts val="0"/>
              </a:spcBef>
            </a:pPr>
            <a:r>
              <a:rPr lang="en-GB" sz="2100" dirty="0">
                <a:latin typeface="Calibri" panose="020F0502020204030204" pitchFamily="34" charset="0"/>
                <a:cs typeface="Calibri" panose="020F0502020204030204" pitchFamily="34" charset="0"/>
              </a:rPr>
              <a:t>Almost a commodity!</a:t>
            </a:r>
          </a:p>
          <a:p>
            <a:pPr lvl="1">
              <a:spcBef>
                <a:spcPts val="0"/>
              </a:spcBef>
            </a:pPr>
            <a:r>
              <a:rPr lang="en-GB" sz="2100" dirty="0">
                <a:latin typeface="Calibri" panose="020F0502020204030204" pitchFamily="34" charset="0"/>
                <a:cs typeface="Calibri" panose="020F0502020204030204" pitchFamily="34" charset="0"/>
              </a:rPr>
              <a:t>15-20 t per year for MRI</a:t>
            </a:r>
          </a:p>
          <a:p>
            <a:pPr lvl="1">
              <a:spcBef>
                <a:spcPts val="0"/>
              </a:spcBef>
            </a:pPr>
            <a:r>
              <a:rPr lang="en-GB" sz="2100" dirty="0">
                <a:latin typeface="Calibri" panose="020F0502020204030204" pitchFamily="34" charset="0"/>
                <a:cs typeface="Calibri" panose="020F0502020204030204" pitchFamily="34" charset="0"/>
              </a:rPr>
              <a:t>ITER needs 500 t</a:t>
            </a:r>
          </a:p>
          <a:p>
            <a:pPr>
              <a:spcBef>
                <a:spcPts val="0"/>
              </a:spcBef>
            </a:pPr>
            <a:r>
              <a:rPr lang="en-GB" sz="2100" dirty="0">
                <a:latin typeface="Calibri" panose="020F0502020204030204" pitchFamily="34" charset="0"/>
                <a:cs typeface="Calibri" panose="020F0502020204030204" pitchFamily="34" charset="0"/>
              </a:rPr>
              <a:t>ca x5 cost LHC </a:t>
            </a:r>
            <a:r>
              <a:rPr lang="en-GB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Nb-Ti</a:t>
            </a:r>
            <a:endParaRPr lang="en-GB" sz="2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</a:pPr>
            <a:r>
              <a:rPr lang="en-GB" sz="2100" dirty="0">
                <a:latin typeface="Calibri" panose="020F0502020204030204" pitchFamily="34" charset="0"/>
                <a:cs typeface="Calibri" panose="020F0502020204030204" pitchFamily="34" charset="0"/>
              </a:rPr>
              <a:t>Brittle material</a:t>
            </a:r>
          </a:p>
          <a:p>
            <a:pPr marL="344381" lvl="1" indent="0">
              <a:spcBef>
                <a:spcPts val="0"/>
              </a:spcBef>
              <a:buNone/>
            </a:pPr>
            <a:endParaRPr lang="en-GB" sz="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4381" lvl="1" indent="0">
              <a:spcBef>
                <a:spcPts val="0"/>
              </a:spcBef>
              <a:buNone/>
            </a:pP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2300" u="sng" dirty="0">
                <a:solidFill>
                  <a:srgbClr val="0000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HTS</a:t>
            </a:r>
            <a:r>
              <a:rPr lang="en-GB" sz="2300" dirty="0">
                <a:solidFill>
                  <a:srgbClr val="0000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(needed </a:t>
            </a:r>
            <a:r>
              <a:rPr lang="en-GB" sz="2300" dirty="0">
                <a:solidFill>
                  <a:srgbClr val="00009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 20 T)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300" dirty="0">
                <a:solidFill>
                  <a:srgbClr val="00009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       on going R&amp;D!</a:t>
            </a:r>
          </a:p>
          <a:p>
            <a:pPr marL="0" indent="0">
              <a:spcBef>
                <a:spcPts val="0"/>
              </a:spcBef>
              <a:buNone/>
            </a:pPr>
            <a:endParaRPr lang="en-GB" sz="1600" dirty="0">
              <a:solidFill>
                <a:srgbClr val="000090"/>
              </a:solidFill>
              <a:latin typeface="Calibri" panose="020F0502020204030204" pitchFamily="34" charset="0"/>
              <a:cs typeface="Calibri" panose="020F0502020204030204" pitchFamily="34" charset="0"/>
              <a:sym typeface="Wingdings"/>
            </a:endParaRPr>
          </a:p>
          <a:p>
            <a:pPr>
              <a:spcBef>
                <a:spcPts val="0"/>
              </a:spcBef>
            </a:pPr>
            <a:r>
              <a:rPr lang="en-GB" sz="2100" dirty="0"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Bi-2212: cost today 2-5x Nb</a:t>
            </a:r>
            <a:r>
              <a:rPr lang="en-GB" sz="2100" baseline="-25000" dirty="0"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3</a:t>
            </a:r>
            <a:r>
              <a:rPr lang="en-GB" sz="2100" dirty="0"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Sn</a:t>
            </a:r>
          </a:p>
          <a:p>
            <a:pPr>
              <a:spcBef>
                <a:spcPts val="0"/>
              </a:spcBef>
            </a:pPr>
            <a:r>
              <a:rPr lang="en-GB" sz="2100" dirty="0"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YBCO: cost today 10x Nb</a:t>
            </a:r>
            <a:r>
              <a:rPr lang="en-GB" sz="2100" baseline="-25000" dirty="0"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3</a:t>
            </a:r>
            <a:r>
              <a:rPr lang="en-GB" sz="2100" dirty="0"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Sn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4FB6F9B-4821-5A8E-784D-9DA17F1B5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SC Magnet technology for HL-LHC</a:t>
            </a:r>
          </a:p>
        </p:txBody>
      </p:sp>
    </p:spTree>
    <p:extLst>
      <p:ext uri="{BB962C8B-B14F-4D97-AF65-F5344CB8AC3E}">
        <p14:creationId xmlns:p14="http://schemas.microsoft.com/office/powerpoint/2010/main" val="351200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23890" y="851874"/>
            <a:ext cx="10214131" cy="5493812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lvl="0" indent="-342900" defTabSz="45720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Many questions remain! (Higgs properties/couplings?, more than just 1 Higgs? Beyond SM physics? Dark Matter/energy?)</a:t>
            </a:r>
          </a:p>
          <a:p>
            <a:pPr lvl="0" defTabSz="457200"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The main objective of the HL-LHC is to determine and build a hardware configuration and a set of beam parameters that will allow the LHC to reach the following targets: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Prepare machine for operation beyond 2025 and up to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2040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Devise beam parameters and operational scenarios for: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	# enabling at total integrated luminosity of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3000 fb</a:t>
            </a:r>
            <a:r>
              <a:rPr kumimoji="0" lang="en-GB" sz="2400" b="1" i="0" u="none" strike="noStrike" kern="1200" cap="none" spc="0" normalizeH="0" baseline="3000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-1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	# implying an integrated luminosity of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250 fb</a:t>
            </a:r>
            <a:r>
              <a:rPr kumimoji="0" lang="en-GB" sz="2400" b="1" i="0" u="none" strike="noStrike" kern="1200" cap="none" spc="0" normalizeH="0" baseline="3000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-1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per year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	# design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oper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. for </a:t>
            </a:r>
            <a:r>
              <a:rPr lang="en-GB" sz="2400" b="1" noProof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≤ 140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GB" sz="24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-&gt;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peak luminosity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5 x 10</a:t>
            </a:r>
            <a:r>
              <a:rPr kumimoji="0" lang="en-GB" sz="2400" b="1" i="0" u="none" strike="noStrike" kern="1200" cap="none" spc="0" normalizeH="0" baseline="3000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34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cm</a:t>
            </a:r>
            <a:r>
              <a:rPr kumimoji="0" lang="en-GB" sz="2400" b="1" i="0" u="none" strike="noStrike" kern="1200" cap="none" spc="0" normalizeH="0" baseline="3000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-2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kumimoji="0" lang="en-GB" sz="2400" b="1" i="0" u="none" strike="noStrike" kern="1200" cap="none" spc="0" normalizeH="0" baseline="3000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-1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827659" y="6411947"/>
            <a:ext cx="360000" cy="360000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A004B2-1541-5046-B6F2-22AF56585712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E87FF48-2C51-7D38-C848-7C6B59871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Goal of HL-LHC upgrade project</a:t>
            </a:r>
          </a:p>
        </p:txBody>
      </p:sp>
    </p:spTree>
    <p:extLst>
      <p:ext uri="{BB962C8B-B14F-4D97-AF65-F5344CB8AC3E}">
        <p14:creationId xmlns:p14="http://schemas.microsoft.com/office/powerpoint/2010/main" val="829662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imeline, calendar&#10;&#10;Description automatically generated">
            <a:extLst>
              <a:ext uri="{FF2B5EF4-FFF2-40B4-BE49-F238E27FC236}">
                <a16:creationId xmlns:a16="http://schemas.microsoft.com/office/drawing/2014/main" id="{4BEC8D82-638E-40CB-40B7-AC2209E7EF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00" y="6335"/>
            <a:ext cx="12058516" cy="6770381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5BA8BA4-7503-7E47-A7A9-F205AA4064AB}"/>
              </a:ext>
            </a:extLst>
          </p:cNvPr>
          <p:cNvCxnSpPr>
            <a:cxnSpLocks/>
          </p:cNvCxnSpPr>
          <p:nvPr/>
        </p:nvCxnSpPr>
        <p:spPr>
          <a:xfrm>
            <a:off x="6555759" y="1272209"/>
            <a:ext cx="0" cy="3458817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301163C2-1C1A-7143-BBAA-83E212135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03916" y="6420898"/>
            <a:ext cx="480000" cy="3600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5E13C0-0CF4-8443-948A-C4291E41D07A}"/>
              </a:ext>
            </a:extLst>
          </p:cNvPr>
          <p:cNvSpPr txBox="1"/>
          <p:nvPr/>
        </p:nvSpPr>
        <p:spPr>
          <a:xfrm>
            <a:off x="394948" y="5202405"/>
            <a:ext cx="11017224" cy="14773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Run3 (physics production) started in July 2022 @6.8 </a:t>
            </a:r>
            <a:r>
              <a:rPr kumimoji="0" lang="en-US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TeV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!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R&amp;D phase finished and series production of HL-LHC equipment has started !!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String operation to start mid/end 2024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Long EYETS 2024-25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LS3 shifted by 1 year and</a:t>
            </a:r>
            <a:r>
              <a:rPr kumimoji="0" lang="en-US" b="1" i="0" u="none" strike="noStrike" kern="1200" cap="none" spc="0" normalizeH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extended to 3 years </a:t>
            </a:r>
          </a:p>
        </p:txBody>
      </p:sp>
      <p:pic>
        <p:nvPicPr>
          <p:cNvPr id="15361" name="Picture 1" descr="page1image4134575808">
            <a:extLst>
              <a:ext uri="{FF2B5EF4-FFF2-40B4-BE49-F238E27FC236}">
                <a16:creationId xmlns:a16="http://schemas.microsoft.com/office/drawing/2014/main" id="{DE45D9F0-6B7D-B630-7EEA-3DCD5986A3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400" cy="55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page1image4134576112">
            <a:extLst>
              <a:ext uri="{FF2B5EF4-FFF2-40B4-BE49-F238E27FC236}">
                <a16:creationId xmlns:a16="http://schemas.microsoft.com/office/drawing/2014/main" id="{CD06A999-421F-D47D-F8E5-AD6935472D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636000" cy="39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page1image4134576416">
            <a:extLst>
              <a:ext uri="{FF2B5EF4-FFF2-40B4-BE49-F238E27FC236}">
                <a16:creationId xmlns:a16="http://schemas.microsoft.com/office/drawing/2014/main" id="{E65BC1FC-DD50-D880-5C79-DB3ADAF9AB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page1image4134576720">
            <a:extLst>
              <a:ext uri="{FF2B5EF4-FFF2-40B4-BE49-F238E27FC236}">
                <a16:creationId xmlns:a16="http://schemas.microsoft.com/office/drawing/2014/main" id="{79E3CB5D-7CDF-209F-9CA1-56992E19E4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5" name="Picture 5" descr="page1image4134577024">
            <a:extLst>
              <a:ext uri="{FF2B5EF4-FFF2-40B4-BE49-F238E27FC236}">
                <a16:creationId xmlns:a16="http://schemas.microsoft.com/office/drawing/2014/main" id="{8221302D-00DD-7041-300C-898563EC1D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page1image4134577328">
            <a:extLst>
              <a:ext uri="{FF2B5EF4-FFF2-40B4-BE49-F238E27FC236}">
                <a16:creationId xmlns:a16="http://schemas.microsoft.com/office/drawing/2014/main" id="{41580516-9E61-36CB-E7EF-93FFB3FC04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7" name="Picture 7" descr="page1image4134577632">
            <a:extLst>
              <a:ext uri="{FF2B5EF4-FFF2-40B4-BE49-F238E27FC236}">
                <a16:creationId xmlns:a16="http://schemas.microsoft.com/office/drawing/2014/main" id="{4CC7C331-DE07-7C4F-76F7-15780CFC57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8" name="Picture 8" descr="page1image4134577936">
            <a:extLst>
              <a:ext uri="{FF2B5EF4-FFF2-40B4-BE49-F238E27FC236}">
                <a16:creationId xmlns:a16="http://schemas.microsoft.com/office/drawing/2014/main" id="{01142E00-8B24-FA73-8223-9084E64A56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9" name="Picture 9" descr="page1image4134578240">
            <a:extLst>
              <a:ext uri="{FF2B5EF4-FFF2-40B4-BE49-F238E27FC236}">
                <a16:creationId xmlns:a16="http://schemas.microsoft.com/office/drawing/2014/main" id="{8299ECCA-C2D7-3347-6AD0-FF86935C9F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0" name="Picture 10" descr="page1image4134578544">
            <a:extLst>
              <a:ext uri="{FF2B5EF4-FFF2-40B4-BE49-F238E27FC236}">
                <a16:creationId xmlns:a16="http://schemas.microsoft.com/office/drawing/2014/main" id="{0EAD05D9-3141-E0B4-1D38-D7054FD73E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1" name="Picture 11" descr="page1image4134578848">
            <a:extLst>
              <a:ext uri="{FF2B5EF4-FFF2-40B4-BE49-F238E27FC236}">
                <a16:creationId xmlns:a16="http://schemas.microsoft.com/office/drawing/2014/main" id="{1058B3FA-349A-EDBD-D079-CB3D6015A1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2" name="Picture 12" descr="page1image4134579568">
            <a:extLst>
              <a:ext uri="{FF2B5EF4-FFF2-40B4-BE49-F238E27FC236}">
                <a16:creationId xmlns:a16="http://schemas.microsoft.com/office/drawing/2014/main" id="{2783B8D6-24B3-6774-707B-AEB3BF6DC4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3" name="Picture 13" descr="page1image4134579776">
            <a:extLst>
              <a:ext uri="{FF2B5EF4-FFF2-40B4-BE49-F238E27FC236}">
                <a16:creationId xmlns:a16="http://schemas.microsoft.com/office/drawing/2014/main" id="{A26CFB00-FC95-67BC-E76E-522D0BC148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4" name="Picture 14" descr="page1image4134833248">
            <a:extLst>
              <a:ext uri="{FF2B5EF4-FFF2-40B4-BE49-F238E27FC236}">
                <a16:creationId xmlns:a16="http://schemas.microsoft.com/office/drawing/2014/main" id="{A322383C-09F1-DACA-8924-35B20FC0A0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5" name="Picture 15" descr="page1image4134833552">
            <a:extLst>
              <a:ext uri="{FF2B5EF4-FFF2-40B4-BE49-F238E27FC236}">
                <a16:creationId xmlns:a16="http://schemas.microsoft.com/office/drawing/2014/main" id="{3B194FBB-06C6-68AD-5105-E6048A2D51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6" name="Picture 16" descr="page1image4134833856">
            <a:extLst>
              <a:ext uri="{FF2B5EF4-FFF2-40B4-BE49-F238E27FC236}">
                <a16:creationId xmlns:a16="http://schemas.microsoft.com/office/drawing/2014/main" id="{E7E6EDF8-8C37-6557-9DB7-6CA70649EB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7" name="Picture 17" descr="page1image4134834160">
            <a:extLst>
              <a:ext uri="{FF2B5EF4-FFF2-40B4-BE49-F238E27FC236}">
                <a16:creationId xmlns:a16="http://schemas.microsoft.com/office/drawing/2014/main" id="{82AE63F9-1E05-0AD0-CF36-5D470BC6BE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8" name="Picture 18" descr="page1image4134834464">
            <a:extLst>
              <a:ext uri="{FF2B5EF4-FFF2-40B4-BE49-F238E27FC236}">
                <a16:creationId xmlns:a16="http://schemas.microsoft.com/office/drawing/2014/main" id="{391FC489-2D78-79FB-DFAA-260F1D43F0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9" name="Picture 19" descr="page1image4134834768">
            <a:extLst>
              <a:ext uri="{FF2B5EF4-FFF2-40B4-BE49-F238E27FC236}">
                <a16:creationId xmlns:a16="http://schemas.microsoft.com/office/drawing/2014/main" id="{1A92AA8F-59F0-EF8B-74E1-4E76C9B42D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80" name="Picture 20" descr="page1image4134835072">
            <a:extLst>
              <a:ext uri="{FF2B5EF4-FFF2-40B4-BE49-F238E27FC236}">
                <a16:creationId xmlns:a16="http://schemas.microsoft.com/office/drawing/2014/main" id="{0E84F17F-142B-E027-4742-A334310D94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81" name="Picture 21" descr="page1image4134832208">
            <a:extLst>
              <a:ext uri="{FF2B5EF4-FFF2-40B4-BE49-F238E27FC236}">
                <a16:creationId xmlns:a16="http://schemas.microsoft.com/office/drawing/2014/main" id="{03621B86-C943-DEE0-60F8-D775577B2E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82" name="Picture 22" descr="page1image4134832512">
            <a:extLst>
              <a:ext uri="{FF2B5EF4-FFF2-40B4-BE49-F238E27FC236}">
                <a16:creationId xmlns:a16="http://schemas.microsoft.com/office/drawing/2014/main" id="{BDC32050-8728-F800-68E1-12DB2A8EDF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83" name="Picture 23" descr="page1image4134832816">
            <a:extLst>
              <a:ext uri="{FF2B5EF4-FFF2-40B4-BE49-F238E27FC236}">
                <a16:creationId xmlns:a16="http://schemas.microsoft.com/office/drawing/2014/main" id="{5ABA9FA1-3DC3-A4A3-B0C4-EA44FBD8B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84" name="Picture 24" descr="page1image4134829648">
            <a:extLst>
              <a:ext uri="{FF2B5EF4-FFF2-40B4-BE49-F238E27FC236}">
                <a16:creationId xmlns:a16="http://schemas.microsoft.com/office/drawing/2014/main" id="{1FDF4F3D-5632-C85B-0B53-4FA4F71106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85" name="Picture 25" descr="page1image4134829952">
            <a:extLst>
              <a:ext uri="{FF2B5EF4-FFF2-40B4-BE49-F238E27FC236}">
                <a16:creationId xmlns:a16="http://schemas.microsoft.com/office/drawing/2014/main" id="{D627FA57-EFBF-352B-31C5-1A37066F0F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86" name="Picture 26" descr="page1image4134830256">
            <a:extLst>
              <a:ext uri="{FF2B5EF4-FFF2-40B4-BE49-F238E27FC236}">
                <a16:creationId xmlns:a16="http://schemas.microsoft.com/office/drawing/2014/main" id="{0F354E05-A268-7F92-B2AB-3EAD7B6485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87" name="Picture 27" descr="page1image4134830560">
            <a:extLst>
              <a:ext uri="{FF2B5EF4-FFF2-40B4-BE49-F238E27FC236}">
                <a16:creationId xmlns:a16="http://schemas.microsoft.com/office/drawing/2014/main" id="{C03B3000-17EA-C08D-DCEE-8892D3E0E2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88" name="Picture 28" descr="page1image4134830864">
            <a:extLst>
              <a:ext uri="{FF2B5EF4-FFF2-40B4-BE49-F238E27FC236}">
                <a16:creationId xmlns:a16="http://schemas.microsoft.com/office/drawing/2014/main" id="{F07FE757-D927-0EF9-46AA-8F29385B26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89" name="Picture 29" descr="page1image4134826976">
            <a:extLst>
              <a:ext uri="{FF2B5EF4-FFF2-40B4-BE49-F238E27FC236}">
                <a16:creationId xmlns:a16="http://schemas.microsoft.com/office/drawing/2014/main" id="{42AD3ECA-16F3-CD75-B39A-29D763A9CC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2435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3B4B6-309D-9947-8A80-6E4B198DC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Outline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8482ED-3DFB-D343-BC75-1E2720F34A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A004B2-1541-5046-B6F2-22AF56585712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185511C-2907-914B-847B-96016C93CBE1}"/>
              </a:ext>
            </a:extLst>
          </p:cNvPr>
          <p:cNvSpPr txBox="1">
            <a:spLocks/>
          </p:cNvSpPr>
          <p:nvPr/>
        </p:nvSpPr>
        <p:spPr>
          <a:xfrm>
            <a:off x="1255607" y="1235241"/>
            <a:ext cx="10120393" cy="491493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LHC physics achievements and prospects and the HL-LHC physics case</a:t>
            </a:r>
          </a:p>
          <a:p>
            <a:pPr marL="342900" marR="0" lvl="0" indent="-342900" algn="l" defTabSz="4572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The HL-LHC upgrade project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Civil engineering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Final focusing magnets for lower beta*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Superconducting Link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Crab cavities </a:t>
            </a:r>
          </a:p>
          <a:p>
            <a:pPr marL="342900" marR="0" lvl="0" indent="-342900" algn="l" defTabSz="4572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Inner Triplet Magnet String in SM18</a:t>
            </a:r>
          </a:p>
          <a:p>
            <a:pPr marL="342900" marR="0" lvl="0" indent="-342900" algn="l" defTabSz="4572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HL-LHC as a truly international project</a:t>
            </a:r>
          </a:p>
          <a:p>
            <a:pPr marL="342900" marR="0" lvl="0" indent="-342900" algn="l" defTabSz="4572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Performance ramp-up in the HL-LHC era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39769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B222E-8401-0CDE-7AE4-8ABDE4920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391180" y="123508"/>
            <a:ext cx="10560000" cy="720000"/>
          </a:xfrm>
        </p:spPr>
        <p:txBody>
          <a:bodyPr/>
          <a:lstStyle/>
          <a:p>
            <a:r>
              <a:rPr lang="en-FR" dirty="0"/>
              <a:t>HL-LHC technology landmarks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708E7C-5BF5-BBED-921E-23A00D5D8B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Arial"/>
              </a:rPr>
              <a:pPr/>
              <a:t>9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41A997F8-B25B-8AAA-A74F-DD8ECC8811F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69621" y="843508"/>
            <a:ext cx="7234002" cy="569445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006E5A-5221-D2C3-B16A-54B5F382BFF0}"/>
              </a:ext>
            </a:extLst>
          </p:cNvPr>
          <p:cNvSpPr txBox="1"/>
          <p:nvPr/>
        </p:nvSpPr>
        <p:spPr>
          <a:xfrm>
            <a:off x="583349" y="2001256"/>
            <a:ext cx="2854332" cy="286232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HL-LHC is an accelerator upgrade project with many challenging novelties covering a broad technology spectrum</a:t>
            </a:r>
          </a:p>
          <a:p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Technology intensive project</a:t>
            </a:r>
            <a:r>
              <a:rPr lang="fr-CH" sz="20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!</a:t>
            </a:r>
            <a:endParaRPr lang="en-GB" sz="2000" b="1" i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7765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flective ball">
      <a:majorFont>
        <a:latin typeface="Franklin Gothic Heavy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tIns="0" bIns="46800" rtlCol="0" anchor="ctr"/>
      <a:lstStyle>
        <a:defPPr algn="ctr"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2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32362</TotalTime>
  <Words>2390</Words>
  <Application>Microsoft Macintosh PowerPoint</Application>
  <PresentationFormat>Widescreen</PresentationFormat>
  <Paragraphs>602</Paragraphs>
  <Slides>56</Slides>
  <Notes>17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71" baseType="lpstr">
      <vt:lpstr>PingFangSC-Regular</vt:lpstr>
      <vt:lpstr>Arial</vt:lpstr>
      <vt:lpstr>Calibri</vt:lpstr>
      <vt:lpstr>Courier New</vt:lpstr>
      <vt:lpstr>Franklin Gothic Heavy</vt:lpstr>
      <vt:lpstr>Helvetica</vt:lpstr>
      <vt:lpstr>Lucida Grande</vt:lpstr>
      <vt:lpstr>Times New Roman</vt:lpstr>
      <vt:lpstr>Wingdings</vt:lpstr>
      <vt:lpstr>Thème Office</vt:lpstr>
      <vt:lpstr>1_Thème Office</vt:lpstr>
      <vt:lpstr>1_Office Theme</vt:lpstr>
      <vt:lpstr>Office Theme</vt:lpstr>
      <vt:lpstr>2_Office Theme</vt:lpstr>
      <vt:lpstr>Equation</vt:lpstr>
      <vt:lpstr>PowerPoint Presentation</vt:lpstr>
      <vt:lpstr>Outline</vt:lpstr>
      <vt:lpstr>Outline</vt:lpstr>
      <vt:lpstr>LHC discoveries and prospects</vt:lpstr>
      <vt:lpstr>Rich and diverse physics programme</vt:lpstr>
      <vt:lpstr>Goal of HL-LHC upgrade project</vt:lpstr>
      <vt:lpstr>PowerPoint Presentation</vt:lpstr>
      <vt:lpstr>Outline</vt:lpstr>
      <vt:lpstr>HL-LHC technology landmarks</vt:lpstr>
      <vt:lpstr>PowerPoint Presentation</vt:lpstr>
      <vt:lpstr>Completion of the civil engineering works at Point 1</vt:lpstr>
      <vt:lpstr>HL-LHC civil engineering status (Point 1)</vt:lpstr>
      <vt:lpstr>Inauguration Ceremony planned for December 2022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Flexible MgB2 superconducting links</vt:lpstr>
      <vt:lpstr>PowerPoint Presentation</vt:lpstr>
      <vt:lpstr>Crab cavity development</vt:lpstr>
      <vt:lpstr>PowerPoint Presentation</vt:lpstr>
      <vt:lpstr>Outline</vt:lpstr>
      <vt:lpstr>PowerPoint Presentation</vt:lpstr>
      <vt:lpstr>HL-LHC testing facilities in SM18</vt:lpstr>
      <vt:lpstr>PowerPoint Presentation</vt:lpstr>
      <vt:lpstr>PowerPoint Presentation</vt:lpstr>
      <vt:lpstr>WP16 – The String</vt:lpstr>
      <vt:lpstr>Outline</vt:lpstr>
      <vt:lpstr>HL-LHC is a world-wide collaboration!</vt:lpstr>
      <vt:lpstr>Truly International Collaboration offering exiting opportunities!</vt:lpstr>
      <vt:lpstr>Truly International Collaboration offering  exiting opportunities!</vt:lpstr>
      <vt:lpstr>Outline</vt:lpstr>
      <vt:lpstr>PowerPoint Presentation</vt:lpstr>
      <vt:lpstr>Start of HL-LHC exploitation and performance ramp-up</vt:lpstr>
      <vt:lpstr>TDR V1.0 - The last version of the TDR  including the added scope - 2020</vt:lpstr>
      <vt:lpstr>PowerPoint Presentation</vt:lpstr>
      <vt:lpstr>PowerPoint Presentation</vt:lpstr>
      <vt:lpstr>Recall</vt:lpstr>
      <vt:lpstr>2022 – Q2</vt:lpstr>
      <vt:lpstr>25th April - First beams at 6.8 TeV</vt:lpstr>
      <vt:lpstr>Commissioning progress</vt:lpstr>
      <vt:lpstr>Crab cavity development for the HL-LHC</vt:lpstr>
      <vt:lpstr>HL-LHC testing facilities in SM18</vt:lpstr>
      <vt:lpstr>IT String Installation in SM18</vt:lpstr>
      <vt:lpstr>Operational Scenario for HL-LHC</vt:lpstr>
      <vt:lpstr>LHC Injector Upgrade</vt:lpstr>
      <vt:lpstr>PowerPoint Presentation</vt:lpstr>
      <vt:lpstr>Introduction: LHC Performance Goals</vt:lpstr>
      <vt:lpstr>LHC Performance</vt:lpstr>
      <vt:lpstr>First Stable Beams at 13.6 TeV – 5th July</vt:lpstr>
      <vt:lpstr>CMS Integrated Luminosity, pp , 2022</vt:lpstr>
      <vt:lpstr>2022 GPD records (courtesy ATLAS)</vt:lpstr>
      <vt:lpstr>New interaction region layout</vt:lpstr>
      <vt:lpstr>SC Magnet technology for HL-LHC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Oliver Brüning</dc:creator>
  <cp:lastModifiedBy>Markus Zerlauth</cp:lastModifiedBy>
  <cp:revision>145</cp:revision>
  <dcterms:created xsi:type="dcterms:W3CDTF">2021-01-06T10:05:39Z</dcterms:created>
  <dcterms:modified xsi:type="dcterms:W3CDTF">2022-11-23T09:56:22Z</dcterms:modified>
</cp:coreProperties>
</file>