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5"/>
  </p:notesMasterIdLst>
  <p:handoutMasterIdLst>
    <p:handoutMasterId r:id="rId26"/>
  </p:handoutMasterIdLst>
  <p:sldIdLst>
    <p:sldId id="256" r:id="rId2"/>
    <p:sldId id="1395" r:id="rId3"/>
    <p:sldId id="1113" r:id="rId4"/>
    <p:sldId id="284" r:id="rId5"/>
    <p:sldId id="304" r:id="rId6"/>
    <p:sldId id="419" r:id="rId7"/>
    <p:sldId id="330" r:id="rId8"/>
    <p:sldId id="336" r:id="rId9"/>
    <p:sldId id="320" r:id="rId10"/>
    <p:sldId id="313" r:id="rId11"/>
    <p:sldId id="309" r:id="rId12"/>
    <p:sldId id="269" r:id="rId13"/>
    <p:sldId id="302" r:id="rId14"/>
    <p:sldId id="1401" r:id="rId15"/>
    <p:sldId id="1402" r:id="rId16"/>
    <p:sldId id="1396" r:id="rId17"/>
    <p:sldId id="1115" r:id="rId18"/>
    <p:sldId id="296" r:id="rId19"/>
    <p:sldId id="1397" r:id="rId20"/>
    <p:sldId id="1398" r:id="rId21"/>
    <p:sldId id="300" r:id="rId22"/>
    <p:sldId id="1400" r:id="rId23"/>
    <p:sldId id="139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99953E6-EFFF-4F6C-AC75-13B05664ED15}">
          <p14:sldIdLst>
            <p14:sldId id="256"/>
            <p14:sldId id="1395"/>
            <p14:sldId id="1113"/>
            <p14:sldId id="284"/>
            <p14:sldId id="304"/>
            <p14:sldId id="419"/>
            <p14:sldId id="330"/>
            <p14:sldId id="336"/>
            <p14:sldId id="320"/>
            <p14:sldId id="313"/>
            <p14:sldId id="309"/>
            <p14:sldId id="269"/>
            <p14:sldId id="302"/>
            <p14:sldId id="1401"/>
            <p14:sldId id="1402"/>
            <p14:sldId id="1396"/>
            <p14:sldId id="1115"/>
            <p14:sldId id="296"/>
            <p14:sldId id="1397"/>
            <p14:sldId id="1398"/>
            <p14:sldId id="300"/>
            <p14:sldId id="1400"/>
            <p14:sldId id="1399"/>
          </p14:sldIdLst>
        </p14:section>
        <p14:section name="Untitled Section" id="{C40AA1A7-2BF3-4FF4-BECB-12606EC372AE}">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Microsoft Office User" initials="Office"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000000"/>
    <a:srgbClr val="303030"/>
    <a:srgbClr val="6E24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33" autoAdjust="0"/>
    <p:restoredTop sz="94845"/>
  </p:normalViewPr>
  <p:slideViewPr>
    <p:cSldViewPr snapToGrid="0" snapToObjects="1">
      <p:cViewPr varScale="1">
        <p:scale>
          <a:sx n="192" d="100"/>
          <a:sy n="192" d="100"/>
        </p:scale>
        <p:origin x="480" y="1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mantoni\cernbox\Documents\_Social%20Media\Higgs10,%20Run3\Evaluation\working%20document%20Run3%20Higgs1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mantoni\cernbox\Documents\_Social%20Media\Higgs10,%20Run3\Evaluation\working%20document%20Run3%20Higgs10.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Mentions!$U$4</c:f>
              <c:strCache>
                <c:ptCount val="1"/>
                <c:pt idx="0">
                  <c:v>Twitter</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C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Mentions!$X$3</c:f>
              <c:strCache>
                <c:ptCount val="1"/>
                <c:pt idx="0">
                  <c:v>Gained Followers</c:v>
                </c:pt>
              </c:strCache>
            </c:strRef>
          </c:cat>
          <c:val>
            <c:numRef>
              <c:f>Mentions!$X$4</c:f>
              <c:numCache>
                <c:formatCode>#,##0</c:formatCode>
                <c:ptCount val="1"/>
                <c:pt idx="0">
                  <c:v>42263</c:v>
                </c:pt>
              </c:numCache>
            </c:numRef>
          </c:val>
          <c:extLst>
            <c:ext xmlns:c16="http://schemas.microsoft.com/office/drawing/2014/chart" uri="{C3380CC4-5D6E-409C-BE32-E72D297353CC}">
              <c16:uniqueId val="{00000000-F0DA-4E42-8A99-BFBA35857282}"/>
            </c:ext>
          </c:extLst>
        </c:ser>
        <c:ser>
          <c:idx val="1"/>
          <c:order val="1"/>
          <c:tx>
            <c:strRef>
              <c:f>Mentions!$U$5</c:f>
              <c:strCache>
                <c:ptCount val="1"/>
                <c:pt idx="0">
                  <c:v>Facebook</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C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Mentions!$X$3</c:f>
              <c:strCache>
                <c:ptCount val="1"/>
                <c:pt idx="0">
                  <c:v>Gained Followers</c:v>
                </c:pt>
              </c:strCache>
            </c:strRef>
          </c:cat>
          <c:val>
            <c:numRef>
              <c:f>Mentions!$X$5</c:f>
              <c:numCache>
                <c:formatCode>#,##0</c:formatCode>
                <c:ptCount val="1"/>
                <c:pt idx="0">
                  <c:v>31427</c:v>
                </c:pt>
              </c:numCache>
            </c:numRef>
          </c:val>
          <c:extLst>
            <c:ext xmlns:c16="http://schemas.microsoft.com/office/drawing/2014/chart" uri="{C3380CC4-5D6E-409C-BE32-E72D297353CC}">
              <c16:uniqueId val="{00000001-F0DA-4E42-8A99-BFBA35857282}"/>
            </c:ext>
          </c:extLst>
        </c:ser>
        <c:ser>
          <c:idx val="2"/>
          <c:order val="2"/>
          <c:tx>
            <c:strRef>
              <c:f>Mentions!$U$6</c:f>
              <c:strCache>
                <c:ptCount val="1"/>
                <c:pt idx="0">
                  <c:v>Instagram</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C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Mentions!$X$3</c:f>
              <c:strCache>
                <c:ptCount val="1"/>
                <c:pt idx="0">
                  <c:v>Gained Followers</c:v>
                </c:pt>
              </c:strCache>
            </c:strRef>
          </c:cat>
          <c:val>
            <c:numRef>
              <c:f>Mentions!$X$6</c:f>
              <c:numCache>
                <c:formatCode>#,##0</c:formatCode>
                <c:ptCount val="1"/>
                <c:pt idx="0">
                  <c:v>62510</c:v>
                </c:pt>
              </c:numCache>
            </c:numRef>
          </c:val>
          <c:extLst>
            <c:ext xmlns:c16="http://schemas.microsoft.com/office/drawing/2014/chart" uri="{C3380CC4-5D6E-409C-BE32-E72D297353CC}">
              <c16:uniqueId val="{00000002-F0DA-4E42-8A99-BFBA35857282}"/>
            </c:ext>
          </c:extLst>
        </c:ser>
        <c:ser>
          <c:idx val="3"/>
          <c:order val="3"/>
          <c:tx>
            <c:strRef>
              <c:f>Mentions!$U$7</c:f>
              <c:strCache>
                <c:ptCount val="1"/>
                <c:pt idx="0">
                  <c:v>LinkedIn</c:v>
                </c:pt>
              </c:strCache>
            </c:strRef>
          </c:tx>
          <c:spPr>
            <a:solidFill>
              <a:schemeClr val="accent4"/>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C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Mentions!$X$3</c:f>
              <c:strCache>
                <c:ptCount val="1"/>
                <c:pt idx="0">
                  <c:v>Gained Followers</c:v>
                </c:pt>
              </c:strCache>
            </c:strRef>
          </c:cat>
          <c:val>
            <c:numRef>
              <c:f>Mentions!$X$7</c:f>
              <c:numCache>
                <c:formatCode>#,##0</c:formatCode>
                <c:ptCount val="1"/>
                <c:pt idx="0">
                  <c:v>46084</c:v>
                </c:pt>
              </c:numCache>
            </c:numRef>
          </c:val>
          <c:extLst>
            <c:ext xmlns:c16="http://schemas.microsoft.com/office/drawing/2014/chart" uri="{C3380CC4-5D6E-409C-BE32-E72D297353CC}">
              <c16:uniqueId val="{00000003-F0DA-4E42-8A99-BFBA35857282}"/>
            </c:ext>
          </c:extLst>
        </c:ser>
        <c:ser>
          <c:idx val="4"/>
          <c:order val="4"/>
          <c:tx>
            <c:strRef>
              <c:f>Mentions!$U$8</c:f>
              <c:strCache>
                <c:ptCount val="1"/>
                <c:pt idx="0">
                  <c:v>YouTube</c:v>
                </c:pt>
              </c:strCache>
            </c:strRef>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C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Mentions!$X$3</c:f>
              <c:strCache>
                <c:ptCount val="1"/>
                <c:pt idx="0">
                  <c:v>Gained Followers</c:v>
                </c:pt>
              </c:strCache>
            </c:strRef>
          </c:cat>
          <c:val>
            <c:numRef>
              <c:f>Mentions!$X$8</c:f>
              <c:numCache>
                <c:formatCode>#,##0</c:formatCode>
                <c:ptCount val="1"/>
                <c:pt idx="0">
                  <c:v>47830</c:v>
                </c:pt>
              </c:numCache>
            </c:numRef>
          </c:val>
          <c:extLst>
            <c:ext xmlns:c16="http://schemas.microsoft.com/office/drawing/2014/chart" uri="{C3380CC4-5D6E-409C-BE32-E72D297353CC}">
              <c16:uniqueId val="{00000004-F0DA-4E42-8A99-BFBA35857282}"/>
            </c:ext>
          </c:extLst>
        </c:ser>
        <c:dLbls>
          <c:dLblPos val="outEnd"/>
          <c:showLegendKey val="0"/>
          <c:showVal val="1"/>
          <c:showCatName val="0"/>
          <c:showSerName val="0"/>
          <c:showPercent val="0"/>
          <c:showBubbleSize val="0"/>
        </c:dLbls>
        <c:gapWidth val="444"/>
        <c:overlap val="-90"/>
        <c:axId val="1988012976"/>
        <c:axId val="1988013392"/>
      </c:barChart>
      <c:catAx>
        <c:axId val="19880129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CH"/>
          </a:p>
        </c:txPr>
        <c:crossAx val="1988013392"/>
        <c:crosses val="autoZero"/>
        <c:auto val="1"/>
        <c:lblAlgn val="ctr"/>
        <c:lblOffset val="100"/>
        <c:noMultiLvlLbl val="0"/>
      </c:catAx>
      <c:valAx>
        <c:axId val="1988013392"/>
        <c:scaling>
          <c:orientation val="minMax"/>
        </c:scaling>
        <c:delete val="1"/>
        <c:axPos val="l"/>
        <c:numFmt formatCode="#,##0" sourceLinked="1"/>
        <c:majorTickMark val="none"/>
        <c:minorTickMark val="none"/>
        <c:tickLblPos val="nextTo"/>
        <c:crossAx val="19880129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Mentions!$K$46</c:f>
              <c:strCache>
                <c:ptCount val="1"/>
                <c:pt idx="0">
                  <c:v>Hashtags</c:v>
                </c:pt>
              </c:strCache>
            </c:strRef>
          </c:tx>
          <c:dPt>
            <c:idx val="0"/>
            <c:bubble3D val="0"/>
            <c:spPr>
              <a:solidFill>
                <a:schemeClr val="accent6"/>
              </a:solidFill>
              <a:ln w="19050">
                <a:solidFill>
                  <a:schemeClr val="lt1"/>
                </a:solidFill>
              </a:ln>
              <a:effectLst/>
            </c:spPr>
            <c:extLst>
              <c:ext xmlns:c16="http://schemas.microsoft.com/office/drawing/2014/chart" uri="{C3380CC4-5D6E-409C-BE32-E72D297353CC}">
                <c16:uniqueId val="{00000001-7934-0647-9EFF-071AAA996DC5}"/>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7934-0647-9EFF-071AAA996DC5}"/>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7934-0647-9EFF-071AAA996DC5}"/>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7934-0647-9EFF-071AAA996DC5}"/>
              </c:ext>
            </c:extLst>
          </c:dPt>
          <c:dLbls>
            <c:dLbl>
              <c:idx val="1"/>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934-0647-9EFF-071AAA996DC5}"/>
                </c:ext>
              </c:extLst>
            </c:dLbl>
            <c:spPr>
              <a:solidFill>
                <a:srgbClr val="FFFFFF"/>
              </a:solidFill>
              <a:ln>
                <a:solidFill>
                  <a:srgbClr val="0033A0">
                    <a:lumMod val="25000"/>
                    <a:lumOff val="75000"/>
                  </a:srgbClr>
                </a:solidFill>
              </a:ln>
              <a:effectLst/>
            </c:spPr>
            <c:txPr>
              <a:bodyPr rot="0" spcFirstLastPara="1" vertOverflow="clip" horzOverflow="clip" vert="horz" wrap="square" lIns="38100" tIns="19050" rIns="38100" bIns="19050" anchor="ctr" anchorCtr="1">
                <a:spAutoFit/>
              </a:bodyPr>
              <a:lstStyle/>
              <a:p>
                <a:pPr>
                  <a:defRPr sz="1050" b="0" i="0" u="none" strike="noStrike" kern="1200" baseline="0">
                    <a:solidFill>
                      <a:schemeClr val="dk1">
                        <a:lumMod val="65000"/>
                        <a:lumOff val="35000"/>
                      </a:schemeClr>
                    </a:solidFill>
                    <a:latin typeface="+mn-lt"/>
                    <a:ea typeface="+mn-ea"/>
                    <a:cs typeface="+mn-cs"/>
                  </a:defRPr>
                </a:pPr>
                <a:endParaRPr lang="en-CH"/>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Mentions!$I$47:$I$50</c:f>
              <c:strCache>
                <c:ptCount val="4"/>
                <c:pt idx="0">
                  <c:v>Not Rated</c:v>
                </c:pt>
                <c:pt idx="1">
                  <c:v>Positive</c:v>
                </c:pt>
                <c:pt idx="2">
                  <c:v>Negative</c:v>
                </c:pt>
                <c:pt idx="3">
                  <c:v>Neutral</c:v>
                </c:pt>
              </c:strCache>
            </c:strRef>
          </c:cat>
          <c:val>
            <c:numRef>
              <c:f>Mentions!$K$47:$K$50</c:f>
              <c:numCache>
                <c:formatCode>0%</c:formatCode>
                <c:ptCount val="4"/>
                <c:pt idx="0">
                  <c:v>4.5703084700299185E-2</c:v>
                </c:pt>
                <c:pt idx="1">
                  <c:v>0.58506138450428147</c:v>
                </c:pt>
                <c:pt idx="2">
                  <c:v>0.21438151243165171</c:v>
                </c:pt>
                <c:pt idx="3">
                  <c:v>1</c:v>
                </c:pt>
              </c:numCache>
            </c:numRef>
          </c:val>
          <c:extLst>
            <c:ext xmlns:c16="http://schemas.microsoft.com/office/drawing/2014/chart" uri="{C3380CC4-5D6E-409C-BE32-E72D297353CC}">
              <c16:uniqueId val="{00000008-7934-0647-9EFF-071AAA996DC5}"/>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1127040196373537"/>
          <c:y val="0.25489846454673676"/>
          <c:w val="0.28872959803626458"/>
          <c:h val="0.4902030709065264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610744965838245E-2"/>
          <c:y val="3.4515913162426394E-2"/>
          <c:w val="0.94110904292140707"/>
          <c:h val="0.7385390338573492"/>
        </c:manualLayout>
      </c:layout>
      <c:lineChart>
        <c:grouping val="standard"/>
        <c:varyColors val="0"/>
        <c:ser>
          <c:idx val="0"/>
          <c:order val="0"/>
          <c:tx>
            <c:strRef>
              <c:f>Sheet1!$B$1</c:f>
              <c:strCache>
                <c:ptCount val="1"/>
                <c:pt idx="0">
                  <c:v>Higgs media clippings</c:v>
                </c:pt>
              </c:strCache>
            </c:strRef>
          </c:tx>
          <c:spPr>
            <a:ln w="28575" cap="rnd">
              <a:solidFill>
                <a:schemeClr val="accent1"/>
              </a:solidFill>
              <a:round/>
            </a:ln>
            <a:effectLst/>
          </c:spPr>
          <c:marker>
            <c:symbol val="none"/>
          </c:marker>
          <c:cat>
            <c:numRef>
              <c:f>Sheet1!$A$2:$A$62</c:f>
              <c:numCache>
                <c:formatCode>m/d/yy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Sheet1!$B$2:$B$62</c:f>
              <c:numCache>
                <c:formatCode>General</c:formatCode>
                <c:ptCount val="61"/>
                <c:pt idx="0">
                  <c:v>13</c:v>
                </c:pt>
                <c:pt idx="1">
                  <c:v>12</c:v>
                </c:pt>
                <c:pt idx="2">
                  <c:v>16</c:v>
                </c:pt>
                <c:pt idx="3">
                  <c:v>2</c:v>
                </c:pt>
                <c:pt idx="4">
                  <c:v>8</c:v>
                </c:pt>
                <c:pt idx="5">
                  <c:v>0</c:v>
                </c:pt>
                <c:pt idx="6">
                  <c:v>15</c:v>
                </c:pt>
                <c:pt idx="7">
                  <c:v>24</c:v>
                </c:pt>
                <c:pt idx="8">
                  <c:v>11</c:v>
                </c:pt>
                <c:pt idx="9">
                  <c:v>15</c:v>
                </c:pt>
                <c:pt idx="10">
                  <c:v>20</c:v>
                </c:pt>
                <c:pt idx="11">
                  <c:v>16</c:v>
                </c:pt>
                <c:pt idx="12">
                  <c:v>21</c:v>
                </c:pt>
                <c:pt idx="13">
                  <c:v>37</c:v>
                </c:pt>
                <c:pt idx="14">
                  <c:v>19</c:v>
                </c:pt>
                <c:pt idx="15">
                  <c:v>6</c:v>
                </c:pt>
                <c:pt idx="16">
                  <c:v>12</c:v>
                </c:pt>
                <c:pt idx="17">
                  <c:v>11</c:v>
                </c:pt>
                <c:pt idx="18">
                  <c:v>8</c:v>
                </c:pt>
                <c:pt idx="19">
                  <c:v>6</c:v>
                </c:pt>
                <c:pt idx="20">
                  <c:v>147</c:v>
                </c:pt>
                <c:pt idx="21">
                  <c:v>16</c:v>
                </c:pt>
                <c:pt idx="22">
                  <c:v>11</c:v>
                </c:pt>
                <c:pt idx="23">
                  <c:v>7</c:v>
                </c:pt>
                <c:pt idx="24">
                  <c:v>4</c:v>
                </c:pt>
                <c:pt idx="25">
                  <c:v>9</c:v>
                </c:pt>
                <c:pt idx="26">
                  <c:v>18</c:v>
                </c:pt>
                <c:pt idx="27">
                  <c:v>32</c:v>
                </c:pt>
                <c:pt idx="28">
                  <c:v>17</c:v>
                </c:pt>
                <c:pt idx="29">
                  <c:v>46</c:v>
                </c:pt>
                <c:pt idx="30">
                  <c:v>129</c:v>
                </c:pt>
                <c:pt idx="31">
                  <c:v>82</c:v>
                </c:pt>
                <c:pt idx="32">
                  <c:v>219</c:v>
                </c:pt>
                <c:pt idx="33">
                  <c:v>684</c:v>
                </c:pt>
                <c:pt idx="34">
                  <c:v>677</c:v>
                </c:pt>
                <c:pt idx="35">
                  <c:v>609</c:v>
                </c:pt>
                <c:pt idx="36">
                  <c:v>18</c:v>
                </c:pt>
                <c:pt idx="37">
                  <c:v>7</c:v>
                </c:pt>
                <c:pt idx="38">
                  <c:v>14</c:v>
                </c:pt>
                <c:pt idx="39">
                  <c:v>1</c:v>
                </c:pt>
                <c:pt idx="40">
                  <c:v>1</c:v>
                </c:pt>
                <c:pt idx="41">
                  <c:v>17</c:v>
                </c:pt>
                <c:pt idx="42">
                  <c:v>2</c:v>
                </c:pt>
                <c:pt idx="43">
                  <c:v>5</c:v>
                </c:pt>
                <c:pt idx="44">
                  <c:v>2</c:v>
                </c:pt>
                <c:pt idx="45">
                  <c:v>1</c:v>
                </c:pt>
                <c:pt idx="46">
                  <c:v>3</c:v>
                </c:pt>
                <c:pt idx="47">
                  <c:v>1</c:v>
                </c:pt>
                <c:pt idx="48">
                  <c:v>1</c:v>
                </c:pt>
                <c:pt idx="49">
                  <c:v>0</c:v>
                </c:pt>
                <c:pt idx="50">
                  <c:v>3</c:v>
                </c:pt>
                <c:pt idx="51">
                  <c:v>3</c:v>
                </c:pt>
                <c:pt idx="52">
                  <c:v>5</c:v>
                </c:pt>
                <c:pt idx="53">
                  <c:v>2</c:v>
                </c:pt>
                <c:pt idx="54">
                  <c:v>10</c:v>
                </c:pt>
                <c:pt idx="55">
                  <c:v>3</c:v>
                </c:pt>
                <c:pt idx="56">
                  <c:v>3</c:v>
                </c:pt>
                <c:pt idx="57">
                  <c:v>0</c:v>
                </c:pt>
                <c:pt idx="58">
                  <c:v>6</c:v>
                </c:pt>
                <c:pt idx="59">
                  <c:v>4</c:v>
                </c:pt>
                <c:pt idx="60">
                  <c:v>4</c:v>
                </c:pt>
              </c:numCache>
            </c:numRef>
          </c:val>
          <c:smooth val="1"/>
          <c:extLst>
            <c:ext xmlns:c16="http://schemas.microsoft.com/office/drawing/2014/chart" uri="{C3380CC4-5D6E-409C-BE32-E72D297353CC}">
              <c16:uniqueId val="{00000000-EB3B-AA49-BC11-3954F7D04FD2}"/>
            </c:ext>
          </c:extLst>
        </c:ser>
        <c:ser>
          <c:idx val="1"/>
          <c:order val="1"/>
          <c:tx>
            <c:strRef>
              <c:f>Sheet1!$C$1</c:f>
              <c:strCache>
                <c:ptCount val="1"/>
                <c:pt idx="0">
                  <c:v>Run 3 media clippings</c:v>
                </c:pt>
              </c:strCache>
            </c:strRef>
          </c:tx>
          <c:spPr>
            <a:ln w="28575" cap="rnd">
              <a:solidFill>
                <a:schemeClr val="accent2"/>
              </a:solidFill>
              <a:round/>
            </a:ln>
            <a:effectLst/>
          </c:spPr>
          <c:marker>
            <c:symbol val="none"/>
          </c:marker>
          <c:cat>
            <c:numRef>
              <c:f>Sheet1!$A$2:$A$62</c:f>
              <c:numCache>
                <c:formatCode>m/d/yy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Sheet1!$C$2:$C$62</c:f>
              <c:numCache>
                <c:formatCode>General</c:formatCode>
                <c:ptCount val="61"/>
                <c:pt idx="0">
                  <c:v>38</c:v>
                </c:pt>
                <c:pt idx="1">
                  <c:v>26</c:v>
                </c:pt>
                <c:pt idx="2">
                  <c:v>17</c:v>
                </c:pt>
                <c:pt idx="3">
                  <c:v>7</c:v>
                </c:pt>
                <c:pt idx="4">
                  <c:v>11</c:v>
                </c:pt>
                <c:pt idx="5">
                  <c:v>8</c:v>
                </c:pt>
                <c:pt idx="6">
                  <c:v>35</c:v>
                </c:pt>
                <c:pt idx="7">
                  <c:v>48</c:v>
                </c:pt>
                <c:pt idx="8">
                  <c:v>27</c:v>
                </c:pt>
                <c:pt idx="9">
                  <c:v>47</c:v>
                </c:pt>
                <c:pt idx="10">
                  <c:v>27</c:v>
                </c:pt>
                <c:pt idx="11">
                  <c:v>36</c:v>
                </c:pt>
                <c:pt idx="12">
                  <c:v>43</c:v>
                </c:pt>
                <c:pt idx="13">
                  <c:v>71</c:v>
                </c:pt>
                <c:pt idx="14">
                  <c:v>31</c:v>
                </c:pt>
                <c:pt idx="15">
                  <c:v>20</c:v>
                </c:pt>
                <c:pt idx="16">
                  <c:v>127</c:v>
                </c:pt>
                <c:pt idx="17">
                  <c:v>48</c:v>
                </c:pt>
                <c:pt idx="18">
                  <c:v>19</c:v>
                </c:pt>
                <c:pt idx="19">
                  <c:v>17</c:v>
                </c:pt>
                <c:pt idx="20">
                  <c:v>30</c:v>
                </c:pt>
                <c:pt idx="21">
                  <c:v>21</c:v>
                </c:pt>
                <c:pt idx="22">
                  <c:v>20</c:v>
                </c:pt>
                <c:pt idx="23">
                  <c:v>19</c:v>
                </c:pt>
                <c:pt idx="24">
                  <c:v>19</c:v>
                </c:pt>
                <c:pt idx="25">
                  <c:v>17</c:v>
                </c:pt>
                <c:pt idx="26">
                  <c:v>33</c:v>
                </c:pt>
                <c:pt idx="27">
                  <c:v>54</c:v>
                </c:pt>
                <c:pt idx="28">
                  <c:v>29</c:v>
                </c:pt>
                <c:pt idx="29">
                  <c:v>52</c:v>
                </c:pt>
                <c:pt idx="30">
                  <c:v>141</c:v>
                </c:pt>
                <c:pt idx="31">
                  <c:v>95</c:v>
                </c:pt>
                <c:pt idx="32">
                  <c:v>202</c:v>
                </c:pt>
                <c:pt idx="33">
                  <c:v>666</c:v>
                </c:pt>
                <c:pt idx="34">
                  <c:v>931</c:v>
                </c:pt>
                <c:pt idx="35">
                  <c:v>1580</c:v>
                </c:pt>
                <c:pt idx="36">
                  <c:v>453</c:v>
                </c:pt>
                <c:pt idx="37">
                  <c:v>203</c:v>
                </c:pt>
                <c:pt idx="38">
                  <c:v>158</c:v>
                </c:pt>
                <c:pt idx="39">
                  <c:v>99</c:v>
                </c:pt>
                <c:pt idx="40">
                  <c:v>173</c:v>
                </c:pt>
                <c:pt idx="41">
                  <c:v>257</c:v>
                </c:pt>
                <c:pt idx="42">
                  <c:v>168</c:v>
                </c:pt>
                <c:pt idx="43">
                  <c:v>311</c:v>
                </c:pt>
                <c:pt idx="44">
                  <c:v>78</c:v>
                </c:pt>
                <c:pt idx="45">
                  <c:v>30</c:v>
                </c:pt>
                <c:pt idx="46">
                  <c:v>41</c:v>
                </c:pt>
                <c:pt idx="47">
                  <c:v>36</c:v>
                </c:pt>
                <c:pt idx="48">
                  <c:v>61</c:v>
                </c:pt>
                <c:pt idx="49">
                  <c:v>40</c:v>
                </c:pt>
                <c:pt idx="50">
                  <c:v>38</c:v>
                </c:pt>
                <c:pt idx="51">
                  <c:v>44</c:v>
                </c:pt>
                <c:pt idx="52">
                  <c:v>36</c:v>
                </c:pt>
                <c:pt idx="53">
                  <c:v>15</c:v>
                </c:pt>
                <c:pt idx="54">
                  <c:v>36</c:v>
                </c:pt>
                <c:pt idx="55">
                  <c:v>44</c:v>
                </c:pt>
                <c:pt idx="56">
                  <c:v>53</c:v>
                </c:pt>
                <c:pt idx="57">
                  <c:v>35</c:v>
                </c:pt>
                <c:pt idx="58">
                  <c:v>42</c:v>
                </c:pt>
                <c:pt idx="59">
                  <c:v>18</c:v>
                </c:pt>
                <c:pt idx="60">
                  <c:v>200</c:v>
                </c:pt>
              </c:numCache>
            </c:numRef>
          </c:val>
          <c:smooth val="1"/>
          <c:extLst>
            <c:ext xmlns:c16="http://schemas.microsoft.com/office/drawing/2014/chart" uri="{C3380CC4-5D6E-409C-BE32-E72D297353CC}">
              <c16:uniqueId val="{00000000-894C-9741-A637-DB77544E9B5D}"/>
            </c:ext>
          </c:extLst>
        </c:ser>
        <c:ser>
          <c:idx val="2"/>
          <c:order val="2"/>
          <c:tx>
            <c:strRef>
              <c:f>Sheet1!$D$1</c:f>
              <c:strCache>
                <c:ptCount val="1"/>
                <c:pt idx="0">
                  <c:v>CERN media clippings</c:v>
                </c:pt>
              </c:strCache>
            </c:strRef>
          </c:tx>
          <c:spPr>
            <a:ln w="28575" cap="rnd">
              <a:solidFill>
                <a:schemeClr val="accent3"/>
              </a:solidFill>
              <a:round/>
            </a:ln>
            <a:effectLst/>
          </c:spPr>
          <c:marker>
            <c:symbol val="none"/>
          </c:marker>
          <c:cat>
            <c:numRef>
              <c:f>Sheet1!$A$2:$A$62</c:f>
              <c:numCache>
                <c:formatCode>m/d/yy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Sheet1!$D$2:$D$62</c:f>
              <c:numCache>
                <c:formatCode>General</c:formatCode>
                <c:ptCount val="61"/>
                <c:pt idx="0">
                  <c:v>85</c:v>
                </c:pt>
                <c:pt idx="1">
                  <c:v>77</c:v>
                </c:pt>
                <c:pt idx="2">
                  <c:v>73</c:v>
                </c:pt>
                <c:pt idx="3">
                  <c:v>34</c:v>
                </c:pt>
                <c:pt idx="4">
                  <c:v>42</c:v>
                </c:pt>
                <c:pt idx="5">
                  <c:v>31</c:v>
                </c:pt>
                <c:pt idx="6">
                  <c:v>61</c:v>
                </c:pt>
                <c:pt idx="7">
                  <c:v>84</c:v>
                </c:pt>
                <c:pt idx="8">
                  <c:v>66</c:v>
                </c:pt>
                <c:pt idx="9">
                  <c:v>106</c:v>
                </c:pt>
                <c:pt idx="10">
                  <c:v>60</c:v>
                </c:pt>
                <c:pt idx="11">
                  <c:v>66</c:v>
                </c:pt>
                <c:pt idx="12">
                  <c:v>103</c:v>
                </c:pt>
                <c:pt idx="13">
                  <c:v>156</c:v>
                </c:pt>
                <c:pt idx="14">
                  <c:v>119</c:v>
                </c:pt>
                <c:pt idx="15">
                  <c:v>57</c:v>
                </c:pt>
                <c:pt idx="16">
                  <c:v>406</c:v>
                </c:pt>
                <c:pt idx="17">
                  <c:v>302</c:v>
                </c:pt>
                <c:pt idx="18">
                  <c:v>76</c:v>
                </c:pt>
                <c:pt idx="19">
                  <c:v>63</c:v>
                </c:pt>
                <c:pt idx="20">
                  <c:v>262</c:v>
                </c:pt>
                <c:pt idx="21">
                  <c:v>114</c:v>
                </c:pt>
                <c:pt idx="22">
                  <c:v>92</c:v>
                </c:pt>
                <c:pt idx="23">
                  <c:v>69</c:v>
                </c:pt>
                <c:pt idx="24">
                  <c:v>64</c:v>
                </c:pt>
                <c:pt idx="25">
                  <c:v>72</c:v>
                </c:pt>
                <c:pt idx="26">
                  <c:v>142</c:v>
                </c:pt>
                <c:pt idx="27">
                  <c:v>111</c:v>
                </c:pt>
                <c:pt idx="28">
                  <c:v>143</c:v>
                </c:pt>
                <c:pt idx="29">
                  <c:v>135</c:v>
                </c:pt>
                <c:pt idx="30">
                  <c:v>242</c:v>
                </c:pt>
                <c:pt idx="31">
                  <c:v>159</c:v>
                </c:pt>
                <c:pt idx="32">
                  <c:v>269</c:v>
                </c:pt>
                <c:pt idx="33">
                  <c:v>973</c:v>
                </c:pt>
                <c:pt idx="34">
                  <c:v>1410</c:v>
                </c:pt>
                <c:pt idx="35">
                  <c:v>1862</c:v>
                </c:pt>
                <c:pt idx="36">
                  <c:v>643</c:v>
                </c:pt>
                <c:pt idx="37">
                  <c:v>422</c:v>
                </c:pt>
                <c:pt idx="38">
                  <c:v>245</c:v>
                </c:pt>
                <c:pt idx="39">
                  <c:v>187</c:v>
                </c:pt>
                <c:pt idx="40">
                  <c:v>253</c:v>
                </c:pt>
                <c:pt idx="41">
                  <c:v>483</c:v>
                </c:pt>
                <c:pt idx="42">
                  <c:v>356</c:v>
                </c:pt>
                <c:pt idx="43">
                  <c:v>463</c:v>
                </c:pt>
                <c:pt idx="44">
                  <c:v>153</c:v>
                </c:pt>
                <c:pt idx="45">
                  <c:v>87</c:v>
                </c:pt>
                <c:pt idx="46">
                  <c:v>104</c:v>
                </c:pt>
                <c:pt idx="47">
                  <c:v>97</c:v>
                </c:pt>
                <c:pt idx="48">
                  <c:v>154</c:v>
                </c:pt>
                <c:pt idx="49">
                  <c:v>101</c:v>
                </c:pt>
                <c:pt idx="50">
                  <c:v>91</c:v>
                </c:pt>
                <c:pt idx="51">
                  <c:v>105</c:v>
                </c:pt>
                <c:pt idx="52">
                  <c:v>106</c:v>
                </c:pt>
                <c:pt idx="53">
                  <c:v>65</c:v>
                </c:pt>
                <c:pt idx="54">
                  <c:v>106</c:v>
                </c:pt>
                <c:pt idx="55">
                  <c:v>107</c:v>
                </c:pt>
                <c:pt idx="56">
                  <c:v>154</c:v>
                </c:pt>
                <c:pt idx="57">
                  <c:v>104</c:v>
                </c:pt>
                <c:pt idx="58">
                  <c:v>105</c:v>
                </c:pt>
                <c:pt idx="59">
                  <c:v>84</c:v>
                </c:pt>
                <c:pt idx="60">
                  <c:v>240</c:v>
                </c:pt>
              </c:numCache>
            </c:numRef>
          </c:val>
          <c:smooth val="1"/>
          <c:extLst>
            <c:ext xmlns:c16="http://schemas.microsoft.com/office/drawing/2014/chart" uri="{C3380CC4-5D6E-409C-BE32-E72D297353CC}">
              <c16:uniqueId val="{00000000-C19A-D742-9EB1-B3F61A3C2AA3}"/>
            </c:ext>
          </c:extLst>
        </c:ser>
        <c:dLbls>
          <c:showLegendKey val="0"/>
          <c:showVal val="0"/>
          <c:showCatName val="0"/>
          <c:showSerName val="0"/>
          <c:showPercent val="0"/>
          <c:showBubbleSize val="0"/>
        </c:dLbls>
        <c:smooth val="0"/>
        <c:axId val="1438774288"/>
        <c:axId val="1438775968"/>
      </c:lineChart>
      <c:dateAx>
        <c:axId val="1438774288"/>
        <c:scaling>
          <c:orientation val="minMax"/>
        </c:scaling>
        <c:delete val="0"/>
        <c:axPos val="b"/>
        <c:numFmt formatCode="m/d/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CH"/>
          </a:p>
        </c:txPr>
        <c:crossAx val="1438775968"/>
        <c:crosses val="autoZero"/>
        <c:auto val="1"/>
        <c:lblOffset val="100"/>
        <c:baseTimeUnit val="days"/>
      </c:dateAx>
      <c:valAx>
        <c:axId val="1438775968"/>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crossAx val="1438774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Sheet1!$C$1</c:f>
              <c:strCache>
                <c:ptCount val="1"/>
                <c:pt idx="0">
                  <c:v>Share of Higgs and Run 3 media clippings from 1 June to 31 July</c:v>
                </c:pt>
              </c:strCache>
            </c:strRef>
          </c:tx>
          <c:spPr>
            <a:solidFill>
              <a:schemeClr val="bg1">
                <a:lumMod val="75000"/>
              </a:schemeClr>
            </a:solidFill>
            <a:ln>
              <a:noFill/>
            </a:ln>
            <a:effectLst/>
          </c:spPr>
          <c:invertIfNegative val="0"/>
          <c:cat>
            <c:strRef>
              <c:f>Sheet1!$A$2:$A$24</c:f>
              <c:strCache>
                <c:ptCount val="23"/>
                <c:pt idx="0">
                  <c:v>Germany</c:v>
                </c:pt>
                <c:pt idx="1">
                  <c:v>United Kingdom</c:v>
                </c:pt>
                <c:pt idx="2">
                  <c:v>Spain</c:v>
                </c:pt>
                <c:pt idx="3">
                  <c:v>Italy</c:v>
                </c:pt>
                <c:pt idx="4">
                  <c:v>France</c:v>
                </c:pt>
                <c:pt idx="5">
                  <c:v>Switzerland</c:v>
                </c:pt>
                <c:pt idx="6">
                  <c:v>Hungary</c:v>
                </c:pt>
                <c:pt idx="7">
                  <c:v>Romania</c:v>
                </c:pt>
                <c:pt idx="8">
                  <c:v>Belgium</c:v>
                </c:pt>
                <c:pt idx="9">
                  <c:v>Portugal</c:v>
                </c:pt>
                <c:pt idx="10">
                  <c:v>Austria</c:v>
                </c:pt>
                <c:pt idx="11">
                  <c:v>Greece</c:v>
                </c:pt>
                <c:pt idx="12">
                  <c:v>Poland</c:v>
                </c:pt>
                <c:pt idx="13">
                  <c:v>Norway</c:v>
                </c:pt>
                <c:pt idx="14">
                  <c:v>Netherlands</c:v>
                </c:pt>
                <c:pt idx="15">
                  <c:v>Denmark</c:v>
                </c:pt>
                <c:pt idx="16">
                  <c:v>Slovakia</c:v>
                </c:pt>
                <c:pt idx="17">
                  <c:v>Czech Republic</c:v>
                </c:pt>
                <c:pt idx="18">
                  <c:v>Israel</c:v>
                </c:pt>
                <c:pt idx="19">
                  <c:v>Sweden</c:v>
                </c:pt>
                <c:pt idx="20">
                  <c:v>Serbia</c:v>
                </c:pt>
                <c:pt idx="21">
                  <c:v>Finland</c:v>
                </c:pt>
                <c:pt idx="22">
                  <c:v>Bulgaria</c:v>
                </c:pt>
              </c:strCache>
            </c:strRef>
          </c:cat>
          <c:val>
            <c:numRef>
              <c:f>Sheet1!$C$2:$C$24</c:f>
              <c:numCache>
                <c:formatCode>0.0%</c:formatCode>
                <c:ptCount val="23"/>
                <c:pt idx="0">
                  <c:v>0.23820099944475293</c:v>
                </c:pt>
                <c:pt idx="1">
                  <c:v>0.19655746807329261</c:v>
                </c:pt>
                <c:pt idx="2">
                  <c:v>0.1682398667406996</c:v>
                </c:pt>
                <c:pt idx="3">
                  <c:v>0.11937812326485286</c:v>
                </c:pt>
                <c:pt idx="4">
                  <c:v>8.2731815657967792E-2</c:v>
                </c:pt>
                <c:pt idx="5">
                  <c:v>4.886174347584675E-2</c:v>
                </c:pt>
                <c:pt idx="6">
                  <c:v>3.1093836757357024E-2</c:v>
                </c:pt>
                <c:pt idx="7">
                  <c:v>1.8878400888395337E-2</c:v>
                </c:pt>
                <c:pt idx="8">
                  <c:v>1.7767906718489729E-2</c:v>
                </c:pt>
                <c:pt idx="9">
                  <c:v>1.5546918378678512E-2</c:v>
                </c:pt>
                <c:pt idx="10">
                  <c:v>1.3325930038867296E-2</c:v>
                </c:pt>
                <c:pt idx="11">
                  <c:v>1.1104941699056081E-2</c:v>
                </c:pt>
                <c:pt idx="12">
                  <c:v>1.0549694614103275E-2</c:v>
                </c:pt>
                <c:pt idx="13">
                  <c:v>7.2182121043864516E-3</c:v>
                </c:pt>
                <c:pt idx="14">
                  <c:v>4.9972237645752359E-3</c:v>
                </c:pt>
                <c:pt idx="15">
                  <c:v>4.9972237645752359E-3</c:v>
                </c:pt>
                <c:pt idx="16">
                  <c:v>4.4419766796224324E-3</c:v>
                </c:pt>
                <c:pt idx="17">
                  <c:v>2.7762354247640201E-3</c:v>
                </c:pt>
                <c:pt idx="18">
                  <c:v>2.2209883398112162E-3</c:v>
                </c:pt>
                <c:pt idx="19">
                  <c:v>1.1104941699056081E-3</c:v>
                </c:pt>
                <c:pt idx="20">
                  <c:v>0</c:v>
                </c:pt>
                <c:pt idx="21">
                  <c:v>0</c:v>
                </c:pt>
                <c:pt idx="22">
                  <c:v>0</c:v>
                </c:pt>
              </c:numCache>
            </c:numRef>
          </c:val>
          <c:extLst>
            <c:ext xmlns:c16="http://schemas.microsoft.com/office/drawing/2014/chart" uri="{C3380CC4-5D6E-409C-BE32-E72D297353CC}">
              <c16:uniqueId val="{00000000-CA7C-8D46-98D2-3AD097D5A43D}"/>
            </c:ext>
          </c:extLst>
        </c:ser>
        <c:dLbls>
          <c:showLegendKey val="0"/>
          <c:showVal val="0"/>
          <c:showCatName val="0"/>
          <c:showSerName val="0"/>
          <c:showPercent val="0"/>
          <c:showBubbleSize val="0"/>
        </c:dLbls>
        <c:gapWidth val="150"/>
        <c:overlap val="-27"/>
        <c:axId val="1919772352"/>
        <c:axId val="1919257536"/>
      </c:barChart>
      <c:lineChart>
        <c:grouping val="standard"/>
        <c:varyColors val="0"/>
        <c:ser>
          <c:idx val="0"/>
          <c:order val="0"/>
          <c:tx>
            <c:strRef>
              <c:f>Sheet1!$B$1</c:f>
              <c:strCache>
                <c:ptCount val="1"/>
                <c:pt idx="0">
                  <c:v>Share of CERN's total Member States contributions in 2021</c:v>
                </c:pt>
              </c:strCache>
            </c:strRef>
          </c:tx>
          <c:spPr>
            <a:ln w="28575" cap="rnd">
              <a:noFill/>
              <a:round/>
            </a:ln>
            <a:effectLst/>
          </c:spPr>
          <c:marker>
            <c:symbol val="dash"/>
            <c:size val="10"/>
            <c:spPr>
              <a:solidFill>
                <a:schemeClr val="accent1"/>
              </a:solidFill>
              <a:ln w="9525">
                <a:solidFill>
                  <a:schemeClr val="accent1"/>
                </a:solidFill>
              </a:ln>
              <a:effectLst/>
            </c:spPr>
          </c:marker>
          <c:cat>
            <c:strRef>
              <c:f>Sheet1!$A$2:$A$24</c:f>
              <c:strCache>
                <c:ptCount val="23"/>
                <c:pt idx="0">
                  <c:v>Germany</c:v>
                </c:pt>
                <c:pt idx="1">
                  <c:v>United Kingdom</c:v>
                </c:pt>
                <c:pt idx="2">
                  <c:v>Spain</c:v>
                </c:pt>
                <c:pt idx="3">
                  <c:v>Italy</c:v>
                </c:pt>
                <c:pt idx="4">
                  <c:v>France</c:v>
                </c:pt>
                <c:pt idx="5">
                  <c:v>Switzerland</c:v>
                </c:pt>
                <c:pt idx="6">
                  <c:v>Hungary</c:v>
                </c:pt>
                <c:pt idx="7">
                  <c:v>Romania</c:v>
                </c:pt>
                <c:pt idx="8">
                  <c:v>Belgium</c:v>
                </c:pt>
                <c:pt idx="9">
                  <c:v>Portugal</c:v>
                </c:pt>
                <c:pt idx="10">
                  <c:v>Austria</c:v>
                </c:pt>
                <c:pt idx="11">
                  <c:v>Greece</c:v>
                </c:pt>
                <c:pt idx="12">
                  <c:v>Poland</c:v>
                </c:pt>
                <c:pt idx="13">
                  <c:v>Norway</c:v>
                </c:pt>
                <c:pt idx="14">
                  <c:v>Netherlands</c:v>
                </c:pt>
                <c:pt idx="15">
                  <c:v>Denmark</c:v>
                </c:pt>
                <c:pt idx="16">
                  <c:v>Slovakia</c:v>
                </c:pt>
                <c:pt idx="17">
                  <c:v>Czech Republic</c:v>
                </c:pt>
                <c:pt idx="18">
                  <c:v>Israel</c:v>
                </c:pt>
                <c:pt idx="19">
                  <c:v>Sweden</c:v>
                </c:pt>
                <c:pt idx="20">
                  <c:v>Serbia</c:v>
                </c:pt>
                <c:pt idx="21">
                  <c:v>Finland</c:v>
                </c:pt>
                <c:pt idx="22">
                  <c:v>Bulgaria</c:v>
                </c:pt>
              </c:strCache>
            </c:strRef>
          </c:cat>
          <c:val>
            <c:numRef>
              <c:f>Sheet1!$B$2:$B$24</c:f>
              <c:numCache>
                <c:formatCode>0.0%</c:formatCode>
                <c:ptCount val="23"/>
                <c:pt idx="0">
                  <c:v>0.20872089999999999</c:v>
                </c:pt>
                <c:pt idx="1">
                  <c:v>0.14863470000000001</c:v>
                </c:pt>
                <c:pt idx="2">
                  <c:v>7.385259999999999E-2</c:v>
                </c:pt>
                <c:pt idx="3">
                  <c:v>0.1047729</c:v>
                </c:pt>
                <c:pt idx="4">
                  <c:v>0.13914650000000001</c:v>
                </c:pt>
                <c:pt idx="5">
                  <c:v>3.9329599999999999E-2</c:v>
                </c:pt>
                <c:pt idx="6">
                  <c:v>6.8691999999999998E-3</c:v>
                </c:pt>
                <c:pt idx="7">
                  <c:v>1.1623000000000001E-2</c:v>
                </c:pt>
                <c:pt idx="8">
                  <c:v>2.7716299999999999E-2</c:v>
                </c:pt>
                <c:pt idx="9">
                  <c:v>1.10724E-2</c:v>
                </c:pt>
                <c:pt idx="10">
                  <c:v>2.20488E-2</c:v>
                </c:pt>
                <c:pt idx="11">
                  <c:v>1.0465E-2</c:v>
                </c:pt>
                <c:pt idx="12">
                  <c:v>2.8347400000000002E-2</c:v>
                </c:pt>
                <c:pt idx="13">
                  <c:v>2.3007E-2</c:v>
                </c:pt>
                <c:pt idx="14">
                  <c:v>4.6618199999999999E-2</c:v>
                </c:pt>
                <c:pt idx="15">
                  <c:v>1.7982600000000001E-2</c:v>
                </c:pt>
                <c:pt idx="16">
                  <c:v>5.1419000000000005E-3</c:v>
                </c:pt>
                <c:pt idx="17">
                  <c:v>1.0500600000000001E-2</c:v>
                </c:pt>
                <c:pt idx="18">
                  <c:v>1.9155199999999997E-2</c:v>
                </c:pt>
                <c:pt idx="19">
                  <c:v>2.5897999999999997E-2</c:v>
                </c:pt>
                <c:pt idx="20">
                  <c:v>2.4516999999999998E-3</c:v>
                </c:pt>
                <c:pt idx="21">
                  <c:v>1.3404899999999999E-2</c:v>
                </c:pt>
                <c:pt idx="22">
                  <c:v>3.2407999999999998E-3</c:v>
                </c:pt>
              </c:numCache>
            </c:numRef>
          </c:val>
          <c:smooth val="0"/>
          <c:extLst>
            <c:ext xmlns:c16="http://schemas.microsoft.com/office/drawing/2014/chart" uri="{C3380CC4-5D6E-409C-BE32-E72D297353CC}">
              <c16:uniqueId val="{00000001-CA7C-8D46-98D2-3AD097D5A43D}"/>
            </c:ext>
          </c:extLst>
        </c:ser>
        <c:dLbls>
          <c:showLegendKey val="0"/>
          <c:showVal val="0"/>
          <c:showCatName val="0"/>
          <c:showSerName val="0"/>
          <c:showPercent val="0"/>
          <c:showBubbleSize val="0"/>
        </c:dLbls>
        <c:marker val="1"/>
        <c:smooth val="0"/>
        <c:axId val="1919772352"/>
        <c:axId val="1919257536"/>
      </c:lineChart>
      <c:catAx>
        <c:axId val="1919772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CH"/>
          </a:p>
        </c:txPr>
        <c:crossAx val="1919257536"/>
        <c:crosses val="autoZero"/>
        <c:auto val="1"/>
        <c:lblAlgn val="ctr"/>
        <c:lblOffset val="100"/>
        <c:noMultiLvlLbl val="0"/>
      </c:catAx>
      <c:valAx>
        <c:axId val="19192575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crossAx val="1919772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CH"/>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610744965838245E-2"/>
          <c:y val="3.4515913162426394E-2"/>
          <c:w val="0.94110904292140707"/>
          <c:h val="0.69496730513198735"/>
        </c:manualLayout>
      </c:layout>
      <c:lineChart>
        <c:grouping val="standard"/>
        <c:varyColors val="0"/>
        <c:ser>
          <c:idx val="0"/>
          <c:order val="0"/>
          <c:tx>
            <c:strRef>
              <c:f>Sheet1!$B$1</c:f>
              <c:strCache>
                <c:ptCount val="1"/>
                <c:pt idx="0">
                  <c:v>Media clippings</c:v>
                </c:pt>
              </c:strCache>
            </c:strRef>
          </c:tx>
          <c:spPr>
            <a:ln w="28575" cap="rnd">
              <a:solidFill>
                <a:schemeClr val="accent1"/>
              </a:solidFill>
              <a:round/>
            </a:ln>
            <a:effectLst/>
          </c:spPr>
          <c:marker>
            <c:symbol val="none"/>
          </c:marker>
          <c:cat>
            <c:numRef>
              <c:f>Sheet1!$A$2:$A$176</c:f>
              <c:numCache>
                <c:formatCode>m/d/yy</c:formatCode>
                <c:ptCount val="175"/>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pt idx="61">
                  <c:v>44774</c:v>
                </c:pt>
                <c:pt idx="62">
                  <c:v>44775</c:v>
                </c:pt>
                <c:pt idx="63">
                  <c:v>44776</c:v>
                </c:pt>
                <c:pt idx="64">
                  <c:v>44777</c:v>
                </c:pt>
                <c:pt idx="65">
                  <c:v>44778</c:v>
                </c:pt>
                <c:pt idx="66">
                  <c:v>44779</c:v>
                </c:pt>
                <c:pt idx="67">
                  <c:v>44780</c:v>
                </c:pt>
                <c:pt idx="68">
                  <c:v>44781</c:v>
                </c:pt>
                <c:pt idx="69">
                  <c:v>44782</c:v>
                </c:pt>
                <c:pt idx="70">
                  <c:v>44783</c:v>
                </c:pt>
                <c:pt idx="71">
                  <c:v>44784</c:v>
                </c:pt>
                <c:pt idx="72">
                  <c:v>44785</c:v>
                </c:pt>
                <c:pt idx="73">
                  <c:v>44786</c:v>
                </c:pt>
                <c:pt idx="74">
                  <c:v>44787</c:v>
                </c:pt>
                <c:pt idx="75">
                  <c:v>44788</c:v>
                </c:pt>
                <c:pt idx="76">
                  <c:v>44789</c:v>
                </c:pt>
                <c:pt idx="77">
                  <c:v>44790</c:v>
                </c:pt>
                <c:pt idx="78">
                  <c:v>44791</c:v>
                </c:pt>
                <c:pt idx="79">
                  <c:v>44792</c:v>
                </c:pt>
                <c:pt idx="80">
                  <c:v>44793</c:v>
                </c:pt>
                <c:pt idx="81">
                  <c:v>44794</c:v>
                </c:pt>
                <c:pt idx="82">
                  <c:v>44795</c:v>
                </c:pt>
                <c:pt idx="83">
                  <c:v>44796</c:v>
                </c:pt>
                <c:pt idx="84">
                  <c:v>44797</c:v>
                </c:pt>
                <c:pt idx="85">
                  <c:v>44798</c:v>
                </c:pt>
                <c:pt idx="86">
                  <c:v>44799</c:v>
                </c:pt>
                <c:pt idx="87">
                  <c:v>44800</c:v>
                </c:pt>
                <c:pt idx="88">
                  <c:v>44801</c:v>
                </c:pt>
                <c:pt idx="89">
                  <c:v>44802</c:v>
                </c:pt>
                <c:pt idx="90">
                  <c:v>44803</c:v>
                </c:pt>
                <c:pt idx="91">
                  <c:v>44804</c:v>
                </c:pt>
                <c:pt idx="92">
                  <c:v>44805</c:v>
                </c:pt>
                <c:pt idx="93">
                  <c:v>44806</c:v>
                </c:pt>
                <c:pt idx="94">
                  <c:v>44807</c:v>
                </c:pt>
                <c:pt idx="95">
                  <c:v>44808</c:v>
                </c:pt>
                <c:pt idx="96">
                  <c:v>44809</c:v>
                </c:pt>
                <c:pt idx="97">
                  <c:v>44810</c:v>
                </c:pt>
                <c:pt idx="98">
                  <c:v>44811</c:v>
                </c:pt>
                <c:pt idx="99">
                  <c:v>44812</c:v>
                </c:pt>
                <c:pt idx="100">
                  <c:v>44813</c:v>
                </c:pt>
                <c:pt idx="101">
                  <c:v>44814</c:v>
                </c:pt>
                <c:pt idx="102">
                  <c:v>44815</c:v>
                </c:pt>
                <c:pt idx="103">
                  <c:v>44816</c:v>
                </c:pt>
                <c:pt idx="104">
                  <c:v>44817</c:v>
                </c:pt>
                <c:pt idx="105">
                  <c:v>44818</c:v>
                </c:pt>
                <c:pt idx="106">
                  <c:v>44819</c:v>
                </c:pt>
                <c:pt idx="107">
                  <c:v>44820</c:v>
                </c:pt>
                <c:pt idx="108">
                  <c:v>44821</c:v>
                </c:pt>
                <c:pt idx="109">
                  <c:v>44822</c:v>
                </c:pt>
                <c:pt idx="110">
                  <c:v>44823</c:v>
                </c:pt>
                <c:pt idx="111">
                  <c:v>44824</c:v>
                </c:pt>
                <c:pt idx="112">
                  <c:v>44825</c:v>
                </c:pt>
                <c:pt idx="113">
                  <c:v>44826</c:v>
                </c:pt>
                <c:pt idx="114">
                  <c:v>44827</c:v>
                </c:pt>
                <c:pt idx="115">
                  <c:v>44828</c:v>
                </c:pt>
                <c:pt idx="116">
                  <c:v>44829</c:v>
                </c:pt>
                <c:pt idx="117">
                  <c:v>44830</c:v>
                </c:pt>
                <c:pt idx="118">
                  <c:v>44831</c:v>
                </c:pt>
                <c:pt idx="119">
                  <c:v>44832</c:v>
                </c:pt>
                <c:pt idx="120">
                  <c:v>44833</c:v>
                </c:pt>
                <c:pt idx="121">
                  <c:v>44834</c:v>
                </c:pt>
                <c:pt idx="122">
                  <c:v>44835</c:v>
                </c:pt>
                <c:pt idx="123">
                  <c:v>44836</c:v>
                </c:pt>
                <c:pt idx="124">
                  <c:v>44837</c:v>
                </c:pt>
                <c:pt idx="125">
                  <c:v>44838</c:v>
                </c:pt>
                <c:pt idx="126">
                  <c:v>44839</c:v>
                </c:pt>
                <c:pt idx="127">
                  <c:v>44840</c:v>
                </c:pt>
                <c:pt idx="128">
                  <c:v>44841</c:v>
                </c:pt>
                <c:pt idx="129">
                  <c:v>44842</c:v>
                </c:pt>
                <c:pt idx="130">
                  <c:v>44843</c:v>
                </c:pt>
                <c:pt idx="131">
                  <c:v>44844</c:v>
                </c:pt>
                <c:pt idx="132">
                  <c:v>44845</c:v>
                </c:pt>
                <c:pt idx="133">
                  <c:v>44846</c:v>
                </c:pt>
                <c:pt idx="134">
                  <c:v>44847</c:v>
                </c:pt>
                <c:pt idx="135">
                  <c:v>44848</c:v>
                </c:pt>
                <c:pt idx="136">
                  <c:v>44849</c:v>
                </c:pt>
                <c:pt idx="137">
                  <c:v>44850</c:v>
                </c:pt>
                <c:pt idx="138">
                  <c:v>44851</c:v>
                </c:pt>
                <c:pt idx="139">
                  <c:v>44852</c:v>
                </c:pt>
                <c:pt idx="140">
                  <c:v>44853</c:v>
                </c:pt>
                <c:pt idx="141">
                  <c:v>44854</c:v>
                </c:pt>
                <c:pt idx="142">
                  <c:v>44855</c:v>
                </c:pt>
                <c:pt idx="143">
                  <c:v>44856</c:v>
                </c:pt>
                <c:pt idx="144">
                  <c:v>44857</c:v>
                </c:pt>
                <c:pt idx="145">
                  <c:v>44858</c:v>
                </c:pt>
                <c:pt idx="146">
                  <c:v>44859</c:v>
                </c:pt>
                <c:pt idx="147">
                  <c:v>44860</c:v>
                </c:pt>
                <c:pt idx="148">
                  <c:v>44861</c:v>
                </c:pt>
                <c:pt idx="149">
                  <c:v>44862</c:v>
                </c:pt>
                <c:pt idx="150">
                  <c:v>44863</c:v>
                </c:pt>
                <c:pt idx="151">
                  <c:v>44864</c:v>
                </c:pt>
                <c:pt idx="152">
                  <c:v>44865</c:v>
                </c:pt>
                <c:pt idx="153">
                  <c:v>44866</c:v>
                </c:pt>
                <c:pt idx="154">
                  <c:v>44867</c:v>
                </c:pt>
                <c:pt idx="155">
                  <c:v>44868</c:v>
                </c:pt>
                <c:pt idx="156">
                  <c:v>44869</c:v>
                </c:pt>
                <c:pt idx="157">
                  <c:v>44870</c:v>
                </c:pt>
                <c:pt idx="158">
                  <c:v>44871</c:v>
                </c:pt>
                <c:pt idx="159">
                  <c:v>44872</c:v>
                </c:pt>
                <c:pt idx="160">
                  <c:v>44873</c:v>
                </c:pt>
                <c:pt idx="161">
                  <c:v>44874</c:v>
                </c:pt>
                <c:pt idx="162">
                  <c:v>44875</c:v>
                </c:pt>
                <c:pt idx="163">
                  <c:v>44876</c:v>
                </c:pt>
                <c:pt idx="164">
                  <c:v>44877</c:v>
                </c:pt>
                <c:pt idx="165">
                  <c:v>44878</c:v>
                </c:pt>
                <c:pt idx="166">
                  <c:v>44879</c:v>
                </c:pt>
                <c:pt idx="167">
                  <c:v>44880</c:v>
                </c:pt>
                <c:pt idx="168">
                  <c:v>44881</c:v>
                </c:pt>
                <c:pt idx="169">
                  <c:v>44882</c:v>
                </c:pt>
                <c:pt idx="170">
                  <c:v>44883</c:v>
                </c:pt>
                <c:pt idx="171">
                  <c:v>44884</c:v>
                </c:pt>
                <c:pt idx="172">
                  <c:v>44885</c:v>
                </c:pt>
                <c:pt idx="173">
                  <c:v>44886</c:v>
                </c:pt>
                <c:pt idx="174">
                  <c:v>44887</c:v>
                </c:pt>
              </c:numCache>
            </c:numRef>
          </c:cat>
          <c:val>
            <c:numRef>
              <c:f>Sheet1!$B$2:$B$176</c:f>
              <c:numCache>
                <c:formatCode>General</c:formatCode>
                <c:ptCount val="175"/>
                <c:pt idx="0">
                  <c:v>85</c:v>
                </c:pt>
                <c:pt idx="1">
                  <c:v>77</c:v>
                </c:pt>
                <c:pt idx="2">
                  <c:v>73</c:v>
                </c:pt>
                <c:pt idx="3">
                  <c:v>34</c:v>
                </c:pt>
                <c:pt idx="4">
                  <c:v>42</c:v>
                </c:pt>
                <c:pt idx="5">
                  <c:v>31</c:v>
                </c:pt>
                <c:pt idx="6">
                  <c:v>61</c:v>
                </c:pt>
                <c:pt idx="7">
                  <c:v>84</c:v>
                </c:pt>
                <c:pt idx="8">
                  <c:v>66</c:v>
                </c:pt>
                <c:pt idx="9">
                  <c:v>106</c:v>
                </c:pt>
                <c:pt idx="10">
                  <c:v>60</c:v>
                </c:pt>
                <c:pt idx="11">
                  <c:v>66</c:v>
                </c:pt>
                <c:pt idx="12">
                  <c:v>103</c:v>
                </c:pt>
                <c:pt idx="13">
                  <c:v>156</c:v>
                </c:pt>
                <c:pt idx="14">
                  <c:v>119</c:v>
                </c:pt>
                <c:pt idx="15">
                  <c:v>57</c:v>
                </c:pt>
                <c:pt idx="16">
                  <c:v>406</c:v>
                </c:pt>
                <c:pt idx="17">
                  <c:v>302</c:v>
                </c:pt>
                <c:pt idx="18">
                  <c:v>76</c:v>
                </c:pt>
                <c:pt idx="19">
                  <c:v>63</c:v>
                </c:pt>
                <c:pt idx="20">
                  <c:v>262</c:v>
                </c:pt>
                <c:pt idx="21">
                  <c:v>114</c:v>
                </c:pt>
                <c:pt idx="22">
                  <c:v>92</c:v>
                </c:pt>
                <c:pt idx="23">
                  <c:v>69</c:v>
                </c:pt>
                <c:pt idx="24">
                  <c:v>64</c:v>
                </c:pt>
                <c:pt idx="25">
                  <c:v>72</c:v>
                </c:pt>
                <c:pt idx="26">
                  <c:v>142</c:v>
                </c:pt>
                <c:pt idx="27">
                  <c:v>111</c:v>
                </c:pt>
                <c:pt idx="28">
                  <c:v>143</c:v>
                </c:pt>
                <c:pt idx="29">
                  <c:v>135</c:v>
                </c:pt>
                <c:pt idx="30">
                  <c:v>242</c:v>
                </c:pt>
                <c:pt idx="31">
                  <c:v>159</c:v>
                </c:pt>
                <c:pt idx="32">
                  <c:v>269</c:v>
                </c:pt>
                <c:pt idx="33">
                  <c:v>973</c:v>
                </c:pt>
                <c:pt idx="34">
                  <c:v>1410</c:v>
                </c:pt>
                <c:pt idx="35">
                  <c:v>1862</c:v>
                </c:pt>
                <c:pt idx="36">
                  <c:v>643</c:v>
                </c:pt>
                <c:pt idx="37">
                  <c:v>422</c:v>
                </c:pt>
                <c:pt idx="38">
                  <c:v>245</c:v>
                </c:pt>
                <c:pt idx="39">
                  <c:v>187</c:v>
                </c:pt>
                <c:pt idx="40">
                  <c:v>253</c:v>
                </c:pt>
                <c:pt idx="41">
                  <c:v>483</c:v>
                </c:pt>
                <c:pt idx="42">
                  <c:v>356</c:v>
                </c:pt>
                <c:pt idx="43">
                  <c:v>463</c:v>
                </c:pt>
                <c:pt idx="44">
                  <c:v>153</c:v>
                </c:pt>
                <c:pt idx="45">
                  <c:v>87</c:v>
                </c:pt>
                <c:pt idx="46">
                  <c:v>104</c:v>
                </c:pt>
                <c:pt idx="47">
                  <c:v>97</c:v>
                </c:pt>
                <c:pt idx="48">
                  <c:v>154</c:v>
                </c:pt>
                <c:pt idx="49">
                  <c:v>101</c:v>
                </c:pt>
                <c:pt idx="50">
                  <c:v>91</c:v>
                </c:pt>
                <c:pt idx="51">
                  <c:v>105</c:v>
                </c:pt>
                <c:pt idx="52">
                  <c:v>106</c:v>
                </c:pt>
                <c:pt idx="53">
                  <c:v>65</c:v>
                </c:pt>
                <c:pt idx="54">
                  <c:v>106</c:v>
                </c:pt>
                <c:pt idx="55">
                  <c:v>107</c:v>
                </c:pt>
                <c:pt idx="56">
                  <c:v>154</c:v>
                </c:pt>
                <c:pt idx="57">
                  <c:v>104</c:v>
                </c:pt>
                <c:pt idx="58">
                  <c:v>105</c:v>
                </c:pt>
                <c:pt idx="59">
                  <c:v>84</c:v>
                </c:pt>
                <c:pt idx="60">
                  <c:v>240</c:v>
                </c:pt>
                <c:pt idx="61">
                  <c:v>112</c:v>
                </c:pt>
                <c:pt idx="62">
                  <c:v>129</c:v>
                </c:pt>
                <c:pt idx="63">
                  <c:v>164</c:v>
                </c:pt>
                <c:pt idx="64">
                  <c:v>124</c:v>
                </c:pt>
                <c:pt idx="65">
                  <c:v>91</c:v>
                </c:pt>
                <c:pt idx="66">
                  <c:v>143</c:v>
                </c:pt>
                <c:pt idx="67">
                  <c:v>76</c:v>
                </c:pt>
                <c:pt idx="68">
                  <c:v>58</c:v>
                </c:pt>
                <c:pt idx="69">
                  <c:v>97</c:v>
                </c:pt>
                <c:pt idx="70">
                  <c:v>74</c:v>
                </c:pt>
                <c:pt idx="71">
                  <c:v>117</c:v>
                </c:pt>
                <c:pt idx="72">
                  <c:v>67</c:v>
                </c:pt>
                <c:pt idx="73">
                  <c:v>44</c:v>
                </c:pt>
                <c:pt idx="74">
                  <c:v>36</c:v>
                </c:pt>
                <c:pt idx="75">
                  <c:v>65</c:v>
                </c:pt>
                <c:pt idx="76">
                  <c:v>55</c:v>
                </c:pt>
                <c:pt idx="77">
                  <c:v>83</c:v>
                </c:pt>
                <c:pt idx="78">
                  <c:v>55</c:v>
                </c:pt>
                <c:pt idx="79">
                  <c:v>58</c:v>
                </c:pt>
                <c:pt idx="80">
                  <c:v>36</c:v>
                </c:pt>
                <c:pt idx="81">
                  <c:v>56</c:v>
                </c:pt>
                <c:pt idx="82">
                  <c:v>132</c:v>
                </c:pt>
                <c:pt idx="83">
                  <c:v>160</c:v>
                </c:pt>
                <c:pt idx="84">
                  <c:v>195</c:v>
                </c:pt>
                <c:pt idx="85">
                  <c:v>104</c:v>
                </c:pt>
                <c:pt idx="86">
                  <c:v>83</c:v>
                </c:pt>
                <c:pt idx="87">
                  <c:v>49</c:v>
                </c:pt>
                <c:pt idx="88">
                  <c:v>38</c:v>
                </c:pt>
                <c:pt idx="89">
                  <c:v>88</c:v>
                </c:pt>
                <c:pt idx="90">
                  <c:v>110</c:v>
                </c:pt>
                <c:pt idx="91">
                  <c:v>105</c:v>
                </c:pt>
                <c:pt idx="92">
                  <c:v>63</c:v>
                </c:pt>
                <c:pt idx="93">
                  <c:v>86</c:v>
                </c:pt>
                <c:pt idx="94">
                  <c:v>38</c:v>
                </c:pt>
                <c:pt idx="95">
                  <c:v>45</c:v>
                </c:pt>
                <c:pt idx="96">
                  <c:v>252</c:v>
                </c:pt>
                <c:pt idx="97">
                  <c:v>192</c:v>
                </c:pt>
                <c:pt idx="98">
                  <c:v>241</c:v>
                </c:pt>
                <c:pt idx="99">
                  <c:v>203</c:v>
                </c:pt>
                <c:pt idx="100">
                  <c:v>81</c:v>
                </c:pt>
                <c:pt idx="101">
                  <c:v>120</c:v>
                </c:pt>
                <c:pt idx="102">
                  <c:v>47</c:v>
                </c:pt>
                <c:pt idx="103">
                  <c:v>106</c:v>
                </c:pt>
                <c:pt idx="104">
                  <c:v>88</c:v>
                </c:pt>
                <c:pt idx="105">
                  <c:v>98</c:v>
                </c:pt>
                <c:pt idx="106">
                  <c:v>70</c:v>
                </c:pt>
                <c:pt idx="107">
                  <c:v>44</c:v>
                </c:pt>
                <c:pt idx="108">
                  <c:v>27</c:v>
                </c:pt>
                <c:pt idx="109">
                  <c:v>45</c:v>
                </c:pt>
                <c:pt idx="110">
                  <c:v>62</c:v>
                </c:pt>
                <c:pt idx="111">
                  <c:v>135</c:v>
                </c:pt>
                <c:pt idx="112">
                  <c:v>133</c:v>
                </c:pt>
                <c:pt idx="113">
                  <c:v>83</c:v>
                </c:pt>
                <c:pt idx="114">
                  <c:v>128</c:v>
                </c:pt>
                <c:pt idx="115">
                  <c:v>67</c:v>
                </c:pt>
                <c:pt idx="116">
                  <c:v>32</c:v>
                </c:pt>
                <c:pt idx="117">
                  <c:v>66</c:v>
                </c:pt>
                <c:pt idx="118">
                  <c:v>134</c:v>
                </c:pt>
                <c:pt idx="119">
                  <c:v>104</c:v>
                </c:pt>
                <c:pt idx="120">
                  <c:v>276</c:v>
                </c:pt>
                <c:pt idx="121">
                  <c:v>113</c:v>
                </c:pt>
                <c:pt idx="122">
                  <c:v>89</c:v>
                </c:pt>
                <c:pt idx="123">
                  <c:v>51</c:v>
                </c:pt>
                <c:pt idx="124">
                  <c:v>67</c:v>
                </c:pt>
                <c:pt idx="125">
                  <c:v>166</c:v>
                </c:pt>
                <c:pt idx="126">
                  <c:v>112</c:v>
                </c:pt>
                <c:pt idx="127">
                  <c:v>81</c:v>
                </c:pt>
                <c:pt idx="128">
                  <c:v>101</c:v>
                </c:pt>
                <c:pt idx="129">
                  <c:v>49</c:v>
                </c:pt>
                <c:pt idx="130">
                  <c:v>63</c:v>
                </c:pt>
                <c:pt idx="131">
                  <c:v>81</c:v>
                </c:pt>
                <c:pt idx="132">
                  <c:v>93</c:v>
                </c:pt>
                <c:pt idx="133">
                  <c:v>119</c:v>
                </c:pt>
                <c:pt idx="134">
                  <c:v>173</c:v>
                </c:pt>
                <c:pt idx="135">
                  <c:v>182</c:v>
                </c:pt>
                <c:pt idx="136">
                  <c:v>342</c:v>
                </c:pt>
                <c:pt idx="137">
                  <c:v>119</c:v>
                </c:pt>
                <c:pt idx="138">
                  <c:v>73</c:v>
                </c:pt>
                <c:pt idx="139">
                  <c:v>204</c:v>
                </c:pt>
                <c:pt idx="140">
                  <c:v>195</c:v>
                </c:pt>
                <c:pt idx="141">
                  <c:v>78</c:v>
                </c:pt>
                <c:pt idx="142">
                  <c:v>74</c:v>
                </c:pt>
                <c:pt idx="143">
                  <c:v>136</c:v>
                </c:pt>
                <c:pt idx="144">
                  <c:v>78</c:v>
                </c:pt>
                <c:pt idx="145">
                  <c:v>96</c:v>
                </c:pt>
                <c:pt idx="146">
                  <c:v>157</c:v>
                </c:pt>
                <c:pt idx="147">
                  <c:v>131</c:v>
                </c:pt>
                <c:pt idx="148">
                  <c:v>96</c:v>
                </c:pt>
                <c:pt idx="149">
                  <c:v>75</c:v>
                </c:pt>
                <c:pt idx="150">
                  <c:v>42</c:v>
                </c:pt>
                <c:pt idx="151">
                  <c:v>71</c:v>
                </c:pt>
                <c:pt idx="152">
                  <c:v>76</c:v>
                </c:pt>
                <c:pt idx="153">
                  <c:v>74</c:v>
                </c:pt>
                <c:pt idx="154">
                  <c:v>98</c:v>
                </c:pt>
                <c:pt idx="155">
                  <c:v>77</c:v>
                </c:pt>
                <c:pt idx="156">
                  <c:v>126</c:v>
                </c:pt>
                <c:pt idx="157">
                  <c:v>55</c:v>
                </c:pt>
                <c:pt idx="158">
                  <c:v>50</c:v>
                </c:pt>
                <c:pt idx="159">
                  <c:v>75</c:v>
                </c:pt>
                <c:pt idx="160">
                  <c:v>89</c:v>
                </c:pt>
                <c:pt idx="161">
                  <c:v>98</c:v>
                </c:pt>
                <c:pt idx="162">
                  <c:v>114</c:v>
                </c:pt>
                <c:pt idx="163">
                  <c:v>119</c:v>
                </c:pt>
                <c:pt idx="164">
                  <c:v>106</c:v>
                </c:pt>
                <c:pt idx="165">
                  <c:v>58</c:v>
                </c:pt>
                <c:pt idx="166">
                  <c:v>76</c:v>
                </c:pt>
                <c:pt idx="167">
                  <c:v>117</c:v>
                </c:pt>
                <c:pt idx="168">
                  <c:v>108</c:v>
                </c:pt>
                <c:pt idx="169">
                  <c:v>170</c:v>
                </c:pt>
                <c:pt idx="170">
                  <c:v>378</c:v>
                </c:pt>
                <c:pt idx="171">
                  <c:v>38</c:v>
                </c:pt>
                <c:pt idx="172">
                  <c:v>37</c:v>
                </c:pt>
                <c:pt idx="173">
                  <c:v>62</c:v>
                </c:pt>
                <c:pt idx="174">
                  <c:v>180</c:v>
                </c:pt>
              </c:numCache>
            </c:numRef>
          </c:val>
          <c:smooth val="0"/>
          <c:extLst>
            <c:ext xmlns:c16="http://schemas.microsoft.com/office/drawing/2014/chart" uri="{C3380CC4-5D6E-409C-BE32-E72D297353CC}">
              <c16:uniqueId val="{00000000-CCCA-474B-9121-C5D10FB8418B}"/>
            </c:ext>
          </c:extLst>
        </c:ser>
        <c:dLbls>
          <c:showLegendKey val="0"/>
          <c:showVal val="0"/>
          <c:showCatName val="0"/>
          <c:showSerName val="0"/>
          <c:showPercent val="0"/>
          <c:showBubbleSize val="0"/>
        </c:dLbls>
        <c:smooth val="0"/>
        <c:axId val="1438774288"/>
        <c:axId val="1438775968"/>
      </c:lineChart>
      <c:dateAx>
        <c:axId val="1438774288"/>
        <c:scaling>
          <c:orientation val="minMax"/>
        </c:scaling>
        <c:delete val="0"/>
        <c:axPos val="b"/>
        <c:numFmt formatCode="m/d/yy"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2"/>
                </a:solidFill>
                <a:latin typeface="+mn-lt"/>
                <a:ea typeface="+mn-ea"/>
                <a:cs typeface="+mn-cs"/>
              </a:defRPr>
            </a:pPr>
            <a:endParaRPr lang="en-CH"/>
          </a:p>
        </c:txPr>
        <c:crossAx val="1438775968"/>
        <c:crosses val="autoZero"/>
        <c:auto val="1"/>
        <c:lblOffset val="100"/>
        <c:baseTimeUnit val="days"/>
        <c:majorUnit val="7"/>
        <c:majorTimeUnit val="days"/>
      </c:dateAx>
      <c:valAx>
        <c:axId val="1438775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crossAx val="1438774288"/>
        <c:crosses val="autoZero"/>
        <c:crossBetween val="between"/>
      </c:valAx>
      <c:spPr>
        <a:noFill/>
        <a:ln>
          <a:noFill/>
        </a:ln>
        <a:effectLst/>
      </c:spPr>
    </c:plotArea>
    <c:legend>
      <c:legendPos val="b"/>
      <c:layout>
        <c:manualLayout>
          <c:xMode val="edge"/>
          <c:yMode val="edge"/>
          <c:x val="0.42866959241035413"/>
          <c:y val="0.9469889630318854"/>
          <c:w val="0.14266081517929155"/>
          <c:h val="5.30110369681146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280212112754674E-2"/>
          <c:y val="6.9348768439799729E-2"/>
          <c:w val="0.9754395757744907"/>
          <c:h val="0.60255678954265934"/>
        </c:manualLayout>
      </c:layout>
      <c:barChart>
        <c:barDir val="col"/>
        <c:grouping val="clustered"/>
        <c:varyColors val="0"/>
        <c:ser>
          <c:idx val="0"/>
          <c:order val="0"/>
          <c:tx>
            <c:strRef>
              <c:f>Sheet1!$B$1</c:f>
              <c:strCache>
                <c:ptCount val="1"/>
                <c:pt idx="0">
                  <c:v>Media clippings from 1 June to 22 November 2022</c:v>
                </c:pt>
              </c:strCache>
            </c:strRef>
          </c:tx>
          <c:spPr>
            <a:solidFill>
              <a:schemeClr val="accent1"/>
            </a:solidFill>
            <a:ln w="28575" cap="rnd">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CH"/>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Sheet1!$A$2:$A$24</c:f>
              <c:strCache>
                <c:ptCount val="23"/>
                <c:pt idx="0">
                  <c:v>United Kingdom</c:v>
                </c:pt>
                <c:pt idx="1">
                  <c:v>Germany</c:v>
                </c:pt>
                <c:pt idx="2">
                  <c:v>Spain</c:v>
                </c:pt>
                <c:pt idx="3">
                  <c:v>Italy</c:v>
                </c:pt>
                <c:pt idx="4">
                  <c:v>France</c:v>
                </c:pt>
                <c:pt idx="5">
                  <c:v>Greece</c:v>
                </c:pt>
                <c:pt idx="6">
                  <c:v>Poland</c:v>
                </c:pt>
                <c:pt idx="7">
                  <c:v>Switzerland</c:v>
                </c:pt>
                <c:pt idx="8">
                  <c:v>Hungary</c:v>
                </c:pt>
                <c:pt idx="9">
                  <c:v>Portugal</c:v>
                </c:pt>
                <c:pt idx="10">
                  <c:v>Sweden</c:v>
                </c:pt>
                <c:pt idx="11">
                  <c:v>Netherlands</c:v>
                </c:pt>
                <c:pt idx="12">
                  <c:v>Romania</c:v>
                </c:pt>
                <c:pt idx="13">
                  <c:v>Czech Republic</c:v>
                </c:pt>
                <c:pt idx="14">
                  <c:v>Austria</c:v>
                </c:pt>
                <c:pt idx="15">
                  <c:v>Slovak Republic</c:v>
                </c:pt>
                <c:pt idx="16">
                  <c:v>Belgium</c:v>
                </c:pt>
                <c:pt idx="17">
                  <c:v>Serbia</c:v>
                </c:pt>
                <c:pt idx="18">
                  <c:v>Bulgaria</c:v>
                </c:pt>
                <c:pt idx="19">
                  <c:v>Denemark</c:v>
                </c:pt>
                <c:pt idx="20">
                  <c:v>Norway</c:v>
                </c:pt>
                <c:pt idx="21">
                  <c:v>Israël</c:v>
                </c:pt>
                <c:pt idx="22">
                  <c:v>Finland</c:v>
                </c:pt>
              </c:strCache>
            </c:strRef>
          </c:cat>
          <c:val>
            <c:numRef>
              <c:f>Sheet1!$B$2:$B$24</c:f>
              <c:numCache>
                <c:formatCode>General</c:formatCode>
                <c:ptCount val="23"/>
                <c:pt idx="0">
                  <c:v>1808</c:v>
                </c:pt>
                <c:pt idx="1">
                  <c:v>1656</c:v>
                </c:pt>
                <c:pt idx="2">
                  <c:v>1436</c:v>
                </c:pt>
                <c:pt idx="3">
                  <c:v>1077</c:v>
                </c:pt>
                <c:pt idx="4">
                  <c:v>919</c:v>
                </c:pt>
                <c:pt idx="5">
                  <c:v>480</c:v>
                </c:pt>
                <c:pt idx="6">
                  <c:v>360</c:v>
                </c:pt>
                <c:pt idx="7">
                  <c:v>324</c:v>
                </c:pt>
                <c:pt idx="8">
                  <c:v>320</c:v>
                </c:pt>
                <c:pt idx="9">
                  <c:v>185</c:v>
                </c:pt>
                <c:pt idx="10">
                  <c:v>178</c:v>
                </c:pt>
                <c:pt idx="11">
                  <c:v>150</c:v>
                </c:pt>
                <c:pt idx="12">
                  <c:v>133</c:v>
                </c:pt>
                <c:pt idx="13">
                  <c:v>133</c:v>
                </c:pt>
                <c:pt idx="14">
                  <c:v>129</c:v>
                </c:pt>
                <c:pt idx="15">
                  <c:v>102</c:v>
                </c:pt>
                <c:pt idx="16">
                  <c:v>94</c:v>
                </c:pt>
                <c:pt idx="17">
                  <c:v>82</c:v>
                </c:pt>
                <c:pt idx="18">
                  <c:v>79</c:v>
                </c:pt>
                <c:pt idx="19">
                  <c:v>70</c:v>
                </c:pt>
                <c:pt idx="20">
                  <c:v>42</c:v>
                </c:pt>
                <c:pt idx="21">
                  <c:v>32</c:v>
                </c:pt>
                <c:pt idx="22">
                  <c:v>30</c:v>
                </c:pt>
              </c:numCache>
            </c:numRef>
          </c:val>
          <c:extLst>
            <c:ext xmlns:c16="http://schemas.microsoft.com/office/drawing/2014/chart" uri="{C3380CC4-5D6E-409C-BE32-E72D297353CC}">
              <c16:uniqueId val="{00000000-7B4A-904E-8F52-9C859824C5BC}"/>
            </c:ext>
          </c:extLst>
        </c:ser>
        <c:dLbls>
          <c:showLegendKey val="0"/>
          <c:showVal val="0"/>
          <c:showCatName val="0"/>
          <c:showSerName val="0"/>
          <c:showPercent val="0"/>
          <c:showBubbleSize val="0"/>
        </c:dLbls>
        <c:gapWidth val="150"/>
        <c:axId val="1919772352"/>
        <c:axId val="1919257536"/>
      </c:barChart>
      <c:catAx>
        <c:axId val="1919772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crossAx val="1919257536"/>
        <c:crosses val="autoZero"/>
        <c:auto val="1"/>
        <c:lblAlgn val="ctr"/>
        <c:lblOffset val="100"/>
        <c:noMultiLvlLbl val="0"/>
      </c:catAx>
      <c:valAx>
        <c:axId val="1919257536"/>
        <c:scaling>
          <c:orientation val="minMax"/>
          <c:max val="2000"/>
        </c:scaling>
        <c:delete val="1"/>
        <c:axPos val="l"/>
        <c:majorGridlines>
          <c:spPr>
            <a:ln w="9525" cap="flat" cmpd="sng" algn="ctr">
              <a:solidFill>
                <a:schemeClr val="tx1">
                  <a:lumMod val="15000"/>
                  <a:lumOff val="85000"/>
                </a:schemeClr>
              </a:solidFill>
              <a:round/>
            </a:ln>
            <a:effectLst/>
          </c:spPr>
        </c:majorGridlines>
        <c:numFmt formatCode="General" sourceLinked="0"/>
        <c:majorTickMark val="out"/>
        <c:minorTickMark val="none"/>
        <c:tickLblPos val="nextTo"/>
        <c:crossAx val="1919772352"/>
        <c:crosses val="autoZero"/>
        <c:crossBetween val="between"/>
        <c:majorUnit val="5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2" Type="http://schemas.openxmlformats.org/officeDocument/2006/relationships/hyperlink" Target="https://home.web.cern.ch/news/news/cern/cern-implement-additional-energy-saving-measures-2022-2023" TargetMode="External"/><Relationship Id="rId1" Type="http://schemas.openxmlformats.org/officeDocument/2006/relationships/hyperlink" Target="https://home.web.cern.ch/news/news/cern/cern-council-cooperation-agreements-russia-belarus" TargetMode="External"/></Relationships>
</file>

<file path=ppt/diagrams/_rels/data2.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2" Type="http://schemas.openxmlformats.org/officeDocument/2006/relationships/hyperlink" Target="https://home.web.cern.ch/news/news/cern/cern-implement-additional-energy-saving-measures-2022-2023" TargetMode="External"/><Relationship Id="rId1" Type="http://schemas.openxmlformats.org/officeDocument/2006/relationships/hyperlink" Target="https://home.web.cern.ch/news/news/cern/cern-council-cooperation-agreements-russia-belarus" TargetMode="External"/></Relationships>
</file>

<file path=ppt/diagrams/_rels/drawing2.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E17FB-0AFA-455E-B5D3-C494BC20A514}" type="doc">
      <dgm:prSet loTypeId="urn:microsoft.com/office/officeart/2016/7/layout/BasicTimeline" loCatId="process" qsTypeId="urn:microsoft.com/office/officeart/2005/8/quickstyle/simple4" qsCatId="simple" csTypeId="urn:microsoft.com/office/officeart/2005/8/colors/accent1_2" csCatId="accent1" phldr="1"/>
      <dgm:spPr/>
      <dgm:t>
        <a:bodyPr/>
        <a:lstStyle/>
        <a:p>
          <a:endParaRPr lang="en-US"/>
        </a:p>
      </dgm:t>
    </dgm:pt>
    <dgm:pt modelId="{38B83C31-D822-4F6A-B1A5-B49461ABBF17}">
      <dgm:prSet/>
      <dgm:spPr/>
      <dgm:t>
        <a:bodyPr/>
        <a:lstStyle/>
        <a:p>
          <a:pPr>
            <a:defRPr b="1"/>
          </a:pPr>
          <a:r>
            <a:rPr lang="en-US" dirty="0"/>
            <a:t>17 June</a:t>
          </a:r>
        </a:p>
      </dgm:t>
    </dgm:pt>
    <dgm:pt modelId="{63660514-7F56-4A63-A7A5-76645884C346}" type="parTrans" cxnId="{FD3457F8-74B9-4CED-9179-12FBF2584ACC}">
      <dgm:prSet/>
      <dgm:spPr/>
      <dgm:t>
        <a:bodyPr/>
        <a:lstStyle/>
        <a:p>
          <a:endParaRPr lang="en-US"/>
        </a:p>
      </dgm:t>
    </dgm:pt>
    <dgm:pt modelId="{BC0EF812-F117-4A42-AA55-D8E91A6AF07B}" type="sibTrans" cxnId="{FD3457F8-74B9-4CED-9179-12FBF2584ACC}">
      <dgm:prSet/>
      <dgm:spPr/>
      <dgm:t>
        <a:bodyPr/>
        <a:lstStyle/>
        <a:p>
          <a:endParaRPr lang="en-US"/>
        </a:p>
      </dgm:t>
    </dgm:pt>
    <dgm:pt modelId="{FAAF4BAD-737E-4D77-AB40-989DBCCD6025}">
      <dgm:prSet/>
      <dgm:spPr/>
      <dgm:t>
        <a:bodyPr/>
        <a:lstStyle/>
        <a:p>
          <a:pPr>
            <a:buNone/>
          </a:pPr>
          <a:r>
            <a:rPr lang="en-US" dirty="0"/>
            <a:t>Council statement: </a:t>
          </a:r>
        </a:p>
        <a:p>
          <a:pPr>
            <a:buNone/>
          </a:pPr>
          <a:r>
            <a:rPr lang="en-GB" b="0" i="1" dirty="0">
              <a:hlinkClick xmlns:r="http://schemas.openxmlformats.org/officeDocument/2006/relationships" r:id="rId1"/>
            </a:rPr>
            <a:t>CERN Council declares its intention to terminate cooperation agreements with Russia and Belarus at their expiration dates in 2024</a:t>
          </a:r>
          <a:endParaRPr lang="en-GB" b="0" i="1" dirty="0"/>
        </a:p>
        <a:p>
          <a:pPr>
            <a:buFont typeface="Arial" panose="020B0604020202020204" pitchFamily="34" charset="0"/>
            <a:buChar char="•"/>
          </a:pPr>
          <a:r>
            <a:rPr lang="en-GB" b="0" i="0" dirty="0"/>
            <a:t>- Press release</a:t>
          </a:r>
        </a:p>
        <a:p>
          <a:pPr>
            <a:buFont typeface="Arial" panose="020B0604020202020204" pitchFamily="34" charset="0"/>
            <a:buChar char="•"/>
          </a:pPr>
          <a:r>
            <a:rPr lang="en-GB" b="0" i="0" dirty="0"/>
            <a:t>- FAQ</a:t>
          </a:r>
        </a:p>
        <a:p>
          <a:pPr>
            <a:buFont typeface="Arial" panose="020B0604020202020204" pitchFamily="34" charset="0"/>
            <a:buChar char="•"/>
          </a:pPr>
          <a:r>
            <a:rPr lang="en-GB" b="0" i="0" dirty="0"/>
            <a:t>- Media enquiries – mainly about implications for CERN’s research</a:t>
          </a:r>
        </a:p>
        <a:p>
          <a:pPr>
            <a:buFont typeface="Arial" panose="020B0604020202020204" pitchFamily="34" charset="0"/>
            <a:buChar char="•"/>
          </a:pPr>
          <a:r>
            <a:rPr lang="en-GB" b="0" i="0" dirty="0"/>
            <a:t>- Email to personnel</a:t>
          </a:r>
        </a:p>
      </dgm:t>
    </dgm:pt>
    <dgm:pt modelId="{9D5EBBE5-A385-4BDA-802C-5EEC3DBD08A9}" type="parTrans" cxnId="{3501BFC2-8B5A-4363-A863-AD639B0415FE}">
      <dgm:prSet/>
      <dgm:spPr/>
      <dgm:t>
        <a:bodyPr/>
        <a:lstStyle/>
        <a:p>
          <a:endParaRPr lang="en-US"/>
        </a:p>
      </dgm:t>
    </dgm:pt>
    <dgm:pt modelId="{FEF6BC55-78F9-4152-88ED-3270325825BE}" type="sibTrans" cxnId="{3501BFC2-8B5A-4363-A863-AD639B0415FE}">
      <dgm:prSet/>
      <dgm:spPr/>
      <dgm:t>
        <a:bodyPr/>
        <a:lstStyle/>
        <a:p>
          <a:endParaRPr lang="en-US"/>
        </a:p>
      </dgm:t>
    </dgm:pt>
    <dgm:pt modelId="{A740F638-4B08-0B4D-9B36-9006B41839B3}">
      <dgm:prSet/>
      <dgm:spPr/>
      <dgm:t>
        <a:bodyPr/>
        <a:lstStyle/>
        <a:p>
          <a:pPr>
            <a:defRPr b="1"/>
          </a:pPr>
          <a:r>
            <a:rPr lang="en-GB" dirty="0"/>
            <a:t>30 September</a:t>
          </a:r>
        </a:p>
      </dgm:t>
    </dgm:pt>
    <dgm:pt modelId="{F1CA60C7-BA10-6743-B571-0DD332FD8531}" type="parTrans" cxnId="{59DE1AB9-352C-3144-B116-8FED64BBA43E}">
      <dgm:prSet/>
      <dgm:spPr/>
      <dgm:t>
        <a:bodyPr/>
        <a:lstStyle/>
        <a:p>
          <a:endParaRPr lang="en-GB"/>
        </a:p>
      </dgm:t>
    </dgm:pt>
    <dgm:pt modelId="{74A01683-48BA-AA4A-80AD-12BB70251E06}" type="sibTrans" cxnId="{59DE1AB9-352C-3144-B116-8FED64BBA43E}">
      <dgm:prSet/>
      <dgm:spPr/>
      <dgm:t>
        <a:bodyPr/>
        <a:lstStyle/>
        <a:p>
          <a:endParaRPr lang="en-GB"/>
        </a:p>
      </dgm:t>
    </dgm:pt>
    <dgm:pt modelId="{C29F1413-7376-6342-BC9E-162179C47A8D}">
      <dgm:prSet/>
      <dgm:spPr/>
      <dgm:t>
        <a:bodyPr/>
        <a:lstStyle/>
        <a:p>
          <a:r>
            <a:rPr lang="en-GB" b="0" i="0" dirty="0"/>
            <a:t>Energy crisis: </a:t>
          </a:r>
          <a:r>
            <a:rPr lang="en-GB" b="0" i="1" dirty="0">
              <a:hlinkClick xmlns:r="http://schemas.openxmlformats.org/officeDocument/2006/relationships" r:id="rId2"/>
            </a:rPr>
            <a:t>CERN to implement additional energy-saving measures for 2022–2023</a:t>
          </a:r>
          <a:endParaRPr lang="en-GB" b="0" i="1" dirty="0"/>
        </a:p>
        <a:p>
          <a:r>
            <a:rPr lang="en-GB" i="0" dirty="0"/>
            <a:t>- </a:t>
          </a:r>
          <a:r>
            <a:rPr lang="en-GB" i="0" dirty="0" err="1"/>
            <a:t>home.cern</a:t>
          </a:r>
          <a:r>
            <a:rPr lang="en-GB" i="0" dirty="0"/>
            <a:t> news + Social Media</a:t>
          </a:r>
        </a:p>
        <a:p>
          <a:r>
            <a:rPr lang="en-GB" i="0" dirty="0"/>
            <a:t>- FAQ</a:t>
          </a:r>
        </a:p>
        <a:p>
          <a:r>
            <a:rPr lang="en-GB" i="0" dirty="0"/>
            <a:t>- Media enquiries – CERN’s energy consumption and cost</a:t>
          </a:r>
        </a:p>
        <a:p>
          <a:r>
            <a:rPr lang="en-GB" i="0" dirty="0"/>
            <a:t>- Email to personnel (news from Council)</a:t>
          </a:r>
        </a:p>
      </dgm:t>
    </dgm:pt>
    <dgm:pt modelId="{F6D5A710-0382-0C49-8B1E-C8BC4C83DEA5}" type="parTrans" cxnId="{05840377-A79F-5747-B331-6E5B94E8C132}">
      <dgm:prSet/>
      <dgm:spPr/>
      <dgm:t>
        <a:bodyPr/>
        <a:lstStyle/>
        <a:p>
          <a:endParaRPr lang="en-GB"/>
        </a:p>
      </dgm:t>
    </dgm:pt>
    <dgm:pt modelId="{E8D04745-58B8-E846-A706-8D5CECDCF357}" type="sibTrans" cxnId="{05840377-A79F-5747-B331-6E5B94E8C132}">
      <dgm:prSet/>
      <dgm:spPr/>
      <dgm:t>
        <a:bodyPr/>
        <a:lstStyle/>
        <a:p>
          <a:endParaRPr lang="en-GB"/>
        </a:p>
      </dgm:t>
    </dgm:pt>
    <dgm:pt modelId="{84B32E58-2DCE-5741-8C85-ABD8D34786CA}" type="pres">
      <dgm:prSet presAssocID="{5ECE17FB-0AFA-455E-B5D3-C494BC20A514}" presName="root" presStyleCnt="0">
        <dgm:presLayoutVars>
          <dgm:chMax/>
          <dgm:chPref/>
          <dgm:animLvl val="lvl"/>
        </dgm:presLayoutVars>
      </dgm:prSet>
      <dgm:spPr/>
    </dgm:pt>
    <dgm:pt modelId="{F3B06CF2-8209-8546-9FA1-99B6E3E141E0}" type="pres">
      <dgm:prSet presAssocID="{5ECE17FB-0AFA-455E-B5D3-C494BC20A514}" presName="divider" presStyleLbl="fgAccFollowNode1" presStyleIdx="0" presStyleCnt="1"/>
      <dgm:spPr>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tailEnd type="triangle" w="lg" len="lg"/>
        </a:ln>
        <a:effectLst/>
      </dgm:spPr>
    </dgm:pt>
    <dgm:pt modelId="{E2239924-5487-6A4E-8659-041D1FA3123A}" type="pres">
      <dgm:prSet presAssocID="{5ECE17FB-0AFA-455E-B5D3-C494BC20A514}" presName="nodes" presStyleCnt="0">
        <dgm:presLayoutVars>
          <dgm:chMax/>
          <dgm:chPref/>
          <dgm:animLvl val="lvl"/>
        </dgm:presLayoutVars>
      </dgm:prSet>
      <dgm:spPr/>
    </dgm:pt>
    <dgm:pt modelId="{94B7AE23-F27C-314C-BE44-5E715A5688A4}" type="pres">
      <dgm:prSet presAssocID="{38B83C31-D822-4F6A-B1A5-B49461ABBF17}" presName="composite" presStyleCnt="0"/>
      <dgm:spPr/>
    </dgm:pt>
    <dgm:pt modelId="{8DBF477A-74DD-E843-90AE-6D54C362CF8E}" type="pres">
      <dgm:prSet presAssocID="{38B83C31-D822-4F6A-B1A5-B49461ABBF17}" presName="L1TextContainer" presStyleLbl="revTx" presStyleIdx="0" presStyleCnt="2">
        <dgm:presLayoutVars>
          <dgm:chMax val="1"/>
          <dgm:chPref val="1"/>
          <dgm:bulletEnabled val="1"/>
        </dgm:presLayoutVars>
      </dgm:prSet>
      <dgm:spPr/>
    </dgm:pt>
    <dgm:pt modelId="{A8AB737D-B37C-6E4E-A2AB-1D15799E04F8}" type="pres">
      <dgm:prSet presAssocID="{38B83C31-D822-4F6A-B1A5-B49461ABBF17}" presName="L2TextContainerWrapper" presStyleCnt="0">
        <dgm:presLayoutVars>
          <dgm:chMax val="0"/>
          <dgm:chPref val="0"/>
          <dgm:bulletEnabled val="1"/>
        </dgm:presLayoutVars>
      </dgm:prSet>
      <dgm:spPr/>
    </dgm:pt>
    <dgm:pt modelId="{E892F7B5-5D5A-6C47-A4DF-2EE73A3BEE76}" type="pres">
      <dgm:prSet presAssocID="{38B83C31-D822-4F6A-B1A5-B49461ABBF17}" presName="L2TextContainer" presStyleLbl="bgAcc1" presStyleIdx="0" presStyleCnt="2"/>
      <dgm:spPr/>
    </dgm:pt>
    <dgm:pt modelId="{30BB2432-D42F-204E-A1DA-4D7F15681BEA}" type="pres">
      <dgm:prSet presAssocID="{38B83C31-D822-4F6A-B1A5-B49461ABBF17}" presName="FlexibleEmptyPlaceHolder" presStyleCnt="0"/>
      <dgm:spPr/>
    </dgm:pt>
    <dgm:pt modelId="{E3E32015-A8D6-784C-A22E-397D6B238A9E}" type="pres">
      <dgm:prSet presAssocID="{38B83C31-D822-4F6A-B1A5-B49461ABBF17}" presName="ConnectLine" presStyleLbl="sibTrans1D1" presStyleIdx="0" presStyleCnt="2"/>
      <dgm:spPr>
        <a:noFill/>
        <a:ln w="6350" cap="flat" cmpd="sng" algn="ctr">
          <a:solidFill>
            <a:schemeClr val="accent1">
              <a:hueOff val="0"/>
              <a:satOff val="0"/>
              <a:lumOff val="0"/>
              <a:alphaOff val="0"/>
            </a:schemeClr>
          </a:solidFill>
          <a:prstDash val="dash"/>
          <a:miter lim="800000"/>
        </a:ln>
        <a:effectLst/>
      </dgm:spPr>
    </dgm:pt>
    <dgm:pt modelId="{8D1F959E-D187-D443-97EA-16CCEDE40080}" type="pres">
      <dgm:prSet presAssocID="{38B83C31-D822-4F6A-B1A5-B49461ABBF17}" presName="ConnectorPoint" presStyleLbl="alignNode1" presStyleIdx="0" presStyleCnt="2"/>
      <dgm:spPr/>
    </dgm:pt>
    <dgm:pt modelId="{C49F168B-A414-304F-93EC-5CD7B54F8C44}" type="pres">
      <dgm:prSet presAssocID="{38B83C31-D822-4F6A-B1A5-B49461ABBF17}" presName="EmptyPlaceHolder" presStyleCnt="0"/>
      <dgm:spPr/>
    </dgm:pt>
    <dgm:pt modelId="{78B28037-D3D4-C341-973D-84684A9B1CCD}" type="pres">
      <dgm:prSet presAssocID="{BC0EF812-F117-4A42-AA55-D8E91A6AF07B}" presName="spaceBetweenRectangles" presStyleCnt="0"/>
      <dgm:spPr/>
    </dgm:pt>
    <dgm:pt modelId="{7E948BB6-C408-EF44-972A-B7712FB64AC4}" type="pres">
      <dgm:prSet presAssocID="{A740F638-4B08-0B4D-9B36-9006B41839B3}" presName="composite" presStyleCnt="0"/>
      <dgm:spPr/>
    </dgm:pt>
    <dgm:pt modelId="{9F28CBF6-3869-0E4D-8E06-8C9A2C9B6C4E}" type="pres">
      <dgm:prSet presAssocID="{A740F638-4B08-0B4D-9B36-9006B41839B3}" presName="L1TextContainer" presStyleLbl="revTx" presStyleIdx="1" presStyleCnt="2">
        <dgm:presLayoutVars>
          <dgm:chMax val="1"/>
          <dgm:chPref val="1"/>
          <dgm:bulletEnabled val="1"/>
        </dgm:presLayoutVars>
      </dgm:prSet>
      <dgm:spPr/>
    </dgm:pt>
    <dgm:pt modelId="{88F842CF-D3F8-9A4A-B3C2-C02DABF103A6}" type="pres">
      <dgm:prSet presAssocID="{A740F638-4B08-0B4D-9B36-9006B41839B3}" presName="L2TextContainerWrapper" presStyleCnt="0">
        <dgm:presLayoutVars>
          <dgm:chMax val="0"/>
          <dgm:chPref val="0"/>
          <dgm:bulletEnabled val="1"/>
        </dgm:presLayoutVars>
      </dgm:prSet>
      <dgm:spPr/>
    </dgm:pt>
    <dgm:pt modelId="{2CFF4393-F87F-314E-A8A9-97C5EC836508}" type="pres">
      <dgm:prSet presAssocID="{A740F638-4B08-0B4D-9B36-9006B41839B3}" presName="L2TextContainer" presStyleLbl="bgAcc1" presStyleIdx="1" presStyleCnt="2"/>
      <dgm:spPr/>
    </dgm:pt>
    <dgm:pt modelId="{4A2F3B58-1958-2046-AEC6-B8B432AE2720}" type="pres">
      <dgm:prSet presAssocID="{A740F638-4B08-0B4D-9B36-9006B41839B3}" presName="FlexibleEmptyPlaceHolder" presStyleCnt="0"/>
      <dgm:spPr/>
    </dgm:pt>
    <dgm:pt modelId="{E1735E23-8EFA-424A-B7A6-C301CD7527E5}" type="pres">
      <dgm:prSet presAssocID="{A740F638-4B08-0B4D-9B36-9006B41839B3}" presName="ConnectLine" presStyleLbl="sibTrans1D1" presStyleIdx="1" presStyleCnt="2"/>
      <dgm:spPr>
        <a:noFill/>
        <a:ln w="6350" cap="flat" cmpd="sng" algn="ctr">
          <a:solidFill>
            <a:schemeClr val="accent1">
              <a:hueOff val="0"/>
              <a:satOff val="0"/>
              <a:lumOff val="0"/>
              <a:alphaOff val="0"/>
            </a:schemeClr>
          </a:solidFill>
          <a:prstDash val="dash"/>
          <a:miter lim="800000"/>
        </a:ln>
        <a:effectLst/>
      </dgm:spPr>
    </dgm:pt>
    <dgm:pt modelId="{09638A72-1E62-DE48-A5E2-DB694439FB59}" type="pres">
      <dgm:prSet presAssocID="{A740F638-4B08-0B4D-9B36-9006B41839B3}" presName="ConnectorPoint" presStyleLbl="alignNode1" presStyleIdx="1" presStyleCnt="2"/>
      <dgm:spPr/>
    </dgm:pt>
    <dgm:pt modelId="{AA23757E-67F9-1344-8F49-FE99F0545E4D}" type="pres">
      <dgm:prSet presAssocID="{A740F638-4B08-0B4D-9B36-9006B41839B3}" presName="EmptyPlaceHolder" presStyleCnt="0"/>
      <dgm:spPr/>
    </dgm:pt>
  </dgm:ptLst>
  <dgm:cxnLst>
    <dgm:cxn modelId="{80745733-4AB0-8A4D-AEAC-26B4C3A6C2E4}" type="presOf" srcId="{A740F638-4B08-0B4D-9B36-9006B41839B3}" destId="{9F28CBF6-3869-0E4D-8E06-8C9A2C9B6C4E}" srcOrd="0" destOrd="0" presId="urn:microsoft.com/office/officeart/2016/7/layout/BasicTimeline"/>
    <dgm:cxn modelId="{05840377-A79F-5747-B331-6E5B94E8C132}" srcId="{A740F638-4B08-0B4D-9B36-9006B41839B3}" destId="{C29F1413-7376-6342-BC9E-162179C47A8D}" srcOrd="0" destOrd="0" parTransId="{F6D5A710-0382-0C49-8B1E-C8BC4C83DEA5}" sibTransId="{E8D04745-58B8-E846-A706-8D5CECDCF357}"/>
    <dgm:cxn modelId="{7CB99F7E-4E37-C542-863D-5E34334F84F0}" type="presOf" srcId="{C29F1413-7376-6342-BC9E-162179C47A8D}" destId="{2CFF4393-F87F-314E-A8A9-97C5EC836508}" srcOrd="0" destOrd="0" presId="urn:microsoft.com/office/officeart/2016/7/layout/BasicTimeline"/>
    <dgm:cxn modelId="{60A8298E-74D1-F548-95B9-FEF3549C6AF5}" type="presOf" srcId="{FAAF4BAD-737E-4D77-AB40-989DBCCD6025}" destId="{E892F7B5-5D5A-6C47-A4DF-2EE73A3BEE76}" srcOrd="0" destOrd="0" presId="urn:microsoft.com/office/officeart/2016/7/layout/BasicTimeline"/>
    <dgm:cxn modelId="{A2C67390-C861-A54C-B3EA-36B5C607FD0A}" type="presOf" srcId="{38B83C31-D822-4F6A-B1A5-B49461ABBF17}" destId="{8DBF477A-74DD-E843-90AE-6D54C362CF8E}" srcOrd="0" destOrd="0" presId="urn:microsoft.com/office/officeart/2016/7/layout/BasicTimeline"/>
    <dgm:cxn modelId="{AB0115B2-C906-1247-8B44-E611C911A64D}" type="presOf" srcId="{5ECE17FB-0AFA-455E-B5D3-C494BC20A514}" destId="{84B32E58-2DCE-5741-8C85-ABD8D34786CA}" srcOrd="0" destOrd="0" presId="urn:microsoft.com/office/officeart/2016/7/layout/BasicTimeline"/>
    <dgm:cxn modelId="{59DE1AB9-352C-3144-B116-8FED64BBA43E}" srcId="{5ECE17FB-0AFA-455E-B5D3-C494BC20A514}" destId="{A740F638-4B08-0B4D-9B36-9006B41839B3}" srcOrd="1" destOrd="0" parTransId="{F1CA60C7-BA10-6743-B571-0DD332FD8531}" sibTransId="{74A01683-48BA-AA4A-80AD-12BB70251E06}"/>
    <dgm:cxn modelId="{3501BFC2-8B5A-4363-A863-AD639B0415FE}" srcId="{38B83C31-D822-4F6A-B1A5-B49461ABBF17}" destId="{FAAF4BAD-737E-4D77-AB40-989DBCCD6025}" srcOrd="0" destOrd="0" parTransId="{9D5EBBE5-A385-4BDA-802C-5EEC3DBD08A9}" sibTransId="{FEF6BC55-78F9-4152-88ED-3270325825BE}"/>
    <dgm:cxn modelId="{FD3457F8-74B9-4CED-9179-12FBF2584ACC}" srcId="{5ECE17FB-0AFA-455E-B5D3-C494BC20A514}" destId="{38B83C31-D822-4F6A-B1A5-B49461ABBF17}" srcOrd="0" destOrd="0" parTransId="{63660514-7F56-4A63-A7A5-76645884C346}" sibTransId="{BC0EF812-F117-4A42-AA55-D8E91A6AF07B}"/>
    <dgm:cxn modelId="{BEE00B41-9339-164C-9FDF-25265A9C209D}" type="presParOf" srcId="{84B32E58-2DCE-5741-8C85-ABD8D34786CA}" destId="{F3B06CF2-8209-8546-9FA1-99B6E3E141E0}" srcOrd="0" destOrd="0" presId="urn:microsoft.com/office/officeart/2016/7/layout/BasicTimeline"/>
    <dgm:cxn modelId="{AEF53E51-2DBA-0A48-8A70-91201CD712A7}" type="presParOf" srcId="{84B32E58-2DCE-5741-8C85-ABD8D34786CA}" destId="{E2239924-5487-6A4E-8659-041D1FA3123A}" srcOrd="1" destOrd="0" presId="urn:microsoft.com/office/officeart/2016/7/layout/BasicTimeline"/>
    <dgm:cxn modelId="{2FA1967A-EC2B-A441-A756-BE2E442C3D06}" type="presParOf" srcId="{E2239924-5487-6A4E-8659-041D1FA3123A}" destId="{94B7AE23-F27C-314C-BE44-5E715A5688A4}" srcOrd="0" destOrd="0" presId="urn:microsoft.com/office/officeart/2016/7/layout/BasicTimeline"/>
    <dgm:cxn modelId="{E88BFDE9-CF27-B145-A217-25D600698723}" type="presParOf" srcId="{94B7AE23-F27C-314C-BE44-5E715A5688A4}" destId="{8DBF477A-74DD-E843-90AE-6D54C362CF8E}" srcOrd="0" destOrd="0" presId="urn:microsoft.com/office/officeart/2016/7/layout/BasicTimeline"/>
    <dgm:cxn modelId="{062E23C5-95D5-6F42-9B52-716059FE1C1F}" type="presParOf" srcId="{94B7AE23-F27C-314C-BE44-5E715A5688A4}" destId="{A8AB737D-B37C-6E4E-A2AB-1D15799E04F8}" srcOrd="1" destOrd="0" presId="urn:microsoft.com/office/officeart/2016/7/layout/BasicTimeline"/>
    <dgm:cxn modelId="{CD8D7CC6-43F2-F14C-B4BC-512D3ECCE923}" type="presParOf" srcId="{A8AB737D-B37C-6E4E-A2AB-1D15799E04F8}" destId="{E892F7B5-5D5A-6C47-A4DF-2EE73A3BEE76}" srcOrd="0" destOrd="0" presId="urn:microsoft.com/office/officeart/2016/7/layout/BasicTimeline"/>
    <dgm:cxn modelId="{B5A0D313-52ED-4A48-8D62-5B7A849F8131}" type="presParOf" srcId="{A8AB737D-B37C-6E4E-A2AB-1D15799E04F8}" destId="{30BB2432-D42F-204E-A1DA-4D7F15681BEA}" srcOrd="1" destOrd="0" presId="urn:microsoft.com/office/officeart/2016/7/layout/BasicTimeline"/>
    <dgm:cxn modelId="{76207303-BAB0-134D-BBE9-65EFCCDEE174}" type="presParOf" srcId="{94B7AE23-F27C-314C-BE44-5E715A5688A4}" destId="{E3E32015-A8D6-784C-A22E-397D6B238A9E}" srcOrd="2" destOrd="0" presId="urn:microsoft.com/office/officeart/2016/7/layout/BasicTimeline"/>
    <dgm:cxn modelId="{EC507431-BCE9-7047-AF17-6B64E6767CFC}" type="presParOf" srcId="{94B7AE23-F27C-314C-BE44-5E715A5688A4}" destId="{8D1F959E-D187-D443-97EA-16CCEDE40080}" srcOrd="3" destOrd="0" presId="urn:microsoft.com/office/officeart/2016/7/layout/BasicTimeline"/>
    <dgm:cxn modelId="{A08EAA0A-FCE5-6942-AD13-42FEB3D9B13C}" type="presParOf" srcId="{94B7AE23-F27C-314C-BE44-5E715A5688A4}" destId="{C49F168B-A414-304F-93EC-5CD7B54F8C44}" srcOrd="4" destOrd="0" presId="urn:microsoft.com/office/officeart/2016/7/layout/BasicTimeline"/>
    <dgm:cxn modelId="{42DC4D1C-981F-0944-899D-0F012F56F404}" type="presParOf" srcId="{E2239924-5487-6A4E-8659-041D1FA3123A}" destId="{78B28037-D3D4-C341-973D-84684A9B1CCD}" srcOrd="1" destOrd="0" presId="urn:microsoft.com/office/officeart/2016/7/layout/BasicTimeline"/>
    <dgm:cxn modelId="{02A8955C-BB17-E04B-8868-808FF31F806D}" type="presParOf" srcId="{E2239924-5487-6A4E-8659-041D1FA3123A}" destId="{7E948BB6-C408-EF44-972A-B7712FB64AC4}" srcOrd="2" destOrd="0" presId="urn:microsoft.com/office/officeart/2016/7/layout/BasicTimeline"/>
    <dgm:cxn modelId="{417B559E-5346-BF43-B80F-C116B9AB4CCF}" type="presParOf" srcId="{7E948BB6-C408-EF44-972A-B7712FB64AC4}" destId="{9F28CBF6-3869-0E4D-8E06-8C9A2C9B6C4E}" srcOrd="0" destOrd="0" presId="urn:microsoft.com/office/officeart/2016/7/layout/BasicTimeline"/>
    <dgm:cxn modelId="{34D1F3A8-8A95-634B-8FFC-C9C735D619E8}" type="presParOf" srcId="{7E948BB6-C408-EF44-972A-B7712FB64AC4}" destId="{88F842CF-D3F8-9A4A-B3C2-C02DABF103A6}" srcOrd="1" destOrd="0" presId="urn:microsoft.com/office/officeart/2016/7/layout/BasicTimeline"/>
    <dgm:cxn modelId="{7885238F-DACA-8243-A8D8-1BAA5DD7E19C}" type="presParOf" srcId="{88F842CF-D3F8-9A4A-B3C2-C02DABF103A6}" destId="{2CFF4393-F87F-314E-A8A9-97C5EC836508}" srcOrd="0" destOrd="0" presId="urn:microsoft.com/office/officeart/2016/7/layout/BasicTimeline"/>
    <dgm:cxn modelId="{CDC27E49-2E58-004B-BE17-5193C3311679}" type="presParOf" srcId="{88F842CF-D3F8-9A4A-B3C2-C02DABF103A6}" destId="{4A2F3B58-1958-2046-AEC6-B8B432AE2720}" srcOrd="1" destOrd="0" presId="urn:microsoft.com/office/officeart/2016/7/layout/BasicTimeline"/>
    <dgm:cxn modelId="{7CA11442-71C5-EA42-B376-1D5972DD06FD}" type="presParOf" srcId="{7E948BB6-C408-EF44-972A-B7712FB64AC4}" destId="{E1735E23-8EFA-424A-B7A6-C301CD7527E5}" srcOrd="2" destOrd="0" presId="urn:microsoft.com/office/officeart/2016/7/layout/BasicTimeline"/>
    <dgm:cxn modelId="{8F9F2C7A-5AC8-704F-9D05-877F9980F773}" type="presParOf" srcId="{7E948BB6-C408-EF44-972A-B7712FB64AC4}" destId="{09638A72-1E62-DE48-A5E2-DB694439FB59}" srcOrd="3" destOrd="0" presId="urn:microsoft.com/office/officeart/2016/7/layout/BasicTimeline"/>
    <dgm:cxn modelId="{F740F7DC-859D-DA44-9D7F-FA5774675F9E}" type="presParOf" srcId="{7E948BB6-C408-EF44-972A-B7712FB64AC4}" destId="{AA23757E-67F9-1344-8F49-FE99F0545E4D}"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D90E2F-74DD-4669-9A92-47AD4B32CA34}" type="doc">
      <dgm:prSet loTypeId="urn:microsoft.com/office/officeart/2005/8/layout/vList4" loCatId="picture" qsTypeId="urn:microsoft.com/office/officeart/2005/8/quickstyle/simple1" qsCatId="simple" csTypeId="urn:microsoft.com/office/officeart/2005/8/colors/accent0_1" csCatId="mainScheme" phldr="1"/>
      <dgm:spPr/>
    </dgm:pt>
    <dgm:pt modelId="{FFE4B88D-3B17-4AA9-B6A2-2CCB545EF9A6}">
      <dgm:prSet phldrT="[Text]" custT="1"/>
      <dgm:spPr>
        <a:ln>
          <a:noFill/>
        </a:ln>
      </dgm:spPr>
      <dgm:t>
        <a:bodyPr/>
        <a:lstStyle/>
        <a:p>
          <a:r>
            <a:rPr lang="en-US" sz="2800" dirty="0"/>
            <a:t>355 posts</a:t>
          </a:r>
          <a:endParaRPr lang="en-GB" sz="2800" dirty="0"/>
        </a:p>
      </dgm:t>
    </dgm:pt>
    <dgm:pt modelId="{35C42F47-A29F-4402-B108-4E2F5C25CA29}" type="parTrans" cxnId="{214489CE-34BE-40EF-BF10-A76F660B9E41}">
      <dgm:prSet/>
      <dgm:spPr/>
      <dgm:t>
        <a:bodyPr/>
        <a:lstStyle/>
        <a:p>
          <a:endParaRPr lang="en-GB" sz="2800"/>
        </a:p>
      </dgm:t>
    </dgm:pt>
    <dgm:pt modelId="{AC45C5B4-915C-4718-AFCD-E955FA129129}" type="sibTrans" cxnId="{214489CE-34BE-40EF-BF10-A76F660B9E41}">
      <dgm:prSet/>
      <dgm:spPr/>
      <dgm:t>
        <a:bodyPr/>
        <a:lstStyle/>
        <a:p>
          <a:endParaRPr lang="en-GB" sz="2800"/>
        </a:p>
      </dgm:t>
    </dgm:pt>
    <dgm:pt modelId="{8564D44D-59B9-4F8B-BDF4-E5C5EFA0C449}">
      <dgm:prSet phldrT="[Text]" custT="1"/>
      <dgm:spPr>
        <a:ln>
          <a:noFill/>
        </a:ln>
      </dgm:spPr>
      <dgm:t>
        <a:bodyPr/>
        <a:lstStyle/>
        <a:p>
          <a:r>
            <a:rPr lang="en-GB" sz="2800" b="0" i="0" u="none" dirty="0"/>
            <a:t>30,159,710 impressions</a:t>
          </a:r>
          <a:endParaRPr lang="en-GB" sz="2800" dirty="0"/>
        </a:p>
      </dgm:t>
    </dgm:pt>
    <dgm:pt modelId="{A15C1B5D-C983-4698-8D26-BA1E57C8692E}" type="parTrans" cxnId="{96D7F1C6-90A3-4D8D-8926-797981CBB8DF}">
      <dgm:prSet/>
      <dgm:spPr/>
      <dgm:t>
        <a:bodyPr/>
        <a:lstStyle/>
        <a:p>
          <a:endParaRPr lang="en-GB" sz="2800"/>
        </a:p>
      </dgm:t>
    </dgm:pt>
    <dgm:pt modelId="{EC9006D1-B21A-4FC2-803C-375843FA398E}" type="sibTrans" cxnId="{96D7F1C6-90A3-4D8D-8926-797981CBB8DF}">
      <dgm:prSet/>
      <dgm:spPr/>
      <dgm:t>
        <a:bodyPr/>
        <a:lstStyle/>
        <a:p>
          <a:endParaRPr lang="en-GB" sz="2800"/>
        </a:p>
      </dgm:t>
    </dgm:pt>
    <dgm:pt modelId="{945ACE1A-8B40-45A7-817F-5E7E9B7C2438}">
      <dgm:prSet phldrT="[Text]" custT="1"/>
      <dgm:spPr>
        <a:ln>
          <a:noFill/>
        </a:ln>
      </dgm:spPr>
      <dgm:t>
        <a:bodyPr/>
        <a:lstStyle/>
        <a:p>
          <a:r>
            <a:rPr lang="en-GB" sz="2800" b="0" i="0" u="none" dirty="0"/>
            <a:t>252,899 likes</a:t>
          </a:r>
          <a:endParaRPr lang="en-GB" sz="2800" dirty="0"/>
        </a:p>
      </dgm:t>
    </dgm:pt>
    <dgm:pt modelId="{7B1AA06F-6D80-4843-91AA-E244CF218DCA}" type="parTrans" cxnId="{EAC03598-3B03-4A12-9C1B-3DFDF1A82A14}">
      <dgm:prSet/>
      <dgm:spPr/>
      <dgm:t>
        <a:bodyPr/>
        <a:lstStyle/>
        <a:p>
          <a:endParaRPr lang="en-GB" sz="2800"/>
        </a:p>
      </dgm:t>
    </dgm:pt>
    <dgm:pt modelId="{44CA572B-2FB3-43CB-836B-38AF29460E32}" type="sibTrans" cxnId="{EAC03598-3B03-4A12-9C1B-3DFDF1A82A14}">
      <dgm:prSet/>
      <dgm:spPr/>
      <dgm:t>
        <a:bodyPr/>
        <a:lstStyle/>
        <a:p>
          <a:endParaRPr lang="en-GB" sz="2800"/>
        </a:p>
      </dgm:t>
    </dgm:pt>
    <dgm:pt modelId="{2D304818-3DF1-4889-A211-D63A0D4B29ED}">
      <dgm:prSet custT="1"/>
      <dgm:spPr>
        <a:ln>
          <a:noFill/>
        </a:ln>
      </dgm:spPr>
      <dgm:t>
        <a:bodyPr/>
        <a:lstStyle/>
        <a:p>
          <a:r>
            <a:rPr lang="en-GB" sz="2800" b="0" i="0" u="none" dirty="0"/>
            <a:t>17,885 mentions</a:t>
          </a:r>
          <a:endParaRPr lang="en-GB" sz="2800" dirty="0"/>
        </a:p>
      </dgm:t>
    </dgm:pt>
    <dgm:pt modelId="{85395057-23C9-4556-ACF3-0FBF057B5C35}" type="parTrans" cxnId="{00271BA6-5998-4619-98C4-D55686E54FF3}">
      <dgm:prSet/>
      <dgm:spPr/>
      <dgm:t>
        <a:bodyPr/>
        <a:lstStyle/>
        <a:p>
          <a:endParaRPr lang="en-GB" sz="2800"/>
        </a:p>
      </dgm:t>
    </dgm:pt>
    <dgm:pt modelId="{D0F07716-0EEA-4088-A61F-A6AA7EBBAD27}" type="sibTrans" cxnId="{00271BA6-5998-4619-98C4-D55686E54FF3}">
      <dgm:prSet/>
      <dgm:spPr/>
      <dgm:t>
        <a:bodyPr/>
        <a:lstStyle/>
        <a:p>
          <a:endParaRPr lang="en-GB" sz="2800"/>
        </a:p>
      </dgm:t>
    </dgm:pt>
    <dgm:pt modelId="{FB4A05F6-45EE-4372-B2BF-EDBF36C607EB}" type="pres">
      <dgm:prSet presAssocID="{F0D90E2F-74DD-4669-9A92-47AD4B32CA34}" presName="linear" presStyleCnt="0">
        <dgm:presLayoutVars>
          <dgm:dir/>
          <dgm:resizeHandles val="exact"/>
        </dgm:presLayoutVars>
      </dgm:prSet>
      <dgm:spPr/>
    </dgm:pt>
    <dgm:pt modelId="{B4AA1C3A-EA8D-4D99-A786-419EC7349F6A}" type="pres">
      <dgm:prSet presAssocID="{FFE4B88D-3B17-4AA9-B6A2-2CCB545EF9A6}" presName="comp" presStyleCnt="0"/>
      <dgm:spPr/>
    </dgm:pt>
    <dgm:pt modelId="{59624FED-F3AB-49BA-A4AC-3C53FA1BFA56}" type="pres">
      <dgm:prSet presAssocID="{FFE4B88D-3B17-4AA9-B6A2-2CCB545EF9A6}" presName="box" presStyleLbl="node1" presStyleIdx="0" presStyleCnt="4" custLinFactNeighborX="-10874" custLinFactNeighborY="-13889"/>
      <dgm:spPr/>
    </dgm:pt>
    <dgm:pt modelId="{98B95370-6C6D-41D3-BEB0-77BF9282ED88}" type="pres">
      <dgm:prSet presAssocID="{FFE4B88D-3B17-4AA9-B6A2-2CCB545EF9A6}" presName="img" presStyleLbl="fgImgPlace1" presStyleIdx="0" presStyleCnt="4"/>
      <dgm:spPr>
        <a:blipFill dpi="0" rotWithShape="1">
          <a:blip xmlns:r="http://schemas.openxmlformats.org/officeDocument/2006/relationships" r:embed="rId1">
            <a:extLst>
              <a:ext uri="{96DAC541-7B7A-43D3-8B79-37D633B846F1}">
                <asvg:svgBlip xmlns:asvg="http://schemas.microsoft.com/office/drawing/2016/SVG/main" r:embed="rId2"/>
              </a:ext>
            </a:extLst>
          </a:blip>
          <a:srcRect/>
          <a:stretch>
            <a:fillRect l="18668" r="18668"/>
          </a:stretch>
        </a:blipFill>
        <a:ln>
          <a:noFill/>
        </a:ln>
      </dgm:spPr>
      <dgm:extLst>
        <a:ext uri="{E40237B7-FDA0-4F09-8148-C483321AD2D9}">
          <dgm14:cNvPr xmlns:dgm14="http://schemas.microsoft.com/office/drawing/2010/diagram" id="0" name="" descr="Images with solid fill"/>
        </a:ext>
      </dgm:extLst>
    </dgm:pt>
    <dgm:pt modelId="{E9891E0C-0C3A-43D2-94A7-B72FA60B7010}" type="pres">
      <dgm:prSet presAssocID="{FFE4B88D-3B17-4AA9-B6A2-2CCB545EF9A6}" presName="text" presStyleLbl="node1" presStyleIdx="0" presStyleCnt="4">
        <dgm:presLayoutVars>
          <dgm:bulletEnabled val="1"/>
        </dgm:presLayoutVars>
      </dgm:prSet>
      <dgm:spPr/>
    </dgm:pt>
    <dgm:pt modelId="{3E0FB58C-1E39-451F-88F0-C0B3BED2557B}" type="pres">
      <dgm:prSet presAssocID="{AC45C5B4-915C-4718-AFCD-E955FA129129}" presName="spacer" presStyleCnt="0"/>
      <dgm:spPr/>
    </dgm:pt>
    <dgm:pt modelId="{9453EE49-A7C6-4DC8-A2B1-BD8DBF8A3522}" type="pres">
      <dgm:prSet presAssocID="{8564D44D-59B9-4F8B-BDF4-E5C5EFA0C449}" presName="comp" presStyleCnt="0"/>
      <dgm:spPr/>
    </dgm:pt>
    <dgm:pt modelId="{DC094F7D-2FB2-44B7-BC3F-54DEF5E8C465}" type="pres">
      <dgm:prSet presAssocID="{8564D44D-59B9-4F8B-BDF4-E5C5EFA0C449}" presName="box" presStyleLbl="node1" presStyleIdx="1" presStyleCnt="4" custLinFactNeighborX="26540" custLinFactNeighborY="0"/>
      <dgm:spPr/>
    </dgm:pt>
    <dgm:pt modelId="{F992FECC-8F01-4944-9D4F-BF5F78250C75}" type="pres">
      <dgm:prSet presAssocID="{8564D44D-59B9-4F8B-BDF4-E5C5EFA0C449}" presName="img" presStyleLbl="fgImgPlace1" presStyleIdx="1" presStyleCnt="4" custLinFactNeighborX="-812" custLinFactNeighborY="-1148"/>
      <dgm:spPr>
        <a:blipFill dpi="0"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8668" r="18668"/>
          </a:stretch>
        </a:blipFill>
        <a:ln>
          <a:noFill/>
        </a:ln>
      </dgm:spPr>
      <dgm:extLst>
        <a:ext uri="{E40237B7-FDA0-4F09-8148-C483321AD2D9}">
          <dgm14:cNvPr xmlns:dgm14="http://schemas.microsoft.com/office/drawing/2010/diagram" id="0" name="" descr="Group of people outline"/>
        </a:ext>
      </dgm:extLst>
    </dgm:pt>
    <dgm:pt modelId="{70DC8677-9AAC-4352-992F-07057BC332EB}" type="pres">
      <dgm:prSet presAssocID="{8564D44D-59B9-4F8B-BDF4-E5C5EFA0C449}" presName="text" presStyleLbl="node1" presStyleIdx="1" presStyleCnt="4">
        <dgm:presLayoutVars>
          <dgm:bulletEnabled val="1"/>
        </dgm:presLayoutVars>
      </dgm:prSet>
      <dgm:spPr/>
    </dgm:pt>
    <dgm:pt modelId="{536EF847-041A-4574-9C60-5615EFDAC587}" type="pres">
      <dgm:prSet presAssocID="{EC9006D1-B21A-4FC2-803C-375843FA398E}" presName="spacer" presStyleCnt="0"/>
      <dgm:spPr/>
    </dgm:pt>
    <dgm:pt modelId="{4BF79508-F4B8-47BE-BDC7-2D51278CFFA0}" type="pres">
      <dgm:prSet presAssocID="{945ACE1A-8B40-45A7-817F-5E7E9B7C2438}" presName="comp" presStyleCnt="0"/>
      <dgm:spPr/>
    </dgm:pt>
    <dgm:pt modelId="{F6C9F2CB-BB6E-4F7F-AEB2-24A36900023B}" type="pres">
      <dgm:prSet presAssocID="{945ACE1A-8B40-45A7-817F-5E7E9B7C2438}" presName="box" presStyleLbl="node1" presStyleIdx="2" presStyleCnt="4"/>
      <dgm:spPr/>
    </dgm:pt>
    <dgm:pt modelId="{43498A9A-3D7C-4BB2-8561-8F76414568C2}" type="pres">
      <dgm:prSet presAssocID="{945ACE1A-8B40-45A7-817F-5E7E9B7C2438}" presName="img" presStyleLbl="fgImgPlace1" presStyleIdx="2" presStyleCnt="4"/>
      <dgm:spPr>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18668" r="18668"/>
          </a:stretch>
        </a:blipFill>
        <a:ln>
          <a:noFill/>
        </a:ln>
      </dgm:spPr>
      <dgm:extLst>
        <a:ext uri="{E40237B7-FDA0-4F09-8148-C483321AD2D9}">
          <dgm14:cNvPr xmlns:dgm14="http://schemas.microsoft.com/office/drawing/2010/diagram" id="0" name="" descr="Comment Like with solid fill"/>
        </a:ext>
      </dgm:extLst>
    </dgm:pt>
    <dgm:pt modelId="{9E5BB368-8B69-4427-A6C9-2A175F0DD38E}" type="pres">
      <dgm:prSet presAssocID="{945ACE1A-8B40-45A7-817F-5E7E9B7C2438}" presName="text" presStyleLbl="node1" presStyleIdx="2" presStyleCnt="4">
        <dgm:presLayoutVars>
          <dgm:bulletEnabled val="1"/>
        </dgm:presLayoutVars>
      </dgm:prSet>
      <dgm:spPr/>
    </dgm:pt>
    <dgm:pt modelId="{17CD4821-1BE0-46B3-97A1-03739AB893DC}" type="pres">
      <dgm:prSet presAssocID="{44CA572B-2FB3-43CB-836B-38AF29460E32}" presName="spacer" presStyleCnt="0"/>
      <dgm:spPr/>
    </dgm:pt>
    <dgm:pt modelId="{32AC22F0-0D28-41AF-BA0E-3970AE2C7BDD}" type="pres">
      <dgm:prSet presAssocID="{2D304818-3DF1-4889-A211-D63A0D4B29ED}" presName="comp" presStyleCnt="0"/>
      <dgm:spPr/>
    </dgm:pt>
    <dgm:pt modelId="{7E42D954-278A-492B-B03E-E2FE5BBE657A}" type="pres">
      <dgm:prSet presAssocID="{2D304818-3DF1-4889-A211-D63A0D4B29ED}" presName="box" presStyleLbl="node1" presStyleIdx="3" presStyleCnt="4"/>
      <dgm:spPr/>
    </dgm:pt>
    <dgm:pt modelId="{82FBCC8E-DEEA-4B52-AE4B-81B9D5F569B5}" type="pres">
      <dgm:prSet presAssocID="{2D304818-3DF1-4889-A211-D63A0D4B29ED}" presName="img" presStyleLbl="fgImgPlace1" presStyleIdx="3" presStyleCnt="4"/>
      <dgm:spPr>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18668" r="18668"/>
          </a:stretch>
        </a:blipFill>
        <a:ln>
          <a:noFill/>
        </a:ln>
      </dgm:spPr>
      <dgm:extLst>
        <a:ext uri="{E40237B7-FDA0-4F09-8148-C483321AD2D9}">
          <dgm14:cNvPr xmlns:dgm14="http://schemas.microsoft.com/office/drawing/2010/diagram" id="0" name="" descr="Chat with solid fill"/>
        </a:ext>
      </dgm:extLst>
    </dgm:pt>
    <dgm:pt modelId="{338EFECA-7271-4DDE-AC2A-78EB58A3437E}" type="pres">
      <dgm:prSet presAssocID="{2D304818-3DF1-4889-A211-D63A0D4B29ED}" presName="text" presStyleLbl="node1" presStyleIdx="3" presStyleCnt="4">
        <dgm:presLayoutVars>
          <dgm:bulletEnabled val="1"/>
        </dgm:presLayoutVars>
      </dgm:prSet>
      <dgm:spPr/>
    </dgm:pt>
  </dgm:ptLst>
  <dgm:cxnLst>
    <dgm:cxn modelId="{AA85191F-149B-4AC4-B60D-DFDF3EA40AD6}" type="presOf" srcId="{F0D90E2F-74DD-4669-9A92-47AD4B32CA34}" destId="{FB4A05F6-45EE-4372-B2BF-EDBF36C607EB}" srcOrd="0" destOrd="0" presId="urn:microsoft.com/office/officeart/2005/8/layout/vList4"/>
    <dgm:cxn modelId="{D210D929-1B9E-49EA-969A-377D2EAB425C}" type="presOf" srcId="{8564D44D-59B9-4F8B-BDF4-E5C5EFA0C449}" destId="{70DC8677-9AAC-4352-992F-07057BC332EB}" srcOrd="1" destOrd="0" presId="urn:microsoft.com/office/officeart/2005/8/layout/vList4"/>
    <dgm:cxn modelId="{15E6963F-3BE4-4419-A49B-BBD74C5359D6}" type="presOf" srcId="{2D304818-3DF1-4889-A211-D63A0D4B29ED}" destId="{338EFECA-7271-4DDE-AC2A-78EB58A3437E}" srcOrd="1" destOrd="0" presId="urn:microsoft.com/office/officeart/2005/8/layout/vList4"/>
    <dgm:cxn modelId="{7E2C5C53-7F5F-475A-8733-DC69D8694058}" type="presOf" srcId="{FFE4B88D-3B17-4AA9-B6A2-2CCB545EF9A6}" destId="{59624FED-F3AB-49BA-A4AC-3C53FA1BFA56}" srcOrd="0" destOrd="0" presId="urn:microsoft.com/office/officeart/2005/8/layout/vList4"/>
    <dgm:cxn modelId="{CF24F174-6CAA-48FD-8C2E-D1228598FFD7}" type="presOf" srcId="{FFE4B88D-3B17-4AA9-B6A2-2CCB545EF9A6}" destId="{E9891E0C-0C3A-43D2-94A7-B72FA60B7010}" srcOrd="1" destOrd="0" presId="urn:microsoft.com/office/officeart/2005/8/layout/vList4"/>
    <dgm:cxn modelId="{489CC67E-45D3-4BFA-8B4D-2FB95058F576}" type="presOf" srcId="{945ACE1A-8B40-45A7-817F-5E7E9B7C2438}" destId="{9E5BB368-8B69-4427-A6C9-2A175F0DD38E}" srcOrd="1" destOrd="0" presId="urn:microsoft.com/office/officeart/2005/8/layout/vList4"/>
    <dgm:cxn modelId="{91021E83-13D0-41B3-B953-F90FC0B40588}" type="presOf" srcId="{8564D44D-59B9-4F8B-BDF4-E5C5EFA0C449}" destId="{DC094F7D-2FB2-44B7-BC3F-54DEF5E8C465}" srcOrd="0" destOrd="0" presId="urn:microsoft.com/office/officeart/2005/8/layout/vList4"/>
    <dgm:cxn modelId="{EAC03598-3B03-4A12-9C1B-3DFDF1A82A14}" srcId="{F0D90E2F-74DD-4669-9A92-47AD4B32CA34}" destId="{945ACE1A-8B40-45A7-817F-5E7E9B7C2438}" srcOrd="2" destOrd="0" parTransId="{7B1AA06F-6D80-4843-91AA-E244CF218DCA}" sibTransId="{44CA572B-2FB3-43CB-836B-38AF29460E32}"/>
    <dgm:cxn modelId="{00271BA6-5998-4619-98C4-D55686E54FF3}" srcId="{F0D90E2F-74DD-4669-9A92-47AD4B32CA34}" destId="{2D304818-3DF1-4889-A211-D63A0D4B29ED}" srcOrd="3" destOrd="0" parTransId="{85395057-23C9-4556-ACF3-0FBF057B5C35}" sibTransId="{D0F07716-0EEA-4088-A61F-A6AA7EBBAD27}"/>
    <dgm:cxn modelId="{96D7F1C6-90A3-4D8D-8926-797981CBB8DF}" srcId="{F0D90E2F-74DD-4669-9A92-47AD4B32CA34}" destId="{8564D44D-59B9-4F8B-BDF4-E5C5EFA0C449}" srcOrd="1" destOrd="0" parTransId="{A15C1B5D-C983-4698-8D26-BA1E57C8692E}" sibTransId="{EC9006D1-B21A-4FC2-803C-375843FA398E}"/>
    <dgm:cxn modelId="{214489CE-34BE-40EF-BF10-A76F660B9E41}" srcId="{F0D90E2F-74DD-4669-9A92-47AD4B32CA34}" destId="{FFE4B88D-3B17-4AA9-B6A2-2CCB545EF9A6}" srcOrd="0" destOrd="0" parTransId="{35C42F47-A29F-4402-B108-4E2F5C25CA29}" sibTransId="{AC45C5B4-915C-4718-AFCD-E955FA129129}"/>
    <dgm:cxn modelId="{D35AE6E4-6F93-41A1-86CA-DE5F83D7D1C3}" type="presOf" srcId="{945ACE1A-8B40-45A7-817F-5E7E9B7C2438}" destId="{F6C9F2CB-BB6E-4F7F-AEB2-24A36900023B}" srcOrd="0" destOrd="0" presId="urn:microsoft.com/office/officeart/2005/8/layout/vList4"/>
    <dgm:cxn modelId="{58A1CFEC-5C00-41DD-86A1-38F6092A0671}" type="presOf" srcId="{2D304818-3DF1-4889-A211-D63A0D4B29ED}" destId="{7E42D954-278A-492B-B03E-E2FE5BBE657A}" srcOrd="0" destOrd="0" presId="urn:microsoft.com/office/officeart/2005/8/layout/vList4"/>
    <dgm:cxn modelId="{1B3A0C1E-7ED8-4927-9B2F-E3CD0789BDA4}" type="presParOf" srcId="{FB4A05F6-45EE-4372-B2BF-EDBF36C607EB}" destId="{B4AA1C3A-EA8D-4D99-A786-419EC7349F6A}" srcOrd="0" destOrd="0" presId="urn:microsoft.com/office/officeart/2005/8/layout/vList4"/>
    <dgm:cxn modelId="{E5E64DF9-D10C-4456-9222-D4E51247A673}" type="presParOf" srcId="{B4AA1C3A-EA8D-4D99-A786-419EC7349F6A}" destId="{59624FED-F3AB-49BA-A4AC-3C53FA1BFA56}" srcOrd="0" destOrd="0" presId="urn:microsoft.com/office/officeart/2005/8/layout/vList4"/>
    <dgm:cxn modelId="{CE8FD5CF-42AC-4931-85E0-3208144BADE7}" type="presParOf" srcId="{B4AA1C3A-EA8D-4D99-A786-419EC7349F6A}" destId="{98B95370-6C6D-41D3-BEB0-77BF9282ED88}" srcOrd="1" destOrd="0" presId="urn:microsoft.com/office/officeart/2005/8/layout/vList4"/>
    <dgm:cxn modelId="{5F774DA4-9674-423B-B1CD-0CF1D3811595}" type="presParOf" srcId="{B4AA1C3A-EA8D-4D99-A786-419EC7349F6A}" destId="{E9891E0C-0C3A-43D2-94A7-B72FA60B7010}" srcOrd="2" destOrd="0" presId="urn:microsoft.com/office/officeart/2005/8/layout/vList4"/>
    <dgm:cxn modelId="{63BDB526-6F3B-411D-A5FB-5102DE9B6178}" type="presParOf" srcId="{FB4A05F6-45EE-4372-B2BF-EDBF36C607EB}" destId="{3E0FB58C-1E39-451F-88F0-C0B3BED2557B}" srcOrd="1" destOrd="0" presId="urn:microsoft.com/office/officeart/2005/8/layout/vList4"/>
    <dgm:cxn modelId="{2EB90A5E-7A2A-4A67-B4E2-8D2E3D25641F}" type="presParOf" srcId="{FB4A05F6-45EE-4372-B2BF-EDBF36C607EB}" destId="{9453EE49-A7C6-4DC8-A2B1-BD8DBF8A3522}" srcOrd="2" destOrd="0" presId="urn:microsoft.com/office/officeart/2005/8/layout/vList4"/>
    <dgm:cxn modelId="{E8E90487-C1F8-4EBF-9EF7-FE7D7D6EC8C5}" type="presParOf" srcId="{9453EE49-A7C6-4DC8-A2B1-BD8DBF8A3522}" destId="{DC094F7D-2FB2-44B7-BC3F-54DEF5E8C465}" srcOrd="0" destOrd="0" presId="urn:microsoft.com/office/officeart/2005/8/layout/vList4"/>
    <dgm:cxn modelId="{6D482CBC-1702-4DE6-8550-EE270E4BAAAD}" type="presParOf" srcId="{9453EE49-A7C6-4DC8-A2B1-BD8DBF8A3522}" destId="{F992FECC-8F01-4944-9D4F-BF5F78250C75}" srcOrd="1" destOrd="0" presId="urn:microsoft.com/office/officeart/2005/8/layout/vList4"/>
    <dgm:cxn modelId="{30031505-E933-440E-BCE0-B65D6E917277}" type="presParOf" srcId="{9453EE49-A7C6-4DC8-A2B1-BD8DBF8A3522}" destId="{70DC8677-9AAC-4352-992F-07057BC332EB}" srcOrd="2" destOrd="0" presId="urn:microsoft.com/office/officeart/2005/8/layout/vList4"/>
    <dgm:cxn modelId="{C5F360FF-886D-4CA2-A4AF-836FFD8AF8C3}" type="presParOf" srcId="{FB4A05F6-45EE-4372-B2BF-EDBF36C607EB}" destId="{536EF847-041A-4574-9C60-5615EFDAC587}" srcOrd="3" destOrd="0" presId="urn:microsoft.com/office/officeart/2005/8/layout/vList4"/>
    <dgm:cxn modelId="{C21029F9-C068-4251-A0BD-7E07455CCE0A}" type="presParOf" srcId="{FB4A05F6-45EE-4372-B2BF-EDBF36C607EB}" destId="{4BF79508-F4B8-47BE-BDC7-2D51278CFFA0}" srcOrd="4" destOrd="0" presId="urn:microsoft.com/office/officeart/2005/8/layout/vList4"/>
    <dgm:cxn modelId="{0E5F1007-64FC-4D7A-BEFD-CE6646A383BB}" type="presParOf" srcId="{4BF79508-F4B8-47BE-BDC7-2D51278CFFA0}" destId="{F6C9F2CB-BB6E-4F7F-AEB2-24A36900023B}" srcOrd="0" destOrd="0" presId="urn:microsoft.com/office/officeart/2005/8/layout/vList4"/>
    <dgm:cxn modelId="{3EB8FBB3-6794-40E2-A4F6-E292B26BE215}" type="presParOf" srcId="{4BF79508-F4B8-47BE-BDC7-2D51278CFFA0}" destId="{43498A9A-3D7C-4BB2-8561-8F76414568C2}" srcOrd="1" destOrd="0" presId="urn:microsoft.com/office/officeart/2005/8/layout/vList4"/>
    <dgm:cxn modelId="{94616A2B-EC32-4031-AF05-F26BD9401943}" type="presParOf" srcId="{4BF79508-F4B8-47BE-BDC7-2D51278CFFA0}" destId="{9E5BB368-8B69-4427-A6C9-2A175F0DD38E}" srcOrd="2" destOrd="0" presId="urn:microsoft.com/office/officeart/2005/8/layout/vList4"/>
    <dgm:cxn modelId="{2F91860C-6DEB-4EC4-97B8-8A61C246DD8B}" type="presParOf" srcId="{FB4A05F6-45EE-4372-B2BF-EDBF36C607EB}" destId="{17CD4821-1BE0-46B3-97A1-03739AB893DC}" srcOrd="5" destOrd="0" presId="urn:microsoft.com/office/officeart/2005/8/layout/vList4"/>
    <dgm:cxn modelId="{67106F00-EC2E-4ADE-AE5D-461739B18EF6}" type="presParOf" srcId="{FB4A05F6-45EE-4372-B2BF-EDBF36C607EB}" destId="{32AC22F0-0D28-41AF-BA0E-3970AE2C7BDD}" srcOrd="6" destOrd="0" presId="urn:microsoft.com/office/officeart/2005/8/layout/vList4"/>
    <dgm:cxn modelId="{6E86D4D2-C4CE-48E8-88B9-F993D663A5CB}" type="presParOf" srcId="{32AC22F0-0D28-41AF-BA0E-3970AE2C7BDD}" destId="{7E42D954-278A-492B-B03E-E2FE5BBE657A}" srcOrd="0" destOrd="0" presId="urn:microsoft.com/office/officeart/2005/8/layout/vList4"/>
    <dgm:cxn modelId="{D921FA00-3500-4337-9901-EF95E188FA81}" type="presParOf" srcId="{32AC22F0-0D28-41AF-BA0E-3970AE2C7BDD}" destId="{82FBCC8E-DEEA-4B52-AE4B-81B9D5F569B5}" srcOrd="1" destOrd="0" presId="urn:microsoft.com/office/officeart/2005/8/layout/vList4"/>
    <dgm:cxn modelId="{1CA8DA6A-0569-45AA-8062-DA1674923154}" type="presParOf" srcId="{32AC22F0-0D28-41AF-BA0E-3970AE2C7BDD}" destId="{338EFECA-7271-4DDE-AC2A-78EB58A3437E}"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6FE314-E3EF-43CD-B170-634C2AC9C029}"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GB"/>
        </a:p>
      </dgm:t>
    </dgm:pt>
    <dgm:pt modelId="{B7165926-C64B-4A5D-9620-F3FBE6BDD1A3}">
      <dgm:prSet phldrT="[Text]" custT="1"/>
      <dgm:spPr>
        <a:xfrm rot="5400000">
          <a:off x="-289718" y="292805"/>
          <a:ext cx="1931458" cy="1352020"/>
        </a:xfrm>
        <a:prstGeom prst="chevron">
          <a:avLst/>
        </a:prstGeom>
        <a:solidFill>
          <a:srgbClr val="6E2466">
            <a:hueOff val="0"/>
            <a:satOff val="0"/>
            <a:lumOff val="0"/>
            <a:alphaOff val="0"/>
          </a:srgbClr>
        </a:solidFill>
        <a:ln w="12700" cap="flat" cmpd="sng" algn="ctr">
          <a:solidFill>
            <a:srgbClr val="6E2466">
              <a:hueOff val="0"/>
              <a:satOff val="0"/>
              <a:lumOff val="0"/>
              <a:alphaOff val="0"/>
            </a:srgbClr>
          </a:solidFill>
          <a:prstDash val="solid"/>
          <a:miter lim="800000"/>
        </a:ln>
        <a:effectLst/>
      </dgm:spPr>
      <dgm:t>
        <a:bodyPr/>
        <a:lstStyle/>
        <a:p>
          <a:pPr>
            <a:buNone/>
          </a:pPr>
          <a:r>
            <a:rPr lang="en-GB" sz="1400" dirty="0">
              <a:solidFill>
                <a:srgbClr val="FFFFFF"/>
              </a:solidFill>
              <a:latin typeface="Arial"/>
              <a:ea typeface="+mn-ea"/>
              <a:cs typeface="+mn-cs"/>
            </a:rPr>
            <a:t>level 1</a:t>
          </a:r>
        </a:p>
      </dgm:t>
    </dgm:pt>
    <dgm:pt modelId="{629CCEAD-3EA3-46CA-BFB7-E53C9FBDF0AA}" type="parTrans" cxnId="{FFBC275F-2B04-4137-A003-25D04785C87B}">
      <dgm:prSet/>
      <dgm:spPr/>
      <dgm:t>
        <a:bodyPr/>
        <a:lstStyle/>
        <a:p>
          <a:endParaRPr lang="en-GB" sz="1400"/>
        </a:p>
      </dgm:t>
    </dgm:pt>
    <dgm:pt modelId="{8DF34AB8-D5A1-4472-8F32-DDE5906C1402}" type="sibTrans" cxnId="{FFBC275F-2B04-4137-A003-25D04785C87B}">
      <dgm:prSet/>
      <dgm:spPr/>
      <dgm:t>
        <a:bodyPr/>
        <a:lstStyle/>
        <a:p>
          <a:endParaRPr lang="en-GB" sz="1400"/>
        </a:p>
      </dgm:t>
    </dgm:pt>
    <dgm:pt modelId="{B5BF8DFA-6676-4640-A293-E1081E8179BE}">
      <dgm:prSet phldrT="[Text]" custT="1"/>
      <dgm:spPr>
        <a:xfrm rot="5400000">
          <a:off x="4281405" y="-2926298"/>
          <a:ext cx="1255447" cy="7114217"/>
        </a:xfrm>
        <a:prstGeom prst="round2SameRect">
          <a:avLst/>
        </a:prstGeom>
        <a:solidFill>
          <a:srgbClr val="FFFFFF">
            <a:alpha val="90000"/>
            <a:hueOff val="0"/>
            <a:satOff val="0"/>
            <a:lumOff val="0"/>
            <a:alphaOff val="0"/>
          </a:srgbClr>
        </a:solidFill>
        <a:ln w="12700" cap="flat" cmpd="sng" algn="ctr">
          <a:solidFill>
            <a:srgbClr val="6E2466">
              <a:hueOff val="0"/>
              <a:satOff val="0"/>
              <a:lumOff val="0"/>
              <a:alphaOff val="0"/>
            </a:srgbClr>
          </a:solidFill>
          <a:prstDash val="solid"/>
          <a:miter lim="800000"/>
        </a:ln>
        <a:effectLst/>
      </dgm:spPr>
      <dgm:t>
        <a:bodyPr/>
        <a:lstStyle/>
        <a:p>
          <a:pPr>
            <a:buNone/>
          </a:pPr>
          <a:r>
            <a:rPr lang="en-IE" sz="1400" b="1" spc="-10" dirty="0">
              <a:solidFill>
                <a:srgbClr val="0070C0"/>
              </a:solidFill>
              <a:effectLst/>
              <a:latin typeface="Helvetica" panose="020B0604020202020204" pitchFamily="34" charset="0"/>
              <a:ea typeface="+mn-ea"/>
              <a:cs typeface="Calibri" panose="020F0502020204030204" pitchFamily="34" charset="0"/>
            </a:rPr>
            <a:t>Online social media educational videos</a:t>
          </a:r>
          <a:endParaRPr lang="en-GB" sz="1400" dirty="0">
            <a:solidFill>
              <a:srgbClr val="0070C0"/>
            </a:solidFill>
            <a:latin typeface="Arial"/>
            <a:ea typeface="+mn-ea"/>
            <a:cs typeface="+mn-cs"/>
          </a:endParaRPr>
        </a:p>
      </dgm:t>
    </dgm:pt>
    <dgm:pt modelId="{4A6DB806-B9C4-478E-A36A-98173721BA97}" type="parTrans" cxnId="{6E5B7B7E-611B-4F3C-A0ED-094ED271D34C}">
      <dgm:prSet/>
      <dgm:spPr/>
      <dgm:t>
        <a:bodyPr/>
        <a:lstStyle/>
        <a:p>
          <a:endParaRPr lang="en-GB" sz="1400"/>
        </a:p>
      </dgm:t>
    </dgm:pt>
    <dgm:pt modelId="{E2C42448-A678-4D0E-B2D4-6ED0E6B03A60}" type="sibTrans" cxnId="{6E5B7B7E-611B-4F3C-A0ED-094ED271D34C}">
      <dgm:prSet/>
      <dgm:spPr/>
      <dgm:t>
        <a:bodyPr/>
        <a:lstStyle/>
        <a:p>
          <a:endParaRPr lang="en-GB" sz="1400"/>
        </a:p>
      </dgm:t>
    </dgm:pt>
    <dgm:pt modelId="{8017242F-A954-40D9-BDB0-536E0B24CDAB}">
      <dgm:prSet phldrT="[Text]" custT="1"/>
      <dgm:spPr>
        <a:xfrm rot="5400000">
          <a:off x="4281405" y="-2926298"/>
          <a:ext cx="1255447" cy="7114217"/>
        </a:xfrm>
        <a:prstGeom prst="round2SameRect">
          <a:avLst/>
        </a:prstGeom>
        <a:solidFill>
          <a:srgbClr val="FFFFFF">
            <a:alpha val="90000"/>
            <a:hueOff val="0"/>
            <a:satOff val="0"/>
            <a:lumOff val="0"/>
            <a:alphaOff val="0"/>
          </a:srgbClr>
        </a:solidFill>
        <a:ln w="12700" cap="flat" cmpd="sng" algn="ctr">
          <a:solidFill>
            <a:srgbClr val="6E2466">
              <a:hueOff val="0"/>
              <a:satOff val="0"/>
              <a:lumOff val="0"/>
              <a:alphaOff val="0"/>
            </a:srgbClr>
          </a:solidFill>
          <a:prstDash val="solid"/>
          <a:miter lim="800000"/>
        </a:ln>
        <a:effectLst/>
      </dgm:spPr>
      <dgm:t>
        <a:bodyPr/>
        <a:lstStyle/>
        <a:p>
          <a:pPr>
            <a:buChar char="•"/>
          </a:pPr>
          <a:r>
            <a:rPr lang="en-IE" sz="1400" spc="-10" dirty="0">
              <a:solidFill>
                <a:srgbClr val="0070C0"/>
              </a:solidFill>
              <a:latin typeface="Helvetica" panose="020B0604020202020204" pitchFamily="34" charset="0"/>
              <a:ea typeface="+mn-ea"/>
              <a:cs typeface="Calibri" panose="020F0502020204030204" pitchFamily="34" charset="0"/>
            </a:rPr>
            <a:t>Reach: 10</a:t>
          </a:r>
          <a:r>
            <a:rPr lang="en-IE" sz="1400" spc="-10" baseline="30000" dirty="0">
              <a:solidFill>
                <a:srgbClr val="0070C0"/>
              </a:solidFill>
              <a:latin typeface="Helvetica" panose="020B0604020202020204" pitchFamily="34" charset="0"/>
              <a:ea typeface="+mn-ea"/>
              <a:cs typeface="Calibri" panose="020F0502020204030204" pitchFamily="34" charset="0"/>
            </a:rPr>
            <a:t>6</a:t>
          </a:r>
          <a:r>
            <a:rPr lang="en-IE" sz="1400" spc="-10" dirty="0">
              <a:solidFill>
                <a:srgbClr val="0070C0"/>
              </a:solidFill>
              <a:latin typeface="Helvetica" panose="020B0604020202020204" pitchFamily="34" charset="0"/>
              <a:ea typeface="+mn-ea"/>
              <a:cs typeface="Calibri" panose="020F0502020204030204" pitchFamily="34" charset="0"/>
            </a:rPr>
            <a:t> views per year via CERN channels</a:t>
          </a:r>
          <a:endParaRPr lang="en-GB" sz="1400" dirty="0">
            <a:solidFill>
              <a:srgbClr val="0070C0"/>
            </a:solidFill>
            <a:latin typeface="Arial"/>
            <a:ea typeface="+mn-ea"/>
            <a:cs typeface="+mn-cs"/>
          </a:endParaRPr>
        </a:p>
      </dgm:t>
    </dgm:pt>
    <dgm:pt modelId="{1236EB24-EF8F-43DE-A751-A71892DC36B9}" type="parTrans" cxnId="{EBA5A622-B27F-424D-8359-600C5D6A1A3F}">
      <dgm:prSet/>
      <dgm:spPr/>
      <dgm:t>
        <a:bodyPr/>
        <a:lstStyle/>
        <a:p>
          <a:endParaRPr lang="en-GB" sz="1400"/>
        </a:p>
      </dgm:t>
    </dgm:pt>
    <dgm:pt modelId="{77B2ACCC-0D86-40DE-AE0B-4ABE1F7046BB}" type="sibTrans" cxnId="{EBA5A622-B27F-424D-8359-600C5D6A1A3F}">
      <dgm:prSet/>
      <dgm:spPr/>
      <dgm:t>
        <a:bodyPr/>
        <a:lstStyle/>
        <a:p>
          <a:endParaRPr lang="en-GB" sz="1400"/>
        </a:p>
      </dgm:t>
    </dgm:pt>
    <dgm:pt modelId="{3238D64C-6310-4E53-807B-41535E0E2687}">
      <dgm:prSet phldrT="[Text]" custT="1"/>
      <dgm:spPr>
        <a:xfrm rot="5400000">
          <a:off x="-289718" y="2033323"/>
          <a:ext cx="1931458" cy="1352020"/>
        </a:xfrm>
        <a:prstGeom prst="chevron">
          <a:avLst/>
        </a:prstGeom>
        <a:solidFill>
          <a:srgbClr val="6E2466">
            <a:hueOff val="-2917770"/>
            <a:satOff val="3763"/>
            <a:lumOff val="-1177"/>
            <a:alphaOff val="0"/>
          </a:srgbClr>
        </a:solidFill>
        <a:ln w="12700" cap="flat" cmpd="sng" algn="ctr">
          <a:solidFill>
            <a:srgbClr val="6E2466">
              <a:hueOff val="-2917770"/>
              <a:satOff val="3763"/>
              <a:lumOff val="-1177"/>
              <a:alphaOff val="0"/>
            </a:srgbClr>
          </a:solidFill>
          <a:prstDash val="solid"/>
          <a:miter lim="800000"/>
        </a:ln>
        <a:effectLst/>
      </dgm:spPr>
      <dgm:t>
        <a:bodyPr/>
        <a:lstStyle/>
        <a:p>
          <a:pPr>
            <a:buNone/>
          </a:pPr>
          <a:r>
            <a:rPr lang="de-DE" sz="1400" dirty="0" err="1">
              <a:solidFill>
                <a:srgbClr val="FFFFFF"/>
              </a:solidFill>
              <a:latin typeface="Arial"/>
              <a:ea typeface="+mn-ea"/>
              <a:cs typeface="+mn-cs"/>
            </a:rPr>
            <a:t>level 2</a:t>
          </a:r>
          <a:endParaRPr lang="en-GB" sz="1400" dirty="0">
            <a:solidFill>
              <a:srgbClr val="FFFFFF"/>
            </a:solidFill>
            <a:latin typeface="Arial"/>
            <a:ea typeface="+mn-ea"/>
            <a:cs typeface="+mn-cs"/>
          </a:endParaRPr>
        </a:p>
      </dgm:t>
    </dgm:pt>
    <dgm:pt modelId="{8BE18296-A1AA-455F-8D44-23266B359BFD}" type="parTrans" cxnId="{3317116C-85BA-4AE5-8ACB-88D4F43E8B8B}">
      <dgm:prSet/>
      <dgm:spPr/>
      <dgm:t>
        <a:bodyPr/>
        <a:lstStyle/>
        <a:p>
          <a:endParaRPr lang="en-GB" sz="1400"/>
        </a:p>
      </dgm:t>
    </dgm:pt>
    <dgm:pt modelId="{26BDCC6C-4A61-4C41-A9FE-9E3AFCFC2D56}" type="sibTrans" cxnId="{3317116C-85BA-4AE5-8ACB-88D4F43E8B8B}">
      <dgm:prSet/>
      <dgm:spPr/>
      <dgm:t>
        <a:bodyPr/>
        <a:lstStyle/>
        <a:p>
          <a:endParaRPr lang="en-GB" sz="1400"/>
        </a:p>
      </dgm:t>
    </dgm:pt>
    <dgm:pt modelId="{7667403A-044F-488B-B195-426B945B888E}">
      <dgm:prSet phldrT="[Text]" custT="1"/>
      <dgm:spPr>
        <a:xfrm rot="5400000">
          <a:off x="4281405" y="-1185780"/>
          <a:ext cx="1255447" cy="7114217"/>
        </a:xfrm>
        <a:prstGeom prst="round2SameRect">
          <a:avLst/>
        </a:prstGeom>
        <a:solidFill>
          <a:srgbClr val="FFFFFF">
            <a:alpha val="90000"/>
            <a:hueOff val="0"/>
            <a:satOff val="0"/>
            <a:lumOff val="0"/>
            <a:alphaOff val="0"/>
          </a:srgbClr>
        </a:solidFill>
        <a:ln w="12700" cap="flat" cmpd="sng" algn="ctr">
          <a:solidFill>
            <a:srgbClr val="6E2466">
              <a:hueOff val="-2917770"/>
              <a:satOff val="3763"/>
              <a:lumOff val="-1177"/>
              <a:alphaOff val="0"/>
            </a:srgbClr>
          </a:solidFill>
          <a:prstDash val="solid"/>
          <a:miter lim="800000"/>
        </a:ln>
        <a:effectLst/>
      </dgm:spPr>
      <dgm:t>
        <a:bodyPr/>
        <a:lstStyle/>
        <a:p>
          <a:pPr>
            <a:buNone/>
          </a:pPr>
          <a:r>
            <a:rPr lang="en-IE" sz="1400" b="1" spc="-10" dirty="0">
              <a:solidFill>
                <a:srgbClr val="0070C0"/>
              </a:solidFill>
              <a:effectLst/>
              <a:latin typeface="Helvetica" panose="020B0604020202020204" pitchFamily="34" charset="0"/>
              <a:ea typeface="+mn-ea"/>
              <a:cs typeface="Calibri Light" panose="020F0302020204030204" pitchFamily="34" charset="0"/>
            </a:rPr>
            <a:t>Online course for high-school students</a:t>
          </a:r>
          <a:endParaRPr lang="en-GB" sz="1400" dirty="0">
            <a:solidFill>
              <a:srgbClr val="0070C0"/>
            </a:solidFill>
            <a:latin typeface="Arial"/>
            <a:ea typeface="+mn-ea"/>
            <a:cs typeface="+mn-cs"/>
          </a:endParaRPr>
        </a:p>
      </dgm:t>
    </dgm:pt>
    <dgm:pt modelId="{E5598D7D-1CC8-45E1-BC7A-54FB3F0BABE9}" type="parTrans" cxnId="{4A15A7E3-4335-4F1A-B9F2-D351E47B7510}">
      <dgm:prSet/>
      <dgm:spPr/>
      <dgm:t>
        <a:bodyPr/>
        <a:lstStyle/>
        <a:p>
          <a:endParaRPr lang="en-GB" sz="1400"/>
        </a:p>
      </dgm:t>
    </dgm:pt>
    <dgm:pt modelId="{59809759-A99D-497E-8AD6-4F771D0B2650}" type="sibTrans" cxnId="{4A15A7E3-4335-4F1A-B9F2-D351E47B7510}">
      <dgm:prSet/>
      <dgm:spPr/>
      <dgm:t>
        <a:bodyPr/>
        <a:lstStyle/>
        <a:p>
          <a:endParaRPr lang="en-GB" sz="1400"/>
        </a:p>
      </dgm:t>
    </dgm:pt>
    <dgm:pt modelId="{F2B4217F-670D-448E-BA5A-EEA205D1367B}">
      <dgm:prSet phldrT="[Text]" custT="1"/>
      <dgm:spPr>
        <a:xfrm rot="5400000">
          <a:off x="-289718" y="3773840"/>
          <a:ext cx="1931458" cy="1352020"/>
        </a:xfrm>
        <a:prstGeom prst="chevron">
          <a:avLst/>
        </a:prstGeom>
        <a:solidFill>
          <a:srgbClr val="6E2466">
            <a:hueOff val="-5835540"/>
            <a:satOff val="7525"/>
            <a:lumOff val="-2353"/>
            <a:alphaOff val="0"/>
          </a:srgbClr>
        </a:solidFill>
        <a:ln w="12700" cap="flat" cmpd="sng" algn="ctr">
          <a:solidFill>
            <a:srgbClr val="6E2466">
              <a:hueOff val="-5835540"/>
              <a:satOff val="7525"/>
              <a:lumOff val="-2353"/>
              <a:alphaOff val="0"/>
            </a:srgbClr>
          </a:solidFill>
          <a:prstDash val="solid"/>
          <a:miter lim="800000"/>
        </a:ln>
        <a:effectLst/>
      </dgm:spPr>
      <dgm:t>
        <a:bodyPr/>
        <a:lstStyle/>
        <a:p>
          <a:pPr>
            <a:buNone/>
          </a:pPr>
          <a:r>
            <a:rPr lang="de-DE" sz="1400" dirty="0">
              <a:solidFill>
                <a:srgbClr val="FFFFFF"/>
              </a:solidFill>
              <a:latin typeface="Arial"/>
              <a:ea typeface="+mn-ea"/>
              <a:cs typeface="+mn-cs"/>
            </a:rPr>
            <a:t>level 3</a:t>
          </a:r>
          <a:endParaRPr lang="en-GB" sz="1400" dirty="0">
            <a:solidFill>
              <a:srgbClr val="FFFFFF"/>
            </a:solidFill>
            <a:latin typeface="Arial"/>
            <a:ea typeface="+mn-ea"/>
            <a:cs typeface="+mn-cs"/>
          </a:endParaRPr>
        </a:p>
      </dgm:t>
    </dgm:pt>
    <dgm:pt modelId="{096B0FE9-8D81-480E-97D3-A9B4FF9F4502}" type="parTrans" cxnId="{65424B5A-3CE4-4F4E-9E26-CF80E158DCE1}">
      <dgm:prSet/>
      <dgm:spPr/>
      <dgm:t>
        <a:bodyPr/>
        <a:lstStyle/>
        <a:p>
          <a:endParaRPr lang="en-GB" sz="1400"/>
        </a:p>
      </dgm:t>
    </dgm:pt>
    <dgm:pt modelId="{A69E7CAD-13D1-49DF-96DF-351701AD4ABA}" type="sibTrans" cxnId="{65424B5A-3CE4-4F4E-9E26-CF80E158DCE1}">
      <dgm:prSet/>
      <dgm:spPr/>
      <dgm:t>
        <a:bodyPr/>
        <a:lstStyle/>
        <a:p>
          <a:endParaRPr lang="en-GB" sz="1400"/>
        </a:p>
      </dgm:t>
    </dgm:pt>
    <dgm:pt modelId="{131A8BDD-23AE-465E-88A7-394BBEB775F2}">
      <dgm:prSet phldrT="[Text]" custT="1"/>
      <dgm:spPr>
        <a:xfrm rot="5400000">
          <a:off x="4281405" y="554737"/>
          <a:ext cx="1255447" cy="7114217"/>
        </a:xfrm>
        <a:prstGeom prst="round2SameRect">
          <a:avLst/>
        </a:prstGeom>
        <a:solidFill>
          <a:srgbClr val="FFFFFF">
            <a:alpha val="90000"/>
            <a:hueOff val="0"/>
            <a:satOff val="0"/>
            <a:lumOff val="0"/>
            <a:alphaOff val="0"/>
          </a:srgbClr>
        </a:solidFill>
        <a:ln w="12700" cap="flat" cmpd="sng" algn="ctr">
          <a:solidFill>
            <a:srgbClr val="6E2466">
              <a:hueOff val="-5835540"/>
              <a:satOff val="7525"/>
              <a:lumOff val="-2353"/>
              <a:alphaOff val="0"/>
            </a:srgbClr>
          </a:solidFill>
          <a:prstDash val="solid"/>
          <a:miter lim="800000"/>
        </a:ln>
        <a:effectLst/>
      </dgm:spPr>
      <dgm:t>
        <a:bodyPr/>
        <a:lstStyle/>
        <a:p>
          <a:pPr>
            <a:buNone/>
          </a:pPr>
          <a:r>
            <a:rPr lang="en-GB" sz="1400" b="1" spc="-10" dirty="0">
              <a:solidFill>
                <a:srgbClr val="0070C0"/>
              </a:solidFill>
              <a:effectLst/>
              <a:latin typeface="Helvetica" panose="020B0604020202020204" pitchFamily="34" charset="0"/>
              <a:ea typeface="+mn-ea"/>
              <a:cs typeface="Calibri Light" panose="020F0302020204030204" pitchFamily="34" charset="0"/>
            </a:rPr>
            <a:t>On-site camp for high-school students at CERN</a:t>
          </a:r>
          <a:endParaRPr lang="en-GB" sz="1400" dirty="0">
            <a:solidFill>
              <a:srgbClr val="0070C0"/>
            </a:solidFill>
            <a:latin typeface="Arial"/>
            <a:ea typeface="+mn-ea"/>
            <a:cs typeface="+mn-cs"/>
          </a:endParaRPr>
        </a:p>
      </dgm:t>
    </dgm:pt>
    <dgm:pt modelId="{A10B7010-B28C-4975-9137-15965541DA53}" type="parTrans" cxnId="{DBAC90F3-7997-46F7-8ECF-E199711E8860}">
      <dgm:prSet/>
      <dgm:spPr/>
      <dgm:t>
        <a:bodyPr/>
        <a:lstStyle/>
        <a:p>
          <a:endParaRPr lang="en-GB" sz="1400"/>
        </a:p>
      </dgm:t>
    </dgm:pt>
    <dgm:pt modelId="{A5D41EB2-50F2-4FDA-AF93-3A5F58AEB914}" type="sibTrans" cxnId="{DBAC90F3-7997-46F7-8ECF-E199711E8860}">
      <dgm:prSet/>
      <dgm:spPr/>
      <dgm:t>
        <a:bodyPr/>
        <a:lstStyle/>
        <a:p>
          <a:endParaRPr lang="en-GB" sz="1400"/>
        </a:p>
      </dgm:t>
    </dgm:pt>
    <dgm:pt modelId="{1AE06198-3AD6-40C4-BA74-70E6D5A8ECC0}">
      <dgm:prSet phldrT="[Text]" custT="1"/>
      <dgm:spPr>
        <a:xfrm rot="5400000">
          <a:off x="4281405" y="554737"/>
          <a:ext cx="1255447" cy="7114217"/>
        </a:xfrm>
        <a:prstGeom prst="round2SameRect">
          <a:avLst/>
        </a:prstGeom>
        <a:solidFill>
          <a:srgbClr val="FFFFFF">
            <a:alpha val="90000"/>
            <a:hueOff val="0"/>
            <a:satOff val="0"/>
            <a:lumOff val="0"/>
            <a:alphaOff val="0"/>
          </a:srgbClr>
        </a:solidFill>
        <a:ln w="12700" cap="flat" cmpd="sng" algn="ctr">
          <a:solidFill>
            <a:srgbClr val="6E2466">
              <a:hueOff val="-5835540"/>
              <a:satOff val="7525"/>
              <a:lumOff val="-2353"/>
              <a:alphaOff val="0"/>
            </a:srgbClr>
          </a:solidFill>
          <a:prstDash val="solid"/>
          <a:miter lim="800000"/>
        </a:ln>
        <a:effectLst/>
      </dgm:spPr>
      <dgm:t>
        <a:bodyPr/>
        <a:lstStyle/>
        <a:p>
          <a:pPr>
            <a:buChar char="•"/>
          </a:pPr>
          <a:r>
            <a:rPr lang="en-IE" sz="1400" spc="-10" dirty="0">
              <a:solidFill>
                <a:srgbClr val="0070C0"/>
              </a:solidFill>
              <a:effectLst/>
              <a:latin typeface="Helvetica" panose="020B0604020202020204" pitchFamily="34" charset="0"/>
              <a:ea typeface="+mn-ea"/>
              <a:cs typeface="Calibri Light" panose="020F0302020204030204" pitchFamily="34" charset="0"/>
            </a:rPr>
            <a:t>Reach: 10</a:t>
          </a:r>
          <a:r>
            <a:rPr lang="en-IE" sz="1400" spc="-10" baseline="30000" dirty="0">
              <a:solidFill>
                <a:srgbClr val="0070C0"/>
              </a:solidFill>
              <a:effectLst/>
              <a:latin typeface="Helvetica" panose="020B0604020202020204" pitchFamily="34" charset="0"/>
              <a:ea typeface="+mn-ea"/>
              <a:cs typeface="Calibri Light" panose="020F0302020204030204" pitchFamily="34" charset="0"/>
            </a:rPr>
            <a:t>2</a:t>
          </a:r>
          <a:r>
            <a:rPr lang="en-IE" sz="1400" spc="-10" dirty="0">
              <a:solidFill>
                <a:srgbClr val="0070C0"/>
              </a:solidFill>
              <a:effectLst/>
              <a:latin typeface="Helvetica" panose="020B0604020202020204" pitchFamily="34" charset="0"/>
              <a:ea typeface="+mn-ea"/>
              <a:cs typeface="Calibri Light" panose="020F0302020204030204" pitchFamily="34" charset="0"/>
            </a:rPr>
            <a:t> participants in total from around the world</a:t>
          </a:r>
          <a:endParaRPr lang="en-GB" sz="1400" dirty="0">
            <a:solidFill>
              <a:srgbClr val="0070C0"/>
            </a:solidFill>
            <a:latin typeface="Arial"/>
            <a:ea typeface="+mn-ea"/>
            <a:cs typeface="+mn-cs"/>
          </a:endParaRPr>
        </a:p>
      </dgm:t>
    </dgm:pt>
    <dgm:pt modelId="{0B822982-A048-4EFB-BDD4-0CB0F506E931}" type="parTrans" cxnId="{AA718FF3-90EC-40F9-806A-6FE183BF23ED}">
      <dgm:prSet/>
      <dgm:spPr/>
      <dgm:t>
        <a:bodyPr/>
        <a:lstStyle/>
        <a:p>
          <a:endParaRPr lang="en-GB" sz="1400"/>
        </a:p>
      </dgm:t>
    </dgm:pt>
    <dgm:pt modelId="{27674CE2-B287-4770-87E8-71CE63A86C57}" type="sibTrans" cxnId="{AA718FF3-90EC-40F9-806A-6FE183BF23ED}">
      <dgm:prSet/>
      <dgm:spPr/>
      <dgm:t>
        <a:bodyPr/>
        <a:lstStyle/>
        <a:p>
          <a:endParaRPr lang="en-GB" sz="1400"/>
        </a:p>
      </dgm:t>
    </dgm:pt>
    <dgm:pt modelId="{23742BD2-07C5-410E-BE2B-186E435D6902}">
      <dgm:prSet phldrT="[Text]" custT="1"/>
      <dgm:spPr>
        <a:xfrm rot="5400000">
          <a:off x="4281405" y="-1185780"/>
          <a:ext cx="1255447" cy="7114217"/>
        </a:xfrm>
        <a:solidFill>
          <a:srgbClr val="FFFFFF">
            <a:alpha val="90000"/>
            <a:hueOff val="0"/>
            <a:satOff val="0"/>
            <a:lumOff val="0"/>
            <a:alphaOff val="0"/>
          </a:srgbClr>
        </a:solidFill>
        <a:ln w="12700" cap="flat" cmpd="sng" algn="ctr">
          <a:solidFill>
            <a:srgbClr val="6E2466">
              <a:hueOff val="-2917770"/>
              <a:satOff val="3763"/>
              <a:lumOff val="-1177"/>
              <a:alphaOff val="0"/>
            </a:srgbClr>
          </a:solidFill>
          <a:prstDash val="solid"/>
          <a:miter lim="800000"/>
        </a:ln>
        <a:effectLst/>
      </dgm:spPr>
      <dgm:t>
        <a:bodyPr/>
        <a:lstStyle/>
        <a:p>
          <a:pPr>
            <a:buChar char="•"/>
          </a:pPr>
          <a:r>
            <a:rPr lang="en-GB" sz="1400" dirty="0">
              <a:solidFill>
                <a:srgbClr val="0070C0"/>
              </a:solidFill>
              <a:latin typeface="Arial"/>
              <a:ea typeface="+mn-ea"/>
              <a:cs typeface="+mn-cs"/>
            </a:rPr>
            <a:t>Goal: to develop interest in STEM</a:t>
          </a:r>
        </a:p>
      </dgm:t>
    </dgm:pt>
    <dgm:pt modelId="{FF930CAD-E58C-40EE-85A7-63AF42CF32B7}" type="parTrans" cxnId="{2A6C1FCB-539F-474A-8E64-F7CB99D01A47}">
      <dgm:prSet/>
      <dgm:spPr/>
      <dgm:t>
        <a:bodyPr/>
        <a:lstStyle/>
        <a:p>
          <a:endParaRPr lang="en-GB" sz="1400"/>
        </a:p>
      </dgm:t>
    </dgm:pt>
    <dgm:pt modelId="{D3D9542E-BAD0-44E9-BBEF-EF19985A0A91}" type="sibTrans" cxnId="{2A6C1FCB-539F-474A-8E64-F7CB99D01A47}">
      <dgm:prSet/>
      <dgm:spPr/>
      <dgm:t>
        <a:bodyPr/>
        <a:lstStyle/>
        <a:p>
          <a:endParaRPr lang="en-GB" sz="1400"/>
        </a:p>
      </dgm:t>
    </dgm:pt>
    <dgm:pt modelId="{63F59DE2-34A5-4F36-BE8D-9E81B23C837A}">
      <dgm:prSet phldrT="[Text]" custT="1"/>
      <dgm:spPr>
        <a:xfrm rot="5400000">
          <a:off x="4281405" y="554737"/>
          <a:ext cx="1255447" cy="7114217"/>
        </a:xfrm>
        <a:solidFill>
          <a:srgbClr val="FFFFFF">
            <a:alpha val="90000"/>
            <a:hueOff val="0"/>
            <a:satOff val="0"/>
            <a:lumOff val="0"/>
            <a:alphaOff val="0"/>
          </a:srgbClr>
        </a:solidFill>
        <a:ln w="12700" cap="flat" cmpd="sng" algn="ctr">
          <a:solidFill>
            <a:srgbClr val="6E2466">
              <a:hueOff val="-5835540"/>
              <a:satOff val="7525"/>
              <a:lumOff val="-2353"/>
              <a:alphaOff val="0"/>
            </a:srgbClr>
          </a:solidFill>
          <a:prstDash val="solid"/>
          <a:miter lim="800000"/>
        </a:ln>
        <a:effectLst/>
      </dgm:spPr>
      <dgm:t>
        <a:bodyPr/>
        <a:lstStyle/>
        <a:p>
          <a:pPr>
            <a:buChar char="•"/>
          </a:pPr>
          <a:r>
            <a:rPr lang="en-GB" sz="1400" dirty="0">
              <a:solidFill>
                <a:srgbClr val="0070C0"/>
              </a:solidFill>
              <a:latin typeface="Arial"/>
              <a:ea typeface="+mn-ea"/>
              <a:cs typeface="+mn-cs"/>
            </a:rPr>
            <a:t>Goal: to build confidence &amp; transform STEM interest</a:t>
          </a:r>
        </a:p>
      </dgm:t>
    </dgm:pt>
    <dgm:pt modelId="{AC2F8F00-EA8A-4E46-83FB-95190CE79A34}" type="parTrans" cxnId="{101F863D-C135-44A6-8517-81D6C6A9E42D}">
      <dgm:prSet/>
      <dgm:spPr/>
      <dgm:t>
        <a:bodyPr/>
        <a:lstStyle/>
        <a:p>
          <a:endParaRPr lang="en-GB" sz="1400"/>
        </a:p>
      </dgm:t>
    </dgm:pt>
    <dgm:pt modelId="{7D47ED5D-902E-4457-9680-A5C6C90E3AC9}" type="sibTrans" cxnId="{101F863D-C135-44A6-8517-81D6C6A9E42D}">
      <dgm:prSet/>
      <dgm:spPr/>
      <dgm:t>
        <a:bodyPr/>
        <a:lstStyle/>
        <a:p>
          <a:endParaRPr lang="en-GB" sz="1400"/>
        </a:p>
      </dgm:t>
    </dgm:pt>
    <dgm:pt modelId="{B29290D8-1A17-4F1A-A1D2-40A413E6AB8D}">
      <dgm:prSet phldrT="[Text]" custT="1"/>
      <dgm:spPr>
        <a:xfrm rot="5400000">
          <a:off x="4281405" y="-2926298"/>
          <a:ext cx="1255447" cy="7114217"/>
        </a:xfrm>
        <a:solidFill>
          <a:srgbClr val="FFFFFF">
            <a:alpha val="90000"/>
            <a:hueOff val="0"/>
            <a:satOff val="0"/>
            <a:lumOff val="0"/>
            <a:alphaOff val="0"/>
          </a:srgbClr>
        </a:solidFill>
        <a:ln w="12700" cap="flat" cmpd="sng" algn="ctr">
          <a:solidFill>
            <a:srgbClr val="6E2466">
              <a:hueOff val="0"/>
              <a:satOff val="0"/>
              <a:lumOff val="0"/>
              <a:alphaOff val="0"/>
            </a:srgbClr>
          </a:solidFill>
          <a:prstDash val="solid"/>
          <a:miter lim="800000"/>
        </a:ln>
        <a:effectLst/>
      </dgm:spPr>
      <dgm:t>
        <a:bodyPr/>
        <a:lstStyle/>
        <a:p>
          <a:pPr>
            <a:buChar char="•"/>
          </a:pPr>
          <a:r>
            <a:rPr lang="en-GB" sz="1400" dirty="0">
              <a:solidFill>
                <a:srgbClr val="0070C0"/>
              </a:solidFill>
              <a:latin typeface="Arial"/>
              <a:ea typeface="+mn-ea"/>
              <a:cs typeface="+mn-cs"/>
            </a:rPr>
            <a:t>Goal: to trigger STEM interest</a:t>
          </a:r>
        </a:p>
      </dgm:t>
    </dgm:pt>
    <dgm:pt modelId="{E834057E-961E-4D2B-8287-7CF88A82E74D}" type="parTrans" cxnId="{B116626F-74D5-4114-B4E4-E6883D612CE7}">
      <dgm:prSet/>
      <dgm:spPr/>
      <dgm:t>
        <a:bodyPr/>
        <a:lstStyle/>
        <a:p>
          <a:endParaRPr lang="en-GB" sz="1400"/>
        </a:p>
      </dgm:t>
    </dgm:pt>
    <dgm:pt modelId="{3730FDDB-2F87-4838-899A-D7F433C112C9}" type="sibTrans" cxnId="{B116626F-74D5-4114-B4E4-E6883D612CE7}">
      <dgm:prSet/>
      <dgm:spPr/>
      <dgm:t>
        <a:bodyPr/>
        <a:lstStyle/>
        <a:p>
          <a:endParaRPr lang="en-GB" sz="1400"/>
        </a:p>
      </dgm:t>
    </dgm:pt>
    <dgm:pt modelId="{08EE3A21-9998-45B3-8464-39657C8228A3}">
      <dgm:prSet phldrT="[Text]" custT="1"/>
      <dgm:spPr>
        <a:xfrm rot="5400000">
          <a:off x="4281405" y="-1185780"/>
          <a:ext cx="1255447" cy="7114217"/>
        </a:xfrm>
        <a:solidFill>
          <a:srgbClr val="FFFFFF">
            <a:alpha val="90000"/>
            <a:hueOff val="0"/>
            <a:satOff val="0"/>
            <a:lumOff val="0"/>
            <a:alphaOff val="0"/>
          </a:srgbClr>
        </a:solidFill>
        <a:ln w="12700" cap="flat" cmpd="sng" algn="ctr">
          <a:solidFill>
            <a:srgbClr val="6E2466">
              <a:hueOff val="-2917770"/>
              <a:satOff val="3763"/>
              <a:lumOff val="-1177"/>
              <a:alphaOff val="0"/>
            </a:srgbClr>
          </a:solidFill>
          <a:prstDash val="solid"/>
          <a:miter lim="800000"/>
        </a:ln>
        <a:effectLst/>
      </dgm:spPr>
      <dgm:t>
        <a:bodyPr/>
        <a:lstStyle/>
        <a:p>
          <a:pPr>
            <a:buChar char="•"/>
          </a:pPr>
          <a:r>
            <a:rPr lang="en-IE" sz="1400" spc="-10" dirty="0">
              <a:solidFill>
                <a:srgbClr val="0070C0"/>
              </a:solidFill>
              <a:latin typeface="Helvetica" panose="020B0604020202020204" pitchFamily="34" charset="0"/>
              <a:ea typeface="+mn-ea"/>
              <a:cs typeface="Calibri" panose="020F0502020204030204" pitchFamily="34" charset="0"/>
            </a:rPr>
            <a:t>Reach: 10</a:t>
          </a:r>
          <a:r>
            <a:rPr lang="en-IE" sz="1400" spc="-10" baseline="30000" dirty="0">
              <a:solidFill>
                <a:srgbClr val="0070C0"/>
              </a:solidFill>
              <a:latin typeface="Helvetica" panose="020B0604020202020204" pitchFamily="34" charset="0"/>
              <a:ea typeface="+mn-ea"/>
              <a:cs typeface="Calibri" panose="020F0502020204030204" pitchFamily="34" charset="0"/>
            </a:rPr>
            <a:t>4</a:t>
          </a:r>
          <a:r>
            <a:rPr lang="en-IE" sz="1400" spc="-10" dirty="0">
              <a:solidFill>
                <a:srgbClr val="0070C0"/>
              </a:solidFill>
              <a:latin typeface="Helvetica" panose="020B0604020202020204" pitchFamily="34" charset="0"/>
              <a:ea typeface="+mn-ea"/>
              <a:cs typeface="Calibri" panose="020F0502020204030204" pitchFamily="34" charset="0"/>
            </a:rPr>
            <a:t> participants per year from around the world</a:t>
          </a:r>
          <a:endParaRPr lang="en-GB" sz="1400" dirty="0">
            <a:solidFill>
              <a:srgbClr val="0070C0"/>
            </a:solidFill>
            <a:latin typeface="Arial"/>
            <a:ea typeface="+mn-ea"/>
            <a:cs typeface="+mn-cs"/>
          </a:endParaRPr>
        </a:p>
      </dgm:t>
    </dgm:pt>
    <dgm:pt modelId="{0007063A-627A-4C72-84C8-E691E5E395FF}" type="parTrans" cxnId="{FF7038DB-5575-46FB-866F-3D7E6174C9E7}">
      <dgm:prSet/>
      <dgm:spPr/>
      <dgm:t>
        <a:bodyPr/>
        <a:lstStyle/>
        <a:p>
          <a:endParaRPr lang="en-GB" sz="1100"/>
        </a:p>
      </dgm:t>
    </dgm:pt>
    <dgm:pt modelId="{78091E11-C139-48F6-874B-3BE1A641F8BE}" type="sibTrans" cxnId="{FF7038DB-5575-46FB-866F-3D7E6174C9E7}">
      <dgm:prSet/>
      <dgm:spPr/>
      <dgm:t>
        <a:bodyPr/>
        <a:lstStyle/>
        <a:p>
          <a:endParaRPr lang="en-GB" sz="1100"/>
        </a:p>
      </dgm:t>
    </dgm:pt>
    <dgm:pt modelId="{15AA8FB7-ACC0-49CC-9914-0B63739397BA}" type="pres">
      <dgm:prSet presAssocID="{9B6FE314-E3EF-43CD-B170-634C2AC9C029}" presName="linearFlow" presStyleCnt="0">
        <dgm:presLayoutVars>
          <dgm:dir/>
          <dgm:animLvl val="lvl"/>
          <dgm:resizeHandles val="exact"/>
        </dgm:presLayoutVars>
      </dgm:prSet>
      <dgm:spPr/>
    </dgm:pt>
    <dgm:pt modelId="{77BEB4A7-085C-4408-BC5A-BB70F7C48D9B}" type="pres">
      <dgm:prSet presAssocID="{B7165926-C64B-4A5D-9620-F3FBE6BDD1A3}" presName="composite" presStyleCnt="0"/>
      <dgm:spPr/>
    </dgm:pt>
    <dgm:pt modelId="{9371A623-6CCD-43FB-9D3E-E1320FFF7AE5}" type="pres">
      <dgm:prSet presAssocID="{B7165926-C64B-4A5D-9620-F3FBE6BDD1A3}" presName="parentText" presStyleLbl="alignNode1" presStyleIdx="0" presStyleCnt="3">
        <dgm:presLayoutVars>
          <dgm:chMax val="1"/>
          <dgm:bulletEnabled val="1"/>
        </dgm:presLayoutVars>
      </dgm:prSet>
      <dgm:spPr/>
    </dgm:pt>
    <dgm:pt modelId="{3AD33CC1-995E-4D6E-BB1B-00BEB6459B1D}" type="pres">
      <dgm:prSet presAssocID="{B7165926-C64B-4A5D-9620-F3FBE6BDD1A3}" presName="descendantText" presStyleLbl="alignAcc1" presStyleIdx="0" presStyleCnt="3" custScaleY="159864" custLinFactNeighborX="12516" custLinFactNeighborY="-102">
        <dgm:presLayoutVars>
          <dgm:bulletEnabled val="1"/>
        </dgm:presLayoutVars>
      </dgm:prSet>
      <dgm:spPr>
        <a:prstGeom prst="round2SameRect">
          <a:avLst/>
        </a:prstGeom>
      </dgm:spPr>
    </dgm:pt>
    <dgm:pt modelId="{6F1CC411-A457-42FE-ABA2-353DBC3F05D8}" type="pres">
      <dgm:prSet presAssocID="{8DF34AB8-D5A1-4472-8F32-DDE5906C1402}" presName="sp" presStyleCnt="0"/>
      <dgm:spPr/>
    </dgm:pt>
    <dgm:pt modelId="{A381A09F-73FC-44EE-A838-51F8CFF3AA2A}" type="pres">
      <dgm:prSet presAssocID="{3238D64C-6310-4E53-807B-41535E0E2687}" presName="composite" presStyleCnt="0"/>
      <dgm:spPr/>
    </dgm:pt>
    <dgm:pt modelId="{5D9AA931-A789-4CF0-95C0-99377B330F61}" type="pres">
      <dgm:prSet presAssocID="{3238D64C-6310-4E53-807B-41535E0E2687}" presName="parentText" presStyleLbl="alignNode1" presStyleIdx="1" presStyleCnt="3" custLinFactNeighborY="3612">
        <dgm:presLayoutVars>
          <dgm:chMax val="1"/>
          <dgm:bulletEnabled val="1"/>
        </dgm:presLayoutVars>
      </dgm:prSet>
      <dgm:spPr/>
    </dgm:pt>
    <dgm:pt modelId="{84E534CF-8C0C-408E-9718-362DD781133C}" type="pres">
      <dgm:prSet presAssocID="{3238D64C-6310-4E53-807B-41535E0E2687}" presName="descendantText" presStyleLbl="alignAcc1" presStyleIdx="1" presStyleCnt="3" custScaleY="145227" custLinFactNeighborY="3704">
        <dgm:presLayoutVars>
          <dgm:bulletEnabled val="1"/>
        </dgm:presLayoutVars>
      </dgm:prSet>
      <dgm:spPr>
        <a:prstGeom prst="round2SameRect">
          <a:avLst/>
        </a:prstGeom>
      </dgm:spPr>
    </dgm:pt>
    <dgm:pt modelId="{EBABA158-F0EC-474B-87B0-441C1A451237}" type="pres">
      <dgm:prSet presAssocID="{26BDCC6C-4A61-4C41-A9FE-9E3AFCFC2D56}" presName="sp" presStyleCnt="0"/>
      <dgm:spPr/>
    </dgm:pt>
    <dgm:pt modelId="{1AAA0853-711F-412E-87A6-83A400778AA4}" type="pres">
      <dgm:prSet presAssocID="{F2B4217F-670D-448E-BA5A-EEA205D1367B}" presName="composite" presStyleCnt="0"/>
      <dgm:spPr/>
    </dgm:pt>
    <dgm:pt modelId="{DA61DA6D-FCD2-4CA8-A389-DEA1133FD318}" type="pres">
      <dgm:prSet presAssocID="{F2B4217F-670D-448E-BA5A-EEA205D1367B}" presName="parentText" presStyleLbl="alignNode1" presStyleIdx="2" presStyleCnt="3">
        <dgm:presLayoutVars>
          <dgm:chMax val="1"/>
          <dgm:bulletEnabled val="1"/>
        </dgm:presLayoutVars>
      </dgm:prSet>
      <dgm:spPr/>
    </dgm:pt>
    <dgm:pt modelId="{04FC9AD7-6634-4DE2-AC20-BD808B838A95}" type="pres">
      <dgm:prSet presAssocID="{F2B4217F-670D-448E-BA5A-EEA205D1367B}" presName="descendantText" presStyleLbl="alignAcc1" presStyleIdx="2" presStyleCnt="3" custScaleY="152205">
        <dgm:presLayoutVars>
          <dgm:bulletEnabled val="1"/>
        </dgm:presLayoutVars>
      </dgm:prSet>
      <dgm:spPr>
        <a:prstGeom prst="round2SameRect">
          <a:avLst/>
        </a:prstGeom>
      </dgm:spPr>
    </dgm:pt>
  </dgm:ptLst>
  <dgm:cxnLst>
    <dgm:cxn modelId="{BC3CFB18-30C3-4910-B95E-0E111EE91439}" type="presOf" srcId="{B29290D8-1A17-4F1A-A1D2-40A413E6AB8D}" destId="{3AD33CC1-995E-4D6E-BB1B-00BEB6459B1D}" srcOrd="0" destOrd="2" presId="urn:microsoft.com/office/officeart/2005/8/layout/chevron2"/>
    <dgm:cxn modelId="{ED856F1B-A51B-4F62-B06B-104765CC4C0D}" type="presOf" srcId="{7667403A-044F-488B-B195-426B945B888E}" destId="{84E534CF-8C0C-408E-9718-362DD781133C}" srcOrd="0" destOrd="0" presId="urn:microsoft.com/office/officeart/2005/8/layout/chevron2"/>
    <dgm:cxn modelId="{6CCC2E1E-7315-4584-8B12-C14C303D29F7}" type="presOf" srcId="{F2B4217F-670D-448E-BA5A-EEA205D1367B}" destId="{DA61DA6D-FCD2-4CA8-A389-DEA1133FD318}" srcOrd="0" destOrd="0" presId="urn:microsoft.com/office/officeart/2005/8/layout/chevron2"/>
    <dgm:cxn modelId="{EBA5A622-B27F-424D-8359-600C5D6A1A3F}" srcId="{B7165926-C64B-4A5D-9620-F3FBE6BDD1A3}" destId="{8017242F-A954-40D9-BDB0-536E0B24CDAB}" srcOrd="1" destOrd="0" parTransId="{1236EB24-EF8F-43DE-A751-A71892DC36B9}" sibTransId="{77B2ACCC-0D86-40DE-AE0B-4ABE1F7046BB}"/>
    <dgm:cxn modelId="{AA85B92B-4EC9-4DD6-8C69-0F7C347AE5CC}" type="presOf" srcId="{8017242F-A954-40D9-BDB0-536E0B24CDAB}" destId="{3AD33CC1-995E-4D6E-BB1B-00BEB6459B1D}" srcOrd="0" destOrd="1" presId="urn:microsoft.com/office/officeart/2005/8/layout/chevron2"/>
    <dgm:cxn modelId="{39026C34-C3B9-4550-83AF-7F558CA3083E}" type="presOf" srcId="{08EE3A21-9998-45B3-8464-39657C8228A3}" destId="{84E534CF-8C0C-408E-9718-362DD781133C}" srcOrd="0" destOrd="1" presId="urn:microsoft.com/office/officeart/2005/8/layout/chevron2"/>
    <dgm:cxn modelId="{101F863D-C135-44A6-8517-81D6C6A9E42D}" srcId="{F2B4217F-670D-448E-BA5A-EEA205D1367B}" destId="{63F59DE2-34A5-4F36-BE8D-9E81B23C837A}" srcOrd="2" destOrd="0" parTransId="{AC2F8F00-EA8A-4E46-83FB-95190CE79A34}" sibTransId="{7D47ED5D-902E-4457-9680-A5C6C90E3AC9}"/>
    <dgm:cxn modelId="{4F6EBE3F-C46B-4E67-879D-84CBC2DEB609}" type="presOf" srcId="{B5BF8DFA-6676-4640-A293-E1081E8179BE}" destId="{3AD33CC1-995E-4D6E-BB1B-00BEB6459B1D}" srcOrd="0" destOrd="0" presId="urn:microsoft.com/office/officeart/2005/8/layout/chevron2"/>
    <dgm:cxn modelId="{65424B5A-3CE4-4F4E-9E26-CF80E158DCE1}" srcId="{9B6FE314-E3EF-43CD-B170-634C2AC9C029}" destId="{F2B4217F-670D-448E-BA5A-EEA205D1367B}" srcOrd="2" destOrd="0" parTransId="{096B0FE9-8D81-480E-97D3-A9B4FF9F4502}" sibTransId="{A69E7CAD-13D1-49DF-96DF-351701AD4ABA}"/>
    <dgm:cxn modelId="{FFBC275F-2B04-4137-A003-25D04785C87B}" srcId="{9B6FE314-E3EF-43CD-B170-634C2AC9C029}" destId="{B7165926-C64B-4A5D-9620-F3FBE6BDD1A3}" srcOrd="0" destOrd="0" parTransId="{629CCEAD-3EA3-46CA-BFB7-E53C9FBDF0AA}" sibTransId="{8DF34AB8-D5A1-4472-8F32-DDE5906C1402}"/>
    <dgm:cxn modelId="{9A7C6D68-3E46-440B-B5D5-F586C2C688CE}" type="presOf" srcId="{1AE06198-3AD6-40C4-BA74-70E6D5A8ECC0}" destId="{04FC9AD7-6634-4DE2-AC20-BD808B838A95}" srcOrd="0" destOrd="1" presId="urn:microsoft.com/office/officeart/2005/8/layout/chevron2"/>
    <dgm:cxn modelId="{3317116C-85BA-4AE5-8ACB-88D4F43E8B8B}" srcId="{9B6FE314-E3EF-43CD-B170-634C2AC9C029}" destId="{3238D64C-6310-4E53-807B-41535E0E2687}" srcOrd="1" destOrd="0" parTransId="{8BE18296-A1AA-455F-8D44-23266B359BFD}" sibTransId="{26BDCC6C-4A61-4C41-A9FE-9E3AFCFC2D56}"/>
    <dgm:cxn modelId="{B116626F-74D5-4114-B4E4-E6883D612CE7}" srcId="{B7165926-C64B-4A5D-9620-F3FBE6BDD1A3}" destId="{B29290D8-1A17-4F1A-A1D2-40A413E6AB8D}" srcOrd="2" destOrd="0" parTransId="{E834057E-961E-4D2B-8287-7CF88A82E74D}" sibTransId="{3730FDDB-2F87-4838-899A-D7F433C112C9}"/>
    <dgm:cxn modelId="{6E5B7B7E-611B-4F3C-A0ED-094ED271D34C}" srcId="{B7165926-C64B-4A5D-9620-F3FBE6BDD1A3}" destId="{B5BF8DFA-6676-4640-A293-E1081E8179BE}" srcOrd="0" destOrd="0" parTransId="{4A6DB806-B9C4-478E-A36A-98173721BA97}" sibTransId="{E2C42448-A678-4D0E-B2D4-6ED0E6B03A60}"/>
    <dgm:cxn modelId="{A4473E86-D5D7-4956-95AE-0F2086D8CBDA}" type="presOf" srcId="{23742BD2-07C5-410E-BE2B-186E435D6902}" destId="{84E534CF-8C0C-408E-9718-362DD781133C}" srcOrd="0" destOrd="2" presId="urn:microsoft.com/office/officeart/2005/8/layout/chevron2"/>
    <dgm:cxn modelId="{B0686EB7-DD70-47F2-8A6B-0E084D8381A6}" type="presOf" srcId="{131A8BDD-23AE-465E-88A7-394BBEB775F2}" destId="{04FC9AD7-6634-4DE2-AC20-BD808B838A95}" srcOrd="0" destOrd="0" presId="urn:microsoft.com/office/officeart/2005/8/layout/chevron2"/>
    <dgm:cxn modelId="{041056CA-C96A-490E-8AD8-A2482730091B}" type="presOf" srcId="{3238D64C-6310-4E53-807B-41535E0E2687}" destId="{5D9AA931-A789-4CF0-95C0-99377B330F61}" srcOrd="0" destOrd="0" presId="urn:microsoft.com/office/officeart/2005/8/layout/chevron2"/>
    <dgm:cxn modelId="{2A6C1FCB-539F-474A-8E64-F7CB99D01A47}" srcId="{3238D64C-6310-4E53-807B-41535E0E2687}" destId="{23742BD2-07C5-410E-BE2B-186E435D6902}" srcOrd="2" destOrd="0" parTransId="{FF930CAD-E58C-40EE-85A7-63AF42CF32B7}" sibTransId="{D3D9542E-BAD0-44E9-BBEF-EF19985A0A91}"/>
    <dgm:cxn modelId="{300BCADA-FE84-4AD2-AE6F-66DA681A1A57}" type="presOf" srcId="{9B6FE314-E3EF-43CD-B170-634C2AC9C029}" destId="{15AA8FB7-ACC0-49CC-9914-0B63739397BA}" srcOrd="0" destOrd="0" presId="urn:microsoft.com/office/officeart/2005/8/layout/chevron2"/>
    <dgm:cxn modelId="{FF7038DB-5575-46FB-866F-3D7E6174C9E7}" srcId="{3238D64C-6310-4E53-807B-41535E0E2687}" destId="{08EE3A21-9998-45B3-8464-39657C8228A3}" srcOrd="1" destOrd="0" parTransId="{0007063A-627A-4C72-84C8-E691E5E395FF}" sibTransId="{78091E11-C139-48F6-874B-3BE1A641F8BE}"/>
    <dgm:cxn modelId="{4A15A7E3-4335-4F1A-B9F2-D351E47B7510}" srcId="{3238D64C-6310-4E53-807B-41535E0E2687}" destId="{7667403A-044F-488B-B195-426B945B888E}" srcOrd="0" destOrd="0" parTransId="{E5598D7D-1CC8-45E1-BC7A-54FB3F0BABE9}" sibTransId="{59809759-A99D-497E-8AD6-4F771D0B2650}"/>
    <dgm:cxn modelId="{212EB6EB-A91E-4011-8049-DA4B92B0C0FF}" type="presOf" srcId="{B7165926-C64B-4A5D-9620-F3FBE6BDD1A3}" destId="{9371A623-6CCD-43FB-9D3E-E1320FFF7AE5}" srcOrd="0" destOrd="0" presId="urn:microsoft.com/office/officeart/2005/8/layout/chevron2"/>
    <dgm:cxn modelId="{AA718FF3-90EC-40F9-806A-6FE183BF23ED}" srcId="{F2B4217F-670D-448E-BA5A-EEA205D1367B}" destId="{1AE06198-3AD6-40C4-BA74-70E6D5A8ECC0}" srcOrd="1" destOrd="0" parTransId="{0B822982-A048-4EFB-BDD4-0CB0F506E931}" sibTransId="{27674CE2-B287-4770-87E8-71CE63A86C57}"/>
    <dgm:cxn modelId="{DBAC90F3-7997-46F7-8ECF-E199711E8860}" srcId="{F2B4217F-670D-448E-BA5A-EEA205D1367B}" destId="{131A8BDD-23AE-465E-88A7-394BBEB775F2}" srcOrd="0" destOrd="0" parTransId="{A10B7010-B28C-4975-9137-15965541DA53}" sibTransId="{A5D41EB2-50F2-4FDA-AF93-3A5F58AEB914}"/>
    <dgm:cxn modelId="{0799BFF8-846F-4A54-8869-667F47986EC6}" type="presOf" srcId="{63F59DE2-34A5-4F36-BE8D-9E81B23C837A}" destId="{04FC9AD7-6634-4DE2-AC20-BD808B838A95}" srcOrd="0" destOrd="2" presId="urn:microsoft.com/office/officeart/2005/8/layout/chevron2"/>
    <dgm:cxn modelId="{72F572FB-0BF6-4D46-918C-6F08B2BEC87F}" type="presParOf" srcId="{15AA8FB7-ACC0-49CC-9914-0B63739397BA}" destId="{77BEB4A7-085C-4408-BC5A-BB70F7C48D9B}" srcOrd="0" destOrd="0" presId="urn:microsoft.com/office/officeart/2005/8/layout/chevron2"/>
    <dgm:cxn modelId="{B8CD219D-2AF1-45BD-88B9-5ACE8F8B5D15}" type="presParOf" srcId="{77BEB4A7-085C-4408-BC5A-BB70F7C48D9B}" destId="{9371A623-6CCD-43FB-9D3E-E1320FFF7AE5}" srcOrd="0" destOrd="0" presId="urn:microsoft.com/office/officeart/2005/8/layout/chevron2"/>
    <dgm:cxn modelId="{55C166B5-023D-424A-9B86-F4406F93D032}" type="presParOf" srcId="{77BEB4A7-085C-4408-BC5A-BB70F7C48D9B}" destId="{3AD33CC1-995E-4D6E-BB1B-00BEB6459B1D}" srcOrd="1" destOrd="0" presId="urn:microsoft.com/office/officeart/2005/8/layout/chevron2"/>
    <dgm:cxn modelId="{E2838323-F988-4EC1-9F24-FF5C2887ABE5}" type="presParOf" srcId="{15AA8FB7-ACC0-49CC-9914-0B63739397BA}" destId="{6F1CC411-A457-42FE-ABA2-353DBC3F05D8}" srcOrd="1" destOrd="0" presId="urn:microsoft.com/office/officeart/2005/8/layout/chevron2"/>
    <dgm:cxn modelId="{CB7A19E3-D73F-4A07-BCD2-184E24835444}" type="presParOf" srcId="{15AA8FB7-ACC0-49CC-9914-0B63739397BA}" destId="{A381A09F-73FC-44EE-A838-51F8CFF3AA2A}" srcOrd="2" destOrd="0" presId="urn:microsoft.com/office/officeart/2005/8/layout/chevron2"/>
    <dgm:cxn modelId="{019E2F4D-C2DF-48B6-A779-87FC35C4E68B}" type="presParOf" srcId="{A381A09F-73FC-44EE-A838-51F8CFF3AA2A}" destId="{5D9AA931-A789-4CF0-95C0-99377B330F61}" srcOrd="0" destOrd="0" presId="urn:microsoft.com/office/officeart/2005/8/layout/chevron2"/>
    <dgm:cxn modelId="{5577C0FE-DD55-4F4D-8707-DCBDEA6BACDC}" type="presParOf" srcId="{A381A09F-73FC-44EE-A838-51F8CFF3AA2A}" destId="{84E534CF-8C0C-408E-9718-362DD781133C}" srcOrd="1" destOrd="0" presId="urn:microsoft.com/office/officeart/2005/8/layout/chevron2"/>
    <dgm:cxn modelId="{F910167A-5E7A-4402-A22A-750FDFEC0E98}" type="presParOf" srcId="{15AA8FB7-ACC0-49CC-9914-0B63739397BA}" destId="{EBABA158-F0EC-474B-87B0-441C1A451237}" srcOrd="3" destOrd="0" presId="urn:microsoft.com/office/officeart/2005/8/layout/chevron2"/>
    <dgm:cxn modelId="{9A1FC3C5-2DA5-4916-9D77-BB742C747099}" type="presParOf" srcId="{15AA8FB7-ACC0-49CC-9914-0B63739397BA}" destId="{1AAA0853-711F-412E-87A6-83A400778AA4}" srcOrd="4" destOrd="0" presId="urn:microsoft.com/office/officeart/2005/8/layout/chevron2"/>
    <dgm:cxn modelId="{0D2EBF2A-05BB-4AED-89AC-D7573C6B275B}" type="presParOf" srcId="{1AAA0853-711F-412E-87A6-83A400778AA4}" destId="{DA61DA6D-FCD2-4CA8-A389-DEA1133FD318}" srcOrd="0" destOrd="0" presId="urn:microsoft.com/office/officeart/2005/8/layout/chevron2"/>
    <dgm:cxn modelId="{B76BDC10-C104-4990-9A7F-8E15DB5FB543}" type="presParOf" srcId="{1AAA0853-711F-412E-87A6-83A400778AA4}" destId="{04FC9AD7-6634-4DE2-AC20-BD808B838A9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B06CF2-8209-8546-9FA1-99B6E3E141E0}">
      <dsp:nvSpPr>
        <dsp:cNvPr id="0" name=""/>
        <dsp:cNvSpPr/>
      </dsp:nvSpPr>
      <dsp:spPr>
        <a:xfrm>
          <a:off x="0" y="2304256"/>
          <a:ext cx="11376024" cy="0"/>
        </a:xfrm>
        <a:prstGeom prst="line">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tailEnd type="triangle" w="lg" len="lg"/>
        </a:ln>
        <a:effectLst/>
      </dsp:spPr>
      <dsp:style>
        <a:lnRef idx="1">
          <a:scrgbClr r="0" g="0" b="0"/>
        </a:lnRef>
        <a:fillRef idx="1">
          <a:scrgbClr r="0" g="0" b="0"/>
        </a:fillRef>
        <a:effectRef idx="0">
          <a:scrgbClr r="0" g="0" b="0"/>
        </a:effectRef>
        <a:fontRef idx="minor"/>
      </dsp:style>
    </dsp:sp>
    <dsp:sp modelId="{8DBF477A-74DD-E843-90AE-6D54C362CF8E}">
      <dsp:nvSpPr>
        <dsp:cNvPr id="0" name=""/>
        <dsp:cNvSpPr/>
      </dsp:nvSpPr>
      <dsp:spPr>
        <a:xfrm>
          <a:off x="316840" y="2474770"/>
          <a:ext cx="4633952" cy="5207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17 June</a:t>
          </a:r>
        </a:p>
      </dsp:txBody>
      <dsp:txXfrm>
        <a:off x="316840" y="2474770"/>
        <a:ext cx="4633952" cy="520761"/>
      </dsp:txXfrm>
    </dsp:sp>
    <dsp:sp modelId="{E892F7B5-5D5A-6C47-A4DF-2EE73A3BEE76}">
      <dsp:nvSpPr>
        <dsp:cNvPr id="0" name=""/>
        <dsp:cNvSpPr/>
      </dsp:nvSpPr>
      <dsp:spPr>
        <a:xfrm>
          <a:off x="888" y="0"/>
          <a:ext cx="5265854" cy="1428638"/>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a:t>Council statement: </a:t>
          </a:r>
        </a:p>
        <a:p>
          <a:pPr marL="0" lvl="0" indent="0" algn="l" defTabSz="533400">
            <a:lnSpc>
              <a:spcPct val="90000"/>
            </a:lnSpc>
            <a:spcBef>
              <a:spcPct val="0"/>
            </a:spcBef>
            <a:spcAft>
              <a:spcPct val="35000"/>
            </a:spcAft>
            <a:buNone/>
          </a:pPr>
          <a:r>
            <a:rPr lang="en-GB" sz="1200" b="0" i="1" kern="1200" dirty="0">
              <a:hlinkClick xmlns:r="http://schemas.openxmlformats.org/officeDocument/2006/relationships" r:id="rId1"/>
            </a:rPr>
            <a:t>CERN Council declares its intention to terminate cooperation agreements with Russia and Belarus at their expiration dates in 2024</a:t>
          </a:r>
          <a:endParaRPr lang="en-GB" sz="1200" b="0" i="1" kern="1200" dirty="0"/>
        </a:p>
        <a:p>
          <a:pPr marL="0" lvl="0" indent="0" algn="l" defTabSz="533400">
            <a:lnSpc>
              <a:spcPct val="90000"/>
            </a:lnSpc>
            <a:spcBef>
              <a:spcPct val="0"/>
            </a:spcBef>
            <a:spcAft>
              <a:spcPct val="35000"/>
            </a:spcAft>
            <a:buFont typeface="Arial" panose="020B0604020202020204" pitchFamily="34" charset="0"/>
            <a:buNone/>
          </a:pPr>
          <a:r>
            <a:rPr lang="en-GB" sz="1200" b="0" i="0" kern="1200" dirty="0"/>
            <a:t>- Press release</a:t>
          </a:r>
        </a:p>
        <a:p>
          <a:pPr marL="0" lvl="0" indent="0" algn="l" defTabSz="533400">
            <a:lnSpc>
              <a:spcPct val="90000"/>
            </a:lnSpc>
            <a:spcBef>
              <a:spcPct val="0"/>
            </a:spcBef>
            <a:spcAft>
              <a:spcPct val="35000"/>
            </a:spcAft>
            <a:buFont typeface="Arial" panose="020B0604020202020204" pitchFamily="34" charset="0"/>
            <a:buNone/>
          </a:pPr>
          <a:r>
            <a:rPr lang="en-GB" sz="1200" b="0" i="0" kern="1200" dirty="0"/>
            <a:t>- FAQ</a:t>
          </a:r>
        </a:p>
        <a:p>
          <a:pPr marL="0" lvl="0" indent="0" algn="l" defTabSz="533400">
            <a:lnSpc>
              <a:spcPct val="90000"/>
            </a:lnSpc>
            <a:spcBef>
              <a:spcPct val="0"/>
            </a:spcBef>
            <a:spcAft>
              <a:spcPct val="35000"/>
            </a:spcAft>
            <a:buFont typeface="Arial" panose="020B0604020202020204" pitchFamily="34" charset="0"/>
            <a:buNone/>
          </a:pPr>
          <a:r>
            <a:rPr lang="en-GB" sz="1200" b="0" i="0" kern="1200" dirty="0"/>
            <a:t>- Media enquiries – mainly about implications for CERN’s research</a:t>
          </a:r>
        </a:p>
        <a:p>
          <a:pPr marL="0" lvl="0" indent="0" algn="l" defTabSz="533400">
            <a:lnSpc>
              <a:spcPct val="90000"/>
            </a:lnSpc>
            <a:spcBef>
              <a:spcPct val="0"/>
            </a:spcBef>
            <a:spcAft>
              <a:spcPct val="35000"/>
            </a:spcAft>
            <a:buFont typeface="Arial" panose="020B0604020202020204" pitchFamily="34" charset="0"/>
            <a:buNone/>
          </a:pPr>
          <a:r>
            <a:rPr lang="en-GB" sz="1200" b="0" i="0" kern="1200" dirty="0"/>
            <a:t>- Email to personnel</a:t>
          </a:r>
        </a:p>
      </dsp:txBody>
      <dsp:txXfrm>
        <a:off x="70628" y="69740"/>
        <a:ext cx="5126374" cy="1289158"/>
      </dsp:txXfrm>
    </dsp:sp>
    <dsp:sp modelId="{E3E32015-A8D6-784C-A22E-397D6B238A9E}">
      <dsp:nvSpPr>
        <dsp:cNvPr id="0" name=""/>
        <dsp:cNvSpPr/>
      </dsp:nvSpPr>
      <dsp:spPr>
        <a:xfrm>
          <a:off x="2633816" y="1428638"/>
          <a:ext cx="0" cy="875617"/>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9F28CBF6-3869-0E4D-8E06-8C9A2C9B6C4E}">
      <dsp:nvSpPr>
        <dsp:cNvPr id="0" name=""/>
        <dsp:cNvSpPr/>
      </dsp:nvSpPr>
      <dsp:spPr>
        <a:xfrm>
          <a:off x="6425231" y="1612979"/>
          <a:ext cx="4633952" cy="5207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GB" sz="1400" kern="1200" dirty="0"/>
            <a:t>30 September</a:t>
          </a:r>
        </a:p>
      </dsp:txBody>
      <dsp:txXfrm>
        <a:off x="6425231" y="1612979"/>
        <a:ext cx="4633952" cy="520761"/>
      </dsp:txXfrm>
    </dsp:sp>
    <dsp:sp modelId="{8D1F959E-D187-D443-97EA-16CCEDE40080}">
      <dsp:nvSpPr>
        <dsp:cNvPr id="0" name=""/>
        <dsp:cNvSpPr/>
      </dsp:nvSpPr>
      <dsp:spPr>
        <a:xfrm>
          <a:off x="2599252" y="2269692"/>
          <a:ext cx="69127" cy="6912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2CFF4393-F87F-314E-A8A9-97C5EC836508}">
      <dsp:nvSpPr>
        <dsp:cNvPr id="0" name=""/>
        <dsp:cNvSpPr/>
      </dsp:nvSpPr>
      <dsp:spPr>
        <a:xfrm>
          <a:off x="6109280" y="3179873"/>
          <a:ext cx="5265854" cy="1428638"/>
        </a:xfrm>
        <a:prstGeom prst="round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GB" sz="1200" b="0" i="0" kern="1200" dirty="0"/>
            <a:t>Energy crisis: </a:t>
          </a:r>
          <a:r>
            <a:rPr lang="en-GB" sz="1200" b="0" i="1" kern="1200" dirty="0">
              <a:hlinkClick xmlns:r="http://schemas.openxmlformats.org/officeDocument/2006/relationships" r:id="rId2"/>
            </a:rPr>
            <a:t>CERN to implement additional energy-saving measures for 2022–2023</a:t>
          </a:r>
          <a:endParaRPr lang="en-GB" sz="1200" b="0" i="1" kern="1200" dirty="0"/>
        </a:p>
        <a:p>
          <a:pPr marL="0" lvl="0" indent="0" algn="l" defTabSz="533400">
            <a:lnSpc>
              <a:spcPct val="90000"/>
            </a:lnSpc>
            <a:spcBef>
              <a:spcPct val="0"/>
            </a:spcBef>
            <a:spcAft>
              <a:spcPct val="35000"/>
            </a:spcAft>
            <a:buNone/>
          </a:pPr>
          <a:r>
            <a:rPr lang="en-GB" sz="1200" i="0" kern="1200" dirty="0"/>
            <a:t>- </a:t>
          </a:r>
          <a:r>
            <a:rPr lang="en-GB" sz="1200" i="0" kern="1200" dirty="0" err="1"/>
            <a:t>home.cern</a:t>
          </a:r>
          <a:r>
            <a:rPr lang="en-GB" sz="1200" i="0" kern="1200" dirty="0"/>
            <a:t> news + Social Media</a:t>
          </a:r>
        </a:p>
        <a:p>
          <a:pPr marL="0" lvl="0" indent="0" algn="l" defTabSz="533400">
            <a:lnSpc>
              <a:spcPct val="90000"/>
            </a:lnSpc>
            <a:spcBef>
              <a:spcPct val="0"/>
            </a:spcBef>
            <a:spcAft>
              <a:spcPct val="35000"/>
            </a:spcAft>
            <a:buNone/>
          </a:pPr>
          <a:r>
            <a:rPr lang="en-GB" sz="1200" i="0" kern="1200" dirty="0"/>
            <a:t>- FAQ</a:t>
          </a:r>
        </a:p>
        <a:p>
          <a:pPr marL="0" lvl="0" indent="0" algn="l" defTabSz="533400">
            <a:lnSpc>
              <a:spcPct val="90000"/>
            </a:lnSpc>
            <a:spcBef>
              <a:spcPct val="0"/>
            </a:spcBef>
            <a:spcAft>
              <a:spcPct val="35000"/>
            </a:spcAft>
            <a:buNone/>
          </a:pPr>
          <a:r>
            <a:rPr lang="en-GB" sz="1200" i="0" kern="1200" dirty="0"/>
            <a:t>- Media enquiries – CERN’s energy consumption and cost</a:t>
          </a:r>
        </a:p>
        <a:p>
          <a:pPr marL="0" lvl="0" indent="0" algn="l" defTabSz="533400">
            <a:lnSpc>
              <a:spcPct val="90000"/>
            </a:lnSpc>
            <a:spcBef>
              <a:spcPct val="0"/>
            </a:spcBef>
            <a:spcAft>
              <a:spcPct val="35000"/>
            </a:spcAft>
            <a:buNone/>
          </a:pPr>
          <a:r>
            <a:rPr lang="en-GB" sz="1200" i="0" kern="1200" dirty="0"/>
            <a:t>- Email to personnel (news from Council)</a:t>
          </a:r>
        </a:p>
      </dsp:txBody>
      <dsp:txXfrm>
        <a:off x="6179020" y="3249613"/>
        <a:ext cx="5126374" cy="1289158"/>
      </dsp:txXfrm>
    </dsp:sp>
    <dsp:sp modelId="{E1735E23-8EFA-424A-B7A6-C301CD7527E5}">
      <dsp:nvSpPr>
        <dsp:cNvPr id="0" name=""/>
        <dsp:cNvSpPr/>
      </dsp:nvSpPr>
      <dsp:spPr>
        <a:xfrm>
          <a:off x="8742207" y="2304255"/>
          <a:ext cx="0" cy="875617"/>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09638A72-1E62-DE48-A5E2-DB694439FB59}">
      <dsp:nvSpPr>
        <dsp:cNvPr id="0" name=""/>
        <dsp:cNvSpPr/>
      </dsp:nvSpPr>
      <dsp:spPr>
        <a:xfrm>
          <a:off x="8707643" y="2269692"/>
          <a:ext cx="69127" cy="6912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24FED-F3AB-49BA-A4AC-3C53FA1BFA56}">
      <dsp:nvSpPr>
        <dsp:cNvPr id="0" name=""/>
        <dsp:cNvSpPr/>
      </dsp:nvSpPr>
      <dsp:spPr>
        <a:xfrm>
          <a:off x="0" y="0"/>
          <a:ext cx="5634285" cy="613908"/>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355 posts</a:t>
          </a:r>
          <a:endParaRPr lang="en-GB" sz="2800" kern="1200" dirty="0"/>
        </a:p>
      </dsp:txBody>
      <dsp:txXfrm>
        <a:off x="1188248" y="0"/>
        <a:ext cx="4446037" cy="613908"/>
      </dsp:txXfrm>
    </dsp:sp>
    <dsp:sp modelId="{98B95370-6C6D-41D3-BEB0-77BF9282ED88}">
      <dsp:nvSpPr>
        <dsp:cNvPr id="0" name=""/>
        <dsp:cNvSpPr/>
      </dsp:nvSpPr>
      <dsp:spPr>
        <a:xfrm>
          <a:off x="61390" y="61390"/>
          <a:ext cx="1126857" cy="491126"/>
        </a:xfrm>
        <a:prstGeom prst="roundRect">
          <a:avLst>
            <a:gd name="adj" fmla="val 10000"/>
          </a:avLst>
        </a:prstGeom>
        <a:blipFill dpi="0" rotWithShape="1">
          <a:blip xmlns:r="http://schemas.openxmlformats.org/officeDocument/2006/relationships" r:embed="rId1">
            <a:extLst>
              <a:ext uri="{96DAC541-7B7A-43D3-8B79-37D633B846F1}">
                <asvg:svgBlip xmlns:asvg="http://schemas.microsoft.com/office/drawing/2016/SVG/main" r:embed="rId2"/>
              </a:ext>
            </a:extLst>
          </a:blip>
          <a:srcRect/>
          <a:stretch>
            <a:fillRect l="18668" r="18668"/>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C094F7D-2FB2-44B7-BC3F-54DEF5E8C465}">
      <dsp:nvSpPr>
        <dsp:cNvPr id="0" name=""/>
        <dsp:cNvSpPr/>
      </dsp:nvSpPr>
      <dsp:spPr>
        <a:xfrm>
          <a:off x="0" y="675299"/>
          <a:ext cx="5634285" cy="613908"/>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b="0" i="0" u="none" kern="1200" dirty="0"/>
            <a:t>30,159,710 impressions</a:t>
          </a:r>
          <a:endParaRPr lang="en-GB" sz="2800" kern="1200" dirty="0"/>
        </a:p>
      </dsp:txBody>
      <dsp:txXfrm>
        <a:off x="1188248" y="675299"/>
        <a:ext cx="4446037" cy="613908"/>
      </dsp:txXfrm>
    </dsp:sp>
    <dsp:sp modelId="{F992FECC-8F01-4944-9D4F-BF5F78250C75}">
      <dsp:nvSpPr>
        <dsp:cNvPr id="0" name=""/>
        <dsp:cNvSpPr/>
      </dsp:nvSpPr>
      <dsp:spPr>
        <a:xfrm>
          <a:off x="52240" y="731052"/>
          <a:ext cx="1126857" cy="491126"/>
        </a:xfrm>
        <a:prstGeom prst="roundRect">
          <a:avLst>
            <a:gd name="adj" fmla="val 10000"/>
          </a:avLst>
        </a:prstGeom>
        <a:blipFill dpi="0"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8668" r="18668"/>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F6C9F2CB-BB6E-4F7F-AEB2-24A36900023B}">
      <dsp:nvSpPr>
        <dsp:cNvPr id="0" name=""/>
        <dsp:cNvSpPr/>
      </dsp:nvSpPr>
      <dsp:spPr>
        <a:xfrm>
          <a:off x="0" y="1350598"/>
          <a:ext cx="5634285" cy="613908"/>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b="0" i="0" u="none" kern="1200" dirty="0"/>
            <a:t>252,899 likes</a:t>
          </a:r>
          <a:endParaRPr lang="en-GB" sz="2800" kern="1200" dirty="0"/>
        </a:p>
      </dsp:txBody>
      <dsp:txXfrm>
        <a:off x="1188248" y="1350598"/>
        <a:ext cx="4446037" cy="613908"/>
      </dsp:txXfrm>
    </dsp:sp>
    <dsp:sp modelId="{43498A9A-3D7C-4BB2-8561-8F76414568C2}">
      <dsp:nvSpPr>
        <dsp:cNvPr id="0" name=""/>
        <dsp:cNvSpPr/>
      </dsp:nvSpPr>
      <dsp:spPr>
        <a:xfrm>
          <a:off x="61390" y="1411989"/>
          <a:ext cx="1126857" cy="491126"/>
        </a:xfrm>
        <a:prstGeom prst="roundRect">
          <a:avLst>
            <a:gd name="adj" fmla="val 10000"/>
          </a:avLst>
        </a:prstGeom>
        <a:blipFill dpi="0" rotWithShape="1">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18668" r="18668"/>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7E42D954-278A-492B-B03E-E2FE5BBE657A}">
      <dsp:nvSpPr>
        <dsp:cNvPr id="0" name=""/>
        <dsp:cNvSpPr/>
      </dsp:nvSpPr>
      <dsp:spPr>
        <a:xfrm>
          <a:off x="0" y="2025897"/>
          <a:ext cx="5634285" cy="613908"/>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GB" sz="2800" b="0" i="0" u="none" kern="1200" dirty="0"/>
            <a:t>17,885 mentions</a:t>
          </a:r>
          <a:endParaRPr lang="en-GB" sz="2800" kern="1200" dirty="0"/>
        </a:p>
      </dsp:txBody>
      <dsp:txXfrm>
        <a:off x="1188248" y="2025897"/>
        <a:ext cx="4446037" cy="613908"/>
      </dsp:txXfrm>
    </dsp:sp>
    <dsp:sp modelId="{82FBCC8E-DEEA-4B52-AE4B-81B9D5F569B5}">
      <dsp:nvSpPr>
        <dsp:cNvPr id="0" name=""/>
        <dsp:cNvSpPr/>
      </dsp:nvSpPr>
      <dsp:spPr>
        <a:xfrm>
          <a:off x="61390" y="2087288"/>
          <a:ext cx="1126857" cy="491126"/>
        </a:xfrm>
        <a:prstGeom prst="roundRect">
          <a:avLst>
            <a:gd name="adj" fmla="val 10000"/>
          </a:avLst>
        </a:prstGeom>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18668" r="18668"/>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1A623-6CCD-43FB-9D3E-E1320FFF7AE5}">
      <dsp:nvSpPr>
        <dsp:cNvPr id="0" name=""/>
        <dsp:cNvSpPr/>
      </dsp:nvSpPr>
      <dsp:spPr>
        <a:xfrm rot="5400000">
          <a:off x="-195696" y="498795"/>
          <a:ext cx="1304644" cy="913251"/>
        </a:xfrm>
        <a:prstGeom prst="chevron">
          <a:avLst/>
        </a:prstGeom>
        <a:solidFill>
          <a:srgbClr val="6E2466">
            <a:hueOff val="0"/>
            <a:satOff val="0"/>
            <a:lumOff val="0"/>
            <a:alphaOff val="0"/>
          </a:srgbClr>
        </a:solidFill>
        <a:ln w="12700" cap="flat" cmpd="sng" algn="ctr">
          <a:solidFill>
            <a:srgbClr val="6E246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rgbClr val="FFFFFF"/>
              </a:solidFill>
              <a:latin typeface="Arial"/>
              <a:ea typeface="+mn-ea"/>
              <a:cs typeface="+mn-cs"/>
            </a:rPr>
            <a:t>level 1</a:t>
          </a:r>
        </a:p>
      </dsp:txBody>
      <dsp:txXfrm rot="-5400000">
        <a:off x="1" y="759725"/>
        <a:ext cx="913251" cy="391393"/>
      </dsp:txXfrm>
    </dsp:sp>
    <dsp:sp modelId="{3AD33CC1-995E-4D6E-BB1B-00BEB6459B1D}">
      <dsp:nvSpPr>
        <dsp:cNvPr id="0" name=""/>
        <dsp:cNvSpPr/>
      </dsp:nvSpPr>
      <dsp:spPr>
        <a:xfrm rot="5400000">
          <a:off x="2563158" y="-1601502"/>
          <a:ext cx="1355677" cy="4655490"/>
        </a:xfrm>
        <a:prstGeom prst="round2SameRect">
          <a:avLst/>
        </a:prstGeom>
        <a:solidFill>
          <a:srgbClr val="FFFFFF">
            <a:alpha val="90000"/>
            <a:hueOff val="0"/>
            <a:satOff val="0"/>
            <a:lumOff val="0"/>
            <a:alphaOff val="0"/>
          </a:srgbClr>
        </a:solidFill>
        <a:ln w="12700" cap="flat" cmpd="sng" algn="ctr">
          <a:solidFill>
            <a:srgbClr val="6E246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None/>
          </a:pPr>
          <a:r>
            <a:rPr lang="en-IE" sz="1400" b="1" kern="1200" spc="-10" dirty="0">
              <a:solidFill>
                <a:srgbClr val="0070C0"/>
              </a:solidFill>
              <a:effectLst/>
              <a:latin typeface="Helvetica" panose="020B0604020202020204" pitchFamily="34" charset="0"/>
              <a:ea typeface="+mn-ea"/>
              <a:cs typeface="Calibri" panose="020F0502020204030204" pitchFamily="34" charset="0"/>
            </a:rPr>
            <a:t>Online social media educational videos</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IE" sz="1400" kern="1200" spc="-10" dirty="0">
              <a:solidFill>
                <a:srgbClr val="0070C0"/>
              </a:solidFill>
              <a:latin typeface="Helvetica" panose="020B0604020202020204" pitchFamily="34" charset="0"/>
              <a:ea typeface="+mn-ea"/>
              <a:cs typeface="Calibri" panose="020F0502020204030204" pitchFamily="34" charset="0"/>
            </a:rPr>
            <a:t>Reach: 10</a:t>
          </a:r>
          <a:r>
            <a:rPr lang="en-IE" sz="1400" kern="1200" spc="-10" baseline="30000" dirty="0">
              <a:solidFill>
                <a:srgbClr val="0070C0"/>
              </a:solidFill>
              <a:latin typeface="Helvetica" panose="020B0604020202020204" pitchFamily="34" charset="0"/>
              <a:ea typeface="+mn-ea"/>
              <a:cs typeface="Calibri" panose="020F0502020204030204" pitchFamily="34" charset="0"/>
            </a:rPr>
            <a:t>6</a:t>
          </a:r>
          <a:r>
            <a:rPr lang="en-IE" sz="1400" kern="1200" spc="-10" dirty="0">
              <a:solidFill>
                <a:srgbClr val="0070C0"/>
              </a:solidFill>
              <a:latin typeface="Helvetica" panose="020B0604020202020204" pitchFamily="34" charset="0"/>
              <a:ea typeface="+mn-ea"/>
              <a:cs typeface="Calibri" panose="020F0502020204030204" pitchFamily="34" charset="0"/>
            </a:rPr>
            <a:t> views per year via CERN channels</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GB" sz="1400" kern="1200" dirty="0">
              <a:solidFill>
                <a:srgbClr val="0070C0"/>
              </a:solidFill>
              <a:latin typeface="Arial"/>
              <a:ea typeface="+mn-ea"/>
              <a:cs typeface="+mn-cs"/>
            </a:rPr>
            <a:t>Goal: to trigger STEM interest</a:t>
          </a:r>
        </a:p>
      </dsp:txBody>
      <dsp:txXfrm rot="-5400000">
        <a:off x="913252" y="114583"/>
        <a:ext cx="4589311" cy="1223319"/>
      </dsp:txXfrm>
    </dsp:sp>
    <dsp:sp modelId="{5D9AA931-A789-4CF0-95C0-99377B330F61}">
      <dsp:nvSpPr>
        <dsp:cNvPr id="0" name=""/>
        <dsp:cNvSpPr/>
      </dsp:nvSpPr>
      <dsp:spPr>
        <a:xfrm rot="5400000">
          <a:off x="-195696" y="1881992"/>
          <a:ext cx="1304644" cy="913251"/>
        </a:xfrm>
        <a:prstGeom prst="chevron">
          <a:avLst/>
        </a:prstGeom>
        <a:solidFill>
          <a:srgbClr val="6E2466">
            <a:hueOff val="-2917770"/>
            <a:satOff val="3763"/>
            <a:lumOff val="-1177"/>
            <a:alphaOff val="0"/>
          </a:srgbClr>
        </a:solidFill>
        <a:ln w="12700" cap="flat" cmpd="sng" algn="ctr">
          <a:solidFill>
            <a:srgbClr val="6E2466">
              <a:hueOff val="-2917770"/>
              <a:satOff val="3763"/>
              <a:lumOff val="-1177"/>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de-DE" sz="1400" kern="1200" dirty="0" err="1">
              <a:solidFill>
                <a:srgbClr val="FFFFFF"/>
              </a:solidFill>
              <a:latin typeface="Arial"/>
              <a:ea typeface="+mn-ea"/>
              <a:cs typeface="+mn-cs"/>
            </a:rPr>
            <a:t>level 2</a:t>
          </a:r>
          <a:endParaRPr lang="en-GB" sz="1400" kern="1200" dirty="0">
            <a:solidFill>
              <a:srgbClr val="FFFFFF"/>
            </a:solidFill>
            <a:latin typeface="Arial"/>
            <a:ea typeface="+mn-ea"/>
            <a:cs typeface="+mn-cs"/>
          </a:endParaRPr>
        </a:p>
      </dsp:txBody>
      <dsp:txXfrm rot="-5400000">
        <a:off x="1" y="2142922"/>
        <a:ext cx="913251" cy="391393"/>
      </dsp:txXfrm>
    </dsp:sp>
    <dsp:sp modelId="{84E534CF-8C0C-408E-9718-362DD781133C}">
      <dsp:nvSpPr>
        <dsp:cNvPr id="0" name=""/>
        <dsp:cNvSpPr/>
      </dsp:nvSpPr>
      <dsp:spPr>
        <a:xfrm rot="5400000">
          <a:off x="2625220" y="-233152"/>
          <a:ext cx="1231552" cy="4655490"/>
        </a:xfrm>
        <a:prstGeom prst="round2SameRect">
          <a:avLst/>
        </a:prstGeom>
        <a:solidFill>
          <a:srgbClr val="FFFFFF">
            <a:alpha val="90000"/>
            <a:hueOff val="0"/>
            <a:satOff val="0"/>
            <a:lumOff val="0"/>
            <a:alphaOff val="0"/>
          </a:srgbClr>
        </a:solidFill>
        <a:ln w="12700" cap="flat" cmpd="sng" algn="ctr">
          <a:solidFill>
            <a:srgbClr val="6E2466">
              <a:hueOff val="-2917770"/>
              <a:satOff val="3763"/>
              <a:lumOff val="-1177"/>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None/>
          </a:pPr>
          <a:r>
            <a:rPr lang="en-IE" sz="1400" b="1" kern="1200" spc="-10" dirty="0">
              <a:solidFill>
                <a:srgbClr val="0070C0"/>
              </a:solidFill>
              <a:effectLst/>
              <a:latin typeface="Helvetica" panose="020B0604020202020204" pitchFamily="34" charset="0"/>
              <a:ea typeface="+mn-ea"/>
              <a:cs typeface="Calibri Light" panose="020F0302020204030204" pitchFamily="34" charset="0"/>
            </a:rPr>
            <a:t>Online course for high-school students</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IE" sz="1400" kern="1200" spc="-10" dirty="0">
              <a:solidFill>
                <a:srgbClr val="0070C0"/>
              </a:solidFill>
              <a:latin typeface="Helvetica" panose="020B0604020202020204" pitchFamily="34" charset="0"/>
              <a:ea typeface="+mn-ea"/>
              <a:cs typeface="Calibri" panose="020F0502020204030204" pitchFamily="34" charset="0"/>
            </a:rPr>
            <a:t>Reach: 10</a:t>
          </a:r>
          <a:r>
            <a:rPr lang="en-IE" sz="1400" kern="1200" spc="-10" baseline="30000" dirty="0">
              <a:solidFill>
                <a:srgbClr val="0070C0"/>
              </a:solidFill>
              <a:latin typeface="Helvetica" panose="020B0604020202020204" pitchFamily="34" charset="0"/>
              <a:ea typeface="+mn-ea"/>
              <a:cs typeface="Calibri" panose="020F0502020204030204" pitchFamily="34" charset="0"/>
            </a:rPr>
            <a:t>4</a:t>
          </a:r>
          <a:r>
            <a:rPr lang="en-IE" sz="1400" kern="1200" spc="-10" dirty="0">
              <a:solidFill>
                <a:srgbClr val="0070C0"/>
              </a:solidFill>
              <a:latin typeface="Helvetica" panose="020B0604020202020204" pitchFamily="34" charset="0"/>
              <a:ea typeface="+mn-ea"/>
              <a:cs typeface="Calibri" panose="020F0502020204030204" pitchFamily="34" charset="0"/>
            </a:rPr>
            <a:t> participants per year from around the world</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GB" sz="1400" kern="1200" dirty="0">
              <a:solidFill>
                <a:srgbClr val="0070C0"/>
              </a:solidFill>
              <a:latin typeface="Arial"/>
              <a:ea typeface="+mn-ea"/>
              <a:cs typeface="+mn-cs"/>
            </a:rPr>
            <a:t>Goal: to develop interest in STEM</a:t>
          </a:r>
        </a:p>
      </dsp:txBody>
      <dsp:txXfrm rot="-5400000">
        <a:off x="913252" y="1538935"/>
        <a:ext cx="4595371" cy="1111314"/>
      </dsp:txXfrm>
    </dsp:sp>
    <dsp:sp modelId="{DA61DA6D-FCD2-4CA8-A389-DEA1133FD318}">
      <dsp:nvSpPr>
        <dsp:cNvPr id="0" name=""/>
        <dsp:cNvSpPr/>
      </dsp:nvSpPr>
      <dsp:spPr>
        <a:xfrm rot="5400000">
          <a:off x="-195696" y="3200530"/>
          <a:ext cx="1304644" cy="913251"/>
        </a:xfrm>
        <a:prstGeom prst="chevron">
          <a:avLst/>
        </a:prstGeom>
        <a:solidFill>
          <a:srgbClr val="6E2466">
            <a:hueOff val="-5835540"/>
            <a:satOff val="7525"/>
            <a:lumOff val="-2353"/>
            <a:alphaOff val="0"/>
          </a:srgbClr>
        </a:solidFill>
        <a:ln w="12700" cap="flat" cmpd="sng" algn="ctr">
          <a:solidFill>
            <a:srgbClr val="6E2466">
              <a:hueOff val="-5835540"/>
              <a:satOff val="7525"/>
              <a:lumOff val="-2353"/>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de-DE" sz="1400" kern="1200" dirty="0">
              <a:solidFill>
                <a:srgbClr val="FFFFFF"/>
              </a:solidFill>
              <a:latin typeface="Arial"/>
              <a:ea typeface="+mn-ea"/>
              <a:cs typeface="+mn-cs"/>
            </a:rPr>
            <a:t>level 3</a:t>
          </a:r>
          <a:endParaRPr lang="en-GB" sz="1400" kern="1200" dirty="0">
            <a:solidFill>
              <a:srgbClr val="FFFFFF"/>
            </a:solidFill>
            <a:latin typeface="Arial"/>
            <a:ea typeface="+mn-ea"/>
            <a:cs typeface="+mn-cs"/>
          </a:endParaRPr>
        </a:p>
      </dsp:txBody>
      <dsp:txXfrm rot="-5400000">
        <a:off x="1" y="3461460"/>
        <a:ext cx="913251" cy="391393"/>
      </dsp:txXfrm>
    </dsp:sp>
    <dsp:sp modelId="{04FC9AD7-6634-4DE2-AC20-BD808B838A95}">
      <dsp:nvSpPr>
        <dsp:cNvPr id="0" name=""/>
        <dsp:cNvSpPr/>
      </dsp:nvSpPr>
      <dsp:spPr>
        <a:xfrm rot="5400000">
          <a:off x="2595632" y="1101097"/>
          <a:ext cx="1290727" cy="4655490"/>
        </a:xfrm>
        <a:prstGeom prst="round2SameRect">
          <a:avLst/>
        </a:prstGeom>
        <a:solidFill>
          <a:srgbClr val="FFFFFF">
            <a:alpha val="90000"/>
            <a:hueOff val="0"/>
            <a:satOff val="0"/>
            <a:lumOff val="0"/>
            <a:alphaOff val="0"/>
          </a:srgbClr>
        </a:solidFill>
        <a:ln w="12700" cap="flat" cmpd="sng" algn="ctr">
          <a:solidFill>
            <a:srgbClr val="6E2466">
              <a:hueOff val="-5835540"/>
              <a:satOff val="7525"/>
              <a:lumOff val="-2353"/>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None/>
          </a:pPr>
          <a:r>
            <a:rPr lang="en-GB" sz="1400" b="1" kern="1200" spc="-10" dirty="0">
              <a:solidFill>
                <a:srgbClr val="0070C0"/>
              </a:solidFill>
              <a:effectLst/>
              <a:latin typeface="Helvetica" panose="020B0604020202020204" pitchFamily="34" charset="0"/>
              <a:ea typeface="+mn-ea"/>
              <a:cs typeface="Calibri Light" panose="020F0302020204030204" pitchFamily="34" charset="0"/>
            </a:rPr>
            <a:t>On-site camp for high-school students at CERN</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IE" sz="1400" kern="1200" spc="-10" dirty="0">
              <a:solidFill>
                <a:srgbClr val="0070C0"/>
              </a:solidFill>
              <a:effectLst/>
              <a:latin typeface="Helvetica" panose="020B0604020202020204" pitchFamily="34" charset="0"/>
              <a:ea typeface="+mn-ea"/>
              <a:cs typeface="Calibri Light" panose="020F0302020204030204" pitchFamily="34" charset="0"/>
            </a:rPr>
            <a:t>Reach: 10</a:t>
          </a:r>
          <a:r>
            <a:rPr lang="en-IE" sz="1400" kern="1200" spc="-10" baseline="30000" dirty="0">
              <a:solidFill>
                <a:srgbClr val="0070C0"/>
              </a:solidFill>
              <a:effectLst/>
              <a:latin typeface="Helvetica" panose="020B0604020202020204" pitchFamily="34" charset="0"/>
              <a:ea typeface="+mn-ea"/>
              <a:cs typeface="Calibri Light" panose="020F0302020204030204" pitchFamily="34" charset="0"/>
            </a:rPr>
            <a:t>2</a:t>
          </a:r>
          <a:r>
            <a:rPr lang="en-IE" sz="1400" kern="1200" spc="-10" dirty="0">
              <a:solidFill>
                <a:srgbClr val="0070C0"/>
              </a:solidFill>
              <a:effectLst/>
              <a:latin typeface="Helvetica" panose="020B0604020202020204" pitchFamily="34" charset="0"/>
              <a:ea typeface="+mn-ea"/>
              <a:cs typeface="Calibri Light" panose="020F0302020204030204" pitchFamily="34" charset="0"/>
            </a:rPr>
            <a:t> participants in total from around the world</a:t>
          </a:r>
          <a:endParaRPr lang="en-GB" sz="1400" kern="1200" dirty="0">
            <a:solidFill>
              <a:srgbClr val="0070C0"/>
            </a:solidFill>
            <a:latin typeface="Arial"/>
            <a:ea typeface="+mn-ea"/>
            <a:cs typeface="+mn-cs"/>
          </a:endParaRPr>
        </a:p>
        <a:p>
          <a:pPr marL="114300" lvl="1" indent="-114300" algn="l" defTabSz="622300">
            <a:lnSpc>
              <a:spcPct val="90000"/>
            </a:lnSpc>
            <a:spcBef>
              <a:spcPct val="0"/>
            </a:spcBef>
            <a:spcAft>
              <a:spcPct val="15000"/>
            </a:spcAft>
            <a:buChar char="•"/>
          </a:pPr>
          <a:r>
            <a:rPr lang="en-GB" sz="1400" kern="1200" dirty="0">
              <a:solidFill>
                <a:srgbClr val="0070C0"/>
              </a:solidFill>
              <a:latin typeface="Arial"/>
              <a:ea typeface="+mn-ea"/>
              <a:cs typeface="+mn-cs"/>
            </a:rPr>
            <a:t>Goal: to build confidence &amp; transform STEM interest</a:t>
          </a:r>
        </a:p>
      </dsp:txBody>
      <dsp:txXfrm rot="-5400000">
        <a:off x="913251" y="2846486"/>
        <a:ext cx="4592482" cy="1164711"/>
      </dsp:txXfrm>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11/23/22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home.web.cern.ch/news/news/cern/cern-council-takes-further-measures-response-invasion-ukrain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MRCH COUNCIL: New Council </a:t>
            </a:r>
            <a:r>
              <a:rPr lang="en-GB" dirty="0">
                <a:hlinkClick r:id="rId3"/>
              </a:rPr>
              <a:t>statement</a:t>
            </a:r>
            <a:r>
              <a:rPr lang="en-GB" dirty="0"/>
              <a:t> published on </a:t>
            </a:r>
            <a:r>
              <a:rPr lang="en-GB" dirty="0" err="1"/>
              <a:t>home.cern</a:t>
            </a:r>
            <a:r>
              <a:rPr lang="en-GB" dirty="0"/>
              <a:t> + Press release (Decision: suspension of participation in events with Russia, Belarus and JINR; suspension of CERN scientists in scientific committees; suspension of contracts to new users. Decision on ICA with Russia to be decided at June Council meeting) </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343304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722484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example, our peak concurrent viewers on YouTube was 64k. Usually it’s 200-400</a:t>
            </a:r>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230524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Wingdings" panose="05000000000000000000" pitchFamily="2" charset="2"/>
              <a:buChar char="à"/>
            </a:pPr>
            <a:r>
              <a:rPr lang="fr-CH" sz="1200" dirty="0" err="1"/>
              <a:t>Well</a:t>
            </a:r>
            <a:r>
              <a:rPr lang="fr-CH" sz="1200" dirty="0"/>
              <a:t> </a:t>
            </a:r>
            <a:r>
              <a:rPr lang="fr-CH" sz="1200" dirty="0" err="1"/>
              <a:t>received</a:t>
            </a:r>
            <a:r>
              <a:rPr lang="fr-CH" sz="1200" dirty="0"/>
              <a:t> by the </a:t>
            </a:r>
            <a:r>
              <a:rPr lang="fr-CH" sz="1200" dirty="0" err="1"/>
              <a:t>locals</a:t>
            </a:r>
            <a:r>
              <a:rPr lang="fr-CH" sz="1200" dirty="0"/>
              <a:t> </a:t>
            </a:r>
            <a:r>
              <a:rPr lang="fr-CH" sz="1200" dirty="0" err="1"/>
              <a:t>who</a:t>
            </a:r>
            <a:r>
              <a:rPr lang="fr-CH" sz="1200" dirty="0"/>
              <a:t> </a:t>
            </a:r>
            <a:r>
              <a:rPr lang="fr-CH" sz="1200" dirty="0" err="1"/>
              <a:t>were</a:t>
            </a:r>
            <a:r>
              <a:rPr lang="fr-CH" sz="1200" dirty="0"/>
              <a:t> happy </a:t>
            </a:r>
            <a:r>
              <a:rPr lang="fr-CH" sz="1200" dirty="0" err="1"/>
              <a:t>with</a:t>
            </a:r>
            <a:r>
              <a:rPr lang="fr-CH" sz="1200" dirty="0"/>
              <a:t> CERN </a:t>
            </a:r>
            <a:r>
              <a:rPr lang="fr-CH" sz="1200" dirty="0" err="1"/>
              <a:t>coming</a:t>
            </a:r>
            <a:r>
              <a:rPr lang="fr-CH" sz="1200" dirty="0"/>
              <a:t> to </a:t>
            </a:r>
            <a:r>
              <a:rPr lang="fr-CH" sz="1200" dirty="0" err="1"/>
              <a:t>them</a:t>
            </a:r>
            <a:endParaRPr lang="fr-CH" sz="1200" dirty="0"/>
          </a:p>
          <a:p>
            <a:pPr lvl="1">
              <a:buFont typeface="Wingdings" panose="05000000000000000000" pitchFamily="2" charset="2"/>
              <a:buChar char="à"/>
            </a:pPr>
            <a:r>
              <a:rPr lang="fr-CH" sz="1200" dirty="0"/>
              <a:t>Good questions </a:t>
            </a:r>
            <a:r>
              <a:rPr lang="fr-CH" sz="1200" dirty="0" err="1"/>
              <a:t>during</a:t>
            </a:r>
            <a:r>
              <a:rPr lang="fr-CH" sz="1200" dirty="0"/>
              <a:t> the discussions (Big questions, Future of CERN, </a:t>
            </a:r>
            <a:r>
              <a:rPr lang="fr-CH" sz="1200" dirty="0" err="1"/>
              <a:t>Environmental</a:t>
            </a:r>
            <a:r>
              <a:rPr lang="fr-CH" sz="1200" dirty="0"/>
              <a:t> issues, FCC)</a:t>
            </a:r>
          </a:p>
          <a:p>
            <a:pPr lvl="1">
              <a:buFont typeface="Wingdings" panose="05000000000000000000" pitchFamily="2" charset="2"/>
              <a:buChar char="à"/>
            </a:pPr>
            <a:r>
              <a:rPr lang="fr-CH" sz="1200" dirty="0"/>
              <a:t>The </a:t>
            </a:r>
            <a:r>
              <a:rPr lang="fr-CH" sz="1200" dirty="0" err="1"/>
              <a:t>event</a:t>
            </a:r>
            <a:r>
              <a:rPr lang="fr-CH" sz="1200" dirty="0"/>
              <a:t> in Saint Genis </a:t>
            </a:r>
            <a:r>
              <a:rPr lang="fr-CH" sz="1200" dirty="0" err="1"/>
              <a:t>triggered</a:t>
            </a:r>
            <a:r>
              <a:rPr lang="fr-CH" sz="1200" dirty="0"/>
              <a:t> a collaboration </a:t>
            </a:r>
            <a:r>
              <a:rPr lang="fr-CH" sz="1200" dirty="0" err="1"/>
              <a:t>with</a:t>
            </a:r>
            <a:r>
              <a:rPr lang="fr-CH" sz="1200" dirty="0"/>
              <a:t> the Médiathèque for the Fête de la Science 2022</a:t>
            </a:r>
            <a:endParaRPr lang="fr-CH" sz="1400"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207011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687655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Total of 38 806 media </a:t>
            </a:r>
            <a:r>
              <a:rPr lang="fr-FR" dirty="0" err="1"/>
              <a:t>clippings</a:t>
            </a:r>
            <a:r>
              <a:rPr lang="fr-FR" dirty="0"/>
              <a:t> in 140 countries for </a:t>
            </a:r>
            <a:r>
              <a:rPr lang="fr-FR" dirty="0" err="1"/>
              <a:t>this</a:t>
            </a:r>
            <a:r>
              <a:rPr lang="fr-FR" dirty="0"/>
              <a:t> </a:t>
            </a:r>
            <a:r>
              <a:rPr lang="fr-FR" dirty="0" err="1"/>
              <a:t>period</a:t>
            </a:r>
            <a:r>
              <a:rPr lang="fr-FR"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Out of the 38 806 </a:t>
            </a:r>
            <a:r>
              <a:rPr lang="fr-FR" dirty="0" err="1"/>
              <a:t>clippings</a:t>
            </a:r>
            <a:r>
              <a:rPr lang="fr-FR" dirty="0"/>
              <a:t>, 27 509 </a:t>
            </a:r>
            <a:r>
              <a:rPr lang="fr-FR" dirty="0" err="1"/>
              <a:t>originated</a:t>
            </a:r>
            <a:r>
              <a:rPr lang="fr-FR" dirty="0"/>
              <a:t> </a:t>
            </a:r>
            <a:r>
              <a:rPr lang="fr-FR" dirty="0" err="1"/>
              <a:t>either</a:t>
            </a:r>
            <a:r>
              <a:rPr lang="fr-FR" dirty="0"/>
              <a:t> </a:t>
            </a:r>
            <a:r>
              <a:rPr lang="fr-FR" dirty="0" err="1"/>
              <a:t>member</a:t>
            </a:r>
            <a:r>
              <a:rPr lang="fr-FR" dirty="0"/>
              <a:t> states, </a:t>
            </a:r>
            <a:r>
              <a:rPr lang="fr-FR" dirty="0" err="1"/>
              <a:t>associate</a:t>
            </a:r>
            <a:r>
              <a:rPr lang="fr-FR" dirty="0"/>
              <a:t> </a:t>
            </a:r>
            <a:r>
              <a:rPr lang="fr-FR" dirty="0" err="1"/>
              <a:t>member</a:t>
            </a:r>
            <a:r>
              <a:rPr lang="fr-FR" dirty="0"/>
              <a:t> states or observer states (</a:t>
            </a:r>
            <a:r>
              <a:rPr lang="fr-FR" dirty="0" err="1"/>
              <a:t>including</a:t>
            </a:r>
            <a:r>
              <a:rPr lang="fr-FR" dirty="0"/>
              <a:t> 9 819 </a:t>
            </a:r>
            <a:r>
              <a:rPr lang="fr-FR" dirty="0" err="1"/>
              <a:t>from</a:t>
            </a:r>
            <a:r>
              <a:rPr lang="fr-FR" dirty="0"/>
              <a:t> </a:t>
            </a:r>
            <a:r>
              <a:rPr lang="fr-FR" dirty="0" err="1"/>
              <a:t>member</a:t>
            </a:r>
            <a:r>
              <a:rPr lang="fr-FR" dirty="0"/>
              <a:t> states </a:t>
            </a:r>
            <a:r>
              <a:rPr lang="fr-FR" dirty="0" err="1"/>
              <a:t>only</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The USA </a:t>
            </a:r>
            <a:r>
              <a:rPr lang="fr-FR" dirty="0" err="1"/>
              <a:t>had</a:t>
            </a:r>
            <a:r>
              <a:rPr lang="fr-FR" dirty="0"/>
              <a:t> the </a:t>
            </a:r>
            <a:r>
              <a:rPr lang="fr-FR" dirty="0" err="1"/>
              <a:t>most</a:t>
            </a:r>
            <a:r>
              <a:rPr lang="fr-FR" dirty="0"/>
              <a:t> </a:t>
            </a:r>
            <a:r>
              <a:rPr lang="fr-FR" dirty="0" err="1"/>
              <a:t>clippings</a:t>
            </a:r>
            <a:r>
              <a:rPr lang="fr-FR" dirty="0"/>
              <a:t>, </a:t>
            </a:r>
            <a:r>
              <a:rPr lang="fr-FR" dirty="0" err="1"/>
              <a:t>with</a:t>
            </a:r>
            <a:r>
              <a:rPr lang="fr-FR" dirty="0"/>
              <a:t> 13 493, and </a:t>
            </a:r>
            <a:r>
              <a:rPr lang="fr-FR" dirty="0" err="1"/>
              <a:t>Cyprus</a:t>
            </a:r>
            <a:r>
              <a:rPr lang="fr-FR" dirty="0"/>
              <a:t> </a:t>
            </a:r>
            <a:r>
              <a:rPr lang="fr-FR" dirty="0" err="1"/>
              <a:t>had</a:t>
            </a:r>
            <a:r>
              <a:rPr lang="fr-FR" dirty="0"/>
              <a:t> the least </a:t>
            </a:r>
            <a:r>
              <a:rPr lang="fr-FR" dirty="0" err="1"/>
              <a:t>with</a:t>
            </a:r>
            <a:r>
              <a:rPr lang="fr-FR" dirty="0"/>
              <a:t> 16</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The </a:t>
            </a:r>
            <a:r>
              <a:rPr lang="fr-FR" dirty="0" err="1"/>
              <a:t>Press</a:t>
            </a:r>
            <a:r>
              <a:rPr lang="fr-FR" dirty="0"/>
              <a:t> Office </a:t>
            </a:r>
            <a:r>
              <a:rPr lang="fr-FR" dirty="0" err="1"/>
              <a:t>published</a:t>
            </a:r>
            <a:r>
              <a:rPr lang="fr-FR" dirty="0"/>
              <a:t> 10 media updates and 2 </a:t>
            </a:r>
            <a:r>
              <a:rPr lang="fr-FR" dirty="0" err="1"/>
              <a:t>press</a:t>
            </a:r>
            <a:r>
              <a:rPr lang="fr-FR" dirty="0"/>
              <a:t> releases </a:t>
            </a:r>
            <a:r>
              <a:rPr lang="fr-FR" dirty="0" err="1"/>
              <a:t>between</a:t>
            </a:r>
            <a:r>
              <a:rPr lang="fr-FR" dirty="0"/>
              <a:t> June and </a:t>
            </a:r>
            <a:r>
              <a:rPr lang="fr-FR" dirty="0" err="1"/>
              <a:t>November</a:t>
            </a:r>
            <a:r>
              <a:rPr lang="fr-FR" dirty="0"/>
              <a:t> 2022</a:t>
            </a:r>
          </a:p>
          <a:p>
            <a:endParaRPr lang="fr-FR" dirty="0"/>
          </a:p>
          <a:p>
            <a:endParaRPr lang="fr-FR" dirty="0"/>
          </a:p>
        </p:txBody>
      </p:sp>
      <p:sp>
        <p:nvSpPr>
          <p:cNvPr id="4" name="Espace réservé du numéro de diapositive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441181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24.11.2021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32nd EPPCN Meeting | 24.11.2022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24.11.2021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32nd EPPCN Meeting | 24.11.2022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24.11.2021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32nd EPPCN Meeting | 24.11.2022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24.11.2021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32nd EPPCN Meeting | 24.11.2022</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24.11.2021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32nd EPPCN Meeting | 24.11.2022</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24.11.2021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32nd EPPCN Meeting | 24.11.2022</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24.11.2021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32nd EPPCN Meeting | 24.11.2022</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24.11.2021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32nd EPPCN Meeting | 24.11.2022</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24.11.2021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32nd EPPCN Meeting | 24.11.2022</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24.11.2021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32nd EPPCN Meeting | 24.11.2022</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24.11.2021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32nd EPPCN Meeting | 24.11.2022</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24.11.2021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32nd EPPCN Meeting | 24.11.2022</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24.11.2021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32nd EPPCN Meeting | 24.11.2022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24.11.2021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32nd EPPCN Meeting | 24.11.2022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24.11.2021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32nd EPPCN Meeting | 24.11.2022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24.11.2021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32nd EPPCN Meeting | 24.11.2022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24.11.2021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32nd EPPCN Meeting | 24.11.2022</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24.11.2021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32nd EPPCN Meeting | 24.11.2022</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de-CH"/>
              <a:t>24.11.2021</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32nd EPPCN Meeting | 24.11.2022</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7.svg"/></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7" Type="http://schemas.openxmlformats.org/officeDocument/2006/relationships/image" Target="../media/image13.sv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29.pn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sparks.cern/talks" TargetMode="External"/><Relationship Id="rId1" Type="http://schemas.openxmlformats.org/officeDocument/2006/relationships/slideLayout" Target="../slideLayouts/slideLayout20.xml"/><Relationship Id="rId6" Type="http://schemas.openxmlformats.org/officeDocument/2006/relationships/image" Target="../media/image34.png"/><Relationship Id="rId5" Type="http://schemas.openxmlformats.org/officeDocument/2006/relationships/hyperlink" Target="https://sparks.cern/podcast" TargetMode="Externa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cernbox.cern.ch/s/cdnlRyZjoDyNMNk" TargetMode="Externa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8.png"/><Relationship Id="rId1" Type="http://schemas.openxmlformats.org/officeDocument/2006/relationships/slideLayout" Target="../slideLayouts/slideLayout1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sv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svg"/><Relationship Id="rId2" Type="http://schemas.openxmlformats.org/officeDocument/2006/relationships/image" Target="../media/image8.JP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chart" Target="../charts/chart1.xml"/><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27C786-2971-BB44-BB75-BB94AF4BF921}"/>
              </a:ext>
            </a:extLst>
          </p:cNvPr>
          <p:cNvPicPr>
            <a:picLocks noChangeAspect="1"/>
          </p:cNvPicPr>
          <p:nvPr/>
        </p:nvPicPr>
        <p:blipFill rotWithShape="1">
          <a:blip r:embed="rId2">
            <a:extLst>
              <a:ext uri="{28A0092B-C50C-407E-A947-70E740481C1C}">
                <a14:useLocalDpi xmlns:a14="http://schemas.microsoft.com/office/drawing/2010/main" val="0"/>
              </a:ext>
            </a:extLst>
          </a:blip>
          <a:srcRect b="14928"/>
          <a:stretch/>
        </p:blipFill>
        <p:spPr>
          <a:xfrm>
            <a:off x="0" y="-947323"/>
            <a:ext cx="12191020" cy="7298174"/>
          </a:xfrm>
          <a:prstGeom prst="rect">
            <a:avLst/>
          </a:prstGeom>
        </p:spPr>
      </p:pic>
      <p:sp>
        <p:nvSpPr>
          <p:cNvPr id="5" name="Title 5">
            <a:extLst>
              <a:ext uri="{FF2B5EF4-FFF2-40B4-BE49-F238E27FC236}">
                <a16:creationId xmlns:a16="http://schemas.microsoft.com/office/drawing/2014/main" id="{42D7BBC5-74AC-4D49-AD97-91DC5C3C537E}"/>
              </a:ext>
            </a:extLst>
          </p:cNvPr>
          <p:cNvSpPr txBox="1">
            <a:spLocks/>
          </p:cNvSpPr>
          <p:nvPr/>
        </p:nvSpPr>
        <p:spPr>
          <a:xfrm>
            <a:off x="107970" y="898621"/>
            <a:ext cx="4631751" cy="885253"/>
          </a:xfrm>
          <a:prstGeom prst="rect">
            <a:avLst/>
          </a:prstGeom>
          <a:solidFill>
            <a:srgbClr val="DDDDDD">
              <a:alpha val="50196"/>
            </a:srgbClr>
          </a:solidFill>
        </p:spPr>
        <p:txBody>
          <a:bodyPr anchor="ctr">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solidFill>
                  <a:schemeClr val="bg1"/>
                </a:solidFill>
              </a:rPr>
              <a:t>News from CERN</a:t>
            </a:r>
          </a:p>
        </p:txBody>
      </p:sp>
      <p:sp>
        <p:nvSpPr>
          <p:cNvPr id="6" name="Text Placeholder 7">
            <a:extLst>
              <a:ext uri="{FF2B5EF4-FFF2-40B4-BE49-F238E27FC236}">
                <a16:creationId xmlns:a16="http://schemas.microsoft.com/office/drawing/2014/main" id="{A01EAC33-1365-B642-A867-8BE6E1CE23B4}"/>
              </a:ext>
            </a:extLst>
          </p:cNvPr>
          <p:cNvSpPr txBox="1">
            <a:spLocks/>
          </p:cNvSpPr>
          <p:nvPr/>
        </p:nvSpPr>
        <p:spPr>
          <a:xfrm>
            <a:off x="107969" y="1860757"/>
            <a:ext cx="4631751" cy="395026"/>
          </a:xfrm>
          <a:prstGeom prst="rect">
            <a:avLst/>
          </a:prstGeom>
          <a:solidFill>
            <a:srgbClr val="DDDDDD">
              <a:alpha val="50196"/>
            </a:srgbClr>
          </a:solidFill>
        </p:spPr>
        <p:txBody>
          <a:bodyPr vert="horz" lIns="0" tIns="0" rIns="0" bIns="0" rtlCol="0" anchor="ctr">
            <a:normAutofit fontScale="92500" lnSpcReduction="20000"/>
          </a:bodyP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a:t>Ana Godinho (ECO, CERN)</a:t>
            </a:r>
          </a:p>
          <a:p>
            <a:pPr algn="l"/>
            <a:endParaRPr lang="en-US" sz="1100" dirty="0"/>
          </a:p>
          <a:p>
            <a:pPr algn="l"/>
            <a:r>
              <a:rPr lang="en-US" sz="1100" dirty="0"/>
              <a:t>32</a:t>
            </a:r>
            <a:r>
              <a:rPr lang="en-US" sz="1100" baseline="30000" dirty="0"/>
              <a:t>nd</a:t>
            </a:r>
            <a:r>
              <a:rPr lang="en-US" sz="1100" dirty="0"/>
              <a:t> EPPCN Meeting | 24.11.2022</a:t>
            </a:r>
          </a:p>
        </p:txBody>
      </p:sp>
      <p:sp>
        <p:nvSpPr>
          <p:cNvPr id="9" name="Slide Number Placeholder 8">
            <a:extLst>
              <a:ext uri="{FF2B5EF4-FFF2-40B4-BE49-F238E27FC236}">
                <a16:creationId xmlns:a16="http://schemas.microsoft.com/office/drawing/2014/main" id="{1D8E74FD-FD77-36BB-2663-23DAF3EAF5B4}"/>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388729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7">
            <a:extLst>
              <a:ext uri="{FF2B5EF4-FFF2-40B4-BE49-F238E27FC236}">
                <a16:creationId xmlns:a16="http://schemas.microsoft.com/office/drawing/2014/main" id="{C7782ED5-029A-BAE3-EA8E-536D3BAF4F8D}"/>
              </a:ext>
            </a:extLst>
          </p:cNvPr>
          <p:cNvGraphicFramePr>
            <a:graphicFrameLocks noGrp="1"/>
          </p:cNvGraphicFramePr>
          <p:nvPr>
            <p:ph idx="1"/>
          </p:nvPr>
        </p:nvGraphicFramePr>
        <p:xfrm>
          <a:off x="407988" y="1592263"/>
          <a:ext cx="11376025"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2">
            <a:extLst>
              <a:ext uri="{FF2B5EF4-FFF2-40B4-BE49-F238E27FC236}">
                <a16:creationId xmlns:a16="http://schemas.microsoft.com/office/drawing/2014/main" id="{AA369216-CA18-2DBD-8D91-4D2100909450}"/>
              </a:ext>
            </a:extLst>
          </p:cNvPr>
          <p:cNvSpPr>
            <a:spLocks noGrp="1"/>
          </p:cNvSpPr>
          <p:nvPr>
            <p:ph type="title"/>
          </p:nvPr>
        </p:nvSpPr>
        <p:spPr/>
        <p:txBody>
          <a:bodyPr/>
          <a:lstStyle/>
          <a:p>
            <a:r>
              <a:rPr lang="en-CH" sz="2800" dirty="0"/>
              <a:t>Share of Higgs@10 media clippings across Member States with each Member States’ share of total Member States contributions</a:t>
            </a:r>
          </a:p>
        </p:txBody>
      </p:sp>
      <p:sp>
        <p:nvSpPr>
          <p:cNvPr id="2" name="Footer Placeholder 2">
            <a:extLst>
              <a:ext uri="{FF2B5EF4-FFF2-40B4-BE49-F238E27FC236}">
                <a16:creationId xmlns:a16="http://schemas.microsoft.com/office/drawing/2014/main" id="{7F5FA508-EBCF-F0DF-AD88-2C45D0900476}"/>
              </a:ext>
            </a:extLst>
          </p:cNvPr>
          <p:cNvSpPr>
            <a:spLocks noGrp="1"/>
          </p:cNvSpPr>
          <p:nvPr>
            <p:ph type="ftr" sz="quarter" idx="11"/>
          </p:nvPr>
        </p:nvSpPr>
        <p:spPr>
          <a:xfrm>
            <a:off x="4259262" y="6369602"/>
            <a:ext cx="6572221" cy="365125"/>
          </a:xfrm>
        </p:spPr>
        <p:txBody>
          <a:bodyPr/>
          <a:lstStyle/>
          <a:p>
            <a:r>
              <a:rPr lang="fr-FR"/>
              <a:t>32nd EPPCN Meeting | 24.11.2022</a:t>
            </a:r>
            <a:endParaRPr lang="en-US" b="1" dirty="0"/>
          </a:p>
        </p:txBody>
      </p:sp>
      <p:sp>
        <p:nvSpPr>
          <p:cNvPr id="4" name="Slide Number Placeholder 3">
            <a:extLst>
              <a:ext uri="{FF2B5EF4-FFF2-40B4-BE49-F238E27FC236}">
                <a16:creationId xmlns:a16="http://schemas.microsoft.com/office/drawing/2014/main" id="{1E1B6BE6-A124-69C6-818B-734D269CF65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4046468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Graphical user interface, company name&#10;&#10;Description automatically generated with medium confidence">
            <a:extLst>
              <a:ext uri="{FF2B5EF4-FFF2-40B4-BE49-F238E27FC236}">
                <a16:creationId xmlns:a16="http://schemas.microsoft.com/office/drawing/2014/main" id="{AA8E94B1-294E-F992-FE4D-6761E2B7D23E}"/>
              </a:ext>
            </a:extLst>
          </p:cNvPr>
          <p:cNvPicPr>
            <a:picLocks noGrp="1" noChangeAspect="1"/>
          </p:cNvPicPr>
          <p:nvPr>
            <p:ph type="pic" sz="quarter" idx="13"/>
          </p:nvPr>
        </p:nvPicPr>
        <p:blipFill>
          <a:blip r:embed="rId2"/>
          <a:srcRect l="5483" r="5483"/>
          <a:stretch>
            <a:fillRect/>
          </a:stretch>
        </p:blipFill>
        <p:spPr>
          <a:prstGeom prst="rect">
            <a:avLst/>
          </a:prstGeom>
        </p:spPr>
      </p:pic>
      <p:sp>
        <p:nvSpPr>
          <p:cNvPr id="5" name="Content Placeholder 4">
            <a:extLst>
              <a:ext uri="{FF2B5EF4-FFF2-40B4-BE49-F238E27FC236}">
                <a16:creationId xmlns:a16="http://schemas.microsoft.com/office/drawing/2014/main" id="{4ABC8210-E57E-A649-7437-D5B884285910}"/>
              </a:ext>
            </a:extLst>
          </p:cNvPr>
          <p:cNvSpPr>
            <a:spLocks noGrp="1"/>
          </p:cNvSpPr>
          <p:nvPr>
            <p:ph idx="1"/>
          </p:nvPr>
        </p:nvSpPr>
        <p:spPr/>
        <p:txBody>
          <a:bodyPr>
            <a:noAutofit/>
          </a:bodyPr>
          <a:lstStyle/>
          <a:p>
            <a:pPr algn="l"/>
            <a:r>
              <a:rPr lang="en-GB" sz="3200" dirty="0"/>
              <a:t>Exhibition</a:t>
            </a:r>
            <a:endParaRPr lang="en-GB" sz="2000" dirty="0"/>
          </a:p>
          <a:p>
            <a:pPr marL="285750" indent="-285750" algn="l">
              <a:buFont typeface="Arial" panose="020B0604020202020204" pitchFamily="34" charset="0"/>
              <a:buChar char="•"/>
            </a:pPr>
            <a:r>
              <a:rPr lang="en-GB" sz="1600" b="0" dirty="0"/>
              <a:t>On </a:t>
            </a:r>
            <a:r>
              <a:rPr lang="en-GB" sz="1600" b="0" i="1" dirty="0"/>
              <a:t>Esplanade des </a:t>
            </a:r>
            <a:r>
              <a:rPr lang="en-GB" sz="1600" b="0" i="1" dirty="0" err="1"/>
              <a:t>Particules</a:t>
            </a:r>
            <a:r>
              <a:rPr lang="en-GB" sz="1600" b="0" i="1" dirty="0"/>
              <a:t> i</a:t>
            </a:r>
            <a:r>
              <a:rPr lang="en-GB" sz="1600" dirty="0"/>
              <a:t>n French and English</a:t>
            </a:r>
          </a:p>
          <a:p>
            <a:pPr marL="285750" indent="-285750" algn="l">
              <a:buFont typeface="Arial" panose="020B0604020202020204" pitchFamily="34" charset="0"/>
              <a:buChar char="•"/>
            </a:pPr>
            <a:r>
              <a:rPr lang="en-GB" sz="1600" b="0" dirty="0"/>
              <a:t>10 panels in total: 5 Higgs-related +5 about current and future technologies (HL-LHC)</a:t>
            </a:r>
          </a:p>
          <a:p>
            <a:pPr marL="742950" lvl="1"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0" dirty="0"/>
              <a:t>On the Esplanade des </a:t>
            </a:r>
            <a:r>
              <a:rPr lang="en-GB" sz="1600" b="0" dirty="0" err="1"/>
              <a:t>Particules</a:t>
            </a:r>
            <a:r>
              <a:rPr lang="en-GB" sz="1600" b="0" dirty="0"/>
              <a:t> (</a:t>
            </a:r>
            <a:r>
              <a:rPr lang="en-GB" sz="1600" b="0" dirty="0" err="1"/>
              <a:t>En</a:t>
            </a:r>
            <a:r>
              <a:rPr lang="en-GB" sz="1600" b="0" dirty="0"/>
              <a:t> and Fr)</a:t>
            </a:r>
          </a:p>
          <a:p>
            <a:pPr marL="285750" indent="-285750">
              <a:buFont typeface="Arial" panose="020B0604020202020204" pitchFamily="34" charset="0"/>
              <a:buChar char="•"/>
            </a:pPr>
            <a:r>
              <a:rPr lang="en-GB" sz="1600" b="0" dirty="0"/>
              <a:t>In 6 additional languages, for Member States (via EPPCN)</a:t>
            </a:r>
          </a:p>
          <a:p>
            <a:pPr marL="285750" indent="-285750">
              <a:buFont typeface="Arial" panose="020B0604020202020204" pitchFamily="34" charset="0"/>
              <a:buChar char="•"/>
            </a:pPr>
            <a:r>
              <a:rPr lang="en-GB" sz="1600" b="0" dirty="0"/>
              <a:t>Printed and used in 6 Member States (via EPPCN) </a:t>
            </a:r>
          </a:p>
          <a:p>
            <a:endParaRPr lang="en-GB" sz="1800" dirty="0"/>
          </a:p>
        </p:txBody>
      </p:sp>
      <p:sp>
        <p:nvSpPr>
          <p:cNvPr id="3" name="Footer Placeholder 2">
            <a:extLst>
              <a:ext uri="{FF2B5EF4-FFF2-40B4-BE49-F238E27FC236}">
                <a16:creationId xmlns:a16="http://schemas.microsoft.com/office/drawing/2014/main" id="{B06ED311-42C1-1C41-8EE1-7116836E62AB}"/>
              </a:ext>
            </a:extLst>
          </p:cNvPr>
          <p:cNvSpPr>
            <a:spLocks noGrp="1"/>
          </p:cNvSpPr>
          <p:nvPr>
            <p:ph type="ftr" sz="quarter" idx="11"/>
          </p:nvPr>
        </p:nvSpPr>
        <p:spPr>
          <a:xfrm>
            <a:off x="3689406" y="6369602"/>
            <a:ext cx="7142078" cy="365125"/>
          </a:xfrm>
        </p:spPr>
        <p:txBody>
          <a:bodyPr/>
          <a:lstStyle/>
          <a:p>
            <a:r>
              <a:rPr lang="fr-FR"/>
              <a:t>32nd EPPCN Meeting | 24.11.2022</a:t>
            </a:r>
            <a:endParaRPr lang="en-US" b="1" dirty="0"/>
          </a:p>
        </p:txBody>
      </p:sp>
      <p:sp>
        <p:nvSpPr>
          <p:cNvPr id="8" name="TextBox 7">
            <a:extLst>
              <a:ext uri="{FF2B5EF4-FFF2-40B4-BE49-F238E27FC236}">
                <a16:creationId xmlns:a16="http://schemas.microsoft.com/office/drawing/2014/main" id="{8DB292DE-8131-AF71-ED42-ACD4A464A3A1}"/>
              </a:ext>
            </a:extLst>
          </p:cNvPr>
          <p:cNvSpPr txBox="1"/>
          <p:nvPr/>
        </p:nvSpPr>
        <p:spPr>
          <a:xfrm>
            <a:off x="10556356" y="5534577"/>
            <a:ext cx="1482778" cy="646331"/>
          </a:xfrm>
          <a:prstGeom prst="rect">
            <a:avLst/>
          </a:prstGeom>
          <a:noFill/>
        </p:spPr>
        <p:txBody>
          <a:bodyPr wrap="none" lIns="0" tIns="0" rIns="0" bIns="0" rtlCol="0">
            <a:spAutoFit/>
          </a:bodyPr>
          <a:lstStyle/>
          <a:p>
            <a:r>
              <a:rPr lang="en-GB" sz="1400" dirty="0">
                <a:solidFill>
                  <a:schemeClr val="bg1"/>
                </a:solidFill>
              </a:rPr>
              <a:t>CERN community</a:t>
            </a:r>
          </a:p>
          <a:p>
            <a:pPr algn="l"/>
            <a:r>
              <a:rPr lang="en-GB" sz="1400" dirty="0">
                <a:solidFill>
                  <a:schemeClr val="bg1"/>
                </a:solidFill>
              </a:rPr>
              <a:t>Local communities</a:t>
            </a:r>
          </a:p>
          <a:p>
            <a:pPr algn="l"/>
            <a:r>
              <a:rPr lang="en-GB" sz="1400" dirty="0">
                <a:solidFill>
                  <a:schemeClr val="bg1"/>
                </a:solidFill>
              </a:rPr>
              <a:t>Media</a:t>
            </a:r>
          </a:p>
        </p:txBody>
      </p:sp>
      <p:pic>
        <p:nvPicPr>
          <p:cNvPr id="14" name="Graphic 13" descr="Target Audience with solid fill">
            <a:extLst>
              <a:ext uri="{FF2B5EF4-FFF2-40B4-BE49-F238E27FC236}">
                <a16:creationId xmlns:a16="http://schemas.microsoft.com/office/drawing/2014/main" id="{AD40A519-F38A-0A5F-46B3-4A78B9509A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41931" y="5564164"/>
            <a:ext cx="609600" cy="609600"/>
          </a:xfrm>
          <a:prstGeom prst="rect">
            <a:avLst/>
          </a:prstGeom>
        </p:spPr>
      </p:pic>
      <p:sp>
        <p:nvSpPr>
          <p:cNvPr id="4" name="Slide Number Placeholder 3">
            <a:extLst>
              <a:ext uri="{FF2B5EF4-FFF2-40B4-BE49-F238E27FC236}">
                <a16:creationId xmlns:a16="http://schemas.microsoft.com/office/drawing/2014/main" id="{612098B0-272A-F866-554D-8BFC0896350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543187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1736DFC3-3152-89C3-AA69-4B631BF4B315}"/>
              </a:ext>
            </a:extLst>
          </p:cNvPr>
          <p:cNvSpPr>
            <a:spLocks noGrp="1"/>
          </p:cNvSpPr>
          <p:nvPr>
            <p:ph type="title"/>
          </p:nvPr>
        </p:nvSpPr>
        <p:spPr/>
        <p:txBody>
          <a:bodyPr/>
          <a:lstStyle/>
          <a:p>
            <a:r>
              <a:rPr lang="en-GB" sz="3200" dirty="0"/>
              <a:t>Public events </a:t>
            </a:r>
          </a:p>
        </p:txBody>
      </p:sp>
      <p:sp>
        <p:nvSpPr>
          <p:cNvPr id="1035" name="Text Placeholder 2">
            <a:extLst>
              <a:ext uri="{FF2B5EF4-FFF2-40B4-BE49-F238E27FC236}">
                <a16:creationId xmlns:a16="http://schemas.microsoft.com/office/drawing/2014/main" id="{6E9328DD-2E66-331D-E620-7C54FF4FEC23}"/>
              </a:ext>
            </a:extLst>
          </p:cNvPr>
          <p:cNvSpPr>
            <a:spLocks noGrp="1"/>
          </p:cNvSpPr>
          <p:nvPr>
            <p:ph type="body" idx="15"/>
          </p:nvPr>
        </p:nvSpPr>
        <p:spPr/>
        <p:txBody>
          <a:bodyPr/>
          <a:lstStyle/>
          <a:p>
            <a:r>
              <a:rPr lang="en-US" sz="2000" dirty="0" err="1"/>
              <a:t>Meyrin</a:t>
            </a:r>
            <a:r>
              <a:rPr lang="en-US" sz="2000" dirty="0"/>
              <a:t>, St </a:t>
            </a:r>
            <a:r>
              <a:rPr lang="en-US" sz="2000" dirty="0" err="1"/>
              <a:t>Genis</a:t>
            </a:r>
            <a:r>
              <a:rPr lang="en-US" sz="2000" dirty="0"/>
              <a:t>, Saint Julien </a:t>
            </a:r>
            <a:r>
              <a:rPr lang="en-US" sz="2000" dirty="0" err="1"/>
              <a:t>en</a:t>
            </a:r>
            <a:r>
              <a:rPr lang="en-US" sz="2000" dirty="0"/>
              <a:t> </a:t>
            </a:r>
            <a:r>
              <a:rPr lang="en-US" sz="2000" dirty="0" err="1"/>
              <a:t>Genevois</a:t>
            </a:r>
            <a:r>
              <a:rPr lang="en-US" sz="2000" dirty="0"/>
              <a:t> (240 in audience)</a:t>
            </a:r>
          </a:p>
        </p:txBody>
      </p:sp>
      <p:sp>
        <p:nvSpPr>
          <p:cNvPr id="1037" name="Text Placeholder 4">
            <a:extLst>
              <a:ext uri="{FF2B5EF4-FFF2-40B4-BE49-F238E27FC236}">
                <a16:creationId xmlns:a16="http://schemas.microsoft.com/office/drawing/2014/main" id="{CA1E7EBF-7C97-5E2F-6A2E-33950E6A1D91}"/>
              </a:ext>
            </a:extLst>
          </p:cNvPr>
          <p:cNvSpPr>
            <a:spLocks noGrp="1"/>
          </p:cNvSpPr>
          <p:nvPr>
            <p:ph type="body" idx="20"/>
          </p:nvPr>
        </p:nvSpPr>
        <p:spPr/>
        <p:txBody>
          <a:bodyPr/>
          <a:lstStyle/>
          <a:p>
            <a:r>
              <a:rPr lang="en-GB" sz="2000" dirty="0"/>
              <a:t>“Particle Fever” screening + Q&amp;A</a:t>
            </a:r>
            <a:endParaRPr lang="en-US" sz="2000" dirty="0"/>
          </a:p>
        </p:txBody>
      </p:sp>
      <p:sp>
        <p:nvSpPr>
          <p:cNvPr id="1039" name="Text Placeholder 6">
            <a:extLst>
              <a:ext uri="{FF2B5EF4-FFF2-40B4-BE49-F238E27FC236}">
                <a16:creationId xmlns:a16="http://schemas.microsoft.com/office/drawing/2014/main" id="{C5A8E922-B952-DC43-498C-E83E221CEE8F}"/>
              </a:ext>
            </a:extLst>
          </p:cNvPr>
          <p:cNvSpPr>
            <a:spLocks noGrp="1"/>
          </p:cNvSpPr>
          <p:nvPr>
            <p:ph type="body" idx="22"/>
          </p:nvPr>
        </p:nvSpPr>
        <p:spPr/>
        <p:txBody>
          <a:bodyPr/>
          <a:lstStyle/>
          <a:p>
            <a:r>
              <a:rPr lang="en-US" sz="2000" dirty="0"/>
              <a:t>Globe with webcast (186 in audience)</a:t>
            </a:r>
          </a:p>
        </p:txBody>
      </p:sp>
      <p:pic>
        <p:nvPicPr>
          <p:cNvPr id="8" name="Content Placeholder 3">
            <a:extLst>
              <a:ext uri="{FF2B5EF4-FFF2-40B4-BE49-F238E27FC236}">
                <a16:creationId xmlns:a16="http://schemas.microsoft.com/office/drawing/2014/main" id="{18ABBC65-AC99-3ACA-252B-3B0A91D6C1BC}"/>
              </a:ext>
            </a:extLst>
          </p:cNvPr>
          <p:cNvPicPr>
            <a:picLocks noGrp="1" noChangeAspect="1"/>
          </p:cNvPicPr>
          <p:nvPr>
            <p:ph type="pic" sz="quarter" idx="23"/>
          </p:nvPr>
        </p:nvPicPr>
        <p:blipFill rotWithShape="1">
          <a:blip r:embed="rId3">
            <a:extLst>
              <a:ext uri="{28A0092B-C50C-407E-A947-70E740481C1C}">
                <a14:useLocalDpi xmlns:a14="http://schemas.microsoft.com/office/drawing/2010/main" val="0"/>
              </a:ext>
            </a:extLst>
          </a:blip>
          <a:srcRect l="4447" r="4447"/>
          <a:stretch/>
        </p:blipFill>
        <p:spPr/>
      </p:pic>
      <p:pic>
        <p:nvPicPr>
          <p:cNvPr id="11" name="Picture 4">
            <a:extLst>
              <a:ext uri="{FF2B5EF4-FFF2-40B4-BE49-F238E27FC236}">
                <a16:creationId xmlns:a16="http://schemas.microsoft.com/office/drawing/2014/main" id="{63EF668D-C0FC-653D-6DD8-41AA266B9272}"/>
              </a:ext>
            </a:extLst>
          </p:cNvPr>
          <p:cNvPicPr>
            <a:picLocks noGrp="1" noChangeAspect="1" noChangeArrowheads="1"/>
          </p:cNvPicPr>
          <p:nvPr>
            <p:ph type="pic" sz="quarter" idx="16"/>
          </p:nvPr>
        </p:nvPicPr>
        <p:blipFill rotWithShape="1">
          <a:blip r:embed="rId4" cstate="print">
            <a:extLst>
              <a:ext uri="{28A0092B-C50C-407E-A947-70E740481C1C}">
                <a14:useLocalDpi xmlns:a14="http://schemas.microsoft.com/office/drawing/2010/main" val="0"/>
              </a:ext>
            </a:extLst>
          </a:blip>
          <a:srcRect l="8263" r="8263"/>
          <a:stretch/>
        </p:blipFill>
        <p:spPr bwMode="auto">
          <a:xfrm>
            <a:off x="4117161" y="2732591"/>
            <a:ext cx="3959225" cy="3477297"/>
          </a:xfrm>
          <a:prstGeom prst="rect">
            <a:avLst/>
          </a:prstGeom>
          <a:solidFill>
            <a:srgbClr val="FFFFFF"/>
          </a:solidFill>
        </p:spPr>
      </p:pic>
      <p:pic>
        <p:nvPicPr>
          <p:cNvPr id="12" name="Picture Placeholder 11">
            <a:extLst>
              <a:ext uri="{FF2B5EF4-FFF2-40B4-BE49-F238E27FC236}">
                <a16:creationId xmlns:a16="http://schemas.microsoft.com/office/drawing/2014/main" id="{995B1C4D-4D85-C020-A923-BBBCABA7702F}"/>
              </a:ext>
            </a:extLst>
          </p:cNvPr>
          <p:cNvPicPr>
            <a:picLocks noGrp="1" noChangeAspect="1"/>
          </p:cNvPicPr>
          <p:nvPr>
            <p:ph type="pic" sz="quarter" idx="21"/>
          </p:nvPr>
        </p:nvPicPr>
        <p:blipFill>
          <a:blip r:embed="rId5"/>
          <a:srcRect t="18816" b="18816"/>
          <a:stretch>
            <a:fillRect/>
          </a:stretch>
        </p:blipFill>
        <p:spPr>
          <a:prstGeom prst="rect">
            <a:avLst/>
          </a:prstGeom>
        </p:spPr>
      </p:pic>
      <p:sp>
        <p:nvSpPr>
          <p:cNvPr id="13" name="Footer Placeholder 2">
            <a:extLst>
              <a:ext uri="{FF2B5EF4-FFF2-40B4-BE49-F238E27FC236}">
                <a16:creationId xmlns:a16="http://schemas.microsoft.com/office/drawing/2014/main" id="{1F697CB6-2E64-C9EE-9B1A-9130B3E1B12A}"/>
              </a:ext>
            </a:extLst>
          </p:cNvPr>
          <p:cNvSpPr txBox="1">
            <a:spLocks/>
          </p:cNvSpPr>
          <p:nvPr/>
        </p:nvSpPr>
        <p:spPr>
          <a:xfrm>
            <a:off x="3543300" y="6369602"/>
            <a:ext cx="7288183" cy="35776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dirty="0"/>
              <a:t>Higgs@10 </a:t>
            </a:r>
            <a:r>
              <a:rPr lang="fr-FR" sz="1400" dirty="0" err="1"/>
              <a:t>comms</a:t>
            </a:r>
            <a:r>
              <a:rPr lang="fr-FR" sz="1400" dirty="0"/>
              <a:t> and </a:t>
            </a:r>
            <a:r>
              <a:rPr lang="fr-FR" sz="1400" dirty="0" err="1"/>
              <a:t>outreach</a:t>
            </a:r>
            <a:r>
              <a:rPr lang="fr-FR" sz="1400" dirty="0"/>
              <a:t> </a:t>
            </a:r>
            <a:r>
              <a:rPr lang="fr-FR" sz="1400" dirty="0" err="1"/>
              <a:t>campaign</a:t>
            </a:r>
            <a:r>
              <a:rPr lang="fr-FR" sz="1400" dirty="0"/>
              <a:t> - </a:t>
            </a:r>
            <a:r>
              <a:rPr lang="fr-FR" sz="1400" b="1" dirty="0"/>
              <a:t>Andrea Perez &amp; Loraine </a:t>
            </a:r>
            <a:r>
              <a:rPr lang="fr-FR" sz="1400" b="1" dirty="0" err="1"/>
              <a:t>Massarotti</a:t>
            </a:r>
            <a:endParaRPr lang="en-US" sz="1400" b="1" dirty="0"/>
          </a:p>
        </p:txBody>
      </p:sp>
      <p:sp>
        <p:nvSpPr>
          <p:cNvPr id="15" name="TextBox 14">
            <a:extLst>
              <a:ext uri="{FF2B5EF4-FFF2-40B4-BE49-F238E27FC236}">
                <a16:creationId xmlns:a16="http://schemas.microsoft.com/office/drawing/2014/main" id="{EE3C537D-D366-D761-C5D5-76FF57E4AB40}"/>
              </a:ext>
            </a:extLst>
          </p:cNvPr>
          <p:cNvSpPr txBox="1"/>
          <p:nvPr/>
        </p:nvSpPr>
        <p:spPr>
          <a:xfrm>
            <a:off x="10556356" y="512348"/>
            <a:ext cx="1482778" cy="646331"/>
          </a:xfrm>
          <a:prstGeom prst="rect">
            <a:avLst/>
          </a:prstGeom>
          <a:noFill/>
        </p:spPr>
        <p:txBody>
          <a:bodyPr wrap="none" lIns="0" tIns="0" rIns="0" bIns="0" rtlCol="0">
            <a:spAutoFit/>
          </a:bodyPr>
          <a:lstStyle/>
          <a:p>
            <a:r>
              <a:rPr lang="en-GB" sz="1400" dirty="0"/>
              <a:t>CERN community</a:t>
            </a:r>
          </a:p>
          <a:p>
            <a:pPr algn="l"/>
            <a:r>
              <a:rPr lang="en-GB" sz="1400" dirty="0"/>
              <a:t>Local communities</a:t>
            </a:r>
          </a:p>
          <a:p>
            <a:pPr algn="l"/>
            <a:r>
              <a:rPr lang="en-GB" sz="1400" dirty="0"/>
              <a:t>Media</a:t>
            </a:r>
          </a:p>
        </p:txBody>
      </p:sp>
      <p:pic>
        <p:nvPicPr>
          <p:cNvPr id="16" name="Graphic 15" descr="Target Audience with solid fill">
            <a:extLst>
              <a:ext uri="{FF2B5EF4-FFF2-40B4-BE49-F238E27FC236}">
                <a16:creationId xmlns:a16="http://schemas.microsoft.com/office/drawing/2014/main" id="{882AB3CA-656A-51E8-E786-84FB955BFA6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818077" y="463417"/>
            <a:ext cx="609600" cy="609600"/>
          </a:xfrm>
          <a:prstGeom prst="rect">
            <a:avLst/>
          </a:prstGeom>
        </p:spPr>
      </p:pic>
      <p:sp>
        <p:nvSpPr>
          <p:cNvPr id="3" name="Footer Placeholder 2">
            <a:extLst>
              <a:ext uri="{FF2B5EF4-FFF2-40B4-BE49-F238E27FC236}">
                <a16:creationId xmlns:a16="http://schemas.microsoft.com/office/drawing/2014/main" id="{BEAD525A-B4B5-9D26-9840-E35DCB247AC5}"/>
              </a:ext>
            </a:extLst>
          </p:cNvPr>
          <p:cNvSpPr>
            <a:spLocks noGrp="1"/>
          </p:cNvSpPr>
          <p:nvPr>
            <p:ph type="ftr" sz="quarter" idx="18"/>
          </p:nvPr>
        </p:nvSpPr>
        <p:spPr/>
        <p:txBody>
          <a:bodyPr/>
          <a:lstStyle/>
          <a:p>
            <a:r>
              <a:rPr lang="en-US"/>
              <a:t>32nd EPPCN Meeting | 24.11.2022</a:t>
            </a:r>
            <a:endParaRPr lang="en-US" dirty="0"/>
          </a:p>
        </p:txBody>
      </p:sp>
      <p:sp>
        <p:nvSpPr>
          <p:cNvPr id="4" name="Slide Number Placeholder 3">
            <a:extLst>
              <a:ext uri="{FF2B5EF4-FFF2-40B4-BE49-F238E27FC236}">
                <a16:creationId xmlns:a16="http://schemas.microsoft.com/office/drawing/2014/main" id="{589EB316-9DFD-C563-9E8D-BF79B8CEB4AE}"/>
              </a:ext>
            </a:extLst>
          </p:cNvPr>
          <p:cNvSpPr>
            <a:spLocks noGrp="1"/>
          </p:cNvSpPr>
          <p:nvPr>
            <p:ph type="sldNum" sz="quarter" idx="19"/>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2976736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F849C-B7AF-3A81-F8E2-616E8DDE9A73}"/>
              </a:ext>
            </a:extLst>
          </p:cNvPr>
          <p:cNvSpPr>
            <a:spLocks noGrp="1"/>
          </p:cNvSpPr>
          <p:nvPr>
            <p:ph type="title"/>
          </p:nvPr>
        </p:nvSpPr>
        <p:spPr/>
        <p:txBody>
          <a:bodyPr/>
          <a:lstStyle/>
          <a:p>
            <a:r>
              <a:rPr lang="en-GB" sz="2800" dirty="0"/>
              <a:t>We made the shortlist for the European Excellence Awards 2022!</a:t>
            </a:r>
          </a:p>
        </p:txBody>
      </p:sp>
      <p:sp>
        <p:nvSpPr>
          <p:cNvPr id="5" name="Footer Placeholder 4">
            <a:extLst>
              <a:ext uri="{FF2B5EF4-FFF2-40B4-BE49-F238E27FC236}">
                <a16:creationId xmlns:a16="http://schemas.microsoft.com/office/drawing/2014/main" id="{B42B4648-25E4-EF59-5912-3D3BB222E223}"/>
              </a:ext>
            </a:extLst>
          </p:cNvPr>
          <p:cNvSpPr>
            <a:spLocks noGrp="1"/>
          </p:cNvSpPr>
          <p:nvPr>
            <p:ph type="ftr" sz="quarter" idx="11"/>
          </p:nvPr>
        </p:nvSpPr>
        <p:spPr/>
        <p:txBody>
          <a:bodyPr/>
          <a:lstStyle/>
          <a:p>
            <a:r>
              <a:rPr lang="en-US"/>
              <a:t>32nd EPPCN Meeting | 24.11.2022</a:t>
            </a:r>
            <a:endParaRPr lang="en-US" dirty="0"/>
          </a:p>
        </p:txBody>
      </p:sp>
      <p:pic>
        <p:nvPicPr>
          <p:cNvPr id="8" name="Picture 7" descr="Graphical user interface, application, Teams&#10;&#10;Description automatically generated">
            <a:extLst>
              <a:ext uri="{FF2B5EF4-FFF2-40B4-BE49-F238E27FC236}">
                <a16:creationId xmlns:a16="http://schemas.microsoft.com/office/drawing/2014/main" id="{8D8B378E-2BA8-FF8C-DC40-EF5F914DD23A}"/>
              </a:ext>
            </a:extLst>
          </p:cNvPr>
          <p:cNvPicPr>
            <a:picLocks noChangeAspect="1"/>
          </p:cNvPicPr>
          <p:nvPr/>
        </p:nvPicPr>
        <p:blipFill>
          <a:blip r:embed="rId2"/>
          <a:stretch>
            <a:fillRect/>
          </a:stretch>
        </p:blipFill>
        <p:spPr>
          <a:xfrm>
            <a:off x="328994" y="1108749"/>
            <a:ext cx="9306467" cy="4640502"/>
          </a:xfrm>
          <a:prstGeom prst="rect">
            <a:avLst/>
          </a:prstGeom>
        </p:spPr>
      </p:pic>
      <p:sp>
        <p:nvSpPr>
          <p:cNvPr id="9" name="TextBox 8">
            <a:extLst>
              <a:ext uri="{FF2B5EF4-FFF2-40B4-BE49-F238E27FC236}">
                <a16:creationId xmlns:a16="http://schemas.microsoft.com/office/drawing/2014/main" id="{D471863F-44AC-1D15-1B44-068541B3D2E3}"/>
              </a:ext>
            </a:extLst>
          </p:cNvPr>
          <p:cNvSpPr txBox="1"/>
          <p:nvPr/>
        </p:nvSpPr>
        <p:spPr>
          <a:xfrm>
            <a:off x="528270" y="5926884"/>
            <a:ext cx="3500958" cy="215444"/>
          </a:xfrm>
          <a:prstGeom prst="rect">
            <a:avLst/>
          </a:prstGeom>
          <a:noFill/>
        </p:spPr>
        <p:txBody>
          <a:bodyPr wrap="none" lIns="0" tIns="0" rIns="0" bIns="0" rtlCol="0">
            <a:spAutoFit/>
          </a:bodyPr>
          <a:lstStyle/>
          <a:p>
            <a:pPr algn="l"/>
            <a:r>
              <a:rPr lang="en-GB" sz="1400" i="1" dirty="0">
                <a:solidFill>
                  <a:schemeClr val="tx2"/>
                </a:solidFill>
              </a:rPr>
              <a:t>Thanks to Paola, for co-writing the proposal!</a:t>
            </a:r>
          </a:p>
        </p:txBody>
      </p:sp>
      <p:pic>
        <p:nvPicPr>
          <p:cNvPr id="11" name="Picture 10" descr="Icon&#10;&#10;Description automatically generated">
            <a:extLst>
              <a:ext uri="{FF2B5EF4-FFF2-40B4-BE49-F238E27FC236}">
                <a16:creationId xmlns:a16="http://schemas.microsoft.com/office/drawing/2014/main" id="{57B1FA26-627B-7176-379A-C24EDEC82F27}"/>
              </a:ext>
            </a:extLst>
          </p:cNvPr>
          <p:cNvPicPr>
            <a:picLocks noChangeAspect="1"/>
          </p:cNvPicPr>
          <p:nvPr/>
        </p:nvPicPr>
        <p:blipFill>
          <a:blip r:embed="rId3"/>
          <a:stretch>
            <a:fillRect/>
          </a:stretch>
        </p:blipFill>
        <p:spPr>
          <a:xfrm>
            <a:off x="10026279" y="742122"/>
            <a:ext cx="1862387" cy="5400206"/>
          </a:xfrm>
          <a:prstGeom prst="rect">
            <a:avLst/>
          </a:prstGeom>
        </p:spPr>
      </p:pic>
      <p:sp>
        <p:nvSpPr>
          <p:cNvPr id="3" name="Slide Number Placeholder 2">
            <a:extLst>
              <a:ext uri="{FF2B5EF4-FFF2-40B4-BE49-F238E27FC236}">
                <a16:creationId xmlns:a16="http://schemas.microsoft.com/office/drawing/2014/main" id="{30C318CA-2313-C389-0D4C-B8183271AAF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935527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F0E44-D41C-9F42-B078-638D99141D37}"/>
              </a:ext>
            </a:extLst>
          </p:cNvPr>
          <p:cNvSpPr>
            <a:spLocks noGrp="1"/>
          </p:cNvSpPr>
          <p:nvPr>
            <p:ph type="title"/>
          </p:nvPr>
        </p:nvSpPr>
        <p:spPr/>
        <p:txBody>
          <a:bodyPr/>
          <a:lstStyle/>
          <a:p>
            <a:r>
              <a:rPr lang="en-GB" sz="3200" dirty="0"/>
              <a:t>Media coverage - CERN</a:t>
            </a:r>
            <a:br>
              <a:rPr lang="en-GB" dirty="0"/>
            </a:br>
            <a:r>
              <a:rPr lang="en-GB" sz="2000" dirty="0"/>
              <a:t>(1 June to 22 November 22)</a:t>
            </a:r>
            <a:endParaRPr lang="en-GB" dirty="0"/>
          </a:p>
        </p:txBody>
      </p:sp>
      <p:sp>
        <p:nvSpPr>
          <p:cNvPr id="4" name="Footer Placeholder 3">
            <a:extLst>
              <a:ext uri="{FF2B5EF4-FFF2-40B4-BE49-F238E27FC236}">
                <a16:creationId xmlns:a16="http://schemas.microsoft.com/office/drawing/2014/main" id="{201D7E34-CEB1-1844-B657-2A2B1EA504E0}"/>
              </a:ext>
            </a:extLst>
          </p:cNvPr>
          <p:cNvSpPr>
            <a:spLocks noGrp="1"/>
          </p:cNvSpPr>
          <p:nvPr>
            <p:ph type="ftr" sz="quarter" idx="11"/>
          </p:nvPr>
        </p:nvSpPr>
        <p:spPr/>
        <p:txBody>
          <a:bodyPr/>
          <a:lstStyle/>
          <a:p>
            <a:r>
              <a:rPr lang="en-US"/>
              <a:t>32nd EPPCN Meeting | 24.11.2022</a:t>
            </a:r>
            <a:endParaRPr lang="en-US" dirty="0"/>
          </a:p>
        </p:txBody>
      </p:sp>
      <p:graphicFrame>
        <p:nvGraphicFramePr>
          <p:cNvPr id="8" name="Content Placeholder 8">
            <a:extLst>
              <a:ext uri="{FF2B5EF4-FFF2-40B4-BE49-F238E27FC236}">
                <a16:creationId xmlns:a16="http://schemas.microsoft.com/office/drawing/2014/main" id="{A239E620-07EB-9BA8-0ECC-A82CED4F72D8}"/>
              </a:ext>
            </a:extLst>
          </p:cNvPr>
          <p:cNvGraphicFramePr>
            <a:graphicFrameLocks/>
          </p:cNvGraphicFramePr>
          <p:nvPr/>
        </p:nvGraphicFramePr>
        <p:xfrm>
          <a:off x="407988" y="1235676"/>
          <a:ext cx="11376025" cy="4955059"/>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Connecteur droit 4">
            <a:extLst>
              <a:ext uri="{FF2B5EF4-FFF2-40B4-BE49-F238E27FC236}">
                <a16:creationId xmlns:a16="http://schemas.microsoft.com/office/drawing/2014/main" id="{873D0606-C87A-BF33-3F17-9296EA9823C3}"/>
              </a:ext>
            </a:extLst>
          </p:cNvPr>
          <p:cNvCxnSpPr/>
          <p:nvPr/>
        </p:nvCxnSpPr>
        <p:spPr>
          <a:xfrm flipV="1">
            <a:off x="1940011" y="3682314"/>
            <a:ext cx="0" cy="395416"/>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BB11567B-D503-DD7F-EA8F-CFC3B63499C5}"/>
              </a:ext>
            </a:extLst>
          </p:cNvPr>
          <p:cNvCxnSpPr/>
          <p:nvPr/>
        </p:nvCxnSpPr>
        <p:spPr>
          <a:xfrm flipV="1">
            <a:off x="3126258" y="1476406"/>
            <a:ext cx="308919" cy="129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8B85C493-975A-A336-BDFD-F43E7024FFE4}"/>
              </a:ext>
            </a:extLst>
          </p:cNvPr>
          <p:cNvCxnSpPr/>
          <p:nvPr/>
        </p:nvCxnSpPr>
        <p:spPr>
          <a:xfrm flipV="1">
            <a:off x="3595816" y="3682314"/>
            <a:ext cx="185352" cy="28420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6ABD14C8-2DC2-5C31-4703-CEB5F2B235BF}"/>
              </a:ext>
            </a:extLst>
          </p:cNvPr>
          <p:cNvCxnSpPr>
            <a:cxnSpLocks/>
          </p:cNvCxnSpPr>
          <p:nvPr/>
        </p:nvCxnSpPr>
        <p:spPr>
          <a:xfrm flipV="1">
            <a:off x="9292281" y="3546390"/>
            <a:ext cx="200640" cy="679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882DC401-25B4-D73F-ABEB-9DC4C7AA24D5}"/>
              </a:ext>
            </a:extLst>
          </p:cNvPr>
          <p:cNvCxnSpPr>
            <a:cxnSpLocks/>
          </p:cNvCxnSpPr>
          <p:nvPr/>
        </p:nvCxnSpPr>
        <p:spPr>
          <a:xfrm flipV="1">
            <a:off x="11368217" y="3546390"/>
            <a:ext cx="0" cy="6425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F5154231-380E-B2C3-653D-D6972DCD569F}"/>
              </a:ext>
            </a:extLst>
          </p:cNvPr>
          <p:cNvCxnSpPr/>
          <p:nvPr/>
        </p:nvCxnSpPr>
        <p:spPr>
          <a:xfrm flipV="1">
            <a:off x="6882714" y="3966519"/>
            <a:ext cx="0" cy="3954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D2765688-BC71-80CC-42DF-D04905F214D3}"/>
              </a:ext>
            </a:extLst>
          </p:cNvPr>
          <p:cNvCxnSpPr/>
          <p:nvPr/>
        </p:nvCxnSpPr>
        <p:spPr>
          <a:xfrm flipV="1">
            <a:off x="8328454" y="3966519"/>
            <a:ext cx="0" cy="370703"/>
          </a:xfrm>
          <a:prstGeom prst="line">
            <a:avLst/>
          </a:prstGeom>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15D355A8-CC2A-29ED-ACF9-68D269E8BD00}"/>
              </a:ext>
            </a:extLst>
          </p:cNvPr>
          <p:cNvSpPr txBox="1"/>
          <p:nvPr/>
        </p:nvSpPr>
        <p:spPr>
          <a:xfrm>
            <a:off x="1390837" y="2943495"/>
            <a:ext cx="1285102" cy="769441"/>
          </a:xfrm>
          <a:prstGeom prst="rect">
            <a:avLst/>
          </a:prstGeom>
          <a:noFill/>
        </p:spPr>
        <p:txBody>
          <a:bodyPr wrap="square" lIns="0" tIns="0" rIns="0" bIns="0" rtlCol="0">
            <a:spAutoFit/>
          </a:bodyPr>
          <a:lstStyle/>
          <a:p>
            <a:pPr algn="ctr"/>
            <a:r>
              <a:rPr lang="fr-FR" sz="1000" b="0" i="0" u="none" strike="noStrike" dirty="0">
                <a:solidFill>
                  <a:srgbClr val="000000"/>
                </a:solidFill>
                <a:effectLst/>
                <a:latin typeface="Arial" panose="020B0604020202020204" pitchFamily="34" charset="0"/>
                <a:cs typeface="Arial" panose="020B0604020202020204" pitchFamily="34" charset="0"/>
              </a:rPr>
              <a:t>Council declares its intention to terminate cooperation agreements with Russia and Belarus.</a:t>
            </a:r>
            <a:endParaRPr lang="fr-FR" sz="1400" dirty="0">
              <a:solidFill>
                <a:srgbClr val="000000"/>
              </a:solidFill>
            </a:endParaRPr>
          </a:p>
        </p:txBody>
      </p:sp>
      <p:sp>
        <p:nvSpPr>
          <p:cNvPr id="6" name="ZoneTexte 5">
            <a:extLst>
              <a:ext uri="{FF2B5EF4-FFF2-40B4-BE49-F238E27FC236}">
                <a16:creationId xmlns:a16="http://schemas.microsoft.com/office/drawing/2014/main" id="{1467CA7B-9405-484F-D765-A388B363D50A}"/>
              </a:ext>
            </a:extLst>
          </p:cNvPr>
          <p:cNvSpPr txBox="1"/>
          <p:nvPr/>
        </p:nvSpPr>
        <p:spPr>
          <a:xfrm>
            <a:off x="3429001" y="1203231"/>
            <a:ext cx="1285102" cy="461665"/>
          </a:xfrm>
          <a:prstGeom prst="rect">
            <a:avLst/>
          </a:prstGeom>
          <a:noFill/>
        </p:spPr>
        <p:txBody>
          <a:bodyPr wrap="square" lIns="0" tIns="0" rIns="0" bIns="0" rtlCol="0">
            <a:spAutoFit/>
          </a:bodyPr>
          <a:lstStyle/>
          <a:p>
            <a:pPr algn="ctr"/>
            <a:r>
              <a:rPr lang="fr-FR" sz="1000" dirty="0">
                <a:solidFill>
                  <a:srgbClr val="000000"/>
                </a:solidFill>
                <a:latin typeface="Arial" panose="020B0604020202020204" pitchFamily="34" charset="0"/>
                <a:cs typeface="Arial" panose="020B0604020202020204" pitchFamily="34" charset="0"/>
              </a:rPr>
              <a:t>Higgs10 and </a:t>
            </a:r>
            <a:r>
              <a:rPr lang="fr-FR" sz="1000" dirty="0" err="1">
                <a:solidFill>
                  <a:srgbClr val="000000"/>
                </a:solidFill>
                <a:latin typeface="Arial" panose="020B0604020202020204" pitchFamily="34" charset="0"/>
                <a:cs typeface="Arial" panose="020B0604020202020204" pitchFamily="34" charset="0"/>
              </a:rPr>
              <a:t>beginning</a:t>
            </a:r>
            <a:r>
              <a:rPr lang="fr-FR" sz="1000" dirty="0">
                <a:solidFill>
                  <a:srgbClr val="000000"/>
                </a:solidFill>
                <a:latin typeface="Arial" panose="020B0604020202020204" pitchFamily="34" charset="0"/>
                <a:cs typeface="Arial" panose="020B0604020202020204" pitchFamily="34" charset="0"/>
              </a:rPr>
              <a:t> of the LHC run 3.</a:t>
            </a:r>
            <a:endParaRPr lang="fr-FR" sz="1400" dirty="0">
              <a:solidFill>
                <a:srgbClr val="000000"/>
              </a:solidFill>
            </a:endParaRPr>
          </a:p>
        </p:txBody>
      </p:sp>
      <p:sp>
        <p:nvSpPr>
          <p:cNvPr id="9" name="ZoneTexte 8">
            <a:extLst>
              <a:ext uri="{FF2B5EF4-FFF2-40B4-BE49-F238E27FC236}">
                <a16:creationId xmlns:a16="http://schemas.microsoft.com/office/drawing/2014/main" id="{53C28BD4-5069-1079-14D2-B61B6A4E0628}"/>
              </a:ext>
            </a:extLst>
          </p:cNvPr>
          <p:cNvSpPr txBox="1"/>
          <p:nvPr/>
        </p:nvSpPr>
        <p:spPr>
          <a:xfrm>
            <a:off x="3354859" y="3211378"/>
            <a:ext cx="1285102" cy="461665"/>
          </a:xfrm>
          <a:prstGeom prst="rect">
            <a:avLst/>
          </a:prstGeom>
          <a:noFill/>
        </p:spPr>
        <p:txBody>
          <a:bodyPr wrap="square" lIns="0" tIns="0" rIns="0" bIns="0" rtlCol="0">
            <a:spAutoFit/>
          </a:bodyPr>
          <a:lstStyle/>
          <a:p>
            <a:pPr algn="ctr"/>
            <a:r>
              <a:rPr lang="fr-FR" sz="1000" dirty="0">
                <a:solidFill>
                  <a:srgbClr val="000000"/>
                </a:solidFill>
                <a:latin typeface="Arial" panose="020B0604020202020204" pitchFamily="34" charset="0"/>
                <a:cs typeface="Arial" panose="020B0604020202020204" pitchFamily="34" charset="0"/>
              </a:rPr>
              <a:t>Launch of CELESTA, the first CERN-</a:t>
            </a:r>
            <a:r>
              <a:rPr lang="fr-FR" sz="1000" dirty="0" err="1">
                <a:solidFill>
                  <a:srgbClr val="000000"/>
                </a:solidFill>
                <a:latin typeface="Arial" panose="020B0604020202020204" pitchFamily="34" charset="0"/>
                <a:cs typeface="Arial" panose="020B0604020202020204" pitchFamily="34" charset="0"/>
              </a:rPr>
              <a:t>driven</a:t>
            </a:r>
            <a:r>
              <a:rPr lang="fr-FR" sz="1000" dirty="0">
                <a:solidFill>
                  <a:srgbClr val="000000"/>
                </a:solidFill>
                <a:latin typeface="Arial" panose="020B0604020202020204" pitchFamily="34" charset="0"/>
                <a:cs typeface="Arial" panose="020B0604020202020204" pitchFamily="34" charset="0"/>
              </a:rPr>
              <a:t> satellite.</a:t>
            </a:r>
            <a:endParaRPr lang="fr-FR" sz="1400" dirty="0">
              <a:solidFill>
                <a:srgbClr val="000000"/>
              </a:solidFill>
            </a:endParaRPr>
          </a:p>
        </p:txBody>
      </p:sp>
      <p:sp>
        <p:nvSpPr>
          <p:cNvPr id="10" name="ZoneTexte 9">
            <a:extLst>
              <a:ext uri="{FF2B5EF4-FFF2-40B4-BE49-F238E27FC236}">
                <a16:creationId xmlns:a16="http://schemas.microsoft.com/office/drawing/2014/main" id="{F90450DF-5109-F467-E3C3-65371EDED003}"/>
              </a:ext>
            </a:extLst>
          </p:cNvPr>
          <p:cNvSpPr txBox="1"/>
          <p:nvPr/>
        </p:nvSpPr>
        <p:spPr>
          <a:xfrm>
            <a:off x="6240163" y="3349823"/>
            <a:ext cx="1285102" cy="615553"/>
          </a:xfrm>
          <a:prstGeom prst="rect">
            <a:avLst/>
          </a:prstGeom>
          <a:noFill/>
        </p:spPr>
        <p:txBody>
          <a:bodyPr wrap="square" lIns="0" tIns="0" rIns="0" bIns="0" rtlCol="0">
            <a:spAutoFit/>
          </a:bodyPr>
          <a:lstStyle/>
          <a:p>
            <a:pPr algn="ctr"/>
            <a:r>
              <a:rPr lang="fr-FR" sz="1000" dirty="0">
                <a:solidFill>
                  <a:srgbClr val="000000"/>
                </a:solidFill>
                <a:latin typeface="Arial" panose="020B0604020202020204" pitchFamily="34" charset="0"/>
                <a:cs typeface="Arial" panose="020B0604020202020204" pitchFamily="34" charset="0"/>
              </a:rPr>
              <a:t>Energy-</a:t>
            </a:r>
            <a:r>
              <a:rPr lang="fr-FR" sz="1000" dirty="0" err="1">
                <a:solidFill>
                  <a:srgbClr val="000000"/>
                </a:solidFill>
                <a:latin typeface="Arial" panose="020B0604020202020204" pitchFamily="34" charset="0"/>
                <a:cs typeface="Arial" panose="020B0604020202020204" pitchFamily="34" charset="0"/>
              </a:rPr>
              <a:t>crisis</a:t>
            </a:r>
            <a:r>
              <a:rPr lang="fr-FR" sz="1000" dirty="0">
                <a:solidFill>
                  <a:srgbClr val="000000"/>
                </a:solidFill>
                <a:latin typeface="Arial" panose="020B0604020202020204" pitchFamily="34" charset="0"/>
                <a:cs typeface="Arial" panose="020B0604020202020204" pitchFamily="34" charset="0"/>
              </a:rPr>
              <a:t>: media </a:t>
            </a:r>
            <a:r>
              <a:rPr lang="fr-FR" sz="1000" dirty="0" err="1">
                <a:solidFill>
                  <a:srgbClr val="000000"/>
                </a:solidFill>
                <a:latin typeface="Arial" panose="020B0604020202020204" pitchFamily="34" charset="0"/>
                <a:cs typeface="Arial" panose="020B0604020202020204" pitchFamily="34" charset="0"/>
              </a:rPr>
              <a:t>outlets</a:t>
            </a:r>
            <a:r>
              <a:rPr lang="fr-FR" sz="1000" dirty="0">
                <a:solidFill>
                  <a:srgbClr val="000000"/>
                </a:solidFill>
                <a:latin typeface="Arial" panose="020B0604020202020204" pitchFamily="34" charset="0"/>
                <a:cs typeface="Arial" panose="020B0604020202020204" pitchFamily="34" charset="0"/>
              </a:rPr>
              <a:t> </a:t>
            </a:r>
            <a:r>
              <a:rPr lang="fr-FR" sz="1000" dirty="0" err="1">
                <a:solidFill>
                  <a:srgbClr val="000000"/>
                </a:solidFill>
                <a:latin typeface="Arial" panose="020B0604020202020204" pitchFamily="34" charset="0"/>
                <a:cs typeface="Arial" panose="020B0604020202020204" pitchFamily="34" charset="0"/>
              </a:rPr>
              <a:t>recap</a:t>
            </a:r>
            <a:r>
              <a:rPr lang="fr-FR" sz="1000" dirty="0">
                <a:solidFill>
                  <a:srgbClr val="000000"/>
                </a:solidFill>
                <a:latin typeface="Arial" panose="020B0604020202020204" pitchFamily="34" charset="0"/>
                <a:cs typeface="Arial" panose="020B0604020202020204" pitchFamily="34" charset="0"/>
              </a:rPr>
              <a:t> </a:t>
            </a:r>
            <a:r>
              <a:rPr lang="fr-FR" sz="1000" dirty="0" err="1">
                <a:solidFill>
                  <a:srgbClr val="000000"/>
                </a:solidFill>
                <a:latin typeface="Arial" panose="020B0604020202020204" pitchFamily="34" charset="0"/>
                <a:cs typeface="Arial" panose="020B0604020202020204" pitchFamily="34" charset="0"/>
              </a:rPr>
              <a:t>what</a:t>
            </a:r>
            <a:r>
              <a:rPr lang="fr-FR" sz="1000" dirty="0">
                <a:solidFill>
                  <a:srgbClr val="000000"/>
                </a:solidFill>
                <a:latin typeface="Arial" panose="020B0604020202020204" pitchFamily="34" charset="0"/>
                <a:cs typeface="Arial" panose="020B0604020202020204" pitchFamily="34" charset="0"/>
              </a:rPr>
              <a:t> </a:t>
            </a:r>
            <a:r>
              <a:rPr lang="fr-FR" sz="1000" dirty="0" err="1">
                <a:solidFill>
                  <a:srgbClr val="000000"/>
                </a:solidFill>
                <a:latin typeface="Arial" panose="020B0604020202020204" pitchFamily="34" charset="0"/>
                <a:cs typeface="Arial" panose="020B0604020202020204" pitchFamily="34" charset="0"/>
              </a:rPr>
              <a:t>measures</a:t>
            </a:r>
            <a:r>
              <a:rPr lang="fr-FR" sz="1000" dirty="0">
                <a:solidFill>
                  <a:srgbClr val="000000"/>
                </a:solidFill>
                <a:latin typeface="Arial" panose="020B0604020202020204" pitchFamily="34" charset="0"/>
                <a:cs typeface="Arial" panose="020B0604020202020204" pitchFamily="34" charset="0"/>
              </a:rPr>
              <a:t> are </a:t>
            </a:r>
            <a:r>
              <a:rPr lang="fr-FR" sz="1000" dirty="0" err="1">
                <a:solidFill>
                  <a:srgbClr val="000000"/>
                </a:solidFill>
                <a:latin typeface="Arial" panose="020B0604020202020204" pitchFamily="34" charset="0"/>
                <a:cs typeface="Arial" panose="020B0604020202020204" pitchFamily="34" charset="0"/>
              </a:rPr>
              <a:t>decided</a:t>
            </a:r>
            <a:r>
              <a:rPr lang="fr-FR" sz="1000" dirty="0">
                <a:solidFill>
                  <a:srgbClr val="000000"/>
                </a:solidFill>
                <a:latin typeface="Arial" panose="020B0604020202020204" pitchFamily="34" charset="0"/>
                <a:cs typeface="Arial" panose="020B0604020202020204" pitchFamily="34" charset="0"/>
              </a:rPr>
              <a:t> by </a:t>
            </a:r>
            <a:r>
              <a:rPr lang="fr-FR" sz="1000" dirty="0" err="1">
                <a:solidFill>
                  <a:srgbClr val="000000"/>
                </a:solidFill>
                <a:latin typeface="Arial" panose="020B0604020202020204" pitchFamily="34" charset="0"/>
                <a:cs typeface="Arial" panose="020B0604020202020204" pitchFamily="34" charset="0"/>
              </a:rPr>
              <a:t>each</a:t>
            </a:r>
            <a:r>
              <a:rPr lang="fr-FR" sz="1000" dirty="0">
                <a:solidFill>
                  <a:srgbClr val="000000"/>
                </a:solidFill>
                <a:latin typeface="Arial" panose="020B0604020202020204" pitchFamily="34" charset="0"/>
                <a:cs typeface="Arial" panose="020B0604020202020204" pitchFamily="34" charset="0"/>
              </a:rPr>
              <a:t> institution.</a:t>
            </a:r>
            <a:endParaRPr lang="fr-FR" sz="1400" dirty="0">
              <a:solidFill>
                <a:srgbClr val="000000"/>
              </a:solidFill>
            </a:endParaRPr>
          </a:p>
        </p:txBody>
      </p:sp>
      <p:sp>
        <p:nvSpPr>
          <p:cNvPr id="11" name="ZoneTexte 10">
            <a:extLst>
              <a:ext uri="{FF2B5EF4-FFF2-40B4-BE49-F238E27FC236}">
                <a16:creationId xmlns:a16="http://schemas.microsoft.com/office/drawing/2014/main" id="{D714131B-6829-656D-07B8-4C7A65CAC19B}"/>
              </a:ext>
            </a:extLst>
          </p:cNvPr>
          <p:cNvSpPr txBox="1"/>
          <p:nvPr/>
        </p:nvSpPr>
        <p:spPr>
          <a:xfrm>
            <a:off x="7690237" y="3303502"/>
            <a:ext cx="1285102" cy="615553"/>
          </a:xfrm>
          <a:prstGeom prst="rect">
            <a:avLst/>
          </a:prstGeom>
          <a:noFill/>
        </p:spPr>
        <p:txBody>
          <a:bodyPr wrap="square" lIns="0" tIns="0" rIns="0" bIns="0" rtlCol="0">
            <a:spAutoFit/>
          </a:bodyPr>
          <a:lstStyle/>
          <a:p>
            <a:pPr algn="ctr"/>
            <a:r>
              <a:rPr lang="fr-FR" sz="1000" dirty="0">
                <a:solidFill>
                  <a:srgbClr val="3F4350"/>
                </a:solidFill>
              </a:rPr>
              <a:t>E</a:t>
            </a:r>
            <a:r>
              <a:rPr lang="fr-FR" sz="1000" b="0" i="0" dirty="0">
                <a:solidFill>
                  <a:srgbClr val="3F4350"/>
                </a:solidFill>
                <a:effectLst/>
              </a:rPr>
              <a:t>nergy-</a:t>
            </a:r>
            <a:r>
              <a:rPr lang="fr-FR" sz="1000" b="0" i="0" dirty="0" err="1">
                <a:solidFill>
                  <a:srgbClr val="3F4350"/>
                </a:solidFill>
                <a:effectLst/>
              </a:rPr>
              <a:t>saving</a:t>
            </a:r>
            <a:r>
              <a:rPr lang="fr-FR" sz="1000" b="0" i="0" dirty="0">
                <a:solidFill>
                  <a:srgbClr val="3F4350"/>
                </a:solidFill>
                <a:effectLst/>
              </a:rPr>
              <a:t> </a:t>
            </a:r>
            <a:r>
              <a:rPr lang="fr-FR" sz="1000" b="0" i="0" dirty="0" err="1">
                <a:solidFill>
                  <a:srgbClr val="3F4350"/>
                </a:solidFill>
                <a:effectLst/>
              </a:rPr>
              <a:t>measures</a:t>
            </a:r>
            <a:r>
              <a:rPr lang="fr-FR" sz="1000" b="0" i="0" dirty="0">
                <a:solidFill>
                  <a:srgbClr val="3F4350"/>
                </a:solidFill>
                <a:effectLst/>
              </a:rPr>
              <a:t> article </a:t>
            </a:r>
            <a:r>
              <a:rPr lang="fr-FR" sz="1000" b="0" i="0" dirty="0" err="1">
                <a:solidFill>
                  <a:srgbClr val="3F4350"/>
                </a:solidFill>
                <a:effectLst/>
              </a:rPr>
              <a:t>published</a:t>
            </a:r>
            <a:r>
              <a:rPr lang="fr-FR" sz="1000" b="0" i="0" dirty="0">
                <a:solidFill>
                  <a:srgbClr val="3F4350"/>
                </a:solidFill>
                <a:effectLst/>
              </a:rPr>
              <a:t> on </a:t>
            </a:r>
            <a:r>
              <a:rPr lang="fr-FR" sz="1000" b="0" i="0" dirty="0" err="1">
                <a:solidFill>
                  <a:srgbClr val="3F4350"/>
                </a:solidFill>
                <a:effectLst/>
              </a:rPr>
              <a:t>home.cern</a:t>
            </a:r>
            <a:r>
              <a:rPr lang="fr-FR" sz="1000" dirty="0">
                <a:solidFill>
                  <a:srgbClr val="000000"/>
                </a:solidFill>
                <a:cs typeface="Arial" panose="020B0604020202020204" pitchFamily="34" charset="0"/>
              </a:rPr>
              <a:t>.</a:t>
            </a:r>
            <a:endParaRPr lang="fr-FR" sz="1400" dirty="0">
              <a:solidFill>
                <a:srgbClr val="000000"/>
              </a:solidFill>
            </a:endParaRPr>
          </a:p>
        </p:txBody>
      </p:sp>
      <p:sp>
        <p:nvSpPr>
          <p:cNvPr id="12" name="ZoneTexte 11">
            <a:extLst>
              <a:ext uri="{FF2B5EF4-FFF2-40B4-BE49-F238E27FC236}">
                <a16:creationId xmlns:a16="http://schemas.microsoft.com/office/drawing/2014/main" id="{83000A74-317A-B501-09A2-50763070A701}"/>
              </a:ext>
            </a:extLst>
          </p:cNvPr>
          <p:cNvSpPr txBox="1"/>
          <p:nvPr/>
        </p:nvSpPr>
        <p:spPr>
          <a:xfrm>
            <a:off x="8850370" y="2906025"/>
            <a:ext cx="1285102" cy="615553"/>
          </a:xfrm>
          <a:prstGeom prst="rect">
            <a:avLst/>
          </a:prstGeom>
          <a:noFill/>
        </p:spPr>
        <p:txBody>
          <a:bodyPr wrap="square" lIns="0" tIns="0" rIns="0" bIns="0" rtlCol="0">
            <a:spAutoFit/>
          </a:bodyPr>
          <a:lstStyle/>
          <a:p>
            <a:pPr algn="ctr"/>
            <a:r>
              <a:rPr lang="fr-FR" sz="1000" dirty="0">
                <a:solidFill>
                  <a:srgbClr val="3F4350"/>
                </a:solidFill>
                <a:latin typeface="Arial" panose="020B0604020202020204" pitchFamily="34" charset="0"/>
                <a:cs typeface="Arial" panose="020B0604020202020204" pitchFamily="34" charset="0"/>
              </a:rPr>
              <a:t>Gemini South captures the </a:t>
            </a:r>
            <a:r>
              <a:rPr lang="fr-FR" sz="1000" i="0" dirty="0" err="1">
                <a:solidFill>
                  <a:srgbClr val="151515"/>
                </a:solidFill>
                <a:effectLst/>
                <a:latin typeface="Arial" panose="020B0604020202020204" pitchFamily="34" charset="0"/>
                <a:cs typeface="Arial" panose="020B0604020202020204" pitchFamily="34" charset="0"/>
              </a:rPr>
              <a:t>brightest</a:t>
            </a:r>
            <a:r>
              <a:rPr lang="fr-FR" sz="1000" i="0" dirty="0">
                <a:solidFill>
                  <a:srgbClr val="151515"/>
                </a:solidFill>
                <a:effectLst/>
                <a:latin typeface="Arial" panose="020B0604020202020204" pitchFamily="34" charset="0"/>
                <a:cs typeface="Arial" panose="020B0604020202020204" pitchFamily="34" charset="0"/>
              </a:rPr>
              <a:t> flash </a:t>
            </a:r>
            <a:r>
              <a:rPr lang="fr-FR" sz="1000" i="0" dirty="0" err="1">
                <a:solidFill>
                  <a:srgbClr val="151515"/>
                </a:solidFill>
                <a:effectLst/>
                <a:latin typeface="Arial" panose="020B0604020202020204" pitchFamily="34" charset="0"/>
                <a:cs typeface="Arial" panose="020B0604020202020204" pitchFamily="34" charset="0"/>
              </a:rPr>
              <a:t>ever</a:t>
            </a:r>
            <a:r>
              <a:rPr lang="fr-FR" sz="1000" i="0" dirty="0">
                <a:solidFill>
                  <a:srgbClr val="151515"/>
                </a:solidFill>
                <a:effectLst/>
                <a:latin typeface="Arial" panose="020B0604020202020204" pitchFamily="34" charset="0"/>
                <a:cs typeface="Arial" panose="020B0604020202020204" pitchFamily="34" charset="0"/>
              </a:rPr>
              <a:t> </a:t>
            </a:r>
            <a:r>
              <a:rPr lang="fr-FR" sz="1000" i="0" dirty="0" err="1">
                <a:solidFill>
                  <a:srgbClr val="151515"/>
                </a:solidFill>
                <a:effectLst/>
                <a:latin typeface="Arial" panose="020B0604020202020204" pitchFamily="34" charset="0"/>
                <a:cs typeface="Arial" panose="020B0604020202020204" pitchFamily="34" charset="0"/>
              </a:rPr>
              <a:t>seen</a:t>
            </a:r>
            <a:r>
              <a:rPr lang="fr-FR" sz="1000" i="0" dirty="0">
                <a:solidFill>
                  <a:srgbClr val="151515"/>
                </a:solidFill>
                <a:effectLst/>
                <a:latin typeface="Arial" panose="020B0604020202020204" pitchFamily="34" charset="0"/>
                <a:cs typeface="Arial" panose="020B0604020202020204" pitchFamily="34" charset="0"/>
              </a:rPr>
              <a:t>, CERN </a:t>
            </a:r>
            <a:r>
              <a:rPr lang="fr-FR" sz="1000" i="0" dirty="0" err="1">
                <a:solidFill>
                  <a:srgbClr val="151515"/>
                </a:solidFill>
                <a:effectLst/>
                <a:latin typeface="Arial" panose="020B0604020202020204" pitchFamily="34" charset="0"/>
                <a:cs typeface="Arial" panose="020B0604020202020204" pitchFamily="34" charset="0"/>
              </a:rPr>
              <a:t>quoted</a:t>
            </a:r>
            <a:r>
              <a:rPr lang="fr-FR" sz="1000" i="0" dirty="0">
                <a:solidFill>
                  <a:srgbClr val="151515"/>
                </a:solidFill>
                <a:effectLst/>
                <a:latin typeface="Arial" panose="020B0604020202020204" pitchFamily="34" charset="0"/>
                <a:cs typeface="Arial" panose="020B0604020202020204" pitchFamily="34" charset="0"/>
              </a:rPr>
              <a:t> as </a:t>
            </a:r>
            <a:r>
              <a:rPr lang="fr-FR" sz="1000" i="0" dirty="0" err="1">
                <a:solidFill>
                  <a:srgbClr val="151515"/>
                </a:solidFill>
                <a:effectLst/>
                <a:latin typeface="Arial" panose="020B0604020202020204" pitchFamily="34" charset="0"/>
                <a:cs typeface="Arial" panose="020B0604020202020204" pitchFamily="34" charset="0"/>
              </a:rPr>
              <a:t>comparison</a:t>
            </a:r>
            <a:endParaRPr lang="fr-FR" sz="1000" i="0" dirty="0">
              <a:solidFill>
                <a:srgbClr val="151515"/>
              </a:solidFill>
              <a:effectLst/>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D0A43B21-89EF-319E-88FF-B2D211C3F406}"/>
              </a:ext>
            </a:extLst>
          </p:cNvPr>
          <p:cNvSpPr txBox="1"/>
          <p:nvPr/>
        </p:nvSpPr>
        <p:spPr>
          <a:xfrm>
            <a:off x="10689360" y="2776949"/>
            <a:ext cx="1285102" cy="769441"/>
          </a:xfrm>
          <a:prstGeom prst="rect">
            <a:avLst/>
          </a:prstGeom>
          <a:noFill/>
        </p:spPr>
        <p:txBody>
          <a:bodyPr wrap="square" lIns="0" tIns="0" rIns="0" bIns="0" rtlCol="0">
            <a:spAutoFit/>
          </a:bodyPr>
          <a:lstStyle/>
          <a:p>
            <a:pPr algn="ctr"/>
            <a:r>
              <a:rPr lang="fr-FR" sz="1000" b="0" i="0" dirty="0">
                <a:solidFill>
                  <a:srgbClr val="3F4447"/>
                </a:solidFill>
                <a:effectLst/>
                <a:latin typeface="Arial" panose="020B0604020202020204" pitchFamily="34" charset="0"/>
                <a:cs typeface="Arial" panose="020B0604020202020204" pitchFamily="34" charset="0"/>
              </a:rPr>
              <a:t>Daniel </a:t>
            </a:r>
            <a:r>
              <a:rPr lang="fr-FR" sz="1000" b="0" i="0" dirty="0" err="1">
                <a:solidFill>
                  <a:srgbClr val="3F4447"/>
                </a:solidFill>
                <a:effectLst/>
                <a:latin typeface="Arial" panose="020B0604020202020204" pitchFamily="34" charset="0"/>
                <a:cs typeface="Arial" panose="020B0604020202020204" pitchFamily="34" charset="0"/>
              </a:rPr>
              <a:t>Whiteson</a:t>
            </a:r>
            <a:r>
              <a:rPr lang="fr-FR" sz="1000" b="0" i="0" dirty="0">
                <a:solidFill>
                  <a:srgbClr val="3F4447"/>
                </a:solidFill>
                <a:effectLst/>
                <a:latin typeface="Arial" panose="020B0604020202020204" pitchFamily="34" charset="0"/>
                <a:cs typeface="Arial" panose="020B0604020202020204" pitchFamily="34" charset="0"/>
              </a:rPr>
              <a:t> (a </a:t>
            </a:r>
            <a:r>
              <a:rPr lang="fr-FR" sz="1000" b="0" i="0" dirty="0" err="1">
                <a:solidFill>
                  <a:srgbClr val="3F4447"/>
                </a:solidFill>
                <a:effectLst/>
                <a:latin typeface="Arial" panose="020B0604020202020204" pitchFamily="34" charset="0"/>
                <a:cs typeface="Arial" panose="020B0604020202020204" pitchFamily="34" charset="0"/>
              </a:rPr>
              <a:t>Physicist</a:t>
            </a:r>
            <a:r>
              <a:rPr lang="fr-FR" sz="1000" b="0" i="0" dirty="0">
                <a:solidFill>
                  <a:srgbClr val="3F4447"/>
                </a:solidFill>
                <a:effectLst/>
                <a:latin typeface="Arial" panose="020B0604020202020204" pitchFamily="34" charset="0"/>
                <a:cs typeface="Arial" panose="020B0604020202020204" pitchFamily="34" charset="0"/>
              </a:rPr>
              <a:t> </a:t>
            </a:r>
            <a:r>
              <a:rPr lang="fr-FR" sz="1000" b="0" i="0" dirty="0" err="1">
                <a:solidFill>
                  <a:srgbClr val="3F4447"/>
                </a:solidFill>
                <a:effectLst/>
                <a:latin typeface="Arial" panose="020B0604020202020204" pitchFamily="34" charset="0"/>
                <a:cs typeface="Arial" panose="020B0604020202020204" pitchFamily="34" charset="0"/>
              </a:rPr>
              <a:t>who</a:t>
            </a:r>
            <a:r>
              <a:rPr lang="fr-FR" sz="1000" b="0" i="0" dirty="0">
                <a:solidFill>
                  <a:srgbClr val="3F4447"/>
                </a:solidFill>
                <a:effectLst/>
                <a:latin typeface="Arial" panose="020B0604020202020204" pitchFamily="34" charset="0"/>
                <a:cs typeface="Arial" panose="020B0604020202020204" pitchFamily="34" charset="0"/>
              </a:rPr>
              <a:t> </a:t>
            </a:r>
            <a:r>
              <a:rPr lang="fr-FR" sz="1000" b="0" i="0" dirty="0" err="1">
                <a:solidFill>
                  <a:srgbClr val="3F4447"/>
                </a:solidFill>
                <a:effectLst/>
                <a:latin typeface="Arial" panose="020B0604020202020204" pitchFamily="34" charset="0"/>
                <a:cs typeface="Arial" panose="020B0604020202020204" pitchFamily="34" charset="0"/>
              </a:rPr>
              <a:t>works</a:t>
            </a:r>
            <a:r>
              <a:rPr lang="fr-FR" sz="1000" b="0" i="0" dirty="0">
                <a:solidFill>
                  <a:srgbClr val="3F4447"/>
                </a:solidFill>
                <a:effectLst/>
                <a:latin typeface="Arial" panose="020B0604020202020204" pitchFamily="34" charset="0"/>
                <a:cs typeface="Arial" panose="020B0604020202020204" pitchFamily="34" charset="0"/>
              </a:rPr>
              <a:t> at CERN) </a:t>
            </a:r>
            <a:r>
              <a:rPr lang="fr-FR" sz="1000" b="0" i="0" dirty="0" err="1">
                <a:solidFill>
                  <a:srgbClr val="3F4447"/>
                </a:solidFill>
                <a:effectLst/>
                <a:latin typeface="Arial" panose="020B0604020202020204" pitchFamily="34" charset="0"/>
                <a:cs typeface="Arial" panose="020B0604020202020204" pitchFamily="34" charset="0"/>
              </a:rPr>
              <a:t>launches</a:t>
            </a:r>
            <a:r>
              <a:rPr lang="fr-FR" sz="1000" b="0" i="0" dirty="0">
                <a:solidFill>
                  <a:srgbClr val="3F4447"/>
                </a:solidFill>
                <a:effectLst/>
                <a:latin typeface="Arial" panose="020B0604020202020204" pitchFamily="34" charset="0"/>
                <a:cs typeface="Arial" panose="020B0604020202020204" pitchFamily="34" charset="0"/>
              </a:rPr>
              <a:t> a </a:t>
            </a:r>
            <a:r>
              <a:rPr lang="fr-FR" sz="1000" b="0" i="0" dirty="0" err="1">
                <a:solidFill>
                  <a:srgbClr val="3F4447"/>
                </a:solidFill>
                <a:effectLst/>
                <a:latin typeface="Arial" panose="020B0604020202020204" pitchFamily="34" charset="0"/>
                <a:cs typeface="Arial" panose="020B0604020202020204" pitchFamily="34" charset="0"/>
              </a:rPr>
              <a:t>special</a:t>
            </a:r>
            <a:r>
              <a:rPr lang="fr-FR" sz="1000" b="0" i="0" dirty="0">
                <a:solidFill>
                  <a:srgbClr val="3F4447"/>
                </a:solidFill>
                <a:effectLst/>
                <a:latin typeface="Arial" panose="020B0604020202020204" pitchFamily="34" charset="0"/>
                <a:cs typeface="Arial" panose="020B0604020202020204" pitchFamily="34" charset="0"/>
              </a:rPr>
              <a:t> </a:t>
            </a:r>
            <a:r>
              <a:rPr lang="fr-FR" sz="1000" b="0" i="0" dirty="0" err="1">
                <a:solidFill>
                  <a:srgbClr val="3F4447"/>
                </a:solidFill>
                <a:effectLst/>
                <a:latin typeface="Arial" panose="020B0604020202020204" pitchFamily="34" charset="0"/>
                <a:cs typeface="Arial" panose="020B0604020202020204" pitchFamily="34" charset="0"/>
              </a:rPr>
              <a:t>episode</a:t>
            </a:r>
            <a:r>
              <a:rPr lang="fr-FR" sz="1000" b="0" i="0" dirty="0">
                <a:solidFill>
                  <a:srgbClr val="3F4447"/>
                </a:solidFill>
                <a:effectLst/>
                <a:latin typeface="Arial" panose="020B0604020202020204" pitchFamily="34" charset="0"/>
                <a:cs typeface="Arial" panose="020B0604020202020204" pitchFamily="34" charset="0"/>
              </a:rPr>
              <a:t> of </a:t>
            </a:r>
            <a:r>
              <a:rPr lang="fr-FR" sz="1000" b="0" i="0" dirty="0" err="1">
                <a:solidFill>
                  <a:srgbClr val="3F4447"/>
                </a:solidFill>
                <a:effectLst/>
                <a:latin typeface="Arial" panose="020B0604020202020204" pitchFamily="34" charset="0"/>
                <a:cs typeface="Arial" panose="020B0604020202020204" pitchFamily="34" charset="0"/>
              </a:rPr>
              <a:t>his</a:t>
            </a:r>
            <a:r>
              <a:rPr lang="fr-FR" sz="1000" b="0" i="0" dirty="0">
                <a:solidFill>
                  <a:srgbClr val="3F4447"/>
                </a:solidFill>
                <a:effectLst/>
                <a:latin typeface="Arial" panose="020B0604020202020204" pitchFamily="34" charset="0"/>
                <a:cs typeface="Arial" panose="020B0604020202020204" pitchFamily="34" charset="0"/>
              </a:rPr>
              <a:t> podcast</a:t>
            </a:r>
            <a:endParaRPr lang="fr-FR" sz="1000" i="0" dirty="0">
              <a:solidFill>
                <a:srgbClr val="151515"/>
              </a:solidFill>
              <a:effectLst/>
              <a:latin typeface="Arial" panose="020B0604020202020204" pitchFamily="34" charset="0"/>
              <a:cs typeface="Arial" panose="020B0604020202020204" pitchFamily="34" charset="0"/>
            </a:endParaRPr>
          </a:p>
        </p:txBody>
      </p:sp>
      <p:sp>
        <p:nvSpPr>
          <p:cNvPr id="15" name="Slide Number Placeholder 14">
            <a:extLst>
              <a:ext uri="{FF2B5EF4-FFF2-40B4-BE49-F238E27FC236}">
                <a16:creationId xmlns:a16="http://schemas.microsoft.com/office/drawing/2014/main" id="{7D7E013E-F113-ACCC-BCB1-34352C8C6CD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870955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C3DA86-D44A-964F-995A-36E983863CB5}"/>
              </a:ext>
            </a:extLst>
          </p:cNvPr>
          <p:cNvSpPr>
            <a:spLocks noGrp="1"/>
          </p:cNvSpPr>
          <p:nvPr>
            <p:ph type="title"/>
          </p:nvPr>
        </p:nvSpPr>
        <p:spPr/>
        <p:txBody>
          <a:bodyPr/>
          <a:lstStyle/>
          <a:p>
            <a:r>
              <a:rPr lang="en-CH" sz="2000" dirty="0"/>
              <a:t>CERN was mentioned </a:t>
            </a:r>
            <a:r>
              <a:rPr lang="en-CH" sz="2000"/>
              <a:t>in </a:t>
            </a:r>
            <a:r>
              <a:rPr lang="fr-CH" sz="2000" dirty="0"/>
              <a:t>9 819 </a:t>
            </a:r>
            <a:r>
              <a:rPr lang="en-CH" sz="2000"/>
              <a:t>clippings from </a:t>
            </a:r>
            <a:r>
              <a:rPr lang="fr-CH" sz="2000" dirty="0"/>
              <a:t>1 June to</a:t>
            </a:r>
            <a:r>
              <a:rPr lang="en-CH" sz="2000"/>
              <a:t> </a:t>
            </a:r>
            <a:r>
              <a:rPr lang="fr-CH" sz="2000" dirty="0"/>
              <a:t>22 </a:t>
            </a:r>
            <a:r>
              <a:rPr lang="fr-CH" sz="2000" dirty="0" err="1"/>
              <a:t>November</a:t>
            </a:r>
            <a:r>
              <a:rPr lang="fr-CH" sz="2000" dirty="0"/>
              <a:t> </a:t>
            </a:r>
            <a:r>
              <a:rPr lang="en-CH" sz="2000"/>
              <a:t>across </a:t>
            </a:r>
            <a:r>
              <a:rPr lang="en-CH" sz="2000" dirty="0"/>
              <a:t>Member States</a:t>
            </a:r>
          </a:p>
        </p:txBody>
      </p:sp>
      <p:sp>
        <p:nvSpPr>
          <p:cNvPr id="5" name="Footer Placeholder 4">
            <a:extLst>
              <a:ext uri="{FF2B5EF4-FFF2-40B4-BE49-F238E27FC236}">
                <a16:creationId xmlns:a16="http://schemas.microsoft.com/office/drawing/2014/main" id="{26694889-5A1B-6343-A6FF-ADAE07C76F98}"/>
              </a:ext>
            </a:extLst>
          </p:cNvPr>
          <p:cNvSpPr>
            <a:spLocks noGrp="1"/>
          </p:cNvSpPr>
          <p:nvPr>
            <p:ph type="ftr" sz="quarter" idx="11"/>
          </p:nvPr>
        </p:nvSpPr>
        <p:spPr/>
        <p:txBody>
          <a:bodyPr/>
          <a:lstStyle/>
          <a:p>
            <a:pPr>
              <a:defRPr/>
            </a:pPr>
            <a:r>
              <a:rPr lang="en-US"/>
              <a:t>32nd EPPCN Meeting | 24.11.2022</a:t>
            </a:r>
            <a:endParaRPr lang="en-US" dirty="0"/>
          </a:p>
        </p:txBody>
      </p:sp>
      <p:graphicFrame>
        <p:nvGraphicFramePr>
          <p:cNvPr id="8" name="Content Placeholder 7">
            <a:extLst>
              <a:ext uri="{FF2B5EF4-FFF2-40B4-BE49-F238E27FC236}">
                <a16:creationId xmlns:a16="http://schemas.microsoft.com/office/drawing/2014/main" id="{4B94BC7C-F101-2747-A165-D2322CFB584A}"/>
              </a:ext>
            </a:extLst>
          </p:cNvPr>
          <p:cNvGraphicFramePr>
            <a:graphicFrameLocks noGrp="1"/>
          </p:cNvGraphicFramePr>
          <p:nvPr>
            <p:ph idx="1"/>
            <p:extLst>
              <p:ext uri="{D42A27DB-BD31-4B8C-83A1-F6EECF244321}">
                <p14:modId xmlns:p14="http://schemas.microsoft.com/office/powerpoint/2010/main" val="3720066316"/>
              </p:ext>
            </p:extLst>
          </p:nvPr>
        </p:nvGraphicFramePr>
        <p:xfrm>
          <a:off x="407988" y="968587"/>
          <a:ext cx="11376025" cy="5232188"/>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a:extLst>
              <a:ext uri="{FF2B5EF4-FFF2-40B4-BE49-F238E27FC236}">
                <a16:creationId xmlns:a16="http://schemas.microsoft.com/office/drawing/2014/main" id="{26712480-BB5F-94CE-F29D-E5DD1BEDB2D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3696415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6F2898E-9A27-3AA9-09BB-E5018A71BB96}"/>
              </a:ext>
            </a:extLst>
          </p:cNvPr>
          <p:cNvSpPr>
            <a:spLocks noGrp="1"/>
          </p:cNvSpPr>
          <p:nvPr>
            <p:ph type="ftr" sz="quarter" idx="11"/>
          </p:nvPr>
        </p:nvSpPr>
        <p:spPr/>
        <p:txBody>
          <a:bodyPr/>
          <a:lstStyle/>
          <a:p>
            <a:r>
              <a:rPr lang="en-US"/>
              <a:t>32nd EPPCN Meeting | 24.11.2022</a:t>
            </a:r>
            <a:endParaRPr lang="en-US" dirty="0"/>
          </a:p>
        </p:txBody>
      </p:sp>
      <p:pic>
        <p:nvPicPr>
          <p:cNvPr id="5" name="Picture 4" descr="Text&#10;&#10;Description automatically generated">
            <a:hlinkClick r:id="rId2"/>
            <a:extLst>
              <a:ext uri="{FF2B5EF4-FFF2-40B4-BE49-F238E27FC236}">
                <a16:creationId xmlns:a16="http://schemas.microsoft.com/office/drawing/2014/main" id="{F5A87EA9-4466-8378-E345-DF2A441FE70A}"/>
              </a:ext>
            </a:extLst>
          </p:cNvPr>
          <p:cNvPicPr>
            <a:picLocks noChangeAspect="1"/>
          </p:cNvPicPr>
          <p:nvPr/>
        </p:nvPicPr>
        <p:blipFill>
          <a:blip r:embed="rId3"/>
          <a:stretch>
            <a:fillRect/>
          </a:stretch>
        </p:blipFill>
        <p:spPr>
          <a:xfrm>
            <a:off x="92000" y="58722"/>
            <a:ext cx="4622800" cy="6159500"/>
          </a:xfrm>
          <a:prstGeom prst="rect">
            <a:avLst/>
          </a:prstGeom>
        </p:spPr>
      </p:pic>
      <p:pic>
        <p:nvPicPr>
          <p:cNvPr id="7" name="Picture 6" descr="Graphical user interface, application, Teams&#10;&#10;Description automatically generated">
            <a:extLst>
              <a:ext uri="{FF2B5EF4-FFF2-40B4-BE49-F238E27FC236}">
                <a16:creationId xmlns:a16="http://schemas.microsoft.com/office/drawing/2014/main" id="{5C3BA33B-F13B-7371-3B12-1B5417C480BB}"/>
              </a:ext>
            </a:extLst>
          </p:cNvPr>
          <p:cNvPicPr>
            <a:picLocks noChangeAspect="1"/>
          </p:cNvPicPr>
          <p:nvPr/>
        </p:nvPicPr>
        <p:blipFill>
          <a:blip r:embed="rId4"/>
          <a:stretch>
            <a:fillRect/>
          </a:stretch>
        </p:blipFill>
        <p:spPr>
          <a:xfrm>
            <a:off x="4917413" y="58722"/>
            <a:ext cx="6572222" cy="2034531"/>
          </a:xfrm>
          <a:prstGeom prst="rect">
            <a:avLst/>
          </a:prstGeom>
        </p:spPr>
      </p:pic>
      <p:grpSp>
        <p:nvGrpSpPr>
          <p:cNvPr id="6" name="Group 5">
            <a:extLst>
              <a:ext uri="{FF2B5EF4-FFF2-40B4-BE49-F238E27FC236}">
                <a16:creationId xmlns:a16="http://schemas.microsoft.com/office/drawing/2014/main" id="{3B8F281D-C92D-DF63-467B-D14C0560CDE5}"/>
              </a:ext>
            </a:extLst>
          </p:cNvPr>
          <p:cNvGrpSpPr/>
          <p:nvPr/>
        </p:nvGrpSpPr>
        <p:grpSpPr>
          <a:xfrm>
            <a:off x="4917413" y="2231381"/>
            <a:ext cx="3653459" cy="3763337"/>
            <a:chOff x="4917413" y="2231381"/>
            <a:chExt cx="3653459" cy="3763337"/>
          </a:xfrm>
        </p:grpSpPr>
        <p:pic>
          <p:nvPicPr>
            <p:cNvPr id="9" name="Picture 8" descr="Graphical user interface, website&#10;&#10;Description automatically generated">
              <a:hlinkClick r:id="rId5"/>
              <a:extLst>
                <a:ext uri="{FF2B5EF4-FFF2-40B4-BE49-F238E27FC236}">
                  <a16:creationId xmlns:a16="http://schemas.microsoft.com/office/drawing/2014/main" id="{31C3F87A-D270-D602-CE9B-E32615788D76}"/>
                </a:ext>
              </a:extLst>
            </p:cNvPr>
            <p:cNvPicPr>
              <a:picLocks noChangeAspect="1"/>
            </p:cNvPicPr>
            <p:nvPr/>
          </p:nvPicPr>
          <p:blipFill>
            <a:blip r:embed="rId6"/>
            <a:stretch>
              <a:fillRect/>
            </a:stretch>
          </p:blipFill>
          <p:spPr>
            <a:xfrm>
              <a:off x="4917413" y="2231381"/>
              <a:ext cx="3653459" cy="3763337"/>
            </a:xfrm>
            <a:prstGeom prst="rect">
              <a:avLst/>
            </a:prstGeom>
          </p:spPr>
        </p:pic>
        <p:sp>
          <p:nvSpPr>
            <p:cNvPr id="10" name="TextBox 9">
              <a:extLst>
                <a:ext uri="{FF2B5EF4-FFF2-40B4-BE49-F238E27FC236}">
                  <a16:creationId xmlns:a16="http://schemas.microsoft.com/office/drawing/2014/main" id="{3EB8DE69-DA9E-5632-CE6E-37F057C927FB}"/>
                </a:ext>
              </a:extLst>
            </p:cNvPr>
            <p:cNvSpPr txBox="1"/>
            <p:nvPr/>
          </p:nvSpPr>
          <p:spPr>
            <a:xfrm>
              <a:off x="6327912" y="5552661"/>
              <a:ext cx="948978" cy="276999"/>
            </a:xfrm>
            <a:prstGeom prst="rect">
              <a:avLst/>
            </a:prstGeom>
            <a:noFill/>
          </p:spPr>
          <p:txBody>
            <a:bodyPr wrap="none" lIns="0" tIns="0" rIns="0" bIns="0" rtlCol="0">
              <a:spAutoFit/>
            </a:bodyPr>
            <a:lstStyle/>
            <a:p>
              <a:pPr algn="l"/>
              <a:r>
                <a:rPr lang="en-GB" dirty="0">
                  <a:solidFill>
                    <a:schemeClr val="tx2"/>
                  </a:solidFill>
                </a:rPr>
                <a:t>Podcasts</a:t>
              </a:r>
            </a:p>
          </p:txBody>
        </p:sp>
      </p:grpSp>
      <p:sp>
        <p:nvSpPr>
          <p:cNvPr id="2" name="TextBox 1">
            <a:extLst>
              <a:ext uri="{FF2B5EF4-FFF2-40B4-BE49-F238E27FC236}">
                <a16:creationId xmlns:a16="http://schemas.microsoft.com/office/drawing/2014/main" id="{530575E6-440D-B585-049C-AFDDCE516254}"/>
              </a:ext>
            </a:extLst>
          </p:cNvPr>
          <p:cNvSpPr txBox="1"/>
          <p:nvPr/>
        </p:nvSpPr>
        <p:spPr>
          <a:xfrm>
            <a:off x="8586560" y="2474943"/>
            <a:ext cx="3413284" cy="2369880"/>
          </a:xfrm>
          <a:prstGeom prst="rect">
            <a:avLst/>
          </a:prstGeom>
          <a:noFill/>
        </p:spPr>
        <p:txBody>
          <a:bodyPr wrap="square" lIns="0" tIns="0" rIns="0" bIns="0" rtlCol="0">
            <a:spAutoFit/>
          </a:bodyPr>
          <a:lstStyle/>
          <a:p>
            <a:pPr algn="l"/>
            <a:r>
              <a:rPr lang="en-GB" sz="1400" dirty="0"/>
              <a:t>Still to to come:</a:t>
            </a:r>
          </a:p>
          <a:p>
            <a:pPr marL="285750" indent="-285750" algn="l">
              <a:buFontTx/>
              <a:buChar char="-"/>
            </a:pPr>
            <a:r>
              <a:rPr lang="en-GB" sz="1400" dirty="0"/>
              <a:t>Publication of individual talks</a:t>
            </a:r>
          </a:p>
          <a:p>
            <a:pPr marL="285750" indent="-285750" algn="l">
              <a:buFontTx/>
              <a:buChar char="-"/>
            </a:pPr>
            <a:r>
              <a:rPr lang="en-GB" sz="1400" dirty="0"/>
              <a:t>Publication of interviews with participants</a:t>
            </a:r>
          </a:p>
          <a:p>
            <a:pPr marL="285750" indent="-285750" algn="l">
              <a:buFontTx/>
              <a:buChar char="-"/>
            </a:pPr>
            <a:r>
              <a:rPr lang="en-GB" sz="1400" dirty="0"/>
              <a:t>CERN Yellow report</a:t>
            </a:r>
          </a:p>
          <a:p>
            <a:pPr marL="285750" indent="-285750" algn="l">
              <a:buFontTx/>
              <a:buChar char="-"/>
            </a:pPr>
            <a:r>
              <a:rPr lang="en-GB" sz="1400" dirty="0"/>
              <a:t>Frontiers for Young Minds paper</a:t>
            </a:r>
          </a:p>
          <a:p>
            <a:pPr marL="285750" indent="-285750" algn="l">
              <a:buFontTx/>
              <a:buChar char="-"/>
            </a:pPr>
            <a:r>
              <a:rPr lang="en-GB" sz="1400" dirty="0"/>
              <a:t>Measure new collaborations</a:t>
            </a:r>
          </a:p>
          <a:p>
            <a:pPr marL="285750" indent="-285750" algn="l">
              <a:buFontTx/>
              <a:buChar char="-"/>
            </a:pPr>
            <a:endParaRPr lang="en-GB" sz="1400" dirty="0"/>
          </a:p>
          <a:p>
            <a:pPr marL="285750" indent="-285750" algn="l">
              <a:buFontTx/>
              <a:buChar char="-"/>
            </a:pPr>
            <a:endParaRPr lang="en-GB" sz="1400" dirty="0"/>
          </a:p>
          <a:p>
            <a:pPr marL="285750" indent="-285750" algn="l">
              <a:buFontTx/>
              <a:buChar char="-"/>
            </a:pPr>
            <a:r>
              <a:rPr lang="en-GB" sz="1400" dirty="0"/>
              <a:t>Learn from the two editions to prepare 2023 edition -&gt; in Science Gateway</a:t>
            </a:r>
          </a:p>
        </p:txBody>
      </p:sp>
      <p:sp>
        <p:nvSpPr>
          <p:cNvPr id="11" name="Slide Number Placeholder 10">
            <a:extLst>
              <a:ext uri="{FF2B5EF4-FFF2-40B4-BE49-F238E27FC236}">
                <a16:creationId xmlns:a16="http://schemas.microsoft.com/office/drawing/2014/main" id="{AA1BC2BE-9020-BF38-E2D0-EB7ADAE844C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973848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0B498DA-99C8-5A08-748D-47873DBBDB3F}"/>
              </a:ext>
            </a:extLst>
          </p:cNvPr>
          <p:cNvSpPr>
            <a:spLocks noGrp="1"/>
          </p:cNvSpPr>
          <p:nvPr>
            <p:ph type="ftr" sz="quarter" idx="11"/>
          </p:nvPr>
        </p:nvSpPr>
        <p:spPr/>
        <p:txBody>
          <a:bodyPr/>
          <a:lstStyle/>
          <a:p>
            <a:r>
              <a:rPr lang="fr-FR"/>
              <a:t>32nd EPPCN Meeting | 24.11.2022</a:t>
            </a:r>
            <a:endParaRPr lang="en-US" dirty="0"/>
          </a:p>
        </p:txBody>
      </p:sp>
      <p:pic>
        <p:nvPicPr>
          <p:cNvPr id="6" name="CERN-FOOTAGE-2022-056-008-1080p">
            <a:hlinkClick r:id="" action="ppaction://media"/>
            <a:extLst>
              <a:ext uri="{FF2B5EF4-FFF2-40B4-BE49-F238E27FC236}">
                <a16:creationId xmlns:a16="http://schemas.microsoft.com/office/drawing/2014/main" id="{04EE852D-1368-2F64-D4F0-CF6939FD7DF0}"/>
              </a:ext>
            </a:extLst>
          </p:cNvPr>
          <p:cNvPicPr>
            <a:picLocks noGrp="1" noChangeAspect="1"/>
          </p:cNvPicPr>
          <p:nvPr>
            <p:ph idx="4294967295"/>
            <a:videoFile r:link="rId2"/>
            <p:extLst>
              <p:ext uri="{DAA4B4D4-6D71-4841-9C94-3DE7FCFB9230}">
                <p14:media xmlns:p14="http://schemas.microsoft.com/office/powerpoint/2010/main" r:embed="rId1"/>
              </p:ext>
            </p:extLst>
          </p:nvPr>
        </p:nvPicPr>
        <p:blipFill>
          <a:blip r:embed="rId4"/>
          <a:stretch>
            <a:fillRect/>
          </a:stretch>
        </p:blipFill>
        <p:spPr>
          <a:xfrm>
            <a:off x="423745" y="-15220"/>
            <a:ext cx="10554040" cy="5936518"/>
          </a:xfrm>
        </p:spPr>
      </p:pic>
      <p:sp>
        <p:nvSpPr>
          <p:cNvPr id="3" name="Slide Number Placeholder 2">
            <a:extLst>
              <a:ext uri="{FF2B5EF4-FFF2-40B4-BE49-F238E27FC236}">
                <a16:creationId xmlns:a16="http://schemas.microsoft.com/office/drawing/2014/main" id="{1C4DA7CD-80EB-5CD7-1F70-19D256423865}"/>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349542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50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DE7BCF-F142-0D68-CA47-8B98204EA72E}"/>
              </a:ext>
            </a:extLst>
          </p:cNvPr>
          <p:cNvSpPr>
            <a:spLocks noGrp="1"/>
          </p:cNvSpPr>
          <p:nvPr>
            <p:ph sz="half" idx="1"/>
          </p:nvPr>
        </p:nvSpPr>
        <p:spPr>
          <a:xfrm>
            <a:off x="407989" y="1193141"/>
            <a:ext cx="5616575" cy="4608512"/>
          </a:xfrm>
        </p:spPr>
        <p:txBody>
          <a:bodyPr/>
          <a:lstStyle/>
          <a:p>
            <a:pPr>
              <a:spcBef>
                <a:spcPts val="600"/>
              </a:spcBef>
            </a:pPr>
            <a:r>
              <a:rPr lang="en-GB" sz="1600" dirty="0"/>
              <a:t>Construction and soft opening </a:t>
            </a:r>
            <a:r>
              <a:rPr lang="en-GB" sz="1600" b="0" dirty="0"/>
              <a:t>[July 2022 – May 2023] </a:t>
            </a:r>
            <a:endParaRPr lang="en-GB" sz="1600" dirty="0"/>
          </a:p>
          <a:p>
            <a:pPr>
              <a:spcBef>
                <a:spcPts val="600"/>
              </a:spcBef>
            </a:pPr>
            <a:r>
              <a:rPr lang="en-GB" sz="1600" b="0" i="1" dirty="0"/>
              <a:t>Aims: build awareness; build support; build expectation for the opening</a:t>
            </a:r>
          </a:p>
          <a:p>
            <a:pPr>
              <a:spcBef>
                <a:spcPts val="600"/>
              </a:spcBef>
            </a:pPr>
            <a:endParaRPr lang="en-GB" sz="1600" b="0" dirty="0"/>
          </a:p>
          <a:p>
            <a:pPr>
              <a:spcBef>
                <a:spcPts val="600"/>
              </a:spcBef>
            </a:pPr>
            <a:r>
              <a:rPr lang="en-GB" sz="1600" dirty="0"/>
              <a:t>Preparing for the inauguration and opening </a:t>
            </a:r>
            <a:r>
              <a:rPr lang="en-GB" sz="1600" b="0" dirty="0"/>
              <a:t>[January – July 2023]</a:t>
            </a:r>
            <a:endParaRPr lang="en-GB" sz="1600" dirty="0"/>
          </a:p>
          <a:p>
            <a:pPr>
              <a:spcBef>
                <a:spcPts val="600"/>
              </a:spcBef>
            </a:pPr>
            <a:r>
              <a:rPr lang="en-GB" sz="1600" b="0" i="1" dirty="0"/>
              <a:t>Aims: generate buzz and excitement; position SGW as a “must-see” attraction</a:t>
            </a:r>
          </a:p>
          <a:p>
            <a:pPr>
              <a:spcBef>
                <a:spcPts val="600"/>
              </a:spcBef>
            </a:pPr>
            <a:endParaRPr lang="en-GB" sz="1600" b="0" dirty="0"/>
          </a:p>
          <a:p>
            <a:pPr>
              <a:spcBef>
                <a:spcPts val="600"/>
              </a:spcBef>
            </a:pPr>
            <a:r>
              <a:rPr lang="en-GB" sz="1600" dirty="0"/>
              <a:t>After the opening </a:t>
            </a:r>
            <a:r>
              <a:rPr lang="en-GB" sz="1600" b="0" dirty="0"/>
              <a:t>[June 2023 – December 2023]</a:t>
            </a:r>
          </a:p>
          <a:p>
            <a:pPr>
              <a:spcBef>
                <a:spcPts val="600"/>
              </a:spcBef>
            </a:pPr>
            <a:r>
              <a:rPr lang="en-GB" sz="1600" b="0" dirty="0"/>
              <a:t>Aims: </a:t>
            </a:r>
            <a:r>
              <a:rPr lang="en-GB" sz="1600" b="0" i="1" dirty="0"/>
              <a:t>position SGW as a leading science centre; attract new audiences; establish key partnerships</a:t>
            </a:r>
            <a:endParaRPr lang="en-GB" sz="1600" b="0" dirty="0"/>
          </a:p>
          <a:p>
            <a:pPr>
              <a:spcBef>
                <a:spcPts val="600"/>
              </a:spcBef>
            </a:pPr>
            <a:endParaRPr lang="en-GB" sz="1600" b="0" dirty="0"/>
          </a:p>
          <a:p>
            <a:pPr>
              <a:spcBef>
                <a:spcPts val="600"/>
              </a:spcBef>
            </a:pPr>
            <a:r>
              <a:rPr lang="en-GB" sz="1400" b="0" i="1" dirty="0"/>
              <a:t>Detailed communications objectives for each period are available </a:t>
            </a:r>
            <a:r>
              <a:rPr lang="en-GB" sz="1400" b="0" i="1" dirty="0">
                <a:hlinkClick r:id="rId2"/>
              </a:rPr>
              <a:t>here</a:t>
            </a:r>
            <a:r>
              <a:rPr lang="en-GB" sz="1400" b="0" i="1" dirty="0"/>
              <a:t>.</a:t>
            </a:r>
          </a:p>
          <a:p>
            <a:pPr>
              <a:spcBef>
                <a:spcPts val="600"/>
              </a:spcBef>
            </a:pPr>
            <a:endParaRPr lang="en-GB" sz="1600" b="0" dirty="0"/>
          </a:p>
        </p:txBody>
      </p:sp>
      <p:pic>
        <p:nvPicPr>
          <p:cNvPr id="9" name="Picture Placeholder 8" descr="A picture containing indoor&#10;&#10;Description automatically generated">
            <a:extLst>
              <a:ext uri="{FF2B5EF4-FFF2-40B4-BE49-F238E27FC236}">
                <a16:creationId xmlns:a16="http://schemas.microsoft.com/office/drawing/2014/main" id="{53E454F7-B165-3A61-9449-AD90D6DB53A6}"/>
              </a:ext>
            </a:extLst>
          </p:cNvPr>
          <p:cNvPicPr>
            <a:picLocks noGrp="1" noChangeAspect="1"/>
          </p:cNvPicPr>
          <p:nvPr>
            <p:ph type="pic" sz="quarter" idx="13"/>
          </p:nvPr>
        </p:nvPicPr>
        <p:blipFill>
          <a:blip r:embed="rId3"/>
          <a:srcRect l="23288" r="23288"/>
          <a:stretch>
            <a:fillRect/>
          </a:stretch>
        </p:blipFill>
        <p:spPr/>
      </p:pic>
      <p:sp>
        <p:nvSpPr>
          <p:cNvPr id="6" name="Footer Placeholder 5">
            <a:extLst>
              <a:ext uri="{FF2B5EF4-FFF2-40B4-BE49-F238E27FC236}">
                <a16:creationId xmlns:a16="http://schemas.microsoft.com/office/drawing/2014/main" id="{55D61AB6-6501-08F2-9B3A-8740AFB4EE94}"/>
              </a:ext>
            </a:extLst>
          </p:cNvPr>
          <p:cNvSpPr>
            <a:spLocks noGrp="1"/>
          </p:cNvSpPr>
          <p:nvPr>
            <p:ph type="ftr" sz="quarter" idx="15"/>
          </p:nvPr>
        </p:nvSpPr>
        <p:spPr/>
        <p:txBody>
          <a:bodyPr/>
          <a:lstStyle/>
          <a:p>
            <a:r>
              <a:rPr lang="en-US"/>
              <a:t>32nd EPPCN Meeting | 24.11.2022</a:t>
            </a:r>
            <a:endParaRPr lang="en-US" dirty="0"/>
          </a:p>
        </p:txBody>
      </p:sp>
      <p:sp>
        <p:nvSpPr>
          <p:cNvPr id="4" name="Title 1">
            <a:extLst>
              <a:ext uri="{FF2B5EF4-FFF2-40B4-BE49-F238E27FC236}">
                <a16:creationId xmlns:a16="http://schemas.microsoft.com/office/drawing/2014/main" id="{BDDB7340-EDA3-B9A2-D45C-F8908F5C1956}"/>
              </a:ext>
            </a:extLst>
          </p:cNvPr>
          <p:cNvSpPr txBox="1">
            <a:spLocks/>
          </p:cNvSpPr>
          <p:nvPr/>
        </p:nvSpPr>
        <p:spPr>
          <a:xfrm>
            <a:off x="407988" y="373593"/>
            <a:ext cx="5548864"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2400" dirty="0"/>
              <a:t>Communications plan </a:t>
            </a:r>
            <a:br>
              <a:rPr lang="en-GB" sz="2400" dirty="0"/>
            </a:br>
            <a:r>
              <a:rPr lang="en-GB" sz="2400" dirty="0"/>
              <a:t>for the opening of Science Gateway</a:t>
            </a:r>
          </a:p>
        </p:txBody>
      </p:sp>
      <p:sp>
        <p:nvSpPr>
          <p:cNvPr id="2" name="Slide Number Placeholder 1">
            <a:extLst>
              <a:ext uri="{FF2B5EF4-FFF2-40B4-BE49-F238E27FC236}">
                <a16:creationId xmlns:a16="http://schemas.microsoft.com/office/drawing/2014/main" id="{2322E708-C660-54AE-297C-0C718E1AEB7E}"/>
              </a:ext>
            </a:extLst>
          </p:cNvPr>
          <p:cNvSpPr>
            <a:spLocks noGrp="1"/>
          </p:cNvSpPr>
          <p:nvPr>
            <p:ph type="sldNum" sz="quarter" idx="16"/>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64217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F8A523A-EB44-0E6C-164B-BDBB7C509011}"/>
              </a:ext>
            </a:extLst>
          </p:cNvPr>
          <p:cNvSpPr>
            <a:spLocks noGrp="1"/>
          </p:cNvSpPr>
          <p:nvPr>
            <p:ph type="ftr" sz="quarter" idx="11"/>
          </p:nvPr>
        </p:nvSpPr>
        <p:spPr/>
        <p:txBody>
          <a:bodyPr/>
          <a:lstStyle/>
          <a:p>
            <a:r>
              <a:rPr lang="en-US"/>
              <a:t>32nd EPPCN Meeting | 24.11.2022</a:t>
            </a:r>
            <a:endParaRPr lang="en-US" dirty="0"/>
          </a:p>
        </p:txBody>
      </p:sp>
      <p:pic>
        <p:nvPicPr>
          <p:cNvPr id="5" name="Picture 4" descr="Graphical user interface, application, table&#10;&#10;Description automatically generated">
            <a:extLst>
              <a:ext uri="{FF2B5EF4-FFF2-40B4-BE49-F238E27FC236}">
                <a16:creationId xmlns:a16="http://schemas.microsoft.com/office/drawing/2014/main" id="{8304F262-84F5-A0A9-2007-E6898A9F4B9F}"/>
              </a:ext>
            </a:extLst>
          </p:cNvPr>
          <p:cNvPicPr>
            <a:picLocks noChangeAspect="1"/>
          </p:cNvPicPr>
          <p:nvPr/>
        </p:nvPicPr>
        <p:blipFill>
          <a:blip r:embed="rId2"/>
          <a:stretch>
            <a:fillRect/>
          </a:stretch>
        </p:blipFill>
        <p:spPr>
          <a:xfrm>
            <a:off x="3305692" y="136525"/>
            <a:ext cx="8707403" cy="6059443"/>
          </a:xfrm>
          <a:prstGeom prst="rect">
            <a:avLst/>
          </a:prstGeom>
        </p:spPr>
      </p:pic>
      <p:sp>
        <p:nvSpPr>
          <p:cNvPr id="6" name="TextBox 5">
            <a:extLst>
              <a:ext uri="{FF2B5EF4-FFF2-40B4-BE49-F238E27FC236}">
                <a16:creationId xmlns:a16="http://schemas.microsoft.com/office/drawing/2014/main" id="{4D5F9729-1516-E51F-FBE3-9224BDF9D02E}"/>
              </a:ext>
            </a:extLst>
          </p:cNvPr>
          <p:cNvSpPr txBox="1"/>
          <p:nvPr/>
        </p:nvSpPr>
        <p:spPr>
          <a:xfrm>
            <a:off x="271670" y="374471"/>
            <a:ext cx="2816087" cy="3724096"/>
          </a:xfrm>
          <a:prstGeom prst="rect">
            <a:avLst/>
          </a:prstGeom>
          <a:noFill/>
        </p:spPr>
        <p:txBody>
          <a:bodyPr wrap="square" lIns="0" tIns="0" rIns="0" bIns="0" rtlCol="0">
            <a:spAutoFit/>
          </a:bodyPr>
          <a:lstStyle/>
          <a:p>
            <a:pPr algn="l"/>
            <a:r>
              <a:rPr lang="en-GB" sz="1100" dirty="0">
                <a:solidFill>
                  <a:schemeClr val="tx2"/>
                </a:solidFill>
              </a:rPr>
              <a:t>Under way:</a:t>
            </a:r>
          </a:p>
          <a:p>
            <a:pPr algn="l"/>
            <a:endParaRPr lang="en-GB" sz="1100" dirty="0">
              <a:solidFill>
                <a:schemeClr val="tx2"/>
              </a:solidFill>
            </a:endParaRPr>
          </a:p>
          <a:p>
            <a:pPr marL="285750" indent="-285750" algn="l">
              <a:buFont typeface="Arial" panose="020B0604020202020204" pitchFamily="34" charset="0"/>
              <a:buChar char="•"/>
            </a:pPr>
            <a:r>
              <a:rPr lang="en-GB" sz="1100" dirty="0">
                <a:solidFill>
                  <a:schemeClr val="tx2"/>
                </a:solidFill>
              </a:rPr>
              <a:t>SGW website structure and content</a:t>
            </a:r>
          </a:p>
          <a:p>
            <a:pPr marL="285750" indent="-285750">
              <a:buFont typeface="Arial" panose="020B0604020202020204" pitchFamily="34" charset="0"/>
              <a:buChar char="•"/>
            </a:pPr>
            <a:r>
              <a:rPr lang="en-GB" sz="1100" dirty="0">
                <a:solidFill>
                  <a:schemeClr val="tx2"/>
                </a:solidFill>
              </a:rPr>
              <a:t>SGW news in Bulletin (e.g. trees and solar panels)</a:t>
            </a:r>
          </a:p>
          <a:p>
            <a:pPr marL="285750" indent="-285750" algn="l">
              <a:buFont typeface="Arial" panose="020B0604020202020204" pitchFamily="34" charset="0"/>
              <a:buChar char="•"/>
            </a:pPr>
            <a:r>
              <a:rPr lang="en-GB" sz="1100" dirty="0">
                <a:solidFill>
                  <a:schemeClr val="tx2"/>
                </a:solidFill>
              </a:rPr>
              <a:t>SGW news on </a:t>
            </a:r>
            <a:r>
              <a:rPr lang="en-GB" sz="1100" dirty="0" err="1">
                <a:solidFill>
                  <a:schemeClr val="tx2"/>
                </a:solidFill>
              </a:rPr>
              <a:t>home.cern</a:t>
            </a:r>
            <a:r>
              <a:rPr lang="en-GB" sz="1100" dirty="0">
                <a:solidFill>
                  <a:schemeClr val="tx2"/>
                </a:solidFill>
              </a:rPr>
              <a:t> &amp; other websites</a:t>
            </a:r>
          </a:p>
          <a:p>
            <a:pPr marL="285750" indent="-285750" algn="l">
              <a:buFont typeface="Arial" panose="020B0604020202020204" pitchFamily="34" charset="0"/>
              <a:buChar char="•"/>
            </a:pPr>
            <a:r>
              <a:rPr lang="en-GB" sz="1100" b="1" dirty="0">
                <a:solidFill>
                  <a:schemeClr val="tx2"/>
                </a:solidFill>
              </a:rPr>
              <a:t>CERN-Solvay Education Programme</a:t>
            </a:r>
          </a:p>
          <a:p>
            <a:pPr marL="285750" indent="-285750">
              <a:buFont typeface="Arial" panose="020B0604020202020204" pitchFamily="34" charset="0"/>
              <a:buChar char="•"/>
            </a:pPr>
            <a:r>
              <a:rPr lang="en-GB" sz="1100" dirty="0">
                <a:solidFill>
                  <a:schemeClr val="tx2"/>
                </a:solidFill>
              </a:rPr>
              <a:t>Meetings with tourism offices and corporate “clients”</a:t>
            </a:r>
          </a:p>
          <a:p>
            <a:pPr marL="285750" indent="-285750">
              <a:buFont typeface="Arial" panose="020B0604020202020204" pitchFamily="34" charset="0"/>
              <a:buChar char="•"/>
            </a:pPr>
            <a:r>
              <a:rPr lang="en-GB" sz="1100" dirty="0">
                <a:solidFill>
                  <a:schemeClr val="tx2"/>
                </a:solidFill>
              </a:rPr>
              <a:t>Development of products for the SGW shop</a:t>
            </a:r>
          </a:p>
          <a:p>
            <a:pPr marL="285750" indent="-285750">
              <a:buFont typeface="Arial" panose="020B0604020202020204" pitchFamily="34" charset="0"/>
              <a:buChar char="•"/>
            </a:pPr>
            <a:endParaRPr lang="en-GB" sz="1100" dirty="0">
              <a:solidFill>
                <a:schemeClr val="tx2"/>
              </a:solidFill>
            </a:endParaRPr>
          </a:p>
          <a:p>
            <a:pPr marL="285750" indent="-285750">
              <a:buFont typeface="Arial" panose="020B0604020202020204" pitchFamily="34" charset="0"/>
              <a:buChar char="•"/>
            </a:pPr>
            <a:r>
              <a:rPr lang="en-GB" sz="1100" dirty="0">
                <a:solidFill>
                  <a:schemeClr val="tx2"/>
                </a:solidFill>
              </a:rPr>
              <a:t>Visual branding and design</a:t>
            </a:r>
          </a:p>
          <a:p>
            <a:pPr marL="285750" indent="-285750">
              <a:buFont typeface="Arial" panose="020B0604020202020204" pitchFamily="34" charset="0"/>
              <a:buChar char="•"/>
            </a:pPr>
            <a:r>
              <a:rPr lang="en-GB" sz="1100" dirty="0">
                <a:solidFill>
                  <a:schemeClr val="tx2"/>
                </a:solidFill>
              </a:rPr>
              <a:t>Photography and video of the building site</a:t>
            </a:r>
          </a:p>
          <a:p>
            <a:pPr marL="285750" indent="-285750">
              <a:buFont typeface="Arial" panose="020B0604020202020204" pitchFamily="34" charset="0"/>
              <a:buChar char="•"/>
            </a:pPr>
            <a:endParaRPr lang="en-GB" sz="1100" dirty="0">
              <a:solidFill>
                <a:schemeClr val="tx2"/>
              </a:solidFill>
            </a:endParaRPr>
          </a:p>
          <a:p>
            <a:pPr marL="285750" indent="-285750">
              <a:buFont typeface="Arial" panose="020B0604020202020204" pitchFamily="34" charset="0"/>
              <a:buChar char="•"/>
            </a:pPr>
            <a:r>
              <a:rPr lang="en-GB" sz="1100" b="1" dirty="0">
                <a:solidFill>
                  <a:schemeClr val="accent3"/>
                </a:solidFill>
              </a:rPr>
              <a:t>#</a:t>
            </a:r>
            <a:r>
              <a:rPr lang="en-GB" sz="1100" b="1" dirty="0" err="1">
                <a:solidFill>
                  <a:schemeClr val="accent3"/>
                </a:solidFill>
              </a:rPr>
              <a:t>CERNScienceGateway</a:t>
            </a:r>
            <a:endParaRPr lang="en-GB" sz="1100" b="1" dirty="0">
              <a:solidFill>
                <a:schemeClr val="accent3"/>
              </a:solidFill>
            </a:endParaRPr>
          </a:p>
          <a:p>
            <a:endParaRPr lang="en-GB" sz="1100" dirty="0">
              <a:solidFill>
                <a:schemeClr val="tx2"/>
              </a:solidFill>
            </a:endParaRPr>
          </a:p>
          <a:p>
            <a:pPr marL="285750" indent="-285750">
              <a:buFont typeface="Arial" panose="020B0604020202020204" pitchFamily="34" charset="0"/>
              <a:buChar char="•"/>
            </a:pPr>
            <a:r>
              <a:rPr lang="en-GB" sz="1100" b="1" dirty="0">
                <a:solidFill>
                  <a:schemeClr val="tx2"/>
                </a:solidFill>
              </a:rPr>
              <a:t>Inauguration ceremony (20 June)</a:t>
            </a:r>
          </a:p>
          <a:p>
            <a:pPr marL="285750" indent="-285750">
              <a:buFontTx/>
              <a:buChar char="-"/>
            </a:pPr>
            <a:endParaRPr lang="en-GB" sz="1100" dirty="0">
              <a:solidFill>
                <a:schemeClr val="tx2"/>
              </a:solidFill>
            </a:endParaRPr>
          </a:p>
          <a:p>
            <a:pPr marL="285750" indent="-285750" algn="l">
              <a:buFontTx/>
              <a:buChar char="-"/>
            </a:pPr>
            <a:endParaRPr lang="en-GB" sz="1100" dirty="0">
              <a:solidFill>
                <a:schemeClr val="tx2"/>
              </a:solidFill>
            </a:endParaRPr>
          </a:p>
        </p:txBody>
      </p:sp>
      <p:sp>
        <p:nvSpPr>
          <p:cNvPr id="2" name="Title 1">
            <a:extLst>
              <a:ext uri="{FF2B5EF4-FFF2-40B4-BE49-F238E27FC236}">
                <a16:creationId xmlns:a16="http://schemas.microsoft.com/office/drawing/2014/main" id="{67FB4807-98E3-F33D-1401-E75A6004B184}"/>
              </a:ext>
            </a:extLst>
          </p:cNvPr>
          <p:cNvSpPr txBox="1">
            <a:spLocks/>
          </p:cNvSpPr>
          <p:nvPr/>
        </p:nvSpPr>
        <p:spPr>
          <a:xfrm>
            <a:off x="178905" y="5528689"/>
            <a:ext cx="5548864"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1400" dirty="0"/>
              <a:t>Communications plan </a:t>
            </a:r>
            <a:br>
              <a:rPr lang="en-GB" sz="1400" dirty="0"/>
            </a:br>
            <a:r>
              <a:rPr lang="en-GB" sz="1400" dirty="0"/>
              <a:t>for the opening of Science Gateway</a:t>
            </a:r>
          </a:p>
        </p:txBody>
      </p:sp>
      <p:sp>
        <p:nvSpPr>
          <p:cNvPr id="7" name="Slide Number Placeholder 6">
            <a:extLst>
              <a:ext uri="{FF2B5EF4-FFF2-40B4-BE49-F238E27FC236}">
                <a16:creationId xmlns:a16="http://schemas.microsoft.com/office/drawing/2014/main" id="{BD9158C1-887B-C562-A6F6-5D4828B0A6C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2196952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DE75E7E7-0C1B-B81F-5E8F-BA30789B1639}"/>
              </a:ext>
            </a:extLst>
          </p:cNvPr>
          <p:cNvSpPr>
            <a:spLocks noGrp="1"/>
          </p:cNvSpPr>
          <p:nvPr>
            <p:ph idx="1"/>
          </p:nvPr>
        </p:nvSpPr>
        <p:spPr>
          <a:xfrm>
            <a:off x="407987" y="1287611"/>
            <a:ext cx="11376024" cy="4608512"/>
          </a:xfrm>
        </p:spPr>
        <p:txBody>
          <a:bodyPr/>
          <a:lstStyle/>
          <a:p>
            <a:r>
              <a:rPr lang="en-US" b="0" dirty="0"/>
              <a:t>Council meetings and ensuing communication</a:t>
            </a:r>
          </a:p>
          <a:p>
            <a:r>
              <a:rPr lang="en-US" b="0" dirty="0"/>
              <a:t>Higgs@10 and Run3</a:t>
            </a:r>
          </a:p>
          <a:p>
            <a:r>
              <a:rPr lang="en-US" b="0" dirty="0"/>
              <a:t>Media coverage</a:t>
            </a:r>
          </a:p>
          <a:p>
            <a:r>
              <a:rPr lang="en-US" b="0" dirty="0"/>
              <a:t>Sparks! – Future Technology for Health </a:t>
            </a:r>
          </a:p>
          <a:p>
            <a:r>
              <a:rPr lang="en-US" b="0" dirty="0"/>
              <a:t>CERN Science Gateway communications plan</a:t>
            </a:r>
          </a:p>
          <a:p>
            <a:r>
              <a:rPr lang="en-US" b="0" dirty="0"/>
              <a:t>CERN Science Gateway Inauguration Ceremony</a:t>
            </a:r>
          </a:p>
          <a:p>
            <a:r>
              <a:rPr lang="en-US" b="0" dirty="0"/>
              <a:t>Workshop on volunteers for education and outreach</a:t>
            </a:r>
          </a:p>
          <a:p>
            <a:r>
              <a:rPr lang="en-US" b="0" dirty="0"/>
              <a:t>Changes in IR-ECO</a:t>
            </a:r>
          </a:p>
          <a:p>
            <a:endParaRPr lang="en-US" b="0" dirty="0"/>
          </a:p>
          <a:p>
            <a:endParaRPr lang="en-US" b="0" dirty="0"/>
          </a:p>
          <a:p>
            <a:endParaRPr lang="en-US" b="0" dirty="0"/>
          </a:p>
        </p:txBody>
      </p:sp>
      <p:sp>
        <p:nvSpPr>
          <p:cNvPr id="3" name="Title 2">
            <a:extLst>
              <a:ext uri="{FF2B5EF4-FFF2-40B4-BE49-F238E27FC236}">
                <a16:creationId xmlns:a16="http://schemas.microsoft.com/office/drawing/2014/main" id="{95300D86-0CDA-AAA0-FDA0-7DC137C34D5A}"/>
              </a:ext>
            </a:extLst>
          </p:cNvPr>
          <p:cNvSpPr>
            <a:spLocks noGrp="1"/>
          </p:cNvSpPr>
          <p:nvPr>
            <p:ph type="title"/>
          </p:nvPr>
        </p:nvSpPr>
        <p:spPr>
          <a:xfrm>
            <a:off x="407988" y="373593"/>
            <a:ext cx="11376025" cy="1065742"/>
          </a:xfrm>
        </p:spPr>
        <p:txBody>
          <a:bodyPr vert="horz" lIns="0" tIns="0" rIns="0" bIns="0" rtlCol="0" anchor="t" anchorCtr="0">
            <a:normAutofit/>
          </a:bodyPr>
          <a:lstStyle/>
          <a:p>
            <a:r>
              <a:rPr lang="en-US" sz="2800" b="1" kern="1200" dirty="0">
                <a:latin typeface="+mj-lt"/>
                <a:ea typeface="+mj-ea"/>
                <a:cs typeface="+mj-cs"/>
              </a:rPr>
              <a:t>Since June 2022</a:t>
            </a:r>
          </a:p>
        </p:txBody>
      </p:sp>
      <p:sp>
        <p:nvSpPr>
          <p:cNvPr id="10" name="Footer Placeholder 3">
            <a:extLst>
              <a:ext uri="{FF2B5EF4-FFF2-40B4-BE49-F238E27FC236}">
                <a16:creationId xmlns:a16="http://schemas.microsoft.com/office/drawing/2014/main" id="{E9763A0F-4885-CB1B-982D-E7EB7BDEA0EE}"/>
              </a:ext>
            </a:extLst>
          </p:cNvPr>
          <p:cNvSpPr>
            <a:spLocks noGrp="1"/>
          </p:cNvSpPr>
          <p:nvPr>
            <p:ph type="ftr" sz="quarter" idx="11"/>
          </p:nvPr>
        </p:nvSpPr>
        <p:spPr>
          <a:xfrm>
            <a:off x="4259262" y="6356350"/>
            <a:ext cx="6572221" cy="365125"/>
          </a:xfrm>
        </p:spPr>
        <p:txBody>
          <a:bodyPr/>
          <a:lstStyle/>
          <a:p>
            <a:pPr>
              <a:spcAft>
                <a:spcPts val="600"/>
              </a:spcAft>
            </a:pPr>
            <a:r>
              <a:rPr lang="en-US"/>
              <a:t>32nd EPPCN Meeting | 24.11.2022</a:t>
            </a:r>
          </a:p>
        </p:txBody>
      </p:sp>
      <p:sp>
        <p:nvSpPr>
          <p:cNvPr id="4" name="Slide Number Placeholder 3">
            <a:extLst>
              <a:ext uri="{FF2B5EF4-FFF2-40B4-BE49-F238E27FC236}">
                <a16:creationId xmlns:a16="http://schemas.microsoft.com/office/drawing/2014/main" id="{C4B7135C-0C1D-4B26-3D8F-2E0FD96817F8}"/>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3747107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902EC-7B4D-FDEA-23AF-73364DFA9C4E}"/>
              </a:ext>
            </a:extLst>
          </p:cNvPr>
          <p:cNvSpPr>
            <a:spLocks noGrp="1"/>
          </p:cNvSpPr>
          <p:nvPr>
            <p:ph type="title"/>
          </p:nvPr>
        </p:nvSpPr>
        <p:spPr/>
        <p:txBody>
          <a:bodyPr/>
          <a:lstStyle/>
          <a:p>
            <a:r>
              <a:rPr lang="en-GB" sz="3200" dirty="0"/>
              <a:t>CERN-Solvay Education Programme</a:t>
            </a:r>
            <a:br>
              <a:rPr lang="en-GB" sz="2400" dirty="0"/>
            </a:br>
            <a:r>
              <a:rPr lang="en-GB" sz="2000" b="0" dirty="0"/>
              <a:t>#</a:t>
            </a:r>
            <a:r>
              <a:rPr lang="en-GB" sz="2000" b="0" dirty="0" err="1"/>
              <a:t>CERNScienceGateway</a:t>
            </a:r>
            <a:endParaRPr lang="en-GB" sz="2400" b="0" dirty="0"/>
          </a:p>
        </p:txBody>
      </p:sp>
      <p:sp>
        <p:nvSpPr>
          <p:cNvPr id="3" name="Footer Placeholder 2">
            <a:extLst>
              <a:ext uri="{FF2B5EF4-FFF2-40B4-BE49-F238E27FC236}">
                <a16:creationId xmlns:a16="http://schemas.microsoft.com/office/drawing/2014/main" id="{6183C092-6740-35D4-4320-EF475E870C3B}"/>
              </a:ext>
            </a:extLst>
          </p:cNvPr>
          <p:cNvSpPr>
            <a:spLocks noGrp="1"/>
          </p:cNvSpPr>
          <p:nvPr>
            <p:ph type="ftr" sz="quarter" idx="11"/>
          </p:nvPr>
        </p:nvSpPr>
        <p:spPr/>
        <p:txBody>
          <a:bodyPr/>
          <a:lstStyle/>
          <a:p>
            <a:r>
              <a:rPr lang="en-US"/>
              <a:t>32nd EPPCN Meeting | 24.11.2022</a:t>
            </a:r>
            <a:endParaRPr lang="en-US" dirty="0"/>
          </a:p>
        </p:txBody>
      </p:sp>
      <p:pic>
        <p:nvPicPr>
          <p:cNvPr id="5" name="Picture 4" descr="Graphical user interface&#10;&#10;Description automatically generated">
            <a:extLst>
              <a:ext uri="{FF2B5EF4-FFF2-40B4-BE49-F238E27FC236}">
                <a16:creationId xmlns:a16="http://schemas.microsoft.com/office/drawing/2014/main" id="{349880DD-2853-231A-256C-E49AC2D93EC5}"/>
              </a:ext>
            </a:extLst>
          </p:cNvPr>
          <p:cNvPicPr>
            <a:picLocks noChangeAspect="1"/>
          </p:cNvPicPr>
          <p:nvPr/>
        </p:nvPicPr>
        <p:blipFill>
          <a:blip r:embed="rId2"/>
          <a:stretch>
            <a:fillRect/>
          </a:stretch>
        </p:blipFill>
        <p:spPr>
          <a:xfrm>
            <a:off x="6367670" y="2226090"/>
            <a:ext cx="5475976" cy="3505961"/>
          </a:xfrm>
          <a:prstGeom prst="rect">
            <a:avLst/>
          </a:prstGeom>
        </p:spPr>
      </p:pic>
      <p:graphicFrame>
        <p:nvGraphicFramePr>
          <p:cNvPr id="6" name="Diagram 5">
            <a:extLst>
              <a:ext uri="{FF2B5EF4-FFF2-40B4-BE49-F238E27FC236}">
                <a16:creationId xmlns:a16="http://schemas.microsoft.com/office/drawing/2014/main" id="{A16FA218-CBE5-40A8-2CC5-89DB2368AFF5}"/>
              </a:ext>
            </a:extLst>
          </p:cNvPr>
          <p:cNvGraphicFramePr/>
          <p:nvPr>
            <p:extLst>
              <p:ext uri="{D42A27DB-BD31-4B8C-83A1-F6EECF244321}">
                <p14:modId xmlns:p14="http://schemas.microsoft.com/office/powerpoint/2010/main" val="1328898178"/>
              </p:ext>
            </p:extLst>
          </p:nvPr>
        </p:nvGraphicFramePr>
        <p:xfrm>
          <a:off x="407989" y="1531025"/>
          <a:ext cx="5568742" cy="4358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a:extLst>
              <a:ext uri="{FF2B5EF4-FFF2-40B4-BE49-F238E27FC236}">
                <a16:creationId xmlns:a16="http://schemas.microsoft.com/office/drawing/2014/main" id="{49499E85-34E3-91ED-AD98-961CCC4CE065}"/>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711164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1E587A47-3D41-0F58-1713-1A6ADB83EABB}"/>
              </a:ext>
            </a:extLst>
          </p:cNvPr>
          <p:cNvSpPr>
            <a:spLocks noGrp="1"/>
          </p:cNvSpPr>
          <p:nvPr>
            <p:ph type="pic" sz="quarter" idx="13"/>
          </p:nvPr>
        </p:nvSpPr>
        <p:spPr>
          <a:solidFill>
            <a:schemeClr val="bg1"/>
          </a:solidFill>
        </p:spPr>
      </p:sp>
      <p:sp>
        <p:nvSpPr>
          <p:cNvPr id="2" name="Title 1">
            <a:extLst>
              <a:ext uri="{FF2B5EF4-FFF2-40B4-BE49-F238E27FC236}">
                <a16:creationId xmlns:a16="http://schemas.microsoft.com/office/drawing/2014/main" id="{01C54768-05D5-7AB7-1F56-38E595458248}"/>
              </a:ext>
            </a:extLst>
          </p:cNvPr>
          <p:cNvSpPr>
            <a:spLocks noGrp="1"/>
          </p:cNvSpPr>
          <p:nvPr>
            <p:ph type="title"/>
          </p:nvPr>
        </p:nvSpPr>
        <p:spPr>
          <a:xfrm>
            <a:off x="407989" y="373593"/>
            <a:ext cx="10423494" cy="1065742"/>
          </a:xfrm>
        </p:spPr>
        <p:txBody>
          <a:bodyPr/>
          <a:lstStyle/>
          <a:p>
            <a:r>
              <a:rPr lang="en-GB" sz="2800" dirty="0"/>
              <a:t>The Science Gateway inauguration ceremony - 20 June 2023</a:t>
            </a:r>
          </a:p>
        </p:txBody>
      </p:sp>
      <p:sp>
        <p:nvSpPr>
          <p:cNvPr id="10" name="Content Placeholder 2">
            <a:extLst>
              <a:ext uri="{FF2B5EF4-FFF2-40B4-BE49-F238E27FC236}">
                <a16:creationId xmlns:a16="http://schemas.microsoft.com/office/drawing/2014/main" id="{A3E9684E-85A1-C6EC-065D-67A7F0B97FDB}"/>
              </a:ext>
            </a:extLst>
          </p:cNvPr>
          <p:cNvSpPr>
            <a:spLocks noGrp="1"/>
          </p:cNvSpPr>
          <p:nvPr>
            <p:ph sz="half" idx="1"/>
          </p:nvPr>
        </p:nvSpPr>
        <p:spPr>
          <a:xfrm>
            <a:off x="407987" y="1247475"/>
            <a:ext cx="5616575" cy="4608512"/>
          </a:xfrm>
        </p:spPr>
        <p:txBody>
          <a:bodyPr>
            <a:noAutofit/>
          </a:bodyPr>
          <a:lstStyle/>
          <a:p>
            <a:pPr marL="342900" indent="-342900">
              <a:lnSpc>
                <a:spcPct val="150000"/>
              </a:lnSpc>
              <a:spcBef>
                <a:spcPts val="600"/>
              </a:spcBef>
              <a:spcAft>
                <a:spcPts val="0"/>
              </a:spcAft>
              <a:buFont typeface="Arial" panose="020B0604020202020204" pitchFamily="34" charset="0"/>
              <a:buChar char="•"/>
            </a:pPr>
            <a:r>
              <a:rPr lang="da-DK" sz="1600" b="0" dirty="0">
                <a:solidFill>
                  <a:schemeClr val="tx2"/>
                </a:solidFill>
                <a:cs typeface="Arial" panose="020B0604020202020204" pitchFamily="34" charset="0"/>
              </a:rPr>
              <a:t>Finding the right balance: </a:t>
            </a:r>
          </a:p>
          <a:p>
            <a:pPr marL="666900" lvl="2" indent="-342900">
              <a:lnSpc>
                <a:spcPct val="150000"/>
              </a:lnSpc>
              <a:spcBef>
                <a:spcPts val="600"/>
              </a:spcBef>
              <a:spcAft>
                <a:spcPts val="0"/>
              </a:spcAft>
            </a:pPr>
            <a:r>
              <a:rPr lang="da-DK" sz="1050" b="0" dirty="0">
                <a:solidFill>
                  <a:schemeClr val="tx2"/>
                </a:solidFill>
                <a:cs typeface="Arial" panose="020B0604020202020204" pitchFamily="34" charset="0"/>
              </a:rPr>
              <a:t>high-</a:t>
            </a:r>
            <a:r>
              <a:rPr lang="da-DK" sz="1050" b="0" dirty="0" err="1">
                <a:solidFill>
                  <a:schemeClr val="tx2"/>
                </a:solidFill>
                <a:cs typeface="Arial" panose="020B0604020202020204" pitchFamily="34" charset="0"/>
              </a:rPr>
              <a:t>profile</a:t>
            </a:r>
            <a:r>
              <a:rPr lang="da-DK" sz="1050" b="0" dirty="0">
                <a:solidFill>
                  <a:schemeClr val="tx2"/>
                </a:solidFill>
                <a:cs typeface="Arial" panose="020B0604020202020204" pitchFamily="34" charset="0"/>
              </a:rPr>
              <a:t> event that attracts attention to the incredible infrastructure and </a:t>
            </a:r>
            <a:r>
              <a:rPr lang="da-DK" sz="1050" b="0" dirty="0" err="1">
                <a:solidFill>
                  <a:schemeClr val="tx2"/>
                </a:solidFill>
                <a:cs typeface="Arial" panose="020B0604020202020204" pitchFamily="34" charset="0"/>
              </a:rPr>
              <a:t>its</a:t>
            </a:r>
            <a:r>
              <a:rPr lang="da-DK" sz="1050" b="0" dirty="0">
                <a:solidFill>
                  <a:schemeClr val="tx2"/>
                </a:solidFill>
                <a:cs typeface="Arial" panose="020B0604020202020204" pitchFamily="34" charset="0"/>
              </a:rPr>
              <a:t> </a:t>
            </a:r>
            <a:r>
              <a:rPr lang="da-DK" sz="1050" b="0" dirty="0" err="1">
                <a:solidFill>
                  <a:schemeClr val="tx2"/>
                </a:solidFill>
                <a:cs typeface="Arial" panose="020B0604020202020204" pitchFamily="34" charset="0"/>
              </a:rPr>
              <a:t>programmes</a:t>
            </a:r>
            <a:r>
              <a:rPr lang="da-DK" sz="1050" b="0" dirty="0">
                <a:solidFill>
                  <a:schemeClr val="tx2"/>
                </a:solidFill>
                <a:cs typeface="Arial" panose="020B0604020202020204" pitchFamily="34" charset="0"/>
              </a:rPr>
              <a:t>, with</a:t>
            </a:r>
          </a:p>
          <a:p>
            <a:pPr marL="666900" lvl="2" indent="-342900">
              <a:lnSpc>
                <a:spcPct val="150000"/>
              </a:lnSpc>
              <a:spcBef>
                <a:spcPts val="600"/>
              </a:spcBef>
              <a:spcAft>
                <a:spcPts val="0"/>
              </a:spcAft>
            </a:pPr>
            <a:r>
              <a:rPr lang="da-DK" sz="1050" b="0" dirty="0" err="1">
                <a:solidFill>
                  <a:schemeClr val="tx2"/>
                </a:solidFill>
                <a:cs typeface="Arial" panose="020B0604020202020204" pitchFamily="34" charset="0"/>
              </a:rPr>
              <a:t>we</a:t>
            </a:r>
            <a:r>
              <a:rPr lang="da-DK" sz="1050" b="0" dirty="0">
                <a:solidFill>
                  <a:schemeClr val="tx2"/>
                </a:solidFill>
                <a:cs typeface="Arial" panose="020B0604020202020204" pitchFamily="34" charset="0"/>
              </a:rPr>
              <a:t> operate in a context of budgetary pressure and global crisis.</a:t>
            </a:r>
          </a:p>
          <a:p>
            <a:pPr marL="342900" indent="-342900">
              <a:lnSpc>
                <a:spcPct val="150000"/>
              </a:lnSpc>
              <a:spcBef>
                <a:spcPts val="600"/>
              </a:spcBef>
              <a:spcAft>
                <a:spcPts val="0"/>
              </a:spcAft>
              <a:buFont typeface="Arial" panose="020B0604020202020204" pitchFamily="34" charset="0"/>
              <a:buChar char="•"/>
            </a:pPr>
            <a:r>
              <a:rPr lang="da-DK" sz="1600" b="0" dirty="0" err="1">
                <a:solidFill>
                  <a:schemeClr val="tx2"/>
                </a:solidFill>
                <a:cs typeface="Arial" panose="020B0604020202020204" pitchFamily="34" charset="0"/>
              </a:rPr>
              <a:t>Ensuring</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that</a:t>
            </a:r>
            <a:r>
              <a:rPr lang="da-DK" sz="1600" b="0" dirty="0">
                <a:solidFill>
                  <a:schemeClr val="tx2"/>
                </a:solidFill>
                <a:cs typeface="Arial" panose="020B0604020202020204" pitchFamily="34" charset="0"/>
              </a:rPr>
              <a:t> the </a:t>
            </a:r>
            <a:r>
              <a:rPr lang="da-DK" sz="1600" b="0" dirty="0" err="1">
                <a:solidFill>
                  <a:schemeClr val="tx2"/>
                </a:solidFill>
                <a:cs typeface="Arial" panose="020B0604020202020204" pitchFamily="34" charset="0"/>
              </a:rPr>
              <a:t>inauguration</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reflects</a:t>
            </a:r>
            <a:r>
              <a:rPr lang="da-DK" sz="1600" b="0" dirty="0">
                <a:solidFill>
                  <a:schemeClr val="tx2"/>
                </a:solidFill>
                <a:cs typeface="Arial" panose="020B0604020202020204" pitchFamily="34" charset="0"/>
              </a:rPr>
              <a:t> the vision </a:t>
            </a:r>
            <a:r>
              <a:rPr lang="da-DK" sz="1600" b="0" dirty="0" err="1">
                <a:solidFill>
                  <a:schemeClr val="tx2"/>
                </a:solidFill>
                <a:cs typeface="Arial" panose="020B0604020202020204" pitchFamily="34" charset="0"/>
              </a:rPr>
              <a:t>behind</a:t>
            </a:r>
            <a:r>
              <a:rPr lang="da-DK" sz="1600" b="0" dirty="0">
                <a:solidFill>
                  <a:schemeClr val="tx2"/>
                </a:solidFill>
                <a:cs typeface="Arial" panose="020B0604020202020204" pitchFamily="34" charset="0"/>
              </a:rPr>
              <a:t> Science Gateway.  </a:t>
            </a:r>
          </a:p>
          <a:p>
            <a:pPr marL="342900" indent="-342900">
              <a:lnSpc>
                <a:spcPct val="150000"/>
              </a:lnSpc>
              <a:spcBef>
                <a:spcPts val="600"/>
              </a:spcBef>
              <a:spcAft>
                <a:spcPts val="0"/>
              </a:spcAft>
              <a:buFont typeface="Arial" panose="020B0604020202020204" pitchFamily="34" charset="0"/>
              <a:buChar char="•"/>
            </a:pPr>
            <a:r>
              <a:rPr lang="da-DK" sz="1600" b="0" dirty="0" err="1">
                <a:solidFill>
                  <a:schemeClr val="tx2"/>
                </a:solidFill>
                <a:cs typeface="Arial" panose="020B0604020202020204" pitchFamily="34" charset="0"/>
              </a:rPr>
              <a:t>Accommodate</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wishes</a:t>
            </a:r>
            <a:r>
              <a:rPr lang="da-DK" sz="1600" b="0" dirty="0">
                <a:solidFill>
                  <a:schemeClr val="tx2"/>
                </a:solidFill>
                <a:cs typeface="Arial" panose="020B0604020202020204" pitchFamily="34" charset="0"/>
              </a:rPr>
              <a:t> of donors </a:t>
            </a:r>
            <a:r>
              <a:rPr lang="da-DK" sz="1600" b="0" dirty="0" err="1">
                <a:solidFill>
                  <a:schemeClr val="tx2"/>
                </a:solidFill>
                <a:cs typeface="Arial" panose="020B0604020202020204" pitchFamily="34" charset="0"/>
              </a:rPr>
              <a:t>within</a:t>
            </a:r>
            <a:r>
              <a:rPr lang="da-DK" sz="1600" b="0" dirty="0">
                <a:solidFill>
                  <a:schemeClr val="tx2"/>
                </a:solidFill>
                <a:cs typeface="Arial" panose="020B0604020202020204" pitchFamily="34" charset="0"/>
              </a:rPr>
              <a:t> a CERN frame</a:t>
            </a:r>
          </a:p>
          <a:p>
            <a:pPr marL="342900" indent="-342900">
              <a:lnSpc>
                <a:spcPct val="150000"/>
              </a:lnSpc>
              <a:spcBef>
                <a:spcPts val="600"/>
              </a:spcBef>
              <a:spcAft>
                <a:spcPts val="0"/>
              </a:spcAft>
              <a:buFont typeface="Arial" panose="020B0604020202020204" pitchFamily="34" charset="0"/>
              <a:buChar char="•"/>
            </a:pPr>
            <a:r>
              <a:rPr lang="da-DK" sz="1600" b="0" dirty="0">
                <a:solidFill>
                  <a:schemeClr val="tx2"/>
                </a:solidFill>
                <a:cs typeface="Arial" panose="020B0604020202020204" pitchFamily="34" charset="0"/>
              </a:rPr>
              <a:t>800-900 </a:t>
            </a:r>
            <a:r>
              <a:rPr lang="da-DK" sz="1600" b="0" dirty="0" err="1">
                <a:solidFill>
                  <a:schemeClr val="tx2"/>
                </a:solidFill>
                <a:cs typeface="Arial" panose="020B0604020202020204" pitchFamily="34" charset="0"/>
              </a:rPr>
              <a:t>guests</a:t>
            </a:r>
            <a:endParaRPr lang="da-DK" sz="1600" b="0" dirty="0">
              <a:solidFill>
                <a:schemeClr val="tx2"/>
              </a:solidFill>
              <a:cs typeface="Arial" panose="020B0604020202020204" pitchFamily="34" charset="0"/>
            </a:endParaRPr>
          </a:p>
          <a:p>
            <a:pPr marL="342900" indent="-342900">
              <a:lnSpc>
                <a:spcPct val="150000"/>
              </a:lnSpc>
              <a:spcBef>
                <a:spcPts val="600"/>
              </a:spcBef>
              <a:spcAft>
                <a:spcPts val="0"/>
              </a:spcAft>
              <a:buFont typeface="Arial" panose="020B0604020202020204" pitchFamily="34" charset="0"/>
              <a:buChar char="•"/>
            </a:pPr>
            <a:r>
              <a:rPr lang="da-DK" sz="1600" b="0" dirty="0" err="1">
                <a:solidFill>
                  <a:schemeClr val="tx2"/>
                </a:solidFill>
                <a:cs typeface="Arial" panose="020B0604020202020204" pitchFamily="34" charset="0"/>
              </a:rPr>
              <a:t>Use</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different</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spaces</a:t>
            </a:r>
            <a:r>
              <a:rPr lang="da-DK" sz="1600" b="0" dirty="0">
                <a:solidFill>
                  <a:schemeClr val="tx2"/>
                </a:solidFill>
                <a:cs typeface="Arial" panose="020B0604020202020204" pitchFamily="34" charset="0"/>
              </a:rPr>
              <a:t> – </a:t>
            </a:r>
            <a:r>
              <a:rPr lang="da-DK" sz="1600" b="0" dirty="0" err="1">
                <a:solidFill>
                  <a:schemeClr val="tx2"/>
                </a:solidFill>
                <a:cs typeface="Arial" panose="020B0604020202020204" pitchFamily="34" charset="0"/>
              </a:rPr>
              <a:t>include</a:t>
            </a:r>
            <a:r>
              <a:rPr lang="da-DK" sz="1600" b="0" dirty="0">
                <a:solidFill>
                  <a:schemeClr val="tx2"/>
                </a:solidFill>
                <a:cs typeface="Arial" panose="020B0604020202020204" pitchFamily="34" charset="0"/>
              </a:rPr>
              <a:t> visits to and </a:t>
            </a:r>
            <a:r>
              <a:rPr lang="da-DK" sz="1600" b="0" dirty="0" err="1">
                <a:solidFill>
                  <a:schemeClr val="tx2"/>
                </a:solidFill>
                <a:cs typeface="Arial" panose="020B0604020202020204" pitchFamily="34" charset="0"/>
              </a:rPr>
              <a:t>activities</a:t>
            </a:r>
            <a:r>
              <a:rPr lang="da-DK" sz="1600" b="0" dirty="0">
                <a:solidFill>
                  <a:schemeClr val="tx2"/>
                </a:solidFill>
                <a:cs typeface="Arial" panose="020B0604020202020204" pitchFamily="34" charset="0"/>
              </a:rPr>
              <a:t> in </a:t>
            </a:r>
            <a:r>
              <a:rPr lang="da-DK" sz="1600" b="0" dirty="0" err="1">
                <a:solidFill>
                  <a:schemeClr val="tx2"/>
                </a:solidFill>
                <a:cs typeface="Arial" panose="020B0604020202020204" pitchFamily="34" charset="0"/>
              </a:rPr>
              <a:t>exhibitions</a:t>
            </a:r>
            <a:r>
              <a:rPr lang="da-DK" sz="1600" b="0" dirty="0">
                <a:solidFill>
                  <a:schemeClr val="tx2"/>
                </a:solidFill>
                <a:cs typeface="Arial" panose="020B0604020202020204" pitchFamily="34" charset="0"/>
              </a:rPr>
              <a:t>, labs, </a:t>
            </a:r>
            <a:r>
              <a:rPr lang="da-DK" sz="1600" b="0" dirty="0" err="1">
                <a:solidFill>
                  <a:schemeClr val="tx2"/>
                </a:solidFill>
                <a:cs typeface="Arial" panose="020B0604020202020204" pitchFamily="34" charset="0"/>
              </a:rPr>
              <a:t>piazza</a:t>
            </a:r>
            <a:endParaRPr lang="da-DK" sz="1600" b="0" dirty="0">
              <a:solidFill>
                <a:schemeClr val="tx2"/>
              </a:solidFill>
              <a:cs typeface="Arial" panose="020B0604020202020204" pitchFamily="34" charset="0"/>
            </a:endParaRPr>
          </a:p>
          <a:p>
            <a:pPr marL="342900" indent="-342900">
              <a:lnSpc>
                <a:spcPct val="150000"/>
              </a:lnSpc>
              <a:spcBef>
                <a:spcPts val="600"/>
              </a:spcBef>
              <a:spcAft>
                <a:spcPts val="0"/>
              </a:spcAft>
              <a:buFont typeface="Arial" panose="020B0604020202020204" pitchFamily="34" charset="0"/>
              <a:buChar char="•"/>
            </a:pPr>
            <a:r>
              <a:rPr lang="da-DK" sz="1600" b="0" dirty="0">
                <a:solidFill>
                  <a:schemeClr val="tx2"/>
                </a:solidFill>
                <a:cs typeface="Arial" panose="020B0604020202020204" pitchFamily="34" charset="0"/>
              </a:rPr>
              <a:t>Strong </a:t>
            </a:r>
            <a:r>
              <a:rPr lang="da-DK" sz="1600" b="0" dirty="0" err="1">
                <a:solidFill>
                  <a:schemeClr val="tx2"/>
                </a:solidFill>
                <a:cs typeface="Arial" panose="020B0604020202020204" pitchFamily="34" charset="0"/>
              </a:rPr>
              <a:t>presence</a:t>
            </a:r>
            <a:r>
              <a:rPr lang="da-DK" sz="1600" b="0" dirty="0">
                <a:solidFill>
                  <a:schemeClr val="tx2"/>
                </a:solidFill>
                <a:cs typeface="Arial" panose="020B0604020202020204" pitchFamily="34" charset="0"/>
              </a:rPr>
              <a:t> of </a:t>
            </a:r>
            <a:r>
              <a:rPr lang="da-DK" sz="1600" b="0" dirty="0" err="1">
                <a:solidFill>
                  <a:schemeClr val="tx2"/>
                </a:solidFill>
                <a:cs typeface="Arial" panose="020B0604020202020204" pitchFamily="34" charset="0"/>
              </a:rPr>
              <a:t>young</a:t>
            </a:r>
            <a:r>
              <a:rPr lang="da-DK" sz="1600" b="0" dirty="0">
                <a:solidFill>
                  <a:schemeClr val="tx2"/>
                </a:solidFill>
                <a:cs typeface="Arial" panose="020B0604020202020204" pitchFamily="34" charset="0"/>
              </a:rPr>
              <a:t> </a:t>
            </a:r>
            <a:r>
              <a:rPr lang="da-DK" sz="1600" b="0" dirty="0" err="1">
                <a:solidFill>
                  <a:schemeClr val="tx2"/>
                </a:solidFill>
                <a:cs typeface="Arial" panose="020B0604020202020204" pitchFamily="34" charset="0"/>
              </a:rPr>
              <a:t>people</a:t>
            </a:r>
            <a:endParaRPr lang="da-DK" sz="1600" b="0" dirty="0">
              <a:solidFill>
                <a:schemeClr val="tx2"/>
              </a:solidFill>
              <a:cs typeface="Arial" panose="020B0604020202020204" pitchFamily="34" charset="0"/>
            </a:endParaRPr>
          </a:p>
          <a:p>
            <a:pPr marL="342900" indent="-342900">
              <a:lnSpc>
                <a:spcPct val="150000"/>
              </a:lnSpc>
              <a:spcBef>
                <a:spcPts val="600"/>
              </a:spcBef>
              <a:spcAft>
                <a:spcPts val="0"/>
              </a:spcAft>
              <a:buFont typeface="Arial" panose="020B0604020202020204" pitchFamily="34" charset="0"/>
              <a:buChar char="•"/>
            </a:pPr>
            <a:r>
              <a:rPr lang="da-DK" sz="1600" b="0" dirty="0" err="1">
                <a:solidFill>
                  <a:schemeClr val="accent3"/>
                </a:solidFill>
                <a:cs typeface="Arial" panose="020B0604020202020204" pitchFamily="34" charset="0"/>
              </a:rPr>
              <a:t>Enable</a:t>
            </a:r>
            <a:r>
              <a:rPr lang="da-DK" sz="1600" b="0" dirty="0">
                <a:solidFill>
                  <a:schemeClr val="accent3"/>
                </a:solidFill>
                <a:cs typeface="Arial" panose="020B0604020202020204" pitchFamily="34" charset="0"/>
              </a:rPr>
              <a:t> participation of relevant stakeholders - </a:t>
            </a:r>
            <a:r>
              <a:rPr lang="da-DK" sz="1600" b="0" dirty="0" err="1">
                <a:solidFill>
                  <a:schemeClr val="accent3"/>
                </a:solidFill>
                <a:cs typeface="Arial" panose="020B0604020202020204" pitchFamily="34" charset="0"/>
              </a:rPr>
              <a:t>Member</a:t>
            </a:r>
            <a:r>
              <a:rPr lang="da-DK" sz="1600" b="0" dirty="0">
                <a:solidFill>
                  <a:schemeClr val="accent3"/>
                </a:solidFill>
                <a:cs typeface="Arial" panose="020B0604020202020204" pitchFamily="34" charset="0"/>
              </a:rPr>
              <a:t> States!</a:t>
            </a:r>
          </a:p>
          <a:p>
            <a:pPr marL="0" indent="0">
              <a:lnSpc>
                <a:spcPct val="150000"/>
              </a:lnSpc>
              <a:spcBef>
                <a:spcPts val="600"/>
              </a:spcBef>
              <a:spcAft>
                <a:spcPts val="0"/>
              </a:spcAft>
              <a:buNone/>
            </a:pPr>
            <a:endParaRPr lang="da-DK" sz="1600" b="0" dirty="0">
              <a:solidFill>
                <a:schemeClr val="tx2"/>
              </a:solidFill>
              <a:cs typeface="Arial" panose="020B0604020202020204" pitchFamily="34" charset="0"/>
            </a:endParaRPr>
          </a:p>
          <a:p>
            <a:pPr marL="342900" indent="-342900">
              <a:lnSpc>
                <a:spcPct val="150000"/>
              </a:lnSpc>
              <a:spcBef>
                <a:spcPts val="600"/>
              </a:spcBef>
              <a:spcAft>
                <a:spcPts val="0"/>
              </a:spcAft>
              <a:buFont typeface="Arial" panose="020B0604020202020204" pitchFamily="34" charset="0"/>
              <a:buChar char="•"/>
            </a:pPr>
            <a:endParaRPr lang="da-DK" sz="1600" b="0" dirty="0">
              <a:solidFill>
                <a:schemeClr val="tx2"/>
              </a:solidFill>
              <a:cs typeface="Arial" panose="020B0604020202020204" pitchFamily="34" charset="0"/>
            </a:endParaRPr>
          </a:p>
          <a:p>
            <a:pPr marL="342900" indent="-342900">
              <a:lnSpc>
                <a:spcPct val="150000"/>
              </a:lnSpc>
              <a:spcBef>
                <a:spcPts val="600"/>
              </a:spcBef>
              <a:spcAft>
                <a:spcPts val="0"/>
              </a:spcAft>
              <a:buFont typeface="Arial" panose="020B0604020202020204" pitchFamily="34" charset="0"/>
              <a:buChar char="•"/>
            </a:pPr>
            <a:endParaRPr lang="da-DK" sz="1600" dirty="0">
              <a:solidFill>
                <a:schemeClr val="tx2"/>
              </a:solidFill>
              <a:cs typeface="Arial" panose="020B0604020202020204" pitchFamily="34" charset="0"/>
            </a:endParaRPr>
          </a:p>
          <a:p>
            <a:pPr>
              <a:lnSpc>
                <a:spcPct val="150000"/>
              </a:lnSpc>
              <a:spcBef>
                <a:spcPts val="600"/>
              </a:spcBef>
              <a:spcAft>
                <a:spcPts val="0"/>
              </a:spcAft>
            </a:pPr>
            <a:endParaRPr lang="da-DK" sz="1600" dirty="0">
              <a:solidFill>
                <a:schemeClr val="tx2"/>
              </a:solidFill>
              <a:cs typeface="Arial" panose="020B0604020202020204" pitchFamily="34" charset="0"/>
            </a:endParaRPr>
          </a:p>
        </p:txBody>
      </p:sp>
      <p:sp>
        <p:nvSpPr>
          <p:cNvPr id="4" name="Footer Placeholder 3">
            <a:extLst>
              <a:ext uri="{FF2B5EF4-FFF2-40B4-BE49-F238E27FC236}">
                <a16:creationId xmlns:a16="http://schemas.microsoft.com/office/drawing/2014/main" id="{97534FAF-A8DD-D480-98C4-0214D5A70BA3}"/>
              </a:ext>
            </a:extLst>
          </p:cNvPr>
          <p:cNvSpPr>
            <a:spLocks noGrp="1"/>
          </p:cNvSpPr>
          <p:nvPr>
            <p:ph type="ftr" sz="quarter" idx="15"/>
          </p:nvPr>
        </p:nvSpPr>
        <p:spPr/>
        <p:txBody>
          <a:bodyPr/>
          <a:lstStyle/>
          <a:p>
            <a:r>
              <a:rPr lang="en-US"/>
              <a:t>32nd EPPCN Meeting | 24.11.2022</a:t>
            </a:r>
            <a:endParaRPr lang="en-US" dirty="0"/>
          </a:p>
        </p:txBody>
      </p:sp>
      <p:sp>
        <p:nvSpPr>
          <p:cNvPr id="6" name="Text Placeholder 5">
            <a:extLst>
              <a:ext uri="{FF2B5EF4-FFF2-40B4-BE49-F238E27FC236}">
                <a16:creationId xmlns:a16="http://schemas.microsoft.com/office/drawing/2014/main" id="{F2460F75-06D0-9572-6F30-CFDC991DEA04}"/>
              </a:ext>
            </a:extLst>
          </p:cNvPr>
          <p:cNvSpPr>
            <a:spLocks noGrp="1"/>
          </p:cNvSpPr>
          <p:nvPr>
            <p:ph type="body" idx="4294967295"/>
          </p:nvPr>
        </p:nvSpPr>
        <p:spPr>
          <a:xfrm>
            <a:off x="407987" y="913306"/>
            <a:ext cx="5616575" cy="668337"/>
          </a:xfrm>
        </p:spPr>
        <p:txBody>
          <a:bodyPr/>
          <a:lstStyle/>
          <a:p>
            <a:r>
              <a:rPr lang="en-GB" sz="1800" dirty="0"/>
              <a:t>Challenges &amp; Elements to incorporate </a:t>
            </a:r>
          </a:p>
        </p:txBody>
      </p:sp>
      <p:pic>
        <p:nvPicPr>
          <p:cNvPr id="17" name="Picture 16">
            <a:extLst>
              <a:ext uri="{FF2B5EF4-FFF2-40B4-BE49-F238E27FC236}">
                <a16:creationId xmlns:a16="http://schemas.microsoft.com/office/drawing/2014/main" id="{2CBF44B7-B11D-DFEC-F04E-6B63AF626A89}"/>
              </a:ext>
            </a:extLst>
          </p:cNvPr>
          <p:cNvPicPr>
            <a:picLocks noChangeAspect="1"/>
          </p:cNvPicPr>
          <p:nvPr/>
        </p:nvPicPr>
        <p:blipFill rotWithShape="1">
          <a:blip r:embed="rId2"/>
          <a:srcRect t="11550" b="13699"/>
          <a:stretch/>
        </p:blipFill>
        <p:spPr>
          <a:xfrm>
            <a:off x="6167437" y="1331843"/>
            <a:ext cx="6031462" cy="3392698"/>
          </a:xfrm>
          <a:prstGeom prst="rect">
            <a:avLst/>
          </a:prstGeom>
          <a:noFill/>
        </p:spPr>
      </p:pic>
      <p:sp>
        <p:nvSpPr>
          <p:cNvPr id="7" name="Slide Number Placeholder 6">
            <a:extLst>
              <a:ext uri="{FF2B5EF4-FFF2-40B4-BE49-F238E27FC236}">
                <a16:creationId xmlns:a16="http://schemas.microsoft.com/office/drawing/2014/main" id="{6124DA65-0EDE-99B0-91C5-399E6E3AA00E}"/>
              </a:ext>
            </a:extLst>
          </p:cNvPr>
          <p:cNvSpPr>
            <a:spLocks noGrp="1"/>
          </p:cNvSpPr>
          <p:nvPr>
            <p:ph type="sldNum" sz="quarter" idx="16"/>
          </p:nvPr>
        </p:nvSpPr>
        <p:spPr/>
        <p:txBody>
          <a:bodyPr/>
          <a:lstStyle/>
          <a:p>
            <a:fld id="{36B5EA5A-BC32-A742-B11B-8E7414D5B535}" type="slidenum">
              <a:rPr lang="en-US" smtClean="0"/>
              <a:pPr/>
              <a:t>21</a:t>
            </a:fld>
            <a:endParaRPr lang="en-US" dirty="0"/>
          </a:p>
        </p:txBody>
      </p:sp>
    </p:spTree>
    <p:extLst>
      <p:ext uri="{BB962C8B-B14F-4D97-AF65-F5344CB8AC3E}">
        <p14:creationId xmlns:p14="http://schemas.microsoft.com/office/powerpoint/2010/main" val="2025969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587703B-7B69-047A-BD68-9EBDA11875B6}"/>
              </a:ext>
            </a:extLst>
          </p:cNvPr>
          <p:cNvSpPr>
            <a:spLocks noGrp="1"/>
          </p:cNvSpPr>
          <p:nvPr>
            <p:ph type="title"/>
          </p:nvPr>
        </p:nvSpPr>
        <p:spPr/>
        <p:txBody>
          <a:bodyPr/>
          <a:lstStyle/>
          <a:p>
            <a:r>
              <a:rPr lang="en-GB" sz="3200" dirty="0"/>
              <a:t>Education and Outreach Volunteer Framework</a:t>
            </a:r>
          </a:p>
        </p:txBody>
      </p:sp>
      <p:graphicFrame>
        <p:nvGraphicFramePr>
          <p:cNvPr id="12" name="Content Placeholder 11">
            <a:extLst>
              <a:ext uri="{FF2B5EF4-FFF2-40B4-BE49-F238E27FC236}">
                <a16:creationId xmlns:a16="http://schemas.microsoft.com/office/drawing/2014/main" id="{676CDEB4-18C3-CE72-4C2B-2193158532CB}"/>
              </a:ext>
            </a:extLst>
          </p:cNvPr>
          <p:cNvGraphicFramePr>
            <a:graphicFrameLocks noGrp="1"/>
          </p:cNvGraphicFramePr>
          <p:nvPr>
            <p:ph sz="half" idx="1"/>
            <p:extLst>
              <p:ext uri="{D42A27DB-BD31-4B8C-83A1-F6EECF244321}">
                <p14:modId xmlns:p14="http://schemas.microsoft.com/office/powerpoint/2010/main" val="363696947"/>
              </p:ext>
            </p:extLst>
          </p:nvPr>
        </p:nvGraphicFramePr>
        <p:xfrm>
          <a:off x="406686" y="1581499"/>
          <a:ext cx="5500955" cy="4508684"/>
        </p:xfrm>
        <a:graphic>
          <a:graphicData uri="http://schemas.openxmlformats.org/drawingml/2006/table">
            <a:tbl>
              <a:tblPr firstRow="1" firstCol="1" bandRow="1">
                <a:tableStyleId>{2D5ABB26-0587-4C30-8999-92F81FD0307C}</a:tableStyleId>
              </a:tblPr>
              <a:tblGrid>
                <a:gridCol w="935479">
                  <a:extLst>
                    <a:ext uri="{9D8B030D-6E8A-4147-A177-3AD203B41FA5}">
                      <a16:colId xmlns:a16="http://schemas.microsoft.com/office/drawing/2014/main" val="3462816511"/>
                    </a:ext>
                  </a:extLst>
                </a:gridCol>
                <a:gridCol w="1141369">
                  <a:extLst>
                    <a:ext uri="{9D8B030D-6E8A-4147-A177-3AD203B41FA5}">
                      <a16:colId xmlns:a16="http://schemas.microsoft.com/office/drawing/2014/main" val="2264711332"/>
                    </a:ext>
                  </a:extLst>
                </a:gridCol>
                <a:gridCol w="1141369">
                  <a:extLst>
                    <a:ext uri="{9D8B030D-6E8A-4147-A177-3AD203B41FA5}">
                      <a16:colId xmlns:a16="http://schemas.microsoft.com/office/drawing/2014/main" val="3499811441"/>
                    </a:ext>
                  </a:extLst>
                </a:gridCol>
                <a:gridCol w="1141369">
                  <a:extLst>
                    <a:ext uri="{9D8B030D-6E8A-4147-A177-3AD203B41FA5}">
                      <a16:colId xmlns:a16="http://schemas.microsoft.com/office/drawing/2014/main" val="1012650565"/>
                    </a:ext>
                  </a:extLst>
                </a:gridCol>
                <a:gridCol w="1141369">
                  <a:extLst>
                    <a:ext uri="{9D8B030D-6E8A-4147-A177-3AD203B41FA5}">
                      <a16:colId xmlns:a16="http://schemas.microsoft.com/office/drawing/2014/main" val="51117452"/>
                    </a:ext>
                  </a:extLst>
                </a:gridCol>
              </a:tblGrid>
              <a:tr h="755552">
                <a:tc>
                  <a:txBody>
                    <a:bodyPr/>
                    <a:lstStyle/>
                    <a:p>
                      <a:pPr algn="l"/>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tc>
                  <a:txBody>
                    <a:bodyPr/>
                    <a:lstStyle/>
                    <a:p>
                      <a:pPr algn="l"/>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tc gridSpan="3">
                  <a:txBody>
                    <a:bodyPr/>
                    <a:lstStyle/>
                    <a:p>
                      <a:pPr algn="ctr"/>
                      <a:r>
                        <a:rPr lang="en-CH" sz="1200" dirty="0">
                          <a:effectLst/>
                        </a:rPr>
                        <a:t>TOPICS</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solidFill>
                      <a:schemeClr val="accent6">
                        <a:lumMod val="20000"/>
                        <a:lumOff val="80000"/>
                      </a:schemeClr>
                    </a:solidFill>
                  </a:tcPr>
                </a:tc>
                <a:tc hMerge="1">
                  <a:txBody>
                    <a:bodyPr/>
                    <a:lstStyle/>
                    <a:p>
                      <a:pPr algn="ct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tc hMerge="1">
                  <a:txBody>
                    <a:bodyPr/>
                    <a:lstStyle/>
                    <a:p>
                      <a:pPr algn="ct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extLst>
                  <a:ext uri="{0D108BD9-81ED-4DB2-BD59-A6C34878D82A}">
                    <a16:rowId xmlns:a16="http://schemas.microsoft.com/office/drawing/2014/main" val="2052141574"/>
                  </a:ext>
                </a:extLst>
              </a:tr>
              <a:tr h="755552">
                <a:tc>
                  <a:txBody>
                    <a:bodyPr/>
                    <a:lstStyle/>
                    <a:p>
                      <a:pPr algn="ct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vert="vert270" anchor="ctr"/>
                </a:tc>
                <a:tc>
                  <a:txBody>
                    <a:bodyPr/>
                    <a:lstStyle/>
                    <a:p>
                      <a:pPr algn="l"/>
                      <a:r>
                        <a:rPr lang="en-US" sz="1200" b="1" dirty="0">
                          <a:effectLst/>
                        </a:rPr>
                        <a:t> </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tc>
                  <a:txBody>
                    <a:bodyPr/>
                    <a:lstStyle/>
                    <a:p>
                      <a:pPr algn="ctr"/>
                      <a:r>
                        <a:rPr lang="en-US" sz="1200" b="1" dirty="0">
                          <a:effectLst/>
                        </a:rPr>
                        <a:t>Creating a culture</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solidFill>
                      <a:schemeClr val="accent6">
                        <a:lumMod val="20000"/>
                        <a:lumOff val="80000"/>
                      </a:schemeClr>
                    </a:solidFill>
                  </a:tcPr>
                </a:tc>
                <a:tc>
                  <a:txBody>
                    <a:bodyPr/>
                    <a:lstStyle/>
                    <a:p>
                      <a:pPr algn="ctr"/>
                      <a:r>
                        <a:rPr lang="en-US" sz="1200" b="1" dirty="0">
                          <a:effectLst/>
                        </a:rPr>
                        <a:t>The team</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solidFill>
                      <a:schemeClr val="accent6">
                        <a:lumMod val="20000"/>
                        <a:lumOff val="80000"/>
                      </a:schemeClr>
                    </a:solidFill>
                  </a:tcPr>
                </a:tc>
                <a:tc>
                  <a:txBody>
                    <a:bodyPr/>
                    <a:lstStyle/>
                    <a:p>
                      <a:pPr algn="ctr"/>
                      <a:r>
                        <a:rPr lang="en-US" sz="1200" b="1" dirty="0">
                          <a:effectLst/>
                        </a:rPr>
                        <a:t>Training</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solidFill>
                      <a:schemeClr val="accent6">
                        <a:lumMod val="20000"/>
                        <a:lumOff val="80000"/>
                      </a:schemeClr>
                    </a:solidFill>
                  </a:tcPr>
                </a:tc>
                <a:extLst>
                  <a:ext uri="{0D108BD9-81ED-4DB2-BD59-A6C34878D82A}">
                    <a16:rowId xmlns:a16="http://schemas.microsoft.com/office/drawing/2014/main" val="1176895895"/>
                  </a:ext>
                </a:extLst>
              </a:tr>
              <a:tr h="1121014">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dirty="0">
                          <a:effectLst/>
                        </a:rPr>
                        <a:t>Recommendation strands</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vert="vert270" anchor="ctr">
                    <a:solidFill>
                      <a:schemeClr val="accent3">
                        <a:lumMod val="20000"/>
                        <a:lumOff val="80000"/>
                      </a:schemeClr>
                    </a:solidFill>
                  </a:tcPr>
                </a:tc>
                <a:tc>
                  <a:txBody>
                    <a:bodyPr/>
                    <a:lstStyle/>
                    <a:p>
                      <a:pPr algn="l"/>
                      <a:r>
                        <a:rPr lang="en-US" sz="1200" b="1" dirty="0">
                          <a:effectLst/>
                        </a:rPr>
                        <a:t>Structures – from governance to teams to individuals</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gridSpan="3">
                  <a:txBody>
                    <a:bodyPr/>
                    <a:lstStyle/>
                    <a:p>
                      <a:pPr algn="ctr"/>
                      <a:r>
                        <a:rPr lang="en-US" sz="1200" dirty="0">
                          <a:effectLst/>
                        </a:rPr>
                        <a:t> Conclusions and/or Recommendations</a:t>
                      </a:r>
                    </a:p>
                    <a:p>
                      <a:pPr algn="ctr"/>
                      <a:r>
                        <a:rPr lang="en-US" sz="1200" dirty="0">
                          <a:effectLst/>
                        </a:rPr>
                        <a:t> </a:t>
                      </a:r>
                      <a:endParaRPr lang="en-CH" sz="1200" dirty="0">
                        <a:effectLst/>
                        <a:latin typeface="Calibri" panose="020F0502020204030204" pitchFamily="34" charset="0"/>
                        <a:cs typeface="Times New Roman" panose="02020603050405020304" pitchFamily="18" charset="0"/>
                      </a:endParaRPr>
                    </a:p>
                  </a:txBody>
                  <a:tcPr marL="67279" marR="67279" marT="0" marB="0" anchor="ctr">
                    <a:lnB w="12700" cap="flat" cmpd="sng" algn="ctr">
                      <a:solidFill>
                        <a:schemeClr val="tx1"/>
                      </a:solidFill>
                      <a:prstDash val="solid"/>
                      <a:round/>
                      <a:headEnd type="none" w="med" len="med"/>
                      <a:tailEnd type="none" w="med" len="med"/>
                    </a:lnB>
                  </a:tcPr>
                </a:tc>
                <a:tc hMerge="1">
                  <a:txBody>
                    <a:bodyPr/>
                    <a:lstStyle/>
                    <a:p>
                      <a:r>
                        <a:rPr lang="en-US" sz="1200" dirty="0" err="1">
                          <a:effectLst/>
                          <a:latin typeface="Calibri" panose="020F0502020204030204" pitchFamily="34" charset="0"/>
                          <a:ea typeface="Calibri" panose="020F0502020204030204" pitchFamily="34" charset="0"/>
                          <a:cs typeface="Times New Roman" panose="02020603050405020304" pitchFamily="18" charset="0"/>
                        </a:rPr>
                        <a:t>Recommdndation</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tc hMerge="1">
                  <a:txBody>
                    <a:bodyPr/>
                    <a:lstStyle/>
                    <a:p>
                      <a:r>
                        <a:rPr lang="en-US" sz="1200" dirty="0">
                          <a:effectLst/>
                        </a:rPr>
                        <a:t> </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extLst>
                  <a:ext uri="{0D108BD9-81ED-4DB2-BD59-A6C34878D82A}">
                    <a16:rowId xmlns:a16="http://schemas.microsoft.com/office/drawing/2014/main" val="576440527"/>
                  </a:ext>
                </a:extLst>
              </a:tr>
              <a:tr h="1121014">
                <a:tc vMerge="1">
                  <a:txBody>
                    <a:bodyPr/>
                    <a:lstStyle/>
                    <a:p>
                      <a:pPr algn="ct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vert="vert270" anchor="ctr"/>
                </a:tc>
                <a:tc>
                  <a:txBody>
                    <a:bodyPr/>
                    <a:lstStyle/>
                    <a:p>
                      <a:pPr algn="l"/>
                      <a:r>
                        <a:rPr lang="en-US" sz="1200" b="1" dirty="0">
                          <a:effectLst/>
                        </a:rPr>
                        <a:t>Approaches to ensure buy-in across the organization</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gridSpan="3">
                  <a:txBody>
                    <a:bodyPr/>
                    <a:lstStyle/>
                    <a:p>
                      <a:pPr algn="ctr"/>
                      <a:r>
                        <a:rPr lang="en-US" sz="1200" dirty="0">
                          <a:effectLst/>
                        </a:rPr>
                        <a:t> </a:t>
                      </a:r>
                    </a:p>
                    <a:p>
                      <a:pPr algn="ctr"/>
                      <a:r>
                        <a:rPr lang="en-US" sz="1200" dirty="0">
                          <a:effectLst/>
                        </a:rPr>
                        <a:t> Conclusions and/or Recommendations</a:t>
                      </a:r>
                    </a:p>
                    <a:p>
                      <a:pPr algn="ctr"/>
                      <a:r>
                        <a:rPr lang="en-US" sz="1200" dirty="0">
                          <a:effectLst/>
                        </a:rPr>
                        <a:t> </a:t>
                      </a:r>
                      <a:endParaRPr lang="en-CH" sz="1200" dirty="0">
                        <a:effectLst/>
                        <a:latin typeface="Calibri" panose="020F0502020204030204" pitchFamily="34" charset="0"/>
                        <a:cs typeface="Times New Roman" panose="02020603050405020304" pitchFamily="18" charset="0"/>
                      </a:endParaRPr>
                    </a:p>
                  </a:txBody>
                  <a:tcPr marL="67279" marR="6727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lang="en-US" sz="1200" dirty="0">
                          <a:effectLst/>
                        </a:rPr>
                        <a:t> </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tc hMerge="1">
                  <a:txBody>
                    <a:bodyPr/>
                    <a:lstStyle/>
                    <a:p>
                      <a:r>
                        <a:rPr lang="en-US" sz="1200" dirty="0">
                          <a:effectLst/>
                        </a:rPr>
                        <a:t> </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extLst>
                  <a:ext uri="{0D108BD9-81ED-4DB2-BD59-A6C34878D82A}">
                    <a16:rowId xmlns:a16="http://schemas.microsoft.com/office/drawing/2014/main" val="231540411"/>
                  </a:ext>
                </a:extLst>
              </a:tr>
              <a:tr h="755552">
                <a:tc vMerge="1">
                  <a:txBody>
                    <a:bodyPr/>
                    <a:lstStyle/>
                    <a:p>
                      <a:pPr algn="l"/>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tc>
                <a:tc>
                  <a:txBody>
                    <a:bodyPr/>
                    <a:lstStyle/>
                    <a:p>
                      <a:pPr algn="l"/>
                      <a:r>
                        <a:rPr lang="en-US" sz="1200" b="1" dirty="0">
                          <a:effectLst/>
                        </a:rPr>
                        <a:t>Evaluation and Monitoring</a:t>
                      </a:r>
                      <a:endParaRPr lang="en-CH"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nchor="ctr">
                    <a:lnT w="12700" cap="flat" cmpd="sng" algn="ctr">
                      <a:solidFill>
                        <a:schemeClr val="tx1"/>
                      </a:solidFill>
                      <a:prstDash val="solid"/>
                      <a:round/>
                      <a:headEnd type="none" w="med" len="med"/>
                      <a:tailEnd type="none" w="med" len="med"/>
                    </a:lnT>
                    <a:solidFill>
                      <a:schemeClr val="accent3">
                        <a:lumMod val="20000"/>
                        <a:lumOff val="80000"/>
                      </a:schemeClr>
                    </a:solidFill>
                  </a:tcPr>
                </a:tc>
                <a:tc gridSpan="3">
                  <a:txBody>
                    <a:bodyPr/>
                    <a:lstStyle/>
                    <a:p>
                      <a:pPr algn="ctr"/>
                      <a:r>
                        <a:rPr lang="en-US" sz="1200" dirty="0">
                          <a:effectLst/>
                        </a:rPr>
                        <a:t> </a:t>
                      </a:r>
                    </a:p>
                    <a:p>
                      <a:pPr algn="ctr"/>
                      <a:r>
                        <a:rPr lang="en-US" sz="1200" dirty="0">
                          <a:effectLst/>
                        </a:rPr>
                        <a:t> Conclusions and/or Recommendations</a:t>
                      </a:r>
                    </a:p>
                    <a:p>
                      <a:pPr algn="ctr"/>
                      <a:r>
                        <a:rPr lang="en-US" sz="1200" dirty="0">
                          <a:effectLst/>
                        </a:rPr>
                        <a:t> </a:t>
                      </a:r>
                      <a:endParaRPr lang="en-CH" sz="1200" dirty="0">
                        <a:effectLst/>
                        <a:latin typeface="Calibri" panose="020F0502020204030204" pitchFamily="34" charset="0"/>
                        <a:cs typeface="Times New Roman" panose="02020603050405020304" pitchFamily="18" charset="0"/>
                      </a:endParaRPr>
                    </a:p>
                  </a:txBody>
                  <a:tcPr marL="67279" marR="67279" marT="0" marB="0" anchor="ctr">
                    <a:lnT w="12700" cap="flat" cmpd="sng" algn="ctr">
                      <a:solidFill>
                        <a:schemeClr val="tx1"/>
                      </a:solidFill>
                      <a:prstDash val="solid"/>
                      <a:round/>
                      <a:headEnd type="none" w="med" len="med"/>
                      <a:tailEnd type="none" w="med" len="med"/>
                    </a:lnT>
                  </a:tcPr>
                </a:tc>
                <a:tc hMerge="1">
                  <a:txBody>
                    <a:bodyPr/>
                    <a:lstStyle/>
                    <a:p>
                      <a:r>
                        <a:rPr lang="en-US" sz="1200" dirty="0">
                          <a:effectLst/>
                        </a:rPr>
                        <a:t> </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tc hMerge="1">
                  <a:txBody>
                    <a:bodyPr/>
                    <a:lstStyle/>
                    <a:p>
                      <a:r>
                        <a:rPr lang="en-US" sz="1200" dirty="0">
                          <a:effectLst/>
                        </a:rPr>
                        <a:t> </a:t>
                      </a:r>
                      <a:endParaRPr lang="en-CH"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79" marR="67279" marT="0" marB="0"/>
                </a:tc>
                <a:extLst>
                  <a:ext uri="{0D108BD9-81ED-4DB2-BD59-A6C34878D82A}">
                    <a16:rowId xmlns:a16="http://schemas.microsoft.com/office/drawing/2014/main" val="3248158971"/>
                  </a:ext>
                </a:extLst>
              </a:tr>
            </a:tbl>
          </a:graphicData>
        </a:graphic>
      </p:graphicFrame>
      <p:sp>
        <p:nvSpPr>
          <p:cNvPr id="11" name="Content Placeholder 10">
            <a:extLst>
              <a:ext uri="{FF2B5EF4-FFF2-40B4-BE49-F238E27FC236}">
                <a16:creationId xmlns:a16="http://schemas.microsoft.com/office/drawing/2014/main" id="{212C3456-93E3-3DA1-CEA2-75C943789F3F}"/>
              </a:ext>
            </a:extLst>
          </p:cNvPr>
          <p:cNvSpPr>
            <a:spLocks noGrp="1"/>
          </p:cNvSpPr>
          <p:nvPr>
            <p:ph sz="half" idx="2"/>
          </p:nvPr>
        </p:nvSpPr>
        <p:spPr>
          <a:xfrm>
            <a:off x="6361862" y="3133422"/>
            <a:ext cx="5611813" cy="2854021"/>
          </a:xfrm>
        </p:spPr>
        <p:txBody>
          <a:bodyPr/>
          <a:lstStyle/>
          <a:p>
            <a:pPr>
              <a:spcBef>
                <a:spcPts val="600"/>
              </a:spcBef>
            </a:pPr>
            <a:r>
              <a:rPr lang="en-GB" sz="1600" dirty="0"/>
              <a:t>Participants:</a:t>
            </a:r>
          </a:p>
          <a:p>
            <a:pPr marL="342900" indent="-342900">
              <a:spcBef>
                <a:spcPts val="600"/>
              </a:spcBef>
              <a:buFont typeface="Arial" panose="020B0604020202020204" pitchFamily="34" charset="0"/>
              <a:buChar char="•"/>
            </a:pPr>
            <a:r>
              <a:rPr lang="en-GB" sz="1400" b="0" dirty="0"/>
              <a:t>Research labs – EMBL, EBI, XFEL, PSI</a:t>
            </a:r>
          </a:p>
          <a:p>
            <a:pPr marL="342900" indent="-342900">
              <a:spcBef>
                <a:spcPts val="600"/>
              </a:spcBef>
              <a:buFont typeface="Arial" panose="020B0604020202020204" pitchFamily="34" charset="0"/>
              <a:buChar char="•"/>
            </a:pPr>
            <a:r>
              <a:rPr lang="en-GB" sz="1400" b="0" dirty="0"/>
              <a:t>Science centres – UK National Space Centre, </a:t>
            </a:r>
            <a:r>
              <a:rPr lang="en-GB" sz="1400" b="0" dirty="0" err="1"/>
              <a:t>Physiscope</a:t>
            </a:r>
            <a:r>
              <a:rPr lang="en-GB" sz="1400" b="0" dirty="0"/>
              <a:t>, ESO Supernova, LEGO Foundation, SCMS-UNIL, </a:t>
            </a:r>
            <a:r>
              <a:rPr lang="en-GB" sz="1400" b="0" dirty="0" err="1"/>
              <a:t>Musée</a:t>
            </a:r>
            <a:r>
              <a:rPr lang="en-GB" sz="1400" b="0" dirty="0"/>
              <a:t> de la Main, </a:t>
            </a:r>
            <a:r>
              <a:rPr lang="en-GB" sz="1400" b="0" dirty="0" err="1"/>
              <a:t>Animascience</a:t>
            </a:r>
            <a:endParaRPr lang="en-GB" sz="1400" b="0" dirty="0"/>
          </a:p>
          <a:p>
            <a:pPr marL="342900" indent="-342900">
              <a:spcBef>
                <a:spcPts val="600"/>
              </a:spcBef>
              <a:buFont typeface="Arial" panose="020B0604020202020204" pitchFamily="34" charset="0"/>
              <a:buChar char="•"/>
            </a:pPr>
            <a:r>
              <a:rPr lang="en-GB" sz="1400" b="0" dirty="0"/>
              <a:t>Industry - Novartis</a:t>
            </a:r>
          </a:p>
          <a:p>
            <a:pPr marL="342900" indent="-342900">
              <a:spcBef>
                <a:spcPts val="600"/>
              </a:spcBef>
              <a:buFont typeface="Arial" panose="020B0604020202020204" pitchFamily="34" charset="0"/>
              <a:buChar char="•"/>
            </a:pPr>
            <a:r>
              <a:rPr lang="en-GB" sz="1400" b="0" dirty="0"/>
              <a:t>Trainers, PES researchers</a:t>
            </a:r>
          </a:p>
          <a:p>
            <a:pPr marL="342900" indent="-342900">
              <a:spcBef>
                <a:spcPts val="600"/>
              </a:spcBef>
              <a:buFont typeface="Arial" panose="020B0604020202020204" pitchFamily="34" charset="0"/>
              <a:buChar char="•"/>
            </a:pPr>
            <a:r>
              <a:rPr lang="en-GB" sz="1400" b="0" dirty="0"/>
              <a:t>CERN – experienced guides, LHC experiments visit coordinators, HR L&amp;D, senior staff involved in education and outreach  </a:t>
            </a:r>
          </a:p>
          <a:p>
            <a:pPr marL="342900" indent="-342900">
              <a:spcBef>
                <a:spcPts val="600"/>
              </a:spcBef>
              <a:buFont typeface="Arial" panose="020B0604020202020204" pitchFamily="34" charset="0"/>
              <a:buChar char="•"/>
            </a:pPr>
            <a:r>
              <a:rPr lang="en-GB" sz="1400" b="0" dirty="0"/>
              <a:t>IR-ECO</a:t>
            </a:r>
          </a:p>
          <a:p>
            <a:pPr marL="342900" indent="-342900">
              <a:spcBef>
                <a:spcPts val="600"/>
              </a:spcBef>
              <a:buFont typeface="Arial" panose="020B0604020202020204" pitchFamily="34" charset="0"/>
              <a:buChar char="•"/>
            </a:pPr>
            <a:endParaRPr lang="en-GB" sz="1400" b="0" dirty="0"/>
          </a:p>
        </p:txBody>
      </p:sp>
      <p:sp>
        <p:nvSpPr>
          <p:cNvPr id="5" name="Footer Placeholder 4">
            <a:extLst>
              <a:ext uri="{FF2B5EF4-FFF2-40B4-BE49-F238E27FC236}">
                <a16:creationId xmlns:a16="http://schemas.microsoft.com/office/drawing/2014/main" id="{32E89E28-8AA8-7E6A-7278-942291D805D0}"/>
              </a:ext>
            </a:extLst>
          </p:cNvPr>
          <p:cNvSpPr>
            <a:spLocks noGrp="1"/>
          </p:cNvSpPr>
          <p:nvPr>
            <p:ph type="ftr" sz="quarter" idx="11"/>
          </p:nvPr>
        </p:nvSpPr>
        <p:spPr/>
        <p:txBody>
          <a:bodyPr/>
          <a:lstStyle/>
          <a:p>
            <a:r>
              <a:rPr lang="en-US"/>
              <a:t>32nd EPPCN Meeting | 24.11.2022</a:t>
            </a:r>
            <a:endParaRPr lang="en-US" dirty="0"/>
          </a:p>
        </p:txBody>
      </p:sp>
      <p:sp>
        <p:nvSpPr>
          <p:cNvPr id="14" name="TextBox 13">
            <a:extLst>
              <a:ext uri="{FF2B5EF4-FFF2-40B4-BE49-F238E27FC236}">
                <a16:creationId xmlns:a16="http://schemas.microsoft.com/office/drawing/2014/main" id="{1486DA7E-E24A-5249-EFDA-73F3798D8EC9}"/>
              </a:ext>
            </a:extLst>
          </p:cNvPr>
          <p:cNvSpPr txBox="1"/>
          <p:nvPr/>
        </p:nvSpPr>
        <p:spPr>
          <a:xfrm>
            <a:off x="6284361" y="1591052"/>
            <a:ext cx="5689314" cy="830997"/>
          </a:xfrm>
          <a:prstGeom prst="rect">
            <a:avLst/>
          </a:prstGeom>
          <a:noFill/>
        </p:spPr>
        <p:txBody>
          <a:bodyPr wrap="square" lIns="0" tIns="0" rIns="0" bIns="0" rtlCol="0">
            <a:spAutoFit/>
          </a:bodyPr>
          <a:lstStyle/>
          <a:p>
            <a:pPr algn="l"/>
            <a:r>
              <a:rPr lang="en-US" sz="1800" b="1" dirty="0">
                <a:solidFill>
                  <a:srgbClr val="000000"/>
                </a:solidFill>
                <a:effectLst/>
                <a:latin typeface="Calibri" panose="020F0502020204030204" pitchFamily="34" charset="0"/>
                <a:ea typeface="Times New Roman" panose="02020603050405020304" pitchFamily="18" charset="0"/>
              </a:rPr>
              <a:t>Expected outcomes: </a:t>
            </a:r>
          </a:p>
          <a:p>
            <a:pPr algn="l"/>
            <a:r>
              <a:rPr lang="en-US" sz="1800" dirty="0">
                <a:solidFill>
                  <a:srgbClr val="000000"/>
                </a:solidFill>
                <a:effectLst/>
                <a:latin typeface="Calibri" panose="020F0502020204030204" pitchFamily="34" charset="0"/>
                <a:ea typeface="Times New Roman" panose="02020603050405020304" pitchFamily="18" charset="0"/>
              </a:rPr>
              <a:t>Conclusions and recommendations to inform setting up of a volunteer </a:t>
            </a:r>
            <a:r>
              <a:rPr lang="en-US" sz="1800" dirty="0" err="1">
                <a:solidFill>
                  <a:srgbClr val="000000"/>
                </a:solidFill>
                <a:effectLst/>
                <a:latin typeface="Calibri" panose="020F0502020204030204" pitchFamily="34" charset="0"/>
                <a:ea typeface="Times New Roman" panose="02020603050405020304" pitchFamily="18" charset="0"/>
              </a:rPr>
              <a:t>programme</a:t>
            </a:r>
            <a:r>
              <a:rPr lang="en-US" sz="1800" dirty="0">
                <a:solidFill>
                  <a:srgbClr val="000000"/>
                </a:solidFill>
                <a:effectLst/>
                <a:latin typeface="Calibri" panose="020F0502020204030204" pitchFamily="34" charset="0"/>
                <a:ea typeface="Times New Roman" panose="02020603050405020304" pitchFamily="18" charset="0"/>
              </a:rPr>
              <a:t> for education and outreach.</a:t>
            </a:r>
            <a:endParaRPr lang="en-GB" dirty="0"/>
          </a:p>
        </p:txBody>
      </p:sp>
      <p:sp>
        <p:nvSpPr>
          <p:cNvPr id="2" name="TextBox 1">
            <a:extLst>
              <a:ext uri="{FF2B5EF4-FFF2-40B4-BE49-F238E27FC236}">
                <a16:creationId xmlns:a16="http://schemas.microsoft.com/office/drawing/2014/main" id="{6164C0EF-0F05-AF0B-1135-0DA8F1A96B14}"/>
              </a:ext>
            </a:extLst>
          </p:cNvPr>
          <p:cNvSpPr txBox="1"/>
          <p:nvPr/>
        </p:nvSpPr>
        <p:spPr>
          <a:xfrm>
            <a:off x="415266" y="991100"/>
            <a:ext cx="6771084" cy="276999"/>
          </a:xfrm>
          <a:prstGeom prst="rect">
            <a:avLst/>
          </a:prstGeom>
          <a:noFill/>
        </p:spPr>
        <p:txBody>
          <a:bodyPr wrap="none" lIns="0" tIns="0" rIns="0" bIns="0" rtlCol="0">
            <a:spAutoFit/>
          </a:bodyPr>
          <a:lstStyle/>
          <a:p>
            <a:pPr algn="l"/>
            <a:r>
              <a:rPr lang="en-GB" dirty="0"/>
              <a:t>A</a:t>
            </a:r>
            <a:r>
              <a:rPr lang="en-GB" sz="1800" dirty="0"/>
              <a:t> workshop to share best practices and learn from others (25 Nov)</a:t>
            </a:r>
            <a:endParaRPr lang="en-GB" dirty="0"/>
          </a:p>
        </p:txBody>
      </p:sp>
      <p:sp>
        <p:nvSpPr>
          <p:cNvPr id="3" name="Slide Number Placeholder 2">
            <a:extLst>
              <a:ext uri="{FF2B5EF4-FFF2-40B4-BE49-F238E27FC236}">
                <a16:creationId xmlns:a16="http://schemas.microsoft.com/office/drawing/2014/main" id="{2E84B2E1-72F9-4D19-779B-313C8E0998BC}"/>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5392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08DFD-C728-29DA-17BE-14853B1274F4}"/>
              </a:ext>
            </a:extLst>
          </p:cNvPr>
          <p:cNvSpPr>
            <a:spLocks noGrp="1"/>
          </p:cNvSpPr>
          <p:nvPr>
            <p:ph type="title"/>
          </p:nvPr>
        </p:nvSpPr>
        <p:spPr/>
        <p:txBody>
          <a:bodyPr/>
          <a:lstStyle/>
          <a:p>
            <a:r>
              <a:rPr lang="en-GB" dirty="0"/>
              <a:t>Changes in IR-ECO</a:t>
            </a:r>
          </a:p>
        </p:txBody>
      </p:sp>
      <p:sp>
        <p:nvSpPr>
          <p:cNvPr id="3" name="Footer Placeholder 2">
            <a:extLst>
              <a:ext uri="{FF2B5EF4-FFF2-40B4-BE49-F238E27FC236}">
                <a16:creationId xmlns:a16="http://schemas.microsoft.com/office/drawing/2014/main" id="{DC0D7FDB-1E0E-24C6-205F-E954F897F2D9}"/>
              </a:ext>
            </a:extLst>
          </p:cNvPr>
          <p:cNvSpPr>
            <a:spLocks noGrp="1"/>
          </p:cNvSpPr>
          <p:nvPr>
            <p:ph type="ftr" sz="quarter" idx="11"/>
          </p:nvPr>
        </p:nvSpPr>
        <p:spPr/>
        <p:txBody>
          <a:bodyPr/>
          <a:lstStyle/>
          <a:p>
            <a:r>
              <a:rPr lang="en-US"/>
              <a:t>32nd EPPCN Meeting | 24.11.2022</a:t>
            </a:r>
            <a:endParaRPr lang="en-US" dirty="0"/>
          </a:p>
        </p:txBody>
      </p:sp>
      <p:sp>
        <p:nvSpPr>
          <p:cNvPr id="4" name="TextBox 3">
            <a:extLst>
              <a:ext uri="{FF2B5EF4-FFF2-40B4-BE49-F238E27FC236}">
                <a16:creationId xmlns:a16="http://schemas.microsoft.com/office/drawing/2014/main" id="{4D306C95-792B-054C-26DB-3E68B2516B25}"/>
              </a:ext>
            </a:extLst>
          </p:cNvPr>
          <p:cNvSpPr txBox="1"/>
          <p:nvPr/>
        </p:nvSpPr>
        <p:spPr>
          <a:xfrm>
            <a:off x="407987" y="1258957"/>
            <a:ext cx="9017533" cy="1576009"/>
          </a:xfrm>
          <a:prstGeom prst="rect">
            <a:avLst/>
          </a:prstGeom>
          <a:noFill/>
        </p:spPr>
        <p:txBody>
          <a:bodyPr wrap="none" lIns="0" tIns="0" rIns="0" bIns="0" rtlCol="0">
            <a:spAutoFit/>
          </a:bodyPr>
          <a:lstStyle/>
          <a:p>
            <a:pPr marL="285750" indent="-285750">
              <a:lnSpc>
                <a:spcPct val="200000"/>
              </a:lnSpc>
              <a:buFont typeface="Arial" panose="020B0604020202020204" pitchFamily="34" charset="0"/>
              <a:buChar char="•"/>
            </a:pPr>
            <a:r>
              <a:rPr lang="en-GB" dirty="0"/>
              <a:t>Visits and Events Operations section will move to the SGW Business Unit (Jan 2023) </a:t>
            </a:r>
          </a:p>
          <a:p>
            <a:pPr marL="285750" indent="-285750">
              <a:lnSpc>
                <a:spcPct val="200000"/>
              </a:lnSpc>
              <a:buFont typeface="Arial" panose="020B0604020202020204" pitchFamily="34" charset="0"/>
              <a:buChar char="•"/>
            </a:pPr>
            <a:r>
              <a:rPr lang="en-GB" dirty="0"/>
              <a:t>James Gillies will be retiring (summer 2023)</a:t>
            </a:r>
          </a:p>
          <a:p>
            <a:pPr marL="285750" indent="-285750">
              <a:lnSpc>
                <a:spcPct val="200000"/>
              </a:lnSpc>
              <a:buFont typeface="Arial" panose="020B0604020202020204" pitchFamily="34" charset="0"/>
              <a:buChar char="•"/>
            </a:pPr>
            <a:r>
              <a:rPr lang="en-GB" dirty="0"/>
              <a:t>New section leader for Media and Digital Communication (Apr/May 2023)</a:t>
            </a:r>
          </a:p>
        </p:txBody>
      </p:sp>
      <p:pic>
        <p:nvPicPr>
          <p:cNvPr id="6" name="Picture 5" descr="A close up of colourful chameleon">
            <a:extLst>
              <a:ext uri="{FF2B5EF4-FFF2-40B4-BE49-F238E27FC236}">
                <a16:creationId xmlns:a16="http://schemas.microsoft.com/office/drawing/2014/main" id="{D788DA3E-D4EE-E6CB-3C07-26B350F097A9}"/>
              </a:ext>
            </a:extLst>
          </p:cNvPr>
          <p:cNvPicPr>
            <a:picLocks noChangeAspect="1"/>
          </p:cNvPicPr>
          <p:nvPr/>
        </p:nvPicPr>
        <p:blipFill>
          <a:blip r:embed="rId2"/>
          <a:stretch>
            <a:fillRect/>
          </a:stretch>
        </p:blipFill>
        <p:spPr>
          <a:xfrm>
            <a:off x="7377724" y="3027045"/>
            <a:ext cx="4629638" cy="3086425"/>
          </a:xfrm>
          <a:prstGeom prst="rect">
            <a:avLst/>
          </a:prstGeom>
        </p:spPr>
      </p:pic>
      <p:sp>
        <p:nvSpPr>
          <p:cNvPr id="7" name="Slide Number Placeholder 6">
            <a:extLst>
              <a:ext uri="{FF2B5EF4-FFF2-40B4-BE49-F238E27FC236}">
                <a16:creationId xmlns:a16="http://schemas.microsoft.com/office/drawing/2014/main" id="{8A488B8B-2611-349C-32D1-4F18C0188CB3}"/>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97318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3718ED-0869-7FBC-E328-66293261F361}"/>
              </a:ext>
            </a:extLst>
          </p:cNvPr>
          <p:cNvSpPr>
            <a:spLocks noGrp="1"/>
          </p:cNvSpPr>
          <p:nvPr>
            <p:ph type="title"/>
          </p:nvPr>
        </p:nvSpPr>
        <p:spPr>
          <a:xfrm>
            <a:off x="407988" y="373593"/>
            <a:ext cx="11376025" cy="1065742"/>
          </a:xfrm>
        </p:spPr>
        <p:txBody>
          <a:bodyPr anchor="t">
            <a:normAutofit/>
          </a:bodyPr>
          <a:lstStyle/>
          <a:p>
            <a:r>
              <a:rPr lang="en-GB" sz="2800" dirty="0"/>
              <a:t>Communication after Council meetings</a:t>
            </a:r>
          </a:p>
        </p:txBody>
      </p:sp>
      <p:sp>
        <p:nvSpPr>
          <p:cNvPr id="4" name="Footer Placeholder 3">
            <a:extLst>
              <a:ext uri="{FF2B5EF4-FFF2-40B4-BE49-F238E27FC236}">
                <a16:creationId xmlns:a16="http://schemas.microsoft.com/office/drawing/2014/main" id="{58E2E038-9732-48E1-B3E0-CFECD03083BC}"/>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fr-FR"/>
              <a:t>32nd EPPCN Meeting | 24.11.2022</a:t>
            </a:r>
            <a:endParaRPr lang="en-US"/>
          </a:p>
        </p:txBody>
      </p:sp>
      <p:graphicFrame>
        <p:nvGraphicFramePr>
          <p:cNvPr id="7" name="Content Placeholder 1">
            <a:extLst>
              <a:ext uri="{FF2B5EF4-FFF2-40B4-BE49-F238E27FC236}">
                <a16:creationId xmlns:a16="http://schemas.microsoft.com/office/drawing/2014/main" id="{E8935C1F-2523-9566-9B76-9C7E383E4E90}"/>
              </a:ext>
            </a:extLst>
          </p:cNvPr>
          <p:cNvGraphicFramePr>
            <a:graphicFrameLocks noGrp="1"/>
          </p:cNvGraphicFramePr>
          <p:nvPr>
            <p:ph idx="1"/>
            <p:extLst>
              <p:ext uri="{D42A27DB-BD31-4B8C-83A1-F6EECF244321}">
                <p14:modId xmlns:p14="http://schemas.microsoft.com/office/powerpoint/2010/main" val="520642099"/>
              </p:ext>
            </p:extLst>
          </p:nvPr>
        </p:nvGraphicFramePr>
        <p:xfrm>
          <a:off x="328476" y="1124744"/>
          <a:ext cx="113760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2AEA81F7-6C97-2EDB-D74E-47A7B2B955F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570351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icture containing graphical user interface&#10;&#10;Description automatically generated">
            <a:extLst>
              <a:ext uri="{FF2B5EF4-FFF2-40B4-BE49-F238E27FC236}">
                <a16:creationId xmlns:a16="http://schemas.microsoft.com/office/drawing/2014/main" id="{6C30AEDB-1DD9-0973-FCCD-EAC40DD6BCD5}"/>
              </a:ext>
            </a:extLst>
          </p:cNvPr>
          <p:cNvPicPr>
            <a:picLocks noGrp="1" noChangeAspect="1"/>
          </p:cNvPicPr>
          <p:nvPr>
            <p:ph type="pic" sz="quarter" idx="13"/>
          </p:nvPr>
        </p:nvPicPr>
        <p:blipFill rotWithShape="1">
          <a:blip r:embed="rId2"/>
          <a:srcRect l="24146" t="4178" b="4178"/>
          <a:stretch/>
        </p:blipFill>
        <p:spPr>
          <a:xfrm>
            <a:off x="124474" y="331048"/>
            <a:ext cx="8269576" cy="5619976"/>
          </a:xfrm>
          <a:prstGeom prst="rect">
            <a:avLst/>
          </a:prstGeom>
        </p:spPr>
      </p:pic>
      <p:sp>
        <p:nvSpPr>
          <p:cNvPr id="18" name="Content Placeholder 17">
            <a:extLst>
              <a:ext uri="{FF2B5EF4-FFF2-40B4-BE49-F238E27FC236}">
                <a16:creationId xmlns:a16="http://schemas.microsoft.com/office/drawing/2014/main" id="{61FF0F74-3066-B5ED-1459-49F0DE73D711}"/>
              </a:ext>
            </a:extLst>
          </p:cNvPr>
          <p:cNvSpPr>
            <a:spLocks noGrp="1"/>
          </p:cNvSpPr>
          <p:nvPr>
            <p:ph idx="1"/>
          </p:nvPr>
        </p:nvSpPr>
        <p:spPr>
          <a:xfrm>
            <a:off x="8075612" y="0"/>
            <a:ext cx="4116388" cy="6318354"/>
          </a:xfrm>
        </p:spPr>
        <p:txBody>
          <a:bodyPr>
            <a:noAutofit/>
          </a:bodyPr>
          <a:lstStyle/>
          <a:p>
            <a:pPr>
              <a:lnSpc>
                <a:spcPct val="100000"/>
              </a:lnSpc>
              <a:spcBef>
                <a:spcPts val="0"/>
              </a:spcBef>
              <a:spcAft>
                <a:spcPts val="0"/>
              </a:spcAft>
            </a:pPr>
            <a:r>
              <a:rPr lang="en-GB" dirty="0"/>
              <a:t>Scientific</a:t>
            </a:r>
            <a:r>
              <a:rPr lang="en-GB" b="0" dirty="0"/>
              <a:t> </a:t>
            </a:r>
            <a:r>
              <a:rPr lang="en-GB" dirty="0"/>
              <a:t>symposium</a:t>
            </a:r>
          </a:p>
          <a:p>
            <a:pPr>
              <a:lnSpc>
                <a:spcPct val="100000"/>
              </a:lnSpc>
              <a:spcBef>
                <a:spcPts val="0"/>
              </a:spcBef>
              <a:spcAft>
                <a:spcPts val="0"/>
              </a:spcAft>
            </a:pPr>
            <a:endParaRPr lang="en-GB" sz="1800" b="0" dirty="0"/>
          </a:p>
          <a:p>
            <a:pPr>
              <a:lnSpc>
                <a:spcPct val="100000"/>
              </a:lnSpc>
              <a:spcBef>
                <a:spcPts val="0"/>
              </a:spcBef>
              <a:spcAft>
                <a:spcPts val="0"/>
              </a:spcAft>
            </a:pPr>
            <a:r>
              <a:rPr lang="en-GB" sz="1600" b="0" dirty="0"/>
              <a:t>In CERN Main Auditorium + EN and FR webcast</a:t>
            </a:r>
          </a:p>
          <a:p>
            <a:pPr>
              <a:lnSpc>
                <a:spcPct val="100000"/>
              </a:lnSpc>
              <a:spcBef>
                <a:spcPts val="0"/>
              </a:spcBef>
              <a:spcAft>
                <a:spcPts val="0"/>
              </a:spcAft>
            </a:pPr>
            <a:endParaRPr lang="en-GB" sz="1600" b="0" dirty="0"/>
          </a:p>
          <a:p>
            <a:pPr>
              <a:lnSpc>
                <a:spcPct val="100000"/>
              </a:lnSpc>
              <a:spcBef>
                <a:spcPts val="0"/>
              </a:spcBef>
              <a:spcAft>
                <a:spcPts val="0"/>
              </a:spcAft>
            </a:pPr>
            <a:endParaRPr lang="en-GB" sz="1600" b="0" dirty="0"/>
          </a:p>
          <a:p>
            <a:pPr marL="285750" indent="-285750">
              <a:lnSpc>
                <a:spcPct val="100000"/>
              </a:lnSpc>
              <a:spcBef>
                <a:spcPts val="0"/>
              </a:spcBef>
              <a:spcAft>
                <a:spcPts val="0"/>
              </a:spcAft>
              <a:buFont typeface="Arial" panose="020B0604020202020204" pitchFamily="34" charset="0"/>
              <a:buChar char="•"/>
            </a:pPr>
            <a:r>
              <a:rPr lang="en-GB" sz="1600" b="0" dirty="0"/>
              <a:t>CERN Auditorium was oversubscribed …empty seats on the day</a:t>
            </a:r>
          </a:p>
          <a:p>
            <a:pPr marL="285750" indent="-285750">
              <a:lnSpc>
                <a:spcPct val="100000"/>
              </a:lnSpc>
              <a:spcBef>
                <a:spcPts val="0"/>
              </a:spcBef>
              <a:spcAft>
                <a:spcPts val="0"/>
              </a:spcAft>
              <a:buFont typeface="Arial" panose="020B0604020202020204" pitchFamily="34" charset="0"/>
              <a:buChar char="•"/>
            </a:pPr>
            <a:r>
              <a:rPr lang="en-GB" sz="1600" b="0" dirty="0"/>
              <a:t>Peak online audience of approx. 1150 </a:t>
            </a:r>
          </a:p>
          <a:p>
            <a:pPr marL="285750" indent="-285750">
              <a:lnSpc>
                <a:spcPct val="100000"/>
              </a:lnSpc>
              <a:spcBef>
                <a:spcPts val="0"/>
              </a:spcBef>
              <a:spcAft>
                <a:spcPts val="0"/>
              </a:spcAft>
              <a:buFont typeface="Arial" panose="020B0604020202020204" pitchFamily="34" charset="0"/>
              <a:buChar char="•"/>
            </a:pPr>
            <a:endParaRPr lang="en-GB" sz="1600" b="0" dirty="0"/>
          </a:p>
          <a:p>
            <a:pPr marL="285750" indent="-285750">
              <a:lnSpc>
                <a:spcPct val="100000"/>
              </a:lnSpc>
              <a:spcBef>
                <a:spcPts val="0"/>
              </a:spcBef>
              <a:spcAft>
                <a:spcPts val="0"/>
              </a:spcAft>
              <a:buFont typeface="Arial" panose="020B0604020202020204" pitchFamily="34" charset="0"/>
              <a:buChar char="•"/>
            </a:pPr>
            <a:r>
              <a:rPr lang="en-GB" sz="1600" b="0" dirty="0"/>
              <a:t>Public streaming at universities/institutes in at least 5 Member States</a:t>
            </a:r>
          </a:p>
          <a:p>
            <a:pPr marL="285750" indent="-285750">
              <a:lnSpc>
                <a:spcPct val="100000"/>
              </a:lnSpc>
              <a:spcBef>
                <a:spcPts val="0"/>
              </a:spcBef>
              <a:spcAft>
                <a:spcPts val="0"/>
              </a:spcAft>
              <a:buFont typeface="Arial" panose="020B0604020202020204" pitchFamily="34" charset="0"/>
              <a:buChar char="•"/>
            </a:pPr>
            <a:r>
              <a:rPr lang="en-GB" sz="1600" b="0" dirty="0"/>
              <a:t>Live tweeting by CERN Courier -&gt; increase in Courier followers on Twitter</a:t>
            </a:r>
          </a:p>
          <a:p>
            <a:pPr>
              <a:lnSpc>
                <a:spcPct val="100000"/>
              </a:lnSpc>
              <a:spcBef>
                <a:spcPts val="0"/>
              </a:spcBef>
              <a:spcAft>
                <a:spcPts val="0"/>
              </a:spcAft>
            </a:pPr>
            <a:endParaRPr lang="en-GB" sz="1800" b="0" dirty="0"/>
          </a:p>
          <a:p>
            <a:pPr>
              <a:lnSpc>
                <a:spcPct val="100000"/>
              </a:lnSpc>
              <a:spcBef>
                <a:spcPts val="0"/>
              </a:spcBef>
              <a:spcAft>
                <a:spcPts val="0"/>
              </a:spcAft>
            </a:pPr>
            <a:endParaRPr lang="en-GB" sz="1800" b="0" dirty="0"/>
          </a:p>
          <a:p>
            <a:pPr>
              <a:lnSpc>
                <a:spcPct val="100000"/>
              </a:lnSpc>
              <a:spcBef>
                <a:spcPts val="0"/>
              </a:spcBef>
              <a:spcAft>
                <a:spcPts val="0"/>
              </a:spcAft>
            </a:pPr>
            <a:endParaRPr lang="en-GB" sz="1800" b="0" dirty="0"/>
          </a:p>
        </p:txBody>
      </p:sp>
      <p:sp>
        <p:nvSpPr>
          <p:cNvPr id="3" name="Footer Placeholder 2">
            <a:extLst>
              <a:ext uri="{FF2B5EF4-FFF2-40B4-BE49-F238E27FC236}">
                <a16:creationId xmlns:a16="http://schemas.microsoft.com/office/drawing/2014/main" id="{AAF56CFA-A99F-484F-8F61-DE6BB5AA7BCF}"/>
              </a:ext>
            </a:extLst>
          </p:cNvPr>
          <p:cNvSpPr>
            <a:spLocks noGrp="1"/>
          </p:cNvSpPr>
          <p:nvPr>
            <p:ph type="ftr" sz="quarter" idx="11"/>
          </p:nvPr>
        </p:nvSpPr>
        <p:spPr/>
        <p:txBody>
          <a:bodyPr/>
          <a:lstStyle/>
          <a:p>
            <a:r>
              <a:rPr lang="fr-FR"/>
              <a:t>32nd EPPCN Meeting | 24.11.2022</a:t>
            </a:r>
            <a:endParaRPr lang="en-US" b="1" dirty="0"/>
          </a:p>
        </p:txBody>
      </p:sp>
      <p:sp>
        <p:nvSpPr>
          <p:cNvPr id="6" name="TextBox 5">
            <a:extLst>
              <a:ext uri="{FF2B5EF4-FFF2-40B4-BE49-F238E27FC236}">
                <a16:creationId xmlns:a16="http://schemas.microsoft.com/office/drawing/2014/main" id="{AF966653-9BFD-49DD-EB31-4B24441398DB}"/>
              </a:ext>
            </a:extLst>
          </p:cNvPr>
          <p:cNvSpPr txBox="1"/>
          <p:nvPr/>
        </p:nvSpPr>
        <p:spPr>
          <a:xfrm>
            <a:off x="10133805" y="5083095"/>
            <a:ext cx="1829988" cy="1077218"/>
          </a:xfrm>
          <a:prstGeom prst="rect">
            <a:avLst/>
          </a:prstGeom>
          <a:noFill/>
        </p:spPr>
        <p:txBody>
          <a:bodyPr wrap="none" lIns="0" tIns="0" rIns="0" bIns="0" rtlCol="0">
            <a:spAutoFit/>
          </a:bodyPr>
          <a:lstStyle/>
          <a:p>
            <a:pPr algn="l"/>
            <a:r>
              <a:rPr lang="en-GB" sz="1400" dirty="0">
                <a:solidFill>
                  <a:schemeClr val="bg1"/>
                </a:solidFill>
              </a:rPr>
              <a:t>Scientific community</a:t>
            </a:r>
          </a:p>
          <a:p>
            <a:pPr algn="l"/>
            <a:r>
              <a:rPr lang="en-GB" sz="1400" dirty="0">
                <a:solidFill>
                  <a:schemeClr val="bg1"/>
                </a:solidFill>
              </a:rPr>
              <a:t>CERN community</a:t>
            </a:r>
          </a:p>
          <a:p>
            <a:pPr algn="l"/>
            <a:r>
              <a:rPr lang="en-GB" sz="1400" dirty="0">
                <a:solidFill>
                  <a:schemeClr val="bg1"/>
                </a:solidFill>
              </a:rPr>
              <a:t>Media</a:t>
            </a:r>
          </a:p>
          <a:p>
            <a:pPr algn="l"/>
            <a:r>
              <a:rPr lang="en-GB" sz="1400" dirty="0">
                <a:solidFill>
                  <a:schemeClr val="bg1"/>
                </a:solidFill>
              </a:rPr>
              <a:t>Teachers and Students</a:t>
            </a:r>
          </a:p>
          <a:p>
            <a:pPr algn="l"/>
            <a:r>
              <a:rPr lang="en-GB" sz="1400" dirty="0">
                <a:solidFill>
                  <a:schemeClr val="bg1"/>
                </a:solidFill>
              </a:rPr>
              <a:t>Decision-makers</a:t>
            </a:r>
          </a:p>
        </p:txBody>
      </p:sp>
      <p:pic>
        <p:nvPicPr>
          <p:cNvPr id="17" name="Graphic 16" descr="Target Audience with solid fill">
            <a:extLst>
              <a:ext uri="{FF2B5EF4-FFF2-40B4-BE49-F238E27FC236}">
                <a16:creationId xmlns:a16="http://schemas.microsoft.com/office/drawing/2014/main" id="{F00BA289-A231-49EE-6926-E1815EC8A8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78624" y="5417792"/>
            <a:ext cx="609600" cy="609600"/>
          </a:xfrm>
          <a:prstGeom prst="rect">
            <a:avLst/>
          </a:prstGeom>
        </p:spPr>
      </p:pic>
      <p:sp>
        <p:nvSpPr>
          <p:cNvPr id="4" name="Slide Number Placeholder 3">
            <a:extLst>
              <a:ext uri="{FF2B5EF4-FFF2-40B4-BE49-F238E27FC236}">
                <a16:creationId xmlns:a16="http://schemas.microsoft.com/office/drawing/2014/main" id="{D285DEB0-D518-A921-466F-309AAA87BB13}"/>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604274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4C2E23-7341-E448-77B7-CC7B8C0C9CC7}"/>
              </a:ext>
            </a:extLst>
          </p:cNvPr>
          <p:cNvSpPr>
            <a:spLocks noGrp="1"/>
          </p:cNvSpPr>
          <p:nvPr>
            <p:ph type="title"/>
          </p:nvPr>
        </p:nvSpPr>
        <p:spPr/>
        <p:txBody>
          <a:bodyPr/>
          <a:lstStyle/>
          <a:p>
            <a:r>
              <a:rPr lang="en-GB" sz="3200" dirty="0" err="1"/>
              <a:t>Home.cern</a:t>
            </a:r>
            <a:endParaRPr lang="en-GB" sz="3200" dirty="0"/>
          </a:p>
        </p:txBody>
      </p:sp>
      <p:sp>
        <p:nvSpPr>
          <p:cNvPr id="9" name="Text Placeholder 8">
            <a:extLst>
              <a:ext uri="{FF2B5EF4-FFF2-40B4-BE49-F238E27FC236}">
                <a16:creationId xmlns:a16="http://schemas.microsoft.com/office/drawing/2014/main" id="{557E0BC6-AB37-637D-E3A0-25F737E10001}"/>
              </a:ext>
            </a:extLst>
          </p:cNvPr>
          <p:cNvSpPr>
            <a:spLocks noGrp="1"/>
          </p:cNvSpPr>
          <p:nvPr>
            <p:ph type="body" idx="15"/>
          </p:nvPr>
        </p:nvSpPr>
        <p:spPr/>
        <p:txBody>
          <a:bodyPr/>
          <a:lstStyle/>
          <a:p>
            <a:r>
              <a:rPr lang="en-US" sz="1800" dirty="0"/>
              <a:t>Higgs boson “nuggets” </a:t>
            </a:r>
            <a:r>
              <a:rPr lang="en-US" sz="1800" b="0" dirty="0"/>
              <a:t>- Five new pages of deeper Higgs boson content in EN and FR</a:t>
            </a:r>
          </a:p>
        </p:txBody>
      </p:sp>
      <p:sp>
        <p:nvSpPr>
          <p:cNvPr id="10" name="Picture Placeholder 9">
            <a:extLst>
              <a:ext uri="{FF2B5EF4-FFF2-40B4-BE49-F238E27FC236}">
                <a16:creationId xmlns:a16="http://schemas.microsoft.com/office/drawing/2014/main" id="{283009E7-5EF2-DC13-01D9-9F315CC9F616}"/>
              </a:ext>
            </a:extLst>
          </p:cNvPr>
          <p:cNvSpPr>
            <a:spLocks noGrp="1"/>
          </p:cNvSpPr>
          <p:nvPr>
            <p:ph type="pic" sz="quarter" idx="16"/>
          </p:nvPr>
        </p:nvSpPr>
        <p:spPr/>
      </p:sp>
      <p:sp>
        <p:nvSpPr>
          <p:cNvPr id="3" name="Footer Placeholder 2">
            <a:extLst>
              <a:ext uri="{FF2B5EF4-FFF2-40B4-BE49-F238E27FC236}">
                <a16:creationId xmlns:a16="http://schemas.microsoft.com/office/drawing/2014/main" id="{B06ED311-42C1-1C41-8EE1-7116836E62AB}"/>
              </a:ext>
            </a:extLst>
          </p:cNvPr>
          <p:cNvSpPr>
            <a:spLocks noGrp="1"/>
          </p:cNvSpPr>
          <p:nvPr>
            <p:ph type="ftr" sz="quarter" idx="18"/>
          </p:nvPr>
        </p:nvSpPr>
        <p:spPr/>
        <p:txBody>
          <a:bodyPr/>
          <a:lstStyle/>
          <a:p>
            <a:r>
              <a:rPr lang="fr-FR"/>
              <a:t>32nd EPPCN Meeting | 24.11.2022</a:t>
            </a:r>
            <a:endParaRPr lang="en-US" b="1" dirty="0"/>
          </a:p>
        </p:txBody>
      </p:sp>
      <p:sp>
        <p:nvSpPr>
          <p:cNvPr id="15" name="Text Placeholder 14">
            <a:extLst>
              <a:ext uri="{FF2B5EF4-FFF2-40B4-BE49-F238E27FC236}">
                <a16:creationId xmlns:a16="http://schemas.microsoft.com/office/drawing/2014/main" id="{EA4480B5-54AE-37CA-2341-F35C0C40401E}"/>
              </a:ext>
            </a:extLst>
          </p:cNvPr>
          <p:cNvSpPr>
            <a:spLocks noGrp="1"/>
          </p:cNvSpPr>
          <p:nvPr>
            <p:ph type="body" idx="20"/>
          </p:nvPr>
        </p:nvSpPr>
        <p:spPr/>
        <p:txBody>
          <a:bodyPr/>
          <a:lstStyle/>
          <a:p>
            <a:r>
              <a:rPr lang="en-GB" sz="1800" dirty="0"/>
              <a:t>Homepage: new banner imaging and messaging; countdowns</a:t>
            </a:r>
          </a:p>
        </p:txBody>
      </p:sp>
      <p:sp>
        <p:nvSpPr>
          <p:cNvPr id="18" name="Text Placeholder 17">
            <a:extLst>
              <a:ext uri="{FF2B5EF4-FFF2-40B4-BE49-F238E27FC236}">
                <a16:creationId xmlns:a16="http://schemas.microsoft.com/office/drawing/2014/main" id="{3A225338-4B4F-BE04-F2EF-1E8506E55A93}"/>
              </a:ext>
            </a:extLst>
          </p:cNvPr>
          <p:cNvSpPr>
            <a:spLocks noGrp="1"/>
          </p:cNvSpPr>
          <p:nvPr>
            <p:ph type="body" idx="22"/>
          </p:nvPr>
        </p:nvSpPr>
        <p:spPr/>
        <p:txBody>
          <a:bodyPr/>
          <a:lstStyle/>
          <a:p>
            <a:r>
              <a:rPr lang="en-GB" sz="1800" dirty="0"/>
              <a:t>Digital media kits: backgrounders and videos for restart, Higgs@10 and Run3</a:t>
            </a:r>
          </a:p>
        </p:txBody>
      </p:sp>
      <p:grpSp>
        <p:nvGrpSpPr>
          <p:cNvPr id="23" name="Group 22">
            <a:extLst>
              <a:ext uri="{FF2B5EF4-FFF2-40B4-BE49-F238E27FC236}">
                <a16:creationId xmlns:a16="http://schemas.microsoft.com/office/drawing/2014/main" id="{844BCECC-CB24-8E69-DC3A-34AB5F3C43CB}"/>
              </a:ext>
            </a:extLst>
          </p:cNvPr>
          <p:cNvGrpSpPr/>
          <p:nvPr/>
        </p:nvGrpSpPr>
        <p:grpSpPr>
          <a:xfrm>
            <a:off x="4115610" y="2660339"/>
            <a:ext cx="3959225" cy="3549400"/>
            <a:chOff x="6709422" y="73386"/>
            <a:chExt cx="1599786" cy="1328097"/>
          </a:xfrm>
        </p:grpSpPr>
        <p:pic>
          <p:nvPicPr>
            <p:cNvPr id="24" name="Picture 23" descr="Graphical user interface, text&#10;&#10;Description automatically generated">
              <a:extLst>
                <a:ext uri="{FF2B5EF4-FFF2-40B4-BE49-F238E27FC236}">
                  <a16:creationId xmlns:a16="http://schemas.microsoft.com/office/drawing/2014/main" id="{6DA68C34-D407-170B-5A2F-0A50D995E69A}"/>
                </a:ext>
              </a:extLst>
            </p:cNvPr>
            <p:cNvPicPr>
              <a:picLocks noChangeAspect="1"/>
            </p:cNvPicPr>
            <p:nvPr/>
          </p:nvPicPr>
          <p:blipFill>
            <a:blip r:embed="rId2"/>
            <a:stretch>
              <a:fillRect/>
            </a:stretch>
          </p:blipFill>
          <p:spPr>
            <a:xfrm>
              <a:off x="6709422" y="73386"/>
              <a:ext cx="1599786" cy="718242"/>
            </a:xfrm>
            <a:prstGeom prst="rect">
              <a:avLst/>
            </a:prstGeom>
          </p:spPr>
        </p:pic>
        <p:pic>
          <p:nvPicPr>
            <p:cNvPr id="25" name="Picture 24" descr="A picture containing text, electronics&#10;&#10;Description automatically generated">
              <a:extLst>
                <a:ext uri="{FF2B5EF4-FFF2-40B4-BE49-F238E27FC236}">
                  <a16:creationId xmlns:a16="http://schemas.microsoft.com/office/drawing/2014/main" id="{CC6E5A9A-6C66-0A31-C4BF-7445381526A4}"/>
                </a:ext>
              </a:extLst>
            </p:cNvPr>
            <p:cNvPicPr>
              <a:picLocks noChangeAspect="1"/>
            </p:cNvPicPr>
            <p:nvPr/>
          </p:nvPicPr>
          <p:blipFill>
            <a:blip r:embed="rId3"/>
            <a:stretch>
              <a:fillRect/>
            </a:stretch>
          </p:blipFill>
          <p:spPr>
            <a:xfrm>
              <a:off x="6709422" y="791628"/>
              <a:ext cx="1595451" cy="609855"/>
            </a:xfrm>
            <a:prstGeom prst="rect">
              <a:avLst/>
            </a:prstGeom>
          </p:spPr>
        </p:pic>
      </p:grpSp>
      <p:pic>
        <p:nvPicPr>
          <p:cNvPr id="26" name="Picture Placeholder 25" descr="A picture containing text, person, indoor, people&#10;&#10;Description automatically generated">
            <a:extLst>
              <a:ext uri="{FF2B5EF4-FFF2-40B4-BE49-F238E27FC236}">
                <a16:creationId xmlns:a16="http://schemas.microsoft.com/office/drawing/2014/main" id="{AE6038E4-6337-5FFC-D65D-A2693E741167}"/>
              </a:ext>
            </a:extLst>
          </p:cNvPr>
          <p:cNvPicPr>
            <a:picLocks noGrp="1" noChangeAspect="1"/>
          </p:cNvPicPr>
          <p:nvPr>
            <p:ph type="pic" sz="quarter" idx="21"/>
          </p:nvPr>
        </p:nvPicPr>
        <p:blipFill>
          <a:blip r:embed="rId4"/>
          <a:srcRect l="25002" r="25002"/>
          <a:stretch>
            <a:fillRect/>
          </a:stretch>
        </p:blipFill>
        <p:spPr>
          <a:prstGeom prst="rect">
            <a:avLst/>
          </a:prstGeom>
        </p:spPr>
      </p:pic>
      <p:pic>
        <p:nvPicPr>
          <p:cNvPr id="27" name="Picture Placeholder 26" descr="Company name&#10;&#10;Description automatically generated with low confidence">
            <a:extLst>
              <a:ext uri="{FF2B5EF4-FFF2-40B4-BE49-F238E27FC236}">
                <a16:creationId xmlns:a16="http://schemas.microsoft.com/office/drawing/2014/main" id="{89487889-68F7-E0B7-049E-66232608C230}"/>
              </a:ext>
            </a:extLst>
          </p:cNvPr>
          <p:cNvPicPr>
            <a:picLocks noGrp="1" noChangeAspect="1"/>
          </p:cNvPicPr>
          <p:nvPr>
            <p:ph type="pic" sz="quarter" idx="23"/>
          </p:nvPr>
        </p:nvPicPr>
        <p:blipFill>
          <a:blip r:embed="rId5"/>
          <a:srcRect t="1926" b="1926"/>
          <a:stretch>
            <a:fillRect/>
          </a:stretch>
        </p:blipFill>
        <p:spPr>
          <a:prstGeom prst="rect">
            <a:avLst/>
          </a:prstGeom>
        </p:spPr>
      </p:pic>
      <p:sp>
        <p:nvSpPr>
          <p:cNvPr id="28" name="TextBox 27">
            <a:extLst>
              <a:ext uri="{FF2B5EF4-FFF2-40B4-BE49-F238E27FC236}">
                <a16:creationId xmlns:a16="http://schemas.microsoft.com/office/drawing/2014/main" id="{D2DFAE7D-F658-477B-177C-74880F126A12}"/>
              </a:ext>
            </a:extLst>
          </p:cNvPr>
          <p:cNvSpPr txBox="1"/>
          <p:nvPr/>
        </p:nvSpPr>
        <p:spPr>
          <a:xfrm>
            <a:off x="9954024" y="204864"/>
            <a:ext cx="1829988" cy="861774"/>
          </a:xfrm>
          <a:prstGeom prst="rect">
            <a:avLst/>
          </a:prstGeom>
          <a:noFill/>
        </p:spPr>
        <p:txBody>
          <a:bodyPr wrap="none" lIns="0" tIns="0" rIns="0" bIns="0" rtlCol="0">
            <a:spAutoFit/>
          </a:bodyPr>
          <a:lstStyle/>
          <a:p>
            <a:r>
              <a:rPr lang="en-GB" sz="1400" dirty="0"/>
              <a:t>CERN community</a:t>
            </a:r>
          </a:p>
          <a:p>
            <a:pPr algn="l"/>
            <a:r>
              <a:rPr lang="en-GB" sz="1400" dirty="0"/>
              <a:t>General public</a:t>
            </a:r>
          </a:p>
          <a:p>
            <a:pPr algn="l"/>
            <a:r>
              <a:rPr lang="en-GB" sz="1400" dirty="0"/>
              <a:t>Teachers and Students</a:t>
            </a:r>
          </a:p>
          <a:p>
            <a:pPr algn="l"/>
            <a:r>
              <a:rPr lang="en-GB" sz="1400" dirty="0"/>
              <a:t>Media</a:t>
            </a:r>
          </a:p>
        </p:txBody>
      </p:sp>
      <p:pic>
        <p:nvPicPr>
          <p:cNvPr id="29" name="Graphic 28" descr="Target Audience with solid fill">
            <a:extLst>
              <a:ext uri="{FF2B5EF4-FFF2-40B4-BE49-F238E27FC236}">
                <a16:creationId xmlns:a16="http://schemas.microsoft.com/office/drawing/2014/main" id="{3021A39C-3F6F-2312-E0F3-E5E60D4536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70881" y="346311"/>
            <a:ext cx="609600" cy="609600"/>
          </a:xfrm>
          <a:prstGeom prst="rect">
            <a:avLst/>
          </a:prstGeom>
        </p:spPr>
      </p:pic>
      <p:sp>
        <p:nvSpPr>
          <p:cNvPr id="4" name="Slide Number Placeholder 3">
            <a:extLst>
              <a:ext uri="{FF2B5EF4-FFF2-40B4-BE49-F238E27FC236}">
                <a16:creationId xmlns:a16="http://schemas.microsoft.com/office/drawing/2014/main" id="{52FF6689-B6B6-8755-BB27-F6F0486D7C58}"/>
              </a:ext>
            </a:extLst>
          </p:cNvPr>
          <p:cNvSpPr>
            <a:spLocks noGrp="1"/>
          </p:cNvSpPr>
          <p:nvPr>
            <p:ph type="sldNum" sz="quarter" idx="19"/>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133106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The impact on </a:t>
            </a:r>
            <a:r>
              <a:rPr lang="en-US" sz="3200" dirty="0" err="1"/>
              <a:t>home.cern</a:t>
            </a:r>
            <a:endParaRPr lang="en-US" sz="3200" dirty="0"/>
          </a:p>
        </p:txBody>
      </p:sp>
      <p:pic>
        <p:nvPicPr>
          <p:cNvPr id="8" name="Picture 7">
            <a:extLst>
              <a:ext uri="{FF2B5EF4-FFF2-40B4-BE49-F238E27FC236}">
                <a16:creationId xmlns:a16="http://schemas.microsoft.com/office/drawing/2014/main" id="{367BCFCC-4EF7-F2ED-1DC9-7901DAAD869E}"/>
              </a:ext>
            </a:extLst>
          </p:cNvPr>
          <p:cNvPicPr>
            <a:picLocks noChangeAspect="1"/>
          </p:cNvPicPr>
          <p:nvPr/>
        </p:nvPicPr>
        <p:blipFill rotWithShape="1">
          <a:blip r:embed="rId2"/>
          <a:srcRect l="18016" t="54516" r="3307" b="27247"/>
          <a:stretch/>
        </p:blipFill>
        <p:spPr>
          <a:xfrm>
            <a:off x="0" y="4675606"/>
            <a:ext cx="12269795" cy="1599821"/>
          </a:xfrm>
          <a:prstGeom prst="rect">
            <a:avLst/>
          </a:prstGeom>
        </p:spPr>
      </p:pic>
      <p:pic>
        <p:nvPicPr>
          <p:cNvPr id="11" name="Picture 10">
            <a:extLst>
              <a:ext uri="{FF2B5EF4-FFF2-40B4-BE49-F238E27FC236}">
                <a16:creationId xmlns:a16="http://schemas.microsoft.com/office/drawing/2014/main" id="{83988FC7-3FA2-8247-B223-A13B936C4E8C}"/>
              </a:ext>
            </a:extLst>
          </p:cNvPr>
          <p:cNvPicPr>
            <a:picLocks noChangeAspect="1"/>
          </p:cNvPicPr>
          <p:nvPr/>
        </p:nvPicPr>
        <p:blipFill>
          <a:blip r:embed="rId3"/>
          <a:stretch>
            <a:fillRect/>
          </a:stretch>
        </p:blipFill>
        <p:spPr>
          <a:xfrm>
            <a:off x="9225643" y="2631270"/>
            <a:ext cx="2608221" cy="2503051"/>
          </a:xfrm>
          <a:prstGeom prst="rect">
            <a:avLst/>
          </a:prstGeom>
        </p:spPr>
      </p:pic>
      <p:pic>
        <p:nvPicPr>
          <p:cNvPr id="15" name="Picture 14">
            <a:extLst>
              <a:ext uri="{FF2B5EF4-FFF2-40B4-BE49-F238E27FC236}">
                <a16:creationId xmlns:a16="http://schemas.microsoft.com/office/drawing/2014/main" id="{02640CE0-CB8D-32F5-80EE-429B4ECD8D8E}"/>
              </a:ext>
            </a:extLst>
          </p:cNvPr>
          <p:cNvPicPr>
            <a:picLocks noChangeAspect="1"/>
          </p:cNvPicPr>
          <p:nvPr/>
        </p:nvPicPr>
        <p:blipFill rotWithShape="1">
          <a:blip r:embed="rId4"/>
          <a:srcRect r="440"/>
          <a:stretch/>
        </p:blipFill>
        <p:spPr>
          <a:xfrm>
            <a:off x="643235" y="3022285"/>
            <a:ext cx="5452765" cy="923925"/>
          </a:xfrm>
          <a:prstGeom prst="rect">
            <a:avLst/>
          </a:prstGeom>
        </p:spPr>
      </p:pic>
      <p:sp>
        <p:nvSpPr>
          <p:cNvPr id="7" name="Content Placeholder 6">
            <a:extLst>
              <a:ext uri="{FF2B5EF4-FFF2-40B4-BE49-F238E27FC236}">
                <a16:creationId xmlns:a16="http://schemas.microsoft.com/office/drawing/2014/main" id="{2583476C-0FA4-77AB-76E5-31D7F45BC14F}"/>
              </a:ext>
            </a:extLst>
          </p:cNvPr>
          <p:cNvSpPr>
            <a:spLocks noGrp="1"/>
          </p:cNvSpPr>
          <p:nvPr>
            <p:ph idx="1"/>
          </p:nvPr>
        </p:nvSpPr>
        <p:spPr>
          <a:xfrm>
            <a:off x="407988" y="1163880"/>
            <a:ext cx="11376024" cy="4530239"/>
          </a:xfrm>
        </p:spPr>
        <p:txBody>
          <a:bodyPr/>
          <a:lstStyle/>
          <a:p>
            <a:r>
              <a:rPr lang="en-US" b="0" dirty="0"/>
              <a:t>7x increase in traffic to </a:t>
            </a:r>
            <a:r>
              <a:rPr lang="en-US" b="0" dirty="0" err="1"/>
              <a:t>home.cern</a:t>
            </a:r>
            <a:r>
              <a:rPr lang="en-US" b="0" dirty="0"/>
              <a:t> (peaking on 5 July)</a:t>
            </a:r>
          </a:p>
          <a:p>
            <a:r>
              <a:rPr lang="en-US" b="0" dirty="0"/>
              <a:t>75% of traffic were new visitors</a:t>
            </a:r>
          </a:p>
          <a:p>
            <a:r>
              <a:rPr lang="en-GB" b="0" dirty="0"/>
              <a:t>Strong collaboration between IR web and IT Drupal infrastructure teams accommodated spike in traffic (peak of 18.5K simultaneous viewers) </a:t>
            </a:r>
          </a:p>
          <a:p>
            <a:endParaRPr lang="en-US" b="0" dirty="0"/>
          </a:p>
          <a:p>
            <a:pPr lvl="1"/>
            <a:endParaRPr lang="en-US" b="0" dirty="0"/>
          </a:p>
          <a:p>
            <a:pPr marL="0" indent="0">
              <a:buNone/>
            </a:pPr>
            <a:endParaRPr lang="en-GB" b="0" dirty="0"/>
          </a:p>
        </p:txBody>
      </p:sp>
      <p:sp>
        <p:nvSpPr>
          <p:cNvPr id="2" name="Footer Placeholder 2">
            <a:extLst>
              <a:ext uri="{FF2B5EF4-FFF2-40B4-BE49-F238E27FC236}">
                <a16:creationId xmlns:a16="http://schemas.microsoft.com/office/drawing/2014/main" id="{35A04AE8-2B7E-FD63-E341-F13819CA7859}"/>
              </a:ext>
            </a:extLst>
          </p:cNvPr>
          <p:cNvSpPr txBox="1">
            <a:spLocks/>
          </p:cNvSpPr>
          <p:nvPr/>
        </p:nvSpPr>
        <p:spPr>
          <a:xfrm>
            <a:off x="4259262" y="6369602"/>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400" dirty="0"/>
              <a:t>Higgs@10 </a:t>
            </a:r>
            <a:r>
              <a:rPr lang="fr-FR" sz="1400" dirty="0" err="1"/>
              <a:t>comms</a:t>
            </a:r>
            <a:r>
              <a:rPr lang="fr-FR" sz="1400" dirty="0"/>
              <a:t> and </a:t>
            </a:r>
            <a:r>
              <a:rPr lang="fr-FR" sz="1400" dirty="0" err="1"/>
              <a:t>outreach</a:t>
            </a:r>
            <a:r>
              <a:rPr lang="fr-FR" sz="1400" dirty="0"/>
              <a:t> </a:t>
            </a:r>
            <a:r>
              <a:rPr lang="fr-FR" sz="1400" dirty="0" err="1"/>
              <a:t>campaign</a:t>
            </a:r>
            <a:r>
              <a:rPr lang="fr-FR" sz="1400" dirty="0"/>
              <a:t> – </a:t>
            </a:r>
            <a:r>
              <a:rPr lang="fr-FR" sz="1400" b="1" dirty="0"/>
              <a:t>Kate </a:t>
            </a:r>
            <a:r>
              <a:rPr lang="fr-FR" sz="1400" b="1" dirty="0" err="1"/>
              <a:t>Kahle</a:t>
            </a:r>
            <a:endParaRPr lang="en-US" sz="1400" b="1" dirty="0"/>
          </a:p>
        </p:txBody>
      </p:sp>
      <p:sp>
        <p:nvSpPr>
          <p:cNvPr id="4" name="Footer Placeholder 3">
            <a:extLst>
              <a:ext uri="{FF2B5EF4-FFF2-40B4-BE49-F238E27FC236}">
                <a16:creationId xmlns:a16="http://schemas.microsoft.com/office/drawing/2014/main" id="{1F2C5C33-054E-F321-535A-D62721F69447}"/>
              </a:ext>
            </a:extLst>
          </p:cNvPr>
          <p:cNvSpPr>
            <a:spLocks noGrp="1"/>
          </p:cNvSpPr>
          <p:nvPr>
            <p:ph type="ftr" sz="quarter" idx="11"/>
          </p:nvPr>
        </p:nvSpPr>
        <p:spPr/>
        <p:txBody>
          <a:bodyPr/>
          <a:lstStyle/>
          <a:p>
            <a:r>
              <a:rPr lang="en-US"/>
              <a:t>32nd EPPCN Meeting | 24.11.2022</a:t>
            </a:r>
            <a:endParaRPr lang="en-US" dirty="0"/>
          </a:p>
        </p:txBody>
      </p:sp>
      <p:sp>
        <p:nvSpPr>
          <p:cNvPr id="6" name="Slide Number Placeholder 5">
            <a:extLst>
              <a:ext uri="{FF2B5EF4-FFF2-40B4-BE49-F238E27FC236}">
                <a16:creationId xmlns:a16="http://schemas.microsoft.com/office/drawing/2014/main" id="{66347D7C-11A5-8BDE-86A6-3BA6A2DE5AB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1545652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12571-A399-90DF-42A5-B172C4A1C6A0}"/>
              </a:ext>
            </a:extLst>
          </p:cNvPr>
          <p:cNvSpPr>
            <a:spLocks noGrp="1"/>
          </p:cNvSpPr>
          <p:nvPr>
            <p:ph type="title"/>
          </p:nvPr>
        </p:nvSpPr>
        <p:spPr/>
        <p:txBody>
          <a:bodyPr/>
          <a:lstStyle/>
          <a:p>
            <a:r>
              <a:rPr lang="en-US" sz="3200" dirty="0"/>
              <a:t>Social media: impact of </a:t>
            </a:r>
            <a:r>
              <a:rPr lang="en-US" sz="3200" dirty="0">
                <a:solidFill>
                  <a:schemeClr val="accent3"/>
                </a:solidFill>
              </a:rPr>
              <a:t>three</a:t>
            </a:r>
            <a:r>
              <a:rPr lang="en-US" sz="3200" dirty="0"/>
              <a:t> campaigns</a:t>
            </a:r>
            <a:endParaRPr lang="en-GB" sz="3200" dirty="0"/>
          </a:p>
        </p:txBody>
      </p:sp>
      <p:grpSp>
        <p:nvGrpSpPr>
          <p:cNvPr id="20" name="Group 19">
            <a:extLst>
              <a:ext uri="{FF2B5EF4-FFF2-40B4-BE49-F238E27FC236}">
                <a16:creationId xmlns:a16="http://schemas.microsoft.com/office/drawing/2014/main" id="{EFAC2C31-FFB8-97D8-7C0C-A7465D83DF02}"/>
              </a:ext>
            </a:extLst>
          </p:cNvPr>
          <p:cNvGrpSpPr/>
          <p:nvPr/>
        </p:nvGrpSpPr>
        <p:grpSpPr>
          <a:xfrm>
            <a:off x="6111171" y="1159934"/>
            <a:ext cx="6073800" cy="4956103"/>
            <a:chOff x="6111171" y="1159934"/>
            <a:chExt cx="6073800" cy="4956103"/>
          </a:xfrm>
        </p:grpSpPr>
        <p:graphicFrame>
          <p:nvGraphicFramePr>
            <p:cNvPr id="8" name="Chart 7">
              <a:extLst>
                <a:ext uri="{FF2B5EF4-FFF2-40B4-BE49-F238E27FC236}">
                  <a16:creationId xmlns:a16="http://schemas.microsoft.com/office/drawing/2014/main" id="{6A988204-60C1-9103-E69D-52FF38DCFEBF}"/>
                </a:ext>
              </a:extLst>
            </p:cNvPr>
            <p:cNvGraphicFramePr>
              <a:graphicFrameLocks/>
            </p:cNvGraphicFramePr>
            <p:nvPr/>
          </p:nvGraphicFramePr>
          <p:xfrm>
            <a:off x="6111171" y="1159934"/>
            <a:ext cx="6073800" cy="495610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E00E1C99-4D45-7694-FD58-C2586325A0E1}"/>
                </a:ext>
              </a:extLst>
            </p:cNvPr>
            <p:cNvSpPr txBox="1"/>
            <p:nvPr/>
          </p:nvSpPr>
          <p:spPr>
            <a:xfrm>
              <a:off x="9790117" y="1671975"/>
              <a:ext cx="1955339" cy="830997"/>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lIns="0" tIns="0" rIns="0" bIns="0" rtlCol="0">
              <a:spAutoFit/>
            </a:bodyPr>
            <a:lstStyle/>
            <a:p>
              <a:pPr algn="ctr"/>
              <a:r>
                <a:rPr lang="en-GB" b="1" i="0" u="none" strike="noStrike" dirty="0">
                  <a:solidFill>
                    <a:schemeClr val="tx2"/>
                  </a:solidFill>
                  <a:effectLst/>
                  <a:latin typeface="Calibri" panose="020F0502020204030204" pitchFamily="34" charset="0"/>
                </a:rPr>
                <a:t> </a:t>
              </a:r>
              <a:r>
                <a:rPr lang="en-GB" i="0" u="none" strike="noStrike" dirty="0">
                  <a:solidFill>
                    <a:schemeClr val="tx2"/>
                  </a:solidFill>
                  <a:effectLst/>
                  <a:latin typeface="Calibri" panose="020F0502020204030204" pitchFamily="34" charset="0"/>
                </a:rPr>
                <a:t>Total</a:t>
              </a:r>
              <a:r>
                <a:rPr lang="en-GB" b="1" i="0" u="none" strike="noStrike" dirty="0">
                  <a:solidFill>
                    <a:schemeClr val="tx2"/>
                  </a:solidFill>
                  <a:effectLst/>
                  <a:latin typeface="Calibri" panose="020F0502020204030204" pitchFamily="34" charset="0"/>
                </a:rPr>
                <a:t> </a:t>
              </a:r>
              <a:r>
                <a:rPr lang="en-GB" b="1" i="0" u="none" strike="noStrike" dirty="0">
                  <a:solidFill>
                    <a:schemeClr val="tx1"/>
                  </a:solidFill>
                  <a:effectLst/>
                  <a:latin typeface="Calibri" panose="020F0502020204030204" pitchFamily="34" charset="0"/>
                </a:rPr>
                <a:t>230,114</a:t>
              </a:r>
              <a:r>
                <a:rPr lang="en-GB" b="1" i="0" u="none" strike="noStrike" dirty="0">
                  <a:solidFill>
                    <a:schemeClr val="accent3"/>
                  </a:solidFill>
                  <a:effectLst/>
                  <a:latin typeface="Calibri" panose="020F0502020204030204" pitchFamily="34" charset="0"/>
                </a:rPr>
                <a:t> </a:t>
              </a:r>
              <a:r>
                <a:rPr lang="en-GB" b="0" i="0" u="none" strike="noStrike" dirty="0">
                  <a:solidFill>
                    <a:srgbClr val="000000"/>
                  </a:solidFill>
                  <a:effectLst/>
                  <a:latin typeface="Calibri" panose="020F0502020204030204" pitchFamily="34" charset="0"/>
                </a:rPr>
                <a:t>new followers on CERN channels </a:t>
              </a:r>
            </a:p>
          </p:txBody>
        </p:sp>
      </p:grpSp>
      <p:graphicFrame>
        <p:nvGraphicFramePr>
          <p:cNvPr id="11" name="Diagram 10">
            <a:extLst>
              <a:ext uri="{FF2B5EF4-FFF2-40B4-BE49-F238E27FC236}">
                <a16:creationId xmlns:a16="http://schemas.microsoft.com/office/drawing/2014/main" id="{DF6DA14A-4211-7B1F-DB81-96B8A272452F}"/>
              </a:ext>
            </a:extLst>
          </p:cNvPr>
          <p:cNvGraphicFramePr/>
          <p:nvPr/>
        </p:nvGraphicFramePr>
        <p:xfrm>
          <a:off x="446544" y="1182295"/>
          <a:ext cx="5634286" cy="26413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8" name="Chart 17">
            <a:extLst>
              <a:ext uri="{FF2B5EF4-FFF2-40B4-BE49-F238E27FC236}">
                <a16:creationId xmlns:a16="http://schemas.microsoft.com/office/drawing/2014/main" id="{C6EA3515-75CB-CAB5-7A26-001AEAB1E0F0}"/>
              </a:ext>
            </a:extLst>
          </p:cNvPr>
          <p:cNvGraphicFramePr>
            <a:graphicFrameLocks/>
          </p:cNvGraphicFramePr>
          <p:nvPr/>
        </p:nvGraphicFramePr>
        <p:xfrm>
          <a:off x="446545" y="3979789"/>
          <a:ext cx="5039856" cy="2370749"/>
        </p:xfrm>
        <a:graphic>
          <a:graphicData uri="http://schemas.openxmlformats.org/drawingml/2006/chart">
            <c:chart xmlns:c="http://schemas.openxmlformats.org/drawingml/2006/chart" xmlns:r="http://schemas.openxmlformats.org/officeDocument/2006/relationships" r:id="rId9"/>
          </a:graphicData>
        </a:graphic>
      </p:graphicFrame>
      <p:sp>
        <p:nvSpPr>
          <p:cNvPr id="21" name="Footer Placeholder 4">
            <a:extLst>
              <a:ext uri="{FF2B5EF4-FFF2-40B4-BE49-F238E27FC236}">
                <a16:creationId xmlns:a16="http://schemas.microsoft.com/office/drawing/2014/main" id="{B6E70AB2-AED7-53FF-9525-CB5F20E935BA}"/>
              </a:ext>
            </a:extLst>
          </p:cNvPr>
          <p:cNvSpPr>
            <a:spLocks noGrp="1"/>
          </p:cNvSpPr>
          <p:nvPr>
            <p:ph type="ftr" sz="quarter" idx="11"/>
          </p:nvPr>
        </p:nvSpPr>
        <p:spPr>
          <a:xfrm>
            <a:off x="4259262" y="6369602"/>
            <a:ext cx="6572221" cy="365125"/>
          </a:xfrm>
        </p:spPr>
        <p:txBody>
          <a:bodyPr anchor="ctr">
            <a:normAutofit/>
          </a:bodyPr>
          <a:lstStyle/>
          <a:p>
            <a:pPr>
              <a:spcAft>
                <a:spcPts val="600"/>
              </a:spcAft>
            </a:pPr>
            <a:r>
              <a:rPr lang="fr-FR"/>
              <a:t>32nd EPPCN Meeting | 24.11.2022</a:t>
            </a:r>
            <a:endParaRPr lang="en-US" b="1" dirty="0">
              <a:solidFill>
                <a:schemeClr val="accent3"/>
              </a:solidFill>
            </a:endParaRPr>
          </a:p>
        </p:txBody>
      </p:sp>
      <p:sp>
        <p:nvSpPr>
          <p:cNvPr id="4" name="Slide Number Placeholder 3">
            <a:extLst>
              <a:ext uri="{FF2B5EF4-FFF2-40B4-BE49-F238E27FC236}">
                <a16:creationId xmlns:a16="http://schemas.microsoft.com/office/drawing/2014/main" id="{61294310-7B63-BC55-60F2-B74E15DBB3A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07578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B95F5C-AA68-8476-28DD-701E87AFC9FC}"/>
              </a:ext>
            </a:extLst>
          </p:cNvPr>
          <p:cNvSpPr>
            <a:spLocks noGrp="1"/>
          </p:cNvSpPr>
          <p:nvPr>
            <p:ph type="title"/>
          </p:nvPr>
        </p:nvSpPr>
        <p:spPr/>
        <p:txBody>
          <a:bodyPr/>
          <a:lstStyle/>
          <a:p>
            <a:r>
              <a:rPr lang="en-US" sz="3200" dirty="0">
                <a:solidFill>
                  <a:schemeClr val="accent3"/>
                </a:solidFill>
              </a:rPr>
              <a:t>#LHCRun3 </a:t>
            </a:r>
            <a:r>
              <a:rPr lang="en-US" sz="3200" dirty="0">
                <a:solidFill>
                  <a:schemeClr val="accent1"/>
                </a:solidFill>
              </a:rPr>
              <a:t>LIVE – 5 July 2022</a:t>
            </a:r>
            <a:endParaRPr lang="en-GB" sz="3200" dirty="0">
              <a:solidFill>
                <a:schemeClr val="accent1"/>
              </a:solidFill>
            </a:endParaRPr>
          </a:p>
        </p:txBody>
      </p:sp>
      <p:sp>
        <p:nvSpPr>
          <p:cNvPr id="7" name="Content Placeholder 6">
            <a:extLst>
              <a:ext uri="{FF2B5EF4-FFF2-40B4-BE49-F238E27FC236}">
                <a16:creationId xmlns:a16="http://schemas.microsoft.com/office/drawing/2014/main" id="{9F36D55F-C331-58E8-61B8-FF7DC81700F1}"/>
              </a:ext>
            </a:extLst>
          </p:cNvPr>
          <p:cNvSpPr>
            <a:spLocks noGrp="1"/>
          </p:cNvSpPr>
          <p:nvPr>
            <p:ph sz="half" idx="1"/>
          </p:nvPr>
        </p:nvSpPr>
        <p:spPr>
          <a:xfrm>
            <a:off x="407987" y="1114425"/>
            <a:ext cx="5616575" cy="5086351"/>
          </a:xfrm>
        </p:spPr>
        <p:txBody>
          <a:bodyPr/>
          <a:lstStyle/>
          <a:p>
            <a:pPr marL="285750" indent="-285750">
              <a:buFont typeface="Arial" panose="020B0604020202020204" pitchFamily="34" charset="0"/>
              <a:buChar char="•"/>
              <a:tabLst>
                <a:tab pos="685800" algn="l"/>
              </a:tabLst>
            </a:pPr>
            <a:r>
              <a:rPr lang="en-US" sz="1600" dirty="0">
                <a:solidFill>
                  <a:srgbClr val="000000"/>
                </a:solidFill>
                <a:effectLst/>
                <a:ea typeface="Times New Roman" panose="02020603050405020304" pitchFamily="18" charset="0"/>
                <a:cs typeface="Times New Roman" panose="02020603050405020304" pitchFamily="18" charset="0"/>
              </a:rPr>
              <a:t>Live </a:t>
            </a:r>
            <a:r>
              <a:rPr lang="en-US" sz="1600" b="0" dirty="0">
                <a:solidFill>
                  <a:srgbClr val="000000"/>
                </a:solidFill>
                <a:effectLst/>
                <a:ea typeface="Times New Roman" panose="02020603050405020304" pitchFamily="18" charset="0"/>
                <a:cs typeface="Times New Roman" panose="02020603050405020304" pitchFamily="18" charset="0"/>
              </a:rPr>
              <a:t>for</a:t>
            </a:r>
            <a:r>
              <a:rPr lang="en-US" sz="1600" dirty="0">
                <a:solidFill>
                  <a:srgbClr val="000000"/>
                </a:solidFill>
                <a:effectLst/>
                <a:ea typeface="Times New Roman" panose="02020603050405020304" pitchFamily="18" charset="0"/>
                <a:cs typeface="Times New Roman" panose="02020603050405020304" pitchFamily="18" charset="0"/>
              </a:rPr>
              <a:t> </a:t>
            </a:r>
            <a:r>
              <a:rPr lang="en-US" sz="1600" b="0" dirty="0">
                <a:solidFill>
                  <a:srgbClr val="000000"/>
                </a:solidFill>
                <a:effectLst/>
                <a:ea typeface="Times New Roman" panose="02020603050405020304" pitchFamily="18" charset="0"/>
                <a:cs typeface="Times New Roman" panose="02020603050405020304" pitchFamily="18" charset="0"/>
              </a:rPr>
              <a:t>1h50, </a:t>
            </a:r>
            <a:r>
              <a:rPr lang="en-CH" sz="1600" b="0" dirty="0">
                <a:solidFill>
                  <a:schemeClr val="tx2"/>
                </a:solidFill>
                <a:ea typeface="Times New Roman" panose="02020603050405020304" pitchFamily="18" charset="0"/>
                <a:cs typeface="Times New Roman" panose="02020603050405020304" pitchFamily="18" charset="0"/>
              </a:rPr>
              <a:t>with running commentary, from 4 LHC experiments + CCC (main hub) + data centre</a:t>
            </a:r>
          </a:p>
          <a:p>
            <a:pPr marL="285750" indent="-285750">
              <a:buFont typeface="Arial" panose="020B0604020202020204" pitchFamily="34" charset="0"/>
              <a:buChar char="•"/>
              <a:tabLst>
                <a:tab pos="685800" algn="l"/>
              </a:tabLst>
            </a:pPr>
            <a:r>
              <a:rPr lang="en-CH" sz="1600" b="0" dirty="0">
                <a:solidFill>
                  <a:srgbClr val="000000"/>
                </a:solidFill>
                <a:cs typeface="Times New Roman" panose="02020603050405020304" pitchFamily="18" charset="0"/>
              </a:rPr>
              <a:t>Streamed on </a:t>
            </a:r>
            <a:r>
              <a:rPr lang="en-US" sz="1600" b="0" dirty="0">
                <a:solidFill>
                  <a:srgbClr val="000000"/>
                </a:solidFill>
                <a:ea typeface="Times New Roman" panose="02020603050405020304" pitchFamily="18" charset="0"/>
                <a:cs typeface="Times New Roman" panose="02020603050405020304" pitchFamily="18" charset="0"/>
              </a:rPr>
              <a:t>Facebook (CERN + 4 experiments), LinkedIn, Twitter, YouTube - </a:t>
            </a:r>
            <a:r>
              <a:rPr lang="en-US" sz="1600" dirty="0">
                <a:solidFill>
                  <a:schemeClr val="accent3"/>
                </a:solidFill>
                <a:ea typeface="Times New Roman" panose="02020603050405020304" pitchFamily="18" charset="0"/>
                <a:cs typeface="Times New Roman" panose="02020603050405020304" pitchFamily="18" charset="0"/>
              </a:rPr>
              <a:t>Total of 13 platforms </a:t>
            </a:r>
            <a:r>
              <a:rPr lang="en-US" sz="1600" b="0" dirty="0">
                <a:solidFill>
                  <a:schemeClr val="bg2">
                    <a:lumMod val="10000"/>
                  </a:schemeClr>
                </a:solidFill>
                <a:ea typeface="Times New Roman" panose="02020603050405020304" pitchFamily="18" charset="0"/>
                <a:cs typeface="Times New Roman" panose="02020603050405020304" pitchFamily="18" charset="0"/>
              </a:rPr>
              <a:t>+ CERN webcast + high quality Eurovision satellite </a:t>
            </a:r>
            <a:endParaRPr lang="en-US" sz="1600" dirty="0">
              <a:solidFill>
                <a:schemeClr val="accent3"/>
              </a:solidFill>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tabLst>
                <a:tab pos="685800" algn="l"/>
              </a:tabLst>
            </a:pPr>
            <a:r>
              <a:rPr lang="en-GB" sz="1600" b="0" dirty="0">
                <a:solidFill>
                  <a:srgbClr val="000000"/>
                </a:solidFill>
                <a:cs typeface="Times New Roman" panose="02020603050405020304" pitchFamily="18" charset="0"/>
              </a:rPr>
              <a:t>C</a:t>
            </a:r>
            <a:r>
              <a:rPr lang="en-CH" sz="1600" b="0" dirty="0">
                <a:solidFill>
                  <a:srgbClr val="000000"/>
                </a:solidFill>
                <a:cs typeface="Times New Roman" panose="02020603050405020304" pitchFamily="18" charset="0"/>
              </a:rPr>
              <a:t>ommentary in 5 languages – EN, FR, IT, DE, ES. </a:t>
            </a:r>
            <a:r>
              <a:rPr lang="en-US" sz="1600" b="0" dirty="0">
                <a:solidFill>
                  <a:srgbClr val="000000"/>
                </a:solidFill>
                <a:cs typeface="Times New Roman" panose="02020603050405020304" pitchFamily="18" charset="0"/>
              </a:rPr>
              <a:t>Moderation by </a:t>
            </a:r>
            <a:r>
              <a:rPr lang="en-US" sz="1600" b="0" dirty="0">
                <a:solidFill>
                  <a:srgbClr val="000000"/>
                </a:solidFill>
                <a:effectLst/>
                <a:ea typeface="Times New Roman" panose="02020603050405020304" pitchFamily="18" charset="0"/>
                <a:cs typeface="Times New Roman" panose="02020603050405020304" pitchFamily="18" charset="0"/>
              </a:rPr>
              <a:t>4 social media managers + 20 experts</a:t>
            </a:r>
            <a:endParaRPr lang="en-GB" sz="1600" b="0" dirty="0">
              <a:effectLst/>
              <a:ea typeface="Calibri" panose="020F0502020204030204" pitchFamily="34" charset="0"/>
              <a:cs typeface="Times New Roman" panose="02020603050405020304" pitchFamily="18" charset="0"/>
            </a:endParaRPr>
          </a:p>
          <a:p>
            <a:pPr>
              <a:lnSpc>
                <a:spcPct val="150000"/>
              </a:lnSpc>
              <a:spcBef>
                <a:spcPts val="0"/>
              </a:spcBef>
              <a:spcAft>
                <a:spcPts val="0"/>
              </a:spcAft>
            </a:pPr>
            <a:endParaRPr lang="en-US" sz="1600" dirty="0">
              <a:solidFill>
                <a:srgbClr val="000000"/>
              </a:solidFill>
              <a:ea typeface="Times New Roman" panose="02020603050405020304" pitchFamily="18" charset="0"/>
              <a:cs typeface="Times New Roman" panose="02020603050405020304" pitchFamily="18" charset="0"/>
            </a:endParaRPr>
          </a:p>
          <a:p>
            <a:pPr>
              <a:lnSpc>
                <a:spcPct val="150000"/>
              </a:lnSpc>
              <a:spcBef>
                <a:spcPts val="0"/>
              </a:spcBef>
              <a:spcAft>
                <a:spcPts val="0"/>
              </a:spcAft>
            </a:pPr>
            <a:r>
              <a:rPr lang="en-US" sz="1600" dirty="0">
                <a:solidFill>
                  <a:srgbClr val="000000"/>
                </a:solidFill>
                <a:ea typeface="Times New Roman" panose="02020603050405020304" pitchFamily="18" charset="0"/>
                <a:cs typeface="Times New Roman" panose="02020603050405020304" pitchFamily="18" charset="0"/>
              </a:rPr>
              <a:t>Outcomes</a:t>
            </a:r>
          </a:p>
          <a:p>
            <a:pPr marL="609600" lvl="1" indent="-285750">
              <a:lnSpc>
                <a:spcPct val="150000"/>
              </a:lnSpc>
              <a:spcBef>
                <a:spcPts val="0"/>
              </a:spcBef>
              <a:spcAft>
                <a:spcPts val="0"/>
              </a:spcAft>
              <a:buFont typeface="Wingdings" panose="05000000000000000000" pitchFamily="2" charset="2"/>
              <a:buChar char="q"/>
            </a:pPr>
            <a:r>
              <a:rPr lang="en-GB" sz="1600" i="0" dirty="0">
                <a:effectLst/>
                <a:latin typeface="Arial" panose="020B0604020202020204" pitchFamily="34" charset="0"/>
              </a:rPr>
              <a:t> </a:t>
            </a:r>
            <a:r>
              <a:rPr lang="en-GB" sz="1600" b="1" i="0" dirty="0">
                <a:solidFill>
                  <a:schemeClr val="accent3"/>
                </a:solidFill>
                <a:effectLst/>
                <a:latin typeface="Arial" panose="020B0604020202020204" pitchFamily="34" charset="0"/>
              </a:rPr>
              <a:t>11,557,580</a:t>
            </a:r>
            <a:r>
              <a:rPr lang="en-GB" sz="1600" dirty="0"/>
              <a:t> </a:t>
            </a:r>
            <a:r>
              <a:rPr lang="en-US" sz="1600" dirty="0">
                <a:solidFill>
                  <a:srgbClr val="000000"/>
                </a:solidFill>
                <a:effectLst/>
                <a:ea typeface="Times New Roman" panose="02020603050405020304" pitchFamily="18" charset="0"/>
                <a:cs typeface="Times New Roman" panose="02020603050405020304" pitchFamily="18" charset="0"/>
              </a:rPr>
              <a:t>impressions (reach)</a:t>
            </a:r>
          </a:p>
          <a:p>
            <a:pPr marL="609600" lvl="1" indent="-285750">
              <a:lnSpc>
                <a:spcPct val="150000"/>
              </a:lnSpc>
              <a:spcBef>
                <a:spcPts val="0"/>
              </a:spcBef>
              <a:spcAft>
                <a:spcPts val="0"/>
              </a:spcAft>
              <a:buFont typeface="Wingdings" panose="05000000000000000000" pitchFamily="2" charset="2"/>
              <a:buChar char="q"/>
            </a:pPr>
            <a:r>
              <a:rPr lang="en-US" sz="1600" dirty="0">
                <a:solidFill>
                  <a:srgbClr val="000000"/>
                </a:solidFill>
                <a:effectLst/>
                <a:ea typeface="Times New Roman" panose="02020603050405020304" pitchFamily="18" charset="0"/>
                <a:cs typeface="Times New Roman" panose="02020603050405020304" pitchFamily="18" charset="0"/>
              </a:rPr>
              <a:t> </a:t>
            </a:r>
            <a:r>
              <a:rPr lang="en-GB" sz="1600" b="1" i="0" u="none" strike="noStrike" dirty="0">
                <a:solidFill>
                  <a:schemeClr val="accent3"/>
                </a:solidFill>
                <a:effectLst/>
                <a:latin typeface="Arial" panose="020B0604020202020204" pitchFamily="34" charset="0"/>
              </a:rPr>
              <a:t>4,732,869</a:t>
            </a:r>
            <a:r>
              <a:rPr lang="en-US" sz="1600" dirty="0">
                <a:solidFill>
                  <a:srgbClr val="000000"/>
                </a:solidFill>
                <a:effectLst/>
                <a:ea typeface="Times New Roman" panose="02020603050405020304" pitchFamily="18" charset="0"/>
                <a:cs typeface="Times New Roman" panose="02020603050405020304" pitchFamily="18" charset="0"/>
              </a:rPr>
              <a:t> views of the LIVE, inc. Reuters</a:t>
            </a:r>
          </a:p>
          <a:p>
            <a:pPr marL="609600" lvl="1" indent="-285750">
              <a:lnSpc>
                <a:spcPct val="150000"/>
              </a:lnSpc>
              <a:spcBef>
                <a:spcPts val="0"/>
              </a:spcBef>
              <a:spcAft>
                <a:spcPts val="0"/>
              </a:spcAft>
              <a:buFont typeface="Wingdings" panose="05000000000000000000" pitchFamily="2" charset="2"/>
              <a:buChar char="q"/>
            </a:pPr>
            <a:r>
              <a:rPr lang="en-US" sz="1600" dirty="0">
                <a:solidFill>
                  <a:srgbClr val="000000"/>
                </a:solidFill>
                <a:effectLst/>
                <a:ea typeface="Times New Roman" panose="02020603050405020304" pitchFamily="18" charset="0"/>
                <a:cs typeface="Times New Roman" panose="02020603050405020304" pitchFamily="18" charset="0"/>
              </a:rPr>
              <a:t> </a:t>
            </a:r>
            <a:r>
              <a:rPr lang="en-GB" sz="1600" b="1" i="0" u="none" strike="noStrike" dirty="0">
                <a:solidFill>
                  <a:schemeClr val="accent3"/>
                </a:solidFill>
                <a:effectLst/>
                <a:latin typeface="Arial" panose="020B0604020202020204" pitchFamily="34" charset="0"/>
              </a:rPr>
              <a:t>59,626</a:t>
            </a:r>
            <a:r>
              <a:rPr lang="en-GB" sz="1600" dirty="0"/>
              <a:t> engagements (</a:t>
            </a:r>
            <a:r>
              <a:rPr lang="en-GB" sz="1600" b="1" dirty="0">
                <a:solidFill>
                  <a:schemeClr val="accent3"/>
                </a:solidFill>
              </a:rPr>
              <a:t>&gt;27K</a:t>
            </a:r>
            <a:r>
              <a:rPr lang="en-GB" sz="1600" dirty="0"/>
              <a:t> comments and questions)</a:t>
            </a:r>
          </a:p>
          <a:p>
            <a:pPr marL="609600" lvl="1" indent="-285750">
              <a:lnSpc>
                <a:spcPct val="150000"/>
              </a:lnSpc>
              <a:spcBef>
                <a:spcPts val="0"/>
              </a:spcBef>
              <a:spcAft>
                <a:spcPts val="0"/>
              </a:spcAft>
              <a:buFont typeface="Wingdings" panose="05000000000000000000" pitchFamily="2" charset="2"/>
              <a:buChar char="q"/>
            </a:pPr>
            <a:r>
              <a:rPr lang="en-GB" sz="1600" i="0" dirty="0">
                <a:effectLst/>
                <a:latin typeface="Arial" panose="020B0604020202020204" pitchFamily="34" charset="0"/>
              </a:rPr>
              <a:t> </a:t>
            </a:r>
            <a:r>
              <a:rPr lang="en-GB" sz="1600" b="1" i="0" dirty="0">
                <a:solidFill>
                  <a:schemeClr val="accent3"/>
                </a:solidFill>
                <a:effectLst/>
                <a:latin typeface="Arial" panose="020B0604020202020204" pitchFamily="34" charset="0"/>
              </a:rPr>
              <a:t>75,737</a:t>
            </a:r>
            <a:r>
              <a:rPr lang="en-GB" sz="1600" i="0" dirty="0">
                <a:effectLst/>
                <a:latin typeface="Arial" panose="020B0604020202020204" pitchFamily="34" charset="0"/>
              </a:rPr>
              <a:t> concurrent viewers</a:t>
            </a:r>
            <a:endParaRPr lang="en-GB" sz="1600" dirty="0"/>
          </a:p>
          <a:p>
            <a:pPr marL="609600" lvl="1" indent="-285750">
              <a:lnSpc>
                <a:spcPct val="150000"/>
              </a:lnSpc>
              <a:spcBef>
                <a:spcPts val="0"/>
              </a:spcBef>
              <a:spcAft>
                <a:spcPts val="0"/>
              </a:spcAft>
              <a:buFont typeface="Wingdings" panose="05000000000000000000" pitchFamily="2" charset="2"/>
              <a:buChar char="q"/>
            </a:pPr>
            <a:r>
              <a:rPr lang="en-GB" sz="1600" dirty="0">
                <a:solidFill>
                  <a:srgbClr val="000000"/>
                </a:solidFill>
                <a:effectLst/>
                <a:ea typeface="Calibri" panose="020F0502020204030204" pitchFamily="34" charset="0"/>
                <a:cs typeface="Times New Roman" panose="02020603050405020304" pitchFamily="18" charset="0"/>
              </a:rPr>
              <a:t>H</a:t>
            </a:r>
            <a:r>
              <a:rPr lang="en-GB" sz="1600" dirty="0">
                <a:solidFill>
                  <a:srgbClr val="000000"/>
                </a:solidFill>
                <a:ea typeface="Calibri" panose="020F0502020204030204" pitchFamily="34" charset="0"/>
                <a:cs typeface="Times New Roman" panose="02020603050405020304" pitchFamily="18" charset="0"/>
              </a:rPr>
              <a:t>ashtags caught </a:t>
            </a:r>
            <a:r>
              <a:rPr lang="en-GB" sz="1600" b="1" dirty="0">
                <a:solidFill>
                  <a:schemeClr val="accent3"/>
                </a:solidFill>
                <a:ea typeface="Calibri" panose="020F0502020204030204" pitchFamily="34" charset="0"/>
                <a:cs typeface="Times New Roman" panose="02020603050405020304" pitchFamily="18" charset="0"/>
              </a:rPr>
              <a:t>trending</a:t>
            </a:r>
            <a:r>
              <a:rPr lang="en-GB" sz="1600" dirty="0">
                <a:solidFill>
                  <a:srgbClr val="000000"/>
                </a:solidFill>
                <a:ea typeface="Calibri" panose="020F0502020204030204" pitchFamily="34" charset="0"/>
                <a:cs typeface="Times New Roman" panose="02020603050405020304" pitchFamily="18" charset="0"/>
              </a:rPr>
              <a:t> in CH, FR, UK, US</a:t>
            </a:r>
          </a:p>
        </p:txBody>
      </p:sp>
      <p:pic>
        <p:nvPicPr>
          <p:cNvPr id="12" name="Picture 11" descr="Graphical user interface, website&#10;&#10;Description automatically generated">
            <a:extLst>
              <a:ext uri="{FF2B5EF4-FFF2-40B4-BE49-F238E27FC236}">
                <a16:creationId xmlns:a16="http://schemas.microsoft.com/office/drawing/2014/main" id="{F6CE6E6C-3B76-61AF-B2A6-7C9AB7F71A06}"/>
              </a:ext>
            </a:extLst>
          </p:cNvPr>
          <p:cNvPicPr>
            <a:picLocks noChangeAspect="1"/>
          </p:cNvPicPr>
          <p:nvPr/>
        </p:nvPicPr>
        <p:blipFill rotWithShape="1">
          <a:blip r:embed="rId3"/>
          <a:srcRect l="-5789" r="-5789"/>
          <a:stretch/>
        </p:blipFill>
        <p:spPr>
          <a:xfrm>
            <a:off x="6172199" y="1439336"/>
            <a:ext cx="5798036" cy="4761440"/>
          </a:xfrm>
          <a:prstGeom prst="rect">
            <a:avLst/>
          </a:prstGeom>
          <a:noFill/>
        </p:spPr>
      </p:pic>
      <p:sp>
        <p:nvSpPr>
          <p:cNvPr id="2" name="Footer Placeholder 4">
            <a:extLst>
              <a:ext uri="{FF2B5EF4-FFF2-40B4-BE49-F238E27FC236}">
                <a16:creationId xmlns:a16="http://schemas.microsoft.com/office/drawing/2014/main" id="{19EEDF35-DAA3-E176-F747-32C885F01AEF}"/>
              </a:ext>
            </a:extLst>
          </p:cNvPr>
          <p:cNvSpPr txBox="1">
            <a:spLocks/>
          </p:cNvSpPr>
          <p:nvPr/>
        </p:nvSpPr>
        <p:spPr>
          <a:xfrm>
            <a:off x="2890158" y="6364103"/>
            <a:ext cx="794132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Higgs@10 comms and outreach campaign - </a:t>
            </a:r>
            <a:r>
              <a:rPr lang="en-US" sz="1400" b="1" dirty="0"/>
              <a:t>Paola </a:t>
            </a:r>
            <a:r>
              <a:rPr lang="en-US" sz="1400" b="1" dirty="0" err="1"/>
              <a:t>Catapano</a:t>
            </a:r>
            <a:r>
              <a:rPr lang="en-US" sz="1400" b="1" dirty="0"/>
              <a:t>, Jacques </a:t>
            </a:r>
            <a:r>
              <a:rPr lang="en-US" sz="1400" b="1" dirty="0" err="1"/>
              <a:t>Fichet</a:t>
            </a:r>
            <a:r>
              <a:rPr lang="en-US" sz="1400" b="1" dirty="0"/>
              <a:t>, Daniela António</a:t>
            </a:r>
          </a:p>
        </p:txBody>
      </p:sp>
      <p:sp>
        <p:nvSpPr>
          <p:cNvPr id="4" name="Footer Placeholder 3">
            <a:extLst>
              <a:ext uri="{FF2B5EF4-FFF2-40B4-BE49-F238E27FC236}">
                <a16:creationId xmlns:a16="http://schemas.microsoft.com/office/drawing/2014/main" id="{D5E2E4D3-4CA7-73AF-292D-81E20FC0A345}"/>
              </a:ext>
            </a:extLst>
          </p:cNvPr>
          <p:cNvSpPr>
            <a:spLocks noGrp="1"/>
          </p:cNvSpPr>
          <p:nvPr>
            <p:ph type="ftr" sz="quarter" idx="11"/>
          </p:nvPr>
        </p:nvSpPr>
        <p:spPr/>
        <p:txBody>
          <a:bodyPr/>
          <a:lstStyle/>
          <a:p>
            <a:r>
              <a:rPr lang="en-US"/>
              <a:t>32nd EPPCN Meeting | 24.11.2022</a:t>
            </a:r>
            <a:endParaRPr lang="en-US" dirty="0"/>
          </a:p>
        </p:txBody>
      </p:sp>
      <p:sp>
        <p:nvSpPr>
          <p:cNvPr id="6" name="Slide Number Placeholder 5">
            <a:extLst>
              <a:ext uri="{FF2B5EF4-FFF2-40B4-BE49-F238E27FC236}">
                <a16:creationId xmlns:a16="http://schemas.microsoft.com/office/drawing/2014/main" id="{F080395F-9A97-AAE4-1435-88F59D2A6B81}"/>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689318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61BA5668-5313-C857-2D93-5CED5C525002}"/>
              </a:ext>
            </a:extLst>
          </p:cNvPr>
          <p:cNvSpPr>
            <a:spLocks noGrp="1"/>
          </p:cNvSpPr>
          <p:nvPr>
            <p:ph type="title"/>
          </p:nvPr>
        </p:nvSpPr>
        <p:spPr>
          <a:xfrm>
            <a:off x="407988" y="373593"/>
            <a:ext cx="11376025" cy="1065742"/>
          </a:xfrm>
        </p:spPr>
        <p:txBody>
          <a:bodyPr anchor="t"/>
          <a:lstStyle/>
          <a:p>
            <a:r>
              <a:rPr lang="en-CH" sz="3200" dirty="0"/>
              <a:t>Higgs@10 and Run 3: </a:t>
            </a:r>
            <a:r>
              <a:rPr lang="en-CH" sz="3200" dirty="0">
                <a:solidFill>
                  <a:schemeClr val="accent3"/>
                </a:solidFill>
              </a:rPr>
              <a:t>6 897articles </a:t>
            </a:r>
            <a:r>
              <a:rPr lang="en-CH" sz="3200" dirty="0"/>
              <a:t>from 1Jun - 31July</a:t>
            </a:r>
          </a:p>
        </p:txBody>
      </p:sp>
      <p:graphicFrame>
        <p:nvGraphicFramePr>
          <p:cNvPr id="10" name="Content Placeholder 8">
            <a:extLst>
              <a:ext uri="{FF2B5EF4-FFF2-40B4-BE49-F238E27FC236}">
                <a16:creationId xmlns:a16="http://schemas.microsoft.com/office/drawing/2014/main" id="{6B43EA16-7144-CAEF-8D0C-D8C2D95BAA3E}"/>
              </a:ext>
            </a:extLst>
          </p:cNvPr>
          <p:cNvGraphicFramePr>
            <a:graphicFrameLocks/>
          </p:cNvGraphicFramePr>
          <p:nvPr/>
        </p:nvGraphicFramePr>
        <p:xfrm>
          <a:off x="407988" y="1592263"/>
          <a:ext cx="11376025"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3679B27-1AA6-6A25-5F67-95B88B141E6D}"/>
              </a:ext>
            </a:extLst>
          </p:cNvPr>
          <p:cNvSpPr txBox="1"/>
          <p:nvPr/>
        </p:nvSpPr>
        <p:spPr bwMode="auto">
          <a:xfrm>
            <a:off x="2635029" y="3189327"/>
            <a:ext cx="1821544"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2F2F2F"/>
                </a:solidFill>
                <a:effectLst/>
                <a:uLnTx/>
                <a:uFillTx/>
                <a:latin typeface="Source Sans Pro"/>
                <a:cs typeface="Arial"/>
              </a:rPr>
              <a:t>Council’s decision to terminate  ICA’s with Russsia and Belarus</a:t>
            </a:r>
          </a:p>
        </p:txBody>
      </p:sp>
      <p:cxnSp>
        <p:nvCxnSpPr>
          <p:cNvPr id="11" name="Straight Connector 10">
            <a:extLst>
              <a:ext uri="{FF2B5EF4-FFF2-40B4-BE49-F238E27FC236}">
                <a16:creationId xmlns:a16="http://schemas.microsoft.com/office/drawing/2014/main" id="{7EFFE35E-6425-9983-4767-C89D2C0235A7}"/>
              </a:ext>
            </a:extLst>
          </p:cNvPr>
          <p:cNvCxnSpPr>
            <a:cxnSpLocks/>
          </p:cNvCxnSpPr>
          <p:nvPr/>
        </p:nvCxnSpPr>
        <p:spPr>
          <a:xfrm>
            <a:off x="3850511" y="3735600"/>
            <a:ext cx="0" cy="462915"/>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D504836-067B-962B-BB86-42A281ACBF34}"/>
              </a:ext>
            </a:extLst>
          </p:cNvPr>
          <p:cNvSpPr txBox="1"/>
          <p:nvPr/>
        </p:nvSpPr>
        <p:spPr bwMode="auto">
          <a:xfrm>
            <a:off x="5050148" y="4284298"/>
            <a:ext cx="1245884"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F2F2F"/>
                </a:solidFill>
                <a:effectLst/>
                <a:uLnTx/>
                <a:uFillTx/>
                <a:latin typeface="Source Sans Pro"/>
                <a:cs typeface="Arial"/>
              </a:rPr>
              <a:t>Media briefing </a:t>
            </a:r>
            <a:endParaRPr kumimoji="0" lang="en-CH" sz="1400" b="0" i="0" u="none" strike="noStrike" kern="1200" cap="none" spc="0" normalizeH="0" baseline="0" noProof="0" dirty="0">
              <a:ln>
                <a:noFill/>
              </a:ln>
              <a:solidFill>
                <a:srgbClr val="2F2F2F"/>
              </a:solidFill>
              <a:effectLst/>
              <a:uLnTx/>
              <a:uFillTx/>
              <a:latin typeface="Source Sans Pro"/>
              <a:cs typeface="Arial"/>
            </a:endParaRPr>
          </a:p>
        </p:txBody>
      </p:sp>
      <p:cxnSp>
        <p:nvCxnSpPr>
          <p:cNvPr id="3" name="Straight Connector 2">
            <a:extLst>
              <a:ext uri="{FF2B5EF4-FFF2-40B4-BE49-F238E27FC236}">
                <a16:creationId xmlns:a16="http://schemas.microsoft.com/office/drawing/2014/main" id="{601FA713-F045-E6D9-EB23-2493794AD33B}"/>
              </a:ext>
            </a:extLst>
          </p:cNvPr>
          <p:cNvCxnSpPr>
            <a:cxnSpLocks/>
          </p:cNvCxnSpPr>
          <p:nvPr/>
        </p:nvCxnSpPr>
        <p:spPr>
          <a:xfrm>
            <a:off x="6081712" y="4556296"/>
            <a:ext cx="0" cy="181245"/>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0BF614E-77D5-4377-EDF6-A6738F490E9D}"/>
              </a:ext>
            </a:extLst>
          </p:cNvPr>
          <p:cNvSpPr txBox="1"/>
          <p:nvPr/>
        </p:nvSpPr>
        <p:spPr bwMode="auto">
          <a:xfrm>
            <a:off x="5587958" y="3615612"/>
            <a:ext cx="124588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F2F2F"/>
                </a:solidFill>
                <a:effectLst/>
                <a:uLnTx/>
                <a:uFillTx/>
                <a:latin typeface="Source Sans Pro"/>
                <a:cs typeface="Arial"/>
              </a:rPr>
              <a:t>Embargo </a:t>
            </a:r>
            <a:r>
              <a:rPr kumimoji="0" lang="fr-CH" sz="1400" b="0" i="0" u="none" strike="noStrike" kern="1200" cap="none" spc="0" normalizeH="0" baseline="0" noProof="0" dirty="0" err="1">
                <a:ln>
                  <a:noFill/>
                </a:ln>
                <a:solidFill>
                  <a:srgbClr val="2F2F2F"/>
                </a:solidFill>
                <a:effectLst/>
                <a:uLnTx/>
                <a:uFillTx/>
                <a:latin typeface="Source Sans Pro"/>
                <a:cs typeface="Arial"/>
              </a:rPr>
              <a:t>lifted</a:t>
            </a:r>
            <a:endParaRPr kumimoji="0" lang="en-CH" sz="1400" b="0" i="0" u="none" strike="noStrike" kern="1200" cap="none" spc="0" normalizeH="0" baseline="0" noProof="0" dirty="0">
              <a:ln>
                <a:noFill/>
              </a:ln>
              <a:solidFill>
                <a:srgbClr val="2F2F2F"/>
              </a:solidFill>
              <a:effectLst/>
              <a:uLnTx/>
              <a:uFillTx/>
              <a:latin typeface="Source Sans Pro"/>
              <a:cs typeface="Arial"/>
            </a:endParaRPr>
          </a:p>
        </p:txBody>
      </p:sp>
      <p:cxnSp>
        <p:nvCxnSpPr>
          <p:cNvPr id="13" name="Straight Connector 12">
            <a:extLst>
              <a:ext uri="{FF2B5EF4-FFF2-40B4-BE49-F238E27FC236}">
                <a16:creationId xmlns:a16="http://schemas.microsoft.com/office/drawing/2014/main" id="{B40107E8-2B3D-330A-3D99-7F63B765C9F4}"/>
              </a:ext>
            </a:extLst>
          </p:cNvPr>
          <p:cNvCxnSpPr>
            <a:cxnSpLocks/>
          </p:cNvCxnSpPr>
          <p:nvPr/>
        </p:nvCxnSpPr>
        <p:spPr>
          <a:xfrm>
            <a:off x="6531798" y="4189150"/>
            <a:ext cx="0" cy="462915"/>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A9FA18B-1173-8C57-ED0D-A5EE75809F09}"/>
              </a:ext>
            </a:extLst>
          </p:cNvPr>
          <p:cNvSpPr txBox="1"/>
          <p:nvPr/>
        </p:nvSpPr>
        <p:spPr bwMode="auto">
          <a:xfrm>
            <a:off x="5772100" y="2500589"/>
            <a:ext cx="124588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F2F2F"/>
                </a:solidFill>
                <a:effectLst/>
                <a:uLnTx/>
                <a:uFillTx/>
                <a:latin typeface="Source Sans Pro"/>
                <a:cs typeface="Arial"/>
              </a:rPr>
              <a:t>Higgs10 Symposium</a:t>
            </a:r>
            <a:endParaRPr kumimoji="0" lang="en-CH" sz="1400" b="0" i="0" u="none" strike="noStrike" kern="1200" cap="none" spc="0" normalizeH="0" baseline="0" noProof="0" dirty="0">
              <a:ln>
                <a:noFill/>
              </a:ln>
              <a:solidFill>
                <a:srgbClr val="2F2F2F"/>
              </a:solidFill>
              <a:effectLst/>
              <a:uLnTx/>
              <a:uFillTx/>
              <a:latin typeface="Source Sans Pro"/>
              <a:cs typeface="Arial"/>
            </a:endParaRPr>
          </a:p>
        </p:txBody>
      </p:sp>
      <p:cxnSp>
        <p:nvCxnSpPr>
          <p:cNvPr id="15" name="Straight Connector 14">
            <a:extLst>
              <a:ext uri="{FF2B5EF4-FFF2-40B4-BE49-F238E27FC236}">
                <a16:creationId xmlns:a16="http://schemas.microsoft.com/office/drawing/2014/main" id="{87E6D0A4-5191-8ABD-5AE3-91E60B435E03}"/>
              </a:ext>
            </a:extLst>
          </p:cNvPr>
          <p:cNvCxnSpPr>
            <a:cxnSpLocks/>
          </p:cNvCxnSpPr>
          <p:nvPr/>
        </p:nvCxnSpPr>
        <p:spPr>
          <a:xfrm>
            <a:off x="6727062" y="3083584"/>
            <a:ext cx="0" cy="859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625EBD2-0F37-7F9E-0791-503A59A1ACB2}"/>
              </a:ext>
            </a:extLst>
          </p:cNvPr>
          <p:cNvCxnSpPr>
            <a:cxnSpLocks/>
          </p:cNvCxnSpPr>
          <p:nvPr/>
        </p:nvCxnSpPr>
        <p:spPr>
          <a:xfrm>
            <a:off x="7154740" y="2198860"/>
            <a:ext cx="0" cy="181245"/>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2E3E796-06CE-9E1B-4CC6-B6506F64B662}"/>
              </a:ext>
            </a:extLst>
          </p:cNvPr>
          <p:cNvSpPr txBox="1"/>
          <p:nvPr/>
        </p:nvSpPr>
        <p:spPr bwMode="auto">
          <a:xfrm>
            <a:off x="7017985" y="1675640"/>
            <a:ext cx="70575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F2F2F"/>
                </a:solidFill>
                <a:effectLst/>
                <a:uLnTx/>
                <a:uFillTx/>
                <a:latin typeface="Source Sans Pro"/>
                <a:cs typeface="Arial"/>
              </a:rPr>
              <a:t>Run3 live</a:t>
            </a:r>
            <a:endParaRPr kumimoji="0" lang="en-CH" sz="1400" b="0" i="0" u="none" strike="noStrike" kern="1200" cap="none" spc="0" normalizeH="0" baseline="0" noProof="0" dirty="0">
              <a:ln>
                <a:noFill/>
              </a:ln>
              <a:solidFill>
                <a:srgbClr val="2F2F2F"/>
              </a:solidFill>
              <a:effectLst/>
              <a:uLnTx/>
              <a:uFillTx/>
              <a:latin typeface="Source Sans Pro"/>
              <a:cs typeface="Arial"/>
            </a:endParaRPr>
          </a:p>
        </p:txBody>
      </p:sp>
      <p:sp>
        <p:nvSpPr>
          <p:cNvPr id="7" name="TextBox 6">
            <a:extLst>
              <a:ext uri="{FF2B5EF4-FFF2-40B4-BE49-F238E27FC236}">
                <a16:creationId xmlns:a16="http://schemas.microsoft.com/office/drawing/2014/main" id="{C0542BC1-7189-BE2F-E9DF-7B93D803A197}"/>
              </a:ext>
            </a:extLst>
          </p:cNvPr>
          <p:cNvSpPr txBox="1"/>
          <p:nvPr/>
        </p:nvSpPr>
        <p:spPr bwMode="auto">
          <a:xfrm>
            <a:off x="8186505" y="3228393"/>
            <a:ext cx="97566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F2F2F"/>
                </a:solidFill>
                <a:effectLst/>
                <a:uLnTx/>
                <a:uFillTx/>
                <a:latin typeface="Source Sans Pro"/>
                <a:cs typeface="Arial"/>
              </a:rPr>
              <a:t>CELESTA satellite launch  </a:t>
            </a:r>
            <a:endParaRPr kumimoji="0" lang="en-CH" sz="1400" b="0" i="0" u="none" strike="noStrike" kern="1200" cap="none" spc="0" normalizeH="0" baseline="0" noProof="0" dirty="0">
              <a:ln>
                <a:noFill/>
              </a:ln>
              <a:solidFill>
                <a:srgbClr val="2F2F2F"/>
              </a:solidFill>
              <a:effectLst/>
              <a:uLnTx/>
              <a:uFillTx/>
              <a:latin typeface="Source Sans Pro"/>
              <a:cs typeface="Arial"/>
            </a:endParaRPr>
          </a:p>
        </p:txBody>
      </p:sp>
      <p:cxnSp>
        <p:nvCxnSpPr>
          <p:cNvPr id="8" name="Straight Connector 7">
            <a:extLst>
              <a:ext uri="{FF2B5EF4-FFF2-40B4-BE49-F238E27FC236}">
                <a16:creationId xmlns:a16="http://schemas.microsoft.com/office/drawing/2014/main" id="{83582076-95FD-6A7A-1764-6445D478D36A}"/>
              </a:ext>
            </a:extLst>
          </p:cNvPr>
          <p:cNvCxnSpPr>
            <a:cxnSpLocks/>
          </p:cNvCxnSpPr>
          <p:nvPr/>
        </p:nvCxnSpPr>
        <p:spPr>
          <a:xfrm>
            <a:off x="8541519" y="3942929"/>
            <a:ext cx="1" cy="341369"/>
          </a:xfrm>
          <a:prstGeom prst="line">
            <a:avLst/>
          </a:prstGeom>
        </p:spPr>
        <p:style>
          <a:lnRef idx="1">
            <a:schemeClr val="accent1"/>
          </a:lnRef>
          <a:fillRef idx="0">
            <a:schemeClr val="accent1"/>
          </a:fillRef>
          <a:effectRef idx="0">
            <a:schemeClr val="accent1"/>
          </a:effectRef>
          <a:fontRef idx="minor">
            <a:schemeClr val="tx1"/>
          </a:fontRef>
        </p:style>
      </p:cxnSp>
      <p:sp>
        <p:nvSpPr>
          <p:cNvPr id="12" name="Footer Placeholder 2">
            <a:extLst>
              <a:ext uri="{FF2B5EF4-FFF2-40B4-BE49-F238E27FC236}">
                <a16:creationId xmlns:a16="http://schemas.microsoft.com/office/drawing/2014/main" id="{A6DEB3E3-0BF5-E55F-E9F8-54CCAC14684C}"/>
              </a:ext>
            </a:extLst>
          </p:cNvPr>
          <p:cNvSpPr>
            <a:spLocks noGrp="1"/>
          </p:cNvSpPr>
          <p:nvPr>
            <p:ph type="ftr" sz="quarter" idx="11"/>
          </p:nvPr>
        </p:nvSpPr>
        <p:spPr>
          <a:xfrm>
            <a:off x="4259262" y="6369602"/>
            <a:ext cx="6572221" cy="365125"/>
          </a:xfrm>
        </p:spPr>
        <p:txBody>
          <a:bodyPr/>
          <a:lstStyle/>
          <a:p>
            <a:r>
              <a:rPr lang="fr-FR"/>
              <a:t>32nd EPPCN Meeting | 24.11.2022</a:t>
            </a:r>
            <a:endParaRPr lang="en-US" b="1" dirty="0"/>
          </a:p>
        </p:txBody>
      </p:sp>
      <p:sp>
        <p:nvSpPr>
          <p:cNvPr id="16" name="Slide Number Placeholder 15">
            <a:extLst>
              <a:ext uri="{FF2B5EF4-FFF2-40B4-BE49-F238E27FC236}">
                <a16:creationId xmlns:a16="http://schemas.microsoft.com/office/drawing/2014/main" id="{72A7226B-2566-216A-226D-19BDC19948B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187985308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7483</TotalTime>
  <Words>1704</Words>
  <Application>Microsoft Macintosh PowerPoint</Application>
  <PresentationFormat>Widescreen</PresentationFormat>
  <Paragraphs>269</Paragraphs>
  <Slides>23</Slides>
  <Notes>6</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Helvetica</vt:lpstr>
      <vt:lpstr>Source Sans Pro</vt:lpstr>
      <vt:lpstr>Wingdings</vt:lpstr>
      <vt:lpstr>Office Theme</vt:lpstr>
      <vt:lpstr>PowerPoint Presentation</vt:lpstr>
      <vt:lpstr>Since June 2022</vt:lpstr>
      <vt:lpstr>Communication after Council meetings</vt:lpstr>
      <vt:lpstr>PowerPoint Presentation</vt:lpstr>
      <vt:lpstr>Home.cern</vt:lpstr>
      <vt:lpstr>The impact on home.cern</vt:lpstr>
      <vt:lpstr>Social media: impact of three campaigns</vt:lpstr>
      <vt:lpstr>#LHCRun3 LIVE – 5 July 2022</vt:lpstr>
      <vt:lpstr>Higgs@10 and Run 3: 6 897articles from 1Jun - 31July</vt:lpstr>
      <vt:lpstr>Share of Higgs@10 media clippings across Member States with each Member States’ share of total Member States contributions</vt:lpstr>
      <vt:lpstr>PowerPoint Presentation</vt:lpstr>
      <vt:lpstr>Public events </vt:lpstr>
      <vt:lpstr>We made the shortlist for the European Excellence Awards 2022!</vt:lpstr>
      <vt:lpstr>Media coverage - CERN (1 June to 22 November 22)</vt:lpstr>
      <vt:lpstr>CERN was mentioned in 9 819 clippings from 1 June to 22 November across Member States</vt:lpstr>
      <vt:lpstr>PowerPoint Presentation</vt:lpstr>
      <vt:lpstr>PowerPoint Presentation</vt:lpstr>
      <vt:lpstr>PowerPoint Presentation</vt:lpstr>
      <vt:lpstr>PowerPoint Presentation</vt:lpstr>
      <vt:lpstr>CERN-Solvay Education Programme #CERNScienceGateway</vt:lpstr>
      <vt:lpstr>The Science Gateway inauguration ceremony - 20 June 2023</vt:lpstr>
      <vt:lpstr>Education and Outreach Volunteer Framework</vt:lpstr>
      <vt:lpstr>Changes in IR-ECO</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CERN-Germany Working Group Guided Tours situation</dc:title>
  <dc:creator>Francois Briard</dc:creator>
  <cp:lastModifiedBy>Ana Godinho</cp:lastModifiedBy>
  <cp:revision>483</cp:revision>
  <dcterms:created xsi:type="dcterms:W3CDTF">2020-12-08T07:52:59Z</dcterms:created>
  <dcterms:modified xsi:type="dcterms:W3CDTF">2022-11-23T22:29:02Z</dcterms:modified>
</cp:coreProperties>
</file>